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6" r:id="rId2"/>
    <p:sldId id="457" r:id="rId3"/>
    <p:sldId id="458" r:id="rId4"/>
    <p:sldId id="345" r:id="rId5"/>
    <p:sldId id="346" r:id="rId6"/>
    <p:sldId id="1443" r:id="rId7"/>
    <p:sldId id="1445" r:id="rId8"/>
    <p:sldId id="257" r:id="rId9"/>
    <p:sldId id="456" r:id="rId10"/>
    <p:sldId id="449" r:id="rId11"/>
    <p:sldId id="1446" r:id="rId12"/>
    <p:sldId id="453" r:id="rId13"/>
    <p:sldId id="1450" r:id="rId14"/>
    <p:sldId id="451" r:id="rId15"/>
    <p:sldId id="1448" r:id="rId16"/>
    <p:sldId id="381" r:id="rId17"/>
    <p:sldId id="382" r:id="rId18"/>
    <p:sldId id="384" r:id="rId19"/>
    <p:sldId id="385" r:id="rId20"/>
    <p:sldId id="1449" r:id="rId21"/>
    <p:sldId id="1447" r:id="rId22"/>
    <p:sldId id="386" r:id="rId2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DF2902-EA85-4476-9159-961325745EE0}" v="576" dt="2024-06-02T08:20:41.840"/>
    <p1510:client id="{A8BB2DEB-A010-4100-8BB4-D5C914D86869}" v="11" dt="2024-06-02T13:19:07.346"/>
  </p1510:revLst>
</p1510:revInfo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37" autoAdjust="0"/>
    <p:restoredTop sz="97505"/>
  </p:normalViewPr>
  <p:slideViewPr>
    <p:cSldViewPr>
      <p:cViewPr varScale="1">
        <p:scale>
          <a:sx n="119" d="100"/>
          <a:sy n="119" d="100"/>
        </p:scale>
        <p:origin x="67" y="26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Oliver Aberle" clId="Web-{A8BB2DEB-A010-4100-8BB4-D5C914D86869}"/>
    <pc:docChg chg="modSld">
      <pc:chgData name="Oliver Aberle" userId="" providerId="" clId="Web-{A8BB2DEB-A010-4100-8BB4-D5C914D86869}" dt="2024-06-02T13:19:07.346" v="9"/>
      <pc:docMkLst>
        <pc:docMk/>
      </pc:docMkLst>
      <pc:sldChg chg="modSp">
        <pc:chgData name="Oliver Aberle" userId="" providerId="" clId="Web-{A8BB2DEB-A010-4100-8BB4-D5C914D86869}" dt="2024-06-02T13:16:37.810" v="5" actId="20577"/>
        <pc:sldMkLst>
          <pc:docMk/>
          <pc:sldMk cId="393350222" sldId="453"/>
        </pc:sldMkLst>
        <pc:spChg chg="mod">
          <ac:chgData name="Oliver Aberle" userId="" providerId="" clId="Web-{A8BB2DEB-A010-4100-8BB4-D5C914D86869}" dt="2024-06-02T13:16:37.810" v="5" actId="20577"/>
          <ac:spMkLst>
            <pc:docMk/>
            <pc:sldMk cId="393350222" sldId="453"/>
            <ac:spMk id="2" creationId="{7DA76ABC-0BF5-1543-A7BF-2097F64DC9E3}"/>
          </ac:spMkLst>
        </pc:spChg>
      </pc:sldChg>
      <pc:sldChg chg="addAnim">
        <pc:chgData name="Oliver Aberle" userId="" providerId="" clId="Web-{A8BB2DEB-A010-4100-8BB4-D5C914D86869}" dt="2024-06-02T13:19:07.346" v="9"/>
        <pc:sldMkLst>
          <pc:docMk/>
          <pc:sldMk cId="3114366786" sldId="1443"/>
        </pc:sldMkLst>
      </pc:sldChg>
      <pc:sldChg chg="addAnim modAnim">
        <pc:chgData name="Oliver Aberle" userId="" providerId="" clId="Web-{A8BB2DEB-A010-4100-8BB4-D5C914D86869}" dt="2024-06-02T13:12:00.787" v="2"/>
        <pc:sldMkLst>
          <pc:docMk/>
          <pc:sldMk cId="2750892422" sldId="1448"/>
        </pc:sldMkLst>
      </pc:sldChg>
    </pc:docChg>
  </pc:docChgLst>
  <pc:docChgLst>
    <pc:chgData name="Marco Calviani" clId="Web-{73DF2902-EA85-4476-9159-961325745EE0}"/>
    <pc:docChg chg="modSld">
      <pc:chgData name="Marco Calviani" userId="" providerId="" clId="Web-{73DF2902-EA85-4476-9159-961325745EE0}" dt="2024-06-02T08:18:37.035" v="556" actId="14100"/>
      <pc:docMkLst>
        <pc:docMk/>
      </pc:docMkLst>
      <pc:sldChg chg="modSp">
        <pc:chgData name="Marco Calviani" userId="" providerId="" clId="Web-{73DF2902-EA85-4476-9159-961325745EE0}" dt="2024-06-02T08:12:38.092" v="132" actId="20577"/>
        <pc:sldMkLst>
          <pc:docMk/>
          <pc:sldMk cId="0" sldId="256"/>
        </pc:sldMkLst>
        <pc:spChg chg="mod">
          <ac:chgData name="Marco Calviani" userId="" providerId="" clId="Web-{73DF2902-EA85-4476-9159-961325745EE0}" dt="2024-06-02T08:07:36.652" v="7" actId="20577"/>
          <ac:spMkLst>
            <pc:docMk/>
            <pc:sldMk cId="0" sldId="256"/>
            <ac:spMk id="4" creationId="{00000000-0000-0000-0000-000000000000}"/>
          </ac:spMkLst>
        </pc:spChg>
        <pc:spChg chg="mod">
          <ac:chgData name="Marco Calviani" userId="" providerId="" clId="Web-{73DF2902-EA85-4476-9159-961325745EE0}" dt="2024-06-02T08:12:38.092" v="132" actId="20577"/>
          <ac:spMkLst>
            <pc:docMk/>
            <pc:sldMk cId="0" sldId="256"/>
            <ac:spMk id="5" creationId="{00000000-0000-0000-0000-000000000000}"/>
          </ac:spMkLst>
        </pc:spChg>
      </pc:sldChg>
      <pc:sldChg chg="modSp">
        <pc:chgData name="Marco Calviani" userId="" providerId="" clId="Web-{73DF2902-EA85-4476-9159-961325745EE0}" dt="2024-06-02T08:09:13.471" v="56" actId="20577"/>
        <pc:sldMkLst>
          <pc:docMk/>
          <pc:sldMk cId="125172432" sldId="346"/>
        </pc:sldMkLst>
        <pc:spChg chg="mod">
          <ac:chgData name="Marco Calviani" userId="" providerId="" clId="Web-{73DF2902-EA85-4476-9159-961325745EE0}" dt="2024-06-02T08:09:13.471" v="56" actId="20577"/>
          <ac:spMkLst>
            <pc:docMk/>
            <pc:sldMk cId="125172432" sldId="346"/>
            <ac:spMk id="15" creationId="{4FFF9DFA-8EF3-EB76-E130-EB354AAECBF1}"/>
          </ac:spMkLst>
        </pc:spChg>
      </pc:sldChg>
      <pc:sldChg chg="modSp">
        <pc:chgData name="Marco Calviani" userId="" providerId="" clId="Web-{73DF2902-EA85-4476-9159-961325745EE0}" dt="2024-06-02T08:17:38.829" v="504" actId="20577"/>
        <pc:sldMkLst>
          <pc:docMk/>
          <pc:sldMk cId="1560243435" sldId="384"/>
        </pc:sldMkLst>
        <pc:spChg chg="mod">
          <ac:chgData name="Marco Calviani" userId="" providerId="" clId="Web-{73DF2902-EA85-4476-9159-961325745EE0}" dt="2024-06-02T08:17:38.829" v="504" actId="20577"/>
          <ac:spMkLst>
            <pc:docMk/>
            <pc:sldMk cId="1560243435" sldId="384"/>
            <ac:spMk id="2" creationId="{B0676C7D-DB31-EDC2-7C11-8A470343D07A}"/>
          </ac:spMkLst>
        </pc:spChg>
      </pc:sldChg>
      <pc:sldChg chg="modSp">
        <pc:chgData name="Marco Calviani" userId="" providerId="" clId="Web-{73DF2902-EA85-4476-9159-961325745EE0}" dt="2024-06-02T08:12:07.840" v="126"/>
        <pc:sldMkLst>
          <pc:docMk/>
          <pc:sldMk cId="3631904487" sldId="385"/>
        </pc:sldMkLst>
        <pc:spChg chg="mod">
          <ac:chgData name="Marco Calviani" userId="" providerId="" clId="Web-{73DF2902-EA85-4476-9159-961325745EE0}" dt="2024-06-02T08:12:07.840" v="126"/>
          <ac:spMkLst>
            <pc:docMk/>
            <pc:sldMk cId="3631904487" sldId="385"/>
            <ac:spMk id="2" creationId="{D4683E69-1D75-510F-F72A-8BED16488462}"/>
          </ac:spMkLst>
        </pc:spChg>
      </pc:sldChg>
      <pc:sldChg chg="modSp">
        <pc:chgData name="Marco Calviani" userId="" providerId="" clId="Web-{73DF2902-EA85-4476-9159-961325745EE0}" dt="2024-06-02T08:11:10.821" v="76" actId="20577"/>
        <pc:sldMkLst>
          <pc:docMk/>
          <pc:sldMk cId="2890322008" sldId="451"/>
        </pc:sldMkLst>
        <pc:spChg chg="mod">
          <ac:chgData name="Marco Calviani" userId="" providerId="" clId="Web-{73DF2902-EA85-4476-9159-961325745EE0}" dt="2024-06-02T08:11:10.821" v="76" actId="20577"/>
          <ac:spMkLst>
            <pc:docMk/>
            <pc:sldMk cId="2890322008" sldId="451"/>
            <ac:spMk id="6" creationId="{5EE7ED3F-9939-CF42-8BDA-BFD694A5BCC5}"/>
          </ac:spMkLst>
        </pc:spChg>
      </pc:sldChg>
      <pc:sldChg chg="modSp">
        <pc:chgData name="Marco Calviani" userId="" providerId="" clId="Web-{73DF2902-EA85-4476-9159-961325745EE0}" dt="2024-06-02T08:09:39.691" v="58" actId="20577"/>
        <pc:sldMkLst>
          <pc:docMk/>
          <pc:sldMk cId="2276179966" sldId="456"/>
        </pc:sldMkLst>
        <pc:spChg chg="mod">
          <ac:chgData name="Marco Calviani" userId="" providerId="" clId="Web-{73DF2902-EA85-4476-9159-961325745EE0}" dt="2024-06-02T08:09:39.691" v="58" actId="20577"/>
          <ac:spMkLst>
            <pc:docMk/>
            <pc:sldMk cId="2276179966" sldId="456"/>
            <ac:spMk id="15" creationId="{E1A10D2B-8373-4585-9621-4011E077B042}"/>
          </ac:spMkLst>
        </pc:spChg>
      </pc:sldChg>
      <pc:sldChg chg="modSp">
        <pc:chgData name="Marco Calviani" userId="" providerId="" clId="Web-{73DF2902-EA85-4476-9159-961325745EE0}" dt="2024-06-02T08:08:46.719" v="46" actId="20577"/>
        <pc:sldMkLst>
          <pc:docMk/>
          <pc:sldMk cId="4254795084" sldId="458"/>
        </pc:sldMkLst>
        <pc:spChg chg="mod">
          <ac:chgData name="Marco Calviani" userId="" providerId="" clId="Web-{73DF2902-EA85-4476-9159-961325745EE0}" dt="2024-06-02T08:08:46.719" v="46" actId="20577"/>
          <ac:spMkLst>
            <pc:docMk/>
            <pc:sldMk cId="4254795084" sldId="458"/>
            <ac:spMk id="4" creationId="{275F705F-AB56-A30C-042D-C52BE3D364D1}"/>
          </ac:spMkLst>
        </pc:spChg>
      </pc:sldChg>
      <pc:sldChg chg="addSp delSp modSp">
        <pc:chgData name="Marco Calviani" userId="" providerId="" clId="Web-{73DF2902-EA85-4476-9159-961325745EE0}" dt="2024-06-02T08:18:37.035" v="556" actId="14100"/>
        <pc:sldMkLst>
          <pc:docMk/>
          <pc:sldMk cId="3817106707" sldId="1447"/>
        </pc:sldMkLst>
        <pc:spChg chg="mod">
          <ac:chgData name="Marco Calviani" userId="" providerId="" clId="Web-{73DF2902-EA85-4476-9159-961325745EE0}" dt="2024-06-02T08:18:37.035" v="556" actId="14100"/>
          <ac:spMkLst>
            <pc:docMk/>
            <pc:sldMk cId="3817106707" sldId="1447"/>
            <ac:spMk id="2" creationId="{C7D54929-F076-9D5F-ACDD-B244F72CCBB9}"/>
          </ac:spMkLst>
        </pc:spChg>
        <pc:spChg chg="del mod">
          <ac:chgData name="Marco Calviani" userId="" providerId="" clId="Web-{73DF2902-EA85-4476-9159-961325745EE0}" dt="2024-06-02T08:17:49.548" v="505"/>
          <ac:spMkLst>
            <pc:docMk/>
            <pc:sldMk cId="3817106707" sldId="1447"/>
            <ac:spMk id="3" creationId="{6B975FC4-8302-C2ED-996C-2AA687791379}"/>
          </ac:spMkLst>
        </pc:spChg>
        <pc:spChg chg="add del mod">
          <ac:chgData name="Marco Calviani" userId="" providerId="" clId="Web-{73DF2902-EA85-4476-9159-961325745EE0}" dt="2024-06-02T08:17:51.892" v="507"/>
          <ac:spMkLst>
            <pc:docMk/>
            <pc:sldMk cId="3817106707" sldId="1447"/>
            <ac:spMk id="8" creationId="{97920318-8ABB-4EB4-B06F-4E6923169299}"/>
          </ac:spMkLst>
        </pc:spChg>
        <pc:spChg chg="add del">
          <ac:chgData name="Marco Calviani" userId="" providerId="" clId="Web-{73DF2902-EA85-4476-9159-961325745EE0}" dt="2024-06-02T08:17:54.330" v="508"/>
          <ac:spMkLst>
            <pc:docMk/>
            <pc:sldMk cId="3817106707" sldId="1447"/>
            <ac:spMk id="10" creationId="{ABA5C083-5417-57B3-4455-1514E9DC84E2}"/>
          </ac:spMkLst>
        </pc:spChg>
        <pc:spChg chg="add mod">
          <ac:chgData name="Marco Calviani" userId="" providerId="" clId="Web-{73DF2902-EA85-4476-9159-961325745EE0}" dt="2024-06-02T08:17:54.580" v="509"/>
          <ac:spMkLst>
            <pc:docMk/>
            <pc:sldMk cId="3817106707" sldId="1447"/>
            <ac:spMk id="12" creationId="{42A27032-5D7E-5A60-D2E0-9F70981D7919}"/>
          </ac:spMkLst>
        </pc:spChg>
      </pc:sldChg>
      <pc:sldChg chg="modSp">
        <pc:chgData name="Marco Calviani" userId="" providerId="" clId="Web-{73DF2902-EA85-4476-9159-961325745EE0}" dt="2024-06-02T08:16:16.746" v="442" actId="1076"/>
        <pc:sldMkLst>
          <pc:docMk/>
          <pc:sldMk cId="3140995504" sldId="1449"/>
        </pc:sldMkLst>
        <pc:spChg chg="mod">
          <ac:chgData name="Marco Calviani" userId="" providerId="" clId="Web-{73DF2902-EA85-4476-9159-961325745EE0}" dt="2024-06-02T08:16:16.746" v="442" actId="1076"/>
          <ac:spMkLst>
            <pc:docMk/>
            <pc:sldMk cId="3140995504" sldId="1449"/>
            <ac:spMk id="2" creationId="{D4683E69-1D75-510F-F72A-8BED16488462}"/>
          </ac:spMkLst>
        </pc:spChg>
        <pc:spChg chg="mod">
          <ac:chgData name="Marco Calviani" userId="" providerId="" clId="Web-{73DF2902-EA85-4476-9159-961325745EE0}" dt="2024-06-02T08:14:39.318" v="297" actId="20577"/>
          <ac:spMkLst>
            <pc:docMk/>
            <pc:sldMk cId="3140995504" sldId="1449"/>
            <ac:spMk id="3" creationId="{A96161A4-0DBE-0BA6-363D-F364BD71D74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6/3/2024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337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9395ff4220_0_0:notes"/>
          <p:cNvSpPr txBox="1">
            <a:spLocks noGrp="1"/>
          </p:cNvSpPr>
          <p:nvPr>
            <p:ph type="body" idx="1"/>
          </p:nvPr>
        </p:nvSpPr>
        <p:spPr>
          <a:xfrm>
            <a:off x="755968" y="5078605"/>
            <a:ext cx="6047700" cy="481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g29395ff422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7488" y="801688"/>
            <a:ext cx="7126287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2809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060435" y="6356351"/>
            <a:ext cx="1828144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888579" y="6356351"/>
            <a:ext cx="5720652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 bwMode="auto">
          <a:xfrm>
            <a:off x="10609232" y="6356351"/>
            <a:ext cx="973168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0686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1367854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n_TOF collaboration meeting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  <p:sldLayoutId id="2147483671" r:id="rId18"/>
    <p:sldLayoutId id="2147483674" r:id="rId19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8.jpeg"/><Relationship Id="rId11" Type="http://schemas.openxmlformats.org/officeDocument/2006/relationships/image" Target="../media/image33.pn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edms.cern.ch/document/2958701/0.1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indico.cern.ch/event/1293320/" TargetMode="Externa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3429000"/>
            <a:ext cx="11376025" cy="1564447"/>
          </a:xfrm>
        </p:spPr>
        <p:txBody>
          <a:bodyPr/>
          <a:lstStyle/>
          <a:p>
            <a:r>
              <a:rPr lang="en-GB" dirty="0"/>
              <a:t>Status of the </a:t>
            </a:r>
            <a:r>
              <a:rPr lang="en-GB" dirty="0" err="1"/>
              <a:t>n_TOF</a:t>
            </a:r>
            <a:r>
              <a:rPr lang="en-GB" dirty="0"/>
              <a:t> facility</a:t>
            </a:r>
            <a:br>
              <a:rPr lang="en-GB" dirty="0"/>
            </a:br>
            <a:r>
              <a:rPr lang="en-GB" dirty="0"/>
              <a:t>CM 3-4 June 2024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258638"/>
            <a:ext cx="11376026" cy="1245400"/>
          </a:xfrm>
        </p:spPr>
        <p:txBody>
          <a:bodyPr vert="horz" lIns="0" tIns="0" rIns="0" bIns="0" rtlCol="0" anchor="t">
            <a:noAutofit/>
          </a:bodyPr>
          <a:lstStyle/>
          <a:p>
            <a:pPr>
              <a:defRPr/>
            </a:pPr>
            <a:r>
              <a:rPr lang="en-US" sz="2800" dirty="0"/>
              <a:t>Oliver Aberle – Ana-Paula Bernardes – M. </a:t>
            </a:r>
            <a:r>
              <a:rPr lang="en-US" sz="2800" dirty="0" err="1"/>
              <a:t>Calviani</a:t>
            </a:r>
            <a:r>
              <a:rPr lang="en-US" sz="2800" dirty="0"/>
              <a:t> (SY-STI-TCD)</a:t>
            </a:r>
            <a:endParaRPr sz="3200" dirty="0"/>
          </a:p>
          <a:p>
            <a:pPr>
              <a:defRPr/>
            </a:pPr>
            <a:r>
              <a:rPr lang="en-US" sz="2800" dirty="0"/>
              <a:t>03 June 2024</a:t>
            </a:r>
            <a:endParaRPr lang="en-GB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675" y="4437112"/>
            <a:ext cx="5256860" cy="163006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Remove doors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Remove beam pipe, dump and rails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Remove shielding blocks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Load test of lifting beam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b="0" dirty="0">
              <a:solidFill>
                <a:schemeClr val="tx1"/>
              </a:solidFill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232628" cy="1065742"/>
          </a:xfrm>
        </p:spPr>
        <p:txBody>
          <a:bodyPr/>
          <a:lstStyle/>
          <a:p>
            <a:r>
              <a:rPr lang="fr-FR" dirty="0" err="1"/>
              <a:t>Preparation</a:t>
            </a:r>
            <a:r>
              <a:rPr lang="fr-FR" dirty="0"/>
              <a:t> of escape </a:t>
            </a:r>
            <a:r>
              <a:rPr lang="fr-FR" dirty="0" err="1"/>
              <a:t>lane</a:t>
            </a:r>
            <a:endParaRPr lang="fr-FR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pic>
        <p:nvPicPr>
          <p:cNvPr id="3" name="Picture 2" descr="A room with a lot of objects on the floor&#10;&#10;Description automatically generated">
            <a:extLst>
              <a:ext uri="{FF2B5EF4-FFF2-40B4-BE49-F238E27FC236}">
                <a16:creationId xmlns:a16="http://schemas.microsoft.com/office/drawing/2014/main" id="{AD91F6D9-8038-0053-E953-4DD62C37EE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7725616" y="2154556"/>
            <a:ext cx="5400000" cy="2430000"/>
          </a:xfrm>
          <a:prstGeom prst="rect">
            <a:avLst/>
          </a:prstGeom>
        </p:spPr>
      </p:pic>
      <p:pic>
        <p:nvPicPr>
          <p:cNvPr id="5" name="Picture 4" descr="A person working in a room&#10;&#10;Description automatically generated">
            <a:extLst>
              <a:ext uri="{FF2B5EF4-FFF2-40B4-BE49-F238E27FC236}">
                <a16:creationId xmlns:a16="http://schemas.microsoft.com/office/drawing/2014/main" id="{A036FC1C-5ADD-CE6A-1C1E-B0C7819903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159273" y="2154556"/>
            <a:ext cx="5400000" cy="2430000"/>
          </a:xfrm>
          <a:prstGeom prst="rect">
            <a:avLst/>
          </a:prstGeom>
        </p:spPr>
      </p:pic>
      <p:pic>
        <p:nvPicPr>
          <p:cNvPr id="9" name="Picture 8" descr="A metal detector in a warehouse&#10;&#10;Description automatically generated">
            <a:extLst>
              <a:ext uri="{FF2B5EF4-FFF2-40B4-BE49-F238E27FC236}">
                <a16:creationId xmlns:a16="http://schemas.microsoft.com/office/drawing/2014/main" id="{6945B8C0-4597-7480-9272-1B36C08E8F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24" y="1439335"/>
            <a:ext cx="5400000" cy="2430000"/>
          </a:xfrm>
          <a:prstGeom prst="rect">
            <a:avLst/>
          </a:prstGeom>
        </p:spPr>
      </p:pic>
      <p:pic>
        <p:nvPicPr>
          <p:cNvPr id="12" name="Picture 11" descr="A yellow vehicle in a room&#10;&#10;Description automatically generated">
            <a:extLst>
              <a:ext uri="{FF2B5EF4-FFF2-40B4-BE49-F238E27FC236}">
                <a16:creationId xmlns:a16="http://schemas.microsoft.com/office/drawing/2014/main" id="{A3535BF0-3FE4-376C-4F15-45B6E99B93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605168" y="2167358"/>
            <a:ext cx="5400000" cy="2432143"/>
          </a:xfrm>
          <a:prstGeom prst="rect">
            <a:avLst/>
          </a:prstGeom>
        </p:spPr>
      </p:pic>
      <p:pic>
        <p:nvPicPr>
          <p:cNvPr id="14" name="Picture 13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FEB3069D-C5CF-D94F-E43D-04AEACA6E3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6831682" y="2160304"/>
            <a:ext cx="5400000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62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group of men in a warehouse&#10;&#10;Description automatically generated">
            <a:extLst>
              <a:ext uri="{FF2B5EF4-FFF2-40B4-BE49-F238E27FC236}">
                <a16:creationId xmlns:a16="http://schemas.microsoft.com/office/drawing/2014/main" id="{02BED0FE-E942-A666-E624-0785201782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63614">
            <a:off x="537042" y="1959918"/>
            <a:ext cx="5552444" cy="2555328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323" y="4639554"/>
            <a:ext cx="5314405" cy="1669766"/>
          </a:xfrm>
          <a:solidFill>
            <a:schemeClr val="bg1"/>
          </a:solidFill>
        </p:spPr>
        <p:txBody>
          <a:bodyPr/>
          <a:lstStyle/>
          <a:p>
            <a:pPr marL="360000">
              <a:spcBef>
                <a:spcPts val="20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2400" b="0" dirty="0">
              <a:solidFill>
                <a:schemeClr val="tx1"/>
              </a:solidFill>
            </a:endParaRPr>
          </a:p>
          <a:p>
            <a:pPr marL="3600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Is this wall/chicane indispensable</a:t>
            </a:r>
          </a:p>
          <a:p>
            <a:pPr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2400" b="0" dirty="0">
                <a:solidFill>
                  <a:schemeClr val="tx1"/>
                </a:solidFill>
              </a:rPr>
              <a:t>Gain in space and accessibility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232628" cy="751151"/>
          </a:xfrm>
          <a:solidFill>
            <a:schemeClr val="bg1"/>
          </a:solidFill>
        </p:spPr>
        <p:txBody>
          <a:bodyPr/>
          <a:lstStyle/>
          <a:p>
            <a:r>
              <a:rPr lang="fr-FR" dirty="0"/>
              <a:t>Modification of escape </a:t>
            </a:r>
            <a:r>
              <a:rPr lang="fr-FR" dirty="0" err="1"/>
              <a:t>lane</a:t>
            </a:r>
            <a:r>
              <a:rPr lang="fr-FR" dirty="0"/>
              <a:t> – PPAC installation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pic>
        <p:nvPicPr>
          <p:cNvPr id="24" name="Picture 23" descr="A person working on a machine&#10;&#10;Description automatically generated">
            <a:extLst>
              <a:ext uri="{FF2B5EF4-FFF2-40B4-BE49-F238E27FC236}">
                <a16:creationId xmlns:a16="http://schemas.microsoft.com/office/drawing/2014/main" id="{B6983E02-33BD-2355-2C93-06927E4B4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017485" y="2320331"/>
            <a:ext cx="5400000" cy="2432143"/>
          </a:xfrm>
          <a:prstGeom prst="rect">
            <a:avLst/>
          </a:prstGeom>
        </p:spPr>
      </p:pic>
      <p:pic>
        <p:nvPicPr>
          <p:cNvPr id="26" name="Picture 25" descr="A broken metal frame with a person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8442820B-8B8B-1F96-AD99-C24A4E1E8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867940" y="2320331"/>
            <a:ext cx="5400000" cy="243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867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6ABC-0BF5-1543-A7BF-2097F64DC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</a:t>
            </a:r>
            <a:r>
              <a:rPr lang="en-US" dirty="0"/>
              <a:t>-NEAR – </a:t>
            </a:r>
            <a:r>
              <a:rPr lang="en-US" dirty="0" err="1"/>
              <a:t>n_TOF</a:t>
            </a:r>
            <a:r>
              <a:rPr lang="en-US" dirty="0"/>
              <a:t> and R2M activities</a:t>
            </a:r>
            <a:endParaRPr lang="en-CH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8E08A4-D8A7-539C-4956-535ED908071B}"/>
              </a:ext>
            </a:extLst>
          </p:cNvPr>
          <p:cNvSpPr txBox="1"/>
          <p:nvPr/>
        </p:nvSpPr>
        <p:spPr bwMode="auto">
          <a:xfrm>
            <a:off x="11405179" y="235093"/>
            <a:ext cx="566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b="1" dirty="0">
                <a:solidFill>
                  <a:schemeClr val="bg1"/>
                </a:solidFill>
              </a:rPr>
              <a:t>new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2D506D8E-A78E-0948-C202-14A81141A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FB8D88C4-7888-5B9E-8F08-4269BB2E2B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228" r="2250" b="28969"/>
          <a:stretch/>
        </p:blipFill>
        <p:spPr>
          <a:xfrm rot="10800000">
            <a:off x="5186149" y="3603213"/>
            <a:ext cx="2736000" cy="1187985"/>
          </a:xfrm>
          <a:prstGeom prst="rect">
            <a:avLst/>
          </a:prstGeom>
        </p:spPr>
      </p:pic>
      <p:pic>
        <p:nvPicPr>
          <p:cNvPr id="12" name="Picture 11" descr="A close-up of a faucet&#10;&#10;Description automatically generated with medium confidence">
            <a:extLst>
              <a:ext uri="{FF2B5EF4-FFF2-40B4-BE49-F238E27FC236}">
                <a16:creationId xmlns:a16="http://schemas.microsoft.com/office/drawing/2014/main" id="{66FF1E94-D1F7-46ED-979D-52C4F748C10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4044"/>
          <a:stretch/>
        </p:blipFill>
        <p:spPr>
          <a:xfrm>
            <a:off x="133792" y="972956"/>
            <a:ext cx="4964088" cy="3200210"/>
          </a:xfrm>
          <a:prstGeom prst="rect">
            <a:avLst/>
          </a:prstGeom>
        </p:spPr>
      </p:pic>
      <p:pic>
        <p:nvPicPr>
          <p:cNvPr id="24" name="Picture 23" descr="A picture containing items&#10;&#10;Description automatically generated">
            <a:extLst>
              <a:ext uri="{FF2B5EF4-FFF2-40B4-BE49-F238E27FC236}">
                <a16:creationId xmlns:a16="http://schemas.microsoft.com/office/drawing/2014/main" id="{E0A7C940-7A9D-9229-7D35-C252C8D6525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2147"/>
          <a:stretch/>
        </p:blipFill>
        <p:spPr>
          <a:xfrm>
            <a:off x="5162295" y="877698"/>
            <a:ext cx="2808000" cy="1111142"/>
          </a:xfrm>
          <a:prstGeom prst="rect">
            <a:avLst/>
          </a:prstGeom>
        </p:spPr>
      </p:pic>
      <p:pic>
        <p:nvPicPr>
          <p:cNvPr id="26" name="Picture 25" descr="A picture containing indoor, wall, door, bathroom&#10;&#10;Description automatically generated">
            <a:extLst>
              <a:ext uri="{FF2B5EF4-FFF2-40B4-BE49-F238E27FC236}">
                <a16:creationId xmlns:a16="http://schemas.microsoft.com/office/drawing/2014/main" id="{1FFDB848-8FBD-52EF-C7EA-8932EF414BB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436" t="11700" r="33237"/>
          <a:stretch/>
        </p:blipFill>
        <p:spPr>
          <a:xfrm>
            <a:off x="9479283" y="990362"/>
            <a:ext cx="2684261" cy="4390370"/>
          </a:xfrm>
          <a:prstGeom prst="rect">
            <a:avLst/>
          </a:prstGeom>
        </p:spPr>
      </p:pic>
      <p:pic>
        <p:nvPicPr>
          <p:cNvPr id="32" name="Picture 31" descr="A picture containing indoor, glass, container&#10;&#10;Description automatically generated">
            <a:extLst>
              <a:ext uri="{FF2B5EF4-FFF2-40B4-BE49-F238E27FC236}">
                <a16:creationId xmlns:a16="http://schemas.microsoft.com/office/drawing/2014/main" id="{3A4E005D-BA39-C0D4-1018-8DD2F792AE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2581"/>
          <a:stretch/>
        </p:blipFill>
        <p:spPr>
          <a:xfrm>
            <a:off x="6536387" y="2060848"/>
            <a:ext cx="1360929" cy="1512000"/>
          </a:xfrm>
          <a:prstGeom prst="rect">
            <a:avLst/>
          </a:prstGeom>
        </p:spPr>
      </p:pic>
      <p:pic>
        <p:nvPicPr>
          <p:cNvPr id="35" name="Picture 34" descr="A picture containing machine, indoor, lever&#10;&#10;Description automatically generated">
            <a:extLst>
              <a:ext uri="{FF2B5EF4-FFF2-40B4-BE49-F238E27FC236}">
                <a16:creationId xmlns:a16="http://schemas.microsoft.com/office/drawing/2014/main" id="{42BD9850-35B2-5B3A-5463-5DA3B791E72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7855" t="12549" r="11973" b="14059"/>
          <a:stretch/>
        </p:blipFill>
        <p:spPr>
          <a:xfrm rot="16200000">
            <a:off x="7897209" y="3875198"/>
            <a:ext cx="1687423" cy="1323644"/>
          </a:xfrm>
          <a:prstGeom prst="rect">
            <a:avLst/>
          </a:prstGeom>
        </p:spPr>
      </p:pic>
      <p:pic>
        <p:nvPicPr>
          <p:cNvPr id="38" name="Picture 37" descr="A picture containing household hardware, fastener, metal, silver&#10;&#10;Description automatically generated">
            <a:extLst>
              <a:ext uri="{FF2B5EF4-FFF2-40B4-BE49-F238E27FC236}">
                <a16:creationId xmlns:a16="http://schemas.microsoft.com/office/drawing/2014/main" id="{BBF5A904-6147-1E5B-2E68-CE90F78A449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9225" r="22324" b="28472"/>
          <a:stretch/>
        </p:blipFill>
        <p:spPr>
          <a:xfrm>
            <a:off x="8090078" y="1010497"/>
            <a:ext cx="1321907" cy="2602032"/>
          </a:xfrm>
          <a:prstGeom prst="rect">
            <a:avLst/>
          </a:prstGeom>
        </p:spPr>
      </p:pic>
      <p:grpSp>
        <p:nvGrpSpPr>
          <p:cNvPr id="49" name="Group 48">
            <a:extLst>
              <a:ext uri="{FF2B5EF4-FFF2-40B4-BE49-F238E27FC236}">
                <a16:creationId xmlns:a16="http://schemas.microsoft.com/office/drawing/2014/main" id="{23836053-6A09-B1AB-FA6F-A8CA8A95CDC5}"/>
              </a:ext>
            </a:extLst>
          </p:cNvPr>
          <p:cNvGrpSpPr/>
          <p:nvPr/>
        </p:nvGrpSpPr>
        <p:grpSpPr>
          <a:xfrm>
            <a:off x="1415481" y="4837222"/>
            <a:ext cx="6511423" cy="1504951"/>
            <a:chOff x="-3790397" y="4200795"/>
            <a:chExt cx="6427337" cy="14580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1D50136-B793-EA65-E5FF-6D4AED047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63728" y="4200795"/>
              <a:ext cx="2700668" cy="1458029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336EC6-7BE6-1CDE-6167-50437772477B}"/>
                </a:ext>
              </a:extLst>
            </p:cNvPr>
            <p:cNvSpPr txBox="1"/>
            <p:nvPr/>
          </p:nvSpPr>
          <p:spPr bwMode="auto">
            <a:xfrm>
              <a:off x="-3790397" y="4681086"/>
              <a:ext cx="4066847" cy="536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000" b="1" dirty="0"/>
                <a:t>INTC-I-247</a:t>
              </a:r>
              <a:r>
                <a:rPr lang="en-CH" sz="1000" dirty="0"/>
                <a:t> </a:t>
              </a:r>
              <a:r>
                <a:rPr lang="en-GB" sz="1000" dirty="0"/>
                <a:t>Installation of a detector support in the n_TOF target shielding for high flux neutron and gamma detector irradiation (To be installed)</a:t>
              </a:r>
              <a:endParaRPr lang="en-CH" sz="1000" dirty="0"/>
            </a:p>
          </p:txBody>
        </p:sp>
      </p:grpSp>
      <p:pic>
        <p:nvPicPr>
          <p:cNvPr id="45" name="Picture 44" descr="A picture containing cup, coffee, doughnut, food&#10;&#10;Description automatically generated">
            <a:extLst>
              <a:ext uri="{FF2B5EF4-FFF2-40B4-BE49-F238E27FC236}">
                <a16:creationId xmlns:a16="http://schemas.microsoft.com/office/drawing/2014/main" id="{726B8AB2-F911-1C14-976E-9C0324637ACD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60327"/>
          <a:stretch/>
        </p:blipFill>
        <p:spPr>
          <a:xfrm>
            <a:off x="5177316" y="2061016"/>
            <a:ext cx="1315790" cy="1512000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E41434B4-2B4F-6430-9812-3A44CE522B21}"/>
              </a:ext>
            </a:extLst>
          </p:cNvPr>
          <p:cNvSpPr txBox="1"/>
          <p:nvPr/>
        </p:nvSpPr>
        <p:spPr bwMode="auto">
          <a:xfrm>
            <a:off x="133792" y="4270443"/>
            <a:ext cx="4895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Large variety of samples installed at i-NEAR on Shelve or Rabbit positions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068D7DC-A2CB-FEB2-229A-D3D2B7DB32B9}"/>
              </a:ext>
            </a:extLst>
          </p:cNvPr>
          <p:cNvSpPr txBox="1"/>
          <p:nvPr/>
        </p:nvSpPr>
        <p:spPr bwMode="auto">
          <a:xfrm>
            <a:off x="2381551" y="970082"/>
            <a:ext cx="299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Rabbits 1 and 2 positions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9665045-C74B-0ECD-4699-7270B72E78EB}"/>
              </a:ext>
            </a:extLst>
          </p:cNvPr>
          <p:cNvSpPr txBox="1"/>
          <p:nvPr/>
        </p:nvSpPr>
        <p:spPr bwMode="auto">
          <a:xfrm>
            <a:off x="9413658" y="1016439"/>
            <a:ext cx="299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bg1"/>
                </a:solidFill>
              </a:rPr>
              <a:t>Shelve positions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A562EA7-438E-E3B7-0C40-72F40C9554AC}"/>
              </a:ext>
            </a:extLst>
          </p:cNvPr>
          <p:cNvSpPr txBox="1"/>
          <p:nvPr/>
        </p:nvSpPr>
        <p:spPr bwMode="auto">
          <a:xfrm>
            <a:off x="6544815" y="1013408"/>
            <a:ext cx="18385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>
                <a:solidFill>
                  <a:schemeClr val="bg1"/>
                </a:solidFill>
              </a:rPr>
              <a:t>Magnet resine TE/MSC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798D1FC-2CF5-5DE3-D8A3-71D45C38A6D8}"/>
              </a:ext>
            </a:extLst>
          </p:cNvPr>
          <p:cNvSpPr txBox="1"/>
          <p:nvPr/>
        </p:nvSpPr>
        <p:spPr bwMode="auto">
          <a:xfrm>
            <a:off x="8114095" y="3380451"/>
            <a:ext cx="1321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>
                <a:solidFill>
                  <a:schemeClr val="bg1"/>
                </a:solidFill>
              </a:rPr>
              <a:t>Elastomere SY-STI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D1E32D9-F1AD-BBD9-B106-15413D545787}"/>
              </a:ext>
            </a:extLst>
          </p:cNvPr>
          <p:cNvSpPr txBox="1"/>
          <p:nvPr/>
        </p:nvSpPr>
        <p:spPr bwMode="auto">
          <a:xfrm>
            <a:off x="5181373" y="3356992"/>
            <a:ext cx="1321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>
                <a:solidFill>
                  <a:schemeClr val="bg1"/>
                </a:solidFill>
              </a:rPr>
              <a:t>Lubricant SY-STI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C751B3D-7420-BCCA-642F-4E05FC7B297B}"/>
              </a:ext>
            </a:extLst>
          </p:cNvPr>
          <p:cNvSpPr txBox="1"/>
          <p:nvPr/>
        </p:nvSpPr>
        <p:spPr bwMode="auto">
          <a:xfrm>
            <a:off x="6676839" y="3212976"/>
            <a:ext cx="13219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dirty="0">
                <a:solidFill>
                  <a:schemeClr val="bg1"/>
                </a:solidFill>
              </a:rPr>
              <a:t>Optical Fibers collaboration UJM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D49DCF2-6906-C22F-4826-64AA47CA7BDC}"/>
              </a:ext>
            </a:extLst>
          </p:cNvPr>
          <p:cNvSpPr txBox="1"/>
          <p:nvPr/>
        </p:nvSpPr>
        <p:spPr bwMode="auto">
          <a:xfrm>
            <a:off x="5998929" y="3814754"/>
            <a:ext cx="1321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dirty="0">
                <a:solidFill>
                  <a:schemeClr val="bg1"/>
                </a:solidFill>
              </a:rPr>
              <a:t>Cables HSE-OHS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FA485F5-5CBF-5228-F9B0-57CFE32CF6CE}"/>
              </a:ext>
            </a:extLst>
          </p:cNvPr>
          <p:cNvSpPr txBox="1"/>
          <p:nvPr/>
        </p:nvSpPr>
        <p:spPr bwMode="auto">
          <a:xfrm>
            <a:off x="8225425" y="5125143"/>
            <a:ext cx="13219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>
                <a:solidFill>
                  <a:schemeClr val="bg1"/>
                </a:solidFill>
              </a:rPr>
              <a:t>Coating SY-STI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5121528-E9C4-2514-AFEB-12115AEBFDFC}"/>
              </a:ext>
            </a:extLst>
          </p:cNvPr>
          <p:cNvSpPr txBox="1"/>
          <p:nvPr/>
        </p:nvSpPr>
        <p:spPr bwMode="auto">
          <a:xfrm>
            <a:off x="6096000" y="4869160"/>
            <a:ext cx="11571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00" dirty="0">
                <a:solidFill>
                  <a:schemeClr val="bg1"/>
                </a:solidFill>
              </a:rPr>
              <a:t>INTC-I-247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50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9395ff4220_0_0"/>
          <p:cNvSpPr txBox="1"/>
          <p:nvPr/>
        </p:nvSpPr>
        <p:spPr>
          <a:xfrm>
            <a:off x="288650" y="316000"/>
            <a:ext cx="107916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+mj-lt"/>
              </a:rPr>
              <a:t>a-NEAR – </a:t>
            </a:r>
            <a:r>
              <a:rPr lang="en-US" sz="3600" b="1" dirty="0" err="1">
                <a:latin typeface="+mj-lt"/>
              </a:rPr>
              <a:t>n_TOF</a:t>
            </a:r>
            <a:r>
              <a:rPr lang="en-US" sz="3600" b="1" dirty="0">
                <a:latin typeface="+mj-lt"/>
              </a:rPr>
              <a:t> activities 2024</a:t>
            </a:r>
            <a:endParaRPr sz="3600" b="1" dirty="0">
              <a:latin typeface="+mj-lt"/>
            </a:endParaRPr>
          </a:p>
        </p:txBody>
      </p:sp>
      <p:pic>
        <p:nvPicPr>
          <p:cNvPr id="237" name="Google Shape;237;g29395ff422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7900" y="911845"/>
            <a:ext cx="3512376" cy="263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g29395ff4220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336360" y="1019460"/>
            <a:ext cx="2701826" cy="2049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g29395ff4220_0_0"/>
          <p:cNvSpPr/>
          <p:nvPr/>
        </p:nvSpPr>
        <p:spPr>
          <a:xfrm>
            <a:off x="754375" y="1747817"/>
            <a:ext cx="1459800" cy="1293300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/>
          </a:p>
        </p:txBody>
      </p:sp>
      <p:sp>
        <p:nvSpPr>
          <p:cNvPr id="246" name="Google Shape;246;g29395ff4220_0_0"/>
          <p:cNvSpPr txBox="1"/>
          <p:nvPr/>
        </p:nvSpPr>
        <p:spPr>
          <a:xfrm>
            <a:off x="337900" y="3172742"/>
            <a:ext cx="367440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>
                <a:solidFill>
                  <a:schemeClr val="lt1"/>
                </a:solidFill>
              </a:rPr>
              <a:t>INTC-P-631 Remotely controllable xy table</a:t>
            </a:r>
            <a:endParaRPr sz="1200">
              <a:solidFill>
                <a:schemeClr val="lt1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1733FAC-B560-666B-00A0-96A30B791C05}"/>
              </a:ext>
            </a:extLst>
          </p:cNvPr>
          <p:cNvGrpSpPr/>
          <p:nvPr/>
        </p:nvGrpSpPr>
        <p:grpSpPr>
          <a:xfrm>
            <a:off x="3948282" y="849359"/>
            <a:ext cx="5512700" cy="2759246"/>
            <a:chOff x="6758925" y="856971"/>
            <a:chExt cx="5512700" cy="2759246"/>
          </a:xfrm>
        </p:grpSpPr>
        <p:pic>
          <p:nvPicPr>
            <p:cNvPr id="239" name="Google Shape;239;g29395ff4220_0_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758925" y="911842"/>
              <a:ext cx="2773700" cy="27043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40" name="Google Shape;240;g29395ff4220_0_0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714550" y="1019617"/>
              <a:ext cx="2557075" cy="1903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7" name="Google Shape;247;g29395ff4220_0_0"/>
            <p:cNvSpPr txBox="1"/>
            <p:nvPr/>
          </p:nvSpPr>
          <p:spPr>
            <a:xfrm>
              <a:off x="6770333" y="856971"/>
              <a:ext cx="2701800" cy="5539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dirty="0">
                  <a:solidFill>
                    <a:schemeClr val="lt1"/>
                  </a:solidFill>
                </a:rPr>
                <a:t>Diamond </a:t>
              </a:r>
              <a:r>
                <a:rPr lang="de-DE" sz="1200" dirty="0" err="1">
                  <a:solidFill>
                    <a:schemeClr val="lt1"/>
                  </a:solidFill>
                </a:rPr>
                <a:t>detector</a:t>
              </a:r>
              <a:r>
                <a:rPr lang="de-DE" sz="1200" dirty="0">
                  <a:solidFill>
                    <a:schemeClr val="lt1"/>
                  </a:solidFill>
                </a:rPr>
                <a:t> in </a:t>
              </a:r>
              <a:r>
                <a:rPr lang="de-DE" sz="1200" dirty="0" err="1">
                  <a:solidFill>
                    <a:schemeClr val="lt1"/>
                  </a:solidFill>
                </a:rPr>
                <a:t>position</a:t>
              </a:r>
              <a:r>
                <a:rPr lang="de-DE" sz="1200" dirty="0">
                  <a:solidFill>
                    <a:schemeClr val="lt1"/>
                  </a:solidFill>
                </a:rPr>
                <a:t>:</a:t>
              </a:r>
              <a:endParaRPr sz="1200" dirty="0">
                <a:solidFill>
                  <a:schemeClr val="lt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 dirty="0">
                  <a:solidFill>
                    <a:schemeClr val="lt1"/>
                  </a:solidFill>
                </a:rPr>
                <a:t>remote </a:t>
              </a:r>
              <a:r>
                <a:rPr lang="de-DE" sz="1200" dirty="0" err="1">
                  <a:solidFill>
                    <a:schemeClr val="lt1"/>
                  </a:solidFill>
                </a:rPr>
                <a:t>controlled</a:t>
              </a:r>
              <a:endParaRPr sz="1200" dirty="0">
                <a:solidFill>
                  <a:schemeClr val="lt1"/>
                </a:solidFill>
              </a:endParaRPr>
            </a:p>
          </p:txBody>
        </p:sp>
        <p:sp>
          <p:nvSpPr>
            <p:cNvPr id="248" name="Google Shape;248;g29395ff4220_0_0"/>
            <p:cNvSpPr/>
            <p:nvPr/>
          </p:nvSpPr>
          <p:spPr>
            <a:xfrm>
              <a:off x="8817425" y="1257967"/>
              <a:ext cx="489900" cy="489900"/>
            </a:xfrm>
            <a:prstGeom prst="ellipse">
              <a:avLst/>
            </a:prstGeom>
            <a:noFill/>
            <a:ln w="285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/>
            </a:p>
          </p:txBody>
        </p:sp>
        <p:cxnSp>
          <p:nvCxnSpPr>
            <p:cNvPr id="249" name="Google Shape;249;g29395ff4220_0_0"/>
            <p:cNvCxnSpPr>
              <a:stCxn id="248" idx="6"/>
            </p:cNvCxnSpPr>
            <p:nvPr/>
          </p:nvCxnSpPr>
          <p:spPr>
            <a:xfrm>
              <a:off x="9307325" y="1502917"/>
              <a:ext cx="930600" cy="411600"/>
            </a:xfrm>
            <a:prstGeom prst="straightConnector1">
              <a:avLst/>
            </a:prstGeom>
            <a:noFill/>
            <a:ln w="28575" cap="flat" cmpd="sng">
              <a:solidFill>
                <a:schemeClr val="lt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250" name="Google Shape;250;g29395ff4220_0_0"/>
            <p:cNvSpPr txBox="1"/>
            <p:nvPr/>
          </p:nvSpPr>
          <p:spPr>
            <a:xfrm>
              <a:off x="6804675" y="3172742"/>
              <a:ext cx="2100900" cy="36930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de-DE" sz="1200">
                  <a:solidFill>
                    <a:schemeClr val="lt1"/>
                  </a:solidFill>
                </a:rPr>
                <a:t>INTC-P-631</a:t>
              </a:r>
              <a:endParaRPr sz="1200">
                <a:solidFill>
                  <a:schemeClr val="lt1"/>
                </a:solidFill>
              </a:endParaRPr>
            </a:p>
          </p:txBody>
        </p:sp>
      </p:grpSp>
      <p:sp>
        <p:nvSpPr>
          <p:cNvPr id="253" name="Google Shape;253;g29395ff4220_0_0"/>
          <p:cNvSpPr txBox="1"/>
          <p:nvPr/>
        </p:nvSpPr>
        <p:spPr>
          <a:xfrm>
            <a:off x="288650" y="5976740"/>
            <a:ext cx="2100900" cy="369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200" dirty="0">
                <a:solidFill>
                  <a:schemeClr val="lt1"/>
                </a:solidFill>
              </a:rPr>
              <a:t>INTC-P-241</a:t>
            </a:r>
            <a:endParaRPr sz="1200" dirty="0">
              <a:solidFill>
                <a:schemeClr val="lt1"/>
              </a:solidFill>
            </a:endParaRPr>
          </a:p>
        </p:txBody>
      </p:sp>
      <p:sp>
        <p:nvSpPr>
          <p:cNvPr id="254" name="Google Shape;254;g29395ff4220_0_0"/>
          <p:cNvSpPr txBox="1"/>
          <p:nvPr/>
        </p:nvSpPr>
        <p:spPr>
          <a:xfrm>
            <a:off x="9336360" y="2759094"/>
            <a:ext cx="2701826" cy="492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rtl="0"/>
            <a:r>
              <a:rPr lang="de-DE" sz="1000" dirty="0">
                <a:solidFill>
                  <a:schemeClr val="bg1"/>
                </a:solidFill>
              </a:rPr>
              <a:t>INTC-P-623  </a:t>
            </a:r>
            <a:r>
              <a:rPr lang="de-DE" sz="1000" dirty="0" err="1">
                <a:solidFill>
                  <a:schemeClr val="bg1"/>
                </a:solidFill>
              </a:rPr>
              <a:t>taken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over</a:t>
            </a:r>
            <a:r>
              <a:rPr lang="de-DE" sz="1000" dirty="0">
                <a:solidFill>
                  <a:schemeClr val="bg1"/>
                </a:solidFill>
              </a:rPr>
              <a:t> </a:t>
            </a:r>
            <a:r>
              <a:rPr lang="de-DE" sz="1000" dirty="0" err="1">
                <a:solidFill>
                  <a:schemeClr val="bg1"/>
                </a:solidFill>
              </a:rPr>
              <a:t>by</a:t>
            </a:r>
            <a:r>
              <a:rPr lang="de-DE" sz="1000" dirty="0">
                <a:solidFill>
                  <a:schemeClr val="bg1"/>
                </a:solidFill>
              </a:rPr>
              <a:t> F.</a:t>
            </a:r>
            <a:r>
              <a:rPr lang="en-GB" sz="1000" dirty="0">
                <a:solidFill>
                  <a:schemeClr val="bg1"/>
                </a:solidFill>
                <a:effectLst/>
                <a:latin typeface="Helvetica Neue" panose="02000503000000020004" pitchFamily="2" charset="0"/>
              </a:rPr>
              <a:t>Garcia Infantes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dirty="0">
              <a:solidFill>
                <a:schemeClr val="bg1"/>
              </a:solidFill>
            </a:endParaRPr>
          </a:p>
        </p:txBody>
      </p:sp>
      <p:sp>
        <p:nvSpPr>
          <p:cNvPr id="255" name="Google Shape;255;g29395ff4220_0_0"/>
          <p:cNvSpPr txBox="1"/>
          <p:nvPr/>
        </p:nvSpPr>
        <p:spPr>
          <a:xfrm>
            <a:off x="9613782" y="5626071"/>
            <a:ext cx="36744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700">
                <a:solidFill>
                  <a:schemeClr val="lt1"/>
                </a:solidFill>
              </a:rPr>
              <a:t>Thermal neutron background INTC–P-241</a:t>
            </a:r>
            <a:endParaRPr sz="700">
              <a:solidFill>
                <a:schemeClr val="lt1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B4DAE3-2923-5BA8-E61F-13C8C60D4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C2928C2-B4C4-C5C1-598D-1CDC46CB3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7A122-A4AE-0336-D34F-BFA74B6CE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sp>
        <p:nvSpPr>
          <p:cNvPr id="5" name="Google Shape;274;g29395ff4220_0_39">
            <a:extLst>
              <a:ext uri="{FF2B5EF4-FFF2-40B4-BE49-F238E27FC236}">
                <a16:creationId xmlns:a16="http://schemas.microsoft.com/office/drawing/2014/main" id="{06DEF01F-CB0A-012D-E2FF-EB2F8AA32451}"/>
              </a:ext>
            </a:extLst>
          </p:cNvPr>
          <p:cNvSpPr txBox="1"/>
          <p:nvPr/>
        </p:nvSpPr>
        <p:spPr>
          <a:xfrm>
            <a:off x="127782" y="5958795"/>
            <a:ext cx="38205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i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Many </a:t>
            </a:r>
            <a:r>
              <a:rPr lang="de-DE" sz="1800" i="1" dirty="0" err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thanks</a:t>
            </a:r>
            <a:r>
              <a:rPr lang="de-DE" sz="1800" i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de-DE" sz="1800" i="1" dirty="0" err="1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de-DE" sz="1800" i="1" dirty="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rPr>
              <a:t> Ana-Paula Bernardes!</a:t>
            </a:r>
            <a:endParaRPr dirty="0"/>
          </a:p>
        </p:txBody>
      </p:sp>
      <p:pic>
        <p:nvPicPr>
          <p:cNvPr id="8" name="Picture 7" descr="A close-up of a document&#10;&#10;Description automatically generated">
            <a:extLst>
              <a:ext uri="{FF2B5EF4-FFF2-40B4-BE49-F238E27FC236}">
                <a16:creationId xmlns:a16="http://schemas.microsoft.com/office/drawing/2014/main" id="{762307D6-36F7-7E83-9FD8-5F3078E82F2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344" y="3740230"/>
            <a:ext cx="5419487" cy="173150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B924CD-12A6-59E4-D8EA-37389B5E679E}"/>
              </a:ext>
            </a:extLst>
          </p:cNvPr>
          <p:cNvSpPr txBox="1"/>
          <p:nvPr/>
        </p:nvSpPr>
        <p:spPr bwMode="auto">
          <a:xfrm>
            <a:off x="191344" y="5517232"/>
            <a:ext cx="2448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>
                <a:solidFill>
                  <a:schemeClr val="tx2"/>
                </a:solidFill>
              </a:rPr>
              <a:t>INTC-P-241 under preparation</a:t>
            </a:r>
          </a:p>
          <a:p>
            <a:endParaRPr lang="en-GB" sz="1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873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7D5F0-222C-6D4A-9DA8-048E9A2C2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9376" y="359564"/>
            <a:ext cx="8226854" cy="715840"/>
          </a:xfrm>
        </p:spPr>
        <p:txBody>
          <a:bodyPr>
            <a:normAutofit/>
          </a:bodyPr>
          <a:lstStyle/>
          <a:p>
            <a:r>
              <a:rPr lang="en-GB" sz="3000" dirty="0"/>
              <a:t>Conclusions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EE7ED3F-9939-CF42-8BDA-BFD694A5BCC5}"/>
              </a:ext>
            </a:extLst>
          </p:cNvPr>
          <p:cNvSpPr txBox="1">
            <a:spLocks/>
          </p:cNvSpPr>
          <p:nvPr/>
        </p:nvSpPr>
        <p:spPr>
          <a:xfrm>
            <a:off x="486222" y="1162116"/>
            <a:ext cx="10578330" cy="5003188"/>
          </a:xfrm>
          <a:prstGeom prst="rect">
            <a:avLst/>
          </a:prstGeom>
        </p:spPr>
        <p:txBody>
          <a:bodyPr lIns="91440" tIns="45720" rIns="91440" bIns="45720" anchor="t">
            <a:noAutofit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Arial"/>
              <a:buChar char="•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8275" indent="-168275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kern="1200" dirty="0">
                <a:solidFill>
                  <a:schemeClr val="tx1"/>
                </a:solidFill>
                <a:latin typeface="Arial"/>
                <a:cs typeface="Arial"/>
              </a:rPr>
              <a:t>Target performance excellent, FTN beam line modifications </a:t>
            </a:r>
            <a:r>
              <a:rPr lang="en-US" sz="2400" dirty="0">
                <a:solidFill>
                  <a:schemeClr val="tx1"/>
                </a:solidFill>
                <a:latin typeface="Arial"/>
                <a:cs typeface="Arial"/>
              </a:rPr>
              <a:t>successful (SEM upgrade implemented Feb. 2024)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Arial"/>
                <a:cs typeface="Arial"/>
              </a:rPr>
              <a:t>Thanks to the excellent work done by ABT, OP, BI, RP &amp; STI, large beam spot on target (and its continuous monitoring via SEM grid with update) is available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  <a:latin typeface="Arial"/>
                <a:cs typeface="Arial"/>
                <a:sym typeface="Wingdings" pitchFamily="2" charset="2"/>
              </a:rPr>
              <a:t>This optimisation, coupled with efficient (gas) cooling systems and target thermocouples monitoring, allows for target average power increase (</a:t>
            </a:r>
            <a:r>
              <a:rPr lang="en-GB" sz="2400" dirty="0">
                <a:solidFill>
                  <a:schemeClr val="tx1"/>
                </a:solidFill>
                <a:sym typeface="Wingdings" pitchFamily="2" charset="2"/>
              </a:rPr>
              <a:t>220*10</a:t>
            </a:r>
            <a:r>
              <a:rPr lang="en-GB" sz="2400" baseline="30000" dirty="0">
                <a:solidFill>
                  <a:schemeClr val="tx1"/>
                </a:solidFill>
                <a:sym typeface="Wingdings" pitchFamily="2" charset="2"/>
              </a:rPr>
              <a:t>10</a:t>
            </a:r>
            <a:r>
              <a:rPr lang="en-GB" sz="2400" dirty="0">
                <a:solidFill>
                  <a:schemeClr val="tx1"/>
                </a:solidFill>
                <a:sym typeface="Wingdings" pitchFamily="2" charset="2"/>
              </a:rPr>
              <a:t> p/s</a:t>
            </a:r>
            <a:r>
              <a:rPr lang="en-GB" sz="2400" dirty="0">
                <a:solidFill>
                  <a:schemeClr val="tx1"/>
                </a:solidFill>
                <a:latin typeface="Arial"/>
                <a:cs typeface="Arial"/>
                <a:sym typeface="Wingdings" pitchFamily="2" charset="2"/>
              </a:rPr>
              <a:t>)</a:t>
            </a:r>
            <a:endParaRPr lang="en-US" sz="2400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n_TOF facility homologated and safety files up to date, visit of the authorities to EAR1 is scheduled for 03/07/2024</a:t>
            </a:r>
          </a:p>
          <a:p>
            <a:pPr>
              <a:buClr>
                <a:srgbClr val="999999"/>
              </a:buClr>
              <a:buFont typeface="Wingdings" panose="05000000000000000000" pitchFamily="2" charset="2"/>
              <a:buChar char="§"/>
              <a:defRPr/>
            </a:pP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Request to start 10 days earlier in 2025</a:t>
            </a:r>
          </a:p>
          <a:p>
            <a:pPr marL="0" indent="0" rtl="0" eaLnBrk="0" fontAlgn="base" hangingPunct="0">
              <a:lnSpc>
                <a:spcPct val="120000"/>
              </a:lnSpc>
              <a:spcBef>
                <a:spcPts val="675"/>
              </a:spcBef>
              <a:spcAft>
                <a:spcPct val="0"/>
              </a:spcAft>
              <a:buClr>
                <a:srgbClr val="999999"/>
              </a:buClr>
              <a:buNone/>
              <a:defRPr/>
            </a:pPr>
            <a:endParaRPr lang="en-US" sz="2400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220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69013-97B4-84BC-D9D1-24CD6E25F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7C9C83-D430-BDCE-868A-8D715A1AC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08DA6C-5807-20CF-76A1-6EAAD6748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32BA65-FC3E-5BC9-E5D2-9053D63AE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9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2D27CA-2164-CC0D-C1C7-1838FA8E4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1376024" cy="476144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CH" sz="3200" b="0" dirty="0"/>
              <a:t>Infrastructure upgrades to enable future physics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n</a:t>
            </a:r>
            <a:r>
              <a:rPr lang="en-CH" sz="3200" b="0" dirty="0"/>
              <a:t>_TOF spallation target #4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CH" sz="3200" b="0" dirty="0"/>
              <a:t>Synergistic use of CERN facilities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3200" b="0" dirty="0"/>
              <a:t>n</a:t>
            </a:r>
            <a:r>
              <a:rPr lang="en-CH" sz="3200" b="0" dirty="0"/>
              <a:t>_TOF future in the FCC era</a:t>
            </a:r>
            <a:endParaRPr lang="en-US" sz="3200" b="0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3200" b="0" dirty="0"/>
              <a:t>Technical Coordination post LS3 - local team and home institutes</a:t>
            </a:r>
            <a:endParaRPr lang="en-CH" sz="3200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86D455-BD78-78CC-20C7-496977643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 for the future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F00180-BF43-8E0E-1487-7BD4DD32E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255719-02DC-962C-7B7D-16457FCDA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9396D-1114-0E49-61C6-2B4B845F1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14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C3FF184-82D0-979D-1693-9ABFAC9E8F4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6200" y="900174"/>
            <a:ext cx="9194398" cy="53133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87D2DDF-A845-E55F-E903-D19FB8E8B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Message from 19</a:t>
            </a:r>
            <a:r>
              <a:rPr lang="en-CH" baseline="30000" dirty="0"/>
              <a:t>th</a:t>
            </a:r>
            <a:r>
              <a:rPr lang="en-CH" dirty="0"/>
              <a:t> December 2023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0CF2AA-FB44-398A-CE5B-018610D84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43FC23-7E91-7468-8C7E-EC8CF9A6B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B205B8-210B-A924-480A-66EC08B43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62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676C7D-DB31-EDC2-7C11-8A470343D0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7241"/>
            <a:ext cx="11345718" cy="4963534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CH" sz="2800" b="0" dirty="0"/>
              <a:t>To preserve the uniqueness of n_TOF, focus could be on </a:t>
            </a:r>
            <a:r>
              <a:rPr lang="en-CH" sz="2800" dirty="0"/>
              <a:t>pulse intensity </a:t>
            </a:r>
            <a:r>
              <a:rPr lang="en-CH" sz="2800" b="0" dirty="0"/>
              <a:t>and less on avg. power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J</a:t>
            </a:r>
            <a:r>
              <a:rPr lang="en-CH" sz="2800" dirty="0">
                <a:solidFill>
                  <a:schemeClr val="tx1"/>
                </a:solidFill>
              </a:rPr>
              <a:t>oining forces with BDF/SHiP and proactively propose an activation station for astrophysical measurements on the side of </a:t>
            </a:r>
            <a:r>
              <a:rPr lang="en-GB" sz="2800" dirty="0" err="1">
                <a:solidFill>
                  <a:schemeClr val="tx1"/>
                </a:solidFill>
              </a:rPr>
              <a:t>th</a:t>
            </a:r>
            <a:r>
              <a:rPr lang="en-CH" sz="2800" dirty="0">
                <a:solidFill>
                  <a:schemeClr val="tx1"/>
                </a:solidFill>
              </a:rPr>
              <a:t>e production target </a:t>
            </a:r>
            <a:r>
              <a:rPr lang="en-CH" sz="2800" b="0" dirty="0"/>
              <a:t>(~70x more intensity than a-NEAR)</a:t>
            </a:r>
          </a:p>
          <a:p>
            <a:pPr marL="457200" indent="-457200">
              <a:lnSpc>
                <a:spcPct val="100000"/>
              </a:lnSpc>
              <a:buFont typeface="Wingdings" pitchFamily="2" charset="2"/>
              <a:buChar char="§"/>
            </a:pPr>
            <a:r>
              <a:rPr lang="en-CH" sz="2800" dirty="0">
                <a:solidFill>
                  <a:schemeClr val="tx1"/>
                </a:solidFill>
              </a:rPr>
              <a:t>Target #4 </a:t>
            </a:r>
            <a:r>
              <a:rPr lang="en-US" sz="2800" dirty="0">
                <a:solidFill>
                  <a:schemeClr val="tx1"/>
                </a:solidFill>
              </a:rPr>
              <a:t>could</a:t>
            </a:r>
            <a:r>
              <a:rPr lang="en-CH" sz="2800" dirty="0">
                <a:solidFill>
                  <a:schemeClr val="tx1"/>
                </a:solidFill>
              </a:rPr>
              <a:t> then </a:t>
            </a:r>
            <a:r>
              <a:rPr lang="en-US" sz="2800" dirty="0">
                <a:solidFill>
                  <a:schemeClr val="tx1"/>
                </a:solidFill>
              </a:rPr>
              <a:t>be </a:t>
            </a:r>
            <a:r>
              <a:rPr lang="en-CH" sz="2800" dirty="0">
                <a:solidFill>
                  <a:schemeClr val="tx1"/>
                </a:solidFill>
              </a:rPr>
              <a:t>focused and optimized for TOF </a:t>
            </a:r>
            <a:endParaRPr lang="en-US" sz="2800" dirty="0">
              <a:solidFill>
                <a:schemeClr val="tx1"/>
              </a:solidFill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b="0" dirty="0"/>
              <a:t>Improvements on the target design</a:t>
            </a:r>
            <a:r>
              <a:rPr lang="en-US" sz="2400" dirty="0"/>
              <a:t> =&gt; </a:t>
            </a:r>
            <a:r>
              <a:rPr lang="en-US" sz="2400" dirty="0">
                <a:solidFill>
                  <a:schemeClr val="tx1"/>
                </a:solidFill>
              </a:rPr>
              <a:t>Target #4 could be an evolution of Target #3</a:t>
            </a:r>
            <a:endParaRPr lang="en-CH" sz="2400">
              <a:solidFill>
                <a:schemeClr val="tx1"/>
              </a:solidFill>
            </a:endParaRPr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dirty="0"/>
              <a:t>Outcome</a:t>
            </a:r>
            <a:r>
              <a:rPr lang="en-US" sz="2400" b="0" dirty="0"/>
              <a:t> of the autopsy of </a:t>
            </a:r>
            <a:r>
              <a:rPr lang="en-US" sz="2400" dirty="0"/>
              <a:t>Target</a:t>
            </a:r>
            <a:r>
              <a:rPr lang="en-US" sz="2400" b="0" dirty="0"/>
              <a:t>#2</a:t>
            </a:r>
            <a:r>
              <a:rPr lang="en-US" sz="2400" dirty="0"/>
              <a:t> will drive the above</a:t>
            </a:r>
            <a:endParaRPr lang="en-CH" sz="2400" dirty="0"/>
          </a:p>
          <a:p>
            <a:pPr marL="781050" lvl="1" indent="-457200">
              <a:buFont typeface="Wingdings" pitchFamily="2" charset="2"/>
              <a:buChar char="§"/>
            </a:pPr>
            <a:r>
              <a:rPr lang="en-US" sz="2400" dirty="0"/>
              <a:t>Rework and optimization of FTN could help for a larger beam spot on target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C3FAB7-C7DB-0C1C-78E5-7EE124E4A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Activation measurements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36CA6-DE39-6E35-7A82-54693C410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6F00DE-7D8F-C3AE-F967-4D3F99E0A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C7F366-0D3D-345A-6E80-C1D6E4AC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243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683E69-1D75-510F-F72A-8BED1648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95400"/>
            <a:ext cx="11376024" cy="4905375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CH" sz="2800" b="0" dirty="0"/>
              <a:t>FCC program is in the ramping up phase – plans for an accelerated program being discussed right now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CH" sz="2800" b="0" dirty="0"/>
              <a:t>You must </a:t>
            </a:r>
            <a:r>
              <a:rPr lang="en-CH" sz="2800" dirty="0">
                <a:solidFill>
                  <a:schemeClr val="tx1"/>
                </a:solidFill>
              </a:rPr>
              <a:t>state now the relevance of n_TOF in the long-term, lobbying together with ISOLDE (S. Freeman) the importance of a proton complex post 2040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dirty="0">
                <a:solidFill>
                  <a:schemeClr val="tx1"/>
                </a:solidFill>
              </a:rPr>
              <a:t>Sketch of the future injector complex being drafted now!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GB" sz="2800" b="0" dirty="0"/>
              <a:t>F</a:t>
            </a:r>
            <a:r>
              <a:rPr lang="en-CH" sz="2800" b="0" dirty="0"/>
              <a:t>ew GeV vs. 20 GeV/c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6161A4-0DBE-0BA6-363D-F364BD71D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CH" dirty="0"/>
              <a:t>_TOF in the FCC era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AF2D2-8E73-EBF3-B7DF-A2645317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BABE5-5CEA-DA67-8CF6-BFC31E43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33690-8DB9-EFFD-27A4-26D2DB5E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904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2A235-179C-1B4B-E975-8BD5D1B0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8FBD34-B247-0914-8BA8-7263B336C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E6873-5797-3F46-5AF7-2ABB4DFC9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7A121B-B6A3-5287-553D-1F5F90869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8BE9E0-491F-E2F0-087A-0E59ABA8C8B0}"/>
              </a:ext>
            </a:extLst>
          </p:cNvPr>
          <p:cNvSpPr txBox="1"/>
          <p:nvPr/>
        </p:nvSpPr>
        <p:spPr bwMode="auto">
          <a:xfrm>
            <a:off x="1415480" y="1439335"/>
            <a:ext cx="928903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3200" dirty="0"/>
              <a:t>Proton beam line FTN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sz="2800" dirty="0"/>
              <a:t>SEM grid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3200" dirty="0"/>
              <a:t>Target(s) and facility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800" dirty="0"/>
              <a:t>Homologation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800" dirty="0"/>
              <a:t>Autopsy and waste packaging of target #2</a:t>
            </a:r>
          </a:p>
          <a:p>
            <a:endParaRPr lang="en-GB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dirty="0"/>
              <a:t>Work for YETS 24/25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036112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683E69-1D75-510F-F72A-8BED1648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74199"/>
            <a:ext cx="11354377" cy="4086928"/>
          </a:xfrm>
        </p:spPr>
        <p:txBody>
          <a:bodyPr vert="horz" lIns="0" tIns="0" rIns="0" bIns="0" rtlCol="0" anchor="t">
            <a:normAutofit lnSpcReduction="10000"/>
          </a:bodyPr>
          <a:lstStyle/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Oliver will retire in 2027 (sure)</a:t>
            </a:r>
            <a:endParaRPr lang="en-CH" sz="2800" b="0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Technical Coordination will be guaranteed, but likely not in the form of an engineer (probably as a technical engineer or mechanical technician)</a:t>
            </a:r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Facility support guaranteed post LS3, but experiment support will likely be a “request base”, as must be properly anticipated</a:t>
            </a:r>
            <a:endParaRPr lang="en-US" dirty="0"/>
          </a:p>
          <a:p>
            <a:pPr marL="457200" indent="-457200">
              <a:lnSpc>
                <a:spcPct val="110000"/>
              </a:lnSpc>
              <a:buFont typeface="Wingdings" pitchFamily="2" charset="2"/>
              <a:buChar char="§"/>
            </a:pPr>
            <a:r>
              <a:rPr lang="en-US" sz="2800" b="0" dirty="0"/>
              <a:t>Account for less flexibility, delays might be less predictable</a:t>
            </a:r>
            <a:endParaRPr lang="en-US" sz="2800" b="0" dirty="0" err="1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6161A4-0DBE-0BA6-363D-F364BD71D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en-US" sz="3200" dirty="0"/>
              <a:t>Technical Coordination post LS3 local team and home institutes</a:t>
            </a:r>
            <a:endParaRPr lang="en-CH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2AF2D2-8E73-EBF3-B7DF-A2645317A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BBABE5-5CEA-DA67-8CF6-BFC31E43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33690-8DB9-EFFD-27A4-26D2DB5E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995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D54929-F076-9D5F-ACDD-B244F72CC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735138"/>
            <a:ext cx="11354377" cy="4465637"/>
          </a:xfrm>
        </p:spPr>
        <p:txBody>
          <a:bodyPr vert="horz" lIns="0" tIns="0" rIns="0" bIns="0" rtlCol="0" anchor="t">
            <a:noAutofit/>
          </a:bodyPr>
          <a:lstStyle/>
          <a:p>
            <a:pPr marL="457200" indent="-457200">
              <a:lnSpc>
                <a:spcPct val="110000"/>
              </a:lnSpc>
              <a:buFont typeface="Wingdings,Sans-Serif"/>
              <a:buChar char="§"/>
            </a:pPr>
            <a:r>
              <a:rPr lang="en-US" sz="2600" b="0" dirty="0"/>
              <a:t>2025 should be a test case for a slightly different organization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r>
              <a:rPr lang="en-US" sz="2600" b="0" dirty="0"/>
              <a:t>Engineer &amp; technical services should be scheduled at the beginning of the year in order for STI/TCD to organize accordingly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r>
              <a:rPr lang="en-US" sz="2600" b="0" dirty="0"/>
              <a:t>Experiments should anticipate requests for design &amp; production (e.g. 2-3 months in advance)</a:t>
            </a:r>
          </a:p>
          <a:p>
            <a:pPr marL="514350" indent="-514350">
              <a:lnSpc>
                <a:spcPct val="110000"/>
              </a:lnSpc>
              <a:buAutoNum type="arabicPeriod"/>
            </a:pPr>
            <a:r>
              <a:rPr lang="en-US" sz="2600" b="0" dirty="0"/>
              <a:t>… or maximize production at institutes lab (if possible)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5E0CEE-0DCE-01DF-BFC2-C63EAF816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97A2A-A221-578A-FA3C-68078FB7F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77C162-E617-6F28-99FA-C0C848BC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/>
          </a:p>
        </p:txBody>
      </p:sp>
      <p:sp>
        <p:nvSpPr>
          <p:cNvPr id="12" name="Title 2">
            <a:extLst>
              <a:ext uri="{FF2B5EF4-FFF2-40B4-BE49-F238E27FC236}">
                <a16:creationId xmlns:a16="http://schemas.microsoft.com/office/drawing/2014/main" id="{42A27032-5D7E-5A60-D2E0-9F70981D7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3200" dirty="0"/>
              <a:t>Technical Coordination post LS3 local team and home institutes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38171067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C8DF5A-0297-15AC-F1B8-30F13AB62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723900"/>
            <a:ext cx="11376024" cy="5476875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4000" b="0" dirty="0"/>
              <a:t>A strong, regular and continuous contact with RCS (and ATS) management by the n_TOF collaboration management is absolutely required in this phase</a:t>
            </a:r>
          </a:p>
          <a:p>
            <a:pPr algn="ctr">
              <a:lnSpc>
                <a:spcPct val="100000"/>
              </a:lnSpc>
            </a:pPr>
            <a:r>
              <a:rPr lang="en-US" sz="4000" b="0" dirty="0"/>
              <a:t>We clearly miss an overall implementation strategy for the medium and long-term future – </a:t>
            </a:r>
            <a:r>
              <a:rPr lang="en-US" sz="4000" b="0" i="1" dirty="0"/>
              <a:t>we can help you building one?</a:t>
            </a:r>
            <a:endParaRPr lang="en-CH" sz="4000" b="0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E96D1-1459-5854-3ECB-9CCBAD1C7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230FD-873F-303D-D724-076CB2667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n_TOF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AD7ABE-2FD2-CF2D-759D-FDBD569E0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03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47F81E8D-C833-948F-EE88-B6046D69F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Restart 2024</a:t>
            </a:r>
            <a:endParaRPr lang="en-GB" dirty="0"/>
          </a:p>
        </p:txBody>
      </p:sp>
      <p:sp>
        <p:nvSpPr>
          <p:cNvPr id="10" name="Slide Number Placeholder 2">
            <a:extLst>
              <a:ext uri="{FF2B5EF4-FFF2-40B4-BE49-F238E27FC236}">
                <a16:creationId xmlns:a16="http://schemas.microsoft.com/office/drawing/2014/main" id="{15814B60-0010-123D-B23F-AD5EA7B2A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z="1200" smtClean="0"/>
              <a:t>3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410861E-F196-6CCC-77B7-853370BF1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275F705F-AB56-A30C-042D-C52BE3D364D1}"/>
              </a:ext>
            </a:extLst>
          </p:cNvPr>
          <p:cNvSpPr txBox="1">
            <a:spLocks/>
          </p:cNvSpPr>
          <p:nvPr/>
        </p:nvSpPr>
        <p:spPr bwMode="auto">
          <a:xfrm>
            <a:off x="410719" y="1201579"/>
            <a:ext cx="11105122" cy="4763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ts val="600"/>
              </a:spcAft>
              <a:defRPr lang="en-GB" sz="2100" b="1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1pPr>
            <a:lvl2pPr marL="323850" lvl="1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2pPr>
            <a:lvl3pPr marL="647700" lvl="2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7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3pPr>
            <a:lvl4pPr marL="971550" lvl="3" indent="-323850" algn="l" rtl="0" eaLnBrk="0" fontAlgn="base" hangingPunct="0">
              <a:spcBef>
                <a:spcPct val="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•"/>
              <a:defRPr lang="en-GB" sz="1600">
                <a:solidFill>
                  <a:srgbClr val="002060"/>
                </a:solidFill>
                <a:latin typeface="Source Sans Pro"/>
                <a:ea typeface="Arial"/>
                <a:cs typeface="Arial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eaLnBrk="1" fontAlgn="auto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3600" b="1" i="1" dirty="0">
                <a:solidFill>
                  <a:schemeClr val="tx1"/>
                </a:solidFill>
              </a:rPr>
              <a:t>TT2A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2400" kern="0" dirty="0">
                <a:solidFill>
                  <a:schemeClr val="tx1"/>
                </a:solidFill>
              </a:rPr>
              <a:t>New SEM grid detector head (larger aperture, more channels) running</a:t>
            </a:r>
            <a:br>
              <a:rPr lang="en-GB" sz="2400" kern="0" dirty="0"/>
            </a:br>
            <a:endParaRPr lang="en-GB" sz="2400" kern="0" dirty="0">
              <a:solidFill>
                <a:schemeClr val="tx1"/>
              </a:solidFill>
            </a:endParaRPr>
          </a:p>
          <a:p>
            <a:pPr lvl="1" eaLnBrk="1" fontAlgn="auto" hangingPunct="1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3600" b="1" i="1" dirty="0">
                <a:solidFill>
                  <a:schemeClr val="tx1"/>
                </a:solidFill>
              </a:rPr>
              <a:t>Target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2400" kern="0" dirty="0">
                <a:solidFill>
                  <a:schemeClr val="tx1"/>
                </a:solidFill>
              </a:rPr>
              <a:t>Cooling station</a:t>
            </a:r>
            <a:r>
              <a:rPr lang="en-GB" sz="2400" b="1" kern="0" dirty="0">
                <a:solidFill>
                  <a:schemeClr val="tx1"/>
                </a:solidFill>
              </a:rPr>
              <a:t> </a:t>
            </a:r>
            <a:r>
              <a:rPr lang="en-GB" sz="2400" b="1" dirty="0">
                <a:solidFill>
                  <a:schemeClr val="tx1"/>
                </a:solidFill>
              </a:rPr>
              <a:t>safety improvement</a:t>
            </a:r>
            <a:r>
              <a:rPr lang="en-GB" sz="2400" dirty="0">
                <a:solidFill>
                  <a:schemeClr val="tx1"/>
                </a:solidFill>
              </a:rPr>
              <a:t> </a:t>
            </a:r>
            <a:r>
              <a:rPr lang="en-GB" sz="2400" kern="0" dirty="0">
                <a:solidFill>
                  <a:schemeClr val="tx1"/>
                </a:solidFill>
              </a:rPr>
              <a:t>(extend </a:t>
            </a:r>
            <a:r>
              <a:rPr lang="en-GB" sz="2400" dirty="0">
                <a:solidFill>
                  <a:schemeClr val="tx1"/>
                </a:solidFill>
              </a:rPr>
              <a:t>under pressure confinement</a:t>
            </a:r>
            <a:r>
              <a:rPr lang="en-GB" sz="2400" kern="0" dirty="0">
                <a:solidFill>
                  <a:schemeClr val="tx1"/>
                </a:solidFill>
              </a:rPr>
              <a:t> to the entire station + additional retention vessels for the moderator skids, as requested by the tripartite)</a:t>
            </a:r>
            <a:r>
              <a:rPr lang="en-GB" sz="2400" dirty="0">
                <a:solidFill>
                  <a:schemeClr val="tx1"/>
                </a:solidFill>
              </a:rPr>
              <a:t> requested by ASN &amp; OFSP</a:t>
            </a:r>
            <a:endParaRPr lang="en-GB" sz="2400" kern="0" dirty="0">
              <a:solidFill>
                <a:schemeClr val="tx1"/>
              </a:solidFill>
            </a:endParaRP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2400" dirty="0" err="1">
                <a:solidFill>
                  <a:schemeClr val="tx1"/>
                </a:solidFill>
              </a:rPr>
              <a:t>n_TOF</a:t>
            </a:r>
            <a:r>
              <a:rPr lang="en-GB" sz="2400" dirty="0">
                <a:solidFill>
                  <a:schemeClr val="tx1"/>
                </a:solidFill>
              </a:rPr>
              <a:t> Target</a:t>
            </a:r>
            <a:r>
              <a:rPr lang="en-GB" sz="2400" kern="0" dirty="0">
                <a:solidFill>
                  <a:schemeClr val="tx1"/>
                </a:solidFill>
              </a:rPr>
              <a:t> #2 autopsy </a:t>
            </a:r>
            <a:r>
              <a:rPr lang="en-GB" sz="2400" dirty="0">
                <a:solidFill>
                  <a:schemeClr val="tx1"/>
                </a:solidFill>
              </a:rPr>
              <a:t>and waste packaging Project </a:t>
            </a:r>
            <a:r>
              <a:rPr lang="en-GB" sz="2400" kern="0" dirty="0">
                <a:solidFill>
                  <a:schemeClr val="tx1"/>
                </a:solidFill>
              </a:rPr>
              <a:t>in the ISR8</a:t>
            </a:r>
          </a:p>
          <a:p>
            <a:pPr lvl="2">
              <a:lnSpc>
                <a:spcPct val="9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/>
            </a:pPr>
            <a:r>
              <a:rPr lang="en-GB" sz="2400" dirty="0">
                <a:solidFill>
                  <a:schemeClr val="tx1"/>
                </a:solidFill>
              </a:rPr>
              <a:t>NEAR</a:t>
            </a:r>
            <a:r>
              <a:rPr lang="en-GB" sz="2400" kern="0" dirty="0">
                <a:solidFill>
                  <a:schemeClr val="tx1"/>
                </a:solidFill>
              </a:rPr>
              <a:t> activities during 2024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buFont typeface="Arial"/>
              <a:buChar char="•"/>
              <a:defRPr/>
            </a:pPr>
            <a:endParaRPr lang="en-GB" sz="2800" kern="0" dirty="0">
              <a:solidFill>
                <a:schemeClr val="tx1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71C026-72E4-AF69-44EB-2BE579D2A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</p:spTree>
    <p:extLst>
      <p:ext uri="{BB962C8B-B14F-4D97-AF65-F5344CB8AC3E}">
        <p14:creationId xmlns:p14="http://schemas.microsoft.com/office/powerpoint/2010/main" val="4254795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30B82-0ED9-880D-52AB-40E88245A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Upgrade of the Wire Grid System in FTN.BSGF484 to the Enlarged Aperture Version</a:t>
            </a:r>
            <a:endParaRPr lang="en-GB" sz="5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7DE49F-36DC-83C1-68CB-058E833F3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30DEA2-0A24-0735-2868-E5EFF7992048}"/>
              </a:ext>
            </a:extLst>
          </p:cNvPr>
          <p:cNvSpPr txBox="1"/>
          <p:nvPr/>
        </p:nvSpPr>
        <p:spPr bwMode="auto">
          <a:xfrm>
            <a:off x="8832304" y="836712"/>
            <a:ext cx="19442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EDMS 2958701</a:t>
            </a:r>
            <a:endParaRPr lang="en-GB" dirty="0"/>
          </a:p>
        </p:txBody>
      </p:sp>
      <p:pic>
        <p:nvPicPr>
          <p:cNvPr id="1027" name="Picture 13">
            <a:extLst>
              <a:ext uri="{FF2B5EF4-FFF2-40B4-BE49-F238E27FC236}">
                <a16:creationId xmlns:a16="http://schemas.microsoft.com/office/drawing/2014/main" id="{1078CDAC-D777-A340-7B42-E3C7B57CD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416" y="1930744"/>
            <a:ext cx="292941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12">
            <a:extLst>
              <a:ext uri="{FF2B5EF4-FFF2-40B4-BE49-F238E27FC236}">
                <a16:creationId xmlns:a16="http://schemas.microsoft.com/office/drawing/2014/main" id="{1CFB90D5-97AF-72DE-483D-68B99E1D8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3832" y="1916832"/>
            <a:ext cx="292239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14">
            <a:extLst>
              <a:ext uri="{FF2B5EF4-FFF2-40B4-BE49-F238E27FC236}">
                <a16:creationId xmlns:a16="http://schemas.microsoft.com/office/drawing/2014/main" id="{188D764D-1145-1439-CF34-0E93392CB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2264" y="1809000"/>
            <a:ext cx="2860380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4">
            <a:extLst>
              <a:ext uri="{FF2B5EF4-FFF2-40B4-BE49-F238E27FC236}">
                <a16:creationId xmlns:a16="http://schemas.microsoft.com/office/drawing/2014/main" id="{EA02510E-AF14-AE80-31F0-1F71F76F2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a16="http://schemas.microsoft.com/office/drawing/2014/main" id="{8C4F5938-F188-1DA8-0A83-760D6977E8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3211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F8C60B33-9556-E1C1-A0BA-232AD05B5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410" y="5326679"/>
            <a:ext cx="362335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Left:</a:t>
            </a:r>
            <a:r>
              <a:rPr kumimoji="0" lang="en-GB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old design (SPSBSAPB0030)</a:t>
            </a:r>
            <a:endParaRPr kumimoji="0" lang="en-GB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F4F43C4C-7261-807B-90A8-024C93B0CC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776" y="5366806"/>
            <a:ext cx="36004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Centre</a:t>
            </a:r>
            <a:r>
              <a:rPr kumimoji="0" lang="en-GB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new design SPSBSAPB0064</a:t>
            </a:r>
            <a:endParaRPr kumimoji="0" lang="en-GB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0FD10060-19A7-D812-0451-78CB9E40B5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0217" y="5361436"/>
            <a:ext cx="403244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GB" altLang="ja-JP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Right</a:t>
            </a:r>
            <a:r>
              <a:rPr kumimoji="0" lang="en-GB" altLang="ja-JP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schematic overlap of the old (red) and new (grey) aperture, illustrating the increased clearance for the beam passage. </a:t>
            </a:r>
            <a:endParaRPr kumimoji="0" lang="en-GB" altLang="ja-JP" sz="3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6351BBA-E768-CAF3-76F8-A23DF9D8216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963D1306-1007-0F64-C9C7-A88B77372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739A0F8-34FF-523A-7931-462D8A9B66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3352" y="1595270"/>
            <a:ext cx="3816424" cy="403918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3A5F81D-A0C8-E7C6-82E7-8F308C006B56}"/>
              </a:ext>
            </a:extLst>
          </p:cNvPr>
          <p:cNvSpPr/>
          <p:nvPr/>
        </p:nvSpPr>
        <p:spPr>
          <a:xfrm>
            <a:off x="1586785" y="4327428"/>
            <a:ext cx="24929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rgbClr val="FFFF00"/>
                </a:solidFill>
                <a:effectLst>
                  <a:reflection blurRad="6350" stA="53000" endA="300" endPos="35500" dir="5400000" sy="-90000" algn="bl" rotWithShape="0"/>
                </a:effectLst>
              </a:rPr>
              <a:t>In 2024</a:t>
            </a:r>
          </a:p>
        </p:txBody>
      </p:sp>
    </p:spTree>
    <p:extLst>
      <p:ext uri="{BB962C8B-B14F-4D97-AF65-F5344CB8AC3E}">
        <p14:creationId xmlns:p14="http://schemas.microsoft.com/office/powerpoint/2010/main" val="155369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C8541A-9A45-AD50-78DF-9BC1FB0C5B46}"/>
              </a:ext>
            </a:extLst>
          </p:cNvPr>
          <p:cNvSpPr txBox="1">
            <a:spLocks/>
          </p:cNvSpPr>
          <p:nvPr/>
        </p:nvSpPr>
        <p:spPr bwMode="auto">
          <a:xfrm>
            <a:off x="1055440" y="332656"/>
            <a:ext cx="8226854" cy="7158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Arial"/>
                <a:cs typeface="Times New Roman"/>
              </a:rPr>
              <a:t>n_TOF target cooling station</a:t>
            </a:r>
            <a:endParaRPr lang="en-GB" sz="3200">
              <a:latin typeface="Arial"/>
              <a:cs typeface="Times New Roman"/>
            </a:endParaRPr>
          </a:p>
        </p:txBody>
      </p:sp>
      <p:pic>
        <p:nvPicPr>
          <p:cNvPr id="6" name="Picture 5" descr="A high angle view of a factory&#10;&#10;Description automatically generated">
            <a:extLst>
              <a:ext uri="{FF2B5EF4-FFF2-40B4-BE49-F238E27FC236}">
                <a16:creationId xmlns:a16="http://schemas.microsoft.com/office/drawing/2014/main" id="{229C1B57-5ECF-8079-C446-8C52062972F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95438" y="2031865"/>
            <a:ext cx="5760000" cy="2592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FFF9DFA-8EF3-EB76-E130-EB354AAECBF1}"/>
              </a:ext>
            </a:extLst>
          </p:cNvPr>
          <p:cNvSpPr txBox="1"/>
          <p:nvPr/>
        </p:nvSpPr>
        <p:spPr bwMode="auto">
          <a:xfrm>
            <a:off x="820562" y="4744422"/>
            <a:ext cx="6822680" cy="98283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Comments from the visit of the French and </a:t>
            </a:r>
            <a:r>
              <a:rPr lang="en-US" dirty="0"/>
              <a:t>Swiss</a:t>
            </a:r>
            <a:r>
              <a:rPr lang="en-US" sz="1800" dirty="0"/>
              <a:t> </a:t>
            </a:r>
            <a:r>
              <a:rPr lang="en-US" dirty="0"/>
              <a:t>nuclear safety authorities</a:t>
            </a:r>
            <a:r>
              <a:rPr lang="en-US" sz="1800" dirty="0"/>
              <a:t>,</a:t>
            </a:r>
            <a:r>
              <a:rPr lang="en-US" sz="1800" b="1" dirty="0"/>
              <a:t> global confinement of entire cooling station</a:t>
            </a:r>
            <a:r>
              <a:rPr lang="en-US" sz="1800" dirty="0"/>
              <a:t> implemented during the YETS</a:t>
            </a:r>
          </a:p>
        </p:txBody>
      </p:sp>
      <p:pic>
        <p:nvPicPr>
          <p:cNvPr id="5" name="Picture 4" descr="A machine in a factory&#10;&#10;Description automatically generated">
            <a:extLst>
              <a:ext uri="{FF2B5EF4-FFF2-40B4-BE49-F238E27FC236}">
                <a16:creationId xmlns:a16="http://schemas.microsoft.com/office/drawing/2014/main" id="{DE5CA43E-4868-8FAB-E57E-AB14858C1C2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562" y="980728"/>
            <a:ext cx="767408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72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5C8541A-9A45-AD50-78DF-9BC1FB0C5B46}"/>
              </a:ext>
            </a:extLst>
          </p:cNvPr>
          <p:cNvSpPr txBox="1">
            <a:spLocks/>
          </p:cNvSpPr>
          <p:nvPr/>
        </p:nvSpPr>
        <p:spPr bwMode="auto">
          <a:xfrm>
            <a:off x="1055440" y="332656"/>
            <a:ext cx="8226854" cy="71584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Arial"/>
                <a:cs typeface="Times New Roman"/>
              </a:rPr>
              <a:t>n_TOF target cooling station</a:t>
            </a:r>
            <a:endParaRPr lang="en-GB" sz="3200">
              <a:latin typeface="Arial"/>
              <a:cs typeface="Times New Roman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FF9DFA-8EF3-EB76-E130-EB354AAECBF1}"/>
              </a:ext>
            </a:extLst>
          </p:cNvPr>
          <p:cNvSpPr txBox="1"/>
          <p:nvPr/>
        </p:nvSpPr>
        <p:spPr bwMode="auto">
          <a:xfrm>
            <a:off x="578448" y="5791868"/>
            <a:ext cx="6309640" cy="373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800" dirty="0"/>
              <a:t>Since the connection of the confined cooling station…</a:t>
            </a:r>
          </a:p>
        </p:txBody>
      </p:sp>
      <p:pic>
        <p:nvPicPr>
          <p:cNvPr id="4" name="Picture 3" descr="A metal pipes in a room&#10;&#10;Description automatically generated with medium confidence">
            <a:extLst>
              <a:ext uri="{FF2B5EF4-FFF2-40B4-BE49-F238E27FC236}">
                <a16:creationId xmlns:a16="http://schemas.microsoft.com/office/drawing/2014/main" id="{FA69C770-87FA-2EA2-33CA-F41543F78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448" y="982364"/>
            <a:ext cx="5400000" cy="2430000"/>
          </a:xfrm>
          <a:prstGeom prst="rect">
            <a:avLst/>
          </a:prstGeom>
        </p:spPr>
      </p:pic>
      <p:pic>
        <p:nvPicPr>
          <p:cNvPr id="8" name="Picture 7" descr="A room with pipes and pipes&#10;&#10;Description automatically generated with medium confidence">
            <a:extLst>
              <a:ext uri="{FF2B5EF4-FFF2-40B4-BE49-F238E27FC236}">
                <a16:creationId xmlns:a16="http://schemas.microsoft.com/office/drawing/2014/main" id="{1B2A5914-3208-9787-0779-DC2A873A05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6000" y="2007112"/>
            <a:ext cx="5400000" cy="2430000"/>
          </a:xfrm>
          <a:prstGeom prst="rect">
            <a:avLst/>
          </a:prstGeom>
        </p:spPr>
      </p:pic>
      <p:pic>
        <p:nvPicPr>
          <p:cNvPr id="13" name="Picture 12" descr="A metal pipes in a room&#10;&#10;Description automatically generated">
            <a:extLst>
              <a:ext uri="{FF2B5EF4-FFF2-40B4-BE49-F238E27FC236}">
                <a16:creationId xmlns:a16="http://schemas.microsoft.com/office/drawing/2014/main" id="{47B8810B-5F80-A0F6-226A-0F684DC051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0419" y="3303256"/>
            <a:ext cx="5400000" cy="2430000"/>
          </a:xfrm>
          <a:prstGeom prst="rect">
            <a:avLst/>
          </a:prstGeom>
        </p:spPr>
      </p:pic>
      <p:pic>
        <p:nvPicPr>
          <p:cNvPr id="16" name="Picture 15" descr="A metal pipes on the floor&#10;&#10;Description automatically generated">
            <a:extLst>
              <a:ext uri="{FF2B5EF4-FFF2-40B4-BE49-F238E27FC236}">
                <a16:creationId xmlns:a16="http://schemas.microsoft.com/office/drawing/2014/main" id="{131DDAF9-8915-10D0-92E1-4A9F62AB0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698552" y="2015072"/>
            <a:ext cx="5400000" cy="2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66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42C9E2-C9F1-6855-EB73-1A054CE58A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332" y="0"/>
            <a:ext cx="10278148" cy="59156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31A8DA4-BBEC-F4A1-8E2E-B31C2A063D31}"/>
              </a:ext>
            </a:extLst>
          </p:cNvPr>
          <p:cNvSpPr txBox="1"/>
          <p:nvPr/>
        </p:nvSpPr>
        <p:spPr bwMode="auto">
          <a:xfrm>
            <a:off x="7032104" y="4941168"/>
            <a:ext cx="41201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Atmospheric releases - Current status </a:t>
            </a:r>
          </a:p>
          <a:p>
            <a:r>
              <a:rPr lang="en-GB" dirty="0"/>
              <a:t>Courtesy: Fabrice </a:t>
            </a:r>
            <a:r>
              <a:rPr lang="en-GB" dirty="0" err="1"/>
              <a:t>Malacrida</a:t>
            </a:r>
            <a:r>
              <a:rPr lang="en-GB" dirty="0"/>
              <a:t> (CERN)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E3339049-52EC-83EC-C33B-057686FA5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E094108-E712-EB94-4A0C-1AE1899F4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6E465D0-AC71-95CF-E8BC-A358240B92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781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606994B5-219F-4644-8CD7-3B567A7079A5}"/>
              </a:ext>
            </a:extLst>
          </p:cNvPr>
          <p:cNvGrpSpPr/>
          <p:nvPr/>
        </p:nvGrpSpPr>
        <p:grpSpPr>
          <a:xfrm>
            <a:off x="0" y="908720"/>
            <a:ext cx="12192000" cy="4766451"/>
            <a:chOff x="0" y="1036154"/>
            <a:chExt cx="12192000" cy="476645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95B6DAD-5620-B542-1EA0-854745E88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055395"/>
              <a:ext cx="12192000" cy="474721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9B3C52B-F0DD-49A0-533C-0AAD884F4E29}"/>
                </a:ext>
              </a:extLst>
            </p:cNvPr>
            <p:cNvSpPr txBox="1"/>
            <p:nvPr/>
          </p:nvSpPr>
          <p:spPr>
            <a:xfrm>
              <a:off x="2778025" y="105539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2021</a:t>
              </a: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A831D87-875E-CE8C-D9CE-5E67158572FB}"/>
                </a:ext>
              </a:extLst>
            </p:cNvPr>
            <p:cNvCxnSpPr/>
            <p:nvPr/>
          </p:nvCxnSpPr>
          <p:spPr>
            <a:xfrm>
              <a:off x="529390" y="1489911"/>
              <a:ext cx="1158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31CBDB7-2F1A-206F-B1D0-D8BFAC010590}"/>
                </a:ext>
              </a:extLst>
            </p:cNvPr>
            <p:cNvCxnSpPr/>
            <p:nvPr/>
          </p:nvCxnSpPr>
          <p:spPr>
            <a:xfrm>
              <a:off x="529390" y="2628900"/>
              <a:ext cx="1158240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53681ED-CFDA-18E4-73B4-5144A4AF5139}"/>
                </a:ext>
              </a:extLst>
            </p:cNvPr>
            <p:cNvSpPr txBox="1"/>
            <p:nvPr/>
          </p:nvSpPr>
          <p:spPr>
            <a:xfrm>
              <a:off x="5530751" y="105539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2022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56ADE1-F15B-D245-757F-72AA8D660A79}"/>
                </a:ext>
              </a:extLst>
            </p:cNvPr>
            <p:cNvSpPr txBox="1"/>
            <p:nvPr/>
          </p:nvSpPr>
          <p:spPr>
            <a:xfrm>
              <a:off x="9087603" y="103615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2023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4344292-0252-5CA4-5D93-4C31588B0DC8}"/>
                </a:ext>
              </a:extLst>
            </p:cNvPr>
            <p:cNvSpPr txBox="1"/>
            <p:nvPr/>
          </p:nvSpPr>
          <p:spPr>
            <a:xfrm>
              <a:off x="11539257" y="1055395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2024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14360F8-8A4E-221A-2A7A-BFA559F3C2C4}"/>
                </a:ext>
              </a:extLst>
            </p:cNvPr>
            <p:cNvSpPr txBox="1"/>
            <p:nvPr/>
          </p:nvSpPr>
          <p:spPr>
            <a:xfrm>
              <a:off x="786925" y="1120579"/>
              <a:ext cx="12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2  MBq/m</a:t>
              </a:r>
              <a:r>
                <a:rPr lang="en-GB" baseline="300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D3F8FB4-6214-18DD-B548-DC66B1E9DC29}"/>
                </a:ext>
              </a:extLst>
            </p:cNvPr>
            <p:cNvSpPr txBox="1"/>
            <p:nvPr/>
          </p:nvSpPr>
          <p:spPr>
            <a:xfrm>
              <a:off x="786925" y="2343994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accent1"/>
                  </a:solidFill>
                </a:rPr>
                <a:t>0.1 MBq/m</a:t>
              </a:r>
              <a:r>
                <a:rPr lang="en-GB" baseline="30000" dirty="0">
                  <a:solidFill>
                    <a:schemeClr val="accent1"/>
                  </a:solidFill>
                </a:rPr>
                <a:t>3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845D05-0A68-18BD-685A-88014A375E0D}"/>
                </a:ext>
              </a:extLst>
            </p:cNvPr>
            <p:cNvSpPr/>
            <p:nvPr/>
          </p:nvSpPr>
          <p:spPr>
            <a:xfrm>
              <a:off x="11622505" y="1489911"/>
              <a:ext cx="529390" cy="2023310"/>
            </a:xfrm>
            <a:prstGeom prst="rect">
              <a:avLst/>
            </a:prstGeom>
            <a:noFill/>
            <a:ln w="28575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CE0D394-C646-6377-200B-DFD892292805}"/>
              </a:ext>
            </a:extLst>
          </p:cNvPr>
          <p:cNvSpPr txBox="1"/>
          <p:nvPr/>
        </p:nvSpPr>
        <p:spPr>
          <a:xfrm>
            <a:off x="1629014" y="301235"/>
            <a:ext cx="9764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/>
              <a:t>2024</a:t>
            </a:r>
            <a:r>
              <a:rPr lang="en-GB" dirty="0"/>
              <a:t>: Concentrations of short-lived gases from n_TOF about 20x lower than in previous years</a:t>
            </a:r>
          </a:p>
          <a:p>
            <a:pPr algn="ctr"/>
            <a:r>
              <a:rPr lang="en-GB" dirty="0"/>
              <a:t>(Should be ~½ of 2023 and then corrected)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CFA290E-1262-3116-62F0-843785FCF8C2}"/>
              </a:ext>
            </a:extLst>
          </p:cNvPr>
          <p:cNvSpPr txBox="1"/>
          <p:nvPr/>
        </p:nvSpPr>
        <p:spPr bwMode="auto">
          <a:xfrm>
            <a:off x="6960096" y="5661248"/>
            <a:ext cx="412015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Atmospheric releases - Current status </a:t>
            </a:r>
          </a:p>
          <a:p>
            <a:r>
              <a:rPr lang="en-GB" dirty="0"/>
              <a:t>Courtesy: Fabrice </a:t>
            </a:r>
            <a:r>
              <a:rPr lang="en-GB" dirty="0" err="1"/>
              <a:t>Malacrida</a:t>
            </a:r>
            <a:r>
              <a:rPr lang="en-GB" dirty="0"/>
              <a:t> (CERN) 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D398537C-EFDC-DAAA-0CD3-D4B036C3D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D70DDCEA-18A3-C9CB-1C7C-0823CE322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CCAAF1F7-671F-A112-CB54-F7A6D9D15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208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/>
              <a:t>n</a:t>
            </a:r>
            <a:r>
              <a:rPr lang="en-GB" sz="2400" b="1" dirty="0"/>
              <a:t>_TOF spallation Target #2</a:t>
            </a:r>
            <a:br>
              <a:rPr lang="en-GB" sz="2400" b="1" dirty="0"/>
            </a:br>
            <a:r>
              <a:rPr lang="en-GB" sz="2400" b="1" dirty="0"/>
              <a:t>Autopsy and Waste Packaging Review (T2AWPR) on 03/10/2023</a:t>
            </a:r>
          </a:p>
        </p:txBody>
      </p:sp>
      <p:sp>
        <p:nvSpPr>
          <p:cNvPr id="9" name="Slide Number Placeholder 2">
            <a:extLst>
              <a:ext uri="{FF2B5EF4-FFF2-40B4-BE49-F238E27FC236}">
                <a16:creationId xmlns:a16="http://schemas.microsoft.com/office/drawing/2014/main" id="{23F37525-DB22-446C-8D72-A3B7FB0D27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8D6C380F-326D-3C40-9EE7-7FBAB0953422}" type="slidenum">
              <a:rPr lang="en-US" sz="1200" smtClean="0"/>
              <a:t>9</a:t>
            </a:fld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A7A103B-620B-ECBB-A317-3D1AFA483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n_TOF collaboration meeting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A10D2B-8373-4585-9621-4011E077B042}"/>
              </a:ext>
            </a:extLst>
          </p:cNvPr>
          <p:cNvSpPr txBox="1"/>
          <p:nvPr/>
        </p:nvSpPr>
        <p:spPr bwMode="auto">
          <a:xfrm>
            <a:off x="6573402" y="304279"/>
            <a:ext cx="4853329" cy="70788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000" dirty="0">
                <a:hlinkClick r:id="rId2"/>
              </a:rPr>
              <a:t>https://indico.cern.ch/event/1293320/</a:t>
            </a:r>
            <a:r>
              <a:rPr lang="en-US" sz="2000" dirty="0"/>
              <a:t> </a:t>
            </a:r>
            <a:br>
              <a:rPr lang="en-US" sz="2000" dirty="0"/>
            </a:br>
            <a:endParaRPr lang="en-US" sz="2000" dirty="0"/>
          </a:p>
        </p:txBody>
      </p:sp>
      <p:pic>
        <p:nvPicPr>
          <p:cNvPr id="3" name="Picture 2" descr="A diagram of a machine&#10;&#10;Description automatically generated">
            <a:extLst>
              <a:ext uri="{FF2B5EF4-FFF2-40B4-BE49-F238E27FC236}">
                <a16:creationId xmlns:a16="http://schemas.microsoft.com/office/drawing/2014/main" id="{C2CAE44A-5C18-81A9-1BE9-F99FA447DA1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04"/>
          <a:stretch/>
        </p:blipFill>
        <p:spPr>
          <a:xfrm>
            <a:off x="7495387" y="1196752"/>
            <a:ext cx="4361253" cy="4680000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FACAA89-451B-DD33-91FF-94A2C5604608}"/>
              </a:ext>
            </a:extLst>
          </p:cNvPr>
          <p:cNvSpPr txBox="1">
            <a:spLocks/>
          </p:cNvSpPr>
          <p:nvPr/>
        </p:nvSpPr>
        <p:spPr>
          <a:xfrm>
            <a:off x="335360" y="1413296"/>
            <a:ext cx="7087400" cy="4535984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/>
              <a:t>In Switzerland, bulky </a:t>
            </a:r>
            <a:r>
              <a:rPr lang="en-GB" sz="6400" dirty="0">
                <a:solidFill>
                  <a:srgbClr val="0457B2"/>
                </a:solidFill>
              </a:rPr>
              <a:t>radioactive waste items are </a:t>
            </a:r>
            <a:r>
              <a:rPr lang="en-GB" sz="6400" b="1" dirty="0">
                <a:solidFill>
                  <a:srgbClr val="0457B2"/>
                </a:solidFill>
              </a:rPr>
              <a:t>generally cemented with mortar </a:t>
            </a:r>
            <a:r>
              <a:rPr lang="en-GB" sz="6400" dirty="0">
                <a:solidFill>
                  <a:srgbClr val="0457B2"/>
                </a:solidFill>
              </a:rPr>
              <a:t>inside concrete containers. The so-called KC-T12 container is to be used for n_TOF Target #2 (e.g. same as n_TOF Target #1).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>
                <a:solidFill>
                  <a:srgbClr val="0457B2"/>
                </a:solidFill>
              </a:rPr>
              <a:t>n_TOF #2 is made of a cylindrical monolithic </a:t>
            </a:r>
            <a:r>
              <a:rPr lang="en-GB" sz="6400" b="1" dirty="0">
                <a:solidFill>
                  <a:srgbClr val="0457B2"/>
                </a:solidFill>
              </a:rPr>
              <a:t>lead</a:t>
            </a:r>
            <a:r>
              <a:rPr lang="en-GB" sz="6400" dirty="0">
                <a:solidFill>
                  <a:srgbClr val="0457B2"/>
                </a:solidFill>
              </a:rPr>
              <a:t> block enclosed in a vessel (water cooling and moderator) made of </a:t>
            </a:r>
            <a:r>
              <a:rPr lang="en-GB" sz="6400" b="1" dirty="0">
                <a:solidFill>
                  <a:srgbClr val="0457B2"/>
                </a:solidFill>
              </a:rPr>
              <a:t>aluminium </a:t>
            </a:r>
            <a:r>
              <a:rPr lang="en-GB" sz="6400" b="1" dirty="0">
                <a:solidFill>
                  <a:srgbClr val="0457B2"/>
                </a:solidFill>
                <a:sym typeface="Wingdings" pitchFamily="2" charset="2"/>
              </a:rPr>
              <a:t> </a:t>
            </a:r>
            <a:r>
              <a:rPr lang="en-GB" sz="6400" b="1" u="sng" dirty="0">
                <a:solidFill>
                  <a:srgbClr val="0457B2"/>
                </a:solidFill>
                <a:sym typeface="Wingdings" pitchFamily="2" charset="2"/>
              </a:rPr>
              <a:t>chemical incompatibility with mortar</a:t>
            </a:r>
            <a:endParaRPr lang="en-GB" sz="6400" dirty="0">
              <a:solidFill>
                <a:srgbClr val="0457B2"/>
              </a:solidFill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b="1" dirty="0">
                <a:solidFill>
                  <a:srgbClr val="0457B2"/>
                </a:solidFill>
              </a:rPr>
              <a:t>Target dimensions</a:t>
            </a:r>
            <a:r>
              <a:rPr lang="en-GB" sz="6400" dirty="0">
                <a:solidFill>
                  <a:srgbClr val="0457B2"/>
                </a:solidFill>
              </a:rPr>
              <a:t>: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>
                <a:solidFill>
                  <a:srgbClr val="0457B2"/>
                </a:solidFill>
              </a:rPr>
              <a:t>Footprint 830 x 628 mm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>
                <a:solidFill>
                  <a:srgbClr val="0457B2"/>
                </a:solidFill>
              </a:rPr>
              <a:t>Height 1990 mm </a:t>
            </a:r>
            <a:r>
              <a:rPr lang="en-GB" sz="6400" b="1" dirty="0">
                <a:solidFill>
                  <a:srgbClr val="0457B2"/>
                </a:solidFill>
                <a:sym typeface="Wingdings" pitchFamily="2" charset="2"/>
              </a:rPr>
              <a:t> </a:t>
            </a:r>
            <a:r>
              <a:rPr lang="en-GB" sz="6400" b="1" u="sng" dirty="0">
                <a:solidFill>
                  <a:srgbClr val="0457B2"/>
                </a:solidFill>
              </a:rPr>
              <a:t>not compatible with KC-T12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>
                <a:solidFill>
                  <a:srgbClr val="0457B2"/>
                </a:solidFill>
              </a:rPr>
              <a:t>A </a:t>
            </a:r>
            <a:r>
              <a:rPr lang="en-GB" sz="6400" b="1" dirty="0">
                <a:solidFill>
                  <a:srgbClr val="0457B2"/>
                </a:solidFill>
              </a:rPr>
              <a:t>specific conditioning solution </a:t>
            </a:r>
            <a:r>
              <a:rPr lang="en-GB" sz="6400" dirty="0">
                <a:solidFill>
                  <a:srgbClr val="0457B2"/>
                </a:solidFill>
              </a:rPr>
              <a:t>has been developed for n_TOF Target #2</a:t>
            </a:r>
            <a:r>
              <a:rPr lang="en-GB" sz="6400" dirty="0"/>
              <a:t>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GB" sz="6400" dirty="0"/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GB" sz="6400" dirty="0"/>
              <a:t>Review result (report in work):</a:t>
            </a:r>
            <a:br>
              <a:rPr lang="en-GB" sz="6400" dirty="0"/>
            </a:br>
            <a:r>
              <a:rPr lang="en-US" sz="6400" dirty="0"/>
              <a:t>No showstopper identified. Proposed timeline supported, green light to proceed after the final dry run in ISR8 (early 2024).</a:t>
            </a:r>
          </a:p>
          <a:p>
            <a:pPr>
              <a:lnSpc>
                <a:spcPct val="110000"/>
              </a:lnSpc>
            </a:pPr>
            <a:endParaRPr lang="en-GB" sz="18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B45ABA-8049-D90F-0CD7-E9C90BA28772}"/>
              </a:ext>
            </a:extLst>
          </p:cNvPr>
          <p:cNvSpPr txBox="1"/>
          <p:nvPr/>
        </p:nvSpPr>
        <p:spPr bwMode="auto">
          <a:xfrm>
            <a:off x="7678037" y="5724545"/>
            <a:ext cx="38185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Courtesy P. G. Pisano, L. Bruno</a:t>
            </a:r>
            <a:endParaRPr lang="en-GB" sz="1600" b="1" dirty="0"/>
          </a:p>
          <a:p>
            <a:r>
              <a:rPr lang="en-GB" sz="1600" dirty="0"/>
              <a:t>On the behalf of HSE-RP-RWM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188BDD-58C2-4B9F-B4B9-88AA951BB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03/06/2024</a:t>
            </a:r>
          </a:p>
        </p:txBody>
      </p:sp>
    </p:spTree>
    <p:extLst>
      <p:ext uri="{BB962C8B-B14F-4D97-AF65-F5344CB8AC3E}">
        <p14:creationId xmlns:p14="http://schemas.microsoft.com/office/powerpoint/2010/main" val="2276179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25005</TotalTime>
  <Words>1306</Words>
  <Application>Microsoft Office PowerPoint</Application>
  <DocSecurity>0</DocSecurity>
  <PresentationFormat>Widescreen</PresentationFormat>
  <Paragraphs>187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Helvetica Neue</vt:lpstr>
      <vt:lpstr>Verdana</vt:lpstr>
      <vt:lpstr>Wingdings</vt:lpstr>
      <vt:lpstr>Wingdings,Sans-Serif</vt:lpstr>
      <vt:lpstr>Office Theme</vt:lpstr>
      <vt:lpstr>Status of the n_TOF facility CM 3-4 June 2024</vt:lpstr>
      <vt:lpstr>Content</vt:lpstr>
      <vt:lpstr>Restart 2024</vt:lpstr>
      <vt:lpstr>Upgrade of the Wire Grid System in FTN.BSGF484 to the Enlarged Aperture Version</vt:lpstr>
      <vt:lpstr>PowerPoint Presentation</vt:lpstr>
      <vt:lpstr>PowerPoint Presentation</vt:lpstr>
      <vt:lpstr>PowerPoint Presentation</vt:lpstr>
      <vt:lpstr>PowerPoint Presentation</vt:lpstr>
      <vt:lpstr>n_TOF spallation Target #2 Autopsy and Waste Packaging Review (T2AWPR) on 03/10/2023</vt:lpstr>
      <vt:lpstr>Preparation of escape lane</vt:lpstr>
      <vt:lpstr>Modification of escape lane – PPAC installation</vt:lpstr>
      <vt:lpstr>i-NEAR – n_TOF and R2M activities</vt:lpstr>
      <vt:lpstr>PowerPoint Presentation</vt:lpstr>
      <vt:lpstr>Conclusions</vt:lpstr>
      <vt:lpstr>Future</vt:lpstr>
      <vt:lpstr>Consideration for the future</vt:lpstr>
      <vt:lpstr>Message from 19th December 2023</vt:lpstr>
      <vt:lpstr>Activation measurements </vt:lpstr>
      <vt:lpstr>n_TOF in the FCC era</vt:lpstr>
      <vt:lpstr>Technical Coordination post LS3 local team and home institutes</vt:lpstr>
      <vt:lpstr>Technical Coordination post LS3 local team and home institutes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Facility Report: Target commissioning and All</dc:title>
  <dc:subject/>
  <dc:creator>Oliver Aberle</dc:creator>
  <cp:keywords/>
  <dc:description/>
  <cp:lastModifiedBy>Oliver Aberle</cp:lastModifiedBy>
  <cp:revision>181</cp:revision>
  <dcterms:created xsi:type="dcterms:W3CDTF">2021-11-12T14:59:54Z</dcterms:created>
  <dcterms:modified xsi:type="dcterms:W3CDTF">2024-06-03T09:27:00Z</dcterms:modified>
  <cp:category/>
  <dc:identifier/>
  <cp:contentStatus/>
  <dc:language/>
  <cp:version/>
</cp:coreProperties>
</file>