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51"/>
  </p:notesMasterIdLst>
  <p:sldIdLst>
    <p:sldId id="278" r:id="rId3"/>
    <p:sldId id="288" r:id="rId4"/>
    <p:sldId id="28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90" r:id="rId24"/>
    <p:sldId id="276" r:id="rId25"/>
    <p:sldId id="282" r:id="rId26"/>
    <p:sldId id="283" r:id="rId27"/>
    <p:sldId id="279" r:id="rId28"/>
    <p:sldId id="277" r:id="rId29"/>
    <p:sldId id="280" r:id="rId30"/>
    <p:sldId id="284" r:id="rId31"/>
    <p:sldId id="281" r:id="rId32"/>
    <p:sldId id="285" r:id="rId33"/>
    <p:sldId id="286" r:id="rId34"/>
    <p:sldId id="289" r:id="rId35"/>
    <p:sldId id="291" r:id="rId36"/>
    <p:sldId id="294" r:id="rId37"/>
    <p:sldId id="293" r:id="rId38"/>
    <p:sldId id="292" r:id="rId39"/>
    <p:sldId id="295" r:id="rId40"/>
    <p:sldId id="296" r:id="rId41"/>
    <p:sldId id="297" r:id="rId42"/>
    <p:sldId id="298" r:id="rId43"/>
    <p:sldId id="299" r:id="rId44"/>
    <p:sldId id="301" r:id="rId45"/>
    <p:sldId id="302" r:id="rId46"/>
    <p:sldId id="303" r:id="rId47"/>
    <p:sldId id="300" r:id="rId48"/>
    <p:sldId id="305" r:id="rId49"/>
    <p:sldId id="304" r:id="rId5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7"/>
    <p:restoredTop sz="94637"/>
  </p:normalViewPr>
  <p:slideViewPr>
    <p:cSldViewPr snapToGrid="0">
      <p:cViewPr varScale="1">
        <p:scale>
          <a:sx n="104" d="100"/>
          <a:sy n="104" d="100"/>
        </p:scale>
        <p:origin x="6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9E4BE-314D-BB4C-A05A-1D4ED1CE6DE7}" type="datetimeFigureOut">
              <a:rPr lang="en-US" smtClean="0"/>
              <a:t>6/5/24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1DA6E-8A9B-9143-9D29-F5434C95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39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033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0911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97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30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773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940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111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535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389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26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193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728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71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190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809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652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635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808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527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537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11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106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727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32817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908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650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0928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9916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461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652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8799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15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2373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5911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9756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4391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73802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3725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65405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57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86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74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64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91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288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3E384-BD55-CC80-D28D-CFB148FFC2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F548F5-8235-9274-50E6-87183A2EA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636DF-62AF-8E2B-3D41-7BB772CF8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2F596-882B-6DB5-AC39-E709BF7A9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307AC-629B-DAD7-CA05-BD5C03F98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1C4C7-0E65-4EBB-9DA7-9BA0E3FB3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BE9F82-C981-9AAB-E8FE-A0CE0B7F1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D6DE8-32BD-C275-2D95-BBC3FA0BD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8004E-D9A1-324B-7AF1-429E26DC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B2690-7D15-B185-BAF3-1621995A6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F19721-808B-0ABF-97B6-17AF90413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AA3BE1-100C-A63D-7660-2B5849ACA5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8A49C-051B-03D1-66AA-01804184B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8BE67-0E9F-731D-A969-B75BBD1D3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F290A-CCEA-7EF1-C4B7-02CA14D99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53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6/5/24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60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4827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61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6/5/24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6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6/5/24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12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6/5/24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35236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6/5/24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26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6/5/24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9F210-2C4C-63F8-048D-2C79AC63E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95376-5310-3EB4-B3AE-AA8FB7BC5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DF831-D3D6-0736-0D8A-FE23AEF86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6AE94-9A1B-A944-C074-D753C03D3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659BE-5755-0DF6-BD7A-F19D510CF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196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6/5/24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97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080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6/5/24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719987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6/5/24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350807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6/5/24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943102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6/5/24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2236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6/5/24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32321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6/5/24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373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6/5/24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375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243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17075-2229-D16A-4EE7-A0588205A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12B4D6-CADD-B111-A9D9-C93EAC080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1E0D6A-F501-B704-769D-4BF9D8A3B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E9574-DDB1-091F-97A1-BD5B4EE08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2BE66-CF1E-19BE-3250-E9057B141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03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75F2-42F0-06E8-968C-F86F71141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06A3A-4B88-BFD1-7A57-B368270BD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22CD2A-227E-D879-0BF2-060AE98A5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BFEB5-20A3-68DE-3646-BAFA8540B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22C4D-2EDC-4D3A-9218-9D7B39FAC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3CE834-0F58-2351-A1A1-E94F5AE68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3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39EF5-B5B2-122E-3DD6-B1C88A57B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233FA-ECFE-472C-731B-AE7D0FB5D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686B41-12B7-F1F8-B468-F83EA27D6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3512C7-4BE7-0A9F-82AF-DD7365E5D5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7CBCA1-BA94-6843-6796-D2F8E07762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4CB22A-D1BC-A837-CDF2-BEDCC93A0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5D2734-FEDC-331C-8AF2-AC3D9718B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1EDED0-BDC8-79E4-D799-76F5DD10C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80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24F47-16C8-2F78-6F1E-6446842E8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C831BE-54D6-CA62-4BC1-C213226EC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3B253A-D08A-425C-BF29-BBD758629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C2221B-FAFE-BD45-9D82-A2F974C16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47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945C3C-BADA-7957-61D9-69DE5C265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24621C-8E79-A7B5-FDA6-14C9DA55D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6F1F8-F354-DCE9-2411-A13739AA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08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A5A49-3AA6-C9BB-4DE9-E3B121B7A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D4120-E53B-A5CE-3A79-507218924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9AF2D5-97F5-E533-14E9-FFCF81C11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16C9B-7E4F-8624-6943-4174DEE34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55D772-DE85-2859-31E6-06AFDF414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8BC40-A6AB-3A44-B7BD-62E7A996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6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4EAB1-4663-F6E5-92E5-4608D1DAE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6B26DE-72D2-1C56-F664-4C8D3F48E1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3D4A7-3735-A16C-3B2C-419C46C3F8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6DD7A6-1D2C-4C66-4F40-F28A6F400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EBF9B-A781-B676-0CA4-2BC3329E2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2DFC14-FDD9-A579-258C-CC6BDC364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469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B22ECE-1459-0A8B-06B8-1A2F98E8C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D2E19-E442-5041-B22C-199F0BDEE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73C33-A647-B8B8-1C30-F905208F58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5B6BAF-14E4-1240-8A72-7DCB5670633E}" type="datetimeFigureOut">
              <a:rPr lang="en-US" smtClean="0"/>
              <a:t>6/5/24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ADCD8-245C-8BA7-BF14-DBD72A4A27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F8685-DB12-A562-9E3B-11D6187E36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4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6/5/24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75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gif"/><Relationship Id="rId4" Type="http://schemas.openxmlformats.org/officeDocument/2006/relationships/image" Target="../media/image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gif"/><Relationship Id="rId4" Type="http://schemas.openxmlformats.org/officeDocument/2006/relationships/image" Target="../media/image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50.png"/><Relationship Id="rId4" Type="http://schemas.openxmlformats.org/officeDocument/2006/relationships/image" Target="../media/image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7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7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7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gif"/><Relationship Id="rId4" Type="http://schemas.openxmlformats.org/officeDocument/2006/relationships/image" Target="../media/image7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gi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7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5.png"/><Relationship Id="rId4" Type="http://schemas.openxmlformats.org/officeDocument/2006/relationships/image" Target="../media/image7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png"/><Relationship Id="rId4" Type="http://schemas.openxmlformats.org/officeDocument/2006/relationships/image" Target="../media/image7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7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7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png"/><Relationship Id="rId4" Type="http://schemas.openxmlformats.org/officeDocument/2006/relationships/image" Target="../media/image7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0.png"/><Relationship Id="rId4" Type="http://schemas.openxmlformats.org/officeDocument/2006/relationships/image" Target="../media/image7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png"/><Relationship Id="rId4" Type="http://schemas.openxmlformats.org/officeDocument/2006/relationships/image" Target="../media/image7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ollage of different colored squares&#10;&#10;Description automatically generated">
            <a:extLst>
              <a:ext uri="{FF2B5EF4-FFF2-40B4-BE49-F238E27FC236}">
                <a16:creationId xmlns:a16="http://schemas.microsoft.com/office/drawing/2014/main" id="{C5646B7A-596C-6465-54DF-7A11FF7C7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032" y="936762"/>
            <a:ext cx="7109085" cy="58212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 moderator for the NEAR Station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9B9D1D-32DE-6DBC-D3B9-30D3CB05BD33}"/>
              </a:ext>
            </a:extLst>
          </p:cNvPr>
          <p:cNvSpPr txBox="1"/>
          <p:nvPr/>
        </p:nvSpPr>
        <p:spPr>
          <a:xfrm>
            <a:off x="127990" y="4876576"/>
            <a:ext cx="2656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 spectra</a:t>
            </a:r>
          </a:p>
          <a:p>
            <a:r>
              <a:rPr lang="en-US" dirty="0"/>
              <a:t>Simulations</a:t>
            </a:r>
          </a:p>
          <a:p>
            <a:r>
              <a:rPr lang="en-US" dirty="0"/>
              <a:t>By Gediminas </a:t>
            </a:r>
            <a:r>
              <a:rPr lang="en-US" dirty="0" err="1"/>
              <a:t>Stankunas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11FAF6-557F-EA0D-FB27-B671AEC2C605}"/>
              </a:ext>
            </a:extLst>
          </p:cNvPr>
          <p:cNvSpPr/>
          <p:nvPr/>
        </p:nvSpPr>
        <p:spPr>
          <a:xfrm>
            <a:off x="1855032" y="1079292"/>
            <a:ext cx="3436496" cy="3222885"/>
          </a:xfrm>
          <a:prstGeom prst="rect">
            <a:avLst/>
          </a:prstGeom>
          <a:noFill/>
          <a:ln w="1016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0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67DF44F7-3C2F-06A7-D751-4D64FD7745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D143E634-3BB3-02B0-DE46-EF430FEBE0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499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A3072A09-5B98-DEC8-EA73-87DDF4D16F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7E6A4D8F-51B2-1D24-37B2-492EF90863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080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showing different colors and numbers&#10;&#10;Description automatically generated">
            <a:extLst>
              <a:ext uri="{FF2B5EF4-FFF2-40B4-BE49-F238E27FC236}">
                <a16:creationId xmlns:a16="http://schemas.microsoft.com/office/drawing/2014/main" id="{BA1C1861-7582-64F1-9BAA-ECFC450CF6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5DFE8E2D-DBB1-E68C-E084-46C7E5F658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32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C46998FF-A9DD-F015-4B3D-C96CDE2E89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C92FBCDF-E08C-CA01-551F-F736297AAC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973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F493DD01-1BBD-9080-B4C6-2A9288DB28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graph of a nuclear energy&#10;&#10;Description automatically generated with medium confidence">
            <a:extLst>
              <a:ext uri="{FF2B5EF4-FFF2-40B4-BE49-F238E27FC236}">
                <a16:creationId xmlns:a16="http://schemas.microsoft.com/office/drawing/2014/main" id="{803B63EC-FFD6-7819-F40A-BC99E4AD7F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40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showing different colors and numbers&#10;&#10;Description automatically generated">
            <a:extLst>
              <a:ext uri="{FF2B5EF4-FFF2-40B4-BE49-F238E27FC236}">
                <a16:creationId xmlns:a16="http://schemas.microsoft.com/office/drawing/2014/main" id="{8A2268B4-2A46-24E7-D659-44DB79863A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F3DFA097-E609-212E-2EE5-B533E61D33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72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F4C3E53C-D65B-0EFB-BE8F-2D099A9885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923D47EE-E379-6B13-33C1-C42DEEA548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0151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3E992B4E-ED89-5998-FCA8-3CC84AFB7F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5E76AD64-4589-303F-972D-5E83672201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70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ADB01E07-4B42-F167-2B20-12CEE4A732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3173BDDC-F7FB-F0C0-D68E-A722868093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98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9BEB3CCF-9EC6-782B-0672-8670F138A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D53D1D75-D738-BBC3-E039-F743235A24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001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 moderator for the NEAR Station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4E773A-18B6-7289-B096-2301B7E13A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6731" y="996978"/>
            <a:ext cx="7772400" cy="5829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29B9D1D-32DE-6DBC-D3B9-30D3CB05BD33}"/>
              </a:ext>
            </a:extLst>
          </p:cNvPr>
          <p:cNvSpPr txBox="1"/>
          <p:nvPr/>
        </p:nvSpPr>
        <p:spPr>
          <a:xfrm>
            <a:off x="127990" y="4876576"/>
            <a:ext cx="2656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 spectra</a:t>
            </a:r>
          </a:p>
          <a:p>
            <a:r>
              <a:rPr lang="en-US" dirty="0"/>
              <a:t>Simulations</a:t>
            </a:r>
          </a:p>
          <a:p>
            <a:r>
              <a:rPr lang="en-US" dirty="0"/>
              <a:t>By Gediminas </a:t>
            </a:r>
            <a:r>
              <a:rPr lang="en-US" dirty="0" err="1"/>
              <a:t>Stankunas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939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8E674F88-5A85-7F34-6697-3A97DBA7AA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664B2EE1-249F-822C-DDB6-5D76451F04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503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987A9953-0C19-C809-CA14-2278FCFE8F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F4A18162-2935-5FC0-9035-F9479DB450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286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spectra: AlF3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E6A33D78-861E-15EF-1069-760919BFB1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1882" y="1015584"/>
            <a:ext cx="7648235" cy="573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896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spectra: 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Fluental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8" name="Picture 7" descr="A graph of 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1A5DF5B7-4872-86A0-C5BD-921BA47B10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4406" y="959370"/>
            <a:ext cx="7723187" cy="579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633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7893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M-SACS &amp; F-SACS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9F5CDE-D97B-D8FF-EC49-319B2FC26873}"/>
              </a:ext>
            </a:extLst>
          </p:cNvPr>
          <p:cNvSpPr txBox="1"/>
          <p:nvPr/>
        </p:nvSpPr>
        <p:spPr>
          <a:xfrm>
            <a:off x="250371" y="1350220"/>
            <a:ext cx="892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M-SACS is the spectral averaged cross section for a Maxwellian distribution (at a given </a:t>
            </a:r>
            <a:r>
              <a:rPr lang="en-US" dirty="0" err="1"/>
              <a:t>kT</a:t>
            </a:r>
            <a:r>
              <a:rPr lang="en-US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1A2225-4C51-2ECB-4314-A6B51AC8EFC0}"/>
              </a:ext>
            </a:extLst>
          </p:cNvPr>
          <p:cNvSpPr txBox="1"/>
          <p:nvPr/>
        </p:nvSpPr>
        <p:spPr>
          <a:xfrm>
            <a:off x="250371" y="1736328"/>
            <a:ext cx="11151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F-SACS is the spectral average for the NEAR station neutron spectrum, filtered with B4C of given thickness [mm]</a:t>
            </a:r>
          </a:p>
        </p:txBody>
      </p:sp>
      <p:pic>
        <p:nvPicPr>
          <p:cNvPr id="8" name="Picture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1E12145-443A-E3BE-905E-E0242C7DAD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447"/>
          <a:stretch/>
        </p:blipFill>
        <p:spPr>
          <a:xfrm>
            <a:off x="2880000" y="2508544"/>
            <a:ext cx="6240000" cy="43314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08D56B-A693-6CA8-4FB7-C50F32922C33}"/>
                  </a:ext>
                </a:extLst>
              </p:cNvPr>
              <p:cNvSpPr txBox="1"/>
              <p:nvPr/>
            </p:nvSpPr>
            <p:spPr>
              <a:xfrm>
                <a:off x="250371" y="2508544"/>
                <a:ext cx="238546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cross section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1/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08D56B-A693-6CA8-4FB7-C50F32922C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71" y="2508544"/>
                <a:ext cx="2385461" cy="400110"/>
              </a:xfrm>
              <a:prstGeom prst="rect">
                <a:avLst/>
              </a:prstGeom>
              <a:blipFill>
                <a:blip r:embed="rId6"/>
                <a:stretch>
                  <a:fillRect l="-2646" t="-6250" b="-3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7325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M-SACS &amp; F-SACS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9F5CDE-D97B-D8FF-EC49-319B2FC26873}"/>
              </a:ext>
            </a:extLst>
          </p:cNvPr>
          <p:cNvSpPr txBox="1"/>
          <p:nvPr/>
        </p:nvSpPr>
        <p:spPr>
          <a:xfrm>
            <a:off x="250371" y="1350220"/>
            <a:ext cx="892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M-SACS is the spectral averaged cross section for a Maxwellian distribution (at a given </a:t>
            </a:r>
            <a:r>
              <a:rPr lang="en-US" dirty="0" err="1"/>
              <a:t>kT</a:t>
            </a:r>
            <a:r>
              <a:rPr lang="en-US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1A2225-4C51-2ECB-4314-A6B51AC8EFC0}"/>
              </a:ext>
            </a:extLst>
          </p:cNvPr>
          <p:cNvSpPr txBox="1"/>
          <p:nvPr/>
        </p:nvSpPr>
        <p:spPr>
          <a:xfrm>
            <a:off x="250371" y="1736328"/>
            <a:ext cx="11151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F-SACS is the spectral average for the NEAR station neutron spectrum, filtered with B4C of given thickness [mm]</a:t>
            </a:r>
          </a:p>
        </p:txBody>
      </p:sp>
      <p:pic>
        <p:nvPicPr>
          <p:cNvPr id="12" name="Picture 1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8453E28-BE9C-887F-274A-C4DBE4440A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447"/>
          <a:stretch/>
        </p:blipFill>
        <p:spPr>
          <a:xfrm>
            <a:off x="2880000" y="2508544"/>
            <a:ext cx="6240000" cy="43314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3A84F05-ED04-AD75-ECBE-A1E425A73801}"/>
                  </a:ext>
                </a:extLst>
              </p:cNvPr>
              <p:cNvSpPr txBox="1"/>
              <p:nvPr/>
            </p:nvSpPr>
            <p:spPr>
              <a:xfrm>
                <a:off x="250371" y="2508544"/>
                <a:ext cx="238546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cross section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1/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3A84F05-ED04-AD75-ECBE-A1E425A738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71" y="2508544"/>
                <a:ext cx="2385461" cy="400110"/>
              </a:xfrm>
              <a:prstGeom prst="rect">
                <a:avLst/>
              </a:prstGeom>
              <a:blipFill>
                <a:blip r:embed="rId6"/>
                <a:stretch>
                  <a:fillRect l="-2646" t="-6250" b="-3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849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M-SACS &amp; F-SACS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9F5CDE-D97B-D8FF-EC49-319B2FC26873}"/>
              </a:ext>
            </a:extLst>
          </p:cNvPr>
          <p:cNvSpPr txBox="1"/>
          <p:nvPr/>
        </p:nvSpPr>
        <p:spPr>
          <a:xfrm>
            <a:off x="250371" y="1350220"/>
            <a:ext cx="892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M-SACS is the spectral averaged cross section for a Maxwellian distribution (at a given </a:t>
            </a:r>
            <a:r>
              <a:rPr lang="en-US" dirty="0" err="1"/>
              <a:t>kT</a:t>
            </a:r>
            <a:r>
              <a:rPr lang="en-US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1A2225-4C51-2ECB-4314-A6B51AC8EFC0}"/>
              </a:ext>
            </a:extLst>
          </p:cNvPr>
          <p:cNvSpPr txBox="1"/>
          <p:nvPr/>
        </p:nvSpPr>
        <p:spPr>
          <a:xfrm>
            <a:off x="250371" y="1736328"/>
            <a:ext cx="11151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F-SACS is the spectral average for the NEAR station neutron spectrum, filtered with B4C of given thickness [mm]</a:t>
            </a:r>
          </a:p>
        </p:txBody>
      </p:sp>
      <p:pic>
        <p:nvPicPr>
          <p:cNvPr id="9" name="Picture 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46846AF2-970E-A833-1D04-61C2F87B8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0000" y="2160000"/>
            <a:ext cx="624000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7218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M-SACS &amp; F-SACS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9F5CDE-D97B-D8FF-EC49-319B2FC26873}"/>
              </a:ext>
            </a:extLst>
          </p:cNvPr>
          <p:cNvSpPr txBox="1"/>
          <p:nvPr/>
        </p:nvSpPr>
        <p:spPr>
          <a:xfrm>
            <a:off x="250371" y="1350220"/>
            <a:ext cx="892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M-SACS is the spectral averaged cross section for a Maxwellian distribution (at a given </a:t>
            </a:r>
            <a:r>
              <a:rPr lang="en-US" dirty="0" err="1"/>
              <a:t>kT</a:t>
            </a:r>
            <a:r>
              <a:rPr lang="en-US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1A2225-4C51-2ECB-4314-A6B51AC8EFC0}"/>
              </a:ext>
            </a:extLst>
          </p:cNvPr>
          <p:cNvSpPr txBox="1"/>
          <p:nvPr/>
        </p:nvSpPr>
        <p:spPr>
          <a:xfrm>
            <a:off x="250371" y="1736328"/>
            <a:ext cx="11151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F-SACS is the spectral average for the NEAR station neutron spectrum, filtered with B4C of given thickness [mm]</a:t>
            </a:r>
          </a:p>
        </p:txBody>
      </p:sp>
      <p:pic>
        <p:nvPicPr>
          <p:cNvPr id="9" name="Picture 8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05525CBA-D2B7-79B1-41B4-B6715A12C4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0000" y="2160000"/>
            <a:ext cx="624000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351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M-SACS &amp; F-SACS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9F5CDE-D97B-D8FF-EC49-319B2FC26873}"/>
              </a:ext>
            </a:extLst>
          </p:cNvPr>
          <p:cNvSpPr txBox="1"/>
          <p:nvPr/>
        </p:nvSpPr>
        <p:spPr>
          <a:xfrm>
            <a:off x="250371" y="1350220"/>
            <a:ext cx="892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M-SACS is the spectral averaged cross section for a Maxwellian distribution (at a given </a:t>
            </a:r>
            <a:r>
              <a:rPr lang="en-US" dirty="0" err="1"/>
              <a:t>kT</a:t>
            </a:r>
            <a:r>
              <a:rPr lang="en-US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1A2225-4C51-2ECB-4314-A6B51AC8EFC0}"/>
              </a:ext>
            </a:extLst>
          </p:cNvPr>
          <p:cNvSpPr txBox="1"/>
          <p:nvPr/>
        </p:nvSpPr>
        <p:spPr>
          <a:xfrm>
            <a:off x="250371" y="1736328"/>
            <a:ext cx="11151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F-SACS is the spectral average for the NEAR station neutron spectrum, filtered with B4C of given thickness [mm]</a:t>
            </a:r>
          </a:p>
        </p:txBody>
      </p:sp>
      <p:pic>
        <p:nvPicPr>
          <p:cNvPr id="8" name="Picture 7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51EDB31C-4E87-A9BC-CF8A-F69E0ECA4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0000" y="2160000"/>
            <a:ext cx="624000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08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showing the number of electrons&#10;&#10;Description automatically generated">
            <a:extLst>
              <a:ext uri="{FF2B5EF4-FFF2-40B4-BE49-F238E27FC236}">
                <a16:creationId xmlns:a16="http://schemas.microsoft.com/office/drawing/2014/main" id="{64689699-6CF9-2672-68BF-ABFC6B42F2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1273472"/>
            <a:ext cx="7772400" cy="5478288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518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M-SACS &amp; F-SACS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9F5CDE-D97B-D8FF-EC49-319B2FC26873}"/>
              </a:ext>
            </a:extLst>
          </p:cNvPr>
          <p:cNvSpPr txBox="1"/>
          <p:nvPr/>
        </p:nvSpPr>
        <p:spPr>
          <a:xfrm>
            <a:off x="250371" y="1350220"/>
            <a:ext cx="892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M-SACS is the spectral averaged cross section for a Maxwellian distribution (at a given </a:t>
            </a:r>
            <a:r>
              <a:rPr lang="en-US" dirty="0" err="1"/>
              <a:t>kT</a:t>
            </a:r>
            <a:r>
              <a:rPr lang="en-US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1A2225-4C51-2ECB-4314-A6B51AC8EFC0}"/>
              </a:ext>
            </a:extLst>
          </p:cNvPr>
          <p:cNvSpPr txBox="1"/>
          <p:nvPr/>
        </p:nvSpPr>
        <p:spPr>
          <a:xfrm>
            <a:off x="250371" y="1736328"/>
            <a:ext cx="11151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F-SACS is the spectral average for the NEAR station neutron spectrum, filtered with B4C of given thickness [mm]</a:t>
            </a:r>
          </a:p>
        </p:txBody>
      </p:sp>
      <p:pic>
        <p:nvPicPr>
          <p:cNvPr id="11" name="Picture 10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3CFA9C95-019E-2AA0-8D47-B7778904B8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0000" y="2160000"/>
            <a:ext cx="624000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177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M-SACS &amp; F-SACS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8" name="Picture 7" descr="A graph of a graph showing a number of electrons&#10;&#10;Description automatically generated">
            <a:extLst>
              <a:ext uri="{FF2B5EF4-FFF2-40B4-BE49-F238E27FC236}">
                <a16:creationId xmlns:a16="http://schemas.microsoft.com/office/drawing/2014/main" id="{3B5B2F17-90BE-30E4-A8F9-2C8233C9A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1179783"/>
            <a:ext cx="7772400" cy="547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8515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Filter thickness &amp; temperature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AD63FF5-4343-0D17-D246-CCE20F388A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2" y="1800000"/>
            <a:ext cx="5760000" cy="4059871"/>
          </a:xfrm>
          <a:prstGeom prst="rect">
            <a:avLst/>
          </a:prstGeom>
        </p:spPr>
      </p:pic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710B5C0-8BFB-0218-6FA0-95B7813EB3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8719" y="1800000"/>
            <a:ext cx="5760000" cy="405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156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Attenuation by filters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7" name="Picture 6" descr="A graph of a number of different sizes&#10;&#10;Description automatically generated with medium confidence">
            <a:extLst>
              <a:ext uri="{FF2B5EF4-FFF2-40B4-BE49-F238E27FC236}">
                <a16:creationId xmlns:a16="http://schemas.microsoft.com/office/drawing/2014/main" id="{B91EB02C-CE1C-EEF1-B18E-993D0A1507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1048619"/>
            <a:ext cx="7772400" cy="547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7530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BIAS &amp; BEAS positions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47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531" y="1592263"/>
            <a:ext cx="8302938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– CDS target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6947126" y="374732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IRRP2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5755853" y="448519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IRRP1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4727848" y="249289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Activation Hole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6776399" y="256490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Rabbit Hole</a:t>
            </a:r>
          </a:p>
        </p:txBody>
      </p:sp>
      <p:cxnSp>
        <p:nvCxnSpPr>
          <p:cNvPr id="13" name="Straight Connector 12"/>
          <p:cNvCxnSpPr>
            <a:endCxn id="9" idx="0"/>
          </p:cNvCxnSpPr>
          <p:nvPr/>
        </p:nvCxnSpPr>
        <p:spPr>
          <a:xfrm>
            <a:off x="6187901" y="4269175"/>
            <a:ext cx="0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515078" y="3931989"/>
            <a:ext cx="432048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807968" y="2923203"/>
            <a:ext cx="288032" cy="7374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672064" y="2564904"/>
            <a:ext cx="361518" cy="2807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79376" y="5301209"/>
            <a:ext cx="0" cy="936103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79376" y="6237312"/>
            <a:ext cx="936104" cy="1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 bwMode="auto">
          <a:xfrm>
            <a:off x="1199456" y="586697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Z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83332" y="521526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</a:p>
        </p:txBody>
      </p:sp>
      <p:sp>
        <p:nvSpPr>
          <p:cNvPr id="2" name="5-Point Star 1"/>
          <p:cNvSpPr/>
          <p:nvPr/>
        </p:nvSpPr>
        <p:spPr>
          <a:xfrm>
            <a:off x="6092983" y="3553561"/>
            <a:ext cx="166488" cy="1165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9" name="5-Point Star 18"/>
          <p:cNvSpPr/>
          <p:nvPr/>
        </p:nvSpPr>
        <p:spPr>
          <a:xfrm>
            <a:off x="6342105" y="3552888"/>
            <a:ext cx="166488" cy="1165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6096000" y="2315782"/>
            <a:ext cx="166488" cy="1165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2" name="5-Point Star 21"/>
          <p:cNvSpPr/>
          <p:nvPr/>
        </p:nvSpPr>
        <p:spPr>
          <a:xfrm>
            <a:off x="6093421" y="4125159"/>
            <a:ext cx="166488" cy="1165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4" name="5-Point Star 23"/>
          <p:cNvSpPr/>
          <p:nvPr/>
        </p:nvSpPr>
        <p:spPr>
          <a:xfrm>
            <a:off x="6420598" y="3959413"/>
            <a:ext cx="166488" cy="1165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15CCF3-6503-C9D6-FBF8-D519EA89A8B5}"/>
              </a:ext>
            </a:extLst>
          </p:cNvPr>
          <p:cNvSpPr txBox="1"/>
          <p:nvPr/>
        </p:nvSpPr>
        <p:spPr bwMode="auto">
          <a:xfrm>
            <a:off x="5185144" y="6399028"/>
            <a:ext cx="181285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EMDS 3093078</a:t>
            </a: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531" y="1592263"/>
            <a:ext cx="8302938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– CDS target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4040193" y="2840639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R2E@10m from target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5120313" y="3270946"/>
            <a:ext cx="648072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841066" y="1635065"/>
            <a:ext cx="1079381" cy="5697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79376" y="5301209"/>
            <a:ext cx="0" cy="936103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79376" y="6237312"/>
            <a:ext cx="936104" cy="1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 bwMode="auto">
          <a:xfrm>
            <a:off x="1199456" y="586697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Z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83332" y="521526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6849178" y="1875180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R2E@20m from target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6384032" y="364502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R2E Hole</a:t>
            </a:r>
          </a:p>
        </p:txBody>
      </p:sp>
      <p:cxnSp>
        <p:nvCxnSpPr>
          <p:cNvPr id="25" name="Straight Connector 24"/>
          <p:cNvCxnSpPr>
            <a:endCxn id="24" idx="1"/>
          </p:cNvCxnSpPr>
          <p:nvPr/>
        </p:nvCxnSpPr>
        <p:spPr>
          <a:xfrm flipV="1">
            <a:off x="5807968" y="3829690"/>
            <a:ext cx="576064" cy="24738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5-Point Star 14"/>
          <p:cNvSpPr/>
          <p:nvPr/>
        </p:nvSpPr>
        <p:spPr>
          <a:xfrm>
            <a:off x="5732943" y="3428674"/>
            <a:ext cx="166488" cy="1165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" name="5-Point Star 15"/>
          <p:cNvSpPr/>
          <p:nvPr/>
        </p:nvSpPr>
        <p:spPr>
          <a:xfrm>
            <a:off x="5731145" y="1576769"/>
            <a:ext cx="166488" cy="11659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BC89D3-FCCF-6EF0-BB53-AC5217974B52}"/>
              </a:ext>
            </a:extLst>
          </p:cNvPr>
          <p:cNvSpPr txBox="1"/>
          <p:nvPr/>
        </p:nvSpPr>
        <p:spPr bwMode="auto">
          <a:xfrm>
            <a:off x="5185144" y="6399028"/>
            <a:ext cx="181285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EMDS 3093078</a:t>
            </a: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79322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showing a curve&#10;&#10;Description automatically generated with medium confidence">
            <a:extLst>
              <a:ext uri="{FF2B5EF4-FFF2-40B4-BE49-F238E27FC236}">
                <a16:creationId xmlns:a16="http://schemas.microsoft.com/office/drawing/2014/main" id="{9DB47E83-AAE9-15A8-D6D8-E1746D9015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0231" y="1049311"/>
            <a:ext cx="7772400" cy="547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4005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-1" y="7881"/>
            <a:ext cx="1200712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BEAS filtered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7" name="Picture 6" descr="A graph of 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64E309FB-17D8-A64F-D9F3-65F901DBDA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0" y="1332000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993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-1" y="7881"/>
            <a:ext cx="12188719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BIAS filtered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10" name="Picture 9" descr="A graph of 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965B87AE-CA94-F47B-A540-CAE01BC1C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0" y="1332000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36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8" name="Picture 7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49836449-FD7E-C754-DAF0-003466840F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44" name="Picture 43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6452CFA1-9104-9C1B-5E3A-AD1C91C803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7937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filtered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17C3C6F0-0A6F-492E-1F36-5DC3C7C7FE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0" y="1333443"/>
            <a:ext cx="7200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2804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filtered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9608B7DA-D4C0-3E55-0CB5-74BA57C8B1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0" y="1332000"/>
            <a:ext cx="7200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290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filtered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65E6AD09-D051-6589-F9AB-2FA34B045E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0" y="1332000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602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filtered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2181103F-B426-D9B4-033B-49626A285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0" y="1332000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470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filtered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003A1D3-3C23-DC6C-9BB3-07C7C8D97B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0" y="1332000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1427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filtered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B4ED7DED-66C6-8468-4C9B-B3A2CC1C09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0" y="1332000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5299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filtered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316B9CEE-7298-195C-F89D-D4C42204DD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0" y="1332000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2553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@BDF: filtered neutron spectra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EBEF61A-9C3F-25A9-E0D0-09277314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0" y="1332000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636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The End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84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04CD68AE-5BDC-77EF-43AA-60DF073E48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9" name="Picture 8" descr="A graph of a graph&#10;&#10;Description automatically generated">
            <a:extLst>
              <a:ext uri="{FF2B5EF4-FFF2-40B4-BE49-F238E27FC236}">
                <a16:creationId xmlns:a16="http://schemas.microsoft.com/office/drawing/2014/main" id="{33584E63-982D-DB35-F465-82497836AD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129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7" name="Picture 6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E944C6D6-8B11-FA7E-8D27-F1F97BC94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9" name="Picture 8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CA4C4440-E437-2D9F-F3FD-998BE58A98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268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1F941971-A547-46FA-F4C6-2A24D7FD12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3053F2BD-7793-B778-0D6D-A4D859348B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35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number of energy&#10;&#10;Description automatically generated">
            <a:extLst>
              <a:ext uri="{FF2B5EF4-FFF2-40B4-BE49-F238E27FC236}">
                <a16:creationId xmlns:a16="http://schemas.microsoft.com/office/drawing/2014/main" id="{3761DAC0-D299-4D39-7334-2E2D349BC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EEC8DA57-E4A2-3A39-75D3-A552A4BC0C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49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4" name="Picture 3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C0CC2754-A043-F0E9-CFF3-916590F61D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70" y="1333444"/>
            <a:ext cx="5400000" cy="4050000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251B7BF4-AD81-677E-D0B0-21B18017C9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7340" y="1333444"/>
            <a:ext cx="5400000" cy="40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850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3008</TotalTime>
  <Words>498</Words>
  <Application>Microsoft Macintosh PowerPoint</Application>
  <PresentationFormat>Widescreen</PresentationFormat>
  <Paragraphs>129</Paragraphs>
  <Slides>48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Aptos</vt:lpstr>
      <vt:lpstr>Aptos Display</vt:lpstr>
      <vt:lpstr>Arial</vt:lpstr>
      <vt:lpstr>Calibri Light</vt:lpstr>
      <vt:lpstr>Cambria Math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Geometry – CDS target</vt:lpstr>
      <vt:lpstr>Geometry – CDS target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Alberto Mengoni</dc:creator>
  <cp:lastModifiedBy>Alberto Mengoni</cp:lastModifiedBy>
  <cp:revision>18</cp:revision>
  <dcterms:created xsi:type="dcterms:W3CDTF">2024-05-21T14:02:15Z</dcterms:created>
  <dcterms:modified xsi:type="dcterms:W3CDTF">2024-06-05T07:05:04Z</dcterms:modified>
</cp:coreProperties>
</file>