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3"/>
  </p:notesMasterIdLst>
  <p:sldIdLst>
    <p:sldId id="260" r:id="rId2"/>
    <p:sldId id="277" r:id="rId3"/>
    <p:sldId id="321" r:id="rId4"/>
    <p:sldId id="257" r:id="rId5"/>
    <p:sldId id="322" r:id="rId6"/>
    <p:sldId id="258" r:id="rId7"/>
    <p:sldId id="259" r:id="rId8"/>
    <p:sldId id="323" r:id="rId9"/>
    <p:sldId id="320" r:id="rId10"/>
    <p:sldId id="317" r:id="rId11"/>
    <p:sldId id="266" r:id="rId12"/>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diminas Stankūnas" initials="GS" lastIdx="1" clrIdx="0">
    <p:extLst>
      <p:ext uri="{19B8F6BF-5375-455C-9EA6-DF929625EA0E}">
        <p15:presenceInfo xmlns:p15="http://schemas.microsoft.com/office/powerpoint/2012/main" userId="6d2b13776b1b071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7E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65"/>
    <p:restoredTop sz="84108" autoAdjust="0"/>
  </p:normalViewPr>
  <p:slideViewPr>
    <p:cSldViewPr snapToGrid="0" snapToObjects="1">
      <p:cViewPr>
        <p:scale>
          <a:sx n="100" d="100"/>
          <a:sy n="100" d="100"/>
        </p:scale>
        <p:origin x="1642" y="11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488B84-0A1A-48E5-97B4-4DE71729A31D}" type="datetimeFigureOut">
              <a:rPr lang="lt-LT" smtClean="0"/>
              <a:t>2024-06-04</a:t>
            </a:fld>
            <a:endParaRPr lang="lt-LT"/>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D43904-2550-47B9-AEFE-658CD946D459}" type="slidenum">
              <a:rPr lang="lt-LT" smtClean="0"/>
              <a:t>‹#›</a:t>
            </a:fld>
            <a:endParaRPr lang="lt-LT"/>
          </a:p>
        </p:txBody>
      </p:sp>
    </p:spTree>
    <p:extLst>
      <p:ext uri="{BB962C8B-B14F-4D97-AF65-F5344CB8AC3E}">
        <p14:creationId xmlns:p14="http://schemas.microsoft.com/office/powerpoint/2010/main" val="2441420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AFD43904-2550-47B9-AEFE-658CD946D459}" type="slidenum">
              <a:rPr lang="lt-LT" smtClean="0"/>
              <a:t>1</a:t>
            </a:fld>
            <a:endParaRPr lang="lt-LT"/>
          </a:p>
        </p:txBody>
      </p:sp>
    </p:spTree>
    <p:extLst>
      <p:ext uri="{BB962C8B-B14F-4D97-AF65-F5344CB8AC3E}">
        <p14:creationId xmlns:p14="http://schemas.microsoft.com/office/powerpoint/2010/main" val="27821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D43904-2550-47B9-AEFE-658CD946D459}" type="slidenum">
              <a:rPr lang="lt-LT" smtClean="0"/>
              <a:t>3</a:t>
            </a:fld>
            <a:endParaRPr lang="lt-LT"/>
          </a:p>
        </p:txBody>
      </p:sp>
    </p:spTree>
    <p:extLst>
      <p:ext uri="{BB962C8B-B14F-4D97-AF65-F5344CB8AC3E}">
        <p14:creationId xmlns:p14="http://schemas.microsoft.com/office/powerpoint/2010/main" val="279435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AFD43904-2550-47B9-AEFE-658CD946D459}" type="slidenum">
              <a:rPr lang="lt-LT" smtClean="0"/>
              <a:t>4</a:t>
            </a:fld>
            <a:endParaRPr lang="lt-LT"/>
          </a:p>
        </p:txBody>
      </p:sp>
    </p:spTree>
    <p:extLst>
      <p:ext uri="{BB962C8B-B14F-4D97-AF65-F5344CB8AC3E}">
        <p14:creationId xmlns:p14="http://schemas.microsoft.com/office/powerpoint/2010/main" val="2144504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D43904-2550-47B9-AEFE-658CD946D459}" type="slidenum">
              <a:rPr lang="lt-LT" smtClean="0"/>
              <a:t>5</a:t>
            </a:fld>
            <a:endParaRPr lang="lt-LT"/>
          </a:p>
        </p:txBody>
      </p:sp>
    </p:spTree>
    <p:extLst>
      <p:ext uri="{BB962C8B-B14F-4D97-AF65-F5344CB8AC3E}">
        <p14:creationId xmlns:p14="http://schemas.microsoft.com/office/powerpoint/2010/main" val="281934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D43904-2550-47B9-AEFE-658CD946D459}" type="slidenum">
              <a:rPr lang="lt-LT" smtClean="0"/>
              <a:t>6</a:t>
            </a:fld>
            <a:endParaRPr lang="lt-LT"/>
          </a:p>
        </p:txBody>
      </p:sp>
    </p:spTree>
    <p:extLst>
      <p:ext uri="{BB962C8B-B14F-4D97-AF65-F5344CB8AC3E}">
        <p14:creationId xmlns:p14="http://schemas.microsoft.com/office/powerpoint/2010/main" val="1182399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FD43904-2550-47B9-AEFE-658CD946D459}" type="slidenum">
              <a:rPr lang="lt-LT" smtClean="0"/>
              <a:t>8</a:t>
            </a:fld>
            <a:endParaRPr lang="lt-LT"/>
          </a:p>
        </p:txBody>
      </p:sp>
    </p:spTree>
    <p:extLst>
      <p:ext uri="{BB962C8B-B14F-4D97-AF65-F5344CB8AC3E}">
        <p14:creationId xmlns:p14="http://schemas.microsoft.com/office/powerpoint/2010/main" val="2744050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AFD43904-2550-47B9-AEFE-658CD946D459}" type="slidenum">
              <a:rPr lang="lt-LT" smtClean="0"/>
              <a:t>9</a:t>
            </a:fld>
            <a:endParaRPr lang="lt-LT"/>
          </a:p>
        </p:txBody>
      </p:sp>
    </p:spTree>
    <p:extLst>
      <p:ext uri="{BB962C8B-B14F-4D97-AF65-F5344CB8AC3E}">
        <p14:creationId xmlns:p14="http://schemas.microsoft.com/office/powerpoint/2010/main" val="548754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dirty="0"/>
          </a:p>
        </p:txBody>
      </p:sp>
      <p:sp>
        <p:nvSpPr>
          <p:cNvPr id="4" name="Slide Number Placeholder 3"/>
          <p:cNvSpPr>
            <a:spLocks noGrp="1"/>
          </p:cNvSpPr>
          <p:nvPr>
            <p:ph type="sldNum" sz="quarter" idx="5"/>
          </p:nvPr>
        </p:nvSpPr>
        <p:spPr/>
        <p:txBody>
          <a:bodyPr/>
          <a:lstStyle/>
          <a:p>
            <a:fld id="{AFD43904-2550-47B9-AEFE-658CD946D459}" type="slidenum">
              <a:rPr lang="lt-LT" smtClean="0"/>
              <a:t>10</a:t>
            </a:fld>
            <a:endParaRPr lang="lt-LT"/>
          </a:p>
        </p:txBody>
      </p:sp>
    </p:spTree>
    <p:extLst>
      <p:ext uri="{BB962C8B-B14F-4D97-AF65-F5344CB8AC3E}">
        <p14:creationId xmlns:p14="http://schemas.microsoft.com/office/powerpoint/2010/main" val="2581074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3D466-4E5B-724A-B8EC-02B47BEBA0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x-none"/>
          </a:p>
        </p:txBody>
      </p:sp>
      <p:sp>
        <p:nvSpPr>
          <p:cNvPr id="3" name="Subtitle 2">
            <a:extLst>
              <a:ext uri="{FF2B5EF4-FFF2-40B4-BE49-F238E27FC236}">
                <a16:creationId xmlns:a16="http://schemas.microsoft.com/office/drawing/2014/main" id="{FDB97DF3-CF56-C44F-80BE-53B19236A3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x-none"/>
          </a:p>
        </p:txBody>
      </p:sp>
      <p:sp>
        <p:nvSpPr>
          <p:cNvPr id="4" name="Date Placeholder 3">
            <a:extLst>
              <a:ext uri="{FF2B5EF4-FFF2-40B4-BE49-F238E27FC236}">
                <a16:creationId xmlns:a16="http://schemas.microsoft.com/office/drawing/2014/main" id="{976B5251-90C5-2445-9361-6578101EAEB8}"/>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5" name="Footer Placeholder 4">
            <a:extLst>
              <a:ext uri="{FF2B5EF4-FFF2-40B4-BE49-F238E27FC236}">
                <a16:creationId xmlns:a16="http://schemas.microsoft.com/office/drawing/2014/main" id="{1EE832B8-9A10-AE4D-B00A-47B8C058B871}"/>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D4C9E82E-CD58-4E4F-BE7C-6630CDAF1AAD}"/>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571324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291AF-9603-DA45-AB18-84948D701C6D}"/>
              </a:ext>
            </a:extLst>
          </p:cNvPr>
          <p:cNvSpPr>
            <a:spLocks noGrp="1"/>
          </p:cNvSpPr>
          <p:nvPr>
            <p:ph type="title"/>
          </p:nvPr>
        </p:nvSpPr>
        <p:spPr/>
        <p:txBody>
          <a:bodyPr/>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E125791F-B9FF-0C4F-A82E-9CD598434DF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0C666143-92B4-644A-BC2B-92247FEA7FF9}"/>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5" name="Footer Placeholder 4">
            <a:extLst>
              <a:ext uri="{FF2B5EF4-FFF2-40B4-BE49-F238E27FC236}">
                <a16:creationId xmlns:a16="http://schemas.microsoft.com/office/drawing/2014/main" id="{663039D7-AF58-1940-8728-3D80845C87CF}"/>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AF2DF68E-7892-B64F-BDD8-7B2B1273CC08}"/>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2964621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856EE4-6BA8-3F44-A5EE-DE4A2BB2381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3C379112-D9A7-8F4B-9767-2130DD6EB7F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49A64C0D-D0CF-EE43-A2BF-93AA51D0CFDF}"/>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5" name="Footer Placeholder 4">
            <a:extLst>
              <a:ext uri="{FF2B5EF4-FFF2-40B4-BE49-F238E27FC236}">
                <a16:creationId xmlns:a16="http://schemas.microsoft.com/office/drawing/2014/main" id="{248F8D12-3F99-994A-9F91-5458B5500CD6}"/>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7AAE1E9F-0B70-7244-B141-44193EF3A6B2}"/>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433033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274638"/>
            <a:ext cx="10566400" cy="11430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EC10B061-C904-41CE-B7FD-C5CC7A496A27}" type="datetime1">
              <a:rPr lang="lt-LT" smtClean="0"/>
              <a:t>2024-06-04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E219FF-92E0-4D64-B895-B12DD20B933C}" type="slidenum">
              <a:rPr lang="en-US" smtClean="0"/>
              <a:t>‹#›</a:t>
            </a:fld>
            <a:endParaRPr lang="en-US"/>
          </a:p>
        </p:txBody>
      </p:sp>
      <p:sp>
        <p:nvSpPr>
          <p:cNvPr id="8" name="Content Placeholder 7"/>
          <p:cNvSpPr>
            <a:spLocks noGrp="1"/>
          </p:cNvSpPr>
          <p:nvPr>
            <p:ph sz="quarter" idx="13"/>
          </p:nvPr>
        </p:nvSpPr>
        <p:spPr>
          <a:xfrm>
            <a:off x="812800" y="1600200"/>
            <a:ext cx="10566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7281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67A91-F615-4E4D-A1E2-DC329CE6E91A}"/>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id="{17E55CE4-D141-7A43-879A-C48BD4EB75F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93A172AB-45B5-594C-BF39-E9582F176DE9}"/>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5" name="Footer Placeholder 4">
            <a:extLst>
              <a:ext uri="{FF2B5EF4-FFF2-40B4-BE49-F238E27FC236}">
                <a16:creationId xmlns:a16="http://schemas.microsoft.com/office/drawing/2014/main" id="{4DF10425-F6C9-CA43-8C2A-296C55A1B5C2}"/>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5CDD1AFE-2CD1-5546-A217-F7F37791628B}"/>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2894516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96CDD-3086-D14C-84C4-2A7A5F38700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x-none"/>
          </a:p>
        </p:txBody>
      </p:sp>
      <p:sp>
        <p:nvSpPr>
          <p:cNvPr id="3" name="Text Placeholder 2">
            <a:extLst>
              <a:ext uri="{FF2B5EF4-FFF2-40B4-BE49-F238E27FC236}">
                <a16:creationId xmlns:a16="http://schemas.microsoft.com/office/drawing/2014/main" id="{164BC931-D1CB-A542-A915-16F00BD419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2D1D3C9-9D7C-B74E-BBB4-DA8644D3A501}"/>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5" name="Footer Placeholder 4">
            <a:extLst>
              <a:ext uri="{FF2B5EF4-FFF2-40B4-BE49-F238E27FC236}">
                <a16:creationId xmlns:a16="http://schemas.microsoft.com/office/drawing/2014/main" id="{D2FC8A95-8647-434D-AD42-A067E9203A73}"/>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99E4AC9C-FF44-7140-B7F3-D4BFCF0CB246}"/>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1167191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3A945-EBAF-8948-9433-4A0237D0A3EF}"/>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id="{5B9BBB0B-E24B-764C-B4AF-154F3A7AACBC}"/>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Content Placeholder 3">
            <a:extLst>
              <a:ext uri="{FF2B5EF4-FFF2-40B4-BE49-F238E27FC236}">
                <a16:creationId xmlns:a16="http://schemas.microsoft.com/office/drawing/2014/main" id="{C2680799-C866-B840-AC81-587C7DA2408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Date Placeholder 4">
            <a:extLst>
              <a:ext uri="{FF2B5EF4-FFF2-40B4-BE49-F238E27FC236}">
                <a16:creationId xmlns:a16="http://schemas.microsoft.com/office/drawing/2014/main" id="{9CF522B9-00BC-0F47-9586-440D4EC8B225}"/>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6" name="Footer Placeholder 5">
            <a:extLst>
              <a:ext uri="{FF2B5EF4-FFF2-40B4-BE49-F238E27FC236}">
                <a16:creationId xmlns:a16="http://schemas.microsoft.com/office/drawing/2014/main" id="{B0357B5F-B336-4B46-B843-EE7CCA1CEFD1}"/>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F9907536-2882-0C49-BE6C-8B9890598F59}"/>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100824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E842A-68C8-934D-B480-DF62F3BF81DE}"/>
              </a:ext>
            </a:extLst>
          </p:cNvPr>
          <p:cNvSpPr>
            <a:spLocks noGrp="1"/>
          </p:cNvSpPr>
          <p:nvPr>
            <p:ph type="title"/>
          </p:nvPr>
        </p:nvSpPr>
        <p:spPr>
          <a:xfrm>
            <a:off x="839788" y="365125"/>
            <a:ext cx="10515600" cy="1325563"/>
          </a:xfrm>
        </p:spPr>
        <p:txBody>
          <a:bodyPr/>
          <a:lstStyle/>
          <a:p>
            <a:r>
              <a:rPr lang="en-GB"/>
              <a:t>Click to edit Master title style</a:t>
            </a:r>
            <a:endParaRPr lang="x-none"/>
          </a:p>
        </p:txBody>
      </p:sp>
      <p:sp>
        <p:nvSpPr>
          <p:cNvPr id="3" name="Text Placeholder 2">
            <a:extLst>
              <a:ext uri="{FF2B5EF4-FFF2-40B4-BE49-F238E27FC236}">
                <a16:creationId xmlns:a16="http://schemas.microsoft.com/office/drawing/2014/main" id="{B37380DD-9168-054F-9556-AABEE52234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99DA5BE-93C8-C24B-B8A1-C6B135B4B9A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Text Placeholder 4">
            <a:extLst>
              <a:ext uri="{FF2B5EF4-FFF2-40B4-BE49-F238E27FC236}">
                <a16:creationId xmlns:a16="http://schemas.microsoft.com/office/drawing/2014/main" id="{A7D102ED-0E35-2141-8585-580F1B2D8D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F10C929-E727-3B45-99E7-D8908493181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7" name="Date Placeholder 6">
            <a:extLst>
              <a:ext uri="{FF2B5EF4-FFF2-40B4-BE49-F238E27FC236}">
                <a16:creationId xmlns:a16="http://schemas.microsoft.com/office/drawing/2014/main" id="{D7F39F26-ACEF-3B41-904F-31480AC67C47}"/>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8" name="Footer Placeholder 7">
            <a:extLst>
              <a:ext uri="{FF2B5EF4-FFF2-40B4-BE49-F238E27FC236}">
                <a16:creationId xmlns:a16="http://schemas.microsoft.com/office/drawing/2014/main" id="{7AD1D855-E839-D649-A428-E4FBA6EE830B}"/>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a16="http://schemas.microsoft.com/office/drawing/2014/main" id="{A8228048-F63A-3341-BBAC-DCD8DAB9C98E}"/>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1131724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216C7-62DB-574F-A9BD-BCC7113D4CA7}"/>
              </a:ext>
            </a:extLst>
          </p:cNvPr>
          <p:cNvSpPr>
            <a:spLocks noGrp="1"/>
          </p:cNvSpPr>
          <p:nvPr>
            <p:ph type="title"/>
          </p:nvPr>
        </p:nvSpPr>
        <p:spPr/>
        <p:txBody>
          <a:bodyPr/>
          <a:lstStyle/>
          <a:p>
            <a:r>
              <a:rPr lang="en-GB"/>
              <a:t>Click to edit Master title style</a:t>
            </a:r>
            <a:endParaRPr lang="x-none"/>
          </a:p>
        </p:txBody>
      </p:sp>
      <p:sp>
        <p:nvSpPr>
          <p:cNvPr id="3" name="Date Placeholder 2">
            <a:extLst>
              <a:ext uri="{FF2B5EF4-FFF2-40B4-BE49-F238E27FC236}">
                <a16:creationId xmlns:a16="http://schemas.microsoft.com/office/drawing/2014/main" id="{13603ABD-DC15-8740-A38A-83542240558A}"/>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4" name="Footer Placeholder 3">
            <a:extLst>
              <a:ext uri="{FF2B5EF4-FFF2-40B4-BE49-F238E27FC236}">
                <a16:creationId xmlns:a16="http://schemas.microsoft.com/office/drawing/2014/main" id="{EAF523F7-8C50-CF4D-A0B4-D3768BB08C42}"/>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id="{5524F423-8AFC-9843-8236-1E127BF00C00}"/>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3711437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DBDF2C-CB59-0342-B286-66458DFCCD89}"/>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3" name="Footer Placeholder 2">
            <a:extLst>
              <a:ext uri="{FF2B5EF4-FFF2-40B4-BE49-F238E27FC236}">
                <a16:creationId xmlns:a16="http://schemas.microsoft.com/office/drawing/2014/main" id="{21912A6B-BC88-9A43-BEA1-B72A763176C8}"/>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id="{CE2A7672-063D-3B43-866F-7FDA2346CEC6}"/>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2184291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F3489-ACDE-7E42-92C7-B88D450903B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Content Placeholder 2">
            <a:extLst>
              <a:ext uri="{FF2B5EF4-FFF2-40B4-BE49-F238E27FC236}">
                <a16:creationId xmlns:a16="http://schemas.microsoft.com/office/drawing/2014/main" id="{7CBF6A7D-DA21-D54F-921A-014C18D0B4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Text Placeholder 3">
            <a:extLst>
              <a:ext uri="{FF2B5EF4-FFF2-40B4-BE49-F238E27FC236}">
                <a16:creationId xmlns:a16="http://schemas.microsoft.com/office/drawing/2014/main" id="{9DB3CEA8-AE9D-FE40-950D-98065489A6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BAB77EA-DB70-464F-9CDB-FFC61B3478E5}"/>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6" name="Footer Placeholder 5">
            <a:extLst>
              <a:ext uri="{FF2B5EF4-FFF2-40B4-BE49-F238E27FC236}">
                <a16:creationId xmlns:a16="http://schemas.microsoft.com/office/drawing/2014/main" id="{961FD6BA-050B-FD40-ADDE-750FE7087D74}"/>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26264EDC-C5B2-A94D-8EA5-8150BEBA7411}"/>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1232318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A91C3-E87E-E149-A8DB-9BE6BD5D2E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Picture Placeholder 2">
            <a:extLst>
              <a:ext uri="{FF2B5EF4-FFF2-40B4-BE49-F238E27FC236}">
                <a16:creationId xmlns:a16="http://schemas.microsoft.com/office/drawing/2014/main" id="{B9BCDA93-7FCF-2441-B0C5-864AE91BD8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id="{5E8F97E7-1C6D-CE47-9B59-F7028FE53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FD859F3-B9CB-AC43-AA3C-637D4663627F}"/>
              </a:ext>
            </a:extLst>
          </p:cNvPr>
          <p:cNvSpPr>
            <a:spLocks noGrp="1"/>
          </p:cNvSpPr>
          <p:nvPr>
            <p:ph type="dt" sz="half" idx="10"/>
          </p:nvPr>
        </p:nvSpPr>
        <p:spPr/>
        <p:txBody>
          <a:bodyPr/>
          <a:lstStyle/>
          <a:p>
            <a:fld id="{62B74748-D376-664C-89E2-DFDEF31DAFF2}" type="datetimeFigureOut">
              <a:rPr lang="x-none" smtClean="0"/>
              <a:t>6/4/2024</a:t>
            </a:fld>
            <a:endParaRPr lang="x-none"/>
          </a:p>
        </p:txBody>
      </p:sp>
      <p:sp>
        <p:nvSpPr>
          <p:cNvPr id="6" name="Footer Placeholder 5">
            <a:extLst>
              <a:ext uri="{FF2B5EF4-FFF2-40B4-BE49-F238E27FC236}">
                <a16:creationId xmlns:a16="http://schemas.microsoft.com/office/drawing/2014/main" id="{0EFC4675-BE72-7D40-9AB3-3A72AE9C437F}"/>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0EF3B8C3-9CDA-D146-8312-E5E2EA397B46}"/>
              </a:ext>
            </a:extLst>
          </p:cNvPr>
          <p:cNvSpPr>
            <a:spLocks noGrp="1"/>
          </p:cNvSpPr>
          <p:nvPr>
            <p:ph type="sldNum" sz="quarter" idx="12"/>
          </p:nvPr>
        </p:nvSpPr>
        <p:spPr/>
        <p:txBody>
          <a:bodyPr/>
          <a:lstStyle/>
          <a:p>
            <a:fld id="{09452842-0133-6F45-BBB4-4E91FCE31F9A}" type="slidenum">
              <a:rPr lang="x-none" smtClean="0"/>
              <a:t>‹#›</a:t>
            </a:fld>
            <a:endParaRPr lang="x-none"/>
          </a:p>
        </p:txBody>
      </p:sp>
    </p:spTree>
    <p:extLst>
      <p:ext uri="{BB962C8B-B14F-4D97-AF65-F5344CB8AC3E}">
        <p14:creationId xmlns:p14="http://schemas.microsoft.com/office/powerpoint/2010/main" val="3023955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A3554B-F5B0-C14D-9975-57D86E56AB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x-none"/>
          </a:p>
        </p:txBody>
      </p:sp>
      <p:sp>
        <p:nvSpPr>
          <p:cNvPr id="3" name="Text Placeholder 2">
            <a:extLst>
              <a:ext uri="{FF2B5EF4-FFF2-40B4-BE49-F238E27FC236}">
                <a16:creationId xmlns:a16="http://schemas.microsoft.com/office/drawing/2014/main" id="{3A6A3234-FB1D-4143-B1DD-EBF290C423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7F29D5DD-8056-844B-9E2C-25F9939C82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B74748-D376-664C-89E2-DFDEF31DAFF2}" type="datetimeFigureOut">
              <a:rPr lang="x-none" smtClean="0"/>
              <a:t>6/4/2024</a:t>
            </a:fld>
            <a:endParaRPr lang="x-none"/>
          </a:p>
        </p:txBody>
      </p:sp>
      <p:sp>
        <p:nvSpPr>
          <p:cNvPr id="5" name="Footer Placeholder 4">
            <a:extLst>
              <a:ext uri="{FF2B5EF4-FFF2-40B4-BE49-F238E27FC236}">
                <a16:creationId xmlns:a16="http://schemas.microsoft.com/office/drawing/2014/main" id="{325FDCDF-9EB1-184C-8B14-FBFD294148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id="{7CC87E6E-82E5-0540-8F79-D08ACC7B2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452842-0133-6F45-BBB4-4E91FCE31F9A}" type="slidenum">
              <a:rPr lang="x-none" smtClean="0"/>
              <a:t>‹#›</a:t>
            </a:fld>
            <a:endParaRPr lang="x-none"/>
          </a:p>
        </p:txBody>
      </p:sp>
    </p:spTree>
    <p:extLst>
      <p:ext uri="{BB962C8B-B14F-4D97-AF65-F5344CB8AC3E}">
        <p14:creationId xmlns:p14="http://schemas.microsoft.com/office/powerpoint/2010/main" val="31298067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B7ED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C1F20-4123-7143-AFA3-C48D6F6EC4A0}"/>
              </a:ext>
            </a:extLst>
          </p:cNvPr>
          <p:cNvSpPr>
            <a:spLocks noGrp="1"/>
          </p:cNvSpPr>
          <p:nvPr>
            <p:ph type="ctrTitle"/>
          </p:nvPr>
        </p:nvSpPr>
        <p:spPr>
          <a:xfrm>
            <a:off x="187936" y="2570986"/>
            <a:ext cx="6208889" cy="1238656"/>
          </a:xfrm>
        </p:spPr>
        <p:txBody>
          <a:bodyPr anchor="t">
            <a:noAutofit/>
          </a:bodyPr>
          <a:lstStyle/>
          <a:p>
            <a:pPr algn="l"/>
            <a:r>
              <a:rPr lang="en-GB" sz="2400" b="1" dirty="0">
                <a:solidFill>
                  <a:schemeClr val="bg1"/>
                </a:solidFill>
                <a:latin typeface="Arial" panose="020B0604020202020204" pitchFamily="34" charset="0"/>
                <a:cs typeface="Arial" panose="020B0604020202020204" pitchFamily="34" charset="0"/>
              </a:rPr>
              <a:t>Simulations for the NEAR Station beam moderator</a:t>
            </a:r>
            <a:br>
              <a:rPr lang="lt-LT" sz="2400" b="1" dirty="0">
                <a:solidFill>
                  <a:schemeClr val="bg1"/>
                </a:solidFill>
                <a:latin typeface="Arial" panose="020B0604020202020204" pitchFamily="34" charset="0"/>
                <a:cs typeface="Arial" panose="020B0604020202020204" pitchFamily="34" charset="0"/>
              </a:rPr>
            </a:br>
            <a:br>
              <a:rPr lang="lt-LT" sz="2400" b="1" dirty="0">
                <a:solidFill>
                  <a:schemeClr val="bg1"/>
                </a:solidFill>
                <a:latin typeface="Arial" panose="020B0604020202020204" pitchFamily="34" charset="0"/>
                <a:cs typeface="Arial" panose="020B0604020202020204" pitchFamily="34" charset="0"/>
              </a:rPr>
            </a:br>
            <a:endParaRPr lang="x-none" sz="2400" b="1" dirty="0">
              <a:solidFill>
                <a:schemeClr val="bg1"/>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515E9328-030E-CB4C-9563-B49EF0AE9D47}"/>
              </a:ext>
            </a:extLst>
          </p:cNvPr>
          <p:cNvPicPr>
            <a:picLocks noChangeAspect="1"/>
          </p:cNvPicPr>
          <p:nvPr/>
        </p:nvPicPr>
        <p:blipFill>
          <a:blip r:embed="rId3"/>
          <a:stretch>
            <a:fillRect/>
          </a:stretch>
        </p:blipFill>
        <p:spPr>
          <a:xfrm>
            <a:off x="6396825" y="675922"/>
            <a:ext cx="5682286" cy="5686858"/>
          </a:xfrm>
          <a:prstGeom prst="rect">
            <a:avLst/>
          </a:prstGeom>
        </p:spPr>
      </p:pic>
      <p:sp>
        <p:nvSpPr>
          <p:cNvPr id="3" name="TextBox 2">
            <a:extLst>
              <a:ext uri="{FF2B5EF4-FFF2-40B4-BE49-F238E27FC236}">
                <a16:creationId xmlns:a16="http://schemas.microsoft.com/office/drawing/2014/main" id="{325927C8-B25D-1C46-BE04-D6DEDCBB0E32}"/>
              </a:ext>
            </a:extLst>
          </p:cNvPr>
          <p:cNvSpPr txBox="1"/>
          <p:nvPr/>
        </p:nvSpPr>
        <p:spPr>
          <a:xfrm>
            <a:off x="187936" y="5285562"/>
            <a:ext cx="6136664" cy="1138773"/>
          </a:xfrm>
          <a:prstGeom prst="rect">
            <a:avLst/>
          </a:prstGeom>
          <a:noFill/>
        </p:spPr>
        <p:txBody>
          <a:bodyPr wrap="square" rtlCol="0">
            <a:spAutoFit/>
          </a:bodyPr>
          <a:lstStyle/>
          <a:p>
            <a:r>
              <a:rPr lang="en-GB" sz="2000" b="1" i="1" dirty="0">
                <a:solidFill>
                  <a:schemeClr val="bg1"/>
                </a:solidFill>
                <a:latin typeface="Arial" panose="020B0604020202020204" pitchFamily="34" charset="0"/>
                <a:cs typeface="Arial" panose="020B0604020202020204" pitchFamily="34" charset="0"/>
              </a:rPr>
              <a:t>Gediminas </a:t>
            </a:r>
            <a:r>
              <a:rPr lang="en-GB" sz="2000" b="1" i="1" dirty="0" err="1">
                <a:solidFill>
                  <a:schemeClr val="bg1"/>
                </a:solidFill>
                <a:latin typeface="Arial" panose="020B0604020202020204" pitchFamily="34" charset="0"/>
                <a:cs typeface="Arial" panose="020B0604020202020204" pitchFamily="34" charset="0"/>
              </a:rPr>
              <a:t>Stankunas</a:t>
            </a:r>
            <a:endParaRPr lang="lt-LT" sz="2000" b="1" i="1" dirty="0">
              <a:solidFill>
                <a:schemeClr val="bg1"/>
              </a:solidFill>
              <a:latin typeface="Arial" panose="020B0604020202020204" pitchFamily="34" charset="0"/>
              <a:cs typeface="Arial" panose="020B0604020202020204" pitchFamily="34" charset="0"/>
            </a:endParaRPr>
          </a:p>
          <a:p>
            <a:r>
              <a:rPr lang="en-US" sz="1600" i="1" dirty="0">
                <a:solidFill>
                  <a:schemeClr val="bg1"/>
                </a:solidFill>
                <a:latin typeface="Arial" panose="020B0604020202020204" pitchFamily="34" charset="0"/>
                <a:cs typeface="Arial" panose="020B0604020202020204" pitchFamily="34" charset="0"/>
              </a:rPr>
              <a:t>Lithuanian Energy Institute</a:t>
            </a:r>
            <a:endParaRPr lang="lt-LT" sz="1600" i="1" dirty="0">
              <a:solidFill>
                <a:schemeClr val="bg1"/>
              </a:solidFill>
              <a:latin typeface="Arial" panose="020B0604020202020204" pitchFamily="34" charset="0"/>
              <a:cs typeface="Arial" panose="020B0604020202020204" pitchFamily="34" charset="0"/>
            </a:endParaRPr>
          </a:p>
          <a:p>
            <a:r>
              <a:rPr lang="lt-LT" sz="1600" i="1" dirty="0">
                <a:solidFill>
                  <a:schemeClr val="bg1"/>
                </a:solidFill>
                <a:latin typeface="Arial" panose="020B0604020202020204" pitchFamily="34" charset="0"/>
                <a:cs typeface="Arial" panose="020B0604020202020204" pitchFamily="34" charset="0"/>
              </a:rPr>
              <a:t>Kaunas, Lithuania</a:t>
            </a:r>
            <a:endParaRPr lang="en-US" sz="1600" i="1" dirty="0">
              <a:solidFill>
                <a:schemeClr val="bg1"/>
              </a:solidFill>
              <a:latin typeface="Arial" panose="020B0604020202020204" pitchFamily="34" charset="0"/>
              <a:cs typeface="Arial" panose="020B0604020202020204" pitchFamily="34" charset="0"/>
            </a:endParaRPr>
          </a:p>
          <a:p>
            <a:r>
              <a:rPr lang="en-US" sz="1600" i="1" dirty="0">
                <a:solidFill>
                  <a:schemeClr val="bg1"/>
                </a:solidFill>
                <a:latin typeface="Arial" panose="020B0604020202020204" pitchFamily="34" charset="0"/>
                <a:cs typeface="Arial" panose="020B0604020202020204" pitchFamily="34" charset="0"/>
              </a:rPr>
              <a:t>Laboratory of Nuclear Installation Safety</a:t>
            </a:r>
          </a:p>
        </p:txBody>
      </p:sp>
    </p:spTree>
    <p:extLst>
      <p:ext uri="{BB962C8B-B14F-4D97-AF65-F5344CB8AC3E}">
        <p14:creationId xmlns:p14="http://schemas.microsoft.com/office/powerpoint/2010/main" val="4132900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C2F08E-DB53-4B5F-8E83-9FFD691BA87A}"/>
              </a:ext>
            </a:extLst>
          </p:cNvPr>
          <p:cNvSpPr txBox="1"/>
          <p:nvPr/>
        </p:nvSpPr>
        <p:spPr>
          <a:xfrm>
            <a:off x="370115" y="948848"/>
            <a:ext cx="10429066" cy="6247864"/>
          </a:xfrm>
          <a:prstGeom prst="rect">
            <a:avLst/>
          </a:prstGeom>
          <a:noFill/>
        </p:spPr>
        <p:txBody>
          <a:bodyPr wrap="square">
            <a:spAutoFit/>
          </a:bodyPr>
          <a:lstStyle/>
          <a:p>
            <a:pPr marL="170815">
              <a:lnSpc>
                <a:spcPct val="100000"/>
              </a:lnSpc>
              <a:spcBef>
                <a:spcPts val="145"/>
              </a:spcBef>
              <a:tabLst>
                <a:tab pos="290195" algn="l"/>
              </a:tabLst>
            </a:pPr>
            <a:endParaRPr lang="en-US" sz="2000" b="1" u="sng" spc="10" dirty="0">
              <a:solidFill>
                <a:srgbClr val="2B3041"/>
              </a:solidFill>
              <a:cs typeface="Tahoma"/>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r>
              <a:rPr lang="en-GB" sz="2000" i="0" u="none" strike="noStrike" kern="1200" cap="none" spc="0" baseline="0" dirty="0">
                <a:solidFill>
                  <a:srgbClr val="000000"/>
                </a:solidFill>
                <a:uFillTx/>
                <a:latin typeface="Arial" pitchFamily="34"/>
                <a:cs typeface="Arial" pitchFamily="34"/>
              </a:rPr>
              <a:t>The MCNP input</a:t>
            </a:r>
            <a:r>
              <a:rPr lang="lt-LT" sz="2000" i="0" u="none" strike="noStrike" kern="1200" cap="none" spc="0" baseline="0" dirty="0">
                <a:solidFill>
                  <a:srgbClr val="000000"/>
                </a:solidFill>
                <a:uFillTx/>
                <a:latin typeface="Arial" pitchFamily="34"/>
                <a:cs typeface="Arial" pitchFamily="34"/>
              </a:rPr>
              <a:t> </a:t>
            </a:r>
            <a:r>
              <a:rPr lang="lt-LT" sz="2000" i="0" u="none" strike="noStrike" kern="1200" cap="none" spc="0" baseline="0" dirty="0" err="1">
                <a:solidFill>
                  <a:srgbClr val="000000"/>
                </a:solidFill>
                <a:uFillTx/>
                <a:latin typeface="Arial" pitchFamily="34"/>
                <a:cs typeface="Arial" pitchFamily="34"/>
              </a:rPr>
              <a:t>geometry</a:t>
            </a:r>
            <a:r>
              <a:rPr lang="en-GB" sz="2000" i="0" u="none" strike="noStrike" kern="1200" cap="none" spc="0" baseline="0" dirty="0">
                <a:solidFill>
                  <a:srgbClr val="000000"/>
                </a:solidFill>
                <a:uFillTx/>
                <a:latin typeface="Arial" pitchFamily="34"/>
                <a:cs typeface="Arial" pitchFamily="34"/>
              </a:rPr>
              <a:t> was modified to include three irradiation positions</a:t>
            </a:r>
            <a:endParaRPr lang="lt-LT" sz="2000" i="0" u="none" strike="noStrike" kern="1200" cap="none" spc="0" baseline="0" dirty="0">
              <a:solidFill>
                <a:srgbClr val="000000"/>
              </a:solidFill>
              <a:uFillTx/>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endParaRPr lang="lt-LT" sz="2000" dirty="0">
              <a:solidFill>
                <a:srgbClr val="000000"/>
              </a:solidFill>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r>
              <a:rPr lang="en-GB" sz="2000" i="0" u="none" strike="noStrike" kern="1200" cap="none" spc="0" baseline="0" dirty="0">
                <a:solidFill>
                  <a:srgbClr val="000000"/>
                </a:solidFill>
                <a:uFillTx/>
                <a:latin typeface="Arial" pitchFamily="34"/>
                <a:cs typeface="Arial" pitchFamily="34"/>
              </a:rPr>
              <a:t>For variance reduction, weight windows for the target where generated and MCNP6 simulations for the defined neutron source where performed, from which neutron flux maps around the target and moderator positions, and neutron spectra where obtained.</a:t>
            </a:r>
            <a:endParaRPr lang="lt-LT" sz="2000" i="0" u="none" strike="noStrike" kern="1200" cap="none" spc="0" baseline="0" dirty="0">
              <a:solidFill>
                <a:srgbClr val="000000"/>
              </a:solidFill>
              <a:uFillTx/>
              <a:latin typeface="Arial" pitchFamily="34"/>
              <a:cs typeface="Arial" pitchFamily="34"/>
            </a:endParaRPr>
          </a:p>
          <a:p>
            <a:pPr algn="just">
              <a:defRPr sz="1800" b="0" i="0" u="none" strike="noStrike" kern="0" cap="none" spc="0" baseline="0">
                <a:solidFill>
                  <a:srgbClr val="000000"/>
                </a:solidFill>
                <a:uFillTx/>
              </a:defRPr>
            </a:pPr>
            <a:r>
              <a:rPr lang="en-GB" sz="2000" i="0" u="none" strike="noStrike" kern="1200" cap="none" spc="0" baseline="0" dirty="0">
                <a:solidFill>
                  <a:srgbClr val="000000"/>
                </a:solidFill>
                <a:uFillTx/>
                <a:latin typeface="Arial" pitchFamily="34"/>
                <a:cs typeface="Arial" pitchFamily="34"/>
              </a:rPr>
              <a:t> </a:t>
            </a:r>
          </a:p>
          <a:p>
            <a:pPr marL="457200" indent="-457200" algn="just">
              <a:buFont typeface="Wingdings" panose="05000000000000000000" pitchFamily="2" charset="2"/>
              <a:buChar char="q"/>
              <a:defRPr sz="1800" b="0" i="0" u="none" strike="noStrike" kern="0" cap="none" spc="0" baseline="0">
                <a:solidFill>
                  <a:srgbClr val="000000"/>
                </a:solidFill>
                <a:uFillTx/>
              </a:defRPr>
            </a:pPr>
            <a:r>
              <a:rPr lang="en-GB" sz="2000" i="0" u="none" strike="noStrike" kern="1200" cap="none" spc="0" baseline="0" dirty="0">
                <a:solidFill>
                  <a:srgbClr val="000000"/>
                </a:solidFill>
                <a:uFillTx/>
                <a:latin typeface="Arial" pitchFamily="34"/>
                <a:cs typeface="Arial" pitchFamily="34"/>
              </a:rPr>
              <a:t>These results indicate the defined MCNP6 neutron source and geometry are viable for future calculations.</a:t>
            </a:r>
            <a:endParaRPr lang="lt-LT" sz="2000" i="0" u="none" strike="noStrike" kern="1200" cap="none" spc="0" baseline="0" dirty="0">
              <a:solidFill>
                <a:srgbClr val="000000"/>
              </a:solidFill>
              <a:uFillTx/>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endParaRPr lang="lt-LT" sz="2000" dirty="0">
              <a:solidFill>
                <a:srgbClr val="000000"/>
              </a:solidFill>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endParaRPr lang="lt-LT" sz="2000" i="0" u="none" strike="noStrike" kern="1200" cap="none" spc="0" baseline="0" dirty="0">
              <a:solidFill>
                <a:srgbClr val="000000"/>
              </a:solidFill>
              <a:uFillTx/>
              <a:latin typeface="Arial" pitchFamily="34"/>
              <a:cs typeface="Arial" pitchFamily="34"/>
            </a:endParaRPr>
          </a:p>
          <a:p>
            <a:pPr algn="just">
              <a:defRPr sz="1800" b="0" i="0" u="none" strike="noStrike" kern="0" cap="none" spc="0" baseline="0">
                <a:solidFill>
                  <a:srgbClr val="000000"/>
                </a:solidFill>
                <a:uFillTx/>
              </a:defRPr>
            </a:pPr>
            <a:r>
              <a:rPr lang="en-US" sz="2000" b="1" u="sng" spc="10" dirty="0">
                <a:solidFill>
                  <a:srgbClr val="2B3041"/>
                </a:solidFill>
                <a:cs typeface="Tahoma"/>
              </a:rPr>
              <a:t>Continuation plan for 2024:</a:t>
            </a:r>
            <a:endParaRPr lang="lt-LT" sz="2000" b="1" u="sng" spc="10" dirty="0">
              <a:solidFill>
                <a:srgbClr val="2B3041"/>
              </a:solidFill>
              <a:cs typeface="Tahoma"/>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endParaRPr lang="lt-LT" sz="2000" dirty="0">
              <a:solidFill>
                <a:srgbClr val="000000"/>
              </a:solidFill>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r>
              <a:rPr lang="en-GB" sz="2000" dirty="0">
                <a:solidFill>
                  <a:srgbClr val="000000"/>
                </a:solidFill>
                <a:latin typeface="Arial" pitchFamily="34"/>
                <a:cs typeface="Arial" pitchFamily="34"/>
              </a:rPr>
              <a:t>Activation, decay heat, contact dose rate calculations using obtained spectrum</a:t>
            </a:r>
            <a:endParaRPr lang="lt-LT" sz="2000" dirty="0">
              <a:solidFill>
                <a:srgbClr val="000000"/>
              </a:solidFill>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endParaRPr lang="en-GB" sz="2000" dirty="0">
              <a:solidFill>
                <a:srgbClr val="000000"/>
              </a:solidFill>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r>
              <a:rPr lang="en-GB" sz="2000" dirty="0">
                <a:solidFill>
                  <a:srgbClr val="000000"/>
                </a:solidFill>
                <a:latin typeface="Arial" pitchFamily="34"/>
                <a:cs typeface="Arial" pitchFamily="34"/>
              </a:rPr>
              <a:t>Identification of the nuclide inventories, pathway analysis using FISPACT </a:t>
            </a:r>
            <a:r>
              <a:rPr lang="lt-LT" sz="2000" dirty="0">
                <a:solidFill>
                  <a:srgbClr val="000000"/>
                </a:solidFill>
                <a:latin typeface="Arial" pitchFamily="34"/>
                <a:cs typeface="Arial" pitchFamily="34"/>
              </a:rPr>
              <a:t>(</a:t>
            </a:r>
            <a:r>
              <a:rPr lang="en-GB" sz="2000" dirty="0">
                <a:solidFill>
                  <a:srgbClr val="000000"/>
                </a:solidFill>
                <a:latin typeface="Arial" pitchFamily="34"/>
                <a:cs typeface="Arial" pitchFamily="34"/>
              </a:rPr>
              <a:t>@</a:t>
            </a:r>
            <a:r>
              <a:rPr lang="lt-LT" sz="2000" dirty="0">
                <a:solidFill>
                  <a:srgbClr val="000000"/>
                </a:solidFill>
                <a:latin typeface="Arial" pitchFamily="34"/>
                <a:cs typeface="Arial" pitchFamily="34"/>
              </a:rPr>
              <a:t>CCFE) </a:t>
            </a:r>
            <a:r>
              <a:rPr lang="en-GB" sz="2000" dirty="0">
                <a:solidFill>
                  <a:srgbClr val="000000"/>
                </a:solidFill>
                <a:latin typeface="Arial" pitchFamily="34"/>
                <a:cs typeface="Arial" pitchFamily="34"/>
              </a:rPr>
              <a:t>code and TENDL library</a:t>
            </a:r>
            <a:endParaRPr lang="lt-LT" sz="2000" dirty="0">
              <a:solidFill>
                <a:srgbClr val="000000"/>
              </a:solidFill>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endParaRPr lang="lt-LT" sz="2000" dirty="0">
              <a:solidFill>
                <a:srgbClr val="000000"/>
              </a:solidFill>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r>
              <a:rPr lang="lt-LT" sz="2000" dirty="0" err="1">
                <a:solidFill>
                  <a:srgbClr val="000000"/>
                </a:solidFill>
                <a:latin typeface="Arial" pitchFamily="34"/>
                <a:cs typeface="Arial" pitchFamily="34"/>
              </a:rPr>
              <a:t>Publication</a:t>
            </a:r>
            <a:r>
              <a:rPr lang="lt-LT" sz="2000" dirty="0">
                <a:solidFill>
                  <a:srgbClr val="000000"/>
                </a:solidFill>
                <a:latin typeface="Arial" pitchFamily="34"/>
                <a:cs typeface="Arial" pitchFamily="34"/>
              </a:rPr>
              <a:t> (?)</a:t>
            </a:r>
            <a:endParaRPr lang="en-GB" sz="2000" dirty="0">
              <a:solidFill>
                <a:srgbClr val="000000"/>
              </a:solidFill>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endParaRPr lang="en-US" sz="2000" i="0" u="none" strike="noStrike" kern="1200" cap="none" spc="0" baseline="0" dirty="0">
              <a:solidFill>
                <a:srgbClr val="000000"/>
              </a:solidFill>
              <a:uFillTx/>
              <a:latin typeface="Arial" pitchFamily="34"/>
              <a:cs typeface="Arial" pitchFamily="34"/>
            </a:endParaRPr>
          </a:p>
        </p:txBody>
      </p:sp>
      <p:pic>
        <p:nvPicPr>
          <p:cNvPr id="7" name="Picture 6">
            <a:extLst>
              <a:ext uri="{FF2B5EF4-FFF2-40B4-BE49-F238E27FC236}">
                <a16:creationId xmlns:a16="http://schemas.microsoft.com/office/drawing/2014/main" id="{EBA22675-8FD6-444F-A24F-E0B80A360EC9}"/>
              </a:ext>
            </a:extLst>
          </p:cNvPr>
          <p:cNvPicPr>
            <a:picLocks noChangeAspect="1"/>
          </p:cNvPicPr>
          <p:nvPr/>
        </p:nvPicPr>
        <p:blipFill rotWithShape="1">
          <a:blip r:embed="rId3">
            <a:extLst>
              <a:ext uri="{28A0092B-C50C-407E-A947-70E740481C1C}">
                <a14:useLocalDpi xmlns:a14="http://schemas.microsoft.com/office/drawing/2010/main" val="0"/>
              </a:ext>
            </a:extLst>
          </a:blip>
          <a:srcRect b="36920"/>
          <a:stretch/>
        </p:blipFill>
        <p:spPr>
          <a:xfrm>
            <a:off x="10998395" y="514132"/>
            <a:ext cx="655180" cy="688259"/>
          </a:xfrm>
          <a:prstGeom prst="rect">
            <a:avLst/>
          </a:prstGeom>
        </p:spPr>
      </p:pic>
      <p:sp>
        <p:nvSpPr>
          <p:cNvPr id="8" name="Title 1">
            <a:extLst>
              <a:ext uri="{FF2B5EF4-FFF2-40B4-BE49-F238E27FC236}">
                <a16:creationId xmlns:a16="http://schemas.microsoft.com/office/drawing/2014/main" id="{7576A75E-658B-40C6-92AE-058D61149EA7}"/>
              </a:ext>
            </a:extLst>
          </p:cNvPr>
          <p:cNvSpPr txBox="1">
            <a:spLocks/>
          </p:cNvSpPr>
          <p:nvPr/>
        </p:nvSpPr>
        <p:spPr>
          <a:xfrm>
            <a:off x="629002" y="258880"/>
            <a:ext cx="10861422" cy="6137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lt-LT" sz="3200" b="1" dirty="0" err="1">
                <a:solidFill>
                  <a:srgbClr val="0B7ED2"/>
                </a:solidFill>
                <a:latin typeface="Arial" panose="020B0604020202020204" pitchFamily="34" charset="0"/>
                <a:cs typeface="Arial" panose="020B0604020202020204" pitchFamily="34" charset="0"/>
              </a:rPr>
              <a:t>Summary</a:t>
            </a:r>
            <a:endParaRPr lang="x-none" sz="3200" b="1" dirty="0">
              <a:solidFill>
                <a:srgbClr val="0B7ED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2404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B7ED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C1F20-4123-7143-AFA3-C48D6F6EC4A0}"/>
              </a:ext>
            </a:extLst>
          </p:cNvPr>
          <p:cNvSpPr>
            <a:spLocks noGrp="1"/>
          </p:cNvSpPr>
          <p:nvPr>
            <p:ph type="ctrTitle"/>
          </p:nvPr>
        </p:nvSpPr>
        <p:spPr>
          <a:xfrm>
            <a:off x="265888" y="5595291"/>
            <a:ext cx="5830112" cy="583673"/>
          </a:xfrm>
        </p:spPr>
        <p:txBody>
          <a:bodyPr>
            <a:noAutofit/>
          </a:bodyPr>
          <a:lstStyle/>
          <a:p>
            <a:pPr algn="l"/>
            <a:r>
              <a:rPr lang="lt-LT" sz="3200" b="1" dirty="0" err="1">
                <a:solidFill>
                  <a:schemeClr val="bg1"/>
                </a:solidFill>
                <a:latin typeface="Arial" panose="020B0604020202020204" pitchFamily="34" charset="0"/>
                <a:cs typeface="Arial" panose="020B0604020202020204" pitchFamily="34" charset="0"/>
              </a:rPr>
              <a:t>gediminas.stankunas</a:t>
            </a:r>
            <a:r>
              <a:rPr lang="en-US" sz="3200" b="1" dirty="0">
                <a:solidFill>
                  <a:schemeClr val="bg1"/>
                </a:solidFill>
                <a:latin typeface="Arial" panose="020B0604020202020204" pitchFamily="34" charset="0"/>
                <a:cs typeface="Arial" panose="020B0604020202020204" pitchFamily="34" charset="0"/>
              </a:rPr>
              <a:t>@lei.lt</a:t>
            </a:r>
            <a:endParaRPr lang="x-none" sz="3200" b="1" dirty="0">
              <a:solidFill>
                <a:schemeClr val="bg1"/>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515E9328-030E-CB4C-9563-B49EF0AE9D47}"/>
              </a:ext>
            </a:extLst>
          </p:cNvPr>
          <p:cNvPicPr>
            <a:picLocks noChangeAspect="1"/>
          </p:cNvPicPr>
          <p:nvPr/>
        </p:nvPicPr>
        <p:blipFill>
          <a:blip r:embed="rId2"/>
          <a:stretch>
            <a:fillRect/>
          </a:stretch>
        </p:blipFill>
        <p:spPr>
          <a:xfrm>
            <a:off x="6152653" y="585611"/>
            <a:ext cx="5682286" cy="5686858"/>
          </a:xfrm>
          <a:prstGeom prst="rect">
            <a:avLst/>
          </a:prstGeom>
        </p:spPr>
      </p:pic>
      <p:sp>
        <p:nvSpPr>
          <p:cNvPr id="9" name="Subtitle 2">
            <a:extLst>
              <a:ext uri="{FF2B5EF4-FFF2-40B4-BE49-F238E27FC236}">
                <a16:creationId xmlns:a16="http://schemas.microsoft.com/office/drawing/2014/main" id="{CBE05EDB-CD9C-6749-9E82-40B37134A5F6}"/>
              </a:ext>
            </a:extLst>
          </p:cNvPr>
          <p:cNvSpPr txBox="1">
            <a:spLocks/>
          </p:cNvSpPr>
          <p:nvPr/>
        </p:nvSpPr>
        <p:spPr>
          <a:xfrm>
            <a:off x="1523999" y="5227622"/>
            <a:ext cx="5122333" cy="65950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lt-LT" sz="1400" dirty="0">
              <a:solidFill>
                <a:schemeClr val="bg1"/>
              </a:solidFill>
              <a:latin typeface="Arial" panose="020B0604020202020204" pitchFamily="34" charset="0"/>
              <a:cs typeface="Arial" panose="020B0604020202020204" pitchFamily="34" charset="0"/>
            </a:endParaRP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b="36920"/>
          <a:stretch/>
        </p:blipFill>
        <p:spPr>
          <a:xfrm>
            <a:off x="10998395" y="485857"/>
            <a:ext cx="709012" cy="744809"/>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0381" y="967614"/>
            <a:ext cx="1643357" cy="672636"/>
          </a:xfrm>
          <a:prstGeom prst="rect">
            <a:avLst/>
          </a:prstGeom>
        </p:spPr>
      </p:pic>
    </p:spTree>
    <p:extLst>
      <p:ext uri="{BB962C8B-B14F-4D97-AF65-F5344CB8AC3E}">
        <p14:creationId xmlns:p14="http://schemas.microsoft.com/office/powerpoint/2010/main" val="3015363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5435" y="219533"/>
            <a:ext cx="6554688" cy="580926"/>
          </a:xfrm>
        </p:spPr>
        <p:txBody>
          <a:bodyPr>
            <a:normAutofit fontScale="90000"/>
          </a:bodyPr>
          <a:lstStyle/>
          <a:p>
            <a:r>
              <a:rPr lang="lt-LT" dirty="0">
                <a:solidFill>
                  <a:schemeClr val="tx2">
                    <a:lumMod val="60000"/>
                    <a:lumOff val="40000"/>
                  </a:schemeClr>
                </a:solidFill>
              </a:rPr>
              <a:t>CONTENT</a:t>
            </a:r>
            <a:endParaRPr lang="en-US" dirty="0">
              <a:solidFill>
                <a:schemeClr val="tx2">
                  <a:lumMod val="60000"/>
                  <a:lumOff val="40000"/>
                </a:schemeClr>
              </a:solidFill>
            </a:endParaRPr>
          </a:p>
        </p:txBody>
      </p:sp>
      <p:sp>
        <p:nvSpPr>
          <p:cNvPr id="3" name="Content Placeholder 2"/>
          <p:cNvSpPr>
            <a:spLocks noGrp="1"/>
          </p:cNvSpPr>
          <p:nvPr>
            <p:ph idx="4294967295"/>
          </p:nvPr>
        </p:nvSpPr>
        <p:spPr>
          <a:xfrm>
            <a:off x="589871" y="1398843"/>
            <a:ext cx="6761956" cy="5832648"/>
          </a:xfrm>
          <a:prstGeom prst="rect">
            <a:avLst/>
          </a:prstGeom>
          <a:ln>
            <a:noFill/>
          </a:ln>
        </p:spPr>
        <p:txBody>
          <a:bodyPr>
            <a:normAutofit/>
          </a:bodyPr>
          <a:lstStyle/>
          <a:p>
            <a:pPr marL="0" indent="0">
              <a:buNone/>
            </a:pPr>
            <a:endParaRPr lang="en-US" altLang="lt-LT" dirty="0"/>
          </a:p>
          <a:p>
            <a:endParaRPr lang="en-US" altLang="lt-LT" dirty="0"/>
          </a:p>
          <a:p>
            <a:r>
              <a:rPr lang="en-GB" dirty="0"/>
              <a:t>Background</a:t>
            </a:r>
          </a:p>
          <a:p>
            <a:r>
              <a:rPr lang="en-GB" dirty="0"/>
              <a:t>Simulation tools, geometry</a:t>
            </a:r>
          </a:p>
          <a:p>
            <a:r>
              <a:rPr lang="en-GB" dirty="0"/>
              <a:t>Calculation results</a:t>
            </a:r>
          </a:p>
          <a:p>
            <a:r>
              <a:rPr lang="en-GB" dirty="0"/>
              <a:t>Future plans</a:t>
            </a:r>
          </a:p>
          <a:p>
            <a:endParaRPr lang="en-US" dirty="0"/>
          </a:p>
          <a:p>
            <a:endParaRPr lang="en-US" dirty="0"/>
          </a:p>
          <a:p>
            <a:pPr marL="0" indent="0">
              <a:buNone/>
            </a:pPr>
            <a:endParaRPr lang="en-US" dirty="0"/>
          </a:p>
          <a:p>
            <a:endParaRPr lang="en-US" dirty="0"/>
          </a:p>
          <a:p>
            <a:pPr marL="457200" lvl="1" indent="0">
              <a:buNone/>
            </a:pPr>
            <a:endParaRPr lang="en-US" dirty="0"/>
          </a:p>
        </p:txBody>
      </p:sp>
      <p:pic>
        <p:nvPicPr>
          <p:cNvPr id="8" name="Picture 7">
            <a:extLst>
              <a:ext uri="{FF2B5EF4-FFF2-40B4-BE49-F238E27FC236}">
                <a16:creationId xmlns:a16="http://schemas.microsoft.com/office/drawing/2014/main" id="{C2838119-5317-4C7E-A917-83765026E413}"/>
              </a:ext>
            </a:extLst>
          </p:cNvPr>
          <p:cNvPicPr>
            <a:picLocks noChangeAspect="1"/>
          </p:cNvPicPr>
          <p:nvPr/>
        </p:nvPicPr>
        <p:blipFill rotWithShape="1">
          <a:blip r:embed="rId2">
            <a:extLst>
              <a:ext uri="{28A0092B-C50C-407E-A947-70E740481C1C}">
                <a14:useLocalDpi xmlns:a14="http://schemas.microsoft.com/office/drawing/2010/main" val="0"/>
              </a:ext>
            </a:extLst>
          </a:blip>
          <a:srcRect b="36920"/>
          <a:stretch/>
        </p:blipFill>
        <p:spPr>
          <a:xfrm>
            <a:off x="11465154" y="68621"/>
            <a:ext cx="655180" cy="688259"/>
          </a:xfrm>
          <a:prstGeom prst="rect">
            <a:avLst/>
          </a:prstGeom>
        </p:spPr>
      </p:pic>
      <p:sp>
        <p:nvSpPr>
          <p:cNvPr id="4" name="Slide Number Placeholder 3">
            <a:extLst>
              <a:ext uri="{FF2B5EF4-FFF2-40B4-BE49-F238E27FC236}">
                <a16:creationId xmlns:a16="http://schemas.microsoft.com/office/drawing/2014/main" id="{DA5C599E-C335-4E2D-9BBC-461BA85DE194}"/>
              </a:ext>
            </a:extLst>
          </p:cNvPr>
          <p:cNvSpPr>
            <a:spLocks noGrp="1"/>
          </p:cNvSpPr>
          <p:nvPr>
            <p:ph type="sldNum" sz="quarter" idx="12"/>
          </p:nvPr>
        </p:nvSpPr>
        <p:spPr>
          <a:xfrm>
            <a:off x="9448800" y="6507631"/>
            <a:ext cx="2743200" cy="365125"/>
          </a:xfrm>
        </p:spPr>
        <p:txBody>
          <a:bodyPr/>
          <a:lstStyle/>
          <a:p>
            <a:fld id="{A5E219FF-92E0-4D64-B895-B12DD20B933C}" type="slidenum">
              <a:rPr lang="en-US" smtClean="0"/>
              <a:t>2</a:t>
            </a:fld>
            <a:endParaRPr lang="en-US" dirty="0"/>
          </a:p>
        </p:txBody>
      </p:sp>
    </p:spTree>
    <p:extLst>
      <p:ext uri="{BB962C8B-B14F-4D97-AF65-F5344CB8AC3E}">
        <p14:creationId xmlns:p14="http://schemas.microsoft.com/office/powerpoint/2010/main" val="25734859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5435" y="219533"/>
            <a:ext cx="6554688" cy="580926"/>
          </a:xfrm>
        </p:spPr>
        <p:txBody>
          <a:bodyPr>
            <a:normAutofit fontScale="90000"/>
          </a:bodyPr>
          <a:lstStyle/>
          <a:p>
            <a:r>
              <a:rPr lang="lt-LT" dirty="0" err="1">
                <a:solidFill>
                  <a:schemeClr val="tx2">
                    <a:lumMod val="60000"/>
                    <a:lumOff val="40000"/>
                  </a:schemeClr>
                </a:solidFill>
              </a:rPr>
              <a:t>Background</a:t>
            </a:r>
            <a:endParaRPr lang="en-US" dirty="0">
              <a:solidFill>
                <a:schemeClr val="tx2">
                  <a:lumMod val="60000"/>
                  <a:lumOff val="40000"/>
                </a:schemeClr>
              </a:solidFill>
            </a:endParaRPr>
          </a:p>
        </p:txBody>
      </p:sp>
      <p:sp>
        <p:nvSpPr>
          <p:cNvPr id="3" name="Content Placeholder 2"/>
          <p:cNvSpPr>
            <a:spLocks noGrp="1"/>
          </p:cNvSpPr>
          <p:nvPr>
            <p:ph idx="4294967295"/>
          </p:nvPr>
        </p:nvSpPr>
        <p:spPr>
          <a:xfrm>
            <a:off x="346801" y="805819"/>
            <a:ext cx="9101999" cy="5832648"/>
          </a:xfrm>
          <a:prstGeom prst="rect">
            <a:avLst/>
          </a:prstGeom>
          <a:ln>
            <a:noFill/>
          </a:ln>
        </p:spPr>
        <p:txBody>
          <a:bodyPr>
            <a:normAutofit fontScale="92500" lnSpcReduction="20000"/>
          </a:bodyPr>
          <a:lstStyle/>
          <a:p>
            <a:r>
              <a:rPr lang="en-GB" altLang="lt-LT" dirty="0"/>
              <a:t>Lithuania become the CERN associate member in 2018</a:t>
            </a:r>
          </a:p>
          <a:p>
            <a:r>
              <a:rPr lang="en-GB" altLang="lt-LT" dirty="0"/>
              <a:t>The goal is to become full member in 2025-2026</a:t>
            </a:r>
          </a:p>
          <a:p>
            <a:r>
              <a:rPr lang="en-GB" altLang="lt-LT" dirty="0"/>
              <a:t>All new activities are welcome in order to promote cooperation between L</a:t>
            </a:r>
            <a:r>
              <a:rPr lang="lt-LT" altLang="lt-LT" dirty="0" err="1"/>
              <a:t>ithuania</a:t>
            </a:r>
            <a:r>
              <a:rPr lang="en-GB" altLang="lt-LT" dirty="0"/>
              <a:t> and CERN</a:t>
            </a:r>
          </a:p>
          <a:p>
            <a:r>
              <a:rPr lang="en-GB" altLang="lt-LT" dirty="0"/>
              <a:t>The </a:t>
            </a:r>
            <a:r>
              <a:rPr lang="lt-LT" altLang="lt-LT" dirty="0"/>
              <a:t>C</a:t>
            </a:r>
            <a:r>
              <a:rPr lang="en-GB" altLang="lt-LT" dirty="0" err="1"/>
              <a:t>onsortium</a:t>
            </a:r>
            <a:r>
              <a:rPr lang="en-GB" altLang="lt-LT" dirty="0"/>
              <a:t> of three major universities of LT w</a:t>
            </a:r>
            <a:r>
              <a:rPr lang="lt-LT" altLang="lt-LT" dirty="0" err="1"/>
              <a:t>as</a:t>
            </a:r>
            <a:endParaRPr lang="lt-LT" altLang="lt-LT" dirty="0"/>
          </a:p>
          <a:p>
            <a:pPr marL="0" indent="0">
              <a:buNone/>
            </a:pPr>
            <a:r>
              <a:rPr lang="en-GB" altLang="lt-LT" dirty="0"/>
              <a:t> established</a:t>
            </a:r>
            <a:r>
              <a:rPr lang="lt-LT" altLang="lt-LT" dirty="0"/>
              <a:t> </a:t>
            </a:r>
            <a:r>
              <a:rPr lang="lt-LT" altLang="lt-LT" dirty="0" err="1"/>
              <a:t>in</a:t>
            </a:r>
            <a:r>
              <a:rPr lang="lt-LT" altLang="lt-LT" dirty="0"/>
              <a:t> 2022</a:t>
            </a:r>
            <a:r>
              <a:rPr lang="en-GB" altLang="lt-LT" dirty="0"/>
              <a:t>.</a:t>
            </a:r>
          </a:p>
          <a:p>
            <a:r>
              <a:rPr lang="en-GB" altLang="lt-LT" dirty="0"/>
              <a:t>On Monday (03.06), L</a:t>
            </a:r>
            <a:r>
              <a:rPr lang="lt-LT" altLang="lt-LT" dirty="0" err="1"/>
              <a:t>ithuanian</a:t>
            </a:r>
            <a:r>
              <a:rPr lang="lt-LT" altLang="lt-LT" dirty="0"/>
              <a:t> </a:t>
            </a:r>
            <a:r>
              <a:rPr lang="lt-LT" altLang="lt-LT" dirty="0" err="1"/>
              <a:t>Energy</a:t>
            </a:r>
            <a:r>
              <a:rPr lang="lt-LT" altLang="lt-LT" dirty="0"/>
              <a:t> Institute (LEI)</a:t>
            </a:r>
          </a:p>
          <a:p>
            <a:pPr marL="0" indent="0">
              <a:buNone/>
            </a:pPr>
            <a:r>
              <a:rPr lang="en-GB" altLang="lt-LT" dirty="0"/>
              <a:t> officially joined the Consortium </a:t>
            </a:r>
          </a:p>
          <a:p>
            <a:pPr marL="0" indent="0">
              <a:buNone/>
            </a:pPr>
            <a:endParaRPr lang="lt-LT" altLang="lt-LT" dirty="0"/>
          </a:p>
          <a:p>
            <a:pPr marL="0" indent="0">
              <a:buNone/>
            </a:pPr>
            <a:endParaRPr lang="lt-LT" altLang="lt-LT" dirty="0"/>
          </a:p>
          <a:p>
            <a:endParaRPr lang="en-US" altLang="lt-LT" dirty="0"/>
          </a:p>
          <a:p>
            <a:pPr marL="457200" indent="-457200" algn="just">
              <a:buFont typeface="Wingdings" panose="05000000000000000000" pitchFamily="2" charset="2"/>
              <a:buChar char="q"/>
              <a:defRPr sz="1800" b="0" i="0" u="none" strike="noStrike" kern="0" cap="none" spc="0" baseline="0">
                <a:solidFill>
                  <a:srgbClr val="000000"/>
                </a:solidFill>
                <a:uFillTx/>
              </a:defRPr>
            </a:pPr>
            <a:r>
              <a:rPr lang="en-GB" sz="2200" i="0" u="none" strike="noStrike" kern="1200" cap="none" spc="0" baseline="0" dirty="0">
                <a:solidFill>
                  <a:srgbClr val="000000"/>
                </a:solidFill>
                <a:uFillTx/>
                <a:latin typeface="Arial" pitchFamily="34"/>
                <a:cs typeface="Arial" pitchFamily="34"/>
              </a:rPr>
              <a:t>In this work, we introduce the capability of using the Monte Carlo N-particle (MCNP6) code to simulate the irradiation of materials in the NEAR Station.</a:t>
            </a:r>
            <a:endParaRPr lang="lt-LT" sz="2200" i="0" u="none" strike="noStrike" kern="1200" cap="none" spc="0" baseline="0" dirty="0">
              <a:solidFill>
                <a:srgbClr val="000000"/>
              </a:solidFill>
              <a:uFillTx/>
              <a:latin typeface="Arial" pitchFamily="34"/>
              <a:cs typeface="Arial" pitchFamily="34"/>
            </a:endParaRPr>
          </a:p>
          <a:p>
            <a:pPr marL="457200" indent="-457200" algn="just">
              <a:buFont typeface="Wingdings" panose="05000000000000000000" pitchFamily="2" charset="2"/>
              <a:buChar char="q"/>
              <a:defRPr sz="1800" b="0" i="0" u="none" strike="noStrike" kern="0" cap="none" spc="0" baseline="0">
                <a:solidFill>
                  <a:srgbClr val="000000"/>
                </a:solidFill>
                <a:uFillTx/>
              </a:defRPr>
            </a:pPr>
            <a:r>
              <a:rPr lang="en-GB" sz="2200" dirty="0">
                <a:solidFill>
                  <a:srgbClr val="000000"/>
                </a:solidFill>
                <a:latin typeface="Arial" pitchFamily="34"/>
                <a:cs typeface="Arial" pitchFamily="34"/>
              </a:rPr>
              <a:t>Three</a:t>
            </a:r>
            <a:r>
              <a:rPr lang="lt-LT" sz="2200" dirty="0">
                <a:solidFill>
                  <a:srgbClr val="000000"/>
                </a:solidFill>
                <a:latin typeface="Arial" pitchFamily="34"/>
                <a:cs typeface="Arial" pitchFamily="34"/>
              </a:rPr>
              <a:t> </a:t>
            </a:r>
            <a:r>
              <a:rPr lang="en-GB" sz="2200" dirty="0">
                <a:solidFill>
                  <a:srgbClr val="000000"/>
                </a:solidFill>
                <a:latin typeface="Arial" pitchFamily="34"/>
                <a:cs typeface="Arial" pitchFamily="34"/>
              </a:rPr>
              <a:t>moderator </a:t>
            </a:r>
            <a:r>
              <a:rPr lang="en-GB" sz="2200" i="0" u="none" strike="noStrike" kern="1200" cap="none" spc="0" baseline="0" dirty="0">
                <a:solidFill>
                  <a:srgbClr val="000000"/>
                </a:solidFill>
                <a:uFillTx/>
                <a:latin typeface="Arial" pitchFamily="34"/>
                <a:cs typeface="Arial" pitchFamily="34"/>
              </a:rPr>
              <a:t>locations were chosen to be </a:t>
            </a:r>
            <a:r>
              <a:rPr lang="lt-LT" sz="2200" i="0" u="none" strike="noStrike" kern="1200" cap="none" spc="0" baseline="0" dirty="0" err="1">
                <a:solidFill>
                  <a:srgbClr val="000000"/>
                </a:solidFill>
                <a:uFillTx/>
                <a:latin typeface="Arial" pitchFamily="34"/>
                <a:cs typeface="Arial" pitchFamily="34"/>
              </a:rPr>
              <a:t>positioned</a:t>
            </a:r>
            <a:r>
              <a:rPr lang="en-GB" sz="2200" i="0" u="none" strike="noStrike" kern="1200" cap="none" spc="0" baseline="0" dirty="0">
                <a:solidFill>
                  <a:srgbClr val="000000"/>
                </a:solidFill>
                <a:uFillTx/>
                <a:latin typeface="Arial" pitchFamily="34"/>
                <a:cs typeface="Arial" pitchFamily="34"/>
              </a:rPr>
              <a:t> and neutron spectra were estimated for several material compositions.</a:t>
            </a:r>
            <a:endParaRPr lang="lt-LT" sz="2200" i="0" u="none" strike="noStrike" kern="1200" cap="none" spc="0" baseline="0" dirty="0">
              <a:solidFill>
                <a:srgbClr val="000000"/>
              </a:solidFill>
              <a:uFillTx/>
              <a:latin typeface="Arial" pitchFamily="34"/>
              <a:cs typeface="Arial" pitchFamily="34"/>
            </a:endParaRPr>
          </a:p>
          <a:p>
            <a:endParaRPr lang="en-US" dirty="0"/>
          </a:p>
          <a:p>
            <a:endParaRPr lang="en-US" dirty="0"/>
          </a:p>
          <a:p>
            <a:pPr marL="0" indent="0">
              <a:buNone/>
            </a:pPr>
            <a:endParaRPr lang="en-US" dirty="0"/>
          </a:p>
          <a:p>
            <a:endParaRPr lang="en-US" dirty="0"/>
          </a:p>
          <a:p>
            <a:pPr marL="457200" lvl="1" indent="0">
              <a:buNone/>
            </a:pPr>
            <a:endParaRPr lang="en-US" dirty="0"/>
          </a:p>
        </p:txBody>
      </p:sp>
      <p:pic>
        <p:nvPicPr>
          <p:cNvPr id="8" name="Picture 7">
            <a:extLst>
              <a:ext uri="{FF2B5EF4-FFF2-40B4-BE49-F238E27FC236}">
                <a16:creationId xmlns:a16="http://schemas.microsoft.com/office/drawing/2014/main" id="{C2838119-5317-4C7E-A917-83765026E413}"/>
              </a:ext>
            </a:extLst>
          </p:cNvPr>
          <p:cNvPicPr>
            <a:picLocks noChangeAspect="1"/>
          </p:cNvPicPr>
          <p:nvPr/>
        </p:nvPicPr>
        <p:blipFill rotWithShape="1">
          <a:blip r:embed="rId3">
            <a:extLst>
              <a:ext uri="{28A0092B-C50C-407E-A947-70E740481C1C}">
                <a14:useLocalDpi xmlns:a14="http://schemas.microsoft.com/office/drawing/2010/main" val="0"/>
              </a:ext>
            </a:extLst>
          </a:blip>
          <a:srcRect b="36920"/>
          <a:stretch/>
        </p:blipFill>
        <p:spPr>
          <a:xfrm>
            <a:off x="11465154" y="68621"/>
            <a:ext cx="655180" cy="688259"/>
          </a:xfrm>
          <a:prstGeom prst="rect">
            <a:avLst/>
          </a:prstGeom>
        </p:spPr>
      </p:pic>
      <p:sp>
        <p:nvSpPr>
          <p:cNvPr id="4" name="Slide Number Placeholder 3">
            <a:extLst>
              <a:ext uri="{FF2B5EF4-FFF2-40B4-BE49-F238E27FC236}">
                <a16:creationId xmlns:a16="http://schemas.microsoft.com/office/drawing/2014/main" id="{DA5C599E-C335-4E2D-9BBC-461BA85DE194}"/>
              </a:ext>
            </a:extLst>
          </p:cNvPr>
          <p:cNvSpPr>
            <a:spLocks noGrp="1"/>
          </p:cNvSpPr>
          <p:nvPr>
            <p:ph type="sldNum" sz="quarter" idx="12"/>
          </p:nvPr>
        </p:nvSpPr>
        <p:spPr>
          <a:xfrm>
            <a:off x="9448800" y="6507631"/>
            <a:ext cx="2743200" cy="365125"/>
          </a:xfrm>
        </p:spPr>
        <p:txBody>
          <a:bodyPr/>
          <a:lstStyle/>
          <a:p>
            <a:fld id="{A5E219FF-92E0-4D64-B895-B12DD20B933C}" type="slidenum">
              <a:rPr lang="en-US" smtClean="0"/>
              <a:t>3</a:t>
            </a:fld>
            <a:endParaRPr lang="en-US" dirty="0"/>
          </a:p>
        </p:txBody>
      </p:sp>
      <p:pic>
        <p:nvPicPr>
          <p:cNvPr id="6" name="Picture 2">
            <a:extLst>
              <a:ext uri="{FF2B5EF4-FFF2-40B4-BE49-F238E27FC236}">
                <a16:creationId xmlns:a16="http://schemas.microsoft.com/office/drawing/2014/main" id="{1C5C79B0-43F2-BFA4-44FF-FFC0FC19C9F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39724" y="2672709"/>
            <a:ext cx="818367" cy="819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42C43F51-7E97-5673-9C81-0C5434C1CA22}"/>
              </a:ext>
            </a:extLst>
          </p:cNvPr>
          <p:cNvPicPr>
            <a:picLocks noChangeAspect="1"/>
          </p:cNvPicPr>
          <p:nvPr/>
        </p:nvPicPr>
        <p:blipFill rotWithShape="1">
          <a:blip r:embed="rId5"/>
          <a:srcRect b="8629"/>
          <a:stretch/>
        </p:blipFill>
        <p:spPr>
          <a:xfrm>
            <a:off x="9234683" y="1012457"/>
            <a:ext cx="2885651" cy="3387209"/>
          </a:xfrm>
          <a:prstGeom prst="rect">
            <a:avLst/>
          </a:prstGeom>
        </p:spPr>
      </p:pic>
      <p:cxnSp>
        <p:nvCxnSpPr>
          <p:cNvPr id="9" name="Straight Connector 8">
            <a:extLst>
              <a:ext uri="{FF2B5EF4-FFF2-40B4-BE49-F238E27FC236}">
                <a16:creationId xmlns:a16="http://schemas.microsoft.com/office/drawing/2014/main" id="{1CCD3A8B-9864-B616-1D82-7376100AFC5B}"/>
              </a:ext>
            </a:extLst>
          </p:cNvPr>
          <p:cNvCxnSpPr/>
          <p:nvPr/>
        </p:nvCxnSpPr>
        <p:spPr>
          <a:xfrm>
            <a:off x="9234683" y="2706062"/>
            <a:ext cx="1283997" cy="1036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7CE7DF9-7444-4E9F-08A3-89CCD3B8E036}"/>
              </a:ext>
            </a:extLst>
          </p:cNvPr>
          <p:cNvCxnSpPr/>
          <p:nvPr/>
        </p:nvCxnSpPr>
        <p:spPr>
          <a:xfrm>
            <a:off x="9221095" y="3481105"/>
            <a:ext cx="1283997" cy="26144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7362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2D9FE28A-0ECD-444B-AA9C-EEEB5ACF33FD}"/>
              </a:ext>
            </a:extLst>
          </p:cNvPr>
          <p:cNvPicPr>
            <a:picLocks noChangeAspect="1"/>
          </p:cNvPicPr>
          <p:nvPr/>
        </p:nvPicPr>
        <p:blipFill>
          <a:blip r:embed="rId3"/>
          <a:stretch>
            <a:fillRect/>
          </a:stretch>
        </p:blipFill>
        <p:spPr>
          <a:xfrm>
            <a:off x="7592420" y="3450323"/>
            <a:ext cx="3608980" cy="3344793"/>
          </a:xfrm>
          <a:prstGeom prst="rect">
            <a:avLst/>
          </a:prstGeom>
        </p:spPr>
      </p:pic>
      <p:pic>
        <p:nvPicPr>
          <p:cNvPr id="17" name="Picture 16">
            <a:extLst>
              <a:ext uri="{FF2B5EF4-FFF2-40B4-BE49-F238E27FC236}">
                <a16:creationId xmlns:a16="http://schemas.microsoft.com/office/drawing/2014/main" id="{0D6D6EAB-599B-491E-B124-E4D67B1C9689}"/>
              </a:ext>
            </a:extLst>
          </p:cNvPr>
          <p:cNvPicPr>
            <a:picLocks noChangeAspect="1"/>
          </p:cNvPicPr>
          <p:nvPr/>
        </p:nvPicPr>
        <p:blipFill rotWithShape="1">
          <a:blip r:embed="rId4"/>
          <a:srcRect r="60462"/>
          <a:stretch/>
        </p:blipFill>
        <p:spPr>
          <a:xfrm>
            <a:off x="754485" y="417838"/>
            <a:ext cx="2537946" cy="3590988"/>
          </a:xfrm>
          <a:prstGeom prst="rect">
            <a:avLst/>
          </a:prstGeom>
        </p:spPr>
      </p:pic>
      <p:sp>
        <p:nvSpPr>
          <p:cNvPr id="3" name="Subtitle 2">
            <a:extLst>
              <a:ext uri="{FF2B5EF4-FFF2-40B4-BE49-F238E27FC236}">
                <a16:creationId xmlns:a16="http://schemas.microsoft.com/office/drawing/2014/main" id="{AA10783A-C553-4C13-84CB-B5AE9FD29B4E}"/>
              </a:ext>
            </a:extLst>
          </p:cNvPr>
          <p:cNvSpPr>
            <a:spLocks noGrp="1"/>
          </p:cNvSpPr>
          <p:nvPr>
            <p:ph type="subTitle" idx="1"/>
          </p:nvPr>
        </p:nvSpPr>
        <p:spPr>
          <a:xfrm>
            <a:off x="89940" y="4161216"/>
            <a:ext cx="7404411" cy="2582000"/>
          </a:xfrm>
        </p:spPr>
        <p:txBody>
          <a:bodyPr>
            <a:normAutofit/>
          </a:bodyPr>
          <a:lstStyle/>
          <a:p>
            <a:pPr algn="l"/>
            <a:r>
              <a:rPr lang="en-US" dirty="0"/>
              <a:t>Neutronic simulation of neutron possible moderator cases:</a:t>
            </a:r>
          </a:p>
          <a:p>
            <a:pPr marL="342900" indent="-342900" algn="l">
              <a:buFont typeface="Arial" panose="020B0604020202020204" pitchFamily="34" charset="0"/>
              <a:buChar char="•"/>
            </a:pPr>
            <a:r>
              <a:rPr lang="en-US" dirty="0"/>
              <a:t>possible material assessment for neutron spectra to be irradiated samples;</a:t>
            </a:r>
          </a:p>
          <a:p>
            <a:pPr marL="342900" indent="-342900" algn="l">
              <a:buFont typeface="Arial" panose="020B0604020202020204" pitchFamily="34" charset="0"/>
              <a:buChar char="•"/>
            </a:pPr>
            <a:r>
              <a:rPr lang="lt-LT" dirty="0" err="1"/>
              <a:t>flux</a:t>
            </a:r>
            <a:r>
              <a:rPr lang="en-US" dirty="0"/>
              <a:t> maps inside/outside the experimental site;</a:t>
            </a:r>
          </a:p>
        </p:txBody>
      </p:sp>
      <p:pic>
        <p:nvPicPr>
          <p:cNvPr id="7" name="Picture 6">
            <a:extLst>
              <a:ext uri="{FF2B5EF4-FFF2-40B4-BE49-F238E27FC236}">
                <a16:creationId xmlns:a16="http://schemas.microsoft.com/office/drawing/2014/main" id="{DC5331ED-1FFE-47FD-A654-C295796C90B5}"/>
              </a:ext>
            </a:extLst>
          </p:cNvPr>
          <p:cNvPicPr>
            <a:picLocks noChangeAspect="1"/>
          </p:cNvPicPr>
          <p:nvPr/>
        </p:nvPicPr>
        <p:blipFill>
          <a:blip r:embed="rId5"/>
          <a:stretch>
            <a:fillRect/>
          </a:stretch>
        </p:blipFill>
        <p:spPr>
          <a:xfrm>
            <a:off x="3845620" y="431415"/>
            <a:ext cx="5876872" cy="3085357"/>
          </a:xfrm>
          <a:prstGeom prst="rect">
            <a:avLst/>
          </a:prstGeom>
        </p:spPr>
      </p:pic>
      <p:sp>
        <p:nvSpPr>
          <p:cNvPr id="18" name="Subtitle 2">
            <a:extLst>
              <a:ext uri="{FF2B5EF4-FFF2-40B4-BE49-F238E27FC236}">
                <a16:creationId xmlns:a16="http://schemas.microsoft.com/office/drawing/2014/main" id="{468BC5F6-E3A9-4F55-B366-5F2A2FBA720F}"/>
              </a:ext>
            </a:extLst>
          </p:cNvPr>
          <p:cNvSpPr txBox="1">
            <a:spLocks/>
          </p:cNvSpPr>
          <p:nvPr/>
        </p:nvSpPr>
        <p:spPr>
          <a:xfrm>
            <a:off x="-312189" y="85942"/>
            <a:ext cx="8334894" cy="49613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b="1" dirty="0">
                <a:solidFill>
                  <a:schemeClr val="accent1">
                    <a:lumMod val="75000"/>
                  </a:schemeClr>
                </a:solidFill>
              </a:rPr>
              <a:t>BACKGROUND</a:t>
            </a:r>
            <a:endParaRPr lang="lt-LT" dirty="0">
              <a:solidFill>
                <a:schemeClr val="accent1">
                  <a:lumMod val="75000"/>
                </a:schemeClr>
              </a:solidFill>
            </a:endParaRPr>
          </a:p>
        </p:txBody>
      </p:sp>
      <p:cxnSp>
        <p:nvCxnSpPr>
          <p:cNvPr id="23" name="Straight Arrow Connector 22">
            <a:extLst>
              <a:ext uri="{FF2B5EF4-FFF2-40B4-BE49-F238E27FC236}">
                <a16:creationId xmlns:a16="http://schemas.microsoft.com/office/drawing/2014/main" id="{6AD63284-DC31-4F4E-BD25-960D3CF2E120}"/>
              </a:ext>
            </a:extLst>
          </p:cNvPr>
          <p:cNvCxnSpPr>
            <a:cxnSpLocks/>
          </p:cNvCxnSpPr>
          <p:nvPr/>
        </p:nvCxnSpPr>
        <p:spPr>
          <a:xfrm>
            <a:off x="2323735" y="2294313"/>
            <a:ext cx="3552409" cy="1866903"/>
          </a:xfrm>
          <a:prstGeom prst="straightConnector1">
            <a:avLst/>
          </a:prstGeom>
          <a:ln w="47625">
            <a:tailEnd type="triangle"/>
          </a:ln>
        </p:spPr>
        <p:style>
          <a:lnRef idx="3">
            <a:schemeClr val="accent6"/>
          </a:lnRef>
          <a:fillRef idx="0">
            <a:schemeClr val="accent6"/>
          </a:fillRef>
          <a:effectRef idx="2">
            <a:schemeClr val="accent6"/>
          </a:effectRef>
          <a:fontRef idx="minor">
            <a:schemeClr val="tx1"/>
          </a:fontRef>
        </p:style>
      </p:cxnSp>
      <p:sp>
        <p:nvSpPr>
          <p:cNvPr id="31" name="Oval 30">
            <a:extLst>
              <a:ext uri="{FF2B5EF4-FFF2-40B4-BE49-F238E27FC236}">
                <a16:creationId xmlns:a16="http://schemas.microsoft.com/office/drawing/2014/main" id="{282B0D44-65FF-4774-A4AB-095B2210AEDE}"/>
              </a:ext>
            </a:extLst>
          </p:cNvPr>
          <p:cNvSpPr/>
          <p:nvPr/>
        </p:nvSpPr>
        <p:spPr>
          <a:xfrm>
            <a:off x="5228883" y="4168421"/>
            <a:ext cx="1524186" cy="372634"/>
          </a:xfrm>
          <a:prstGeom prst="ellipse">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lt-LT" dirty="0"/>
          </a:p>
        </p:txBody>
      </p:sp>
      <p:sp>
        <p:nvSpPr>
          <p:cNvPr id="34" name="TextBox 33">
            <a:extLst>
              <a:ext uri="{FF2B5EF4-FFF2-40B4-BE49-F238E27FC236}">
                <a16:creationId xmlns:a16="http://schemas.microsoft.com/office/drawing/2014/main" id="{F644379D-1EAB-4B12-A594-A92ECEB2925B}"/>
              </a:ext>
            </a:extLst>
          </p:cNvPr>
          <p:cNvSpPr txBox="1"/>
          <p:nvPr/>
        </p:nvSpPr>
        <p:spPr>
          <a:xfrm>
            <a:off x="9722492" y="5595962"/>
            <a:ext cx="2589751" cy="646331"/>
          </a:xfrm>
          <a:prstGeom prst="rect">
            <a:avLst/>
          </a:prstGeom>
          <a:noFill/>
        </p:spPr>
        <p:txBody>
          <a:bodyPr wrap="square" rtlCol="0">
            <a:spAutoFit/>
          </a:bodyPr>
          <a:lstStyle/>
          <a:p>
            <a:r>
              <a:rPr lang="en-US" dirty="0"/>
              <a:t>Monte Carlo simulation geometry of NEAR target</a:t>
            </a:r>
            <a:endParaRPr lang="lt-LT" dirty="0"/>
          </a:p>
        </p:txBody>
      </p:sp>
      <p:pic>
        <p:nvPicPr>
          <p:cNvPr id="39" name="Picture 38">
            <a:extLst>
              <a:ext uri="{FF2B5EF4-FFF2-40B4-BE49-F238E27FC236}">
                <a16:creationId xmlns:a16="http://schemas.microsoft.com/office/drawing/2014/main" id="{94EC4677-CDDF-4453-B80F-074447DE86AA}"/>
              </a:ext>
            </a:extLst>
          </p:cNvPr>
          <p:cNvPicPr>
            <a:picLocks noChangeAspect="1"/>
          </p:cNvPicPr>
          <p:nvPr/>
        </p:nvPicPr>
        <p:blipFill>
          <a:blip r:embed="rId6"/>
          <a:stretch>
            <a:fillRect/>
          </a:stretch>
        </p:blipFill>
        <p:spPr>
          <a:xfrm>
            <a:off x="11201400" y="85942"/>
            <a:ext cx="990600" cy="962025"/>
          </a:xfrm>
          <a:prstGeom prst="rect">
            <a:avLst/>
          </a:prstGeom>
        </p:spPr>
      </p:pic>
    </p:spTree>
    <p:extLst>
      <p:ext uri="{BB962C8B-B14F-4D97-AF65-F5344CB8AC3E}">
        <p14:creationId xmlns:p14="http://schemas.microsoft.com/office/powerpoint/2010/main" val="1852445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2">
            <a:extLst>
              <a:ext uri="{FF2B5EF4-FFF2-40B4-BE49-F238E27FC236}">
                <a16:creationId xmlns:a16="http://schemas.microsoft.com/office/drawing/2014/main" id="{468BC5F6-E3A9-4F55-B366-5F2A2FBA720F}"/>
              </a:ext>
            </a:extLst>
          </p:cNvPr>
          <p:cNvSpPr txBox="1">
            <a:spLocks/>
          </p:cNvSpPr>
          <p:nvPr/>
        </p:nvSpPr>
        <p:spPr>
          <a:xfrm>
            <a:off x="-101601" y="111342"/>
            <a:ext cx="5463655" cy="49613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b="1" dirty="0">
                <a:solidFill>
                  <a:schemeClr val="accent1">
                    <a:lumMod val="75000"/>
                  </a:schemeClr>
                </a:solidFill>
              </a:rPr>
              <a:t>GEOMETRY</a:t>
            </a:r>
            <a:endParaRPr lang="en-GB" dirty="0">
              <a:solidFill>
                <a:schemeClr val="accent1">
                  <a:lumMod val="75000"/>
                </a:schemeClr>
              </a:solidFill>
            </a:endParaRPr>
          </a:p>
        </p:txBody>
      </p:sp>
      <p:pic>
        <p:nvPicPr>
          <p:cNvPr id="39" name="Picture 38">
            <a:extLst>
              <a:ext uri="{FF2B5EF4-FFF2-40B4-BE49-F238E27FC236}">
                <a16:creationId xmlns:a16="http://schemas.microsoft.com/office/drawing/2014/main" id="{94EC4677-CDDF-4453-B80F-074447DE86AA}"/>
              </a:ext>
            </a:extLst>
          </p:cNvPr>
          <p:cNvPicPr>
            <a:picLocks noChangeAspect="1"/>
          </p:cNvPicPr>
          <p:nvPr/>
        </p:nvPicPr>
        <p:blipFill>
          <a:blip r:embed="rId3"/>
          <a:stretch>
            <a:fillRect/>
          </a:stretch>
        </p:blipFill>
        <p:spPr>
          <a:xfrm>
            <a:off x="11201400" y="34206"/>
            <a:ext cx="990600" cy="962025"/>
          </a:xfrm>
          <a:prstGeom prst="rect">
            <a:avLst/>
          </a:prstGeom>
        </p:spPr>
      </p:pic>
      <p:sp>
        <p:nvSpPr>
          <p:cNvPr id="16" name="TextBox 15">
            <a:extLst>
              <a:ext uri="{FF2B5EF4-FFF2-40B4-BE49-F238E27FC236}">
                <a16:creationId xmlns:a16="http://schemas.microsoft.com/office/drawing/2014/main" id="{75D102C4-C5BA-4615-AC7F-36602DC5BD85}"/>
              </a:ext>
            </a:extLst>
          </p:cNvPr>
          <p:cNvSpPr txBox="1"/>
          <p:nvPr/>
        </p:nvSpPr>
        <p:spPr>
          <a:xfrm>
            <a:off x="102413" y="637305"/>
            <a:ext cx="5993587" cy="923330"/>
          </a:xfrm>
          <a:prstGeom prst="rect">
            <a:avLst/>
          </a:prstGeom>
          <a:noFill/>
        </p:spPr>
        <p:txBody>
          <a:bodyPr wrap="square" rtlCol="0">
            <a:spAutoFit/>
          </a:bodyPr>
          <a:lstStyle/>
          <a:p>
            <a:endParaRPr lang="en-GB" dirty="0"/>
          </a:p>
          <a:p>
            <a:r>
              <a:rPr lang="en-GB" dirty="0"/>
              <a:t>3 different position were chosen to considered for the location of the moderator during the simulation activities</a:t>
            </a:r>
          </a:p>
        </p:txBody>
      </p:sp>
      <p:pic>
        <p:nvPicPr>
          <p:cNvPr id="2" name="Picture 1">
            <a:extLst>
              <a:ext uri="{FF2B5EF4-FFF2-40B4-BE49-F238E27FC236}">
                <a16:creationId xmlns:a16="http://schemas.microsoft.com/office/drawing/2014/main" id="{1E7B22B1-75E0-0124-C99C-C5F85569D630}"/>
              </a:ext>
            </a:extLst>
          </p:cNvPr>
          <p:cNvPicPr>
            <a:picLocks noChangeAspect="1"/>
          </p:cNvPicPr>
          <p:nvPr/>
        </p:nvPicPr>
        <p:blipFill rotWithShape="1">
          <a:blip r:embed="rId4"/>
          <a:srcRect l="3049" t="36379" r="3923" b="1899"/>
          <a:stretch/>
        </p:blipFill>
        <p:spPr>
          <a:xfrm>
            <a:off x="0" y="1831848"/>
            <a:ext cx="7476209" cy="3907537"/>
          </a:xfrm>
          <a:prstGeom prst="rect">
            <a:avLst/>
          </a:prstGeom>
        </p:spPr>
      </p:pic>
      <p:pic>
        <p:nvPicPr>
          <p:cNvPr id="3" name="Picture 2">
            <a:extLst>
              <a:ext uri="{FF2B5EF4-FFF2-40B4-BE49-F238E27FC236}">
                <a16:creationId xmlns:a16="http://schemas.microsoft.com/office/drawing/2014/main" id="{E5CF1151-69BE-BA04-3CEA-4E26A675C92C}"/>
              </a:ext>
            </a:extLst>
          </p:cNvPr>
          <p:cNvPicPr>
            <a:picLocks noChangeAspect="1"/>
          </p:cNvPicPr>
          <p:nvPr/>
        </p:nvPicPr>
        <p:blipFill>
          <a:blip r:embed="rId5"/>
          <a:stretch>
            <a:fillRect/>
          </a:stretch>
        </p:blipFill>
        <p:spPr>
          <a:xfrm>
            <a:off x="6876288" y="1083730"/>
            <a:ext cx="5213299" cy="3972960"/>
          </a:xfrm>
          <a:prstGeom prst="rect">
            <a:avLst/>
          </a:prstGeom>
        </p:spPr>
      </p:pic>
    </p:spTree>
    <p:extLst>
      <p:ext uri="{BB962C8B-B14F-4D97-AF65-F5344CB8AC3E}">
        <p14:creationId xmlns:p14="http://schemas.microsoft.com/office/powerpoint/2010/main" val="1765768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2">
            <a:extLst>
              <a:ext uri="{FF2B5EF4-FFF2-40B4-BE49-F238E27FC236}">
                <a16:creationId xmlns:a16="http://schemas.microsoft.com/office/drawing/2014/main" id="{468BC5F6-E3A9-4F55-B366-5F2A2FBA720F}"/>
              </a:ext>
            </a:extLst>
          </p:cNvPr>
          <p:cNvSpPr txBox="1">
            <a:spLocks/>
          </p:cNvSpPr>
          <p:nvPr/>
        </p:nvSpPr>
        <p:spPr>
          <a:xfrm>
            <a:off x="-101601" y="111342"/>
            <a:ext cx="5463655" cy="49613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b="1" dirty="0">
                <a:solidFill>
                  <a:schemeClr val="accent1">
                    <a:lumMod val="75000"/>
                  </a:schemeClr>
                </a:solidFill>
              </a:rPr>
              <a:t>MATERIALS</a:t>
            </a:r>
            <a:endParaRPr lang="en-GB" dirty="0">
              <a:solidFill>
                <a:schemeClr val="accent1">
                  <a:lumMod val="75000"/>
                </a:schemeClr>
              </a:solidFill>
            </a:endParaRPr>
          </a:p>
        </p:txBody>
      </p:sp>
      <p:pic>
        <p:nvPicPr>
          <p:cNvPr id="39" name="Picture 38">
            <a:extLst>
              <a:ext uri="{FF2B5EF4-FFF2-40B4-BE49-F238E27FC236}">
                <a16:creationId xmlns:a16="http://schemas.microsoft.com/office/drawing/2014/main" id="{94EC4677-CDDF-4453-B80F-074447DE86AA}"/>
              </a:ext>
            </a:extLst>
          </p:cNvPr>
          <p:cNvPicPr>
            <a:picLocks noChangeAspect="1"/>
          </p:cNvPicPr>
          <p:nvPr/>
        </p:nvPicPr>
        <p:blipFill>
          <a:blip r:embed="rId3"/>
          <a:stretch>
            <a:fillRect/>
          </a:stretch>
        </p:blipFill>
        <p:spPr>
          <a:xfrm>
            <a:off x="11201400" y="34206"/>
            <a:ext cx="990600" cy="962025"/>
          </a:xfrm>
          <a:prstGeom prst="rect">
            <a:avLst/>
          </a:prstGeom>
        </p:spPr>
      </p:pic>
      <p:sp>
        <p:nvSpPr>
          <p:cNvPr id="40" name="TextBox 39">
            <a:extLst>
              <a:ext uri="{FF2B5EF4-FFF2-40B4-BE49-F238E27FC236}">
                <a16:creationId xmlns:a16="http://schemas.microsoft.com/office/drawing/2014/main" id="{87ED3106-88C1-45CF-B2D3-819211A5B9E4}"/>
              </a:ext>
            </a:extLst>
          </p:cNvPr>
          <p:cNvSpPr txBox="1"/>
          <p:nvPr/>
        </p:nvSpPr>
        <p:spPr>
          <a:xfrm>
            <a:off x="287740" y="981917"/>
            <a:ext cx="5638464" cy="646331"/>
          </a:xfrm>
          <a:prstGeom prst="rect">
            <a:avLst/>
          </a:prstGeom>
          <a:noFill/>
        </p:spPr>
        <p:txBody>
          <a:bodyPr wrap="square">
            <a:spAutoFit/>
          </a:bodyPr>
          <a:lstStyle/>
          <a:p>
            <a:r>
              <a:rPr lang="en-GB" dirty="0"/>
              <a:t>8 different materials were chosen to considered for the composition of the moderator for the simulation activities</a:t>
            </a:r>
          </a:p>
        </p:txBody>
      </p:sp>
      <p:pic>
        <p:nvPicPr>
          <p:cNvPr id="42" name="Picture 41">
            <a:extLst>
              <a:ext uri="{FF2B5EF4-FFF2-40B4-BE49-F238E27FC236}">
                <a16:creationId xmlns:a16="http://schemas.microsoft.com/office/drawing/2014/main" id="{D0F4C977-487E-41F6-83DD-931853DA47D1}"/>
              </a:ext>
            </a:extLst>
          </p:cNvPr>
          <p:cNvPicPr>
            <a:picLocks noChangeAspect="1"/>
          </p:cNvPicPr>
          <p:nvPr/>
        </p:nvPicPr>
        <p:blipFill>
          <a:blip r:embed="rId4"/>
          <a:stretch>
            <a:fillRect/>
          </a:stretch>
        </p:blipFill>
        <p:spPr>
          <a:xfrm>
            <a:off x="364889" y="1939783"/>
            <a:ext cx="3446451" cy="1912889"/>
          </a:xfrm>
          <a:prstGeom prst="rect">
            <a:avLst/>
          </a:prstGeom>
        </p:spPr>
      </p:pic>
      <p:sp>
        <p:nvSpPr>
          <p:cNvPr id="43" name="Oval 42">
            <a:extLst>
              <a:ext uri="{FF2B5EF4-FFF2-40B4-BE49-F238E27FC236}">
                <a16:creationId xmlns:a16="http://schemas.microsoft.com/office/drawing/2014/main" id="{8C2F5B93-FC0C-41F3-840E-CED7A4875C69}"/>
              </a:ext>
            </a:extLst>
          </p:cNvPr>
          <p:cNvSpPr/>
          <p:nvPr/>
        </p:nvSpPr>
        <p:spPr>
          <a:xfrm>
            <a:off x="222096" y="2491075"/>
            <a:ext cx="692119" cy="1410365"/>
          </a:xfrm>
          <a:prstGeom prst="ellipse">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a:extLst>
              <a:ext uri="{FF2B5EF4-FFF2-40B4-BE49-F238E27FC236}">
                <a16:creationId xmlns:a16="http://schemas.microsoft.com/office/drawing/2014/main" id="{F6DC720D-A08E-1A73-68FC-79414B020438}"/>
              </a:ext>
            </a:extLst>
          </p:cNvPr>
          <p:cNvPicPr>
            <a:picLocks noChangeAspect="1"/>
          </p:cNvPicPr>
          <p:nvPr/>
        </p:nvPicPr>
        <p:blipFill>
          <a:blip r:embed="rId5"/>
          <a:stretch>
            <a:fillRect/>
          </a:stretch>
        </p:blipFill>
        <p:spPr>
          <a:xfrm>
            <a:off x="2868379" y="3963194"/>
            <a:ext cx="3057825" cy="2209006"/>
          </a:xfrm>
          <a:prstGeom prst="rect">
            <a:avLst/>
          </a:prstGeom>
        </p:spPr>
      </p:pic>
      <p:sp>
        <p:nvSpPr>
          <p:cNvPr id="13" name="TextBox 12">
            <a:extLst>
              <a:ext uri="{FF2B5EF4-FFF2-40B4-BE49-F238E27FC236}">
                <a16:creationId xmlns:a16="http://schemas.microsoft.com/office/drawing/2014/main" id="{C99C01E3-D331-814A-7566-F3568F090475}"/>
              </a:ext>
            </a:extLst>
          </p:cNvPr>
          <p:cNvSpPr txBox="1"/>
          <p:nvPr/>
        </p:nvSpPr>
        <p:spPr>
          <a:xfrm>
            <a:off x="6481276" y="981916"/>
            <a:ext cx="5638464" cy="369332"/>
          </a:xfrm>
          <a:prstGeom prst="rect">
            <a:avLst/>
          </a:prstGeom>
          <a:noFill/>
        </p:spPr>
        <p:txBody>
          <a:bodyPr wrap="square">
            <a:spAutoFit/>
          </a:bodyPr>
          <a:lstStyle/>
          <a:p>
            <a:r>
              <a:rPr lang="en-GB" dirty="0"/>
              <a:t>Material </a:t>
            </a:r>
            <a:r>
              <a:rPr lang="en-GB" dirty="0" err="1"/>
              <a:t>isotopical</a:t>
            </a:r>
            <a:r>
              <a:rPr lang="en-GB" dirty="0"/>
              <a:t> compositions were taken from:</a:t>
            </a:r>
          </a:p>
        </p:txBody>
      </p:sp>
      <p:cxnSp>
        <p:nvCxnSpPr>
          <p:cNvPr id="17" name="Straight Connector 16">
            <a:extLst>
              <a:ext uri="{FF2B5EF4-FFF2-40B4-BE49-F238E27FC236}">
                <a16:creationId xmlns:a16="http://schemas.microsoft.com/office/drawing/2014/main" id="{7705A0E0-995B-6AD1-6B5B-21874EE278FF}"/>
              </a:ext>
            </a:extLst>
          </p:cNvPr>
          <p:cNvCxnSpPr/>
          <p:nvPr/>
        </p:nvCxnSpPr>
        <p:spPr>
          <a:xfrm>
            <a:off x="6169152" y="1085088"/>
            <a:ext cx="0" cy="4498848"/>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3660EE15-37FF-89A9-3748-4D76EC947CFB}"/>
              </a:ext>
            </a:extLst>
          </p:cNvPr>
          <p:cNvPicPr>
            <a:picLocks noChangeAspect="1"/>
          </p:cNvPicPr>
          <p:nvPr/>
        </p:nvPicPr>
        <p:blipFill>
          <a:blip r:embed="rId6"/>
          <a:stretch>
            <a:fillRect/>
          </a:stretch>
        </p:blipFill>
        <p:spPr>
          <a:xfrm>
            <a:off x="7358987" y="1460994"/>
            <a:ext cx="3562252" cy="3936011"/>
          </a:xfrm>
          <a:prstGeom prst="rect">
            <a:avLst/>
          </a:prstGeom>
        </p:spPr>
      </p:pic>
      <p:sp>
        <p:nvSpPr>
          <p:cNvPr id="21" name="TextBox 20">
            <a:extLst>
              <a:ext uri="{FF2B5EF4-FFF2-40B4-BE49-F238E27FC236}">
                <a16:creationId xmlns:a16="http://schemas.microsoft.com/office/drawing/2014/main" id="{0660FAB9-9952-E5BB-464A-0A348976B0DE}"/>
              </a:ext>
            </a:extLst>
          </p:cNvPr>
          <p:cNvSpPr txBox="1"/>
          <p:nvPr/>
        </p:nvSpPr>
        <p:spPr>
          <a:xfrm>
            <a:off x="7186126" y="6278455"/>
            <a:ext cx="4228764" cy="307777"/>
          </a:xfrm>
          <a:prstGeom prst="rect">
            <a:avLst/>
          </a:prstGeom>
          <a:noFill/>
        </p:spPr>
        <p:txBody>
          <a:bodyPr wrap="square">
            <a:spAutoFit/>
          </a:bodyPr>
          <a:lstStyle/>
          <a:p>
            <a:r>
              <a:rPr lang="lt-LT" sz="1400" dirty="0"/>
              <a:t>FENDL 3.2 </a:t>
            </a:r>
            <a:r>
              <a:rPr lang="lt-LT" sz="1400" dirty="0" err="1"/>
              <a:t>nuclear</a:t>
            </a:r>
            <a:r>
              <a:rPr lang="lt-LT" sz="1400" dirty="0"/>
              <a:t> data </a:t>
            </a:r>
            <a:r>
              <a:rPr lang="lt-LT" sz="1400" dirty="0" err="1"/>
              <a:t>library</a:t>
            </a:r>
            <a:r>
              <a:rPr lang="lt-LT" sz="1400" dirty="0"/>
              <a:t> </a:t>
            </a:r>
            <a:r>
              <a:rPr lang="lt-LT" sz="1400" dirty="0" err="1"/>
              <a:t>was</a:t>
            </a:r>
            <a:r>
              <a:rPr lang="lt-LT" sz="1400" dirty="0"/>
              <a:t> </a:t>
            </a:r>
            <a:r>
              <a:rPr lang="lt-LT" sz="1400" dirty="0" err="1"/>
              <a:t>used</a:t>
            </a:r>
            <a:r>
              <a:rPr lang="lt-LT" sz="1400" dirty="0"/>
              <a:t> </a:t>
            </a:r>
            <a:r>
              <a:rPr lang="lt-LT" sz="1400" dirty="0" err="1"/>
              <a:t>for</a:t>
            </a:r>
            <a:r>
              <a:rPr lang="lt-LT" sz="1400" dirty="0"/>
              <a:t> </a:t>
            </a:r>
            <a:r>
              <a:rPr lang="lt-LT" sz="1400" dirty="0" err="1"/>
              <a:t>simulations</a:t>
            </a:r>
            <a:endParaRPr lang="en-GB" sz="1400" dirty="0"/>
          </a:p>
        </p:txBody>
      </p:sp>
    </p:spTree>
    <p:extLst>
      <p:ext uri="{BB962C8B-B14F-4D97-AF65-F5344CB8AC3E}">
        <p14:creationId xmlns:p14="http://schemas.microsoft.com/office/powerpoint/2010/main" val="458508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8486D3B-410C-FDAA-FAAA-F75E2E72A6CA}"/>
              </a:ext>
            </a:extLst>
          </p:cNvPr>
          <p:cNvPicPr>
            <a:picLocks noChangeAspect="1"/>
          </p:cNvPicPr>
          <p:nvPr/>
        </p:nvPicPr>
        <p:blipFill>
          <a:blip r:embed="rId2"/>
          <a:stretch>
            <a:fillRect/>
          </a:stretch>
        </p:blipFill>
        <p:spPr>
          <a:xfrm>
            <a:off x="51514" y="1741019"/>
            <a:ext cx="6106797" cy="3341521"/>
          </a:xfrm>
          <a:prstGeom prst="rect">
            <a:avLst/>
          </a:prstGeom>
        </p:spPr>
      </p:pic>
      <p:sp>
        <p:nvSpPr>
          <p:cNvPr id="18" name="Subtitle 2">
            <a:extLst>
              <a:ext uri="{FF2B5EF4-FFF2-40B4-BE49-F238E27FC236}">
                <a16:creationId xmlns:a16="http://schemas.microsoft.com/office/drawing/2014/main" id="{468BC5F6-E3A9-4F55-B366-5F2A2FBA720F}"/>
              </a:ext>
            </a:extLst>
          </p:cNvPr>
          <p:cNvSpPr txBox="1">
            <a:spLocks/>
          </p:cNvSpPr>
          <p:nvPr/>
        </p:nvSpPr>
        <p:spPr>
          <a:xfrm>
            <a:off x="-101601" y="111342"/>
            <a:ext cx="5993587" cy="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lt-LT" b="1" dirty="0">
                <a:solidFill>
                  <a:schemeClr val="accent1">
                    <a:lumMod val="75000"/>
                  </a:schemeClr>
                </a:solidFill>
              </a:rPr>
              <a:t>RESULTS</a:t>
            </a:r>
            <a:endParaRPr lang="lt-LT" dirty="0">
              <a:solidFill>
                <a:schemeClr val="accent1">
                  <a:lumMod val="75000"/>
                </a:schemeClr>
              </a:solidFill>
            </a:endParaRPr>
          </a:p>
        </p:txBody>
      </p:sp>
      <p:sp>
        <p:nvSpPr>
          <p:cNvPr id="16" name="TextBox 15">
            <a:extLst>
              <a:ext uri="{FF2B5EF4-FFF2-40B4-BE49-F238E27FC236}">
                <a16:creationId xmlns:a16="http://schemas.microsoft.com/office/drawing/2014/main" id="{75D102C4-C5BA-4615-AC7F-36602DC5BD85}"/>
              </a:ext>
            </a:extLst>
          </p:cNvPr>
          <p:cNvSpPr txBox="1"/>
          <p:nvPr/>
        </p:nvSpPr>
        <p:spPr>
          <a:xfrm>
            <a:off x="102413" y="980682"/>
            <a:ext cx="6481267" cy="369332"/>
          </a:xfrm>
          <a:prstGeom prst="rect">
            <a:avLst/>
          </a:prstGeom>
          <a:noFill/>
        </p:spPr>
        <p:txBody>
          <a:bodyPr wrap="square" rtlCol="0">
            <a:spAutoFit/>
          </a:bodyPr>
          <a:lstStyle/>
          <a:p>
            <a:pPr marL="285750" indent="-285750">
              <a:buFont typeface="Arial" panose="020B0604020202020204" pitchFamily="34" charset="0"/>
              <a:buChar char="•"/>
            </a:pPr>
            <a:r>
              <a:rPr lang="lt-LT" dirty="0"/>
              <a:t>T</a:t>
            </a:r>
            <a:r>
              <a:rPr lang="en-US" dirty="0"/>
              <a:t>he neutron spectra calculations in </a:t>
            </a:r>
            <a:r>
              <a:rPr lang="lt-LT" dirty="0" err="1"/>
              <a:t>two</a:t>
            </a:r>
            <a:r>
              <a:rPr lang="en-US" dirty="0"/>
              <a:t> location</a:t>
            </a:r>
            <a:r>
              <a:rPr lang="lt-LT" dirty="0"/>
              <a:t>s</a:t>
            </a:r>
            <a:r>
              <a:rPr lang="en-US" dirty="0"/>
              <a:t> </a:t>
            </a:r>
            <a:r>
              <a:rPr lang="lt-LT" dirty="0" err="1"/>
              <a:t>were</a:t>
            </a:r>
            <a:r>
              <a:rPr lang="en-US" dirty="0"/>
              <a:t> done. </a:t>
            </a:r>
          </a:p>
        </p:txBody>
      </p:sp>
      <p:pic>
        <p:nvPicPr>
          <p:cNvPr id="19" name="Picture 18">
            <a:extLst>
              <a:ext uri="{FF2B5EF4-FFF2-40B4-BE49-F238E27FC236}">
                <a16:creationId xmlns:a16="http://schemas.microsoft.com/office/drawing/2014/main" id="{2B1510C4-2DCD-4301-AE01-D2D2EC91D5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3779" y="2796267"/>
            <a:ext cx="1794379" cy="1792512"/>
          </a:xfrm>
          <a:prstGeom prst="rect">
            <a:avLst/>
          </a:prstGeom>
        </p:spPr>
      </p:pic>
      <p:cxnSp>
        <p:nvCxnSpPr>
          <p:cNvPr id="3" name="Straight Arrow Connector 2">
            <a:extLst>
              <a:ext uri="{FF2B5EF4-FFF2-40B4-BE49-F238E27FC236}">
                <a16:creationId xmlns:a16="http://schemas.microsoft.com/office/drawing/2014/main" id="{36B328F5-4AE6-49FD-B2B4-3C7463319F31}"/>
              </a:ext>
            </a:extLst>
          </p:cNvPr>
          <p:cNvCxnSpPr>
            <a:cxnSpLocks/>
          </p:cNvCxnSpPr>
          <p:nvPr/>
        </p:nvCxnSpPr>
        <p:spPr>
          <a:xfrm flipH="1" flipV="1">
            <a:off x="3190968" y="3844023"/>
            <a:ext cx="329472" cy="155370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 name="TextBox 3">
            <a:extLst>
              <a:ext uri="{FF2B5EF4-FFF2-40B4-BE49-F238E27FC236}">
                <a16:creationId xmlns:a16="http://schemas.microsoft.com/office/drawing/2014/main" id="{250DE389-341A-47E6-A9DF-E130A9163832}"/>
              </a:ext>
            </a:extLst>
          </p:cNvPr>
          <p:cNvSpPr txBox="1"/>
          <p:nvPr/>
        </p:nvSpPr>
        <p:spPr>
          <a:xfrm>
            <a:off x="2376819" y="5397730"/>
            <a:ext cx="1870127" cy="369332"/>
          </a:xfrm>
          <a:prstGeom prst="rect">
            <a:avLst/>
          </a:prstGeom>
          <a:noFill/>
        </p:spPr>
        <p:txBody>
          <a:bodyPr wrap="none" rtlCol="0">
            <a:spAutoFit/>
          </a:bodyPr>
          <a:lstStyle/>
          <a:p>
            <a:r>
              <a:rPr lang="en-US" dirty="0"/>
              <a:t>m</a:t>
            </a:r>
            <a:r>
              <a:rPr lang="lt-LT" dirty="0" err="1"/>
              <a:t>oderator</a:t>
            </a:r>
            <a:r>
              <a:rPr lang="lt-LT" dirty="0"/>
              <a:t> </a:t>
            </a:r>
            <a:r>
              <a:rPr lang="lt-LT" dirty="0" err="1"/>
              <a:t>Pos</a:t>
            </a:r>
            <a:r>
              <a:rPr lang="lt-LT" dirty="0"/>
              <a:t>.</a:t>
            </a:r>
            <a:r>
              <a:rPr lang="en-US" dirty="0"/>
              <a:t>#1</a:t>
            </a:r>
            <a:endParaRPr lang="lt-LT" dirty="0"/>
          </a:p>
        </p:txBody>
      </p:sp>
      <p:pic>
        <p:nvPicPr>
          <p:cNvPr id="39" name="Picture 38">
            <a:extLst>
              <a:ext uri="{FF2B5EF4-FFF2-40B4-BE49-F238E27FC236}">
                <a16:creationId xmlns:a16="http://schemas.microsoft.com/office/drawing/2014/main" id="{94EC4677-CDDF-4453-B80F-074447DE86AA}"/>
              </a:ext>
            </a:extLst>
          </p:cNvPr>
          <p:cNvPicPr>
            <a:picLocks noChangeAspect="1"/>
          </p:cNvPicPr>
          <p:nvPr/>
        </p:nvPicPr>
        <p:blipFill>
          <a:blip r:embed="rId4"/>
          <a:stretch>
            <a:fillRect/>
          </a:stretch>
        </p:blipFill>
        <p:spPr>
          <a:xfrm>
            <a:off x="11201400" y="34206"/>
            <a:ext cx="990600" cy="962025"/>
          </a:xfrm>
          <a:prstGeom prst="rect">
            <a:avLst/>
          </a:prstGeom>
        </p:spPr>
      </p:pic>
      <p:pic>
        <p:nvPicPr>
          <p:cNvPr id="12" name="Picture 11">
            <a:extLst>
              <a:ext uri="{FF2B5EF4-FFF2-40B4-BE49-F238E27FC236}">
                <a16:creationId xmlns:a16="http://schemas.microsoft.com/office/drawing/2014/main" id="{1DCE57DB-0E67-6C15-89BB-1856D59004C8}"/>
              </a:ext>
            </a:extLst>
          </p:cNvPr>
          <p:cNvPicPr>
            <a:picLocks noChangeAspect="1"/>
          </p:cNvPicPr>
          <p:nvPr/>
        </p:nvPicPr>
        <p:blipFill>
          <a:blip r:embed="rId5"/>
          <a:stretch>
            <a:fillRect/>
          </a:stretch>
        </p:blipFill>
        <p:spPr>
          <a:xfrm>
            <a:off x="5999184" y="1729741"/>
            <a:ext cx="6040691" cy="3305350"/>
          </a:xfrm>
          <a:prstGeom prst="rect">
            <a:avLst/>
          </a:prstGeom>
        </p:spPr>
      </p:pic>
      <p:pic>
        <p:nvPicPr>
          <p:cNvPr id="13" name="Picture 12">
            <a:extLst>
              <a:ext uri="{FF2B5EF4-FFF2-40B4-BE49-F238E27FC236}">
                <a16:creationId xmlns:a16="http://schemas.microsoft.com/office/drawing/2014/main" id="{72D3B2F3-FD2D-798A-37AA-F23A5EF9E1EC}"/>
              </a:ext>
            </a:extLst>
          </p:cNvPr>
          <p:cNvPicPr>
            <a:picLocks noChangeAspect="1"/>
          </p:cNvPicPr>
          <p:nvPr/>
        </p:nvPicPr>
        <p:blipFill>
          <a:blip r:embed="rId6"/>
          <a:stretch>
            <a:fillRect/>
          </a:stretch>
        </p:blipFill>
        <p:spPr>
          <a:xfrm>
            <a:off x="8541876" y="2796267"/>
            <a:ext cx="1767984" cy="1741397"/>
          </a:xfrm>
          <a:prstGeom prst="rect">
            <a:avLst/>
          </a:prstGeom>
        </p:spPr>
      </p:pic>
      <p:sp>
        <p:nvSpPr>
          <p:cNvPr id="14" name="TextBox 13">
            <a:extLst>
              <a:ext uri="{FF2B5EF4-FFF2-40B4-BE49-F238E27FC236}">
                <a16:creationId xmlns:a16="http://schemas.microsoft.com/office/drawing/2014/main" id="{D95636C8-2419-313C-F783-54B19B73B586}"/>
              </a:ext>
            </a:extLst>
          </p:cNvPr>
          <p:cNvSpPr txBox="1"/>
          <p:nvPr/>
        </p:nvSpPr>
        <p:spPr>
          <a:xfrm>
            <a:off x="8259459" y="5390588"/>
            <a:ext cx="1870127" cy="369332"/>
          </a:xfrm>
          <a:prstGeom prst="rect">
            <a:avLst/>
          </a:prstGeom>
          <a:noFill/>
        </p:spPr>
        <p:txBody>
          <a:bodyPr wrap="none" rtlCol="0">
            <a:spAutoFit/>
          </a:bodyPr>
          <a:lstStyle/>
          <a:p>
            <a:r>
              <a:rPr lang="en-US" dirty="0"/>
              <a:t>m</a:t>
            </a:r>
            <a:r>
              <a:rPr lang="lt-LT" dirty="0" err="1"/>
              <a:t>oderator</a:t>
            </a:r>
            <a:r>
              <a:rPr lang="lt-LT" dirty="0"/>
              <a:t> </a:t>
            </a:r>
            <a:r>
              <a:rPr lang="lt-LT" dirty="0" err="1"/>
              <a:t>Pos</a:t>
            </a:r>
            <a:r>
              <a:rPr lang="lt-LT" dirty="0"/>
              <a:t>.</a:t>
            </a:r>
            <a:r>
              <a:rPr lang="en-US" dirty="0"/>
              <a:t>#</a:t>
            </a:r>
            <a:r>
              <a:rPr lang="lt-LT" dirty="0"/>
              <a:t>2</a:t>
            </a:r>
          </a:p>
        </p:txBody>
      </p:sp>
      <p:cxnSp>
        <p:nvCxnSpPr>
          <p:cNvPr id="15" name="Straight Arrow Connector 14">
            <a:extLst>
              <a:ext uri="{FF2B5EF4-FFF2-40B4-BE49-F238E27FC236}">
                <a16:creationId xmlns:a16="http://schemas.microsoft.com/office/drawing/2014/main" id="{184FF2CA-0D9E-B53A-CEA3-6A941BA4BF16}"/>
              </a:ext>
            </a:extLst>
          </p:cNvPr>
          <p:cNvCxnSpPr>
            <a:cxnSpLocks/>
          </p:cNvCxnSpPr>
          <p:nvPr/>
        </p:nvCxnSpPr>
        <p:spPr>
          <a:xfrm flipH="1" flipV="1">
            <a:off x="9194522" y="3865632"/>
            <a:ext cx="329472" cy="155370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411602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2">
            <a:extLst>
              <a:ext uri="{FF2B5EF4-FFF2-40B4-BE49-F238E27FC236}">
                <a16:creationId xmlns:a16="http://schemas.microsoft.com/office/drawing/2014/main" id="{468BC5F6-E3A9-4F55-B366-5F2A2FBA720F}"/>
              </a:ext>
            </a:extLst>
          </p:cNvPr>
          <p:cNvSpPr txBox="1">
            <a:spLocks/>
          </p:cNvSpPr>
          <p:nvPr/>
        </p:nvSpPr>
        <p:spPr>
          <a:xfrm>
            <a:off x="-101601" y="111342"/>
            <a:ext cx="5993587" cy="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lt-LT" b="1" dirty="0">
                <a:solidFill>
                  <a:schemeClr val="accent1">
                    <a:lumMod val="75000"/>
                  </a:schemeClr>
                </a:solidFill>
              </a:rPr>
              <a:t>RESULTS</a:t>
            </a:r>
            <a:endParaRPr lang="lt-LT" dirty="0">
              <a:solidFill>
                <a:schemeClr val="accent1">
                  <a:lumMod val="75000"/>
                </a:schemeClr>
              </a:solidFill>
            </a:endParaRPr>
          </a:p>
        </p:txBody>
      </p:sp>
      <p:sp>
        <p:nvSpPr>
          <p:cNvPr id="16" name="TextBox 15">
            <a:extLst>
              <a:ext uri="{FF2B5EF4-FFF2-40B4-BE49-F238E27FC236}">
                <a16:creationId xmlns:a16="http://schemas.microsoft.com/office/drawing/2014/main" id="{75D102C4-C5BA-4615-AC7F-36602DC5BD85}"/>
              </a:ext>
            </a:extLst>
          </p:cNvPr>
          <p:cNvSpPr txBox="1"/>
          <p:nvPr/>
        </p:nvSpPr>
        <p:spPr>
          <a:xfrm>
            <a:off x="102413" y="637305"/>
            <a:ext cx="7189927" cy="923330"/>
          </a:xfrm>
          <a:prstGeom prst="rect">
            <a:avLst/>
          </a:prstGeom>
          <a:noFill/>
        </p:spPr>
        <p:txBody>
          <a:bodyPr wrap="square" rtlCol="0">
            <a:spAutoFit/>
          </a:bodyPr>
          <a:lstStyle/>
          <a:p>
            <a:pPr marL="285750" indent="-285750">
              <a:buFont typeface="Arial" panose="020B0604020202020204" pitchFamily="34" charset="0"/>
              <a:buChar char="•"/>
            </a:pPr>
            <a:r>
              <a:rPr lang="en-US" dirty="0"/>
              <a:t>The most far location from the source required variance reduction techniques, thus weight windows file using ADVANTG</a:t>
            </a:r>
            <a:r>
              <a:rPr lang="lt-LT" dirty="0"/>
              <a:t> (</a:t>
            </a:r>
            <a:r>
              <a:rPr lang="en-GB" dirty="0"/>
              <a:t>@</a:t>
            </a:r>
            <a:r>
              <a:rPr lang="lt-LT" dirty="0"/>
              <a:t>ORNL)</a:t>
            </a:r>
            <a:r>
              <a:rPr lang="en-US" dirty="0"/>
              <a:t> code was created and simulations </a:t>
            </a:r>
            <a:r>
              <a:rPr lang="lt-LT" dirty="0" err="1"/>
              <a:t>performed</a:t>
            </a:r>
            <a:r>
              <a:rPr lang="lt-LT" dirty="0"/>
              <a:t>.</a:t>
            </a:r>
          </a:p>
        </p:txBody>
      </p:sp>
      <p:pic>
        <p:nvPicPr>
          <p:cNvPr id="5" name="Picture 4">
            <a:extLst>
              <a:ext uri="{FF2B5EF4-FFF2-40B4-BE49-F238E27FC236}">
                <a16:creationId xmlns:a16="http://schemas.microsoft.com/office/drawing/2014/main" id="{DDA3AEEC-266A-4BF7-B99D-9F8B21C9C385}"/>
              </a:ext>
            </a:extLst>
          </p:cNvPr>
          <p:cNvPicPr>
            <a:picLocks noChangeAspect="1"/>
          </p:cNvPicPr>
          <p:nvPr/>
        </p:nvPicPr>
        <p:blipFill rotWithShape="1">
          <a:blip r:embed="rId3"/>
          <a:srcRect l="40309" t="13766" r="14749" b="10977"/>
          <a:stretch/>
        </p:blipFill>
        <p:spPr>
          <a:xfrm>
            <a:off x="7543265" y="780415"/>
            <a:ext cx="4546322" cy="5900417"/>
          </a:xfrm>
          <a:prstGeom prst="rect">
            <a:avLst/>
          </a:prstGeom>
        </p:spPr>
      </p:pic>
      <p:sp>
        <p:nvSpPr>
          <p:cNvPr id="4" name="TextBox 3">
            <a:extLst>
              <a:ext uri="{FF2B5EF4-FFF2-40B4-BE49-F238E27FC236}">
                <a16:creationId xmlns:a16="http://schemas.microsoft.com/office/drawing/2014/main" id="{250DE389-341A-47E6-A9DF-E130A9163832}"/>
              </a:ext>
            </a:extLst>
          </p:cNvPr>
          <p:cNvSpPr txBox="1"/>
          <p:nvPr/>
        </p:nvSpPr>
        <p:spPr>
          <a:xfrm>
            <a:off x="4956922" y="6077585"/>
            <a:ext cx="1870127" cy="369332"/>
          </a:xfrm>
          <a:prstGeom prst="rect">
            <a:avLst/>
          </a:prstGeom>
          <a:noFill/>
        </p:spPr>
        <p:txBody>
          <a:bodyPr wrap="none" rtlCol="0">
            <a:spAutoFit/>
          </a:bodyPr>
          <a:lstStyle/>
          <a:p>
            <a:r>
              <a:rPr lang="en-US" dirty="0"/>
              <a:t>m</a:t>
            </a:r>
            <a:r>
              <a:rPr lang="lt-LT" dirty="0" err="1"/>
              <a:t>oderator</a:t>
            </a:r>
            <a:r>
              <a:rPr lang="lt-LT" dirty="0"/>
              <a:t> </a:t>
            </a:r>
            <a:r>
              <a:rPr lang="lt-LT" dirty="0" err="1"/>
              <a:t>Pos</a:t>
            </a:r>
            <a:r>
              <a:rPr lang="lt-LT" dirty="0"/>
              <a:t>.</a:t>
            </a:r>
            <a:r>
              <a:rPr lang="en-US" dirty="0"/>
              <a:t>#</a:t>
            </a:r>
            <a:r>
              <a:rPr lang="lt-LT" dirty="0"/>
              <a:t>3</a:t>
            </a:r>
          </a:p>
        </p:txBody>
      </p:sp>
      <p:pic>
        <p:nvPicPr>
          <p:cNvPr id="39" name="Picture 38">
            <a:extLst>
              <a:ext uri="{FF2B5EF4-FFF2-40B4-BE49-F238E27FC236}">
                <a16:creationId xmlns:a16="http://schemas.microsoft.com/office/drawing/2014/main" id="{94EC4677-CDDF-4453-B80F-074447DE86AA}"/>
              </a:ext>
            </a:extLst>
          </p:cNvPr>
          <p:cNvPicPr>
            <a:picLocks noChangeAspect="1"/>
          </p:cNvPicPr>
          <p:nvPr/>
        </p:nvPicPr>
        <p:blipFill>
          <a:blip r:embed="rId4"/>
          <a:stretch>
            <a:fillRect/>
          </a:stretch>
        </p:blipFill>
        <p:spPr>
          <a:xfrm>
            <a:off x="11201400" y="34206"/>
            <a:ext cx="990600" cy="962025"/>
          </a:xfrm>
          <a:prstGeom prst="rect">
            <a:avLst/>
          </a:prstGeom>
        </p:spPr>
      </p:pic>
      <p:pic>
        <p:nvPicPr>
          <p:cNvPr id="6" name="Picture 5">
            <a:extLst>
              <a:ext uri="{FF2B5EF4-FFF2-40B4-BE49-F238E27FC236}">
                <a16:creationId xmlns:a16="http://schemas.microsoft.com/office/drawing/2014/main" id="{16089EA5-5E0A-A57C-59B5-0063A87051C3}"/>
              </a:ext>
            </a:extLst>
          </p:cNvPr>
          <p:cNvPicPr>
            <a:picLocks noChangeAspect="1"/>
          </p:cNvPicPr>
          <p:nvPr/>
        </p:nvPicPr>
        <p:blipFill>
          <a:blip r:embed="rId5"/>
          <a:stretch>
            <a:fillRect/>
          </a:stretch>
        </p:blipFill>
        <p:spPr>
          <a:xfrm>
            <a:off x="441733" y="2060828"/>
            <a:ext cx="5961892" cy="3262232"/>
          </a:xfrm>
          <a:prstGeom prst="rect">
            <a:avLst/>
          </a:prstGeom>
        </p:spPr>
      </p:pic>
      <p:pic>
        <p:nvPicPr>
          <p:cNvPr id="7" name="Picture 6">
            <a:extLst>
              <a:ext uri="{FF2B5EF4-FFF2-40B4-BE49-F238E27FC236}">
                <a16:creationId xmlns:a16="http://schemas.microsoft.com/office/drawing/2014/main" id="{1EBE4B91-7F15-EECA-2C24-831A8B1FE931}"/>
              </a:ext>
            </a:extLst>
          </p:cNvPr>
          <p:cNvPicPr>
            <a:picLocks noChangeAspect="1"/>
          </p:cNvPicPr>
          <p:nvPr/>
        </p:nvPicPr>
        <p:blipFill>
          <a:blip r:embed="rId6"/>
          <a:stretch>
            <a:fillRect/>
          </a:stretch>
        </p:blipFill>
        <p:spPr>
          <a:xfrm>
            <a:off x="3219978" y="3498618"/>
            <a:ext cx="1637308" cy="1467803"/>
          </a:xfrm>
          <a:prstGeom prst="rect">
            <a:avLst/>
          </a:prstGeom>
        </p:spPr>
      </p:pic>
      <p:cxnSp>
        <p:nvCxnSpPr>
          <p:cNvPr id="3" name="Straight Arrow Connector 2">
            <a:extLst>
              <a:ext uri="{FF2B5EF4-FFF2-40B4-BE49-F238E27FC236}">
                <a16:creationId xmlns:a16="http://schemas.microsoft.com/office/drawing/2014/main" id="{36B328F5-4AE6-49FD-B2B4-3C7463319F31}"/>
              </a:ext>
            </a:extLst>
          </p:cNvPr>
          <p:cNvCxnSpPr>
            <a:cxnSpLocks/>
          </p:cNvCxnSpPr>
          <p:nvPr/>
        </p:nvCxnSpPr>
        <p:spPr>
          <a:xfrm flipH="1" flipV="1">
            <a:off x="3954780" y="3730623"/>
            <a:ext cx="2502998" cy="242673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0" name="Rectangle 9">
            <a:extLst>
              <a:ext uri="{FF2B5EF4-FFF2-40B4-BE49-F238E27FC236}">
                <a16:creationId xmlns:a16="http://schemas.microsoft.com/office/drawing/2014/main" id="{4DDF658E-8881-8FDB-775C-22A13ACF6F6C}"/>
              </a:ext>
            </a:extLst>
          </p:cNvPr>
          <p:cNvSpPr/>
          <p:nvPr/>
        </p:nvSpPr>
        <p:spPr>
          <a:xfrm rot="176316">
            <a:off x="9384487" y="3230880"/>
            <a:ext cx="434340" cy="17526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0A55F7CD-3013-983E-86E2-6DA1C6AB2718}"/>
              </a:ext>
            </a:extLst>
          </p:cNvPr>
          <p:cNvCxnSpPr>
            <a:cxnSpLocks/>
            <a:endCxn id="10" idx="2"/>
          </p:cNvCxnSpPr>
          <p:nvPr/>
        </p:nvCxnSpPr>
        <p:spPr>
          <a:xfrm flipV="1">
            <a:off x="6457778" y="3406025"/>
            <a:ext cx="3139387" cy="275133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79446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597329E-4FB5-49DA-9A3F-A913804AAAC2}"/>
              </a:ext>
            </a:extLst>
          </p:cNvPr>
          <p:cNvPicPr>
            <a:picLocks noChangeAspect="1"/>
          </p:cNvPicPr>
          <p:nvPr/>
        </p:nvPicPr>
        <p:blipFill rotWithShape="1">
          <a:blip r:embed="rId3">
            <a:extLst>
              <a:ext uri="{28A0092B-C50C-407E-A947-70E740481C1C}">
                <a14:useLocalDpi xmlns:a14="http://schemas.microsoft.com/office/drawing/2010/main" val="0"/>
              </a:ext>
            </a:extLst>
          </a:blip>
          <a:srcRect t="1567"/>
          <a:stretch/>
        </p:blipFill>
        <p:spPr>
          <a:xfrm rot="5400000">
            <a:off x="6708060" y="-1116274"/>
            <a:ext cx="2822211" cy="5097667"/>
          </a:xfrm>
          <a:prstGeom prst="rect">
            <a:avLst/>
          </a:prstGeom>
        </p:spPr>
      </p:pic>
      <p:sp>
        <p:nvSpPr>
          <p:cNvPr id="18" name="Subtitle 2">
            <a:extLst>
              <a:ext uri="{FF2B5EF4-FFF2-40B4-BE49-F238E27FC236}">
                <a16:creationId xmlns:a16="http://schemas.microsoft.com/office/drawing/2014/main" id="{468BC5F6-E3A9-4F55-B366-5F2A2FBA720F}"/>
              </a:ext>
            </a:extLst>
          </p:cNvPr>
          <p:cNvSpPr txBox="1">
            <a:spLocks/>
          </p:cNvSpPr>
          <p:nvPr/>
        </p:nvSpPr>
        <p:spPr>
          <a:xfrm>
            <a:off x="-101601" y="111342"/>
            <a:ext cx="5463655" cy="49613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lt-LT" b="1" dirty="0" err="1">
                <a:solidFill>
                  <a:schemeClr val="accent1">
                    <a:lumMod val="75000"/>
                  </a:schemeClr>
                </a:solidFill>
              </a:rPr>
              <a:t>Neutron</a:t>
            </a:r>
            <a:r>
              <a:rPr lang="lt-LT" b="1" dirty="0">
                <a:solidFill>
                  <a:schemeClr val="accent1">
                    <a:lumMod val="75000"/>
                  </a:schemeClr>
                </a:solidFill>
              </a:rPr>
              <a:t> </a:t>
            </a:r>
            <a:r>
              <a:rPr lang="lt-LT" b="1" dirty="0" err="1">
                <a:solidFill>
                  <a:schemeClr val="accent1">
                    <a:lumMod val="75000"/>
                  </a:schemeClr>
                </a:solidFill>
              </a:rPr>
              <a:t>flux</a:t>
            </a:r>
            <a:r>
              <a:rPr lang="lt-LT" b="1" dirty="0">
                <a:solidFill>
                  <a:schemeClr val="accent1">
                    <a:lumMod val="75000"/>
                  </a:schemeClr>
                </a:solidFill>
              </a:rPr>
              <a:t> </a:t>
            </a:r>
            <a:r>
              <a:rPr lang="lt-LT" b="1" dirty="0" err="1">
                <a:solidFill>
                  <a:schemeClr val="accent1">
                    <a:lumMod val="75000"/>
                  </a:schemeClr>
                </a:solidFill>
              </a:rPr>
              <a:t>maps</a:t>
            </a:r>
            <a:endParaRPr lang="lt-LT" dirty="0">
              <a:solidFill>
                <a:schemeClr val="accent1">
                  <a:lumMod val="75000"/>
                </a:schemeClr>
              </a:solidFill>
            </a:endParaRPr>
          </a:p>
        </p:txBody>
      </p:sp>
      <p:sp>
        <p:nvSpPr>
          <p:cNvPr id="16" name="TextBox 15">
            <a:extLst>
              <a:ext uri="{FF2B5EF4-FFF2-40B4-BE49-F238E27FC236}">
                <a16:creationId xmlns:a16="http://schemas.microsoft.com/office/drawing/2014/main" id="{75D102C4-C5BA-4615-AC7F-36602DC5BD85}"/>
              </a:ext>
            </a:extLst>
          </p:cNvPr>
          <p:cNvSpPr txBox="1"/>
          <p:nvPr/>
        </p:nvSpPr>
        <p:spPr>
          <a:xfrm>
            <a:off x="106315" y="624891"/>
            <a:ext cx="3612245" cy="4247317"/>
          </a:xfrm>
          <a:prstGeom prst="rect">
            <a:avLst/>
          </a:prstGeom>
          <a:noFill/>
        </p:spPr>
        <p:txBody>
          <a:bodyPr wrap="square" rtlCol="0">
            <a:spAutoFit/>
          </a:bodyPr>
          <a:lstStyle/>
          <a:p>
            <a:pPr marL="285750" indent="-285750">
              <a:buFont typeface="Arial" panose="020B0604020202020204" pitchFamily="34" charset="0"/>
              <a:buChar char="•"/>
            </a:pPr>
            <a:r>
              <a:rPr lang="en-US" dirty="0"/>
              <a:t>Neutron flux distribution map was created for the moderator box for all material cases (position </a:t>
            </a:r>
            <a:r>
              <a:rPr lang="en-GB" dirty="0"/>
              <a:t>#</a:t>
            </a:r>
            <a:r>
              <a:rPr lang="en-US" dirty="0"/>
              <a:t>1). </a:t>
            </a:r>
            <a:endParaRPr lang="lt-LT" dirty="0"/>
          </a:p>
          <a:p>
            <a:pPr marL="285750" indent="-285750">
              <a:buFont typeface="Arial" panose="020B0604020202020204" pitchFamily="34" charset="0"/>
              <a:buChar char="•"/>
            </a:pPr>
            <a:endParaRPr lang="lt-LT" dirty="0"/>
          </a:p>
          <a:p>
            <a:pPr marL="285750" indent="-285750">
              <a:buFont typeface="Arial" panose="020B0604020202020204" pitchFamily="34" charset="0"/>
              <a:buChar char="•"/>
            </a:pPr>
            <a:endParaRPr lang="lt-LT" dirty="0"/>
          </a:p>
          <a:p>
            <a:pPr marL="285750" indent="-285750">
              <a:buFont typeface="Arial" panose="020B0604020202020204" pitchFamily="34" charset="0"/>
              <a:buChar char="•"/>
            </a:pPr>
            <a:endParaRPr lang="lt-LT" dirty="0"/>
          </a:p>
          <a:p>
            <a:pPr marL="285750" indent="-285750">
              <a:buFont typeface="Arial" panose="020B0604020202020204" pitchFamily="34" charset="0"/>
              <a:buChar char="•"/>
            </a:pPr>
            <a:endParaRPr lang="lt-LT" dirty="0"/>
          </a:p>
          <a:p>
            <a:pPr marL="285750" indent="-285750">
              <a:buFont typeface="Arial" panose="020B0604020202020204" pitchFamily="34" charset="0"/>
              <a:buChar char="•"/>
            </a:pPr>
            <a:endParaRPr lang="lt-LT" dirty="0"/>
          </a:p>
          <a:p>
            <a:pPr marL="285750" indent="-285750">
              <a:buFont typeface="Arial" panose="020B0604020202020204" pitchFamily="34" charset="0"/>
              <a:buChar char="•"/>
            </a:pPr>
            <a:endParaRPr lang="lt-LT" dirty="0"/>
          </a:p>
          <a:p>
            <a:endParaRPr lang="en-US" dirty="0"/>
          </a:p>
          <a:p>
            <a:pPr marL="285750" indent="-285750">
              <a:buFont typeface="Arial" panose="020B0604020202020204" pitchFamily="34" charset="0"/>
              <a:buChar char="•"/>
            </a:pPr>
            <a:endParaRPr lang="lt-LT" dirty="0"/>
          </a:p>
          <a:p>
            <a:pPr marL="285750" indent="-285750">
              <a:buFont typeface="Arial" panose="020B0604020202020204" pitchFamily="34" charset="0"/>
              <a:buChar char="•"/>
            </a:pPr>
            <a:r>
              <a:rPr lang="en-US" dirty="0"/>
              <a:t>Neutron flux distribution map was created for the entire facility with moderator at position #</a:t>
            </a:r>
            <a:r>
              <a:rPr lang="lt-LT" dirty="0"/>
              <a:t>3</a:t>
            </a:r>
            <a:r>
              <a:rPr lang="en-US" dirty="0"/>
              <a:t>.</a:t>
            </a:r>
          </a:p>
        </p:txBody>
      </p:sp>
      <p:cxnSp>
        <p:nvCxnSpPr>
          <p:cNvPr id="5" name="Straight Arrow Connector 4">
            <a:extLst>
              <a:ext uri="{FF2B5EF4-FFF2-40B4-BE49-F238E27FC236}">
                <a16:creationId xmlns:a16="http://schemas.microsoft.com/office/drawing/2014/main" id="{2F09B484-D885-49C2-BC96-45CCF4A5FF74}"/>
              </a:ext>
            </a:extLst>
          </p:cNvPr>
          <p:cNvCxnSpPr>
            <a:cxnSpLocks/>
          </p:cNvCxnSpPr>
          <p:nvPr/>
        </p:nvCxnSpPr>
        <p:spPr>
          <a:xfrm flipV="1">
            <a:off x="1638185" y="1304144"/>
            <a:ext cx="5279776" cy="3389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483E14CD-6474-E99E-DD45-3F05966B55CE}"/>
              </a:ext>
            </a:extLst>
          </p:cNvPr>
          <p:cNvPicPr>
            <a:picLocks noChangeAspect="1"/>
          </p:cNvPicPr>
          <p:nvPr/>
        </p:nvPicPr>
        <p:blipFill>
          <a:blip r:embed="rId4"/>
          <a:stretch>
            <a:fillRect/>
          </a:stretch>
        </p:blipFill>
        <p:spPr>
          <a:xfrm>
            <a:off x="4174765" y="3104671"/>
            <a:ext cx="7910920" cy="3641987"/>
          </a:xfrm>
          <a:prstGeom prst="rect">
            <a:avLst/>
          </a:prstGeom>
        </p:spPr>
      </p:pic>
    </p:spTree>
    <p:extLst>
      <p:ext uri="{BB962C8B-B14F-4D97-AF65-F5344CB8AC3E}">
        <p14:creationId xmlns:p14="http://schemas.microsoft.com/office/powerpoint/2010/main" val="3698756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9412</TotalTime>
  <Words>456</Words>
  <Application>Microsoft Office PowerPoint</Application>
  <PresentationFormat>Widescreen</PresentationFormat>
  <Paragraphs>88</Paragraphs>
  <Slides>11</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Tahoma</vt:lpstr>
      <vt:lpstr>Wingdings</vt:lpstr>
      <vt:lpstr>Office Theme</vt:lpstr>
      <vt:lpstr>Simulations for the NEAR Station beam moderator  </vt:lpstr>
      <vt:lpstr>CONTENT</vt:lpstr>
      <vt:lpstr>Background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gediminas.stankunas@lei.lt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consectetur adipiscing elit praesent et dapibus alit</dc:title>
  <dc:creator>Microsoft Office User</dc:creator>
  <cp:lastModifiedBy>Gediminas Stankūnas</cp:lastModifiedBy>
  <cp:revision>169</cp:revision>
  <dcterms:created xsi:type="dcterms:W3CDTF">2021-12-16T06:41:42Z</dcterms:created>
  <dcterms:modified xsi:type="dcterms:W3CDTF">2024-06-05T07:12:17Z</dcterms:modified>
</cp:coreProperties>
</file>