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308" r:id="rId3"/>
    <p:sldId id="267" r:id="rId4"/>
    <p:sldId id="268" r:id="rId5"/>
    <p:sldId id="269" r:id="rId6"/>
    <p:sldId id="314" r:id="rId7"/>
    <p:sldId id="312" r:id="rId8"/>
    <p:sldId id="313" r:id="rId9"/>
    <p:sldId id="271" r:id="rId10"/>
    <p:sldId id="315" r:id="rId11"/>
    <p:sldId id="311" r:id="rId12"/>
    <p:sldId id="316" r:id="rId13"/>
    <p:sldId id="31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1" autoAdjust="0"/>
    <p:restoredTop sz="94660"/>
  </p:normalViewPr>
  <p:slideViewPr>
    <p:cSldViewPr snapToGrid="0">
      <p:cViewPr varScale="1">
        <p:scale>
          <a:sx n="101" d="100"/>
          <a:sy n="101" d="100"/>
        </p:scale>
        <p:origin x="120"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00.27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2 0,'0'1171,"4"-1086,26 145,-1-18,-26 34,-4-137,-1-77,-2-1,-1 0,-1-1,-10 32,5-23,-9 62,18-74</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7:32.028"/>
    </inkml:context>
    <inkml:brush xml:id="br0">
      <inkml:brushProperty name="width" value="0.3" units="cm"/>
      <inkml:brushProperty name="height" value="0.6" units="cm"/>
      <inkml:brushProperty name="color" value="#A2D762"/>
      <inkml:brushProperty name="tip" value="rectangle"/>
      <inkml:brushProperty name="rasterOp" value="maskPen"/>
      <inkml:brushProperty name="ignorePressure" value="1"/>
    </inkml:brush>
  </inkml:definitions>
  <inkml:trace contextRef="#ctx0" brushRef="#br0">93 6,'54'-2,"-38"0,1 1,-1 0,1 2,-1 0,1 1,27 6,-41-6,0 0,0 1,1-1,-2 1,1-1,0 1,0 0,-1 0,0 1,0-1,1 0,-2 1,1-1,0 1,-1 0,0-1,0 1,0 0,0 0,0 0,-1 0,0 0,0 7,0 13,0 1,-6 34,5-56,-2 17,-2-1,-1 1,-8 22,7-24,0 0,2 1,-5 29,8-27,-2 15,-1 0,-15 52,18-84,1-1,-1 1,0 0,0-1,-1 0,1 1,0-1,-1 0,0 0,0-1,0 1,0-1,0 1,-1-1,1 0,-1 0,1 0,-1-1,0 1,0-1,0 0,0 0,0 0,0-1,0 1,0-1,0 0,0 0,0 0,-6-2,4 1,0 1,0-1,0-1,1 1,-1-1,1 0,-1 0,1-1,0 1,0-1,0 0,0-1,0 1,1-1,0 0,-1 0,1-1,1 1,-1-1,-5-9,4-1,0 0,1 0,1 0,0-1,1 0,1 1,0-1,1 0,1 0,1 1,0-1,1 1,0-1,1 1,1 0,1 0,0 1,0 0,2 0,15-23,-13 22,-7 8,1 1,0 0,0 0,1 0,-1 0,1 1,1 0,-1 0,10-7,2 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9:00.822"/>
    </inkml:context>
    <inkml:brush xml:id="br0">
      <inkml:brushProperty name="width" value="0.3" units="cm"/>
      <inkml:brushProperty name="height" value="0.6" units="cm"/>
      <inkml:brushProperty name="color" value="#A9D8FF"/>
      <inkml:brushProperty name="tip" value="rectangle"/>
      <inkml:brushProperty name="rasterOp" value="maskPen"/>
      <inkml:brushProperty name="ignorePressure" value="1"/>
    </inkml:brush>
  </inkml:definitions>
  <inkml:trace contextRef="#ctx0" brushRef="#br0">1 0,'0'995,"0"-968</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0:09.577"/>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1,'0'877,"0"-852</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3:33.42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1,'1'20,"2"1,0-1,9 31,-3-15,4 35,5 92,-16-132,0-17,0-1,0 0,2 0,-1-1,2 1,-1-1,2 0,0 0,0 0,1-1,12 15,-19-25,1-1,-1 0,1 1,0-1,-1 0,1 0,0 1,-1-1,1 0,0 0,-1 0,1 0,0 0,-1 0,1 0,0 0,0 0,-1 0,1 0,0-1,-1 1,1 0,0 0,-1-1,1 1,-1 0,1-1,-1 1,1-1,0 1,-1 0,1-1,-1 1,0-1,1 0,-1 1,1-1,-1 1,0-1,1-1,17-29,-16 26,5-12,0-1,-1-1,-1 1,-1-1,0 0,1-34,-6-123,-2 85,2 18,1 44</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3:35.929"/>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0,'5'0,"1"5,0 7,-1 5,-1 11,-2 5,-1 2,0 0,-1-1,0-1,-1-1,1-2,-5 10,-2 2,1 0,1-3,1-3,2-7</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3:50.102"/>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28 1,'-1'0,"0"1,0-1,0 0,0 1,0-1,0 1,0 0,0-1,0 1,0 0,0 0,0-1,0 1,1 0,-1 0,0 0,1 0,-1 0,1 0,-1 0,1 0,-1 0,1 1,0-1,-1 0,1 0,0 0,0 2,-5 39,4-35,0 68,3-1,19 127,-15-154,-4-34,1 1,1-1,1 0,8 20,-7-21,-1 1,0 0,-1 0,4 21,-6-6,0-3</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3:52.261"/>
    </inkml:context>
    <inkml:brush xml:id="br0">
      <inkml:brushProperty name="width" value="0.3" units="cm"/>
      <inkml:brushProperty name="height" value="0.6" units="cm"/>
      <inkml:brushProperty name="color" value="#FFACD5"/>
      <inkml:brushProperty name="tip" value="rectangle"/>
      <inkml:brushProperty name="rasterOp" value="maskPen"/>
      <inkml:brushProperty name="ignorePressure" value="1"/>
    </inkml:brush>
  </inkml:definitions>
  <inkml:trace contextRef="#ctx0" brushRef="#br0">1 0,'14'199,"1"-22,-13-145,11 52,-7-54,-2 0,1 32,-6 84,1-121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1:38.707"/>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1 312,'281'-125,"-18"8,-154 76,-53 21,-34 12</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1:40.762"/>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29,'5'0,"7"0,6 0,10 0,5 0,2 0,-5-5,-2-1,-2 0,0 1,1 1,-5 2</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1:51.609"/>
    </inkml:context>
    <inkml:brush xml:id="br0">
      <inkml:brushProperty name="width" value="0.3" units="cm"/>
      <inkml:brushProperty name="height" value="0.6" units="cm"/>
      <inkml:brushProperty name="color" value="#A2D762"/>
      <inkml:brushProperty name="tip" value="rectangle"/>
      <inkml:brushProperty name="rasterOp" value="maskPen"/>
      <inkml:brushProperty name="ignorePressure" value="1"/>
    </inkml:brush>
  </inkml:definitions>
  <inkml:trace contextRef="#ctx0" brushRef="#br0">1 392,'3'-2,"1"0,0 0,-1 0,1 0,0 0,0 1,0-1,1 1,4-1,11-3,68-27,171-55,-240 80,-1 0,0-1,24-14,36-16,348-100,-353 116,-50 14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03.34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32 1,'12'52,"-3"1,4 84,-11 109,-3-162,-1 793,-15-587,0-11,17-227,-3 0,-12 76,5-65,8-36</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11:55.023"/>
    </inkml:context>
    <inkml:brush xml:id="br0">
      <inkml:brushProperty name="width" value="0.3" units="cm"/>
      <inkml:brushProperty name="height" value="0.6" units="cm"/>
      <inkml:brushProperty name="color" value="#A2D762"/>
      <inkml:brushProperty name="tip" value="rectangle"/>
      <inkml:brushProperty name="rasterOp" value="maskPen"/>
      <inkml:brushProperty name="ignorePressure" value="1"/>
    </inkml:brush>
  </inkml:definitions>
  <inkml:trace contextRef="#ctx0" brushRef="#br0">0 347,'9'-6,"0"-1,0 1,1 0,-1 1,19-7,13-7,229-150,-243 150,1 1,1 1,1 1,0 2,36-12,-46 20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08.422"/>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1,'0'5,"0"8,0 13,0 7,0 14,0 11,0 1,0-4,0-11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10.64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0,'0'5,"0"14,0 8,0 5,6-2,7-1,1 0,4-5,-1-1,-3 1,-5 3,-3-5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15.495"/>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13,'0'-6,"0"-1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5:17.45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6:05.859"/>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1,'0'929,"0"-917,0-1,1 1,1 0,0-1,0 1,1-1,1 0,0 0,0 0,1 0,9 13,-10-19,-1 0,1 0,0 0,1-1,-1 0,1 0,0 0,0 0,0-1,0 0,0 0,1 0,0-1,-1 1,1-2,0 1,0 0,0-1,0 0,0-1,1 1,-1-1,7-1,-11 1,1-1,0 0,-1 1,1-1,0 0,-1 0,0 0,1-1,-1 1,0-1,1 1,-1-1,0 0,0 1,0-1,0 0,-1-1,1 1,0 0,-1 0,0-1,1 1,-1-1,0 1,0-1,-1 1,2-6,1-7,0-1,-1 1,0-27,-2 27,3-98,-11-122,5 218,-1 0,0 1,-1-1,0 1,-1 0,-1 1,-1 0,-14-23,17 29,0-1,1 0,1-1,0 1,0 0,1-1,0 0,1 0,0-12,1-14,5-48,19-33,-20 93</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6:09.060"/>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 30,'0'-1,"1"0,-1-1,1 1,-1 0,1 0,0-1,0 1,-1 0,1 0,0 0,0 0,0 0,0 0,1 1,-1-1,0 0,0 0,0 1,1-1,-1 1,0-1,1 1,-1-1,0 1,1 0,-1 0,3 0,44-6,-43 6,13-1,1 0,-1 2,1 0,-1 1,0 1,1 0,-1 2,-1 0,1 1,-1 0,0 2,0 0,-1 1,0 0,-1 2,0 0,0 0,-1 1,-1 1,0 1,-1-1,0 2,-1 0,17 32,-13-17,-2 1,-2 0,-1 1,-1 0,6 44,-7-11,-2 114,-5-144,0-20,0 1,-4 30,3-42,-1-1,0 0,1 0,-1 0,0 1,-1-1,1 0,0 0,-1 0,0-1,0 1,0 0,0-1,0 1,0-1,-1 0,1 1,-1-1,-3 2,-5 2,-1-1,0 0,0-1,-1-1,1 0,-1 0,1-1,-1-1,0 0,-22-1,-3-4,0-1,-47-13,80 17,0-1,1 1,-1-1,1 0,-1-1,1 1,0-1,0 0,0 0,0 0,1 0,-1-1,1 1,0-1,0 0,0 0,1 0,-1 0,1-1,0 1,0-1,0 1,1-1,0 0,0 1,-1-7,-1-14,1 0,1-1,5-48,-2 26,-1-2,3 0,10-55,-9 77,-1 3</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10-26T13:06:28.775"/>
    </inkml:context>
    <inkml:brush xml:id="br0">
      <inkml:brushProperty name="width" value="0.3" units="cm"/>
      <inkml:brushProperty name="height" value="0.6" units="cm"/>
      <inkml:brushProperty name="color" value="#A2D762"/>
      <inkml:brushProperty name="tip" value="rectangle"/>
      <inkml:brushProperty name="rasterOp" value="maskPen"/>
      <inkml:brushProperty name="ignorePressure" value="1"/>
    </inkml:brush>
  </inkml:definitions>
  <inkml:trace contextRef="#ctx0" brushRef="#br0">33 18,'52'-8,"7"-1,-56 9,0 0,-1 0,1 0,-1 1,1-1,-1 1,1-1,-1 1,1 0,-1 0,1 0,-1 1,0-1,0 0,0 1,1 0,-1-1,3 5,1 3,0 1,-1-1,0 1,0 0,-1 1,-1-1,1 1,-2-1,0 1,2 17,0 18,-3 51,-1-90,1 43,2 0,2 0,2-1,19 68,-19-78,-1 1,-3 0,-1 0,-6 68,1-8,3-79,0 0,-2 1,-4 24,4-38,-1 1,0-1,0 0,0-1,-1 1,0-1,-1 1,1-1,-1-1,-1 1,-6 6,-8 8,6-5,-1-1,-1 0,-1-1,-34 23,50-36,0-1,0 0,0 1,0-1,0 0,0 1,0-1,1 0,-1 0,0 0,0 0,0 0,0 0,0 0,0 0,0-1,0 1,0 0,0-1,0 1,1 0,-1-1,0 1,0-1,0 1,1-1,-1 0,0 1,0-1,1 0,-1 1,1-1,-1 0,1 0,-1 1,1-1,-1 0,1 0,0 0,-1 0,1 0,0 0,-1-1,-6-47,7 45,0-88,2 74,-1 0,-1 0,0 0,-2 0,0 1,-1-1,0 0,-12-32,7 32,1-1,1 0,1 0,0-1,2 0,-3-33,7-128,3 77,-1 39,2 0,4 0,28-107,-30 149,2 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25FB1A-D87D-48F9-827F-3A160A6A7580}" type="datetimeFigureOut">
              <a:rPr lang="en-GB" smtClean="0"/>
              <a:t>05/04/2024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10025D-458A-4821-ADC2-90B0CD60FB88}" type="slidenum">
              <a:rPr lang="en-GB" smtClean="0"/>
              <a:t>‹#›</a:t>
            </a:fld>
            <a:endParaRPr lang="en-GB"/>
          </a:p>
        </p:txBody>
      </p:sp>
    </p:spTree>
    <p:extLst>
      <p:ext uri="{BB962C8B-B14F-4D97-AF65-F5344CB8AC3E}">
        <p14:creationId xmlns:p14="http://schemas.microsoft.com/office/powerpoint/2010/main" val="2864032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D3466-79FA-C7A2-B8C1-1B5BE23FEE4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95A64F7-6BEB-E04C-8E11-7F1ED03275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DB2C6E7-8477-08AE-F62A-715E37D453D0}"/>
              </a:ext>
            </a:extLst>
          </p:cNvPr>
          <p:cNvSpPr>
            <a:spLocks noGrp="1"/>
          </p:cNvSpPr>
          <p:nvPr>
            <p:ph type="dt" sz="half" idx="10"/>
          </p:nvPr>
        </p:nvSpPr>
        <p:spPr/>
        <p:txBody>
          <a:bodyPr/>
          <a:lstStyle/>
          <a:p>
            <a:fld id="{4AD81F8D-80B1-40D3-8C54-FF1C609C26C8}" type="datetime1">
              <a:rPr lang="en-GB" smtClean="0"/>
              <a:t>05/04/2024</a:t>
            </a:fld>
            <a:endParaRPr lang="en-GB"/>
          </a:p>
        </p:txBody>
      </p:sp>
      <p:sp>
        <p:nvSpPr>
          <p:cNvPr id="5" name="Footer Placeholder 4">
            <a:extLst>
              <a:ext uri="{FF2B5EF4-FFF2-40B4-BE49-F238E27FC236}">
                <a16:creationId xmlns:a16="http://schemas.microsoft.com/office/drawing/2014/main" id="{B1263173-F299-5C30-3838-4427F780D5E3}"/>
              </a:ext>
            </a:extLst>
          </p:cNvPr>
          <p:cNvSpPr>
            <a:spLocks noGrp="1"/>
          </p:cNvSpPr>
          <p:nvPr>
            <p:ph type="ftr" sz="quarter" idx="11"/>
          </p:nvPr>
        </p:nvSpPr>
        <p:spPr/>
        <p:txBody>
          <a:bodyPr/>
          <a:lstStyle/>
          <a:p>
            <a:r>
              <a:rPr lang="en-GB"/>
              <a:t>RFQ2 beam commissioning meeting - 09/04/2024</a:t>
            </a:r>
          </a:p>
        </p:txBody>
      </p:sp>
      <p:sp>
        <p:nvSpPr>
          <p:cNvPr id="6" name="Slide Number Placeholder 5">
            <a:extLst>
              <a:ext uri="{FF2B5EF4-FFF2-40B4-BE49-F238E27FC236}">
                <a16:creationId xmlns:a16="http://schemas.microsoft.com/office/drawing/2014/main" id="{501D6930-75FD-8E5B-9D8B-C428F900D8D3}"/>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2937063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60B1D-7703-FCE3-87BE-A4FAC6F0425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EF54144-14E9-A9E0-609F-19A6D67BBBF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F81133-D575-99B2-E0E2-D89B1DEB58A8}"/>
              </a:ext>
            </a:extLst>
          </p:cNvPr>
          <p:cNvSpPr>
            <a:spLocks noGrp="1"/>
          </p:cNvSpPr>
          <p:nvPr>
            <p:ph type="dt" sz="half" idx="10"/>
          </p:nvPr>
        </p:nvSpPr>
        <p:spPr/>
        <p:txBody>
          <a:bodyPr/>
          <a:lstStyle/>
          <a:p>
            <a:fld id="{02ED0EB4-8A46-4940-BB46-ED4A938E1378}" type="datetime1">
              <a:rPr lang="en-GB" smtClean="0"/>
              <a:t>05/04/2024</a:t>
            </a:fld>
            <a:endParaRPr lang="en-GB"/>
          </a:p>
        </p:txBody>
      </p:sp>
      <p:sp>
        <p:nvSpPr>
          <p:cNvPr id="5" name="Footer Placeholder 4">
            <a:extLst>
              <a:ext uri="{FF2B5EF4-FFF2-40B4-BE49-F238E27FC236}">
                <a16:creationId xmlns:a16="http://schemas.microsoft.com/office/drawing/2014/main" id="{067FB5D3-6CDA-565C-422F-B65BD972A420}"/>
              </a:ext>
            </a:extLst>
          </p:cNvPr>
          <p:cNvSpPr>
            <a:spLocks noGrp="1"/>
          </p:cNvSpPr>
          <p:nvPr>
            <p:ph type="ftr" sz="quarter" idx="11"/>
          </p:nvPr>
        </p:nvSpPr>
        <p:spPr/>
        <p:txBody>
          <a:bodyPr/>
          <a:lstStyle/>
          <a:p>
            <a:r>
              <a:rPr lang="en-GB"/>
              <a:t>RFQ2 beam commissioning meeting - 09/04/2024</a:t>
            </a:r>
          </a:p>
        </p:txBody>
      </p:sp>
      <p:sp>
        <p:nvSpPr>
          <p:cNvPr id="6" name="Slide Number Placeholder 5">
            <a:extLst>
              <a:ext uri="{FF2B5EF4-FFF2-40B4-BE49-F238E27FC236}">
                <a16:creationId xmlns:a16="http://schemas.microsoft.com/office/drawing/2014/main" id="{E64F78F2-BB62-9C8D-42F1-F247D07DE37E}"/>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1191080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517FB5E-132D-C8CC-B07E-F4EDC3583B2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71B26D8-BC12-97BE-0231-C113EB69BF4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541A50-8F43-581C-EE50-926930F31F1A}"/>
              </a:ext>
            </a:extLst>
          </p:cNvPr>
          <p:cNvSpPr>
            <a:spLocks noGrp="1"/>
          </p:cNvSpPr>
          <p:nvPr>
            <p:ph type="dt" sz="half" idx="10"/>
          </p:nvPr>
        </p:nvSpPr>
        <p:spPr/>
        <p:txBody>
          <a:bodyPr/>
          <a:lstStyle/>
          <a:p>
            <a:fld id="{9CDB7FFA-4E1A-45E3-BAFF-F1AFFF29CDDE}" type="datetime1">
              <a:rPr lang="en-GB" smtClean="0"/>
              <a:t>05/04/2024</a:t>
            </a:fld>
            <a:endParaRPr lang="en-GB"/>
          </a:p>
        </p:txBody>
      </p:sp>
      <p:sp>
        <p:nvSpPr>
          <p:cNvPr id="5" name="Footer Placeholder 4">
            <a:extLst>
              <a:ext uri="{FF2B5EF4-FFF2-40B4-BE49-F238E27FC236}">
                <a16:creationId xmlns:a16="http://schemas.microsoft.com/office/drawing/2014/main" id="{9D0DA219-8BFE-1456-41DC-5EE0C623C2A4}"/>
              </a:ext>
            </a:extLst>
          </p:cNvPr>
          <p:cNvSpPr>
            <a:spLocks noGrp="1"/>
          </p:cNvSpPr>
          <p:nvPr>
            <p:ph type="ftr" sz="quarter" idx="11"/>
          </p:nvPr>
        </p:nvSpPr>
        <p:spPr/>
        <p:txBody>
          <a:bodyPr/>
          <a:lstStyle/>
          <a:p>
            <a:r>
              <a:rPr lang="en-GB"/>
              <a:t>RFQ2 beam commissioning meeting - 09/04/2024</a:t>
            </a:r>
          </a:p>
        </p:txBody>
      </p:sp>
      <p:sp>
        <p:nvSpPr>
          <p:cNvPr id="6" name="Slide Number Placeholder 5">
            <a:extLst>
              <a:ext uri="{FF2B5EF4-FFF2-40B4-BE49-F238E27FC236}">
                <a16:creationId xmlns:a16="http://schemas.microsoft.com/office/drawing/2014/main" id="{0DDC8237-6FDC-D67C-1F2E-BFE377AF7363}"/>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1855998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fld id="{A5044DA5-649B-4F65-9403-AA197A91E245}" type="datetime1">
              <a:rPr lang="en-GB" smtClean="0"/>
              <a:t>05/04/2024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RFQ2 beam commissioning meeting - 09/04/2024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39351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3E9D-D748-82EA-8F02-46729D3C395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7D30018-CBB6-4642-FC39-E2252AAE9A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714489-292D-DFF1-86E1-C2FECA25A71C}"/>
              </a:ext>
            </a:extLst>
          </p:cNvPr>
          <p:cNvSpPr>
            <a:spLocks noGrp="1"/>
          </p:cNvSpPr>
          <p:nvPr>
            <p:ph type="dt" sz="half" idx="10"/>
          </p:nvPr>
        </p:nvSpPr>
        <p:spPr/>
        <p:txBody>
          <a:bodyPr/>
          <a:lstStyle/>
          <a:p>
            <a:fld id="{46D41DFA-F0D7-4641-A15D-A01E93A82039}" type="datetime1">
              <a:rPr lang="en-GB" smtClean="0"/>
              <a:t>05/04/2024</a:t>
            </a:fld>
            <a:endParaRPr lang="en-GB"/>
          </a:p>
        </p:txBody>
      </p:sp>
      <p:sp>
        <p:nvSpPr>
          <p:cNvPr id="5" name="Footer Placeholder 4">
            <a:extLst>
              <a:ext uri="{FF2B5EF4-FFF2-40B4-BE49-F238E27FC236}">
                <a16:creationId xmlns:a16="http://schemas.microsoft.com/office/drawing/2014/main" id="{029F3F13-EC36-EB71-8DE4-7964810AC929}"/>
              </a:ext>
            </a:extLst>
          </p:cNvPr>
          <p:cNvSpPr>
            <a:spLocks noGrp="1"/>
          </p:cNvSpPr>
          <p:nvPr>
            <p:ph type="ftr" sz="quarter" idx="11"/>
          </p:nvPr>
        </p:nvSpPr>
        <p:spPr/>
        <p:txBody>
          <a:bodyPr/>
          <a:lstStyle/>
          <a:p>
            <a:r>
              <a:rPr lang="en-GB"/>
              <a:t>RFQ2 beam commissioning meeting - 09/04/2024</a:t>
            </a:r>
          </a:p>
        </p:txBody>
      </p:sp>
      <p:sp>
        <p:nvSpPr>
          <p:cNvPr id="6" name="Slide Number Placeholder 5">
            <a:extLst>
              <a:ext uri="{FF2B5EF4-FFF2-40B4-BE49-F238E27FC236}">
                <a16:creationId xmlns:a16="http://schemas.microsoft.com/office/drawing/2014/main" id="{412A3A45-3EA0-9A4D-2BF9-F062658DCAC0}"/>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2803782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7EC8C-D305-75BC-B7D9-D8441D64BF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F57511A-2CB3-E88B-F01A-52BAA4BB4E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90BFEA-569B-5BE6-0BB4-6AF3714AF24E}"/>
              </a:ext>
            </a:extLst>
          </p:cNvPr>
          <p:cNvSpPr>
            <a:spLocks noGrp="1"/>
          </p:cNvSpPr>
          <p:nvPr>
            <p:ph type="dt" sz="half" idx="10"/>
          </p:nvPr>
        </p:nvSpPr>
        <p:spPr/>
        <p:txBody>
          <a:bodyPr/>
          <a:lstStyle/>
          <a:p>
            <a:fld id="{E361A74E-8A56-4083-A8F1-17E9570FE81B}" type="datetime1">
              <a:rPr lang="en-GB" smtClean="0"/>
              <a:t>05/04/2024</a:t>
            </a:fld>
            <a:endParaRPr lang="en-GB"/>
          </a:p>
        </p:txBody>
      </p:sp>
      <p:sp>
        <p:nvSpPr>
          <p:cNvPr id="5" name="Footer Placeholder 4">
            <a:extLst>
              <a:ext uri="{FF2B5EF4-FFF2-40B4-BE49-F238E27FC236}">
                <a16:creationId xmlns:a16="http://schemas.microsoft.com/office/drawing/2014/main" id="{B994278C-DAAA-A8EB-84B4-1D5B0035F97E}"/>
              </a:ext>
            </a:extLst>
          </p:cNvPr>
          <p:cNvSpPr>
            <a:spLocks noGrp="1"/>
          </p:cNvSpPr>
          <p:nvPr>
            <p:ph type="ftr" sz="quarter" idx="11"/>
          </p:nvPr>
        </p:nvSpPr>
        <p:spPr/>
        <p:txBody>
          <a:bodyPr/>
          <a:lstStyle/>
          <a:p>
            <a:r>
              <a:rPr lang="en-GB"/>
              <a:t>RFQ2 beam commissioning meeting - 09/04/2024</a:t>
            </a:r>
          </a:p>
        </p:txBody>
      </p:sp>
      <p:sp>
        <p:nvSpPr>
          <p:cNvPr id="6" name="Slide Number Placeholder 5">
            <a:extLst>
              <a:ext uri="{FF2B5EF4-FFF2-40B4-BE49-F238E27FC236}">
                <a16:creationId xmlns:a16="http://schemas.microsoft.com/office/drawing/2014/main" id="{27FF043B-1120-E049-6287-3084EDF4E3E8}"/>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3477849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EF3D1-7F89-7A88-C7B1-9507A8C829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930910-DCED-7F16-DB78-0646334E42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D079108-C574-4FBB-4F8F-18DEAE270E8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92BDA4C-5E5E-B8F4-FF09-14989EE0B91A}"/>
              </a:ext>
            </a:extLst>
          </p:cNvPr>
          <p:cNvSpPr>
            <a:spLocks noGrp="1"/>
          </p:cNvSpPr>
          <p:nvPr>
            <p:ph type="dt" sz="half" idx="10"/>
          </p:nvPr>
        </p:nvSpPr>
        <p:spPr/>
        <p:txBody>
          <a:bodyPr/>
          <a:lstStyle/>
          <a:p>
            <a:fld id="{CBA4008A-EB75-4A68-A36A-6C6A389F8B0D}" type="datetime1">
              <a:rPr lang="en-GB" smtClean="0"/>
              <a:t>05/04/2024</a:t>
            </a:fld>
            <a:endParaRPr lang="en-GB"/>
          </a:p>
        </p:txBody>
      </p:sp>
      <p:sp>
        <p:nvSpPr>
          <p:cNvPr id="6" name="Footer Placeholder 5">
            <a:extLst>
              <a:ext uri="{FF2B5EF4-FFF2-40B4-BE49-F238E27FC236}">
                <a16:creationId xmlns:a16="http://schemas.microsoft.com/office/drawing/2014/main" id="{99AF3820-181C-7A16-902C-BCD40FAC135C}"/>
              </a:ext>
            </a:extLst>
          </p:cNvPr>
          <p:cNvSpPr>
            <a:spLocks noGrp="1"/>
          </p:cNvSpPr>
          <p:nvPr>
            <p:ph type="ftr" sz="quarter" idx="11"/>
          </p:nvPr>
        </p:nvSpPr>
        <p:spPr/>
        <p:txBody>
          <a:bodyPr/>
          <a:lstStyle/>
          <a:p>
            <a:r>
              <a:rPr lang="en-GB"/>
              <a:t>RFQ2 beam commissioning meeting - 09/04/2024</a:t>
            </a:r>
          </a:p>
        </p:txBody>
      </p:sp>
      <p:sp>
        <p:nvSpPr>
          <p:cNvPr id="7" name="Slide Number Placeholder 6">
            <a:extLst>
              <a:ext uri="{FF2B5EF4-FFF2-40B4-BE49-F238E27FC236}">
                <a16:creationId xmlns:a16="http://schemas.microsoft.com/office/drawing/2014/main" id="{E58BAF6E-99DA-BEF7-288D-C32B05A6366C}"/>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1352592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ED07C-B5AA-9997-E1C2-788CE00B5B4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68C5D7-5053-861F-B3DE-23E5B23561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FBFE191-E5A9-3FB8-30C2-98A3D11069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E77F13E-7798-7C67-AA3B-67A524AB0D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074489-48E2-312C-BD54-DDA060B1F58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B415751-361B-8245-F634-E9388B035A86}"/>
              </a:ext>
            </a:extLst>
          </p:cNvPr>
          <p:cNvSpPr>
            <a:spLocks noGrp="1"/>
          </p:cNvSpPr>
          <p:nvPr>
            <p:ph type="dt" sz="half" idx="10"/>
          </p:nvPr>
        </p:nvSpPr>
        <p:spPr/>
        <p:txBody>
          <a:bodyPr/>
          <a:lstStyle/>
          <a:p>
            <a:fld id="{927EC8FF-604A-4096-8034-785E2DFD57D2}" type="datetime1">
              <a:rPr lang="en-GB" smtClean="0"/>
              <a:t>05/04/2024</a:t>
            </a:fld>
            <a:endParaRPr lang="en-GB"/>
          </a:p>
        </p:txBody>
      </p:sp>
      <p:sp>
        <p:nvSpPr>
          <p:cNvPr id="8" name="Footer Placeholder 7">
            <a:extLst>
              <a:ext uri="{FF2B5EF4-FFF2-40B4-BE49-F238E27FC236}">
                <a16:creationId xmlns:a16="http://schemas.microsoft.com/office/drawing/2014/main" id="{9AD23F49-BC31-0DBE-F5B0-073C2A6A1393}"/>
              </a:ext>
            </a:extLst>
          </p:cNvPr>
          <p:cNvSpPr>
            <a:spLocks noGrp="1"/>
          </p:cNvSpPr>
          <p:nvPr>
            <p:ph type="ftr" sz="quarter" idx="11"/>
          </p:nvPr>
        </p:nvSpPr>
        <p:spPr/>
        <p:txBody>
          <a:bodyPr/>
          <a:lstStyle/>
          <a:p>
            <a:r>
              <a:rPr lang="en-GB"/>
              <a:t>RFQ2 beam commissioning meeting - 09/04/2024</a:t>
            </a:r>
          </a:p>
        </p:txBody>
      </p:sp>
      <p:sp>
        <p:nvSpPr>
          <p:cNvPr id="9" name="Slide Number Placeholder 8">
            <a:extLst>
              <a:ext uri="{FF2B5EF4-FFF2-40B4-BE49-F238E27FC236}">
                <a16:creationId xmlns:a16="http://schemas.microsoft.com/office/drawing/2014/main" id="{9B43BF6A-2CB5-24EE-7A3B-86871CE665B4}"/>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3809228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5D7F2-E341-99BC-5526-27932E32A96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791A0FC-0E25-24CA-74EE-95573CD06BE5}"/>
              </a:ext>
            </a:extLst>
          </p:cNvPr>
          <p:cNvSpPr>
            <a:spLocks noGrp="1"/>
          </p:cNvSpPr>
          <p:nvPr>
            <p:ph type="dt" sz="half" idx="10"/>
          </p:nvPr>
        </p:nvSpPr>
        <p:spPr/>
        <p:txBody>
          <a:bodyPr/>
          <a:lstStyle/>
          <a:p>
            <a:fld id="{1A23A4D7-6A1A-44DE-9F53-FC419F313487}" type="datetime1">
              <a:rPr lang="en-GB" smtClean="0"/>
              <a:t>05/04/2024</a:t>
            </a:fld>
            <a:endParaRPr lang="en-GB"/>
          </a:p>
        </p:txBody>
      </p:sp>
      <p:sp>
        <p:nvSpPr>
          <p:cNvPr id="4" name="Footer Placeholder 3">
            <a:extLst>
              <a:ext uri="{FF2B5EF4-FFF2-40B4-BE49-F238E27FC236}">
                <a16:creationId xmlns:a16="http://schemas.microsoft.com/office/drawing/2014/main" id="{98B034D6-9578-A80E-38E3-34C274AFAF7D}"/>
              </a:ext>
            </a:extLst>
          </p:cNvPr>
          <p:cNvSpPr>
            <a:spLocks noGrp="1"/>
          </p:cNvSpPr>
          <p:nvPr>
            <p:ph type="ftr" sz="quarter" idx="11"/>
          </p:nvPr>
        </p:nvSpPr>
        <p:spPr/>
        <p:txBody>
          <a:bodyPr/>
          <a:lstStyle/>
          <a:p>
            <a:r>
              <a:rPr lang="en-GB"/>
              <a:t>RFQ2 beam commissioning meeting - 09/04/2024</a:t>
            </a:r>
          </a:p>
        </p:txBody>
      </p:sp>
      <p:sp>
        <p:nvSpPr>
          <p:cNvPr id="5" name="Slide Number Placeholder 4">
            <a:extLst>
              <a:ext uri="{FF2B5EF4-FFF2-40B4-BE49-F238E27FC236}">
                <a16:creationId xmlns:a16="http://schemas.microsoft.com/office/drawing/2014/main" id="{411DAB66-3EAA-FFFA-27DB-E8F7CC416B81}"/>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303240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94788E-1C04-9A97-0D58-D60237EE3D64}"/>
              </a:ext>
            </a:extLst>
          </p:cNvPr>
          <p:cNvSpPr>
            <a:spLocks noGrp="1"/>
          </p:cNvSpPr>
          <p:nvPr>
            <p:ph type="dt" sz="half" idx="10"/>
          </p:nvPr>
        </p:nvSpPr>
        <p:spPr/>
        <p:txBody>
          <a:bodyPr/>
          <a:lstStyle/>
          <a:p>
            <a:fld id="{A531766F-5A00-429A-AAC1-CA41F8BEF05B}" type="datetime1">
              <a:rPr lang="en-GB" smtClean="0"/>
              <a:t>05/04/2024</a:t>
            </a:fld>
            <a:endParaRPr lang="en-GB"/>
          </a:p>
        </p:txBody>
      </p:sp>
      <p:sp>
        <p:nvSpPr>
          <p:cNvPr id="3" name="Footer Placeholder 2">
            <a:extLst>
              <a:ext uri="{FF2B5EF4-FFF2-40B4-BE49-F238E27FC236}">
                <a16:creationId xmlns:a16="http://schemas.microsoft.com/office/drawing/2014/main" id="{1BED9F7E-B7BD-0DFA-C768-E36454E240C7}"/>
              </a:ext>
            </a:extLst>
          </p:cNvPr>
          <p:cNvSpPr>
            <a:spLocks noGrp="1"/>
          </p:cNvSpPr>
          <p:nvPr>
            <p:ph type="ftr" sz="quarter" idx="11"/>
          </p:nvPr>
        </p:nvSpPr>
        <p:spPr/>
        <p:txBody>
          <a:bodyPr/>
          <a:lstStyle/>
          <a:p>
            <a:r>
              <a:rPr lang="en-GB"/>
              <a:t>RFQ2 beam commissioning meeting - 09/04/2024</a:t>
            </a:r>
          </a:p>
        </p:txBody>
      </p:sp>
      <p:sp>
        <p:nvSpPr>
          <p:cNvPr id="4" name="Slide Number Placeholder 3">
            <a:extLst>
              <a:ext uri="{FF2B5EF4-FFF2-40B4-BE49-F238E27FC236}">
                <a16:creationId xmlns:a16="http://schemas.microsoft.com/office/drawing/2014/main" id="{6B466E3B-45BE-B92E-C38F-3FFA027CB45E}"/>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3749549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CEC50-E7B1-8C32-75A4-9CF6D65820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321B496-A223-C45E-1670-16F3294D493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15D3EBF-2096-B781-27B9-CD100E5581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C990A7-1F65-73BA-EEEF-E22AF182B1E1}"/>
              </a:ext>
            </a:extLst>
          </p:cNvPr>
          <p:cNvSpPr>
            <a:spLocks noGrp="1"/>
          </p:cNvSpPr>
          <p:nvPr>
            <p:ph type="dt" sz="half" idx="10"/>
          </p:nvPr>
        </p:nvSpPr>
        <p:spPr/>
        <p:txBody>
          <a:bodyPr/>
          <a:lstStyle/>
          <a:p>
            <a:fld id="{AD30D3E4-1069-4660-BF10-300A351F76F8}" type="datetime1">
              <a:rPr lang="en-GB" smtClean="0"/>
              <a:t>05/04/2024</a:t>
            </a:fld>
            <a:endParaRPr lang="en-GB"/>
          </a:p>
        </p:txBody>
      </p:sp>
      <p:sp>
        <p:nvSpPr>
          <p:cNvPr id="6" name="Footer Placeholder 5">
            <a:extLst>
              <a:ext uri="{FF2B5EF4-FFF2-40B4-BE49-F238E27FC236}">
                <a16:creationId xmlns:a16="http://schemas.microsoft.com/office/drawing/2014/main" id="{9A63FD63-1510-8290-EAF0-1D796DFAF02C}"/>
              </a:ext>
            </a:extLst>
          </p:cNvPr>
          <p:cNvSpPr>
            <a:spLocks noGrp="1"/>
          </p:cNvSpPr>
          <p:nvPr>
            <p:ph type="ftr" sz="quarter" idx="11"/>
          </p:nvPr>
        </p:nvSpPr>
        <p:spPr/>
        <p:txBody>
          <a:bodyPr/>
          <a:lstStyle/>
          <a:p>
            <a:r>
              <a:rPr lang="en-GB"/>
              <a:t>RFQ2 beam commissioning meeting - 09/04/2024</a:t>
            </a:r>
          </a:p>
        </p:txBody>
      </p:sp>
      <p:sp>
        <p:nvSpPr>
          <p:cNvPr id="7" name="Slide Number Placeholder 6">
            <a:extLst>
              <a:ext uri="{FF2B5EF4-FFF2-40B4-BE49-F238E27FC236}">
                <a16:creationId xmlns:a16="http://schemas.microsoft.com/office/drawing/2014/main" id="{CD9D36E9-6F6E-BFE5-C3AA-2ACA2E024D3D}"/>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1584987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0F37A-C75A-3D8A-9D5F-44647CDD26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035AB13-C5B9-A04A-B596-BDF9A76E41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4215E7C-E8C2-B61D-2FE6-0A6AB471D8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D2DF0F-D834-E01E-BF5C-C1F5B3A0926A}"/>
              </a:ext>
            </a:extLst>
          </p:cNvPr>
          <p:cNvSpPr>
            <a:spLocks noGrp="1"/>
          </p:cNvSpPr>
          <p:nvPr>
            <p:ph type="dt" sz="half" idx="10"/>
          </p:nvPr>
        </p:nvSpPr>
        <p:spPr/>
        <p:txBody>
          <a:bodyPr/>
          <a:lstStyle/>
          <a:p>
            <a:fld id="{F8FE2096-C553-4CD1-A0B5-C572AC049B9E}" type="datetime1">
              <a:rPr lang="en-GB" smtClean="0"/>
              <a:t>05/04/2024</a:t>
            </a:fld>
            <a:endParaRPr lang="en-GB"/>
          </a:p>
        </p:txBody>
      </p:sp>
      <p:sp>
        <p:nvSpPr>
          <p:cNvPr id="6" name="Footer Placeholder 5">
            <a:extLst>
              <a:ext uri="{FF2B5EF4-FFF2-40B4-BE49-F238E27FC236}">
                <a16:creationId xmlns:a16="http://schemas.microsoft.com/office/drawing/2014/main" id="{4E1CD8BC-E40F-6794-6C45-3013387E0156}"/>
              </a:ext>
            </a:extLst>
          </p:cNvPr>
          <p:cNvSpPr>
            <a:spLocks noGrp="1"/>
          </p:cNvSpPr>
          <p:nvPr>
            <p:ph type="ftr" sz="quarter" idx="11"/>
          </p:nvPr>
        </p:nvSpPr>
        <p:spPr/>
        <p:txBody>
          <a:bodyPr/>
          <a:lstStyle/>
          <a:p>
            <a:r>
              <a:rPr lang="en-GB"/>
              <a:t>RFQ2 beam commissioning meeting - 09/04/2024</a:t>
            </a:r>
          </a:p>
        </p:txBody>
      </p:sp>
      <p:sp>
        <p:nvSpPr>
          <p:cNvPr id="7" name="Slide Number Placeholder 6">
            <a:extLst>
              <a:ext uri="{FF2B5EF4-FFF2-40B4-BE49-F238E27FC236}">
                <a16:creationId xmlns:a16="http://schemas.microsoft.com/office/drawing/2014/main" id="{A663CF1E-7D57-6383-F705-7BC2150C5287}"/>
              </a:ext>
            </a:extLst>
          </p:cNvPr>
          <p:cNvSpPr>
            <a:spLocks noGrp="1"/>
          </p:cNvSpPr>
          <p:nvPr>
            <p:ph type="sldNum" sz="quarter" idx="12"/>
          </p:nvPr>
        </p:nvSpPr>
        <p:spPr/>
        <p:txBody>
          <a:bodyPr/>
          <a:lstStyle/>
          <a:p>
            <a:fld id="{C1FB9F3E-4DDC-42EB-84BE-B5102ADD617D}" type="slidenum">
              <a:rPr lang="en-GB" smtClean="0"/>
              <a:t>‹#›</a:t>
            </a:fld>
            <a:endParaRPr lang="en-GB"/>
          </a:p>
        </p:txBody>
      </p:sp>
    </p:spTree>
    <p:extLst>
      <p:ext uri="{BB962C8B-B14F-4D97-AF65-F5344CB8AC3E}">
        <p14:creationId xmlns:p14="http://schemas.microsoft.com/office/powerpoint/2010/main" val="205042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7E473D-959F-A0E3-7747-89837B25E1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21D07E-033E-01F7-02F1-EADD738586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250FCB-1ACA-4E89-24DB-8638DD8B2F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32F20B-C08E-49E3-A862-B1AE02803935}" type="datetime1">
              <a:rPr lang="en-GB" smtClean="0"/>
              <a:t>05/04/2024</a:t>
            </a:fld>
            <a:endParaRPr lang="en-GB"/>
          </a:p>
        </p:txBody>
      </p:sp>
      <p:sp>
        <p:nvSpPr>
          <p:cNvPr id="5" name="Footer Placeholder 4">
            <a:extLst>
              <a:ext uri="{FF2B5EF4-FFF2-40B4-BE49-F238E27FC236}">
                <a16:creationId xmlns:a16="http://schemas.microsoft.com/office/drawing/2014/main" id="{E7731A55-E44A-8418-57E5-FAD110C144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RFQ2 beam commissioning meeting - 09/04/2024</a:t>
            </a:r>
          </a:p>
        </p:txBody>
      </p:sp>
      <p:sp>
        <p:nvSpPr>
          <p:cNvPr id="6" name="Slide Number Placeholder 5">
            <a:extLst>
              <a:ext uri="{FF2B5EF4-FFF2-40B4-BE49-F238E27FC236}">
                <a16:creationId xmlns:a16="http://schemas.microsoft.com/office/drawing/2014/main" id="{0AB19BC2-36C2-1BBC-1703-03BDAF17AF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B9F3E-4DDC-42EB-84BE-B5102ADD617D}" type="slidenum">
              <a:rPr lang="en-GB" smtClean="0"/>
              <a:t>‹#›</a:t>
            </a:fld>
            <a:endParaRPr lang="en-GB"/>
          </a:p>
        </p:txBody>
      </p:sp>
    </p:spTree>
    <p:extLst>
      <p:ext uri="{BB962C8B-B14F-4D97-AF65-F5344CB8AC3E}">
        <p14:creationId xmlns:p14="http://schemas.microsoft.com/office/powerpoint/2010/main" val="40264790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7.xml"/><Relationship Id="rId4" Type="http://schemas.openxmlformats.org/officeDocument/2006/relationships/image" Target="../media/image39.jpg"/></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3" Type="http://schemas.openxmlformats.org/officeDocument/2006/relationships/customXml" Target="../ink/ink6.xml"/><Relationship Id="rId18" Type="http://schemas.openxmlformats.org/officeDocument/2006/relationships/image" Target="../media/image12.png"/><Relationship Id="rId26" Type="http://schemas.openxmlformats.org/officeDocument/2006/relationships/image" Target="../media/image16.png"/><Relationship Id="rId3" Type="http://schemas.openxmlformats.org/officeDocument/2006/relationships/customXml" Target="../ink/ink1.xml"/><Relationship Id="rId21" Type="http://schemas.openxmlformats.org/officeDocument/2006/relationships/customXml" Target="../ink/ink10.xml"/><Relationship Id="rId34" Type="http://schemas.openxmlformats.org/officeDocument/2006/relationships/image" Target="../media/image20.png"/><Relationship Id="rId7" Type="http://schemas.openxmlformats.org/officeDocument/2006/relationships/customXml" Target="../ink/ink3.xml"/><Relationship Id="rId12" Type="http://schemas.openxmlformats.org/officeDocument/2006/relationships/image" Target="../media/image9.png"/><Relationship Id="rId17" Type="http://schemas.openxmlformats.org/officeDocument/2006/relationships/customXml" Target="../ink/ink8.xml"/><Relationship Id="rId25" Type="http://schemas.openxmlformats.org/officeDocument/2006/relationships/customXml" Target="../ink/ink12.xml"/><Relationship Id="rId33" Type="http://schemas.openxmlformats.org/officeDocument/2006/relationships/customXml" Target="../ink/ink16.xml"/><Relationship Id="rId2" Type="http://schemas.openxmlformats.org/officeDocument/2006/relationships/image" Target="../media/image4.png"/><Relationship Id="rId16" Type="http://schemas.openxmlformats.org/officeDocument/2006/relationships/image" Target="../media/image11.png"/><Relationship Id="rId20" Type="http://schemas.openxmlformats.org/officeDocument/2006/relationships/image" Target="../media/image13.png"/><Relationship Id="rId29" Type="http://schemas.openxmlformats.org/officeDocument/2006/relationships/customXml" Target="../ink/ink14.xm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customXml" Target="../ink/ink5.xml"/><Relationship Id="rId24" Type="http://schemas.openxmlformats.org/officeDocument/2006/relationships/image" Target="../media/image15.png"/><Relationship Id="rId32" Type="http://schemas.openxmlformats.org/officeDocument/2006/relationships/image" Target="../media/image19.png"/><Relationship Id="rId5" Type="http://schemas.openxmlformats.org/officeDocument/2006/relationships/customXml" Target="../ink/ink2.xml"/><Relationship Id="rId15" Type="http://schemas.openxmlformats.org/officeDocument/2006/relationships/customXml" Target="../ink/ink7.xml"/><Relationship Id="rId23" Type="http://schemas.openxmlformats.org/officeDocument/2006/relationships/customXml" Target="../ink/ink11.xml"/><Relationship Id="rId28" Type="http://schemas.openxmlformats.org/officeDocument/2006/relationships/image" Target="../media/image17.png"/><Relationship Id="rId10" Type="http://schemas.openxmlformats.org/officeDocument/2006/relationships/image" Target="../media/image8.png"/><Relationship Id="rId19" Type="http://schemas.openxmlformats.org/officeDocument/2006/relationships/customXml" Target="../ink/ink9.xml"/><Relationship Id="rId31" Type="http://schemas.openxmlformats.org/officeDocument/2006/relationships/customXml" Target="../ink/ink15.xml"/><Relationship Id="rId4" Type="http://schemas.openxmlformats.org/officeDocument/2006/relationships/image" Target="../media/image5.png"/><Relationship Id="rId9" Type="http://schemas.openxmlformats.org/officeDocument/2006/relationships/customXml" Target="../ink/ink4.xml"/><Relationship Id="rId14" Type="http://schemas.openxmlformats.org/officeDocument/2006/relationships/image" Target="../media/image10.png"/><Relationship Id="rId22" Type="http://schemas.openxmlformats.org/officeDocument/2006/relationships/image" Target="../media/image14.png"/><Relationship Id="rId27" Type="http://schemas.openxmlformats.org/officeDocument/2006/relationships/customXml" Target="../ink/ink13.xml"/><Relationship Id="rId30" Type="http://schemas.openxmlformats.org/officeDocument/2006/relationships/image" Target="../media/image18.png"/><Relationship Id="rId8"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customXml" Target="../ink/ink17.xml"/><Relationship Id="rId7" Type="http://schemas.openxmlformats.org/officeDocument/2006/relationships/customXml" Target="../ink/ink19.xml"/><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customXml" Target="../ink/ink18.xml"/><Relationship Id="rId10" Type="http://schemas.openxmlformats.org/officeDocument/2006/relationships/image" Target="../media/image25.png"/><Relationship Id="rId4" Type="http://schemas.openxmlformats.org/officeDocument/2006/relationships/image" Target="../media/image22.png"/><Relationship Id="rId9" Type="http://schemas.openxmlformats.org/officeDocument/2006/relationships/customXml" Target="../ink/ink20.xml"/></Relationships>
</file>

<file path=ppt/slides/_rels/slide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cds.cern.ch/record/1628661?ln=en" TargetMode="External"/><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888416/contributions/3832645/attachments/2022712/3382810/bdm_20200420.pdf" TargetMode="External"/><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1AC147-428E-9638-F4E1-852C43E4C8C8}"/>
              </a:ext>
            </a:extLst>
          </p:cNvPr>
          <p:cNvSpPr txBox="1"/>
          <p:nvPr/>
        </p:nvSpPr>
        <p:spPr>
          <a:xfrm>
            <a:off x="1973179" y="2149642"/>
            <a:ext cx="4122821" cy="646331"/>
          </a:xfrm>
          <a:prstGeom prst="rect">
            <a:avLst/>
          </a:prstGeom>
          <a:noFill/>
        </p:spPr>
        <p:txBody>
          <a:bodyPr wrap="square" rtlCol="0">
            <a:spAutoFit/>
          </a:bodyPr>
          <a:lstStyle/>
          <a:p>
            <a:r>
              <a:rPr lang="en-GB" dirty="0"/>
              <a:t>3 MeV test stand: </a:t>
            </a:r>
          </a:p>
          <a:p>
            <a:r>
              <a:rPr lang="en-GB" dirty="0"/>
              <a:t>RFQ2 commissioning and beyond  </a:t>
            </a:r>
          </a:p>
        </p:txBody>
      </p:sp>
      <p:sp>
        <p:nvSpPr>
          <p:cNvPr id="2" name="Footer Placeholder 1">
            <a:extLst>
              <a:ext uri="{FF2B5EF4-FFF2-40B4-BE49-F238E27FC236}">
                <a16:creationId xmlns:a16="http://schemas.microsoft.com/office/drawing/2014/main" id="{8B36CDB6-F8E9-FD83-08EB-E482198AC7A1}"/>
              </a:ext>
            </a:extLst>
          </p:cNvPr>
          <p:cNvSpPr>
            <a:spLocks noGrp="1"/>
          </p:cNvSpPr>
          <p:nvPr>
            <p:ph type="ftr" sz="quarter" idx="11"/>
          </p:nvPr>
        </p:nvSpPr>
        <p:spPr/>
        <p:txBody>
          <a:bodyPr/>
          <a:lstStyle/>
          <a:p>
            <a:r>
              <a:rPr lang="en-GB"/>
              <a:t>RFQ2 beam commissioning meeting - 09/04/2024</a:t>
            </a:r>
          </a:p>
        </p:txBody>
      </p:sp>
    </p:spTree>
    <p:extLst>
      <p:ext uri="{BB962C8B-B14F-4D97-AF65-F5344CB8AC3E}">
        <p14:creationId xmlns:p14="http://schemas.microsoft.com/office/powerpoint/2010/main" val="2389429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90DE444-0CFA-FCD2-50F3-13FA77C4A3FD}"/>
              </a:ext>
            </a:extLst>
          </p:cNvPr>
          <p:cNvSpPr>
            <a:spLocks noGrp="1"/>
          </p:cNvSpPr>
          <p:nvPr>
            <p:ph type="ftr" sz="quarter" idx="11"/>
          </p:nvPr>
        </p:nvSpPr>
        <p:spPr/>
        <p:txBody>
          <a:bodyPr/>
          <a:lstStyle/>
          <a:p>
            <a:r>
              <a:rPr lang="en-GB"/>
              <a:t>RFQ2 beam commissioning meeting - 09/04/2024</a:t>
            </a:r>
          </a:p>
        </p:txBody>
      </p:sp>
      <p:sp>
        <p:nvSpPr>
          <p:cNvPr id="3" name="TextBox 2">
            <a:extLst>
              <a:ext uri="{FF2B5EF4-FFF2-40B4-BE49-F238E27FC236}">
                <a16:creationId xmlns:a16="http://schemas.microsoft.com/office/drawing/2014/main" id="{7B2004A0-1EE9-F457-5111-68388DC77394}"/>
              </a:ext>
            </a:extLst>
          </p:cNvPr>
          <p:cNvSpPr txBox="1"/>
          <p:nvPr/>
        </p:nvSpPr>
        <p:spPr>
          <a:xfrm>
            <a:off x="431467" y="160899"/>
            <a:ext cx="4427144" cy="584775"/>
          </a:xfrm>
          <a:prstGeom prst="rect">
            <a:avLst/>
          </a:prstGeom>
          <a:noFill/>
        </p:spPr>
        <p:txBody>
          <a:bodyPr wrap="square" rtlCol="0">
            <a:spAutoFit/>
          </a:bodyPr>
          <a:lstStyle/>
          <a:p>
            <a:r>
              <a:rPr lang="en-US" sz="3200" dirty="0"/>
              <a:t>2023 measurement plan </a:t>
            </a:r>
            <a:endParaRPr lang="en-GB" sz="3200" dirty="0"/>
          </a:p>
        </p:txBody>
      </p:sp>
      <p:sp>
        <p:nvSpPr>
          <p:cNvPr id="6" name="TextBox 5">
            <a:extLst>
              <a:ext uri="{FF2B5EF4-FFF2-40B4-BE49-F238E27FC236}">
                <a16:creationId xmlns:a16="http://schemas.microsoft.com/office/drawing/2014/main" id="{A8568230-A33F-E2AA-ADB7-AB38CBA8F644}"/>
              </a:ext>
            </a:extLst>
          </p:cNvPr>
          <p:cNvSpPr txBox="1"/>
          <p:nvPr/>
        </p:nvSpPr>
        <p:spPr>
          <a:xfrm>
            <a:off x="431467" y="1921870"/>
            <a:ext cx="5082093" cy="1754326"/>
          </a:xfrm>
          <a:prstGeom prst="rect">
            <a:avLst/>
          </a:prstGeom>
          <a:noFill/>
        </p:spPr>
        <p:txBody>
          <a:bodyPr wrap="square" rtlCol="0">
            <a:spAutoFit/>
          </a:bodyPr>
          <a:lstStyle/>
          <a:p>
            <a:pPr marL="342900" indent="-342900">
              <a:buAutoNum type="arabicPeriod"/>
            </a:pPr>
            <a:r>
              <a:rPr lang="en-US" dirty="0"/>
              <a:t>RFQ transmission curve vs amplitude</a:t>
            </a:r>
          </a:p>
          <a:p>
            <a:pPr marL="342900" indent="-342900">
              <a:buAutoNum type="arabicPeriod"/>
            </a:pPr>
            <a:r>
              <a:rPr lang="en-US" dirty="0"/>
              <a:t>RFQ transmission vs LEBT solenoids settings : map </a:t>
            </a:r>
          </a:p>
          <a:p>
            <a:pPr marL="342900" indent="-342900">
              <a:buAutoNum type="arabicPeriod"/>
            </a:pPr>
            <a:r>
              <a:rPr lang="en-US" dirty="0"/>
              <a:t>Beam phase measurements vs RF amplitude </a:t>
            </a:r>
          </a:p>
          <a:p>
            <a:pPr marL="342900" indent="-342900">
              <a:buAutoNum type="arabicPeriod"/>
            </a:pPr>
            <a:r>
              <a:rPr lang="en-US" dirty="0"/>
              <a:t>Transverse emittance measurements </a:t>
            </a:r>
          </a:p>
          <a:p>
            <a:pPr marL="342900" indent="-342900">
              <a:buAutoNum type="arabicPeriod"/>
            </a:pPr>
            <a:r>
              <a:rPr lang="en-US" dirty="0"/>
              <a:t>Energy/ energy spread in </a:t>
            </a:r>
            <a:r>
              <a:rPr lang="en-US" dirty="0" err="1"/>
              <a:t>spectro</a:t>
            </a:r>
            <a:r>
              <a:rPr lang="en-US" dirty="0"/>
              <a:t> line  </a:t>
            </a:r>
            <a:endParaRPr lang="en-GB" dirty="0"/>
          </a:p>
        </p:txBody>
      </p:sp>
      <p:sp>
        <p:nvSpPr>
          <p:cNvPr id="8" name="Right Brace 7">
            <a:extLst>
              <a:ext uri="{FF2B5EF4-FFF2-40B4-BE49-F238E27FC236}">
                <a16:creationId xmlns:a16="http://schemas.microsoft.com/office/drawing/2014/main" id="{6244AA28-4D9F-01F0-E84E-502E8CE064AF}"/>
              </a:ext>
            </a:extLst>
          </p:cNvPr>
          <p:cNvSpPr/>
          <p:nvPr/>
        </p:nvSpPr>
        <p:spPr>
          <a:xfrm>
            <a:off x="4908329" y="2061284"/>
            <a:ext cx="1376126" cy="164029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TextBox 14">
            <a:extLst>
              <a:ext uri="{FF2B5EF4-FFF2-40B4-BE49-F238E27FC236}">
                <a16:creationId xmlns:a16="http://schemas.microsoft.com/office/drawing/2014/main" id="{43E248C7-B84D-507B-5334-BBF9D95D3CE7}"/>
              </a:ext>
            </a:extLst>
          </p:cNvPr>
          <p:cNvSpPr txBox="1"/>
          <p:nvPr/>
        </p:nvSpPr>
        <p:spPr>
          <a:xfrm>
            <a:off x="6633115" y="2061284"/>
            <a:ext cx="4905858" cy="2031325"/>
          </a:xfrm>
          <a:prstGeom prst="rect">
            <a:avLst/>
          </a:prstGeom>
          <a:noFill/>
        </p:spPr>
        <p:txBody>
          <a:bodyPr wrap="square" rtlCol="0">
            <a:spAutoFit/>
          </a:bodyPr>
          <a:lstStyle/>
          <a:p>
            <a:r>
              <a:rPr lang="en-GB" dirty="0"/>
              <a:t>Repeat </a:t>
            </a:r>
            <a:r>
              <a:rPr lang="en-US" dirty="0"/>
              <a:t>for :</a:t>
            </a:r>
          </a:p>
          <a:p>
            <a:pPr marL="285750" indent="-285750">
              <a:buFont typeface="Arial" panose="020B0604020202020204" pitchFamily="34" charset="0"/>
              <a:buChar char="•"/>
            </a:pPr>
            <a:r>
              <a:rPr lang="en-US" dirty="0"/>
              <a:t>different input beam currents from source/LEBT up to </a:t>
            </a:r>
            <a:r>
              <a:rPr lang="en-US" u="sng" dirty="0"/>
              <a:t>50mA max </a:t>
            </a:r>
          </a:p>
          <a:p>
            <a:pPr marL="285750" indent="-285750">
              <a:buFont typeface="Arial" panose="020B0604020202020204" pitchFamily="34" charset="0"/>
              <a:buChar char="•"/>
            </a:pPr>
            <a:r>
              <a:rPr lang="en-US" dirty="0"/>
              <a:t>RFQ amplitudes </a:t>
            </a:r>
          </a:p>
          <a:p>
            <a:pPr marL="285750" indent="-285750">
              <a:buFont typeface="Arial" panose="020B0604020202020204" pitchFamily="34" charset="0"/>
              <a:buChar char="•"/>
            </a:pPr>
            <a:r>
              <a:rPr lang="en-US" dirty="0"/>
              <a:t>LEBT gas values (space charge compensation studies)</a:t>
            </a:r>
            <a:endParaRPr lang="en-GB" dirty="0"/>
          </a:p>
          <a:p>
            <a:endParaRPr lang="en-GB" dirty="0"/>
          </a:p>
        </p:txBody>
      </p:sp>
      <p:sp>
        <p:nvSpPr>
          <p:cNvPr id="4" name="TextBox 3">
            <a:extLst>
              <a:ext uri="{FF2B5EF4-FFF2-40B4-BE49-F238E27FC236}">
                <a16:creationId xmlns:a16="http://schemas.microsoft.com/office/drawing/2014/main" id="{ACDDC692-62C2-49E2-1DE0-9C9FB0DEF63F}"/>
              </a:ext>
            </a:extLst>
          </p:cNvPr>
          <p:cNvSpPr txBox="1"/>
          <p:nvPr/>
        </p:nvSpPr>
        <p:spPr>
          <a:xfrm>
            <a:off x="714703" y="5006036"/>
            <a:ext cx="9715172" cy="369332"/>
          </a:xfrm>
          <a:prstGeom prst="rect">
            <a:avLst/>
          </a:prstGeom>
          <a:noFill/>
        </p:spPr>
        <p:txBody>
          <a:bodyPr wrap="square" rtlCol="0">
            <a:spAutoFit/>
          </a:bodyPr>
          <a:lstStyle/>
          <a:p>
            <a:r>
              <a:rPr lang="en-US" dirty="0"/>
              <a:t>If extra time available: swap to source proton production mode and repeat the measurements above.</a:t>
            </a:r>
            <a:endParaRPr lang="en-GB" dirty="0"/>
          </a:p>
        </p:txBody>
      </p:sp>
      <p:sp>
        <p:nvSpPr>
          <p:cNvPr id="5" name="TextBox 4">
            <a:extLst>
              <a:ext uri="{FF2B5EF4-FFF2-40B4-BE49-F238E27FC236}">
                <a16:creationId xmlns:a16="http://schemas.microsoft.com/office/drawing/2014/main" id="{CE674910-01B2-5B03-B918-675376CC3AB4}"/>
              </a:ext>
            </a:extLst>
          </p:cNvPr>
          <p:cNvSpPr txBox="1"/>
          <p:nvPr/>
        </p:nvSpPr>
        <p:spPr>
          <a:xfrm>
            <a:off x="662150" y="4423212"/>
            <a:ext cx="8492359" cy="369332"/>
          </a:xfrm>
          <a:prstGeom prst="rect">
            <a:avLst/>
          </a:prstGeom>
          <a:noFill/>
        </p:spPr>
        <p:txBody>
          <a:bodyPr wrap="square" rtlCol="0">
            <a:spAutoFit/>
          </a:bodyPr>
          <a:lstStyle/>
          <a:p>
            <a:r>
              <a:rPr lang="en-US" dirty="0"/>
              <a:t>Count on ~3 weeks of validation measurements + one week ‘reliability run’</a:t>
            </a:r>
            <a:endParaRPr lang="en-GB" dirty="0"/>
          </a:p>
        </p:txBody>
      </p:sp>
      <p:sp>
        <p:nvSpPr>
          <p:cNvPr id="10" name="TextBox 9">
            <a:extLst>
              <a:ext uri="{FF2B5EF4-FFF2-40B4-BE49-F238E27FC236}">
                <a16:creationId xmlns:a16="http://schemas.microsoft.com/office/drawing/2014/main" id="{3C1A91FB-D3A8-E7B8-2452-58D8AD578B0C}"/>
              </a:ext>
            </a:extLst>
          </p:cNvPr>
          <p:cNvSpPr txBox="1"/>
          <p:nvPr/>
        </p:nvSpPr>
        <p:spPr>
          <a:xfrm>
            <a:off x="2876550" y="1164495"/>
            <a:ext cx="6096000" cy="338554"/>
          </a:xfrm>
          <a:prstGeom prst="rect">
            <a:avLst/>
          </a:prstGeom>
          <a:noFill/>
        </p:spPr>
        <p:txBody>
          <a:bodyPr wrap="square">
            <a:spAutoFit/>
          </a:bodyPr>
          <a:lstStyle/>
          <a:p>
            <a:r>
              <a:rPr lang="en-US" sz="1600" dirty="0">
                <a:effectLst/>
                <a:latin typeface="Verdana" panose="020B0604030504040204" pitchFamily="34" charset="0"/>
                <a:ea typeface="Times New Roman" panose="02020603050405020304" pitchFamily="18" charset="0"/>
                <a:cs typeface="Times New Roman" panose="02020603050405020304" pitchFamily="18" charset="0"/>
              </a:rPr>
              <a:t>Baseline: 300 us pulse length </a:t>
            </a:r>
            <a:r>
              <a:rPr lang="en-US" sz="1600" dirty="0">
                <a:latin typeface="Verdana" panose="020B0604030504040204" pitchFamily="34" charset="0"/>
                <a:ea typeface="Times New Roman" panose="02020603050405020304" pitchFamily="18" charset="0"/>
                <a:cs typeface="Times New Roman" panose="02020603050405020304" pitchFamily="18" charset="0"/>
              </a:rPr>
              <a:t>&amp; </a:t>
            </a:r>
            <a:r>
              <a:rPr lang="en-US" sz="1600" dirty="0">
                <a:effectLst/>
                <a:latin typeface="Verdana" panose="020B0604030504040204" pitchFamily="34" charset="0"/>
                <a:ea typeface="Times New Roman" panose="02020603050405020304" pitchFamily="18" charset="0"/>
                <a:cs typeface="Times New Roman" panose="02020603050405020304" pitchFamily="18" charset="0"/>
              </a:rPr>
              <a:t>25-30mA beam current.</a:t>
            </a:r>
          </a:p>
        </p:txBody>
      </p:sp>
    </p:spTree>
    <p:extLst>
      <p:ext uri="{BB962C8B-B14F-4D97-AF65-F5344CB8AC3E}">
        <p14:creationId xmlns:p14="http://schemas.microsoft.com/office/powerpoint/2010/main" val="401056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FCE2C900-4D95-7463-A354-B76045083922}"/>
              </a:ext>
            </a:extLst>
          </p:cNvPr>
          <p:cNvSpPr txBox="1"/>
          <p:nvPr/>
        </p:nvSpPr>
        <p:spPr>
          <a:xfrm>
            <a:off x="905954" y="388310"/>
            <a:ext cx="2113361" cy="954107"/>
          </a:xfrm>
          <a:prstGeom prst="rect">
            <a:avLst/>
          </a:prstGeom>
          <a:noFill/>
        </p:spPr>
        <p:txBody>
          <a:bodyPr wrap="square" rtlCol="0">
            <a:spAutoFit/>
          </a:bodyPr>
          <a:lstStyle/>
          <a:p>
            <a:r>
              <a:rPr lang="en-GB" sz="2800" dirty="0"/>
              <a:t>SY/STI tests to follow </a:t>
            </a:r>
          </a:p>
        </p:txBody>
      </p:sp>
      <p:grpSp>
        <p:nvGrpSpPr>
          <p:cNvPr id="24" name="Group 23">
            <a:extLst>
              <a:ext uri="{FF2B5EF4-FFF2-40B4-BE49-F238E27FC236}">
                <a16:creationId xmlns:a16="http://schemas.microsoft.com/office/drawing/2014/main" id="{19E36E7F-E313-155C-2B81-9141409D9324}"/>
              </a:ext>
            </a:extLst>
          </p:cNvPr>
          <p:cNvGrpSpPr/>
          <p:nvPr/>
        </p:nvGrpSpPr>
        <p:grpSpPr>
          <a:xfrm>
            <a:off x="4038600" y="136525"/>
            <a:ext cx="6905626" cy="3292474"/>
            <a:chOff x="251291" y="808892"/>
            <a:chExt cx="5610248" cy="5240215"/>
          </a:xfrm>
        </p:grpSpPr>
        <p:grpSp>
          <p:nvGrpSpPr>
            <p:cNvPr id="15" name="Group 14">
              <a:extLst>
                <a:ext uri="{FF2B5EF4-FFF2-40B4-BE49-F238E27FC236}">
                  <a16:creationId xmlns:a16="http://schemas.microsoft.com/office/drawing/2014/main" id="{FDB2D17E-42F5-2F21-A159-A79A755837AF}"/>
                </a:ext>
              </a:extLst>
            </p:cNvPr>
            <p:cNvGrpSpPr/>
            <p:nvPr/>
          </p:nvGrpSpPr>
          <p:grpSpPr>
            <a:xfrm>
              <a:off x="251291" y="977134"/>
              <a:ext cx="5610248" cy="5071973"/>
              <a:chOff x="849167" y="766119"/>
              <a:chExt cx="8501449" cy="5325762"/>
            </a:xfrm>
          </p:grpSpPr>
          <p:grpSp>
            <p:nvGrpSpPr>
              <p:cNvPr id="12" name="Group 11">
                <a:extLst>
                  <a:ext uri="{FF2B5EF4-FFF2-40B4-BE49-F238E27FC236}">
                    <a16:creationId xmlns:a16="http://schemas.microsoft.com/office/drawing/2014/main" id="{74D3696E-D905-1989-C3B3-405A8C915B00}"/>
                  </a:ext>
                </a:extLst>
              </p:cNvPr>
              <p:cNvGrpSpPr/>
              <p:nvPr/>
            </p:nvGrpSpPr>
            <p:grpSpPr>
              <a:xfrm>
                <a:off x="849167" y="766119"/>
                <a:ext cx="8501449" cy="5325762"/>
                <a:chOff x="849167" y="766119"/>
                <a:chExt cx="8501449" cy="5325762"/>
              </a:xfrm>
            </p:grpSpPr>
            <p:grpSp>
              <p:nvGrpSpPr>
                <p:cNvPr id="8" name="Group 7">
                  <a:extLst>
                    <a:ext uri="{FF2B5EF4-FFF2-40B4-BE49-F238E27FC236}">
                      <a16:creationId xmlns:a16="http://schemas.microsoft.com/office/drawing/2014/main" id="{7C84E281-AE8F-8BAD-D170-3157B026CAF7}"/>
                    </a:ext>
                  </a:extLst>
                </p:cNvPr>
                <p:cNvGrpSpPr/>
                <p:nvPr/>
              </p:nvGrpSpPr>
              <p:grpSpPr>
                <a:xfrm>
                  <a:off x="849167" y="766119"/>
                  <a:ext cx="8501449" cy="5325762"/>
                  <a:chOff x="849167" y="766119"/>
                  <a:chExt cx="8501449" cy="5325762"/>
                </a:xfrm>
              </p:grpSpPr>
              <p:pic>
                <p:nvPicPr>
                  <p:cNvPr id="5" name="Picture 4">
                    <a:extLst>
                      <a:ext uri="{FF2B5EF4-FFF2-40B4-BE49-F238E27FC236}">
                        <a16:creationId xmlns:a16="http://schemas.microsoft.com/office/drawing/2014/main" id="{C350BC3F-4166-EE1A-EDD9-3AF966E2BECD}"/>
                      </a:ext>
                    </a:extLst>
                  </p:cNvPr>
                  <p:cNvPicPr>
                    <a:picLocks noChangeAspect="1"/>
                  </p:cNvPicPr>
                  <p:nvPr/>
                </p:nvPicPr>
                <p:blipFill rotWithShape="1">
                  <a:blip r:embed="rId2"/>
                  <a:srcRect l="19127" t="12953" r="14326" b="4952"/>
                  <a:stretch/>
                </p:blipFill>
                <p:spPr>
                  <a:xfrm>
                    <a:off x="849167" y="766119"/>
                    <a:ext cx="8501449" cy="5325762"/>
                  </a:xfrm>
                  <a:prstGeom prst="rect">
                    <a:avLst/>
                  </a:prstGeom>
                </p:spPr>
              </p:pic>
              <p:cxnSp>
                <p:nvCxnSpPr>
                  <p:cNvPr id="7" name="Straight Arrow Connector 6">
                    <a:extLst>
                      <a:ext uri="{FF2B5EF4-FFF2-40B4-BE49-F238E27FC236}">
                        <a16:creationId xmlns:a16="http://schemas.microsoft.com/office/drawing/2014/main" id="{95246E88-6417-73F8-0A5B-AE31A17C5A17}"/>
                      </a:ext>
                    </a:extLst>
                  </p:cNvPr>
                  <p:cNvCxnSpPr>
                    <a:cxnSpLocks/>
                  </p:cNvCxnSpPr>
                  <p:nvPr/>
                </p:nvCxnSpPr>
                <p:spPr>
                  <a:xfrm>
                    <a:off x="4536366" y="1084521"/>
                    <a:ext cx="1084807" cy="2256150"/>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grpSp>
            <p:cxnSp>
              <p:nvCxnSpPr>
                <p:cNvPr id="10" name="Straight Arrow Connector 9">
                  <a:extLst>
                    <a:ext uri="{FF2B5EF4-FFF2-40B4-BE49-F238E27FC236}">
                      <a16:creationId xmlns:a16="http://schemas.microsoft.com/office/drawing/2014/main" id="{08065B34-494B-24F7-8A0F-396D5FCDEFDC}"/>
                    </a:ext>
                  </a:extLst>
                </p:cNvPr>
                <p:cNvCxnSpPr>
                  <a:cxnSpLocks/>
                </p:cNvCxnSpPr>
                <p:nvPr/>
              </p:nvCxnSpPr>
              <p:spPr>
                <a:xfrm>
                  <a:off x="3625702" y="2604979"/>
                  <a:ext cx="199547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A82056E-8413-1585-4759-EF6CE033790B}"/>
                    </a:ext>
                  </a:extLst>
                </p:cNvPr>
                <p:cNvSpPr txBox="1"/>
                <p:nvPr/>
              </p:nvSpPr>
              <p:spPr>
                <a:xfrm>
                  <a:off x="4093534" y="2604979"/>
                  <a:ext cx="1584250" cy="387812"/>
                </a:xfrm>
                <a:prstGeom prst="rect">
                  <a:avLst/>
                </a:prstGeom>
                <a:noFill/>
              </p:spPr>
              <p:txBody>
                <a:bodyPr wrap="square" rtlCol="0">
                  <a:spAutoFit/>
                </a:bodyPr>
                <a:lstStyle/>
                <a:p>
                  <a:r>
                    <a:rPr lang="en-GB" dirty="0"/>
                    <a:t>771mm</a:t>
                  </a:r>
                </a:p>
              </p:txBody>
            </p:sp>
          </p:grpSp>
          <p:sp>
            <p:nvSpPr>
              <p:cNvPr id="14" name="Hexagon 13">
                <a:extLst>
                  <a:ext uri="{FF2B5EF4-FFF2-40B4-BE49-F238E27FC236}">
                    <a16:creationId xmlns:a16="http://schemas.microsoft.com/office/drawing/2014/main" id="{883D4C1B-A8F5-EB6C-17DE-D5DA3271B167}"/>
                  </a:ext>
                </a:extLst>
              </p:cNvPr>
              <p:cNvSpPr/>
              <p:nvPr/>
            </p:nvSpPr>
            <p:spPr>
              <a:xfrm>
                <a:off x="5050466" y="3913152"/>
                <a:ext cx="1141418" cy="479797"/>
              </a:xfrm>
              <a:prstGeom prst="hexago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TextBox 20">
              <a:extLst>
                <a:ext uri="{FF2B5EF4-FFF2-40B4-BE49-F238E27FC236}">
                  <a16:creationId xmlns:a16="http://schemas.microsoft.com/office/drawing/2014/main" id="{406C3446-D603-6A36-067D-0596D65AD4A0}"/>
                </a:ext>
              </a:extLst>
            </p:cNvPr>
            <p:cNvSpPr txBox="1"/>
            <p:nvPr/>
          </p:nvSpPr>
          <p:spPr>
            <a:xfrm>
              <a:off x="867508" y="808892"/>
              <a:ext cx="1652954" cy="369324"/>
            </a:xfrm>
            <a:prstGeom prst="rect">
              <a:avLst/>
            </a:prstGeom>
            <a:noFill/>
          </p:spPr>
          <p:txBody>
            <a:bodyPr wrap="square" rtlCol="0">
              <a:spAutoFit/>
            </a:bodyPr>
            <a:lstStyle/>
            <a:p>
              <a:r>
                <a:rPr lang="en-GB" dirty="0"/>
                <a:t>Location #1</a:t>
              </a:r>
            </a:p>
          </p:txBody>
        </p:sp>
      </p:grpSp>
      <p:sp>
        <p:nvSpPr>
          <p:cNvPr id="13" name="Footer Placeholder 12">
            <a:extLst>
              <a:ext uri="{FF2B5EF4-FFF2-40B4-BE49-F238E27FC236}">
                <a16:creationId xmlns:a16="http://schemas.microsoft.com/office/drawing/2014/main" id="{896C6B05-D8CB-FF70-E1FE-88FFCC843549}"/>
              </a:ext>
            </a:extLst>
          </p:cNvPr>
          <p:cNvSpPr>
            <a:spLocks noGrp="1"/>
          </p:cNvSpPr>
          <p:nvPr>
            <p:ph type="ftr" sz="quarter" idx="11"/>
          </p:nvPr>
        </p:nvSpPr>
        <p:spPr/>
        <p:txBody>
          <a:bodyPr/>
          <a:lstStyle/>
          <a:p>
            <a:r>
              <a:rPr lang="en-GB"/>
              <a:t>RFQ2 beam commissioning meeting - 09/04/2024</a:t>
            </a:r>
          </a:p>
        </p:txBody>
      </p:sp>
      <p:sp>
        <p:nvSpPr>
          <p:cNvPr id="26" name="TextBox 25">
            <a:extLst>
              <a:ext uri="{FF2B5EF4-FFF2-40B4-BE49-F238E27FC236}">
                <a16:creationId xmlns:a16="http://schemas.microsoft.com/office/drawing/2014/main" id="{C8412A9D-66E8-E5CF-24BE-C86DFB7CB255}"/>
              </a:ext>
            </a:extLst>
          </p:cNvPr>
          <p:cNvSpPr txBox="1"/>
          <p:nvPr/>
        </p:nvSpPr>
        <p:spPr>
          <a:xfrm>
            <a:off x="714047" y="3531965"/>
            <a:ext cx="10877878" cy="3139321"/>
          </a:xfrm>
          <a:prstGeom prst="rect">
            <a:avLst/>
          </a:prstGeom>
          <a:noFill/>
        </p:spPr>
        <p:txBody>
          <a:bodyPr wrap="square" rtlCol="0">
            <a:spAutoFit/>
          </a:bodyPr>
          <a:lstStyle/>
          <a:p>
            <a:pPr marL="285750" indent="-285750">
              <a:buFont typeface="Courier New" panose="02070309020205020404" pitchFamily="49" charset="0"/>
              <a:buChar char="o"/>
            </a:pPr>
            <a:r>
              <a:rPr lang="en-GB" dirty="0">
                <a:latin typeface="Calibri" panose="020F0502020204030204" pitchFamily="34" charset="0"/>
                <a:ea typeface="Times New Roman" panose="02020603050405020304" pitchFamily="18" charset="0"/>
              </a:rPr>
              <a:t>I</a:t>
            </a:r>
            <a:r>
              <a:rPr lang="en-GB" sz="1800" dirty="0">
                <a:effectLst/>
                <a:latin typeface="Calibri" panose="020F0502020204030204" pitchFamily="34" charset="0"/>
                <a:ea typeface="Times New Roman" panose="02020603050405020304" pitchFamily="18" charset="0"/>
              </a:rPr>
              <a:t>rradiate isostatic graphite at 3 MeV in order to understand if there may be any long-term damage of L4 Chopper dump's core (graphite core since 2023).</a:t>
            </a:r>
          </a:p>
          <a:p>
            <a:pPr marL="285750" indent="-285750">
              <a:buFont typeface="Courier New" panose="02070309020205020404" pitchFamily="49" charset="0"/>
              <a:buChar char="o"/>
            </a:pPr>
            <a:r>
              <a:rPr lang="en-GB" sz="1800" dirty="0">
                <a:effectLst/>
                <a:latin typeface="Calibri" panose="020F0502020204030204" pitchFamily="34" charset="0"/>
                <a:ea typeface="Times New Roman" panose="02020603050405020304" pitchFamily="18" charset="0"/>
              </a:rPr>
              <a:t>Upstream dipole installation case selected due to its highest energy density on graphite and similarity with Chopper dump conditions. This option implies removing the SEM GRID and vacuum chamber with pump, in order to install the graphite test tank.  </a:t>
            </a:r>
          </a:p>
          <a:p>
            <a:pPr marL="285750" marR="0" indent="-285750" algn="l" rtl="0">
              <a:buFont typeface="Courier New" panose="02070309020205020404" pitchFamily="49" charset="0"/>
              <a:buChar char="o"/>
            </a:pPr>
            <a:r>
              <a:rPr lang="en-GB" sz="1800" b="0" i="0" u="none" strike="noStrike" baseline="0" dirty="0">
                <a:latin typeface="Times New Roman" panose="02020603050405020304" pitchFamily="18" charset="0"/>
              </a:rPr>
              <a:t>Graphite irradiation tests can be potentially done in September/October 2024. </a:t>
            </a:r>
          </a:p>
          <a:p>
            <a:pPr marL="285750" marR="0" indent="-285750" algn="l" rtl="0">
              <a:buFont typeface="Courier New" panose="02070309020205020404" pitchFamily="49" charset="0"/>
              <a:buChar char="o"/>
            </a:pPr>
            <a:r>
              <a:rPr lang="en-GB" sz="1800" b="0" i="0" u="none" strike="noStrike" baseline="0" dirty="0">
                <a:latin typeface="Times New Roman" panose="02020603050405020304" pitchFamily="18" charset="0"/>
              </a:rPr>
              <a:t>One should foresee few weeks for dismantling and installation + few weeks for testing. However worth noticing that there is no demineralized water during the YETS. Thus the activity may have to be postponed to after the YETS24/25. </a:t>
            </a:r>
            <a:endParaRPr lang="en-GB" sz="1800" dirty="0">
              <a:effectLst/>
              <a:latin typeface="Calibri" panose="020F0502020204030204" pitchFamily="34" charset="0"/>
              <a:ea typeface="Calibri" panose="020F0502020204030204" pitchFamily="34" charset="0"/>
            </a:endParaRPr>
          </a:p>
          <a:p>
            <a:endParaRPr lang="en-GB" sz="1800"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2496347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ADE3230-E346-1400-DE4D-77E8240D77E1}"/>
              </a:ext>
            </a:extLst>
          </p:cNvPr>
          <p:cNvSpPr>
            <a:spLocks noGrp="1"/>
          </p:cNvSpPr>
          <p:nvPr>
            <p:ph type="ftr" sz="quarter" idx="11"/>
          </p:nvPr>
        </p:nvSpPr>
        <p:spPr/>
        <p:txBody>
          <a:bodyPr/>
          <a:lstStyle/>
          <a:p>
            <a:r>
              <a:rPr lang="en-GB"/>
              <a:t>RFQ2 beam commissioning meeting - 09/04/2024</a:t>
            </a:r>
          </a:p>
        </p:txBody>
      </p:sp>
      <p:grpSp>
        <p:nvGrpSpPr>
          <p:cNvPr id="10" name="Group 9">
            <a:extLst>
              <a:ext uri="{FF2B5EF4-FFF2-40B4-BE49-F238E27FC236}">
                <a16:creationId xmlns:a16="http://schemas.microsoft.com/office/drawing/2014/main" id="{E03F82B2-61EF-C283-6E85-35ECF428FBA5}"/>
              </a:ext>
            </a:extLst>
          </p:cNvPr>
          <p:cNvGrpSpPr/>
          <p:nvPr/>
        </p:nvGrpSpPr>
        <p:grpSpPr>
          <a:xfrm>
            <a:off x="933450" y="952499"/>
            <a:ext cx="10058400" cy="4762501"/>
            <a:chOff x="0" y="846013"/>
            <a:chExt cx="12192000" cy="5165974"/>
          </a:xfrm>
        </p:grpSpPr>
        <p:pic>
          <p:nvPicPr>
            <p:cNvPr id="4" name="Picture 3">
              <a:extLst>
                <a:ext uri="{FF2B5EF4-FFF2-40B4-BE49-F238E27FC236}">
                  <a16:creationId xmlns:a16="http://schemas.microsoft.com/office/drawing/2014/main" id="{E2DD98C1-0B26-CD79-78DC-0B03C0AF2AA9}"/>
                </a:ext>
              </a:extLst>
            </p:cNvPr>
            <p:cNvPicPr>
              <a:picLocks noChangeAspect="1"/>
            </p:cNvPicPr>
            <p:nvPr/>
          </p:nvPicPr>
          <p:blipFill>
            <a:blip r:embed="rId2"/>
            <a:stretch>
              <a:fillRect/>
            </a:stretch>
          </p:blipFill>
          <p:spPr>
            <a:xfrm>
              <a:off x="0" y="846013"/>
              <a:ext cx="12192000" cy="5165974"/>
            </a:xfrm>
            <a:prstGeom prst="rect">
              <a:avLst/>
            </a:prstGeom>
          </p:spPr>
        </p:pic>
        <p:sp>
          <p:nvSpPr>
            <p:cNvPr id="5" name="TextBox 4">
              <a:extLst>
                <a:ext uri="{FF2B5EF4-FFF2-40B4-BE49-F238E27FC236}">
                  <a16:creationId xmlns:a16="http://schemas.microsoft.com/office/drawing/2014/main" id="{767B5D40-EE98-49B4-4F3E-47E7C090E24E}"/>
                </a:ext>
              </a:extLst>
            </p:cNvPr>
            <p:cNvSpPr txBox="1"/>
            <p:nvPr/>
          </p:nvSpPr>
          <p:spPr>
            <a:xfrm>
              <a:off x="2522483" y="1177159"/>
              <a:ext cx="2459420" cy="646331"/>
            </a:xfrm>
            <a:prstGeom prst="rect">
              <a:avLst/>
            </a:prstGeom>
            <a:noFill/>
          </p:spPr>
          <p:txBody>
            <a:bodyPr wrap="square" rtlCol="0">
              <a:spAutoFit/>
            </a:bodyPr>
            <a:lstStyle/>
            <a:p>
              <a:r>
                <a:rPr lang="en-GB" sz="1800" b="0" i="0" u="none" strike="noStrike" baseline="0" dirty="0">
                  <a:latin typeface="Times New Roman" panose="02020603050405020304" pitchFamily="18" charset="0"/>
                </a:rPr>
                <a:t>graphite test tank</a:t>
              </a:r>
              <a:endParaRPr lang="en-GB" sz="1800" b="0" i="0" u="none" strike="noStrike" baseline="0" dirty="0">
                <a:latin typeface="Calibri" panose="020F0502020204030204" pitchFamily="34" charset="0"/>
              </a:endParaRPr>
            </a:p>
            <a:p>
              <a:endParaRPr lang="en-GB" dirty="0"/>
            </a:p>
          </p:txBody>
        </p:sp>
        <p:sp>
          <p:nvSpPr>
            <p:cNvPr id="6" name="TextBox 5">
              <a:extLst>
                <a:ext uri="{FF2B5EF4-FFF2-40B4-BE49-F238E27FC236}">
                  <a16:creationId xmlns:a16="http://schemas.microsoft.com/office/drawing/2014/main" id="{F4D5754B-50A3-491D-E899-B8B9F021B536}"/>
                </a:ext>
              </a:extLst>
            </p:cNvPr>
            <p:cNvSpPr txBox="1"/>
            <p:nvPr/>
          </p:nvSpPr>
          <p:spPr>
            <a:xfrm>
              <a:off x="3132083" y="5423338"/>
              <a:ext cx="1093076" cy="378372"/>
            </a:xfrm>
            <a:prstGeom prst="rect">
              <a:avLst/>
            </a:prstGeom>
            <a:noFill/>
          </p:spPr>
          <p:txBody>
            <a:bodyPr wrap="square" rtlCol="0">
              <a:spAutoFit/>
            </a:bodyPr>
            <a:lstStyle/>
            <a:p>
              <a:r>
                <a:rPr lang="en-US" dirty="0"/>
                <a:t>sample</a:t>
              </a:r>
              <a:endParaRPr lang="en-GB" dirty="0"/>
            </a:p>
          </p:txBody>
        </p:sp>
        <p:cxnSp>
          <p:nvCxnSpPr>
            <p:cNvPr id="8" name="Straight Arrow Connector 7">
              <a:extLst>
                <a:ext uri="{FF2B5EF4-FFF2-40B4-BE49-F238E27FC236}">
                  <a16:creationId xmlns:a16="http://schemas.microsoft.com/office/drawing/2014/main" id="{1F678EC6-592E-6692-BF00-CC186B6CE974}"/>
                </a:ext>
              </a:extLst>
            </p:cNvPr>
            <p:cNvCxnSpPr/>
            <p:nvPr/>
          </p:nvCxnSpPr>
          <p:spPr>
            <a:xfrm flipV="1">
              <a:off x="4038599" y="4633823"/>
              <a:ext cx="869731" cy="89337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8988314-7EB5-99A4-43AA-8EE75FFC3E5B}"/>
                </a:ext>
              </a:extLst>
            </p:cNvPr>
            <p:cNvSpPr txBox="1"/>
            <p:nvPr/>
          </p:nvSpPr>
          <p:spPr>
            <a:xfrm flipH="1">
              <a:off x="6722166" y="1177159"/>
              <a:ext cx="698138" cy="646331"/>
            </a:xfrm>
            <a:prstGeom prst="rect">
              <a:avLst/>
            </a:prstGeom>
            <a:noFill/>
          </p:spPr>
          <p:txBody>
            <a:bodyPr wrap="square" rtlCol="0">
              <a:spAutoFit/>
            </a:bodyPr>
            <a:lstStyle/>
            <a:p>
              <a:r>
                <a:rPr lang="en-US" dirty="0"/>
                <a:t>viewport</a:t>
              </a:r>
              <a:endParaRPr lang="en-GB" dirty="0"/>
            </a:p>
          </p:txBody>
        </p:sp>
      </p:grpSp>
    </p:spTree>
    <p:extLst>
      <p:ext uri="{BB962C8B-B14F-4D97-AF65-F5344CB8AC3E}">
        <p14:creationId xmlns:p14="http://schemas.microsoft.com/office/powerpoint/2010/main" val="494238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882EA79-AB99-BFB0-23DF-7F2D7D057EAD}"/>
              </a:ext>
            </a:extLst>
          </p:cNvPr>
          <p:cNvSpPr>
            <a:spLocks noGrp="1"/>
          </p:cNvSpPr>
          <p:nvPr>
            <p:ph type="ftr" sz="quarter" idx="11"/>
          </p:nvPr>
        </p:nvSpPr>
        <p:spPr/>
        <p:txBody>
          <a:bodyPr/>
          <a:lstStyle/>
          <a:p>
            <a:r>
              <a:rPr lang="en-GB"/>
              <a:t>RFQ2 beam commissioning meeting - 09/04/2024</a:t>
            </a:r>
          </a:p>
        </p:txBody>
      </p:sp>
      <p:sp>
        <p:nvSpPr>
          <p:cNvPr id="3" name="TextBox 2">
            <a:extLst>
              <a:ext uri="{FF2B5EF4-FFF2-40B4-BE49-F238E27FC236}">
                <a16:creationId xmlns:a16="http://schemas.microsoft.com/office/drawing/2014/main" id="{2D0204D8-9F92-B94A-DFC7-A375AAE0DB60}"/>
              </a:ext>
            </a:extLst>
          </p:cNvPr>
          <p:cNvSpPr txBox="1"/>
          <p:nvPr/>
        </p:nvSpPr>
        <p:spPr>
          <a:xfrm>
            <a:off x="436836" y="381000"/>
            <a:ext cx="10088289" cy="923330"/>
          </a:xfrm>
          <a:prstGeom prst="rect">
            <a:avLst/>
          </a:prstGeom>
          <a:noFill/>
        </p:spPr>
        <p:txBody>
          <a:bodyPr wrap="square" rtlCol="0">
            <a:spAutoFit/>
          </a:bodyPr>
          <a:lstStyle/>
          <a:p>
            <a:r>
              <a:rPr lang="en-US" dirty="0"/>
              <a:t>3 MeV test stand </a:t>
            </a:r>
            <a:r>
              <a:rPr lang="en-US" dirty="0" err="1"/>
              <a:t>programme</a:t>
            </a:r>
            <a:r>
              <a:rPr lang="en-US" dirty="0"/>
              <a:t> of studies funded beyond 2024: </a:t>
            </a:r>
          </a:p>
          <a:p>
            <a:r>
              <a:rPr lang="en-US" dirty="0"/>
              <a:t> Already discussed installation of additional pick-ups for beam position/TOF measurements at 3 MeV</a:t>
            </a:r>
          </a:p>
          <a:p>
            <a:r>
              <a:rPr lang="en-US" dirty="0"/>
              <a:t>Available setup and </a:t>
            </a:r>
            <a:r>
              <a:rPr lang="en-US" dirty="0" err="1"/>
              <a:t>programme</a:t>
            </a:r>
            <a:r>
              <a:rPr lang="en-US" dirty="0"/>
              <a:t> need definition. </a:t>
            </a:r>
          </a:p>
        </p:txBody>
      </p:sp>
      <p:grpSp>
        <p:nvGrpSpPr>
          <p:cNvPr id="13" name="Group 12">
            <a:extLst>
              <a:ext uri="{FF2B5EF4-FFF2-40B4-BE49-F238E27FC236}">
                <a16:creationId xmlns:a16="http://schemas.microsoft.com/office/drawing/2014/main" id="{85437432-3974-1278-1FDC-1B28D2B2C0EF}"/>
              </a:ext>
            </a:extLst>
          </p:cNvPr>
          <p:cNvGrpSpPr/>
          <p:nvPr/>
        </p:nvGrpSpPr>
        <p:grpSpPr>
          <a:xfrm>
            <a:off x="986026" y="1683980"/>
            <a:ext cx="7324345" cy="1078226"/>
            <a:chOff x="1438655" y="1680758"/>
            <a:chExt cx="6914008" cy="957072"/>
          </a:xfrm>
        </p:grpSpPr>
        <p:sp>
          <p:nvSpPr>
            <p:cNvPr id="5" name="TextBox 4">
              <a:extLst>
                <a:ext uri="{FF2B5EF4-FFF2-40B4-BE49-F238E27FC236}">
                  <a16:creationId xmlns:a16="http://schemas.microsoft.com/office/drawing/2014/main" id="{22F9B96B-948C-5A5A-BC21-521D24444EC2}"/>
                </a:ext>
              </a:extLst>
            </p:cNvPr>
            <p:cNvSpPr txBox="1"/>
            <p:nvPr/>
          </p:nvSpPr>
          <p:spPr>
            <a:xfrm>
              <a:off x="1438655" y="1903111"/>
              <a:ext cx="5199889" cy="369332"/>
            </a:xfrm>
            <a:prstGeom prst="rect">
              <a:avLst/>
            </a:prstGeom>
            <a:noFill/>
          </p:spPr>
          <p:txBody>
            <a:bodyPr wrap="square" rtlCol="0">
              <a:spAutoFit/>
            </a:bodyPr>
            <a:lstStyle/>
            <a:p>
              <a:r>
                <a:rPr lang="en-US" dirty="0"/>
                <a:t>When should we expect a decision on RFQs swap?</a:t>
              </a:r>
            </a:p>
          </p:txBody>
        </p:sp>
        <p:pic>
          <p:nvPicPr>
            <p:cNvPr id="9" name="Picture 8" descr="A person holding a donut and a green apple&#10;&#10;Description automatically generated">
              <a:extLst>
                <a:ext uri="{FF2B5EF4-FFF2-40B4-BE49-F238E27FC236}">
                  <a16:creationId xmlns:a16="http://schemas.microsoft.com/office/drawing/2014/main" id="{DF89A99B-FD0D-C94C-3A4E-7FB4072EA6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7287" y="1680758"/>
              <a:ext cx="1865376" cy="957072"/>
            </a:xfrm>
            <a:prstGeom prst="rect">
              <a:avLst/>
            </a:prstGeom>
          </p:spPr>
        </p:pic>
      </p:grpSp>
      <p:grpSp>
        <p:nvGrpSpPr>
          <p:cNvPr id="15" name="Group 14">
            <a:extLst>
              <a:ext uri="{FF2B5EF4-FFF2-40B4-BE49-F238E27FC236}">
                <a16:creationId xmlns:a16="http://schemas.microsoft.com/office/drawing/2014/main" id="{74219980-5EFE-C416-2B4D-D4CD87A68474}"/>
              </a:ext>
            </a:extLst>
          </p:cNvPr>
          <p:cNvGrpSpPr/>
          <p:nvPr/>
        </p:nvGrpSpPr>
        <p:grpSpPr>
          <a:xfrm>
            <a:off x="714375" y="2976587"/>
            <a:ext cx="7133463" cy="1302980"/>
            <a:chOff x="714375" y="2976587"/>
            <a:chExt cx="7133463" cy="1302980"/>
          </a:xfrm>
        </p:grpSpPr>
        <p:pic>
          <p:nvPicPr>
            <p:cNvPr id="7" name="Picture 6" descr="A street sign with arrows on it&#10;&#10;Description automatically generated">
              <a:extLst>
                <a:ext uri="{FF2B5EF4-FFF2-40B4-BE49-F238E27FC236}">
                  <a16:creationId xmlns:a16="http://schemas.microsoft.com/office/drawing/2014/main" id="{F0E91044-BDBE-65FE-D90F-D5690FB122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2462" y="2976587"/>
              <a:ext cx="1865376" cy="1243584"/>
            </a:xfrm>
            <a:prstGeom prst="rect">
              <a:avLst/>
            </a:prstGeom>
          </p:spPr>
        </p:pic>
        <p:sp>
          <p:nvSpPr>
            <p:cNvPr id="12" name="TextBox 11">
              <a:extLst>
                <a:ext uri="{FF2B5EF4-FFF2-40B4-BE49-F238E27FC236}">
                  <a16:creationId xmlns:a16="http://schemas.microsoft.com/office/drawing/2014/main" id="{0D173C5B-43EE-FFF4-8B65-01A358305F27}"/>
                </a:ext>
              </a:extLst>
            </p:cNvPr>
            <p:cNvSpPr txBox="1"/>
            <p:nvPr/>
          </p:nvSpPr>
          <p:spPr>
            <a:xfrm>
              <a:off x="714375" y="3356237"/>
              <a:ext cx="5686425" cy="923330"/>
            </a:xfrm>
            <a:prstGeom prst="rect">
              <a:avLst/>
            </a:prstGeom>
            <a:noFill/>
          </p:spPr>
          <p:txBody>
            <a:bodyPr wrap="square" rtlCol="0">
              <a:spAutoFit/>
            </a:bodyPr>
            <a:lstStyle/>
            <a:p>
              <a:r>
                <a:rPr lang="en-US" dirty="0"/>
                <a:t>What would be the timeline and dynamics of a swap?</a:t>
              </a:r>
            </a:p>
            <a:p>
              <a:r>
                <a:rPr lang="en-US" dirty="0"/>
                <a:t>Which RFQ setup for near-future test-stand studies?</a:t>
              </a:r>
            </a:p>
            <a:p>
              <a:endParaRPr lang="en-GB" dirty="0"/>
            </a:p>
          </p:txBody>
        </p:sp>
      </p:grpSp>
      <p:grpSp>
        <p:nvGrpSpPr>
          <p:cNvPr id="16" name="Group 15">
            <a:extLst>
              <a:ext uri="{FF2B5EF4-FFF2-40B4-BE49-F238E27FC236}">
                <a16:creationId xmlns:a16="http://schemas.microsoft.com/office/drawing/2014/main" id="{DBB7380B-668F-3CBC-2BF1-5A8F6B6FEF45}"/>
              </a:ext>
            </a:extLst>
          </p:cNvPr>
          <p:cNvGrpSpPr/>
          <p:nvPr/>
        </p:nvGrpSpPr>
        <p:grpSpPr>
          <a:xfrm>
            <a:off x="2819400" y="4895163"/>
            <a:ext cx="4922900" cy="1243584"/>
            <a:chOff x="1333501" y="4895163"/>
            <a:chExt cx="6408799" cy="1243584"/>
          </a:xfrm>
        </p:grpSpPr>
        <p:pic>
          <p:nvPicPr>
            <p:cNvPr id="11" name="Picture 10" descr="A hand writing on a chalkboard&#10;&#10;Description automatically generated">
              <a:extLst>
                <a:ext uri="{FF2B5EF4-FFF2-40B4-BE49-F238E27FC236}">
                  <a16:creationId xmlns:a16="http://schemas.microsoft.com/office/drawing/2014/main" id="{45FA5D8A-A1B8-F874-7B16-557F393F88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6924" y="4895163"/>
              <a:ext cx="1865376" cy="1243584"/>
            </a:xfrm>
            <a:prstGeom prst="rect">
              <a:avLst/>
            </a:prstGeom>
          </p:spPr>
        </p:pic>
        <p:sp>
          <p:nvSpPr>
            <p:cNvPr id="14" name="TextBox 13">
              <a:extLst>
                <a:ext uri="{FF2B5EF4-FFF2-40B4-BE49-F238E27FC236}">
                  <a16:creationId xmlns:a16="http://schemas.microsoft.com/office/drawing/2014/main" id="{5B4B5ED2-9B36-DC45-EF5A-D4EA93265B1E}"/>
                </a:ext>
              </a:extLst>
            </p:cNvPr>
            <p:cNvSpPr txBox="1"/>
            <p:nvPr/>
          </p:nvSpPr>
          <p:spPr>
            <a:xfrm>
              <a:off x="1333501" y="5086362"/>
              <a:ext cx="4543424" cy="923330"/>
            </a:xfrm>
            <a:prstGeom prst="rect">
              <a:avLst/>
            </a:prstGeom>
            <a:noFill/>
          </p:spPr>
          <p:txBody>
            <a:bodyPr wrap="square" rtlCol="0">
              <a:spAutoFit/>
            </a:bodyPr>
            <a:lstStyle/>
            <a:p>
              <a:r>
                <a:rPr lang="en-US" dirty="0"/>
                <a:t>Will we need re-commissioning tests in the tunnel?  </a:t>
              </a:r>
              <a:endParaRPr lang="en-GB" dirty="0"/>
            </a:p>
            <a:p>
              <a:endParaRPr lang="en-GB" dirty="0"/>
            </a:p>
          </p:txBody>
        </p:sp>
      </p:grpSp>
    </p:spTree>
    <p:extLst>
      <p:ext uri="{BB962C8B-B14F-4D97-AF65-F5344CB8AC3E}">
        <p14:creationId xmlns:p14="http://schemas.microsoft.com/office/powerpoint/2010/main" val="3051149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D9FB12A-7013-EDD2-44A8-6D7A28D7E313}"/>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General Schedule</a:t>
            </a:r>
          </a:p>
        </p:txBody>
      </p:sp>
      <p:sp>
        <p:nvSpPr>
          <p:cNvPr id="5" name="Footer Placeholder 4">
            <a:extLst>
              <a:ext uri="{FF2B5EF4-FFF2-40B4-BE49-F238E27FC236}">
                <a16:creationId xmlns:a16="http://schemas.microsoft.com/office/drawing/2014/main" id="{FEC807C3-479D-EF49-D36F-0B79AD5B8F66}"/>
              </a:ext>
            </a:extLst>
          </p:cNvPr>
          <p:cNvSpPr>
            <a:spLocks noGrp="1"/>
          </p:cNvSpPr>
          <p:nvPr>
            <p:ph type="ftr" sz="quarter" idx="11"/>
          </p:nvPr>
        </p:nvSpPr>
        <p:spPr/>
        <p:txBody>
          <a:bodyPr/>
          <a:lstStyle/>
          <a:p>
            <a:r>
              <a:rPr lang="en-GB"/>
              <a:t>RFQ2 beam commissioning meeting - 09/04/2024</a:t>
            </a:r>
          </a:p>
        </p:txBody>
      </p:sp>
      <p:pic>
        <p:nvPicPr>
          <p:cNvPr id="7" name="Picture 6">
            <a:extLst>
              <a:ext uri="{FF2B5EF4-FFF2-40B4-BE49-F238E27FC236}">
                <a16:creationId xmlns:a16="http://schemas.microsoft.com/office/drawing/2014/main" id="{D4AC51F2-1ED0-6211-2C42-A4F343BF2155}"/>
              </a:ext>
            </a:extLst>
          </p:cNvPr>
          <p:cNvPicPr>
            <a:picLocks noChangeAspect="1"/>
          </p:cNvPicPr>
          <p:nvPr/>
        </p:nvPicPr>
        <p:blipFill>
          <a:blip r:embed="rId2"/>
          <a:stretch>
            <a:fillRect/>
          </a:stretch>
        </p:blipFill>
        <p:spPr>
          <a:xfrm>
            <a:off x="-66675" y="1278555"/>
            <a:ext cx="12192000" cy="3557940"/>
          </a:xfrm>
          <a:prstGeom prst="rect">
            <a:avLst/>
          </a:prstGeom>
        </p:spPr>
      </p:pic>
      <p:sp>
        <p:nvSpPr>
          <p:cNvPr id="8" name="TextBox 7">
            <a:extLst>
              <a:ext uri="{FF2B5EF4-FFF2-40B4-BE49-F238E27FC236}">
                <a16:creationId xmlns:a16="http://schemas.microsoft.com/office/drawing/2014/main" id="{F52F2076-03F3-49E0-D686-CD8FD60CCD02}"/>
              </a:ext>
            </a:extLst>
          </p:cNvPr>
          <p:cNvSpPr txBox="1"/>
          <p:nvPr/>
        </p:nvSpPr>
        <p:spPr>
          <a:xfrm>
            <a:off x="561975" y="5286375"/>
            <a:ext cx="6286500" cy="923330"/>
          </a:xfrm>
          <a:prstGeom prst="rect">
            <a:avLst/>
          </a:prstGeom>
          <a:noFill/>
        </p:spPr>
        <p:txBody>
          <a:bodyPr wrap="square" rtlCol="0">
            <a:spAutoFit/>
          </a:bodyPr>
          <a:lstStyle/>
          <a:p>
            <a:r>
              <a:rPr lang="en-US" dirty="0"/>
              <a:t>Installation procedure? </a:t>
            </a:r>
          </a:p>
          <a:p>
            <a:r>
              <a:rPr lang="en-US" dirty="0"/>
              <a:t>Interlock system?</a:t>
            </a:r>
          </a:p>
          <a:p>
            <a:r>
              <a:rPr lang="en-US" dirty="0"/>
              <a:t>Beam tests to start @~end of July.</a:t>
            </a:r>
            <a:endParaRPr lang="en-GB" dirty="0"/>
          </a:p>
        </p:txBody>
      </p:sp>
    </p:spTree>
    <p:extLst>
      <p:ext uri="{BB962C8B-B14F-4D97-AF65-F5344CB8AC3E}">
        <p14:creationId xmlns:p14="http://schemas.microsoft.com/office/powerpoint/2010/main" val="1834799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a:extLst>
              <a:ext uri="{FF2B5EF4-FFF2-40B4-BE49-F238E27FC236}">
                <a16:creationId xmlns:a16="http://schemas.microsoft.com/office/drawing/2014/main" id="{E63440F5-3079-4325-B5A4-0E7DD6185C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5329" y="895160"/>
            <a:ext cx="9197665"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12B4035C-8E2D-4266-A1F9-F2AC1658AF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916" y="3090673"/>
            <a:ext cx="7369454" cy="3055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340B5BF3-111A-4664-9B35-946F82BE74C7}"/>
              </a:ext>
            </a:extLst>
          </p:cNvPr>
          <p:cNvSpPr txBox="1"/>
          <p:nvPr/>
        </p:nvSpPr>
        <p:spPr>
          <a:xfrm>
            <a:off x="216816" y="254524"/>
            <a:ext cx="5976594" cy="830997"/>
          </a:xfrm>
          <a:prstGeom prst="rect">
            <a:avLst/>
          </a:prstGeom>
          <a:noFill/>
        </p:spPr>
        <p:txBody>
          <a:bodyPr wrap="square" rtlCol="0">
            <a:spAutoFit/>
          </a:bodyPr>
          <a:lstStyle/>
          <a:p>
            <a:r>
              <a:rPr lang="en-US" sz="2400" dirty="0">
                <a:solidFill>
                  <a:schemeClr val="accent4">
                    <a:lumMod val="75000"/>
                  </a:schemeClr>
                </a:solidFill>
              </a:rPr>
              <a:t>Integration views</a:t>
            </a:r>
          </a:p>
          <a:p>
            <a:endParaRPr lang="en-GB" sz="2400" dirty="0">
              <a:solidFill>
                <a:schemeClr val="accent4">
                  <a:lumMod val="75000"/>
                </a:schemeClr>
              </a:solidFill>
            </a:endParaRPr>
          </a:p>
        </p:txBody>
      </p:sp>
      <p:sp>
        <p:nvSpPr>
          <p:cNvPr id="4" name="Footer Placeholder 3">
            <a:extLst>
              <a:ext uri="{FF2B5EF4-FFF2-40B4-BE49-F238E27FC236}">
                <a16:creationId xmlns:a16="http://schemas.microsoft.com/office/drawing/2014/main" id="{50A710A6-9142-2D7D-9871-95FB042604C3}"/>
              </a:ext>
            </a:extLst>
          </p:cNvPr>
          <p:cNvSpPr>
            <a:spLocks noGrp="1"/>
          </p:cNvSpPr>
          <p:nvPr>
            <p:ph type="ftr" sz="quarter" idx="11"/>
          </p:nvPr>
        </p:nvSpPr>
        <p:spPr/>
        <p:txBody>
          <a:bodyPr/>
          <a:lstStyle/>
          <a:p>
            <a:r>
              <a:rPr lang="en-GB"/>
              <a:t>RFQ2 beam commissioning meeting - 09/04/2024</a:t>
            </a:r>
          </a:p>
        </p:txBody>
      </p:sp>
    </p:spTree>
    <p:extLst>
      <p:ext uri="{BB962C8B-B14F-4D97-AF65-F5344CB8AC3E}">
        <p14:creationId xmlns:p14="http://schemas.microsoft.com/office/powerpoint/2010/main" val="605570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F7A6FA83-79B1-EA06-7944-07930A2F627A}"/>
              </a:ext>
            </a:extLst>
          </p:cNvPr>
          <p:cNvGrpSpPr/>
          <p:nvPr/>
        </p:nvGrpSpPr>
        <p:grpSpPr>
          <a:xfrm>
            <a:off x="1032095" y="-575003"/>
            <a:ext cx="8934709" cy="7433003"/>
            <a:chOff x="0" y="-575003"/>
            <a:chExt cx="8934709" cy="7433003"/>
          </a:xfrm>
        </p:grpSpPr>
        <p:grpSp>
          <p:nvGrpSpPr>
            <p:cNvPr id="25" name="Group 24">
              <a:extLst>
                <a:ext uri="{FF2B5EF4-FFF2-40B4-BE49-F238E27FC236}">
                  <a16:creationId xmlns:a16="http://schemas.microsoft.com/office/drawing/2014/main" id="{73E667BA-F089-4E83-681E-02C409DB818E}"/>
                </a:ext>
              </a:extLst>
            </p:cNvPr>
            <p:cNvGrpSpPr/>
            <p:nvPr/>
          </p:nvGrpSpPr>
          <p:grpSpPr>
            <a:xfrm>
              <a:off x="0" y="-575003"/>
              <a:ext cx="8934709" cy="7433003"/>
              <a:chOff x="0" y="-575003"/>
              <a:chExt cx="8934709" cy="7433003"/>
            </a:xfrm>
          </p:grpSpPr>
          <p:pic>
            <p:nvPicPr>
              <p:cNvPr id="3" name="Picture 2">
                <a:extLst>
                  <a:ext uri="{FF2B5EF4-FFF2-40B4-BE49-F238E27FC236}">
                    <a16:creationId xmlns:a16="http://schemas.microsoft.com/office/drawing/2014/main" id="{6AEC1858-B75D-6BA3-31FE-DC2697583CA3}"/>
                  </a:ext>
                </a:extLst>
              </p:cNvPr>
              <p:cNvPicPr>
                <a:picLocks noChangeAspect="1"/>
              </p:cNvPicPr>
              <p:nvPr/>
            </p:nvPicPr>
            <p:blipFill rotWithShape="1">
              <a:blip r:embed="rId2"/>
              <a:srcRect l="4604" t="12229" r="70172" b="21263"/>
              <a:stretch/>
            </p:blipFill>
            <p:spPr>
              <a:xfrm>
                <a:off x="0" y="0"/>
                <a:ext cx="8934709" cy="6858000"/>
              </a:xfrm>
              <a:prstGeom prst="rect">
                <a:avLst/>
              </a:prstGeom>
            </p:spPr>
          </p:pic>
          <p:sp>
            <p:nvSpPr>
              <p:cNvPr id="5" name="Rectangle 4">
                <a:extLst>
                  <a:ext uri="{FF2B5EF4-FFF2-40B4-BE49-F238E27FC236}">
                    <a16:creationId xmlns:a16="http://schemas.microsoft.com/office/drawing/2014/main" id="{43E720D5-238A-A2E3-F527-69BB3420F000}"/>
                  </a:ext>
                </a:extLst>
              </p:cNvPr>
              <p:cNvSpPr/>
              <p:nvPr/>
            </p:nvSpPr>
            <p:spPr>
              <a:xfrm>
                <a:off x="93785" y="3048000"/>
                <a:ext cx="762000" cy="154744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RFQ</a:t>
                </a:r>
                <a:endParaRPr lang="en-GB" dirty="0"/>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CC72201B-F388-D331-8451-6F9C20F235F2}"/>
                      </a:ext>
                    </a:extLst>
                  </p14:cNvPr>
                  <p14:cNvContentPartPr/>
                  <p14:nvPr/>
                </p14:nvContentPartPr>
                <p14:xfrm>
                  <a:off x="1593554" y="574117"/>
                  <a:ext cx="24840" cy="866520"/>
                </p14:xfrm>
              </p:contentPart>
            </mc:Choice>
            <mc:Fallback xmlns="">
              <p:pic>
                <p:nvPicPr>
                  <p:cNvPr id="6" name="Ink 5">
                    <a:extLst>
                      <a:ext uri="{FF2B5EF4-FFF2-40B4-BE49-F238E27FC236}">
                        <a16:creationId xmlns:a16="http://schemas.microsoft.com/office/drawing/2014/main" id="{CC72201B-F388-D331-8451-6F9C20F235F2}"/>
                      </a:ext>
                    </a:extLst>
                  </p:cNvPr>
                  <p:cNvPicPr/>
                  <p:nvPr/>
                </p:nvPicPr>
                <p:blipFill>
                  <a:blip r:embed="rId4"/>
                  <a:stretch>
                    <a:fillRect/>
                  </a:stretch>
                </p:blipFill>
                <p:spPr>
                  <a:xfrm>
                    <a:off x="1539914" y="466117"/>
                    <a:ext cx="132480" cy="10821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80679B94-825D-0D69-FAF9-555CD2A21822}"/>
                      </a:ext>
                    </a:extLst>
                  </p14:cNvPr>
                  <p14:cNvContentPartPr/>
                  <p14:nvPr/>
                </p14:nvContentPartPr>
                <p14:xfrm>
                  <a:off x="1992794" y="538837"/>
                  <a:ext cx="24480" cy="842760"/>
                </p14:xfrm>
              </p:contentPart>
            </mc:Choice>
            <mc:Fallback xmlns="">
              <p:pic>
                <p:nvPicPr>
                  <p:cNvPr id="7" name="Ink 6">
                    <a:extLst>
                      <a:ext uri="{FF2B5EF4-FFF2-40B4-BE49-F238E27FC236}">
                        <a16:creationId xmlns:a16="http://schemas.microsoft.com/office/drawing/2014/main" id="{80679B94-825D-0D69-FAF9-555CD2A21822}"/>
                      </a:ext>
                    </a:extLst>
                  </p:cNvPr>
                  <p:cNvPicPr/>
                  <p:nvPr/>
                </p:nvPicPr>
                <p:blipFill>
                  <a:blip r:embed="rId6"/>
                  <a:stretch>
                    <a:fillRect/>
                  </a:stretch>
                </p:blipFill>
                <p:spPr>
                  <a:xfrm>
                    <a:off x="1939154" y="431197"/>
                    <a:ext cx="132120" cy="10584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1CCE21C5-C731-A075-62EA-ED9C1DDF3007}"/>
                      </a:ext>
                    </a:extLst>
                  </p14:cNvPr>
                  <p14:cNvContentPartPr/>
                  <p14:nvPr/>
                </p14:nvContentPartPr>
                <p14:xfrm>
                  <a:off x="1582394" y="4055677"/>
                  <a:ext cx="360" cy="122760"/>
                </p14:xfrm>
              </p:contentPart>
            </mc:Choice>
            <mc:Fallback xmlns="">
              <p:pic>
                <p:nvPicPr>
                  <p:cNvPr id="8" name="Ink 7">
                    <a:extLst>
                      <a:ext uri="{FF2B5EF4-FFF2-40B4-BE49-F238E27FC236}">
                        <a16:creationId xmlns:a16="http://schemas.microsoft.com/office/drawing/2014/main" id="{1CCE21C5-C731-A075-62EA-ED9C1DDF3007}"/>
                      </a:ext>
                    </a:extLst>
                  </p:cNvPr>
                  <p:cNvPicPr/>
                  <p:nvPr/>
                </p:nvPicPr>
                <p:blipFill>
                  <a:blip r:embed="rId8"/>
                  <a:stretch>
                    <a:fillRect/>
                  </a:stretch>
                </p:blipFill>
                <p:spPr>
                  <a:xfrm>
                    <a:off x="1528754" y="3948037"/>
                    <a:ext cx="108000" cy="3384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E94A7776-9B42-B0B1-1366-08F82985E618}"/>
                      </a:ext>
                    </a:extLst>
                  </p14:cNvPr>
                  <p14:cNvContentPartPr/>
                  <p14:nvPr/>
                </p14:nvContentPartPr>
                <p14:xfrm>
                  <a:off x="2004314" y="4091317"/>
                  <a:ext cx="35280" cy="105120"/>
                </p14:xfrm>
              </p:contentPart>
            </mc:Choice>
            <mc:Fallback xmlns="">
              <p:pic>
                <p:nvPicPr>
                  <p:cNvPr id="9" name="Ink 8">
                    <a:extLst>
                      <a:ext uri="{FF2B5EF4-FFF2-40B4-BE49-F238E27FC236}">
                        <a16:creationId xmlns:a16="http://schemas.microsoft.com/office/drawing/2014/main" id="{E94A7776-9B42-B0B1-1366-08F82985E618}"/>
                      </a:ext>
                    </a:extLst>
                  </p:cNvPr>
                  <p:cNvPicPr/>
                  <p:nvPr/>
                </p:nvPicPr>
                <p:blipFill>
                  <a:blip r:embed="rId10"/>
                  <a:stretch>
                    <a:fillRect/>
                  </a:stretch>
                </p:blipFill>
                <p:spPr>
                  <a:xfrm>
                    <a:off x="1950314" y="3983317"/>
                    <a:ext cx="142920" cy="3207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 name="Ink 9">
                    <a:extLst>
                      <a:ext uri="{FF2B5EF4-FFF2-40B4-BE49-F238E27FC236}">
                        <a16:creationId xmlns:a16="http://schemas.microsoft.com/office/drawing/2014/main" id="{68924D9E-2ACB-A9BD-D94D-A3EE6B7A9115}"/>
                      </a:ext>
                    </a:extLst>
                  </p14:cNvPr>
                  <p14:cNvContentPartPr/>
                  <p14:nvPr/>
                </p14:nvContentPartPr>
                <p14:xfrm>
                  <a:off x="8545874" y="-344963"/>
                  <a:ext cx="360" cy="5040"/>
                </p14:xfrm>
              </p:contentPart>
            </mc:Choice>
            <mc:Fallback xmlns="">
              <p:pic>
                <p:nvPicPr>
                  <p:cNvPr id="10" name="Ink 9">
                    <a:extLst>
                      <a:ext uri="{FF2B5EF4-FFF2-40B4-BE49-F238E27FC236}">
                        <a16:creationId xmlns:a16="http://schemas.microsoft.com/office/drawing/2014/main" id="{68924D9E-2ACB-A9BD-D94D-A3EE6B7A9115}"/>
                      </a:ext>
                    </a:extLst>
                  </p:cNvPr>
                  <p:cNvPicPr/>
                  <p:nvPr/>
                </p:nvPicPr>
                <p:blipFill>
                  <a:blip r:embed="rId12"/>
                  <a:stretch>
                    <a:fillRect/>
                  </a:stretch>
                </p:blipFill>
                <p:spPr>
                  <a:xfrm>
                    <a:off x="8491874" y="-452963"/>
                    <a:ext cx="108000" cy="22068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 name="Ink 10">
                    <a:extLst>
                      <a:ext uri="{FF2B5EF4-FFF2-40B4-BE49-F238E27FC236}">
                        <a16:creationId xmlns:a16="http://schemas.microsoft.com/office/drawing/2014/main" id="{CF67AB45-1BD6-34D9-B092-6C05727406C9}"/>
                      </a:ext>
                    </a:extLst>
                  </p14:cNvPr>
                  <p14:cNvContentPartPr/>
                  <p14:nvPr/>
                </p14:nvContentPartPr>
                <p14:xfrm>
                  <a:off x="4442594" y="-575003"/>
                  <a:ext cx="360" cy="360"/>
                </p14:xfrm>
              </p:contentPart>
            </mc:Choice>
            <mc:Fallback xmlns="">
              <p:pic>
                <p:nvPicPr>
                  <p:cNvPr id="11" name="Ink 10">
                    <a:extLst>
                      <a:ext uri="{FF2B5EF4-FFF2-40B4-BE49-F238E27FC236}">
                        <a16:creationId xmlns:a16="http://schemas.microsoft.com/office/drawing/2014/main" id="{CF67AB45-1BD6-34D9-B092-6C05727406C9}"/>
                      </a:ext>
                    </a:extLst>
                  </p:cNvPr>
                  <p:cNvPicPr/>
                  <p:nvPr/>
                </p:nvPicPr>
                <p:blipFill>
                  <a:blip r:embed="rId14"/>
                  <a:stretch>
                    <a:fillRect/>
                  </a:stretch>
                </p:blipFill>
                <p:spPr>
                  <a:xfrm>
                    <a:off x="4388594" y="-682643"/>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2" name="Ink 11">
                    <a:extLst>
                      <a:ext uri="{FF2B5EF4-FFF2-40B4-BE49-F238E27FC236}">
                        <a16:creationId xmlns:a16="http://schemas.microsoft.com/office/drawing/2014/main" id="{832551C0-DF1B-E4BF-DD40-EBC58590A9F2}"/>
                      </a:ext>
                    </a:extLst>
                  </p14:cNvPr>
                  <p14:cNvContentPartPr/>
                  <p14:nvPr/>
                </p14:nvContentPartPr>
                <p14:xfrm>
                  <a:off x="3446901" y="3898903"/>
                  <a:ext cx="87480" cy="411840"/>
                </p14:xfrm>
              </p:contentPart>
            </mc:Choice>
            <mc:Fallback xmlns="">
              <p:pic>
                <p:nvPicPr>
                  <p:cNvPr id="12" name="Ink 11">
                    <a:extLst>
                      <a:ext uri="{FF2B5EF4-FFF2-40B4-BE49-F238E27FC236}">
                        <a16:creationId xmlns:a16="http://schemas.microsoft.com/office/drawing/2014/main" id="{832551C0-DF1B-E4BF-DD40-EBC58590A9F2}"/>
                      </a:ext>
                    </a:extLst>
                  </p:cNvPr>
                  <p:cNvPicPr/>
                  <p:nvPr/>
                </p:nvPicPr>
                <p:blipFill>
                  <a:blip r:embed="rId16"/>
                  <a:stretch>
                    <a:fillRect/>
                  </a:stretch>
                </p:blipFill>
                <p:spPr>
                  <a:xfrm>
                    <a:off x="3393261" y="3791263"/>
                    <a:ext cx="195120" cy="6274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3" name="Ink 12">
                    <a:extLst>
                      <a:ext uri="{FF2B5EF4-FFF2-40B4-BE49-F238E27FC236}">
                        <a16:creationId xmlns:a16="http://schemas.microsoft.com/office/drawing/2014/main" id="{61D36068-9D3B-3516-1C9C-633B295970BE}"/>
                      </a:ext>
                    </a:extLst>
                  </p14:cNvPr>
                  <p14:cNvContentPartPr/>
                  <p14:nvPr/>
                </p14:nvContentPartPr>
                <p14:xfrm>
                  <a:off x="3331341" y="1144903"/>
                  <a:ext cx="211680" cy="326880"/>
                </p14:xfrm>
              </p:contentPart>
            </mc:Choice>
            <mc:Fallback xmlns="">
              <p:pic>
                <p:nvPicPr>
                  <p:cNvPr id="13" name="Ink 12">
                    <a:extLst>
                      <a:ext uri="{FF2B5EF4-FFF2-40B4-BE49-F238E27FC236}">
                        <a16:creationId xmlns:a16="http://schemas.microsoft.com/office/drawing/2014/main" id="{61D36068-9D3B-3516-1C9C-633B295970BE}"/>
                      </a:ext>
                    </a:extLst>
                  </p:cNvPr>
                  <p:cNvPicPr/>
                  <p:nvPr/>
                </p:nvPicPr>
                <p:blipFill>
                  <a:blip r:embed="rId18"/>
                  <a:stretch>
                    <a:fillRect/>
                  </a:stretch>
                </p:blipFill>
                <p:spPr>
                  <a:xfrm>
                    <a:off x="3277701" y="1036903"/>
                    <a:ext cx="319320" cy="5425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4" name="Ink 13">
                    <a:extLst>
                      <a:ext uri="{FF2B5EF4-FFF2-40B4-BE49-F238E27FC236}">
                        <a16:creationId xmlns:a16="http://schemas.microsoft.com/office/drawing/2014/main" id="{8779B416-E9FE-3DB1-8091-98BD1B0C1455}"/>
                      </a:ext>
                    </a:extLst>
                  </p14:cNvPr>
                  <p14:cNvContentPartPr/>
                  <p14:nvPr/>
                </p14:nvContentPartPr>
                <p14:xfrm>
                  <a:off x="5001021" y="865543"/>
                  <a:ext cx="109800" cy="471960"/>
                </p14:xfrm>
              </p:contentPart>
            </mc:Choice>
            <mc:Fallback xmlns="">
              <p:pic>
                <p:nvPicPr>
                  <p:cNvPr id="14" name="Ink 13">
                    <a:extLst>
                      <a:ext uri="{FF2B5EF4-FFF2-40B4-BE49-F238E27FC236}">
                        <a16:creationId xmlns:a16="http://schemas.microsoft.com/office/drawing/2014/main" id="{8779B416-E9FE-3DB1-8091-98BD1B0C1455}"/>
                      </a:ext>
                    </a:extLst>
                  </p:cNvPr>
                  <p:cNvPicPr/>
                  <p:nvPr/>
                </p:nvPicPr>
                <p:blipFill>
                  <a:blip r:embed="rId20"/>
                  <a:stretch>
                    <a:fillRect/>
                  </a:stretch>
                </p:blipFill>
                <p:spPr>
                  <a:xfrm>
                    <a:off x="4947021" y="757903"/>
                    <a:ext cx="217440" cy="68760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5" name="Ink 14">
                    <a:extLst>
                      <a:ext uri="{FF2B5EF4-FFF2-40B4-BE49-F238E27FC236}">
                        <a16:creationId xmlns:a16="http://schemas.microsoft.com/office/drawing/2014/main" id="{F5E21021-6B22-FC04-B3C3-40F35C6627C2}"/>
                      </a:ext>
                    </a:extLst>
                  </p14:cNvPr>
                  <p14:cNvContentPartPr/>
                  <p14:nvPr/>
                </p14:nvContentPartPr>
                <p14:xfrm>
                  <a:off x="2741301" y="1164343"/>
                  <a:ext cx="120600" cy="235800"/>
                </p14:xfrm>
              </p:contentPart>
            </mc:Choice>
            <mc:Fallback xmlns="">
              <p:pic>
                <p:nvPicPr>
                  <p:cNvPr id="15" name="Ink 14">
                    <a:extLst>
                      <a:ext uri="{FF2B5EF4-FFF2-40B4-BE49-F238E27FC236}">
                        <a16:creationId xmlns:a16="http://schemas.microsoft.com/office/drawing/2014/main" id="{F5E21021-6B22-FC04-B3C3-40F35C6627C2}"/>
                      </a:ext>
                    </a:extLst>
                  </p:cNvPr>
                  <p:cNvPicPr/>
                  <p:nvPr/>
                </p:nvPicPr>
                <p:blipFill>
                  <a:blip r:embed="rId22"/>
                  <a:stretch>
                    <a:fillRect/>
                  </a:stretch>
                </p:blipFill>
                <p:spPr>
                  <a:xfrm>
                    <a:off x="2687301" y="1056343"/>
                    <a:ext cx="228240" cy="45144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7" name="Ink 16">
                    <a:extLst>
                      <a:ext uri="{FF2B5EF4-FFF2-40B4-BE49-F238E27FC236}">
                        <a16:creationId xmlns:a16="http://schemas.microsoft.com/office/drawing/2014/main" id="{3A837CC8-9198-26DB-173B-8FEA84827585}"/>
                      </a:ext>
                    </a:extLst>
                  </p14:cNvPr>
                  <p14:cNvContentPartPr/>
                  <p14:nvPr/>
                </p14:nvContentPartPr>
                <p14:xfrm>
                  <a:off x="4077621" y="3983143"/>
                  <a:ext cx="360" cy="367920"/>
                </p14:xfrm>
              </p:contentPart>
            </mc:Choice>
            <mc:Fallback xmlns="">
              <p:pic>
                <p:nvPicPr>
                  <p:cNvPr id="17" name="Ink 16">
                    <a:extLst>
                      <a:ext uri="{FF2B5EF4-FFF2-40B4-BE49-F238E27FC236}">
                        <a16:creationId xmlns:a16="http://schemas.microsoft.com/office/drawing/2014/main" id="{3A837CC8-9198-26DB-173B-8FEA84827585}"/>
                      </a:ext>
                    </a:extLst>
                  </p:cNvPr>
                  <p:cNvPicPr/>
                  <p:nvPr/>
                </p:nvPicPr>
                <p:blipFill>
                  <a:blip r:embed="rId24"/>
                  <a:stretch>
                    <a:fillRect/>
                  </a:stretch>
                </p:blipFill>
                <p:spPr>
                  <a:xfrm>
                    <a:off x="4023981" y="3875143"/>
                    <a:ext cx="108000" cy="583560"/>
                  </a:xfrm>
                  <a:prstGeom prst="rect">
                    <a:avLst/>
                  </a:prstGeom>
                </p:spPr>
              </p:pic>
            </mc:Fallback>
          </mc:AlternateContent>
          <p:sp>
            <p:nvSpPr>
              <p:cNvPr id="18" name="TextBox 17">
                <a:extLst>
                  <a:ext uri="{FF2B5EF4-FFF2-40B4-BE49-F238E27FC236}">
                    <a16:creationId xmlns:a16="http://schemas.microsoft.com/office/drawing/2014/main" id="{3FD75EB1-B708-D53A-A44E-FFFA0A712F87}"/>
                  </a:ext>
                </a:extLst>
              </p:cNvPr>
              <p:cNvSpPr txBox="1"/>
              <p:nvPr/>
            </p:nvSpPr>
            <p:spPr>
              <a:xfrm>
                <a:off x="3877566" y="2083277"/>
                <a:ext cx="400110" cy="1277273"/>
              </a:xfrm>
              <a:prstGeom prst="rect">
                <a:avLst/>
              </a:prstGeom>
              <a:noFill/>
            </p:spPr>
            <p:txBody>
              <a:bodyPr vert="vert270" wrap="square" rtlCol="0">
                <a:spAutoFit/>
              </a:bodyPr>
              <a:lstStyle/>
              <a:p>
                <a:r>
                  <a:rPr lang="en-US" sz="1400" dirty="0">
                    <a:highlight>
                      <a:srgbClr val="00FFFF"/>
                    </a:highlight>
                  </a:rPr>
                  <a:t>steerer</a:t>
                </a:r>
                <a:endParaRPr lang="en-GB" sz="1400" dirty="0">
                  <a:highlight>
                    <a:srgbClr val="00FFFF"/>
                  </a:highlight>
                </a:endParaRPr>
              </a:p>
            </p:txBody>
          </p:sp>
          <mc:AlternateContent xmlns:mc="http://schemas.openxmlformats.org/markup-compatibility/2006" xmlns:p14="http://schemas.microsoft.com/office/powerpoint/2010/main">
            <mc:Choice Requires="p14">
              <p:contentPart p14:bwMode="auto" r:id="rId25">
                <p14:nvContentPartPr>
                  <p14:cNvPr id="19" name="Ink 18">
                    <a:extLst>
                      <a:ext uri="{FF2B5EF4-FFF2-40B4-BE49-F238E27FC236}">
                        <a16:creationId xmlns:a16="http://schemas.microsoft.com/office/drawing/2014/main" id="{248FB72E-4B52-0917-46D5-D883B92664CB}"/>
                      </a:ext>
                    </a:extLst>
                  </p14:cNvPr>
                  <p14:cNvContentPartPr/>
                  <p14:nvPr/>
                </p14:nvContentPartPr>
                <p14:xfrm>
                  <a:off x="4045941" y="3888463"/>
                  <a:ext cx="360" cy="325080"/>
                </p14:xfrm>
              </p:contentPart>
            </mc:Choice>
            <mc:Fallback xmlns="">
              <p:pic>
                <p:nvPicPr>
                  <p:cNvPr id="19" name="Ink 18">
                    <a:extLst>
                      <a:ext uri="{FF2B5EF4-FFF2-40B4-BE49-F238E27FC236}">
                        <a16:creationId xmlns:a16="http://schemas.microsoft.com/office/drawing/2014/main" id="{248FB72E-4B52-0917-46D5-D883B92664CB}"/>
                      </a:ext>
                    </a:extLst>
                  </p:cNvPr>
                  <p:cNvPicPr/>
                  <p:nvPr/>
                </p:nvPicPr>
                <p:blipFill>
                  <a:blip r:embed="rId26"/>
                  <a:stretch>
                    <a:fillRect/>
                  </a:stretch>
                </p:blipFill>
                <p:spPr>
                  <a:xfrm>
                    <a:off x="3992301" y="3780823"/>
                    <a:ext cx="108000" cy="5407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7">
              <p14:nvContentPartPr>
                <p14:cNvPr id="26" name="Ink 25">
                  <a:extLst>
                    <a:ext uri="{FF2B5EF4-FFF2-40B4-BE49-F238E27FC236}">
                      <a16:creationId xmlns:a16="http://schemas.microsoft.com/office/drawing/2014/main" id="{A0F891F4-1D2A-F776-0BC7-0BE161D007A0}"/>
                    </a:ext>
                  </a:extLst>
                </p14:cNvPr>
                <p14:cNvContentPartPr/>
                <p14:nvPr/>
              </p14:nvContentPartPr>
              <p14:xfrm>
                <a:off x="998181" y="4045994"/>
                <a:ext cx="75600" cy="208800"/>
              </p14:xfrm>
            </p:contentPart>
          </mc:Choice>
          <mc:Fallback xmlns="">
            <p:pic>
              <p:nvPicPr>
                <p:cNvPr id="26" name="Ink 25">
                  <a:extLst>
                    <a:ext uri="{FF2B5EF4-FFF2-40B4-BE49-F238E27FC236}">
                      <a16:creationId xmlns:a16="http://schemas.microsoft.com/office/drawing/2014/main" id="{A0F891F4-1D2A-F776-0BC7-0BE161D007A0}"/>
                    </a:ext>
                  </a:extLst>
                </p:cNvPr>
                <p:cNvPicPr/>
                <p:nvPr/>
              </p:nvPicPr>
              <p:blipFill>
                <a:blip r:embed="rId28"/>
                <a:stretch>
                  <a:fillRect/>
                </a:stretch>
              </p:blipFill>
              <p:spPr>
                <a:xfrm>
                  <a:off x="944181" y="3938354"/>
                  <a:ext cx="183240" cy="42444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27" name="Ink 26">
                  <a:extLst>
                    <a:ext uri="{FF2B5EF4-FFF2-40B4-BE49-F238E27FC236}">
                      <a16:creationId xmlns:a16="http://schemas.microsoft.com/office/drawing/2014/main" id="{F38920AD-9331-56E6-B6BA-02AB197DD6AA}"/>
                    </a:ext>
                  </a:extLst>
                </p14:cNvPr>
                <p14:cNvContentPartPr/>
                <p14:nvPr/>
              </p14:nvContentPartPr>
              <p14:xfrm>
                <a:off x="1008621" y="1198034"/>
                <a:ext cx="11160" cy="188280"/>
              </p14:xfrm>
            </p:contentPart>
          </mc:Choice>
          <mc:Fallback xmlns="">
            <p:pic>
              <p:nvPicPr>
                <p:cNvPr id="27" name="Ink 26">
                  <a:extLst>
                    <a:ext uri="{FF2B5EF4-FFF2-40B4-BE49-F238E27FC236}">
                      <a16:creationId xmlns:a16="http://schemas.microsoft.com/office/drawing/2014/main" id="{F38920AD-9331-56E6-B6BA-02AB197DD6AA}"/>
                    </a:ext>
                  </a:extLst>
                </p:cNvPr>
                <p:cNvPicPr/>
                <p:nvPr/>
              </p:nvPicPr>
              <p:blipFill>
                <a:blip r:embed="rId30"/>
                <a:stretch>
                  <a:fillRect/>
                </a:stretch>
              </p:blipFill>
              <p:spPr>
                <a:xfrm>
                  <a:off x="954981" y="1090034"/>
                  <a:ext cx="118800" cy="40392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28" name="Ink 27">
                  <a:extLst>
                    <a:ext uri="{FF2B5EF4-FFF2-40B4-BE49-F238E27FC236}">
                      <a16:creationId xmlns:a16="http://schemas.microsoft.com/office/drawing/2014/main" id="{3BA61FAB-4D6F-FCDF-ABE7-A17A7E80DE76}"/>
                    </a:ext>
                  </a:extLst>
                </p14:cNvPr>
                <p14:cNvContentPartPr/>
                <p14:nvPr/>
              </p14:nvContentPartPr>
              <p14:xfrm>
                <a:off x="1261341" y="4003874"/>
                <a:ext cx="32040" cy="250920"/>
              </p14:xfrm>
            </p:contentPart>
          </mc:Choice>
          <mc:Fallback xmlns="">
            <p:pic>
              <p:nvPicPr>
                <p:cNvPr id="28" name="Ink 27">
                  <a:extLst>
                    <a:ext uri="{FF2B5EF4-FFF2-40B4-BE49-F238E27FC236}">
                      <a16:creationId xmlns:a16="http://schemas.microsoft.com/office/drawing/2014/main" id="{3BA61FAB-4D6F-FCDF-ABE7-A17A7E80DE76}"/>
                    </a:ext>
                  </a:extLst>
                </p:cNvPr>
                <p:cNvPicPr/>
                <p:nvPr/>
              </p:nvPicPr>
              <p:blipFill>
                <a:blip r:embed="rId32"/>
                <a:stretch>
                  <a:fillRect/>
                </a:stretch>
              </p:blipFill>
              <p:spPr>
                <a:xfrm>
                  <a:off x="1207701" y="3896234"/>
                  <a:ext cx="139680" cy="46656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29" name="Ink 28">
                  <a:extLst>
                    <a:ext uri="{FF2B5EF4-FFF2-40B4-BE49-F238E27FC236}">
                      <a16:creationId xmlns:a16="http://schemas.microsoft.com/office/drawing/2014/main" id="{73A6082E-AE45-2D1D-8E1A-D8B97172A4F8}"/>
                    </a:ext>
                  </a:extLst>
                </p14:cNvPr>
                <p14:cNvContentPartPr/>
                <p14:nvPr/>
              </p14:nvContentPartPr>
              <p14:xfrm>
                <a:off x="1218861" y="1113794"/>
                <a:ext cx="21960" cy="282960"/>
              </p14:xfrm>
            </p:contentPart>
          </mc:Choice>
          <mc:Fallback xmlns="">
            <p:pic>
              <p:nvPicPr>
                <p:cNvPr id="29" name="Ink 28">
                  <a:extLst>
                    <a:ext uri="{FF2B5EF4-FFF2-40B4-BE49-F238E27FC236}">
                      <a16:creationId xmlns:a16="http://schemas.microsoft.com/office/drawing/2014/main" id="{73A6082E-AE45-2D1D-8E1A-D8B97172A4F8}"/>
                    </a:ext>
                  </a:extLst>
                </p:cNvPr>
                <p:cNvPicPr/>
                <p:nvPr/>
              </p:nvPicPr>
              <p:blipFill>
                <a:blip r:embed="rId34"/>
                <a:stretch>
                  <a:fillRect/>
                </a:stretch>
              </p:blipFill>
              <p:spPr>
                <a:xfrm>
                  <a:off x="1165221" y="1005794"/>
                  <a:ext cx="129600" cy="498600"/>
                </a:xfrm>
                <a:prstGeom prst="rect">
                  <a:avLst/>
                </a:prstGeom>
              </p:spPr>
            </p:pic>
          </mc:Fallback>
        </mc:AlternateContent>
      </p:grpSp>
      <p:sp>
        <p:nvSpPr>
          <p:cNvPr id="2" name="Footer Placeholder 1">
            <a:extLst>
              <a:ext uri="{FF2B5EF4-FFF2-40B4-BE49-F238E27FC236}">
                <a16:creationId xmlns:a16="http://schemas.microsoft.com/office/drawing/2014/main" id="{E0E41B7B-1769-59FD-EAB7-AB22871643AA}"/>
              </a:ext>
            </a:extLst>
          </p:cNvPr>
          <p:cNvSpPr>
            <a:spLocks noGrp="1"/>
          </p:cNvSpPr>
          <p:nvPr>
            <p:ph type="ftr" sz="quarter" idx="11"/>
          </p:nvPr>
        </p:nvSpPr>
        <p:spPr/>
        <p:txBody>
          <a:bodyPr/>
          <a:lstStyle/>
          <a:p>
            <a:r>
              <a:rPr lang="en-GB"/>
              <a:t>RFQ2 beam commissioning meeting - 09/04/2024</a:t>
            </a:r>
          </a:p>
        </p:txBody>
      </p:sp>
    </p:spTree>
    <p:extLst>
      <p:ext uri="{BB962C8B-B14F-4D97-AF65-F5344CB8AC3E}">
        <p14:creationId xmlns:p14="http://schemas.microsoft.com/office/powerpoint/2010/main" val="1991482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49825BF-E36C-01FB-7403-19FB6E97147C}"/>
              </a:ext>
            </a:extLst>
          </p:cNvPr>
          <p:cNvGrpSpPr/>
          <p:nvPr/>
        </p:nvGrpSpPr>
        <p:grpSpPr>
          <a:xfrm>
            <a:off x="612902" y="-30313"/>
            <a:ext cx="6665228" cy="6888313"/>
            <a:chOff x="612902" y="-30313"/>
            <a:chExt cx="6665228" cy="6888313"/>
          </a:xfrm>
        </p:grpSpPr>
        <p:grpSp>
          <p:nvGrpSpPr>
            <p:cNvPr id="5" name="Group 4">
              <a:extLst>
                <a:ext uri="{FF2B5EF4-FFF2-40B4-BE49-F238E27FC236}">
                  <a16:creationId xmlns:a16="http://schemas.microsoft.com/office/drawing/2014/main" id="{6B75A1DA-5831-7807-C850-1CD2D3D7F855}"/>
                </a:ext>
              </a:extLst>
            </p:cNvPr>
            <p:cNvGrpSpPr/>
            <p:nvPr/>
          </p:nvGrpSpPr>
          <p:grpSpPr>
            <a:xfrm>
              <a:off x="612902" y="-30313"/>
              <a:ext cx="6665228" cy="6888313"/>
              <a:chOff x="612902" y="-30313"/>
              <a:chExt cx="6271992" cy="6888313"/>
            </a:xfrm>
          </p:grpSpPr>
          <p:pic>
            <p:nvPicPr>
              <p:cNvPr id="3" name="Picture 2">
                <a:extLst>
                  <a:ext uri="{FF2B5EF4-FFF2-40B4-BE49-F238E27FC236}">
                    <a16:creationId xmlns:a16="http://schemas.microsoft.com/office/drawing/2014/main" id="{F3393CD1-DF8E-A30A-C1E4-7255AA35371F}"/>
                  </a:ext>
                </a:extLst>
              </p:cNvPr>
              <p:cNvPicPr>
                <a:picLocks noChangeAspect="1"/>
              </p:cNvPicPr>
              <p:nvPr/>
            </p:nvPicPr>
            <p:blipFill rotWithShape="1">
              <a:blip r:embed="rId2"/>
              <a:srcRect l="15395" t="4210" r="61842" b="15789"/>
              <a:stretch/>
            </p:blipFill>
            <p:spPr>
              <a:xfrm>
                <a:off x="612902" y="-30313"/>
                <a:ext cx="6271992" cy="6888313"/>
              </a:xfrm>
              <a:prstGeom prst="rect">
                <a:avLst/>
              </a:prstGeom>
            </p:spPr>
          </p:pic>
          <p:sp>
            <p:nvSpPr>
              <p:cNvPr id="4" name="Rectangle 3">
                <a:extLst>
                  <a:ext uri="{FF2B5EF4-FFF2-40B4-BE49-F238E27FC236}">
                    <a16:creationId xmlns:a16="http://schemas.microsoft.com/office/drawing/2014/main" id="{8983395E-2FEE-0AB8-06AC-2101C6ABD9FB}"/>
                  </a:ext>
                </a:extLst>
              </p:cNvPr>
              <p:cNvSpPr/>
              <p:nvPr/>
            </p:nvSpPr>
            <p:spPr>
              <a:xfrm>
                <a:off x="612902" y="4289612"/>
                <a:ext cx="2695074" cy="2568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9EE14F2B-CDE1-B997-090F-B9B86D6EA6D6}"/>
                    </a:ext>
                  </a:extLst>
                </p14:cNvPr>
                <p14:cNvContentPartPr/>
                <p14:nvPr/>
              </p14:nvContentPartPr>
              <p14:xfrm>
                <a:off x="3919941" y="3030215"/>
                <a:ext cx="263520" cy="112320"/>
              </p14:xfrm>
            </p:contentPart>
          </mc:Choice>
          <mc:Fallback xmlns="">
            <p:pic>
              <p:nvPicPr>
                <p:cNvPr id="6" name="Ink 5">
                  <a:extLst>
                    <a:ext uri="{FF2B5EF4-FFF2-40B4-BE49-F238E27FC236}">
                      <a16:creationId xmlns:a16="http://schemas.microsoft.com/office/drawing/2014/main" id="{9EE14F2B-CDE1-B997-090F-B9B86D6EA6D6}"/>
                    </a:ext>
                  </a:extLst>
                </p:cNvPr>
                <p:cNvPicPr/>
                <p:nvPr/>
              </p:nvPicPr>
              <p:blipFill>
                <a:blip r:embed="rId4"/>
                <a:stretch>
                  <a:fillRect/>
                </a:stretch>
              </p:blipFill>
              <p:spPr>
                <a:xfrm>
                  <a:off x="3866301" y="2922575"/>
                  <a:ext cx="371160" cy="3279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642C5473-2D5A-DAB7-8B35-EFC7A7EC14E8}"/>
                    </a:ext>
                  </a:extLst>
                </p14:cNvPr>
                <p14:cNvContentPartPr/>
                <p14:nvPr/>
              </p14:nvContentPartPr>
              <p14:xfrm>
                <a:off x="2995101" y="3762455"/>
                <a:ext cx="104760" cy="10440"/>
              </p14:xfrm>
            </p:contentPart>
          </mc:Choice>
          <mc:Fallback xmlns="">
            <p:pic>
              <p:nvPicPr>
                <p:cNvPr id="7" name="Ink 6">
                  <a:extLst>
                    <a:ext uri="{FF2B5EF4-FFF2-40B4-BE49-F238E27FC236}">
                      <a16:creationId xmlns:a16="http://schemas.microsoft.com/office/drawing/2014/main" id="{642C5473-2D5A-DAB7-8B35-EFC7A7EC14E8}"/>
                    </a:ext>
                  </a:extLst>
                </p:cNvPr>
                <p:cNvPicPr/>
                <p:nvPr/>
              </p:nvPicPr>
              <p:blipFill>
                <a:blip r:embed="rId6"/>
                <a:stretch>
                  <a:fillRect/>
                </a:stretch>
              </p:blipFill>
              <p:spPr>
                <a:xfrm>
                  <a:off x="2941101" y="3654815"/>
                  <a:ext cx="212400" cy="226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8422A77D-C8CA-741A-6F0C-BA5B388EA1B1}"/>
                    </a:ext>
                  </a:extLst>
                </p14:cNvPr>
                <p14:cNvContentPartPr/>
                <p14:nvPr/>
              </p14:nvContentPartPr>
              <p14:xfrm>
                <a:off x="4119381" y="5418455"/>
                <a:ext cx="399240" cy="141480"/>
              </p14:xfrm>
            </p:contentPart>
          </mc:Choice>
          <mc:Fallback xmlns="">
            <p:pic>
              <p:nvPicPr>
                <p:cNvPr id="9" name="Ink 8">
                  <a:extLst>
                    <a:ext uri="{FF2B5EF4-FFF2-40B4-BE49-F238E27FC236}">
                      <a16:creationId xmlns:a16="http://schemas.microsoft.com/office/drawing/2014/main" id="{8422A77D-C8CA-741A-6F0C-BA5B388EA1B1}"/>
                    </a:ext>
                  </a:extLst>
                </p:cNvPr>
                <p:cNvPicPr/>
                <p:nvPr/>
              </p:nvPicPr>
              <p:blipFill>
                <a:blip r:embed="rId8"/>
                <a:stretch>
                  <a:fillRect/>
                </a:stretch>
              </p:blipFill>
              <p:spPr>
                <a:xfrm>
                  <a:off x="4065741" y="5310455"/>
                  <a:ext cx="506880" cy="357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A0023859-F630-C7AC-05CC-0786FEC18CB8}"/>
                    </a:ext>
                  </a:extLst>
                </p14:cNvPr>
                <p14:cNvContentPartPr/>
                <p14:nvPr/>
              </p14:nvContentPartPr>
              <p14:xfrm>
                <a:off x="5191821" y="4677935"/>
                <a:ext cx="221760" cy="124920"/>
              </p14:xfrm>
            </p:contentPart>
          </mc:Choice>
          <mc:Fallback xmlns="">
            <p:pic>
              <p:nvPicPr>
                <p:cNvPr id="10" name="Ink 9">
                  <a:extLst>
                    <a:ext uri="{FF2B5EF4-FFF2-40B4-BE49-F238E27FC236}">
                      <a16:creationId xmlns:a16="http://schemas.microsoft.com/office/drawing/2014/main" id="{A0023859-F630-C7AC-05CC-0786FEC18CB8}"/>
                    </a:ext>
                  </a:extLst>
                </p:cNvPr>
                <p:cNvPicPr/>
                <p:nvPr/>
              </p:nvPicPr>
              <p:blipFill>
                <a:blip r:embed="rId10"/>
                <a:stretch>
                  <a:fillRect/>
                </a:stretch>
              </p:blipFill>
              <p:spPr>
                <a:xfrm>
                  <a:off x="5137821" y="4570295"/>
                  <a:ext cx="329400" cy="340560"/>
                </a:xfrm>
                <a:prstGeom prst="rect">
                  <a:avLst/>
                </a:prstGeom>
              </p:spPr>
            </p:pic>
          </mc:Fallback>
        </mc:AlternateContent>
      </p:grpSp>
      <p:sp>
        <p:nvSpPr>
          <p:cNvPr id="12" name="Arrow: Circular 11">
            <a:extLst>
              <a:ext uri="{FF2B5EF4-FFF2-40B4-BE49-F238E27FC236}">
                <a16:creationId xmlns:a16="http://schemas.microsoft.com/office/drawing/2014/main" id="{0025D9FA-5E5C-D439-09D4-B8FA6B20B4CE}"/>
              </a:ext>
            </a:extLst>
          </p:cNvPr>
          <p:cNvSpPr/>
          <p:nvPr/>
        </p:nvSpPr>
        <p:spPr>
          <a:xfrm rot="1800000">
            <a:off x="3129406" y="578419"/>
            <a:ext cx="820808" cy="757155"/>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TextBox 12">
            <a:extLst>
              <a:ext uri="{FF2B5EF4-FFF2-40B4-BE49-F238E27FC236}">
                <a16:creationId xmlns:a16="http://schemas.microsoft.com/office/drawing/2014/main" id="{622466A5-2064-ADBF-3968-2BDAB4563EBE}"/>
              </a:ext>
            </a:extLst>
          </p:cNvPr>
          <p:cNvSpPr txBox="1"/>
          <p:nvPr/>
        </p:nvSpPr>
        <p:spPr>
          <a:xfrm>
            <a:off x="3476948" y="264405"/>
            <a:ext cx="918781" cy="369332"/>
          </a:xfrm>
          <a:prstGeom prst="rect">
            <a:avLst/>
          </a:prstGeom>
          <a:noFill/>
        </p:spPr>
        <p:txBody>
          <a:bodyPr wrap="square" rtlCol="0">
            <a:spAutoFit/>
          </a:bodyPr>
          <a:lstStyle/>
          <a:p>
            <a:r>
              <a:rPr lang="en-US" dirty="0"/>
              <a:t>54 deg</a:t>
            </a:r>
            <a:endParaRPr lang="en-GB" dirty="0"/>
          </a:p>
        </p:txBody>
      </p:sp>
      <p:sp>
        <p:nvSpPr>
          <p:cNvPr id="14" name="TextBox 13">
            <a:extLst>
              <a:ext uri="{FF2B5EF4-FFF2-40B4-BE49-F238E27FC236}">
                <a16:creationId xmlns:a16="http://schemas.microsoft.com/office/drawing/2014/main" id="{376FE0BF-B893-D93D-9F9D-6E0F450BB685}"/>
              </a:ext>
            </a:extLst>
          </p:cNvPr>
          <p:cNvSpPr txBox="1"/>
          <p:nvPr/>
        </p:nvSpPr>
        <p:spPr>
          <a:xfrm>
            <a:off x="7432895" y="756726"/>
            <a:ext cx="3693814" cy="2062103"/>
          </a:xfrm>
          <a:prstGeom prst="rect">
            <a:avLst/>
          </a:prstGeom>
          <a:noFill/>
        </p:spPr>
        <p:txBody>
          <a:bodyPr wrap="square" rtlCol="0">
            <a:spAutoFit/>
          </a:bodyPr>
          <a:lstStyle/>
          <a:p>
            <a:r>
              <a:rPr lang="en-US" sz="1600" u="sng" dirty="0">
                <a:effectLst/>
                <a:latin typeface="Verdana" panose="020B0604030504040204" pitchFamily="34" charset="0"/>
                <a:ea typeface="Times New Roman" panose="02020603050405020304" pitchFamily="18" charset="0"/>
                <a:cs typeface="Times New Roman" panose="02020603050405020304" pitchFamily="18" charset="0"/>
              </a:rPr>
              <a:t>Baseline</a:t>
            </a:r>
            <a:r>
              <a:rPr lang="en-US" sz="1600" dirty="0">
                <a:effectLst/>
                <a:latin typeface="Verdana" panose="020B0604030504040204" pitchFamily="34" charset="0"/>
                <a:ea typeface="Times New Roman" panose="02020603050405020304" pitchFamily="18" charset="0"/>
                <a:cs typeface="Times New Roman" panose="02020603050405020304" pitchFamily="18" charset="0"/>
              </a:rPr>
              <a:t>: 300 us pulse length and a max current of 25-30mA.</a:t>
            </a:r>
          </a:p>
          <a:p>
            <a:endParaRPr lang="en-US" sz="1600" dirty="0">
              <a:latin typeface="Verdana" panose="020B0604030504040204" pitchFamily="34" charset="0"/>
              <a:cs typeface="Times New Roman" panose="02020603050405020304" pitchFamily="18" charset="0"/>
            </a:endParaRPr>
          </a:p>
          <a:p>
            <a:pPr algn="ctr"/>
            <a:r>
              <a:rPr lang="en-US" sz="1600" dirty="0">
                <a:latin typeface="Verdana" panose="020B0604030504040204" pitchFamily="34" charset="0"/>
                <a:cs typeface="Times New Roman" panose="02020603050405020304" pitchFamily="18" charset="0"/>
              </a:rPr>
              <a:t>+</a:t>
            </a:r>
          </a:p>
          <a:p>
            <a:r>
              <a:rPr lang="en-US" sz="1600" dirty="0">
                <a:effectLst/>
                <a:latin typeface="Verdana" panose="020B0604030504040204" pitchFamily="34" charset="0"/>
                <a:ea typeface="Times New Roman" panose="02020603050405020304" pitchFamily="18" charset="0"/>
                <a:cs typeface="Times New Roman" panose="02020603050405020304" pitchFamily="18" charset="0"/>
              </a:rPr>
              <a:t>dedicated periods of testing at higher than baseline beam current, up to a maximum of 50mA</a:t>
            </a:r>
            <a:endParaRPr lang="en-GB" sz="1400" dirty="0"/>
          </a:p>
        </p:txBody>
      </p:sp>
      <p:pic>
        <p:nvPicPr>
          <p:cNvPr id="15" name="Picture 14">
            <a:extLst>
              <a:ext uri="{FF2B5EF4-FFF2-40B4-BE49-F238E27FC236}">
                <a16:creationId xmlns:a16="http://schemas.microsoft.com/office/drawing/2014/main" id="{B735B214-4D35-55AE-E70A-4EA1D8C5B16E}"/>
              </a:ext>
            </a:extLst>
          </p:cNvPr>
          <p:cNvPicPr>
            <a:picLocks noChangeAspect="1"/>
          </p:cNvPicPr>
          <p:nvPr/>
        </p:nvPicPr>
        <p:blipFill rotWithShape="1">
          <a:blip r:embed="rId11"/>
          <a:srcRect l="8494" t="26609" r="70949" b="32039"/>
          <a:stretch/>
        </p:blipFill>
        <p:spPr>
          <a:xfrm>
            <a:off x="7313240" y="3142535"/>
            <a:ext cx="4265858" cy="2748501"/>
          </a:xfrm>
          <a:prstGeom prst="rect">
            <a:avLst/>
          </a:prstGeom>
        </p:spPr>
      </p:pic>
      <p:sp>
        <p:nvSpPr>
          <p:cNvPr id="2" name="Footer Placeholder 1">
            <a:extLst>
              <a:ext uri="{FF2B5EF4-FFF2-40B4-BE49-F238E27FC236}">
                <a16:creationId xmlns:a16="http://schemas.microsoft.com/office/drawing/2014/main" id="{B49F4369-2C35-D8CD-2C05-9E6C8DC1600F}"/>
              </a:ext>
            </a:extLst>
          </p:cNvPr>
          <p:cNvSpPr>
            <a:spLocks noGrp="1"/>
          </p:cNvSpPr>
          <p:nvPr>
            <p:ph type="ftr" sz="quarter" idx="11"/>
          </p:nvPr>
        </p:nvSpPr>
        <p:spPr/>
        <p:txBody>
          <a:bodyPr/>
          <a:lstStyle/>
          <a:p>
            <a:r>
              <a:rPr lang="en-GB"/>
              <a:t>RFQ2 beam commissioning meeting - 09/04/2024</a:t>
            </a:r>
          </a:p>
        </p:txBody>
      </p:sp>
    </p:spTree>
    <p:extLst>
      <p:ext uri="{BB962C8B-B14F-4D97-AF65-F5344CB8AC3E}">
        <p14:creationId xmlns:p14="http://schemas.microsoft.com/office/powerpoint/2010/main" val="3291682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F9F0349-3B06-807B-B444-B00AE2C9229F}"/>
              </a:ext>
            </a:extLst>
          </p:cNvPr>
          <p:cNvGrpSpPr/>
          <p:nvPr/>
        </p:nvGrpSpPr>
        <p:grpSpPr>
          <a:xfrm>
            <a:off x="1004878" y="1463787"/>
            <a:ext cx="9600000" cy="2665581"/>
            <a:chOff x="832862" y="630868"/>
            <a:chExt cx="9600000" cy="2665581"/>
          </a:xfrm>
        </p:grpSpPr>
        <p:pic>
          <p:nvPicPr>
            <p:cNvPr id="3" name="Picture 2">
              <a:extLst>
                <a:ext uri="{FF2B5EF4-FFF2-40B4-BE49-F238E27FC236}">
                  <a16:creationId xmlns:a16="http://schemas.microsoft.com/office/drawing/2014/main" id="{9211CB2D-DEF6-0A16-6E51-9F315C483364}"/>
                </a:ext>
              </a:extLst>
            </p:cNvPr>
            <p:cNvPicPr>
              <a:picLocks noChangeAspect="1"/>
            </p:cNvPicPr>
            <p:nvPr/>
          </p:nvPicPr>
          <p:blipFill rotWithShape="1">
            <a:blip r:embed="rId2">
              <a:extLst>
                <a:ext uri="{28A0092B-C50C-407E-A947-70E740481C1C}">
                  <a14:useLocalDpi xmlns:a14="http://schemas.microsoft.com/office/drawing/2010/main" val="0"/>
                </a:ext>
              </a:extLst>
            </a:blip>
            <a:srcRect t="61127"/>
            <a:stretch/>
          </p:blipFill>
          <p:spPr>
            <a:xfrm>
              <a:off x="832862" y="630868"/>
              <a:ext cx="9600000" cy="2665581"/>
            </a:xfrm>
            <a:prstGeom prst="rect">
              <a:avLst/>
            </a:prstGeom>
          </p:spPr>
        </p:pic>
        <p:sp>
          <p:nvSpPr>
            <p:cNvPr id="4" name="Rectangle 3">
              <a:extLst>
                <a:ext uri="{FF2B5EF4-FFF2-40B4-BE49-F238E27FC236}">
                  <a16:creationId xmlns:a16="http://schemas.microsoft.com/office/drawing/2014/main" id="{C74AA1FF-5448-1F72-CC5A-DFE22D7057A4}"/>
                </a:ext>
              </a:extLst>
            </p:cNvPr>
            <p:cNvSpPr/>
            <p:nvPr/>
          </p:nvSpPr>
          <p:spPr>
            <a:xfrm>
              <a:off x="2238206" y="1216058"/>
              <a:ext cx="122687" cy="1291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379B216-DB45-D7A0-F085-24F5A8DB6972}"/>
                </a:ext>
              </a:extLst>
            </p:cNvPr>
            <p:cNvSpPr txBox="1"/>
            <p:nvPr/>
          </p:nvSpPr>
          <p:spPr>
            <a:xfrm>
              <a:off x="2422827" y="1031392"/>
              <a:ext cx="867266" cy="369332"/>
            </a:xfrm>
            <a:prstGeom prst="rect">
              <a:avLst/>
            </a:prstGeom>
            <a:noFill/>
          </p:spPr>
          <p:txBody>
            <a:bodyPr wrap="square" rtlCol="0">
              <a:spAutoFit/>
            </a:bodyPr>
            <a:lstStyle/>
            <a:p>
              <a:r>
                <a:rPr lang="en-US" dirty="0"/>
                <a:t>slit</a:t>
              </a:r>
              <a:endParaRPr lang="en-GB" dirty="0"/>
            </a:p>
          </p:txBody>
        </p:sp>
        <p:sp>
          <p:nvSpPr>
            <p:cNvPr id="6" name="Rectangle 5">
              <a:extLst>
                <a:ext uri="{FF2B5EF4-FFF2-40B4-BE49-F238E27FC236}">
                  <a16:creationId xmlns:a16="http://schemas.microsoft.com/office/drawing/2014/main" id="{9043634B-E2D0-E545-D64F-C76CDE865BA1}"/>
                </a:ext>
              </a:extLst>
            </p:cNvPr>
            <p:cNvSpPr/>
            <p:nvPr/>
          </p:nvSpPr>
          <p:spPr>
            <a:xfrm>
              <a:off x="4468305" y="1132395"/>
              <a:ext cx="122687" cy="1291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32A552DA-736B-C09D-3666-DC1D2BC3E4AF}"/>
                </a:ext>
              </a:extLst>
            </p:cNvPr>
            <p:cNvSpPr txBox="1"/>
            <p:nvPr/>
          </p:nvSpPr>
          <p:spPr>
            <a:xfrm>
              <a:off x="4299650" y="743030"/>
              <a:ext cx="800251" cy="276999"/>
            </a:xfrm>
            <a:prstGeom prst="rect">
              <a:avLst/>
            </a:prstGeom>
            <a:noFill/>
          </p:spPr>
          <p:txBody>
            <a:bodyPr wrap="square" rtlCol="0">
              <a:spAutoFit/>
            </a:bodyPr>
            <a:lstStyle/>
            <a:p>
              <a:r>
                <a:rPr lang="en-US" sz="1200" dirty="0"/>
                <a:t>EM SEM</a:t>
              </a:r>
              <a:endParaRPr lang="en-GB" sz="1200" dirty="0"/>
            </a:p>
          </p:txBody>
        </p:sp>
        <p:sp>
          <p:nvSpPr>
            <p:cNvPr id="8" name="Rectangle 7">
              <a:extLst>
                <a:ext uri="{FF2B5EF4-FFF2-40B4-BE49-F238E27FC236}">
                  <a16:creationId xmlns:a16="http://schemas.microsoft.com/office/drawing/2014/main" id="{0E190255-59C9-3288-1F88-FB47E0EA38A6}"/>
                </a:ext>
              </a:extLst>
            </p:cNvPr>
            <p:cNvSpPr/>
            <p:nvPr/>
          </p:nvSpPr>
          <p:spPr>
            <a:xfrm>
              <a:off x="9892450" y="1128093"/>
              <a:ext cx="122687" cy="1291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270CDE26-3703-5CAA-41CD-99C41CAF9A05}"/>
                </a:ext>
              </a:extLst>
            </p:cNvPr>
            <p:cNvSpPr txBox="1"/>
            <p:nvPr/>
          </p:nvSpPr>
          <p:spPr>
            <a:xfrm>
              <a:off x="8882893" y="743030"/>
              <a:ext cx="1150070" cy="307777"/>
            </a:xfrm>
            <a:prstGeom prst="rect">
              <a:avLst/>
            </a:prstGeom>
            <a:noFill/>
          </p:spPr>
          <p:txBody>
            <a:bodyPr wrap="square" rtlCol="0">
              <a:spAutoFit/>
            </a:bodyPr>
            <a:lstStyle/>
            <a:p>
              <a:r>
                <a:rPr lang="en-US" sz="1400" dirty="0"/>
                <a:t>Spectro SEM</a:t>
              </a:r>
              <a:endParaRPr lang="en-GB" sz="1400" dirty="0"/>
            </a:p>
          </p:txBody>
        </p:sp>
      </p:grpSp>
      <p:sp>
        <p:nvSpPr>
          <p:cNvPr id="10" name="Footer Placeholder 9">
            <a:extLst>
              <a:ext uri="{FF2B5EF4-FFF2-40B4-BE49-F238E27FC236}">
                <a16:creationId xmlns:a16="http://schemas.microsoft.com/office/drawing/2014/main" id="{24EA70F6-4B62-EB6E-D71F-FA3D01E66821}"/>
              </a:ext>
            </a:extLst>
          </p:cNvPr>
          <p:cNvSpPr>
            <a:spLocks noGrp="1"/>
          </p:cNvSpPr>
          <p:nvPr>
            <p:ph type="ftr" sz="quarter" idx="11"/>
          </p:nvPr>
        </p:nvSpPr>
        <p:spPr/>
        <p:txBody>
          <a:bodyPr/>
          <a:lstStyle/>
          <a:p>
            <a:r>
              <a:rPr lang="en-GB"/>
              <a:t>RFQ2 beam commissioning meeting - 09/04/2024</a:t>
            </a:r>
          </a:p>
        </p:txBody>
      </p:sp>
      <p:sp>
        <p:nvSpPr>
          <p:cNvPr id="11" name="TextBox 10">
            <a:extLst>
              <a:ext uri="{FF2B5EF4-FFF2-40B4-BE49-F238E27FC236}">
                <a16:creationId xmlns:a16="http://schemas.microsoft.com/office/drawing/2014/main" id="{C690B805-4771-AD53-09B2-110C338B0063}"/>
              </a:ext>
            </a:extLst>
          </p:cNvPr>
          <p:cNvSpPr txBox="1"/>
          <p:nvPr/>
        </p:nvSpPr>
        <p:spPr>
          <a:xfrm>
            <a:off x="1711105" y="4572000"/>
            <a:ext cx="8493874" cy="1477328"/>
          </a:xfrm>
          <a:prstGeom prst="rect">
            <a:avLst/>
          </a:prstGeom>
          <a:noFill/>
        </p:spPr>
        <p:txBody>
          <a:bodyPr wrap="square" rtlCol="0">
            <a:spAutoFit/>
          </a:bodyPr>
          <a:lstStyle/>
          <a:p>
            <a:pPr marL="285750" indent="-285750">
              <a:buFontTx/>
              <a:buChar char="-"/>
            </a:pPr>
            <a:r>
              <a:rPr lang="en-US" dirty="0"/>
              <a:t>have ~zero beam losses before the slit for representative transverse measurements </a:t>
            </a:r>
          </a:p>
          <a:p>
            <a:pPr marL="285750" indent="-285750">
              <a:buFontTx/>
              <a:buChar char="-"/>
            </a:pPr>
            <a:r>
              <a:rPr lang="en-US" dirty="0"/>
              <a:t>allow sufficient distance between EM slit and SEM </a:t>
            </a:r>
          </a:p>
          <a:p>
            <a:pPr marL="285750" indent="-285750">
              <a:buFontTx/>
              <a:buChar char="-"/>
            </a:pPr>
            <a:r>
              <a:rPr lang="en-US" dirty="0"/>
              <a:t>transport the beam at the end of the spectrometer line with good resolution for longitudinal measurements  </a:t>
            </a:r>
          </a:p>
          <a:p>
            <a:endParaRPr lang="en-GB" dirty="0"/>
          </a:p>
        </p:txBody>
      </p:sp>
    </p:spTree>
    <p:extLst>
      <p:ext uri="{BB962C8B-B14F-4D97-AF65-F5344CB8AC3E}">
        <p14:creationId xmlns:p14="http://schemas.microsoft.com/office/powerpoint/2010/main" val="4000375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chart&#10;&#10;Description automatically generated">
            <a:extLst>
              <a:ext uri="{FF2B5EF4-FFF2-40B4-BE49-F238E27FC236}">
                <a16:creationId xmlns:a16="http://schemas.microsoft.com/office/drawing/2014/main" id="{1A6C48E6-F754-DD5B-0F39-A05FA2A5F2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5228" y="2210180"/>
            <a:ext cx="4740420" cy="3163378"/>
          </a:xfrm>
          <a:prstGeom prst="rect">
            <a:avLst/>
          </a:prstGeom>
        </p:spPr>
      </p:pic>
      <p:sp>
        <p:nvSpPr>
          <p:cNvPr id="7" name="TextBox 6">
            <a:extLst>
              <a:ext uri="{FF2B5EF4-FFF2-40B4-BE49-F238E27FC236}">
                <a16:creationId xmlns:a16="http://schemas.microsoft.com/office/drawing/2014/main" id="{8D29D3EE-CB52-2B9B-CBFE-46E16301A3AE}"/>
              </a:ext>
            </a:extLst>
          </p:cNvPr>
          <p:cNvSpPr txBox="1"/>
          <p:nvPr/>
        </p:nvSpPr>
        <p:spPr>
          <a:xfrm>
            <a:off x="584814" y="878231"/>
            <a:ext cx="9230158" cy="646331"/>
          </a:xfrm>
          <a:prstGeom prst="rect">
            <a:avLst/>
          </a:prstGeom>
          <a:noFill/>
        </p:spPr>
        <p:txBody>
          <a:bodyPr wrap="square" rtlCol="0">
            <a:spAutoFit/>
          </a:bodyPr>
          <a:lstStyle/>
          <a:p>
            <a:r>
              <a:rPr lang="en-US" dirty="0"/>
              <a:t>~ 3 weeks of measurement in parallel to RF conditioning, commissioning/debugging of diagnostics, interlocks, powering  </a:t>
            </a:r>
            <a:endParaRPr lang="en-GB" dirty="0"/>
          </a:p>
        </p:txBody>
      </p:sp>
      <p:sp>
        <p:nvSpPr>
          <p:cNvPr id="12" name="TextBox 11">
            <a:extLst>
              <a:ext uri="{FF2B5EF4-FFF2-40B4-BE49-F238E27FC236}">
                <a16:creationId xmlns:a16="http://schemas.microsoft.com/office/drawing/2014/main" id="{132623AE-7FA7-37C0-193E-3591445F739D}"/>
              </a:ext>
            </a:extLst>
          </p:cNvPr>
          <p:cNvSpPr txBox="1"/>
          <p:nvPr/>
        </p:nvSpPr>
        <p:spPr>
          <a:xfrm>
            <a:off x="850535" y="5583658"/>
            <a:ext cx="9942953" cy="830997"/>
          </a:xfrm>
          <a:prstGeom prst="rect">
            <a:avLst/>
          </a:prstGeom>
          <a:noFill/>
        </p:spPr>
        <p:txBody>
          <a:bodyPr wrap="square" rtlCol="0">
            <a:spAutoFit/>
          </a:bodyPr>
          <a:lstStyle/>
          <a:p>
            <a:r>
              <a:rPr lang="en-GB" sz="1600" b="1" dirty="0">
                <a:latin typeface="courier"/>
              </a:rPr>
              <a:t>Tuesday 02-Apr-2013 DAY “</a:t>
            </a:r>
            <a:r>
              <a:rPr lang="en-GB" sz="1600" dirty="0">
                <a:latin typeface="courier"/>
              </a:rPr>
              <a:t>Today the RFQ operation is stopped. </a:t>
            </a:r>
            <a:br>
              <a:rPr lang="en-GB" sz="1600" dirty="0">
                <a:latin typeface="courier"/>
              </a:rPr>
            </a:br>
            <a:r>
              <a:rPr lang="en-GB" sz="1600" dirty="0">
                <a:latin typeface="courier"/>
              </a:rPr>
              <a:t>The Diagnostic line is being prepared to be moved to its new location after the MEBT line”</a:t>
            </a:r>
            <a:endParaRPr lang="en-GB" sz="1600" dirty="0"/>
          </a:p>
        </p:txBody>
      </p:sp>
      <p:sp>
        <p:nvSpPr>
          <p:cNvPr id="14" name="TextBox 13">
            <a:extLst>
              <a:ext uri="{FF2B5EF4-FFF2-40B4-BE49-F238E27FC236}">
                <a16:creationId xmlns:a16="http://schemas.microsoft.com/office/drawing/2014/main" id="{C0484B90-500E-0417-82C0-4C784B757133}"/>
              </a:ext>
            </a:extLst>
          </p:cNvPr>
          <p:cNvSpPr txBox="1"/>
          <p:nvPr/>
        </p:nvSpPr>
        <p:spPr>
          <a:xfrm>
            <a:off x="914400" y="195672"/>
            <a:ext cx="5287224" cy="369332"/>
          </a:xfrm>
          <a:prstGeom prst="rect">
            <a:avLst/>
          </a:prstGeom>
          <a:noFill/>
        </p:spPr>
        <p:txBody>
          <a:bodyPr wrap="square" rtlCol="0">
            <a:spAutoFit/>
          </a:bodyPr>
          <a:lstStyle/>
          <a:p>
            <a:r>
              <a:rPr lang="en-US" dirty="0"/>
              <a:t>Back in 2013: RFQ1 commissioning</a:t>
            </a:r>
            <a:endParaRPr lang="en-GB" dirty="0"/>
          </a:p>
        </p:txBody>
      </p:sp>
      <p:sp>
        <p:nvSpPr>
          <p:cNvPr id="16" name="TextBox 15">
            <a:extLst>
              <a:ext uri="{FF2B5EF4-FFF2-40B4-BE49-F238E27FC236}">
                <a16:creationId xmlns:a16="http://schemas.microsoft.com/office/drawing/2014/main" id="{EB1DDD33-EE7D-77B8-91A1-16293B2D2531}"/>
              </a:ext>
            </a:extLst>
          </p:cNvPr>
          <p:cNvSpPr txBox="1"/>
          <p:nvPr/>
        </p:nvSpPr>
        <p:spPr>
          <a:xfrm>
            <a:off x="7181345" y="1815414"/>
            <a:ext cx="5968423" cy="369332"/>
          </a:xfrm>
          <a:prstGeom prst="rect">
            <a:avLst/>
          </a:prstGeom>
          <a:noFill/>
        </p:spPr>
        <p:txBody>
          <a:bodyPr wrap="square">
            <a:spAutoFit/>
          </a:bodyPr>
          <a:lstStyle/>
          <a:p>
            <a:r>
              <a:rPr lang="en-GB" b="1" dirty="0">
                <a:latin typeface="courier"/>
              </a:rPr>
              <a:t>[Wednesday 13-Mar-2013 DAY] </a:t>
            </a:r>
            <a:endParaRPr lang="en-GB" dirty="0"/>
          </a:p>
        </p:txBody>
      </p:sp>
      <p:sp>
        <p:nvSpPr>
          <p:cNvPr id="17" name="TextBox 16">
            <a:extLst>
              <a:ext uri="{FF2B5EF4-FFF2-40B4-BE49-F238E27FC236}">
                <a16:creationId xmlns:a16="http://schemas.microsoft.com/office/drawing/2014/main" id="{E124E7C7-CABC-ED35-9958-6E54DD7DCA01}"/>
              </a:ext>
            </a:extLst>
          </p:cNvPr>
          <p:cNvSpPr txBox="1"/>
          <p:nvPr/>
        </p:nvSpPr>
        <p:spPr>
          <a:xfrm>
            <a:off x="8344840" y="1567741"/>
            <a:ext cx="2743200" cy="369332"/>
          </a:xfrm>
          <a:prstGeom prst="rect">
            <a:avLst/>
          </a:prstGeom>
          <a:noFill/>
        </p:spPr>
        <p:txBody>
          <a:bodyPr wrap="square" rtlCol="0">
            <a:spAutoFit/>
          </a:bodyPr>
          <a:lstStyle/>
          <a:p>
            <a:r>
              <a:rPr lang="en-US" dirty="0"/>
              <a:t>First 3MeV beam</a:t>
            </a:r>
            <a:endParaRPr lang="en-GB" dirty="0"/>
          </a:p>
        </p:txBody>
      </p:sp>
      <p:sp>
        <p:nvSpPr>
          <p:cNvPr id="19" name="TextBox 18">
            <a:extLst>
              <a:ext uri="{FF2B5EF4-FFF2-40B4-BE49-F238E27FC236}">
                <a16:creationId xmlns:a16="http://schemas.microsoft.com/office/drawing/2014/main" id="{33F69D3E-41F4-F5BB-C014-7A848B9761D5}"/>
              </a:ext>
            </a:extLst>
          </p:cNvPr>
          <p:cNvSpPr txBox="1"/>
          <p:nvPr/>
        </p:nvSpPr>
        <p:spPr>
          <a:xfrm>
            <a:off x="3889344" y="4647068"/>
            <a:ext cx="3606368" cy="369332"/>
          </a:xfrm>
          <a:prstGeom prst="rect">
            <a:avLst/>
          </a:prstGeom>
          <a:noFill/>
        </p:spPr>
        <p:txBody>
          <a:bodyPr wrap="square" rtlCol="0">
            <a:spAutoFit/>
          </a:bodyPr>
          <a:lstStyle/>
          <a:p>
            <a:r>
              <a:rPr lang="en-GB" dirty="0">
                <a:hlinkClick r:id="rId3"/>
              </a:rPr>
              <a:t>CERN-ACC-2013-0259</a:t>
            </a:r>
            <a:endParaRPr lang="en-GB" dirty="0"/>
          </a:p>
        </p:txBody>
      </p:sp>
      <p:sp>
        <p:nvSpPr>
          <p:cNvPr id="22" name="TextBox 21">
            <a:extLst>
              <a:ext uri="{FF2B5EF4-FFF2-40B4-BE49-F238E27FC236}">
                <a16:creationId xmlns:a16="http://schemas.microsoft.com/office/drawing/2014/main" id="{CCC2386F-489F-B78F-2E7F-0E7CF32DEBE7}"/>
              </a:ext>
            </a:extLst>
          </p:cNvPr>
          <p:cNvSpPr txBox="1"/>
          <p:nvPr/>
        </p:nvSpPr>
        <p:spPr>
          <a:xfrm>
            <a:off x="2449989" y="4631679"/>
            <a:ext cx="1603715" cy="400110"/>
          </a:xfrm>
          <a:prstGeom prst="rect">
            <a:avLst/>
          </a:prstGeom>
          <a:noFill/>
        </p:spPr>
        <p:txBody>
          <a:bodyPr wrap="square" rtlCol="0">
            <a:spAutoFit/>
          </a:bodyPr>
          <a:lstStyle/>
          <a:p>
            <a:r>
              <a:rPr lang="en-US" sz="2000" dirty="0"/>
              <a:t>Final report:</a:t>
            </a:r>
            <a:endParaRPr lang="en-GB" sz="2000" dirty="0"/>
          </a:p>
        </p:txBody>
      </p:sp>
      <p:sp>
        <p:nvSpPr>
          <p:cNvPr id="23" name="TextBox 22">
            <a:extLst>
              <a:ext uri="{FF2B5EF4-FFF2-40B4-BE49-F238E27FC236}">
                <a16:creationId xmlns:a16="http://schemas.microsoft.com/office/drawing/2014/main" id="{5B6DE03B-F012-F5E0-AFF8-107179FB18A5}"/>
              </a:ext>
            </a:extLst>
          </p:cNvPr>
          <p:cNvSpPr txBox="1"/>
          <p:nvPr/>
        </p:nvSpPr>
        <p:spPr>
          <a:xfrm>
            <a:off x="502685" y="2484122"/>
            <a:ext cx="5837019" cy="1477328"/>
          </a:xfrm>
          <a:prstGeom prst="rect">
            <a:avLst/>
          </a:prstGeom>
          <a:noFill/>
        </p:spPr>
        <p:txBody>
          <a:bodyPr wrap="square" rtlCol="0">
            <a:spAutoFit/>
          </a:bodyPr>
          <a:lstStyle/>
          <a:p>
            <a:pPr marL="285750" indent="-285750">
              <a:buFont typeface="Wingdings" panose="05000000000000000000" pitchFamily="2" charset="2"/>
              <a:buChar char="§"/>
            </a:pPr>
            <a:r>
              <a:rPr lang="en-US" dirty="0"/>
              <a:t>19/02/2013 RF conditioning start, </a:t>
            </a:r>
          </a:p>
          <a:p>
            <a:pPr marL="285750" indent="-285750">
              <a:buFont typeface="Wingdings" panose="05000000000000000000" pitchFamily="2" charset="2"/>
              <a:buChar char="§"/>
            </a:pPr>
            <a:r>
              <a:rPr lang="en-US" dirty="0"/>
              <a:t>07/03  RFQ connection, </a:t>
            </a:r>
          </a:p>
          <a:p>
            <a:pPr marL="285750" indent="-285750">
              <a:buFont typeface="Wingdings" panose="05000000000000000000" pitchFamily="2" charset="2"/>
              <a:buChar char="§"/>
            </a:pPr>
            <a:r>
              <a:rPr lang="en-US" dirty="0"/>
              <a:t>13/03 first beam through RFQ with 75% transmission, </a:t>
            </a:r>
          </a:p>
          <a:p>
            <a:pPr marL="285750" indent="-285750">
              <a:buFont typeface="Wingdings" panose="05000000000000000000" pitchFamily="2" charset="2"/>
              <a:buChar char="§"/>
            </a:pPr>
            <a:r>
              <a:rPr lang="en-US" dirty="0"/>
              <a:t>3 weeks RFQ commissioning (stage1) to first week of April </a:t>
            </a:r>
          </a:p>
          <a:p>
            <a:pPr lvl="1"/>
            <a:r>
              <a:rPr lang="en-US" dirty="0"/>
              <a:t>RFQ+MEBT commissioning to end June </a:t>
            </a:r>
            <a:endParaRPr lang="en-GB" dirty="0"/>
          </a:p>
        </p:txBody>
      </p:sp>
      <p:sp>
        <p:nvSpPr>
          <p:cNvPr id="2" name="Footer Placeholder 1">
            <a:extLst>
              <a:ext uri="{FF2B5EF4-FFF2-40B4-BE49-F238E27FC236}">
                <a16:creationId xmlns:a16="http://schemas.microsoft.com/office/drawing/2014/main" id="{05CE982B-CBCB-BD80-F309-2FDD6711B679}"/>
              </a:ext>
            </a:extLst>
          </p:cNvPr>
          <p:cNvSpPr>
            <a:spLocks noGrp="1"/>
          </p:cNvSpPr>
          <p:nvPr>
            <p:ph type="ftr" sz="quarter" idx="11"/>
          </p:nvPr>
        </p:nvSpPr>
        <p:spPr/>
        <p:txBody>
          <a:bodyPr/>
          <a:lstStyle/>
          <a:p>
            <a:r>
              <a:rPr lang="en-GB" dirty="0"/>
              <a:t>RFQ2 beam commissioning meeting - 09/04/2024</a:t>
            </a:r>
          </a:p>
        </p:txBody>
      </p:sp>
    </p:spTree>
    <p:extLst>
      <p:ext uri="{BB962C8B-B14F-4D97-AF65-F5344CB8AC3E}">
        <p14:creationId xmlns:p14="http://schemas.microsoft.com/office/powerpoint/2010/main" val="2376434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art, line chart&#10;&#10;Description automatically generated">
            <a:extLst>
              <a:ext uri="{FF2B5EF4-FFF2-40B4-BE49-F238E27FC236}">
                <a16:creationId xmlns:a16="http://schemas.microsoft.com/office/drawing/2014/main" id="{82AFB90B-CD90-F825-6983-02E455B5B4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771" y="118402"/>
            <a:ext cx="3185460" cy="2508563"/>
          </a:xfrm>
          <a:prstGeom prst="rect">
            <a:avLst/>
          </a:prstGeom>
        </p:spPr>
      </p:pic>
      <p:pic>
        <p:nvPicPr>
          <p:cNvPr id="4" name="Picture 3" descr="Chart, line chart&#10;&#10;Description automatically generated">
            <a:extLst>
              <a:ext uri="{FF2B5EF4-FFF2-40B4-BE49-F238E27FC236}">
                <a16:creationId xmlns:a16="http://schemas.microsoft.com/office/drawing/2014/main" id="{57C01BBF-8DCC-1B2D-D685-00DDD724B4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2157" y="1031828"/>
            <a:ext cx="3826593" cy="2917174"/>
          </a:xfrm>
          <a:prstGeom prst="rect">
            <a:avLst/>
          </a:prstGeom>
        </p:spPr>
      </p:pic>
      <p:pic>
        <p:nvPicPr>
          <p:cNvPr id="6" name="Picture 5" descr="Chart&#10;&#10;Description automatically generated">
            <a:extLst>
              <a:ext uri="{FF2B5EF4-FFF2-40B4-BE49-F238E27FC236}">
                <a16:creationId xmlns:a16="http://schemas.microsoft.com/office/drawing/2014/main" id="{D9EA5A52-F252-B6DC-03E5-13811DBC53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79116" y="4098274"/>
            <a:ext cx="3969884" cy="2702575"/>
          </a:xfrm>
          <a:prstGeom prst="rect">
            <a:avLst/>
          </a:prstGeom>
        </p:spPr>
      </p:pic>
      <p:sp>
        <p:nvSpPr>
          <p:cNvPr id="7" name="TextBox 6">
            <a:extLst>
              <a:ext uri="{FF2B5EF4-FFF2-40B4-BE49-F238E27FC236}">
                <a16:creationId xmlns:a16="http://schemas.microsoft.com/office/drawing/2014/main" id="{E5DB3241-FA6C-E04B-A2D1-CAB30C0B1A50}"/>
              </a:ext>
            </a:extLst>
          </p:cNvPr>
          <p:cNvSpPr txBox="1"/>
          <p:nvPr/>
        </p:nvSpPr>
        <p:spPr>
          <a:xfrm>
            <a:off x="582494" y="4231036"/>
            <a:ext cx="4903906" cy="2031325"/>
          </a:xfrm>
          <a:prstGeom prst="rect">
            <a:avLst/>
          </a:prstGeom>
          <a:noFill/>
        </p:spPr>
        <p:txBody>
          <a:bodyPr wrap="square" rtlCol="0">
            <a:spAutoFit/>
          </a:bodyPr>
          <a:lstStyle/>
          <a:p>
            <a:pPr marL="285750" indent="-285750">
              <a:buFont typeface="Wingdings" panose="05000000000000000000" pitchFamily="2" charset="2"/>
              <a:buChar char="§"/>
            </a:pPr>
            <a:r>
              <a:rPr lang="en-GB" dirty="0">
                <a:latin typeface="courier"/>
              </a:rPr>
              <a:t>RFQ transmission scans as a function of amplitude at different LEBT pressures </a:t>
            </a:r>
          </a:p>
          <a:p>
            <a:pPr marL="285750" indent="-285750">
              <a:buFont typeface="Wingdings" panose="05000000000000000000" pitchFamily="2" charset="2"/>
              <a:buChar char="§"/>
            </a:pPr>
            <a:r>
              <a:rPr lang="en-GB" dirty="0">
                <a:latin typeface="courier"/>
              </a:rPr>
              <a:t>Guillotine profile measurements with quad scans </a:t>
            </a:r>
          </a:p>
          <a:p>
            <a:pPr marL="285750" indent="-285750">
              <a:buFont typeface="Wingdings" panose="05000000000000000000" pitchFamily="2" charset="2"/>
              <a:buChar char="§"/>
            </a:pPr>
            <a:r>
              <a:rPr lang="en-GB" dirty="0">
                <a:latin typeface="courier"/>
              </a:rPr>
              <a:t>BPM measurements</a:t>
            </a:r>
          </a:p>
          <a:p>
            <a:pPr marL="285750" indent="-285750">
              <a:buFont typeface="Wingdings" panose="05000000000000000000" pitchFamily="2" charset="2"/>
              <a:buChar char="§"/>
            </a:pPr>
            <a:r>
              <a:rPr lang="en-GB" dirty="0">
                <a:latin typeface="courier"/>
              </a:rPr>
              <a:t>10-12mA output beam current </a:t>
            </a:r>
          </a:p>
        </p:txBody>
      </p:sp>
      <p:pic>
        <p:nvPicPr>
          <p:cNvPr id="9" name="Picture 8">
            <a:extLst>
              <a:ext uri="{FF2B5EF4-FFF2-40B4-BE49-F238E27FC236}">
                <a16:creationId xmlns:a16="http://schemas.microsoft.com/office/drawing/2014/main" id="{C801A2A3-A5CB-2B79-A370-233F1D749D38}"/>
              </a:ext>
            </a:extLst>
          </p:cNvPr>
          <p:cNvPicPr>
            <a:picLocks noChangeAspect="1"/>
          </p:cNvPicPr>
          <p:nvPr/>
        </p:nvPicPr>
        <p:blipFill>
          <a:blip r:embed="rId5"/>
          <a:stretch>
            <a:fillRect/>
          </a:stretch>
        </p:blipFill>
        <p:spPr>
          <a:xfrm>
            <a:off x="6935676" y="124475"/>
            <a:ext cx="5054855" cy="2496416"/>
          </a:xfrm>
          <a:prstGeom prst="rect">
            <a:avLst/>
          </a:prstGeom>
        </p:spPr>
      </p:pic>
      <p:sp>
        <p:nvSpPr>
          <p:cNvPr id="3" name="Footer Placeholder 2">
            <a:extLst>
              <a:ext uri="{FF2B5EF4-FFF2-40B4-BE49-F238E27FC236}">
                <a16:creationId xmlns:a16="http://schemas.microsoft.com/office/drawing/2014/main" id="{7CAB3541-406F-6DF3-0D39-5336B72DEEBA}"/>
              </a:ext>
            </a:extLst>
          </p:cNvPr>
          <p:cNvSpPr>
            <a:spLocks noGrp="1"/>
          </p:cNvSpPr>
          <p:nvPr>
            <p:ph type="ftr" sz="quarter" idx="11"/>
          </p:nvPr>
        </p:nvSpPr>
        <p:spPr/>
        <p:txBody>
          <a:bodyPr/>
          <a:lstStyle/>
          <a:p>
            <a:r>
              <a:rPr lang="en-GB"/>
              <a:t>RFQ2 beam commissioning meeting - 09/04/2024</a:t>
            </a:r>
          </a:p>
        </p:txBody>
      </p:sp>
      <p:sp>
        <p:nvSpPr>
          <p:cNvPr id="5" name="TextBox 4">
            <a:extLst>
              <a:ext uri="{FF2B5EF4-FFF2-40B4-BE49-F238E27FC236}">
                <a16:creationId xmlns:a16="http://schemas.microsoft.com/office/drawing/2014/main" id="{9729440B-EE93-4E1A-D778-7751899D63D1}"/>
              </a:ext>
            </a:extLst>
          </p:cNvPr>
          <p:cNvSpPr txBox="1"/>
          <p:nvPr/>
        </p:nvSpPr>
        <p:spPr>
          <a:xfrm>
            <a:off x="4381500" y="190500"/>
            <a:ext cx="1714500" cy="646331"/>
          </a:xfrm>
          <a:prstGeom prst="rect">
            <a:avLst/>
          </a:prstGeom>
          <a:noFill/>
        </p:spPr>
        <p:txBody>
          <a:bodyPr wrap="square" rtlCol="0">
            <a:spAutoFit/>
          </a:bodyPr>
          <a:lstStyle/>
          <a:p>
            <a:r>
              <a:rPr lang="en-US" sz="3600" dirty="0"/>
              <a:t>2013</a:t>
            </a:r>
            <a:endParaRPr lang="en-GB" sz="3600" dirty="0"/>
          </a:p>
        </p:txBody>
      </p:sp>
    </p:spTree>
    <p:extLst>
      <p:ext uri="{BB962C8B-B14F-4D97-AF65-F5344CB8AC3E}">
        <p14:creationId xmlns:p14="http://schemas.microsoft.com/office/powerpoint/2010/main" val="4087008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3CABD7E-6E40-53AA-A4F2-EFAF7B732A9D}"/>
              </a:ext>
            </a:extLst>
          </p:cNvPr>
          <p:cNvSpPr txBox="1"/>
          <p:nvPr/>
        </p:nvSpPr>
        <p:spPr>
          <a:xfrm>
            <a:off x="520674" y="231144"/>
            <a:ext cx="6414868" cy="369332"/>
          </a:xfrm>
          <a:prstGeom prst="rect">
            <a:avLst/>
          </a:prstGeom>
          <a:noFill/>
        </p:spPr>
        <p:txBody>
          <a:bodyPr wrap="square" rtlCol="0">
            <a:spAutoFit/>
          </a:bodyPr>
          <a:lstStyle/>
          <a:p>
            <a:r>
              <a:rPr lang="en-US" u="sng" dirty="0"/>
              <a:t>RFQ2 commissioning :</a:t>
            </a:r>
            <a:endParaRPr lang="en-GB" u="sng" dirty="0"/>
          </a:p>
        </p:txBody>
      </p:sp>
      <p:sp>
        <p:nvSpPr>
          <p:cNvPr id="5" name="TextBox 4">
            <a:extLst>
              <a:ext uri="{FF2B5EF4-FFF2-40B4-BE49-F238E27FC236}">
                <a16:creationId xmlns:a16="http://schemas.microsoft.com/office/drawing/2014/main" id="{57ADEA61-01DC-AC9E-0205-3631B8128D76}"/>
              </a:ext>
            </a:extLst>
          </p:cNvPr>
          <p:cNvSpPr txBox="1"/>
          <p:nvPr/>
        </p:nvSpPr>
        <p:spPr>
          <a:xfrm>
            <a:off x="607821" y="947733"/>
            <a:ext cx="10227212" cy="3693319"/>
          </a:xfrm>
          <a:prstGeom prst="rect">
            <a:avLst/>
          </a:prstGeom>
          <a:noFill/>
        </p:spPr>
        <p:txBody>
          <a:bodyPr wrap="square" rtlCol="0">
            <a:spAutoFit/>
          </a:bodyPr>
          <a:lstStyle/>
          <a:p>
            <a:r>
              <a:rPr lang="en-US" dirty="0"/>
              <a:t>Performance validation </a:t>
            </a:r>
            <a:r>
              <a:rPr lang="en-US" u="sng" dirty="0"/>
              <a:t>key</a:t>
            </a:r>
            <a:r>
              <a:rPr lang="en-US" dirty="0"/>
              <a:t> measurements: </a:t>
            </a:r>
          </a:p>
          <a:p>
            <a:endParaRPr lang="en-US" dirty="0"/>
          </a:p>
          <a:p>
            <a:pPr marL="285750" indent="-285750">
              <a:buFont typeface="Wingdings" panose="05000000000000000000" pitchFamily="2" charset="2"/>
              <a:buChar char="§"/>
            </a:pPr>
            <a:r>
              <a:rPr lang="en-US" dirty="0"/>
              <a:t>RFQ Transmission vs voltage/amplitude scan </a:t>
            </a:r>
          </a:p>
          <a:p>
            <a:pPr marL="285750" indent="-285750">
              <a:buFont typeface="Wingdings" panose="05000000000000000000" pitchFamily="2" charset="2"/>
              <a:buChar char="§"/>
            </a:pPr>
            <a:r>
              <a:rPr lang="en-US" dirty="0"/>
              <a:t>Energy/energy spread in spectrometer line </a:t>
            </a:r>
          </a:p>
          <a:p>
            <a:pPr marL="285750" indent="-285750">
              <a:buFont typeface="Wingdings" panose="05000000000000000000" pitchFamily="2" charset="2"/>
              <a:buChar char="§"/>
            </a:pPr>
            <a:r>
              <a:rPr lang="en-US" dirty="0"/>
              <a:t>Transverse emittance  </a:t>
            </a:r>
          </a:p>
          <a:p>
            <a:pPr marL="285750" indent="-285750">
              <a:buFont typeface="Wingdings" panose="05000000000000000000" pitchFamily="2" charset="2"/>
              <a:buChar char="§"/>
            </a:pPr>
            <a:r>
              <a:rPr lang="en-US" dirty="0"/>
              <a:t>Source /LEBT matching: map of RFQ transmission vs LEBT solenoid tuning </a:t>
            </a:r>
          </a:p>
          <a:p>
            <a:pPr marL="285750" indent="-285750">
              <a:buFont typeface="Wingdings" panose="05000000000000000000" pitchFamily="2" charset="2"/>
              <a:buChar char="§"/>
            </a:pPr>
            <a:r>
              <a:rPr lang="en-US" dirty="0"/>
              <a:t>RFQ calibration via beam loading/phase measurements</a:t>
            </a:r>
          </a:p>
          <a:p>
            <a:endParaRPr lang="en-US" dirty="0"/>
          </a:p>
          <a:p>
            <a:endParaRPr lang="en-GB" dirty="0"/>
          </a:p>
          <a:p>
            <a:endParaRPr lang="en-GB" dirty="0"/>
          </a:p>
          <a:p>
            <a:endParaRPr lang="en-GB" dirty="0"/>
          </a:p>
          <a:p>
            <a:endParaRPr lang="en-GB" dirty="0"/>
          </a:p>
          <a:p>
            <a:endParaRPr lang="en-GB" dirty="0"/>
          </a:p>
        </p:txBody>
      </p:sp>
      <p:sp>
        <p:nvSpPr>
          <p:cNvPr id="10" name="Footer Placeholder 9">
            <a:extLst>
              <a:ext uri="{FF2B5EF4-FFF2-40B4-BE49-F238E27FC236}">
                <a16:creationId xmlns:a16="http://schemas.microsoft.com/office/drawing/2014/main" id="{67FB72BA-EE08-D6B2-5262-A374CEDD72BC}"/>
              </a:ext>
            </a:extLst>
          </p:cNvPr>
          <p:cNvSpPr>
            <a:spLocks noGrp="1"/>
          </p:cNvSpPr>
          <p:nvPr>
            <p:ph type="ftr" sz="quarter" idx="11"/>
          </p:nvPr>
        </p:nvSpPr>
        <p:spPr/>
        <p:txBody>
          <a:bodyPr/>
          <a:lstStyle/>
          <a:p>
            <a:r>
              <a:rPr lang="en-GB"/>
              <a:t>RFQ2 beam commissioning meeting - 09/04/2024</a:t>
            </a:r>
          </a:p>
        </p:txBody>
      </p:sp>
      <p:grpSp>
        <p:nvGrpSpPr>
          <p:cNvPr id="12" name="Group 11">
            <a:extLst>
              <a:ext uri="{FF2B5EF4-FFF2-40B4-BE49-F238E27FC236}">
                <a16:creationId xmlns:a16="http://schemas.microsoft.com/office/drawing/2014/main" id="{37F00486-D8D0-3FF2-BB8C-D38249AAD3E3}"/>
              </a:ext>
            </a:extLst>
          </p:cNvPr>
          <p:cNvGrpSpPr/>
          <p:nvPr/>
        </p:nvGrpSpPr>
        <p:grpSpPr>
          <a:xfrm>
            <a:off x="8163500" y="3870624"/>
            <a:ext cx="3689627" cy="2765893"/>
            <a:chOff x="8163500" y="3870624"/>
            <a:chExt cx="3689627" cy="2765893"/>
          </a:xfrm>
        </p:grpSpPr>
        <p:pic>
          <p:nvPicPr>
            <p:cNvPr id="9" name="Picture 8">
              <a:extLst>
                <a:ext uri="{FF2B5EF4-FFF2-40B4-BE49-F238E27FC236}">
                  <a16:creationId xmlns:a16="http://schemas.microsoft.com/office/drawing/2014/main" id="{71AF135E-C9C8-A894-92FD-F920618DD4A9}"/>
                </a:ext>
              </a:extLst>
            </p:cNvPr>
            <p:cNvPicPr>
              <a:picLocks noChangeAspect="1"/>
            </p:cNvPicPr>
            <p:nvPr/>
          </p:nvPicPr>
          <p:blipFill>
            <a:blip r:embed="rId2"/>
            <a:stretch>
              <a:fillRect/>
            </a:stretch>
          </p:blipFill>
          <p:spPr>
            <a:xfrm>
              <a:off x="8163500" y="3870624"/>
              <a:ext cx="3689627" cy="2765893"/>
            </a:xfrm>
            <a:prstGeom prst="rect">
              <a:avLst/>
            </a:prstGeom>
          </p:spPr>
        </p:pic>
        <p:sp>
          <p:nvSpPr>
            <p:cNvPr id="11" name="TextBox 10">
              <a:extLst>
                <a:ext uri="{FF2B5EF4-FFF2-40B4-BE49-F238E27FC236}">
                  <a16:creationId xmlns:a16="http://schemas.microsoft.com/office/drawing/2014/main" id="{BAD9A77C-0D53-3069-F4E0-C0992BD811C9}"/>
                </a:ext>
              </a:extLst>
            </p:cNvPr>
            <p:cNvSpPr txBox="1"/>
            <p:nvPr/>
          </p:nvSpPr>
          <p:spPr>
            <a:xfrm>
              <a:off x="9904491" y="5776111"/>
              <a:ext cx="1276539" cy="369332"/>
            </a:xfrm>
            <a:prstGeom prst="rect">
              <a:avLst/>
            </a:prstGeom>
            <a:noFill/>
          </p:spPr>
          <p:txBody>
            <a:bodyPr wrap="square" rtlCol="0">
              <a:spAutoFit/>
            </a:bodyPr>
            <a:lstStyle/>
            <a:p>
              <a:r>
                <a:rPr lang="en-US" dirty="0"/>
                <a:t>V Bencini</a:t>
              </a:r>
              <a:endParaRPr lang="en-GB" dirty="0"/>
            </a:p>
          </p:txBody>
        </p:sp>
      </p:grpSp>
      <p:sp>
        <p:nvSpPr>
          <p:cNvPr id="14" name="TextBox 13">
            <a:extLst>
              <a:ext uri="{FF2B5EF4-FFF2-40B4-BE49-F238E27FC236}">
                <a16:creationId xmlns:a16="http://schemas.microsoft.com/office/drawing/2014/main" id="{D76FADBB-5C68-A77D-029E-C75CBD744787}"/>
              </a:ext>
            </a:extLst>
          </p:cNvPr>
          <p:cNvSpPr txBox="1"/>
          <p:nvPr/>
        </p:nvSpPr>
        <p:spPr>
          <a:xfrm>
            <a:off x="1219954" y="2979484"/>
            <a:ext cx="6357795" cy="1384995"/>
          </a:xfrm>
          <a:prstGeom prst="rect">
            <a:avLst/>
          </a:prstGeom>
          <a:noFill/>
        </p:spPr>
        <p:txBody>
          <a:bodyPr wrap="square">
            <a:spAutoFit/>
          </a:bodyPr>
          <a:lstStyle/>
          <a:p>
            <a:r>
              <a:rPr lang="en-GB" sz="1400" i="1" dirty="0">
                <a:hlinkClick r:id="rId3"/>
              </a:rPr>
              <a:t>https://indico.cern.ch/event/888416/contributions/3832645/attachments/2022712/3382810/bdm_20200420.pdf</a:t>
            </a:r>
            <a:r>
              <a:rPr lang="en-GB" sz="1400" i="1" dirty="0"/>
              <a:t> </a:t>
            </a:r>
          </a:p>
          <a:p>
            <a:r>
              <a:rPr lang="en-GB" sz="1400" dirty="0"/>
              <a:t>The time of flight between the RFQ and the first buncher depends on the voltage applied to the RFQ due to the variation of the longitudinal phase advance in the RFQ. </a:t>
            </a:r>
          </a:p>
          <a:p>
            <a:endParaRPr lang="en-GB" sz="1400" dirty="0"/>
          </a:p>
          <a:p>
            <a:endParaRPr lang="en-GB" sz="1400" i="1" dirty="0"/>
          </a:p>
        </p:txBody>
      </p:sp>
      <p:grpSp>
        <p:nvGrpSpPr>
          <p:cNvPr id="13" name="Group 12">
            <a:extLst>
              <a:ext uri="{FF2B5EF4-FFF2-40B4-BE49-F238E27FC236}">
                <a16:creationId xmlns:a16="http://schemas.microsoft.com/office/drawing/2014/main" id="{524B950E-1922-4088-3ECB-AC294D80819A}"/>
              </a:ext>
            </a:extLst>
          </p:cNvPr>
          <p:cNvGrpSpPr/>
          <p:nvPr/>
        </p:nvGrpSpPr>
        <p:grpSpPr>
          <a:xfrm>
            <a:off x="8060980" y="136525"/>
            <a:ext cx="3894666" cy="2921000"/>
            <a:chOff x="8060980" y="136525"/>
            <a:chExt cx="3894666" cy="2921000"/>
          </a:xfrm>
        </p:grpSpPr>
        <p:pic>
          <p:nvPicPr>
            <p:cNvPr id="6" name="Picture 5" descr="A blue grid with a blue and red gradient&#10;&#10;Description automatically generated with medium confidence">
              <a:extLst>
                <a:ext uri="{FF2B5EF4-FFF2-40B4-BE49-F238E27FC236}">
                  <a16:creationId xmlns:a16="http://schemas.microsoft.com/office/drawing/2014/main" id="{2180A74E-F341-E6CF-263E-18BF184E5E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0980" y="136525"/>
              <a:ext cx="3894666" cy="2921000"/>
            </a:xfrm>
            <a:prstGeom prst="rect">
              <a:avLst/>
            </a:prstGeom>
          </p:spPr>
        </p:pic>
        <p:sp>
          <p:nvSpPr>
            <p:cNvPr id="7" name="TextBox 6">
              <a:extLst>
                <a:ext uri="{FF2B5EF4-FFF2-40B4-BE49-F238E27FC236}">
                  <a16:creationId xmlns:a16="http://schemas.microsoft.com/office/drawing/2014/main" id="{9FF5682C-4316-E72B-026D-4495C37929BF}"/>
                </a:ext>
              </a:extLst>
            </p:cNvPr>
            <p:cNvSpPr txBox="1"/>
            <p:nvPr/>
          </p:nvSpPr>
          <p:spPr>
            <a:xfrm>
              <a:off x="8801100" y="578401"/>
              <a:ext cx="1342271" cy="369332"/>
            </a:xfrm>
            <a:prstGeom prst="rect">
              <a:avLst/>
            </a:prstGeom>
            <a:noFill/>
          </p:spPr>
          <p:txBody>
            <a:bodyPr wrap="square" rtlCol="0">
              <a:spAutoFit/>
            </a:bodyPr>
            <a:lstStyle/>
            <a:p>
              <a:r>
                <a:rPr lang="en-US" dirty="0">
                  <a:solidFill>
                    <a:schemeClr val="bg1"/>
                  </a:solidFill>
                </a:rPr>
                <a:t>E Marchetti</a:t>
              </a:r>
              <a:endParaRPr lang="en-GB" dirty="0">
                <a:solidFill>
                  <a:schemeClr val="bg1"/>
                </a:solidFill>
              </a:endParaRPr>
            </a:p>
          </p:txBody>
        </p:sp>
      </p:grpSp>
    </p:spTree>
    <p:extLst>
      <p:ext uri="{BB962C8B-B14F-4D97-AF65-F5344CB8AC3E}">
        <p14:creationId xmlns:p14="http://schemas.microsoft.com/office/powerpoint/2010/main" val="757039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10283</TotalTime>
  <Words>731</Words>
  <Application>Microsoft Office PowerPoint</Application>
  <PresentationFormat>Widescreen</PresentationFormat>
  <Paragraphs>96</Paragraphs>
  <Slides>13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Calibri Light</vt:lpstr>
      <vt:lpstr>courier</vt:lpstr>
      <vt:lpstr>Courier New</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Giulia Bellodi</dc:creator>
  <cp:lastModifiedBy>Giulia Bellodi</cp:lastModifiedBy>
  <cp:revision>218</cp:revision>
  <dcterms:created xsi:type="dcterms:W3CDTF">2022-10-24T13:18:04Z</dcterms:created>
  <dcterms:modified xsi:type="dcterms:W3CDTF">2024-04-09T12:17:46Z</dcterms:modified>
</cp:coreProperties>
</file>