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00" r:id="rId1"/>
  </p:sldMasterIdLst>
  <p:notesMasterIdLst>
    <p:notesMasterId r:id="rId25"/>
  </p:notesMasterIdLst>
  <p:handoutMasterIdLst>
    <p:handoutMasterId r:id="rId26"/>
  </p:handoutMasterIdLst>
  <p:sldIdLst>
    <p:sldId id="615" r:id="rId2"/>
    <p:sldId id="650" r:id="rId3"/>
    <p:sldId id="597" r:id="rId4"/>
    <p:sldId id="807" r:id="rId5"/>
    <p:sldId id="808" r:id="rId6"/>
    <p:sldId id="714" r:id="rId7"/>
    <p:sldId id="685" r:id="rId8"/>
    <p:sldId id="810" r:id="rId9"/>
    <p:sldId id="809" r:id="rId10"/>
    <p:sldId id="768" r:id="rId11"/>
    <p:sldId id="734" r:id="rId12"/>
    <p:sldId id="703" r:id="rId13"/>
    <p:sldId id="728" r:id="rId14"/>
    <p:sldId id="724" r:id="rId15"/>
    <p:sldId id="748" r:id="rId16"/>
    <p:sldId id="814" r:id="rId17"/>
    <p:sldId id="815" r:id="rId18"/>
    <p:sldId id="716" r:id="rId19"/>
    <p:sldId id="743" r:id="rId20"/>
    <p:sldId id="742" r:id="rId21"/>
    <p:sldId id="744" r:id="rId22"/>
    <p:sldId id="746" r:id="rId23"/>
    <p:sldId id="81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12" userDrawn="1">
          <p15:clr>
            <a:srgbClr val="A4A3A4"/>
          </p15:clr>
        </p15:guide>
        <p15:guide id="2" orient="horz" pos="3696" userDrawn="1">
          <p15:clr>
            <a:srgbClr val="A4A3A4"/>
          </p15:clr>
        </p15:guide>
        <p15:guide id="3" orient="horz" pos="576" userDrawn="1">
          <p15:clr>
            <a:srgbClr val="A4A3A4"/>
          </p15:clr>
        </p15:guide>
        <p15:guide id="5" pos="7008" userDrawn="1">
          <p15:clr>
            <a:srgbClr val="A4A3A4"/>
          </p15:clr>
        </p15:guide>
        <p15:guide id="6" orient="horz" pos="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D3E5EC"/>
    <a:srgbClr val="AFB732"/>
    <a:srgbClr val="F6E951"/>
    <a:srgbClr val="20224D"/>
    <a:srgbClr val="0070C0"/>
    <a:srgbClr val="65A9DA"/>
    <a:srgbClr val="00408C"/>
    <a:srgbClr val="FFC0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390"/>
    <p:restoredTop sz="94194"/>
  </p:normalViewPr>
  <p:slideViewPr>
    <p:cSldViewPr snapToGrid="0" snapToObjects="1">
      <p:cViewPr varScale="1">
        <p:scale>
          <a:sx n="81" d="100"/>
          <a:sy n="81" d="100"/>
        </p:scale>
        <p:origin x="200" y="400"/>
      </p:cViewPr>
      <p:guideLst>
        <p:guide pos="312"/>
        <p:guide orient="horz" pos="3696"/>
        <p:guide orient="horz" pos="576"/>
        <p:guide pos="7008"/>
        <p:guide orient="horz" pos="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126" d="100"/>
          <a:sy n="126" d="100"/>
        </p:scale>
        <p:origin x="4984" y="21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135F7C27-D7B4-FB4E-5A8D-29D165C6D13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US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74CB590-DE1A-050E-A84F-89E50D8275B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3268CC-DE27-2444-B402-0B93FE11B3A8}" type="datetimeFigureOut">
              <a:rPr lang="ru-US" smtClean="0"/>
              <a:t>9/28/24</a:t>
            </a:fld>
            <a:endParaRPr lang="ru-US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2D94234-8D8A-7E59-3359-764C748C4E0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US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7CA147D-550A-8029-8483-0E3E5C80A79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0CF56-8467-E341-9F28-87A80E514B4D}" type="slidenum">
              <a:rPr lang="ru-US" smtClean="0"/>
              <a:t>‹#›</a:t>
            </a:fld>
            <a:endParaRPr lang="ru-US"/>
          </a:p>
        </p:txBody>
      </p:sp>
    </p:spTree>
    <p:extLst>
      <p:ext uri="{BB962C8B-B14F-4D97-AF65-F5344CB8AC3E}">
        <p14:creationId xmlns:p14="http://schemas.microsoft.com/office/powerpoint/2010/main" val="38376888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3DCBA1-1C14-EF45-8C6F-B97D1D17435D}" type="datetimeFigureOut">
              <a:rPr lang="en-US" smtClean="0"/>
              <a:t>9/28/24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A4C5E6-7A9F-ED4C-B944-3E35EBEAA8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2859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A4C5E6-7A9F-ED4C-B944-3E35EBEAA8E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5440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B30C066-68FF-5C09-08CD-CF5DC8B8B6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A4C5E6-7A9F-ED4C-B944-3E35EBEAA8EF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2151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B30C066-68FF-5C09-08CD-CF5DC8B8B6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A4C5E6-7A9F-ED4C-B944-3E35EBEAA8EF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2769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B30C066-68FF-5C09-08CD-CF5DC8B8B6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A4C5E6-7A9F-ED4C-B944-3E35EBEAA8EF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2902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B30C066-68FF-5C09-08CD-CF5DC8B8B6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A4C5E6-7A9F-ED4C-B944-3E35EBEAA8EF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8565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B30C066-68FF-5C09-08CD-CF5DC8B8B6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A4C5E6-7A9F-ED4C-B944-3E35EBEAA8EF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710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4184FC6-B036-9716-836B-F398CE8382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A4C5E6-7A9F-ED4C-B944-3E35EBEAA8E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484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2F3CFF3-16EE-D9D8-70EE-A824ADC826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A4C5E6-7A9F-ED4C-B944-3E35EBEAA8E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7399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B30C066-68FF-5C09-08CD-CF5DC8B8B6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A4C5E6-7A9F-ED4C-B944-3E35EBEAA8E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1900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B30C066-68FF-5C09-08CD-CF5DC8B8B6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A4C5E6-7A9F-ED4C-B944-3E35EBEAA8E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1214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B30C066-68FF-5C09-08CD-CF5DC8B8B6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A4C5E6-7A9F-ED4C-B944-3E35EBEAA8E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7198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B30C066-68FF-5C09-08CD-CF5DC8B8B6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A4C5E6-7A9F-ED4C-B944-3E35EBEAA8E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0125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B30C066-68FF-5C09-08CD-CF5DC8B8B6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A4C5E6-7A9F-ED4C-B944-3E35EBEAA8EF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3305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B30C066-68FF-5C09-08CD-CF5DC8B8B6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A4C5E6-7A9F-ED4C-B944-3E35EBEAA8EF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995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D1C3F-DE99-034F-A3B1-915BAE827F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515998-A9A9-5F41-9BEC-E834CA069B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96365C-662C-DF47-9C3D-E65CF3689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AA9F9-0F39-B242-80E8-06D9B15B4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620830-D787-2441-93FE-79ED75243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CB1D7-63C5-EF42-A11C-2F479085B872}" type="slidenum">
              <a:rPr lang="en-US" smtClean="0">
                <a:latin typeface="Avenir Next" panose="020B0503020202020204" pitchFamily="34" charset="0"/>
              </a:rPr>
              <a:pPr/>
              <a:t>‹#›</a:t>
            </a:fld>
            <a:endParaRPr lang="en-US" dirty="0"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1164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F709E-4A16-D547-991F-95F8468B7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31056E-2201-7A43-851C-B4F5FDE5E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9F0E83-0FD2-704F-B15F-5C8D12F2F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F6411F-95BB-A144-BDC0-B7B20419D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3B127-3A57-D74E-8CFC-F5C245B16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CB1D7-63C5-EF42-A11C-2F479085B872}" type="slidenum">
              <a:rPr lang="en-US" smtClean="0">
                <a:latin typeface="Avenir Next" panose="020B0503020202020204" pitchFamily="34" charset="0"/>
              </a:rPr>
              <a:pPr/>
              <a:t>‹#›</a:t>
            </a:fld>
            <a:endParaRPr lang="en-US" dirty="0"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347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DA28F0-35D0-F349-A8A4-0F42FFF3FB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EC92F1-BE13-4546-9D27-F38B95998C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8397DA-5079-9945-84C6-45DC37292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DCCCD0-3D53-3B45-A859-E64B5CF79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4FC4E0-3A2F-5244-AA1F-1BB7A1538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CB1D7-63C5-EF42-A11C-2F479085B872}" type="slidenum">
              <a:rPr lang="en-US" smtClean="0">
                <a:latin typeface="Avenir Next" panose="020B0503020202020204" pitchFamily="34" charset="0"/>
              </a:rPr>
              <a:pPr/>
              <a:t>‹#›</a:t>
            </a:fld>
            <a:endParaRPr lang="en-US" dirty="0"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8575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venir Next" panose="020B0503020202020204" pitchFamily="34" charset="0"/>
              </a:defRPr>
            </a:lvl1pPr>
          </a:lstStyle>
          <a:p>
            <a:r>
              <a:rPr lang="en-US"/>
              <a:t>Slide </a:t>
            </a:r>
            <a:fld id="{2651EAAB-5D0D-473B-859D-C18D817949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09600" y="1600205"/>
            <a:ext cx="10972800" cy="4343399"/>
          </a:xfrm>
        </p:spPr>
        <p:txBody>
          <a:bodyPr/>
          <a:lstStyle>
            <a:lvl1pPr>
              <a:spcBef>
                <a:spcPts val="0"/>
              </a:spcBef>
              <a:spcAft>
                <a:spcPts val="600"/>
              </a:spcAft>
              <a:defRPr>
                <a:latin typeface="Avenir Next" panose="020B0503020202020204" pitchFamily="34" charset="0"/>
              </a:defRPr>
            </a:lvl1pPr>
            <a:lvl2pPr>
              <a:spcBef>
                <a:spcPts val="0"/>
              </a:spcBef>
              <a:spcAft>
                <a:spcPts val="600"/>
              </a:spcAft>
              <a:defRPr>
                <a:latin typeface="Avenir Next" panose="020B0503020202020204" pitchFamily="34" charset="0"/>
              </a:defRPr>
            </a:lvl2pPr>
            <a:lvl3pPr>
              <a:spcBef>
                <a:spcPts val="0"/>
              </a:spcBef>
              <a:spcAft>
                <a:spcPts val="600"/>
              </a:spcAft>
              <a:defRPr>
                <a:latin typeface="Avenir Next" panose="020B0503020202020204" pitchFamily="34" charset="0"/>
              </a:defRPr>
            </a:lvl3pPr>
            <a:lvl4pPr>
              <a:spcBef>
                <a:spcPts val="0"/>
              </a:spcBef>
              <a:spcAft>
                <a:spcPts val="600"/>
              </a:spcAft>
              <a:defRPr>
                <a:latin typeface="Avenir Next" panose="020B0503020202020204" pitchFamily="34" charset="0"/>
              </a:defRPr>
            </a:lvl4pPr>
            <a:lvl5pPr>
              <a:spcBef>
                <a:spcPts val="0"/>
              </a:spcBef>
              <a:spcAft>
                <a:spcPts val="600"/>
              </a:spcAft>
              <a:defRPr>
                <a:latin typeface="Avenir Next" panose="020B0503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latin typeface="Avenir Next" panose="020B0503020202020204" pitchFamily="3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0A7F1D-E4ED-624A-85CF-8C71FCC2ACC9}"/>
              </a:ext>
            </a:extLst>
          </p:cNvPr>
          <p:cNvSpPr/>
          <p:nvPr userDrawn="1"/>
        </p:nvSpPr>
        <p:spPr>
          <a:xfrm>
            <a:off x="5181600" y="6075952"/>
            <a:ext cx="1727200" cy="212725"/>
          </a:xfrm>
          <a:prstGeom prst="rect">
            <a:avLst/>
          </a:prstGeom>
          <a:solidFill>
            <a:schemeClr val="bg1"/>
          </a:solidFill>
          <a:ln>
            <a:solidFill>
              <a:srgbClr val="F8F8F8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5860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D66101B6-4581-4041-9F98-17173BB24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2432828"/>
            <a:ext cx="1051559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  <p:sp>
        <p:nvSpPr>
          <p:cNvPr id="9" name="Título 8">
            <a:extLst>
              <a:ext uri="{FF2B5EF4-FFF2-40B4-BE49-F238E27FC236}">
                <a16:creationId xmlns:a16="http://schemas.microsoft.com/office/drawing/2014/main" id="{9F9768C6-B10B-4D28-A4A0-90541B78E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729477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5E71D-A546-9D4A-BF37-567996099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D980A3-6B0C-D743-9EFB-FE1810896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87AE38-A4E4-0948-9637-616A172BF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3E831-D3DE-AB42-BCBB-485A43029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B67139-52F7-3249-B180-6E0DF0338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CB1D7-63C5-EF42-A11C-2F479085B872}" type="slidenum">
              <a:rPr lang="en-US" smtClean="0">
                <a:latin typeface="Avenir Next" panose="020B0503020202020204" pitchFamily="34" charset="0"/>
              </a:rPr>
              <a:pPr/>
              <a:t>‹#›</a:t>
            </a:fld>
            <a:endParaRPr lang="en-US" dirty="0"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331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0F743-EF6F-4A47-93A4-C838C79F9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D00DDC-3E1E-B34D-B215-F1CE77ABA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C8D0C6-D49F-1848-8E73-CBEC56BAD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B57A8B-1E99-8544-87EA-441487643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29848C-1BB9-134C-BCA2-A75958F8C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CB1D7-63C5-EF42-A11C-2F479085B872}" type="slidenum">
              <a:rPr lang="en-US" smtClean="0">
                <a:latin typeface="Avenir Next" panose="020B0503020202020204" pitchFamily="34" charset="0"/>
              </a:rPr>
              <a:pPr/>
              <a:t>‹#›</a:t>
            </a:fld>
            <a:endParaRPr lang="en-US" dirty="0"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436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2F77F-014E-A94C-93B6-3658EC55E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A0549B-F48C-9D41-8BE9-44EC59D370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A59C78-D853-C94C-AA01-73157B0898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05AB55-6705-844F-9E3B-9EFA1392D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C506D5-409D-8745-8AC9-5CDEBF78F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C512E1-9FC5-DF40-A415-2C0F2F3C5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CB1D7-63C5-EF42-A11C-2F479085B872}" type="slidenum">
              <a:rPr lang="en-US" smtClean="0">
                <a:latin typeface="Avenir Next" panose="020B0503020202020204" pitchFamily="34" charset="0"/>
              </a:rPr>
              <a:pPr/>
              <a:t>‹#›</a:t>
            </a:fld>
            <a:endParaRPr lang="en-US" dirty="0"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20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B0ECD-803D-CC47-A43D-4550224A6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6F9FE-5EC8-C144-8115-734307D5C9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FEBA64-2141-A942-B19D-F643C7C39B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03A497-3976-7048-A561-EC4E0AF5E7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6BE6BA-F5A4-8148-B5F4-F8A58E0055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1B27D8-4751-524E-93D4-AE11DADF9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316C56-F017-684D-9680-F8B1EE938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B25B69-0D75-4F44-84A4-C6DCAFA1A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CB1D7-63C5-EF42-A11C-2F479085B872}" type="slidenum">
              <a:rPr lang="en-US" smtClean="0">
                <a:latin typeface="Avenir Next" panose="020B0503020202020204" pitchFamily="34" charset="0"/>
              </a:rPr>
              <a:pPr/>
              <a:t>‹#›</a:t>
            </a:fld>
            <a:endParaRPr lang="en-US" dirty="0"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850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AA18B-0994-4A40-B3AB-26D9470F4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594462-5F0D-3748-9957-FD5E883B6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4FC33A-CD6B-6040-AF5A-FDA04DD9A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357098-B33F-D14D-B32D-29B9C7445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CB1D7-63C5-EF42-A11C-2F479085B872}" type="slidenum">
              <a:rPr lang="en-US" smtClean="0">
                <a:latin typeface="Avenir Next" panose="020B0503020202020204" pitchFamily="34" charset="0"/>
              </a:rPr>
              <a:pPr/>
              <a:t>‹#›</a:t>
            </a:fld>
            <a:endParaRPr lang="en-US" dirty="0"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263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6F5CB6-906D-4F4E-95D2-26A2B21D5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8409A1-DBA6-D34B-B99F-61885FA83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A403A1-7963-D74E-97B5-B7557FCF0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CB1D7-63C5-EF42-A11C-2F479085B872}" type="slidenum">
              <a:rPr lang="en-US" smtClean="0">
                <a:latin typeface="Avenir Next" panose="020B0503020202020204" pitchFamily="34" charset="0"/>
              </a:rPr>
              <a:pPr/>
              <a:t>‹#›</a:t>
            </a:fld>
            <a:endParaRPr lang="en-US" dirty="0"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64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4FEE6-04BC-9D42-8802-EEFA8B910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7BF802-1947-9C45-9ADD-096385494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49739A-1679-004B-B22D-3FEBBAA139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09AA85-14C0-2A44-98E7-0A80FD406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F63B59-09F1-7D4F-BF4D-42BEF33E4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16E9FE-EA74-4141-8C9F-2E4A5B1FA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CB1D7-63C5-EF42-A11C-2F479085B872}" type="slidenum">
              <a:rPr lang="en-US" smtClean="0">
                <a:latin typeface="Avenir Next" panose="020B0503020202020204" pitchFamily="34" charset="0"/>
              </a:rPr>
              <a:pPr/>
              <a:t>‹#›</a:t>
            </a:fld>
            <a:endParaRPr lang="en-US" dirty="0"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352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DF14E-559B-7641-B123-31569F266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4C23CA-3040-BD47-B3DA-8EEB84D43B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719CC5-3F19-704C-B0EB-162F9744E2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C8193E-E831-E544-BE09-6C4942DC5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420A31-B81B-C641-B043-7A9E9075A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1F77A7-DD1E-4043-BD93-C85447F21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CB1D7-63C5-EF42-A11C-2F479085B872}" type="slidenum">
              <a:rPr lang="en-US" smtClean="0">
                <a:latin typeface="Avenir Next" panose="020B0503020202020204" pitchFamily="34" charset="0"/>
              </a:rPr>
              <a:pPr/>
              <a:t>‹#›</a:t>
            </a:fld>
            <a:endParaRPr lang="en-US" dirty="0"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514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FE313B-6C44-5A45-BB4F-884B35B32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6E8A1A-3206-C94D-B332-DC401B42E5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62C895-F468-3F4B-B787-923273FD51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A21F0-075B-6141-B1AD-1D91D48206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21ED97-BE35-594C-8B17-6A1221E467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060CDAF-2F6A-E6D4-9A8A-8B0B8A75EB3B}"/>
              </a:ext>
            </a:extLst>
          </p:cNvPr>
          <p:cNvGrpSpPr/>
          <p:nvPr userDrawn="1"/>
        </p:nvGrpSpPr>
        <p:grpSpPr>
          <a:xfrm>
            <a:off x="0" y="6158003"/>
            <a:ext cx="12192000" cy="524045"/>
            <a:chOff x="-1073585" y="5666495"/>
            <a:chExt cx="12192000" cy="524045"/>
          </a:xfrm>
        </p:grpSpPr>
        <p:cxnSp>
          <p:nvCxnSpPr>
            <p:cNvPr id="8" name="Google Shape;54;p13">
              <a:extLst>
                <a:ext uri="{FF2B5EF4-FFF2-40B4-BE49-F238E27FC236}">
                  <a16:creationId xmlns:a16="http://schemas.microsoft.com/office/drawing/2014/main" id="{187A3821-3F3D-74C9-307D-005186B18643}"/>
                </a:ext>
              </a:extLst>
            </p:cNvPr>
            <p:cNvCxnSpPr>
              <a:cxnSpLocks/>
            </p:cNvCxnSpPr>
            <p:nvPr/>
          </p:nvCxnSpPr>
          <p:spPr>
            <a:xfrm>
              <a:off x="-1073585" y="5928517"/>
              <a:ext cx="12192000" cy="0"/>
            </a:xfrm>
            <a:prstGeom prst="straightConnector1">
              <a:avLst/>
            </a:prstGeom>
            <a:noFill/>
            <a:ln w="9525" cap="flat" cmpd="sng">
              <a:solidFill>
                <a:srgbClr val="1C1D2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DBB7849-9088-109D-67A2-5D00F0E096A6}"/>
                </a:ext>
              </a:extLst>
            </p:cNvPr>
            <p:cNvSpPr/>
            <p:nvPr/>
          </p:nvSpPr>
          <p:spPr>
            <a:xfrm>
              <a:off x="7280991" y="5666495"/>
              <a:ext cx="2478837" cy="5240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Google Shape;58;p13">
              <a:extLst>
                <a:ext uri="{FF2B5EF4-FFF2-40B4-BE49-F238E27FC236}">
                  <a16:creationId xmlns:a16="http://schemas.microsoft.com/office/drawing/2014/main" id="{BC538CA8-050B-009E-D028-0A208B5FF320}"/>
                </a:ext>
              </a:extLst>
            </p:cNvPr>
            <p:cNvPicPr preferRelativeResize="0"/>
            <p:nvPr/>
          </p:nvPicPr>
          <p:blipFill>
            <a:blip r:embed="rId15">
              <a:alphaModFix/>
            </a:blip>
            <a:stretch>
              <a:fillRect/>
            </a:stretch>
          </p:blipFill>
          <p:spPr>
            <a:xfrm>
              <a:off x="7280991" y="5666495"/>
              <a:ext cx="2478837" cy="52404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238499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1.png"/><Relationship Id="rId7" Type="http://schemas.openxmlformats.org/officeDocument/2006/relationships/image" Target="../media/image2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emf"/><Relationship Id="rId11" Type="http://schemas.openxmlformats.org/officeDocument/2006/relationships/image" Target="../media/image32.png"/><Relationship Id="rId5" Type="http://schemas.openxmlformats.org/officeDocument/2006/relationships/image" Target="../media/image16.emf"/><Relationship Id="rId10" Type="http://schemas.openxmlformats.org/officeDocument/2006/relationships/image" Target="../media/image24.emf"/><Relationship Id="rId4" Type="http://schemas.openxmlformats.org/officeDocument/2006/relationships/image" Target="../media/image15.emf"/><Relationship Id="rId9" Type="http://schemas.openxmlformats.org/officeDocument/2006/relationships/image" Target="../media/image2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93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6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7" Type="http://schemas.openxmlformats.org/officeDocument/2006/relationships/image" Target="../media/image39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4.emf"/><Relationship Id="rId5" Type="http://schemas.openxmlformats.org/officeDocument/2006/relationships/image" Target="../media/image43.emf"/><Relationship Id="rId4" Type="http://schemas.openxmlformats.org/officeDocument/2006/relationships/image" Target="../media/image42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3.emf"/><Relationship Id="rId5" Type="http://schemas.openxmlformats.org/officeDocument/2006/relationships/image" Target="../media/image52.png"/><Relationship Id="rId4" Type="http://schemas.openxmlformats.org/officeDocument/2006/relationships/image" Target="../media/image51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png"/><Relationship Id="rId7" Type="http://schemas.openxmlformats.org/officeDocument/2006/relationships/image" Target="../media/image1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928459C-1025-D258-F9B4-A4249261C3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7" t="1631" r="23597" b="72561"/>
          <a:stretch/>
        </p:blipFill>
        <p:spPr>
          <a:xfrm>
            <a:off x="0" y="1460114"/>
            <a:ext cx="8458200" cy="1393176"/>
          </a:xfrm>
          <a:prstGeom prst="rect">
            <a:avLst/>
          </a:prstGeom>
        </p:spPr>
      </p:pic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8C7E5035-92F8-9E40-AA4F-783246763619}"/>
              </a:ext>
            </a:extLst>
          </p:cNvPr>
          <p:cNvSpPr txBox="1">
            <a:spLocks/>
          </p:cNvSpPr>
          <p:nvPr/>
        </p:nvSpPr>
        <p:spPr>
          <a:xfrm>
            <a:off x="5225620" y="4627537"/>
            <a:ext cx="6452680" cy="103895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itchFamily="2" charset="2"/>
              <a:buNone/>
              <a:tabLst/>
              <a:def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344488" marR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None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81037" marR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None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1875" marR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None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4963" marR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Tx/>
              <a:buFont typeface="Wingdings" panose="05000000000000000000" pitchFamily="2" charset="2"/>
              <a:buNone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800" b="1" dirty="0">
                <a:latin typeface="Avenir Next" panose="020B0503020202020204" pitchFamily="34" charset="0"/>
                <a:cs typeface="Courier New" panose="02070309020205020404" pitchFamily="49" charset="0"/>
              </a:rPr>
              <a:t>Andrey Sadofyev</a:t>
            </a:r>
          </a:p>
          <a:p>
            <a:pPr algn="r"/>
            <a:r>
              <a:rPr lang="en-US" dirty="0">
                <a:latin typeface="Avenir Next Ultra Light" panose="020B0203020202020204" pitchFamily="34" charset="0"/>
                <a:cs typeface="Courier New" panose="02070309020205020404" pitchFamily="49" charset="0"/>
              </a:rPr>
              <a:t>LIP, Lisbon</a:t>
            </a:r>
          </a:p>
        </p:txBody>
      </p:sp>
      <p:sp>
        <p:nvSpPr>
          <p:cNvPr id="3" name="Title 9">
            <a:extLst>
              <a:ext uri="{FF2B5EF4-FFF2-40B4-BE49-F238E27FC236}">
                <a16:creationId xmlns:a16="http://schemas.microsoft.com/office/drawing/2014/main" id="{72F79A9E-DEC4-8265-1E80-2D2F6C34576F}"/>
              </a:ext>
            </a:extLst>
          </p:cNvPr>
          <p:cNvSpPr txBox="1">
            <a:spLocks/>
          </p:cNvSpPr>
          <p:nvPr/>
        </p:nvSpPr>
        <p:spPr>
          <a:xfrm>
            <a:off x="162358" y="1460114"/>
            <a:ext cx="8133484" cy="1393177"/>
          </a:xfrm>
          <a:prstGeom prst="rect">
            <a:avLst/>
          </a:prstGeom>
          <a:noFill/>
          <a:ln w="31750">
            <a:noFill/>
          </a:ln>
        </p:spPr>
        <p:txBody>
          <a:bodyPr vert="horz" wrap="none" lIns="0" tIns="0" rIns="0" bIns="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Avenir Next" panose="020B0503020202020204" pitchFamily="34" charset="0"/>
                <a:cs typeface="Arial" panose="020B0604020202020204" pitchFamily="34" charset="0"/>
              </a:rPr>
              <a:t>Jet quenching in evolving matter </a:t>
            </a:r>
            <a:endParaRPr lang="en-US" sz="3200" b="1" dirty="0">
              <a:latin typeface="Avenir Next" panose="020B0503020202020204" pitchFamily="34" charset="0"/>
              <a:cs typeface="Calibri" panose="020F050202020403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2BEA24B-A453-C5BE-A06C-AD78ECC57DA0}"/>
              </a:ext>
            </a:extLst>
          </p:cNvPr>
          <p:cNvGrpSpPr/>
          <p:nvPr/>
        </p:nvGrpSpPr>
        <p:grpSpPr>
          <a:xfrm>
            <a:off x="0" y="6158003"/>
            <a:ext cx="12192000" cy="524045"/>
            <a:chOff x="-1073585" y="5666495"/>
            <a:chExt cx="12192000" cy="524045"/>
          </a:xfrm>
        </p:grpSpPr>
        <p:cxnSp>
          <p:nvCxnSpPr>
            <p:cNvPr id="32" name="Google Shape;54;p13">
              <a:extLst>
                <a:ext uri="{FF2B5EF4-FFF2-40B4-BE49-F238E27FC236}">
                  <a16:creationId xmlns:a16="http://schemas.microsoft.com/office/drawing/2014/main" id="{A816D9AE-EDA0-B95E-7B0B-0CF1ACD92573}"/>
                </a:ext>
              </a:extLst>
            </p:cNvPr>
            <p:cNvCxnSpPr>
              <a:cxnSpLocks/>
            </p:cNvCxnSpPr>
            <p:nvPr/>
          </p:nvCxnSpPr>
          <p:spPr>
            <a:xfrm>
              <a:off x="-1073585" y="5928517"/>
              <a:ext cx="12192000" cy="0"/>
            </a:xfrm>
            <a:prstGeom prst="straightConnector1">
              <a:avLst/>
            </a:prstGeom>
            <a:noFill/>
            <a:ln w="9525" cap="flat" cmpd="sng">
              <a:solidFill>
                <a:srgbClr val="1C1D2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4AE1F8E-2379-238F-D509-A551E84835A4}"/>
                </a:ext>
              </a:extLst>
            </p:cNvPr>
            <p:cNvSpPr/>
            <p:nvPr/>
          </p:nvSpPr>
          <p:spPr>
            <a:xfrm>
              <a:off x="7280991" y="5666495"/>
              <a:ext cx="2478837" cy="5240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4" name="Google Shape;58;p13">
              <a:extLst>
                <a:ext uri="{FF2B5EF4-FFF2-40B4-BE49-F238E27FC236}">
                  <a16:creationId xmlns:a16="http://schemas.microsoft.com/office/drawing/2014/main" id="{1875240A-1E4B-4FC9-1776-ACCDE2193C63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280991" y="5666495"/>
              <a:ext cx="2478837" cy="52404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9C80AB46-2474-1842-3953-C03A12A21445}"/>
              </a:ext>
            </a:extLst>
          </p:cNvPr>
          <p:cNvSpPr txBox="1"/>
          <p:nvPr/>
        </p:nvSpPr>
        <p:spPr>
          <a:xfrm>
            <a:off x="362632" y="3032115"/>
            <a:ext cx="1830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for </a:t>
            </a:r>
            <a:r>
              <a:rPr lang="en-US" sz="2000" dirty="0" err="1"/>
              <a:t>SoftJet</a:t>
            </a:r>
            <a:r>
              <a:rPr lang="en-US" sz="2000" dirty="0"/>
              <a:t> 2024</a:t>
            </a:r>
          </a:p>
        </p:txBody>
      </p:sp>
    </p:spTree>
    <p:extLst>
      <p:ext uri="{BB962C8B-B14F-4D97-AF65-F5344CB8AC3E}">
        <p14:creationId xmlns:p14="http://schemas.microsoft.com/office/powerpoint/2010/main" val="15035600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BBF54C85-D264-C444-B9FE-4ED01EBDF80E}"/>
              </a:ext>
            </a:extLst>
          </p:cNvPr>
          <p:cNvSpPr txBox="1"/>
          <p:nvPr/>
        </p:nvSpPr>
        <p:spPr>
          <a:xfrm>
            <a:off x="404290" y="629720"/>
            <a:ext cx="7345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venir Next" panose="020B0503020202020204" pitchFamily="34" charset="0"/>
                <a:cs typeface="Arial" panose="020B0604020202020204" pitchFamily="34" charset="0"/>
              </a:rPr>
              <a:t>Broadening (no flow, no anisotropy)</a:t>
            </a:r>
          </a:p>
        </p:txBody>
      </p:sp>
      <p:sp>
        <p:nvSpPr>
          <p:cNvPr id="14" name="Номер слайда 12">
            <a:extLst>
              <a:ext uri="{FF2B5EF4-FFF2-40B4-BE49-F238E27FC236}">
                <a16:creationId xmlns:a16="http://schemas.microsoft.com/office/drawing/2014/main" id="{7DEB7AA2-7919-3422-8D04-83BFB4327112}"/>
              </a:ext>
            </a:extLst>
          </p:cNvPr>
          <p:cNvSpPr txBox="1">
            <a:spLocks/>
          </p:cNvSpPr>
          <p:nvPr/>
        </p:nvSpPr>
        <p:spPr>
          <a:xfrm>
            <a:off x="9362649" y="64581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651EAAB-5D0D-473B-859D-C18D8179491F}" type="slidenum">
              <a:rPr lang="en-US" smtClean="0">
                <a:solidFill>
                  <a:schemeClr val="tx1"/>
                </a:solidFill>
                <a:latin typeface="Avenir Next" panose="020B0503020202020204" pitchFamily="34" charset="0"/>
              </a:rPr>
              <a:pPr algn="r"/>
              <a:t>10</a:t>
            </a:fld>
            <a:endParaRPr lang="en-US" dirty="0">
              <a:solidFill>
                <a:schemeClr val="tx1"/>
              </a:solidFill>
              <a:latin typeface="Avenir Next" panose="020B0503020202020204" pitchFamily="34" charset="0"/>
            </a:endParaRP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DE210E6F-6B75-88E0-6A6D-02C06B064622}"/>
              </a:ext>
            </a:extLst>
          </p:cNvPr>
          <p:cNvGrpSpPr>
            <a:grpSpLocks noChangeAspect="1"/>
          </p:cNvGrpSpPr>
          <p:nvPr/>
        </p:nvGrpSpPr>
        <p:grpSpPr>
          <a:xfrm>
            <a:off x="3486732" y="1388399"/>
            <a:ext cx="2997180" cy="869049"/>
            <a:chOff x="2474653" y="1328941"/>
            <a:chExt cx="7242694" cy="2100059"/>
          </a:xfrm>
        </p:grpSpPr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B7F29F48-EFC0-EF86-0250-1F9E16AA557A}"/>
                </a:ext>
              </a:extLst>
            </p:cNvPr>
            <p:cNvGrpSpPr/>
            <p:nvPr/>
          </p:nvGrpSpPr>
          <p:grpSpPr>
            <a:xfrm>
              <a:off x="2830126" y="1328941"/>
              <a:ext cx="6531748" cy="2100059"/>
              <a:chOff x="2717705" y="1458249"/>
              <a:chExt cx="6531748" cy="2100059"/>
            </a:xfrm>
          </p:grpSpPr>
          <p:pic>
            <p:nvPicPr>
              <p:cNvPr id="121" name="Picture 120">
                <a:extLst>
                  <a:ext uri="{FF2B5EF4-FFF2-40B4-BE49-F238E27FC236}">
                    <a16:creationId xmlns:a16="http://schemas.microsoft.com/office/drawing/2014/main" id="{13393DFE-84E0-53FA-D35D-BC2B6D11116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9050"/>
              <a:stretch/>
            </p:blipFill>
            <p:spPr>
              <a:xfrm>
                <a:off x="2717705" y="1576237"/>
                <a:ext cx="3153457" cy="1974627"/>
              </a:xfrm>
              <a:prstGeom prst="rect">
                <a:avLst/>
              </a:prstGeom>
            </p:spPr>
          </p:pic>
          <p:pic>
            <p:nvPicPr>
              <p:cNvPr id="122" name="Picture 121">
                <a:extLst>
                  <a:ext uri="{FF2B5EF4-FFF2-40B4-BE49-F238E27FC236}">
                    <a16:creationId xmlns:a16="http://schemas.microsoft.com/office/drawing/2014/main" id="{1951913D-7976-1B89-CFE3-3E2FF4AB23F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9050"/>
              <a:stretch/>
            </p:blipFill>
            <p:spPr>
              <a:xfrm flipH="1">
                <a:off x="6095997" y="1583682"/>
                <a:ext cx="3153456" cy="1974626"/>
              </a:xfrm>
              <a:prstGeom prst="rect">
                <a:avLst/>
              </a:prstGeom>
            </p:spPr>
          </p:pic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E3FDCBEC-5CD4-5CA8-74F6-DC54BC78392B}"/>
                  </a:ext>
                </a:extLst>
              </p:cNvPr>
              <p:cNvCxnSpPr/>
              <p:nvPr/>
            </p:nvCxnSpPr>
            <p:spPr>
              <a:xfrm>
                <a:off x="5983579" y="1458249"/>
                <a:ext cx="0" cy="197462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19" name="Picture 2" descr="latexit-rtfd-attachement-Q91TptSZ.pdf">
              <a:extLst>
                <a:ext uri="{FF2B5EF4-FFF2-40B4-BE49-F238E27FC236}">
                  <a16:creationId xmlns:a16="http://schemas.microsoft.com/office/drawing/2014/main" id="{4E2878CE-1800-9327-D64C-2B3D13F511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4653" y="1454374"/>
              <a:ext cx="292100" cy="16297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0" name="Picture 4" descr="latexit-rtfd-attachement-GTNenjzg.pdf">
              <a:extLst>
                <a:ext uri="{FF2B5EF4-FFF2-40B4-BE49-F238E27FC236}">
                  <a16:creationId xmlns:a16="http://schemas.microsoft.com/office/drawing/2014/main" id="{5C384754-AA57-3270-B2F4-733630BD2E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25247" y="1454374"/>
              <a:ext cx="292100" cy="16297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A23B21D9-ADE0-ECA7-FB9C-1DF7ED97AB2B}"/>
              </a:ext>
            </a:extLst>
          </p:cNvPr>
          <p:cNvGrpSpPr>
            <a:grpSpLocks noChangeAspect="1"/>
          </p:cNvGrpSpPr>
          <p:nvPr/>
        </p:nvGrpSpPr>
        <p:grpSpPr>
          <a:xfrm>
            <a:off x="6756482" y="1428119"/>
            <a:ext cx="3001586" cy="832735"/>
            <a:chOff x="2474653" y="3905133"/>
            <a:chExt cx="7242694" cy="2009353"/>
          </a:xfrm>
        </p:grpSpPr>
        <p:pic>
          <p:nvPicPr>
            <p:cNvPr id="125" name="Picture 124">
              <a:extLst>
                <a:ext uri="{FF2B5EF4-FFF2-40B4-BE49-F238E27FC236}">
                  <a16:creationId xmlns:a16="http://schemas.microsoft.com/office/drawing/2014/main" id="{649E8E86-72CE-A3D9-AA49-39ECEB39CF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731"/>
            <a:stretch/>
          </p:blipFill>
          <p:spPr>
            <a:xfrm>
              <a:off x="2830126" y="3905133"/>
              <a:ext cx="4564166" cy="1974627"/>
            </a:xfrm>
            <a:prstGeom prst="rect">
              <a:avLst/>
            </a:prstGeom>
          </p:spPr>
        </p:pic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98D821DD-F708-A11F-373C-5BA9200FAFB3}"/>
                </a:ext>
              </a:extLst>
            </p:cNvPr>
            <p:cNvCxnSpPr/>
            <p:nvPr/>
          </p:nvCxnSpPr>
          <p:spPr>
            <a:xfrm>
              <a:off x="7498912" y="3939859"/>
              <a:ext cx="0" cy="19746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7" name="Picture 126">
              <a:extLst>
                <a:ext uri="{FF2B5EF4-FFF2-40B4-BE49-F238E27FC236}">
                  <a16:creationId xmlns:a16="http://schemas.microsoft.com/office/drawing/2014/main" id="{1F325830-923B-A889-C891-0E886DEF30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8445"/>
            <a:stretch/>
          </p:blipFill>
          <p:spPr>
            <a:xfrm flipH="1">
              <a:off x="7603533" y="3905134"/>
              <a:ext cx="1659879" cy="1974626"/>
            </a:xfrm>
            <a:prstGeom prst="rect">
              <a:avLst/>
            </a:prstGeom>
          </p:spPr>
        </p:pic>
        <p:pic>
          <p:nvPicPr>
            <p:cNvPr id="128" name="Picture 2" descr="latexit-rtfd-attachement-Q91TptSZ.pdf">
              <a:extLst>
                <a:ext uri="{FF2B5EF4-FFF2-40B4-BE49-F238E27FC236}">
                  <a16:creationId xmlns:a16="http://schemas.microsoft.com/office/drawing/2014/main" id="{07AFCFF0-0B57-74E7-3112-FFDD38EBF3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4653" y="3916221"/>
              <a:ext cx="292100" cy="16297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9" name="Picture 4" descr="latexit-rtfd-attachement-GTNenjzg.pdf">
              <a:extLst>
                <a:ext uri="{FF2B5EF4-FFF2-40B4-BE49-F238E27FC236}">
                  <a16:creationId xmlns:a16="http://schemas.microsoft.com/office/drawing/2014/main" id="{EEA4FB27-6B7F-7523-5BE9-A48E8A2D06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25247" y="3916221"/>
              <a:ext cx="292100" cy="16297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148" name="Picture 4">
            <a:extLst>
              <a:ext uri="{FF2B5EF4-FFF2-40B4-BE49-F238E27FC236}">
                <a16:creationId xmlns:a16="http://schemas.microsoft.com/office/drawing/2014/main" id="{3BD0452F-44FB-7DBD-C5BE-5B5CEDD047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/>
        </p:blipFill>
        <p:spPr bwMode="auto">
          <a:xfrm>
            <a:off x="4572461" y="2700707"/>
            <a:ext cx="4320166" cy="631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latexit-rtfd-attachement-6camwI4r.pdf">
            <a:extLst>
              <a:ext uri="{FF2B5EF4-FFF2-40B4-BE49-F238E27FC236}">
                <a16:creationId xmlns:a16="http://schemas.microsoft.com/office/drawing/2014/main" id="{1B97411F-C280-2893-1B36-E3F51378F7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461" y="3825313"/>
            <a:ext cx="4042483" cy="56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2" name="Picture 2" descr="latexit-rtfd-attachement-l4IU2iCr.pdf">
            <a:extLst>
              <a:ext uri="{FF2B5EF4-FFF2-40B4-BE49-F238E27FC236}">
                <a16:creationId xmlns:a16="http://schemas.microsoft.com/office/drawing/2014/main" id="{9B3B39C0-796A-2A8A-8056-F9AE29654F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20" r="41095" b="3957"/>
          <a:stretch/>
        </p:blipFill>
        <p:spPr bwMode="auto">
          <a:xfrm>
            <a:off x="6502849" y="1407571"/>
            <a:ext cx="209773" cy="670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1A43FAAF-FDFC-2BFF-8133-DD5A2EA9BC2B}"/>
              </a:ext>
            </a:extLst>
          </p:cNvPr>
          <p:cNvCxnSpPr>
            <a:cxnSpLocks/>
          </p:cNvCxnSpPr>
          <p:nvPr/>
        </p:nvCxnSpPr>
        <p:spPr>
          <a:xfrm flipH="1">
            <a:off x="7709686" y="2316507"/>
            <a:ext cx="183496" cy="276336"/>
          </a:xfrm>
          <a:prstGeom prst="straightConnector1">
            <a:avLst/>
          </a:prstGeom>
          <a:ln w="15875" cap="rnd">
            <a:solidFill>
              <a:srgbClr val="C00000"/>
            </a:solidFill>
            <a:round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FB197670-A9E3-C229-A63C-C84039491707}"/>
              </a:ext>
            </a:extLst>
          </p:cNvPr>
          <p:cNvCxnSpPr>
            <a:cxnSpLocks/>
          </p:cNvCxnSpPr>
          <p:nvPr/>
        </p:nvCxnSpPr>
        <p:spPr>
          <a:xfrm>
            <a:off x="5361358" y="2316507"/>
            <a:ext cx="183496" cy="276336"/>
          </a:xfrm>
          <a:prstGeom prst="straightConnector1">
            <a:avLst/>
          </a:prstGeom>
          <a:ln w="15875" cap="rnd">
            <a:solidFill>
              <a:srgbClr val="C00000"/>
            </a:solidFill>
            <a:round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AF15B1AE-F288-A584-57D3-82A0CCC61A4D}"/>
              </a:ext>
            </a:extLst>
          </p:cNvPr>
          <p:cNvCxnSpPr>
            <a:cxnSpLocks/>
          </p:cNvCxnSpPr>
          <p:nvPr/>
        </p:nvCxnSpPr>
        <p:spPr>
          <a:xfrm>
            <a:off x="6593703" y="3487264"/>
            <a:ext cx="0" cy="290568"/>
          </a:xfrm>
          <a:prstGeom prst="straightConnector1">
            <a:avLst/>
          </a:prstGeom>
          <a:ln w="15875" cap="rnd">
            <a:solidFill>
              <a:srgbClr val="C00000"/>
            </a:solidFill>
            <a:round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2" name="Picture 16" descr="latexit-rtfd-attachement-yLVw4RhX.pdf">
            <a:extLst>
              <a:ext uri="{FF2B5EF4-FFF2-40B4-BE49-F238E27FC236}">
                <a16:creationId xmlns:a16="http://schemas.microsoft.com/office/drawing/2014/main" id="{384F39CC-9A31-11DF-3828-8FC53E6C01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83" y="1426871"/>
            <a:ext cx="2794061" cy="674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696B811A-AC0B-E574-836A-01A6B00D94D1}"/>
              </a:ext>
            </a:extLst>
          </p:cNvPr>
          <p:cNvCxnSpPr>
            <a:cxnSpLocks/>
          </p:cNvCxnSpPr>
          <p:nvPr/>
        </p:nvCxnSpPr>
        <p:spPr>
          <a:xfrm>
            <a:off x="6593702" y="4404097"/>
            <a:ext cx="0" cy="290568"/>
          </a:xfrm>
          <a:prstGeom prst="straightConnector1">
            <a:avLst/>
          </a:prstGeom>
          <a:ln w="15875" cap="rnd">
            <a:solidFill>
              <a:srgbClr val="C00000"/>
            </a:solidFill>
            <a:round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Rounded Rectangle 155">
            <a:extLst>
              <a:ext uri="{FF2B5EF4-FFF2-40B4-BE49-F238E27FC236}">
                <a16:creationId xmlns:a16="http://schemas.microsoft.com/office/drawing/2014/main" id="{B3D83D05-2291-2C2D-738F-2840D6924D0D}"/>
              </a:ext>
            </a:extLst>
          </p:cNvPr>
          <p:cNvSpPr/>
          <p:nvPr/>
        </p:nvSpPr>
        <p:spPr>
          <a:xfrm>
            <a:off x="6211751" y="4811405"/>
            <a:ext cx="800407" cy="653034"/>
          </a:xfrm>
          <a:prstGeom prst="roundRect">
            <a:avLst/>
          </a:prstGeom>
          <a:solidFill>
            <a:schemeClr val="accent6">
              <a:alpha val="2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0" name="Picture 24" descr="latexit-rtfd-attachement-UwXjx8nt.pdf">
            <a:extLst>
              <a:ext uri="{FF2B5EF4-FFF2-40B4-BE49-F238E27FC236}">
                <a16:creationId xmlns:a16="http://schemas.microsoft.com/office/drawing/2014/main" id="{F647C657-D896-3DA8-90EC-5D4FA1728B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658" y="4849241"/>
            <a:ext cx="3246801" cy="576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1B212C4C-C2B5-395F-4C20-5C9A7F9C824A}"/>
                  </a:ext>
                </a:extLst>
              </p:cNvPr>
              <p:cNvSpPr txBox="1"/>
              <p:nvPr/>
            </p:nvSpPr>
            <p:spPr>
              <a:xfrm>
                <a:off x="6011860" y="5427290"/>
                <a:ext cx="118848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rgbClr val="C00000"/>
                    </a:solidFill>
                    <a:latin typeface="Avenir Next Medium" panose="020B0503020202020204" pitchFamily="34" charset="0"/>
                    <a:cs typeface="Arial" panose="020B0604020202020204" pitchFamily="34" charset="0"/>
                  </a:rPr>
                  <a:t>opacity </a:t>
                </a:r>
                <a14:m>
                  <m:oMath xmlns:m="http://schemas.openxmlformats.org/officeDocument/2006/math">
                    <m:r>
                      <a:rPr lang="en-US" sz="14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𝜒</m:t>
                    </m:r>
                  </m:oMath>
                </a14:m>
                <a:endParaRPr lang="en-US" sz="1400" dirty="0">
                  <a:solidFill>
                    <a:srgbClr val="C00000"/>
                  </a:solidFill>
                  <a:latin typeface="Avenir Next Medium" panose="020B0503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1B212C4C-C2B5-395F-4C20-5C9A7F9C82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1860" y="5427290"/>
                <a:ext cx="1188480" cy="307777"/>
              </a:xfrm>
              <a:prstGeom prst="rect">
                <a:avLst/>
              </a:prstGeom>
              <a:blipFill>
                <a:blip r:embed="rId11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505ED91-D515-5972-C387-CC99088E0567}"/>
              </a:ext>
            </a:extLst>
          </p:cNvPr>
          <p:cNvCxnSpPr>
            <a:cxnSpLocks/>
          </p:cNvCxnSpPr>
          <p:nvPr/>
        </p:nvCxnSpPr>
        <p:spPr>
          <a:xfrm>
            <a:off x="4160224" y="5163676"/>
            <a:ext cx="358861" cy="0"/>
          </a:xfrm>
          <a:prstGeom prst="straightConnector1">
            <a:avLst/>
          </a:prstGeom>
          <a:ln w="15875" cap="rnd">
            <a:solidFill>
              <a:srgbClr val="C00000"/>
            </a:solidFill>
            <a:round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47A4AAF-3940-100B-AD2D-254D9807A1A0}"/>
              </a:ext>
            </a:extLst>
          </p:cNvPr>
          <p:cNvSpPr txBox="1"/>
          <p:nvPr/>
        </p:nvSpPr>
        <p:spPr>
          <a:xfrm>
            <a:off x="2060276" y="4902066"/>
            <a:ext cx="20072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  <a:latin typeface="Avenir Next Medium" panose="020B0503020202020204" pitchFamily="34" charset="0"/>
                <a:cs typeface="Arial" panose="020B0604020202020204" pitchFamily="34" charset="0"/>
              </a:rPr>
              <a:t>controls most of </a:t>
            </a:r>
          </a:p>
          <a:p>
            <a:r>
              <a:rPr lang="en-US" sz="1400" dirty="0">
                <a:solidFill>
                  <a:srgbClr val="C00000"/>
                </a:solidFill>
                <a:latin typeface="Avenir Next Medium" panose="020B0503020202020204" pitchFamily="34" charset="0"/>
                <a:cs typeface="Arial" panose="020B0604020202020204" pitchFamily="34" charset="0"/>
              </a:rPr>
              <a:t>the </a:t>
            </a:r>
            <a:r>
              <a:rPr lang="en-US" sz="1400" dirty="0" err="1">
                <a:solidFill>
                  <a:srgbClr val="C00000"/>
                </a:solidFill>
                <a:latin typeface="Avenir Next Medium" panose="020B0503020202020204" pitchFamily="34" charset="0"/>
                <a:cs typeface="Arial" panose="020B0604020202020204" pitchFamily="34" charset="0"/>
              </a:rPr>
              <a:t>pheno</a:t>
            </a:r>
            <a:r>
              <a:rPr lang="en-US" sz="1400" dirty="0">
                <a:solidFill>
                  <a:srgbClr val="C00000"/>
                </a:solidFill>
                <a:latin typeface="Avenir Next Medium" panose="020B0503020202020204" pitchFamily="34" charset="0"/>
                <a:cs typeface="Arial" panose="020B0604020202020204" pitchFamily="34" charset="0"/>
              </a:rPr>
              <a:t> simulations</a:t>
            </a:r>
          </a:p>
        </p:txBody>
      </p:sp>
    </p:spTree>
    <p:extLst>
      <p:ext uri="{BB962C8B-B14F-4D97-AF65-F5344CB8AC3E}">
        <p14:creationId xmlns:p14="http://schemas.microsoft.com/office/powerpoint/2010/main" val="632922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4B40DDB-856C-E141-BEC7-E65B548721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744" y="723006"/>
            <a:ext cx="9288055" cy="4399605"/>
          </a:xfrm>
          <a:prstGeom prst="rect">
            <a:avLst/>
          </a:prstGeom>
        </p:spPr>
      </p:pic>
      <p:pic>
        <p:nvPicPr>
          <p:cNvPr id="3" name="Picture 14" descr="latexit-rtfd-attachement-HNEHGR6Q.pdf">
            <a:extLst>
              <a:ext uri="{FF2B5EF4-FFF2-40B4-BE49-F238E27FC236}">
                <a16:creationId xmlns:a16="http://schemas.microsoft.com/office/drawing/2014/main" id="{8DC20AEE-546F-7D42-A44F-FFA8729D77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106" y="5122611"/>
            <a:ext cx="2709787" cy="748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2">
            <a:extLst>
              <a:ext uri="{FF2B5EF4-FFF2-40B4-BE49-F238E27FC236}">
                <a16:creationId xmlns:a16="http://schemas.microsoft.com/office/drawing/2014/main" id="{23CCEA6E-2811-1412-13BB-70AECBB80E8E}"/>
              </a:ext>
            </a:extLst>
          </p:cNvPr>
          <p:cNvSpPr txBox="1">
            <a:spLocks/>
          </p:cNvSpPr>
          <p:nvPr/>
        </p:nvSpPr>
        <p:spPr>
          <a:xfrm>
            <a:off x="9362649" y="64581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651EAAB-5D0D-473B-859D-C18D8179491F}" type="slidenum">
              <a:rPr lang="en-US" smtClean="0">
                <a:solidFill>
                  <a:schemeClr val="tx1"/>
                </a:solidFill>
                <a:latin typeface="Avenir Next" panose="020B0503020202020204" pitchFamily="34" charset="0"/>
              </a:rPr>
              <a:pPr algn="r"/>
              <a:t>11</a:t>
            </a:fld>
            <a:endParaRPr lang="en-US" dirty="0">
              <a:solidFill>
                <a:schemeClr val="tx1"/>
              </a:solidFill>
              <a:latin typeface="Avenir Next" panose="020B0503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3E6284-A6CB-2366-813A-9DABFFBA3602}"/>
              </a:ext>
            </a:extLst>
          </p:cNvPr>
          <p:cNvSpPr txBox="1"/>
          <p:nvPr/>
        </p:nvSpPr>
        <p:spPr>
          <a:xfrm>
            <a:off x="404290" y="629720"/>
            <a:ext cx="7345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venir Next" panose="020B0503020202020204" pitchFamily="34" charset="0"/>
                <a:cs typeface="Arial" panose="020B0604020202020204" pitchFamily="34" charset="0"/>
              </a:rPr>
              <a:t>Flow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54A0CA-DA9A-C743-BE61-A19CDB7437B9}"/>
              </a:ext>
            </a:extLst>
          </p:cNvPr>
          <p:cNvSpPr txBox="1"/>
          <p:nvPr/>
        </p:nvSpPr>
        <p:spPr>
          <a:xfrm>
            <a:off x="6096001" y="0"/>
            <a:ext cx="613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AS, M. Sievert, I. Vitev, PRD, 2021 </a:t>
            </a:r>
          </a:p>
          <a:p>
            <a:pPr algn="r"/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C. Andres, F. Dominguez, AS, CS, PRD, 2022</a:t>
            </a:r>
          </a:p>
        </p:txBody>
      </p:sp>
    </p:spTree>
    <p:extLst>
      <p:ext uri="{BB962C8B-B14F-4D97-AF65-F5344CB8AC3E}">
        <p14:creationId xmlns:p14="http://schemas.microsoft.com/office/powerpoint/2010/main" val="974923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4B40DDB-856C-E141-BEC7-E65B548721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744" y="723006"/>
            <a:ext cx="9288055" cy="4399605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6FCCEABC-77A7-8C43-A5B6-CF9826B10C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/>
        </p:blipFill>
        <p:spPr bwMode="auto">
          <a:xfrm>
            <a:off x="3978958" y="5092153"/>
            <a:ext cx="4234082" cy="80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2">
            <a:extLst>
              <a:ext uri="{FF2B5EF4-FFF2-40B4-BE49-F238E27FC236}">
                <a16:creationId xmlns:a16="http://schemas.microsoft.com/office/drawing/2014/main" id="{BBC3C7D4-9B21-6A77-6E45-8386D60EA249}"/>
              </a:ext>
            </a:extLst>
          </p:cNvPr>
          <p:cNvSpPr txBox="1">
            <a:spLocks/>
          </p:cNvSpPr>
          <p:nvPr/>
        </p:nvSpPr>
        <p:spPr>
          <a:xfrm>
            <a:off x="9362649" y="64581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651EAAB-5D0D-473B-859D-C18D8179491F}" type="slidenum">
              <a:rPr lang="en-US" smtClean="0">
                <a:solidFill>
                  <a:schemeClr val="tx1"/>
                </a:solidFill>
                <a:latin typeface="Avenir Next" panose="020B0503020202020204" pitchFamily="34" charset="0"/>
              </a:rPr>
              <a:pPr algn="r"/>
              <a:t>12</a:t>
            </a:fld>
            <a:endParaRPr lang="en-US" dirty="0">
              <a:solidFill>
                <a:schemeClr val="tx1"/>
              </a:solidFill>
              <a:latin typeface="Avenir Next" panose="020B0503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31FAAC-8C50-9069-8DDB-4BE17720020A}"/>
              </a:ext>
            </a:extLst>
          </p:cNvPr>
          <p:cNvSpPr txBox="1"/>
          <p:nvPr/>
        </p:nvSpPr>
        <p:spPr>
          <a:xfrm>
            <a:off x="404290" y="629720"/>
            <a:ext cx="7345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venir Next" panose="020B0503020202020204" pitchFamily="34" charset="0"/>
                <a:cs typeface="Arial" panose="020B0604020202020204" pitchFamily="34" charset="0"/>
              </a:rPr>
              <a:t>Anisotropy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DDD4A7-C31C-791D-E7DA-CF8A2729EAF9}"/>
              </a:ext>
            </a:extLst>
          </p:cNvPr>
          <p:cNvSpPr txBox="1"/>
          <p:nvPr/>
        </p:nvSpPr>
        <p:spPr>
          <a:xfrm>
            <a:off x="6096001" y="0"/>
            <a:ext cx="613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AS, M. Sievert, I. Vitev, PRD, 2021 </a:t>
            </a:r>
          </a:p>
          <a:p>
            <a:pPr algn="r"/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J. Barata, AS, C. Salgado, PRD, 2022</a:t>
            </a:r>
          </a:p>
          <a:p>
            <a:pPr algn="r"/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J. Barata, AS, X.-N. Wang, PRD, 2023</a:t>
            </a:r>
          </a:p>
        </p:txBody>
      </p:sp>
    </p:spTree>
    <p:extLst>
      <p:ext uri="{BB962C8B-B14F-4D97-AF65-F5344CB8AC3E}">
        <p14:creationId xmlns:p14="http://schemas.microsoft.com/office/powerpoint/2010/main" val="41727069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8355AF4-89D0-7E4A-B5D8-E7C9F2FE5D6B}"/>
                  </a:ext>
                </a:extLst>
              </p:cNvPr>
              <p:cNvSpPr txBox="1"/>
              <p:nvPr/>
            </p:nvSpPr>
            <p:spPr>
              <a:xfrm>
                <a:off x="1818804" y="5294384"/>
                <a:ext cx="273949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50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GeV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ea typeface="Cambria" panose="02040503050406030204" pitchFamily="18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𝑜</m:t>
                        </m:r>
                      </m:sup>
                    </m:sSup>
                  </m:oMath>
                </a14:m>
                <a:endParaRPr lang="en-US" dirty="0">
                  <a:latin typeface="Arial" panose="020B0604020202020204" pitchFamily="34" charset="0"/>
                  <a:ea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8355AF4-89D0-7E4A-B5D8-E7C9F2FE5D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8804" y="5294384"/>
                <a:ext cx="2739493" cy="369332"/>
              </a:xfrm>
              <a:prstGeom prst="rect">
                <a:avLst/>
              </a:prstGeom>
              <a:blipFill>
                <a:blip r:embed="rId3"/>
                <a:stretch>
                  <a:fillRect t="-10345" b="-275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D4AF86C9-EA1F-964D-A25A-918A8C8DAAB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3" r="51659" b="8597"/>
          <a:stretch/>
        </p:blipFill>
        <p:spPr>
          <a:xfrm rot="10800000">
            <a:off x="7337847" y="3500546"/>
            <a:ext cx="2182539" cy="180751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6A81366-BFF5-E04F-9B9C-0F9396415AA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1" b="31"/>
          <a:stretch/>
        </p:blipFill>
        <p:spPr>
          <a:xfrm>
            <a:off x="1940870" y="3429000"/>
            <a:ext cx="3143173" cy="19506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4C04626-997E-8543-BCEF-94ABDDD5778F}"/>
                  </a:ext>
                </a:extLst>
              </p:cNvPr>
              <p:cNvSpPr txBox="1"/>
              <p:nvPr/>
            </p:nvSpPr>
            <p:spPr>
              <a:xfrm>
                <a:off x="7337847" y="5294384"/>
                <a:ext cx="273949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GeV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ea typeface="Cambria" panose="02040503050406030204" pitchFamily="18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15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𝑜</m:t>
                        </m:r>
                      </m:sup>
                    </m:sSup>
                  </m:oMath>
                </a14:m>
                <a:endParaRPr lang="en-US" dirty="0">
                  <a:latin typeface="Arial" panose="020B0604020202020204" pitchFamily="34" charset="0"/>
                  <a:ea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4C04626-997E-8543-BCEF-94ABDDD577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7847" y="5294384"/>
                <a:ext cx="2739493" cy="369332"/>
              </a:xfrm>
              <a:prstGeom prst="rect">
                <a:avLst/>
              </a:prstGeom>
              <a:blipFill>
                <a:blip r:embed="rId6"/>
                <a:stretch>
                  <a:fillRect t="-10345" b="-275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99AC162-72C2-AA48-937B-2CBF189F6614}"/>
              </a:ext>
            </a:extLst>
          </p:cNvPr>
          <p:cNvCxnSpPr>
            <a:cxnSpLocks/>
          </p:cNvCxnSpPr>
          <p:nvPr/>
        </p:nvCxnSpPr>
        <p:spPr>
          <a:xfrm>
            <a:off x="5640082" y="4355334"/>
            <a:ext cx="696688" cy="0"/>
          </a:xfrm>
          <a:prstGeom prst="straightConnector1">
            <a:avLst/>
          </a:prstGeom>
          <a:ln w="15875" cap="rnd">
            <a:solidFill>
              <a:srgbClr val="C00000"/>
            </a:solidFill>
            <a:round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B01208E-067B-1907-9C0F-4BF87A1F238F}"/>
                  </a:ext>
                </a:extLst>
              </p:cNvPr>
              <p:cNvSpPr txBox="1"/>
              <p:nvPr/>
            </p:nvSpPr>
            <p:spPr>
              <a:xfrm>
                <a:off x="404290" y="1478396"/>
                <a:ext cx="577250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Avenir Next" panose="020B0503020202020204" pitchFamily="34" charset="0"/>
                    <a:ea typeface="Cambria" panose="02040503050406030204" pitchFamily="18" charset="0"/>
                  </a:rPr>
                  <a:t>Opacity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≈4</m:t>
                    </m:r>
                  </m:oMath>
                </a14:m>
                <a:endParaRPr lang="en-US" dirty="0">
                  <a:latin typeface="Avenir Next" panose="020B0503020202020204" pitchFamily="34" charset="0"/>
                  <a:ea typeface="Cambria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≈0.7</m:t>
                    </m:r>
                  </m:oMath>
                </a14:m>
                <a:r>
                  <a:rPr lang="en-US" dirty="0">
                    <a:latin typeface="Avenir Next" panose="020B0503020202020204" pitchFamily="34" charset="0"/>
                    <a:ea typeface="Cambria" panose="02040503050406030204" pitchFamily="18" charset="0"/>
                  </a:rPr>
                  <a:t> (about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/4</m:t>
                    </m:r>
                  </m:oMath>
                </a14:m>
                <a:r>
                  <a:rPr lang="en-US" dirty="0">
                    <a:latin typeface="Avenir Next" panose="020B0503020202020204" pitchFamily="34" charset="0"/>
                    <a:ea typeface="Cambria" panose="02040503050406030204" pitchFamily="18" charset="0"/>
                  </a:rPr>
                  <a:t> to z-axis)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𝑔𝑇</m:t>
                    </m:r>
                  </m:oMath>
                </a14:m>
                <a:r>
                  <a:rPr lang="en-US" dirty="0">
                    <a:latin typeface="Avenir Next" panose="020B0503020202020204" pitchFamily="34" charset="0"/>
                    <a:ea typeface="Cambria" panose="02040503050406030204" pitchFamily="18" charset="0"/>
                  </a:rPr>
                  <a:t>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≈2</m:t>
                    </m:r>
                  </m:oMath>
                </a14:m>
                <a:r>
                  <a:rPr lang="en-US" dirty="0">
                    <a:latin typeface="Avenir Next" panose="020B0503020202020204" pitchFamily="34" charset="0"/>
                    <a:ea typeface="Cambria" panose="020405030504060302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≈500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𝑀𝑒𝑉</m:t>
                    </m:r>
                  </m:oMath>
                </a14:m>
                <a:endParaRPr lang="en-US" dirty="0">
                  <a:latin typeface="Avenir Next" panose="020B0503020202020204" pitchFamily="34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B01208E-067B-1907-9C0F-4BF87A1F23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290" y="1478396"/>
                <a:ext cx="5772505" cy="923330"/>
              </a:xfrm>
              <a:prstGeom prst="rect">
                <a:avLst/>
              </a:prstGeom>
              <a:blipFill>
                <a:blip r:embed="rId7"/>
                <a:stretch>
                  <a:fillRect l="-658" t="-2703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2" descr="latexit-rtfd-attachement-AS4b04JP.pdf">
            <a:extLst>
              <a:ext uri="{FF2B5EF4-FFF2-40B4-BE49-F238E27FC236}">
                <a16:creationId xmlns:a16="http://schemas.microsoft.com/office/drawing/2014/main" id="{3D0CF054-7026-E73F-B7FE-1F2CB1C611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421" y="1478396"/>
            <a:ext cx="3384940" cy="66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12">
            <a:extLst>
              <a:ext uri="{FF2B5EF4-FFF2-40B4-BE49-F238E27FC236}">
                <a16:creationId xmlns:a16="http://schemas.microsoft.com/office/drawing/2014/main" id="{E294C364-5079-9B6B-CEE5-BC81F3A426C7}"/>
              </a:ext>
            </a:extLst>
          </p:cNvPr>
          <p:cNvSpPr txBox="1">
            <a:spLocks/>
          </p:cNvSpPr>
          <p:nvPr/>
        </p:nvSpPr>
        <p:spPr>
          <a:xfrm>
            <a:off x="9362649" y="64581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651EAAB-5D0D-473B-859D-C18D8179491F}" type="slidenum">
              <a:rPr lang="en-US" smtClean="0">
                <a:solidFill>
                  <a:schemeClr val="tx1"/>
                </a:solidFill>
                <a:latin typeface="Avenir Next" panose="020B0503020202020204" pitchFamily="34" charset="0"/>
              </a:rPr>
              <a:pPr algn="r"/>
              <a:t>13</a:t>
            </a:fld>
            <a:endParaRPr lang="en-US" dirty="0">
              <a:solidFill>
                <a:schemeClr val="tx1"/>
              </a:solidFill>
              <a:latin typeface="Avenir Next" panose="020B0503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E7949E-4679-118D-2BA4-EE172C4C087E}"/>
              </a:ext>
            </a:extLst>
          </p:cNvPr>
          <p:cNvSpPr txBox="1"/>
          <p:nvPr/>
        </p:nvSpPr>
        <p:spPr>
          <a:xfrm>
            <a:off x="404290" y="629720"/>
            <a:ext cx="7345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venir Next" panose="020B0503020202020204" pitchFamily="34" charset="0"/>
                <a:cs typeface="Arial" panose="020B0604020202020204" pitchFamily="34" charset="0"/>
              </a:rPr>
              <a:t>Jets in evolving matter</a:t>
            </a:r>
          </a:p>
        </p:txBody>
      </p:sp>
    </p:spTree>
    <p:extLst>
      <p:ext uri="{BB962C8B-B14F-4D97-AF65-F5344CB8AC3E}">
        <p14:creationId xmlns:p14="http://schemas.microsoft.com/office/powerpoint/2010/main" val="2078158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52C5686-92BF-4541-A840-BEF364D4D8EA}"/>
              </a:ext>
            </a:extLst>
          </p:cNvPr>
          <p:cNvSpPr txBox="1"/>
          <p:nvPr/>
        </p:nvSpPr>
        <p:spPr>
          <a:xfrm>
            <a:off x="6096001" y="0"/>
            <a:ext cx="6138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J. Barata, X. Mayo, AS, C. Salgado, PRD, 2023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DE248D-B57B-3FBE-73A1-825AC88EE49E}"/>
              </a:ext>
            </a:extLst>
          </p:cNvPr>
          <p:cNvSpPr txBox="1"/>
          <p:nvPr/>
        </p:nvSpPr>
        <p:spPr>
          <a:xfrm>
            <a:off x="404290" y="629720"/>
            <a:ext cx="7345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venir Next" panose="020B0503020202020204" pitchFamily="34" charset="0"/>
                <a:cs typeface="Arial" panose="020B0604020202020204" pitchFamily="34" charset="0"/>
              </a:rPr>
              <a:t>Gluon emission</a:t>
            </a:r>
          </a:p>
        </p:txBody>
      </p:sp>
      <p:sp>
        <p:nvSpPr>
          <p:cNvPr id="3" name="Номер слайда 12">
            <a:extLst>
              <a:ext uri="{FF2B5EF4-FFF2-40B4-BE49-F238E27FC236}">
                <a16:creationId xmlns:a16="http://schemas.microsoft.com/office/drawing/2014/main" id="{E8AE0205-95A8-5529-CDF9-D702C450D320}"/>
              </a:ext>
            </a:extLst>
          </p:cNvPr>
          <p:cNvSpPr txBox="1">
            <a:spLocks/>
          </p:cNvSpPr>
          <p:nvPr/>
        </p:nvSpPr>
        <p:spPr>
          <a:xfrm>
            <a:off x="9362649" y="64581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651EAAB-5D0D-473B-859D-C18D8179491F}" type="slidenum">
              <a:rPr lang="en-US" smtClean="0">
                <a:solidFill>
                  <a:schemeClr val="tx1"/>
                </a:solidFill>
                <a:latin typeface="Avenir Next" panose="020B0503020202020204" pitchFamily="34" charset="0"/>
              </a:rPr>
              <a:pPr algn="r"/>
              <a:t>14</a:t>
            </a:fld>
            <a:endParaRPr lang="en-US" dirty="0">
              <a:solidFill>
                <a:schemeClr val="tx1"/>
              </a:solidFill>
              <a:latin typeface="Avenir Next" panose="020B0503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0BAC43-F577-FA73-7FC4-95D6BD86DD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18258"/>
            <a:ext cx="7772400" cy="601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9088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52C5686-92BF-4541-A840-BEF364D4D8EA}"/>
              </a:ext>
            </a:extLst>
          </p:cNvPr>
          <p:cNvSpPr txBox="1"/>
          <p:nvPr/>
        </p:nvSpPr>
        <p:spPr>
          <a:xfrm>
            <a:off x="6096001" y="0"/>
            <a:ext cx="6138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J. Barata, X. Mayo, AS, C. Salgado, PRD, 2023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DE248D-B57B-3FBE-73A1-825AC88EE49E}"/>
              </a:ext>
            </a:extLst>
          </p:cNvPr>
          <p:cNvSpPr txBox="1"/>
          <p:nvPr/>
        </p:nvSpPr>
        <p:spPr>
          <a:xfrm>
            <a:off x="404290" y="629720"/>
            <a:ext cx="7345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venir Next" panose="020B0503020202020204" pitchFamily="34" charset="0"/>
                <a:cs typeface="Arial" panose="020B0604020202020204" pitchFamily="34" charset="0"/>
              </a:rPr>
              <a:t>Gluon emission</a:t>
            </a:r>
          </a:p>
        </p:txBody>
      </p:sp>
      <p:sp>
        <p:nvSpPr>
          <p:cNvPr id="3" name="Номер слайда 12">
            <a:extLst>
              <a:ext uri="{FF2B5EF4-FFF2-40B4-BE49-F238E27FC236}">
                <a16:creationId xmlns:a16="http://schemas.microsoft.com/office/drawing/2014/main" id="{E8AE0205-95A8-5529-CDF9-D702C450D320}"/>
              </a:ext>
            </a:extLst>
          </p:cNvPr>
          <p:cNvSpPr txBox="1">
            <a:spLocks/>
          </p:cNvSpPr>
          <p:nvPr/>
        </p:nvSpPr>
        <p:spPr>
          <a:xfrm>
            <a:off x="9362649" y="64581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651EAAB-5D0D-473B-859D-C18D8179491F}" type="slidenum">
              <a:rPr lang="en-US" smtClean="0">
                <a:solidFill>
                  <a:schemeClr val="tx1"/>
                </a:solidFill>
                <a:latin typeface="Avenir Next" panose="020B0503020202020204" pitchFamily="34" charset="0"/>
              </a:rPr>
              <a:pPr algn="r"/>
              <a:t>15</a:t>
            </a:fld>
            <a:endParaRPr lang="en-US" dirty="0">
              <a:solidFill>
                <a:schemeClr val="tx1"/>
              </a:solidFill>
              <a:latin typeface="Avenir Next" panose="020B0503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3B5DA1-E80F-5430-0B73-7B132C918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87" y="995774"/>
            <a:ext cx="10092626" cy="4866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3359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C3B267BE-20AC-244A-8D0B-D5C3146E82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66" y="1665224"/>
            <a:ext cx="11299297" cy="4058707"/>
          </a:xfrm>
          <a:prstGeom prst="rect">
            <a:avLst/>
          </a:prstGeom>
        </p:spPr>
      </p:pic>
      <p:pic>
        <p:nvPicPr>
          <p:cNvPr id="1026" name="Picture 2" descr="latexit-rtfd-attachement-mRTx7GYx.pdf">
            <a:extLst>
              <a:ext uri="{FF2B5EF4-FFF2-40B4-BE49-F238E27FC236}">
                <a16:creationId xmlns:a16="http://schemas.microsoft.com/office/drawing/2014/main" id="{E4FC85D1-4011-7946-8314-EAC9F0563A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995" y="990786"/>
            <a:ext cx="1335967" cy="61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atexit-rtfd-attachement-IBdRQ5KS.pdf">
            <a:extLst>
              <a:ext uri="{FF2B5EF4-FFF2-40B4-BE49-F238E27FC236}">
                <a16:creationId xmlns:a16="http://schemas.microsoft.com/office/drawing/2014/main" id="{80D94620-980C-DD41-BEFC-B147E50C72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8707" y="1018120"/>
            <a:ext cx="1335967" cy="61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atexit-rtfd-attachement-VxKe4Lk3.pdf">
            <a:extLst>
              <a:ext uri="{FF2B5EF4-FFF2-40B4-BE49-F238E27FC236}">
                <a16:creationId xmlns:a16="http://schemas.microsoft.com/office/drawing/2014/main" id="{A549D6AB-99DB-CF44-BAC8-AC3EB0854E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8725" y="5867214"/>
            <a:ext cx="4554544" cy="264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71CBD2D2-A339-1A4A-AEAB-CF0135676212}"/>
              </a:ext>
            </a:extLst>
          </p:cNvPr>
          <p:cNvSpPr/>
          <p:nvPr/>
        </p:nvSpPr>
        <p:spPr>
          <a:xfrm>
            <a:off x="446114" y="2619633"/>
            <a:ext cx="551834" cy="16063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34" name="Picture 10" descr="latexit-rtfd-attachement-CXpX4voO.pdf">
            <a:extLst>
              <a:ext uri="{FF2B5EF4-FFF2-40B4-BE49-F238E27FC236}">
                <a16:creationId xmlns:a16="http://schemas.microsoft.com/office/drawing/2014/main" id="{CFDC2008-8AE9-B44A-ADBF-7AD59BE861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43522" y="3164620"/>
            <a:ext cx="1430233" cy="51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C0CAAB14-D3E1-E84C-A582-55B19BE2680D}"/>
              </a:ext>
            </a:extLst>
          </p:cNvPr>
          <p:cNvSpPr/>
          <p:nvPr/>
        </p:nvSpPr>
        <p:spPr>
          <a:xfrm>
            <a:off x="6078580" y="2619285"/>
            <a:ext cx="551834" cy="16063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Picture 10" descr="latexit-rtfd-attachement-CXpX4voO.pdf">
            <a:extLst>
              <a:ext uri="{FF2B5EF4-FFF2-40B4-BE49-F238E27FC236}">
                <a16:creationId xmlns:a16="http://schemas.microsoft.com/office/drawing/2014/main" id="{A8F31A31-0130-6E4F-9B5D-6360316466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583978" y="3164621"/>
            <a:ext cx="1430233" cy="51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BC03086C-8370-944E-9C86-C1BC3D0F494E}"/>
              </a:ext>
            </a:extLst>
          </p:cNvPr>
          <p:cNvSpPr/>
          <p:nvPr/>
        </p:nvSpPr>
        <p:spPr>
          <a:xfrm>
            <a:off x="3207649" y="5308615"/>
            <a:ext cx="672580" cy="3631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8" name="Picture 8" descr="latexit-rtfd-attachement-JmaNHKJU.pdf">
            <a:extLst>
              <a:ext uri="{FF2B5EF4-FFF2-40B4-BE49-F238E27FC236}">
                <a16:creationId xmlns:a16="http://schemas.microsoft.com/office/drawing/2014/main" id="{38D9A476-B51E-FD48-A8B0-CF15B3F458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0491" y="5364588"/>
            <a:ext cx="586896" cy="258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26F5C933-896E-954F-9EDF-246B8234D042}"/>
              </a:ext>
            </a:extLst>
          </p:cNvPr>
          <p:cNvSpPr/>
          <p:nvPr/>
        </p:nvSpPr>
        <p:spPr>
          <a:xfrm>
            <a:off x="8833607" y="5308614"/>
            <a:ext cx="672580" cy="3631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32" name="Picture 8" descr="latexit-rtfd-attachement-JmaNHKJU.pdf">
            <a:extLst>
              <a:ext uri="{FF2B5EF4-FFF2-40B4-BE49-F238E27FC236}">
                <a16:creationId xmlns:a16="http://schemas.microsoft.com/office/drawing/2014/main" id="{05C0DB37-E3BF-454F-8693-C338745EF3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6449" y="5360808"/>
            <a:ext cx="586896" cy="258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12">
            <a:extLst>
              <a:ext uri="{FF2B5EF4-FFF2-40B4-BE49-F238E27FC236}">
                <a16:creationId xmlns:a16="http://schemas.microsoft.com/office/drawing/2014/main" id="{911DCABA-3EF4-F807-7FBB-E36708DCD5DD}"/>
              </a:ext>
            </a:extLst>
          </p:cNvPr>
          <p:cNvSpPr txBox="1">
            <a:spLocks/>
          </p:cNvSpPr>
          <p:nvPr/>
        </p:nvSpPr>
        <p:spPr>
          <a:xfrm>
            <a:off x="9362649" y="64581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651EAAB-5D0D-473B-859D-C18D8179491F}" type="slidenum">
              <a:rPr lang="en-US" smtClean="0">
                <a:solidFill>
                  <a:schemeClr val="tx1"/>
                </a:solidFill>
                <a:latin typeface="Avenir Next" panose="020B0503020202020204" pitchFamily="34" charset="0"/>
              </a:rPr>
              <a:pPr algn="r"/>
              <a:t>16</a:t>
            </a:fld>
            <a:endParaRPr lang="en-US" dirty="0">
              <a:solidFill>
                <a:schemeClr val="tx1"/>
              </a:solidFill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7418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0CD8033F-1A6A-FB4A-8947-84E02F306EE2}"/>
              </a:ext>
            </a:extLst>
          </p:cNvPr>
          <p:cNvGrpSpPr/>
          <p:nvPr/>
        </p:nvGrpSpPr>
        <p:grpSpPr>
          <a:xfrm>
            <a:off x="2553383" y="411078"/>
            <a:ext cx="6411003" cy="4627796"/>
            <a:chOff x="5786439" y="1080549"/>
            <a:chExt cx="5838757" cy="4170597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F1F4F56-51B8-E342-86A6-886895639F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413" t="72708" r="3967" b="5417"/>
            <a:stretch/>
          </p:blipFill>
          <p:spPr>
            <a:xfrm>
              <a:off x="9649049" y="3999755"/>
              <a:ext cx="1852388" cy="1086595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497A325-0FB2-1845-9AB3-BCFB99B6CB60}"/>
                </a:ext>
              </a:extLst>
            </p:cNvPr>
            <p:cNvSpPr/>
            <p:nvPr/>
          </p:nvSpPr>
          <p:spPr>
            <a:xfrm>
              <a:off x="8921638" y="1253131"/>
              <a:ext cx="705074" cy="2375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9DFB386-EA00-F24B-B74C-2B30CC6F84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80"/>
            <a:stretch/>
          </p:blipFill>
          <p:spPr>
            <a:xfrm>
              <a:off x="6515099" y="1327758"/>
              <a:ext cx="5110097" cy="3923388"/>
            </a:xfrm>
            <a:prstGeom prst="rect">
              <a:avLst/>
            </a:prstGeom>
          </p:spPr>
        </p:pic>
        <p:pic>
          <p:nvPicPr>
            <p:cNvPr id="2050" name="Picture 2" descr="latexit-rtfd-attachement-FPvAI9pv.pdf">
              <a:extLst>
                <a:ext uri="{FF2B5EF4-FFF2-40B4-BE49-F238E27FC236}">
                  <a16:creationId xmlns:a16="http://schemas.microsoft.com/office/drawing/2014/main" id="{219B550A-94CB-784A-8C3D-C932A2C646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5112614" y="3105116"/>
              <a:ext cx="1995415" cy="6477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3B2C18E-78C2-BC42-AF67-0AFF77E80161}"/>
                </a:ext>
              </a:extLst>
            </p:cNvPr>
            <p:cNvSpPr/>
            <p:nvPr/>
          </p:nvSpPr>
          <p:spPr>
            <a:xfrm>
              <a:off x="9077324" y="1327758"/>
              <a:ext cx="343125" cy="1629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052" name="Picture 4" descr="latexit-rtfd-attachement-G968KRwG.pdf">
              <a:extLst>
                <a:ext uri="{FF2B5EF4-FFF2-40B4-BE49-F238E27FC236}">
                  <a16:creationId xmlns:a16="http://schemas.microsoft.com/office/drawing/2014/main" id="{485C1454-6C0B-0A4A-9BC8-5BEE6F9EE1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89729" y="1080549"/>
              <a:ext cx="718314" cy="3451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4" name="Picture 6" descr="latexit-rtfd-attachement-LCjy3a3y.pdf">
            <a:extLst>
              <a:ext uri="{FF2B5EF4-FFF2-40B4-BE49-F238E27FC236}">
                <a16:creationId xmlns:a16="http://schemas.microsoft.com/office/drawing/2014/main" id="{86F49CF5-AF2D-AF4B-AE91-C5EBC4A77A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46297" b="-8657"/>
          <a:stretch/>
        </p:blipFill>
        <p:spPr bwMode="auto">
          <a:xfrm>
            <a:off x="4808327" y="5313183"/>
            <a:ext cx="3093701" cy="715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12">
            <a:extLst>
              <a:ext uri="{FF2B5EF4-FFF2-40B4-BE49-F238E27FC236}">
                <a16:creationId xmlns:a16="http://schemas.microsoft.com/office/drawing/2014/main" id="{45EDD020-4680-EC73-0E6E-9DB9C39F12D5}"/>
              </a:ext>
            </a:extLst>
          </p:cNvPr>
          <p:cNvSpPr txBox="1">
            <a:spLocks/>
          </p:cNvSpPr>
          <p:nvPr/>
        </p:nvSpPr>
        <p:spPr>
          <a:xfrm>
            <a:off x="9362649" y="64581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651EAAB-5D0D-473B-859D-C18D8179491F}" type="slidenum">
              <a:rPr lang="en-US" smtClean="0">
                <a:solidFill>
                  <a:schemeClr val="tx1"/>
                </a:solidFill>
                <a:latin typeface="Avenir Next" panose="020B0503020202020204" pitchFamily="34" charset="0"/>
              </a:rPr>
              <a:pPr algn="r"/>
              <a:t>17</a:t>
            </a:fld>
            <a:endParaRPr lang="en-US" dirty="0">
              <a:solidFill>
                <a:schemeClr val="tx1"/>
              </a:solidFill>
              <a:latin typeface="Avenir Next" panose="020B0503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91D788-2A6F-985F-EED5-CA2A7EEE277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4719" t="64634" r="9113" b="8642"/>
          <a:stretch/>
        </p:blipFill>
        <p:spPr>
          <a:xfrm>
            <a:off x="6885059" y="3346960"/>
            <a:ext cx="2033937" cy="1554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4909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38FEACEC-E74D-C34A-B4B1-AA7F98E4094B}"/>
              </a:ext>
            </a:extLst>
          </p:cNvPr>
          <p:cNvGrpSpPr/>
          <p:nvPr/>
        </p:nvGrpSpPr>
        <p:grpSpPr>
          <a:xfrm>
            <a:off x="1982737" y="1543558"/>
            <a:ext cx="8226526" cy="3770884"/>
            <a:chOff x="1670509" y="1321069"/>
            <a:chExt cx="8850981" cy="4215862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D693CBD8-CCCE-BE41-985C-DC2D821DB6D6}"/>
                </a:ext>
              </a:extLst>
            </p:cNvPr>
            <p:cNvGrpSpPr/>
            <p:nvPr/>
          </p:nvGrpSpPr>
          <p:grpSpPr>
            <a:xfrm>
              <a:off x="1670509" y="1321069"/>
              <a:ext cx="8850981" cy="4215862"/>
              <a:chOff x="1670509" y="1321069"/>
              <a:chExt cx="8850981" cy="4215862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8457448D-33B6-C74B-A26F-7FC9C7DDE4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70509" y="1321069"/>
                <a:ext cx="8850981" cy="4215862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944A37D0-8FE7-194C-B330-420C419FC82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829" t="20976" r="61900" b="67193"/>
              <a:stretch/>
            </p:blipFill>
            <p:spPr>
              <a:xfrm rot="5400000">
                <a:off x="6148100" y="2237302"/>
                <a:ext cx="997527" cy="498764"/>
              </a:xfrm>
              <a:prstGeom prst="rect">
                <a:avLst/>
              </a:prstGeom>
            </p:spPr>
          </p:pic>
        </p:grp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DB39135-4AA6-D74F-A3F4-1B15E0503D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992" t="72438" r="23067" b="14647"/>
            <a:stretch/>
          </p:blipFill>
          <p:spPr>
            <a:xfrm rot="10800000">
              <a:off x="6769609" y="4425513"/>
              <a:ext cx="1588008" cy="54449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6FC39FE-1FAE-4D41-B432-2151C42A97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992" t="72438" r="23067" b="14647"/>
            <a:stretch/>
          </p:blipFill>
          <p:spPr>
            <a:xfrm rot="10800000">
              <a:off x="6769609" y="1887997"/>
              <a:ext cx="1588008" cy="544490"/>
            </a:xfrm>
            <a:prstGeom prst="rect">
              <a:avLst/>
            </a:prstGeom>
          </p:spPr>
        </p:pic>
      </p:grpSp>
      <p:sp>
        <p:nvSpPr>
          <p:cNvPr id="5" name="Номер слайда 12">
            <a:extLst>
              <a:ext uri="{FF2B5EF4-FFF2-40B4-BE49-F238E27FC236}">
                <a16:creationId xmlns:a16="http://schemas.microsoft.com/office/drawing/2014/main" id="{F6C8CE1A-A31F-1195-8C1E-7DF669970635}"/>
              </a:ext>
            </a:extLst>
          </p:cNvPr>
          <p:cNvSpPr txBox="1">
            <a:spLocks/>
          </p:cNvSpPr>
          <p:nvPr/>
        </p:nvSpPr>
        <p:spPr>
          <a:xfrm>
            <a:off x="9362649" y="64581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651EAAB-5D0D-473B-859D-C18D8179491F}" type="slidenum">
              <a:rPr lang="en-US" smtClean="0">
                <a:solidFill>
                  <a:schemeClr val="tx1"/>
                </a:solidFill>
                <a:latin typeface="Avenir Next" panose="020B0503020202020204" pitchFamily="34" charset="0"/>
              </a:rPr>
              <a:pPr algn="r"/>
              <a:t>18</a:t>
            </a:fld>
            <a:endParaRPr lang="en-US" dirty="0">
              <a:solidFill>
                <a:schemeClr val="tx1"/>
              </a:solidFill>
              <a:latin typeface="Avenir Next" panose="020B0503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A0D7B8-77BC-AF1C-96D2-F7F24BE6740F}"/>
              </a:ext>
            </a:extLst>
          </p:cNvPr>
          <p:cNvSpPr txBox="1"/>
          <p:nvPr/>
        </p:nvSpPr>
        <p:spPr>
          <a:xfrm>
            <a:off x="404290" y="629720"/>
            <a:ext cx="7345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venir Next" panose="020B0503020202020204" pitchFamily="34" charset="0"/>
                <a:cs typeface="Arial" panose="020B0604020202020204" pitchFamily="34" charset="0"/>
              </a:rPr>
              <a:t>Jets in evolving matter</a:t>
            </a:r>
          </a:p>
        </p:txBody>
      </p:sp>
    </p:spTree>
    <p:extLst>
      <p:ext uri="{BB962C8B-B14F-4D97-AF65-F5344CB8AC3E}">
        <p14:creationId xmlns:p14="http://schemas.microsoft.com/office/powerpoint/2010/main" val="20116072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1405FE15-8846-94C9-5039-DB56C314DF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799" t="37637" r="32797" b="30920"/>
          <a:stretch/>
        </p:blipFill>
        <p:spPr>
          <a:xfrm>
            <a:off x="6728403" y="1444106"/>
            <a:ext cx="4042785" cy="395788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3A216C2-B2B7-5C62-D1DE-1245F480B8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871" y="2025800"/>
            <a:ext cx="5067129" cy="3382141"/>
          </a:xfrm>
          <a:prstGeom prst="rect">
            <a:avLst/>
          </a:prstGeom>
        </p:spPr>
      </p:pic>
      <p:sp>
        <p:nvSpPr>
          <p:cNvPr id="2" name="Номер слайда 12">
            <a:extLst>
              <a:ext uri="{FF2B5EF4-FFF2-40B4-BE49-F238E27FC236}">
                <a16:creationId xmlns:a16="http://schemas.microsoft.com/office/drawing/2014/main" id="{BE110D13-3068-F8AE-E3DA-D70535EFA25D}"/>
              </a:ext>
            </a:extLst>
          </p:cNvPr>
          <p:cNvSpPr txBox="1">
            <a:spLocks/>
          </p:cNvSpPr>
          <p:nvPr/>
        </p:nvSpPr>
        <p:spPr>
          <a:xfrm>
            <a:off x="9362649" y="64581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651EAAB-5D0D-473B-859D-C18D8179491F}" type="slidenum">
              <a:rPr lang="en-US" smtClean="0">
                <a:solidFill>
                  <a:schemeClr val="tx1"/>
                </a:solidFill>
                <a:latin typeface="Avenir Next" panose="020B0503020202020204" pitchFamily="34" charset="0"/>
              </a:rPr>
              <a:pPr algn="r"/>
              <a:t>19</a:t>
            </a:fld>
            <a:endParaRPr lang="en-US" dirty="0">
              <a:solidFill>
                <a:schemeClr val="tx1"/>
              </a:solidFill>
              <a:latin typeface="Avenir Next" panose="020B0503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75F8B5-28C8-9B47-E931-33371C768F3F}"/>
              </a:ext>
            </a:extLst>
          </p:cNvPr>
          <p:cNvSpPr txBox="1"/>
          <p:nvPr/>
        </p:nvSpPr>
        <p:spPr>
          <a:xfrm>
            <a:off x="6096001" y="0"/>
            <a:ext cx="6138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J. Barata, G. Milhano, AS, EPJC, 2024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4DE849-9BF4-8373-0BA2-8D6416C6782B}"/>
              </a:ext>
            </a:extLst>
          </p:cNvPr>
          <p:cNvSpPr txBox="1"/>
          <p:nvPr/>
        </p:nvSpPr>
        <p:spPr>
          <a:xfrm>
            <a:off x="404290" y="629720"/>
            <a:ext cx="7345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venir Next" panose="020B0503020202020204" pitchFamily="34" charset="0"/>
                <a:cs typeface="Arial" panose="020B0604020202020204" pitchFamily="34" charset="0"/>
              </a:rPr>
              <a:t>Jets in evolving matter</a:t>
            </a:r>
          </a:p>
        </p:txBody>
      </p:sp>
    </p:spTree>
    <p:extLst>
      <p:ext uri="{BB962C8B-B14F-4D97-AF65-F5344CB8AC3E}">
        <p14:creationId xmlns:p14="http://schemas.microsoft.com/office/powerpoint/2010/main" val="2507117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9B5089BF-3AEF-D34E-B2B6-B31EF3FAD197}"/>
              </a:ext>
            </a:extLst>
          </p:cNvPr>
          <p:cNvSpPr txBox="1"/>
          <p:nvPr/>
        </p:nvSpPr>
        <p:spPr>
          <a:xfrm>
            <a:off x="404290" y="629720"/>
            <a:ext cx="5388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venir Next" panose="020B0503020202020204" pitchFamily="34" charset="0"/>
                <a:cs typeface="Courier New" panose="02070309020205020404" pitchFamily="49" charset="0"/>
              </a:rPr>
              <a:t>Heavy-ion collisions </a:t>
            </a:r>
            <a:endParaRPr lang="en-US" sz="2400" b="1" dirty="0">
              <a:solidFill>
                <a:srgbClr val="00408C"/>
              </a:solidFill>
              <a:latin typeface="Avenir Next" panose="020B0503020202020204" pitchFamily="34" charset="0"/>
              <a:cs typeface="Courier New" panose="02070309020205020404" pitchFamily="49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7AE0E1-D4C6-3F40-AF27-699BCAEEB0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3738"/>
          <a:stretch/>
        </p:blipFill>
        <p:spPr>
          <a:xfrm>
            <a:off x="1790196" y="1241887"/>
            <a:ext cx="9081450" cy="1189197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E69E30F-9831-C94B-9DFA-96E992C553BB}"/>
              </a:ext>
            </a:extLst>
          </p:cNvPr>
          <p:cNvCxnSpPr>
            <a:cxnSpLocks/>
          </p:cNvCxnSpPr>
          <p:nvPr/>
        </p:nvCxnSpPr>
        <p:spPr>
          <a:xfrm>
            <a:off x="533400" y="1235288"/>
            <a:ext cx="0" cy="3902891"/>
          </a:xfrm>
          <a:prstGeom prst="straightConnector1">
            <a:avLst/>
          </a:prstGeom>
          <a:ln w="15875" cap="rnd">
            <a:solidFill>
              <a:schemeClr val="tx1"/>
            </a:solidFill>
            <a:round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9077CAC-5F6B-7BFE-9707-099F44002392}"/>
              </a:ext>
            </a:extLst>
          </p:cNvPr>
          <p:cNvSpPr txBox="1"/>
          <p:nvPr/>
        </p:nvSpPr>
        <p:spPr>
          <a:xfrm>
            <a:off x="577840" y="4554575"/>
            <a:ext cx="1867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venir Next Medium" panose="020B0503020202020204" pitchFamily="34" charset="0"/>
                <a:cs typeface="Courier New" panose="02070309020205020404" pitchFamily="49" charset="0"/>
              </a:rPr>
              <a:t>complex </a:t>
            </a:r>
          </a:p>
          <a:p>
            <a:r>
              <a:rPr lang="en-US" sz="1400" dirty="0">
                <a:latin typeface="Avenir Next Medium" panose="020B0503020202020204" pitchFamily="34" charset="0"/>
                <a:cs typeface="Courier New" panose="02070309020205020404" pitchFamily="49" charset="0"/>
              </a:rPr>
              <a:t>nuclear matter</a:t>
            </a:r>
            <a:endParaRPr lang="en-US" sz="1400" dirty="0">
              <a:solidFill>
                <a:srgbClr val="00408C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56A077B-ACFE-8F03-1F80-EA07C64F85BB}"/>
              </a:ext>
            </a:extLst>
          </p:cNvPr>
          <p:cNvSpPr txBox="1"/>
          <p:nvPr/>
        </p:nvSpPr>
        <p:spPr>
          <a:xfrm>
            <a:off x="577840" y="1261731"/>
            <a:ext cx="1724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venir Next Medium" panose="020B0503020202020204" pitchFamily="34" charset="0"/>
                <a:cs typeface="Courier New" panose="02070309020205020404" pitchFamily="49" charset="0"/>
              </a:rPr>
              <a:t>elementary</a:t>
            </a:r>
          </a:p>
          <a:p>
            <a:r>
              <a:rPr lang="en-US" sz="1400" dirty="0">
                <a:latin typeface="Avenir Next Medium" panose="020B0503020202020204" pitchFamily="34" charset="0"/>
                <a:cs typeface="Courier New" panose="02070309020205020404" pitchFamily="49" charset="0"/>
              </a:rPr>
              <a:t>constituents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F2E49A-C0B3-AE74-742B-2846A98D88DA}"/>
              </a:ext>
            </a:extLst>
          </p:cNvPr>
          <p:cNvSpPr txBox="1"/>
          <p:nvPr/>
        </p:nvSpPr>
        <p:spPr>
          <a:xfrm>
            <a:off x="10480776" y="1261731"/>
            <a:ext cx="1085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C00000"/>
                </a:solidFill>
                <a:latin typeface="Avenir Next" panose="020B0503020202020204" pitchFamily="34" charset="0"/>
                <a:cs typeface="Courier New" panose="02070309020205020404" pitchFamily="49" charset="0"/>
              </a:rPr>
              <a:t>small </a:t>
            </a:r>
          </a:p>
          <a:p>
            <a:pPr algn="r"/>
            <a:r>
              <a:rPr lang="en-US" sz="1400" dirty="0">
                <a:solidFill>
                  <a:srgbClr val="C00000"/>
                </a:solidFill>
                <a:latin typeface="Avenir Next" panose="020B0503020202020204" pitchFamily="34" charset="0"/>
                <a:cs typeface="Courier New" panose="02070309020205020404" pitchFamily="49" charset="0"/>
              </a:rPr>
              <a:t>system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A84E59-0D9C-3D97-9707-D9550326421A}"/>
              </a:ext>
            </a:extLst>
          </p:cNvPr>
          <p:cNvSpPr txBox="1"/>
          <p:nvPr/>
        </p:nvSpPr>
        <p:spPr>
          <a:xfrm>
            <a:off x="10697673" y="4555700"/>
            <a:ext cx="868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C00000"/>
                </a:solidFill>
                <a:latin typeface="Avenir Next" panose="020B0503020202020204" pitchFamily="34" charset="0"/>
                <a:cs typeface="Courier New" panose="02070309020205020404" pitchFamily="49" charset="0"/>
              </a:rPr>
              <a:t>large </a:t>
            </a:r>
          </a:p>
          <a:p>
            <a:pPr algn="r"/>
            <a:r>
              <a:rPr lang="en-US" sz="1400" dirty="0">
                <a:solidFill>
                  <a:srgbClr val="C00000"/>
                </a:solidFill>
                <a:latin typeface="Avenir Next" panose="020B0503020202020204" pitchFamily="34" charset="0"/>
                <a:cs typeface="Courier New" panose="02070309020205020404" pitchFamily="49" charset="0"/>
              </a:rPr>
              <a:t>system</a:t>
            </a:r>
          </a:p>
        </p:txBody>
      </p:sp>
      <p:cxnSp>
        <p:nvCxnSpPr>
          <p:cNvPr id="8" name="Straight Arrow Connector 19">
            <a:extLst>
              <a:ext uri="{FF2B5EF4-FFF2-40B4-BE49-F238E27FC236}">
                <a16:creationId xmlns:a16="http://schemas.microsoft.com/office/drawing/2014/main" id="{D76DA7B5-B6F3-9A3F-3F65-3B99D4C8A593}"/>
              </a:ext>
            </a:extLst>
          </p:cNvPr>
          <p:cNvCxnSpPr>
            <a:cxnSpLocks/>
          </p:cNvCxnSpPr>
          <p:nvPr/>
        </p:nvCxnSpPr>
        <p:spPr>
          <a:xfrm>
            <a:off x="11614001" y="1235288"/>
            <a:ext cx="0" cy="3841382"/>
          </a:xfrm>
          <a:prstGeom prst="straightConnector1">
            <a:avLst/>
          </a:prstGeom>
          <a:ln w="15875" cap="rnd">
            <a:solidFill>
              <a:srgbClr val="C00000"/>
            </a:solidFill>
            <a:round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Номер слайда 12">
            <a:extLst>
              <a:ext uri="{FF2B5EF4-FFF2-40B4-BE49-F238E27FC236}">
                <a16:creationId xmlns:a16="http://schemas.microsoft.com/office/drawing/2014/main" id="{0569BCF2-0105-DD82-FE31-78E2C4314444}"/>
              </a:ext>
            </a:extLst>
          </p:cNvPr>
          <p:cNvSpPr txBox="1">
            <a:spLocks/>
          </p:cNvSpPr>
          <p:nvPr/>
        </p:nvSpPr>
        <p:spPr>
          <a:xfrm>
            <a:off x="9362649" y="64581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651EAAB-5D0D-473B-859D-C18D8179491F}" type="slidenum">
              <a:rPr lang="en-US" smtClean="0">
                <a:solidFill>
                  <a:schemeClr val="tx1"/>
                </a:solidFill>
                <a:latin typeface="Avenir Next" panose="020B0503020202020204" pitchFamily="34" charset="0"/>
              </a:rPr>
              <a:pPr algn="r"/>
              <a:t>2</a:t>
            </a:fld>
            <a:endParaRPr lang="en-US" dirty="0">
              <a:solidFill>
                <a:schemeClr val="tx1"/>
              </a:solidFill>
              <a:latin typeface="Avenir Next" panose="020B0503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216E005-62ED-9312-B8A7-91DC50B3D0A8}"/>
              </a:ext>
            </a:extLst>
          </p:cNvPr>
          <p:cNvGrpSpPr/>
          <p:nvPr/>
        </p:nvGrpSpPr>
        <p:grpSpPr>
          <a:xfrm>
            <a:off x="1816852" y="2059629"/>
            <a:ext cx="9081449" cy="2834161"/>
            <a:chOff x="1816852" y="2059629"/>
            <a:chExt cx="9081449" cy="2834161"/>
          </a:xfrm>
        </p:grpSpPr>
        <p:pic>
          <p:nvPicPr>
            <p:cNvPr id="9" name="Picture 3">
              <a:extLst>
                <a:ext uri="{FF2B5EF4-FFF2-40B4-BE49-F238E27FC236}">
                  <a16:creationId xmlns:a16="http://schemas.microsoft.com/office/drawing/2014/main" id="{673B11E5-D19B-3A4A-9A4B-841220A04B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6666" r="58504" b="10744"/>
            <a:stretch/>
          </p:blipFill>
          <p:spPr>
            <a:xfrm>
              <a:off x="1816852" y="2059629"/>
              <a:ext cx="3768458" cy="2834161"/>
            </a:xfrm>
            <a:prstGeom prst="rect">
              <a:avLst/>
            </a:prstGeom>
          </p:spPr>
        </p:pic>
        <p:pic>
          <p:nvPicPr>
            <p:cNvPr id="6" name="Рисунок 10">
              <a:extLst>
                <a:ext uri="{FF2B5EF4-FFF2-40B4-BE49-F238E27FC236}">
                  <a16:creationId xmlns:a16="http://schemas.microsoft.com/office/drawing/2014/main" id="{1A2A1855-C2C8-B83C-5821-713C71A924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5792" t="15008" r="30032" b="22017"/>
            <a:stretch/>
          </p:blipFill>
          <p:spPr>
            <a:xfrm>
              <a:off x="5633515" y="2279999"/>
              <a:ext cx="1875707" cy="2552611"/>
            </a:xfrm>
            <a:prstGeom prst="rect">
              <a:avLst/>
            </a:prstGeom>
          </p:spPr>
        </p:pic>
        <p:pic>
          <p:nvPicPr>
            <p:cNvPr id="10" name="Picture 3">
              <a:extLst>
                <a:ext uri="{FF2B5EF4-FFF2-40B4-BE49-F238E27FC236}">
                  <a16:creationId xmlns:a16="http://schemas.microsoft.com/office/drawing/2014/main" id="{FE663597-B2A6-4AAF-EF60-3DF3E0BEDC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3212" t="26666" b="10744"/>
            <a:stretch/>
          </p:blipFill>
          <p:spPr>
            <a:xfrm>
              <a:off x="7557422" y="2059629"/>
              <a:ext cx="3340879" cy="28341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0645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52FCA76-B579-DB02-4149-41D3BE8EBC06}"/>
              </a:ext>
            </a:extLst>
          </p:cNvPr>
          <p:cNvSpPr txBox="1"/>
          <p:nvPr/>
        </p:nvSpPr>
        <p:spPr>
          <a:xfrm>
            <a:off x="404290" y="629720"/>
            <a:ext cx="7345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venir Next" panose="020B0503020202020204" pitchFamily="34" charset="0"/>
                <a:cs typeface="Arial" panose="020B0604020202020204" pitchFamily="34" charset="0"/>
              </a:rPr>
              <a:t>Estimates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1E3622-0219-4570-9A1D-5ACDE67B8827}"/>
              </a:ext>
            </a:extLst>
          </p:cNvPr>
          <p:cNvSpPr txBox="1"/>
          <p:nvPr/>
        </p:nvSpPr>
        <p:spPr>
          <a:xfrm>
            <a:off x="6096001" y="0"/>
            <a:ext cx="6138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J. Barata, G. Milhano, AS, EPJC, 2024</a:t>
            </a:r>
          </a:p>
        </p:txBody>
      </p:sp>
      <p:pic>
        <p:nvPicPr>
          <p:cNvPr id="7" name="Picture 2" descr="latexit-rtfd-attachement-b6A2juzk.pdf">
            <a:extLst>
              <a:ext uri="{FF2B5EF4-FFF2-40B4-BE49-F238E27FC236}">
                <a16:creationId xmlns:a16="http://schemas.microsoft.com/office/drawing/2014/main" id="{B1A23AF9-0888-5AB4-478B-15317CCE66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76" y="1665350"/>
            <a:ext cx="4963731" cy="1255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AB81F43-71EB-6CED-5AAD-68741F60FA43}"/>
              </a:ext>
            </a:extLst>
          </p:cNvPr>
          <p:cNvSpPr txBox="1"/>
          <p:nvPr/>
        </p:nvSpPr>
        <p:spPr>
          <a:xfrm>
            <a:off x="794730" y="3376768"/>
            <a:ext cx="421802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anisotropy leave traces in the shape observables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At the toy model level, we see how azimuthally differential EEC is affected by the gradients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small-x BDMPS-Z formula is not strictly applicable, just an illustration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gradient effects can be clearly seen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7D39FD9-AC3A-79CD-7CED-CBB278F9B2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991" y="1006226"/>
            <a:ext cx="5475279" cy="4949405"/>
          </a:xfrm>
          <a:prstGeom prst="rect">
            <a:avLst/>
          </a:prstGeom>
        </p:spPr>
      </p:pic>
      <p:sp>
        <p:nvSpPr>
          <p:cNvPr id="16" name="Номер слайда 12">
            <a:extLst>
              <a:ext uri="{FF2B5EF4-FFF2-40B4-BE49-F238E27FC236}">
                <a16:creationId xmlns:a16="http://schemas.microsoft.com/office/drawing/2014/main" id="{9871C344-B72F-DBBA-9E47-4685E292CB67}"/>
              </a:ext>
            </a:extLst>
          </p:cNvPr>
          <p:cNvSpPr txBox="1">
            <a:spLocks/>
          </p:cNvSpPr>
          <p:nvPr/>
        </p:nvSpPr>
        <p:spPr>
          <a:xfrm>
            <a:off x="9362649" y="64581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651EAAB-5D0D-473B-859D-C18D8179491F}" type="slidenum">
              <a:rPr lang="en-US" smtClean="0">
                <a:solidFill>
                  <a:schemeClr val="tx1"/>
                </a:solidFill>
                <a:latin typeface="Avenir Next" panose="020B0503020202020204" pitchFamily="34" charset="0"/>
              </a:rPr>
              <a:pPr algn="r"/>
              <a:t>20</a:t>
            </a:fld>
            <a:endParaRPr lang="en-US" dirty="0">
              <a:solidFill>
                <a:schemeClr val="tx1"/>
              </a:solidFill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4619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FE7BF3C-D2DC-5A96-BAFE-D0575FA452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4048" y="1091385"/>
            <a:ext cx="8523903" cy="507201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5D23CC9-5169-CC66-CB4A-8280AA13F589}"/>
              </a:ext>
            </a:extLst>
          </p:cNvPr>
          <p:cNvSpPr txBox="1"/>
          <p:nvPr/>
        </p:nvSpPr>
        <p:spPr>
          <a:xfrm>
            <a:off x="404290" y="629720"/>
            <a:ext cx="7345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venir Next" panose="020B0503020202020204" pitchFamily="34" charset="0"/>
                <a:cs typeface="Arial" panose="020B0604020202020204" pitchFamily="34" charset="0"/>
              </a:rPr>
              <a:t>Mixed flow-gradient effects</a:t>
            </a:r>
          </a:p>
        </p:txBody>
      </p:sp>
      <p:sp>
        <p:nvSpPr>
          <p:cNvPr id="11" name="Номер слайда 12">
            <a:extLst>
              <a:ext uri="{FF2B5EF4-FFF2-40B4-BE49-F238E27FC236}">
                <a16:creationId xmlns:a16="http://schemas.microsoft.com/office/drawing/2014/main" id="{63B48204-2585-BFA3-A746-9095837DD691}"/>
              </a:ext>
            </a:extLst>
          </p:cNvPr>
          <p:cNvSpPr txBox="1">
            <a:spLocks/>
          </p:cNvSpPr>
          <p:nvPr/>
        </p:nvSpPr>
        <p:spPr>
          <a:xfrm>
            <a:off x="9362649" y="64581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651EAAB-5D0D-473B-859D-C18D8179491F}" type="slidenum">
              <a:rPr lang="en-US" smtClean="0">
                <a:solidFill>
                  <a:schemeClr val="tx1"/>
                </a:solidFill>
                <a:latin typeface="Avenir Next" panose="020B0503020202020204" pitchFamily="34" charset="0"/>
              </a:rPr>
              <a:pPr algn="r"/>
              <a:t>21</a:t>
            </a:fld>
            <a:endParaRPr lang="en-US" dirty="0">
              <a:solidFill>
                <a:schemeClr val="tx1"/>
              </a:solidFill>
              <a:latin typeface="Avenir Next" panose="020B0503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755C974-03D7-4390-AE0D-E6B2F733FF8A}"/>
              </a:ext>
            </a:extLst>
          </p:cNvPr>
          <p:cNvSpPr txBox="1"/>
          <p:nvPr/>
        </p:nvSpPr>
        <p:spPr>
          <a:xfrm>
            <a:off x="6096001" y="0"/>
            <a:ext cx="6138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 M. </a:t>
            </a:r>
            <a:r>
              <a:rPr lang="en-US" sz="1200" dirty="0" err="1">
                <a:latin typeface="Avenir Next" panose="020B0503020202020204" pitchFamily="34" charset="0"/>
                <a:cs typeface="Arial" panose="020B0604020202020204" pitchFamily="34" charset="0"/>
              </a:rPr>
              <a:t>Kuzmin</a:t>
            </a:r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, X. Mayo, J. </a:t>
            </a:r>
            <a:r>
              <a:rPr lang="en-US" sz="1200" dirty="0" err="1">
                <a:latin typeface="Avenir Next" panose="020B0503020202020204" pitchFamily="34" charset="0"/>
                <a:cs typeface="Arial" panose="020B0604020202020204" pitchFamily="34" charset="0"/>
              </a:rPr>
              <a:t>Reiten</a:t>
            </a:r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 , AS, PRD, 2024</a:t>
            </a:r>
          </a:p>
        </p:txBody>
      </p:sp>
    </p:spTree>
    <p:extLst>
      <p:ext uri="{BB962C8B-B14F-4D97-AF65-F5344CB8AC3E}">
        <p14:creationId xmlns:p14="http://schemas.microsoft.com/office/powerpoint/2010/main" val="3651283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FE7BF3C-D2DC-5A96-BAFE-D0575FA452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290" y="1319985"/>
            <a:ext cx="5163402" cy="3072401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F6DA009E-0E67-E3F8-6F3B-8B2F99AFC0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/>
        </p:blipFill>
        <p:spPr bwMode="auto">
          <a:xfrm>
            <a:off x="1567141" y="4906736"/>
            <a:ext cx="2837700" cy="600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845A6E0-8A3F-FEA3-0B2F-E9CC79B5239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0000" b="-5677"/>
          <a:stretch/>
        </p:blipFill>
        <p:spPr>
          <a:xfrm>
            <a:off x="5788978" y="490896"/>
            <a:ext cx="5691708" cy="5472693"/>
          </a:xfrm>
          <a:prstGeom prst="rect">
            <a:avLst/>
          </a:prstGeom>
        </p:spPr>
      </p:pic>
      <p:pic>
        <p:nvPicPr>
          <p:cNvPr id="3076" name="Picture 4" descr="latexit-rtfd-attachement-qnrMuG6K.pdf">
            <a:extLst>
              <a:ext uri="{FF2B5EF4-FFF2-40B4-BE49-F238E27FC236}">
                <a16:creationId xmlns:a16="http://schemas.microsoft.com/office/drawing/2014/main" id="{207F6D90-CC81-747D-A2E2-810555968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131" y="5731220"/>
            <a:ext cx="5163402" cy="23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Номер слайда 12">
            <a:extLst>
              <a:ext uri="{FF2B5EF4-FFF2-40B4-BE49-F238E27FC236}">
                <a16:creationId xmlns:a16="http://schemas.microsoft.com/office/drawing/2014/main" id="{63036D8F-81C7-A07D-71D2-649BC4B5872D}"/>
              </a:ext>
            </a:extLst>
          </p:cNvPr>
          <p:cNvSpPr txBox="1">
            <a:spLocks/>
          </p:cNvSpPr>
          <p:nvPr/>
        </p:nvSpPr>
        <p:spPr>
          <a:xfrm>
            <a:off x="9362649" y="64581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651EAAB-5D0D-473B-859D-C18D8179491F}" type="slidenum">
              <a:rPr lang="en-US" smtClean="0">
                <a:solidFill>
                  <a:schemeClr val="tx1"/>
                </a:solidFill>
                <a:latin typeface="Avenir Next" panose="020B0503020202020204" pitchFamily="34" charset="0"/>
              </a:rPr>
              <a:pPr algn="r"/>
              <a:t>22</a:t>
            </a:fld>
            <a:endParaRPr lang="en-US" dirty="0">
              <a:solidFill>
                <a:schemeClr val="tx1"/>
              </a:solidFill>
              <a:latin typeface="Avenir Next" panose="020B0503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CCB8A7-2531-A772-F374-BDEBBE05CF3C}"/>
              </a:ext>
            </a:extLst>
          </p:cNvPr>
          <p:cNvSpPr txBox="1"/>
          <p:nvPr/>
        </p:nvSpPr>
        <p:spPr>
          <a:xfrm>
            <a:off x="6096001" y="0"/>
            <a:ext cx="6138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 M. </a:t>
            </a:r>
            <a:r>
              <a:rPr lang="en-US" sz="1200" dirty="0" err="1">
                <a:latin typeface="Avenir Next" panose="020B0503020202020204" pitchFamily="34" charset="0"/>
                <a:cs typeface="Arial" panose="020B0604020202020204" pitchFamily="34" charset="0"/>
              </a:rPr>
              <a:t>Kuzmin</a:t>
            </a:r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, X. Mayo, J. </a:t>
            </a:r>
            <a:r>
              <a:rPr lang="en-US" sz="1200" dirty="0" err="1">
                <a:latin typeface="Avenir Next" panose="020B0503020202020204" pitchFamily="34" charset="0"/>
                <a:cs typeface="Arial" panose="020B0604020202020204" pitchFamily="34" charset="0"/>
              </a:rPr>
              <a:t>Reiten</a:t>
            </a:r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 , AS, PRD, 2024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5F7A60-8ECB-18EC-FA01-FC0958788B7C}"/>
              </a:ext>
            </a:extLst>
          </p:cNvPr>
          <p:cNvSpPr txBox="1"/>
          <p:nvPr/>
        </p:nvSpPr>
        <p:spPr>
          <a:xfrm>
            <a:off x="404290" y="629720"/>
            <a:ext cx="7345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venir Next" panose="020B0503020202020204" pitchFamily="34" charset="0"/>
                <a:cs typeface="Arial" panose="020B0604020202020204" pitchFamily="34" charset="0"/>
              </a:rPr>
              <a:t>Jets in evolving matter</a:t>
            </a:r>
          </a:p>
        </p:txBody>
      </p:sp>
    </p:spTree>
    <p:extLst>
      <p:ext uri="{BB962C8B-B14F-4D97-AF65-F5344CB8AC3E}">
        <p14:creationId xmlns:p14="http://schemas.microsoft.com/office/powerpoint/2010/main" val="42412692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75993D2-F8EE-EEAD-8B9F-8269AF210DCF}"/>
              </a:ext>
            </a:extLst>
          </p:cNvPr>
          <p:cNvSpPr txBox="1"/>
          <p:nvPr/>
        </p:nvSpPr>
        <p:spPr>
          <a:xfrm>
            <a:off x="404290" y="629720"/>
            <a:ext cx="5388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venir Next" panose="020B0503020202020204" pitchFamily="34" charset="0"/>
                <a:cs typeface="Courier New" panose="02070309020205020404" pitchFamily="49" charset="0"/>
              </a:rPr>
              <a:t>Summary</a:t>
            </a:r>
            <a:endParaRPr lang="en-US" sz="2400" b="1" dirty="0">
              <a:solidFill>
                <a:srgbClr val="00408C"/>
              </a:solidFill>
              <a:latin typeface="Avenir Next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AA57A4-888F-A4D6-9087-79D672A15FFC}"/>
              </a:ext>
            </a:extLst>
          </p:cNvPr>
          <p:cNvSpPr txBox="1"/>
          <p:nvPr/>
        </p:nvSpPr>
        <p:spPr>
          <a:xfrm>
            <a:off x="404290" y="1091385"/>
            <a:ext cx="823327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  <a:cs typeface="Calibri" panose="020F0502020204030204" pitchFamily="34" charset="0"/>
              </a:rPr>
              <a:t>Energetic partons do feel the transverse flow and anisotropy, and get bended and distorted;    </a:t>
            </a:r>
          </a:p>
          <a:p>
            <a:endParaRPr lang="en-US" dirty="0">
              <a:latin typeface="Avenir Next" panose="020B050302020202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  <a:cs typeface="Calibri" panose="020F0502020204030204" pitchFamily="34" charset="0"/>
              </a:rPr>
              <a:t>The transverse flow and anisotropy affect the pattern of the medium-induced radiation, modifying the substructure of jets;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" panose="020B050302020202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  <a:cs typeface="Calibri" panose="020F0502020204030204" pitchFamily="34" charset="0"/>
              </a:rPr>
              <a:t>Some of the effects appear in the eikonal limit, and are sizeable even when compared to the leading contributions;</a:t>
            </a:r>
          </a:p>
          <a:p>
            <a:endParaRPr lang="en-US" dirty="0">
              <a:latin typeface="Avenir Next" panose="020B050302020202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  <a:cs typeface="Calibri" panose="020F0502020204030204" pitchFamily="34" charset="0"/>
              </a:rPr>
              <a:t>These jet modifications can be probed in experiment, leading us towards actual jet tomography;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" panose="020B050302020202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  <a:cs typeface="Calibri" panose="020F0502020204030204" pitchFamily="34" charset="0"/>
              </a:rPr>
              <a:t>One should also expect similar evolution-induced effects for the other probes of nuclear matter, and for the other forms of nuclear matter; </a:t>
            </a:r>
          </a:p>
        </p:txBody>
      </p:sp>
      <p:sp>
        <p:nvSpPr>
          <p:cNvPr id="4" name="Номер слайда 12">
            <a:extLst>
              <a:ext uri="{FF2B5EF4-FFF2-40B4-BE49-F238E27FC236}">
                <a16:creationId xmlns:a16="http://schemas.microsoft.com/office/drawing/2014/main" id="{802E485A-4097-0A67-9342-03B06FD62CC7}"/>
              </a:ext>
            </a:extLst>
          </p:cNvPr>
          <p:cNvSpPr txBox="1">
            <a:spLocks/>
          </p:cNvSpPr>
          <p:nvPr/>
        </p:nvSpPr>
        <p:spPr>
          <a:xfrm>
            <a:off x="9362649" y="64581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651EAAB-5D0D-473B-859D-C18D8179491F}" type="slidenum">
              <a:rPr lang="en-US" smtClean="0">
                <a:solidFill>
                  <a:schemeClr val="tx1"/>
                </a:solidFill>
                <a:latin typeface="Avenir Next" panose="020B0503020202020204" pitchFamily="34" charset="0"/>
              </a:rPr>
              <a:pPr algn="r"/>
              <a:t>23</a:t>
            </a:fld>
            <a:endParaRPr lang="en-US" dirty="0">
              <a:solidFill>
                <a:schemeClr val="tx1"/>
              </a:solidFill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153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1FFDC6F-B0ED-4F4C-B901-808479646C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291" t="11408" r="3863" b="13850"/>
          <a:stretch/>
        </p:blipFill>
        <p:spPr>
          <a:xfrm>
            <a:off x="540147" y="1690254"/>
            <a:ext cx="6931891" cy="38991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F3D092B-4E8A-B146-84BD-F80A76232A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66112" y="1690254"/>
            <a:ext cx="3899188" cy="3899188"/>
          </a:xfrm>
          <a:prstGeom prst="rect">
            <a:avLst/>
          </a:prstGeom>
        </p:spPr>
      </p:pic>
      <p:sp>
        <p:nvSpPr>
          <p:cNvPr id="13" name="Номер слайда 12">
            <a:extLst>
              <a:ext uri="{FF2B5EF4-FFF2-40B4-BE49-F238E27FC236}">
                <a16:creationId xmlns:a16="http://schemas.microsoft.com/office/drawing/2014/main" id="{71036551-4D04-BA2F-AE36-14AC8E924C42}"/>
              </a:ext>
            </a:extLst>
          </p:cNvPr>
          <p:cNvSpPr txBox="1">
            <a:spLocks/>
          </p:cNvSpPr>
          <p:nvPr/>
        </p:nvSpPr>
        <p:spPr>
          <a:xfrm>
            <a:off x="9362649" y="64581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651EAAB-5D0D-473B-859D-C18D8179491F}" type="slidenum">
              <a:rPr lang="en-US" smtClean="0">
                <a:solidFill>
                  <a:schemeClr val="tx1"/>
                </a:solidFill>
                <a:latin typeface="Avenir Next" panose="020B0503020202020204" pitchFamily="34" charset="0"/>
              </a:rPr>
              <a:pPr algn="r"/>
              <a:t>3</a:t>
            </a:fld>
            <a:endParaRPr lang="en-US" dirty="0">
              <a:solidFill>
                <a:schemeClr val="tx1"/>
              </a:solidFill>
              <a:latin typeface="Avenir Next" panose="020B0503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39F034-764F-96D4-79D7-2C04651F8A8A}"/>
              </a:ext>
            </a:extLst>
          </p:cNvPr>
          <p:cNvSpPr txBox="1"/>
          <p:nvPr/>
        </p:nvSpPr>
        <p:spPr>
          <a:xfrm>
            <a:off x="404290" y="629720"/>
            <a:ext cx="7345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venir Next" panose="020B0503020202020204" pitchFamily="34" charset="0"/>
                <a:cs typeface="Courier New" panose="02070309020205020404" pitchFamily="49" charset="0"/>
              </a:rPr>
              <a:t>Jet tomography</a:t>
            </a:r>
          </a:p>
        </p:txBody>
      </p:sp>
    </p:spTree>
    <p:extLst>
      <p:ext uri="{BB962C8B-B14F-4D97-AF65-F5344CB8AC3E}">
        <p14:creationId xmlns:p14="http://schemas.microsoft.com/office/powerpoint/2010/main" val="2484588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67685EA-EF5E-D940-A627-1337685EC927}"/>
              </a:ext>
            </a:extLst>
          </p:cNvPr>
          <p:cNvSpPr txBox="1"/>
          <p:nvPr/>
        </p:nvSpPr>
        <p:spPr>
          <a:xfrm>
            <a:off x="8595360" y="433686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Номер слайда 12">
            <a:extLst>
              <a:ext uri="{FF2B5EF4-FFF2-40B4-BE49-F238E27FC236}">
                <a16:creationId xmlns:a16="http://schemas.microsoft.com/office/drawing/2014/main" id="{20CFF6D9-4ED8-4C06-8F99-7C2782945756}"/>
              </a:ext>
            </a:extLst>
          </p:cNvPr>
          <p:cNvSpPr txBox="1">
            <a:spLocks/>
          </p:cNvSpPr>
          <p:nvPr/>
        </p:nvSpPr>
        <p:spPr>
          <a:xfrm>
            <a:off x="9362649" y="64581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651EAAB-5D0D-473B-859D-C18D8179491F}" type="slidenum">
              <a:rPr lang="en-US" smtClean="0">
                <a:solidFill>
                  <a:schemeClr val="tx1"/>
                </a:solidFill>
                <a:latin typeface="Avenir Next" panose="020B0503020202020204" pitchFamily="34" charset="0"/>
              </a:rPr>
              <a:pPr algn="r"/>
              <a:t>4</a:t>
            </a:fld>
            <a:endParaRPr lang="en-US" dirty="0">
              <a:solidFill>
                <a:schemeClr val="tx1"/>
              </a:solidFill>
              <a:latin typeface="Avenir Next" panose="020B0503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573D6C-531E-B72A-3DA8-43B624419A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442" t="15210" r="30125" b="50000"/>
          <a:stretch/>
        </p:blipFill>
        <p:spPr>
          <a:xfrm>
            <a:off x="4491422" y="2009318"/>
            <a:ext cx="6451119" cy="302588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5F34D45-8CC8-3F9C-5B64-057F4662C19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15" t="44955" r="69887" b="38923"/>
          <a:stretch/>
        </p:blipFill>
        <p:spPr>
          <a:xfrm>
            <a:off x="3745153" y="3433940"/>
            <a:ext cx="1148051" cy="65809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55C5E80-7736-47DA-0C93-CB2EA6424B6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872" t="46897" r="48757" b="43345"/>
          <a:stretch/>
        </p:blipFill>
        <p:spPr>
          <a:xfrm>
            <a:off x="4879349" y="3522260"/>
            <a:ext cx="1233055" cy="39832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1BF1393-7B25-EFDA-852B-9560F19D3961}"/>
              </a:ext>
            </a:extLst>
          </p:cNvPr>
          <p:cNvSpPr txBox="1"/>
          <p:nvPr/>
        </p:nvSpPr>
        <p:spPr>
          <a:xfrm>
            <a:off x="404290" y="629720"/>
            <a:ext cx="7345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venir Next" panose="020B0503020202020204" pitchFamily="34" charset="0"/>
                <a:cs typeface="Arial" panose="020B0604020202020204" pitchFamily="34" charset="0"/>
              </a:rPr>
              <a:t>Static brick</a:t>
            </a:r>
          </a:p>
        </p:txBody>
      </p:sp>
    </p:spTree>
    <p:extLst>
      <p:ext uri="{BB962C8B-B14F-4D97-AF65-F5344CB8AC3E}">
        <p14:creationId xmlns:p14="http://schemas.microsoft.com/office/powerpoint/2010/main" val="1113545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67685EA-EF5E-D940-A627-1337685EC927}"/>
              </a:ext>
            </a:extLst>
          </p:cNvPr>
          <p:cNvSpPr txBox="1"/>
          <p:nvPr/>
        </p:nvSpPr>
        <p:spPr>
          <a:xfrm>
            <a:off x="8595360" y="433686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ED5FFE-27FC-D84D-A793-336730F23174}"/>
              </a:ext>
            </a:extLst>
          </p:cNvPr>
          <p:cNvSpPr txBox="1"/>
          <p:nvPr/>
        </p:nvSpPr>
        <p:spPr>
          <a:xfrm>
            <a:off x="4772560" y="1327758"/>
            <a:ext cx="276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venir Next Demi Bold" panose="020B0503020202020204" pitchFamily="34" charset="0"/>
                <a:cs typeface="Arial" panose="020B0604020202020204" pitchFamily="34" charset="0"/>
              </a:rPr>
              <a:t>Does a jet feel the flow?</a:t>
            </a:r>
          </a:p>
        </p:txBody>
      </p:sp>
      <p:sp>
        <p:nvSpPr>
          <p:cNvPr id="6" name="Номер слайда 12">
            <a:extLst>
              <a:ext uri="{FF2B5EF4-FFF2-40B4-BE49-F238E27FC236}">
                <a16:creationId xmlns:a16="http://schemas.microsoft.com/office/drawing/2014/main" id="{20CFF6D9-4ED8-4C06-8F99-7C2782945756}"/>
              </a:ext>
            </a:extLst>
          </p:cNvPr>
          <p:cNvSpPr txBox="1">
            <a:spLocks/>
          </p:cNvSpPr>
          <p:nvPr/>
        </p:nvSpPr>
        <p:spPr>
          <a:xfrm>
            <a:off x="9362649" y="64581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651EAAB-5D0D-473B-859D-C18D8179491F}" type="slidenum">
              <a:rPr lang="en-US" smtClean="0">
                <a:solidFill>
                  <a:schemeClr val="tx1"/>
                </a:solidFill>
                <a:latin typeface="Avenir Next" panose="020B0503020202020204" pitchFamily="34" charset="0"/>
              </a:rPr>
              <a:pPr algn="r"/>
              <a:t>5</a:t>
            </a:fld>
            <a:endParaRPr lang="en-US" dirty="0">
              <a:solidFill>
                <a:schemeClr val="tx1"/>
              </a:solidFill>
              <a:latin typeface="Avenir Next" panose="020B0503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86775B6-D3AA-498E-E0C6-F5EF6DC565F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15" t="15855" r="8205" b="12159"/>
          <a:stretch/>
        </p:blipFill>
        <p:spPr>
          <a:xfrm>
            <a:off x="3742604" y="2241139"/>
            <a:ext cx="4706792" cy="293843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18CFBF3-9D5F-4CAC-6CB7-2487463C44B5}"/>
              </a:ext>
            </a:extLst>
          </p:cNvPr>
          <p:cNvSpPr txBox="1"/>
          <p:nvPr/>
        </p:nvSpPr>
        <p:spPr>
          <a:xfrm>
            <a:off x="404290" y="629720"/>
            <a:ext cx="7345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venir Next" panose="020B0503020202020204" pitchFamily="34" charset="0"/>
                <a:cs typeface="Arial" panose="020B0604020202020204" pitchFamily="34" charset="0"/>
              </a:rPr>
              <a:t>Evolving matter</a:t>
            </a:r>
            <a:r>
              <a:rPr lang="ru-RU" sz="2400" b="1" dirty="0">
                <a:latin typeface="Avenir Next" panose="020B0503020202020204" pitchFamily="34" charset="0"/>
                <a:cs typeface="Arial" panose="020B0604020202020204" pitchFamily="34" charset="0"/>
              </a:rPr>
              <a:t> </a:t>
            </a:r>
            <a:endParaRPr lang="en-US" sz="2400" b="1" dirty="0">
              <a:latin typeface="Avenir Next" panose="020B05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908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91A782C9-3851-C04E-94BD-FFACC40ADD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-1904"/>
          <a:stretch/>
        </p:blipFill>
        <p:spPr>
          <a:xfrm>
            <a:off x="1168716" y="1531545"/>
            <a:ext cx="4212797" cy="379491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2F8D5AA-3B9A-DA4C-B935-D349F45A4B5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44" r="944"/>
          <a:stretch/>
        </p:blipFill>
        <p:spPr>
          <a:xfrm>
            <a:off x="6979972" y="1562378"/>
            <a:ext cx="4144340" cy="37332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1C9D964-C592-BE41-BD4F-CBD54F5C48BF}"/>
              </a:ext>
            </a:extLst>
          </p:cNvPr>
          <p:cNvSpPr txBox="1"/>
          <p:nvPr/>
        </p:nvSpPr>
        <p:spPr>
          <a:xfrm>
            <a:off x="404290" y="629720"/>
            <a:ext cx="7345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venir Next" panose="020B0503020202020204" pitchFamily="34" charset="0"/>
                <a:cs typeface="Arial" panose="020B0604020202020204" pitchFamily="34" charset="0"/>
              </a:rPr>
              <a:t>Jets in evolving matter</a:t>
            </a:r>
          </a:p>
        </p:txBody>
      </p:sp>
      <p:cxnSp>
        <p:nvCxnSpPr>
          <p:cNvPr id="10" name="Straight Arrow Connector 24">
            <a:extLst>
              <a:ext uri="{FF2B5EF4-FFF2-40B4-BE49-F238E27FC236}">
                <a16:creationId xmlns:a16="http://schemas.microsoft.com/office/drawing/2014/main" id="{B5710518-4A71-A84A-A5A5-D84AB76A9A4F}"/>
              </a:ext>
            </a:extLst>
          </p:cNvPr>
          <p:cNvCxnSpPr>
            <a:cxnSpLocks/>
          </p:cNvCxnSpPr>
          <p:nvPr/>
        </p:nvCxnSpPr>
        <p:spPr>
          <a:xfrm>
            <a:off x="5586356" y="4026914"/>
            <a:ext cx="1019287" cy="0"/>
          </a:xfrm>
          <a:prstGeom prst="straightConnector1">
            <a:avLst/>
          </a:prstGeom>
          <a:ln w="25400" cap="rnd">
            <a:solidFill>
              <a:srgbClr val="C00000"/>
            </a:solidFill>
            <a:round/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Номер слайда 12">
            <a:extLst>
              <a:ext uri="{FF2B5EF4-FFF2-40B4-BE49-F238E27FC236}">
                <a16:creationId xmlns:a16="http://schemas.microsoft.com/office/drawing/2014/main" id="{14F9C7F7-0229-5654-A22B-703D06005ADA}"/>
              </a:ext>
            </a:extLst>
          </p:cNvPr>
          <p:cNvSpPr txBox="1">
            <a:spLocks/>
          </p:cNvSpPr>
          <p:nvPr/>
        </p:nvSpPr>
        <p:spPr>
          <a:xfrm>
            <a:off x="9362649" y="64581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651EAAB-5D0D-473B-859D-C18D8179491F}" type="slidenum">
              <a:rPr lang="en-US" smtClean="0">
                <a:solidFill>
                  <a:schemeClr val="tx1"/>
                </a:solidFill>
                <a:latin typeface="Avenir Next" panose="020B0503020202020204" pitchFamily="34" charset="0"/>
              </a:rPr>
              <a:pPr algn="r"/>
              <a:t>6</a:t>
            </a:fld>
            <a:endParaRPr lang="en-US" dirty="0">
              <a:solidFill>
                <a:schemeClr val="tx1"/>
              </a:solidFill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323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BB7B3279-0DB9-764C-8EAB-671624344FE8}"/>
              </a:ext>
            </a:extLst>
          </p:cNvPr>
          <p:cNvSpPr txBox="1"/>
          <p:nvPr/>
        </p:nvSpPr>
        <p:spPr>
          <a:xfrm>
            <a:off x="404290" y="629720"/>
            <a:ext cx="7345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venir Next" panose="020B0503020202020204" pitchFamily="34" charset="0"/>
                <a:cs typeface="Arial" panose="020B0604020202020204" pitchFamily="34" charset="0"/>
              </a:rPr>
              <a:t>Color potential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84F0DE5-A00C-2F41-961D-F1D90415F517}"/>
              </a:ext>
            </a:extLst>
          </p:cNvPr>
          <p:cNvSpPr txBox="1"/>
          <p:nvPr/>
        </p:nvSpPr>
        <p:spPr>
          <a:xfrm>
            <a:off x="6096001" y="0"/>
            <a:ext cx="6138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AS, M. Sievert, I. Vitev, PRD, 2021 </a:t>
            </a:r>
          </a:p>
        </p:txBody>
      </p:sp>
      <p:sp>
        <p:nvSpPr>
          <p:cNvPr id="29" name="Номер слайда 12">
            <a:extLst>
              <a:ext uri="{FF2B5EF4-FFF2-40B4-BE49-F238E27FC236}">
                <a16:creationId xmlns:a16="http://schemas.microsoft.com/office/drawing/2014/main" id="{27C5F608-1F80-1838-7F42-63301940B8E7}"/>
              </a:ext>
            </a:extLst>
          </p:cNvPr>
          <p:cNvSpPr txBox="1">
            <a:spLocks/>
          </p:cNvSpPr>
          <p:nvPr/>
        </p:nvSpPr>
        <p:spPr>
          <a:xfrm>
            <a:off x="9362649" y="64581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651EAAB-5D0D-473B-859D-C18D8179491F}" type="slidenum">
              <a:rPr lang="en-US" smtClean="0">
                <a:solidFill>
                  <a:schemeClr val="tx1"/>
                </a:solidFill>
                <a:latin typeface="Avenir Next" panose="020B0503020202020204" pitchFamily="34" charset="0"/>
              </a:rPr>
              <a:pPr algn="r"/>
              <a:t>7</a:t>
            </a:fld>
            <a:endParaRPr lang="en-US" dirty="0">
              <a:solidFill>
                <a:schemeClr val="tx1"/>
              </a:solidFill>
              <a:latin typeface="Avenir Next" panose="020B0503020202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88BC701-7C98-2E6F-47A7-55FDD79DF2A1}"/>
              </a:ext>
            </a:extLst>
          </p:cNvPr>
          <p:cNvGrpSpPr/>
          <p:nvPr/>
        </p:nvGrpSpPr>
        <p:grpSpPr>
          <a:xfrm>
            <a:off x="1450308" y="1856717"/>
            <a:ext cx="3515968" cy="1974626"/>
            <a:chOff x="2325933" y="4495801"/>
            <a:chExt cx="2056285" cy="1100024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91EC9D2-2B5D-533B-500C-4D50EDD9FF42}"/>
                </a:ext>
              </a:extLst>
            </p:cNvPr>
            <p:cNvGrpSpPr/>
            <p:nvPr/>
          </p:nvGrpSpPr>
          <p:grpSpPr>
            <a:xfrm>
              <a:off x="2325933" y="4495801"/>
              <a:ext cx="2056285" cy="1100024"/>
              <a:chOff x="2325933" y="4495801"/>
              <a:chExt cx="2056285" cy="1100024"/>
            </a:xfrm>
          </p:grpSpPr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1C00A097-56EC-577E-4A42-71A786ADE1F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971" t="20119" r="61702" b="30217"/>
              <a:stretch/>
            </p:blipFill>
            <p:spPr>
              <a:xfrm>
                <a:off x="2325933" y="4495801"/>
                <a:ext cx="2056285" cy="980694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F870D8DD-AAD0-C2E0-69D3-1B19A911824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971" t="20119" r="62638" b="30217"/>
              <a:stretch/>
            </p:blipFill>
            <p:spPr>
              <a:xfrm flipV="1">
                <a:off x="2325933" y="4615131"/>
                <a:ext cx="1983176" cy="980694"/>
              </a:xfrm>
              <a:prstGeom prst="rect">
                <a:avLst/>
              </a:prstGeom>
            </p:spPr>
          </p:pic>
        </p:grp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48CEA53-0F6E-8256-2FEB-6B6BBDB3C198}"/>
                </a:ext>
              </a:extLst>
            </p:cNvPr>
            <p:cNvSpPr/>
            <p:nvPr/>
          </p:nvSpPr>
          <p:spPr>
            <a:xfrm>
              <a:off x="3434518" y="4845554"/>
              <a:ext cx="275771" cy="4002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6" name="Picture 2" descr="latexit-rtfd-attachement-6C0VvfTS.pdf">
            <a:extLst>
              <a:ext uri="{FF2B5EF4-FFF2-40B4-BE49-F238E27FC236}">
                <a16:creationId xmlns:a16="http://schemas.microsoft.com/office/drawing/2014/main" id="{1709CD73-6BAC-3AC2-FD78-DFB0F32E0B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0294" y="4192482"/>
            <a:ext cx="3905415" cy="57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atexit-rtfd-attachement-hbyrkXnT.pdf">
            <a:extLst>
              <a:ext uri="{FF2B5EF4-FFF2-40B4-BE49-F238E27FC236}">
                <a16:creationId xmlns:a16="http://schemas.microsoft.com/office/drawing/2014/main" id="{8E3FF466-FD80-0F13-5D0F-E0409D305C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318" y="4049873"/>
            <a:ext cx="1842939" cy="28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54B46B97-4C9F-1377-DE32-E04B37380E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/>
        </p:blipFill>
        <p:spPr bwMode="auto">
          <a:xfrm>
            <a:off x="1463478" y="4548067"/>
            <a:ext cx="3364621" cy="349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E024F4D1-098F-30B6-12E5-709C300EA738}"/>
              </a:ext>
            </a:extLst>
          </p:cNvPr>
          <p:cNvGrpSpPr/>
          <p:nvPr/>
        </p:nvGrpSpPr>
        <p:grpSpPr>
          <a:xfrm>
            <a:off x="6507245" y="2033970"/>
            <a:ext cx="2067131" cy="1503699"/>
            <a:chOff x="2325933" y="4495801"/>
            <a:chExt cx="2056285" cy="1100024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1E27BABD-794F-472E-1A17-0CCA0F507A98}"/>
                </a:ext>
              </a:extLst>
            </p:cNvPr>
            <p:cNvGrpSpPr/>
            <p:nvPr/>
          </p:nvGrpSpPr>
          <p:grpSpPr>
            <a:xfrm>
              <a:off x="2325933" y="4495801"/>
              <a:ext cx="2056285" cy="1100024"/>
              <a:chOff x="2325933" y="4495801"/>
              <a:chExt cx="2056285" cy="1100024"/>
            </a:xfrm>
          </p:grpSpPr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76FC95D3-96B0-D0C5-D57A-BA0F5EA67E5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971" t="20119" r="61702" b="30217"/>
              <a:stretch/>
            </p:blipFill>
            <p:spPr>
              <a:xfrm>
                <a:off x="2325933" y="4495801"/>
                <a:ext cx="2056285" cy="980694"/>
              </a:xfrm>
              <a:prstGeom prst="rect">
                <a:avLst/>
              </a:prstGeom>
            </p:spPr>
          </p:pic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FBECC055-5A67-C6FC-DFF8-D0916E194C8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971" t="20119" r="74366" b="30217"/>
              <a:stretch/>
            </p:blipFill>
            <p:spPr>
              <a:xfrm flipV="1">
                <a:off x="2325933" y="4615131"/>
                <a:ext cx="1067164" cy="980694"/>
              </a:xfrm>
              <a:prstGeom prst="rect">
                <a:avLst/>
              </a:prstGeom>
            </p:spPr>
          </p:pic>
        </p:grp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45344E12-4A2D-4AD0-BC3A-D25F3A32E8E9}"/>
                </a:ext>
              </a:extLst>
            </p:cNvPr>
            <p:cNvSpPr/>
            <p:nvPr/>
          </p:nvSpPr>
          <p:spPr>
            <a:xfrm>
              <a:off x="3434518" y="4845554"/>
              <a:ext cx="275771" cy="4002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0666D61-CAB8-F1AC-B206-0C39E69D5F70}"/>
              </a:ext>
            </a:extLst>
          </p:cNvPr>
          <p:cNvGrpSpPr/>
          <p:nvPr/>
        </p:nvGrpSpPr>
        <p:grpSpPr>
          <a:xfrm flipH="1">
            <a:off x="8725208" y="2033971"/>
            <a:ext cx="2067131" cy="1503698"/>
            <a:chOff x="2325933" y="4495801"/>
            <a:chExt cx="2056285" cy="1100023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1685FA2E-7209-92D6-C357-39343490ADBC}"/>
                </a:ext>
              </a:extLst>
            </p:cNvPr>
            <p:cNvGrpSpPr/>
            <p:nvPr/>
          </p:nvGrpSpPr>
          <p:grpSpPr>
            <a:xfrm>
              <a:off x="2325933" y="4495801"/>
              <a:ext cx="2056285" cy="1100023"/>
              <a:chOff x="2325933" y="4495801"/>
              <a:chExt cx="2056285" cy="1100023"/>
            </a:xfrm>
          </p:grpSpPr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F2F0BBDE-2E3B-E834-230F-BCF49D42C62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971" t="20119" r="61702" b="30217"/>
              <a:stretch/>
            </p:blipFill>
            <p:spPr>
              <a:xfrm>
                <a:off x="2325933" y="4495801"/>
                <a:ext cx="2056285" cy="980694"/>
              </a:xfrm>
              <a:prstGeom prst="rect">
                <a:avLst/>
              </a:prstGeom>
            </p:spPr>
          </p:pic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0A9057FA-AB0D-9280-F690-D43B5E43F2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971" t="20119" r="74415" b="30217"/>
              <a:stretch/>
            </p:blipFill>
            <p:spPr>
              <a:xfrm flipV="1">
                <a:off x="2325933" y="4615130"/>
                <a:ext cx="1063341" cy="980694"/>
              </a:xfrm>
              <a:prstGeom prst="rect">
                <a:avLst/>
              </a:prstGeom>
            </p:spPr>
          </p:pic>
        </p:grp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222F17C2-4079-DD9C-D0EA-D26C1EB13534}"/>
                </a:ext>
              </a:extLst>
            </p:cNvPr>
            <p:cNvSpPr/>
            <p:nvPr/>
          </p:nvSpPr>
          <p:spPr>
            <a:xfrm>
              <a:off x="3434518" y="4845554"/>
              <a:ext cx="275771" cy="4002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24" name="Group 1023">
            <a:extLst>
              <a:ext uri="{FF2B5EF4-FFF2-40B4-BE49-F238E27FC236}">
                <a16:creationId xmlns:a16="http://schemas.microsoft.com/office/drawing/2014/main" id="{7A840824-AEDA-DDC2-863E-BBD4A0F99F00}"/>
              </a:ext>
            </a:extLst>
          </p:cNvPr>
          <p:cNvGrpSpPr/>
          <p:nvPr/>
        </p:nvGrpSpPr>
        <p:grpSpPr>
          <a:xfrm>
            <a:off x="6096000" y="1838542"/>
            <a:ext cx="5111425" cy="1992801"/>
            <a:chOff x="6096000" y="1838542"/>
            <a:chExt cx="5111425" cy="1992801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A15A814B-78C3-5F30-05F1-B4E7FB8D8315}"/>
                </a:ext>
              </a:extLst>
            </p:cNvPr>
            <p:cNvGrpSpPr/>
            <p:nvPr/>
          </p:nvGrpSpPr>
          <p:grpSpPr>
            <a:xfrm>
              <a:off x="6096000" y="1838542"/>
              <a:ext cx="5111425" cy="1992801"/>
              <a:chOff x="5654574" y="1998467"/>
              <a:chExt cx="5111425" cy="1992801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A9A4322E-D045-94D8-F92B-46F5F1123A6D}"/>
                  </a:ext>
                </a:extLst>
              </p:cNvPr>
              <p:cNvCxnSpPr/>
              <p:nvPr/>
            </p:nvCxnSpPr>
            <p:spPr>
              <a:xfrm>
                <a:off x="8210287" y="1998467"/>
                <a:ext cx="0" cy="197462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30029C58-2BFD-8C74-5FC4-F4E434962059}"/>
                  </a:ext>
                </a:extLst>
              </p:cNvPr>
              <p:cNvGrpSpPr/>
              <p:nvPr/>
            </p:nvGrpSpPr>
            <p:grpSpPr>
              <a:xfrm>
                <a:off x="5654574" y="2123899"/>
                <a:ext cx="5111425" cy="1867369"/>
                <a:chOff x="5654574" y="2123899"/>
                <a:chExt cx="5111425" cy="1867369"/>
              </a:xfrm>
            </p:grpSpPr>
            <p:pic>
              <p:nvPicPr>
                <p:cNvPr id="15" name="Picture 2" descr="latexit-rtfd-attachement-Q91TptSZ.pdf">
                  <a:extLst>
                    <a:ext uri="{FF2B5EF4-FFF2-40B4-BE49-F238E27FC236}">
                      <a16:creationId xmlns:a16="http://schemas.microsoft.com/office/drawing/2014/main" id="{625AE7A9-22FE-35EA-D7CC-4E1585507FC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54574" y="2123899"/>
                  <a:ext cx="296264" cy="162975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6" name="Picture 4" descr="latexit-rtfd-attachement-GTNenjzg.pdf">
                  <a:extLst>
                    <a:ext uri="{FF2B5EF4-FFF2-40B4-BE49-F238E27FC236}">
                      <a16:creationId xmlns:a16="http://schemas.microsoft.com/office/drawing/2014/main" id="{C821ACCA-ABAE-B14C-0842-E6996EC06FA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469735" y="2123899"/>
                  <a:ext cx="296264" cy="162975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1E0006C7-4D02-36B1-CC6F-29A80D98189C}"/>
                    </a:ext>
                  </a:extLst>
                </p:cNvPr>
                <p:cNvSpPr/>
                <p:nvPr/>
              </p:nvSpPr>
              <p:spPr>
                <a:xfrm>
                  <a:off x="7202144" y="3646634"/>
                  <a:ext cx="275771" cy="3338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FB4666BC-CC21-5946-02CD-0D3169F690D8}"/>
                    </a:ext>
                  </a:extLst>
                </p:cNvPr>
                <p:cNvSpPr/>
                <p:nvPr/>
              </p:nvSpPr>
              <p:spPr>
                <a:xfrm>
                  <a:off x="8929972" y="3657439"/>
                  <a:ext cx="275771" cy="3338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81CBD034-27C2-2B2F-21DF-B4061C07A6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747" t="20119" r="61892" b="70748"/>
            <a:stretch/>
          </p:blipFill>
          <p:spPr>
            <a:xfrm rot="20730160">
              <a:off x="7561383" y="3171649"/>
              <a:ext cx="892022" cy="246517"/>
            </a:xfrm>
            <a:prstGeom prst="rect">
              <a:avLst/>
            </a:prstGeom>
          </p:spPr>
        </p:pic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F3305FD5-3CB3-F456-4B1B-EED9BEB3B3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747" t="20119" r="61892" b="70748"/>
            <a:stretch/>
          </p:blipFill>
          <p:spPr>
            <a:xfrm rot="20730160" flipH="1" flipV="1">
              <a:off x="8850591" y="3401201"/>
              <a:ext cx="892022" cy="246517"/>
            </a:xfrm>
            <a:prstGeom prst="rect">
              <a:avLst/>
            </a:prstGeom>
          </p:spPr>
        </p:pic>
      </p:grpSp>
      <p:cxnSp>
        <p:nvCxnSpPr>
          <p:cNvPr id="1025" name="Straight Arrow Connector 24">
            <a:extLst>
              <a:ext uri="{FF2B5EF4-FFF2-40B4-BE49-F238E27FC236}">
                <a16:creationId xmlns:a16="http://schemas.microsoft.com/office/drawing/2014/main" id="{470841DC-7CBE-0361-8C58-9886D57A58A1}"/>
              </a:ext>
            </a:extLst>
          </p:cNvPr>
          <p:cNvCxnSpPr>
            <a:cxnSpLocks/>
          </p:cNvCxnSpPr>
          <p:nvPr/>
        </p:nvCxnSpPr>
        <p:spPr>
          <a:xfrm>
            <a:off x="8488202" y="3252409"/>
            <a:ext cx="322993" cy="333293"/>
          </a:xfrm>
          <a:prstGeom prst="straightConnector1">
            <a:avLst/>
          </a:prstGeom>
          <a:ln w="9525" cap="rnd">
            <a:solidFill>
              <a:srgbClr val="C00000"/>
            </a:solidFill>
            <a:round/>
            <a:headEnd type="arrow" w="med" len="sm"/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8586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2">
            <a:extLst>
              <a:ext uri="{FF2B5EF4-FFF2-40B4-BE49-F238E27FC236}">
                <a16:creationId xmlns:a16="http://schemas.microsoft.com/office/drawing/2014/main" id="{14F9C7F7-0229-5654-A22B-703D06005ADA}"/>
              </a:ext>
            </a:extLst>
          </p:cNvPr>
          <p:cNvSpPr txBox="1">
            <a:spLocks/>
          </p:cNvSpPr>
          <p:nvPr/>
        </p:nvSpPr>
        <p:spPr>
          <a:xfrm>
            <a:off x="9362649" y="64581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651EAAB-5D0D-473B-859D-C18D8179491F}" type="slidenum">
              <a:rPr lang="en-US" smtClean="0">
                <a:solidFill>
                  <a:schemeClr val="tx1"/>
                </a:solidFill>
                <a:latin typeface="Avenir Next" panose="020B0503020202020204" pitchFamily="34" charset="0"/>
              </a:rPr>
              <a:pPr algn="r"/>
              <a:t>8</a:t>
            </a:fld>
            <a:endParaRPr lang="en-US" dirty="0">
              <a:solidFill>
                <a:schemeClr val="tx1"/>
              </a:solidFill>
              <a:latin typeface="Avenir Next" panose="020B0503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C69D3C-0BB0-B8D0-8BDA-E757E04ECCF7}"/>
              </a:ext>
            </a:extLst>
          </p:cNvPr>
          <p:cNvSpPr txBox="1"/>
          <p:nvPr/>
        </p:nvSpPr>
        <p:spPr>
          <a:xfrm>
            <a:off x="404290" y="629720"/>
            <a:ext cx="7345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venir Next" panose="020B0503020202020204" pitchFamily="34" charset="0"/>
                <a:cs typeface="Arial" panose="020B0604020202020204" pitchFamily="34" charset="0"/>
              </a:rPr>
              <a:t>Jets in evolving matter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BC165D-72F3-C6C2-FB64-F1BD84CCD135}"/>
              </a:ext>
            </a:extLst>
          </p:cNvPr>
          <p:cNvSpPr txBox="1"/>
          <p:nvPr/>
        </p:nvSpPr>
        <p:spPr>
          <a:xfrm>
            <a:off x="404288" y="1367608"/>
            <a:ext cx="8572619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chemeClr val="tx1"/>
              </a:buClr>
            </a:pPr>
            <a:r>
              <a:rPr lang="en-US" b="1" dirty="0">
                <a:latin typeface="Avenir Next Demi Bold" panose="020B0503020202020204" pitchFamily="34" charset="0"/>
                <a:cs typeface="Arial" panose="020B0604020202020204" pitchFamily="34" charset="0"/>
              </a:rPr>
              <a:t>What did we have?</a:t>
            </a:r>
          </a:p>
          <a:p>
            <a:pPr marL="285750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  <a:cs typeface="Arial" panose="020B0604020202020204" pitchFamily="34" charset="0"/>
              </a:rPr>
              <a:t>Jets see the matter in HIC (and DIS) at multiple scales, and essentially X-ray it;</a:t>
            </a:r>
          </a:p>
          <a:p>
            <a:pPr marL="285750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  <a:cs typeface="Arial" panose="020B0604020202020204" pitchFamily="34" charset="0"/>
              </a:rPr>
              <a:t>Theory is based on multiple simplifying assumptions: static matter, no fluctuations, etc;</a:t>
            </a:r>
          </a:p>
          <a:p>
            <a:pPr>
              <a:spcAft>
                <a:spcPts val="1200"/>
              </a:spcAft>
              <a:buClr>
                <a:schemeClr val="tx1"/>
              </a:buClr>
            </a:pPr>
            <a:endParaRPr lang="en-US" sz="500" dirty="0">
              <a:latin typeface="Avenir Next" panose="020B0503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buClr>
                <a:schemeClr val="tx1"/>
              </a:buClr>
            </a:pPr>
            <a:r>
              <a:rPr lang="en-US" b="1" dirty="0">
                <a:latin typeface="Avenir Next Demi Bold" panose="020B0503020202020204" pitchFamily="34" charset="0"/>
                <a:cs typeface="Arial" panose="020B0604020202020204" pitchFamily="34" charset="0"/>
              </a:rPr>
              <a:t>What do we have?</a:t>
            </a:r>
          </a:p>
          <a:p>
            <a:pPr marL="285750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  <a:cs typeface="Arial" panose="020B0604020202020204" pitchFamily="34" charset="0"/>
              </a:rPr>
              <a:t>The coupling of jets to the flow, structure (matter anisotropy), fluctuations, etc.</a:t>
            </a:r>
          </a:p>
          <a:p>
            <a:pPr marL="285750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  <a:cs typeface="Arial" panose="020B0604020202020204" pitchFamily="34" charset="0"/>
              </a:rPr>
              <a:t>An updated parton transport equation needed for most modern simulations of jets in QCD matter;</a:t>
            </a:r>
          </a:p>
          <a:p>
            <a:pPr>
              <a:spcAft>
                <a:spcPts val="1200"/>
              </a:spcAft>
              <a:buClr>
                <a:schemeClr val="tx1"/>
              </a:buClr>
            </a:pPr>
            <a:endParaRPr lang="en-US" sz="500" dirty="0">
              <a:latin typeface="Avenir Next" panose="020B0503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buClr>
                <a:schemeClr val="tx1"/>
              </a:buClr>
            </a:pPr>
            <a:r>
              <a:rPr lang="en-US" b="1" dirty="0">
                <a:latin typeface="Avenir Next Demi Bold" panose="020B0503020202020204" pitchFamily="34" charset="0"/>
                <a:cs typeface="Arial" panose="020B0604020202020204" pitchFamily="34" charset="0"/>
              </a:rPr>
              <a:t>What is still missing?</a:t>
            </a:r>
          </a:p>
          <a:p>
            <a:pPr marL="285750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  <a:cs typeface="Arial" panose="020B0604020202020204" pitchFamily="34" charset="0"/>
              </a:rPr>
              <a:t>New jet observables sensitive to the medium evolution;</a:t>
            </a:r>
          </a:p>
          <a:p>
            <a:pPr marL="285750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  <a:cs typeface="Arial" panose="020B0604020202020204" pitchFamily="34" charset="0"/>
              </a:rPr>
              <a:t>Coupled simulations of matter and jets for quantitative phenomenology;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7A71D88-5163-F791-1EBE-A65330913FD3}"/>
              </a:ext>
            </a:extLst>
          </p:cNvPr>
          <p:cNvSpPr txBox="1"/>
          <p:nvPr/>
        </p:nvSpPr>
        <p:spPr>
          <a:xfrm>
            <a:off x="6096001" y="0"/>
            <a:ext cx="61386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AS, M. Sievert, I. Vitev, PRD, 2021 </a:t>
            </a:r>
          </a:p>
          <a:p>
            <a:pPr algn="r"/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J. Barata, AS, C. Salgado, PRD, 2022</a:t>
            </a:r>
          </a:p>
          <a:p>
            <a:pPr algn="r"/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C. Andres, F. Dominguez, AS, CS, PRD, 2022</a:t>
            </a:r>
          </a:p>
          <a:p>
            <a:pPr algn="r"/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 L. </a:t>
            </a:r>
            <a:r>
              <a:rPr lang="en-US" sz="1200" dirty="0" err="1">
                <a:latin typeface="Avenir Next" panose="020B0503020202020204" pitchFamily="34" charset="0"/>
                <a:cs typeface="Arial" panose="020B0604020202020204" pitchFamily="34" charset="0"/>
              </a:rPr>
              <a:t>Antiporda</a:t>
            </a:r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, J. </a:t>
            </a:r>
            <a:r>
              <a:rPr lang="en-US" sz="1200" dirty="0" err="1">
                <a:latin typeface="Avenir Next" panose="020B0503020202020204" pitchFamily="34" charset="0"/>
                <a:cs typeface="Arial" panose="020B0604020202020204" pitchFamily="34" charset="0"/>
              </a:rPr>
              <a:t>Bahder</a:t>
            </a:r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, H. Rahman, M. Sievert, PRD, 2022</a:t>
            </a:r>
          </a:p>
          <a:p>
            <a:pPr algn="r"/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J. Barata, AS, X.-N. Wang, PRD, 2023</a:t>
            </a:r>
          </a:p>
          <a:p>
            <a:pPr algn="r"/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J. Barata, X. Mayo Lopez, AS, CS, PRD, 2023</a:t>
            </a:r>
          </a:p>
          <a:p>
            <a:pPr algn="r"/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 M. Kuzmin, X. Mayo Lopez, J. Reiten , AS, PRD, 2024</a:t>
            </a:r>
          </a:p>
          <a:p>
            <a:pPr algn="r"/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J. Barata, G. Milhano, AS, EPJC, 2024</a:t>
            </a:r>
          </a:p>
          <a:p>
            <a:pPr algn="r"/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M. </a:t>
            </a:r>
            <a:r>
              <a:rPr lang="en-US" sz="1200" dirty="0" err="1">
                <a:latin typeface="Avenir Next" panose="020B0503020202020204" pitchFamily="34" charset="0"/>
                <a:cs typeface="Arial" panose="020B0604020202020204" pitchFamily="34" charset="0"/>
              </a:rPr>
              <a:t>Kuzmin</a:t>
            </a:r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, X. Mayo Lopez, </a:t>
            </a:r>
            <a:r>
              <a:rPr lang="en-US" sz="1200" dirty="0" err="1">
                <a:latin typeface="Avenir Next" panose="020B0503020202020204" pitchFamily="34" charset="0"/>
                <a:cs typeface="Arial" panose="020B0604020202020204" pitchFamily="34" charset="0"/>
              </a:rPr>
              <a:t>arxiv</a:t>
            </a:r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, 2024</a:t>
            </a:r>
          </a:p>
        </p:txBody>
      </p:sp>
    </p:spTree>
    <p:extLst>
      <p:ext uri="{BB962C8B-B14F-4D97-AF65-F5344CB8AC3E}">
        <p14:creationId xmlns:p14="http://schemas.microsoft.com/office/powerpoint/2010/main" val="1109709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atexit-rtfd-attachement-jTqYN2OP.pdf">
            <a:extLst>
              <a:ext uri="{FF2B5EF4-FFF2-40B4-BE49-F238E27FC236}">
                <a16:creationId xmlns:a16="http://schemas.microsoft.com/office/drawing/2014/main" id="{B7DE047E-7BDA-284F-8844-6324056187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869" y="3605404"/>
            <a:ext cx="10111409" cy="836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latexit-rtfd-attachement-tTOGmBiA.pdf">
            <a:extLst>
              <a:ext uri="{FF2B5EF4-FFF2-40B4-BE49-F238E27FC236}">
                <a16:creationId xmlns:a16="http://schemas.microsoft.com/office/drawing/2014/main" id="{CAE9CD89-C343-8844-A3E8-689D9B48EA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039" y="4965477"/>
            <a:ext cx="7265070" cy="72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B01B30F-1A85-234C-AA7E-CAF45000E488}"/>
              </a:ext>
            </a:extLst>
          </p:cNvPr>
          <p:cNvSpPr txBox="1"/>
          <p:nvPr/>
        </p:nvSpPr>
        <p:spPr>
          <a:xfrm>
            <a:off x="6736897" y="5619336"/>
            <a:ext cx="15937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  <a:latin typeface="Avenir Next Medium" panose="020B0503020202020204" pitchFamily="34" charset="0"/>
                <a:cs typeface="Arial" panose="020B0604020202020204" pitchFamily="34" charset="0"/>
              </a:rPr>
              <a:t>the fluid velocity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0FD566-3E47-FC45-ACC6-7F2684F54ABA}"/>
              </a:ext>
            </a:extLst>
          </p:cNvPr>
          <p:cNvSpPr txBox="1"/>
          <p:nvPr/>
        </p:nvSpPr>
        <p:spPr>
          <a:xfrm>
            <a:off x="9130931" y="2819876"/>
            <a:ext cx="2000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  <a:latin typeface="Avenir Next Medium" panose="020B0503020202020204" pitchFamily="34" charset="0"/>
                <a:cs typeface="Arial" panose="020B0604020202020204" pitchFamily="34" charset="0"/>
              </a:rPr>
              <a:t>the initial distribution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14EF2C-88B3-DB46-BFD6-1766D3A596EF}"/>
              </a:ext>
            </a:extLst>
          </p:cNvPr>
          <p:cNvSpPr txBox="1"/>
          <p:nvPr/>
        </p:nvSpPr>
        <p:spPr>
          <a:xfrm>
            <a:off x="4869730" y="5901256"/>
            <a:ext cx="1455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  <a:latin typeface="Avenir Next Medium" panose="020B0503020202020204" pitchFamily="34" charset="0"/>
                <a:cs typeface="Arial" panose="020B0604020202020204" pitchFamily="34" charset="0"/>
              </a:rPr>
              <a:t>inhomogeneity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FA4036E-CA14-584F-8307-368706EEA31A}"/>
              </a:ext>
            </a:extLst>
          </p:cNvPr>
          <p:cNvSpPr/>
          <p:nvPr/>
        </p:nvSpPr>
        <p:spPr>
          <a:xfrm>
            <a:off x="4313241" y="5498983"/>
            <a:ext cx="234082" cy="234047"/>
          </a:xfrm>
          <a:prstGeom prst="rect">
            <a:avLst/>
          </a:prstGeom>
          <a:solidFill>
            <a:srgbClr val="C00000">
              <a:alpha val="2035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5312E75-A7AE-A645-AC79-A0D7F23EA041}"/>
              </a:ext>
            </a:extLst>
          </p:cNvPr>
          <p:cNvSpPr/>
          <p:nvPr/>
        </p:nvSpPr>
        <p:spPr>
          <a:xfrm>
            <a:off x="5890665" y="4960601"/>
            <a:ext cx="440236" cy="470554"/>
          </a:xfrm>
          <a:prstGeom prst="rect">
            <a:avLst/>
          </a:prstGeom>
          <a:solidFill>
            <a:srgbClr val="C00000">
              <a:alpha val="2035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29E72DE-57D3-294F-A549-685D8C3D3569}"/>
              </a:ext>
            </a:extLst>
          </p:cNvPr>
          <p:cNvSpPr/>
          <p:nvPr/>
        </p:nvSpPr>
        <p:spPr>
          <a:xfrm>
            <a:off x="8882627" y="4963489"/>
            <a:ext cx="929731" cy="470554"/>
          </a:xfrm>
          <a:prstGeom prst="rect">
            <a:avLst/>
          </a:prstGeom>
          <a:solidFill>
            <a:srgbClr val="C00000">
              <a:alpha val="2035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" name="Straight Arrow Connector 19">
            <a:extLst>
              <a:ext uri="{FF2B5EF4-FFF2-40B4-BE49-F238E27FC236}">
                <a16:creationId xmlns:a16="http://schemas.microsoft.com/office/drawing/2014/main" id="{1D17BD84-026A-4388-01C1-CD75E1E465C3}"/>
              </a:ext>
            </a:extLst>
          </p:cNvPr>
          <p:cNvCxnSpPr>
            <a:cxnSpLocks/>
          </p:cNvCxnSpPr>
          <p:nvPr/>
        </p:nvCxnSpPr>
        <p:spPr>
          <a:xfrm flipH="1" flipV="1">
            <a:off x="6368525" y="5461157"/>
            <a:ext cx="368372" cy="205734"/>
          </a:xfrm>
          <a:prstGeom prst="straightConnector1">
            <a:avLst/>
          </a:prstGeom>
          <a:ln w="15875" cap="rnd">
            <a:solidFill>
              <a:srgbClr val="C00000"/>
            </a:solidFill>
            <a:round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19">
            <a:extLst>
              <a:ext uri="{FF2B5EF4-FFF2-40B4-BE49-F238E27FC236}">
                <a16:creationId xmlns:a16="http://schemas.microsoft.com/office/drawing/2014/main" id="{BCF05626-7FF2-4C10-0B34-AD3E60F16F75}"/>
              </a:ext>
            </a:extLst>
          </p:cNvPr>
          <p:cNvCxnSpPr>
            <a:cxnSpLocks/>
          </p:cNvCxnSpPr>
          <p:nvPr/>
        </p:nvCxnSpPr>
        <p:spPr>
          <a:xfrm flipH="1" flipV="1">
            <a:off x="4570533" y="5754015"/>
            <a:ext cx="313123" cy="173098"/>
          </a:xfrm>
          <a:prstGeom prst="straightConnector1">
            <a:avLst/>
          </a:prstGeom>
          <a:ln w="15875" cap="rnd">
            <a:solidFill>
              <a:srgbClr val="C00000"/>
            </a:solidFill>
            <a:round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19">
            <a:extLst>
              <a:ext uri="{FF2B5EF4-FFF2-40B4-BE49-F238E27FC236}">
                <a16:creationId xmlns:a16="http://schemas.microsoft.com/office/drawing/2014/main" id="{15CCDFE3-543A-784E-B874-099229D3C1EA}"/>
              </a:ext>
            </a:extLst>
          </p:cNvPr>
          <p:cNvCxnSpPr>
            <a:cxnSpLocks/>
          </p:cNvCxnSpPr>
          <p:nvPr/>
        </p:nvCxnSpPr>
        <p:spPr>
          <a:xfrm>
            <a:off x="10131365" y="3220969"/>
            <a:ext cx="0" cy="462144"/>
          </a:xfrm>
          <a:prstGeom prst="straightConnector1">
            <a:avLst/>
          </a:prstGeom>
          <a:ln w="15875" cap="rnd">
            <a:solidFill>
              <a:srgbClr val="C00000"/>
            </a:solidFill>
            <a:round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Номер слайда 12">
            <a:extLst>
              <a:ext uri="{FF2B5EF4-FFF2-40B4-BE49-F238E27FC236}">
                <a16:creationId xmlns:a16="http://schemas.microsoft.com/office/drawing/2014/main" id="{B4B76EC0-63EA-CE26-0E58-FCFFBB4470B7}"/>
              </a:ext>
            </a:extLst>
          </p:cNvPr>
          <p:cNvSpPr txBox="1">
            <a:spLocks/>
          </p:cNvSpPr>
          <p:nvPr/>
        </p:nvSpPr>
        <p:spPr>
          <a:xfrm>
            <a:off x="9362649" y="64581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651EAAB-5D0D-473B-859D-C18D8179491F}" type="slidenum">
              <a:rPr lang="en-US" smtClean="0">
                <a:solidFill>
                  <a:schemeClr val="tx1"/>
                </a:solidFill>
                <a:latin typeface="Avenir Next" panose="020B0503020202020204" pitchFamily="34" charset="0"/>
              </a:rPr>
              <a:pPr algn="r"/>
              <a:t>9</a:t>
            </a:fld>
            <a:endParaRPr lang="en-US" dirty="0">
              <a:solidFill>
                <a:schemeClr val="tx1"/>
              </a:solidFill>
              <a:latin typeface="Avenir Next" panose="020B0503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5587649-57A1-C9C7-BB14-1C21BF34B2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146" y="1297552"/>
            <a:ext cx="4791038" cy="230912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9D941663-470F-FA56-36D3-ED9C1D3E55F9}"/>
              </a:ext>
            </a:extLst>
          </p:cNvPr>
          <p:cNvSpPr txBox="1"/>
          <p:nvPr/>
        </p:nvSpPr>
        <p:spPr>
          <a:xfrm>
            <a:off x="2360956" y="2500369"/>
            <a:ext cx="1551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  <a:latin typeface="Avenir Next Medium" panose="020B0503020202020204" pitchFamily="34" charset="0"/>
                <a:cs typeface="Arial" panose="020B0604020202020204" pitchFamily="34" charset="0"/>
              </a:rPr>
              <a:t>the initial source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EE1FC5C-C2EA-A3CB-2E5F-A9F800D53025}"/>
              </a:ext>
            </a:extLst>
          </p:cNvPr>
          <p:cNvCxnSpPr>
            <a:cxnSpLocks/>
          </p:cNvCxnSpPr>
          <p:nvPr/>
        </p:nvCxnSpPr>
        <p:spPr>
          <a:xfrm flipV="1">
            <a:off x="3136900" y="2165085"/>
            <a:ext cx="345546" cy="259571"/>
          </a:xfrm>
          <a:prstGeom prst="straightConnector1">
            <a:avLst/>
          </a:prstGeom>
          <a:ln w="15875" cap="rnd">
            <a:solidFill>
              <a:srgbClr val="C00000"/>
            </a:solidFill>
            <a:round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3A50E12-4396-FB07-E8EC-EBAEDB835E04}"/>
              </a:ext>
            </a:extLst>
          </p:cNvPr>
          <p:cNvSpPr txBox="1"/>
          <p:nvPr/>
        </p:nvSpPr>
        <p:spPr>
          <a:xfrm>
            <a:off x="404290" y="629720"/>
            <a:ext cx="7345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venir Next" panose="020B0503020202020204" pitchFamily="34" charset="0"/>
                <a:cs typeface="Arial" panose="020B0604020202020204" pitchFamily="34" charset="0"/>
              </a:rPr>
              <a:t>Color potential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65DAE5-0C0F-F50A-D782-3D12EE538C10}"/>
              </a:ext>
            </a:extLst>
          </p:cNvPr>
          <p:cNvSpPr txBox="1"/>
          <p:nvPr/>
        </p:nvSpPr>
        <p:spPr>
          <a:xfrm>
            <a:off x="6096001" y="0"/>
            <a:ext cx="6138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venir Next" panose="020B0503020202020204" pitchFamily="34" charset="0"/>
                <a:cs typeface="Arial" panose="020B0604020202020204" pitchFamily="34" charset="0"/>
              </a:rPr>
              <a:t>AS, M. Sievert, I. Vitev, PRD, 2021 </a:t>
            </a:r>
          </a:p>
        </p:txBody>
      </p:sp>
    </p:spTree>
    <p:extLst>
      <p:ext uri="{BB962C8B-B14F-4D97-AF65-F5344CB8AC3E}">
        <p14:creationId xmlns:p14="http://schemas.microsoft.com/office/powerpoint/2010/main" val="2521766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{250998DF-7A9C-A542-AF29-B1C3605DB219}tf10001077</Template>
  <TotalTime>19702</TotalTime>
  <Words>750</Words>
  <Application>Microsoft Macintosh PowerPoint</Application>
  <PresentationFormat>Widescreen</PresentationFormat>
  <Paragraphs>130</Paragraphs>
  <Slides>23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Arial</vt:lpstr>
      <vt:lpstr>Avenir Next</vt:lpstr>
      <vt:lpstr>Avenir Next Demi Bold</vt:lpstr>
      <vt:lpstr>Avenir Next Medium</vt:lpstr>
      <vt:lpstr>Avenir Next Ultra Light</vt:lpstr>
      <vt:lpstr>Calibri</vt:lpstr>
      <vt:lpstr>Calibri Light</vt:lpstr>
      <vt:lpstr>Cambria Math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Andrey Sadofyev</cp:lastModifiedBy>
  <cp:revision>1334</cp:revision>
  <cp:lastPrinted>2022-09-07T16:23:36Z</cp:lastPrinted>
  <dcterms:created xsi:type="dcterms:W3CDTF">2020-10-12T19:07:51Z</dcterms:created>
  <dcterms:modified xsi:type="dcterms:W3CDTF">2024-09-28T05:02:23Z</dcterms:modified>
</cp:coreProperties>
</file>