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80" r:id="rId3"/>
    <p:sldId id="281" r:id="rId4"/>
    <p:sldId id="282" r:id="rId5"/>
    <p:sldId id="283" r:id="rId6"/>
    <p:sldId id="278" r:id="rId7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5" autoAdjust="0"/>
    <p:restoredTop sz="97505"/>
  </p:normalViewPr>
  <p:slideViewPr>
    <p:cSldViewPr>
      <p:cViewPr varScale="1">
        <p:scale>
          <a:sx n="124" d="100"/>
          <a:sy n="124" d="100"/>
        </p:scale>
        <p:origin x="134" y="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8/18/2023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8/18/2023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8/18/2023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8/18/2023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8/18/2023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8/18/2023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8/18/2023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8/18/2023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8/18/2023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8/18/2023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8/18/2023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8/18/2023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8/18/2023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8/18/2023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8/18/2023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8/18/2023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fr-CH" dirty="0"/>
              <a:t>BDF Trolley</a:t>
            </a:r>
            <a:br>
              <a:rPr lang="fr-CH" dirty="0"/>
            </a:br>
            <a:r>
              <a:rPr lang="fr-CH" dirty="0"/>
              <a:t>Roller skates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Jean-Louis Grenard, Christophe Mucher - CERN</a:t>
            </a:r>
            <a:endParaRPr dirty="0"/>
          </a:p>
          <a:p>
            <a:pPr algn="l">
              <a:defRPr/>
            </a:pPr>
            <a:r>
              <a:rPr lang="fr-CH" dirty="0"/>
              <a:t>18-8-2023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521E917-FF52-337D-067F-15166BD3B0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New target station for a new experiment</a:t>
            </a:r>
          </a:p>
          <a:p>
            <a:r>
              <a:rPr lang="en-GB" dirty="0"/>
              <a:t>Time frame: 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Project approval 2024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Detail engineering 2022 -&gt; 2026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Mock-up installation ~2027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Final installation ~2029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fr-CH" dirty="0"/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59878B0-120A-2565-9AD7-A48052709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Context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58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F1B5DF-8545-FC55-FB69-8196F6BC4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Trolley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7A7A2-E8B6-511C-9665-BF6516A44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918D895-9DDC-C7C2-D180-BD9DDF077857}"/>
              </a:ext>
            </a:extLst>
          </p:cNvPr>
          <p:cNvGrpSpPr/>
          <p:nvPr/>
        </p:nvGrpSpPr>
        <p:grpSpPr>
          <a:xfrm>
            <a:off x="695400" y="980728"/>
            <a:ext cx="10871854" cy="5214537"/>
            <a:chOff x="264362" y="980728"/>
            <a:chExt cx="10871854" cy="5214537"/>
          </a:xfrm>
        </p:grpSpPr>
        <p:pic>
          <p:nvPicPr>
            <p:cNvPr id="6" name="Picture 5" descr="A computer generated image of a building&#10;&#10;Description automatically generated">
              <a:extLst>
                <a:ext uri="{FF2B5EF4-FFF2-40B4-BE49-F238E27FC236}">
                  <a16:creationId xmlns:a16="http://schemas.microsoft.com/office/drawing/2014/main" id="{311AEC49-A64B-F2D2-E9AB-6E45839704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4362" y="980728"/>
              <a:ext cx="5040216" cy="2592288"/>
            </a:xfrm>
            <a:prstGeom prst="rect">
              <a:avLst/>
            </a:prstGeom>
          </p:spPr>
        </p:pic>
        <p:pic>
          <p:nvPicPr>
            <p:cNvPr id="8" name="Picture 7" descr="A computer generated image of a building&#10;&#10;Description automatically generated">
              <a:extLst>
                <a:ext uri="{FF2B5EF4-FFF2-40B4-BE49-F238E27FC236}">
                  <a16:creationId xmlns:a16="http://schemas.microsoft.com/office/drawing/2014/main" id="{40E3B1D9-44AC-C811-7FB1-52182D4E86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982043"/>
              <a:ext cx="5040216" cy="2592288"/>
            </a:xfrm>
            <a:prstGeom prst="rect">
              <a:avLst/>
            </a:prstGeom>
          </p:spPr>
        </p:pic>
        <p:pic>
          <p:nvPicPr>
            <p:cNvPr id="10" name="Picture 9" descr="A computer generated image of a machine&#10;&#10;Description automatically generated">
              <a:extLst>
                <a:ext uri="{FF2B5EF4-FFF2-40B4-BE49-F238E27FC236}">
                  <a16:creationId xmlns:a16="http://schemas.microsoft.com/office/drawing/2014/main" id="{ABC87E74-F498-E165-3E85-94B943C62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4362" y="3602977"/>
              <a:ext cx="5040216" cy="2592288"/>
            </a:xfrm>
            <a:prstGeom prst="rect">
              <a:avLst/>
            </a:prstGeom>
          </p:spPr>
        </p:pic>
        <p:pic>
          <p:nvPicPr>
            <p:cNvPr id="12" name="Picture 11" descr="A computer generated image of a machine&#10;&#10;Description automatically generated">
              <a:extLst>
                <a:ext uri="{FF2B5EF4-FFF2-40B4-BE49-F238E27FC236}">
                  <a16:creationId xmlns:a16="http://schemas.microsoft.com/office/drawing/2014/main" id="{EDDA5B8D-B8D3-92F2-3EB5-B22AABBC3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6000" y="3602977"/>
              <a:ext cx="5040216" cy="2592288"/>
            </a:xfrm>
            <a:prstGeom prst="rect">
              <a:avLst/>
            </a:prstGeom>
          </p:spPr>
        </p:pic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83B50E7-5E7A-0424-70D8-19C100077DF3}"/>
              </a:ext>
            </a:extLst>
          </p:cNvPr>
          <p:cNvCxnSpPr/>
          <p:nvPr/>
        </p:nvCxnSpPr>
        <p:spPr>
          <a:xfrm>
            <a:off x="3863752" y="4581128"/>
            <a:ext cx="0" cy="86409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A08C172-1A08-1E96-A383-385F79F6CCD7}"/>
              </a:ext>
            </a:extLst>
          </p:cNvPr>
          <p:cNvCxnSpPr>
            <a:cxnSpLocks/>
          </p:cNvCxnSpPr>
          <p:nvPr/>
        </p:nvCxnSpPr>
        <p:spPr>
          <a:xfrm>
            <a:off x="1847528" y="5229200"/>
            <a:ext cx="2016224" cy="216024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E6083E8-0ED5-24D5-3825-3B5AC92138C8}"/>
              </a:ext>
            </a:extLst>
          </p:cNvPr>
          <p:cNvCxnSpPr>
            <a:cxnSpLocks/>
          </p:cNvCxnSpPr>
          <p:nvPr/>
        </p:nvCxnSpPr>
        <p:spPr>
          <a:xfrm flipH="1">
            <a:off x="3873890" y="5337212"/>
            <a:ext cx="349902" cy="8039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01300A1-DEFC-F955-021A-72D989549781}"/>
              </a:ext>
            </a:extLst>
          </p:cNvPr>
          <p:cNvSpPr txBox="1"/>
          <p:nvPr/>
        </p:nvSpPr>
        <p:spPr bwMode="auto">
          <a:xfrm>
            <a:off x="3853398" y="4701527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rgbClr val="FF0000"/>
                </a:solidFill>
              </a:rPr>
              <a:t>~3m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71429D2-00B1-44C0-A0B0-F23564740A35}"/>
              </a:ext>
            </a:extLst>
          </p:cNvPr>
          <p:cNvSpPr txBox="1"/>
          <p:nvPr/>
        </p:nvSpPr>
        <p:spPr bwMode="auto">
          <a:xfrm>
            <a:off x="2753522" y="5115798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rgbClr val="FF0000"/>
                </a:solidFill>
              </a:rPr>
              <a:t>~6m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664B37-9E8F-F6F6-F717-0BFC6FCBA546}"/>
              </a:ext>
            </a:extLst>
          </p:cNvPr>
          <p:cNvSpPr txBox="1"/>
          <p:nvPr/>
        </p:nvSpPr>
        <p:spPr bwMode="auto">
          <a:xfrm>
            <a:off x="3951891" y="5382679"/>
            <a:ext cx="461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rgbClr val="FF0000"/>
                </a:solidFill>
              </a:rPr>
              <a:t>~1m</a:t>
            </a:r>
            <a:endParaRPr lang="en-GB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07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42F87AD-1538-9702-5927-6E04062F5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408091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During operation in primary vacuum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During maintenance in an industrial environment (possibly some dust)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Potential presence of water (in case of a water leak)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High level of radiation </a:t>
            </a:r>
            <a:r>
              <a:rPr lang="en-GB" b="0" dirty="0" err="1"/>
              <a:t>MGy</a:t>
            </a:r>
            <a:endParaRPr lang="en-GB" b="0" dirty="0"/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b="0" dirty="0"/>
              <a:t>No plastics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Total weight to be moved ~200t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0B09BC-6941-587F-8C58-55491398C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Trolley – </a:t>
            </a:r>
            <a:r>
              <a:rPr lang="fr-CH" dirty="0" err="1"/>
              <a:t>constrains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6AC9A6-B53C-0632-ABD3-805D563D9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801F1064-17FC-2DAD-13BD-18A7C4005D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584" b="9808"/>
          <a:stretch/>
        </p:blipFill>
        <p:spPr>
          <a:xfrm>
            <a:off x="7305990" y="601210"/>
            <a:ext cx="4439816" cy="5655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24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A1D2E7-D6BD-86D6-992E-F71623C2E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Do you have full stainless-steel constructions?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Any typical application of full stainless-steel design?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If we would like to buy a prototype do you have an existing design?</a:t>
            </a:r>
          </a:p>
          <a:p>
            <a:pPr marL="781200" lvl="1" indent="-457200">
              <a:buFont typeface="Wingdings" panose="05000000000000000000" pitchFamily="2" charset="2"/>
              <a:buChar char="Ø"/>
            </a:pPr>
            <a:r>
              <a:rPr lang="en-GB" sz="1600" dirty="0"/>
              <a:t>Qualification within our environment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What mechanical tolerances could you achieve with your design?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Are they bearings on the guide wheels?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400" b="0" dirty="0"/>
              <a:t>What are the requirement (hardness, tolerances) for the rails?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101F241-4BC0-4590-08B3-D8821CC21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List of questions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066E3-2340-9811-ADAF-6D904FC5E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780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155</TotalTime>
  <Words>163</Words>
  <Application>Microsoft Office PowerPoint</Application>
  <DocSecurity>0</DocSecurity>
  <PresentationFormat>Widescreen</PresentationFormat>
  <Paragraphs>32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 Theme</vt:lpstr>
      <vt:lpstr>BDF Trolley Roller skates</vt:lpstr>
      <vt:lpstr>Context</vt:lpstr>
      <vt:lpstr>Trolley</vt:lpstr>
      <vt:lpstr>Trolley – constrains</vt:lpstr>
      <vt:lpstr>List of questions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7</cp:revision>
  <dcterms:created xsi:type="dcterms:W3CDTF">2021-11-08T12:53:02Z</dcterms:created>
  <dcterms:modified xsi:type="dcterms:W3CDTF">2023-08-18T08:32:43Z</dcterms:modified>
  <cp:category/>
  <dc:identifier/>
  <cp:contentStatus/>
  <dc:language/>
  <cp:version/>
</cp:coreProperties>
</file>