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8" r:id="rId2"/>
    <p:sldId id="1071" r:id="rId3"/>
    <p:sldId id="1157" r:id="rId4"/>
    <p:sldId id="1073" r:id="rId5"/>
    <p:sldId id="1070" r:id="rId6"/>
    <p:sldId id="1069" r:id="rId7"/>
    <p:sldId id="1085" r:id="rId8"/>
    <p:sldId id="1086" r:id="rId9"/>
    <p:sldId id="1087" r:id="rId10"/>
    <p:sldId id="1192" r:id="rId11"/>
    <p:sldId id="1177" r:id="rId12"/>
    <p:sldId id="1080" r:id="rId13"/>
    <p:sldId id="1175" r:id="rId14"/>
    <p:sldId id="1193" r:id="rId15"/>
    <p:sldId id="1183" r:id="rId16"/>
    <p:sldId id="1185" r:id="rId17"/>
    <p:sldId id="1186" r:id="rId18"/>
    <p:sldId id="1189" r:id="rId19"/>
    <p:sldId id="1184" r:id="rId20"/>
    <p:sldId id="1113" r:id="rId21"/>
    <p:sldId id="1116" r:id="rId22"/>
    <p:sldId id="1171" r:id="rId23"/>
    <p:sldId id="1119" r:id="rId24"/>
    <p:sldId id="1102" r:id="rId25"/>
    <p:sldId id="1099" r:id="rId26"/>
    <p:sldId id="1190" r:id="rId27"/>
    <p:sldId id="1173" r:id="rId28"/>
    <p:sldId id="1172" r:id="rId29"/>
    <p:sldId id="1191" r:id="rId30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B6F6F"/>
    <a:srgbClr val="0D0D0D"/>
    <a:srgbClr val="8E9CFF"/>
    <a:srgbClr val="FF0000"/>
    <a:srgbClr val="00B0F0"/>
    <a:srgbClr val="C05A3E"/>
    <a:srgbClr val="FFFFFF"/>
    <a:srgbClr val="ED7D31"/>
    <a:srgbClr val="1A3F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82" autoAdjust="0"/>
    <p:restoredTop sz="81568" autoAdjust="0"/>
  </p:normalViewPr>
  <p:slideViewPr>
    <p:cSldViewPr snapToGrid="0">
      <p:cViewPr varScale="1">
        <p:scale>
          <a:sx n="140" d="100"/>
          <a:sy n="140" d="100"/>
        </p:scale>
        <p:origin x="736" y="17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106" d="100"/>
          <a:sy n="106" d="100"/>
        </p:scale>
        <p:origin x="2190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Summation results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Sheet1!$P$28:$AJ$28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14</c:v>
                </c:pt>
                <c:pt idx="9">
                  <c:v>16</c:v>
                </c:pt>
                <c:pt idx="10">
                  <c:v>18</c:v>
                </c:pt>
                <c:pt idx="11">
                  <c:v>21</c:v>
                </c:pt>
                <c:pt idx="12">
                  <c:v>24</c:v>
                </c:pt>
                <c:pt idx="13">
                  <c:v>27</c:v>
                </c:pt>
                <c:pt idx="14">
                  <c:v>30</c:v>
                </c:pt>
                <c:pt idx="15">
                  <c:v>33</c:v>
                </c:pt>
                <c:pt idx="16">
                  <c:v>36</c:v>
                </c:pt>
                <c:pt idx="17">
                  <c:v>39</c:v>
                </c:pt>
                <c:pt idx="18">
                  <c:v>43</c:v>
                </c:pt>
                <c:pt idx="19">
                  <c:v>47</c:v>
                </c:pt>
                <c:pt idx="20">
                  <c:v>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E22-4476-A11B-4FA5027779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16535711"/>
        <c:axId val="1416533311"/>
      </c:lineChart>
      <c:catAx>
        <c:axId val="14165357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Counter bin [#]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6533311"/>
        <c:crosses val="autoZero"/>
        <c:auto val="1"/>
        <c:lblAlgn val="ctr"/>
        <c:lblOffset val="100"/>
        <c:noMultiLvlLbl val="0"/>
      </c:catAx>
      <c:valAx>
        <c:axId val="14165333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Value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65357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82E54A5-9F3E-4F4B-8281-D3BC0CBE0175}" type="datetimeFigureOut">
              <a:rPr lang="en-US" smtClean="0"/>
              <a:t>11/18/24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C45742B-552D-482E-BD04-8E98540E9B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83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143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B3CE2-ACCB-6DB6-C180-1E84B8DCD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02252D-A225-D144-A88C-FB6800B49E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F7A235-3256-C5D7-32AD-CA926C6F51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5DEAB-CD23-05D6-D277-7B8AC781EA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714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91847-D2A1-9DFD-8D61-B85431B11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50A734-572B-B262-F494-FB905E05A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995DB2-6672-020E-EEF9-AEAF47E7C9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6983D-261E-112C-A439-3B3D2DF7A1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55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733E6F-66D4-9377-A43C-7984196414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03EEED-D032-E6CD-3C27-6B07726083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8FA298-DC20-3B92-D9C3-013298A1AC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850F8B-0553-4405-8A1C-FC0B95B5CE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7795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D73BB-6A43-94AD-BEFE-C6F178183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EA31F2-6E1A-C713-08C5-43AD2CB8B1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50A17D-55D3-8CEB-CFBA-FC27EF392F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433EB2-E4CD-809D-F9D6-4837C195A5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069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A80C99-A55B-4197-9018-6F7B2F85D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68C63E-1461-CAFA-D978-EF526CE6F3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4B1E71-843A-DE10-B3FC-3086973A92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41BD0-126F-9805-91BB-8FFAAF6061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25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E0592-A035-0EFA-4C89-93881EBD80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70679B-447B-083D-7970-CB5A24D0D4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6C5EC8-7B80-B09D-4F19-64BF042464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D0EC51-55C7-E64D-A966-27A2D48A77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131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B251E-DE17-03CB-84A4-2133C5E6F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DF3981-6016-EA74-274C-5766F0CC98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6163A2-A8BD-05A3-D791-3949446955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0BD6F-93D5-6ECB-D1C0-3CD5FC2F99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6212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568DE-AC1C-D53B-B3E9-0B8DC0F99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0D9BD4-CDB6-012C-0BF7-5526612B54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7E5C58-16CB-EB73-95FE-99F06B1CE9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FEB6F-73F0-0B2F-D99B-2DD8813849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2985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2AC18-3C5F-FC8D-1589-FA1F9102D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8A34A7-B443-8823-1AC2-B948DA51ED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920316-6A3A-1902-3441-F31F6487DB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568651-31D6-3780-41E4-0FE453D3EB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817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C3F17-2FE3-D07A-CA44-B844938FC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99AD6E-006E-D6ED-7121-C9ECE785C9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A6E3E0-9A4D-8DFE-0BF4-6A441E33C3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C76B2-6B2B-7DAF-295A-DE4991A95C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661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2463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27768-C52B-2A29-A91B-72B5D52AC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93CF02-2C9B-B090-75EF-BA9D40C77B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732120-79D0-3A6A-3798-0777D23472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4B374E-BFE0-AFE8-71E3-F28389803F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936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BCE661-DE70-E5E9-05F0-3D72BC5CA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E37781-7A1F-2CD3-0F99-F843B82EB4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97A157-3B87-1634-E879-CD276CBBF2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34B36F-CF48-254D-C96E-EDE587E943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4412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63C6C-2C64-7B3E-43A6-7AB4C2E1B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160D06-EF5D-3F57-1805-B8BAEDD7FD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A26B43-6AA2-29C0-81DE-2834FF66B8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E4031-1575-1CF2-E003-4AE56DFA2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6047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C0B284-9303-FCA7-30D7-56FDB9DEE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6BAE28-178A-2A65-98BD-7F67426025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839B73-6675-E1CD-677E-717457548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1CA811-074D-8BD1-C6DD-07194AE7D3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9138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B1F60-CE02-1779-AFBF-B07BD5839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E693E1-F643-84DB-614B-DC7A97A6E7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A5A178-2E39-26BD-4B16-F36A68B89F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CC539-C5DB-56A4-5DF5-07D11AFC07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5217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50763-DB60-CA91-76D0-A235BDB84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4DEB3B-5C13-D1DE-9106-32C167F620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58EA94-DE8D-C861-7B14-37C56A216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E829F-D61D-B10A-410F-351CE91B2B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23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A2A39-2208-9119-9B32-387BDAE2B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FC4A23-272A-5C97-18B0-0CA0B0FFF9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D5CC58-E1BF-D035-722D-7F84339E79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D0564D-9807-1614-75C9-4909077025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2390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8C92A-5328-6F0A-DE1A-FDAF835CA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60354D-6845-D6FD-54B7-2EE730AF07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16DBD-2B5A-5F6E-C83A-051308A344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03A0F4-A624-50EC-D43D-0FEE5B1C06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8660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934F8-A19D-69B6-33D6-2E23645DA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F62D05-DC52-6C54-C3F9-80608D102C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DB64AB-E5F0-2400-A6B7-024EE2F229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C028D6-E6AA-5384-B266-8370FEB290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135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42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83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111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4FE711-54F7-3C94-A568-DD49412FB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B9C049-3716-2A59-6B39-D0E02340E9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53C599-97B2-4ACE-C5E4-7BC9070F7A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EE286A-44AD-C9A8-1EE5-0BAFF80163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139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73323-70A0-8970-19F2-CE7836AF4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6C27C9-9DA1-D7C2-662B-9A8FCAACCC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8AAE67-B35F-99CA-DEF9-0C565DBE9E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3324EB-8FF4-077E-CB30-55ADAB6C2B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070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38712D-ABA6-461E-F817-91C96FE63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646AF4-7254-25CE-DC5E-0779B7CD7A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BE14AF-48E6-54EF-7317-A4979B9BB9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E0A261-93BF-8B28-26FB-1BB38A5F13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959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A648BB-E4CE-8380-5CB5-29D63795F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F1A036-E05E-96B9-1EEA-C47F120C34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8C119C-1336-D591-6B8A-665672306F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ED8DD1-F950-CD32-C4A7-561B803C07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45742B-552D-482E-BD04-8E98540E9B4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353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82E6701-4207-0D73-F976-CEB8DEE98DC8}"/>
              </a:ext>
            </a:extLst>
          </p:cNvPr>
          <p:cNvSpPr/>
          <p:nvPr userDrawn="1"/>
        </p:nvSpPr>
        <p:spPr>
          <a:xfrm>
            <a:off x="1993900" y="6510639"/>
            <a:ext cx="10198100" cy="347361"/>
          </a:xfrm>
          <a:prstGeom prst="rect">
            <a:avLst/>
          </a:prstGeom>
          <a:gradFill flip="none" rotWithShape="1">
            <a:gsLst>
              <a:gs pos="49000">
                <a:schemeClr val="bg1"/>
              </a:gs>
              <a:gs pos="0">
                <a:schemeClr val="accent4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Biomedical Engineering | UC Davis Engineering">
            <a:extLst>
              <a:ext uri="{FF2B5EF4-FFF2-40B4-BE49-F238E27FC236}">
                <a16:creationId xmlns:a16="http://schemas.microsoft.com/office/drawing/2014/main" id="{1D26FBD7-446F-194D-318C-52300EFE53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7" y="6510638"/>
            <a:ext cx="1809640" cy="34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76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9153571-A94F-BBD2-0C91-258549D962C9}"/>
              </a:ext>
            </a:extLst>
          </p:cNvPr>
          <p:cNvSpPr/>
          <p:nvPr userDrawn="1"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E5944EB-EAF1-B4EB-931A-2E01A1B3535F}"/>
              </a:ext>
            </a:extLst>
          </p:cNvPr>
          <p:cNvCxnSpPr>
            <a:cxnSpLocks/>
          </p:cNvCxnSpPr>
          <p:nvPr userDrawn="1"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E97F0304-A158-D9CD-7117-8608276C4122}"/>
              </a:ext>
            </a:extLst>
          </p:cNvPr>
          <p:cNvSpPr/>
          <p:nvPr userDrawn="1"/>
        </p:nvSpPr>
        <p:spPr>
          <a:xfrm>
            <a:off x="1993900" y="6510639"/>
            <a:ext cx="10198100" cy="347361"/>
          </a:xfrm>
          <a:prstGeom prst="rect">
            <a:avLst/>
          </a:prstGeom>
          <a:gradFill flip="none" rotWithShape="1">
            <a:gsLst>
              <a:gs pos="49000">
                <a:schemeClr val="bg1"/>
              </a:gs>
              <a:gs pos="0">
                <a:schemeClr val="accent4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Biomedical Engineering | UC Davis Engineering">
            <a:extLst>
              <a:ext uri="{FF2B5EF4-FFF2-40B4-BE49-F238E27FC236}">
                <a16:creationId xmlns:a16="http://schemas.microsoft.com/office/drawing/2014/main" id="{56CFCE4C-CD17-D8B9-BD43-08CF31D78E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7" y="6510638"/>
            <a:ext cx="1809640" cy="34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172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942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1.png"/><Relationship Id="rId7" Type="http://schemas.openxmlformats.org/officeDocument/2006/relationships/oleObject" Target="../embeddings/oleObject7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7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4FDA666-0E37-4342-9842-B80755542801}"/>
              </a:ext>
            </a:extLst>
          </p:cNvPr>
          <p:cNvSpPr/>
          <p:nvPr/>
        </p:nvSpPr>
        <p:spPr>
          <a:xfrm>
            <a:off x="0" y="1339436"/>
            <a:ext cx="12192000" cy="197201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C5EDEC-DF98-4A6C-B75D-6C0048755DD5}"/>
              </a:ext>
            </a:extLst>
          </p:cNvPr>
          <p:cNvSpPr txBox="1"/>
          <p:nvPr/>
        </p:nvSpPr>
        <p:spPr>
          <a:xfrm>
            <a:off x="9305277" y="5350663"/>
            <a:ext cx="2890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4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November 21</a:t>
            </a:r>
            <a:r>
              <a:rPr lang="en-US" sz="24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DE6ED-4C35-4A49-BABE-090AAA315114}"/>
              </a:ext>
            </a:extLst>
          </p:cNvPr>
          <p:cNvSpPr txBox="1"/>
          <p:nvPr/>
        </p:nvSpPr>
        <p:spPr>
          <a:xfrm>
            <a:off x="-15522" y="1433209"/>
            <a:ext cx="1219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US" sz="3600" b="1" i="0" u="none" strike="noStrike" dirty="0">
                <a:effectLst/>
                <a:latin typeface="Arial" panose="020B0604020202020204" pitchFamily="34" charset="0"/>
              </a:rPr>
              <a:t>Ultra-Low Resource Time-to-Digital Converter for PET TOF Systems Achieving Sub-10 </a:t>
            </a:r>
            <a:r>
              <a:rPr lang="en-US" altLang="ko-US" sz="3600" b="1" i="0" u="none" strike="noStrike" dirty="0" err="1">
                <a:effectLst/>
                <a:latin typeface="Arial" panose="020B0604020202020204" pitchFamily="34" charset="0"/>
              </a:rPr>
              <a:t>ps</a:t>
            </a:r>
            <a:r>
              <a:rPr lang="en-US" altLang="ko-US" sz="3600" b="1" i="0" u="none" strike="noStrike" dirty="0">
                <a:effectLst/>
                <a:latin typeface="Arial" panose="020B0604020202020204" pitchFamily="34" charset="0"/>
              </a:rPr>
              <a:t> Resolution Using LUT-Based Counter on FPGA</a:t>
            </a:r>
            <a:endParaRPr lang="ko-US" altLang="en-US" sz="3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706E67-2875-4EE2-B2B5-DDB0F6448F63}"/>
              </a:ext>
            </a:extLst>
          </p:cNvPr>
          <p:cNvSpPr txBox="1"/>
          <p:nvPr/>
        </p:nvSpPr>
        <p:spPr>
          <a:xfrm>
            <a:off x="5863280" y="3778931"/>
            <a:ext cx="6344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Daehee Lee</a:t>
            </a:r>
            <a:r>
              <a:rPr lang="en-US" sz="2400" b="1" baseline="300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</a:t>
            </a:r>
            <a:r>
              <a:rPr lang="en-US" sz="24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Ian Hwang</a:t>
            </a:r>
            <a:r>
              <a:rPr lang="en-US" sz="2400" b="1" baseline="300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2</a:t>
            </a:r>
            <a:r>
              <a:rPr lang="en-US" sz="24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, Sun Il Kwon</a:t>
            </a:r>
            <a:r>
              <a:rPr lang="en-US" sz="2400" b="1" baseline="300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42C291-6523-41B7-96EC-96C6EEB2521A}"/>
              </a:ext>
            </a:extLst>
          </p:cNvPr>
          <p:cNvCxnSpPr>
            <a:cxnSpLocks/>
          </p:cNvCxnSpPr>
          <p:nvPr/>
        </p:nvCxnSpPr>
        <p:spPr>
          <a:xfrm>
            <a:off x="9305277" y="5781077"/>
            <a:ext cx="28888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033F561-EC22-4B60-874A-30B3CA71D7A3}"/>
              </a:ext>
            </a:extLst>
          </p:cNvPr>
          <p:cNvCxnSpPr>
            <a:cxnSpLocks/>
          </p:cNvCxnSpPr>
          <p:nvPr/>
        </p:nvCxnSpPr>
        <p:spPr>
          <a:xfrm>
            <a:off x="5962134" y="4214988"/>
            <a:ext cx="62341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9C1A35-A8D5-466F-A4D9-4319A372D309}"/>
              </a:ext>
            </a:extLst>
          </p:cNvPr>
          <p:cNvCxnSpPr>
            <a:cxnSpLocks/>
          </p:cNvCxnSpPr>
          <p:nvPr/>
        </p:nvCxnSpPr>
        <p:spPr>
          <a:xfrm>
            <a:off x="-15522" y="3311453"/>
            <a:ext cx="122075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508204F-FA97-446D-A2A0-E3AA62637F60}"/>
              </a:ext>
            </a:extLst>
          </p:cNvPr>
          <p:cNvCxnSpPr>
            <a:cxnSpLocks/>
          </p:cNvCxnSpPr>
          <p:nvPr/>
        </p:nvCxnSpPr>
        <p:spPr>
          <a:xfrm>
            <a:off x="-7761" y="430406"/>
            <a:ext cx="1220752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38C62E4-EC24-447F-A137-44F38AC868FC}"/>
              </a:ext>
            </a:extLst>
          </p:cNvPr>
          <p:cNvSpPr txBox="1"/>
          <p:nvPr/>
        </p:nvSpPr>
        <p:spPr>
          <a:xfrm>
            <a:off x="5943600" y="4257069"/>
            <a:ext cx="62341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1400" i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Department of Biomedical Engineering, UC Davis, California, USA</a:t>
            </a:r>
          </a:p>
          <a:p>
            <a:pPr marL="342900" indent="-342900">
              <a:buAutoNum type="arabicPeriod"/>
            </a:pPr>
            <a:r>
              <a:rPr lang="en-US" sz="1400" i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Baskin School of Engineering, UC Santa Cruz, California, USA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6EBD1C-3838-FCD6-EAAD-1CD0F39ADD62}"/>
              </a:ext>
            </a:extLst>
          </p:cNvPr>
          <p:cNvSpPr txBox="1"/>
          <p:nvPr/>
        </p:nvSpPr>
        <p:spPr>
          <a:xfrm>
            <a:off x="9413520" y="-35285"/>
            <a:ext cx="279400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US" sz="2200" dirty="0">
                <a:latin typeface="Arial" panose="020B0604020202020204" pitchFamily="34" charset="0"/>
                <a:cs typeface="Arial" panose="020B0604020202020204" pitchFamily="34" charset="0"/>
              </a:rPr>
              <a:t>Applications Session</a:t>
            </a:r>
            <a:endParaRPr lang="ko-US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E62E4F-7D33-1D86-FF85-2B8FB8B7831D}"/>
              </a:ext>
            </a:extLst>
          </p:cNvPr>
          <p:cNvSpPr txBox="1"/>
          <p:nvPr/>
        </p:nvSpPr>
        <p:spPr>
          <a:xfrm>
            <a:off x="0" y="-35284"/>
            <a:ext cx="74803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US" sz="2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ko-US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US" sz="2200" dirty="0">
                <a:latin typeface="Arial" panose="020B0604020202020204" pitchFamily="34" charset="0"/>
                <a:cs typeface="Arial" panose="020B0604020202020204" pitchFamily="34" charset="0"/>
              </a:rPr>
              <a:t> International Workshop on New Photon-Detectors</a:t>
            </a:r>
            <a:endParaRPr lang="ko-US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65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20"/>
    </mc:Choice>
    <mc:Fallback xmlns="">
      <p:transition spd="slow" advTm="2172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FAAB7-AA9F-8D88-5E40-E073437A9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0E0D4C-3AB1-E8FD-C72B-20FD6B068F59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441486-8AA5-087F-1AB1-353A531BD849}"/>
              </a:ext>
            </a:extLst>
          </p:cNvPr>
          <p:cNvSpPr txBox="1"/>
          <p:nvPr/>
        </p:nvSpPr>
        <p:spPr>
          <a:xfrm>
            <a:off x="5694578" y="5096431"/>
            <a:ext cx="47822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timing resolution with CARRY4 is </a:t>
            </a:r>
          </a:p>
          <a:p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US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~10 </a:t>
            </a:r>
            <a:r>
              <a:rPr lang="en-US" b="1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(Virtex-7 series, Xilinx).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E82ECA-A0CB-66D0-9882-085A56022366}"/>
              </a:ext>
            </a:extLst>
          </p:cNvPr>
          <p:cNvSpPr txBox="1"/>
          <p:nvPr/>
        </p:nvSpPr>
        <p:spPr>
          <a:xfrm>
            <a:off x="6450179" y="3000788"/>
            <a:ext cx="3271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C0 - C1 - C2 - C3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C4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14DB27-FCCE-2A4C-D6D4-6F8BCA647A26}"/>
              </a:ext>
            </a:extLst>
          </p:cNvPr>
          <p:cNvSpPr txBox="1"/>
          <p:nvPr/>
        </p:nvSpPr>
        <p:spPr>
          <a:xfrm>
            <a:off x="6450178" y="3346103"/>
            <a:ext cx="362421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0   -  0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0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1   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1   -  1  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1   -  1  -  1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…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D5A16D-2D50-D1F9-E33B-C75655D1C962}"/>
              </a:ext>
            </a:extLst>
          </p:cNvPr>
          <p:cNvCxnSpPr/>
          <p:nvPr/>
        </p:nvCxnSpPr>
        <p:spPr>
          <a:xfrm>
            <a:off x="8260453" y="4857682"/>
            <a:ext cx="435872" cy="0"/>
          </a:xfrm>
          <a:prstGeom prst="straightConnector1">
            <a:avLst/>
          </a:prstGeom>
          <a:ln w="28575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0C082F6-8ED0-C571-B470-11FF38F509D8}"/>
              </a:ext>
            </a:extLst>
          </p:cNvPr>
          <p:cNvSpPr txBox="1"/>
          <p:nvPr/>
        </p:nvSpPr>
        <p:spPr>
          <a:xfrm>
            <a:off x="6892835" y="2657603"/>
            <a:ext cx="2367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Thermometer codes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FF46CE-1551-F2F3-FD79-459E99E1A42F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3BFB72-9B07-FAF5-74F5-A8A6A42A23AE}"/>
              </a:ext>
            </a:extLst>
          </p:cNvPr>
          <p:cNvSpPr txBox="1"/>
          <p:nvPr/>
        </p:nvSpPr>
        <p:spPr>
          <a:xfrm>
            <a:off x="161720" y="779510"/>
            <a:ext cx="538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Tapped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Line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(TDL)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CARRY4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044447-6A02-AFEE-1B12-F1A47AD327F7}"/>
              </a:ext>
            </a:extLst>
          </p:cNvPr>
          <p:cNvGrpSpPr/>
          <p:nvPr/>
        </p:nvGrpSpPr>
        <p:grpSpPr>
          <a:xfrm>
            <a:off x="1060309" y="1523065"/>
            <a:ext cx="3436097" cy="4627911"/>
            <a:chOff x="930207" y="1141048"/>
            <a:chExt cx="3913380" cy="5270742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C0C30B0-3EC6-4FEC-6C94-FC95B2DBFBDE}"/>
                </a:ext>
              </a:extLst>
            </p:cNvPr>
            <p:cNvCxnSpPr/>
            <p:nvPr/>
          </p:nvCxnSpPr>
          <p:spPr>
            <a:xfrm flipV="1">
              <a:off x="1962421" y="5974748"/>
              <a:ext cx="0" cy="407002"/>
            </a:xfrm>
            <a:prstGeom prst="straightConnector1">
              <a:avLst/>
            </a:prstGeom>
            <a:ln w="127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CADE508-06A7-DD51-C66E-8718598FFF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695" y="4885513"/>
              <a:ext cx="0" cy="54935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69A34F3-AB72-66F3-B892-FB6D5AB8096B}"/>
                </a:ext>
              </a:extLst>
            </p:cNvPr>
            <p:cNvCxnSpPr>
              <a:cxnSpLocks/>
              <a:endCxn id="39" idx="2"/>
            </p:cNvCxnSpPr>
            <p:nvPr/>
          </p:nvCxnSpPr>
          <p:spPr>
            <a:xfrm flipV="1">
              <a:off x="1962420" y="4027179"/>
              <a:ext cx="7342" cy="58663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95FE3EE-0380-A8C0-18CF-A895CB32A5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4765" y="3285386"/>
              <a:ext cx="0" cy="50520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601BDB2-6A5B-952E-F2BF-E992FDB568AD}"/>
                </a:ext>
              </a:extLst>
            </p:cNvPr>
            <p:cNvCxnSpPr>
              <a:cxnSpLocks/>
              <a:endCxn id="1025" idx="2"/>
            </p:cNvCxnSpPr>
            <p:nvPr/>
          </p:nvCxnSpPr>
          <p:spPr>
            <a:xfrm flipV="1">
              <a:off x="1975993" y="2503632"/>
              <a:ext cx="5194" cy="525049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F4AE337-9428-8AF9-DE5C-EA71B6F5DB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6189" y="1786655"/>
              <a:ext cx="0" cy="47012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BD4AF06-6A87-986C-FFFB-D86739004A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421" y="5441305"/>
              <a:ext cx="0" cy="235889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79FC6A-515F-A956-6B92-6F8FC1943A4F}"/>
                </a:ext>
              </a:extLst>
            </p:cNvPr>
            <p:cNvSpPr/>
            <p:nvPr/>
          </p:nvSpPr>
          <p:spPr>
            <a:xfrm>
              <a:off x="930207" y="1141048"/>
              <a:ext cx="3311951" cy="494733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CE99C941-A73C-8A4A-0D37-8D9BFA5E0EFF}"/>
                </a:ext>
              </a:extLst>
            </p:cNvPr>
            <p:cNvSpPr/>
            <p:nvPr/>
          </p:nvSpPr>
          <p:spPr>
            <a:xfrm rot="5400000">
              <a:off x="1295818" y="5753343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AB7AC1C-B03B-77FB-72DB-992EB8A2562A}"/>
                </a:ext>
              </a:extLst>
            </p:cNvPr>
            <p:cNvSpPr/>
            <p:nvPr/>
          </p:nvSpPr>
          <p:spPr>
            <a:xfrm>
              <a:off x="1279360" y="1910704"/>
              <a:ext cx="2851315" cy="352415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C49D392-2658-34F2-8987-192CAF80DE08}"/>
                </a:ext>
              </a:extLst>
            </p:cNvPr>
            <p:cNvSpPr/>
            <p:nvPr/>
          </p:nvSpPr>
          <p:spPr>
            <a:xfrm>
              <a:off x="1279360" y="1481288"/>
              <a:ext cx="2860839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</a:t>
              </a: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EA82642B-15B8-8392-F82E-F2B6380BADBA}"/>
                </a:ext>
              </a:extLst>
            </p:cNvPr>
            <p:cNvSpPr/>
            <p:nvPr/>
          </p:nvSpPr>
          <p:spPr>
            <a:xfrm>
              <a:off x="4124057" y="5767117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0117E6B-3188-3457-6E77-4A47766FFAF7}"/>
                </a:ext>
              </a:extLst>
            </p:cNvPr>
            <p:cNvSpPr txBox="1"/>
            <p:nvPr/>
          </p:nvSpPr>
          <p:spPr>
            <a:xfrm>
              <a:off x="2144233" y="6061262"/>
              <a:ext cx="1070135" cy="3505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</a:p>
          </p:txBody>
        </p:sp>
        <p:sp>
          <p:nvSpPr>
            <p:cNvPr id="26" name="Trapezoid 25">
              <a:extLst>
                <a:ext uri="{FF2B5EF4-FFF2-40B4-BE49-F238E27FC236}">
                  <a16:creationId xmlns:a16="http://schemas.microsoft.com/office/drawing/2014/main" id="{16A30817-BF31-20AB-F1B6-5B335EDA3345}"/>
                </a:ext>
              </a:extLst>
            </p:cNvPr>
            <p:cNvSpPr/>
            <p:nvPr/>
          </p:nvSpPr>
          <p:spPr>
            <a:xfrm>
              <a:off x="1660598" y="4620257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27" name="Flowchart: Delay 26">
              <a:extLst>
                <a:ext uri="{FF2B5EF4-FFF2-40B4-BE49-F238E27FC236}">
                  <a16:creationId xmlns:a16="http://schemas.microsoft.com/office/drawing/2014/main" id="{049789DC-9F64-AAC7-D5BF-E68579D013E1}"/>
                </a:ext>
              </a:extLst>
            </p:cNvPr>
            <p:cNvSpPr/>
            <p:nvPr/>
          </p:nvSpPr>
          <p:spPr>
            <a:xfrm>
              <a:off x="2468666" y="4863842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F46619F-FDC7-6799-9FF0-DCC4DF5B81A5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5050273"/>
              <a:ext cx="46946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3F33B21-EACB-8E7F-DCD9-ADBA68D05CFB}"/>
                </a:ext>
              </a:extLst>
            </p:cNvPr>
            <p:cNvCxnSpPr>
              <a:cxnSpLocks/>
            </p:cNvCxnSpPr>
            <p:nvPr/>
          </p:nvCxnSpPr>
          <p:spPr>
            <a:xfrm>
              <a:off x="2277819" y="4938853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4EBBADF-02DB-3DD0-E106-8128BFAA84A6}"/>
                </a:ext>
              </a:extLst>
            </p:cNvPr>
            <p:cNvSpPr txBox="1"/>
            <p:nvPr/>
          </p:nvSpPr>
          <p:spPr>
            <a:xfrm>
              <a:off x="2224034" y="4689117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0DEDDDA-311E-B275-2A40-B66EA96C5CBE}"/>
                </a:ext>
              </a:extLst>
            </p:cNvPr>
            <p:cNvCxnSpPr>
              <a:cxnSpLocks/>
            </p:cNvCxnSpPr>
            <p:nvPr/>
          </p:nvCxnSpPr>
          <p:spPr>
            <a:xfrm>
              <a:off x="2436966" y="4862055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rapezoid 31">
              <a:extLst>
                <a:ext uri="{FF2B5EF4-FFF2-40B4-BE49-F238E27FC236}">
                  <a16:creationId xmlns:a16="http://schemas.microsoft.com/office/drawing/2014/main" id="{CBFA9197-D07A-7E5F-5190-DE6D107F02EB}"/>
                </a:ext>
              </a:extLst>
            </p:cNvPr>
            <p:cNvSpPr/>
            <p:nvPr/>
          </p:nvSpPr>
          <p:spPr>
            <a:xfrm rot="5400000">
              <a:off x="2754252" y="4664424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EAD03AD-88B5-AB05-96A1-5BB2A3D04A9B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2779134" y="4987541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918DDCD-E4BB-85A8-5E06-CEEE871DF9A6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>
              <a:off x="2362250" y="4689117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2218DC3-5983-3003-77C4-AE06B615F9ED}"/>
                </a:ext>
              </a:extLst>
            </p:cNvPr>
            <p:cNvSpPr txBox="1"/>
            <p:nvPr/>
          </p:nvSpPr>
          <p:spPr>
            <a:xfrm>
              <a:off x="2569490" y="4672370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5089F92-34AA-2C60-F11B-3B769A51CF6C}"/>
                </a:ext>
              </a:extLst>
            </p:cNvPr>
            <p:cNvSpPr txBox="1"/>
            <p:nvPr/>
          </p:nvSpPr>
          <p:spPr>
            <a:xfrm>
              <a:off x="2395560" y="4378248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AA6416F-13FB-3D6D-C181-6635AE95F121}"/>
                </a:ext>
              </a:extLst>
            </p:cNvPr>
            <p:cNvCxnSpPr>
              <a:cxnSpLocks/>
            </p:cNvCxnSpPr>
            <p:nvPr/>
          </p:nvCxnSpPr>
          <p:spPr>
            <a:xfrm>
              <a:off x="2371958" y="4396943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B5D1A5C-6681-7CFC-AC4E-8D0AA0B1934D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405746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rapezoid 38">
              <a:extLst>
                <a:ext uri="{FF2B5EF4-FFF2-40B4-BE49-F238E27FC236}">
                  <a16:creationId xmlns:a16="http://schemas.microsoft.com/office/drawing/2014/main" id="{A9CE4C96-CBAE-3B92-0996-B2CCB31560E3}"/>
                </a:ext>
              </a:extLst>
            </p:cNvPr>
            <p:cNvSpPr/>
            <p:nvPr/>
          </p:nvSpPr>
          <p:spPr>
            <a:xfrm>
              <a:off x="1662942" y="3786770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40" name="Flowchart: Delay 39">
              <a:extLst>
                <a:ext uri="{FF2B5EF4-FFF2-40B4-BE49-F238E27FC236}">
                  <a16:creationId xmlns:a16="http://schemas.microsoft.com/office/drawing/2014/main" id="{9EEEE817-B1D5-B2D1-CDFA-DB1F8B2422D8}"/>
                </a:ext>
              </a:extLst>
            </p:cNvPr>
            <p:cNvSpPr/>
            <p:nvPr/>
          </p:nvSpPr>
          <p:spPr>
            <a:xfrm>
              <a:off x="2471010" y="4030355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78F088-7AC1-F779-8DD6-B1286D8A110C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216786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C7C3A0B-12A3-DA65-5C6A-7C58FB65F47F}"/>
                </a:ext>
              </a:extLst>
            </p:cNvPr>
            <p:cNvCxnSpPr>
              <a:cxnSpLocks/>
            </p:cNvCxnSpPr>
            <p:nvPr/>
          </p:nvCxnSpPr>
          <p:spPr>
            <a:xfrm>
              <a:off x="2280163" y="4105366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596AFF7-F252-5CF9-47BB-C7934DD951E8}"/>
                </a:ext>
              </a:extLst>
            </p:cNvPr>
            <p:cNvSpPr txBox="1"/>
            <p:nvPr/>
          </p:nvSpPr>
          <p:spPr>
            <a:xfrm>
              <a:off x="2226377" y="3855629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5FD0B00-8F6B-4107-E154-0A254EB8892D}"/>
                </a:ext>
              </a:extLst>
            </p:cNvPr>
            <p:cNvCxnSpPr>
              <a:cxnSpLocks/>
            </p:cNvCxnSpPr>
            <p:nvPr/>
          </p:nvCxnSpPr>
          <p:spPr>
            <a:xfrm>
              <a:off x="2439310" y="4028568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rapezoid 44">
              <a:extLst>
                <a:ext uri="{FF2B5EF4-FFF2-40B4-BE49-F238E27FC236}">
                  <a16:creationId xmlns:a16="http://schemas.microsoft.com/office/drawing/2014/main" id="{25D1A4B4-8682-20EC-3260-AF6A6963510C}"/>
                </a:ext>
              </a:extLst>
            </p:cNvPr>
            <p:cNvSpPr/>
            <p:nvPr/>
          </p:nvSpPr>
          <p:spPr>
            <a:xfrm rot="5400000">
              <a:off x="2756596" y="3830937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5831DD2-AB69-0393-F937-618EF34F439E}"/>
                </a:ext>
              </a:extLst>
            </p:cNvPr>
            <p:cNvCxnSpPr>
              <a:cxnSpLocks/>
              <a:stCxn id="40" idx="3"/>
            </p:cNvCxnSpPr>
            <p:nvPr/>
          </p:nvCxnSpPr>
          <p:spPr>
            <a:xfrm>
              <a:off x="2781478" y="4154054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14F6D11-A735-5B8A-FEC3-98588A8D70D5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>
              <a:off x="2364593" y="3855629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E1313C1-7188-6621-CFBB-7923B4C529F9}"/>
                </a:ext>
              </a:extLst>
            </p:cNvPr>
            <p:cNvSpPr txBox="1"/>
            <p:nvPr/>
          </p:nvSpPr>
          <p:spPr>
            <a:xfrm>
              <a:off x="2571834" y="3838882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1DC1CCE-3772-14BF-EC59-94330BDB7D41}"/>
                </a:ext>
              </a:extLst>
            </p:cNvPr>
            <p:cNvSpPr txBox="1"/>
            <p:nvPr/>
          </p:nvSpPr>
          <p:spPr>
            <a:xfrm>
              <a:off x="2397904" y="3544762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745B2C76-82BB-FB92-6E50-AA0632CBCDCE}"/>
                </a:ext>
              </a:extLst>
            </p:cNvPr>
            <p:cNvCxnSpPr>
              <a:cxnSpLocks/>
            </p:cNvCxnSpPr>
            <p:nvPr/>
          </p:nvCxnSpPr>
          <p:spPr>
            <a:xfrm>
              <a:off x="2374302" y="3563456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3D5C6AA-019B-2CCF-B5A9-9E6F0822F91E}"/>
                </a:ext>
              </a:extLst>
            </p:cNvPr>
            <p:cNvCxnSpPr>
              <a:cxnSpLocks/>
            </p:cNvCxnSpPr>
            <p:nvPr/>
          </p:nvCxnSpPr>
          <p:spPr>
            <a:xfrm>
              <a:off x="1964765" y="3572259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rapezoid 51">
              <a:extLst>
                <a:ext uri="{FF2B5EF4-FFF2-40B4-BE49-F238E27FC236}">
                  <a16:creationId xmlns:a16="http://schemas.microsoft.com/office/drawing/2014/main" id="{5C5813BD-2487-A248-F4FC-FE7CB4215574}"/>
                </a:ext>
              </a:extLst>
            </p:cNvPr>
            <p:cNvSpPr/>
            <p:nvPr/>
          </p:nvSpPr>
          <p:spPr>
            <a:xfrm>
              <a:off x="1674170" y="3035122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53" name="Flowchart: Delay 52">
              <a:extLst>
                <a:ext uri="{FF2B5EF4-FFF2-40B4-BE49-F238E27FC236}">
                  <a16:creationId xmlns:a16="http://schemas.microsoft.com/office/drawing/2014/main" id="{B5BD6EEF-5878-E5F4-BA3E-67CFA6D6E681}"/>
                </a:ext>
              </a:extLst>
            </p:cNvPr>
            <p:cNvSpPr/>
            <p:nvPr/>
          </p:nvSpPr>
          <p:spPr>
            <a:xfrm>
              <a:off x="2482238" y="3278707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3AA9F26-3496-A589-C45F-5D1DA1EB0226}"/>
                </a:ext>
              </a:extLst>
            </p:cNvPr>
            <p:cNvCxnSpPr>
              <a:cxnSpLocks/>
            </p:cNvCxnSpPr>
            <p:nvPr/>
          </p:nvCxnSpPr>
          <p:spPr>
            <a:xfrm>
              <a:off x="1973649" y="3465138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0A7E840-17C7-CD15-74FA-863039DA11F0}"/>
                </a:ext>
              </a:extLst>
            </p:cNvPr>
            <p:cNvCxnSpPr>
              <a:cxnSpLocks/>
            </p:cNvCxnSpPr>
            <p:nvPr/>
          </p:nvCxnSpPr>
          <p:spPr>
            <a:xfrm>
              <a:off x="2291391" y="3353718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61F2E80-6F28-3575-6C8B-02325FD787B7}"/>
                </a:ext>
              </a:extLst>
            </p:cNvPr>
            <p:cNvSpPr txBox="1"/>
            <p:nvPr/>
          </p:nvSpPr>
          <p:spPr>
            <a:xfrm>
              <a:off x="2237606" y="3103980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E8393A4-E810-CC16-ABDE-5879DA78FBAB}"/>
                </a:ext>
              </a:extLst>
            </p:cNvPr>
            <p:cNvCxnSpPr>
              <a:cxnSpLocks/>
            </p:cNvCxnSpPr>
            <p:nvPr/>
          </p:nvCxnSpPr>
          <p:spPr>
            <a:xfrm>
              <a:off x="2450538" y="3276920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rapezoid 57">
              <a:extLst>
                <a:ext uri="{FF2B5EF4-FFF2-40B4-BE49-F238E27FC236}">
                  <a16:creationId xmlns:a16="http://schemas.microsoft.com/office/drawing/2014/main" id="{09C31FD5-B4FF-18BE-9375-4F8739EB3765}"/>
                </a:ext>
              </a:extLst>
            </p:cNvPr>
            <p:cNvSpPr/>
            <p:nvPr/>
          </p:nvSpPr>
          <p:spPr>
            <a:xfrm rot="5400000">
              <a:off x="2767824" y="3079289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FE85267-49A6-BE96-EC23-E0DFD537505A}"/>
                </a:ext>
              </a:extLst>
            </p:cNvPr>
            <p:cNvCxnSpPr>
              <a:cxnSpLocks/>
              <a:stCxn id="53" idx="3"/>
            </p:cNvCxnSpPr>
            <p:nvPr/>
          </p:nvCxnSpPr>
          <p:spPr>
            <a:xfrm>
              <a:off x="2792706" y="3402406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97B459B-6385-2847-0910-A3EA3C90AE93}"/>
                </a:ext>
              </a:extLst>
            </p:cNvPr>
            <p:cNvCxnSpPr>
              <a:cxnSpLocks/>
              <a:stCxn id="56" idx="0"/>
            </p:cNvCxnSpPr>
            <p:nvPr/>
          </p:nvCxnSpPr>
          <p:spPr>
            <a:xfrm>
              <a:off x="2375822" y="3103980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F7E4B4F-8A24-866F-FD89-12A6FB7B0B3E}"/>
                </a:ext>
              </a:extLst>
            </p:cNvPr>
            <p:cNvSpPr txBox="1"/>
            <p:nvPr/>
          </p:nvSpPr>
          <p:spPr>
            <a:xfrm>
              <a:off x="2583062" y="30872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6FF4B71-BAA7-5C4F-A10B-0C8C90CEC661}"/>
                </a:ext>
              </a:extLst>
            </p:cNvPr>
            <p:cNvSpPr txBox="1"/>
            <p:nvPr/>
          </p:nvSpPr>
          <p:spPr>
            <a:xfrm>
              <a:off x="2409133" y="2793113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E8094BB-B0B5-5DBD-09B7-3A02AD8479AA}"/>
                </a:ext>
              </a:extLst>
            </p:cNvPr>
            <p:cNvCxnSpPr>
              <a:cxnSpLocks/>
            </p:cNvCxnSpPr>
            <p:nvPr/>
          </p:nvCxnSpPr>
          <p:spPr>
            <a:xfrm>
              <a:off x="2385530" y="2811808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4" name="Straight Connector 1023">
              <a:extLst>
                <a:ext uri="{FF2B5EF4-FFF2-40B4-BE49-F238E27FC236}">
                  <a16:creationId xmlns:a16="http://schemas.microsoft.com/office/drawing/2014/main" id="{8E7E17BD-4887-79D8-0EDC-41F6D9037D1E}"/>
                </a:ext>
              </a:extLst>
            </p:cNvPr>
            <p:cNvCxnSpPr>
              <a:cxnSpLocks/>
            </p:cNvCxnSpPr>
            <p:nvPr/>
          </p:nvCxnSpPr>
          <p:spPr>
            <a:xfrm>
              <a:off x="1975993" y="2820611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5" name="Trapezoid 1024">
              <a:extLst>
                <a:ext uri="{FF2B5EF4-FFF2-40B4-BE49-F238E27FC236}">
                  <a16:creationId xmlns:a16="http://schemas.microsoft.com/office/drawing/2014/main" id="{482FCBBC-6E49-46A4-C03E-806A10F7B3A6}"/>
                </a:ext>
              </a:extLst>
            </p:cNvPr>
            <p:cNvSpPr/>
            <p:nvPr/>
          </p:nvSpPr>
          <p:spPr>
            <a:xfrm>
              <a:off x="1674366" y="2263223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1026" name="Flowchart: Delay 1025">
              <a:extLst>
                <a:ext uri="{FF2B5EF4-FFF2-40B4-BE49-F238E27FC236}">
                  <a16:creationId xmlns:a16="http://schemas.microsoft.com/office/drawing/2014/main" id="{A7F901FE-C4EB-AE7A-271E-E2789F284ADA}"/>
                </a:ext>
              </a:extLst>
            </p:cNvPr>
            <p:cNvSpPr/>
            <p:nvPr/>
          </p:nvSpPr>
          <p:spPr>
            <a:xfrm>
              <a:off x="2482434" y="2506808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27" name="Straight Connector 1026">
              <a:extLst>
                <a:ext uri="{FF2B5EF4-FFF2-40B4-BE49-F238E27FC236}">
                  <a16:creationId xmlns:a16="http://schemas.microsoft.com/office/drawing/2014/main" id="{C29647D8-0BA4-19DA-8353-932FC5419AEB}"/>
                </a:ext>
              </a:extLst>
            </p:cNvPr>
            <p:cNvCxnSpPr>
              <a:cxnSpLocks/>
            </p:cNvCxnSpPr>
            <p:nvPr/>
          </p:nvCxnSpPr>
          <p:spPr>
            <a:xfrm>
              <a:off x="1973845" y="2693239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C75B3EB6-C89D-2703-FF70-9A3BF4823F7B}"/>
                </a:ext>
              </a:extLst>
            </p:cNvPr>
            <p:cNvCxnSpPr>
              <a:cxnSpLocks/>
            </p:cNvCxnSpPr>
            <p:nvPr/>
          </p:nvCxnSpPr>
          <p:spPr>
            <a:xfrm>
              <a:off x="2291587" y="2581819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TextBox 1028">
              <a:extLst>
                <a:ext uri="{FF2B5EF4-FFF2-40B4-BE49-F238E27FC236}">
                  <a16:creationId xmlns:a16="http://schemas.microsoft.com/office/drawing/2014/main" id="{F64FD899-2304-B4C0-9897-DD9E69C09D4A}"/>
                </a:ext>
              </a:extLst>
            </p:cNvPr>
            <p:cNvSpPr txBox="1"/>
            <p:nvPr/>
          </p:nvSpPr>
          <p:spPr>
            <a:xfrm>
              <a:off x="2237802" y="2332082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E79B6AAA-F018-D9EA-040D-250B8C39332D}"/>
                </a:ext>
              </a:extLst>
            </p:cNvPr>
            <p:cNvCxnSpPr>
              <a:cxnSpLocks/>
            </p:cNvCxnSpPr>
            <p:nvPr/>
          </p:nvCxnSpPr>
          <p:spPr>
            <a:xfrm>
              <a:off x="2450734" y="2505021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1" name="Trapezoid 1030">
              <a:extLst>
                <a:ext uri="{FF2B5EF4-FFF2-40B4-BE49-F238E27FC236}">
                  <a16:creationId xmlns:a16="http://schemas.microsoft.com/office/drawing/2014/main" id="{EB4175DF-9541-010A-B4B6-22A9C4E66D47}"/>
                </a:ext>
              </a:extLst>
            </p:cNvPr>
            <p:cNvSpPr/>
            <p:nvPr/>
          </p:nvSpPr>
          <p:spPr>
            <a:xfrm rot="5400000">
              <a:off x="2768020" y="2307390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1032" name="Straight Connector 1031">
              <a:extLst>
                <a:ext uri="{FF2B5EF4-FFF2-40B4-BE49-F238E27FC236}">
                  <a16:creationId xmlns:a16="http://schemas.microsoft.com/office/drawing/2014/main" id="{AD80C2BC-045E-7C25-5ED0-CF02A1653078}"/>
                </a:ext>
              </a:extLst>
            </p:cNvPr>
            <p:cNvCxnSpPr>
              <a:cxnSpLocks/>
              <a:stCxn id="1026" idx="3"/>
            </p:cNvCxnSpPr>
            <p:nvPr/>
          </p:nvCxnSpPr>
          <p:spPr>
            <a:xfrm>
              <a:off x="2792902" y="2630507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3" name="Straight Connector 1032">
              <a:extLst>
                <a:ext uri="{FF2B5EF4-FFF2-40B4-BE49-F238E27FC236}">
                  <a16:creationId xmlns:a16="http://schemas.microsoft.com/office/drawing/2014/main" id="{37B8DEF2-9B36-3E50-B424-9E6AEC00961A}"/>
                </a:ext>
              </a:extLst>
            </p:cNvPr>
            <p:cNvCxnSpPr>
              <a:cxnSpLocks/>
              <a:stCxn id="1029" idx="0"/>
            </p:cNvCxnSpPr>
            <p:nvPr/>
          </p:nvCxnSpPr>
          <p:spPr>
            <a:xfrm>
              <a:off x="2376018" y="2332082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99D551EB-8231-BF66-9ABB-4E312F9BFDF6}"/>
                </a:ext>
              </a:extLst>
            </p:cNvPr>
            <p:cNvSpPr txBox="1"/>
            <p:nvPr/>
          </p:nvSpPr>
          <p:spPr>
            <a:xfrm>
              <a:off x="2583258" y="23153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5" name="TextBox 1034">
              <a:extLst>
                <a:ext uri="{FF2B5EF4-FFF2-40B4-BE49-F238E27FC236}">
                  <a16:creationId xmlns:a16="http://schemas.microsoft.com/office/drawing/2014/main" id="{C7C24B50-4870-49AE-83CD-9CA96D8743CC}"/>
                </a:ext>
              </a:extLst>
            </p:cNvPr>
            <p:cNvSpPr txBox="1"/>
            <p:nvPr/>
          </p:nvSpPr>
          <p:spPr>
            <a:xfrm>
              <a:off x="2444390" y="2021215"/>
              <a:ext cx="580515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CO3 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6" name="Straight Connector 1035">
              <a:extLst>
                <a:ext uri="{FF2B5EF4-FFF2-40B4-BE49-F238E27FC236}">
                  <a16:creationId xmlns:a16="http://schemas.microsoft.com/office/drawing/2014/main" id="{031AC7AA-8AC1-5B2A-2E08-9787502E51F7}"/>
                </a:ext>
              </a:extLst>
            </p:cNvPr>
            <p:cNvCxnSpPr>
              <a:cxnSpLocks/>
            </p:cNvCxnSpPr>
            <p:nvPr/>
          </p:nvCxnSpPr>
          <p:spPr>
            <a:xfrm>
              <a:off x="2385726" y="2039909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7" name="Straight Connector 1036">
              <a:extLst>
                <a:ext uri="{FF2B5EF4-FFF2-40B4-BE49-F238E27FC236}">
                  <a16:creationId xmlns:a16="http://schemas.microsoft.com/office/drawing/2014/main" id="{680C54CF-28FA-A471-9C3D-47C57C8E94AA}"/>
                </a:ext>
              </a:extLst>
            </p:cNvPr>
            <p:cNvCxnSpPr>
              <a:cxnSpLocks/>
            </p:cNvCxnSpPr>
            <p:nvPr/>
          </p:nvCxnSpPr>
          <p:spPr>
            <a:xfrm>
              <a:off x="1976189" y="2048712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8" name="Rectangle 1037">
              <a:extLst>
                <a:ext uri="{FF2B5EF4-FFF2-40B4-BE49-F238E27FC236}">
                  <a16:creationId xmlns:a16="http://schemas.microsoft.com/office/drawing/2014/main" id="{B75EA559-12FB-7ED9-5F6B-487AB2358C37}"/>
                </a:ext>
              </a:extLst>
            </p:cNvPr>
            <p:cNvSpPr/>
            <p:nvPr/>
          </p:nvSpPr>
          <p:spPr>
            <a:xfrm>
              <a:off x="1585202" y="1990660"/>
              <a:ext cx="1305419" cy="3174705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39" name="Group 1038">
              <a:extLst>
                <a:ext uri="{FF2B5EF4-FFF2-40B4-BE49-F238E27FC236}">
                  <a16:creationId xmlns:a16="http://schemas.microsoft.com/office/drawing/2014/main" id="{07C261FE-B05D-D82C-0CD7-F0D8256DD126}"/>
                </a:ext>
              </a:extLst>
            </p:cNvPr>
            <p:cNvGrpSpPr/>
            <p:nvPr/>
          </p:nvGrpSpPr>
          <p:grpSpPr>
            <a:xfrm>
              <a:off x="3479404" y="4690209"/>
              <a:ext cx="605549" cy="564906"/>
              <a:chOff x="3661447" y="4485367"/>
              <a:chExt cx="605549" cy="564906"/>
            </a:xfrm>
          </p:grpSpPr>
          <p:sp>
            <p:nvSpPr>
              <p:cNvPr id="8210" name="Rectangle 8209">
                <a:extLst>
                  <a:ext uri="{FF2B5EF4-FFF2-40B4-BE49-F238E27FC236}">
                    <a16:creationId xmlns:a16="http://schemas.microsoft.com/office/drawing/2014/main" id="{42C065BD-15F7-BACE-AB8A-49089E4734C7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11" name="TextBox 8210">
                <a:extLst>
                  <a:ext uri="{FF2B5EF4-FFF2-40B4-BE49-F238E27FC236}">
                    <a16:creationId xmlns:a16="http://schemas.microsoft.com/office/drawing/2014/main" id="{9FB5D439-426C-1234-4207-F947AE6C792A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26" name="Isosceles Triangle 8225">
                <a:extLst>
                  <a:ext uri="{FF2B5EF4-FFF2-40B4-BE49-F238E27FC236}">
                    <a16:creationId xmlns:a16="http://schemas.microsoft.com/office/drawing/2014/main" id="{DF88C054-D1AE-8660-B254-80861436CA6C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40" name="Group 1039">
              <a:extLst>
                <a:ext uri="{FF2B5EF4-FFF2-40B4-BE49-F238E27FC236}">
                  <a16:creationId xmlns:a16="http://schemas.microsoft.com/office/drawing/2014/main" id="{2E402D8A-A1E4-EDE9-57AC-A231A0C7F3C2}"/>
                </a:ext>
              </a:extLst>
            </p:cNvPr>
            <p:cNvGrpSpPr/>
            <p:nvPr/>
          </p:nvGrpSpPr>
          <p:grpSpPr>
            <a:xfrm>
              <a:off x="3488929" y="3879066"/>
              <a:ext cx="605549" cy="564906"/>
              <a:chOff x="3661447" y="4485367"/>
              <a:chExt cx="605549" cy="564906"/>
            </a:xfrm>
          </p:grpSpPr>
          <p:sp>
            <p:nvSpPr>
              <p:cNvPr id="8207" name="Rectangle 8206">
                <a:extLst>
                  <a:ext uri="{FF2B5EF4-FFF2-40B4-BE49-F238E27FC236}">
                    <a16:creationId xmlns:a16="http://schemas.microsoft.com/office/drawing/2014/main" id="{BBE21BF1-8290-B91A-72AE-34B30CE715CB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8" name="TextBox 8207">
                <a:extLst>
                  <a:ext uri="{FF2B5EF4-FFF2-40B4-BE49-F238E27FC236}">
                    <a16:creationId xmlns:a16="http://schemas.microsoft.com/office/drawing/2014/main" id="{2477B822-1A0B-75D6-A5CF-22DBBF5E2A4F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9" name="Isosceles Triangle 8208">
                <a:extLst>
                  <a:ext uri="{FF2B5EF4-FFF2-40B4-BE49-F238E27FC236}">
                    <a16:creationId xmlns:a16="http://schemas.microsoft.com/office/drawing/2014/main" id="{DB874455-B147-27EF-4BAB-B66E8B269F7D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41" name="Group 1040">
              <a:extLst>
                <a:ext uri="{FF2B5EF4-FFF2-40B4-BE49-F238E27FC236}">
                  <a16:creationId xmlns:a16="http://schemas.microsoft.com/office/drawing/2014/main" id="{2B7BBA74-731E-166D-DBF2-35D96E524C30}"/>
                </a:ext>
              </a:extLst>
            </p:cNvPr>
            <p:cNvGrpSpPr/>
            <p:nvPr/>
          </p:nvGrpSpPr>
          <p:grpSpPr>
            <a:xfrm>
              <a:off x="3479404" y="3067924"/>
              <a:ext cx="605549" cy="564906"/>
              <a:chOff x="3661447" y="4485367"/>
              <a:chExt cx="605549" cy="564906"/>
            </a:xfrm>
          </p:grpSpPr>
          <p:sp>
            <p:nvSpPr>
              <p:cNvPr id="8204" name="Rectangle 8203">
                <a:extLst>
                  <a:ext uri="{FF2B5EF4-FFF2-40B4-BE49-F238E27FC236}">
                    <a16:creationId xmlns:a16="http://schemas.microsoft.com/office/drawing/2014/main" id="{44A6DD2A-2D48-B814-9758-F23153A2D15C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5" name="TextBox 8204">
                <a:extLst>
                  <a:ext uri="{FF2B5EF4-FFF2-40B4-BE49-F238E27FC236}">
                    <a16:creationId xmlns:a16="http://schemas.microsoft.com/office/drawing/2014/main" id="{46BAFC37-B180-136F-3774-8DB5D1769251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6" name="Isosceles Triangle 8205">
                <a:extLst>
                  <a:ext uri="{FF2B5EF4-FFF2-40B4-BE49-F238E27FC236}">
                    <a16:creationId xmlns:a16="http://schemas.microsoft.com/office/drawing/2014/main" id="{B0497826-4753-963F-4C85-55882FFFADB5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43" name="Group 1042">
              <a:extLst>
                <a:ext uri="{FF2B5EF4-FFF2-40B4-BE49-F238E27FC236}">
                  <a16:creationId xmlns:a16="http://schemas.microsoft.com/office/drawing/2014/main" id="{550F8885-900E-6F48-2F6C-34FFBA13570D}"/>
                </a:ext>
              </a:extLst>
            </p:cNvPr>
            <p:cNvGrpSpPr/>
            <p:nvPr/>
          </p:nvGrpSpPr>
          <p:grpSpPr>
            <a:xfrm>
              <a:off x="3479404" y="2256782"/>
              <a:ext cx="605549" cy="564906"/>
              <a:chOff x="3661447" y="4485367"/>
              <a:chExt cx="605549" cy="564906"/>
            </a:xfrm>
          </p:grpSpPr>
          <p:sp>
            <p:nvSpPr>
              <p:cNvPr id="8199" name="Rectangle 8198">
                <a:extLst>
                  <a:ext uri="{FF2B5EF4-FFF2-40B4-BE49-F238E27FC236}">
                    <a16:creationId xmlns:a16="http://schemas.microsoft.com/office/drawing/2014/main" id="{E3657A01-5E7C-CFCB-A9D0-8C5AA72ECCFE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0" name="TextBox 8199">
                <a:extLst>
                  <a:ext uri="{FF2B5EF4-FFF2-40B4-BE49-F238E27FC236}">
                    <a16:creationId xmlns:a16="http://schemas.microsoft.com/office/drawing/2014/main" id="{85FB8D74-AFFB-94B0-B3EF-1C64BFEE9547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2" name="Isosceles Triangle 8201">
                <a:extLst>
                  <a:ext uri="{FF2B5EF4-FFF2-40B4-BE49-F238E27FC236}">
                    <a16:creationId xmlns:a16="http://schemas.microsoft.com/office/drawing/2014/main" id="{524C80FF-4EEF-C5D8-DC14-74DC678D5F92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cxnSp>
          <p:nvCxnSpPr>
            <p:cNvPr id="1044" name="Straight Connector 1043">
              <a:extLst>
                <a:ext uri="{FF2B5EF4-FFF2-40B4-BE49-F238E27FC236}">
                  <a16:creationId xmlns:a16="http://schemas.microsoft.com/office/drawing/2014/main" id="{4A732402-5232-56F7-7830-2BA4246B2E8A}"/>
                </a:ext>
              </a:extLst>
            </p:cNvPr>
            <p:cNvCxnSpPr>
              <a:stCxn id="1031" idx="0"/>
            </p:cNvCxnSpPr>
            <p:nvPr/>
          </p:nvCxnSpPr>
          <p:spPr>
            <a:xfrm flipV="1">
              <a:off x="3192610" y="2430156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5" name="Straight Connector 1044">
              <a:extLst>
                <a:ext uri="{FF2B5EF4-FFF2-40B4-BE49-F238E27FC236}">
                  <a16:creationId xmlns:a16="http://schemas.microsoft.com/office/drawing/2014/main" id="{37366AF0-F040-AD6A-6CC5-14B2117DDCA7}"/>
                </a:ext>
              </a:extLst>
            </p:cNvPr>
            <p:cNvCxnSpPr/>
            <p:nvPr/>
          </p:nvCxnSpPr>
          <p:spPr>
            <a:xfrm flipV="1">
              <a:off x="3183111" y="32176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8" name="Straight Connector 1047">
              <a:extLst>
                <a:ext uri="{FF2B5EF4-FFF2-40B4-BE49-F238E27FC236}">
                  <a16:creationId xmlns:a16="http://schemas.microsoft.com/office/drawing/2014/main" id="{A9C13268-1FC0-B1D6-A6CA-E6BBB010C9AA}"/>
                </a:ext>
              </a:extLst>
            </p:cNvPr>
            <p:cNvCxnSpPr/>
            <p:nvPr/>
          </p:nvCxnSpPr>
          <p:spPr>
            <a:xfrm flipV="1">
              <a:off x="3183111" y="3994622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9" name="Straight Connector 1048">
              <a:extLst>
                <a:ext uri="{FF2B5EF4-FFF2-40B4-BE49-F238E27FC236}">
                  <a16:creationId xmlns:a16="http://schemas.microsoft.com/office/drawing/2014/main" id="{B241D961-8385-81DB-9463-2A09A185616D}"/>
                </a:ext>
              </a:extLst>
            </p:cNvPr>
            <p:cNvCxnSpPr/>
            <p:nvPr/>
          </p:nvCxnSpPr>
          <p:spPr>
            <a:xfrm flipV="1">
              <a:off x="3176433" y="48287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0" name="Isosceles Triangle 1049">
              <a:extLst>
                <a:ext uri="{FF2B5EF4-FFF2-40B4-BE49-F238E27FC236}">
                  <a16:creationId xmlns:a16="http://schemas.microsoft.com/office/drawing/2014/main" id="{B9AD2EFE-C0A9-EB80-8467-566D962B04CB}"/>
                </a:ext>
              </a:extLst>
            </p:cNvPr>
            <p:cNvSpPr/>
            <p:nvPr/>
          </p:nvSpPr>
          <p:spPr>
            <a:xfrm rot="5400000">
              <a:off x="947622" y="3388262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51" name="Isosceles Triangle 1050">
              <a:extLst>
                <a:ext uri="{FF2B5EF4-FFF2-40B4-BE49-F238E27FC236}">
                  <a16:creationId xmlns:a16="http://schemas.microsoft.com/office/drawing/2014/main" id="{2ADAC6DD-5AC9-18FF-BEB0-AC2A580D884E}"/>
                </a:ext>
              </a:extLst>
            </p:cNvPr>
            <p:cNvSpPr/>
            <p:nvPr/>
          </p:nvSpPr>
          <p:spPr>
            <a:xfrm rot="5400000">
              <a:off x="1289679" y="1550750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52" name="Straight Connector 1051">
              <a:extLst>
                <a:ext uri="{FF2B5EF4-FFF2-40B4-BE49-F238E27FC236}">
                  <a16:creationId xmlns:a16="http://schemas.microsoft.com/office/drawing/2014/main" id="{8411EF4A-EDAE-1278-CDC0-FEF0F4446745}"/>
                </a:ext>
              </a:extLst>
            </p:cNvPr>
            <p:cNvCxnSpPr>
              <a:cxnSpLocks/>
              <a:stCxn id="1050" idx="0"/>
              <a:endCxn id="1055" idx="3"/>
            </p:cNvCxnSpPr>
            <p:nvPr/>
          </p:nvCxnSpPr>
          <p:spPr>
            <a:xfrm>
              <a:off x="1104785" y="3470416"/>
              <a:ext cx="179867" cy="233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3" name="Connector: Elbow 1052">
              <a:extLst>
                <a:ext uri="{FF2B5EF4-FFF2-40B4-BE49-F238E27FC236}">
                  <a16:creationId xmlns:a16="http://schemas.microsoft.com/office/drawing/2014/main" id="{0D43501F-97E2-242B-ACAF-C5AD00F91300}"/>
                </a:ext>
              </a:extLst>
            </p:cNvPr>
            <p:cNvCxnSpPr>
              <a:stCxn id="1051" idx="3"/>
              <a:endCxn id="1050" idx="0"/>
            </p:cNvCxnSpPr>
            <p:nvPr/>
          </p:nvCxnSpPr>
          <p:spPr>
            <a:xfrm rot="10800000" flipV="1">
              <a:off x="1104785" y="1632903"/>
              <a:ext cx="177751" cy="1837512"/>
            </a:xfrm>
            <a:prstGeom prst="bentConnector3">
              <a:avLst>
                <a:gd name="adj1" fmla="val 5488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4" name="Connector: Elbow 1053">
              <a:extLst>
                <a:ext uri="{FF2B5EF4-FFF2-40B4-BE49-F238E27FC236}">
                  <a16:creationId xmlns:a16="http://schemas.microsoft.com/office/drawing/2014/main" id="{0EEA16BB-BE60-FFBA-70E0-C6F5339DA6DA}"/>
                </a:ext>
              </a:extLst>
            </p:cNvPr>
            <p:cNvCxnSpPr>
              <a:stCxn id="21" idx="3"/>
              <a:endCxn id="1050" idx="0"/>
            </p:cNvCxnSpPr>
            <p:nvPr/>
          </p:nvCxnSpPr>
          <p:spPr>
            <a:xfrm rot="10800000">
              <a:off x="1104785" y="3470417"/>
              <a:ext cx="183890" cy="2365081"/>
            </a:xfrm>
            <a:prstGeom prst="bentConnector3">
              <a:avLst>
                <a:gd name="adj1" fmla="val 59439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5" name="Isosceles Triangle 1054">
              <a:extLst>
                <a:ext uri="{FF2B5EF4-FFF2-40B4-BE49-F238E27FC236}">
                  <a16:creationId xmlns:a16="http://schemas.microsoft.com/office/drawing/2014/main" id="{B4381931-D055-FA1B-E35D-21E51FEF650D}"/>
                </a:ext>
              </a:extLst>
            </p:cNvPr>
            <p:cNvSpPr/>
            <p:nvPr/>
          </p:nvSpPr>
          <p:spPr>
            <a:xfrm rot="5400000">
              <a:off x="1272700" y="3412026"/>
              <a:ext cx="145353" cy="121450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56" name="Straight Connector 1055">
              <a:extLst>
                <a:ext uri="{FF2B5EF4-FFF2-40B4-BE49-F238E27FC236}">
                  <a16:creationId xmlns:a16="http://schemas.microsoft.com/office/drawing/2014/main" id="{D3D896CA-DB62-3A60-6E26-FEBB4C3D04BD}"/>
                </a:ext>
              </a:extLst>
            </p:cNvPr>
            <p:cNvCxnSpPr>
              <a:cxnSpLocks/>
            </p:cNvCxnSpPr>
            <p:nvPr/>
          </p:nvCxnSpPr>
          <p:spPr>
            <a:xfrm>
              <a:off x="3356958" y="2656928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7" name="Straight Connector 1056">
              <a:extLst>
                <a:ext uri="{FF2B5EF4-FFF2-40B4-BE49-F238E27FC236}">
                  <a16:creationId xmlns:a16="http://schemas.microsoft.com/office/drawing/2014/main" id="{940D7EB7-F1CB-5599-C887-BD0F301B9BCD}"/>
                </a:ext>
              </a:extLst>
            </p:cNvPr>
            <p:cNvCxnSpPr>
              <a:cxnSpLocks/>
            </p:cNvCxnSpPr>
            <p:nvPr/>
          </p:nvCxnSpPr>
          <p:spPr>
            <a:xfrm>
              <a:off x="3373135" y="3472751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8" name="Straight Connector 1057">
              <a:extLst>
                <a:ext uri="{FF2B5EF4-FFF2-40B4-BE49-F238E27FC236}">
                  <a16:creationId xmlns:a16="http://schemas.microsoft.com/office/drawing/2014/main" id="{4FDD7446-1096-21DE-C5D8-67D7F5FC56FD}"/>
                </a:ext>
              </a:extLst>
            </p:cNvPr>
            <p:cNvCxnSpPr>
              <a:cxnSpLocks/>
            </p:cNvCxnSpPr>
            <p:nvPr/>
          </p:nvCxnSpPr>
          <p:spPr>
            <a:xfrm>
              <a:off x="3378618" y="4274577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3" name="Straight Connector 1062">
              <a:extLst>
                <a:ext uri="{FF2B5EF4-FFF2-40B4-BE49-F238E27FC236}">
                  <a16:creationId xmlns:a16="http://schemas.microsoft.com/office/drawing/2014/main" id="{13216B60-11FB-07A4-2476-32204049278B}"/>
                </a:ext>
              </a:extLst>
            </p:cNvPr>
            <p:cNvCxnSpPr>
              <a:cxnSpLocks/>
            </p:cNvCxnSpPr>
            <p:nvPr/>
          </p:nvCxnSpPr>
          <p:spPr>
            <a:xfrm>
              <a:off x="3363636" y="5089014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9" name="Rectangle 1068">
              <a:extLst>
                <a:ext uri="{FF2B5EF4-FFF2-40B4-BE49-F238E27FC236}">
                  <a16:creationId xmlns:a16="http://schemas.microsoft.com/office/drawing/2014/main" id="{E1C5C3F7-CC0E-C330-5D34-DD0EB09AFEC5}"/>
                </a:ext>
              </a:extLst>
            </p:cNvPr>
            <p:cNvSpPr/>
            <p:nvPr/>
          </p:nvSpPr>
          <p:spPr>
            <a:xfrm>
              <a:off x="3464353" y="2175885"/>
              <a:ext cx="530634" cy="3174705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72" name="Straight Arrow Connector 1071">
              <a:extLst>
                <a:ext uri="{FF2B5EF4-FFF2-40B4-BE49-F238E27FC236}">
                  <a16:creationId xmlns:a16="http://schemas.microsoft.com/office/drawing/2014/main" id="{A88DD706-3E7A-B70E-05CB-4FF5C76CA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4825543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4" name="Straight Arrow Connector 1073">
              <a:extLst>
                <a:ext uri="{FF2B5EF4-FFF2-40B4-BE49-F238E27FC236}">
                  <a16:creationId xmlns:a16="http://schemas.microsoft.com/office/drawing/2014/main" id="{04462BEE-7046-F6E9-5AD4-6A28C6D8DD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3994157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5" name="Straight Arrow Connector 1074">
              <a:extLst>
                <a:ext uri="{FF2B5EF4-FFF2-40B4-BE49-F238E27FC236}">
                  <a16:creationId xmlns:a16="http://schemas.microsoft.com/office/drawing/2014/main" id="{DB93CB5A-F58F-4163-9B9A-D0D2EB2076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7130" y="3202055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6" name="Straight Arrow Connector 1075">
              <a:extLst>
                <a:ext uri="{FF2B5EF4-FFF2-40B4-BE49-F238E27FC236}">
                  <a16:creationId xmlns:a16="http://schemas.microsoft.com/office/drawing/2014/main" id="{71715544-F5BF-6B6B-C819-1312DA5BFF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2409289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7" name="TextBox 1076">
              <a:extLst>
                <a:ext uri="{FF2B5EF4-FFF2-40B4-BE49-F238E27FC236}">
                  <a16:creationId xmlns:a16="http://schemas.microsoft.com/office/drawing/2014/main" id="{0A9B9D62-C966-709D-3E76-CD67C84C6CAA}"/>
                </a:ext>
              </a:extLst>
            </p:cNvPr>
            <p:cNvSpPr txBox="1"/>
            <p:nvPr/>
          </p:nvSpPr>
          <p:spPr>
            <a:xfrm>
              <a:off x="4420435" y="4708015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8" name="TextBox 1077">
              <a:extLst>
                <a:ext uri="{FF2B5EF4-FFF2-40B4-BE49-F238E27FC236}">
                  <a16:creationId xmlns:a16="http://schemas.microsoft.com/office/drawing/2014/main" id="{00C6E052-4016-72E6-0D2F-38D07223CA5F}"/>
                </a:ext>
              </a:extLst>
            </p:cNvPr>
            <p:cNvSpPr txBox="1"/>
            <p:nvPr/>
          </p:nvSpPr>
          <p:spPr>
            <a:xfrm>
              <a:off x="4420435" y="3871016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9" name="TextBox 1078">
              <a:extLst>
                <a:ext uri="{FF2B5EF4-FFF2-40B4-BE49-F238E27FC236}">
                  <a16:creationId xmlns:a16="http://schemas.microsoft.com/office/drawing/2014/main" id="{D8262EFC-936B-A121-8F12-29FBCF611313}"/>
                </a:ext>
              </a:extLst>
            </p:cNvPr>
            <p:cNvSpPr txBox="1"/>
            <p:nvPr/>
          </p:nvSpPr>
          <p:spPr>
            <a:xfrm>
              <a:off x="4420435" y="3067924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0" name="TextBox 1079">
              <a:extLst>
                <a:ext uri="{FF2B5EF4-FFF2-40B4-BE49-F238E27FC236}">
                  <a16:creationId xmlns:a16="http://schemas.microsoft.com/office/drawing/2014/main" id="{31BE0C9B-3F5B-2FA4-BB08-3CB024139CA6}"/>
                </a:ext>
              </a:extLst>
            </p:cNvPr>
            <p:cNvSpPr txBox="1"/>
            <p:nvPr/>
          </p:nvSpPr>
          <p:spPr>
            <a:xfrm>
              <a:off x="4420435" y="2295341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3" name="TextBox 1082">
              <a:extLst>
                <a:ext uri="{FF2B5EF4-FFF2-40B4-BE49-F238E27FC236}">
                  <a16:creationId xmlns:a16="http://schemas.microsoft.com/office/drawing/2014/main" id="{C94CAD24-F0D1-9567-16B8-6D80D1B1A9D6}"/>
                </a:ext>
              </a:extLst>
            </p:cNvPr>
            <p:cNvSpPr txBox="1"/>
            <p:nvPr/>
          </p:nvSpPr>
          <p:spPr>
            <a:xfrm>
              <a:off x="3403059" y="1884424"/>
              <a:ext cx="727618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DFFs</a:t>
              </a:r>
            </a:p>
          </p:txBody>
        </p:sp>
        <p:sp>
          <p:nvSpPr>
            <p:cNvPr id="1085" name="TextBox 1084">
              <a:extLst>
                <a:ext uri="{FF2B5EF4-FFF2-40B4-BE49-F238E27FC236}">
                  <a16:creationId xmlns:a16="http://schemas.microsoft.com/office/drawing/2014/main" id="{865B2B49-9D0A-16E5-960B-3DFA46682ACB}"/>
                </a:ext>
              </a:extLst>
            </p:cNvPr>
            <p:cNvSpPr txBox="1"/>
            <p:nvPr/>
          </p:nvSpPr>
          <p:spPr>
            <a:xfrm rot="16200000">
              <a:off x="767558" y="2612307"/>
              <a:ext cx="1283426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CARRY4</a:t>
              </a:r>
            </a:p>
          </p:txBody>
        </p:sp>
        <p:sp>
          <p:nvSpPr>
            <p:cNvPr id="8193" name="Rectangle 8192">
              <a:extLst>
                <a:ext uri="{FF2B5EF4-FFF2-40B4-BE49-F238E27FC236}">
                  <a16:creationId xmlns:a16="http://schemas.microsoft.com/office/drawing/2014/main" id="{0AFA4F2D-7584-275D-D25E-489B8F0C604E}"/>
                </a:ext>
              </a:extLst>
            </p:cNvPr>
            <p:cNvSpPr/>
            <p:nvPr/>
          </p:nvSpPr>
          <p:spPr>
            <a:xfrm>
              <a:off x="1279360" y="5677194"/>
              <a:ext cx="2851316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0</a:t>
              </a:r>
            </a:p>
          </p:txBody>
        </p:sp>
        <p:sp>
          <p:nvSpPr>
            <p:cNvPr id="8194" name="Arrow: Right 8193">
              <a:extLst>
                <a:ext uri="{FF2B5EF4-FFF2-40B4-BE49-F238E27FC236}">
                  <a16:creationId xmlns:a16="http://schemas.microsoft.com/office/drawing/2014/main" id="{ADA41370-3ADD-DF0C-D06D-E2317CC169F4}"/>
                </a:ext>
              </a:extLst>
            </p:cNvPr>
            <p:cNvSpPr/>
            <p:nvPr/>
          </p:nvSpPr>
          <p:spPr>
            <a:xfrm>
              <a:off x="4148303" y="1553996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8195" name="Straight Connector 8194">
              <a:extLst>
                <a:ext uri="{FF2B5EF4-FFF2-40B4-BE49-F238E27FC236}">
                  <a16:creationId xmlns:a16="http://schemas.microsoft.com/office/drawing/2014/main" id="{51246128-4EFD-EE6B-6A58-661092F6C4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28266" y="5486015"/>
              <a:ext cx="0" cy="14646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96" name="TextBox 8195">
              <a:extLst>
                <a:ext uri="{FF2B5EF4-FFF2-40B4-BE49-F238E27FC236}">
                  <a16:creationId xmlns:a16="http://schemas.microsoft.com/office/drawing/2014/main" id="{6D3CCD2D-DA1C-83B9-B423-1938B37D0952}"/>
                </a:ext>
              </a:extLst>
            </p:cNvPr>
            <p:cNvSpPr txBox="1"/>
            <p:nvPr/>
          </p:nvSpPr>
          <p:spPr>
            <a:xfrm>
              <a:off x="1157676" y="1141048"/>
              <a:ext cx="735340" cy="38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TDL</a:t>
              </a:r>
            </a:p>
          </p:txBody>
        </p:sp>
        <p:sp>
          <p:nvSpPr>
            <p:cNvPr id="8198" name="TextBox 8197">
              <a:extLst>
                <a:ext uri="{FF2B5EF4-FFF2-40B4-BE49-F238E27FC236}">
                  <a16:creationId xmlns:a16="http://schemas.microsoft.com/office/drawing/2014/main" id="{6DFE9B2C-770A-721C-F47F-7C7BDAFAAFB3}"/>
                </a:ext>
              </a:extLst>
            </p:cNvPr>
            <p:cNvSpPr txBox="1"/>
            <p:nvPr/>
          </p:nvSpPr>
          <p:spPr>
            <a:xfrm>
              <a:off x="2179204" y="5141850"/>
              <a:ext cx="1166430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N-1</a:t>
              </a:r>
            </a:p>
          </p:txBody>
        </p:sp>
      </p:grpSp>
      <p:sp>
        <p:nvSpPr>
          <p:cNvPr id="8303" name="TextBox 8302">
            <a:extLst>
              <a:ext uri="{FF2B5EF4-FFF2-40B4-BE49-F238E27FC236}">
                <a16:creationId xmlns:a16="http://schemas.microsoft.com/office/drawing/2014/main" id="{55A39A95-AA76-5519-0E28-26AE9F3AADC3}"/>
              </a:ext>
            </a:extLst>
          </p:cNvPr>
          <p:cNvSpPr txBox="1"/>
          <p:nvPr/>
        </p:nvSpPr>
        <p:spPr>
          <a:xfrm>
            <a:off x="401032" y="3386815"/>
            <a:ext cx="1031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Clock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BC589E-9302-1993-5609-6A84DCAD827A}"/>
              </a:ext>
            </a:extLst>
          </p:cNvPr>
          <p:cNvSpPr txBox="1"/>
          <p:nvPr/>
        </p:nvSpPr>
        <p:spPr>
          <a:xfrm>
            <a:off x="5727023" y="5823521"/>
            <a:ext cx="50849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timing resolution with CARRY8 is </a:t>
            </a:r>
          </a:p>
          <a:p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~5 </a:t>
            </a:r>
            <a:r>
              <a:rPr lang="en-US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Ultrascale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series, Xilinx).</a:t>
            </a:r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EB012CD6-2259-AE9C-3A44-0C9478C213B0}"/>
              </a:ext>
            </a:extLst>
          </p:cNvPr>
          <p:cNvSpPr txBox="1"/>
          <p:nvPr/>
        </p:nvSpPr>
        <p:spPr>
          <a:xfrm>
            <a:off x="4728942" y="1687779"/>
            <a:ext cx="7463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CLB is crucial for fast signal propagation and TDL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368385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A64F6-6B87-2FAF-6F7B-7802F7DAE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F96504-5ACB-41CB-21EF-C7D51B7F85CD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29B82B-78D8-A509-F045-DE20EB108F52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059" name="Rectangle 1058">
            <a:extLst>
              <a:ext uri="{FF2B5EF4-FFF2-40B4-BE49-F238E27FC236}">
                <a16:creationId xmlns:a16="http://schemas.microsoft.com/office/drawing/2014/main" id="{A95F3DD4-387E-E5D5-BC2F-C7A60E16875E}"/>
              </a:ext>
            </a:extLst>
          </p:cNvPr>
          <p:cNvSpPr/>
          <p:nvPr/>
        </p:nvSpPr>
        <p:spPr>
          <a:xfrm>
            <a:off x="301408" y="1694756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FPGA-based TDC</a:t>
            </a:r>
          </a:p>
        </p:txBody>
      </p:sp>
      <p:sp>
        <p:nvSpPr>
          <p:cNvPr id="1062" name="Rectangle 1061">
            <a:extLst>
              <a:ext uri="{FF2B5EF4-FFF2-40B4-BE49-F238E27FC236}">
                <a16:creationId xmlns:a16="http://schemas.microsoft.com/office/drawing/2014/main" id="{508955CA-D7CA-5D8E-707F-B0EFB01DEB00}"/>
              </a:ext>
            </a:extLst>
          </p:cNvPr>
          <p:cNvSpPr/>
          <p:nvPr/>
        </p:nvSpPr>
        <p:spPr>
          <a:xfrm>
            <a:off x="2263627" y="2948549"/>
            <a:ext cx="2375827" cy="4001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Coarse Counter</a:t>
            </a:r>
          </a:p>
        </p:txBody>
      </p:sp>
      <p:sp>
        <p:nvSpPr>
          <p:cNvPr id="1064" name="Rectangle 1063">
            <a:extLst>
              <a:ext uri="{FF2B5EF4-FFF2-40B4-BE49-F238E27FC236}">
                <a16:creationId xmlns:a16="http://schemas.microsoft.com/office/drawing/2014/main" id="{C4B5C379-A744-A225-3DC8-02AB45211113}"/>
              </a:ext>
            </a:extLst>
          </p:cNvPr>
          <p:cNvSpPr/>
          <p:nvPr/>
        </p:nvSpPr>
        <p:spPr>
          <a:xfrm>
            <a:off x="2263627" y="3620117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Phased Clocks</a:t>
            </a:r>
          </a:p>
        </p:txBody>
      </p:sp>
      <p:sp>
        <p:nvSpPr>
          <p:cNvPr id="1065" name="Rectangle 1064">
            <a:extLst>
              <a:ext uri="{FF2B5EF4-FFF2-40B4-BE49-F238E27FC236}">
                <a16:creationId xmlns:a16="http://schemas.microsoft.com/office/drawing/2014/main" id="{33714EEB-A35D-981A-08AB-64A251D5FDF7}"/>
              </a:ext>
            </a:extLst>
          </p:cNvPr>
          <p:cNvSpPr/>
          <p:nvPr/>
        </p:nvSpPr>
        <p:spPr>
          <a:xfrm>
            <a:off x="2263627" y="2276981"/>
            <a:ext cx="2375827" cy="40011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Tapped Delay Line</a:t>
            </a:r>
          </a:p>
        </p:txBody>
      </p:sp>
      <p:sp>
        <p:nvSpPr>
          <p:cNvPr id="1066" name="Rectangle 1065">
            <a:extLst>
              <a:ext uri="{FF2B5EF4-FFF2-40B4-BE49-F238E27FC236}">
                <a16:creationId xmlns:a16="http://schemas.microsoft.com/office/drawing/2014/main" id="{D6250F37-1E5A-2619-F295-0C02E5269F20}"/>
              </a:ext>
            </a:extLst>
          </p:cNvPr>
          <p:cNvSpPr/>
          <p:nvPr/>
        </p:nvSpPr>
        <p:spPr>
          <a:xfrm>
            <a:off x="2263627" y="4291685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Differential</a:t>
            </a:r>
          </a:p>
        </p:txBody>
      </p:sp>
      <p:sp>
        <p:nvSpPr>
          <p:cNvPr id="1067" name="Rectangle 1066">
            <a:extLst>
              <a:ext uri="{FF2B5EF4-FFF2-40B4-BE49-F238E27FC236}">
                <a16:creationId xmlns:a16="http://schemas.microsoft.com/office/drawing/2014/main" id="{CC1EB4B0-4C98-8C86-CEF0-BA68EE1198DB}"/>
              </a:ext>
            </a:extLst>
          </p:cNvPr>
          <p:cNvSpPr/>
          <p:nvPr/>
        </p:nvSpPr>
        <p:spPr>
          <a:xfrm>
            <a:off x="2263627" y="4963253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 shrinking</a:t>
            </a:r>
          </a:p>
        </p:txBody>
      </p:sp>
      <p:cxnSp>
        <p:nvCxnSpPr>
          <p:cNvPr id="1068" name="Connector: Elbow 1067">
            <a:extLst>
              <a:ext uri="{FF2B5EF4-FFF2-40B4-BE49-F238E27FC236}">
                <a16:creationId xmlns:a16="http://schemas.microsoft.com/office/drawing/2014/main" id="{D34B947D-1A6D-4752-410F-07079BF709FE}"/>
              </a:ext>
            </a:extLst>
          </p:cNvPr>
          <p:cNvCxnSpPr>
            <a:stCxn id="1059" idx="2"/>
            <a:endCxn id="1065" idx="1"/>
          </p:cNvCxnSpPr>
          <p:nvPr/>
        </p:nvCxnSpPr>
        <p:spPr>
          <a:xfrm rot="16200000" flipH="1">
            <a:off x="1685389" y="1898799"/>
            <a:ext cx="382170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0" name="Connector: Elbow 1069">
            <a:extLst>
              <a:ext uri="{FF2B5EF4-FFF2-40B4-BE49-F238E27FC236}">
                <a16:creationId xmlns:a16="http://schemas.microsoft.com/office/drawing/2014/main" id="{5E86E9C2-0AF5-6C8C-F297-BC640FA58966}"/>
              </a:ext>
            </a:extLst>
          </p:cNvPr>
          <p:cNvCxnSpPr>
            <a:stCxn id="1059" idx="2"/>
            <a:endCxn id="1062" idx="1"/>
          </p:cNvCxnSpPr>
          <p:nvPr/>
        </p:nvCxnSpPr>
        <p:spPr>
          <a:xfrm rot="16200000" flipH="1">
            <a:off x="1349605" y="2234583"/>
            <a:ext cx="1053738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1" name="Connector: Elbow 1070">
            <a:extLst>
              <a:ext uri="{FF2B5EF4-FFF2-40B4-BE49-F238E27FC236}">
                <a16:creationId xmlns:a16="http://schemas.microsoft.com/office/drawing/2014/main" id="{632485D9-CCDB-A8FB-8090-54F7D62B6B62}"/>
              </a:ext>
            </a:extLst>
          </p:cNvPr>
          <p:cNvCxnSpPr>
            <a:stCxn id="1059" idx="2"/>
            <a:endCxn id="1064" idx="1"/>
          </p:cNvCxnSpPr>
          <p:nvPr/>
        </p:nvCxnSpPr>
        <p:spPr>
          <a:xfrm rot="16200000" flipH="1">
            <a:off x="1013821" y="2570367"/>
            <a:ext cx="1725306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Connector: Elbow 1072">
            <a:extLst>
              <a:ext uri="{FF2B5EF4-FFF2-40B4-BE49-F238E27FC236}">
                <a16:creationId xmlns:a16="http://schemas.microsoft.com/office/drawing/2014/main" id="{7C977467-E344-BA79-CECE-E92D4945DC26}"/>
              </a:ext>
            </a:extLst>
          </p:cNvPr>
          <p:cNvCxnSpPr>
            <a:stCxn id="1059" idx="2"/>
            <a:endCxn id="1066" idx="1"/>
          </p:cNvCxnSpPr>
          <p:nvPr/>
        </p:nvCxnSpPr>
        <p:spPr>
          <a:xfrm rot="16200000" flipH="1">
            <a:off x="678037" y="2906151"/>
            <a:ext cx="2396874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1" name="Connector: Elbow 1080">
            <a:extLst>
              <a:ext uri="{FF2B5EF4-FFF2-40B4-BE49-F238E27FC236}">
                <a16:creationId xmlns:a16="http://schemas.microsoft.com/office/drawing/2014/main" id="{C2BEB7FE-926B-0002-4046-4555E7C5EF19}"/>
              </a:ext>
            </a:extLst>
          </p:cNvPr>
          <p:cNvCxnSpPr>
            <a:stCxn id="1059" idx="2"/>
            <a:endCxn id="1067" idx="1"/>
          </p:cNvCxnSpPr>
          <p:nvPr/>
        </p:nvCxnSpPr>
        <p:spPr>
          <a:xfrm rot="16200000" flipH="1">
            <a:off x="342253" y="3241935"/>
            <a:ext cx="3068442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444754A-0FB9-B798-7353-38C05533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060" y="1741377"/>
            <a:ext cx="7172447" cy="32713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8761C5-BFB8-0946-8B76-C87BF11F7F94}"/>
              </a:ext>
            </a:extLst>
          </p:cNvPr>
          <p:cNvSpPr txBox="1"/>
          <p:nvPr/>
        </p:nvSpPr>
        <p:spPr>
          <a:xfrm>
            <a:off x="9626600" y="1435570"/>
            <a:ext cx="23139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Jun Yeon Won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et al,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145614-16A8-72FA-E025-B5DB0CA410BE}"/>
              </a:ext>
            </a:extLst>
          </p:cNvPr>
          <p:cNvSpPr txBox="1"/>
          <p:nvPr/>
        </p:nvSpPr>
        <p:spPr>
          <a:xfrm>
            <a:off x="3283069" y="2621735"/>
            <a:ext cx="4655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36E2C2-EE37-16ED-DD45-EFC002B199B4}"/>
              </a:ext>
            </a:extLst>
          </p:cNvPr>
          <p:cNvSpPr txBox="1"/>
          <p:nvPr/>
        </p:nvSpPr>
        <p:spPr>
          <a:xfrm>
            <a:off x="161720" y="779510"/>
            <a:ext cx="538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Tapped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Line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(TDL)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CARRY4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74FEE4-AAB1-EF87-98E5-6272AE326EE5}"/>
              </a:ext>
            </a:extLst>
          </p:cNvPr>
          <p:cNvSpPr txBox="1"/>
          <p:nvPr/>
        </p:nvSpPr>
        <p:spPr>
          <a:xfrm>
            <a:off x="1311521" y="5588509"/>
            <a:ext cx="1062898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FPGA resources are limited.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smaller the resource usage, the more TDC implementations can be accommodated.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0003F-BF98-4F5E-1866-81B688C79247}"/>
              </a:ext>
            </a:extLst>
          </p:cNvPr>
          <p:cNvSpPr txBox="1"/>
          <p:nvPr/>
        </p:nvSpPr>
        <p:spPr>
          <a:xfrm>
            <a:off x="5193627" y="5022320"/>
            <a:ext cx="66192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Ultra bins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are unavoidable due to clock region changes.</a:t>
            </a:r>
          </a:p>
        </p:txBody>
      </p:sp>
    </p:spTree>
    <p:extLst>
      <p:ext uri="{BB962C8B-B14F-4D97-AF65-F5344CB8AC3E}">
        <p14:creationId xmlns:p14="http://schemas.microsoft.com/office/powerpoint/2010/main" val="2981706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255DB-D95B-38D1-4F81-4B999DB43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486378F0-A3CB-449F-7E79-A95FB7A7FC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512197"/>
              </p:ext>
            </p:extLst>
          </p:nvPr>
        </p:nvGraphicFramePr>
        <p:xfrm>
          <a:off x="5550493" y="884260"/>
          <a:ext cx="70786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205" imgH="7502570" progId="Origin95.Graph">
                  <p:embed/>
                </p:oleObj>
              </mc:Choice>
              <mc:Fallback>
                <p:oleObj name="Graph" r:id="rId3" imgW="9802205" imgH="750257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50493" y="884260"/>
                        <a:ext cx="70786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B6D44D9-5BAE-91B6-F318-95ECECC78920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E29ADB-E411-0AAC-AF9E-C0E23B0F63DB}"/>
              </a:ext>
            </a:extLst>
          </p:cNvPr>
          <p:cNvSpPr txBox="1"/>
          <p:nvPr/>
        </p:nvSpPr>
        <p:spPr>
          <a:xfrm>
            <a:off x="1725566" y="5656066"/>
            <a:ext cx="3124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Ideal FWHM: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198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Measured FWHM: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205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86368F-137C-8485-99FD-F29197895AD7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046" name="TextBox 1045">
            <a:extLst>
              <a:ext uri="{FF2B5EF4-FFF2-40B4-BE49-F238E27FC236}">
                <a16:creationId xmlns:a16="http://schemas.microsoft.com/office/drawing/2014/main" id="{779CE4B8-0150-71F6-F96C-9639D74422EA}"/>
              </a:ext>
            </a:extLst>
          </p:cNvPr>
          <p:cNvSpPr txBox="1"/>
          <p:nvPr/>
        </p:nvSpPr>
        <p:spPr>
          <a:xfrm>
            <a:off x="732722" y="1375850"/>
            <a:ext cx="27216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Average bin size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97C7D7-A11A-082A-96C0-913ED2DF4638}"/>
              </a:ext>
            </a:extLst>
          </p:cNvPr>
          <p:cNvSpPr txBox="1"/>
          <p:nvPr/>
        </p:nvSpPr>
        <p:spPr>
          <a:xfrm>
            <a:off x="161720" y="779510"/>
            <a:ext cx="538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Tapped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Line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(TDL)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CARRY4</a:t>
            </a:r>
          </a:p>
        </p:txBody>
      </p:sp>
      <p:sp>
        <p:nvSpPr>
          <p:cNvPr id="8310" name="TextBox 8309">
            <a:extLst>
              <a:ext uri="{FF2B5EF4-FFF2-40B4-BE49-F238E27FC236}">
                <a16:creationId xmlns:a16="http://schemas.microsoft.com/office/drawing/2014/main" id="{D46F9E72-977A-390D-4606-21D61DF632C8}"/>
              </a:ext>
            </a:extLst>
          </p:cNvPr>
          <p:cNvSpPr txBox="1"/>
          <p:nvPr/>
        </p:nvSpPr>
        <p:spPr>
          <a:xfrm>
            <a:off x="8260910" y="1137397"/>
            <a:ext cx="21660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Simulation results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3ADD18F8-4269-6354-209E-83F0970D3117}"/>
              </a:ext>
            </a:extLst>
          </p:cNvPr>
          <p:cNvSpPr/>
          <p:nvPr/>
        </p:nvSpPr>
        <p:spPr>
          <a:xfrm rot="5400000">
            <a:off x="6727634" y="2924682"/>
            <a:ext cx="1146389" cy="34713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E47B5B-8FAB-5960-68B9-C0982309A3E3}"/>
              </a:ext>
            </a:extLst>
          </p:cNvPr>
          <p:cNvSpPr txBox="1"/>
          <p:nvPr/>
        </p:nvSpPr>
        <p:spPr>
          <a:xfrm>
            <a:off x="6942715" y="1971056"/>
            <a:ext cx="2396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CARRY8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-based TDC 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C9D4E91-2271-C5A4-B1EB-1C0C6EF82CF6}"/>
              </a:ext>
            </a:extLst>
          </p:cNvPr>
          <p:cNvSpPr/>
          <p:nvPr/>
        </p:nvSpPr>
        <p:spPr>
          <a:xfrm rot="5400000">
            <a:off x="7897267" y="3497877"/>
            <a:ext cx="727286" cy="34713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2DFB37-3D9F-E5EE-E4D2-4B972ED58698}"/>
              </a:ext>
            </a:extLst>
          </p:cNvPr>
          <p:cNvSpPr txBox="1"/>
          <p:nvPr/>
        </p:nvSpPr>
        <p:spPr>
          <a:xfrm>
            <a:off x="7378201" y="2821937"/>
            <a:ext cx="2396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CARRY4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-based TDC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20B0207-9341-70E9-48DD-BAD1B16244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558" y="2340388"/>
            <a:ext cx="5606692" cy="3317354"/>
          </a:xfrm>
          <a:prstGeom prst="rect">
            <a:avLst/>
          </a:prstGeom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D67017E3-310A-BDFE-6A5B-FCAA8AAAC705}"/>
              </a:ext>
            </a:extLst>
          </p:cNvPr>
          <p:cNvSpPr/>
          <p:nvPr/>
        </p:nvSpPr>
        <p:spPr>
          <a:xfrm>
            <a:off x="9683559" y="1573249"/>
            <a:ext cx="1486824" cy="347134"/>
          </a:xfrm>
          <a:prstGeom prst="rightArrow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F16912C-2FE6-B975-B448-818EB79AE11F}"/>
              </a:ext>
            </a:extLst>
          </p:cNvPr>
          <p:cNvCxnSpPr>
            <a:cxnSpLocks/>
          </p:cNvCxnSpPr>
          <p:nvPr/>
        </p:nvCxnSpPr>
        <p:spPr>
          <a:xfrm>
            <a:off x="9678390" y="1691448"/>
            <a:ext cx="0" cy="3628697"/>
          </a:xfrm>
          <a:prstGeom prst="line">
            <a:avLst/>
          </a:prstGeom>
          <a:ln w="28575">
            <a:solidFill>
              <a:srgbClr val="CC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305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74111-5674-D410-807C-23EAD6CCD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EA5F8A-5BCE-9878-4511-8EB00493C6EC}"/>
              </a:ext>
            </a:extLst>
          </p:cNvPr>
          <p:cNvSpPr txBox="1"/>
          <p:nvPr/>
        </p:nvSpPr>
        <p:spPr>
          <a:xfrm>
            <a:off x="0" y="114766"/>
            <a:ext cx="569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2. Proposed LUT-based TDC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8E448954-D653-E534-DB4D-171A0576ABED}"/>
              </a:ext>
            </a:extLst>
          </p:cNvPr>
          <p:cNvSpPr txBox="1"/>
          <p:nvPr/>
        </p:nvSpPr>
        <p:spPr>
          <a:xfrm>
            <a:off x="161721" y="779510"/>
            <a:ext cx="32799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Proposed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LUT-based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TDC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0DF758-60B0-8A66-71AD-4EE0338177AC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059" name="Rectangle 1058">
            <a:extLst>
              <a:ext uri="{FF2B5EF4-FFF2-40B4-BE49-F238E27FC236}">
                <a16:creationId xmlns:a16="http://schemas.microsoft.com/office/drawing/2014/main" id="{927D125C-66F8-B081-A0A4-8B6AEB580BDB}"/>
              </a:ext>
            </a:extLst>
          </p:cNvPr>
          <p:cNvSpPr/>
          <p:nvPr/>
        </p:nvSpPr>
        <p:spPr>
          <a:xfrm>
            <a:off x="356502" y="1453456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FPGA-based TDC</a:t>
            </a:r>
          </a:p>
        </p:txBody>
      </p:sp>
      <p:sp>
        <p:nvSpPr>
          <p:cNvPr id="1062" name="Rectangle 1061">
            <a:extLst>
              <a:ext uri="{FF2B5EF4-FFF2-40B4-BE49-F238E27FC236}">
                <a16:creationId xmlns:a16="http://schemas.microsoft.com/office/drawing/2014/main" id="{13E4C305-9DF8-4008-7120-F063B2B22FD4}"/>
              </a:ext>
            </a:extLst>
          </p:cNvPr>
          <p:cNvSpPr/>
          <p:nvPr/>
        </p:nvSpPr>
        <p:spPr>
          <a:xfrm>
            <a:off x="2318721" y="3316849"/>
            <a:ext cx="2375827" cy="4001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Coarse Counter</a:t>
            </a:r>
          </a:p>
        </p:txBody>
      </p:sp>
      <p:sp>
        <p:nvSpPr>
          <p:cNvPr id="1064" name="Rectangle 1063">
            <a:extLst>
              <a:ext uri="{FF2B5EF4-FFF2-40B4-BE49-F238E27FC236}">
                <a16:creationId xmlns:a16="http://schemas.microsoft.com/office/drawing/2014/main" id="{140122E5-0221-2B6A-372A-FA57162EE8BC}"/>
              </a:ext>
            </a:extLst>
          </p:cNvPr>
          <p:cNvSpPr/>
          <p:nvPr/>
        </p:nvSpPr>
        <p:spPr>
          <a:xfrm>
            <a:off x="2318721" y="3988417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Phased Clocks</a:t>
            </a:r>
          </a:p>
        </p:txBody>
      </p:sp>
      <p:sp>
        <p:nvSpPr>
          <p:cNvPr id="1065" name="Rectangle 1064">
            <a:extLst>
              <a:ext uri="{FF2B5EF4-FFF2-40B4-BE49-F238E27FC236}">
                <a16:creationId xmlns:a16="http://schemas.microsoft.com/office/drawing/2014/main" id="{5FB26718-2B42-E91D-29C1-D2B2E3133C2C}"/>
              </a:ext>
            </a:extLst>
          </p:cNvPr>
          <p:cNvSpPr/>
          <p:nvPr/>
        </p:nvSpPr>
        <p:spPr>
          <a:xfrm>
            <a:off x="2318721" y="2645281"/>
            <a:ext cx="2375827" cy="40011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trike="sngStrik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Tapped Delay Line</a:t>
            </a:r>
          </a:p>
        </p:txBody>
      </p:sp>
      <p:sp>
        <p:nvSpPr>
          <p:cNvPr id="1066" name="Rectangle 1065">
            <a:extLst>
              <a:ext uri="{FF2B5EF4-FFF2-40B4-BE49-F238E27FC236}">
                <a16:creationId xmlns:a16="http://schemas.microsoft.com/office/drawing/2014/main" id="{6B43F655-EC68-7AFC-F7FC-5E46CE81967F}"/>
              </a:ext>
            </a:extLst>
          </p:cNvPr>
          <p:cNvSpPr/>
          <p:nvPr/>
        </p:nvSpPr>
        <p:spPr>
          <a:xfrm>
            <a:off x="2318721" y="4659985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Differential</a:t>
            </a:r>
          </a:p>
        </p:txBody>
      </p:sp>
      <p:sp>
        <p:nvSpPr>
          <p:cNvPr id="1067" name="Rectangle 1066">
            <a:extLst>
              <a:ext uri="{FF2B5EF4-FFF2-40B4-BE49-F238E27FC236}">
                <a16:creationId xmlns:a16="http://schemas.microsoft.com/office/drawing/2014/main" id="{9FFAADF2-7626-0C2F-A016-E39134867B94}"/>
              </a:ext>
            </a:extLst>
          </p:cNvPr>
          <p:cNvSpPr/>
          <p:nvPr/>
        </p:nvSpPr>
        <p:spPr>
          <a:xfrm>
            <a:off x="2318721" y="5331553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 shrinking</a:t>
            </a:r>
          </a:p>
        </p:txBody>
      </p:sp>
      <p:cxnSp>
        <p:nvCxnSpPr>
          <p:cNvPr id="1068" name="Connector: Elbow 1067">
            <a:extLst>
              <a:ext uri="{FF2B5EF4-FFF2-40B4-BE49-F238E27FC236}">
                <a16:creationId xmlns:a16="http://schemas.microsoft.com/office/drawing/2014/main" id="{E611EE75-8CCA-D830-8A80-8A9244A34088}"/>
              </a:ext>
            </a:extLst>
          </p:cNvPr>
          <p:cNvCxnSpPr>
            <a:stCxn id="1059" idx="2"/>
            <a:endCxn id="1065" idx="1"/>
          </p:cNvCxnSpPr>
          <p:nvPr/>
        </p:nvCxnSpPr>
        <p:spPr>
          <a:xfrm rot="16200000" flipH="1">
            <a:off x="1435683" y="1962299"/>
            <a:ext cx="991770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0" name="Connector: Elbow 1069">
            <a:extLst>
              <a:ext uri="{FF2B5EF4-FFF2-40B4-BE49-F238E27FC236}">
                <a16:creationId xmlns:a16="http://schemas.microsoft.com/office/drawing/2014/main" id="{5D95DB12-9B5D-5806-A515-2D6BE0ED17B1}"/>
              </a:ext>
            </a:extLst>
          </p:cNvPr>
          <p:cNvCxnSpPr>
            <a:stCxn id="1059" idx="2"/>
            <a:endCxn id="1062" idx="1"/>
          </p:cNvCxnSpPr>
          <p:nvPr/>
        </p:nvCxnSpPr>
        <p:spPr>
          <a:xfrm rot="16200000" flipH="1">
            <a:off x="1099899" y="2298083"/>
            <a:ext cx="1663338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1" name="Connector: Elbow 1070">
            <a:extLst>
              <a:ext uri="{FF2B5EF4-FFF2-40B4-BE49-F238E27FC236}">
                <a16:creationId xmlns:a16="http://schemas.microsoft.com/office/drawing/2014/main" id="{A06F6B58-78C8-776B-7C1B-6179668C757F}"/>
              </a:ext>
            </a:extLst>
          </p:cNvPr>
          <p:cNvCxnSpPr>
            <a:stCxn id="1059" idx="2"/>
            <a:endCxn id="1064" idx="1"/>
          </p:cNvCxnSpPr>
          <p:nvPr/>
        </p:nvCxnSpPr>
        <p:spPr>
          <a:xfrm rot="16200000" flipH="1">
            <a:off x="764115" y="2633867"/>
            <a:ext cx="2334906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Connector: Elbow 1072">
            <a:extLst>
              <a:ext uri="{FF2B5EF4-FFF2-40B4-BE49-F238E27FC236}">
                <a16:creationId xmlns:a16="http://schemas.microsoft.com/office/drawing/2014/main" id="{CAFAFA13-1947-39CF-D023-CA792A9F640E}"/>
              </a:ext>
            </a:extLst>
          </p:cNvPr>
          <p:cNvCxnSpPr>
            <a:stCxn id="1059" idx="2"/>
            <a:endCxn id="1066" idx="1"/>
          </p:cNvCxnSpPr>
          <p:nvPr/>
        </p:nvCxnSpPr>
        <p:spPr>
          <a:xfrm rot="16200000" flipH="1">
            <a:off x="428331" y="2969651"/>
            <a:ext cx="3006474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1" name="Connector: Elbow 1080">
            <a:extLst>
              <a:ext uri="{FF2B5EF4-FFF2-40B4-BE49-F238E27FC236}">
                <a16:creationId xmlns:a16="http://schemas.microsoft.com/office/drawing/2014/main" id="{55774BCE-37F3-B005-E1C5-ED99C4EBC1BA}"/>
              </a:ext>
            </a:extLst>
          </p:cNvPr>
          <p:cNvCxnSpPr>
            <a:stCxn id="1059" idx="2"/>
            <a:endCxn id="1067" idx="1"/>
          </p:cNvCxnSpPr>
          <p:nvPr/>
        </p:nvCxnSpPr>
        <p:spPr>
          <a:xfrm rot="16200000" flipH="1">
            <a:off x="92547" y="3305435"/>
            <a:ext cx="3678042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4DBC5B14-5267-DEAE-0816-52880222FC6D}"/>
              </a:ext>
            </a:extLst>
          </p:cNvPr>
          <p:cNvSpPr/>
          <p:nvPr/>
        </p:nvSpPr>
        <p:spPr>
          <a:xfrm>
            <a:off x="2318720" y="2034100"/>
            <a:ext cx="2375827" cy="4001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LUT-based Counter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6902AEC1-D3BF-DADC-1259-08C69D4B6202}"/>
              </a:ext>
            </a:extLst>
          </p:cNvPr>
          <p:cNvCxnSpPr>
            <a:cxnSpLocks/>
            <a:stCxn id="1059" idx="2"/>
            <a:endCxn id="7" idx="1"/>
          </p:cNvCxnSpPr>
          <p:nvPr/>
        </p:nvCxnSpPr>
        <p:spPr>
          <a:xfrm rot="16200000" flipH="1">
            <a:off x="1741274" y="1656709"/>
            <a:ext cx="380589" cy="774304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CCFF057-73F9-B075-2854-456EE2B314A8}"/>
              </a:ext>
            </a:extLst>
          </p:cNvPr>
          <p:cNvSpPr txBox="1"/>
          <p:nvPr/>
        </p:nvSpPr>
        <p:spPr>
          <a:xfrm>
            <a:off x="7936445" y="4672545"/>
            <a:ext cx="40486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Not Synchronized to the Clock</a:t>
            </a:r>
          </a:p>
        </p:txBody>
      </p:sp>
      <p:sp>
        <p:nvSpPr>
          <p:cNvPr id="1032" name="Hexagon 1031">
            <a:extLst>
              <a:ext uri="{FF2B5EF4-FFF2-40B4-BE49-F238E27FC236}">
                <a16:creationId xmlns:a16="http://schemas.microsoft.com/office/drawing/2014/main" id="{0E4D8132-9B41-7489-36A1-80E68BEA5652}"/>
              </a:ext>
            </a:extLst>
          </p:cNvPr>
          <p:cNvSpPr/>
          <p:nvPr/>
        </p:nvSpPr>
        <p:spPr>
          <a:xfrm>
            <a:off x="5074481" y="2463115"/>
            <a:ext cx="3195032" cy="582277"/>
          </a:xfrm>
          <a:prstGeom prst="hexagon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Hexagon 1033">
            <a:extLst>
              <a:ext uri="{FF2B5EF4-FFF2-40B4-BE49-F238E27FC236}">
                <a16:creationId xmlns:a16="http://schemas.microsoft.com/office/drawing/2014/main" id="{3C47D17D-C0FF-00D0-7B5D-8F13E48171AA}"/>
              </a:ext>
            </a:extLst>
          </p:cNvPr>
          <p:cNvSpPr/>
          <p:nvPr/>
        </p:nvSpPr>
        <p:spPr>
          <a:xfrm>
            <a:off x="8269511" y="2450617"/>
            <a:ext cx="3195032" cy="582277"/>
          </a:xfrm>
          <a:prstGeom prst="hexagon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AFD5C979-833D-9FB7-1ACB-BD684AA2FA3C}"/>
              </a:ext>
            </a:extLst>
          </p:cNvPr>
          <p:cNvSpPr txBox="1"/>
          <p:nvPr/>
        </p:nvSpPr>
        <p:spPr>
          <a:xfrm>
            <a:off x="6560103" y="2529491"/>
            <a:ext cx="647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#1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1EED7897-AD6B-911D-CBC0-9AAE8DA79B41}"/>
              </a:ext>
            </a:extLst>
          </p:cNvPr>
          <p:cNvSpPr txBox="1"/>
          <p:nvPr/>
        </p:nvSpPr>
        <p:spPr>
          <a:xfrm>
            <a:off x="9624173" y="2529491"/>
            <a:ext cx="6071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#2</a:t>
            </a:r>
          </a:p>
        </p:txBody>
      </p: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3EE29990-57C9-56B0-2104-DB06BB8EE0B1}"/>
              </a:ext>
            </a:extLst>
          </p:cNvPr>
          <p:cNvCxnSpPr>
            <a:cxnSpLocks/>
          </p:cNvCxnSpPr>
          <p:nvPr/>
        </p:nvCxnSpPr>
        <p:spPr>
          <a:xfrm flipV="1">
            <a:off x="5074481" y="1905393"/>
            <a:ext cx="0" cy="2031923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Straight Connector 1039">
            <a:extLst>
              <a:ext uri="{FF2B5EF4-FFF2-40B4-BE49-F238E27FC236}">
                <a16:creationId xmlns:a16="http://schemas.microsoft.com/office/drawing/2014/main" id="{8FFE91A5-967F-56B6-CBE4-345A38A068CE}"/>
              </a:ext>
            </a:extLst>
          </p:cNvPr>
          <p:cNvCxnSpPr>
            <a:cxnSpLocks/>
          </p:cNvCxnSpPr>
          <p:nvPr/>
        </p:nvCxnSpPr>
        <p:spPr>
          <a:xfrm flipV="1">
            <a:off x="8269513" y="1913200"/>
            <a:ext cx="0" cy="207521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Straight Arrow Connector 1042">
            <a:extLst>
              <a:ext uri="{FF2B5EF4-FFF2-40B4-BE49-F238E27FC236}">
                <a16:creationId xmlns:a16="http://schemas.microsoft.com/office/drawing/2014/main" id="{07653E78-DEFB-0002-2177-B9A3C4877092}"/>
              </a:ext>
            </a:extLst>
          </p:cNvPr>
          <p:cNvCxnSpPr>
            <a:cxnSpLocks/>
          </p:cNvCxnSpPr>
          <p:nvPr/>
        </p:nvCxnSpPr>
        <p:spPr>
          <a:xfrm>
            <a:off x="5074481" y="2077993"/>
            <a:ext cx="315596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4" name="TextBox 1043">
            <a:extLst>
              <a:ext uri="{FF2B5EF4-FFF2-40B4-BE49-F238E27FC236}">
                <a16:creationId xmlns:a16="http://schemas.microsoft.com/office/drawing/2014/main" id="{40B3A90E-DEA5-3304-8166-FF4F4BE39AC0}"/>
              </a:ext>
            </a:extLst>
          </p:cNvPr>
          <p:cNvSpPr txBox="1"/>
          <p:nvPr/>
        </p:nvSpPr>
        <p:spPr>
          <a:xfrm>
            <a:off x="5824591" y="2050338"/>
            <a:ext cx="17342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Clock Cycle</a:t>
            </a:r>
          </a:p>
        </p:txBody>
      </p:sp>
      <p:sp>
        <p:nvSpPr>
          <p:cNvPr id="1077" name="TextBox 1076">
            <a:extLst>
              <a:ext uri="{FF2B5EF4-FFF2-40B4-BE49-F238E27FC236}">
                <a16:creationId xmlns:a16="http://schemas.microsoft.com/office/drawing/2014/main" id="{BEA11EFA-AEC0-D8CD-8F5E-D7253B308920}"/>
              </a:ext>
            </a:extLst>
          </p:cNvPr>
          <p:cNvSpPr txBox="1"/>
          <p:nvPr/>
        </p:nvSpPr>
        <p:spPr>
          <a:xfrm>
            <a:off x="11519380" y="2469135"/>
            <a:ext cx="4657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grpSp>
        <p:nvGrpSpPr>
          <p:cNvPr id="1090" name="Group 1089">
            <a:extLst>
              <a:ext uri="{FF2B5EF4-FFF2-40B4-BE49-F238E27FC236}">
                <a16:creationId xmlns:a16="http://schemas.microsoft.com/office/drawing/2014/main" id="{E8B42FAA-43B0-3991-1890-22B00F81B472}"/>
              </a:ext>
            </a:extLst>
          </p:cNvPr>
          <p:cNvGrpSpPr/>
          <p:nvPr/>
        </p:nvGrpSpPr>
        <p:grpSpPr>
          <a:xfrm>
            <a:off x="4942815" y="3972907"/>
            <a:ext cx="6861894" cy="582277"/>
            <a:chOff x="4898604" y="5240032"/>
            <a:chExt cx="4950662" cy="582277"/>
          </a:xfrm>
        </p:grpSpPr>
        <p:sp>
          <p:nvSpPr>
            <p:cNvPr id="1045" name="Hexagon 1044">
              <a:extLst>
                <a:ext uri="{FF2B5EF4-FFF2-40B4-BE49-F238E27FC236}">
                  <a16:creationId xmlns:a16="http://schemas.microsoft.com/office/drawing/2014/main" id="{E787630C-8922-C948-DA86-F2F3E172A2D2}"/>
                </a:ext>
              </a:extLst>
            </p:cNvPr>
            <p:cNvSpPr/>
            <p:nvPr/>
          </p:nvSpPr>
          <p:spPr>
            <a:xfrm>
              <a:off x="4898604" y="5240032"/>
              <a:ext cx="706755" cy="582277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Hexagon 1051">
              <a:extLst>
                <a:ext uri="{FF2B5EF4-FFF2-40B4-BE49-F238E27FC236}">
                  <a16:creationId xmlns:a16="http://schemas.microsoft.com/office/drawing/2014/main" id="{9C3385F9-652D-8EC1-2BC6-3D3CD0053EEA}"/>
                </a:ext>
              </a:extLst>
            </p:cNvPr>
            <p:cNvSpPr/>
            <p:nvPr/>
          </p:nvSpPr>
          <p:spPr>
            <a:xfrm>
              <a:off x="5612365" y="5240032"/>
              <a:ext cx="900487" cy="582277"/>
            </a:xfrm>
            <a:prstGeom prst="hexagon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3" name="Hexagon 1052">
              <a:extLst>
                <a:ext uri="{FF2B5EF4-FFF2-40B4-BE49-F238E27FC236}">
                  <a16:creationId xmlns:a16="http://schemas.microsoft.com/office/drawing/2014/main" id="{04A7942F-9D57-98FF-9965-8B8ED5BF6171}"/>
                </a:ext>
              </a:extLst>
            </p:cNvPr>
            <p:cNvSpPr/>
            <p:nvPr/>
          </p:nvSpPr>
          <p:spPr>
            <a:xfrm>
              <a:off x="6512852" y="5240032"/>
              <a:ext cx="455151" cy="582277"/>
            </a:xfrm>
            <a:prstGeom prst="hexagon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4" name="Hexagon 1053">
              <a:extLst>
                <a:ext uri="{FF2B5EF4-FFF2-40B4-BE49-F238E27FC236}">
                  <a16:creationId xmlns:a16="http://schemas.microsoft.com/office/drawing/2014/main" id="{4162F6D1-5E98-A9D8-6161-2063E780C3DC}"/>
                </a:ext>
              </a:extLst>
            </p:cNvPr>
            <p:cNvSpPr/>
            <p:nvPr/>
          </p:nvSpPr>
          <p:spPr>
            <a:xfrm>
              <a:off x="6978577" y="5240032"/>
              <a:ext cx="576166" cy="582277"/>
            </a:xfrm>
            <a:prstGeom prst="hexagon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5" name="Hexagon 1054">
              <a:extLst>
                <a:ext uri="{FF2B5EF4-FFF2-40B4-BE49-F238E27FC236}">
                  <a16:creationId xmlns:a16="http://schemas.microsoft.com/office/drawing/2014/main" id="{16DF303E-66FA-5D17-FDBA-E466A97652CB}"/>
                </a:ext>
              </a:extLst>
            </p:cNvPr>
            <p:cNvSpPr/>
            <p:nvPr/>
          </p:nvSpPr>
          <p:spPr>
            <a:xfrm>
              <a:off x="7565316" y="5240032"/>
              <a:ext cx="1132425" cy="582277"/>
            </a:xfrm>
            <a:prstGeom prst="hexagon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6" name="Hexagon 1055">
              <a:extLst>
                <a:ext uri="{FF2B5EF4-FFF2-40B4-BE49-F238E27FC236}">
                  <a16:creationId xmlns:a16="http://schemas.microsoft.com/office/drawing/2014/main" id="{02CB9B9C-EA6B-7E68-B4B2-16C5AA3D2835}"/>
                </a:ext>
              </a:extLst>
            </p:cNvPr>
            <p:cNvSpPr/>
            <p:nvPr/>
          </p:nvSpPr>
          <p:spPr>
            <a:xfrm>
              <a:off x="8697740" y="5240032"/>
              <a:ext cx="685801" cy="582277"/>
            </a:xfrm>
            <a:prstGeom prst="hexagon">
              <a:avLst/>
            </a:prstGeom>
            <a:solidFill>
              <a:srgbClr val="00206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7" name="Hexagon 1056">
              <a:extLst>
                <a:ext uri="{FF2B5EF4-FFF2-40B4-BE49-F238E27FC236}">
                  <a16:creationId xmlns:a16="http://schemas.microsoft.com/office/drawing/2014/main" id="{80FDC9B2-BA27-2DB6-2725-047B5DAFA41A}"/>
                </a:ext>
              </a:extLst>
            </p:cNvPr>
            <p:cNvSpPr/>
            <p:nvPr/>
          </p:nvSpPr>
          <p:spPr>
            <a:xfrm>
              <a:off x="9383541" y="5240032"/>
              <a:ext cx="465725" cy="582277"/>
            </a:xfrm>
            <a:prstGeom prst="hexagon">
              <a:avLst/>
            </a:prstGeom>
            <a:solidFill>
              <a:srgbClr val="7030A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3" name="TextBox 1062">
              <a:extLst>
                <a:ext uri="{FF2B5EF4-FFF2-40B4-BE49-F238E27FC236}">
                  <a16:creationId xmlns:a16="http://schemas.microsoft.com/office/drawing/2014/main" id="{6F6E4BD7-1310-89C4-A993-A7FA3622B1A5}"/>
                </a:ext>
              </a:extLst>
            </p:cNvPr>
            <p:cNvSpPr txBox="1"/>
            <p:nvPr/>
          </p:nvSpPr>
          <p:spPr>
            <a:xfrm>
              <a:off x="5057787" y="5331115"/>
              <a:ext cx="47350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</a:p>
          </p:txBody>
        </p:sp>
        <p:sp>
          <p:nvSpPr>
            <p:cNvPr id="1069" name="TextBox 1068">
              <a:extLst>
                <a:ext uri="{FF2B5EF4-FFF2-40B4-BE49-F238E27FC236}">
                  <a16:creationId xmlns:a16="http://schemas.microsoft.com/office/drawing/2014/main" id="{34087839-0CD1-F445-A94D-07CF162831CE}"/>
                </a:ext>
              </a:extLst>
            </p:cNvPr>
            <p:cNvSpPr txBox="1"/>
            <p:nvPr/>
          </p:nvSpPr>
          <p:spPr>
            <a:xfrm>
              <a:off x="5910506" y="5320610"/>
              <a:ext cx="5236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</a:p>
          </p:txBody>
        </p:sp>
        <p:sp>
          <p:nvSpPr>
            <p:cNvPr id="1072" name="TextBox 1071">
              <a:extLst>
                <a:ext uri="{FF2B5EF4-FFF2-40B4-BE49-F238E27FC236}">
                  <a16:creationId xmlns:a16="http://schemas.microsoft.com/office/drawing/2014/main" id="{835E7E32-3B4A-9C69-F884-F08690AC1CDE}"/>
                </a:ext>
              </a:extLst>
            </p:cNvPr>
            <p:cNvSpPr txBox="1"/>
            <p:nvPr/>
          </p:nvSpPr>
          <p:spPr>
            <a:xfrm>
              <a:off x="7914551" y="5323825"/>
              <a:ext cx="5236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#5</a:t>
              </a:r>
            </a:p>
          </p:txBody>
        </p:sp>
        <p:sp>
          <p:nvSpPr>
            <p:cNvPr id="1074" name="TextBox 1073">
              <a:extLst>
                <a:ext uri="{FF2B5EF4-FFF2-40B4-BE49-F238E27FC236}">
                  <a16:creationId xmlns:a16="http://schemas.microsoft.com/office/drawing/2014/main" id="{39F8E6E9-6497-E8D0-EB10-6DDDDC1813F5}"/>
                </a:ext>
              </a:extLst>
            </p:cNvPr>
            <p:cNvSpPr txBox="1"/>
            <p:nvPr/>
          </p:nvSpPr>
          <p:spPr>
            <a:xfrm>
              <a:off x="7087244" y="5331115"/>
              <a:ext cx="47350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#4</a:t>
              </a:r>
            </a:p>
          </p:txBody>
        </p:sp>
        <p:sp>
          <p:nvSpPr>
            <p:cNvPr id="1078" name="TextBox 1077">
              <a:extLst>
                <a:ext uri="{FF2B5EF4-FFF2-40B4-BE49-F238E27FC236}">
                  <a16:creationId xmlns:a16="http://schemas.microsoft.com/office/drawing/2014/main" id="{D986CB57-E1EA-5BC9-2A7C-DB9C933E7981}"/>
                </a:ext>
              </a:extLst>
            </p:cNvPr>
            <p:cNvSpPr txBox="1"/>
            <p:nvPr/>
          </p:nvSpPr>
          <p:spPr>
            <a:xfrm>
              <a:off x="6558651" y="5319090"/>
              <a:ext cx="5236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#3</a:t>
              </a:r>
            </a:p>
          </p:txBody>
        </p:sp>
        <p:sp>
          <p:nvSpPr>
            <p:cNvPr id="1079" name="TextBox 1078">
              <a:extLst>
                <a:ext uri="{FF2B5EF4-FFF2-40B4-BE49-F238E27FC236}">
                  <a16:creationId xmlns:a16="http://schemas.microsoft.com/office/drawing/2014/main" id="{7A74DCD3-593F-EEA1-832B-3905B8B02994}"/>
                </a:ext>
              </a:extLst>
            </p:cNvPr>
            <p:cNvSpPr txBox="1"/>
            <p:nvPr/>
          </p:nvSpPr>
          <p:spPr>
            <a:xfrm>
              <a:off x="8859205" y="5331115"/>
              <a:ext cx="5236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#6</a:t>
              </a:r>
            </a:p>
          </p:txBody>
        </p:sp>
        <p:sp>
          <p:nvSpPr>
            <p:cNvPr id="1080" name="TextBox 1079">
              <a:extLst>
                <a:ext uri="{FF2B5EF4-FFF2-40B4-BE49-F238E27FC236}">
                  <a16:creationId xmlns:a16="http://schemas.microsoft.com/office/drawing/2014/main" id="{AB30C23F-AEBB-6D18-4147-43D268276BDB}"/>
                </a:ext>
              </a:extLst>
            </p:cNvPr>
            <p:cNvSpPr txBox="1"/>
            <p:nvPr/>
          </p:nvSpPr>
          <p:spPr>
            <a:xfrm>
              <a:off x="9455770" y="5318809"/>
              <a:ext cx="37857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#7</a:t>
              </a:r>
            </a:p>
          </p:txBody>
        </p:sp>
      </p:grpSp>
      <p:sp>
        <p:nvSpPr>
          <p:cNvPr id="1085" name="TextBox 1084">
            <a:extLst>
              <a:ext uri="{FF2B5EF4-FFF2-40B4-BE49-F238E27FC236}">
                <a16:creationId xmlns:a16="http://schemas.microsoft.com/office/drawing/2014/main" id="{A2417BCE-8530-FD74-1A10-7EDDA3165BA4}"/>
              </a:ext>
            </a:extLst>
          </p:cNvPr>
          <p:cNvSpPr txBox="1"/>
          <p:nvPr/>
        </p:nvSpPr>
        <p:spPr>
          <a:xfrm>
            <a:off x="11755969" y="3972907"/>
            <a:ext cx="4657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086" name="TextBox 1085">
            <a:extLst>
              <a:ext uri="{FF2B5EF4-FFF2-40B4-BE49-F238E27FC236}">
                <a16:creationId xmlns:a16="http://schemas.microsoft.com/office/drawing/2014/main" id="{DE22E215-4FB3-3644-3D12-C462C3EF1110}"/>
              </a:ext>
            </a:extLst>
          </p:cNvPr>
          <p:cNvSpPr txBox="1"/>
          <p:nvPr/>
        </p:nvSpPr>
        <p:spPr>
          <a:xfrm>
            <a:off x="5331191" y="3508122"/>
            <a:ext cx="26052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LUT-based Counter</a:t>
            </a:r>
          </a:p>
        </p:txBody>
      </p:sp>
      <p:sp>
        <p:nvSpPr>
          <p:cNvPr id="1088" name="TextBox 1087">
            <a:extLst>
              <a:ext uri="{FF2B5EF4-FFF2-40B4-BE49-F238E27FC236}">
                <a16:creationId xmlns:a16="http://schemas.microsoft.com/office/drawing/2014/main" id="{4F67C50E-A546-BFF6-3186-23AE290C4204}"/>
              </a:ext>
            </a:extLst>
          </p:cNvPr>
          <p:cNvSpPr txBox="1"/>
          <p:nvPr/>
        </p:nvSpPr>
        <p:spPr>
          <a:xfrm>
            <a:off x="8563509" y="1837808"/>
            <a:ext cx="32491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Clock-based Counter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936BE9-9767-2C6F-F3C0-F26FBC655F1C}"/>
              </a:ext>
            </a:extLst>
          </p:cNvPr>
          <p:cNvSpPr txBox="1"/>
          <p:nvPr/>
        </p:nvSpPr>
        <p:spPr>
          <a:xfrm>
            <a:off x="5153805" y="5316406"/>
            <a:ext cx="623141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Low resource is required for LUT-based counter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But the average bin size is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~250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phic 5" descr="Climbing with solid fill">
            <a:extLst>
              <a:ext uri="{FF2B5EF4-FFF2-40B4-BE49-F238E27FC236}">
                <a16:creationId xmlns:a16="http://schemas.microsoft.com/office/drawing/2014/main" id="{3ADF9C84-0C2C-9B6A-CC20-CF9857595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21102" y="2199132"/>
            <a:ext cx="592981" cy="59298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5BEA725-A8D0-CBFF-48D2-04056E03F889}"/>
              </a:ext>
            </a:extLst>
          </p:cNvPr>
          <p:cNvCxnSpPr>
            <a:cxnSpLocks/>
          </p:cNvCxnSpPr>
          <p:nvPr/>
        </p:nvCxnSpPr>
        <p:spPr>
          <a:xfrm flipH="1">
            <a:off x="4918052" y="4860041"/>
            <a:ext cx="1004365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08E1E3-EFF5-B9EC-44C6-9ADE6CA9F6E8}"/>
              </a:ext>
            </a:extLst>
          </p:cNvPr>
          <p:cNvCxnSpPr>
            <a:cxnSpLocks/>
          </p:cNvCxnSpPr>
          <p:nvPr/>
        </p:nvCxnSpPr>
        <p:spPr>
          <a:xfrm flipV="1">
            <a:off x="4942815" y="4315591"/>
            <a:ext cx="0" cy="744505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EFA5848-0BD8-549C-5E72-6429182F9ADD}"/>
              </a:ext>
            </a:extLst>
          </p:cNvPr>
          <p:cNvCxnSpPr>
            <a:cxnSpLocks/>
          </p:cNvCxnSpPr>
          <p:nvPr/>
        </p:nvCxnSpPr>
        <p:spPr>
          <a:xfrm flipV="1">
            <a:off x="5932128" y="4278797"/>
            <a:ext cx="0" cy="793858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45193B6-152D-405B-B5D1-5DF258478920}"/>
              </a:ext>
            </a:extLst>
          </p:cNvPr>
          <p:cNvSpPr txBox="1"/>
          <p:nvPr/>
        </p:nvSpPr>
        <p:spPr>
          <a:xfrm>
            <a:off x="6001768" y="4709904"/>
            <a:ext cx="11582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~250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331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D37F7-C2DC-EAA1-DEB6-7815FD95A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20D3F9-3744-518A-AC86-867231E3FDE9}"/>
              </a:ext>
            </a:extLst>
          </p:cNvPr>
          <p:cNvSpPr txBox="1"/>
          <p:nvPr/>
        </p:nvSpPr>
        <p:spPr>
          <a:xfrm>
            <a:off x="0" y="114766"/>
            <a:ext cx="569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2. Proposed LUT-based TDC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DED46FD3-312B-C0EF-557C-93A39204A2AB}"/>
              </a:ext>
            </a:extLst>
          </p:cNvPr>
          <p:cNvSpPr txBox="1"/>
          <p:nvPr/>
        </p:nvSpPr>
        <p:spPr>
          <a:xfrm>
            <a:off x="161721" y="779510"/>
            <a:ext cx="32799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Proposed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LUT-based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TDC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4B3A3F-8CC7-2C3C-BB91-687AF5089BF5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059" name="Rectangle 1058">
            <a:extLst>
              <a:ext uri="{FF2B5EF4-FFF2-40B4-BE49-F238E27FC236}">
                <a16:creationId xmlns:a16="http://schemas.microsoft.com/office/drawing/2014/main" id="{770159CB-C9C9-1700-E225-EA38C63DFCDE}"/>
              </a:ext>
            </a:extLst>
          </p:cNvPr>
          <p:cNvSpPr/>
          <p:nvPr/>
        </p:nvSpPr>
        <p:spPr>
          <a:xfrm>
            <a:off x="356502" y="1453456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FPGA-based TDC</a:t>
            </a:r>
          </a:p>
        </p:txBody>
      </p:sp>
      <p:sp>
        <p:nvSpPr>
          <p:cNvPr id="1062" name="Rectangle 1061">
            <a:extLst>
              <a:ext uri="{FF2B5EF4-FFF2-40B4-BE49-F238E27FC236}">
                <a16:creationId xmlns:a16="http://schemas.microsoft.com/office/drawing/2014/main" id="{A2B9824D-41BB-785D-109E-AE78E1EE2E96}"/>
              </a:ext>
            </a:extLst>
          </p:cNvPr>
          <p:cNvSpPr/>
          <p:nvPr/>
        </p:nvSpPr>
        <p:spPr>
          <a:xfrm>
            <a:off x="2318721" y="3316849"/>
            <a:ext cx="2375827" cy="4001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Coarse Counter</a:t>
            </a:r>
          </a:p>
        </p:txBody>
      </p:sp>
      <p:sp>
        <p:nvSpPr>
          <p:cNvPr id="1064" name="Rectangle 1063">
            <a:extLst>
              <a:ext uri="{FF2B5EF4-FFF2-40B4-BE49-F238E27FC236}">
                <a16:creationId xmlns:a16="http://schemas.microsoft.com/office/drawing/2014/main" id="{29C3394D-4F0E-3537-A29D-7FF32903A2C9}"/>
              </a:ext>
            </a:extLst>
          </p:cNvPr>
          <p:cNvSpPr/>
          <p:nvPr/>
        </p:nvSpPr>
        <p:spPr>
          <a:xfrm>
            <a:off x="2318721" y="3988417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Phased Clocks</a:t>
            </a:r>
          </a:p>
        </p:txBody>
      </p:sp>
      <p:sp>
        <p:nvSpPr>
          <p:cNvPr id="1065" name="Rectangle 1064">
            <a:extLst>
              <a:ext uri="{FF2B5EF4-FFF2-40B4-BE49-F238E27FC236}">
                <a16:creationId xmlns:a16="http://schemas.microsoft.com/office/drawing/2014/main" id="{E8B7C0E2-EB4F-576C-95AB-8BDD4650B851}"/>
              </a:ext>
            </a:extLst>
          </p:cNvPr>
          <p:cNvSpPr/>
          <p:nvPr/>
        </p:nvSpPr>
        <p:spPr>
          <a:xfrm>
            <a:off x="2318721" y="2645281"/>
            <a:ext cx="2375827" cy="40011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trike="sngStrik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Tapped Delay Line</a:t>
            </a:r>
          </a:p>
        </p:txBody>
      </p:sp>
      <p:sp>
        <p:nvSpPr>
          <p:cNvPr id="1066" name="Rectangle 1065">
            <a:extLst>
              <a:ext uri="{FF2B5EF4-FFF2-40B4-BE49-F238E27FC236}">
                <a16:creationId xmlns:a16="http://schemas.microsoft.com/office/drawing/2014/main" id="{FD4C980B-2E87-0E4B-93A8-911DB321631D}"/>
              </a:ext>
            </a:extLst>
          </p:cNvPr>
          <p:cNvSpPr/>
          <p:nvPr/>
        </p:nvSpPr>
        <p:spPr>
          <a:xfrm>
            <a:off x="2318721" y="4659985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Differential</a:t>
            </a:r>
          </a:p>
        </p:txBody>
      </p:sp>
      <p:sp>
        <p:nvSpPr>
          <p:cNvPr id="1067" name="Rectangle 1066">
            <a:extLst>
              <a:ext uri="{FF2B5EF4-FFF2-40B4-BE49-F238E27FC236}">
                <a16:creationId xmlns:a16="http://schemas.microsoft.com/office/drawing/2014/main" id="{FEE15BD5-6159-1324-5968-C95570CA74D0}"/>
              </a:ext>
            </a:extLst>
          </p:cNvPr>
          <p:cNvSpPr/>
          <p:nvPr/>
        </p:nvSpPr>
        <p:spPr>
          <a:xfrm>
            <a:off x="2318721" y="5331553"/>
            <a:ext cx="2375827" cy="40011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 shrinking</a:t>
            </a:r>
          </a:p>
        </p:txBody>
      </p:sp>
      <p:cxnSp>
        <p:nvCxnSpPr>
          <p:cNvPr id="1068" name="Connector: Elbow 1067">
            <a:extLst>
              <a:ext uri="{FF2B5EF4-FFF2-40B4-BE49-F238E27FC236}">
                <a16:creationId xmlns:a16="http://schemas.microsoft.com/office/drawing/2014/main" id="{CB496C83-6009-8257-F4E6-25FEEB023D53}"/>
              </a:ext>
            </a:extLst>
          </p:cNvPr>
          <p:cNvCxnSpPr>
            <a:stCxn id="1059" idx="2"/>
            <a:endCxn id="1065" idx="1"/>
          </p:cNvCxnSpPr>
          <p:nvPr/>
        </p:nvCxnSpPr>
        <p:spPr>
          <a:xfrm rot="16200000" flipH="1">
            <a:off x="1435683" y="1962299"/>
            <a:ext cx="991770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0" name="Connector: Elbow 1069">
            <a:extLst>
              <a:ext uri="{FF2B5EF4-FFF2-40B4-BE49-F238E27FC236}">
                <a16:creationId xmlns:a16="http://schemas.microsoft.com/office/drawing/2014/main" id="{C8201F65-4303-8844-BF68-49AEAF3B9A1E}"/>
              </a:ext>
            </a:extLst>
          </p:cNvPr>
          <p:cNvCxnSpPr>
            <a:stCxn id="1059" idx="2"/>
            <a:endCxn id="1062" idx="1"/>
          </p:cNvCxnSpPr>
          <p:nvPr/>
        </p:nvCxnSpPr>
        <p:spPr>
          <a:xfrm rot="16200000" flipH="1">
            <a:off x="1099899" y="2298083"/>
            <a:ext cx="1663338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1" name="Connector: Elbow 1070">
            <a:extLst>
              <a:ext uri="{FF2B5EF4-FFF2-40B4-BE49-F238E27FC236}">
                <a16:creationId xmlns:a16="http://schemas.microsoft.com/office/drawing/2014/main" id="{A8AC2D85-0A6D-E26A-56D8-FB6537170FBA}"/>
              </a:ext>
            </a:extLst>
          </p:cNvPr>
          <p:cNvCxnSpPr>
            <a:stCxn id="1059" idx="2"/>
            <a:endCxn id="1064" idx="1"/>
          </p:cNvCxnSpPr>
          <p:nvPr/>
        </p:nvCxnSpPr>
        <p:spPr>
          <a:xfrm rot="16200000" flipH="1">
            <a:off x="764115" y="2633867"/>
            <a:ext cx="2334906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3" name="Connector: Elbow 1072">
            <a:extLst>
              <a:ext uri="{FF2B5EF4-FFF2-40B4-BE49-F238E27FC236}">
                <a16:creationId xmlns:a16="http://schemas.microsoft.com/office/drawing/2014/main" id="{5D943BFB-680C-546E-04F5-8EB8A11B44F7}"/>
              </a:ext>
            </a:extLst>
          </p:cNvPr>
          <p:cNvCxnSpPr>
            <a:stCxn id="1059" idx="2"/>
            <a:endCxn id="1066" idx="1"/>
          </p:cNvCxnSpPr>
          <p:nvPr/>
        </p:nvCxnSpPr>
        <p:spPr>
          <a:xfrm rot="16200000" flipH="1">
            <a:off x="428331" y="2969651"/>
            <a:ext cx="3006474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1" name="Connector: Elbow 1080">
            <a:extLst>
              <a:ext uri="{FF2B5EF4-FFF2-40B4-BE49-F238E27FC236}">
                <a16:creationId xmlns:a16="http://schemas.microsoft.com/office/drawing/2014/main" id="{66A696EF-0669-6B7A-2196-F48D8370B05B}"/>
              </a:ext>
            </a:extLst>
          </p:cNvPr>
          <p:cNvCxnSpPr>
            <a:stCxn id="1059" idx="2"/>
            <a:endCxn id="1067" idx="1"/>
          </p:cNvCxnSpPr>
          <p:nvPr/>
        </p:nvCxnSpPr>
        <p:spPr>
          <a:xfrm rot="16200000" flipH="1">
            <a:off x="92547" y="3305435"/>
            <a:ext cx="3678042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70B98EE7-7410-186A-342F-81EBBEBE954D}"/>
              </a:ext>
            </a:extLst>
          </p:cNvPr>
          <p:cNvSpPr/>
          <p:nvPr/>
        </p:nvSpPr>
        <p:spPr>
          <a:xfrm>
            <a:off x="2318720" y="2034100"/>
            <a:ext cx="2375827" cy="4001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LUT-based Counter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256472E-9436-49C3-3196-EDC601CE9F97}"/>
              </a:ext>
            </a:extLst>
          </p:cNvPr>
          <p:cNvCxnSpPr>
            <a:cxnSpLocks/>
            <a:stCxn id="1059" idx="2"/>
            <a:endCxn id="7" idx="1"/>
          </p:cNvCxnSpPr>
          <p:nvPr/>
        </p:nvCxnSpPr>
        <p:spPr>
          <a:xfrm rot="16200000" flipH="1">
            <a:off x="1741274" y="1656709"/>
            <a:ext cx="380589" cy="774304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F87E9EE-17E1-4EE3-3454-AEBDDE912266}"/>
              </a:ext>
            </a:extLst>
          </p:cNvPr>
          <p:cNvSpPr txBox="1"/>
          <p:nvPr/>
        </p:nvSpPr>
        <p:spPr>
          <a:xfrm>
            <a:off x="7936445" y="4672545"/>
            <a:ext cx="40486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Not Synchronized to the Clock</a:t>
            </a:r>
          </a:p>
        </p:txBody>
      </p:sp>
      <p:sp>
        <p:nvSpPr>
          <p:cNvPr id="1032" name="Hexagon 1031">
            <a:extLst>
              <a:ext uri="{FF2B5EF4-FFF2-40B4-BE49-F238E27FC236}">
                <a16:creationId xmlns:a16="http://schemas.microsoft.com/office/drawing/2014/main" id="{EC2C8CE5-0E59-A07E-2FAD-A648DBDAF96F}"/>
              </a:ext>
            </a:extLst>
          </p:cNvPr>
          <p:cNvSpPr/>
          <p:nvPr/>
        </p:nvSpPr>
        <p:spPr>
          <a:xfrm>
            <a:off x="5074481" y="2463115"/>
            <a:ext cx="3195032" cy="582277"/>
          </a:xfrm>
          <a:prstGeom prst="hexagon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Hexagon 1033">
            <a:extLst>
              <a:ext uri="{FF2B5EF4-FFF2-40B4-BE49-F238E27FC236}">
                <a16:creationId xmlns:a16="http://schemas.microsoft.com/office/drawing/2014/main" id="{AA9F6762-C1F0-0DBD-39ED-1B5424538936}"/>
              </a:ext>
            </a:extLst>
          </p:cNvPr>
          <p:cNvSpPr/>
          <p:nvPr/>
        </p:nvSpPr>
        <p:spPr>
          <a:xfrm>
            <a:off x="8269511" y="2450617"/>
            <a:ext cx="3195032" cy="582277"/>
          </a:xfrm>
          <a:prstGeom prst="hexagon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CDDE0C66-37C4-03A1-8742-CF467E24136C}"/>
              </a:ext>
            </a:extLst>
          </p:cNvPr>
          <p:cNvSpPr txBox="1"/>
          <p:nvPr/>
        </p:nvSpPr>
        <p:spPr>
          <a:xfrm>
            <a:off x="6560103" y="2529491"/>
            <a:ext cx="647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#1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D6324326-1BBD-154B-B269-9B2BB3C7D71E}"/>
              </a:ext>
            </a:extLst>
          </p:cNvPr>
          <p:cNvSpPr txBox="1"/>
          <p:nvPr/>
        </p:nvSpPr>
        <p:spPr>
          <a:xfrm>
            <a:off x="9624173" y="2529491"/>
            <a:ext cx="6071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#2</a:t>
            </a:r>
          </a:p>
        </p:txBody>
      </p: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FC61D212-82A0-806B-8E4D-3C01232F58E7}"/>
              </a:ext>
            </a:extLst>
          </p:cNvPr>
          <p:cNvCxnSpPr>
            <a:cxnSpLocks/>
          </p:cNvCxnSpPr>
          <p:nvPr/>
        </p:nvCxnSpPr>
        <p:spPr>
          <a:xfrm flipV="1">
            <a:off x="5074481" y="1905393"/>
            <a:ext cx="0" cy="2031923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Straight Connector 1039">
            <a:extLst>
              <a:ext uri="{FF2B5EF4-FFF2-40B4-BE49-F238E27FC236}">
                <a16:creationId xmlns:a16="http://schemas.microsoft.com/office/drawing/2014/main" id="{C2BB113F-39A1-160E-4595-BF0B15527BC5}"/>
              </a:ext>
            </a:extLst>
          </p:cNvPr>
          <p:cNvCxnSpPr>
            <a:cxnSpLocks/>
          </p:cNvCxnSpPr>
          <p:nvPr/>
        </p:nvCxnSpPr>
        <p:spPr>
          <a:xfrm flipV="1">
            <a:off x="8269513" y="1913200"/>
            <a:ext cx="0" cy="207521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Straight Arrow Connector 1042">
            <a:extLst>
              <a:ext uri="{FF2B5EF4-FFF2-40B4-BE49-F238E27FC236}">
                <a16:creationId xmlns:a16="http://schemas.microsoft.com/office/drawing/2014/main" id="{A14E7DE4-B426-A8E3-2111-6D2506A1CB8A}"/>
              </a:ext>
            </a:extLst>
          </p:cNvPr>
          <p:cNvCxnSpPr>
            <a:cxnSpLocks/>
          </p:cNvCxnSpPr>
          <p:nvPr/>
        </p:nvCxnSpPr>
        <p:spPr>
          <a:xfrm>
            <a:off x="5074481" y="2077993"/>
            <a:ext cx="315596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4" name="TextBox 1043">
            <a:extLst>
              <a:ext uri="{FF2B5EF4-FFF2-40B4-BE49-F238E27FC236}">
                <a16:creationId xmlns:a16="http://schemas.microsoft.com/office/drawing/2014/main" id="{2BE6E8CA-32CE-1D66-2882-2D9DB6D4A38B}"/>
              </a:ext>
            </a:extLst>
          </p:cNvPr>
          <p:cNvSpPr txBox="1"/>
          <p:nvPr/>
        </p:nvSpPr>
        <p:spPr>
          <a:xfrm>
            <a:off x="5824591" y="2050338"/>
            <a:ext cx="17342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Clock Cycle</a:t>
            </a:r>
          </a:p>
        </p:txBody>
      </p:sp>
      <p:sp>
        <p:nvSpPr>
          <p:cNvPr id="1077" name="TextBox 1076">
            <a:extLst>
              <a:ext uri="{FF2B5EF4-FFF2-40B4-BE49-F238E27FC236}">
                <a16:creationId xmlns:a16="http://schemas.microsoft.com/office/drawing/2014/main" id="{F86C9674-A1A2-2FE3-BBDB-3C0337591B08}"/>
              </a:ext>
            </a:extLst>
          </p:cNvPr>
          <p:cNvSpPr txBox="1"/>
          <p:nvPr/>
        </p:nvSpPr>
        <p:spPr>
          <a:xfrm>
            <a:off x="11519380" y="2469135"/>
            <a:ext cx="4657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grpSp>
        <p:nvGrpSpPr>
          <p:cNvPr id="1090" name="Group 1089">
            <a:extLst>
              <a:ext uri="{FF2B5EF4-FFF2-40B4-BE49-F238E27FC236}">
                <a16:creationId xmlns:a16="http://schemas.microsoft.com/office/drawing/2014/main" id="{FE55002B-92AF-4319-7CE8-2098837D450F}"/>
              </a:ext>
            </a:extLst>
          </p:cNvPr>
          <p:cNvGrpSpPr/>
          <p:nvPr/>
        </p:nvGrpSpPr>
        <p:grpSpPr>
          <a:xfrm>
            <a:off x="4942815" y="3972907"/>
            <a:ext cx="6861894" cy="582277"/>
            <a:chOff x="4898604" y="5240032"/>
            <a:chExt cx="4950662" cy="582277"/>
          </a:xfrm>
        </p:grpSpPr>
        <p:sp>
          <p:nvSpPr>
            <p:cNvPr id="1045" name="Hexagon 1044">
              <a:extLst>
                <a:ext uri="{FF2B5EF4-FFF2-40B4-BE49-F238E27FC236}">
                  <a16:creationId xmlns:a16="http://schemas.microsoft.com/office/drawing/2014/main" id="{83685A4E-1390-0F3A-6509-CBD57C94C537}"/>
                </a:ext>
              </a:extLst>
            </p:cNvPr>
            <p:cNvSpPr/>
            <p:nvPr/>
          </p:nvSpPr>
          <p:spPr>
            <a:xfrm>
              <a:off x="4898604" y="5240032"/>
              <a:ext cx="706755" cy="582277"/>
            </a:xfrm>
            <a:prstGeom prst="hexagon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Hexagon 1051">
              <a:extLst>
                <a:ext uri="{FF2B5EF4-FFF2-40B4-BE49-F238E27FC236}">
                  <a16:creationId xmlns:a16="http://schemas.microsoft.com/office/drawing/2014/main" id="{BA8BDB82-3EE8-012D-57BF-007570B8E3F5}"/>
                </a:ext>
              </a:extLst>
            </p:cNvPr>
            <p:cNvSpPr/>
            <p:nvPr/>
          </p:nvSpPr>
          <p:spPr>
            <a:xfrm>
              <a:off x="5612365" y="5240032"/>
              <a:ext cx="900487" cy="582277"/>
            </a:xfrm>
            <a:prstGeom prst="hexagon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3" name="Hexagon 1052">
              <a:extLst>
                <a:ext uri="{FF2B5EF4-FFF2-40B4-BE49-F238E27FC236}">
                  <a16:creationId xmlns:a16="http://schemas.microsoft.com/office/drawing/2014/main" id="{72EEA2AE-108D-CB57-6278-CF7DCAD432D8}"/>
                </a:ext>
              </a:extLst>
            </p:cNvPr>
            <p:cNvSpPr/>
            <p:nvPr/>
          </p:nvSpPr>
          <p:spPr>
            <a:xfrm>
              <a:off x="6512852" y="5240032"/>
              <a:ext cx="455151" cy="582277"/>
            </a:xfrm>
            <a:prstGeom prst="hexagon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4" name="Hexagon 1053">
              <a:extLst>
                <a:ext uri="{FF2B5EF4-FFF2-40B4-BE49-F238E27FC236}">
                  <a16:creationId xmlns:a16="http://schemas.microsoft.com/office/drawing/2014/main" id="{699ED5A0-0D70-680D-38C1-9E4D245B89C5}"/>
                </a:ext>
              </a:extLst>
            </p:cNvPr>
            <p:cNvSpPr/>
            <p:nvPr/>
          </p:nvSpPr>
          <p:spPr>
            <a:xfrm>
              <a:off x="6978577" y="5240032"/>
              <a:ext cx="576166" cy="582277"/>
            </a:xfrm>
            <a:prstGeom prst="hexagon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5" name="Hexagon 1054">
              <a:extLst>
                <a:ext uri="{FF2B5EF4-FFF2-40B4-BE49-F238E27FC236}">
                  <a16:creationId xmlns:a16="http://schemas.microsoft.com/office/drawing/2014/main" id="{14D4696A-4FA1-3B88-EE44-7E16D52331C3}"/>
                </a:ext>
              </a:extLst>
            </p:cNvPr>
            <p:cNvSpPr/>
            <p:nvPr/>
          </p:nvSpPr>
          <p:spPr>
            <a:xfrm>
              <a:off x="7565316" y="5240032"/>
              <a:ext cx="1132425" cy="582277"/>
            </a:xfrm>
            <a:prstGeom prst="hexagon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6" name="Hexagon 1055">
              <a:extLst>
                <a:ext uri="{FF2B5EF4-FFF2-40B4-BE49-F238E27FC236}">
                  <a16:creationId xmlns:a16="http://schemas.microsoft.com/office/drawing/2014/main" id="{555CBF09-C296-AB21-90A9-999A4F89FFFE}"/>
                </a:ext>
              </a:extLst>
            </p:cNvPr>
            <p:cNvSpPr/>
            <p:nvPr/>
          </p:nvSpPr>
          <p:spPr>
            <a:xfrm>
              <a:off x="8697740" y="5240032"/>
              <a:ext cx="685801" cy="582277"/>
            </a:xfrm>
            <a:prstGeom prst="hexagon">
              <a:avLst/>
            </a:prstGeom>
            <a:solidFill>
              <a:srgbClr val="00206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7" name="Hexagon 1056">
              <a:extLst>
                <a:ext uri="{FF2B5EF4-FFF2-40B4-BE49-F238E27FC236}">
                  <a16:creationId xmlns:a16="http://schemas.microsoft.com/office/drawing/2014/main" id="{952E21E2-9C49-4E0F-9C94-F10AB291C3D4}"/>
                </a:ext>
              </a:extLst>
            </p:cNvPr>
            <p:cNvSpPr/>
            <p:nvPr/>
          </p:nvSpPr>
          <p:spPr>
            <a:xfrm>
              <a:off x="9383541" y="5240032"/>
              <a:ext cx="465725" cy="582277"/>
            </a:xfrm>
            <a:prstGeom prst="hexagon">
              <a:avLst/>
            </a:prstGeom>
            <a:solidFill>
              <a:srgbClr val="7030A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3" name="TextBox 1062">
              <a:extLst>
                <a:ext uri="{FF2B5EF4-FFF2-40B4-BE49-F238E27FC236}">
                  <a16:creationId xmlns:a16="http://schemas.microsoft.com/office/drawing/2014/main" id="{0682D0F0-AF51-D435-C0A6-6737C0845C5B}"/>
                </a:ext>
              </a:extLst>
            </p:cNvPr>
            <p:cNvSpPr txBox="1"/>
            <p:nvPr/>
          </p:nvSpPr>
          <p:spPr>
            <a:xfrm>
              <a:off x="5057787" y="5331115"/>
              <a:ext cx="47350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</a:p>
          </p:txBody>
        </p:sp>
        <p:sp>
          <p:nvSpPr>
            <p:cNvPr id="1069" name="TextBox 1068">
              <a:extLst>
                <a:ext uri="{FF2B5EF4-FFF2-40B4-BE49-F238E27FC236}">
                  <a16:creationId xmlns:a16="http://schemas.microsoft.com/office/drawing/2014/main" id="{0DA60CE2-CEBF-F32B-C006-49B0C959668C}"/>
                </a:ext>
              </a:extLst>
            </p:cNvPr>
            <p:cNvSpPr txBox="1"/>
            <p:nvPr/>
          </p:nvSpPr>
          <p:spPr>
            <a:xfrm>
              <a:off x="5910506" y="5320610"/>
              <a:ext cx="5236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</a:p>
          </p:txBody>
        </p:sp>
        <p:sp>
          <p:nvSpPr>
            <p:cNvPr id="1072" name="TextBox 1071">
              <a:extLst>
                <a:ext uri="{FF2B5EF4-FFF2-40B4-BE49-F238E27FC236}">
                  <a16:creationId xmlns:a16="http://schemas.microsoft.com/office/drawing/2014/main" id="{218306A5-89AB-F0B4-7DC7-5EB39611776F}"/>
                </a:ext>
              </a:extLst>
            </p:cNvPr>
            <p:cNvSpPr txBox="1"/>
            <p:nvPr/>
          </p:nvSpPr>
          <p:spPr>
            <a:xfrm>
              <a:off x="7914551" y="5323825"/>
              <a:ext cx="5236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#5</a:t>
              </a:r>
            </a:p>
          </p:txBody>
        </p:sp>
        <p:sp>
          <p:nvSpPr>
            <p:cNvPr id="1074" name="TextBox 1073">
              <a:extLst>
                <a:ext uri="{FF2B5EF4-FFF2-40B4-BE49-F238E27FC236}">
                  <a16:creationId xmlns:a16="http://schemas.microsoft.com/office/drawing/2014/main" id="{D9B68FDF-82C4-7B26-7700-15C38D9C95A0}"/>
                </a:ext>
              </a:extLst>
            </p:cNvPr>
            <p:cNvSpPr txBox="1"/>
            <p:nvPr/>
          </p:nvSpPr>
          <p:spPr>
            <a:xfrm>
              <a:off x="7087244" y="5331115"/>
              <a:ext cx="47350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#4</a:t>
              </a:r>
            </a:p>
          </p:txBody>
        </p:sp>
        <p:sp>
          <p:nvSpPr>
            <p:cNvPr id="1078" name="TextBox 1077">
              <a:extLst>
                <a:ext uri="{FF2B5EF4-FFF2-40B4-BE49-F238E27FC236}">
                  <a16:creationId xmlns:a16="http://schemas.microsoft.com/office/drawing/2014/main" id="{40ADDB35-E70D-2C07-F2FB-03ADA889B355}"/>
                </a:ext>
              </a:extLst>
            </p:cNvPr>
            <p:cNvSpPr txBox="1"/>
            <p:nvPr/>
          </p:nvSpPr>
          <p:spPr>
            <a:xfrm>
              <a:off x="6558651" y="5319090"/>
              <a:ext cx="5236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#3</a:t>
              </a:r>
            </a:p>
          </p:txBody>
        </p:sp>
        <p:sp>
          <p:nvSpPr>
            <p:cNvPr id="1079" name="TextBox 1078">
              <a:extLst>
                <a:ext uri="{FF2B5EF4-FFF2-40B4-BE49-F238E27FC236}">
                  <a16:creationId xmlns:a16="http://schemas.microsoft.com/office/drawing/2014/main" id="{7DF7E751-C829-E583-3DD8-32142E979A04}"/>
                </a:ext>
              </a:extLst>
            </p:cNvPr>
            <p:cNvSpPr txBox="1"/>
            <p:nvPr/>
          </p:nvSpPr>
          <p:spPr>
            <a:xfrm>
              <a:off x="8859205" y="5331115"/>
              <a:ext cx="52364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#6</a:t>
              </a:r>
            </a:p>
          </p:txBody>
        </p:sp>
        <p:sp>
          <p:nvSpPr>
            <p:cNvPr id="1080" name="TextBox 1079">
              <a:extLst>
                <a:ext uri="{FF2B5EF4-FFF2-40B4-BE49-F238E27FC236}">
                  <a16:creationId xmlns:a16="http://schemas.microsoft.com/office/drawing/2014/main" id="{6F1B14D2-EFC3-9C1F-8062-0255E11992D0}"/>
                </a:ext>
              </a:extLst>
            </p:cNvPr>
            <p:cNvSpPr txBox="1"/>
            <p:nvPr/>
          </p:nvSpPr>
          <p:spPr>
            <a:xfrm>
              <a:off x="9455770" y="5318809"/>
              <a:ext cx="37857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#7</a:t>
              </a:r>
            </a:p>
          </p:txBody>
        </p:sp>
      </p:grpSp>
      <p:sp>
        <p:nvSpPr>
          <p:cNvPr id="1085" name="TextBox 1084">
            <a:extLst>
              <a:ext uri="{FF2B5EF4-FFF2-40B4-BE49-F238E27FC236}">
                <a16:creationId xmlns:a16="http://schemas.microsoft.com/office/drawing/2014/main" id="{AAC04274-8E5F-0582-3D93-0585873A7566}"/>
              </a:ext>
            </a:extLst>
          </p:cNvPr>
          <p:cNvSpPr txBox="1"/>
          <p:nvPr/>
        </p:nvSpPr>
        <p:spPr>
          <a:xfrm>
            <a:off x="11755969" y="3972907"/>
            <a:ext cx="4657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086" name="TextBox 1085">
            <a:extLst>
              <a:ext uri="{FF2B5EF4-FFF2-40B4-BE49-F238E27FC236}">
                <a16:creationId xmlns:a16="http://schemas.microsoft.com/office/drawing/2014/main" id="{18CF61B9-1EE8-C2F7-F03F-2A459D672E06}"/>
              </a:ext>
            </a:extLst>
          </p:cNvPr>
          <p:cNvSpPr txBox="1"/>
          <p:nvPr/>
        </p:nvSpPr>
        <p:spPr>
          <a:xfrm>
            <a:off x="5331191" y="3508122"/>
            <a:ext cx="26052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LUT-based Counter</a:t>
            </a:r>
          </a:p>
        </p:txBody>
      </p:sp>
      <p:sp>
        <p:nvSpPr>
          <p:cNvPr id="1088" name="TextBox 1087">
            <a:extLst>
              <a:ext uri="{FF2B5EF4-FFF2-40B4-BE49-F238E27FC236}">
                <a16:creationId xmlns:a16="http://schemas.microsoft.com/office/drawing/2014/main" id="{EB812BA8-D345-06A0-0F37-3C3093E766C6}"/>
              </a:ext>
            </a:extLst>
          </p:cNvPr>
          <p:cNvSpPr txBox="1"/>
          <p:nvPr/>
        </p:nvSpPr>
        <p:spPr>
          <a:xfrm>
            <a:off x="8563509" y="1837808"/>
            <a:ext cx="32491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Clock-based Counter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D67259-CBE6-0D27-16F4-FC7C63A929E0}"/>
              </a:ext>
            </a:extLst>
          </p:cNvPr>
          <p:cNvSpPr txBox="1"/>
          <p:nvPr/>
        </p:nvSpPr>
        <p:spPr>
          <a:xfrm>
            <a:off x="5153805" y="5316406"/>
            <a:ext cx="623141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Low resource is required for LUT-based counter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But the average bin size is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~250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 </a:t>
            </a:r>
            <a:r>
              <a:rPr lang="en-US" sz="20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phic 5" descr="Climbing with solid fill">
            <a:extLst>
              <a:ext uri="{FF2B5EF4-FFF2-40B4-BE49-F238E27FC236}">
                <a16:creationId xmlns:a16="http://schemas.microsoft.com/office/drawing/2014/main" id="{239AED91-E5B8-A230-B1CF-6BAB0F9D4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21102" y="2199132"/>
            <a:ext cx="592981" cy="59298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B111353-C9BD-D80D-DF59-763D81F4E864}"/>
              </a:ext>
            </a:extLst>
          </p:cNvPr>
          <p:cNvCxnSpPr>
            <a:cxnSpLocks/>
          </p:cNvCxnSpPr>
          <p:nvPr/>
        </p:nvCxnSpPr>
        <p:spPr>
          <a:xfrm flipH="1">
            <a:off x="4918052" y="4860041"/>
            <a:ext cx="1004365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8563BF9-59FD-4E9D-76BF-0195BE53C3C7}"/>
              </a:ext>
            </a:extLst>
          </p:cNvPr>
          <p:cNvCxnSpPr>
            <a:cxnSpLocks/>
          </p:cNvCxnSpPr>
          <p:nvPr/>
        </p:nvCxnSpPr>
        <p:spPr>
          <a:xfrm flipV="1">
            <a:off x="4942815" y="4315591"/>
            <a:ext cx="0" cy="744505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1C3C9C7-FD9E-E813-B4DF-F6D6E875C578}"/>
              </a:ext>
            </a:extLst>
          </p:cNvPr>
          <p:cNvCxnSpPr>
            <a:cxnSpLocks/>
          </p:cNvCxnSpPr>
          <p:nvPr/>
        </p:nvCxnSpPr>
        <p:spPr>
          <a:xfrm flipV="1">
            <a:off x="5932128" y="4278797"/>
            <a:ext cx="0" cy="793858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258CB94-2198-2556-0BC6-F3CC7B01E763}"/>
              </a:ext>
            </a:extLst>
          </p:cNvPr>
          <p:cNvSpPr txBox="1"/>
          <p:nvPr/>
        </p:nvSpPr>
        <p:spPr>
          <a:xfrm>
            <a:off x="6001768" y="4709904"/>
            <a:ext cx="11582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~250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0E100-0A43-BFE9-26E2-660F789E2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Box 268">
            <a:extLst>
              <a:ext uri="{FF2B5EF4-FFF2-40B4-BE49-F238E27FC236}">
                <a16:creationId xmlns:a16="http://schemas.microsoft.com/office/drawing/2014/main" id="{A88872AA-6F95-2D3B-DEBE-A773B7F7888E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D094EFA-124B-012C-4CF3-9D60CB7351C6}"/>
              </a:ext>
            </a:extLst>
          </p:cNvPr>
          <p:cNvCxnSpPr>
            <a:cxnSpLocks/>
          </p:cNvCxnSpPr>
          <p:nvPr/>
        </p:nvCxnSpPr>
        <p:spPr>
          <a:xfrm>
            <a:off x="7900670" y="2572037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66F43070-65C6-513B-B9AF-2961835CB4C5}"/>
              </a:ext>
            </a:extLst>
          </p:cNvPr>
          <p:cNvSpPr txBox="1"/>
          <p:nvPr/>
        </p:nvSpPr>
        <p:spPr>
          <a:xfrm>
            <a:off x="7025712" y="2202705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DBD5043D-35D4-AAA8-15EE-24907C0C0B28}"/>
              </a:ext>
            </a:extLst>
          </p:cNvPr>
          <p:cNvSpPr/>
          <p:nvPr/>
        </p:nvSpPr>
        <p:spPr>
          <a:xfrm>
            <a:off x="8185865" y="2120878"/>
            <a:ext cx="2151936" cy="4511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459E0A2B-6C9B-C659-6D4B-61E09878F0B7}"/>
              </a:ext>
            </a:extLst>
          </p:cNvPr>
          <p:cNvSpPr txBox="1"/>
          <p:nvPr/>
        </p:nvSpPr>
        <p:spPr>
          <a:xfrm>
            <a:off x="10643658" y="2546858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E5F31B72-9662-2687-2988-468E81AF810C}"/>
              </a:ext>
            </a:extLst>
          </p:cNvPr>
          <p:cNvCxnSpPr>
            <a:cxnSpLocks/>
          </p:cNvCxnSpPr>
          <p:nvPr/>
        </p:nvCxnSpPr>
        <p:spPr>
          <a:xfrm>
            <a:off x="7900670" y="3367349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>
            <a:extLst>
              <a:ext uri="{FF2B5EF4-FFF2-40B4-BE49-F238E27FC236}">
                <a16:creationId xmlns:a16="http://schemas.microsoft.com/office/drawing/2014/main" id="{452B58E8-A926-AA2A-DB2D-32E4F8B66842}"/>
              </a:ext>
            </a:extLst>
          </p:cNvPr>
          <p:cNvSpPr txBox="1"/>
          <p:nvPr/>
        </p:nvSpPr>
        <p:spPr>
          <a:xfrm>
            <a:off x="7025712" y="2998017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Logic out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4AE8EE05-CB33-E2EC-D249-574C09B0F0D8}"/>
              </a:ext>
            </a:extLst>
          </p:cNvPr>
          <p:cNvSpPr/>
          <p:nvPr/>
        </p:nvSpPr>
        <p:spPr>
          <a:xfrm>
            <a:off x="8193311" y="2911379"/>
            <a:ext cx="1145195" cy="4511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A5FD5491-1C24-88EE-5245-D3F5B97D456B}"/>
              </a:ext>
            </a:extLst>
          </p:cNvPr>
          <p:cNvCxnSpPr>
            <a:cxnSpLocks/>
          </p:cNvCxnSpPr>
          <p:nvPr/>
        </p:nvCxnSpPr>
        <p:spPr>
          <a:xfrm>
            <a:off x="7900669" y="1808506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97BF1572-CF24-6F6E-6183-902875D45293}"/>
              </a:ext>
            </a:extLst>
          </p:cNvPr>
          <p:cNvSpPr txBox="1"/>
          <p:nvPr/>
        </p:nvSpPr>
        <p:spPr>
          <a:xfrm>
            <a:off x="7025712" y="1439174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20F512DA-C6B1-C3DF-F764-BFFC95052BCB}"/>
              </a:ext>
            </a:extLst>
          </p:cNvPr>
          <p:cNvSpPr txBox="1"/>
          <p:nvPr/>
        </p:nvSpPr>
        <p:spPr>
          <a:xfrm>
            <a:off x="10643658" y="1783327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285E1C23-7842-B436-D9AE-B597DEFC5766}"/>
              </a:ext>
            </a:extLst>
          </p:cNvPr>
          <p:cNvCxnSpPr/>
          <p:nvPr/>
        </p:nvCxnSpPr>
        <p:spPr>
          <a:xfrm flipV="1">
            <a:off x="8026400" y="1439174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952A1F9E-FB04-2D6C-FBD5-E4328505BF7C}"/>
              </a:ext>
            </a:extLst>
          </p:cNvPr>
          <p:cNvCxnSpPr/>
          <p:nvPr/>
        </p:nvCxnSpPr>
        <p:spPr>
          <a:xfrm flipV="1">
            <a:off x="9328150" y="1439174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2D4EA3C8-6825-37F7-55FF-9ADEFE634C9D}"/>
              </a:ext>
            </a:extLst>
          </p:cNvPr>
          <p:cNvCxnSpPr/>
          <p:nvPr/>
        </p:nvCxnSpPr>
        <p:spPr>
          <a:xfrm flipV="1">
            <a:off x="10669056" y="1425517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734F0722-793D-40F7-5FC6-FD643A3FD245}"/>
              </a:ext>
            </a:extLst>
          </p:cNvPr>
          <p:cNvCxnSpPr>
            <a:cxnSpLocks/>
          </p:cNvCxnSpPr>
          <p:nvPr/>
        </p:nvCxnSpPr>
        <p:spPr>
          <a:xfrm>
            <a:off x="9328150" y="1879600"/>
            <a:ext cx="0" cy="100581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CFB8876-BDCD-D831-BC4B-517E8C169FAF}"/>
              </a:ext>
            </a:extLst>
          </p:cNvPr>
          <p:cNvCxnSpPr>
            <a:cxnSpLocks/>
          </p:cNvCxnSpPr>
          <p:nvPr/>
        </p:nvCxnSpPr>
        <p:spPr>
          <a:xfrm>
            <a:off x="2323740" y="1874597"/>
            <a:ext cx="402491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2389233-6710-FCD3-52CE-37DEA5A28993}"/>
              </a:ext>
            </a:extLst>
          </p:cNvPr>
          <p:cNvSpPr/>
          <p:nvPr/>
        </p:nvSpPr>
        <p:spPr>
          <a:xfrm>
            <a:off x="1571899" y="1675615"/>
            <a:ext cx="766139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logic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94EC762-BB0B-F740-5A08-DE0C46251DB9}"/>
              </a:ext>
            </a:extLst>
          </p:cNvPr>
          <p:cNvCxnSpPr>
            <a:cxnSpLocks/>
          </p:cNvCxnSpPr>
          <p:nvPr/>
        </p:nvCxnSpPr>
        <p:spPr>
          <a:xfrm>
            <a:off x="1251859" y="1845220"/>
            <a:ext cx="320040" cy="28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Box 198">
            <a:extLst>
              <a:ext uri="{FF2B5EF4-FFF2-40B4-BE49-F238E27FC236}">
                <a16:creationId xmlns:a16="http://schemas.microsoft.com/office/drawing/2014/main" id="{1E30CA23-49B5-09FE-DA94-953509BBCB9B}"/>
              </a:ext>
            </a:extLst>
          </p:cNvPr>
          <p:cNvSpPr txBox="1"/>
          <p:nvPr/>
        </p:nvSpPr>
        <p:spPr>
          <a:xfrm>
            <a:off x="741110" y="1425517"/>
            <a:ext cx="11130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Isosceles Triangle 199">
            <a:extLst>
              <a:ext uri="{FF2B5EF4-FFF2-40B4-BE49-F238E27FC236}">
                <a16:creationId xmlns:a16="http://schemas.microsoft.com/office/drawing/2014/main" id="{38B23989-8F45-1475-3581-DC12B1AD59D3}"/>
              </a:ext>
            </a:extLst>
          </p:cNvPr>
          <p:cNvSpPr/>
          <p:nvPr/>
        </p:nvSpPr>
        <p:spPr>
          <a:xfrm rot="5400000">
            <a:off x="1572145" y="2134433"/>
            <a:ext cx="121929" cy="102102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BDB671B1-4EA7-2E09-E520-C399ED69D286}"/>
              </a:ext>
            </a:extLst>
          </p:cNvPr>
          <p:cNvCxnSpPr>
            <a:cxnSpLocks/>
            <a:endCxn id="200" idx="3"/>
          </p:cNvCxnSpPr>
          <p:nvPr/>
        </p:nvCxnSpPr>
        <p:spPr>
          <a:xfrm flipV="1">
            <a:off x="1251859" y="2185485"/>
            <a:ext cx="330200" cy="35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>
            <a:extLst>
              <a:ext uri="{FF2B5EF4-FFF2-40B4-BE49-F238E27FC236}">
                <a16:creationId xmlns:a16="http://schemas.microsoft.com/office/drawing/2014/main" id="{50754BC9-1AEF-4EF5-CD52-C8A84676FC4F}"/>
              </a:ext>
            </a:extLst>
          </p:cNvPr>
          <p:cNvSpPr txBox="1"/>
          <p:nvPr/>
        </p:nvSpPr>
        <p:spPr>
          <a:xfrm>
            <a:off x="768020" y="1883200"/>
            <a:ext cx="5844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CLK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C4B27888-1DCC-AAA2-6307-9652249B8269}"/>
              </a:ext>
            </a:extLst>
          </p:cNvPr>
          <p:cNvSpPr txBox="1"/>
          <p:nvPr/>
        </p:nvSpPr>
        <p:spPr>
          <a:xfrm>
            <a:off x="2416776" y="1304264"/>
            <a:ext cx="11130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Logic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1A9740-6B4D-347C-6A5C-358412AB5CFD}"/>
              </a:ext>
            </a:extLst>
          </p:cNvPr>
          <p:cNvSpPr txBox="1"/>
          <p:nvPr/>
        </p:nvSpPr>
        <p:spPr>
          <a:xfrm>
            <a:off x="161721" y="779510"/>
            <a:ext cx="5335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the proposed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LUT-based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TDC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9FF8BB-C90E-861F-F10E-1BF1AB91DB48}"/>
              </a:ext>
            </a:extLst>
          </p:cNvPr>
          <p:cNvSpPr txBox="1"/>
          <p:nvPr/>
        </p:nvSpPr>
        <p:spPr>
          <a:xfrm>
            <a:off x="1131935" y="3802876"/>
            <a:ext cx="106078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input logic generates a pulse when the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TimeIN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is enqueued 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										and terminates the pulse at the next clock edge.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B902AA0-4C87-89D6-8292-B0C1B2F58726}"/>
              </a:ext>
            </a:extLst>
          </p:cNvPr>
          <p:cNvCxnSpPr>
            <a:cxnSpLocks/>
          </p:cNvCxnSpPr>
          <p:nvPr/>
        </p:nvCxnSpPr>
        <p:spPr>
          <a:xfrm flipV="1">
            <a:off x="8193311" y="2911379"/>
            <a:ext cx="0" cy="4251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FAB7186-CCDE-EE8C-A40B-56CC38A01C87}"/>
              </a:ext>
            </a:extLst>
          </p:cNvPr>
          <p:cNvCxnSpPr>
            <a:cxnSpLocks/>
          </p:cNvCxnSpPr>
          <p:nvPr/>
        </p:nvCxnSpPr>
        <p:spPr>
          <a:xfrm>
            <a:off x="9340134" y="2935514"/>
            <a:ext cx="0" cy="42825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35E45D-D479-7404-18E9-8EC40257C32D}"/>
              </a:ext>
            </a:extLst>
          </p:cNvPr>
          <p:cNvCxnSpPr>
            <a:cxnSpLocks/>
          </p:cNvCxnSpPr>
          <p:nvPr/>
        </p:nvCxnSpPr>
        <p:spPr>
          <a:xfrm>
            <a:off x="8193311" y="2694308"/>
            <a:ext cx="0" cy="19110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2C00176-1BF6-3D75-70F0-6B49A53669B1}"/>
              </a:ext>
            </a:extLst>
          </p:cNvPr>
          <p:cNvSpPr txBox="1"/>
          <p:nvPr/>
        </p:nvSpPr>
        <p:spPr>
          <a:xfrm>
            <a:off x="10643658" y="3383790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14F5E52-7854-1A37-A5B3-9943DA58F969}"/>
              </a:ext>
            </a:extLst>
          </p:cNvPr>
          <p:cNvSpPr txBox="1"/>
          <p:nvPr/>
        </p:nvSpPr>
        <p:spPr>
          <a:xfrm>
            <a:off x="0" y="114766"/>
            <a:ext cx="569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2. Proposed LUT-based TDC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898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0D7DF-55F4-2BA8-31B0-0DE403434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Box 268">
            <a:extLst>
              <a:ext uri="{FF2B5EF4-FFF2-40B4-BE49-F238E27FC236}">
                <a16:creationId xmlns:a16="http://schemas.microsoft.com/office/drawing/2014/main" id="{A3470450-BBA7-C31C-BDD1-9C6AEE793BD1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F04E3DA-0839-5830-5572-9EDF7ADC3050}"/>
              </a:ext>
            </a:extLst>
          </p:cNvPr>
          <p:cNvCxnSpPr>
            <a:cxnSpLocks/>
          </p:cNvCxnSpPr>
          <p:nvPr/>
        </p:nvCxnSpPr>
        <p:spPr>
          <a:xfrm>
            <a:off x="7900670" y="2572037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1F2B4DBF-DD40-B530-B1E6-AC356CD9A888}"/>
              </a:ext>
            </a:extLst>
          </p:cNvPr>
          <p:cNvSpPr txBox="1"/>
          <p:nvPr/>
        </p:nvSpPr>
        <p:spPr>
          <a:xfrm>
            <a:off x="7025712" y="2202705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5D3AE94D-6917-D14E-D005-59E78390052D}"/>
              </a:ext>
            </a:extLst>
          </p:cNvPr>
          <p:cNvSpPr/>
          <p:nvPr/>
        </p:nvSpPr>
        <p:spPr>
          <a:xfrm>
            <a:off x="8185865" y="2120878"/>
            <a:ext cx="2151936" cy="4511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F0402A54-10C4-EF43-E762-E3703959549D}"/>
              </a:ext>
            </a:extLst>
          </p:cNvPr>
          <p:cNvSpPr txBox="1"/>
          <p:nvPr/>
        </p:nvSpPr>
        <p:spPr>
          <a:xfrm>
            <a:off x="10643658" y="2546858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0CF1E7F8-9806-626E-7D61-B9AD92030D41}"/>
              </a:ext>
            </a:extLst>
          </p:cNvPr>
          <p:cNvCxnSpPr>
            <a:cxnSpLocks/>
          </p:cNvCxnSpPr>
          <p:nvPr/>
        </p:nvCxnSpPr>
        <p:spPr>
          <a:xfrm>
            <a:off x="7900670" y="3367349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>
            <a:extLst>
              <a:ext uri="{FF2B5EF4-FFF2-40B4-BE49-F238E27FC236}">
                <a16:creationId xmlns:a16="http://schemas.microsoft.com/office/drawing/2014/main" id="{BAD4D431-9E8F-AC88-4F23-D5E9ADEBE2FF}"/>
              </a:ext>
            </a:extLst>
          </p:cNvPr>
          <p:cNvSpPr txBox="1"/>
          <p:nvPr/>
        </p:nvSpPr>
        <p:spPr>
          <a:xfrm>
            <a:off x="7025712" y="2998017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Logic out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5F727703-B2D5-D5D6-68FC-100E826E2782}"/>
              </a:ext>
            </a:extLst>
          </p:cNvPr>
          <p:cNvSpPr/>
          <p:nvPr/>
        </p:nvSpPr>
        <p:spPr>
          <a:xfrm>
            <a:off x="8193311" y="2911379"/>
            <a:ext cx="1145195" cy="4511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6784ACB9-2C16-5808-75C7-8495EC80B5A8}"/>
              </a:ext>
            </a:extLst>
          </p:cNvPr>
          <p:cNvCxnSpPr>
            <a:cxnSpLocks/>
          </p:cNvCxnSpPr>
          <p:nvPr/>
        </p:nvCxnSpPr>
        <p:spPr>
          <a:xfrm>
            <a:off x="7911026" y="3949701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9F23309B-23EA-E281-27DE-6F421507490E}"/>
              </a:ext>
            </a:extLst>
          </p:cNvPr>
          <p:cNvSpPr txBox="1"/>
          <p:nvPr/>
        </p:nvSpPr>
        <p:spPr>
          <a:xfrm>
            <a:off x="7025712" y="3586719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F1F53472-7A91-CC9E-C541-EDD4C8A7C896}"/>
              </a:ext>
            </a:extLst>
          </p:cNvPr>
          <p:cNvSpPr/>
          <p:nvPr/>
        </p:nvSpPr>
        <p:spPr>
          <a:xfrm>
            <a:off x="8193311" y="3500081"/>
            <a:ext cx="1145195" cy="4511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45A0BFB2-5C68-32C7-9C77-3853C5C6F965}"/>
              </a:ext>
            </a:extLst>
          </p:cNvPr>
          <p:cNvCxnSpPr>
            <a:cxnSpLocks/>
          </p:cNvCxnSpPr>
          <p:nvPr/>
        </p:nvCxnSpPr>
        <p:spPr>
          <a:xfrm>
            <a:off x="7900670" y="4473291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30B3ABC2-F1C0-B26D-F392-1151BB1FC426}"/>
              </a:ext>
            </a:extLst>
          </p:cNvPr>
          <p:cNvSpPr txBox="1"/>
          <p:nvPr/>
        </p:nvSpPr>
        <p:spPr>
          <a:xfrm>
            <a:off x="7025712" y="4110309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2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E7673EE8-1393-5B81-8E6F-6CBFC9BAED01}"/>
              </a:ext>
            </a:extLst>
          </p:cNvPr>
          <p:cNvSpPr/>
          <p:nvPr/>
        </p:nvSpPr>
        <p:spPr>
          <a:xfrm>
            <a:off x="8372121" y="4017321"/>
            <a:ext cx="966385" cy="45112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6604171B-EBD6-1AEC-7AF8-90FB8D4BC790}"/>
              </a:ext>
            </a:extLst>
          </p:cNvPr>
          <p:cNvCxnSpPr>
            <a:cxnSpLocks/>
          </p:cNvCxnSpPr>
          <p:nvPr/>
        </p:nvCxnSpPr>
        <p:spPr>
          <a:xfrm>
            <a:off x="7911026" y="4995789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0DF23311-1ABE-99F1-AAF4-5B6C130E712E}"/>
              </a:ext>
            </a:extLst>
          </p:cNvPr>
          <p:cNvSpPr txBox="1"/>
          <p:nvPr/>
        </p:nvSpPr>
        <p:spPr>
          <a:xfrm>
            <a:off x="7025712" y="4632807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3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8964AC84-31DD-1638-4909-419211C2BFB2}"/>
              </a:ext>
            </a:extLst>
          </p:cNvPr>
          <p:cNvSpPr/>
          <p:nvPr/>
        </p:nvSpPr>
        <p:spPr>
          <a:xfrm>
            <a:off x="8585201" y="4546169"/>
            <a:ext cx="753306" cy="451126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2F1C2B82-3742-C614-9884-11975418B39C}"/>
              </a:ext>
            </a:extLst>
          </p:cNvPr>
          <p:cNvCxnSpPr>
            <a:cxnSpLocks/>
          </p:cNvCxnSpPr>
          <p:nvPr/>
        </p:nvCxnSpPr>
        <p:spPr>
          <a:xfrm>
            <a:off x="7875356" y="5859968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>
            <a:extLst>
              <a:ext uri="{FF2B5EF4-FFF2-40B4-BE49-F238E27FC236}">
                <a16:creationId xmlns:a16="http://schemas.microsoft.com/office/drawing/2014/main" id="{A4D9A6C6-50B8-B1E6-B730-A562A35FCC61}"/>
              </a:ext>
            </a:extLst>
          </p:cNvPr>
          <p:cNvSpPr/>
          <p:nvPr/>
        </p:nvSpPr>
        <p:spPr>
          <a:xfrm>
            <a:off x="9258199" y="5408842"/>
            <a:ext cx="57151" cy="4511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B4220818-9F45-34E5-2B21-238892528CCA}"/>
              </a:ext>
            </a:extLst>
          </p:cNvPr>
          <p:cNvCxnSpPr>
            <a:cxnSpLocks/>
          </p:cNvCxnSpPr>
          <p:nvPr/>
        </p:nvCxnSpPr>
        <p:spPr>
          <a:xfrm>
            <a:off x="7885712" y="6398993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TextBox 262">
            <a:extLst>
              <a:ext uri="{FF2B5EF4-FFF2-40B4-BE49-F238E27FC236}">
                <a16:creationId xmlns:a16="http://schemas.microsoft.com/office/drawing/2014/main" id="{1C2D2D33-AB5A-4D36-3CE0-604699B02871}"/>
              </a:ext>
            </a:extLst>
          </p:cNvPr>
          <p:cNvSpPr txBox="1"/>
          <p:nvPr/>
        </p:nvSpPr>
        <p:spPr>
          <a:xfrm>
            <a:off x="7025712" y="6036010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2A5A246E-5947-8E23-78AC-5D9ABC520240}"/>
              </a:ext>
            </a:extLst>
          </p:cNvPr>
          <p:cNvSpPr txBox="1"/>
          <p:nvPr/>
        </p:nvSpPr>
        <p:spPr>
          <a:xfrm>
            <a:off x="7025712" y="5428079"/>
            <a:ext cx="13464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N-1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F8E23CB8-777B-B97C-1A80-7202665B8BFD}"/>
              </a:ext>
            </a:extLst>
          </p:cNvPr>
          <p:cNvCxnSpPr>
            <a:cxnSpLocks/>
          </p:cNvCxnSpPr>
          <p:nvPr/>
        </p:nvCxnSpPr>
        <p:spPr>
          <a:xfrm>
            <a:off x="7900669" y="1808506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FF7BD6EB-5AA7-5834-2C3B-2303D87A2564}"/>
              </a:ext>
            </a:extLst>
          </p:cNvPr>
          <p:cNvSpPr txBox="1"/>
          <p:nvPr/>
        </p:nvSpPr>
        <p:spPr>
          <a:xfrm>
            <a:off x="7025712" y="1439174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4A77853B-B00A-C923-A82D-F6E22FC3959E}"/>
              </a:ext>
            </a:extLst>
          </p:cNvPr>
          <p:cNvSpPr txBox="1"/>
          <p:nvPr/>
        </p:nvSpPr>
        <p:spPr>
          <a:xfrm>
            <a:off x="10643657" y="1783327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6A74FB9A-5496-22E8-77DC-7FB1957D5200}"/>
              </a:ext>
            </a:extLst>
          </p:cNvPr>
          <p:cNvCxnSpPr/>
          <p:nvPr/>
        </p:nvCxnSpPr>
        <p:spPr>
          <a:xfrm flipV="1">
            <a:off x="9328150" y="1439174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431B4291-25E5-D748-11BC-DEC82C9FC8F5}"/>
              </a:ext>
            </a:extLst>
          </p:cNvPr>
          <p:cNvCxnSpPr>
            <a:cxnSpLocks/>
          </p:cNvCxnSpPr>
          <p:nvPr/>
        </p:nvCxnSpPr>
        <p:spPr>
          <a:xfrm>
            <a:off x="9328150" y="1879600"/>
            <a:ext cx="0" cy="36181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Box 282">
            <a:extLst>
              <a:ext uri="{FF2B5EF4-FFF2-40B4-BE49-F238E27FC236}">
                <a16:creationId xmlns:a16="http://schemas.microsoft.com/office/drawing/2014/main" id="{874B628A-981F-D132-64E7-02DE7F964508}"/>
              </a:ext>
            </a:extLst>
          </p:cNvPr>
          <p:cNvSpPr txBox="1"/>
          <p:nvPr/>
        </p:nvSpPr>
        <p:spPr>
          <a:xfrm rot="3235147">
            <a:off x="8946450" y="5039844"/>
            <a:ext cx="442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AA49A8B-C056-D4D3-FC1F-AFCF01661916}"/>
              </a:ext>
            </a:extLst>
          </p:cNvPr>
          <p:cNvCxnSpPr>
            <a:cxnSpLocks/>
            <a:endCxn id="14" idx="3"/>
          </p:cNvCxnSpPr>
          <p:nvPr/>
        </p:nvCxnSpPr>
        <p:spPr>
          <a:xfrm>
            <a:off x="2323740" y="1874597"/>
            <a:ext cx="402491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38DAA73-5851-84B0-6B57-8AFA0D9EC8C6}"/>
              </a:ext>
            </a:extLst>
          </p:cNvPr>
          <p:cNvSpPr/>
          <p:nvPr/>
        </p:nvSpPr>
        <p:spPr>
          <a:xfrm>
            <a:off x="2904419" y="1798398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1EDCF6-D1EE-453E-295A-463BCEA1BBD5}"/>
              </a:ext>
            </a:extLst>
          </p:cNvPr>
          <p:cNvSpPr/>
          <p:nvPr/>
        </p:nvSpPr>
        <p:spPr>
          <a:xfrm>
            <a:off x="3498779" y="1798398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D4DB9E-A9D6-30FB-29BA-7B62BAD9B2FD}"/>
              </a:ext>
            </a:extLst>
          </p:cNvPr>
          <p:cNvSpPr/>
          <p:nvPr/>
        </p:nvSpPr>
        <p:spPr>
          <a:xfrm>
            <a:off x="5281859" y="1789794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01B2FCE-D1A4-CB4F-8702-3ED69BDE8C6B}"/>
              </a:ext>
            </a:extLst>
          </p:cNvPr>
          <p:cNvSpPr/>
          <p:nvPr/>
        </p:nvSpPr>
        <p:spPr>
          <a:xfrm>
            <a:off x="5876219" y="1789794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A8B3F4F-D207-F0FD-8655-D72475C28591}"/>
              </a:ext>
            </a:extLst>
          </p:cNvPr>
          <p:cNvSpPr/>
          <p:nvPr/>
        </p:nvSpPr>
        <p:spPr>
          <a:xfrm>
            <a:off x="1571899" y="1675615"/>
            <a:ext cx="766139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logic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1EDF52B-EE4B-E8A9-47E2-0F1E6B6A5DF3}"/>
              </a:ext>
            </a:extLst>
          </p:cNvPr>
          <p:cNvCxnSpPr>
            <a:cxnSpLocks/>
          </p:cNvCxnSpPr>
          <p:nvPr/>
        </p:nvCxnSpPr>
        <p:spPr>
          <a:xfrm>
            <a:off x="1251859" y="1845220"/>
            <a:ext cx="320040" cy="28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Delay 17">
            <a:extLst>
              <a:ext uri="{FF2B5EF4-FFF2-40B4-BE49-F238E27FC236}">
                <a16:creationId xmlns:a16="http://schemas.microsoft.com/office/drawing/2014/main" id="{6A99DD60-99C8-3690-702D-62E408A6B317}"/>
              </a:ext>
            </a:extLst>
          </p:cNvPr>
          <p:cNvSpPr/>
          <p:nvPr/>
        </p:nvSpPr>
        <p:spPr>
          <a:xfrm rot="5400000">
            <a:off x="2569773" y="2254677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CF2DB6-2264-D902-F88D-E0580239B8FF}"/>
              </a:ext>
            </a:extLst>
          </p:cNvPr>
          <p:cNvSpPr txBox="1"/>
          <p:nvPr/>
        </p:nvSpPr>
        <p:spPr>
          <a:xfrm>
            <a:off x="5797480" y="2119869"/>
            <a:ext cx="821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2937E99-F9AE-0B34-9106-C51F1E2BD730}"/>
              </a:ext>
            </a:extLst>
          </p:cNvPr>
          <p:cNvCxnSpPr/>
          <p:nvPr/>
        </p:nvCxnSpPr>
        <p:spPr>
          <a:xfrm>
            <a:off x="2660579" y="1883200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562B07C-7BBB-2FCD-E5E3-D26A4547DEDB}"/>
              </a:ext>
            </a:extLst>
          </p:cNvPr>
          <p:cNvCxnSpPr/>
          <p:nvPr/>
        </p:nvCxnSpPr>
        <p:spPr>
          <a:xfrm>
            <a:off x="2731063" y="1883200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F27550F-E4F4-F26A-E036-AE9878B678B7}"/>
              </a:ext>
            </a:extLst>
          </p:cNvPr>
          <p:cNvCxnSpPr>
            <a:cxnSpLocks/>
          </p:cNvCxnSpPr>
          <p:nvPr/>
        </p:nvCxnSpPr>
        <p:spPr>
          <a:xfrm>
            <a:off x="2699313" y="2469020"/>
            <a:ext cx="0" cy="680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Delay 24">
            <a:extLst>
              <a:ext uri="{FF2B5EF4-FFF2-40B4-BE49-F238E27FC236}">
                <a16:creationId xmlns:a16="http://schemas.microsoft.com/office/drawing/2014/main" id="{1C976654-72A3-8320-3162-330E921A01A9}"/>
              </a:ext>
            </a:extLst>
          </p:cNvPr>
          <p:cNvSpPr/>
          <p:nvPr/>
        </p:nvSpPr>
        <p:spPr>
          <a:xfrm rot="5400000">
            <a:off x="3284436" y="2254677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555D3BA-8CA5-17C6-0509-9936E68CE503}"/>
              </a:ext>
            </a:extLst>
          </p:cNvPr>
          <p:cNvCxnSpPr/>
          <p:nvPr/>
        </p:nvCxnSpPr>
        <p:spPr>
          <a:xfrm>
            <a:off x="3445726" y="1883200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B31B33C-2514-F1DA-8F4C-9BAEBFB7EA8D}"/>
              </a:ext>
            </a:extLst>
          </p:cNvPr>
          <p:cNvCxnSpPr>
            <a:cxnSpLocks/>
          </p:cNvCxnSpPr>
          <p:nvPr/>
        </p:nvCxnSpPr>
        <p:spPr>
          <a:xfrm>
            <a:off x="3413976" y="2469020"/>
            <a:ext cx="0" cy="6797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483C6DB-968E-1BD6-9FB6-DB06211103B7}"/>
              </a:ext>
            </a:extLst>
          </p:cNvPr>
          <p:cNvCxnSpPr>
            <a:cxnSpLocks/>
          </p:cNvCxnSpPr>
          <p:nvPr/>
        </p:nvCxnSpPr>
        <p:spPr>
          <a:xfrm>
            <a:off x="3376859" y="2101989"/>
            <a:ext cx="0" cy="969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lowchart: Delay 28">
            <a:extLst>
              <a:ext uri="{FF2B5EF4-FFF2-40B4-BE49-F238E27FC236}">
                <a16:creationId xmlns:a16="http://schemas.microsoft.com/office/drawing/2014/main" id="{2C346A4B-00D5-F856-72BC-DF806615944F}"/>
              </a:ext>
            </a:extLst>
          </p:cNvPr>
          <p:cNvSpPr/>
          <p:nvPr/>
        </p:nvSpPr>
        <p:spPr>
          <a:xfrm rot="5400000">
            <a:off x="3861365" y="2244721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83BE776-460F-046C-B482-E1901C30E923}"/>
              </a:ext>
            </a:extLst>
          </p:cNvPr>
          <p:cNvCxnSpPr/>
          <p:nvPr/>
        </p:nvCxnSpPr>
        <p:spPr>
          <a:xfrm>
            <a:off x="4022655" y="1873244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6C41345-9804-9FBA-6552-0518DCB5AD09}"/>
              </a:ext>
            </a:extLst>
          </p:cNvPr>
          <p:cNvCxnSpPr>
            <a:cxnSpLocks/>
          </p:cNvCxnSpPr>
          <p:nvPr/>
        </p:nvCxnSpPr>
        <p:spPr>
          <a:xfrm>
            <a:off x="3990905" y="2459064"/>
            <a:ext cx="0" cy="6754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47A027F-A88C-472B-0AA0-BF2809CBF3FF}"/>
              </a:ext>
            </a:extLst>
          </p:cNvPr>
          <p:cNvCxnSpPr>
            <a:cxnSpLocks/>
          </p:cNvCxnSpPr>
          <p:nvPr/>
        </p:nvCxnSpPr>
        <p:spPr>
          <a:xfrm>
            <a:off x="3953788" y="2092033"/>
            <a:ext cx="0" cy="969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elay 38">
            <a:extLst>
              <a:ext uri="{FF2B5EF4-FFF2-40B4-BE49-F238E27FC236}">
                <a16:creationId xmlns:a16="http://schemas.microsoft.com/office/drawing/2014/main" id="{953BD060-69E0-3D9E-6BB1-30A1E04E1F72}"/>
              </a:ext>
            </a:extLst>
          </p:cNvPr>
          <p:cNvSpPr/>
          <p:nvPr/>
        </p:nvSpPr>
        <p:spPr>
          <a:xfrm rot="5400000">
            <a:off x="5636190" y="2244721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38790C5-DA7C-CE2A-067C-6449DCACE546}"/>
              </a:ext>
            </a:extLst>
          </p:cNvPr>
          <p:cNvCxnSpPr/>
          <p:nvPr/>
        </p:nvCxnSpPr>
        <p:spPr>
          <a:xfrm>
            <a:off x="5797480" y="1873244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8C270CE-5F5E-B625-6B35-C37AF29DB348}"/>
              </a:ext>
            </a:extLst>
          </p:cNvPr>
          <p:cNvCxnSpPr>
            <a:cxnSpLocks/>
          </p:cNvCxnSpPr>
          <p:nvPr/>
        </p:nvCxnSpPr>
        <p:spPr>
          <a:xfrm>
            <a:off x="5765730" y="2459064"/>
            <a:ext cx="0" cy="6754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51E140B-8138-50B3-F000-9F939CE94937}"/>
              </a:ext>
            </a:extLst>
          </p:cNvPr>
          <p:cNvCxnSpPr>
            <a:cxnSpLocks/>
          </p:cNvCxnSpPr>
          <p:nvPr/>
        </p:nvCxnSpPr>
        <p:spPr>
          <a:xfrm>
            <a:off x="5728613" y="2092033"/>
            <a:ext cx="0" cy="969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B1645C5-78BC-9ABC-1F0C-FDF873736E45}"/>
              </a:ext>
            </a:extLst>
          </p:cNvPr>
          <p:cNvSpPr txBox="1"/>
          <p:nvPr/>
        </p:nvSpPr>
        <p:spPr>
          <a:xfrm rot="16200000">
            <a:off x="2267967" y="2527387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F33853-D3A4-9880-91BB-1EACFEDA8B5D}"/>
              </a:ext>
            </a:extLst>
          </p:cNvPr>
          <p:cNvCxnSpPr/>
          <p:nvPr/>
        </p:nvCxnSpPr>
        <p:spPr>
          <a:xfrm>
            <a:off x="2731063" y="2101989"/>
            <a:ext cx="29975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193">
            <a:extLst>
              <a:ext uri="{FF2B5EF4-FFF2-40B4-BE49-F238E27FC236}">
                <a16:creationId xmlns:a16="http://schemas.microsoft.com/office/drawing/2014/main" id="{5D8E578E-9AED-908D-E002-0A916BB46521}"/>
              </a:ext>
            </a:extLst>
          </p:cNvPr>
          <p:cNvSpPr/>
          <p:nvPr/>
        </p:nvSpPr>
        <p:spPr>
          <a:xfrm>
            <a:off x="4093139" y="1722198"/>
            <a:ext cx="1066800" cy="104971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B720160F-CA48-CCCD-3D54-EC4B8BF81A07}"/>
              </a:ext>
            </a:extLst>
          </p:cNvPr>
          <p:cNvSpPr txBox="1"/>
          <p:nvPr/>
        </p:nvSpPr>
        <p:spPr>
          <a:xfrm>
            <a:off x="5728613" y="1393329"/>
            <a:ext cx="821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Delay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0DFB2923-43B2-EFB7-BAC6-141885386D5F}"/>
              </a:ext>
            </a:extLst>
          </p:cNvPr>
          <p:cNvSpPr txBox="1"/>
          <p:nvPr/>
        </p:nvSpPr>
        <p:spPr>
          <a:xfrm>
            <a:off x="741110" y="1425517"/>
            <a:ext cx="11130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Isosceles Triangle 199">
            <a:extLst>
              <a:ext uri="{FF2B5EF4-FFF2-40B4-BE49-F238E27FC236}">
                <a16:creationId xmlns:a16="http://schemas.microsoft.com/office/drawing/2014/main" id="{0C821D5B-6C3B-9AC6-E946-F23BE256E35A}"/>
              </a:ext>
            </a:extLst>
          </p:cNvPr>
          <p:cNvSpPr/>
          <p:nvPr/>
        </p:nvSpPr>
        <p:spPr>
          <a:xfrm rot="5400000">
            <a:off x="1572145" y="2134433"/>
            <a:ext cx="121929" cy="102102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BA0E15D7-B708-5701-2D17-53073F6AEA82}"/>
              </a:ext>
            </a:extLst>
          </p:cNvPr>
          <p:cNvCxnSpPr>
            <a:cxnSpLocks/>
            <a:endCxn id="200" idx="3"/>
          </p:cNvCxnSpPr>
          <p:nvPr/>
        </p:nvCxnSpPr>
        <p:spPr>
          <a:xfrm flipV="1">
            <a:off x="1251859" y="2185485"/>
            <a:ext cx="330200" cy="35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>
            <a:extLst>
              <a:ext uri="{FF2B5EF4-FFF2-40B4-BE49-F238E27FC236}">
                <a16:creationId xmlns:a16="http://schemas.microsoft.com/office/drawing/2014/main" id="{E70578DD-C37B-BE6A-82EC-D637C02FE452}"/>
              </a:ext>
            </a:extLst>
          </p:cNvPr>
          <p:cNvSpPr txBox="1"/>
          <p:nvPr/>
        </p:nvSpPr>
        <p:spPr>
          <a:xfrm>
            <a:off x="768020" y="1883200"/>
            <a:ext cx="5844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CLK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795F5B06-59C4-2A3B-25CF-03905CFED585}"/>
              </a:ext>
            </a:extLst>
          </p:cNvPr>
          <p:cNvSpPr txBox="1"/>
          <p:nvPr/>
        </p:nvSpPr>
        <p:spPr>
          <a:xfrm>
            <a:off x="2416776" y="1304264"/>
            <a:ext cx="11130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Logic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1B415559-B3A1-BA60-C73C-523EAFA19D53}"/>
              </a:ext>
            </a:extLst>
          </p:cNvPr>
          <p:cNvSpPr txBox="1"/>
          <p:nvPr/>
        </p:nvSpPr>
        <p:spPr>
          <a:xfrm rot="16200000">
            <a:off x="2986630" y="2527387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90C019D2-7C96-A822-1171-DA0543391EFB}"/>
              </a:ext>
            </a:extLst>
          </p:cNvPr>
          <p:cNvSpPr txBox="1"/>
          <p:nvPr/>
        </p:nvSpPr>
        <p:spPr>
          <a:xfrm rot="16200000">
            <a:off x="3602171" y="2527388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E4AE2D56-0B58-C51D-17B5-F6B7DB0D8E5F}"/>
              </a:ext>
            </a:extLst>
          </p:cNvPr>
          <p:cNvSpPr txBox="1"/>
          <p:nvPr/>
        </p:nvSpPr>
        <p:spPr>
          <a:xfrm rot="16200000">
            <a:off x="5355647" y="2527388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583144-A43C-4E3A-D619-71CDE75F71B0}"/>
              </a:ext>
            </a:extLst>
          </p:cNvPr>
          <p:cNvSpPr txBox="1"/>
          <p:nvPr/>
        </p:nvSpPr>
        <p:spPr>
          <a:xfrm>
            <a:off x="10643658" y="2546858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B6A4DD-9EA7-91D9-2425-584C3B33B591}"/>
              </a:ext>
            </a:extLst>
          </p:cNvPr>
          <p:cNvSpPr txBox="1"/>
          <p:nvPr/>
        </p:nvSpPr>
        <p:spPr>
          <a:xfrm>
            <a:off x="10643658" y="1783327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73675A-FD57-E9E7-4283-557458F8B143}"/>
              </a:ext>
            </a:extLst>
          </p:cNvPr>
          <p:cNvSpPr txBox="1"/>
          <p:nvPr/>
        </p:nvSpPr>
        <p:spPr>
          <a:xfrm>
            <a:off x="161721" y="779510"/>
            <a:ext cx="5335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the proposed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LUT-based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TDC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309FA2-B03B-4A55-31B8-8B742B648752}"/>
              </a:ext>
            </a:extLst>
          </p:cNvPr>
          <p:cNvSpPr txBox="1"/>
          <p:nvPr/>
        </p:nvSpPr>
        <p:spPr>
          <a:xfrm>
            <a:off x="10643658" y="3383790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A30351B-E875-AFE5-ABD5-7D3EB5A0B3FC}"/>
              </a:ext>
            </a:extLst>
          </p:cNvPr>
          <p:cNvCxnSpPr/>
          <p:nvPr/>
        </p:nvCxnSpPr>
        <p:spPr>
          <a:xfrm flipV="1">
            <a:off x="8026400" y="1439174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C121C64-397C-C390-B94E-9B303DD952E0}"/>
              </a:ext>
            </a:extLst>
          </p:cNvPr>
          <p:cNvCxnSpPr/>
          <p:nvPr/>
        </p:nvCxnSpPr>
        <p:spPr>
          <a:xfrm flipV="1">
            <a:off x="10669056" y="1425517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60E848C-B1ED-8EAF-D8EF-65409C9DAFBB}"/>
              </a:ext>
            </a:extLst>
          </p:cNvPr>
          <p:cNvSpPr txBox="1"/>
          <p:nvPr/>
        </p:nvSpPr>
        <p:spPr>
          <a:xfrm>
            <a:off x="671195" y="4192242"/>
            <a:ext cx="57397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Enable signals are gradually shorten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					from Enable 1 to Enable N.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94261B5-55B2-349A-0DE4-A6ACE0D8036F}"/>
              </a:ext>
            </a:extLst>
          </p:cNvPr>
          <p:cNvSpPr txBox="1"/>
          <p:nvPr/>
        </p:nvSpPr>
        <p:spPr>
          <a:xfrm>
            <a:off x="0" y="114766"/>
            <a:ext cx="569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2. Proposed LUT-based TDC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269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A88FFB-DF2C-B4EB-10E7-93594F062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4" name="Straight Arrow Connector 283">
            <a:extLst>
              <a:ext uri="{FF2B5EF4-FFF2-40B4-BE49-F238E27FC236}">
                <a16:creationId xmlns:a16="http://schemas.microsoft.com/office/drawing/2014/main" id="{9428BBAB-F303-9DFE-6F0D-2726C33834AB}"/>
              </a:ext>
            </a:extLst>
          </p:cNvPr>
          <p:cNvCxnSpPr>
            <a:cxnSpLocks/>
          </p:cNvCxnSpPr>
          <p:nvPr/>
        </p:nvCxnSpPr>
        <p:spPr>
          <a:xfrm>
            <a:off x="6470650" y="3786183"/>
            <a:ext cx="0" cy="21891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70F4FAAF-F2DE-0897-EAD2-612FD1592F19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5AF9018-B1A6-A3B0-55E8-FDAC73813672}"/>
              </a:ext>
            </a:extLst>
          </p:cNvPr>
          <p:cNvCxnSpPr>
            <a:cxnSpLocks/>
          </p:cNvCxnSpPr>
          <p:nvPr/>
        </p:nvCxnSpPr>
        <p:spPr>
          <a:xfrm>
            <a:off x="7900670" y="2572037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872D8B1A-8C58-F488-A0EA-4549B2CCDF18}"/>
              </a:ext>
            </a:extLst>
          </p:cNvPr>
          <p:cNvSpPr txBox="1"/>
          <p:nvPr/>
        </p:nvSpPr>
        <p:spPr>
          <a:xfrm>
            <a:off x="7025712" y="2202705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B89888ED-8929-0AFA-8EA9-22A721FE1DC5}"/>
              </a:ext>
            </a:extLst>
          </p:cNvPr>
          <p:cNvSpPr/>
          <p:nvPr/>
        </p:nvSpPr>
        <p:spPr>
          <a:xfrm>
            <a:off x="8185865" y="2120878"/>
            <a:ext cx="2151936" cy="4511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63E1131-D7C9-0E00-FF56-8E1B5AF63734}"/>
              </a:ext>
            </a:extLst>
          </p:cNvPr>
          <p:cNvSpPr txBox="1"/>
          <p:nvPr/>
        </p:nvSpPr>
        <p:spPr>
          <a:xfrm>
            <a:off x="10643658" y="2546858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98FC331A-774C-D985-E392-BA08FE5B818F}"/>
              </a:ext>
            </a:extLst>
          </p:cNvPr>
          <p:cNvCxnSpPr>
            <a:cxnSpLocks/>
          </p:cNvCxnSpPr>
          <p:nvPr/>
        </p:nvCxnSpPr>
        <p:spPr>
          <a:xfrm>
            <a:off x="7900670" y="3367349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>
            <a:extLst>
              <a:ext uri="{FF2B5EF4-FFF2-40B4-BE49-F238E27FC236}">
                <a16:creationId xmlns:a16="http://schemas.microsoft.com/office/drawing/2014/main" id="{0F6F5651-448A-DFC9-3575-F87D9FAC819D}"/>
              </a:ext>
            </a:extLst>
          </p:cNvPr>
          <p:cNvSpPr txBox="1"/>
          <p:nvPr/>
        </p:nvSpPr>
        <p:spPr>
          <a:xfrm>
            <a:off x="7025712" y="2998017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Logic out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A314B32D-E7F1-660F-9234-236921AA3DD0}"/>
              </a:ext>
            </a:extLst>
          </p:cNvPr>
          <p:cNvSpPr/>
          <p:nvPr/>
        </p:nvSpPr>
        <p:spPr>
          <a:xfrm>
            <a:off x="8193311" y="2911379"/>
            <a:ext cx="1145195" cy="4511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D85E30D9-138C-D3D2-94D5-7C4D2A1FCC2D}"/>
              </a:ext>
            </a:extLst>
          </p:cNvPr>
          <p:cNvCxnSpPr>
            <a:cxnSpLocks/>
          </p:cNvCxnSpPr>
          <p:nvPr/>
        </p:nvCxnSpPr>
        <p:spPr>
          <a:xfrm>
            <a:off x="7911026" y="3949701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A05A72EA-552C-5524-473B-330A26DCB72F}"/>
              </a:ext>
            </a:extLst>
          </p:cNvPr>
          <p:cNvSpPr txBox="1"/>
          <p:nvPr/>
        </p:nvSpPr>
        <p:spPr>
          <a:xfrm>
            <a:off x="7025712" y="3586719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8C04A066-0BE9-FEED-BD6D-A6E19F73DAC5}"/>
              </a:ext>
            </a:extLst>
          </p:cNvPr>
          <p:cNvSpPr/>
          <p:nvPr/>
        </p:nvSpPr>
        <p:spPr>
          <a:xfrm>
            <a:off x="8193311" y="3500081"/>
            <a:ext cx="1145195" cy="4511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051F109C-CAA8-6A37-F932-10F0B52E10AF}"/>
              </a:ext>
            </a:extLst>
          </p:cNvPr>
          <p:cNvCxnSpPr>
            <a:cxnSpLocks/>
          </p:cNvCxnSpPr>
          <p:nvPr/>
        </p:nvCxnSpPr>
        <p:spPr>
          <a:xfrm>
            <a:off x="7900670" y="4473291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A87EA6A6-C14E-92D0-41D9-6F4D895BAA76}"/>
              </a:ext>
            </a:extLst>
          </p:cNvPr>
          <p:cNvSpPr txBox="1"/>
          <p:nvPr/>
        </p:nvSpPr>
        <p:spPr>
          <a:xfrm>
            <a:off x="7025712" y="4110309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2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12958FA7-8373-5E86-8665-353AF63C0CB0}"/>
              </a:ext>
            </a:extLst>
          </p:cNvPr>
          <p:cNvSpPr/>
          <p:nvPr/>
        </p:nvSpPr>
        <p:spPr>
          <a:xfrm>
            <a:off x="8372121" y="4017321"/>
            <a:ext cx="966385" cy="45112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74302CCD-10AC-F1EA-55C6-F3CAE4D2E422}"/>
              </a:ext>
            </a:extLst>
          </p:cNvPr>
          <p:cNvCxnSpPr>
            <a:cxnSpLocks/>
          </p:cNvCxnSpPr>
          <p:nvPr/>
        </p:nvCxnSpPr>
        <p:spPr>
          <a:xfrm>
            <a:off x="7911026" y="4995789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D5D8072F-2748-14DE-D3CA-AD2BF09E44A4}"/>
              </a:ext>
            </a:extLst>
          </p:cNvPr>
          <p:cNvSpPr txBox="1"/>
          <p:nvPr/>
        </p:nvSpPr>
        <p:spPr>
          <a:xfrm>
            <a:off x="7025712" y="4632807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3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0398107A-925C-A589-897D-54B553603C9C}"/>
              </a:ext>
            </a:extLst>
          </p:cNvPr>
          <p:cNvSpPr/>
          <p:nvPr/>
        </p:nvSpPr>
        <p:spPr>
          <a:xfrm>
            <a:off x="8585201" y="4546169"/>
            <a:ext cx="753306" cy="451126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24F03F61-1A3C-FD8E-7F2F-AF32C385A009}"/>
              </a:ext>
            </a:extLst>
          </p:cNvPr>
          <p:cNvCxnSpPr>
            <a:cxnSpLocks/>
          </p:cNvCxnSpPr>
          <p:nvPr/>
        </p:nvCxnSpPr>
        <p:spPr>
          <a:xfrm>
            <a:off x="7875356" y="5859968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>
            <a:extLst>
              <a:ext uri="{FF2B5EF4-FFF2-40B4-BE49-F238E27FC236}">
                <a16:creationId xmlns:a16="http://schemas.microsoft.com/office/drawing/2014/main" id="{FECCD5AA-88DB-A016-0DEE-7A4C424E90F7}"/>
              </a:ext>
            </a:extLst>
          </p:cNvPr>
          <p:cNvSpPr/>
          <p:nvPr/>
        </p:nvSpPr>
        <p:spPr>
          <a:xfrm>
            <a:off x="9258199" y="5408842"/>
            <a:ext cx="57151" cy="451126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BFE98001-24AF-6643-7D19-51BFEC7C10C7}"/>
              </a:ext>
            </a:extLst>
          </p:cNvPr>
          <p:cNvCxnSpPr>
            <a:cxnSpLocks/>
          </p:cNvCxnSpPr>
          <p:nvPr/>
        </p:nvCxnSpPr>
        <p:spPr>
          <a:xfrm>
            <a:off x="7885712" y="6398993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TextBox 262">
            <a:extLst>
              <a:ext uri="{FF2B5EF4-FFF2-40B4-BE49-F238E27FC236}">
                <a16:creationId xmlns:a16="http://schemas.microsoft.com/office/drawing/2014/main" id="{0F752010-4EA9-1357-C888-1D282A388567}"/>
              </a:ext>
            </a:extLst>
          </p:cNvPr>
          <p:cNvSpPr txBox="1"/>
          <p:nvPr/>
        </p:nvSpPr>
        <p:spPr>
          <a:xfrm>
            <a:off x="7025712" y="6036010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9E46A86F-65B3-E4B7-C2B8-41DCA9E96B5B}"/>
              </a:ext>
            </a:extLst>
          </p:cNvPr>
          <p:cNvSpPr txBox="1"/>
          <p:nvPr/>
        </p:nvSpPr>
        <p:spPr>
          <a:xfrm>
            <a:off x="7025712" y="5428079"/>
            <a:ext cx="13464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N-1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B19117D8-EA0B-304A-FD0D-E2822DD94AA7}"/>
              </a:ext>
            </a:extLst>
          </p:cNvPr>
          <p:cNvCxnSpPr>
            <a:cxnSpLocks/>
          </p:cNvCxnSpPr>
          <p:nvPr/>
        </p:nvCxnSpPr>
        <p:spPr>
          <a:xfrm>
            <a:off x="7900669" y="1808506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B1F40A0F-DE9C-C500-B546-E25C4E0B62DA}"/>
              </a:ext>
            </a:extLst>
          </p:cNvPr>
          <p:cNvSpPr txBox="1"/>
          <p:nvPr/>
        </p:nvSpPr>
        <p:spPr>
          <a:xfrm>
            <a:off x="7025712" y="1439174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745D7656-B3E9-2AD3-2D2F-032717AE3DB8}"/>
              </a:ext>
            </a:extLst>
          </p:cNvPr>
          <p:cNvSpPr txBox="1"/>
          <p:nvPr/>
        </p:nvSpPr>
        <p:spPr>
          <a:xfrm>
            <a:off x="10643657" y="1783327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1DD617D5-CEB4-C936-58B1-24BCB34117C1}"/>
              </a:ext>
            </a:extLst>
          </p:cNvPr>
          <p:cNvCxnSpPr/>
          <p:nvPr/>
        </p:nvCxnSpPr>
        <p:spPr>
          <a:xfrm flipV="1">
            <a:off x="9328150" y="1439174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A5C8D44D-5F32-E05B-DD1B-244248E529C5}"/>
              </a:ext>
            </a:extLst>
          </p:cNvPr>
          <p:cNvCxnSpPr>
            <a:cxnSpLocks/>
          </p:cNvCxnSpPr>
          <p:nvPr/>
        </p:nvCxnSpPr>
        <p:spPr>
          <a:xfrm>
            <a:off x="9328150" y="1879600"/>
            <a:ext cx="0" cy="36181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Box 282">
            <a:extLst>
              <a:ext uri="{FF2B5EF4-FFF2-40B4-BE49-F238E27FC236}">
                <a16:creationId xmlns:a16="http://schemas.microsoft.com/office/drawing/2014/main" id="{DB2DEB62-5115-AD0B-FF94-1046931035E9}"/>
              </a:ext>
            </a:extLst>
          </p:cNvPr>
          <p:cNvSpPr txBox="1"/>
          <p:nvPr/>
        </p:nvSpPr>
        <p:spPr>
          <a:xfrm rot="3235147">
            <a:off x="8946450" y="5039844"/>
            <a:ext cx="442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71F353-4847-26A7-E1BA-9964ADA1E0E2}"/>
              </a:ext>
            </a:extLst>
          </p:cNvPr>
          <p:cNvCxnSpPr>
            <a:cxnSpLocks/>
            <a:endCxn id="14" idx="3"/>
          </p:cNvCxnSpPr>
          <p:nvPr/>
        </p:nvCxnSpPr>
        <p:spPr>
          <a:xfrm>
            <a:off x="2323740" y="1874597"/>
            <a:ext cx="402491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4AF15D0-96FA-5DCF-BC6B-F91335185BA4}"/>
              </a:ext>
            </a:extLst>
          </p:cNvPr>
          <p:cNvSpPr/>
          <p:nvPr/>
        </p:nvSpPr>
        <p:spPr>
          <a:xfrm>
            <a:off x="2904419" y="1798398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A0C99B-5C73-1B74-1B01-BA7B4BBE4D18}"/>
              </a:ext>
            </a:extLst>
          </p:cNvPr>
          <p:cNvSpPr/>
          <p:nvPr/>
        </p:nvSpPr>
        <p:spPr>
          <a:xfrm>
            <a:off x="3498779" y="1798398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E6FB6D-7F8D-DCF1-AE0F-64DF5D26A349}"/>
              </a:ext>
            </a:extLst>
          </p:cNvPr>
          <p:cNvSpPr/>
          <p:nvPr/>
        </p:nvSpPr>
        <p:spPr>
          <a:xfrm>
            <a:off x="5281859" y="1789794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FAA3F1-30BE-65AE-D034-8343B6A4C13B}"/>
              </a:ext>
            </a:extLst>
          </p:cNvPr>
          <p:cNvSpPr/>
          <p:nvPr/>
        </p:nvSpPr>
        <p:spPr>
          <a:xfrm>
            <a:off x="5876219" y="1789794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DEA882-BE58-D121-DF2A-DE8C449AC26A}"/>
              </a:ext>
            </a:extLst>
          </p:cNvPr>
          <p:cNvSpPr/>
          <p:nvPr/>
        </p:nvSpPr>
        <p:spPr>
          <a:xfrm>
            <a:off x="1571899" y="1675615"/>
            <a:ext cx="766139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logic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480B47A-A0DE-4826-32E0-326B2390EB0B}"/>
              </a:ext>
            </a:extLst>
          </p:cNvPr>
          <p:cNvCxnSpPr>
            <a:cxnSpLocks/>
          </p:cNvCxnSpPr>
          <p:nvPr/>
        </p:nvCxnSpPr>
        <p:spPr>
          <a:xfrm>
            <a:off x="1251859" y="1845220"/>
            <a:ext cx="320040" cy="28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Delay 17">
            <a:extLst>
              <a:ext uri="{FF2B5EF4-FFF2-40B4-BE49-F238E27FC236}">
                <a16:creationId xmlns:a16="http://schemas.microsoft.com/office/drawing/2014/main" id="{ABD712AC-7E7F-10B4-CAAC-E33289C0E214}"/>
              </a:ext>
            </a:extLst>
          </p:cNvPr>
          <p:cNvSpPr/>
          <p:nvPr/>
        </p:nvSpPr>
        <p:spPr>
          <a:xfrm rot="5400000">
            <a:off x="2569773" y="2254677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E195DD-8364-B179-AFBA-F4043B9497E4}"/>
              </a:ext>
            </a:extLst>
          </p:cNvPr>
          <p:cNvSpPr txBox="1"/>
          <p:nvPr/>
        </p:nvSpPr>
        <p:spPr>
          <a:xfrm>
            <a:off x="5797480" y="2119869"/>
            <a:ext cx="821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62DBAEB-D39A-68B3-081A-85CE23267E75}"/>
              </a:ext>
            </a:extLst>
          </p:cNvPr>
          <p:cNvCxnSpPr/>
          <p:nvPr/>
        </p:nvCxnSpPr>
        <p:spPr>
          <a:xfrm>
            <a:off x="2660579" y="1883200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1DF0D7F-F82F-4A25-4CEA-64C0C91CAE08}"/>
              </a:ext>
            </a:extLst>
          </p:cNvPr>
          <p:cNvCxnSpPr/>
          <p:nvPr/>
        </p:nvCxnSpPr>
        <p:spPr>
          <a:xfrm>
            <a:off x="2731063" y="1883200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B6C2B95-A364-3A1B-2CF2-8ACECFAB4786}"/>
              </a:ext>
            </a:extLst>
          </p:cNvPr>
          <p:cNvCxnSpPr>
            <a:cxnSpLocks/>
          </p:cNvCxnSpPr>
          <p:nvPr/>
        </p:nvCxnSpPr>
        <p:spPr>
          <a:xfrm>
            <a:off x="2699313" y="2469020"/>
            <a:ext cx="0" cy="680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Delay 24">
            <a:extLst>
              <a:ext uri="{FF2B5EF4-FFF2-40B4-BE49-F238E27FC236}">
                <a16:creationId xmlns:a16="http://schemas.microsoft.com/office/drawing/2014/main" id="{B15EF35E-A3C2-1544-29E3-B59F96D88A1F}"/>
              </a:ext>
            </a:extLst>
          </p:cNvPr>
          <p:cNvSpPr/>
          <p:nvPr/>
        </p:nvSpPr>
        <p:spPr>
          <a:xfrm rot="5400000">
            <a:off x="3284436" y="2254677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E2A93E0-0451-8075-E052-DCCE68FACB0E}"/>
              </a:ext>
            </a:extLst>
          </p:cNvPr>
          <p:cNvCxnSpPr/>
          <p:nvPr/>
        </p:nvCxnSpPr>
        <p:spPr>
          <a:xfrm>
            <a:off x="3445726" y="1883200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E327690-5D98-E21B-3F86-E52CCDE3D86F}"/>
              </a:ext>
            </a:extLst>
          </p:cNvPr>
          <p:cNvCxnSpPr>
            <a:cxnSpLocks/>
          </p:cNvCxnSpPr>
          <p:nvPr/>
        </p:nvCxnSpPr>
        <p:spPr>
          <a:xfrm>
            <a:off x="3413976" y="2469020"/>
            <a:ext cx="0" cy="6797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4B5FEEB-7449-AA2A-C4E3-7F9FEC8EE875}"/>
              </a:ext>
            </a:extLst>
          </p:cNvPr>
          <p:cNvCxnSpPr>
            <a:cxnSpLocks/>
          </p:cNvCxnSpPr>
          <p:nvPr/>
        </p:nvCxnSpPr>
        <p:spPr>
          <a:xfrm>
            <a:off x="3376859" y="2101989"/>
            <a:ext cx="0" cy="969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lowchart: Delay 28">
            <a:extLst>
              <a:ext uri="{FF2B5EF4-FFF2-40B4-BE49-F238E27FC236}">
                <a16:creationId xmlns:a16="http://schemas.microsoft.com/office/drawing/2014/main" id="{70E28C45-E05B-62A6-1E9A-B97473BFBF82}"/>
              </a:ext>
            </a:extLst>
          </p:cNvPr>
          <p:cNvSpPr/>
          <p:nvPr/>
        </p:nvSpPr>
        <p:spPr>
          <a:xfrm rot="5400000">
            <a:off x="3861365" y="2244721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3C1B3CB-2E87-4E3D-10F3-DE96D8B821DB}"/>
              </a:ext>
            </a:extLst>
          </p:cNvPr>
          <p:cNvCxnSpPr/>
          <p:nvPr/>
        </p:nvCxnSpPr>
        <p:spPr>
          <a:xfrm>
            <a:off x="4022655" y="1873244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0B98EC8-19E4-EA05-BDA1-78918C80BA00}"/>
              </a:ext>
            </a:extLst>
          </p:cNvPr>
          <p:cNvCxnSpPr>
            <a:cxnSpLocks/>
          </p:cNvCxnSpPr>
          <p:nvPr/>
        </p:nvCxnSpPr>
        <p:spPr>
          <a:xfrm>
            <a:off x="3990905" y="2459064"/>
            <a:ext cx="0" cy="6754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F28B24F-89D2-CD19-5F4C-173EE76C23CB}"/>
              </a:ext>
            </a:extLst>
          </p:cNvPr>
          <p:cNvCxnSpPr>
            <a:cxnSpLocks/>
          </p:cNvCxnSpPr>
          <p:nvPr/>
        </p:nvCxnSpPr>
        <p:spPr>
          <a:xfrm>
            <a:off x="3953788" y="2092033"/>
            <a:ext cx="0" cy="969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elay 38">
            <a:extLst>
              <a:ext uri="{FF2B5EF4-FFF2-40B4-BE49-F238E27FC236}">
                <a16:creationId xmlns:a16="http://schemas.microsoft.com/office/drawing/2014/main" id="{4C5B101B-D6C1-60EB-96CC-E81B424D5465}"/>
              </a:ext>
            </a:extLst>
          </p:cNvPr>
          <p:cNvSpPr/>
          <p:nvPr/>
        </p:nvSpPr>
        <p:spPr>
          <a:xfrm rot="5400000">
            <a:off x="5636190" y="2244721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138212F-710D-0ECC-02C4-A1367783C51E}"/>
              </a:ext>
            </a:extLst>
          </p:cNvPr>
          <p:cNvCxnSpPr/>
          <p:nvPr/>
        </p:nvCxnSpPr>
        <p:spPr>
          <a:xfrm>
            <a:off x="5797480" y="1873244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B9D82ED-C9EE-A724-605E-49F02B03E888}"/>
              </a:ext>
            </a:extLst>
          </p:cNvPr>
          <p:cNvCxnSpPr>
            <a:cxnSpLocks/>
          </p:cNvCxnSpPr>
          <p:nvPr/>
        </p:nvCxnSpPr>
        <p:spPr>
          <a:xfrm>
            <a:off x="5765730" y="2459064"/>
            <a:ext cx="0" cy="6754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232AB8A-3EF6-22FA-F7DF-8C7084627155}"/>
              </a:ext>
            </a:extLst>
          </p:cNvPr>
          <p:cNvCxnSpPr>
            <a:cxnSpLocks/>
          </p:cNvCxnSpPr>
          <p:nvPr/>
        </p:nvCxnSpPr>
        <p:spPr>
          <a:xfrm>
            <a:off x="5728613" y="2092033"/>
            <a:ext cx="0" cy="969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BE7D78A-E7C6-7D20-C54B-92EEE06696B5}"/>
              </a:ext>
            </a:extLst>
          </p:cNvPr>
          <p:cNvSpPr txBox="1"/>
          <p:nvPr/>
        </p:nvSpPr>
        <p:spPr>
          <a:xfrm rot="16200000">
            <a:off x="2267967" y="2527387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EFC7753-BB20-37D7-BAE5-68BA38189409}"/>
              </a:ext>
            </a:extLst>
          </p:cNvPr>
          <p:cNvCxnSpPr/>
          <p:nvPr/>
        </p:nvCxnSpPr>
        <p:spPr>
          <a:xfrm>
            <a:off x="2731063" y="2101989"/>
            <a:ext cx="29975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193">
            <a:extLst>
              <a:ext uri="{FF2B5EF4-FFF2-40B4-BE49-F238E27FC236}">
                <a16:creationId xmlns:a16="http://schemas.microsoft.com/office/drawing/2014/main" id="{ABE41FA7-FF36-BBE4-920D-B1E79A9404B6}"/>
              </a:ext>
            </a:extLst>
          </p:cNvPr>
          <p:cNvSpPr/>
          <p:nvPr/>
        </p:nvSpPr>
        <p:spPr>
          <a:xfrm>
            <a:off x="4093139" y="1722198"/>
            <a:ext cx="1066800" cy="104971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C158660E-21EB-61A7-8515-2CE698FC2A68}"/>
              </a:ext>
            </a:extLst>
          </p:cNvPr>
          <p:cNvSpPr txBox="1"/>
          <p:nvPr/>
        </p:nvSpPr>
        <p:spPr>
          <a:xfrm>
            <a:off x="5728613" y="1393329"/>
            <a:ext cx="821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Delay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DF5F1225-9FD1-9AD2-16A8-34866D78C1B3}"/>
              </a:ext>
            </a:extLst>
          </p:cNvPr>
          <p:cNvSpPr txBox="1"/>
          <p:nvPr/>
        </p:nvSpPr>
        <p:spPr>
          <a:xfrm>
            <a:off x="741110" y="1425517"/>
            <a:ext cx="11130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Isosceles Triangle 199">
            <a:extLst>
              <a:ext uri="{FF2B5EF4-FFF2-40B4-BE49-F238E27FC236}">
                <a16:creationId xmlns:a16="http://schemas.microsoft.com/office/drawing/2014/main" id="{412A6263-406B-111A-586D-E9801D67DF21}"/>
              </a:ext>
            </a:extLst>
          </p:cNvPr>
          <p:cNvSpPr/>
          <p:nvPr/>
        </p:nvSpPr>
        <p:spPr>
          <a:xfrm rot="5400000">
            <a:off x="1572145" y="2134433"/>
            <a:ext cx="121929" cy="102102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6D3D4AEB-F435-E93A-58DC-3B4FFD752D3D}"/>
              </a:ext>
            </a:extLst>
          </p:cNvPr>
          <p:cNvCxnSpPr>
            <a:cxnSpLocks/>
            <a:endCxn id="200" idx="3"/>
          </p:cNvCxnSpPr>
          <p:nvPr/>
        </p:nvCxnSpPr>
        <p:spPr>
          <a:xfrm flipV="1">
            <a:off x="1251859" y="2185485"/>
            <a:ext cx="330200" cy="35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>
            <a:extLst>
              <a:ext uri="{FF2B5EF4-FFF2-40B4-BE49-F238E27FC236}">
                <a16:creationId xmlns:a16="http://schemas.microsoft.com/office/drawing/2014/main" id="{AA918C28-D873-4787-1EA7-41273FD7195D}"/>
              </a:ext>
            </a:extLst>
          </p:cNvPr>
          <p:cNvSpPr txBox="1"/>
          <p:nvPr/>
        </p:nvSpPr>
        <p:spPr>
          <a:xfrm>
            <a:off x="768020" y="1883200"/>
            <a:ext cx="5844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CLK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91F15A17-410D-7125-3A46-DC5643E8E3D9}"/>
              </a:ext>
            </a:extLst>
          </p:cNvPr>
          <p:cNvSpPr txBox="1"/>
          <p:nvPr/>
        </p:nvSpPr>
        <p:spPr>
          <a:xfrm>
            <a:off x="2416776" y="1304264"/>
            <a:ext cx="11130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Logic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8DC44BB9-81A4-29E8-81A7-B16EBFDB7EBB}"/>
              </a:ext>
            </a:extLst>
          </p:cNvPr>
          <p:cNvSpPr/>
          <p:nvPr/>
        </p:nvSpPr>
        <p:spPr>
          <a:xfrm>
            <a:off x="2463367" y="3152233"/>
            <a:ext cx="558932" cy="2937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CNT 1</a:t>
            </a: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301EEB99-12CC-C397-BB42-29F345E8D2B6}"/>
              </a:ext>
            </a:extLst>
          </p:cNvPr>
          <p:cNvSpPr/>
          <p:nvPr/>
        </p:nvSpPr>
        <p:spPr>
          <a:xfrm>
            <a:off x="3121120" y="3152233"/>
            <a:ext cx="558932" cy="2937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CNT 2</a:t>
            </a: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E111A14A-38DE-4B42-CC34-4E97646B99A0}"/>
              </a:ext>
            </a:extLst>
          </p:cNvPr>
          <p:cNvSpPr/>
          <p:nvPr/>
        </p:nvSpPr>
        <p:spPr>
          <a:xfrm>
            <a:off x="3777267" y="3152233"/>
            <a:ext cx="558932" cy="2937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CNT 3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39C65FC2-C210-656E-90CA-11D812AF395E}"/>
              </a:ext>
            </a:extLst>
          </p:cNvPr>
          <p:cNvSpPr/>
          <p:nvPr/>
        </p:nvSpPr>
        <p:spPr>
          <a:xfrm>
            <a:off x="5497642" y="3152233"/>
            <a:ext cx="603634" cy="2937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CNT N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1B045965-A839-A79B-868B-114CCA94511B}"/>
              </a:ext>
            </a:extLst>
          </p:cNvPr>
          <p:cNvSpPr txBox="1"/>
          <p:nvPr/>
        </p:nvSpPr>
        <p:spPr>
          <a:xfrm rot="16200000">
            <a:off x="2986630" y="2527387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21564ABE-005E-0742-B63C-1DFC2675458D}"/>
              </a:ext>
            </a:extLst>
          </p:cNvPr>
          <p:cNvSpPr txBox="1"/>
          <p:nvPr/>
        </p:nvSpPr>
        <p:spPr>
          <a:xfrm rot="16200000">
            <a:off x="3602171" y="2527388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B17675EB-B5F9-4AD1-750A-691105A30F0C}"/>
              </a:ext>
            </a:extLst>
          </p:cNvPr>
          <p:cNvSpPr txBox="1"/>
          <p:nvPr/>
        </p:nvSpPr>
        <p:spPr>
          <a:xfrm rot="16200000">
            <a:off x="5355647" y="2527388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0879F47A-13B4-8A97-F77C-0D1B4FB5EC3D}"/>
              </a:ext>
            </a:extLst>
          </p:cNvPr>
          <p:cNvSpPr txBox="1"/>
          <p:nvPr/>
        </p:nvSpPr>
        <p:spPr>
          <a:xfrm>
            <a:off x="187102" y="3025867"/>
            <a:ext cx="23271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LUT-based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Counter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B4CEA4C0-BA31-1F14-08A4-82E7DEA011BA}"/>
              </a:ext>
            </a:extLst>
          </p:cNvPr>
          <p:cNvSpPr txBox="1"/>
          <p:nvPr/>
        </p:nvSpPr>
        <p:spPr>
          <a:xfrm>
            <a:off x="771084" y="3276717"/>
            <a:ext cx="15047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2-bit: 0-1-2-3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85FF9320-BAAA-3C8D-CC34-DD828218B23D}"/>
              </a:ext>
            </a:extLst>
          </p:cNvPr>
          <p:cNvSpPr txBox="1"/>
          <p:nvPr/>
        </p:nvSpPr>
        <p:spPr>
          <a:xfrm>
            <a:off x="9408932" y="3393041"/>
            <a:ext cx="28177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LUT-based Counter Value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97A0A595-3F24-5748-BDC9-3EC7B9623074}"/>
              </a:ext>
            </a:extLst>
          </p:cNvPr>
          <p:cNvSpPr txBox="1"/>
          <p:nvPr/>
        </p:nvSpPr>
        <p:spPr>
          <a:xfrm>
            <a:off x="9419288" y="3647693"/>
            <a:ext cx="8471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#3</a:t>
            </a:r>
            <a:endParaRPr lang="en-US" sz="1600" b="1" baseline="-2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690458D4-6C41-52AE-4BB8-E123DD772CA7}"/>
              </a:ext>
            </a:extLst>
          </p:cNvPr>
          <p:cNvSpPr txBox="1"/>
          <p:nvPr/>
        </p:nvSpPr>
        <p:spPr>
          <a:xfrm>
            <a:off x="9419288" y="4150172"/>
            <a:ext cx="8471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#3</a:t>
            </a:r>
            <a:endParaRPr lang="en-US" sz="1600" b="1" baseline="-2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A662FC61-9FDB-73E7-1EA1-5DC669987190}"/>
              </a:ext>
            </a:extLst>
          </p:cNvPr>
          <p:cNvSpPr txBox="1"/>
          <p:nvPr/>
        </p:nvSpPr>
        <p:spPr>
          <a:xfrm>
            <a:off x="9419288" y="4694899"/>
            <a:ext cx="8471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#2</a:t>
            </a:r>
            <a:endParaRPr lang="en-US" sz="1600" b="1" baseline="-25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26C79E7F-F4CC-7C1E-B156-9B52CB40B5E0}"/>
              </a:ext>
            </a:extLst>
          </p:cNvPr>
          <p:cNvSpPr txBox="1"/>
          <p:nvPr/>
        </p:nvSpPr>
        <p:spPr>
          <a:xfrm>
            <a:off x="9419288" y="5542841"/>
            <a:ext cx="8471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#1</a:t>
            </a:r>
            <a:endParaRPr lang="en-US" sz="1600" b="1" baseline="-25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681C3001-D73C-153E-7644-19A3E4BA0F23}"/>
              </a:ext>
            </a:extLst>
          </p:cNvPr>
          <p:cNvSpPr/>
          <p:nvPr/>
        </p:nvSpPr>
        <p:spPr>
          <a:xfrm>
            <a:off x="6301373" y="6036010"/>
            <a:ext cx="338553" cy="338553"/>
          </a:xfrm>
          <a:prstGeom prst="ellipse">
            <a:avLst/>
          </a:prstGeom>
          <a:solidFill>
            <a:srgbClr val="0D0D0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BD28D5C8-51A3-B82D-AAF8-FBF3C5305677}"/>
              </a:ext>
            </a:extLst>
          </p:cNvPr>
          <p:cNvSpPr txBox="1"/>
          <p:nvPr/>
        </p:nvSpPr>
        <p:spPr>
          <a:xfrm>
            <a:off x="3445726" y="6051249"/>
            <a:ext cx="29975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Sum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(All LUT-based Counters)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Hexagon 254">
            <a:extLst>
              <a:ext uri="{FF2B5EF4-FFF2-40B4-BE49-F238E27FC236}">
                <a16:creationId xmlns:a16="http://schemas.microsoft.com/office/drawing/2014/main" id="{F5065FB2-AD71-043A-9815-F974A61AA930}"/>
              </a:ext>
            </a:extLst>
          </p:cNvPr>
          <p:cNvSpPr/>
          <p:nvPr/>
        </p:nvSpPr>
        <p:spPr>
          <a:xfrm>
            <a:off x="3101871" y="3586719"/>
            <a:ext cx="622816" cy="338554"/>
          </a:xfrm>
          <a:prstGeom prst="hexag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56" name="Hexagon 255">
            <a:extLst>
              <a:ext uri="{FF2B5EF4-FFF2-40B4-BE49-F238E27FC236}">
                <a16:creationId xmlns:a16="http://schemas.microsoft.com/office/drawing/2014/main" id="{8EDFD201-4D73-2598-B616-753D23B450EB}"/>
              </a:ext>
            </a:extLst>
          </p:cNvPr>
          <p:cNvSpPr/>
          <p:nvPr/>
        </p:nvSpPr>
        <p:spPr>
          <a:xfrm>
            <a:off x="3729740" y="3586719"/>
            <a:ext cx="1145193" cy="338554"/>
          </a:xfrm>
          <a:prstGeom prst="hexag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57" name="Hexagon 256">
            <a:extLst>
              <a:ext uri="{FF2B5EF4-FFF2-40B4-BE49-F238E27FC236}">
                <a16:creationId xmlns:a16="http://schemas.microsoft.com/office/drawing/2014/main" id="{D4929D06-41DB-5DE8-B302-C0115BD8FAE2}"/>
              </a:ext>
            </a:extLst>
          </p:cNvPr>
          <p:cNvSpPr/>
          <p:nvPr/>
        </p:nvSpPr>
        <p:spPr>
          <a:xfrm>
            <a:off x="4886599" y="3586719"/>
            <a:ext cx="1908592" cy="338554"/>
          </a:xfrm>
          <a:prstGeom prst="hexagon">
            <a:avLst/>
          </a:prstGeom>
          <a:solidFill>
            <a:srgbClr val="FB6F6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    </a:t>
            </a:r>
          </a:p>
        </p:txBody>
      </p:sp>
      <p:sp>
        <p:nvSpPr>
          <p:cNvPr id="259" name="Hexagon 258">
            <a:extLst>
              <a:ext uri="{FF2B5EF4-FFF2-40B4-BE49-F238E27FC236}">
                <a16:creationId xmlns:a16="http://schemas.microsoft.com/office/drawing/2014/main" id="{7E9C7DF8-5679-C2AF-9290-3E579AEF1524}"/>
              </a:ext>
            </a:extLst>
          </p:cNvPr>
          <p:cNvSpPr/>
          <p:nvPr/>
        </p:nvSpPr>
        <p:spPr>
          <a:xfrm>
            <a:off x="3964869" y="4090045"/>
            <a:ext cx="787901" cy="338554"/>
          </a:xfrm>
          <a:prstGeom prst="hexag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0" name="Hexagon 259">
            <a:extLst>
              <a:ext uri="{FF2B5EF4-FFF2-40B4-BE49-F238E27FC236}">
                <a16:creationId xmlns:a16="http://schemas.microsoft.com/office/drawing/2014/main" id="{98046E9A-9877-68E5-94E2-570B829295B9}"/>
              </a:ext>
            </a:extLst>
          </p:cNvPr>
          <p:cNvSpPr/>
          <p:nvPr/>
        </p:nvSpPr>
        <p:spPr>
          <a:xfrm>
            <a:off x="4757824" y="4090045"/>
            <a:ext cx="921841" cy="338554"/>
          </a:xfrm>
          <a:prstGeom prst="hexag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62" name="Hexagon 261">
            <a:extLst>
              <a:ext uri="{FF2B5EF4-FFF2-40B4-BE49-F238E27FC236}">
                <a16:creationId xmlns:a16="http://schemas.microsoft.com/office/drawing/2014/main" id="{BA50F8F5-6BCB-0EB5-18E7-3BC1DBA95135}"/>
              </a:ext>
            </a:extLst>
          </p:cNvPr>
          <p:cNvSpPr/>
          <p:nvPr/>
        </p:nvSpPr>
        <p:spPr>
          <a:xfrm>
            <a:off x="5674578" y="4095819"/>
            <a:ext cx="1127354" cy="338554"/>
          </a:xfrm>
          <a:prstGeom prst="hexagon">
            <a:avLst/>
          </a:prstGeom>
          <a:solidFill>
            <a:srgbClr val="FB6F6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68" name="Hexagon 267">
            <a:extLst>
              <a:ext uri="{FF2B5EF4-FFF2-40B4-BE49-F238E27FC236}">
                <a16:creationId xmlns:a16="http://schemas.microsoft.com/office/drawing/2014/main" id="{7346DCCA-82B9-ACCF-69AC-FEC49E9D683A}"/>
              </a:ext>
            </a:extLst>
          </p:cNvPr>
          <p:cNvSpPr/>
          <p:nvPr/>
        </p:nvSpPr>
        <p:spPr>
          <a:xfrm>
            <a:off x="4980839" y="4598499"/>
            <a:ext cx="749356" cy="338554"/>
          </a:xfrm>
          <a:prstGeom prst="hexag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70" name="Hexagon 269">
            <a:extLst>
              <a:ext uri="{FF2B5EF4-FFF2-40B4-BE49-F238E27FC236}">
                <a16:creationId xmlns:a16="http://schemas.microsoft.com/office/drawing/2014/main" id="{9DA1FA09-6FA9-BCEF-AF9A-5876D41D5C37}"/>
              </a:ext>
            </a:extLst>
          </p:cNvPr>
          <p:cNvSpPr/>
          <p:nvPr/>
        </p:nvSpPr>
        <p:spPr>
          <a:xfrm>
            <a:off x="5735249" y="4598499"/>
            <a:ext cx="1066800" cy="338554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76" name="Hexagon 275">
            <a:extLst>
              <a:ext uri="{FF2B5EF4-FFF2-40B4-BE49-F238E27FC236}">
                <a16:creationId xmlns:a16="http://schemas.microsoft.com/office/drawing/2014/main" id="{9D184C36-7C04-A4CF-4DF7-3914C2543662}"/>
              </a:ext>
            </a:extLst>
          </p:cNvPr>
          <p:cNvSpPr/>
          <p:nvPr/>
        </p:nvSpPr>
        <p:spPr>
          <a:xfrm>
            <a:off x="6055813" y="5428079"/>
            <a:ext cx="733070" cy="338554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23C29DFC-CE14-42B5-515C-9898929D3AA8}"/>
              </a:ext>
            </a:extLst>
          </p:cNvPr>
          <p:cNvSpPr txBox="1"/>
          <p:nvPr/>
        </p:nvSpPr>
        <p:spPr>
          <a:xfrm>
            <a:off x="1197903" y="3611147"/>
            <a:ext cx="7838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CNT 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AE89E28A-3253-5707-749D-CA7D6792FC50}"/>
              </a:ext>
            </a:extLst>
          </p:cNvPr>
          <p:cNvSpPr txBox="1"/>
          <p:nvPr/>
        </p:nvSpPr>
        <p:spPr>
          <a:xfrm>
            <a:off x="1197903" y="4073607"/>
            <a:ext cx="7838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CNT 2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B182E0CF-908B-F507-A049-2A47BA76DC8C}"/>
              </a:ext>
            </a:extLst>
          </p:cNvPr>
          <p:cNvSpPr txBox="1"/>
          <p:nvPr/>
        </p:nvSpPr>
        <p:spPr>
          <a:xfrm>
            <a:off x="1197903" y="4608388"/>
            <a:ext cx="7838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CNT 3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AAF4A1EB-484F-B398-C335-B196ED743619}"/>
              </a:ext>
            </a:extLst>
          </p:cNvPr>
          <p:cNvSpPr txBox="1"/>
          <p:nvPr/>
        </p:nvSpPr>
        <p:spPr>
          <a:xfrm>
            <a:off x="1091508" y="5465128"/>
            <a:ext cx="996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CNT N-1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84D1C8EF-61F9-4F00-868D-5AEDFF657D63}"/>
              </a:ext>
            </a:extLst>
          </p:cNvPr>
          <p:cNvSpPr txBox="1"/>
          <p:nvPr/>
        </p:nvSpPr>
        <p:spPr>
          <a:xfrm rot="3235147">
            <a:off x="5750044" y="4983557"/>
            <a:ext cx="442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EC6032E-11E4-0ADD-396F-1F52F303D34A}"/>
              </a:ext>
            </a:extLst>
          </p:cNvPr>
          <p:cNvCxnSpPr>
            <a:cxnSpLocks/>
          </p:cNvCxnSpPr>
          <p:nvPr/>
        </p:nvCxnSpPr>
        <p:spPr>
          <a:xfrm>
            <a:off x="3095671" y="3731595"/>
            <a:ext cx="0" cy="212837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D5B876A-E05D-94F9-AEE4-28614539F825}"/>
              </a:ext>
            </a:extLst>
          </p:cNvPr>
          <p:cNvCxnSpPr>
            <a:cxnSpLocks/>
            <a:stCxn id="256" idx="3"/>
          </p:cNvCxnSpPr>
          <p:nvPr/>
        </p:nvCxnSpPr>
        <p:spPr>
          <a:xfrm>
            <a:off x="3729740" y="3755996"/>
            <a:ext cx="0" cy="21039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872F6F-7689-7327-6B93-4B4F2629650A}"/>
              </a:ext>
            </a:extLst>
          </p:cNvPr>
          <p:cNvCxnSpPr>
            <a:cxnSpLocks/>
            <a:stCxn id="259" idx="3"/>
          </p:cNvCxnSpPr>
          <p:nvPr/>
        </p:nvCxnSpPr>
        <p:spPr>
          <a:xfrm>
            <a:off x="3964869" y="4259322"/>
            <a:ext cx="0" cy="160064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72E2F8F-21B7-D899-DFF0-123C72CF0B32}"/>
              </a:ext>
            </a:extLst>
          </p:cNvPr>
          <p:cNvCxnSpPr>
            <a:cxnSpLocks/>
            <a:stCxn id="259" idx="0"/>
          </p:cNvCxnSpPr>
          <p:nvPr/>
        </p:nvCxnSpPr>
        <p:spPr>
          <a:xfrm>
            <a:off x="4752770" y="4259322"/>
            <a:ext cx="0" cy="160064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69612CC-E12A-61BC-DA2C-0175087A0930}"/>
              </a:ext>
            </a:extLst>
          </p:cNvPr>
          <p:cNvCxnSpPr>
            <a:cxnSpLocks/>
            <a:stCxn id="257" idx="3"/>
          </p:cNvCxnSpPr>
          <p:nvPr/>
        </p:nvCxnSpPr>
        <p:spPr>
          <a:xfrm>
            <a:off x="4886599" y="3755996"/>
            <a:ext cx="0" cy="21039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38A29BE-88DD-7B0C-8E4F-87215D3E8251}"/>
              </a:ext>
            </a:extLst>
          </p:cNvPr>
          <p:cNvCxnSpPr>
            <a:cxnSpLocks/>
            <a:stCxn id="268" idx="3"/>
          </p:cNvCxnSpPr>
          <p:nvPr/>
        </p:nvCxnSpPr>
        <p:spPr>
          <a:xfrm>
            <a:off x="4980839" y="4767776"/>
            <a:ext cx="0" cy="10921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2BDAE3A-C9E6-8B05-ECF3-2DBC8502D1C2}"/>
              </a:ext>
            </a:extLst>
          </p:cNvPr>
          <p:cNvCxnSpPr>
            <a:cxnSpLocks/>
            <a:stCxn id="260" idx="0"/>
          </p:cNvCxnSpPr>
          <p:nvPr/>
        </p:nvCxnSpPr>
        <p:spPr>
          <a:xfrm>
            <a:off x="5679665" y="4259322"/>
            <a:ext cx="0" cy="160064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63E68B5-AB39-967B-648D-3BED9582C952}"/>
              </a:ext>
            </a:extLst>
          </p:cNvPr>
          <p:cNvCxnSpPr>
            <a:cxnSpLocks/>
            <a:stCxn id="270" idx="3"/>
          </p:cNvCxnSpPr>
          <p:nvPr/>
        </p:nvCxnSpPr>
        <p:spPr>
          <a:xfrm>
            <a:off x="5735249" y="4767776"/>
            <a:ext cx="0" cy="10921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7BA609C-F479-F21E-78F2-3708ABD01171}"/>
              </a:ext>
            </a:extLst>
          </p:cNvPr>
          <p:cNvCxnSpPr>
            <a:cxnSpLocks/>
            <a:stCxn id="276" idx="3"/>
          </p:cNvCxnSpPr>
          <p:nvPr/>
        </p:nvCxnSpPr>
        <p:spPr>
          <a:xfrm>
            <a:off x="6055813" y="5597356"/>
            <a:ext cx="0" cy="26261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FF9EE385-9424-447C-ECA8-CC4F3E009EDF}"/>
              </a:ext>
            </a:extLst>
          </p:cNvPr>
          <p:cNvCxnSpPr>
            <a:cxnSpLocks/>
          </p:cNvCxnSpPr>
          <p:nvPr/>
        </p:nvCxnSpPr>
        <p:spPr>
          <a:xfrm flipH="1">
            <a:off x="3102021" y="5746551"/>
            <a:ext cx="584775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>
            <a:extLst>
              <a:ext uri="{FF2B5EF4-FFF2-40B4-BE49-F238E27FC236}">
                <a16:creationId xmlns:a16="http://schemas.microsoft.com/office/drawing/2014/main" id="{FBD2215B-5271-E14D-12EF-86905AD9261B}"/>
              </a:ext>
            </a:extLst>
          </p:cNvPr>
          <p:cNvSpPr txBox="1"/>
          <p:nvPr/>
        </p:nvSpPr>
        <p:spPr>
          <a:xfrm>
            <a:off x="2968133" y="5766633"/>
            <a:ext cx="996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Bin size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760418-B79A-909D-779D-1504031BE6CB}"/>
              </a:ext>
            </a:extLst>
          </p:cNvPr>
          <p:cNvSpPr txBox="1"/>
          <p:nvPr/>
        </p:nvSpPr>
        <p:spPr>
          <a:xfrm>
            <a:off x="161721" y="779510"/>
            <a:ext cx="5335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the proposed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LUT-based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TDC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C71D10-1A7C-57CA-E56E-55D5625E43AF}"/>
              </a:ext>
            </a:extLst>
          </p:cNvPr>
          <p:cNvCxnSpPr/>
          <p:nvPr/>
        </p:nvCxnSpPr>
        <p:spPr>
          <a:xfrm flipV="1">
            <a:off x="8026400" y="1439174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12474D2-5630-DE81-82CE-1BA22B6D2C19}"/>
              </a:ext>
            </a:extLst>
          </p:cNvPr>
          <p:cNvCxnSpPr/>
          <p:nvPr/>
        </p:nvCxnSpPr>
        <p:spPr>
          <a:xfrm flipV="1">
            <a:off x="10669056" y="1425517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26EBCB4F-1CFB-1A6A-0EFF-F0B404E12FA3}"/>
              </a:ext>
            </a:extLst>
          </p:cNvPr>
          <p:cNvSpPr/>
          <p:nvPr/>
        </p:nvSpPr>
        <p:spPr>
          <a:xfrm>
            <a:off x="8032200" y="2403610"/>
            <a:ext cx="338553" cy="338553"/>
          </a:xfrm>
          <a:prstGeom prst="ellipse">
            <a:avLst/>
          </a:prstGeom>
          <a:solidFill>
            <a:srgbClr val="0D0D0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B399D6F-E6B6-2DCB-C919-B05C77A6BBEE}"/>
              </a:ext>
            </a:extLst>
          </p:cNvPr>
          <p:cNvSpPr txBox="1"/>
          <p:nvPr/>
        </p:nvSpPr>
        <p:spPr>
          <a:xfrm>
            <a:off x="0" y="114766"/>
            <a:ext cx="569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2. Proposed LUT-based TDC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687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F3537-3D69-5A04-52EF-571A17FCF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4" name="Straight Arrow Connector 283">
            <a:extLst>
              <a:ext uri="{FF2B5EF4-FFF2-40B4-BE49-F238E27FC236}">
                <a16:creationId xmlns:a16="http://schemas.microsoft.com/office/drawing/2014/main" id="{B6D6CE75-3115-314D-E45D-EE6561105804}"/>
              </a:ext>
            </a:extLst>
          </p:cNvPr>
          <p:cNvCxnSpPr>
            <a:cxnSpLocks/>
          </p:cNvCxnSpPr>
          <p:nvPr/>
        </p:nvCxnSpPr>
        <p:spPr>
          <a:xfrm>
            <a:off x="6470650" y="3767133"/>
            <a:ext cx="0" cy="21891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28D904D9-F964-B1DE-F933-805EE2904E6D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76C2533F-C3F5-70B2-E05D-1FD19E7CABEA}"/>
              </a:ext>
            </a:extLst>
          </p:cNvPr>
          <p:cNvCxnSpPr>
            <a:cxnSpLocks/>
          </p:cNvCxnSpPr>
          <p:nvPr/>
        </p:nvCxnSpPr>
        <p:spPr>
          <a:xfrm>
            <a:off x="7900670" y="2572037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633A14F4-B063-0556-9D99-FF5926FB31A1}"/>
              </a:ext>
            </a:extLst>
          </p:cNvPr>
          <p:cNvSpPr txBox="1"/>
          <p:nvPr/>
        </p:nvSpPr>
        <p:spPr>
          <a:xfrm>
            <a:off x="7025712" y="2202705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051BF6BE-40AD-FCF4-9367-CAAE40B764DF}"/>
              </a:ext>
            </a:extLst>
          </p:cNvPr>
          <p:cNvSpPr/>
          <p:nvPr/>
        </p:nvSpPr>
        <p:spPr>
          <a:xfrm>
            <a:off x="8725967" y="2120878"/>
            <a:ext cx="1611833" cy="4511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7DD4551C-C093-AF23-0D6F-93B3AF2E4C00}"/>
              </a:ext>
            </a:extLst>
          </p:cNvPr>
          <p:cNvSpPr txBox="1"/>
          <p:nvPr/>
        </p:nvSpPr>
        <p:spPr>
          <a:xfrm>
            <a:off x="10643658" y="2546858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DCF7239F-7267-1D74-4799-C25B2382E0D7}"/>
              </a:ext>
            </a:extLst>
          </p:cNvPr>
          <p:cNvCxnSpPr>
            <a:cxnSpLocks/>
          </p:cNvCxnSpPr>
          <p:nvPr/>
        </p:nvCxnSpPr>
        <p:spPr>
          <a:xfrm>
            <a:off x="7900670" y="3367349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>
            <a:extLst>
              <a:ext uri="{FF2B5EF4-FFF2-40B4-BE49-F238E27FC236}">
                <a16:creationId xmlns:a16="http://schemas.microsoft.com/office/drawing/2014/main" id="{6FF49066-46E5-E78C-CF7B-A75C3BBC5A83}"/>
              </a:ext>
            </a:extLst>
          </p:cNvPr>
          <p:cNvSpPr txBox="1"/>
          <p:nvPr/>
        </p:nvSpPr>
        <p:spPr>
          <a:xfrm>
            <a:off x="7025712" y="2998017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Logic out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71547349-BC18-F4CF-165F-7F02097D7C08}"/>
              </a:ext>
            </a:extLst>
          </p:cNvPr>
          <p:cNvSpPr/>
          <p:nvPr/>
        </p:nvSpPr>
        <p:spPr>
          <a:xfrm>
            <a:off x="8753731" y="2911379"/>
            <a:ext cx="584775" cy="4511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F5197D98-FE70-AA9C-A2A1-A7AC5CF7C35E}"/>
              </a:ext>
            </a:extLst>
          </p:cNvPr>
          <p:cNvCxnSpPr>
            <a:cxnSpLocks/>
          </p:cNvCxnSpPr>
          <p:nvPr/>
        </p:nvCxnSpPr>
        <p:spPr>
          <a:xfrm>
            <a:off x="7911026" y="3949701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6A49687C-7D03-6732-964E-EF0644AFFF04}"/>
              </a:ext>
            </a:extLst>
          </p:cNvPr>
          <p:cNvSpPr txBox="1"/>
          <p:nvPr/>
        </p:nvSpPr>
        <p:spPr>
          <a:xfrm>
            <a:off x="7025712" y="3586719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15628D92-AEC4-3CEA-9A29-4BC6E1E7075E}"/>
              </a:ext>
            </a:extLst>
          </p:cNvPr>
          <p:cNvSpPr/>
          <p:nvPr/>
        </p:nvSpPr>
        <p:spPr>
          <a:xfrm>
            <a:off x="8747804" y="3500081"/>
            <a:ext cx="590702" cy="4511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5487D545-64CC-2C71-F140-3B0DAB5F7296}"/>
              </a:ext>
            </a:extLst>
          </p:cNvPr>
          <p:cNvCxnSpPr>
            <a:cxnSpLocks/>
          </p:cNvCxnSpPr>
          <p:nvPr/>
        </p:nvCxnSpPr>
        <p:spPr>
          <a:xfrm>
            <a:off x="7900670" y="4473291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8DDFFFB3-92AE-D0B8-53E3-9A6BC9D3CF89}"/>
              </a:ext>
            </a:extLst>
          </p:cNvPr>
          <p:cNvSpPr txBox="1"/>
          <p:nvPr/>
        </p:nvSpPr>
        <p:spPr>
          <a:xfrm>
            <a:off x="7025712" y="4110309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2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8867451F-FF34-718A-D4FF-0A18C3764250}"/>
              </a:ext>
            </a:extLst>
          </p:cNvPr>
          <p:cNvSpPr/>
          <p:nvPr/>
        </p:nvSpPr>
        <p:spPr>
          <a:xfrm>
            <a:off x="9065454" y="4017321"/>
            <a:ext cx="273052" cy="45112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556627F3-2D55-48F0-4232-7AACA1203A24}"/>
              </a:ext>
            </a:extLst>
          </p:cNvPr>
          <p:cNvCxnSpPr>
            <a:cxnSpLocks/>
          </p:cNvCxnSpPr>
          <p:nvPr/>
        </p:nvCxnSpPr>
        <p:spPr>
          <a:xfrm>
            <a:off x="7911026" y="4995789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>
            <a:extLst>
              <a:ext uri="{FF2B5EF4-FFF2-40B4-BE49-F238E27FC236}">
                <a16:creationId xmlns:a16="http://schemas.microsoft.com/office/drawing/2014/main" id="{7F45A832-8FEB-51C9-9F91-DB03EDAA2B94}"/>
              </a:ext>
            </a:extLst>
          </p:cNvPr>
          <p:cNvSpPr txBox="1"/>
          <p:nvPr/>
        </p:nvSpPr>
        <p:spPr>
          <a:xfrm>
            <a:off x="7025712" y="4632807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3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00938A9E-8321-1AE0-06A7-BC2CAD66B7D2}"/>
              </a:ext>
            </a:extLst>
          </p:cNvPr>
          <p:cNvSpPr/>
          <p:nvPr/>
        </p:nvSpPr>
        <p:spPr>
          <a:xfrm>
            <a:off x="9216614" y="4536644"/>
            <a:ext cx="121892" cy="451126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751F8004-AEBD-510E-59C0-FAF84973B15D}"/>
              </a:ext>
            </a:extLst>
          </p:cNvPr>
          <p:cNvCxnSpPr>
            <a:cxnSpLocks/>
          </p:cNvCxnSpPr>
          <p:nvPr/>
        </p:nvCxnSpPr>
        <p:spPr>
          <a:xfrm>
            <a:off x="7875356" y="5859968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>
            <a:extLst>
              <a:ext uri="{FF2B5EF4-FFF2-40B4-BE49-F238E27FC236}">
                <a16:creationId xmlns:a16="http://schemas.microsoft.com/office/drawing/2014/main" id="{E0301754-4374-1173-79D4-2F77B8D574B6}"/>
              </a:ext>
            </a:extLst>
          </p:cNvPr>
          <p:cNvCxnSpPr>
            <a:cxnSpLocks/>
          </p:cNvCxnSpPr>
          <p:nvPr/>
        </p:nvCxnSpPr>
        <p:spPr>
          <a:xfrm>
            <a:off x="7885712" y="6398993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TextBox 262">
            <a:extLst>
              <a:ext uri="{FF2B5EF4-FFF2-40B4-BE49-F238E27FC236}">
                <a16:creationId xmlns:a16="http://schemas.microsoft.com/office/drawing/2014/main" id="{C3504EE2-69D1-4374-C330-CF1BAA52B826}"/>
              </a:ext>
            </a:extLst>
          </p:cNvPr>
          <p:cNvSpPr txBox="1"/>
          <p:nvPr/>
        </p:nvSpPr>
        <p:spPr>
          <a:xfrm>
            <a:off x="7025712" y="6036010"/>
            <a:ext cx="11451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92042B6B-78E9-3C16-A141-B1F146801D55}"/>
              </a:ext>
            </a:extLst>
          </p:cNvPr>
          <p:cNvSpPr txBox="1"/>
          <p:nvPr/>
        </p:nvSpPr>
        <p:spPr>
          <a:xfrm>
            <a:off x="7025712" y="5428079"/>
            <a:ext cx="13464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N-1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5" name="Straight Arrow Connector 264">
            <a:extLst>
              <a:ext uri="{FF2B5EF4-FFF2-40B4-BE49-F238E27FC236}">
                <a16:creationId xmlns:a16="http://schemas.microsoft.com/office/drawing/2014/main" id="{0595A9A3-CDC9-CFDE-DF0F-56DB4257B053}"/>
              </a:ext>
            </a:extLst>
          </p:cNvPr>
          <p:cNvCxnSpPr>
            <a:cxnSpLocks/>
          </p:cNvCxnSpPr>
          <p:nvPr/>
        </p:nvCxnSpPr>
        <p:spPr>
          <a:xfrm>
            <a:off x="7900669" y="1808506"/>
            <a:ext cx="32372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FD3A377B-5690-821A-9E12-C885D35BA2BD}"/>
              </a:ext>
            </a:extLst>
          </p:cNvPr>
          <p:cNvSpPr txBox="1"/>
          <p:nvPr/>
        </p:nvSpPr>
        <p:spPr>
          <a:xfrm>
            <a:off x="7025712" y="1439174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15DDDA96-CB49-E6BD-2427-15A24F0209D4}"/>
              </a:ext>
            </a:extLst>
          </p:cNvPr>
          <p:cNvSpPr txBox="1"/>
          <p:nvPr/>
        </p:nvSpPr>
        <p:spPr>
          <a:xfrm>
            <a:off x="10643657" y="1783327"/>
            <a:ext cx="86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5" name="Straight Arrow Connector 274">
            <a:extLst>
              <a:ext uri="{FF2B5EF4-FFF2-40B4-BE49-F238E27FC236}">
                <a16:creationId xmlns:a16="http://schemas.microsoft.com/office/drawing/2014/main" id="{B0112471-AAD0-7A44-F30C-BD67A6AEA943}"/>
              </a:ext>
            </a:extLst>
          </p:cNvPr>
          <p:cNvCxnSpPr/>
          <p:nvPr/>
        </p:nvCxnSpPr>
        <p:spPr>
          <a:xfrm flipV="1">
            <a:off x="9328150" y="1439174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E1604D87-B645-B3B5-9602-D4C972776DD9}"/>
              </a:ext>
            </a:extLst>
          </p:cNvPr>
          <p:cNvCxnSpPr>
            <a:cxnSpLocks/>
          </p:cNvCxnSpPr>
          <p:nvPr/>
        </p:nvCxnSpPr>
        <p:spPr>
          <a:xfrm>
            <a:off x="9328150" y="1879600"/>
            <a:ext cx="10356" cy="266656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52F148E-07E2-1EA8-0F07-608271D9CABC}"/>
              </a:ext>
            </a:extLst>
          </p:cNvPr>
          <p:cNvCxnSpPr>
            <a:cxnSpLocks/>
            <a:endCxn id="14" idx="3"/>
          </p:cNvCxnSpPr>
          <p:nvPr/>
        </p:nvCxnSpPr>
        <p:spPr>
          <a:xfrm>
            <a:off x="2323740" y="1874597"/>
            <a:ext cx="402491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44741C12-F694-8E96-9455-16AA53A81795}"/>
              </a:ext>
            </a:extLst>
          </p:cNvPr>
          <p:cNvSpPr/>
          <p:nvPr/>
        </p:nvSpPr>
        <p:spPr>
          <a:xfrm>
            <a:off x="2904419" y="1798398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EAB893-DF0C-5D0E-5330-EB99258A276F}"/>
              </a:ext>
            </a:extLst>
          </p:cNvPr>
          <p:cNvSpPr/>
          <p:nvPr/>
        </p:nvSpPr>
        <p:spPr>
          <a:xfrm>
            <a:off x="3498779" y="1798398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632600-2B01-2E6F-7AFD-D4EC66F4085C}"/>
              </a:ext>
            </a:extLst>
          </p:cNvPr>
          <p:cNvSpPr/>
          <p:nvPr/>
        </p:nvSpPr>
        <p:spPr>
          <a:xfrm>
            <a:off x="5281859" y="1789794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2F8D85-8254-D908-3D44-87616AE63248}"/>
              </a:ext>
            </a:extLst>
          </p:cNvPr>
          <p:cNvSpPr/>
          <p:nvPr/>
        </p:nvSpPr>
        <p:spPr>
          <a:xfrm>
            <a:off x="5876219" y="1789794"/>
            <a:ext cx="472440" cy="16960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5A0903-D7A7-32E0-66D0-EF140199BCBA}"/>
              </a:ext>
            </a:extLst>
          </p:cNvPr>
          <p:cNvSpPr/>
          <p:nvPr/>
        </p:nvSpPr>
        <p:spPr>
          <a:xfrm>
            <a:off x="1571899" y="1675615"/>
            <a:ext cx="766139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logic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3C0000F-C66A-396D-450C-E3B244D4C964}"/>
              </a:ext>
            </a:extLst>
          </p:cNvPr>
          <p:cNvCxnSpPr>
            <a:cxnSpLocks/>
          </p:cNvCxnSpPr>
          <p:nvPr/>
        </p:nvCxnSpPr>
        <p:spPr>
          <a:xfrm>
            <a:off x="1251859" y="1845220"/>
            <a:ext cx="320040" cy="28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Delay 17">
            <a:extLst>
              <a:ext uri="{FF2B5EF4-FFF2-40B4-BE49-F238E27FC236}">
                <a16:creationId xmlns:a16="http://schemas.microsoft.com/office/drawing/2014/main" id="{9820FE74-C842-6566-9E9F-48EFB81EC350}"/>
              </a:ext>
            </a:extLst>
          </p:cNvPr>
          <p:cNvSpPr/>
          <p:nvPr/>
        </p:nvSpPr>
        <p:spPr>
          <a:xfrm rot="5400000">
            <a:off x="2569773" y="2254677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2C914C-F478-3ECD-62BD-DD65AFE7B713}"/>
              </a:ext>
            </a:extLst>
          </p:cNvPr>
          <p:cNvSpPr txBox="1"/>
          <p:nvPr/>
        </p:nvSpPr>
        <p:spPr>
          <a:xfrm>
            <a:off x="5797480" y="2119869"/>
            <a:ext cx="821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080FD9-CD5B-B454-FA48-97B08591E5CE}"/>
              </a:ext>
            </a:extLst>
          </p:cNvPr>
          <p:cNvCxnSpPr/>
          <p:nvPr/>
        </p:nvCxnSpPr>
        <p:spPr>
          <a:xfrm>
            <a:off x="2660579" y="1883200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7667C9F-F30E-D1DC-F9DF-61DFAE4C0698}"/>
              </a:ext>
            </a:extLst>
          </p:cNvPr>
          <p:cNvCxnSpPr/>
          <p:nvPr/>
        </p:nvCxnSpPr>
        <p:spPr>
          <a:xfrm>
            <a:off x="2731063" y="1883200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5C463F0-D05A-C1D9-D61B-BED9B34649B8}"/>
              </a:ext>
            </a:extLst>
          </p:cNvPr>
          <p:cNvCxnSpPr>
            <a:cxnSpLocks/>
          </p:cNvCxnSpPr>
          <p:nvPr/>
        </p:nvCxnSpPr>
        <p:spPr>
          <a:xfrm>
            <a:off x="2699313" y="2469020"/>
            <a:ext cx="0" cy="680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Delay 24">
            <a:extLst>
              <a:ext uri="{FF2B5EF4-FFF2-40B4-BE49-F238E27FC236}">
                <a16:creationId xmlns:a16="http://schemas.microsoft.com/office/drawing/2014/main" id="{AFE66BD1-ED59-2A5F-88E5-CB3C7EDF686B}"/>
              </a:ext>
            </a:extLst>
          </p:cNvPr>
          <p:cNvSpPr/>
          <p:nvPr/>
        </p:nvSpPr>
        <p:spPr>
          <a:xfrm rot="5400000">
            <a:off x="3284436" y="2254677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FAE37D1-C2E5-B5C0-69DD-9424374D84D7}"/>
              </a:ext>
            </a:extLst>
          </p:cNvPr>
          <p:cNvCxnSpPr/>
          <p:nvPr/>
        </p:nvCxnSpPr>
        <p:spPr>
          <a:xfrm>
            <a:off x="3445726" y="1883200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973D531-1099-3C19-E1E9-027C2C11D972}"/>
              </a:ext>
            </a:extLst>
          </p:cNvPr>
          <p:cNvCxnSpPr>
            <a:cxnSpLocks/>
          </p:cNvCxnSpPr>
          <p:nvPr/>
        </p:nvCxnSpPr>
        <p:spPr>
          <a:xfrm>
            <a:off x="3413976" y="2469020"/>
            <a:ext cx="0" cy="6797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7C600C6-91D8-EA3F-98FD-A7643775B853}"/>
              </a:ext>
            </a:extLst>
          </p:cNvPr>
          <p:cNvCxnSpPr>
            <a:cxnSpLocks/>
          </p:cNvCxnSpPr>
          <p:nvPr/>
        </p:nvCxnSpPr>
        <p:spPr>
          <a:xfrm>
            <a:off x="3376859" y="2101989"/>
            <a:ext cx="0" cy="969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lowchart: Delay 28">
            <a:extLst>
              <a:ext uri="{FF2B5EF4-FFF2-40B4-BE49-F238E27FC236}">
                <a16:creationId xmlns:a16="http://schemas.microsoft.com/office/drawing/2014/main" id="{3F2D55A6-1B39-6064-060C-AC200D3D1B20}"/>
              </a:ext>
            </a:extLst>
          </p:cNvPr>
          <p:cNvSpPr/>
          <p:nvPr/>
        </p:nvSpPr>
        <p:spPr>
          <a:xfrm rot="5400000">
            <a:off x="3861365" y="2244721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8FB9E64-FB9D-AEBB-FBF0-1F844B927717}"/>
              </a:ext>
            </a:extLst>
          </p:cNvPr>
          <p:cNvCxnSpPr/>
          <p:nvPr/>
        </p:nvCxnSpPr>
        <p:spPr>
          <a:xfrm>
            <a:off x="4022655" y="1873244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AB0EF4F-6740-439A-449F-6619DB61E4EC}"/>
              </a:ext>
            </a:extLst>
          </p:cNvPr>
          <p:cNvCxnSpPr>
            <a:cxnSpLocks/>
          </p:cNvCxnSpPr>
          <p:nvPr/>
        </p:nvCxnSpPr>
        <p:spPr>
          <a:xfrm>
            <a:off x="3990905" y="2459064"/>
            <a:ext cx="0" cy="6754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FD38C64-984E-9DFA-A3FF-80C1A307DB65}"/>
              </a:ext>
            </a:extLst>
          </p:cNvPr>
          <p:cNvCxnSpPr>
            <a:cxnSpLocks/>
          </p:cNvCxnSpPr>
          <p:nvPr/>
        </p:nvCxnSpPr>
        <p:spPr>
          <a:xfrm>
            <a:off x="3953788" y="2092033"/>
            <a:ext cx="0" cy="969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elay 38">
            <a:extLst>
              <a:ext uri="{FF2B5EF4-FFF2-40B4-BE49-F238E27FC236}">
                <a16:creationId xmlns:a16="http://schemas.microsoft.com/office/drawing/2014/main" id="{E4AB8B88-104F-76DA-43D4-A59B846C445A}"/>
              </a:ext>
            </a:extLst>
          </p:cNvPr>
          <p:cNvSpPr/>
          <p:nvPr/>
        </p:nvSpPr>
        <p:spPr>
          <a:xfrm rot="5400000">
            <a:off x="5636190" y="2244721"/>
            <a:ext cx="259080" cy="169605"/>
          </a:xfrm>
          <a:prstGeom prst="flowChartDelay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8E5DF05-A211-1C43-1498-D565F938C44A}"/>
              </a:ext>
            </a:extLst>
          </p:cNvPr>
          <p:cNvCxnSpPr/>
          <p:nvPr/>
        </p:nvCxnSpPr>
        <p:spPr>
          <a:xfrm>
            <a:off x="5797480" y="1873244"/>
            <a:ext cx="0" cy="3267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75864E3-AAE8-84B2-4824-BBF640320934}"/>
              </a:ext>
            </a:extLst>
          </p:cNvPr>
          <p:cNvCxnSpPr>
            <a:cxnSpLocks/>
          </p:cNvCxnSpPr>
          <p:nvPr/>
        </p:nvCxnSpPr>
        <p:spPr>
          <a:xfrm>
            <a:off x="5765730" y="2459064"/>
            <a:ext cx="0" cy="6754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0376B9D-5E88-6CCB-FF6E-74D63CEAF245}"/>
              </a:ext>
            </a:extLst>
          </p:cNvPr>
          <p:cNvCxnSpPr>
            <a:cxnSpLocks/>
          </p:cNvCxnSpPr>
          <p:nvPr/>
        </p:nvCxnSpPr>
        <p:spPr>
          <a:xfrm>
            <a:off x="5728613" y="2092033"/>
            <a:ext cx="0" cy="969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704759D-C528-1F40-4E18-E14DF3F56470}"/>
              </a:ext>
            </a:extLst>
          </p:cNvPr>
          <p:cNvSpPr txBox="1"/>
          <p:nvPr/>
        </p:nvSpPr>
        <p:spPr>
          <a:xfrm rot="16200000">
            <a:off x="2267967" y="2527387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D87670-952E-B286-F2E0-9B943B3E2BD8}"/>
              </a:ext>
            </a:extLst>
          </p:cNvPr>
          <p:cNvCxnSpPr/>
          <p:nvPr/>
        </p:nvCxnSpPr>
        <p:spPr>
          <a:xfrm>
            <a:off x="2731063" y="2101989"/>
            <a:ext cx="29975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193">
            <a:extLst>
              <a:ext uri="{FF2B5EF4-FFF2-40B4-BE49-F238E27FC236}">
                <a16:creationId xmlns:a16="http://schemas.microsoft.com/office/drawing/2014/main" id="{D8E59D4B-1313-5412-A628-F2A2DCD67FB5}"/>
              </a:ext>
            </a:extLst>
          </p:cNvPr>
          <p:cNvSpPr/>
          <p:nvPr/>
        </p:nvSpPr>
        <p:spPr>
          <a:xfrm>
            <a:off x="4093139" y="1722198"/>
            <a:ext cx="1066800" cy="104971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7D257656-30F2-84C3-C476-67BF33F3F833}"/>
              </a:ext>
            </a:extLst>
          </p:cNvPr>
          <p:cNvSpPr txBox="1"/>
          <p:nvPr/>
        </p:nvSpPr>
        <p:spPr>
          <a:xfrm>
            <a:off x="5728613" y="1393329"/>
            <a:ext cx="821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Delay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403B7DE1-801F-D177-174B-A3A1F524A0B0}"/>
              </a:ext>
            </a:extLst>
          </p:cNvPr>
          <p:cNvSpPr txBox="1"/>
          <p:nvPr/>
        </p:nvSpPr>
        <p:spPr>
          <a:xfrm>
            <a:off x="741110" y="1425517"/>
            <a:ext cx="11130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Isosceles Triangle 199">
            <a:extLst>
              <a:ext uri="{FF2B5EF4-FFF2-40B4-BE49-F238E27FC236}">
                <a16:creationId xmlns:a16="http://schemas.microsoft.com/office/drawing/2014/main" id="{62E39278-4C6D-8571-8763-D67C76ED3A6E}"/>
              </a:ext>
            </a:extLst>
          </p:cNvPr>
          <p:cNvSpPr/>
          <p:nvPr/>
        </p:nvSpPr>
        <p:spPr>
          <a:xfrm rot="5400000">
            <a:off x="1572145" y="2134433"/>
            <a:ext cx="121929" cy="102102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75A85BD4-0E8A-89B4-B3E1-5F4D7AE709B3}"/>
              </a:ext>
            </a:extLst>
          </p:cNvPr>
          <p:cNvCxnSpPr>
            <a:cxnSpLocks/>
            <a:endCxn id="200" idx="3"/>
          </p:cNvCxnSpPr>
          <p:nvPr/>
        </p:nvCxnSpPr>
        <p:spPr>
          <a:xfrm flipV="1">
            <a:off x="1251859" y="2185485"/>
            <a:ext cx="330200" cy="35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>
            <a:extLst>
              <a:ext uri="{FF2B5EF4-FFF2-40B4-BE49-F238E27FC236}">
                <a16:creationId xmlns:a16="http://schemas.microsoft.com/office/drawing/2014/main" id="{4D537C3B-779F-74F8-0C03-F302EEE86E8E}"/>
              </a:ext>
            </a:extLst>
          </p:cNvPr>
          <p:cNvSpPr txBox="1"/>
          <p:nvPr/>
        </p:nvSpPr>
        <p:spPr>
          <a:xfrm>
            <a:off x="768020" y="1883200"/>
            <a:ext cx="5844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CLK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19D7EB48-92E3-F823-A36F-04811ACFC130}"/>
              </a:ext>
            </a:extLst>
          </p:cNvPr>
          <p:cNvSpPr txBox="1"/>
          <p:nvPr/>
        </p:nvSpPr>
        <p:spPr>
          <a:xfrm>
            <a:off x="2416776" y="1304264"/>
            <a:ext cx="111308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Logic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3EBE3761-2403-4131-60D4-25D219C586A4}"/>
              </a:ext>
            </a:extLst>
          </p:cNvPr>
          <p:cNvSpPr/>
          <p:nvPr/>
        </p:nvSpPr>
        <p:spPr>
          <a:xfrm>
            <a:off x="2463367" y="3152233"/>
            <a:ext cx="558932" cy="2937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CNT 1</a:t>
            </a: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74A36BDC-4CBA-2CAE-762F-B87E847F5AB7}"/>
              </a:ext>
            </a:extLst>
          </p:cNvPr>
          <p:cNvSpPr/>
          <p:nvPr/>
        </p:nvSpPr>
        <p:spPr>
          <a:xfrm>
            <a:off x="3121120" y="3152233"/>
            <a:ext cx="558932" cy="2937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CNT 2</a:t>
            </a: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7D891804-BC4E-8BAB-615E-8965788DF247}"/>
              </a:ext>
            </a:extLst>
          </p:cNvPr>
          <p:cNvSpPr/>
          <p:nvPr/>
        </p:nvSpPr>
        <p:spPr>
          <a:xfrm>
            <a:off x="3777267" y="3152233"/>
            <a:ext cx="558932" cy="2937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CNT 3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2D0A9F7A-F9B9-112F-FC6A-B2D3783C8123}"/>
              </a:ext>
            </a:extLst>
          </p:cNvPr>
          <p:cNvSpPr/>
          <p:nvPr/>
        </p:nvSpPr>
        <p:spPr>
          <a:xfrm>
            <a:off x="5497642" y="3152233"/>
            <a:ext cx="603634" cy="2937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CNT N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FEC8636B-EA78-548A-9E72-646F27D27F37}"/>
              </a:ext>
            </a:extLst>
          </p:cNvPr>
          <p:cNvSpPr txBox="1"/>
          <p:nvPr/>
        </p:nvSpPr>
        <p:spPr>
          <a:xfrm rot="16200000">
            <a:off x="2986630" y="2527387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CDCCA418-30D0-9262-BBBD-425EAB943D3A}"/>
              </a:ext>
            </a:extLst>
          </p:cNvPr>
          <p:cNvSpPr txBox="1"/>
          <p:nvPr/>
        </p:nvSpPr>
        <p:spPr>
          <a:xfrm rot="16200000">
            <a:off x="3602171" y="2527388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EA03EB74-33A3-F5AF-D701-C0C65F6EEDF1}"/>
              </a:ext>
            </a:extLst>
          </p:cNvPr>
          <p:cNvSpPr txBox="1"/>
          <p:nvPr/>
        </p:nvSpPr>
        <p:spPr>
          <a:xfrm rot="16200000">
            <a:off x="5355647" y="2527388"/>
            <a:ext cx="8155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0887D354-A671-AC05-3A64-BFA07024D2BE}"/>
              </a:ext>
            </a:extLst>
          </p:cNvPr>
          <p:cNvSpPr txBox="1"/>
          <p:nvPr/>
        </p:nvSpPr>
        <p:spPr>
          <a:xfrm>
            <a:off x="187102" y="3025867"/>
            <a:ext cx="23271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LUT-based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Counter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F0F6E5F6-0819-84BF-B4CB-E096F5B43ACB}"/>
              </a:ext>
            </a:extLst>
          </p:cNvPr>
          <p:cNvSpPr txBox="1"/>
          <p:nvPr/>
        </p:nvSpPr>
        <p:spPr>
          <a:xfrm>
            <a:off x="771084" y="3276717"/>
            <a:ext cx="15047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2-bit: 0-1-2-3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D823911D-77D5-9B6B-F723-81B31E0AA469}"/>
              </a:ext>
            </a:extLst>
          </p:cNvPr>
          <p:cNvSpPr txBox="1"/>
          <p:nvPr/>
        </p:nvSpPr>
        <p:spPr>
          <a:xfrm>
            <a:off x="9408932" y="3393041"/>
            <a:ext cx="28177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LUT-based Counter Value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A4001064-B2E6-4F44-32AE-C55EF799A796}"/>
              </a:ext>
            </a:extLst>
          </p:cNvPr>
          <p:cNvSpPr txBox="1"/>
          <p:nvPr/>
        </p:nvSpPr>
        <p:spPr>
          <a:xfrm>
            <a:off x="9419288" y="3647693"/>
            <a:ext cx="8471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#2</a:t>
            </a:r>
            <a:endParaRPr lang="en-US" sz="1600" b="1" baseline="-25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0E1E2A12-DEE6-950D-7F13-8C55AE8C962D}"/>
              </a:ext>
            </a:extLst>
          </p:cNvPr>
          <p:cNvSpPr txBox="1"/>
          <p:nvPr/>
        </p:nvSpPr>
        <p:spPr>
          <a:xfrm>
            <a:off x="9419288" y="4150172"/>
            <a:ext cx="8471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#2</a:t>
            </a:r>
            <a:endParaRPr lang="en-US" sz="1600" b="1" baseline="-25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99E8BFD2-7636-BDCB-2A22-0BFE3EE703B8}"/>
              </a:ext>
            </a:extLst>
          </p:cNvPr>
          <p:cNvSpPr txBox="1"/>
          <p:nvPr/>
        </p:nvSpPr>
        <p:spPr>
          <a:xfrm>
            <a:off x="9419288" y="4694899"/>
            <a:ext cx="8471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#1</a:t>
            </a:r>
            <a:endParaRPr lang="en-US" sz="1600" b="1" baseline="-250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A0FE8BB4-9600-2726-882F-A369FEF87833}"/>
              </a:ext>
            </a:extLst>
          </p:cNvPr>
          <p:cNvSpPr/>
          <p:nvPr/>
        </p:nvSpPr>
        <p:spPr>
          <a:xfrm>
            <a:off x="6377573" y="6148136"/>
            <a:ext cx="169277" cy="169277"/>
          </a:xfrm>
          <a:prstGeom prst="ellipse">
            <a:avLst/>
          </a:prstGeom>
          <a:solidFill>
            <a:srgbClr val="0D0D0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A0951D1E-BCA5-21F6-0CCE-3D857CD74510}"/>
              </a:ext>
            </a:extLst>
          </p:cNvPr>
          <p:cNvSpPr txBox="1"/>
          <p:nvPr/>
        </p:nvSpPr>
        <p:spPr>
          <a:xfrm>
            <a:off x="3445726" y="6051249"/>
            <a:ext cx="29975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Sum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(All LUT-based Counters)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Hexagon 254">
            <a:extLst>
              <a:ext uri="{FF2B5EF4-FFF2-40B4-BE49-F238E27FC236}">
                <a16:creationId xmlns:a16="http://schemas.microsoft.com/office/drawing/2014/main" id="{3CFFDC22-DB5C-3738-49FA-01CABEDCA183}"/>
              </a:ext>
            </a:extLst>
          </p:cNvPr>
          <p:cNvSpPr/>
          <p:nvPr/>
        </p:nvSpPr>
        <p:spPr>
          <a:xfrm>
            <a:off x="4675753" y="3584729"/>
            <a:ext cx="622816" cy="338554"/>
          </a:xfrm>
          <a:prstGeom prst="hexag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56" name="Hexagon 255">
            <a:extLst>
              <a:ext uri="{FF2B5EF4-FFF2-40B4-BE49-F238E27FC236}">
                <a16:creationId xmlns:a16="http://schemas.microsoft.com/office/drawing/2014/main" id="{E08C220F-F3D6-8447-5271-E5FC34431F6E}"/>
              </a:ext>
            </a:extLst>
          </p:cNvPr>
          <p:cNvSpPr/>
          <p:nvPr/>
        </p:nvSpPr>
        <p:spPr>
          <a:xfrm>
            <a:off x="5303622" y="3584729"/>
            <a:ext cx="1483972" cy="338554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59" name="Hexagon 258">
            <a:extLst>
              <a:ext uri="{FF2B5EF4-FFF2-40B4-BE49-F238E27FC236}">
                <a16:creationId xmlns:a16="http://schemas.microsoft.com/office/drawing/2014/main" id="{A651D9E2-E86B-DE97-9481-769A5F1CFC9C}"/>
              </a:ext>
            </a:extLst>
          </p:cNvPr>
          <p:cNvSpPr/>
          <p:nvPr/>
        </p:nvSpPr>
        <p:spPr>
          <a:xfrm>
            <a:off x="5094783" y="4039333"/>
            <a:ext cx="787901" cy="338554"/>
          </a:xfrm>
          <a:prstGeom prst="hexag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0" name="Hexagon 259">
            <a:extLst>
              <a:ext uri="{FF2B5EF4-FFF2-40B4-BE49-F238E27FC236}">
                <a16:creationId xmlns:a16="http://schemas.microsoft.com/office/drawing/2014/main" id="{42710C2C-A102-839E-75BC-7C20E979E757}"/>
              </a:ext>
            </a:extLst>
          </p:cNvPr>
          <p:cNvSpPr/>
          <p:nvPr/>
        </p:nvSpPr>
        <p:spPr>
          <a:xfrm>
            <a:off x="5887738" y="4039333"/>
            <a:ext cx="899853" cy="338554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68" name="Hexagon 267">
            <a:extLst>
              <a:ext uri="{FF2B5EF4-FFF2-40B4-BE49-F238E27FC236}">
                <a16:creationId xmlns:a16="http://schemas.microsoft.com/office/drawing/2014/main" id="{411B7E9F-8CB5-B1B8-C262-30550DB4562D}"/>
              </a:ext>
            </a:extLst>
          </p:cNvPr>
          <p:cNvSpPr/>
          <p:nvPr/>
        </p:nvSpPr>
        <p:spPr>
          <a:xfrm>
            <a:off x="5721294" y="4586356"/>
            <a:ext cx="1066300" cy="338554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24844C26-4FCA-0B95-C42E-4721FA5A13C7}"/>
              </a:ext>
            </a:extLst>
          </p:cNvPr>
          <p:cNvSpPr txBox="1"/>
          <p:nvPr/>
        </p:nvSpPr>
        <p:spPr>
          <a:xfrm>
            <a:off x="1197903" y="3611147"/>
            <a:ext cx="7838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CNT 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D6666163-DAC1-C48A-BBAB-8F313172451E}"/>
              </a:ext>
            </a:extLst>
          </p:cNvPr>
          <p:cNvSpPr txBox="1"/>
          <p:nvPr/>
        </p:nvSpPr>
        <p:spPr>
          <a:xfrm>
            <a:off x="1197903" y="4073607"/>
            <a:ext cx="7838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CNT 2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4D439042-5878-2F6E-7526-9B479924238F}"/>
              </a:ext>
            </a:extLst>
          </p:cNvPr>
          <p:cNvSpPr txBox="1"/>
          <p:nvPr/>
        </p:nvSpPr>
        <p:spPr>
          <a:xfrm>
            <a:off x="1197903" y="4608388"/>
            <a:ext cx="7838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CNT 3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36AF61B6-20EA-7700-4BAC-1C4AC245FE74}"/>
              </a:ext>
            </a:extLst>
          </p:cNvPr>
          <p:cNvSpPr txBox="1"/>
          <p:nvPr/>
        </p:nvSpPr>
        <p:spPr>
          <a:xfrm>
            <a:off x="1091508" y="5465128"/>
            <a:ext cx="996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CNT N-1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BFE8CB9E-A1F2-5469-569B-DD26742E3E5E}"/>
              </a:ext>
            </a:extLst>
          </p:cNvPr>
          <p:cNvSpPr txBox="1"/>
          <p:nvPr/>
        </p:nvSpPr>
        <p:spPr>
          <a:xfrm rot="3235147">
            <a:off x="5750044" y="4983557"/>
            <a:ext cx="442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CB686A2-167D-EF9E-3230-F22FA8F4B7C1}"/>
              </a:ext>
            </a:extLst>
          </p:cNvPr>
          <p:cNvCxnSpPr>
            <a:cxnSpLocks/>
            <a:stCxn id="256" idx="3"/>
          </p:cNvCxnSpPr>
          <p:nvPr/>
        </p:nvCxnSpPr>
        <p:spPr>
          <a:xfrm flipH="1">
            <a:off x="5298569" y="3754006"/>
            <a:ext cx="5053" cy="192289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71C1FF-DFC9-DE7D-7E78-C861B4B63A9F}"/>
              </a:ext>
            </a:extLst>
          </p:cNvPr>
          <p:cNvCxnSpPr>
            <a:cxnSpLocks/>
            <a:stCxn id="259" idx="3"/>
          </p:cNvCxnSpPr>
          <p:nvPr/>
        </p:nvCxnSpPr>
        <p:spPr>
          <a:xfrm>
            <a:off x="5094783" y="4208610"/>
            <a:ext cx="0" cy="144289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853B64A-5AF4-0ACB-5267-02157D633348}"/>
              </a:ext>
            </a:extLst>
          </p:cNvPr>
          <p:cNvCxnSpPr>
            <a:cxnSpLocks/>
            <a:stCxn id="259" idx="0"/>
          </p:cNvCxnSpPr>
          <p:nvPr/>
        </p:nvCxnSpPr>
        <p:spPr>
          <a:xfrm>
            <a:off x="5882684" y="4208610"/>
            <a:ext cx="0" cy="14873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238FF5-681B-E996-1112-776A99FE6CD0}"/>
              </a:ext>
            </a:extLst>
          </p:cNvPr>
          <p:cNvCxnSpPr>
            <a:cxnSpLocks/>
          </p:cNvCxnSpPr>
          <p:nvPr/>
        </p:nvCxnSpPr>
        <p:spPr>
          <a:xfrm>
            <a:off x="4675753" y="3786183"/>
            <a:ext cx="0" cy="190341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9B40FDF-619D-E84F-34C3-3876C40CBC05}"/>
              </a:ext>
            </a:extLst>
          </p:cNvPr>
          <p:cNvCxnSpPr>
            <a:cxnSpLocks/>
            <a:stCxn id="268" idx="3"/>
          </p:cNvCxnSpPr>
          <p:nvPr/>
        </p:nvCxnSpPr>
        <p:spPr>
          <a:xfrm>
            <a:off x="5721294" y="4755633"/>
            <a:ext cx="0" cy="92761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47F50405-CBD5-1B8B-732F-FE834E57B528}"/>
              </a:ext>
            </a:extLst>
          </p:cNvPr>
          <p:cNvCxnSpPr>
            <a:cxnSpLocks/>
          </p:cNvCxnSpPr>
          <p:nvPr/>
        </p:nvCxnSpPr>
        <p:spPr>
          <a:xfrm flipH="1">
            <a:off x="4675753" y="5606851"/>
            <a:ext cx="39355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>
            <a:extLst>
              <a:ext uri="{FF2B5EF4-FFF2-40B4-BE49-F238E27FC236}">
                <a16:creationId xmlns:a16="http://schemas.microsoft.com/office/drawing/2014/main" id="{C51A6756-901A-A7C8-8466-A672AB5D7E95}"/>
              </a:ext>
            </a:extLst>
          </p:cNvPr>
          <p:cNvSpPr txBox="1"/>
          <p:nvPr/>
        </p:nvSpPr>
        <p:spPr>
          <a:xfrm>
            <a:off x="4446168" y="5615492"/>
            <a:ext cx="9966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Bin size</a:t>
            </a:r>
            <a:endParaRPr lang="en-US" sz="16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DBE7A9-A7A7-8ADD-7B1C-DF9B129EEB3A}"/>
              </a:ext>
            </a:extLst>
          </p:cNvPr>
          <p:cNvSpPr txBox="1"/>
          <p:nvPr/>
        </p:nvSpPr>
        <p:spPr>
          <a:xfrm>
            <a:off x="161721" y="779510"/>
            <a:ext cx="5335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the proposed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LUT-based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TDC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05BA26-06BB-9D59-753E-B3F2F70ACBF7}"/>
              </a:ext>
            </a:extLst>
          </p:cNvPr>
          <p:cNvCxnSpPr/>
          <p:nvPr/>
        </p:nvCxnSpPr>
        <p:spPr>
          <a:xfrm flipV="1">
            <a:off x="8026400" y="1439174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C4D399E-53CD-01A8-4192-7E3D565B7DCA}"/>
              </a:ext>
            </a:extLst>
          </p:cNvPr>
          <p:cNvCxnSpPr/>
          <p:nvPr/>
        </p:nvCxnSpPr>
        <p:spPr>
          <a:xfrm flipV="1">
            <a:off x="10669056" y="1425517"/>
            <a:ext cx="0" cy="369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0A8D366C-108A-478B-89FB-EA78424989E1}"/>
              </a:ext>
            </a:extLst>
          </p:cNvPr>
          <p:cNvSpPr/>
          <p:nvPr/>
        </p:nvSpPr>
        <p:spPr>
          <a:xfrm>
            <a:off x="8655207" y="2498007"/>
            <a:ext cx="138515" cy="138515"/>
          </a:xfrm>
          <a:prstGeom prst="ellipse">
            <a:avLst/>
          </a:prstGeom>
          <a:solidFill>
            <a:srgbClr val="0D0D0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B7E4E52-BA05-1FC0-4A8A-2BE81B398920}"/>
              </a:ext>
            </a:extLst>
          </p:cNvPr>
          <p:cNvSpPr txBox="1"/>
          <p:nvPr/>
        </p:nvSpPr>
        <p:spPr>
          <a:xfrm>
            <a:off x="0" y="114766"/>
            <a:ext cx="569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2. Proposed LUT-based TDC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410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9AC9B-759C-EF53-712E-DC4299CB6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Box 268">
            <a:extLst>
              <a:ext uri="{FF2B5EF4-FFF2-40B4-BE49-F238E27FC236}">
                <a16:creationId xmlns:a16="http://schemas.microsoft.com/office/drawing/2014/main" id="{665203C8-6920-DF8C-D511-9812FCCF976B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A1539E-CF2C-443D-EC5C-1FBEE94ADB9E}"/>
              </a:ext>
            </a:extLst>
          </p:cNvPr>
          <p:cNvSpPr txBox="1"/>
          <p:nvPr/>
        </p:nvSpPr>
        <p:spPr>
          <a:xfrm>
            <a:off x="161721" y="779510"/>
            <a:ext cx="5335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the proposed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LUT-based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TDC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B188FD-1696-58F3-73AA-27D381A9B602}"/>
              </a:ext>
            </a:extLst>
          </p:cNvPr>
          <p:cNvSpPr txBox="1"/>
          <p:nvPr/>
        </p:nvSpPr>
        <p:spPr>
          <a:xfrm>
            <a:off x="0" y="114766"/>
            <a:ext cx="569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2. Proposed LUT-based TDC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0" name="Group 449">
            <a:extLst>
              <a:ext uri="{FF2B5EF4-FFF2-40B4-BE49-F238E27FC236}">
                <a16:creationId xmlns:a16="http://schemas.microsoft.com/office/drawing/2014/main" id="{670F3059-E778-36C5-9019-ED7ABC8878FD}"/>
              </a:ext>
            </a:extLst>
          </p:cNvPr>
          <p:cNvGrpSpPr/>
          <p:nvPr/>
        </p:nvGrpSpPr>
        <p:grpSpPr>
          <a:xfrm>
            <a:off x="326354" y="1964996"/>
            <a:ext cx="5754331" cy="2908957"/>
            <a:chOff x="412079" y="1010246"/>
            <a:chExt cx="7293646" cy="3687119"/>
          </a:xfrm>
        </p:grpSpPr>
        <p:grpSp>
          <p:nvGrpSpPr>
            <p:cNvPr id="372" name="Group 371">
              <a:extLst>
                <a:ext uri="{FF2B5EF4-FFF2-40B4-BE49-F238E27FC236}">
                  <a16:creationId xmlns:a16="http://schemas.microsoft.com/office/drawing/2014/main" id="{E7EA846D-4618-2211-B2CE-04BD4F208168}"/>
                </a:ext>
              </a:extLst>
            </p:cNvPr>
            <p:cNvGrpSpPr/>
            <p:nvPr/>
          </p:nvGrpSpPr>
          <p:grpSpPr>
            <a:xfrm>
              <a:off x="707354" y="1365576"/>
              <a:ext cx="6648593" cy="2979364"/>
              <a:chOff x="707354" y="3099126"/>
              <a:chExt cx="6648593" cy="2979364"/>
            </a:xfrm>
          </p:grpSpPr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E9E45076-0CA1-707F-BC63-66631B0201E2}"/>
                  </a:ext>
                </a:extLst>
              </p:cNvPr>
              <p:cNvSpPr/>
              <p:nvPr/>
            </p:nvSpPr>
            <p:spPr>
              <a:xfrm>
                <a:off x="707354" y="3099126"/>
                <a:ext cx="6360196" cy="297936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74" name="Straight Connector 373">
                <a:extLst>
                  <a:ext uri="{FF2B5EF4-FFF2-40B4-BE49-F238E27FC236}">
                    <a16:creationId xmlns:a16="http://schemas.microsoft.com/office/drawing/2014/main" id="{65CC3CD4-3AD3-2BCE-4E8A-D8C90B4B804A}"/>
                  </a:ext>
                </a:extLst>
              </p:cNvPr>
              <p:cNvCxnSpPr>
                <a:cxnSpLocks/>
                <a:stCxn id="436" idx="3"/>
                <a:endCxn id="425" idx="0"/>
              </p:cNvCxnSpPr>
              <p:nvPr/>
            </p:nvCxnSpPr>
            <p:spPr>
              <a:xfrm>
                <a:off x="3877867" y="5010972"/>
                <a:ext cx="636527" cy="583534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Connector 374">
                <a:extLst>
                  <a:ext uri="{FF2B5EF4-FFF2-40B4-BE49-F238E27FC236}">
                    <a16:creationId xmlns:a16="http://schemas.microsoft.com/office/drawing/2014/main" id="{D88E72F3-590D-1D7F-C900-7C8672075D71}"/>
                  </a:ext>
                </a:extLst>
              </p:cNvPr>
              <p:cNvCxnSpPr>
                <a:cxnSpLocks/>
                <a:endCxn id="425" idx="0"/>
              </p:cNvCxnSpPr>
              <p:nvPr/>
            </p:nvCxnSpPr>
            <p:spPr>
              <a:xfrm>
                <a:off x="3234600" y="4986257"/>
                <a:ext cx="1279794" cy="608249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232771C8-6310-7C04-1F2C-5CA9B8A43E1F}"/>
                  </a:ext>
                </a:extLst>
              </p:cNvPr>
              <p:cNvCxnSpPr>
                <a:cxnSpLocks/>
                <a:stCxn id="431" idx="3"/>
                <a:endCxn id="425" idx="0"/>
              </p:cNvCxnSpPr>
              <p:nvPr/>
            </p:nvCxnSpPr>
            <p:spPr>
              <a:xfrm>
                <a:off x="3031824" y="5131144"/>
                <a:ext cx="1482570" cy="46336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A25A4F14-E88B-D17F-990C-9251D9A4263A}"/>
                  </a:ext>
                </a:extLst>
              </p:cNvPr>
              <p:cNvCxnSpPr>
                <a:cxnSpLocks/>
                <a:stCxn id="432" idx="3"/>
                <a:endCxn id="425" idx="0"/>
              </p:cNvCxnSpPr>
              <p:nvPr/>
            </p:nvCxnSpPr>
            <p:spPr>
              <a:xfrm>
                <a:off x="3689577" y="5131144"/>
                <a:ext cx="824817" cy="46336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7">
                <a:extLst>
                  <a:ext uri="{FF2B5EF4-FFF2-40B4-BE49-F238E27FC236}">
                    <a16:creationId xmlns:a16="http://schemas.microsoft.com/office/drawing/2014/main" id="{31FC64DF-F65E-0BA8-B0C7-C7950589D7B1}"/>
                  </a:ext>
                </a:extLst>
              </p:cNvPr>
              <p:cNvCxnSpPr>
                <a:cxnSpLocks/>
                <a:stCxn id="433" idx="3"/>
                <a:endCxn id="425" idx="0"/>
              </p:cNvCxnSpPr>
              <p:nvPr/>
            </p:nvCxnSpPr>
            <p:spPr>
              <a:xfrm>
                <a:off x="4345724" y="5131144"/>
                <a:ext cx="168670" cy="46336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>
                <a:extLst>
                  <a:ext uri="{FF2B5EF4-FFF2-40B4-BE49-F238E27FC236}">
                    <a16:creationId xmlns:a16="http://schemas.microsoft.com/office/drawing/2014/main" id="{0069D839-F2A7-F313-C90A-4A7F412DE21D}"/>
                  </a:ext>
                </a:extLst>
              </p:cNvPr>
              <p:cNvCxnSpPr>
                <a:cxnSpLocks/>
                <a:endCxn id="425" idx="0"/>
              </p:cNvCxnSpPr>
              <p:nvPr/>
            </p:nvCxnSpPr>
            <p:spPr>
              <a:xfrm flipH="1">
                <a:off x="4514394" y="4972051"/>
                <a:ext cx="19640" cy="622455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Straight Connector 379">
                <a:extLst>
                  <a:ext uri="{FF2B5EF4-FFF2-40B4-BE49-F238E27FC236}">
                    <a16:creationId xmlns:a16="http://schemas.microsoft.com/office/drawing/2014/main" id="{A9EB0DE4-5244-90D8-25D0-94D0D7133D05}"/>
                  </a:ext>
                </a:extLst>
              </p:cNvPr>
              <p:cNvCxnSpPr>
                <a:cxnSpLocks/>
                <a:stCxn id="434" idx="3"/>
                <a:endCxn id="425" idx="0"/>
              </p:cNvCxnSpPr>
              <p:nvPr/>
            </p:nvCxnSpPr>
            <p:spPr>
              <a:xfrm flipH="1">
                <a:off x="4514394" y="5131144"/>
                <a:ext cx="1596407" cy="46336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Straight Connector 380">
                <a:extLst>
                  <a:ext uri="{FF2B5EF4-FFF2-40B4-BE49-F238E27FC236}">
                    <a16:creationId xmlns:a16="http://schemas.microsoft.com/office/drawing/2014/main" id="{35DC4DD5-1BEE-658E-18AF-5A3C68D88CFB}"/>
                  </a:ext>
                </a:extLst>
              </p:cNvPr>
              <p:cNvCxnSpPr>
                <a:cxnSpLocks/>
                <a:stCxn id="438" idx="3"/>
                <a:endCxn id="425" idx="0"/>
              </p:cNvCxnSpPr>
              <p:nvPr/>
            </p:nvCxnSpPr>
            <p:spPr>
              <a:xfrm flipH="1">
                <a:off x="4514394" y="5010972"/>
                <a:ext cx="1784697" cy="583534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2" name="Group 381">
                <a:extLst>
                  <a:ext uri="{FF2B5EF4-FFF2-40B4-BE49-F238E27FC236}">
                    <a16:creationId xmlns:a16="http://schemas.microsoft.com/office/drawing/2014/main" id="{EF6AD714-D192-56AB-332C-D8AE0770D897}"/>
                  </a:ext>
                </a:extLst>
              </p:cNvPr>
              <p:cNvGrpSpPr/>
              <p:nvPr/>
            </p:nvGrpSpPr>
            <p:grpSpPr>
              <a:xfrm>
                <a:off x="2922268" y="4719283"/>
                <a:ext cx="3637909" cy="293761"/>
                <a:chOff x="2463367" y="3152233"/>
                <a:chExt cx="3637909" cy="293761"/>
              </a:xfrm>
              <a:solidFill>
                <a:schemeClr val="accent6">
                  <a:lumMod val="40000"/>
                  <a:lumOff val="60000"/>
                </a:schemeClr>
              </a:solidFill>
            </p:grpSpPr>
            <p:sp>
              <p:nvSpPr>
                <p:cNvPr id="439" name="Rectangle 438">
                  <a:extLst>
                    <a:ext uri="{FF2B5EF4-FFF2-40B4-BE49-F238E27FC236}">
                      <a16:creationId xmlns:a16="http://schemas.microsoft.com/office/drawing/2014/main" id="{27D863B8-3673-6242-986B-1092DBBF0F1F}"/>
                    </a:ext>
                  </a:extLst>
                </p:cNvPr>
                <p:cNvSpPr/>
                <p:nvPr/>
              </p:nvSpPr>
              <p:spPr>
                <a:xfrm>
                  <a:off x="2463367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0" name="Rectangle 439">
                  <a:extLst>
                    <a:ext uri="{FF2B5EF4-FFF2-40B4-BE49-F238E27FC236}">
                      <a16:creationId xmlns:a16="http://schemas.microsoft.com/office/drawing/2014/main" id="{36BF66BE-25DF-F1FE-6947-456C4AECFB28}"/>
                    </a:ext>
                  </a:extLst>
                </p:cNvPr>
                <p:cNvSpPr/>
                <p:nvPr/>
              </p:nvSpPr>
              <p:spPr>
                <a:xfrm>
                  <a:off x="3121120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1" name="Rectangle 440">
                  <a:extLst>
                    <a:ext uri="{FF2B5EF4-FFF2-40B4-BE49-F238E27FC236}">
                      <a16:creationId xmlns:a16="http://schemas.microsoft.com/office/drawing/2014/main" id="{4F1E2206-3B89-8329-D925-A87EE7187F22}"/>
                    </a:ext>
                  </a:extLst>
                </p:cNvPr>
                <p:cNvSpPr/>
                <p:nvPr/>
              </p:nvSpPr>
              <p:spPr>
                <a:xfrm>
                  <a:off x="3777267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2" name="Rectangle 441">
                  <a:extLst>
                    <a:ext uri="{FF2B5EF4-FFF2-40B4-BE49-F238E27FC236}">
                      <a16:creationId xmlns:a16="http://schemas.microsoft.com/office/drawing/2014/main" id="{DE31D5D2-8AC4-02C9-B890-195284A0946E}"/>
                    </a:ext>
                  </a:extLst>
                </p:cNvPr>
                <p:cNvSpPr/>
                <p:nvPr/>
              </p:nvSpPr>
              <p:spPr>
                <a:xfrm>
                  <a:off x="5497642" y="3152233"/>
                  <a:ext cx="603634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83" name="Group 382">
                <a:extLst>
                  <a:ext uri="{FF2B5EF4-FFF2-40B4-BE49-F238E27FC236}">
                    <a16:creationId xmlns:a16="http://schemas.microsoft.com/office/drawing/2014/main" id="{CFC37BEF-E3EB-E2FB-BEB9-0F98761F2A25}"/>
                  </a:ext>
                </a:extLst>
              </p:cNvPr>
              <p:cNvGrpSpPr/>
              <p:nvPr/>
            </p:nvGrpSpPr>
            <p:grpSpPr>
              <a:xfrm>
                <a:off x="2661182" y="4864091"/>
                <a:ext cx="3637909" cy="293761"/>
                <a:chOff x="2463367" y="3152233"/>
                <a:chExt cx="3637909" cy="29376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AFD94609-22E6-EFE4-E0B5-089982FC1F8A}"/>
                    </a:ext>
                  </a:extLst>
                </p:cNvPr>
                <p:cNvSpPr/>
                <p:nvPr/>
              </p:nvSpPr>
              <p:spPr>
                <a:xfrm>
                  <a:off x="2463367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6" name="Rectangle 435">
                  <a:extLst>
                    <a:ext uri="{FF2B5EF4-FFF2-40B4-BE49-F238E27FC236}">
                      <a16:creationId xmlns:a16="http://schemas.microsoft.com/office/drawing/2014/main" id="{50EFBE24-DF38-7BA2-D5AC-BA971621A174}"/>
                    </a:ext>
                  </a:extLst>
                </p:cNvPr>
                <p:cNvSpPr/>
                <p:nvPr/>
              </p:nvSpPr>
              <p:spPr>
                <a:xfrm>
                  <a:off x="3121120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7" name="Rectangle 436">
                  <a:extLst>
                    <a:ext uri="{FF2B5EF4-FFF2-40B4-BE49-F238E27FC236}">
                      <a16:creationId xmlns:a16="http://schemas.microsoft.com/office/drawing/2014/main" id="{3CFABD24-B3A6-3AF7-22FC-C9083ED08AF1}"/>
                    </a:ext>
                  </a:extLst>
                </p:cNvPr>
                <p:cNvSpPr/>
                <p:nvPr/>
              </p:nvSpPr>
              <p:spPr>
                <a:xfrm>
                  <a:off x="3777267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8" name="Rectangle 437">
                  <a:extLst>
                    <a:ext uri="{FF2B5EF4-FFF2-40B4-BE49-F238E27FC236}">
                      <a16:creationId xmlns:a16="http://schemas.microsoft.com/office/drawing/2014/main" id="{C01C1A2D-32E2-2A52-050F-BF5A64E23B0B}"/>
                    </a:ext>
                  </a:extLst>
                </p:cNvPr>
                <p:cNvSpPr/>
                <p:nvPr/>
              </p:nvSpPr>
              <p:spPr>
                <a:xfrm>
                  <a:off x="5497642" y="3152233"/>
                  <a:ext cx="603634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384" name="Straight Connector 383">
                <a:extLst>
                  <a:ext uri="{FF2B5EF4-FFF2-40B4-BE49-F238E27FC236}">
                    <a16:creationId xmlns:a16="http://schemas.microsoft.com/office/drawing/2014/main" id="{147C129C-ADED-CBDD-85C9-C70D7D3459FD}"/>
                  </a:ext>
                </a:extLst>
              </p:cNvPr>
              <p:cNvCxnSpPr>
                <a:cxnSpLocks/>
                <a:endCxn id="388" idx="3"/>
              </p:cNvCxnSpPr>
              <p:nvPr/>
            </p:nvCxnSpPr>
            <p:spPr>
              <a:xfrm>
                <a:off x="2333265" y="3716153"/>
                <a:ext cx="402491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D28FA3AB-19C3-C704-4F2E-6273E210BF31}"/>
                  </a:ext>
                </a:extLst>
              </p:cNvPr>
              <p:cNvSpPr/>
              <p:nvPr/>
            </p:nvSpPr>
            <p:spPr>
              <a:xfrm>
                <a:off x="2913944" y="3639954"/>
                <a:ext cx="472440" cy="16960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386" name="Rectangle 385">
                <a:extLst>
                  <a:ext uri="{FF2B5EF4-FFF2-40B4-BE49-F238E27FC236}">
                    <a16:creationId xmlns:a16="http://schemas.microsoft.com/office/drawing/2014/main" id="{E0CBE22A-622D-6B95-EC40-476E264F4302}"/>
                  </a:ext>
                </a:extLst>
              </p:cNvPr>
              <p:cNvSpPr/>
              <p:nvPr/>
            </p:nvSpPr>
            <p:spPr>
              <a:xfrm>
                <a:off x="3508304" y="3639954"/>
                <a:ext cx="472440" cy="16960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387" name="Rectangle 386">
                <a:extLst>
                  <a:ext uri="{FF2B5EF4-FFF2-40B4-BE49-F238E27FC236}">
                    <a16:creationId xmlns:a16="http://schemas.microsoft.com/office/drawing/2014/main" id="{03BE9328-9484-8239-B7A3-D94239664291}"/>
                  </a:ext>
                </a:extLst>
              </p:cNvPr>
              <p:cNvSpPr/>
              <p:nvPr/>
            </p:nvSpPr>
            <p:spPr>
              <a:xfrm>
                <a:off x="5291384" y="3631350"/>
                <a:ext cx="472440" cy="16960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388" name="Rectangle 387">
                <a:extLst>
                  <a:ext uri="{FF2B5EF4-FFF2-40B4-BE49-F238E27FC236}">
                    <a16:creationId xmlns:a16="http://schemas.microsoft.com/office/drawing/2014/main" id="{3C3FB10E-AE17-936F-142C-01F68FC398B9}"/>
                  </a:ext>
                </a:extLst>
              </p:cNvPr>
              <p:cNvSpPr/>
              <p:nvPr/>
            </p:nvSpPr>
            <p:spPr>
              <a:xfrm>
                <a:off x="5885744" y="3631350"/>
                <a:ext cx="472440" cy="16960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389" name="Rectangle 388">
                <a:extLst>
                  <a:ext uri="{FF2B5EF4-FFF2-40B4-BE49-F238E27FC236}">
                    <a16:creationId xmlns:a16="http://schemas.microsoft.com/office/drawing/2014/main" id="{161E58D7-39A0-34E5-A752-CCB4A640F362}"/>
                  </a:ext>
                </a:extLst>
              </p:cNvPr>
              <p:cNvSpPr/>
              <p:nvPr/>
            </p:nvSpPr>
            <p:spPr>
              <a:xfrm>
                <a:off x="1581424" y="3517171"/>
                <a:ext cx="766139" cy="58477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logic</a:t>
                </a:r>
              </a:p>
            </p:txBody>
          </p:sp>
          <p:cxnSp>
            <p:nvCxnSpPr>
              <p:cNvPr id="390" name="Straight Arrow Connector 389">
                <a:extLst>
                  <a:ext uri="{FF2B5EF4-FFF2-40B4-BE49-F238E27FC236}">
                    <a16:creationId xmlns:a16="http://schemas.microsoft.com/office/drawing/2014/main" id="{56600072-5B1A-E67E-4834-6A05A94BE9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1384" y="3686776"/>
                <a:ext cx="320040" cy="282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1" name="Flowchart: Delay 390">
                <a:extLst>
                  <a:ext uri="{FF2B5EF4-FFF2-40B4-BE49-F238E27FC236}">
                    <a16:creationId xmlns:a16="http://schemas.microsoft.com/office/drawing/2014/main" id="{AD35903E-A6AD-5D59-C18C-4838460FD9D7}"/>
                  </a:ext>
                </a:extLst>
              </p:cNvPr>
              <p:cNvSpPr/>
              <p:nvPr/>
            </p:nvSpPr>
            <p:spPr>
              <a:xfrm rot="5400000">
                <a:off x="2579298" y="4096233"/>
                <a:ext cx="259080" cy="169605"/>
              </a:xfrm>
              <a:prstGeom prst="flowChartDelay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A69BCAB3-282A-F528-1AEF-901371F48724}"/>
                  </a:ext>
                </a:extLst>
              </p:cNvPr>
              <p:cNvSpPr txBox="1"/>
              <p:nvPr/>
            </p:nvSpPr>
            <p:spPr>
              <a:xfrm>
                <a:off x="5807005" y="3961424"/>
                <a:ext cx="821259" cy="2986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AND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97F99C26-E551-E2FD-A3CF-0E1BD4650EF7}"/>
                  </a:ext>
                </a:extLst>
              </p:cNvPr>
              <p:cNvCxnSpPr/>
              <p:nvPr/>
            </p:nvCxnSpPr>
            <p:spPr>
              <a:xfrm>
                <a:off x="2670104" y="3724756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8DE2C897-D428-82EE-829F-F6ECC8555363}"/>
                  </a:ext>
                </a:extLst>
              </p:cNvPr>
              <p:cNvCxnSpPr/>
              <p:nvPr/>
            </p:nvCxnSpPr>
            <p:spPr>
              <a:xfrm>
                <a:off x="2740588" y="3724756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Straight Connector 394">
                <a:extLst>
                  <a:ext uri="{FF2B5EF4-FFF2-40B4-BE49-F238E27FC236}">
                    <a16:creationId xmlns:a16="http://schemas.microsoft.com/office/drawing/2014/main" id="{844C1048-ED5C-4166-6AF2-F33BE19AB4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8838" y="4310576"/>
                <a:ext cx="0" cy="6800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6" name="Flowchart: Delay 395">
                <a:extLst>
                  <a:ext uri="{FF2B5EF4-FFF2-40B4-BE49-F238E27FC236}">
                    <a16:creationId xmlns:a16="http://schemas.microsoft.com/office/drawing/2014/main" id="{07B02B63-5DD0-939A-3D06-0549EF059E74}"/>
                  </a:ext>
                </a:extLst>
              </p:cNvPr>
              <p:cNvSpPr/>
              <p:nvPr/>
            </p:nvSpPr>
            <p:spPr>
              <a:xfrm rot="5400000">
                <a:off x="3293961" y="4096233"/>
                <a:ext cx="259080" cy="169605"/>
              </a:xfrm>
              <a:prstGeom prst="flowChartDelay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397" name="Straight Connector 396">
                <a:extLst>
                  <a:ext uri="{FF2B5EF4-FFF2-40B4-BE49-F238E27FC236}">
                    <a16:creationId xmlns:a16="http://schemas.microsoft.com/office/drawing/2014/main" id="{A5E28316-2882-C391-1067-AB1840027834}"/>
                  </a:ext>
                </a:extLst>
              </p:cNvPr>
              <p:cNvCxnSpPr/>
              <p:nvPr/>
            </p:nvCxnSpPr>
            <p:spPr>
              <a:xfrm>
                <a:off x="3455251" y="3724756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Straight Connector 397">
                <a:extLst>
                  <a:ext uri="{FF2B5EF4-FFF2-40B4-BE49-F238E27FC236}">
                    <a16:creationId xmlns:a16="http://schemas.microsoft.com/office/drawing/2014/main" id="{CEE8D57A-4616-8BCF-7AF7-FC91840155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3501" y="4310576"/>
                <a:ext cx="0" cy="67975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Straight Connector 398">
                <a:extLst>
                  <a:ext uri="{FF2B5EF4-FFF2-40B4-BE49-F238E27FC236}">
                    <a16:creationId xmlns:a16="http://schemas.microsoft.com/office/drawing/2014/main" id="{46FDCB68-B4F1-16B1-D02B-19FBA80DFB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86384" y="3943545"/>
                <a:ext cx="0" cy="9698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0" name="Flowchart: Delay 399">
                <a:extLst>
                  <a:ext uri="{FF2B5EF4-FFF2-40B4-BE49-F238E27FC236}">
                    <a16:creationId xmlns:a16="http://schemas.microsoft.com/office/drawing/2014/main" id="{D6103DED-4B89-99F2-A1B2-D1FBB51D2A77}"/>
                  </a:ext>
                </a:extLst>
              </p:cNvPr>
              <p:cNvSpPr/>
              <p:nvPr/>
            </p:nvSpPr>
            <p:spPr>
              <a:xfrm rot="5400000">
                <a:off x="3870890" y="4086277"/>
                <a:ext cx="259080" cy="169605"/>
              </a:xfrm>
              <a:prstGeom prst="flowChartDelay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401" name="Straight Connector 400">
                <a:extLst>
                  <a:ext uri="{FF2B5EF4-FFF2-40B4-BE49-F238E27FC236}">
                    <a16:creationId xmlns:a16="http://schemas.microsoft.com/office/drawing/2014/main" id="{251FA905-1665-8388-0BAA-8426EED1CE4B}"/>
                  </a:ext>
                </a:extLst>
              </p:cNvPr>
              <p:cNvCxnSpPr/>
              <p:nvPr/>
            </p:nvCxnSpPr>
            <p:spPr>
              <a:xfrm>
                <a:off x="4032180" y="3714800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>
                <a:extLst>
                  <a:ext uri="{FF2B5EF4-FFF2-40B4-BE49-F238E27FC236}">
                    <a16:creationId xmlns:a16="http://schemas.microsoft.com/office/drawing/2014/main" id="{8FF62B03-7F05-C625-2329-5E7F8241B7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0430" y="4300620"/>
                <a:ext cx="0" cy="6754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E3A4D622-BAEA-3F0E-8797-C354C04E0B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63313" y="3933589"/>
                <a:ext cx="0" cy="9698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4" name="Flowchart: Delay 403">
                <a:extLst>
                  <a:ext uri="{FF2B5EF4-FFF2-40B4-BE49-F238E27FC236}">
                    <a16:creationId xmlns:a16="http://schemas.microsoft.com/office/drawing/2014/main" id="{F802B2C3-711C-A197-915E-87DED47ED44A}"/>
                  </a:ext>
                </a:extLst>
              </p:cNvPr>
              <p:cNvSpPr/>
              <p:nvPr/>
            </p:nvSpPr>
            <p:spPr>
              <a:xfrm rot="5400000">
                <a:off x="5645715" y="4086277"/>
                <a:ext cx="259080" cy="169605"/>
              </a:xfrm>
              <a:prstGeom prst="flowChartDelay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94F8990A-1D46-5AB7-3CF5-1436CBA5CAEC}"/>
                  </a:ext>
                </a:extLst>
              </p:cNvPr>
              <p:cNvCxnSpPr/>
              <p:nvPr/>
            </p:nvCxnSpPr>
            <p:spPr>
              <a:xfrm>
                <a:off x="5807005" y="3714800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04EE85DC-976E-15E3-CA5D-BC3223463C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75255" y="4300620"/>
                <a:ext cx="0" cy="6754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Straight Connector 406">
                <a:extLst>
                  <a:ext uri="{FF2B5EF4-FFF2-40B4-BE49-F238E27FC236}">
                    <a16:creationId xmlns:a16="http://schemas.microsoft.com/office/drawing/2014/main" id="{18016C90-2C49-6944-45ED-48C1987A1C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38138" y="3933589"/>
                <a:ext cx="0" cy="9698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Straight Connector 407">
                <a:extLst>
                  <a:ext uri="{FF2B5EF4-FFF2-40B4-BE49-F238E27FC236}">
                    <a16:creationId xmlns:a16="http://schemas.microsoft.com/office/drawing/2014/main" id="{EC54B043-AA4B-6DCA-4592-20EC63AA70D1}"/>
                  </a:ext>
                </a:extLst>
              </p:cNvPr>
              <p:cNvCxnSpPr/>
              <p:nvPr/>
            </p:nvCxnSpPr>
            <p:spPr>
              <a:xfrm>
                <a:off x="2740588" y="3943545"/>
                <a:ext cx="299755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9" name="Rectangle 408">
                <a:extLst>
                  <a:ext uri="{FF2B5EF4-FFF2-40B4-BE49-F238E27FC236}">
                    <a16:creationId xmlns:a16="http://schemas.microsoft.com/office/drawing/2014/main" id="{6F40F145-B411-8FFD-BB05-3949DE0E7E8C}"/>
                  </a:ext>
                </a:extLst>
              </p:cNvPr>
              <p:cNvSpPr/>
              <p:nvPr/>
            </p:nvSpPr>
            <p:spPr>
              <a:xfrm>
                <a:off x="4102664" y="3563754"/>
                <a:ext cx="1066800" cy="898869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solidFill>
                      <a:schemeClr val="tx1"/>
                    </a:solidFill>
                  </a:rPr>
                  <a:t>…</a:t>
                </a:r>
              </a:p>
            </p:txBody>
          </p:sp>
          <p:sp>
            <p:nvSpPr>
              <p:cNvPr id="412" name="Isosceles Triangle 411">
                <a:extLst>
                  <a:ext uri="{FF2B5EF4-FFF2-40B4-BE49-F238E27FC236}">
                    <a16:creationId xmlns:a16="http://schemas.microsoft.com/office/drawing/2014/main" id="{F2ED83FF-4C11-FD2B-721C-D98FFC4FB822}"/>
                  </a:ext>
                </a:extLst>
              </p:cNvPr>
              <p:cNvSpPr/>
              <p:nvPr/>
            </p:nvSpPr>
            <p:spPr>
              <a:xfrm rot="5400000">
                <a:off x="1581670" y="3975989"/>
                <a:ext cx="121929" cy="102102"/>
              </a:xfrm>
              <a:prstGeom prst="triangl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B3D4F36D-7A64-F83A-9A24-C54FA5FE49DE}"/>
                  </a:ext>
                </a:extLst>
              </p:cNvPr>
              <p:cNvCxnSpPr>
                <a:cxnSpLocks/>
                <a:endCxn id="412" idx="3"/>
              </p:cNvCxnSpPr>
              <p:nvPr/>
            </p:nvCxnSpPr>
            <p:spPr>
              <a:xfrm flipV="1">
                <a:off x="1261384" y="4027041"/>
                <a:ext cx="330200" cy="35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4" name="TextBox 413">
                <a:extLst>
                  <a:ext uri="{FF2B5EF4-FFF2-40B4-BE49-F238E27FC236}">
                    <a16:creationId xmlns:a16="http://schemas.microsoft.com/office/drawing/2014/main" id="{A3710FE7-0004-7B02-EE97-000C4F0CFA7C}"/>
                  </a:ext>
                </a:extLst>
              </p:cNvPr>
              <p:cNvSpPr txBox="1"/>
              <p:nvPr/>
            </p:nvSpPr>
            <p:spPr>
              <a:xfrm>
                <a:off x="777545" y="3724755"/>
                <a:ext cx="584460" cy="2986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CLK</a:t>
                </a:r>
                <a:endParaRPr lang="en-US" sz="105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16" name="Group 415">
                <a:extLst>
                  <a:ext uri="{FF2B5EF4-FFF2-40B4-BE49-F238E27FC236}">
                    <a16:creationId xmlns:a16="http://schemas.microsoft.com/office/drawing/2014/main" id="{C6644969-3161-7F76-B680-986509E7E020}"/>
                  </a:ext>
                </a:extLst>
              </p:cNvPr>
              <p:cNvGrpSpPr/>
              <p:nvPr/>
            </p:nvGrpSpPr>
            <p:grpSpPr>
              <a:xfrm>
                <a:off x="2472892" y="4984263"/>
                <a:ext cx="3637909" cy="293761"/>
                <a:chOff x="2463367" y="3152233"/>
                <a:chExt cx="3637909" cy="293761"/>
              </a:xfrm>
            </p:grpSpPr>
            <p:sp>
              <p:nvSpPr>
                <p:cNvPr id="431" name="Rectangle 430">
                  <a:extLst>
                    <a:ext uri="{FF2B5EF4-FFF2-40B4-BE49-F238E27FC236}">
                      <a16:creationId xmlns:a16="http://schemas.microsoft.com/office/drawing/2014/main" id="{F0C3F7F3-D2B1-8569-50B2-EDBCF0F3AC3E}"/>
                    </a:ext>
                  </a:extLst>
                </p:cNvPr>
                <p:cNvSpPr/>
                <p:nvPr/>
              </p:nvSpPr>
              <p:spPr>
                <a:xfrm>
                  <a:off x="2463367" y="3152233"/>
                  <a:ext cx="558932" cy="29376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b="1" dirty="0">
                      <a:solidFill>
                        <a:schemeClr val="tx1"/>
                      </a:solidFill>
                    </a:rPr>
                    <a:t>CNT 1</a:t>
                  </a:r>
                </a:p>
              </p:txBody>
            </p:sp>
            <p:sp>
              <p:nvSpPr>
                <p:cNvPr id="432" name="Rectangle 431">
                  <a:extLst>
                    <a:ext uri="{FF2B5EF4-FFF2-40B4-BE49-F238E27FC236}">
                      <a16:creationId xmlns:a16="http://schemas.microsoft.com/office/drawing/2014/main" id="{679B0ED0-B045-1C7B-C982-1F96599532BB}"/>
                    </a:ext>
                  </a:extLst>
                </p:cNvPr>
                <p:cNvSpPr/>
                <p:nvPr/>
              </p:nvSpPr>
              <p:spPr>
                <a:xfrm>
                  <a:off x="3121120" y="3152233"/>
                  <a:ext cx="558932" cy="29376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b="1" dirty="0">
                      <a:solidFill>
                        <a:schemeClr val="tx1"/>
                      </a:solidFill>
                    </a:rPr>
                    <a:t>CNT 2</a:t>
                  </a:r>
                </a:p>
              </p:txBody>
            </p:sp>
            <p:sp>
              <p:nvSpPr>
                <p:cNvPr id="433" name="Rectangle 432">
                  <a:extLst>
                    <a:ext uri="{FF2B5EF4-FFF2-40B4-BE49-F238E27FC236}">
                      <a16:creationId xmlns:a16="http://schemas.microsoft.com/office/drawing/2014/main" id="{3D1343F2-96C6-8E21-DE5D-74660E79A842}"/>
                    </a:ext>
                  </a:extLst>
                </p:cNvPr>
                <p:cNvSpPr/>
                <p:nvPr/>
              </p:nvSpPr>
              <p:spPr>
                <a:xfrm>
                  <a:off x="3777267" y="3152233"/>
                  <a:ext cx="558932" cy="29376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b="1" dirty="0">
                      <a:solidFill>
                        <a:schemeClr val="tx1"/>
                      </a:solidFill>
                    </a:rPr>
                    <a:t>CNT 3</a:t>
                  </a:r>
                  <a:endParaRPr lang="en-US" sz="11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4" name="Rectangle 433">
                  <a:extLst>
                    <a:ext uri="{FF2B5EF4-FFF2-40B4-BE49-F238E27FC236}">
                      <a16:creationId xmlns:a16="http://schemas.microsoft.com/office/drawing/2014/main" id="{246B27CA-4F1D-A820-7FB9-0B9144C619CE}"/>
                    </a:ext>
                  </a:extLst>
                </p:cNvPr>
                <p:cNvSpPr/>
                <p:nvPr/>
              </p:nvSpPr>
              <p:spPr>
                <a:xfrm>
                  <a:off x="5497642" y="3152233"/>
                  <a:ext cx="603634" cy="29376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b="1" dirty="0">
                      <a:solidFill>
                        <a:schemeClr val="tx1"/>
                      </a:solidFill>
                    </a:rPr>
                    <a:t>CNT N</a:t>
                  </a:r>
                </a:p>
              </p:txBody>
            </p:sp>
          </p:grpSp>
          <p:cxnSp>
            <p:nvCxnSpPr>
              <p:cNvPr id="417" name="Connector: Elbow 416">
                <a:extLst>
                  <a:ext uri="{FF2B5EF4-FFF2-40B4-BE49-F238E27FC236}">
                    <a16:creationId xmlns:a16="http://schemas.microsoft.com/office/drawing/2014/main" id="{1F950085-7FAA-6119-A1E5-8B469AB12F3E}"/>
                  </a:ext>
                </a:extLst>
              </p:cNvPr>
              <p:cNvCxnSpPr>
                <a:cxnSpLocks/>
                <a:endCxn id="391" idx="3"/>
              </p:cNvCxnSpPr>
              <p:nvPr/>
            </p:nvCxnSpPr>
            <p:spPr>
              <a:xfrm rot="16200000" flipV="1">
                <a:off x="2502465" y="4516949"/>
                <a:ext cx="535838" cy="123092"/>
              </a:xfrm>
              <a:prstGeom prst="bentConnector3">
                <a:avLst>
                  <a:gd name="adj1" fmla="val 5000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Connector: Elbow 417">
                <a:extLst>
                  <a:ext uri="{FF2B5EF4-FFF2-40B4-BE49-F238E27FC236}">
                    <a16:creationId xmlns:a16="http://schemas.microsoft.com/office/drawing/2014/main" id="{0592138B-F6F5-BD97-245E-3298D1E15CCB}"/>
                  </a:ext>
                </a:extLst>
              </p:cNvPr>
              <p:cNvCxnSpPr>
                <a:cxnSpLocks/>
                <a:endCxn id="391" idx="3"/>
              </p:cNvCxnSpPr>
              <p:nvPr/>
            </p:nvCxnSpPr>
            <p:spPr>
              <a:xfrm rot="16200000" flipV="1">
                <a:off x="2676114" y="4343301"/>
                <a:ext cx="416391" cy="350942"/>
              </a:xfrm>
              <a:prstGeom prst="bentConnector3">
                <a:avLst>
                  <a:gd name="adj1" fmla="val 36275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Connector: Elbow 418">
                <a:extLst>
                  <a:ext uri="{FF2B5EF4-FFF2-40B4-BE49-F238E27FC236}">
                    <a16:creationId xmlns:a16="http://schemas.microsoft.com/office/drawing/2014/main" id="{E01CC63C-A327-BF78-E013-05A875E316DC}"/>
                  </a:ext>
                </a:extLst>
              </p:cNvPr>
              <p:cNvCxnSpPr>
                <a:cxnSpLocks/>
                <a:endCxn id="396" idx="3"/>
              </p:cNvCxnSpPr>
              <p:nvPr/>
            </p:nvCxnSpPr>
            <p:spPr>
              <a:xfrm rot="16200000" flipV="1">
                <a:off x="3196981" y="4537097"/>
                <a:ext cx="564873" cy="111831"/>
              </a:xfrm>
              <a:prstGeom prst="bentConnector3">
                <a:avLst>
                  <a:gd name="adj1" fmla="val 54637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Connector: Elbow 419">
                <a:extLst>
                  <a:ext uri="{FF2B5EF4-FFF2-40B4-BE49-F238E27FC236}">
                    <a16:creationId xmlns:a16="http://schemas.microsoft.com/office/drawing/2014/main" id="{82F33757-4EC6-FEAF-D8D7-960B4ECDD3B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392641" y="4331941"/>
                <a:ext cx="416391" cy="350942"/>
              </a:xfrm>
              <a:prstGeom prst="bentConnector3">
                <a:avLst>
                  <a:gd name="adj1" fmla="val 36275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Connector: Elbow 420">
                <a:extLst>
                  <a:ext uri="{FF2B5EF4-FFF2-40B4-BE49-F238E27FC236}">
                    <a16:creationId xmlns:a16="http://schemas.microsoft.com/office/drawing/2014/main" id="{2F4E6DF9-8FFC-0DB5-C7C5-54E2749A9DF6}"/>
                  </a:ext>
                </a:extLst>
              </p:cNvPr>
              <p:cNvCxnSpPr>
                <a:cxnSpLocks/>
                <a:endCxn id="400" idx="3"/>
              </p:cNvCxnSpPr>
              <p:nvPr/>
            </p:nvCxnSpPr>
            <p:spPr>
              <a:xfrm rot="16200000" flipV="1">
                <a:off x="3814096" y="4486955"/>
                <a:ext cx="566803" cy="194133"/>
              </a:xfrm>
              <a:prstGeom prst="bentConnector3">
                <a:avLst>
                  <a:gd name="adj1" fmla="val 5504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Connector: Elbow 421">
                <a:extLst>
                  <a:ext uri="{FF2B5EF4-FFF2-40B4-BE49-F238E27FC236}">
                    <a16:creationId xmlns:a16="http://schemas.microsoft.com/office/drawing/2014/main" id="{A12E2923-F644-09D7-E95E-513A49140F8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970764" y="4324388"/>
                <a:ext cx="416391" cy="350942"/>
              </a:xfrm>
              <a:prstGeom prst="bentConnector3">
                <a:avLst>
                  <a:gd name="adj1" fmla="val 36275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Connector: Elbow 422">
                <a:extLst>
                  <a:ext uri="{FF2B5EF4-FFF2-40B4-BE49-F238E27FC236}">
                    <a16:creationId xmlns:a16="http://schemas.microsoft.com/office/drawing/2014/main" id="{510ED32B-1F70-6C2D-360D-6D68F6E3168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5547537" y="4554901"/>
                <a:ext cx="540980" cy="84063"/>
              </a:xfrm>
              <a:prstGeom prst="bentConnector3">
                <a:avLst>
                  <a:gd name="adj1" fmla="val 5088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Connector: Elbow 423">
                <a:extLst>
                  <a:ext uri="{FF2B5EF4-FFF2-40B4-BE49-F238E27FC236}">
                    <a16:creationId xmlns:a16="http://schemas.microsoft.com/office/drawing/2014/main" id="{22FE9133-3859-62F3-D620-CE4CEFAB0FE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5746326" y="4350210"/>
                <a:ext cx="416391" cy="350942"/>
              </a:xfrm>
              <a:prstGeom prst="bentConnector3">
                <a:avLst>
                  <a:gd name="adj1" fmla="val 36275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5" name="Rectangle 424">
                <a:extLst>
                  <a:ext uri="{FF2B5EF4-FFF2-40B4-BE49-F238E27FC236}">
                    <a16:creationId xmlns:a16="http://schemas.microsoft.com/office/drawing/2014/main" id="{07289DBD-47DE-2240-3F97-159D43146CB8}"/>
                  </a:ext>
                </a:extLst>
              </p:cNvPr>
              <p:cNvSpPr/>
              <p:nvPr/>
            </p:nvSpPr>
            <p:spPr>
              <a:xfrm>
                <a:off x="2469390" y="5594506"/>
                <a:ext cx="4090007" cy="29262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∑</a:t>
                </a:r>
                <a:endParaRPr 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6" name="Straight Connector 425">
                <a:extLst>
                  <a:ext uri="{FF2B5EF4-FFF2-40B4-BE49-F238E27FC236}">
                    <a16:creationId xmlns:a16="http://schemas.microsoft.com/office/drawing/2014/main" id="{7F219682-F2B7-6AD6-FA46-99B232C80CA0}"/>
                  </a:ext>
                </a:extLst>
              </p:cNvPr>
              <p:cNvCxnSpPr>
                <a:stCxn id="431" idx="2"/>
                <a:endCxn id="425" idx="0"/>
              </p:cNvCxnSpPr>
              <p:nvPr/>
            </p:nvCxnSpPr>
            <p:spPr>
              <a:xfrm>
                <a:off x="2752358" y="5278024"/>
                <a:ext cx="1762036" cy="31648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Straight Connector 426">
                <a:extLst>
                  <a:ext uri="{FF2B5EF4-FFF2-40B4-BE49-F238E27FC236}">
                    <a16:creationId xmlns:a16="http://schemas.microsoft.com/office/drawing/2014/main" id="{13E63210-A2AD-9187-55C7-258D72C39976}"/>
                  </a:ext>
                </a:extLst>
              </p:cNvPr>
              <p:cNvCxnSpPr>
                <a:cxnSpLocks/>
                <a:stCxn id="432" idx="2"/>
                <a:endCxn id="425" idx="0"/>
              </p:cNvCxnSpPr>
              <p:nvPr/>
            </p:nvCxnSpPr>
            <p:spPr>
              <a:xfrm>
                <a:off x="3410111" y="5278024"/>
                <a:ext cx="1104283" cy="31648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Connector 427">
                <a:extLst>
                  <a:ext uri="{FF2B5EF4-FFF2-40B4-BE49-F238E27FC236}">
                    <a16:creationId xmlns:a16="http://schemas.microsoft.com/office/drawing/2014/main" id="{7D85FC2B-E78B-A88D-AA01-C2A544042639}"/>
                  </a:ext>
                </a:extLst>
              </p:cNvPr>
              <p:cNvCxnSpPr>
                <a:cxnSpLocks/>
                <a:stCxn id="433" idx="2"/>
                <a:endCxn id="425" idx="0"/>
              </p:cNvCxnSpPr>
              <p:nvPr/>
            </p:nvCxnSpPr>
            <p:spPr>
              <a:xfrm>
                <a:off x="4066258" y="5278024"/>
                <a:ext cx="448136" cy="31648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Connector 428">
                <a:extLst>
                  <a:ext uri="{FF2B5EF4-FFF2-40B4-BE49-F238E27FC236}">
                    <a16:creationId xmlns:a16="http://schemas.microsoft.com/office/drawing/2014/main" id="{191FCA73-72EA-2569-2320-2BEF8D828281}"/>
                  </a:ext>
                </a:extLst>
              </p:cNvPr>
              <p:cNvCxnSpPr>
                <a:cxnSpLocks/>
                <a:stCxn id="434" idx="2"/>
                <a:endCxn id="425" idx="0"/>
              </p:cNvCxnSpPr>
              <p:nvPr/>
            </p:nvCxnSpPr>
            <p:spPr>
              <a:xfrm flipH="1">
                <a:off x="4514394" y="5278024"/>
                <a:ext cx="1294590" cy="31648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" name="Arrow: Right 429">
                <a:extLst>
                  <a:ext uri="{FF2B5EF4-FFF2-40B4-BE49-F238E27FC236}">
                    <a16:creationId xmlns:a16="http://schemas.microsoft.com/office/drawing/2014/main" id="{F143C342-8FFD-C223-3E51-C38F9B2887B2}"/>
                  </a:ext>
                </a:extLst>
              </p:cNvPr>
              <p:cNvSpPr/>
              <p:nvPr/>
            </p:nvSpPr>
            <p:spPr>
              <a:xfrm>
                <a:off x="6972300" y="4462623"/>
                <a:ext cx="383647" cy="27125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1" name="Group 370">
              <a:extLst>
                <a:ext uri="{FF2B5EF4-FFF2-40B4-BE49-F238E27FC236}">
                  <a16:creationId xmlns:a16="http://schemas.microsoft.com/office/drawing/2014/main" id="{19E8016E-7AD4-0564-1B4B-201D186B54AF}"/>
                </a:ext>
              </a:extLst>
            </p:cNvPr>
            <p:cNvGrpSpPr/>
            <p:nvPr/>
          </p:nvGrpSpPr>
          <p:grpSpPr>
            <a:xfrm>
              <a:off x="412079" y="1717834"/>
              <a:ext cx="6991950" cy="2979531"/>
              <a:chOff x="707354" y="3098959"/>
              <a:chExt cx="6991950" cy="2979531"/>
            </a:xfrm>
          </p:grpSpPr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2EF8219F-AB77-AFD3-F803-A395E1F115FA}"/>
                  </a:ext>
                </a:extLst>
              </p:cNvPr>
              <p:cNvSpPr/>
              <p:nvPr/>
            </p:nvSpPr>
            <p:spPr>
              <a:xfrm>
                <a:off x="707354" y="3099126"/>
                <a:ext cx="6360196" cy="297936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68" name="Straight Connector 267">
                <a:extLst>
                  <a:ext uri="{FF2B5EF4-FFF2-40B4-BE49-F238E27FC236}">
                    <a16:creationId xmlns:a16="http://schemas.microsoft.com/office/drawing/2014/main" id="{F0BCD36E-DFD2-7C1B-176D-E8507AF6A7DB}"/>
                  </a:ext>
                </a:extLst>
              </p:cNvPr>
              <p:cNvCxnSpPr>
                <a:cxnSpLocks/>
                <a:stCxn id="12" idx="3"/>
                <a:endCxn id="31" idx="0"/>
              </p:cNvCxnSpPr>
              <p:nvPr/>
            </p:nvCxnSpPr>
            <p:spPr>
              <a:xfrm>
                <a:off x="3877867" y="5010972"/>
                <a:ext cx="636527" cy="583534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3DDE6C49-AB73-79FD-C943-6B4BAABC79FA}"/>
                  </a:ext>
                </a:extLst>
              </p:cNvPr>
              <p:cNvCxnSpPr>
                <a:cxnSpLocks/>
                <a:endCxn id="31" idx="0"/>
              </p:cNvCxnSpPr>
              <p:nvPr/>
            </p:nvCxnSpPr>
            <p:spPr>
              <a:xfrm>
                <a:off x="3234600" y="4986257"/>
                <a:ext cx="1279794" cy="608249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7527440D-D20B-AEE5-1D01-2BDC205EC45A}"/>
                  </a:ext>
                </a:extLst>
              </p:cNvPr>
              <p:cNvCxnSpPr>
                <a:cxnSpLocks/>
                <a:stCxn id="220" idx="3"/>
                <a:endCxn id="31" idx="0"/>
              </p:cNvCxnSpPr>
              <p:nvPr/>
            </p:nvCxnSpPr>
            <p:spPr>
              <a:xfrm>
                <a:off x="3031824" y="5131144"/>
                <a:ext cx="1482570" cy="46336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>
                <a:extLst>
                  <a:ext uri="{FF2B5EF4-FFF2-40B4-BE49-F238E27FC236}">
                    <a16:creationId xmlns:a16="http://schemas.microsoft.com/office/drawing/2014/main" id="{4ABF9D72-2D8F-9C62-2667-FA07B7E0C05E}"/>
                  </a:ext>
                </a:extLst>
              </p:cNvPr>
              <p:cNvCxnSpPr>
                <a:cxnSpLocks/>
                <a:stCxn id="226" idx="3"/>
                <a:endCxn id="31" idx="0"/>
              </p:cNvCxnSpPr>
              <p:nvPr/>
            </p:nvCxnSpPr>
            <p:spPr>
              <a:xfrm>
                <a:off x="3689577" y="5131144"/>
                <a:ext cx="824817" cy="46336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F074A2EC-192C-AB62-B307-2073473AED75}"/>
                  </a:ext>
                </a:extLst>
              </p:cNvPr>
              <p:cNvCxnSpPr>
                <a:cxnSpLocks/>
                <a:stCxn id="227" idx="3"/>
                <a:endCxn id="31" idx="0"/>
              </p:cNvCxnSpPr>
              <p:nvPr/>
            </p:nvCxnSpPr>
            <p:spPr>
              <a:xfrm>
                <a:off x="4345724" y="5131144"/>
                <a:ext cx="168670" cy="46336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D537B312-5277-1B62-7EC5-29A9F8F9C74A}"/>
                  </a:ext>
                </a:extLst>
              </p:cNvPr>
              <p:cNvCxnSpPr>
                <a:cxnSpLocks/>
                <a:endCxn id="31" idx="0"/>
              </p:cNvCxnSpPr>
              <p:nvPr/>
            </p:nvCxnSpPr>
            <p:spPr>
              <a:xfrm flipH="1">
                <a:off x="4514394" y="4972051"/>
                <a:ext cx="19640" cy="622455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4C6B58D4-3AC2-809B-1EF4-439989841C8F}"/>
                  </a:ext>
                </a:extLst>
              </p:cNvPr>
              <p:cNvCxnSpPr>
                <a:cxnSpLocks/>
                <a:stCxn id="228" idx="3"/>
                <a:endCxn id="31" idx="0"/>
              </p:cNvCxnSpPr>
              <p:nvPr/>
            </p:nvCxnSpPr>
            <p:spPr>
              <a:xfrm flipH="1">
                <a:off x="4514394" y="5131144"/>
                <a:ext cx="1596407" cy="46336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7A68E477-1631-1DA3-081D-5891D7170E4B}"/>
                  </a:ext>
                </a:extLst>
              </p:cNvPr>
              <p:cNvCxnSpPr>
                <a:cxnSpLocks/>
                <a:stCxn id="36" idx="3"/>
                <a:endCxn id="31" idx="0"/>
              </p:cNvCxnSpPr>
              <p:nvPr/>
            </p:nvCxnSpPr>
            <p:spPr>
              <a:xfrm flipH="1">
                <a:off x="4514394" y="5010972"/>
                <a:ext cx="1784697" cy="583534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B31C9167-F6C0-0562-E9B9-89DABC953F6C}"/>
                  </a:ext>
                </a:extLst>
              </p:cNvPr>
              <p:cNvGrpSpPr/>
              <p:nvPr/>
            </p:nvGrpSpPr>
            <p:grpSpPr>
              <a:xfrm>
                <a:off x="2922268" y="4719283"/>
                <a:ext cx="3637909" cy="293761"/>
                <a:chOff x="2463367" y="3152233"/>
                <a:chExt cx="3637909" cy="293761"/>
              </a:xfrm>
              <a:solidFill>
                <a:schemeClr val="accent6">
                  <a:lumMod val="40000"/>
                  <a:lumOff val="60000"/>
                </a:schemeClr>
              </a:solidFill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0761A7CC-0E20-44C7-E789-CC060EC97E5D}"/>
                    </a:ext>
                  </a:extLst>
                </p:cNvPr>
                <p:cNvSpPr/>
                <p:nvPr/>
              </p:nvSpPr>
              <p:spPr>
                <a:xfrm>
                  <a:off x="2463367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2D88D654-49F3-9333-1744-622922A7FD18}"/>
                    </a:ext>
                  </a:extLst>
                </p:cNvPr>
                <p:cNvSpPr/>
                <p:nvPr/>
              </p:nvSpPr>
              <p:spPr>
                <a:xfrm>
                  <a:off x="3121120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05889B70-3F02-9317-70A2-B7C52D30112E}"/>
                    </a:ext>
                  </a:extLst>
                </p:cNvPr>
                <p:cNvSpPr/>
                <p:nvPr/>
              </p:nvSpPr>
              <p:spPr>
                <a:xfrm>
                  <a:off x="3777267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3AF85569-197F-6FCC-D047-476294BF9648}"/>
                    </a:ext>
                  </a:extLst>
                </p:cNvPr>
                <p:cNvSpPr/>
                <p:nvPr/>
              </p:nvSpPr>
              <p:spPr>
                <a:xfrm>
                  <a:off x="5497642" y="3152233"/>
                  <a:ext cx="603634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E930289-312B-9523-55F4-027D77E6DFAC}"/>
                  </a:ext>
                </a:extLst>
              </p:cNvPr>
              <p:cNvGrpSpPr/>
              <p:nvPr/>
            </p:nvGrpSpPr>
            <p:grpSpPr>
              <a:xfrm>
                <a:off x="2661182" y="4864091"/>
                <a:ext cx="3637909" cy="293761"/>
                <a:chOff x="2463367" y="3152233"/>
                <a:chExt cx="3637909" cy="29376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568F4880-8BFB-40CD-3F98-542171EEE139}"/>
                    </a:ext>
                  </a:extLst>
                </p:cNvPr>
                <p:cNvSpPr/>
                <p:nvPr/>
              </p:nvSpPr>
              <p:spPr>
                <a:xfrm>
                  <a:off x="2463367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A13F130A-B40F-5EDC-A903-77470ADB9F97}"/>
                    </a:ext>
                  </a:extLst>
                </p:cNvPr>
                <p:cNvSpPr/>
                <p:nvPr/>
              </p:nvSpPr>
              <p:spPr>
                <a:xfrm>
                  <a:off x="3121120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B95450E5-BAE1-0680-77D2-A1CE26158E83}"/>
                    </a:ext>
                  </a:extLst>
                </p:cNvPr>
                <p:cNvSpPr/>
                <p:nvPr/>
              </p:nvSpPr>
              <p:spPr>
                <a:xfrm>
                  <a:off x="3777267" y="3152233"/>
                  <a:ext cx="558932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E56F6898-BD45-DC01-74BD-792AB7A1C21B}"/>
                    </a:ext>
                  </a:extLst>
                </p:cNvPr>
                <p:cNvSpPr/>
                <p:nvPr/>
              </p:nvSpPr>
              <p:spPr>
                <a:xfrm>
                  <a:off x="5497642" y="3152233"/>
                  <a:ext cx="603634" cy="293761"/>
                </a:xfrm>
                <a:prstGeom prst="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b="1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975595FE-CFA3-AD89-6890-1E448B58A254}"/>
                  </a:ext>
                </a:extLst>
              </p:cNvPr>
              <p:cNvCxnSpPr>
                <a:cxnSpLocks/>
                <a:endCxn id="14" idx="3"/>
              </p:cNvCxnSpPr>
              <p:nvPr/>
            </p:nvCxnSpPr>
            <p:spPr>
              <a:xfrm>
                <a:off x="2333265" y="3716153"/>
                <a:ext cx="402491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623B344-3AB1-E0A1-A9CB-9B1F894B1EBA}"/>
                  </a:ext>
                </a:extLst>
              </p:cNvPr>
              <p:cNvSpPr/>
              <p:nvPr/>
            </p:nvSpPr>
            <p:spPr>
              <a:xfrm>
                <a:off x="2913944" y="3639954"/>
                <a:ext cx="472440" cy="16960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8513910-5319-3A73-92CB-257FD587BA99}"/>
                  </a:ext>
                </a:extLst>
              </p:cNvPr>
              <p:cNvSpPr/>
              <p:nvPr/>
            </p:nvSpPr>
            <p:spPr>
              <a:xfrm>
                <a:off x="3508304" y="3639954"/>
                <a:ext cx="472440" cy="16960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3A1C77E-958A-8C1E-AB22-6E8202721E16}"/>
                  </a:ext>
                </a:extLst>
              </p:cNvPr>
              <p:cNvSpPr/>
              <p:nvPr/>
            </p:nvSpPr>
            <p:spPr>
              <a:xfrm>
                <a:off x="5291384" y="3631350"/>
                <a:ext cx="472440" cy="16960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BE31C77-E152-CE13-F32E-4482AE3CD4D6}"/>
                  </a:ext>
                </a:extLst>
              </p:cNvPr>
              <p:cNvSpPr/>
              <p:nvPr/>
            </p:nvSpPr>
            <p:spPr>
              <a:xfrm>
                <a:off x="5885744" y="3631350"/>
                <a:ext cx="472440" cy="16960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73329C4-52BA-8E3C-A195-00720CB20500}"/>
                  </a:ext>
                </a:extLst>
              </p:cNvPr>
              <p:cNvSpPr/>
              <p:nvPr/>
            </p:nvSpPr>
            <p:spPr>
              <a:xfrm>
                <a:off x="1581424" y="3517171"/>
                <a:ext cx="766139" cy="58477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logic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EE898C67-59C2-CB3C-7601-EAFE875D7A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1384" y="3686776"/>
                <a:ext cx="320040" cy="282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lowchart: Delay 17">
                <a:extLst>
                  <a:ext uri="{FF2B5EF4-FFF2-40B4-BE49-F238E27FC236}">
                    <a16:creationId xmlns:a16="http://schemas.microsoft.com/office/drawing/2014/main" id="{67E6476D-28AA-1B13-3669-8B4F4EA1B38D}"/>
                  </a:ext>
                </a:extLst>
              </p:cNvPr>
              <p:cNvSpPr/>
              <p:nvPr/>
            </p:nvSpPr>
            <p:spPr>
              <a:xfrm rot="5400000">
                <a:off x="2579298" y="4096233"/>
                <a:ext cx="259080" cy="169605"/>
              </a:xfrm>
              <a:prstGeom prst="flowChartDelay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7527F0E-9102-E237-6378-BBB9370DC711}"/>
                  </a:ext>
                </a:extLst>
              </p:cNvPr>
              <p:cNvSpPr txBox="1"/>
              <p:nvPr/>
            </p:nvSpPr>
            <p:spPr>
              <a:xfrm>
                <a:off x="5807005" y="3961424"/>
                <a:ext cx="821259" cy="429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AND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4238288-1B08-118C-0B4B-31994DB48F7F}"/>
                  </a:ext>
                </a:extLst>
              </p:cNvPr>
              <p:cNvCxnSpPr/>
              <p:nvPr/>
            </p:nvCxnSpPr>
            <p:spPr>
              <a:xfrm>
                <a:off x="2670104" y="3724756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3F9A57B-4065-665D-FA9E-1B11ABF52064}"/>
                  </a:ext>
                </a:extLst>
              </p:cNvPr>
              <p:cNvCxnSpPr/>
              <p:nvPr/>
            </p:nvCxnSpPr>
            <p:spPr>
              <a:xfrm>
                <a:off x="2740588" y="3724756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0679299-8475-09AD-C2F1-0265165496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8838" y="4310576"/>
                <a:ext cx="0" cy="6800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Flowchart: Delay 24">
                <a:extLst>
                  <a:ext uri="{FF2B5EF4-FFF2-40B4-BE49-F238E27FC236}">
                    <a16:creationId xmlns:a16="http://schemas.microsoft.com/office/drawing/2014/main" id="{8492BF97-482E-842E-773F-036B6D0A5D58}"/>
                  </a:ext>
                </a:extLst>
              </p:cNvPr>
              <p:cNvSpPr/>
              <p:nvPr/>
            </p:nvSpPr>
            <p:spPr>
              <a:xfrm rot="5400000">
                <a:off x="3293961" y="4096233"/>
                <a:ext cx="259080" cy="169605"/>
              </a:xfrm>
              <a:prstGeom prst="flowChartDelay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1F3793C-D572-FCA5-3499-93DB0C259C65}"/>
                  </a:ext>
                </a:extLst>
              </p:cNvPr>
              <p:cNvCxnSpPr/>
              <p:nvPr/>
            </p:nvCxnSpPr>
            <p:spPr>
              <a:xfrm>
                <a:off x="3455251" y="3724756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C71B6B3-0DD9-B02E-DAE7-A3729D5267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3501" y="4310576"/>
                <a:ext cx="0" cy="67975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5D9D63A-45D9-E850-4A69-7B6C91ED8C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86384" y="3943545"/>
                <a:ext cx="0" cy="9698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Flowchart: Delay 28">
                <a:extLst>
                  <a:ext uri="{FF2B5EF4-FFF2-40B4-BE49-F238E27FC236}">
                    <a16:creationId xmlns:a16="http://schemas.microsoft.com/office/drawing/2014/main" id="{A23DC59D-50C0-60DC-25D3-8B423152AB6C}"/>
                  </a:ext>
                </a:extLst>
              </p:cNvPr>
              <p:cNvSpPr/>
              <p:nvPr/>
            </p:nvSpPr>
            <p:spPr>
              <a:xfrm rot="5400000">
                <a:off x="3870890" y="4086277"/>
                <a:ext cx="259080" cy="169605"/>
              </a:xfrm>
              <a:prstGeom prst="flowChartDelay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989B83B-91C9-EF0C-1D35-D73EBF4CF840}"/>
                  </a:ext>
                </a:extLst>
              </p:cNvPr>
              <p:cNvCxnSpPr/>
              <p:nvPr/>
            </p:nvCxnSpPr>
            <p:spPr>
              <a:xfrm>
                <a:off x="4032180" y="3714800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630C5C29-AAC9-97A1-BC96-793F6D1AFC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0430" y="4300620"/>
                <a:ext cx="0" cy="6754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B69FDBB7-AD53-2C14-90DC-97E3D0767D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63313" y="3933589"/>
                <a:ext cx="0" cy="9698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Flowchart: Delay 38">
                <a:extLst>
                  <a:ext uri="{FF2B5EF4-FFF2-40B4-BE49-F238E27FC236}">
                    <a16:creationId xmlns:a16="http://schemas.microsoft.com/office/drawing/2014/main" id="{29E9EDAB-895D-46AE-A665-046A1FE46E20}"/>
                  </a:ext>
                </a:extLst>
              </p:cNvPr>
              <p:cNvSpPr/>
              <p:nvPr/>
            </p:nvSpPr>
            <p:spPr>
              <a:xfrm rot="5400000">
                <a:off x="5645715" y="4086277"/>
                <a:ext cx="259080" cy="169605"/>
              </a:xfrm>
              <a:prstGeom prst="flowChartDelay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484A783-95AC-17E6-9FCE-6296F85596C1}"/>
                  </a:ext>
                </a:extLst>
              </p:cNvPr>
              <p:cNvCxnSpPr/>
              <p:nvPr/>
            </p:nvCxnSpPr>
            <p:spPr>
              <a:xfrm>
                <a:off x="5807005" y="3714800"/>
                <a:ext cx="0" cy="32673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FF14EDC-BB14-E909-F7B0-FA6AD89E57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75255" y="4300620"/>
                <a:ext cx="0" cy="6754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BDA99F29-F81D-F8B9-1DC0-B378254708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38138" y="3933589"/>
                <a:ext cx="0" cy="9698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2D988931-C2C3-05D1-CFCF-71B10FA23DAD}"/>
                  </a:ext>
                </a:extLst>
              </p:cNvPr>
              <p:cNvCxnSpPr/>
              <p:nvPr/>
            </p:nvCxnSpPr>
            <p:spPr>
              <a:xfrm>
                <a:off x="2740588" y="3943545"/>
                <a:ext cx="299755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C4D7721B-9169-0948-2615-54571ED8A723}"/>
                  </a:ext>
                </a:extLst>
              </p:cNvPr>
              <p:cNvSpPr/>
              <p:nvPr/>
            </p:nvSpPr>
            <p:spPr>
              <a:xfrm>
                <a:off x="4102664" y="3563754"/>
                <a:ext cx="1066800" cy="898869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solidFill>
                      <a:schemeClr val="tx1"/>
                    </a:solidFill>
                  </a:rPr>
                  <a:t>…</a:t>
                </a:r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AC3B2431-9AC0-AB10-9101-87DD3E177CFE}"/>
                  </a:ext>
                </a:extLst>
              </p:cNvPr>
              <p:cNvSpPr txBox="1"/>
              <p:nvPr/>
            </p:nvSpPr>
            <p:spPr>
              <a:xfrm>
                <a:off x="5738139" y="3234885"/>
                <a:ext cx="1028698" cy="429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Delay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id="{2808C140-8019-25B9-17BF-AD31A97B0BC0}"/>
                  </a:ext>
                </a:extLst>
              </p:cNvPr>
              <p:cNvSpPr txBox="1"/>
              <p:nvPr/>
            </p:nvSpPr>
            <p:spPr>
              <a:xfrm>
                <a:off x="750636" y="3267073"/>
                <a:ext cx="1113089" cy="3901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Time</a:t>
                </a:r>
                <a:r>
                  <a:rPr lang="en-US" sz="1400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</a:t>
                </a:r>
                <a:endPara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Isosceles Triangle 199">
                <a:extLst>
                  <a:ext uri="{FF2B5EF4-FFF2-40B4-BE49-F238E27FC236}">
                    <a16:creationId xmlns:a16="http://schemas.microsoft.com/office/drawing/2014/main" id="{438C86DF-B422-F5DE-AF50-835AB2DAFD17}"/>
                  </a:ext>
                </a:extLst>
              </p:cNvPr>
              <p:cNvSpPr/>
              <p:nvPr/>
            </p:nvSpPr>
            <p:spPr>
              <a:xfrm rot="5400000">
                <a:off x="1581670" y="3975989"/>
                <a:ext cx="121929" cy="102102"/>
              </a:xfrm>
              <a:prstGeom prst="triangl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AC64C86A-FEB6-1100-CB59-760BDB193E94}"/>
                  </a:ext>
                </a:extLst>
              </p:cNvPr>
              <p:cNvCxnSpPr>
                <a:cxnSpLocks/>
                <a:endCxn id="200" idx="3"/>
              </p:cNvCxnSpPr>
              <p:nvPr/>
            </p:nvCxnSpPr>
            <p:spPr>
              <a:xfrm flipV="1">
                <a:off x="1261384" y="4027041"/>
                <a:ext cx="330200" cy="352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TextBox 206">
                <a:extLst>
                  <a:ext uri="{FF2B5EF4-FFF2-40B4-BE49-F238E27FC236}">
                    <a16:creationId xmlns:a16="http://schemas.microsoft.com/office/drawing/2014/main" id="{08A96254-9967-CA40-A790-75CE32B5EB3F}"/>
                  </a:ext>
                </a:extLst>
              </p:cNvPr>
              <p:cNvSpPr txBox="1"/>
              <p:nvPr/>
            </p:nvSpPr>
            <p:spPr>
              <a:xfrm>
                <a:off x="777543" y="3724755"/>
                <a:ext cx="747599" cy="3901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CLK</a:t>
                </a:r>
                <a:endPara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E4EAAD6E-2C5A-B2BE-169A-2A4365950C14}"/>
                  </a:ext>
                </a:extLst>
              </p:cNvPr>
              <p:cNvSpPr txBox="1"/>
              <p:nvPr/>
            </p:nvSpPr>
            <p:spPr>
              <a:xfrm>
                <a:off x="2378010" y="3098959"/>
                <a:ext cx="1113089" cy="6631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Logic </a:t>
                </a:r>
              </a:p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out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083F5E1A-EC67-B53A-FAB2-71C52468D1B1}"/>
                  </a:ext>
                </a:extLst>
              </p:cNvPr>
              <p:cNvGrpSpPr/>
              <p:nvPr/>
            </p:nvGrpSpPr>
            <p:grpSpPr>
              <a:xfrm>
                <a:off x="2472892" y="4984263"/>
                <a:ext cx="3637909" cy="293761"/>
                <a:chOff x="2463367" y="3152233"/>
                <a:chExt cx="3637909" cy="293761"/>
              </a:xfrm>
            </p:grpSpPr>
            <p:sp>
              <p:nvSpPr>
                <p:cNvPr id="220" name="Rectangle 219">
                  <a:extLst>
                    <a:ext uri="{FF2B5EF4-FFF2-40B4-BE49-F238E27FC236}">
                      <a16:creationId xmlns:a16="http://schemas.microsoft.com/office/drawing/2014/main" id="{92AC013A-2386-68ED-E379-098DA858A1EB}"/>
                    </a:ext>
                  </a:extLst>
                </p:cNvPr>
                <p:cNvSpPr/>
                <p:nvPr/>
              </p:nvSpPr>
              <p:spPr>
                <a:xfrm>
                  <a:off x="2463367" y="3152233"/>
                  <a:ext cx="558932" cy="29376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b="1" dirty="0">
                      <a:solidFill>
                        <a:schemeClr val="tx1"/>
                      </a:solidFill>
                    </a:rPr>
                    <a:t>CNT 1</a:t>
                  </a:r>
                </a:p>
              </p:txBody>
            </p:sp>
            <p:sp>
              <p:nvSpPr>
                <p:cNvPr id="226" name="Rectangle 225">
                  <a:extLst>
                    <a:ext uri="{FF2B5EF4-FFF2-40B4-BE49-F238E27FC236}">
                      <a16:creationId xmlns:a16="http://schemas.microsoft.com/office/drawing/2014/main" id="{9894E901-E782-D73B-90E2-4C6DD3AEABDC}"/>
                    </a:ext>
                  </a:extLst>
                </p:cNvPr>
                <p:cNvSpPr/>
                <p:nvPr/>
              </p:nvSpPr>
              <p:spPr>
                <a:xfrm>
                  <a:off x="3121120" y="3152233"/>
                  <a:ext cx="558932" cy="29376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b="1" dirty="0">
                      <a:solidFill>
                        <a:schemeClr val="tx1"/>
                      </a:solidFill>
                    </a:rPr>
                    <a:t>CNT 2</a:t>
                  </a:r>
                </a:p>
              </p:txBody>
            </p:sp>
            <p:sp>
              <p:nvSpPr>
                <p:cNvPr id="227" name="Rectangle 226">
                  <a:extLst>
                    <a:ext uri="{FF2B5EF4-FFF2-40B4-BE49-F238E27FC236}">
                      <a16:creationId xmlns:a16="http://schemas.microsoft.com/office/drawing/2014/main" id="{D274C556-B835-EC4C-A1B7-E3784B54B9F0}"/>
                    </a:ext>
                  </a:extLst>
                </p:cNvPr>
                <p:cNvSpPr/>
                <p:nvPr/>
              </p:nvSpPr>
              <p:spPr>
                <a:xfrm>
                  <a:off x="3777267" y="3152233"/>
                  <a:ext cx="558932" cy="29376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b="1" dirty="0">
                      <a:solidFill>
                        <a:schemeClr val="tx1"/>
                      </a:solidFill>
                    </a:rPr>
                    <a:t>CNT 3</a:t>
                  </a:r>
                  <a:endParaRPr lang="en-US" sz="105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8" name="Rectangle 227">
                  <a:extLst>
                    <a:ext uri="{FF2B5EF4-FFF2-40B4-BE49-F238E27FC236}">
                      <a16:creationId xmlns:a16="http://schemas.microsoft.com/office/drawing/2014/main" id="{A15C0845-1BEC-CC21-5FBE-C2E3CF75E154}"/>
                    </a:ext>
                  </a:extLst>
                </p:cNvPr>
                <p:cNvSpPr/>
                <p:nvPr/>
              </p:nvSpPr>
              <p:spPr>
                <a:xfrm>
                  <a:off x="5497642" y="3152233"/>
                  <a:ext cx="603634" cy="293761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800" b="1" dirty="0">
                      <a:solidFill>
                        <a:schemeClr val="tx1"/>
                      </a:solidFill>
                    </a:rPr>
                    <a:t>CNT N</a:t>
                  </a:r>
                </a:p>
              </p:txBody>
            </p:sp>
          </p:grpSp>
          <p:cxnSp>
            <p:nvCxnSpPr>
              <p:cNvPr id="247" name="Connector: Elbow 246">
                <a:extLst>
                  <a:ext uri="{FF2B5EF4-FFF2-40B4-BE49-F238E27FC236}">
                    <a16:creationId xmlns:a16="http://schemas.microsoft.com/office/drawing/2014/main" id="{5BFF88EA-D412-3C18-4399-B26F0CC76B4C}"/>
                  </a:ext>
                </a:extLst>
              </p:cNvPr>
              <p:cNvCxnSpPr>
                <a:cxnSpLocks/>
                <a:endCxn id="18" idx="3"/>
              </p:cNvCxnSpPr>
              <p:nvPr/>
            </p:nvCxnSpPr>
            <p:spPr>
              <a:xfrm rot="16200000" flipV="1">
                <a:off x="2502465" y="4516949"/>
                <a:ext cx="535838" cy="123092"/>
              </a:xfrm>
              <a:prstGeom prst="bentConnector3">
                <a:avLst>
                  <a:gd name="adj1" fmla="val 5000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Connector: Elbow 249">
                <a:extLst>
                  <a:ext uri="{FF2B5EF4-FFF2-40B4-BE49-F238E27FC236}">
                    <a16:creationId xmlns:a16="http://schemas.microsoft.com/office/drawing/2014/main" id="{DE06EC66-B925-4154-509A-1BA47A9EC5CC}"/>
                  </a:ext>
                </a:extLst>
              </p:cNvPr>
              <p:cNvCxnSpPr>
                <a:cxnSpLocks/>
                <a:endCxn id="18" idx="3"/>
              </p:cNvCxnSpPr>
              <p:nvPr/>
            </p:nvCxnSpPr>
            <p:spPr>
              <a:xfrm rot="16200000" flipV="1">
                <a:off x="2676114" y="4343301"/>
                <a:ext cx="416391" cy="350942"/>
              </a:xfrm>
              <a:prstGeom prst="bentConnector3">
                <a:avLst>
                  <a:gd name="adj1" fmla="val 36275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ctor: Elbow 266">
                <a:extLst>
                  <a:ext uri="{FF2B5EF4-FFF2-40B4-BE49-F238E27FC236}">
                    <a16:creationId xmlns:a16="http://schemas.microsoft.com/office/drawing/2014/main" id="{16B81302-BE0E-E1F7-EE83-24D53815133A}"/>
                  </a:ext>
                </a:extLst>
              </p:cNvPr>
              <p:cNvCxnSpPr>
                <a:cxnSpLocks/>
                <a:endCxn id="25" idx="3"/>
              </p:cNvCxnSpPr>
              <p:nvPr/>
            </p:nvCxnSpPr>
            <p:spPr>
              <a:xfrm rot="16200000" flipV="1">
                <a:off x="3196981" y="4537097"/>
                <a:ext cx="564873" cy="111831"/>
              </a:xfrm>
              <a:prstGeom prst="bentConnector3">
                <a:avLst>
                  <a:gd name="adj1" fmla="val 54637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Connector: Elbow 271">
                <a:extLst>
                  <a:ext uri="{FF2B5EF4-FFF2-40B4-BE49-F238E27FC236}">
                    <a16:creationId xmlns:a16="http://schemas.microsoft.com/office/drawing/2014/main" id="{84C951B4-CF41-AD4E-10E3-2236E6447EE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392641" y="4331941"/>
                <a:ext cx="416391" cy="350942"/>
              </a:xfrm>
              <a:prstGeom prst="bentConnector3">
                <a:avLst>
                  <a:gd name="adj1" fmla="val 36275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Connector: Elbow 284">
                <a:extLst>
                  <a:ext uri="{FF2B5EF4-FFF2-40B4-BE49-F238E27FC236}">
                    <a16:creationId xmlns:a16="http://schemas.microsoft.com/office/drawing/2014/main" id="{F4B4C755-A986-2525-D86C-FF04F574A9B8}"/>
                  </a:ext>
                </a:extLst>
              </p:cNvPr>
              <p:cNvCxnSpPr>
                <a:cxnSpLocks/>
                <a:endCxn id="29" idx="3"/>
              </p:cNvCxnSpPr>
              <p:nvPr/>
            </p:nvCxnSpPr>
            <p:spPr>
              <a:xfrm rot="16200000" flipV="1">
                <a:off x="3814096" y="4486955"/>
                <a:ext cx="566803" cy="194133"/>
              </a:xfrm>
              <a:prstGeom prst="bentConnector3">
                <a:avLst>
                  <a:gd name="adj1" fmla="val 5504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Connector: Elbow 285">
                <a:extLst>
                  <a:ext uri="{FF2B5EF4-FFF2-40B4-BE49-F238E27FC236}">
                    <a16:creationId xmlns:a16="http://schemas.microsoft.com/office/drawing/2014/main" id="{4EE67B4B-6BEF-C2B5-27D1-9C337DCE061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970764" y="4324388"/>
                <a:ext cx="416391" cy="350942"/>
              </a:xfrm>
              <a:prstGeom prst="bentConnector3">
                <a:avLst>
                  <a:gd name="adj1" fmla="val 36275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Connector: Elbow 296">
                <a:extLst>
                  <a:ext uri="{FF2B5EF4-FFF2-40B4-BE49-F238E27FC236}">
                    <a16:creationId xmlns:a16="http://schemas.microsoft.com/office/drawing/2014/main" id="{8EFE527E-A330-0A1C-21AD-47CBACAE9D1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5547537" y="4554901"/>
                <a:ext cx="540980" cy="84063"/>
              </a:xfrm>
              <a:prstGeom prst="bentConnector3">
                <a:avLst>
                  <a:gd name="adj1" fmla="val 5088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Connector: Elbow 297">
                <a:extLst>
                  <a:ext uri="{FF2B5EF4-FFF2-40B4-BE49-F238E27FC236}">
                    <a16:creationId xmlns:a16="http://schemas.microsoft.com/office/drawing/2014/main" id="{9AA25D2A-4CD0-36F7-86B8-C6D457AED88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5746326" y="4350210"/>
                <a:ext cx="416391" cy="350942"/>
              </a:xfrm>
              <a:prstGeom prst="bentConnector3">
                <a:avLst>
                  <a:gd name="adj1" fmla="val 36275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A2ED073-DB2E-EAAB-C32A-1D23D1830EAF}"/>
                  </a:ext>
                </a:extLst>
              </p:cNvPr>
              <p:cNvSpPr/>
              <p:nvPr/>
            </p:nvSpPr>
            <p:spPr>
              <a:xfrm>
                <a:off x="2469390" y="5594506"/>
                <a:ext cx="4090007" cy="29262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∑</a:t>
                </a:r>
                <a:endParaRPr 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0700880E-7037-B043-881F-A5B01643B3CD}"/>
                  </a:ext>
                </a:extLst>
              </p:cNvPr>
              <p:cNvCxnSpPr>
                <a:stCxn id="220" idx="2"/>
                <a:endCxn id="31" idx="0"/>
              </p:cNvCxnSpPr>
              <p:nvPr/>
            </p:nvCxnSpPr>
            <p:spPr>
              <a:xfrm>
                <a:off x="2752358" y="5278024"/>
                <a:ext cx="1762036" cy="31648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05BB848-5D9C-6368-30AE-3774CB2E31DC}"/>
                  </a:ext>
                </a:extLst>
              </p:cNvPr>
              <p:cNvCxnSpPr>
                <a:cxnSpLocks/>
                <a:stCxn id="226" idx="2"/>
                <a:endCxn id="31" idx="0"/>
              </p:cNvCxnSpPr>
              <p:nvPr/>
            </p:nvCxnSpPr>
            <p:spPr>
              <a:xfrm>
                <a:off x="3410111" y="5278024"/>
                <a:ext cx="1104283" cy="31648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510DA6B8-53EF-7EF1-D906-F62B3BD30809}"/>
                  </a:ext>
                </a:extLst>
              </p:cNvPr>
              <p:cNvCxnSpPr>
                <a:cxnSpLocks/>
                <a:stCxn id="227" idx="2"/>
                <a:endCxn id="31" idx="0"/>
              </p:cNvCxnSpPr>
              <p:nvPr/>
            </p:nvCxnSpPr>
            <p:spPr>
              <a:xfrm>
                <a:off x="4066258" y="5278024"/>
                <a:ext cx="448136" cy="31648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092A580-CCA6-4AFC-D276-42FE9E21EAB2}"/>
                  </a:ext>
                </a:extLst>
              </p:cNvPr>
              <p:cNvCxnSpPr>
                <a:cxnSpLocks/>
                <a:stCxn id="228" idx="2"/>
                <a:endCxn id="31" idx="0"/>
              </p:cNvCxnSpPr>
              <p:nvPr/>
            </p:nvCxnSpPr>
            <p:spPr>
              <a:xfrm flipH="1">
                <a:off x="4514394" y="5278024"/>
                <a:ext cx="1294590" cy="31648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6" name="Arrow: Right 295">
                <a:extLst>
                  <a:ext uri="{FF2B5EF4-FFF2-40B4-BE49-F238E27FC236}">
                    <a16:creationId xmlns:a16="http://schemas.microsoft.com/office/drawing/2014/main" id="{BFCDB82C-CD26-2E49-51D8-4D268AB2EDC6}"/>
                  </a:ext>
                </a:extLst>
              </p:cNvPr>
              <p:cNvSpPr/>
              <p:nvPr/>
            </p:nvSpPr>
            <p:spPr>
              <a:xfrm>
                <a:off x="6972300" y="4462623"/>
                <a:ext cx="727004" cy="27125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4" name="TextBox 443">
              <a:extLst>
                <a:ext uri="{FF2B5EF4-FFF2-40B4-BE49-F238E27FC236}">
                  <a16:creationId xmlns:a16="http://schemas.microsoft.com/office/drawing/2014/main" id="{70DE5329-FB38-4084-AF32-9891E9E9E6EC}"/>
                </a:ext>
              </a:extLst>
            </p:cNvPr>
            <p:cNvSpPr txBox="1"/>
            <p:nvPr/>
          </p:nvSpPr>
          <p:spPr>
            <a:xfrm rot="19708032">
              <a:off x="832762" y="1257222"/>
              <a:ext cx="821259" cy="2986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TextBox 444">
              <a:extLst>
                <a:ext uri="{FF2B5EF4-FFF2-40B4-BE49-F238E27FC236}">
                  <a16:creationId xmlns:a16="http://schemas.microsoft.com/office/drawing/2014/main" id="{A560869B-BD2B-13E8-DC2B-A844D43E0D05}"/>
                </a:ext>
              </a:extLst>
            </p:cNvPr>
            <p:cNvSpPr txBox="1"/>
            <p:nvPr/>
          </p:nvSpPr>
          <p:spPr>
            <a:xfrm>
              <a:off x="5966738" y="1358254"/>
              <a:ext cx="821259" cy="429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Ch 1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TextBox 445">
              <a:extLst>
                <a:ext uri="{FF2B5EF4-FFF2-40B4-BE49-F238E27FC236}">
                  <a16:creationId xmlns:a16="http://schemas.microsoft.com/office/drawing/2014/main" id="{7C0F1587-0ADA-09F7-9584-41B906759886}"/>
                </a:ext>
              </a:extLst>
            </p:cNvPr>
            <p:cNvSpPr txBox="1"/>
            <p:nvPr/>
          </p:nvSpPr>
          <p:spPr>
            <a:xfrm>
              <a:off x="6471563" y="1010246"/>
              <a:ext cx="821259" cy="4291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Ch N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7" name="Rectangle 446">
              <a:extLst>
                <a:ext uri="{FF2B5EF4-FFF2-40B4-BE49-F238E27FC236}">
                  <a16:creationId xmlns:a16="http://schemas.microsoft.com/office/drawing/2014/main" id="{1CC64493-45AF-EC2D-1A1C-F0FA9DCEBA5B}"/>
                </a:ext>
              </a:extLst>
            </p:cNvPr>
            <p:cNvSpPr/>
            <p:nvPr/>
          </p:nvSpPr>
          <p:spPr>
            <a:xfrm>
              <a:off x="7404029" y="1323975"/>
              <a:ext cx="301696" cy="33718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MEMORY</a:t>
              </a:r>
            </a:p>
          </p:txBody>
        </p:sp>
      </p:grpSp>
      <p:pic>
        <p:nvPicPr>
          <p:cNvPr id="454" name="Picture 453">
            <a:extLst>
              <a:ext uri="{FF2B5EF4-FFF2-40B4-BE49-F238E27FC236}">
                <a16:creationId xmlns:a16="http://schemas.microsoft.com/office/drawing/2014/main" id="{DF69D78F-E163-60EE-4EF7-1ED214522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888" y="1760776"/>
            <a:ext cx="6015112" cy="3111962"/>
          </a:xfrm>
          <a:prstGeom prst="rect">
            <a:avLst/>
          </a:prstGeom>
        </p:spPr>
      </p:pic>
      <p:graphicFrame>
        <p:nvGraphicFramePr>
          <p:cNvPr id="455" name="Chart 454">
            <a:extLst>
              <a:ext uri="{FF2B5EF4-FFF2-40B4-BE49-F238E27FC236}">
                <a16:creationId xmlns:a16="http://schemas.microsoft.com/office/drawing/2014/main" id="{D91EE704-5E39-90A1-C3F4-E850ED8EF6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9606798"/>
              </p:ext>
            </p:extLst>
          </p:nvPr>
        </p:nvGraphicFramePr>
        <p:xfrm>
          <a:off x="7010401" y="4467225"/>
          <a:ext cx="4955506" cy="2066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75335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B0C01-B1A2-0101-CFCB-715391C71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50E0D1-3CD2-C635-71CA-E8049CF4759D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BB9C07-428B-516E-2ECD-4CA63DCDE587}"/>
              </a:ext>
            </a:extLst>
          </p:cNvPr>
          <p:cNvGrpSpPr/>
          <p:nvPr/>
        </p:nvGrpSpPr>
        <p:grpSpPr>
          <a:xfrm>
            <a:off x="3064381" y="2168348"/>
            <a:ext cx="6193919" cy="3902866"/>
            <a:chOff x="2546221" y="1533319"/>
            <a:chExt cx="7395211" cy="4659815"/>
          </a:xfrm>
        </p:grpSpPr>
        <p:pic>
          <p:nvPicPr>
            <p:cNvPr id="2056" name="Picture 8" descr="LHC rocks the seesaw model | CERN">
              <a:extLst>
                <a:ext uri="{FF2B5EF4-FFF2-40B4-BE49-F238E27FC236}">
                  <a16:creationId xmlns:a16="http://schemas.microsoft.com/office/drawing/2014/main" id="{1D4638C8-94B3-FDA7-669B-DE3560C86B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8247" y="3790874"/>
              <a:ext cx="3599497" cy="2402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E5FC41-88E0-8460-A487-3E7FFF3BF228}"/>
                </a:ext>
              </a:extLst>
            </p:cNvPr>
            <p:cNvSpPr txBox="1"/>
            <p:nvPr/>
          </p:nvSpPr>
          <p:spPr>
            <a:xfrm>
              <a:off x="4877270" y="5885354"/>
              <a:ext cx="981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LHC </a:t>
              </a:r>
              <a:r>
                <a:rPr lang="en-US" altLang="ko-KR" sz="1400" b="1" i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cern</a:t>
              </a:r>
              <a:endParaRPr lang="en-US" altLang="ko-KR" sz="1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7B2C81F-A81E-60D0-1644-622E46C87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34437" y="3790873"/>
              <a:ext cx="3606995" cy="240225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9297689-A762-A632-1466-EA08D7FCA927}"/>
                </a:ext>
              </a:extLst>
            </p:cNvPr>
            <p:cNvSpPr txBox="1"/>
            <p:nvPr/>
          </p:nvSpPr>
          <p:spPr>
            <a:xfrm>
              <a:off x="6541265" y="5885354"/>
              <a:ext cx="24336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IBM Quantum System One</a:t>
              </a:r>
              <a:endParaRPr lang="en-US" altLang="ko-KR" sz="1400" b="1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pic>
          <p:nvPicPr>
            <p:cNvPr id="9218" name="Picture 2" descr="A 3-D lidar scan of the Interstate 510 bridge in New Orleans, La. The U.S. Geological Survey ...">
              <a:extLst>
                <a:ext uri="{FF2B5EF4-FFF2-40B4-BE49-F238E27FC236}">
                  <a16:creationId xmlns:a16="http://schemas.microsoft.com/office/drawing/2014/main" id="{A0298E0E-5831-ADF8-31FE-5906759D2E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4437" y="1567994"/>
              <a:ext cx="3606994" cy="2153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8E8AF09-62BC-C611-ED18-55E4BAB467E3}"/>
                </a:ext>
              </a:extLst>
            </p:cNvPr>
            <p:cNvSpPr txBox="1"/>
            <p:nvPr/>
          </p:nvSpPr>
          <p:spPr>
            <a:xfrm>
              <a:off x="9063972" y="3416255"/>
              <a:ext cx="7328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LiDAR</a:t>
              </a:r>
              <a:endParaRPr lang="en-US" altLang="ko-KR" sz="1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pic>
          <p:nvPicPr>
            <p:cNvPr id="9222" name="Picture 6" descr="Image: A full-body PET/CT scan on the Explorer scanner (Photo courtesy of UCD).">
              <a:extLst>
                <a:ext uri="{FF2B5EF4-FFF2-40B4-BE49-F238E27FC236}">
                  <a16:creationId xmlns:a16="http://schemas.microsoft.com/office/drawing/2014/main" id="{31A265B0-FBC6-D6C1-1A87-29466DA70E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6221" y="1533319"/>
              <a:ext cx="3718431" cy="2098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2FA7A84-C4AB-2B72-789D-D3BEC602E866}"/>
                </a:ext>
              </a:extLst>
            </p:cNvPr>
            <p:cNvSpPr txBox="1"/>
            <p:nvPr/>
          </p:nvSpPr>
          <p:spPr>
            <a:xfrm>
              <a:off x="2838602" y="3338291"/>
              <a:ext cx="2815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Total-body TOF PET, </a:t>
              </a:r>
              <a:r>
                <a:rPr lang="en-US" altLang="ko-KR" sz="14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uExplorer</a:t>
              </a:r>
              <a:endParaRPr lang="en-US" altLang="ko-KR" sz="1400" b="1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E9B57FE-3B30-2D58-0AA5-6B00EA309FB3}"/>
              </a:ext>
            </a:extLst>
          </p:cNvPr>
          <p:cNvSpPr txBox="1"/>
          <p:nvPr/>
        </p:nvSpPr>
        <p:spPr>
          <a:xfrm>
            <a:off x="1369359" y="2779983"/>
            <a:ext cx="1780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Medical Field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F43A68-EC7A-DFC1-39E3-F077365AFD09}"/>
              </a:ext>
            </a:extLst>
          </p:cNvPr>
          <p:cNvSpPr txBox="1"/>
          <p:nvPr/>
        </p:nvSpPr>
        <p:spPr>
          <a:xfrm>
            <a:off x="1942221" y="4865142"/>
            <a:ext cx="1780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852E4F-DE5B-C798-67CA-511337BDFBE0}"/>
              </a:ext>
            </a:extLst>
          </p:cNvPr>
          <p:cNvSpPr txBox="1"/>
          <p:nvPr/>
        </p:nvSpPr>
        <p:spPr>
          <a:xfrm>
            <a:off x="9316748" y="2908021"/>
            <a:ext cx="1780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22F892-C627-9C2D-9450-9B67265E9D45}"/>
              </a:ext>
            </a:extLst>
          </p:cNvPr>
          <p:cNvSpPr txBox="1"/>
          <p:nvPr/>
        </p:nvSpPr>
        <p:spPr>
          <a:xfrm>
            <a:off x="9258299" y="4992002"/>
            <a:ext cx="1780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57DE75-A40F-6A37-F476-71EAE8ED298E}"/>
              </a:ext>
            </a:extLst>
          </p:cNvPr>
          <p:cNvSpPr txBox="1"/>
          <p:nvPr/>
        </p:nvSpPr>
        <p:spPr>
          <a:xfrm>
            <a:off x="215265" y="916375"/>
            <a:ext cx="1014793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Time-to-Digital Converters (TDCs) 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are electronic circuits that digitize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time values into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discrete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digital values.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F5DA98-3538-7E8E-6634-8BFDAFF5F501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80168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6868A-D466-DAB2-C6C2-80834FF3C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10F79CB-3CBE-D3DA-562F-179FA5FAEC8F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68F622-04FA-BF2C-5323-D6D7D75BF02A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7D3A9153-46BF-9EB0-3B90-C8B7922CD9D0}"/>
              </a:ext>
            </a:extLst>
          </p:cNvPr>
          <p:cNvSpPr txBox="1"/>
          <p:nvPr/>
        </p:nvSpPr>
        <p:spPr>
          <a:xfrm>
            <a:off x="161720" y="779510"/>
            <a:ext cx="26967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Single channel test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60FB5E-A3B1-3536-6F9E-E3C04174A2A2}"/>
              </a:ext>
            </a:extLst>
          </p:cNvPr>
          <p:cNvSpPr txBox="1"/>
          <p:nvPr/>
        </p:nvSpPr>
        <p:spPr>
          <a:xfrm>
            <a:off x="0" y="114766"/>
            <a:ext cx="4466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3. Experiment Results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827E3AD-B9F9-C3BD-1F0D-628843EECE64}"/>
              </a:ext>
            </a:extLst>
          </p:cNvPr>
          <p:cNvGrpSpPr/>
          <p:nvPr/>
        </p:nvGrpSpPr>
        <p:grpSpPr>
          <a:xfrm>
            <a:off x="-185714" y="1582448"/>
            <a:ext cx="6718544" cy="4250507"/>
            <a:chOff x="-66751" y="1827981"/>
            <a:chExt cx="6718547" cy="4250509"/>
          </a:xfrm>
        </p:grpSpPr>
        <p:graphicFrame>
          <p:nvGraphicFramePr>
            <p:cNvPr id="24" name="Object 23">
              <a:extLst>
                <a:ext uri="{FF2B5EF4-FFF2-40B4-BE49-F238E27FC236}">
                  <a16:creationId xmlns:a16="http://schemas.microsoft.com/office/drawing/2014/main" id="{F0C3A204-5665-763B-BA94-397F253DB48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7567070"/>
                </p:ext>
              </p:extLst>
            </p:nvPr>
          </p:nvGraphicFramePr>
          <p:xfrm>
            <a:off x="-66751" y="1827981"/>
            <a:ext cx="6718547" cy="42505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3" imgW="7467549" imgH="4724264" progId="Origin95.Graph">
                    <p:embed/>
                  </p:oleObj>
                </mc:Choice>
                <mc:Fallback>
                  <p:oleObj name="Graph" r:id="rId3" imgW="7467549" imgH="4724264" progId="Origin95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66751" y="1827981"/>
                          <a:ext cx="6718547" cy="425050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381CD51-05C0-A2F6-8450-B238F1C61A1F}"/>
                </a:ext>
              </a:extLst>
            </p:cNvPr>
            <p:cNvSpPr txBox="1"/>
            <p:nvPr/>
          </p:nvSpPr>
          <p:spPr>
            <a:xfrm>
              <a:off x="2724644" y="2955242"/>
              <a:ext cx="26957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Average Bin Size: 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9.4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ps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5E514CE-EB25-E932-EB04-9ACDFE1D3D8A}"/>
                </a:ext>
              </a:extLst>
            </p:cNvPr>
            <p:cNvSpPr txBox="1"/>
            <p:nvPr/>
          </p:nvSpPr>
          <p:spPr>
            <a:xfrm>
              <a:off x="2724643" y="3284256"/>
              <a:ext cx="26957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STD of Bins: </a:t>
              </a: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10 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ps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BDF5833-7E79-E0F8-23F6-5506E336E0B7}"/>
                </a:ext>
              </a:extLst>
            </p:cNvPr>
            <p:cNvCxnSpPr>
              <a:cxnSpLocks/>
            </p:cNvCxnSpPr>
            <p:nvPr/>
          </p:nvCxnSpPr>
          <p:spPr>
            <a:xfrm>
              <a:off x="1125149" y="4906859"/>
              <a:ext cx="456225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15F2A62-085D-4F2E-B707-E256D6BC28F4}"/>
                </a:ext>
              </a:extLst>
            </p:cNvPr>
            <p:cNvSpPr txBox="1"/>
            <p:nvPr/>
          </p:nvSpPr>
          <p:spPr>
            <a:xfrm>
              <a:off x="2233143" y="1893390"/>
              <a:ext cx="240664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Total active bins: 212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71B2E70-3743-7D41-603F-2306A010F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09896" y="2911083"/>
              <a:ext cx="0" cy="2171849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2D03708-F6BE-133F-B77C-868E5402B2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9793" y="2856315"/>
              <a:ext cx="0" cy="2281383"/>
            </a:xfrm>
            <a:prstGeom prst="line">
              <a:avLst/>
            </a:prstGeom>
            <a:ln w="95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7D1E2A5-3652-64C4-C3B7-43CE22D026CC}"/>
                </a:ext>
              </a:extLst>
            </p:cNvPr>
            <p:cNvCxnSpPr>
              <a:cxnSpLocks/>
            </p:cNvCxnSpPr>
            <p:nvPr/>
          </p:nvCxnSpPr>
          <p:spPr>
            <a:xfrm>
              <a:off x="1404208" y="2911083"/>
              <a:ext cx="3781286" cy="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9963146-CF2F-BD71-55F8-24F922489201}"/>
                </a:ext>
              </a:extLst>
            </p:cNvPr>
            <p:cNvSpPr txBox="1"/>
            <p:nvPr/>
          </p:nvSpPr>
          <p:spPr>
            <a:xfrm>
              <a:off x="2912504" y="2556311"/>
              <a:ext cx="165945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2000 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ps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E22267A-D832-87AA-1395-EF95AE572ED7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0AAD41CA-18AB-8B7B-98BB-48734011EB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659439"/>
              </p:ext>
            </p:extLst>
          </p:nvPr>
        </p:nvGraphicFramePr>
        <p:xfrm>
          <a:off x="5473453" y="1582447"/>
          <a:ext cx="6718547" cy="4250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7467549" imgH="4724264" progId="Origin95.Graph">
                  <p:embed/>
                </p:oleObj>
              </mc:Choice>
              <mc:Fallback>
                <p:oleObj name="Graph" r:id="rId5" imgW="7467549" imgH="4724264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73453" y="1582447"/>
                        <a:ext cx="6718547" cy="42505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5748DD3-D5EB-AEEA-77E1-36C84180E91C}"/>
              </a:ext>
            </a:extLst>
          </p:cNvPr>
          <p:cNvCxnSpPr/>
          <p:nvPr/>
        </p:nvCxnSpPr>
        <p:spPr>
          <a:xfrm flipH="1">
            <a:off x="7720112" y="3079041"/>
            <a:ext cx="33432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4DC57D9-0A93-9790-95DE-18FBF80E5DA9}"/>
              </a:ext>
            </a:extLst>
          </p:cNvPr>
          <p:cNvCxnSpPr>
            <a:cxnSpLocks/>
          </p:cNvCxnSpPr>
          <p:nvPr/>
        </p:nvCxnSpPr>
        <p:spPr>
          <a:xfrm>
            <a:off x="7643912" y="3183467"/>
            <a:ext cx="0" cy="1477859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19EBB78-2CAE-DD5D-092A-F09E547D044A}"/>
              </a:ext>
            </a:extLst>
          </p:cNvPr>
          <p:cNvCxnSpPr>
            <a:cxnSpLocks/>
          </p:cNvCxnSpPr>
          <p:nvPr/>
        </p:nvCxnSpPr>
        <p:spPr>
          <a:xfrm flipH="1">
            <a:off x="8253512" y="2665550"/>
            <a:ext cx="28098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A88BE2E-AA53-5863-B65F-200B5C3C0E06}"/>
              </a:ext>
            </a:extLst>
          </p:cNvPr>
          <p:cNvCxnSpPr>
            <a:cxnSpLocks/>
          </p:cNvCxnSpPr>
          <p:nvPr/>
        </p:nvCxnSpPr>
        <p:spPr>
          <a:xfrm>
            <a:off x="8043962" y="2709709"/>
            <a:ext cx="0" cy="2182456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F4CA96D-2D1D-EA76-AE34-CB5B4C8FBDCB}"/>
              </a:ext>
            </a:extLst>
          </p:cNvPr>
          <p:cNvSpPr txBox="1"/>
          <p:nvPr/>
        </p:nvSpPr>
        <p:spPr>
          <a:xfrm>
            <a:off x="9341610" y="2783436"/>
            <a:ext cx="6962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80%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EC417B-3625-7C15-F12C-AF87F5943898}"/>
              </a:ext>
            </a:extLst>
          </p:cNvPr>
          <p:cNvSpPr txBox="1"/>
          <p:nvPr/>
        </p:nvSpPr>
        <p:spPr>
          <a:xfrm>
            <a:off x="9658449" y="2326117"/>
            <a:ext cx="6962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90%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99F7DC-6DA1-3A93-B63D-7F2AED679237}"/>
              </a:ext>
            </a:extLst>
          </p:cNvPr>
          <p:cNvSpPr txBox="1"/>
          <p:nvPr/>
        </p:nvSpPr>
        <p:spPr>
          <a:xfrm rot="16200000">
            <a:off x="7561336" y="3964410"/>
            <a:ext cx="6962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16ps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4FAEB1-55F4-3BC7-07EE-D67D33555C29}"/>
              </a:ext>
            </a:extLst>
          </p:cNvPr>
          <p:cNvSpPr txBox="1"/>
          <p:nvPr/>
        </p:nvSpPr>
        <p:spPr>
          <a:xfrm rot="16200000">
            <a:off x="7153010" y="3964411"/>
            <a:ext cx="6962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10ps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15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709A7-CD73-D1F6-9762-EEB32C9E0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287DF8A-7B80-4C04-B468-5E176C2345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556525"/>
              </p:ext>
            </p:extLst>
          </p:nvPr>
        </p:nvGraphicFramePr>
        <p:xfrm>
          <a:off x="2989025" y="827665"/>
          <a:ext cx="70786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205" imgH="7502570" progId="Origin95.Graph">
                  <p:embed/>
                </p:oleObj>
              </mc:Choice>
              <mc:Fallback>
                <p:oleObj name="Graph" r:id="rId3" imgW="9802205" imgH="750257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89025" y="827665"/>
                        <a:ext cx="70786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8F28CC9-F806-62B1-8E39-9B07815AAEB4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5D7B9A-223F-6284-E4A0-3C0D520CBB3E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393489C-BA9D-AEC0-CF96-31AC6F75918C}"/>
              </a:ext>
            </a:extLst>
          </p:cNvPr>
          <p:cNvGrpSpPr/>
          <p:nvPr/>
        </p:nvGrpSpPr>
        <p:grpSpPr>
          <a:xfrm>
            <a:off x="-1" y="1179620"/>
            <a:ext cx="3232687" cy="1531289"/>
            <a:chOff x="2940336" y="731153"/>
            <a:chExt cx="4733560" cy="2242237"/>
          </a:xfrm>
        </p:grpSpPr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C7F910CE-21B3-196D-DDD7-141DABE05A4E}"/>
                </a:ext>
              </a:extLst>
            </p:cNvPr>
            <p:cNvSpPr/>
            <p:nvPr/>
          </p:nvSpPr>
          <p:spPr>
            <a:xfrm>
              <a:off x="4893046" y="1044268"/>
              <a:ext cx="2780850" cy="191450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6F471EDD-3BCF-5612-F24B-CBC77D42ABFF}"/>
                </a:ext>
              </a:extLst>
            </p:cNvPr>
            <p:cNvSpPr/>
            <p:nvPr/>
          </p:nvSpPr>
          <p:spPr>
            <a:xfrm>
              <a:off x="6033794" y="1503096"/>
              <a:ext cx="1357489" cy="7863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TDC ch2</a:t>
              </a:r>
            </a:p>
            <a:p>
              <a:pPr algn="ctr"/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Triangle 186">
              <a:extLst>
                <a:ext uri="{FF2B5EF4-FFF2-40B4-BE49-F238E27FC236}">
                  <a16:creationId xmlns:a16="http://schemas.microsoft.com/office/drawing/2014/main" id="{CC7EAAE7-3E3B-0B3D-B6AF-7E5B82893F72}"/>
                </a:ext>
              </a:extLst>
            </p:cNvPr>
            <p:cNvSpPr/>
            <p:nvPr/>
          </p:nvSpPr>
          <p:spPr>
            <a:xfrm rot="5400000">
              <a:off x="6023298" y="1562428"/>
              <a:ext cx="217964" cy="180694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6754D15E-2777-90C1-4A11-6199AD81120B}"/>
                </a:ext>
              </a:extLst>
            </p:cNvPr>
            <p:cNvSpPr txBox="1"/>
            <p:nvPr/>
          </p:nvSpPr>
          <p:spPr>
            <a:xfrm>
              <a:off x="4803688" y="731153"/>
              <a:ext cx="1435104" cy="3309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FGPA board</a:t>
              </a:r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5D318A1A-4DEC-DA42-D4B4-FADCB96F9339}"/>
                </a:ext>
              </a:extLst>
            </p:cNvPr>
            <p:cNvSpPr/>
            <p:nvPr/>
          </p:nvSpPr>
          <p:spPr>
            <a:xfrm>
              <a:off x="4813487" y="2305985"/>
              <a:ext cx="190123" cy="1901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C6E35F18-D4BD-E548-5DF8-935B3D7DDA78}"/>
                </a:ext>
              </a:extLst>
            </p:cNvPr>
            <p:cNvSpPr/>
            <p:nvPr/>
          </p:nvSpPr>
          <p:spPr>
            <a:xfrm>
              <a:off x="5819422" y="1114940"/>
              <a:ext cx="820258" cy="25597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CLK</a:t>
              </a:r>
            </a:p>
          </p:txBody>
        </p:sp>
        <p:cxnSp>
          <p:nvCxnSpPr>
            <p:cNvPr id="180" name="Elbow Connector 179">
              <a:extLst>
                <a:ext uri="{FF2B5EF4-FFF2-40B4-BE49-F238E27FC236}">
                  <a16:creationId xmlns:a16="http://schemas.microsoft.com/office/drawing/2014/main" id="{FCB56151-769B-B7F2-070E-B06D5316D2DB}"/>
                </a:ext>
              </a:extLst>
            </p:cNvPr>
            <p:cNvCxnSpPr>
              <a:cxnSpLocks/>
              <a:stCxn id="177" idx="1"/>
              <a:endCxn id="179" idx="3"/>
            </p:cNvCxnSpPr>
            <p:nvPr/>
          </p:nvCxnSpPr>
          <p:spPr>
            <a:xfrm rot="10800000" flipH="1" flipV="1">
              <a:off x="5819420" y="1242928"/>
              <a:ext cx="12307" cy="811718"/>
            </a:xfrm>
            <a:prstGeom prst="bentConnector3">
              <a:avLst>
                <a:gd name="adj1" fmla="val -2771231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Arrow Connector 182">
              <a:extLst>
                <a:ext uri="{FF2B5EF4-FFF2-40B4-BE49-F238E27FC236}">
                  <a16:creationId xmlns:a16="http://schemas.microsoft.com/office/drawing/2014/main" id="{BEB9031F-5798-7E0F-994D-8D37EFA0ED64}"/>
                </a:ext>
              </a:extLst>
            </p:cNvPr>
            <p:cNvCxnSpPr>
              <a:cxnSpLocks/>
              <a:stCxn id="176" idx="6"/>
            </p:cNvCxnSpPr>
            <p:nvPr/>
          </p:nvCxnSpPr>
          <p:spPr>
            <a:xfrm>
              <a:off x="5003610" y="2401047"/>
              <a:ext cx="82811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5E70DE75-0B15-F44E-F3E0-60B5A388BB73}"/>
                </a:ext>
              </a:extLst>
            </p:cNvPr>
            <p:cNvCxnSpPr>
              <a:cxnSpLocks/>
            </p:cNvCxnSpPr>
            <p:nvPr/>
          </p:nvCxnSpPr>
          <p:spPr>
            <a:xfrm>
              <a:off x="4988107" y="1936859"/>
              <a:ext cx="1004604" cy="0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F4C09017-F87F-E0EA-5774-C7D4B28F46F4}"/>
                </a:ext>
              </a:extLst>
            </p:cNvPr>
            <p:cNvSpPr/>
            <p:nvPr/>
          </p:nvSpPr>
          <p:spPr>
            <a:xfrm>
              <a:off x="4797984" y="1841798"/>
              <a:ext cx="190123" cy="19012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E301ECC2-9F5B-E40B-E69A-426093C74195}"/>
                </a:ext>
              </a:extLst>
            </p:cNvPr>
            <p:cNvSpPr/>
            <p:nvPr/>
          </p:nvSpPr>
          <p:spPr>
            <a:xfrm>
              <a:off x="5831727" y="1860076"/>
              <a:ext cx="1357489" cy="7863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TDC ch1</a:t>
              </a:r>
            </a:p>
          </p:txBody>
        </p:sp>
        <p:sp>
          <p:nvSpPr>
            <p:cNvPr id="179" name="Triangle 178">
              <a:extLst>
                <a:ext uri="{FF2B5EF4-FFF2-40B4-BE49-F238E27FC236}">
                  <a16:creationId xmlns:a16="http://schemas.microsoft.com/office/drawing/2014/main" id="{2C777514-85A9-285E-D5F1-3FDD2FF945F0}"/>
                </a:ext>
              </a:extLst>
            </p:cNvPr>
            <p:cNvSpPr/>
            <p:nvPr/>
          </p:nvSpPr>
          <p:spPr>
            <a:xfrm rot="5400000">
              <a:off x="5813093" y="1964298"/>
              <a:ext cx="217964" cy="180694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AB6ABD95-E144-B4B0-08E4-96C121CBE7F2}"/>
                </a:ext>
              </a:extLst>
            </p:cNvPr>
            <p:cNvSpPr txBox="1"/>
            <p:nvPr/>
          </p:nvSpPr>
          <p:spPr>
            <a:xfrm>
              <a:off x="4930762" y="2533227"/>
              <a:ext cx="1308031" cy="3605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1000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US" sz="10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 Ch1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D433C03B-49C7-78D2-AA89-80FD6D2D9B75}"/>
                </a:ext>
              </a:extLst>
            </p:cNvPr>
            <p:cNvSpPr txBox="1"/>
            <p:nvPr/>
          </p:nvSpPr>
          <p:spPr>
            <a:xfrm>
              <a:off x="4855252" y="1582612"/>
              <a:ext cx="1318775" cy="3605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dirty="0" err="1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1000" b="1" baseline="-25000" dirty="0" err="1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US" sz="1000" b="1" baseline="-25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Ch2</a:t>
              </a:r>
            </a:p>
          </p:txBody>
        </p: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6693D13F-E2CB-5AE7-53EC-01D131152D94}"/>
                </a:ext>
              </a:extLst>
            </p:cNvPr>
            <p:cNvCxnSpPr>
              <a:cxnSpLocks/>
              <a:endCxn id="176" idx="2"/>
            </p:cNvCxnSpPr>
            <p:nvPr/>
          </p:nvCxnSpPr>
          <p:spPr>
            <a:xfrm>
              <a:off x="3910538" y="2401046"/>
              <a:ext cx="902949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Freeform 215">
              <a:extLst>
                <a:ext uri="{FF2B5EF4-FFF2-40B4-BE49-F238E27FC236}">
                  <a16:creationId xmlns:a16="http://schemas.microsoft.com/office/drawing/2014/main" id="{BC4C47A7-52BA-A05B-7325-CE3E067CB254}"/>
                </a:ext>
              </a:extLst>
            </p:cNvPr>
            <p:cNvSpPr/>
            <p:nvPr/>
          </p:nvSpPr>
          <p:spPr>
            <a:xfrm>
              <a:off x="3919970" y="1951211"/>
              <a:ext cx="873579" cy="432707"/>
            </a:xfrm>
            <a:custGeom>
              <a:avLst/>
              <a:gdLst>
                <a:gd name="connsiteX0" fmla="*/ 0 w 873579"/>
                <a:gd name="connsiteY0" fmla="*/ 432707 h 432707"/>
                <a:gd name="connsiteX1" fmla="*/ 171450 w 873579"/>
                <a:gd name="connsiteY1" fmla="*/ 73479 h 432707"/>
                <a:gd name="connsiteX2" fmla="*/ 873579 w 873579"/>
                <a:gd name="connsiteY2" fmla="*/ 0 h 432707"/>
                <a:gd name="connsiteX3" fmla="*/ 873579 w 873579"/>
                <a:gd name="connsiteY3" fmla="*/ 0 h 432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579" h="432707">
                  <a:moveTo>
                    <a:pt x="0" y="432707"/>
                  </a:moveTo>
                  <a:cubicBezTo>
                    <a:pt x="12927" y="289152"/>
                    <a:pt x="25854" y="145597"/>
                    <a:pt x="171450" y="73479"/>
                  </a:cubicBezTo>
                  <a:cubicBezTo>
                    <a:pt x="317047" y="1361"/>
                    <a:pt x="873579" y="0"/>
                    <a:pt x="873579" y="0"/>
                  </a:cubicBezTo>
                  <a:lnTo>
                    <a:pt x="873579" y="0"/>
                  </a:lnTo>
                </a:path>
              </a:pathLst>
            </a:custGeom>
            <a:noFill/>
            <a:ln w="28575">
              <a:solidFill>
                <a:srgbClr val="ED7D3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17" name="Freeform 216">
              <a:extLst>
                <a:ext uri="{FF2B5EF4-FFF2-40B4-BE49-F238E27FC236}">
                  <a16:creationId xmlns:a16="http://schemas.microsoft.com/office/drawing/2014/main" id="{C9A02CBC-5061-7140-6083-F601BA236FCF}"/>
                </a:ext>
              </a:extLst>
            </p:cNvPr>
            <p:cNvSpPr/>
            <p:nvPr/>
          </p:nvSpPr>
          <p:spPr>
            <a:xfrm>
              <a:off x="3753661" y="1258632"/>
              <a:ext cx="1039888" cy="1141615"/>
            </a:xfrm>
            <a:custGeom>
              <a:avLst/>
              <a:gdLst>
                <a:gd name="connsiteX0" fmla="*/ 158145 w 1039888"/>
                <a:gd name="connsiteY0" fmla="*/ 1141615 h 1141615"/>
                <a:gd name="connsiteX1" fmla="*/ 68338 w 1039888"/>
                <a:gd name="connsiteY1" fmla="*/ 6779 h 1141615"/>
                <a:gd name="connsiteX2" fmla="*/ 1039888 w 1039888"/>
                <a:gd name="connsiteY2" fmla="*/ 684415 h 1141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9888" h="1141615">
                  <a:moveTo>
                    <a:pt x="158145" y="1141615"/>
                  </a:moveTo>
                  <a:cubicBezTo>
                    <a:pt x="39763" y="612297"/>
                    <a:pt x="-78619" y="82979"/>
                    <a:pt x="68338" y="6779"/>
                  </a:cubicBezTo>
                  <a:cubicBezTo>
                    <a:pt x="215295" y="-69421"/>
                    <a:pt x="1000427" y="518408"/>
                    <a:pt x="1039888" y="68441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CE575A15-5C91-6B5C-AB25-09A43787A4C2}"/>
                </a:ext>
              </a:extLst>
            </p:cNvPr>
            <p:cNvSpPr txBox="1"/>
            <p:nvPr/>
          </p:nvSpPr>
          <p:spPr>
            <a:xfrm>
              <a:off x="3926929" y="1728024"/>
              <a:ext cx="1032929" cy="3309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solidFill>
                    <a:srgbClr val="ED7D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𝛥t</a:t>
              </a:r>
              <a:endParaRPr lang="en-US" sz="1000" b="1" baseline="-25000" dirty="0">
                <a:solidFill>
                  <a:srgbClr val="ED7D3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07AFCB04-51F1-9042-DE8F-447401D6EBAF}"/>
                </a:ext>
              </a:extLst>
            </p:cNvPr>
            <p:cNvSpPr txBox="1"/>
            <p:nvPr/>
          </p:nvSpPr>
          <p:spPr>
            <a:xfrm>
              <a:off x="3721390" y="1280252"/>
              <a:ext cx="1032929" cy="3309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𝛥t</a:t>
              </a:r>
              <a:endParaRPr lang="en-US" sz="1000" b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2" name="Straight Arrow Connector 261">
              <a:extLst>
                <a:ext uri="{FF2B5EF4-FFF2-40B4-BE49-F238E27FC236}">
                  <a16:creationId xmlns:a16="http://schemas.microsoft.com/office/drawing/2014/main" id="{2C02EFA1-587A-FC28-7D6D-B2CEBAB46220}"/>
                </a:ext>
              </a:extLst>
            </p:cNvPr>
            <p:cNvCxnSpPr>
              <a:cxnSpLocks/>
            </p:cNvCxnSpPr>
            <p:nvPr/>
          </p:nvCxnSpPr>
          <p:spPr>
            <a:xfrm>
              <a:off x="3447228" y="2395704"/>
              <a:ext cx="40461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82A41FD8-F5CB-25CF-581F-4364E1840F68}"/>
                </a:ext>
              </a:extLst>
            </p:cNvPr>
            <p:cNvSpPr txBox="1"/>
            <p:nvPr/>
          </p:nvSpPr>
          <p:spPr>
            <a:xfrm>
              <a:off x="2940336" y="2435555"/>
              <a:ext cx="1032929" cy="5378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Random input</a:t>
              </a:r>
              <a:endParaRPr lang="en-US" sz="10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B6B02B7-2C58-7058-2C2B-87D872D79165}"/>
              </a:ext>
            </a:extLst>
          </p:cNvPr>
          <p:cNvSpPr txBox="1"/>
          <p:nvPr/>
        </p:nvSpPr>
        <p:spPr>
          <a:xfrm>
            <a:off x="161721" y="779510"/>
            <a:ext cx="25468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Multi-channel Test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DC0E07-2AB4-BF27-8520-5B4495DA82A5}"/>
              </a:ext>
            </a:extLst>
          </p:cNvPr>
          <p:cNvSpPr txBox="1"/>
          <p:nvPr/>
        </p:nvSpPr>
        <p:spPr>
          <a:xfrm>
            <a:off x="0" y="114766"/>
            <a:ext cx="4466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3. Experiment Results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770DCF-F5A7-2794-287B-492F5BA61AE6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: Rounded Corners 59">
            <a:extLst>
              <a:ext uri="{FF2B5EF4-FFF2-40B4-BE49-F238E27FC236}">
                <a16:creationId xmlns:a16="http://schemas.microsoft.com/office/drawing/2014/main" id="{21A141D5-AC30-7E8C-D00A-C6503CC39F70}"/>
              </a:ext>
            </a:extLst>
          </p:cNvPr>
          <p:cNvSpPr/>
          <p:nvPr/>
        </p:nvSpPr>
        <p:spPr>
          <a:xfrm>
            <a:off x="4176839" y="5101253"/>
            <a:ext cx="440183" cy="256247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264CB0B-7F89-3372-9749-6ACA7C0368B8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4617022" y="4411133"/>
            <a:ext cx="5678445" cy="8182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6E4F3C2-38B9-F9C2-E1A3-AF47889BD4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360239"/>
              </p:ext>
            </p:extLst>
          </p:nvPr>
        </p:nvGraphicFramePr>
        <p:xfrm>
          <a:off x="9035388" y="1179620"/>
          <a:ext cx="3134007" cy="2398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9802205" imgH="7502570" progId="Origin95.Graph">
                  <p:embed/>
                </p:oleObj>
              </mc:Choice>
              <mc:Fallback>
                <p:oleObj name="Graph" r:id="rId5" imgW="9802205" imgH="750257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035388" y="1179620"/>
                        <a:ext cx="3134007" cy="2398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074BBC0-A89C-5542-E4E9-E0D909E23D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8091215"/>
              </p:ext>
            </p:extLst>
          </p:nvPr>
        </p:nvGraphicFramePr>
        <p:xfrm>
          <a:off x="9035388" y="3279554"/>
          <a:ext cx="3134007" cy="2398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9802205" imgH="7502570" progId="Origin95.Graph">
                  <p:embed/>
                </p:oleObj>
              </mc:Choice>
              <mc:Fallback>
                <p:oleObj name="Graph" r:id="rId7" imgW="9802205" imgH="750257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035388" y="3279554"/>
                        <a:ext cx="3134007" cy="2398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: Rounded Corners 59">
            <a:extLst>
              <a:ext uri="{FF2B5EF4-FFF2-40B4-BE49-F238E27FC236}">
                <a16:creationId xmlns:a16="http://schemas.microsoft.com/office/drawing/2014/main" id="{03702E87-B584-A2B3-5496-E7859133D4DE}"/>
              </a:ext>
            </a:extLst>
          </p:cNvPr>
          <p:cNvSpPr/>
          <p:nvPr/>
        </p:nvSpPr>
        <p:spPr>
          <a:xfrm>
            <a:off x="8806393" y="1389661"/>
            <a:ext cx="440183" cy="256247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A74D0B0-E3C4-3EDC-F13C-ABA27A859A6A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9246576" y="1517785"/>
            <a:ext cx="1252621" cy="62843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F4B4D55-12A1-696E-9608-54649E045264}"/>
              </a:ext>
            </a:extLst>
          </p:cNvPr>
          <p:cNvSpPr txBox="1"/>
          <p:nvPr/>
        </p:nvSpPr>
        <p:spPr>
          <a:xfrm>
            <a:off x="4691748" y="4820255"/>
            <a:ext cx="8016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-14 </a:t>
            </a:r>
            <a:r>
              <a:rPr lang="en-US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sz="1600" b="1" baseline="-2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91C9F-DA2E-CC10-4CE0-9C3507863748}"/>
              </a:ext>
            </a:extLst>
          </p:cNvPr>
          <p:cNvSpPr txBox="1"/>
          <p:nvPr/>
        </p:nvSpPr>
        <p:spPr>
          <a:xfrm>
            <a:off x="5860148" y="4072579"/>
            <a:ext cx="8016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 </a:t>
            </a:r>
            <a:r>
              <a:rPr lang="en-US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sz="1600" b="1" baseline="-2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7C4F6A-924C-4E7D-F24D-1208A5293C20}"/>
              </a:ext>
            </a:extLst>
          </p:cNvPr>
          <p:cNvSpPr txBox="1"/>
          <p:nvPr/>
        </p:nvSpPr>
        <p:spPr>
          <a:xfrm>
            <a:off x="7077328" y="2299823"/>
            <a:ext cx="8016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en-US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sz="1600" b="1" baseline="-25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16B7F91-AFF9-8538-4E22-FABF0A1F27C9}"/>
              </a:ext>
            </a:extLst>
          </p:cNvPr>
          <p:cNvSpPr txBox="1"/>
          <p:nvPr/>
        </p:nvSpPr>
        <p:spPr>
          <a:xfrm>
            <a:off x="8157628" y="1456401"/>
            <a:ext cx="8016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</a:t>
            </a:r>
            <a:r>
              <a:rPr lang="en-US" sz="16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sz="1600" b="1" baseline="-25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8B6CE2-A6BB-58B4-644C-493B4F3E2231}"/>
              </a:ext>
            </a:extLst>
          </p:cNvPr>
          <p:cNvSpPr txBox="1"/>
          <p:nvPr/>
        </p:nvSpPr>
        <p:spPr>
          <a:xfrm>
            <a:off x="5189051" y="1007398"/>
            <a:ext cx="31791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Linearity Test Results</a:t>
            </a:r>
          </a:p>
        </p:txBody>
      </p:sp>
    </p:spTree>
    <p:extLst>
      <p:ext uri="{BB962C8B-B14F-4D97-AF65-F5344CB8AC3E}">
        <p14:creationId xmlns:p14="http://schemas.microsoft.com/office/powerpoint/2010/main" val="101663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FAB3DA-F3F5-DADE-9AC9-70DF5643B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0960EC0-E9EF-D5D1-EB60-35BA232D8403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CA02A1-D59B-75F4-2052-E3BCF8CE9242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CBD9BA9C-F9B8-F928-2540-C402B9F5C790}"/>
              </a:ext>
            </a:extLst>
          </p:cNvPr>
          <p:cNvGrpSpPr/>
          <p:nvPr/>
        </p:nvGrpSpPr>
        <p:grpSpPr>
          <a:xfrm>
            <a:off x="29714" y="1447937"/>
            <a:ext cx="2605376" cy="1274897"/>
            <a:chOff x="3761416" y="1044268"/>
            <a:chExt cx="3912480" cy="191450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C099573-3188-5C66-C0C2-A6D58DD4D2DE}"/>
                </a:ext>
              </a:extLst>
            </p:cNvPr>
            <p:cNvSpPr/>
            <p:nvPr/>
          </p:nvSpPr>
          <p:spPr>
            <a:xfrm>
              <a:off x="4893046" y="1044268"/>
              <a:ext cx="2780850" cy="191450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51D5BF0-C1DD-EFE9-A169-6FD34D6C6933}"/>
                </a:ext>
              </a:extLst>
            </p:cNvPr>
            <p:cNvSpPr/>
            <p:nvPr/>
          </p:nvSpPr>
          <p:spPr>
            <a:xfrm>
              <a:off x="4813487" y="2305985"/>
              <a:ext cx="190123" cy="1901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cxnSp>
          <p:nvCxnSpPr>
            <p:cNvPr id="30" name="Elbow Connector 179">
              <a:extLst>
                <a:ext uri="{FF2B5EF4-FFF2-40B4-BE49-F238E27FC236}">
                  <a16:creationId xmlns:a16="http://schemas.microsoft.com/office/drawing/2014/main" id="{AD9A7BB6-DB22-FC85-EF83-9B3500B9441C}"/>
                </a:ext>
              </a:extLst>
            </p:cNvPr>
            <p:cNvCxnSpPr>
              <a:cxnSpLocks/>
              <a:endCxn id="35" idx="3"/>
            </p:cNvCxnSpPr>
            <p:nvPr/>
          </p:nvCxnSpPr>
          <p:spPr>
            <a:xfrm rot="10800000" flipH="1" flipV="1">
              <a:off x="5819420" y="1259859"/>
              <a:ext cx="12306" cy="794787"/>
            </a:xfrm>
            <a:prstGeom prst="bentConnector3">
              <a:avLst>
                <a:gd name="adj1" fmla="val -284092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6202585-8FB2-779A-DBB4-26B2CE868CFD}"/>
                </a:ext>
              </a:extLst>
            </p:cNvPr>
            <p:cNvCxnSpPr>
              <a:cxnSpLocks/>
              <a:stCxn id="28" idx="6"/>
            </p:cNvCxnSpPr>
            <p:nvPr/>
          </p:nvCxnSpPr>
          <p:spPr>
            <a:xfrm>
              <a:off x="5003610" y="2401047"/>
              <a:ext cx="82811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F0CED95-0699-C7FE-8AB3-CD40B7BB16FF}"/>
                </a:ext>
              </a:extLst>
            </p:cNvPr>
            <p:cNvSpPr/>
            <p:nvPr/>
          </p:nvSpPr>
          <p:spPr>
            <a:xfrm>
              <a:off x="5831727" y="1860076"/>
              <a:ext cx="1357489" cy="7863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TDC ch1</a:t>
              </a:r>
            </a:p>
          </p:txBody>
        </p:sp>
        <p:sp>
          <p:nvSpPr>
            <p:cNvPr id="35" name="Triangle 178">
              <a:extLst>
                <a:ext uri="{FF2B5EF4-FFF2-40B4-BE49-F238E27FC236}">
                  <a16:creationId xmlns:a16="http://schemas.microsoft.com/office/drawing/2014/main" id="{F7DB4E3C-C5AE-DA20-0A10-94807B154220}"/>
                </a:ext>
              </a:extLst>
            </p:cNvPr>
            <p:cNvSpPr/>
            <p:nvPr/>
          </p:nvSpPr>
          <p:spPr>
            <a:xfrm rot="5400000">
              <a:off x="5813093" y="1964298"/>
              <a:ext cx="217964" cy="180694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56BACD1-EB54-5B38-014D-EA29B65FC17A}"/>
                </a:ext>
              </a:extLst>
            </p:cNvPr>
            <p:cNvSpPr txBox="1"/>
            <p:nvPr/>
          </p:nvSpPr>
          <p:spPr>
            <a:xfrm>
              <a:off x="4894167" y="2518595"/>
              <a:ext cx="1316151" cy="4159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1200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US" sz="12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 Ch1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9759EF7-B766-3C37-7293-020A6AADF3B7}"/>
                </a:ext>
              </a:extLst>
            </p:cNvPr>
            <p:cNvCxnSpPr>
              <a:cxnSpLocks/>
              <a:endCxn id="28" idx="2"/>
            </p:cNvCxnSpPr>
            <p:nvPr/>
          </p:nvCxnSpPr>
          <p:spPr>
            <a:xfrm>
              <a:off x="4065228" y="2131627"/>
              <a:ext cx="748259" cy="2694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0DA4736-E893-F4AE-E2B6-C5391AEACE13}"/>
                </a:ext>
              </a:extLst>
            </p:cNvPr>
            <p:cNvCxnSpPr>
              <a:cxnSpLocks/>
            </p:cNvCxnSpPr>
            <p:nvPr/>
          </p:nvCxnSpPr>
          <p:spPr>
            <a:xfrm>
              <a:off x="4065229" y="1712044"/>
              <a:ext cx="0" cy="35406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380E673-130B-B667-35C8-BF48BD60832A}"/>
                </a:ext>
              </a:extLst>
            </p:cNvPr>
            <p:cNvSpPr txBox="1"/>
            <p:nvPr/>
          </p:nvSpPr>
          <p:spPr>
            <a:xfrm>
              <a:off x="3761416" y="1125413"/>
              <a:ext cx="1219080" cy="6932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Random input</a:t>
              </a:r>
              <a:endParaRPr lang="en-US" sz="12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7" name="Graphic 46" descr="Thermometer with solid fill">
            <a:extLst>
              <a:ext uri="{FF2B5EF4-FFF2-40B4-BE49-F238E27FC236}">
                <a16:creationId xmlns:a16="http://schemas.microsoft.com/office/drawing/2014/main" id="{0889DE1C-88A6-07BA-AB4A-03A8545B80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38707" y="1475450"/>
            <a:ext cx="275384" cy="275384"/>
          </a:xfrm>
          <a:prstGeom prst="rect">
            <a:avLst/>
          </a:prstGeom>
        </p:spPr>
      </p:pic>
      <p:pic>
        <p:nvPicPr>
          <p:cNvPr id="48" name="Graphic 47" descr="Thermometer with solid fill">
            <a:extLst>
              <a:ext uri="{FF2B5EF4-FFF2-40B4-BE49-F238E27FC236}">
                <a16:creationId xmlns:a16="http://schemas.microsoft.com/office/drawing/2014/main" id="{4CF209EB-AA72-DBA6-FF77-ACD6EA98CD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25172" y="1472545"/>
            <a:ext cx="275384" cy="2753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1CB8BA-3D02-0E21-7808-41434DA90A3F}"/>
              </a:ext>
            </a:extLst>
          </p:cNvPr>
          <p:cNvSpPr txBox="1"/>
          <p:nvPr/>
        </p:nvSpPr>
        <p:spPr>
          <a:xfrm>
            <a:off x="161721" y="779510"/>
            <a:ext cx="25468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Temperature Test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C7D6BD-F76B-47CF-BE9D-AD35F96F4D2B}"/>
              </a:ext>
            </a:extLst>
          </p:cNvPr>
          <p:cNvSpPr txBox="1"/>
          <p:nvPr/>
        </p:nvSpPr>
        <p:spPr>
          <a:xfrm>
            <a:off x="2826576" y="5689274"/>
            <a:ext cx="88150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Average bin size is stable.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No temperature correction circuit, which requires a huge resource, is needed.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8B4C49-9A29-068E-14A8-761D9013BC1E}"/>
              </a:ext>
            </a:extLst>
          </p:cNvPr>
          <p:cNvSpPr txBox="1"/>
          <p:nvPr/>
        </p:nvSpPr>
        <p:spPr>
          <a:xfrm>
            <a:off x="0" y="114766"/>
            <a:ext cx="4466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3. Experiment Results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DD21C8-DE9D-30AF-92AB-1D5821ADBC74}"/>
              </a:ext>
            </a:extLst>
          </p:cNvPr>
          <p:cNvSpPr txBox="1"/>
          <p:nvPr/>
        </p:nvSpPr>
        <p:spPr>
          <a:xfrm>
            <a:off x="713629" y="1185098"/>
            <a:ext cx="13947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FGPA board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9EDB38-AAF1-3966-E64E-6B296F0CA390}"/>
              </a:ext>
            </a:extLst>
          </p:cNvPr>
          <p:cNvSpPr/>
          <p:nvPr/>
        </p:nvSpPr>
        <p:spPr>
          <a:xfrm>
            <a:off x="1400170" y="1494999"/>
            <a:ext cx="505733" cy="1744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9B0CB3-64ED-F0C3-E704-2E5CE6225025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C0F6390-DC5D-EE16-CD80-009ABD0FD8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980917"/>
              </p:ext>
            </p:extLst>
          </p:nvPr>
        </p:nvGraphicFramePr>
        <p:xfrm>
          <a:off x="3240000" y="720000"/>
          <a:ext cx="7078484" cy="541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9802205" imgH="7502570" progId="Origin95.Graph">
                  <p:embed/>
                </p:oleObj>
              </mc:Choice>
              <mc:Fallback>
                <p:oleObj name="Graph" r:id="rId7" imgW="9802205" imgH="750257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40000" y="720000"/>
                        <a:ext cx="7078484" cy="541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DFBB0AF-7C6F-5A8E-628D-1BD74781CFB0}"/>
              </a:ext>
            </a:extLst>
          </p:cNvPr>
          <p:cNvCxnSpPr>
            <a:cxnSpLocks/>
          </p:cNvCxnSpPr>
          <p:nvPr/>
        </p:nvCxnSpPr>
        <p:spPr>
          <a:xfrm>
            <a:off x="4699000" y="1937493"/>
            <a:ext cx="447040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C2AAE64-4699-1C79-1322-4C6563125BCD}"/>
              </a:ext>
            </a:extLst>
          </p:cNvPr>
          <p:cNvSpPr txBox="1"/>
          <p:nvPr/>
        </p:nvSpPr>
        <p:spPr>
          <a:xfrm>
            <a:off x="3741251" y="830113"/>
            <a:ext cx="6705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Average bin sizes depending on temperature changes</a:t>
            </a:r>
          </a:p>
        </p:txBody>
      </p:sp>
    </p:spTree>
    <p:extLst>
      <p:ext uri="{BB962C8B-B14F-4D97-AF65-F5344CB8AC3E}">
        <p14:creationId xmlns:p14="http://schemas.microsoft.com/office/powerpoint/2010/main" val="178546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FC94E-89F6-4C2F-4E48-CE9E04CE8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40DF937-DFBE-13E7-BF90-17E8B9123BAE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CF3767-528A-3B3A-5C70-53194FD3D714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1EF90267-4824-AAD4-C9E7-0CF25EC12A6F}"/>
              </a:ext>
            </a:extLst>
          </p:cNvPr>
          <p:cNvSpPr txBox="1"/>
          <p:nvPr/>
        </p:nvSpPr>
        <p:spPr>
          <a:xfrm>
            <a:off x="161721" y="779510"/>
            <a:ext cx="18463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Location Test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626229E-5D02-01CC-DEA6-B98C9104C800}"/>
              </a:ext>
            </a:extLst>
          </p:cNvPr>
          <p:cNvGrpSpPr/>
          <p:nvPr/>
        </p:nvGrpSpPr>
        <p:grpSpPr>
          <a:xfrm>
            <a:off x="13252" y="1188938"/>
            <a:ext cx="2608029" cy="1533897"/>
            <a:chOff x="8102292" y="783904"/>
            <a:chExt cx="3927987" cy="2310223"/>
          </a:xfrm>
        </p:grpSpPr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43552978-7445-AF70-4ABC-19341A10A3CC}"/>
                </a:ext>
              </a:extLst>
            </p:cNvPr>
            <p:cNvSpPr/>
            <p:nvPr/>
          </p:nvSpPr>
          <p:spPr>
            <a:xfrm>
              <a:off x="9249429" y="1179620"/>
              <a:ext cx="2780850" cy="191450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E389D2A-BE32-1AE8-5711-21C9F6AA9414}"/>
                </a:ext>
              </a:extLst>
            </p:cNvPr>
            <p:cNvSpPr/>
            <p:nvPr/>
          </p:nvSpPr>
          <p:spPr>
            <a:xfrm>
              <a:off x="10518177" y="1730236"/>
              <a:ext cx="1357489" cy="7863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TDC ch1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F406796-456A-3637-EFC0-A96FC323B151}"/>
                </a:ext>
              </a:extLst>
            </p:cNvPr>
            <p:cNvSpPr/>
            <p:nvPr/>
          </p:nvSpPr>
          <p:spPr>
            <a:xfrm>
              <a:off x="10345793" y="1869513"/>
              <a:ext cx="1357489" cy="7863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TDC ch1</a:t>
              </a:r>
            </a:p>
          </p:txBody>
        </p:sp>
        <p:cxnSp>
          <p:nvCxnSpPr>
            <p:cNvPr id="209" name="Straight Arrow Connector 208">
              <a:extLst>
                <a:ext uri="{FF2B5EF4-FFF2-40B4-BE49-F238E27FC236}">
                  <a16:creationId xmlns:a16="http://schemas.microsoft.com/office/drawing/2014/main" id="{CDA41893-F34E-4BC9-76C0-07B9F64A98E4}"/>
                </a:ext>
              </a:extLst>
            </p:cNvPr>
            <p:cNvCxnSpPr>
              <a:cxnSpLocks/>
            </p:cNvCxnSpPr>
            <p:nvPr/>
          </p:nvCxnSpPr>
          <p:spPr>
            <a:xfrm>
              <a:off x="8732679" y="2542431"/>
              <a:ext cx="40461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09BBCA8B-81B6-93E8-3681-A69DC960DDB3}"/>
                </a:ext>
              </a:extLst>
            </p:cNvPr>
            <p:cNvSpPr txBox="1"/>
            <p:nvPr/>
          </p:nvSpPr>
          <p:spPr>
            <a:xfrm>
              <a:off x="9137288" y="783904"/>
              <a:ext cx="1935887" cy="4171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FGPA board</a:t>
              </a:r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90DF1D73-3A80-25DC-DE0F-5A48F9467240}"/>
                </a:ext>
              </a:extLst>
            </p:cNvPr>
            <p:cNvSpPr/>
            <p:nvPr/>
          </p:nvSpPr>
          <p:spPr>
            <a:xfrm>
              <a:off x="9169870" y="2441337"/>
              <a:ext cx="190123" cy="1901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FCD31DE1-01FF-DEC1-4C00-250FF75BD30D}"/>
                </a:ext>
              </a:extLst>
            </p:cNvPr>
            <p:cNvSpPr/>
            <p:nvPr/>
          </p:nvSpPr>
          <p:spPr>
            <a:xfrm>
              <a:off x="10175803" y="1250290"/>
              <a:ext cx="828117" cy="30685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CLK</a:t>
              </a:r>
            </a:p>
          </p:txBody>
        </p:sp>
        <p:cxnSp>
          <p:nvCxnSpPr>
            <p:cNvPr id="253" name="Elbow Connector 252">
              <a:extLst>
                <a:ext uri="{FF2B5EF4-FFF2-40B4-BE49-F238E27FC236}">
                  <a16:creationId xmlns:a16="http://schemas.microsoft.com/office/drawing/2014/main" id="{9B240B05-7026-F713-5518-E07BDA75DA1F}"/>
                </a:ext>
              </a:extLst>
            </p:cNvPr>
            <p:cNvCxnSpPr>
              <a:cxnSpLocks/>
              <a:stCxn id="252" idx="1"/>
              <a:endCxn id="256" idx="3"/>
            </p:cNvCxnSpPr>
            <p:nvPr/>
          </p:nvCxnSpPr>
          <p:spPr>
            <a:xfrm rot="10800000" flipH="1" flipV="1">
              <a:off x="10175803" y="1403716"/>
              <a:ext cx="12308" cy="786281"/>
            </a:xfrm>
            <a:prstGeom prst="bentConnector3">
              <a:avLst>
                <a:gd name="adj1" fmla="val -2848764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Arrow Connector 253">
              <a:extLst>
                <a:ext uri="{FF2B5EF4-FFF2-40B4-BE49-F238E27FC236}">
                  <a16:creationId xmlns:a16="http://schemas.microsoft.com/office/drawing/2014/main" id="{024CEC60-69D4-753D-FADF-FC7455BCF21E}"/>
                </a:ext>
              </a:extLst>
            </p:cNvPr>
            <p:cNvCxnSpPr>
              <a:cxnSpLocks/>
              <a:stCxn id="251" idx="6"/>
            </p:cNvCxnSpPr>
            <p:nvPr/>
          </p:nvCxnSpPr>
          <p:spPr>
            <a:xfrm>
              <a:off x="9359993" y="2536399"/>
              <a:ext cx="82811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0A93E111-8CC3-C32B-AC96-BB4A09CB048A}"/>
                </a:ext>
              </a:extLst>
            </p:cNvPr>
            <p:cNvSpPr/>
            <p:nvPr/>
          </p:nvSpPr>
          <p:spPr>
            <a:xfrm>
              <a:off x="10188110" y="1995428"/>
              <a:ext cx="1357489" cy="7863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TDC ch1</a:t>
              </a:r>
            </a:p>
          </p:txBody>
        </p:sp>
        <p:sp>
          <p:nvSpPr>
            <p:cNvPr id="256" name="Triangle 255">
              <a:extLst>
                <a:ext uri="{FF2B5EF4-FFF2-40B4-BE49-F238E27FC236}">
                  <a16:creationId xmlns:a16="http://schemas.microsoft.com/office/drawing/2014/main" id="{C1569EF4-621F-59FA-8023-DF229E72F2B4}"/>
                </a:ext>
              </a:extLst>
            </p:cNvPr>
            <p:cNvSpPr/>
            <p:nvPr/>
          </p:nvSpPr>
          <p:spPr>
            <a:xfrm rot="5400000">
              <a:off x="10169476" y="2099650"/>
              <a:ext cx="217964" cy="180694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DC4DE804-08BB-17FE-50F4-A6AA6FE347AB}"/>
                </a:ext>
              </a:extLst>
            </p:cNvPr>
            <p:cNvSpPr txBox="1"/>
            <p:nvPr/>
          </p:nvSpPr>
          <p:spPr>
            <a:xfrm>
              <a:off x="8102292" y="1775746"/>
              <a:ext cx="1196478" cy="6953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Random input</a:t>
              </a:r>
              <a:endParaRPr lang="en-US" sz="12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54E80F84-4D18-7ACA-FAC6-8CDA8E461D81}"/>
                </a:ext>
              </a:extLst>
            </p:cNvPr>
            <p:cNvSpPr txBox="1"/>
            <p:nvPr/>
          </p:nvSpPr>
          <p:spPr>
            <a:xfrm>
              <a:off x="9318730" y="2654382"/>
              <a:ext cx="1448485" cy="4171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1200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US" sz="12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 Ch1</a:t>
              </a:r>
            </a:p>
          </p:txBody>
        </p:sp>
        <p:pic>
          <p:nvPicPr>
            <p:cNvPr id="272" name="Graphic 271" descr="Route (Two Pins With A Path) with solid fill">
              <a:extLst>
                <a:ext uri="{FF2B5EF4-FFF2-40B4-BE49-F238E27FC236}">
                  <a16:creationId xmlns:a16="http://schemas.microsoft.com/office/drawing/2014/main" id="{818374AC-42E1-A5A2-BB0B-9C4EE0DAC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422956" y="1218391"/>
              <a:ext cx="511845" cy="511845"/>
            </a:xfrm>
            <a:prstGeom prst="rect">
              <a:avLst/>
            </a:prstGeom>
          </p:spPr>
        </p:pic>
        <p:cxnSp>
          <p:nvCxnSpPr>
            <p:cNvPr id="273" name="Straight Arrow Connector 272">
              <a:extLst>
                <a:ext uri="{FF2B5EF4-FFF2-40B4-BE49-F238E27FC236}">
                  <a16:creationId xmlns:a16="http://schemas.microsoft.com/office/drawing/2014/main" id="{D628F3AA-B27C-416A-6F24-13E1D387DD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96060" y="1626022"/>
              <a:ext cx="768964" cy="609029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5D78122-AF59-84C7-F2EF-5D92564CE9BA}"/>
              </a:ext>
            </a:extLst>
          </p:cNvPr>
          <p:cNvSpPr txBox="1"/>
          <p:nvPr/>
        </p:nvSpPr>
        <p:spPr>
          <a:xfrm>
            <a:off x="0" y="114766"/>
            <a:ext cx="4466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3. Experiment Results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999406-C097-35DC-E98D-0EA783BC1A81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23E9B8F-BFA6-F600-B80F-BC462ABDC6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7235829"/>
              </p:ext>
            </p:extLst>
          </p:nvPr>
        </p:nvGraphicFramePr>
        <p:xfrm>
          <a:off x="3240000" y="720000"/>
          <a:ext cx="70786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9802205" imgH="7502570" progId="Origin95.Graph">
                  <p:embed/>
                </p:oleObj>
              </mc:Choice>
              <mc:Fallback>
                <p:oleObj name="Graph" r:id="rId5" imgW="9802205" imgH="750257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40000" y="720000"/>
                        <a:ext cx="70786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3F5EF0F-09C5-1D68-8059-E5E71FBFAC31}"/>
              </a:ext>
            </a:extLst>
          </p:cNvPr>
          <p:cNvSpPr txBox="1"/>
          <p:nvPr/>
        </p:nvSpPr>
        <p:spPr>
          <a:xfrm>
            <a:off x="2826576" y="5689274"/>
            <a:ext cx="79986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Average bin size is stable.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No location correction circuit, which requires a huge resource, is needed.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135261-C16E-30CB-01F5-D95698ECE43A}"/>
              </a:ext>
            </a:extLst>
          </p:cNvPr>
          <p:cNvSpPr txBox="1"/>
          <p:nvPr/>
        </p:nvSpPr>
        <p:spPr>
          <a:xfrm>
            <a:off x="3741251" y="830113"/>
            <a:ext cx="67057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Average bin sizes depending on location changes</a:t>
            </a:r>
          </a:p>
        </p:txBody>
      </p:sp>
    </p:spTree>
    <p:extLst>
      <p:ext uri="{BB962C8B-B14F-4D97-AF65-F5344CB8AC3E}">
        <p14:creationId xmlns:p14="http://schemas.microsoft.com/office/powerpoint/2010/main" val="21140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0AD408-EEB8-5D02-1150-3DB0A8870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9FEC38F-BB2B-33A6-9CD9-6DA4862B21ED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26CAD3-2FCC-D968-4ACF-834DB6CA2DD2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BCF2B335-E002-BC9F-1DA0-CE9D188E10CA}"/>
              </a:ext>
            </a:extLst>
          </p:cNvPr>
          <p:cNvGrpSpPr/>
          <p:nvPr/>
        </p:nvGrpSpPr>
        <p:grpSpPr>
          <a:xfrm>
            <a:off x="8571436" y="714340"/>
            <a:ext cx="1960463" cy="1518534"/>
            <a:chOff x="4797984" y="731153"/>
            <a:chExt cx="2875912" cy="222762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A81CF2A-E066-8007-3700-3936691FD6A9}"/>
                </a:ext>
              </a:extLst>
            </p:cNvPr>
            <p:cNvSpPr/>
            <p:nvPr/>
          </p:nvSpPr>
          <p:spPr>
            <a:xfrm>
              <a:off x="4893046" y="1044268"/>
              <a:ext cx="2780850" cy="191450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0B46554-4C6B-730D-E166-6CCB7575585E}"/>
                </a:ext>
              </a:extLst>
            </p:cNvPr>
            <p:cNvSpPr/>
            <p:nvPr/>
          </p:nvSpPr>
          <p:spPr>
            <a:xfrm>
              <a:off x="6033794" y="1503096"/>
              <a:ext cx="1357489" cy="7863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TDC ch2</a:t>
              </a:r>
            </a:p>
            <a:p>
              <a:pPr algn="ctr"/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riangle 186">
              <a:extLst>
                <a:ext uri="{FF2B5EF4-FFF2-40B4-BE49-F238E27FC236}">
                  <a16:creationId xmlns:a16="http://schemas.microsoft.com/office/drawing/2014/main" id="{AC9F3221-1E21-6FBE-D95B-0D3902B05853}"/>
                </a:ext>
              </a:extLst>
            </p:cNvPr>
            <p:cNvSpPr/>
            <p:nvPr/>
          </p:nvSpPr>
          <p:spPr>
            <a:xfrm rot="5400000">
              <a:off x="6023298" y="1562428"/>
              <a:ext cx="217964" cy="180694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63B34AE-8BFA-8DCD-6510-98076D719761}"/>
                </a:ext>
              </a:extLst>
            </p:cNvPr>
            <p:cNvSpPr txBox="1"/>
            <p:nvPr/>
          </p:nvSpPr>
          <p:spPr>
            <a:xfrm>
              <a:off x="4803688" y="731153"/>
              <a:ext cx="1435103" cy="3386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FGPA board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7C5CCF9-9466-2381-0A13-A3D7D1EDCBC2}"/>
                </a:ext>
              </a:extLst>
            </p:cNvPr>
            <p:cNvSpPr/>
            <p:nvPr/>
          </p:nvSpPr>
          <p:spPr>
            <a:xfrm>
              <a:off x="4813487" y="2305985"/>
              <a:ext cx="190123" cy="190123"/>
            </a:xfrm>
            <a:prstGeom prst="ellipse">
              <a:avLst/>
            </a:prstGeom>
            <a:solidFill>
              <a:srgbClr val="CC00CC"/>
            </a:solidFill>
            <a:ln>
              <a:solidFill>
                <a:srgbClr val="CC00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155114B-C2A7-E1BB-8DF7-C16387FB7008}"/>
                </a:ext>
              </a:extLst>
            </p:cNvPr>
            <p:cNvSpPr/>
            <p:nvPr/>
          </p:nvSpPr>
          <p:spPr>
            <a:xfrm>
              <a:off x="5819421" y="1114940"/>
              <a:ext cx="642421" cy="2898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CLK</a:t>
              </a:r>
            </a:p>
          </p:txBody>
        </p:sp>
        <p:cxnSp>
          <p:nvCxnSpPr>
            <p:cNvPr id="16" name="Elbow Connector 179">
              <a:extLst>
                <a:ext uri="{FF2B5EF4-FFF2-40B4-BE49-F238E27FC236}">
                  <a16:creationId xmlns:a16="http://schemas.microsoft.com/office/drawing/2014/main" id="{594E6868-0877-316D-DEDB-35137CC1D7DB}"/>
                </a:ext>
              </a:extLst>
            </p:cNvPr>
            <p:cNvCxnSpPr>
              <a:cxnSpLocks/>
              <a:stCxn id="15" idx="1"/>
              <a:endCxn id="21" idx="3"/>
            </p:cNvCxnSpPr>
            <p:nvPr/>
          </p:nvCxnSpPr>
          <p:spPr>
            <a:xfrm rot="10800000" flipH="1" flipV="1">
              <a:off x="5819420" y="1259859"/>
              <a:ext cx="12307" cy="794786"/>
            </a:xfrm>
            <a:prstGeom prst="bentConnector3">
              <a:avLst>
                <a:gd name="adj1" fmla="val -1908897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22A20BC-AB02-1A4A-4119-908F4572B19D}"/>
                </a:ext>
              </a:extLst>
            </p:cNvPr>
            <p:cNvCxnSpPr>
              <a:cxnSpLocks/>
              <a:stCxn id="14" idx="6"/>
            </p:cNvCxnSpPr>
            <p:nvPr/>
          </p:nvCxnSpPr>
          <p:spPr>
            <a:xfrm>
              <a:off x="5003610" y="2401047"/>
              <a:ext cx="82811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2335AC0-7AFB-E6B7-CC26-92D21ED2BAA5}"/>
                </a:ext>
              </a:extLst>
            </p:cNvPr>
            <p:cNvCxnSpPr>
              <a:cxnSpLocks/>
            </p:cNvCxnSpPr>
            <p:nvPr/>
          </p:nvCxnSpPr>
          <p:spPr>
            <a:xfrm>
              <a:off x="4988107" y="1936859"/>
              <a:ext cx="1004604" cy="0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75A65C2-9170-AFD1-A625-FCC7DC9455A0}"/>
                </a:ext>
              </a:extLst>
            </p:cNvPr>
            <p:cNvSpPr/>
            <p:nvPr/>
          </p:nvSpPr>
          <p:spPr>
            <a:xfrm>
              <a:off x="4797984" y="1841798"/>
              <a:ext cx="190123" cy="190123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0ACF893-FD50-E6BC-A3D2-2F0F2616E49F}"/>
                </a:ext>
              </a:extLst>
            </p:cNvPr>
            <p:cNvSpPr/>
            <p:nvPr/>
          </p:nvSpPr>
          <p:spPr>
            <a:xfrm>
              <a:off x="5831727" y="1860076"/>
              <a:ext cx="1357489" cy="78634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TDC ch1</a:t>
              </a:r>
            </a:p>
          </p:txBody>
        </p:sp>
        <p:sp>
          <p:nvSpPr>
            <p:cNvPr id="21" name="Triangle 178">
              <a:extLst>
                <a:ext uri="{FF2B5EF4-FFF2-40B4-BE49-F238E27FC236}">
                  <a16:creationId xmlns:a16="http://schemas.microsoft.com/office/drawing/2014/main" id="{959F70EA-C4AD-D427-7FCA-CE40BA59F598}"/>
                </a:ext>
              </a:extLst>
            </p:cNvPr>
            <p:cNvSpPr/>
            <p:nvPr/>
          </p:nvSpPr>
          <p:spPr>
            <a:xfrm rot="5400000">
              <a:off x="5813093" y="1964298"/>
              <a:ext cx="217964" cy="180694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FD3B1A0-37D3-1A32-84DB-3E693395DB77}"/>
                </a:ext>
              </a:extLst>
            </p:cNvPr>
            <p:cNvSpPr txBox="1"/>
            <p:nvPr/>
          </p:nvSpPr>
          <p:spPr>
            <a:xfrm>
              <a:off x="4930761" y="2357123"/>
              <a:ext cx="1032929" cy="3386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900" b="1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US" sz="9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 Ch1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F30231-DB73-75E0-4BF6-55D4D0DB9783}"/>
                </a:ext>
              </a:extLst>
            </p:cNvPr>
            <p:cNvSpPr txBox="1"/>
            <p:nvPr/>
          </p:nvSpPr>
          <p:spPr>
            <a:xfrm>
              <a:off x="4920017" y="1594047"/>
              <a:ext cx="1113776" cy="3386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b="1" dirty="0" err="1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900" b="1" baseline="-25000" dirty="0" err="1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lang="en-US" sz="900" b="1" baseline="-250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Ch2</a:t>
              </a: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03469CE6-C5B9-BD8D-ED1E-DF8CD42D9424}"/>
              </a:ext>
            </a:extLst>
          </p:cNvPr>
          <p:cNvSpPr txBox="1"/>
          <p:nvPr/>
        </p:nvSpPr>
        <p:spPr>
          <a:xfrm>
            <a:off x="6647831" y="3820630"/>
            <a:ext cx="52647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Calculated FWHM</a:t>
            </a: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Osc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(sampling 40ps, interpolation)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		245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LUT-based TDC      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(10ps/10ps)          	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240 </a:t>
            </a:r>
            <a:r>
              <a:rPr lang="en-US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CARRY8-based TDC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(5ps/5ps)  		</a:t>
            </a:r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241 </a:t>
            </a:r>
            <a:r>
              <a:rPr lang="en-US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480937-4901-3C4D-3A76-D2DB5685453D}"/>
              </a:ext>
            </a:extLst>
          </p:cNvPr>
          <p:cNvSpPr txBox="1"/>
          <p:nvPr/>
        </p:nvSpPr>
        <p:spPr>
          <a:xfrm>
            <a:off x="0" y="114766"/>
            <a:ext cx="4466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3. Experiment Results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5D8509-E72E-0384-611B-68F076D7FC89}"/>
              </a:ext>
            </a:extLst>
          </p:cNvPr>
          <p:cNvSpPr txBox="1"/>
          <p:nvPr/>
        </p:nvSpPr>
        <p:spPr>
          <a:xfrm>
            <a:off x="161721" y="779510"/>
            <a:ext cx="26848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Experimental Setup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661948-291B-837B-D026-308E31E0595D}"/>
              </a:ext>
            </a:extLst>
          </p:cNvPr>
          <p:cNvCxnSpPr/>
          <p:nvPr/>
        </p:nvCxnSpPr>
        <p:spPr>
          <a:xfrm>
            <a:off x="613410" y="2383699"/>
            <a:ext cx="1096518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AB3036B-59AB-0988-82AC-67BED3385E82}"/>
              </a:ext>
            </a:extLst>
          </p:cNvPr>
          <p:cNvCxnSpPr>
            <a:cxnSpLocks/>
          </p:cNvCxnSpPr>
          <p:nvPr/>
        </p:nvCxnSpPr>
        <p:spPr>
          <a:xfrm>
            <a:off x="4687697" y="1703815"/>
            <a:ext cx="975303" cy="334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Oval 132">
            <a:extLst>
              <a:ext uri="{FF2B5EF4-FFF2-40B4-BE49-F238E27FC236}">
                <a16:creationId xmlns:a16="http://schemas.microsoft.com/office/drawing/2014/main" id="{ABBDE950-0C93-5736-D4F9-58178AB588EF}"/>
              </a:ext>
            </a:extLst>
          </p:cNvPr>
          <p:cNvSpPr/>
          <p:nvPr/>
        </p:nvSpPr>
        <p:spPr>
          <a:xfrm>
            <a:off x="5126271" y="1678675"/>
            <a:ext cx="71025" cy="710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C407880-6D9F-226C-869C-4E29F54E572D}"/>
              </a:ext>
            </a:extLst>
          </p:cNvPr>
          <p:cNvSpPr txBox="1"/>
          <p:nvPr/>
        </p:nvSpPr>
        <p:spPr>
          <a:xfrm>
            <a:off x="4871313" y="1383635"/>
            <a:ext cx="7654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F0165F-FFB0-E75A-C498-ED8D99C35435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4CAE081-619A-6E8E-2039-0016DDB392CB}"/>
              </a:ext>
            </a:extLst>
          </p:cNvPr>
          <p:cNvGrpSpPr/>
          <p:nvPr/>
        </p:nvGrpSpPr>
        <p:grpSpPr>
          <a:xfrm>
            <a:off x="2146195" y="1132143"/>
            <a:ext cx="2423873" cy="1194275"/>
            <a:chOff x="2146195" y="1132143"/>
            <a:chExt cx="2423873" cy="1194275"/>
          </a:xfrm>
        </p:grpSpPr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3E3E6D2-9CA3-3CC4-C987-DC2FDCEE4D57}"/>
                </a:ext>
              </a:extLst>
            </p:cNvPr>
            <p:cNvSpPr txBox="1"/>
            <p:nvPr/>
          </p:nvSpPr>
          <p:spPr>
            <a:xfrm>
              <a:off x="2974457" y="1838581"/>
              <a:ext cx="15956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NUV-MT (FBK)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260B022C-63CD-B0D0-94D7-5A00403427D9}"/>
                </a:ext>
              </a:extLst>
            </p:cNvPr>
            <p:cNvSpPr/>
            <p:nvPr/>
          </p:nvSpPr>
          <p:spPr>
            <a:xfrm flipH="1">
              <a:off x="3047427" y="1613057"/>
              <a:ext cx="466117" cy="2071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8E8DA977-9384-1035-ABDC-90B895B94EF1}"/>
                </a:ext>
              </a:extLst>
            </p:cNvPr>
            <p:cNvSpPr/>
            <p:nvPr/>
          </p:nvSpPr>
          <p:spPr>
            <a:xfrm flipH="1">
              <a:off x="2922198" y="1459288"/>
              <a:ext cx="125855" cy="51467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D152E1DA-DABF-BA5E-9EA7-25225C6B83D7}"/>
                </a:ext>
              </a:extLst>
            </p:cNvPr>
            <p:cNvSpPr txBox="1"/>
            <p:nvPr/>
          </p:nvSpPr>
          <p:spPr>
            <a:xfrm flipH="1">
              <a:off x="3035860" y="1132143"/>
              <a:ext cx="1256736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LYSO</a:t>
              </a:r>
            </a:p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3 x 3 x 20 mm</a:t>
              </a:r>
              <a:r>
                <a:rPr lang="en-US" sz="12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6D3A47D-080E-632C-4C61-417D359EAFE8}"/>
                </a:ext>
              </a:extLst>
            </p:cNvPr>
            <p:cNvSpPr/>
            <p:nvPr/>
          </p:nvSpPr>
          <p:spPr>
            <a:xfrm>
              <a:off x="2799734" y="1372653"/>
              <a:ext cx="131374" cy="68794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C05F31F-1C7F-4CFA-7088-E7C2D16D0CEE}"/>
                </a:ext>
              </a:extLst>
            </p:cNvPr>
            <p:cNvSpPr txBox="1"/>
            <p:nvPr/>
          </p:nvSpPr>
          <p:spPr>
            <a:xfrm>
              <a:off x="2146195" y="2018641"/>
              <a:ext cx="108595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PZ-circuit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D4955D1-CBFC-868A-4F6B-490E85012938}"/>
                </a:ext>
              </a:extLst>
            </p:cNvPr>
            <p:cNvCxnSpPr>
              <a:cxnSpLocks/>
            </p:cNvCxnSpPr>
            <p:nvPr/>
          </p:nvCxnSpPr>
          <p:spPr>
            <a:xfrm>
              <a:off x="2448714" y="1711689"/>
              <a:ext cx="3421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9F646CB-B092-8750-D1BF-1097D5A0E4EB}"/>
                </a:ext>
              </a:extLst>
            </p:cNvPr>
            <p:cNvSpPr/>
            <p:nvPr/>
          </p:nvSpPr>
          <p:spPr>
            <a:xfrm>
              <a:off x="2326043" y="1652873"/>
              <a:ext cx="129604" cy="129604"/>
            </a:xfrm>
            <a:prstGeom prst="ellipse">
              <a:avLst/>
            </a:prstGeom>
            <a:solidFill>
              <a:srgbClr val="CC00CC"/>
            </a:solidFill>
            <a:ln>
              <a:solidFill>
                <a:srgbClr val="CC00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E845078-9FB9-7624-F259-83FCC3E2EBDC}"/>
              </a:ext>
            </a:extLst>
          </p:cNvPr>
          <p:cNvGrpSpPr/>
          <p:nvPr/>
        </p:nvGrpSpPr>
        <p:grpSpPr>
          <a:xfrm flipH="1">
            <a:off x="5741991" y="1077594"/>
            <a:ext cx="2423873" cy="1194275"/>
            <a:chOff x="2146195" y="1132143"/>
            <a:chExt cx="2423873" cy="119427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FAC27E4-DCF3-83F9-5370-42C785A89E40}"/>
                </a:ext>
              </a:extLst>
            </p:cNvPr>
            <p:cNvSpPr txBox="1"/>
            <p:nvPr/>
          </p:nvSpPr>
          <p:spPr>
            <a:xfrm>
              <a:off x="2974457" y="1838581"/>
              <a:ext cx="15956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NUV-MT (FBK)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37B6A2A-D7B0-1B57-AB52-854C3C73D4B4}"/>
                </a:ext>
              </a:extLst>
            </p:cNvPr>
            <p:cNvSpPr/>
            <p:nvPr/>
          </p:nvSpPr>
          <p:spPr>
            <a:xfrm flipH="1">
              <a:off x="3047427" y="1613057"/>
              <a:ext cx="466117" cy="20713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A2B627A-9561-A356-4042-D4111DC6FF30}"/>
                </a:ext>
              </a:extLst>
            </p:cNvPr>
            <p:cNvSpPr/>
            <p:nvPr/>
          </p:nvSpPr>
          <p:spPr>
            <a:xfrm flipH="1">
              <a:off x="2922198" y="1459288"/>
              <a:ext cx="125855" cy="51467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049426D-A3F6-B21C-5973-C2B985556562}"/>
                </a:ext>
              </a:extLst>
            </p:cNvPr>
            <p:cNvSpPr txBox="1"/>
            <p:nvPr/>
          </p:nvSpPr>
          <p:spPr>
            <a:xfrm flipH="1">
              <a:off x="3035860" y="1132143"/>
              <a:ext cx="1256736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LYSO</a:t>
              </a:r>
            </a:p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3 x 3 x 20 mm</a:t>
              </a:r>
              <a:r>
                <a:rPr lang="en-US" sz="12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4A9B59B-1DC3-8E8D-5C7F-815130585D17}"/>
                </a:ext>
              </a:extLst>
            </p:cNvPr>
            <p:cNvSpPr/>
            <p:nvPr/>
          </p:nvSpPr>
          <p:spPr>
            <a:xfrm>
              <a:off x="2799734" y="1372653"/>
              <a:ext cx="131374" cy="68794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F2EF9F6-9095-49F8-DC0B-C5B39A47F61C}"/>
                </a:ext>
              </a:extLst>
            </p:cNvPr>
            <p:cNvSpPr txBox="1"/>
            <p:nvPr/>
          </p:nvSpPr>
          <p:spPr>
            <a:xfrm>
              <a:off x="2146195" y="2018641"/>
              <a:ext cx="108595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PZ-circuit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CF3D992-6417-45E3-3313-C06AA2DD7972}"/>
                </a:ext>
              </a:extLst>
            </p:cNvPr>
            <p:cNvCxnSpPr>
              <a:cxnSpLocks/>
            </p:cNvCxnSpPr>
            <p:nvPr/>
          </p:nvCxnSpPr>
          <p:spPr>
            <a:xfrm>
              <a:off x="2448714" y="1711689"/>
              <a:ext cx="3421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D1B29EAF-CDFD-5A4C-D2B5-0783A38A312C}"/>
                </a:ext>
              </a:extLst>
            </p:cNvPr>
            <p:cNvSpPr/>
            <p:nvPr/>
          </p:nvSpPr>
          <p:spPr>
            <a:xfrm>
              <a:off x="2326043" y="1652873"/>
              <a:ext cx="129604" cy="12960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</p:grpSp>
      <p:graphicFrame>
        <p:nvGraphicFramePr>
          <p:cNvPr id="56" name="Object 55">
            <a:extLst>
              <a:ext uri="{FF2B5EF4-FFF2-40B4-BE49-F238E27FC236}">
                <a16:creationId xmlns:a16="http://schemas.microsoft.com/office/drawing/2014/main" id="{454FD45B-C241-E06E-2C6B-D9793A7639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143341"/>
              </p:ext>
            </p:extLst>
          </p:nvPr>
        </p:nvGraphicFramePr>
        <p:xfrm>
          <a:off x="1498407" y="2091196"/>
          <a:ext cx="5882544" cy="4502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205" imgH="7502570" progId="Origin95.Graph">
                  <p:embed/>
                </p:oleObj>
              </mc:Choice>
              <mc:Fallback>
                <p:oleObj name="Graph" r:id="rId3" imgW="9802205" imgH="750257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98407" y="2091196"/>
                        <a:ext cx="5882544" cy="45026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C485F8D-1B4B-8B54-6EA8-F0F9AAFFB171}"/>
              </a:ext>
            </a:extLst>
          </p:cNvPr>
          <p:cNvCxnSpPr>
            <a:cxnSpLocks/>
          </p:cNvCxnSpPr>
          <p:nvPr/>
        </p:nvCxnSpPr>
        <p:spPr>
          <a:xfrm>
            <a:off x="2628354" y="4222044"/>
            <a:ext cx="3806313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A41886C-7E12-7C88-6097-E3932CE04D2A}"/>
              </a:ext>
            </a:extLst>
          </p:cNvPr>
          <p:cNvSpPr txBox="1"/>
          <p:nvPr/>
        </p:nvSpPr>
        <p:spPr>
          <a:xfrm>
            <a:off x="8881758" y="4359829"/>
            <a:ext cx="1465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Ave. / STD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29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39843-922E-F431-52EE-309C04D68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55C9EF4-3FEF-7DFD-C997-AC191A6381A6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A0CB3B-703D-88CB-3911-29E04763FF7B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F8E3858-D496-E78E-3DEE-635ACB342399}"/>
              </a:ext>
            </a:extLst>
          </p:cNvPr>
          <p:cNvSpPr txBox="1"/>
          <p:nvPr/>
        </p:nvSpPr>
        <p:spPr>
          <a:xfrm>
            <a:off x="0" y="114766"/>
            <a:ext cx="2869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4. Conclusion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75EFFCB-F501-856A-DFB4-5143506092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341958"/>
              </p:ext>
            </p:extLst>
          </p:nvPr>
        </p:nvGraphicFramePr>
        <p:xfrm>
          <a:off x="1904833" y="1530462"/>
          <a:ext cx="8962929" cy="1468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5163">
                  <a:extLst>
                    <a:ext uri="{9D8B030D-6E8A-4147-A177-3AD203B41FA5}">
                      <a16:colId xmlns:a16="http://schemas.microsoft.com/office/drawing/2014/main" val="3259855073"/>
                    </a:ext>
                  </a:extLst>
                </a:gridCol>
                <a:gridCol w="1986676">
                  <a:extLst>
                    <a:ext uri="{9D8B030D-6E8A-4147-A177-3AD203B41FA5}">
                      <a16:colId xmlns:a16="http://schemas.microsoft.com/office/drawing/2014/main" val="1375576424"/>
                    </a:ext>
                  </a:extLst>
                </a:gridCol>
                <a:gridCol w="2552439">
                  <a:extLst>
                    <a:ext uri="{9D8B030D-6E8A-4147-A177-3AD203B41FA5}">
                      <a16:colId xmlns:a16="http://schemas.microsoft.com/office/drawing/2014/main" val="446959487"/>
                    </a:ext>
                  </a:extLst>
                </a:gridCol>
                <a:gridCol w="1956935">
                  <a:extLst>
                    <a:ext uri="{9D8B030D-6E8A-4147-A177-3AD203B41FA5}">
                      <a16:colId xmlns:a16="http://schemas.microsoft.com/office/drawing/2014/main" val="1440002843"/>
                    </a:ext>
                  </a:extLst>
                </a:gridCol>
                <a:gridCol w="1911716">
                  <a:extLst>
                    <a:ext uri="{9D8B030D-6E8A-4147-A177-3AD203B41FA5}">
                      <a16:colId xmlns:a16="http://schemas.microsoft.com/office/drawing/2014/main" val="18342510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Utilization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CARRY8-based TDC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LUT-based TDC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65866"/>
                  </a:ext>
                </a:extLst>
              </a:tr>
              <a:tr h="182880">
                <a:tc rowSpan="3">
                  <a:txBody>
                    <a:bodyPr/>
                    <a:lstStyle/>
                    <a:p>
                      <a:pPr algn="ctr"/>
                      <a:endParaRPr 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CARRY8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-100 (▼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98%</a:t>
                      </a: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84980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CLB LUTs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-432(▼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52%</a:t>
                      </a: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274752"/>
                  </a:ext>
                </a:extLst>
              </a:tr>
              <a:tr h="35945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CLB Registers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-303(▼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27%</a:t>
                      </a: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02586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45D0B6B-31DA-0E9F-CC3D-5D6011297D6E}"/>
              </a:ext>
            </a:extLst>
          </p:cNvPr>
          <p:cNvSpPr txBox="1"/>
          <p:nvPr/>
        </p:nvSpPr>
        <p:spPr>
          <a:xfrm>
            <a:off x="1322937" y="1022469"/>
            <a:ext cx="53350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US" sz="2000" b="1" dirty="0">
                <a:latin typeface="Arial" panose="020B0604020202020204" pitchFamily="34" charset="0"/>
              </a:rPr>
              <a:t>Resource use c</a:t>
            </a:r>
            <a:r>
              <a:rPr lang="en-US" altLang="ko-US" sz="2000" b="1" i="0" u="none" strike="noStrike" dirty="0">
                <a:effectLst/>
                <a:latin typeface="Arial" panose="020B0604020202020204" pitchFamily="34" charset="0"/>
              </a:rPr>
              <a:t>omparison</a:t>
            </a:r>
            <a:endParaRPr lang="ko-US" altLang="en-US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1231BC-7481-8B48-F9E4-96B2B5139C9B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AB7BE9-58C9-2060-5491-BF6665BA4518}"/>
              </a:ext>
            </a:extLst>
          </p:cNvPr>
          <p:cNvSpPr txBox="1"/>
          <p:nvPr/>
        </p:nvSpPr>
        <p:spPr>
          <a:xfrm>
            <a:off x="1322937" y="3385462"/>
            <a:ext cx="49540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US" sz="2000" b="1" dirty="0">
                <a:latin typeface="Arial" panose="020B0604020202020204" pitchFamily="34" charset="0"/>
              </a:rPr>
              <a:t>Power consumption c</a:t>
            </a:r>
            <a:r>
              <a:rPr lang="en-US" altLang="ko-US" sz="2000" b="1" i="0" u="none" strike="noStrike" dirty="0">
                <a:effectLst/>
                <a:latin typeface="Arial" panose="020B0604020202020204" pitchFamily="34" charset="0"/>
              </a:rPr>
              <a:t>omparison</a:t>
            </a:r>
            <a:endParaRPr lang="ko-US" altLang="en-US" sz="2000" b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595779F-A701-4FCC-C3E4-C668EBD9C2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94180"/>
              </p:ext>
            </p:extLst>
          </p:nvPr>
        </p:nvGraphicFramePr>
        <p:xfrm>
          <a:off x="1904833" y="3834774"/>
          <a:ext cx="8962929" cy="92772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41839">
                  <a:extLst>
                    <a:ext uri="{9D8B030D-6E8A-4147-A177-3AD203B41FA5}">
                      <a16:colId xmlns:a16="http://schemas.microsoft.com/office/drawing/2014/main" val="3259855073"/>
                    </a:ext>
                  </a:extLst>
                </a:gridCol>
                <a:gridCol w="2575017">
                  <a:extLst>
                    <a:ext uri="{9D8B030D-6E8A-4147-A177-3AD203B41FA5}">
                      <a16:colId xmlns:a16="http://schemas.microsoft.com/office/drawing/2014/main" val="446959487"/>
                    </a:ext>
                  </a:extLst>
                </a:gridCol>
                <a:gridCol w="1934357">
                  <a:extLst>
                    <a:ext uri="{9D8B030D-6E8A-4147-A177-3AD203B41FA5}">
                      <a16:colId xmlns:a16="http://schemas.microsoft.com/office/drawing/2014/main" val="1440002843"/>
                    </a:ext>
                  </a:extLst>
                </a:gridCol>
                <a:gridCol w="1911716">
                  <a:extLst>
                    <a:ext uri="{9D8B030D-6E8A-4147-A177-3AD203B41FA5}">
                      <a16:colId xmlns:a16="http://schemas.microsoft.com/office/drawing/2014/main" val="183425106"/>
                    </a:ext>
                  </a:extLst>
                </a:gridCol>
              </a:tblGrid>
              <a:tr h="555917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consumption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CARRY8-based TDC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LUT-based TDC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65866"/>
                  </a:ext>
                </a:extLst>
              </a:tr>
              <a:tr h="371808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0.109 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-0.103W(▼</a:t>
                      </a:r>
                      <a:r>
                        <a:rPr lang="en-US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94%</a:t>
                      </a: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84980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3E7F5217-6D67-6548-D175-9DEC1D67548B}"/>
              </a:ext>
            </a:extLst>
          </p:cNvPr>
          <p:cNvSpPr txBox="1"/>
          <p:nvPr/>
        </p:nvSpPr>
        <p:spPr>
          <a:xfrm>
            <a:off x="1904832" y="5276872"/>
            <a:ext cx="89629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Reduced resource usage and lower power consumption enable the implementation of more TDC channels within a limited area.</a:t>
            </a:r>
          </a:p>
        </p:txBody>
      </p:sp>
    </p:spTree>
    <p:extLst>
      <p:ext uri="{BB962C8B-B14F-4D97-AF65-F5344CB8AC3E}">
        <p14:creationId xmlns:p14="http://schemas.microsoft.com/office/powerpoint/2010/main" val="124957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17B6A8-238D-0B5F-DB06-E46985DE8D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E0BDD03-65DF-0E60-03FC-E0A2E6342A07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079D645-2C2F-349F-9325-566442C16630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95E820E-0566-A7B9-3B44-97B64AA60039}"/>
              </a:ext>
            </a:extLst>
          </p:cNvPr>
          <p:cNvSpPr txBox="1"/>
          <p:nvPr/>
        </p:nvSpPr>
        <p:spPr>
          <a:xfrm>
            <a:off x="0" y="114766"/>
            <a:ext cx="2869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4. Conclusion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DCF6B6-EF63-96C8-9E3E-06D69616D71E}"/>
              </a:ext>
            </a:extLst>
          </p:cNvPr>
          <p:cNvSpPr txBox="1"/>
          <p:nvPr/>
        </p:nvSpPr>
        <p:spPr>
          <a:xfrm>
            <a:off x="701266" y="1022470"/>
            <a:ext cx="112493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US" sz="2000" b="1" i="0" u="none" strike="noStrike" dirty="0">
                <a:effectLst/>
                <a:latin typeface="Arial" panose="020B0604020202020204" pitchFamily="34" charset="0"/>
              </a:rPr>
              <a:t>LUT-based Time-to-Digital Converter </a:t>
            </a:r>
          </a:p>
          <a:p>
            <a:r>
              <a:rPr lang="en-US" altLang="ko-US" sz="2000" b="1" dirty="0">
                <a:latin typeface="Arial" panose="020B0604020202020204" pitchFamily="34" charset="0"/>
              </a:rPr>
              <a:t>	is</a:t>
            </a:r>
            <a:r>
              <a:rPr lang="en-US" altLang="ko-US" sz="2000" b="1" i="0" u="none" strike="noStrike" dirty="0">
                <a:effectLst/>
                <a:latin typeface="Arial" panose="020B0604020202020204" pitchFamily="34" charset="0"/>
              </a:rPr>
              <a:t> successfully implemented with dramatically reduced resources</a:t>
            </a:r>
            <a:endParaRPr lang="ko-US" altLang="en-US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0A96ED-D347-F028-056D-ADF0FD18C9A4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167B8A-E5A7-4BAD-913A-976258C3C4CD}"/>
              </a:ext>
            </a:extLst>
          </p:cNvPr>
          <p:cNvSpPr txBox="1"/>
          <p:nvPr/>
        </p:nvSpPr>
        <p:spPr>
          <a:xfrm>
            <a:off x="2066925" y="1730356"/>
            <a:ext cx="88676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US" sz="1800" i="0" u="none" strike="noStrike" dirty="0">
                <a:effectLst/>
                <a:latin typeface="Arial" panose="020B0604020202020204" pitchFamily="34" charset="0"/>
                <a:sym typeface="Wingdings" pitchFamily="2" charset="2"/>
              </a:rPr>
              <a:t> 		Average bin size 9.4 </a:t>
            </a:r>
            <a:r>
              <a:rPr lang="en-US" altLang="ko-US" sz="1800" i="0" u="none" strike="noStrike" dirty="0" err="1">
                <a:effectLst/>
                <a:latin typeface="Arial" panose="020B0604020202020204" pitchFamily="34" charset="0"/>
                <a:sym typeface="Wingdings" pitchFamily="2" charset="2"/>
              </a:rPr>
              <a:t>ps</a:t>
            </a:r>
            <a:r>
              <a:rPr lang="en-US" altLang="ko-US" sz="1800" i="0" u="none" strike="noStrike" dirty="0">
                <a:effectLst/>
                <a:latin typeface="Arial" panose="020B0604020202020204" pitchFamily="34" charset="0"/>
                <a:sym typeface="Wingdings" pitchFamily="2" charset="2"/>
              </a:rPr>
              <a:t>  </a:t>
            </a:r>
            <a:r>
              <a:rPr lang="en-US" altLang="ko-US" sz="1800" i="0" u="none" strike="noStrike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Sub-10 </a:t>
            </a:r>
            <a:r>
              <a:rPr lang="en-US" altLang="ko-US" sz="1800" i="0" u="none" strike="noStrike" dirty="0" err="1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ps</a:t>
            </a:r>
            <a:r>
              <a:rPr lang="en-US" altLang="ko-US" sz="1800" i="0" u="none" strike="noStrike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ko-US" dirty="0">
                <a:latin typeface="Arial" panose="020B0604020202020204" pitchFamily="34" charset="0"/>
              </a:rPr>
              <a:t>Bin Size</a:t>
            </a:r>
            <a:endParaRPr lang="en-US" altLang="ko-US" sz="180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232DB2-4CCB-9226-919F-E2E4B7900F24}"/>
              </a:ext>
            </a:extLst>
          </p:cNvPr>
          <p:cNvSpPr txBox="1"/>
          <p:nvPr/>
        </p:nvSpPr>
        <p:spPr>
          <a:xfrm>
            <a:off x="701266" y="2324317"/>
            <a:ext cx="112493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US" sz="2000" b="1" dirty="0">
                <a:latin typeface="Arial" panose="020B0604020202020204" pitchFamily="34" charset="0"/>
              </a:rPr>
              <a:t>	</a:t>
            </a:r>
            <a:r>
              <a:rPr lang="en-US" altLang="ko-US" sz="2000" b="1" i="0" u="none" strike="noStrike" dirty="0">
                <a:effectLst/>
                <a:latin typeface="Arial" panose="020B0604020202020204" pitchFamily="34" charset="0"/>
              </a:rPr>
              <a:t>is </a:t>
            </a:r>
            <a:r>
              <a:rPr lang="en-US" altLang="ko-US" sz="2000" b="1" dirty="0">
                <a:latin typeface="Arial" panose="020B0604020202020204" pitchFamily="34" charset="0"/>
              </a:rPr>
              <a:t>internally</a:t>
            </a:r>
            <a:r>
              <a:rPr lang="en-US" altLang="ko-US" sz="2000" b="1" i="0" u="none" strike="noStrike" dirty="0">
                <a:effectLst/>
                <a:latin typeface="Arial" panose="020B0604020202020204" pitchFamily="34" charset="0"/>
              </a:rPr>
              <a:t> free from location and temperature variation</a:t>
            </a:r>
            <a:endParaRPr lang="ko-US" altLang="en-US" sz="2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A3D1AF-066C-0624-75A9-7A898A394C50}"/>
              </a:ext>
            </a:extLst>
          </p:cNvPr>
          <p:cNvSpPr txBox="1"/>
          <p:nvPr/>
        </p:nvSpPr>
        <p:spPr>
          <a:xfrm>
            <a:off x="2066925" y="2909183"/>
            <a:ext cx="88676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US" sz="1800" i="0" u="none" strike="noStrike" dirty="0">
                <a:effectLst/>
                <a:latin typeface="Arial" panose="020B0604020202020204" pitchFamily="34" charset="0"/>
                <a:sym typeface="Wingdings" pitchFamily="2" charset="2"/>
              </a:rPr>
              <a:t> </a:t>
            </a:r>
            <a:r>
              <a:rPr lang="en-US" altLang="ko-US" dirty="0">
                <a:latin typeface="Arial" panose="020B0604020202020204" pitchFamily="34" charset="0"/>
                <a:sym typeface="Wingdings" pitchFamily="2" charset="2"/>
              </a:rPr>
              <a:t>The clock-asynchronized LUT-based TDC operates in a random sequence, minimizing the impact of temperature and location variations on performance.</a:t>
            </a:r>
          </a:p>
          <a:p>
            <a:r>
              <a:rPr lang="en-US" altLang="ko-US" dirty="0">
                <a:latin typeface="Arial" panose="020B0604020202020204" pitchFamily="34" charset="0"/>
                <a:sym typeface="Wingdings" pitchFamily="2" charset="2"/>
              </a:rPr>
              <a:t>As a result, there is no need to implement correction circuits, which would otherwise require a significantly large amount of resources.</a:t>
            </a:r>
            <a:endParaRPr lang="en-US" altLang="ko-US" sz="1800" i="0" u="none" strike="noStrike" dirty="0">
              <a:effectLst/>
              <a:latin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98C72D7-E155-2EB2-E542-4DDA73B13B3E}"/>
              </a:ext>
            </a:extLst>
          </p:cNvPr>
          <p:cNvSpPr txBox="1"/>
          <p:nvPr/>
        </p:nvSpPr>
        <p:spPr>
          <a:xfrm>
            <a:off x="767941" y="4518897"/>
            <a:ext cx="112493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>
                <a:latin typeface="Arial" panose="020B0604020202020204" pitchFamily="34" charset="0"/>
              </a:rPr>
              <a:t>Next step</a:t>
            </a:r>
            <a:endParaRPr lang="ko-US" altLang="en-US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1C76EFC-4EBE-31E0-9B0F-AB40518EE0DF}"/>
              </a:ext>
            </a:extLst>
          </p:cNvPr>
          <p:cNvSpPr txBox="1"/>
          <p:nvPr/>
        </p:nvSpPr>
        <p:spPr>
          <a:xfrm>
            <a:off x="2855135" y="5042117"/>
            <a:ext cx="69415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US" sz="1800" i="0" u="none" strike="noStrike" dirty="0">
                <a:effectLst/>
                <a:latin typeface="Arial" panose="020B0604020202020204" pitchFamily="34" charset="0"/>
                <a:sym typeface="Wingdings" pitchFamily="2" charset="2"/>
              </a:rPr>
              <a:t> 	The LUT-based TDC still exhibits large bins </a:t>
            </a:r>
            <a:r>
              <a:rPr lang="en-US" altLang="ko-US" dirty="0">
                <a:latin typeface="Arial" panose="020B0604020202020204" pitchFamily="34" charset="0"/>
                <a:sym typeface="Wingdings" pitchFamily="2" charset="2"/>
              </a:rPr>
              <a:t>(&gt;40ps).</a:t>
            </a:r>
          </a:p>
          <a:p>
            <a:r>
              <a:rPr lang="en-US" altLang="ko-US" sz="1800" i="0" u="none" strike="noStrike" dirty="0"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 It will be investigated to make bin size more even</a:t>
            </a:r>
          </a:p>
        </p:txBody>
      </p:sp>
    </p:spTree>
    <p:extLst>
      <p:ext uri="{BB962C8B-B14F-4D97-AF65-F5344CB8AC3E}">
        <p14:creationId xmlns:p14="http://schemas.microsoft.com/office/powerpoint/2010/main" val="336474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CBF2F-B622-5FB5-BDC5-246299472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1F893D6-F39D-7160-6368-3BA6EB7E12A5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1AFFBC3-FF74-0E72-5C33-1342D9EB9263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3B95AFF-7885-1451-E246-6CB1DFEB862E}"/>
              </a:ext>
            </a:extLst>
          </p:cNvPr>
          <p:cNvSpPr txBox="1"/>
          <p:nvPr/>
        </p:nvSpPr>
        <p:spPr>
          <a:xfrm>
            <a:off x="0" y="114766"/>
            <a:ext cx="1309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Q &amp; A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1EFE69-2B60-32FE-BC72-7FC6EA4A5ED1}"/>
              </a:ext>
            </a:extLst>
          </p:cNvPr>
          <p:cNvSpPr txBox="1"/>
          <p:nvPr/>
        </p:nvSpPr>
        <p:spPr>
          <a:xfrm>
            <a:off x="2809591" y="3105834"/>
            <a:ext cx="65728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59E54E-A4F8-1B20-5577-24AFD91B454F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58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A83E90-73C2-1C0B-F5AE-BB99193EC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4627D2FD-EF5F-77BB-619F-9CA762918C9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82640" y="883790"/>
          <a:ext cx="707866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205" imgH="7502570" progId="Origin95.Graph">
                  <p:embed/>
                </p:oleObj>
              </mc:Choice>
              <mc:Fallback>
                <p:oleObj name="Graph" r:id="rId3" imgW="9802205" imgH="7502570" progId="Origin95.Graph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4627D2FD-EF5F-77BB-619F-9CA762918C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2640" y="883790"/>
                        <a:ext cx="707866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3C7B8E3-F945-2936-87AA-F996C5D7A8F9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3C1D742-3F9D-FDB0-C8DE-EF7857450213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B7B2F8C-5861-29BB-96FB-CE9520839BAD}"/>
              </a:ext>
            </a:extLst>
          </p:cNvPr>
          <p:cNvSpPr txBox="1"/>
          <p:nvPr/>
        </p:nvSpPr>
        <p:spPr>
          <a:xfrm>
            <a:off x="0" y="114766"/>
            <a:ext cx="4466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3. Experiment Results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8EEE7F-F9C0-F4EB-2EC4-48E05CB07F91}"/>
              </a:ext>
            </a:extLst>
          </p:cNvPr>
          <p:cNvSpPr txBox="1"/>
          <p:nvPr/>
        </p:nvSpPr>
        <p:spPr>
          <a:xfrm>
            <a:off x="2838359" y="1083845"/>
            <a:ext cx="77705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Differential Nonlinearity (DNL) and Integral Nonlinearity (INL)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1AE09E-410E-67CA-6C31-86C16ABE150B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9733E5-73B6-2671-B88F-13E38C4F65FB}"/>
              </a:ext>
            </a:extLst>
          </p:cNvPr>
          <p:cNvSpPr txBox="1"/>
          <p:nvPr/>
        </p:nvSpPr>
        <p:spPr>
          <a:xfrm>
            <a:off x="161720" y="779510"/>
            <a:ext cx="26967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Single channel test</a:t>
            </a:r>
          </a:p>
        </p:txBody>
      </p:sp>
    </p:spTree>
    <p:extLst>
      <p:ext uri="{BB962C8B-B14F-4D97-AF65-F5344CB8AC3E}">
        <p14:creationId xmlns:p14="http://schemas.microsoft.com/office/powerpoint/2010/main" val="385622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08991E-7017-BA19-6394-5302C217C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50C30DE-B800-3129-3E18-16D1EEF6FB9D}"/>
              </a:ext>
            </a:extLst>
          </p:cNvPr>
          <p:cNvSpPr/>
          <p:nvPr/>
        </p:nvSpPr>
        <p:spPr>
          <a:xfrm>
            <a:off x="-1" y="0"/>
            <a:ext cx="12192001" cy="7153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B498CC9-0F59-282E-B8F8-C2CFFDBF7B06}"/>
              </a:ext>
            </a:extLst>
          </p:cNvPr>
          <p:cNvCxnSpPr>
            <a:cxnSpLocks/>
          </p:cNvCxnSpPr>
          <p:nvPr/>
        </p:nvCxnSpPr>
        <p:spPr>
          <a:xfrm>
            <a:off x="-1" y="715347"/>
            <a:ext cx="121920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59DF398-E17E-F352-3524-FDAE12B6757A}"/>
              </a:ext>
            </a:extLst>
          </p:cNvPr>
          <p:cNvSpPr txBox="1"/>
          <p:nvPr/>
        </p:nvSpPr>
        <p:spPr>
          <a:xfrm>
            <a:off x="11570329" y="6457890"/>
            <a:ext cx="621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BB9ADFE5-601B-E9B8-CFC7-A1DD74C8E1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07814"/>
              </p:ext>
            </p:extLst>
          </p:nvPr>
        </p:nvGraphicFramePr>
        <p:xfrm>
          <a:off x="3453185" y="1430694"/>
          <a:ext cx="5749066" cy="4400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205" imgH="7502570" progId="Origin95.Graph">
                  <p:embed/>
                </p:oleObj>
              </mc:Choice>
              <mc:Fallback>
                <p:oleObj name="Graph" r:id="rId3" imgW="9802205" imgH="7502570" progId="Origin95.Graph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BB9ADFE5-601B-E9B8-CFC7-A1DD74C8E1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53185" y="1430694"/>
                        <a:ext cx="5749066" cy="44004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6330F42-EEBD-88E8-9702-4DE619EC5EC8}"/>
              </a:ext>
            </a:extLst>
          </p:cNvPr>
          <p:cNvSpPr txBox="1"/>
          <p:nvPr/>
        </p:nvSpPr>
        <p:spPr>
          <a:xfrm>
            <a:off x="0" y="114766"/>
            <a:ext cx="4466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3. Experiment Results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3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7CBF9-ED55-1FCA-FF8E-1B2FC3912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421DAB-3A16-3753-C7F8-5AC8576E524D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D75100-B260-255F-2F6C-F2407FEF2C2C}"/>
              </a:ext>
            </a:extLst>
          </p:cNvPr>
          <p:cNvSpPr txBox="1"/>
          <p:nvPr/>
        </p:nvSpPr>
        <p:spPr>
          <a:xfrm>
            <a:off x="4962525" y="1754707"/>
            <a:ext cx="3289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TDC applications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66140A3-922E-1102-B11D-9FE01C3D6D8E}"/>
              </a:ext>
            </a:extLst>
          </p:cNvPr>
          <p:cNvGrpSpPr/>
          <p:nvPr/>
        </p:nvGrpSpPr>
        <p:grpSpPr>
          <a:xfrm>
            <a:off x="3064381" y="2168348"/>
            <a:ext cx="6193919" cy="3902866"/>
            <a:chOff x="2546221" y="1533319"/>
            <a:chExt cx="7395211" cy="4659815"/>
          </a:xfrm>
        </p:grpSpPr>
        <p:pic>
          <p:nvPicPr>
            <p:cNvPr id="2056" name="Picture 8" descr="LHC rocks the seesaw model | CERN">
              <a:extLst>
                <a:ext uri="{FF2B5EF4-FFF2-40B4-BE49-F238E27FC236}">
                  <a16:creationId xmlns:a16="http://schemas.microsoft.com/office/drawing/2014/main" id="{CD89FD36-F9D8-1248-23D9-651B26FBD7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8247" y="3790874"/>
              <a:ext cx="3599497" cy="2402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949C9DD-5C9F-EBC9-1BD1-EDB8B71142B1}"/>
                </a:ext>
              </a:extLst>
            </p:cNvPr>
            <p:cNvSpPr txBox="1"/>
            <p:nvPr/>
          </p:nvSpPr>
          <p:spPr>
            <a:xfrm>
              <a:off x="5213754" y="5885355"/>
              <a:ext cx="981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LHC </a:t>
              </a:r>
              <a:r>
                <a:rPr lang="en-US" altLang="ko-KR" sz="1400" b="1" i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cern</a:t>
              </a:r>
              <a:endParaRPr lang="en-US" altLang="ko-KR" sz="1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1E2B721-37A7-DE69-930C-C94420535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6334437" y="3790873"/>
              <a:ext cx="3606995" cy="240225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828FC0-6DC9-B2BD-6A84-6EF4B511D35F}"/>
                </a:ext>
              </a:extLst>
            </p:cNvPr>
            <p:cNvSpPr txBox="1"/>
            <p:nvPr/>
          </p:nvSpPr>
          <p:spPr>
            <a:xfrm>
              <a:off x="6541265" y="5885354"/>
              <a:ext cx="24336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IBM Quantum System One</a:t>
              </a:r>
              <a:endParaRPr lang="en-US" altLang="ko-KR" sz="1400" b="1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pic>
          <p:nvPicPr>
            <p:cNvPr id="9218" name="Picture 2" descr="A 3-D lidar scan of the Interstate 510 bridge in New Orleans, La. The U.S. Geological Survey ...">
              <a:extLst>
                <a:ext uri="{FF2B5EF4-FFF2-40B4-BE49-F238E27FC236}">
                  <a16:creationId xmlns:a16="http://schemas.microsoft.com/office/drawing/2014/main" id="{415D0433-485A-C76C-6B16-B33E6F06C1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4437" y="1567994"/>
              <a:ext cx="3606994" cy="2153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8D10F3F-CB12-F1AC-B0AC-320C93DA2CF4}"/>
                </a:ext>
              </a:extLst>
            </p:cNvPr>
            <p:cNvSpPr txBox="1"/>
            <p:nvPr/>
          </p:nvSpPr>
          <p:spPr>
            <a:xfrm>
              <a:off x="9063972" y="3416255"/>
              <a:ext cx="7328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LiDAR</a:t>
              </a:r>
              <a:endParaRPr lang="en-US" altLang="ko-KR" sz="1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pic>
          <p:nvPicPr>
            <p:cNvPr id="9222" name="Picture 6" descr="Image: A full-body PET/CT scan on the Explorer scanner (Photo courtesy of UCD).">
              <a:extLst>
                <a:ext uri="{FF2B5EF4-FFF2-40B4-BE49-F238E27FC236}">
                  <a16:creationId xmlns:a16="http://schemas.microsoft.com/office/drawing/2014/main" id="{AB32C937-A3D6-7728-8CDA-E73AD2B309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6221" y="1533319"/>
              <a:ext cx="3718431" cy="2098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AA59BF3-BCC1-D8A8-00B9-3362B7B22D48}"/>
                </a:ext>
              </a:extLst>
            </p:cNvPr>
            <p:cNvSpPr txBox="1"/>
            <p:nvPr/>
          </p:nvSpPr>
          <p:spPr>
            <a:xfrm>
              <a:off x="2838602" y="3338291"/>
              <a:ext cx="28159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Total-body TOF PET, </a:t>
              </a:r>
              <a:r>
                <a:rPr lang="en-US" altLang="ko-KR" sz="14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uExplorer</a:t>
              </a:r>
              <a:endParaRPr lang="en-US" altLang="ko-KR" sz="1400" b="1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E476001-ED5D-002B-C236-B82512D1E2EA}"/>
              </a:ext>
            </a:extLst>
          </p:cNvPr>
          <p:cNvSpPr txBox="1"/>
          <p:nvPr/>
        </p:nvSpPr>
        <p:spPr>
          <a:xfrm>
            <a:off x="1369359" y="2779983"/>
            <a:ext cx="1780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Field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923999-0729-478B-A257-0DC6875B908E}"/>
              </a:ext>
            </a:extLst>
          </p:cNvPr>
          <p:cNvSpPr txBox="1"/>
          <p:nvPr/>
        </p:nvSpPr>
        <p:spPr>
          <a:xfrm>
            <a:off x="1942221" y="4865142"/>
            <a:ext cx="1780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9416E-10DA-2FB9-886D-5AA62387B3AE}"/>
              </a:ext>
            </a:extLst>
          </p:cNvPr>
          <p:cNvSpPr txBox="1"/>
          <p:nvPr/>
        </p:nvSpPr>
        <p:spPr>
          <a:xfrm>
            <a:off x="9316748" y="2908021"/>
            <a:ext cx="1780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85ED17-295A-BCA2-3FAD-620E08AAD870}"/>
              </a:ext>
            </a:extLst>
          </p:cNvPr>
          <p:cNvSpPr txBox="1"/>
          <p:nvPr/>
        </p:nvSpPr>
        <p:spPr>
          <a:xfrm>
            <a:off x="9258299" y="4992002"/>
            <a:ext cx="1780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806A6-1C27-7A4E-389E-089E0627218C}"/>
              </a:ext>
            </a:extLst>
          </p:cNvPr>
          <p:cNvSpPr txBox="1"/>
          <p:nvPr/>
        </p:nvSpPr>
        <p:spPr>
          <a:xfrm>
            <a:off x="215265" y="916375"/>
            <a:ext cx="1014793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Time-to-Digital Converters (TDCs) 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are electronic circuits that digitize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time values into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discrete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digital values.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F3456E-F3A4-C914-7D6B-F9E8BF123135}"/>
              </a:ext>
            </a:extLst>
          </p:cNvPr>
          <p:cNvSpPr/>
          <p:nvPr/>
        </p:nvSpPr>
        <p:spPr>
          <a:xfrm>
            <a:off x="3143554" y="2154816"/>
            <a:ext cx="3021067" cy="1846279"/>
          </a:xfrm>
          <a:prstGeom prst="roundRect">
            <a:avLst>
              <a:gd name="adj" fmla="val 10889"/>
            </a:avLst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508A8F-CCD0-5B80-EEE9-5C40509CBC72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75685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B8397-1EAB-0938-2E83-F54336823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70FB07-3FE2-DC82-FE91-AF25EBC1D5C7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62696E2-1903-6A76-5D97-50EE0FF90D4D}"/>
              </a:ext>
            </a:extLst>
          </p:cNvPr>
          <p:cNvSpPr/>
          <p:nvPr/>
        </p:nvSpPr>
        <p:spPr>
          <a:xfrm>
            <a:off x="4895327" y="2845461"/>
            <a:ext cx="338554" cy="33855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/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2258C9-2A82-5046-64D5-1349F95CF8E5}"/>
              </a:ext>
            </a:extLst>
          </p:cNvPr>
          <p:cNvSpPr txBox="1"/>
          <p:nvPr/>
        </p:nvSpPr>
        <p:spPr>
          <a:xfrm>
            <a:off x="1173878" y="1274941"/>
            <a:ext cx="2279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NON-TOF PET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CD8967-2B34-E75C-FCFD-A6712F1F7A71}"/>
              </a:ext>
            </a:extLst>
          </p:cNvPr>
          <p:cNvSpPr txBox="1"/>
          <p:nvPr/>
        </p:nvSpPr>
        <p:spPr>
          <a:xfrm>
            <a:off x="4442532" y="1274941"/>
            <a:ext cx="1254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TOF PET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B11FE61-474F-1D1F-3222-3D1889DF5B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948"/>
          <a:stretch/>
        </p:blipFill>
        <p:spPr>
          <a:xfrm>
            <a:off x="878330" y="4442838"/>
            <a:ext cx="2299403" cy="1783872"/>
          </a:xfrm>
          <a:prstGeom prst="rect">
            <a:avLst/>
          </a:prstGeom>
        </p:spPr>
      </p:pic>
      <p:sp>
        <p:nvSpPr>
          <p:cNvPr id="1026" name="TextBox 1025">
            <a:extLst>
              <a:ext uri="{FF2B5EF4-FFF2-40B4-BE49-F238E27FC236}">
                <a16:creationId xmlns:a16="http://schemas.microsoft.com/office/drawing/2014/main" id="{5172C512-1345-05C2-88CD-C750B7A2E9E2}"/>
              </a:ext>
            </a:extLst>
          </p:cNvPr>
          <p:cNvSpPr txBox="1"/>
          <p:nvPr/>
        </p:nvSpPr>
        <p:spPr>
          <a:xfrm>
            <a:off x="6847861" y="2259071"/>
            <a:ext cx="47953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Coincidence Time Resolution (</a:t>
            </a:r>
            <a:r>
              <a:rPr lang="en-US" sz="2000" b="1" i="1" dirty="0">
                <a:solidFill>
                  <a:srgbClr val="DEA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8" name="TextBox 1027">
                <a:extLst>
                  <a:ext uri="{FF2B5EF4-FFF2-40B4-BE49-F238E27FC236}">
                    <a16:creationId xmlns:a16="http://schemas.microsoft.com/office/drawing/2014/main" id="{F01C86ED-9706-27CB-32A1-3CF1624C973C}"/>
                  </a:ext>
                </a:extLst>
              </p:cNvPr>
              <p:cNvSpPr txBox="1"/>
              <p:nvPr/>
            </p:nvSpPr>
            <p:spPr>
              <a:xfrm>
                <a:off x="8389068" y="4745137"/>
                <a:ext cx="1511439" cy="5761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000" b="1" i="1" smtClean="0">
                              <a:solidFill>
                                <a:srgbClr val="DEAA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𝑪𝑻𝑹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28" name="TextBox 1027">
                <a:extLst>
                  <a:ext uri="{FF2B5EF4-FFF2-40B4-BE49-F238E27FC236}">
                    <a16:creationId xmlns:a16="http://schemas.microsoft.com/office/drawing/2014/main" id="{F01C86ED-9706-27CB-32A1-3CF1624C97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9068" y="4745137"/>
                <a:ext cx="1511439" cy="576183"/>
              </a:xfrm>
              <a:prstGeom prst="rect">
                <a:avLst/>
              </a:prstGeom>
              <a:blipFill>
                <a:blip r:embed="rId4"/>
                <a:stretch>
                  <a:fillRect r="-2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0" name="Straight Connector 1029">
            <a:extLst>
              <a:ext uri="{FF2B5EF4-FFF2-40B4-BE49-F238E27FC236}">
                <a16:creationId xmlns:a16="http://schemas.microsoft.com/office/drawing/2014/main" id="{C29E751C-47B5-3A37-CAC0-AAA53B07A231}"/>
              </a:ext>
            </a:extLst>
          </p:cNvPr>
          <p:cNvCxnSpPr>
            <a:cxnSpLocks/>
          </p:cNvCxnSpPr>
          <p:nvPr/>
        </p:nvCxnSpPr>
        <p:spPr>
          <a:xfrm flipV="1">
            <a:off x="7753342" y="3006189"/>
            <a:ext cx="2782892" cy="10503"/>
          </a:xfrm>
          <a:prstGeom prst="line">
            <a:avLst/>
          </a:prstGeom>
          <a:ln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2" name="TextBox 1031">
            <a:extLst>
              <a:ext uri="{FF2B5EF4-FFF2-40B4-BE49-F238E27FC236}">
                <a16:creationId xmlns:a16="http://schemas.microsoft.com/office/drawing/2014/main" id="{EA592A3C-4153-763C-A03D-A1F5DF1EAFA4}"/>
              </a:ext>
            </a:extLst>
          </p:cNvPr>
          <p:cNvSpPr txBox="1"/>
          <p:nvPr/>
        </p:nvSpPr>
        <p:spPr>
          <a:xfrm>
            <a:off x="8717944" y="2628088"/>
            <a:ext cx="9293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855E0B16-7453-3345-A6A2-D441414FB953}"/>
              </a:ext>
            </a:extLst>
          </p:cNvPr>
          <p:cNvSpPr txBox="1"/>
          <p:nvPr/>
        </p:nvSpPr>
        <p:spPr>
          <a:xfrm>
            <a:off x="7841668" y="3002331"/>
            <a:ext cx="8675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endParaRPr lang="en-US" sz="20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FA4FBF6B-6FB9-01A1-C8DF-C9DB15E2A93D}"/>
              </a:ext>
            </a:extLst>
          </p:cNvPr>
          <p:cNvSpPr txBox="1"/>
          <p:nvPr/>
        </p:nvSpPr>
        <p:spPr>
          <a:xfrm>
            <a:off x="9562794" y="2967828"/>
            <a:ext cx="888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Right</a:t>
            </a:r>
            <a:endParaRPr lang="en-US" sz="20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0" name="Freeform 53">
            <a:extLst>
              <a:ext uri="{FF2B5EF4-FFF2-40B4-BE49-F238E27FC236}">
                <a16:creationId xmlns:a16="http://schemas.microsoft.com/office/drawing/2014/main" id="{8A2192F1-CC6E-DD5F-42A1-F2A6C296E86F}"/>
              </a:ext>
            </a:extLst>
          </p:cNvPr>
          <p:cNvSpPr/>
          <p:nvPr/>
        </p:nvSpPr>
        <p:spPr>
          <a:xfrm>
            <a:off x="8841555" y="3134344"/>
            <a:ext cx="624597" cy="412900"/>
          </a:xfrm>
          <a:custGeom>
            <a:avLst/>
            <a:gdLst>
              <a:gd name="connsiteX0" fmla="*/ 0 w 1076960"/>
              <a:gd name="connsiteY0" fmla="*/ 690897 h 712885"/>
              <a:gd name="connsiteX1" fmla="*/ 406400 w 1076960"/>
              <a:gd name="connsiteY1" fmla="*/ 609617 h 712885"/>
              <a:gd name="connsiteX2" fmla="*/ 599440 w 1076960"/>
              <a:gd name="connsiteY2" fmla="*/ 17 h 712885"/>
              <a:gd name="connsiteX3" fmla="*/ 731520 w 1076960"/>
              <a:gd name="connsiteY3" fmla="*/ 589297 h 712885"/>
              <a:gd name="connsiteX4" fmla="*/ 1076960 w 1076960"/>
              <a:gd name="connsiteY4" fmla="*/ 701057 h 712885"/>
              <a:gd name="connsiteX0" fmla="*/ 0 w 1076960"/>
              <a:gd name="connsiteY0" fmla="*/ 691002 h 712990"/>
              <a:gd name="connsiteX1" fmla="*/ 396240 w 1076960"/>
              <a:gd name="connsiteY1" fmla="*/ 538602 h 712990"/>
              <a:gd name="connsiteX2" fmla="*/ 599440 w 1076960"/>
              <a:gd name="connsiteY2" fmla="*/ 122 h 712990"/>
              <a:gd name="connsiteX3" fmla="*/ 731520 w 1076960"/>
              <a:gd name="connsiteY3" fmla="*/ 589402 h 712990"/>
              <a:gd name="connsiteX4" fmla="*/ 1076960 w 1076960"/>
              <a:gd name="connsiteY4" fmla="*/ 701162 h 712990"/>
              <a:gd name="connsiteX0" fmla="*/ 0 w 1076960"/>
              <a:gd name="connsiteY0" fmla="*/ 690929 h 706358"/>
              <a:gd name="connsiteX1" fmla="*/ 396240 w 1076960"/>
              <a:gd name="connsiteY1" fmla="*/ 538529 h 706358"/>
              <a:gd name="connsiteX2" fmla="*/ 599440 w 1076960"/>
              <a:gd name="connsiteY2" fmla="*/ 49 h 706358"/>
              <a:gd name="connsiteX3" fmla="*/ 741680 w 1076960"/>
              <a:gd name="connsiteY3" fmla="*/ 508049 h 706358"/>
              <a:gd name="connsiteX4" fmla="*/ 1076960 w 1076960"/>
              <a:gd name="connsiteY4" fmla="*/ 701089 h 706358"/>
              <a:gd name="connsiteX0" fmla="*/ 0 w 1076960"/>
              <a:gd name="connsiteY0" fmla="*/ 690929 h 706358"/>
              <a:gd name="connsiteX1" fmla="*/ 396240 w 1076960"/>
              <a:gd name="connsiteY1" fmla="*/ 538529 h 706358"/>
              <a:gd name="connsiteX2" fmla="*/ 568960 w 1076960"/>
              <a:gd name="connsiteY2" fmla="*/ 49 h 706358"/>
              <a:gd name="connsiteX3" fmla="*/ 741680 w 1076960"/>
              <a:gd name="connsiteY3" fmla="*/ 508049 h 706358"/>
              <a:gd name="connsiteX4" fmla="*/ 1076960 w 1076960"/>
              <a:gd name="connsiteY4" fmla="*/ 701089 h 70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6960" h="706358">
                <a:moveTo>
                  <a:pt x="0" y="690929"/>
                </a:moveTo>
                <a:cubicBezTo>
                  <a:pt x="153246" y="707862"/>
                  <a:pt x="301413" y="653676"/>
                  <a:pt x="396240" y="538529"/>
                </a:cubicBezTo>
                <a:cubicBezTo>
                  <a:pt x="491067" y="423382"/>
                  <a:pt x="511387" y="5129"/>
                  <a:pt x="568960" y="49"/>
                </a:cubicBezTo>
                <a:cubicBezTo>
                  <a:pt x="626533" y="-5031"/>
                  <a:pt x="662093" y="391209"/>
                  <a:pt x="741680" y="508049"/>
                </a:cubicBezTo>
                <a:cubicBezTo>
                  <a:pt x="821267" y="624889"/>
                  <a:pt x="992293" y="731569"/>
                  <a:pt x="1076960" y="701089"/>
                </a:cubicBezTo>
              </a:path>
            </a:pathLst>
          </a:custGeom>
          <a:noFill/>
          <a:ln>
            <a:solidFill>
              <a:srgbClr val="DEAA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0518BB74-B8BA-4710-BF44-6D917954AC58}"/>
              </a:ext>
            </a:extLst>
          </p:cNvPr>
          <p:cNvCxnSpPr>
            <a:cxnSpLocks/>
          </p:cNvCxnSpPr>
          <p:nvPr/>
        </p:nvCxnSpPr>
        <p:spPr>
          <a:xfrm flipV="1">
            <a:off x="9088236" y="3426407"/>
            <a:ext cx="168718" cy="5331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42" name="Group 1041">
            <a:extLst>
              <a:ext uri="{FF2B5EF4-FFF2-40B4-BE49-F238E27FC236}">
                <a16:creationId xmlns:a16="http://schemas.microsoft.com/office/drawing/2014/main" id="{1581E40C-8645-05CB-1C09-C6F4C277E363}"/>
              </a:ext>
            </a:extLst>
          </p:cNvPr>
          <p:cNvGrpSpPr/>
          <p:nvPr/>
        </p:nvGrpSpPr>
        <p:grpSpPr>
          <a:xfrm>
            <a:off x="756018" y="1743703"/>
            <a:ext cx="2516251" cy="2502366"/>
            <a:chOff x="531585" y="2057868"/>
            <a:chExt cx="2516251" cy="2502366"/>
          </a:xfrm>
        </p:grpSpPr>
        <p:sp>
          <p:nvSpPr>
            <p:cNvPr id="1043" name="Rectangle 1042">
              <a:extLst>
                <a:ext uri="{FF2B5EF4-FFF2-40B4-BE49-F238E27FC236}">
                  <a16:creationId xmlns:a16="http://schemas.microsoft.com/office/drawing/2014/main" id="{C3453122-0E5D-794B-545F-61F866294910}"/>
                </a:ext>
              </a:extLst>
            </p:cNvPr>
            <p:cNvSpPr/>
            <p:nvPr/>
          </p:nvSpPr>
          <p:spPr>
            <a:xfrm>
              <a:off x="1662829" y="2647120"/>
              <a:ext cx="197316" cy="1370466"/>
            </a:xfrm>
            <a:prstGeom prst="rect">
              <a:avLst/>
            </a:prstGeom>
            <a:solidFill>
              <a:srgbClr val="7F7F7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4" name="Rectangle 1043">
              <a:extLst>
                <a:ext uri="{FF2B5EF4-FFF2-40B4-BE49-F238E27FC236}">
                  <a16:creationId xmlns:a16="http://schemas.microsoft.com/office/drawing/2014/main" id="{A7BF7F98-36EF-C0F2-8400-68C4B41FEDDF}"/>
                </a:ext>
              </a:extLst>
            </p:cNvPr>
            <p:cNvSpPr/>
            <p:nvPr/>
          </p:nvSpPr>
          <p:spPr>
            <a:xfrm rot="1800000">
              <a:off x="1686345" y="2587681"/>
              <a:ext cx="197316" cy="1370466"/>
            </a:xfrm>
            <a:prstGeom prst="rect">
              <a:avLst/>
            </a:prstGeom>
            <a:solidFill>
              <a:srgbClr val="7F7F7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5" name="Rectangle 1044">
              <a:extLst>
                <a:ext uri="{FF2B5EF4-FFF2-40B4-BE49-F238E27FC236}">
                  <a16:creationId xmlns:a16="http://schemas.microsoft.com/office/drawing/2014/main" id="{8AD93990-9E75-1E78-370B-CE6E9DF7CD17}"/>
                </a:ext>
              </a:extLst>
            </p:cNvPr>
            <p:cNvSpPr/>
            <p:nvPr/>
          </p:nvSpPr>
          <p:spPr>
            <a:xfrm rot="3620569">
              <a:off x="1676741" y="2622581"/>
              <a:ext cx="197316" cy="1370466"/>
            </a:xfrm>
            <a:prstGeom prst="rect">
              <a:avLst/>
            </a:prstGeom>
            <a:solidFill>
              <a:srgbClr val="7F7F7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6" name="Rectangle 1045">
              <a:extLst>
                <a:ext uri="{FF2B5EF4-FFF2-40B4-BE49-F238E27FC236}">
                  <a16:creationId xmlns:a16="http://schemas.microsoft.com/office/drawing/2014/main" id="{18DA62D1-62E9-6FD6-2E1C-9A17F9C84D4C}"/>
                </a:ext>
              </a:extLst>
            </p:cNvPr>
            <p:cNvSpPr/>
            <p:nvPr/>
          </p:nvSpPr>
          <p:spPr>
            <a:xfrm rot="5400000">
              <a:off x="1669088" y="2629495"/>
              <a:ext cx="197316" cy="1370466"/>
            </a:xfrm>
            <a:prstGeom prst="rect">
              <a:avLst/>
            </a:prstGeom>
            <a:solidFill>
              <a:srgbClr val="7F7F7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7" name="Rectangle 1046">
              <a:extLst>
                <a:ext uri="{FF2B5EF4-FFF2-40B4-BE49-F238E27FC236}">
                  <a16:creationId xmlns:a16="http://schemas.microsoft.com/office/drawing/2014/main" id="{ECC422B7-239F-9E22-F906-0F5ED882143B}"/>
                </a:ext>
              </a:extLst>
            </p:cNvPr>
            <p:cNvSpPr/>
            <p:nvPr/>
          </p:nvSpPr>
          <p:spPr>
            <a:xfrm rot="7200000">
              <a:off x="1666575" y="2599936"/>
              <a:ext cx="197316" cy="1370466"/>
            </a:xfrm>
            <a:prstGeom prst="rect">
              <a:avLst/>
            </a:prstGeom>
            <a:solidFill>
              <a:srgbClr val="7F7F7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8" name="Rectangle 1047">
              <a:extLst>
                <a:ext uri="{FF2B5EF4-FFF2-40B4-BE49-F238E27FC236}">
                  <a16:creationId xmlns:a16="http://schemas.microsoft.com/office/drawing/2014/main" id="{08F7D827-828A-A200-4690-0A6A6787E982}"/>
                </a:ext>
              </a:extLst>
            </p:cNvPr>
            <p:cNvSpPr/>
            <p:nvPr/>
          </p:nvSpPr>
          <p:spPr>
            <a:xfrm rot="9000000">
              <a:off x="1659985" y="2579302"/>
              <a:ext cx="197316" cy="1370466"/>
            </a:xfrm>
            <a:prstGeom prst="rect">
              <a:avLst/>
            </a:prstGeom>
            <a:solidFill>
              <a:srgbClr val="7F7F7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49" name="Group 1048">
              <a:extLst>
                <a:ext uri="{FF2B5EF4-FFF2-40B4-BE49-F238E27FC236}">
                  <a16:creationId xmlns:a16="http://schemas.microsoft.com/office/drawing/2014/main" id="{5C0342B8-E8B8-CB24-BFF0-EF6FD39C7A35}"/>
                </a:ext>
              </a:extLst>
            </p:cNvPr>
            <p:cNvGrpSpPr/>
            <p:nvPr/>
          </p:nvGrpSpPr>
          <p:grpSpPr>
            <a:xfrm>
              <a:off x="1655209" y="2057868"/>
              <a:ext cx="1267137" cy="886195"/>
              <a:chOff x="2131106" y="2057584"/>
              <a:chExt cx="1267137" cy="886195"/>
            </a:xfrm>
          </p:grpSpPr>
          <p:grpSp>
            <p:nvGrpSpPr>
              <p:cNvPr id="1084" name="Group 1083">
                <a:extLst>
                  <a:ext uri="{FF2B5EF4-FFF2-40B4-BE49-F238E27FC236}">
                    <a16:creationId xmlns:a16="http://schemas.microsoft.com/office/drawing/2014/main" id="{AF018669-5972-4A62-7BD1-B087E32B4002}"/>
                  </a:ext>
                </a:extLst>
              </p:cNvPr>
              <p:cNvGrpSpPr/>
              <p:nvPr/>
            </p:nvGrpSpPr>
            <p:grpSpPr>
              <a:xfrm rot="5400000">
                <a:off x="1919207" y="2269483"/>
                <a:ext cx="641444" cy="217646"/>
                <a:chOff x="372727" y="5680302"/>
                <a:chExt cx="641444" cy="217646"/>
              </a:xfrm>
            </p:grpSpPr>
            <p:sp>
              <p:nvSpPr>
                <p:cNvPr id="3077" name="Rectangle 3076">
                  <a:extLst>
                    <a:ext uri="{FF2B5EF4-FFF2-40B4-BE49-F238E27FC236}">
                      <a16:creationId xmlns:a16="http://schemas.microsoft.com/office/drawing/2014/main" id="{0540904E-D190-6400-AD20-19F0BC346BA6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78" name="Rectangle 3077">
                  <a:extLst>
                    <a:ext uri="{FF2B5EF4-FFF2-40B4-BE49-F238E27FC236}">
                      <a16:creationId xmlns:a16="http://schemas.microsoft.com/office/drawing/2014/main" id="{67906974-7FF0-6D3A-052A-4FEA34C8E558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85" name="Group 1084">
                <a:extLst>
                  <a:ext uri="{FF2B5EF4-FFF2-40B4-BE49-F238E27FC236}">
                    <a16:creationId xmlns:a16="http://schemas.microsoft.com/office/drawing/2014/main" id="{2345D886-9486-F511-B607-46F0BCEEFE4E}"/>
                  </a:ext>
                </a:extLst>
              </p:cNvPr>
              <p:cNvGrpSpPr/>
              <p:nvPr/>
            </p:nvGrpSpPr>
            <p:grpSpPr>
              <a:xfrm rot="7200000">
                <a:off x="2393620" y="2394125"/>
                <a:ext cx="641444" cy="217646"/>
                <a:chOff x="372727" y="5680302"/>
                <a:chExt cx="641444" cy="217646"/>
              </a:xfrm>
            </p:grpSpPr>
            <p:sp>
              <p:nvSpPr>
                <p:cNvPr id="3073" name="Rectangle 3072">
                  <a:extLst>
                    <a:ext uri="{FF2B5EF4-FFF2-40B4-BE49-F238E27FC236}">
                      <a16:creationId xmlns:a16="http://schemas.microsoft.com/office/drawing/2014/main" id="{60ADDFB1-9C8D-9093-B524-D7050926A4D9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75" name="Rectangle 3074">
                  <a:extLst>
                    <a:ext uri="{FF2B5EF4-FFF2-40B4-BE49-F238E27FC236}">
                      <a16:creationId xmlns:a16="http://schemas.microsoft.com/office/drawing/2014/main" id="{B37CF011-47E1-458C-A6C2-AC37080645C9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86" name="Group 1085">
                <a:extLst>
                  <a:ext uri="{FF2B5EF4-FFF2-40B4-BE49-F238E27FC236}">
                    <a16:creationId xmlns:a16="http://schemas.microsoft.com/office/drawing/2014/main" id="{42FD25F5-DF64-C253-ED76-4CDF831422A1}"/>
                  </a:ext>
                </a:extLst>
              </p:cNvPr>
              <p:cNvGrpSpPr/>
              <p:nvPr/>
            </p:nvGrpSpPr>
            <p:grpSpPr>
              <a:xfrm rot="9000000">
                <a:off x="2756800" y="2726133"/>
                <a:ext cx="641443" cy="217646"/>
                <a:chOff x="336966" y="5682608"/>
                <a:chExt cx="641443" cy="217646"/>
              </a:xfrm>
            </p:grpSpPr>
            <p:sp>
              <p:nvSpPr>
                <p:cNvPr id="1087" name="Rectangle 1086">
                  <a:extLst>
                    <a:ext uri="{FF2B5EF4-FFF2-40B4-BE49-F238E27FC236}">
                      <a16:creationId xmlns:a16="http://schemas.microsoft.com/office/drawing/2014/main" id="{4D82DDF0-0105-1CB5-71B4-DCD23EDEE1E6}"/>
                    </a:ext>
                  </a:extLst>
                </p:cNvPr>
                <p:cNvSpPr/>
                <p:nvPr/>
              </p:nvSpPr>
              <p:spPr>
                <a:xfrm>
                  <a:off x="551086" y="5682609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72" name="Rectangle 3071">
                  <a:extLst>
                    <a:ext uri="{FF2B5EF4-FFF2-40B4-BE49-F238E27FC236}">
                      <a16:creationId xmlns:a16="http://schemas.microsoft.com/office/drawing/2014/main" id="{18F32DA6-CF0A-ECA1-9910-620075A5D4E1}"/>
                    </a:ext>
                  </a:extLst>
                </p:cNvPr>
                <p:cNvSpPr/>
                <p:nvPr/>
              </p:nvSpPr>
              <p:spPr>
                <a:xfrm>
                  <a:off x="336966" y="5682608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050" name="Group 1049">
              <a:extLst>
                <a:ext uri="{FF2B5EF4-FFF2-40B4-BE49-F238E27FC236}">
                  <a16:creationId xmlns:a16="http://schemas.microsoft.com/office/drawing/2014/main" id="{926D0A5E-4B40-1994-8453-9EA43F080D23}"/>
                </a:ext>
              </a:extLst>
            </p:cNvPr>
            <p:cNvGrpSpPr/>
            <p:nvPr/>
          </p:nvGrpSpPr>
          <p:grpSpPr>
            <a:xfrm rot="5400000">
              <a:off x="1976139" y="3365769"/>
              <a:ext cx="1237320" cy="906075"/>
              <a:chOff x="2131106" y="2057584"/>
              <a:chExt cx="1237320" cy="906075"/>
            </a:xfrm>
          </p:grpSpPr>
          <p:grpSp>
            <p:nvGrpSpPr>
              <p:cNvPr id="1075" name="Group 1074">
                <a:extLst>
                  <a:ext uri="{FF2B5EF4-FFF2-40B4-BE49-F238E27FC236}">
                    <a16:creationId xmlns:a16="http://schemas.microsoft.com/office/drawing/2014/main" id="{7DF39590-ACFA-3A0C-2C57-8A21C405E771}"/>
                  </a:ext>
                </a:extLst>
              </p:cNvPr>
              <p:cNvGrpSpPr/>
              <p:nvPr/>
            </p:nvGrpSpPr>
            <p:grpSpPr>
              <a:xfrm rot="5400000">
                <a:off x="1919207" y="2269483"/>
                <a:ext cx="641444" cy="217646"/>
                <a:chOff x="372727" y="5680302"/>
                <a:chExt cx="641444" cy="217646"/>
              </a:xfrm>
            </p:grpSpPr>
            <p:sp>
              <p:nvSpPr>
                <p:cNvPr id="1082" name="Rectangle 1081">
                  <a:extLst>
                    <a:ext uri="{FF2B5EF4-FFF2-40B4-BE49-F238E27FC236}">
                      <a16:creationId xmlns:a16="http://schemas.microsoft.com/office/drawing/2014/main" id="{1360A7C0-2C72-6BA5-B56C-E3659A02C7BE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3" name="Rectangle 1082">
                  <a:extLst>
                    <a:ext uri="{FF2B5EF4-FFF2-40B4-BE49-F238E27FC236}">
                      <a16:creationId xmlns:a16="http://schemas.microsoft.com/office/drawing/2014/main" id="{2A5E8522-DF4B-B960-6BEE-D32ADDD4598F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76" name="Group 1075">
                <a:extLst>
                  <a:ext uri="{FF2B5EF4-FFF2-40B4-BE49-F238E27FC236}">
                    <a16:creationId xmlns:a16="http://schemas.microsoft.com/office/drawing/2014/main" id="{9F11E37A-9B31-2390-45CF-988DF5D3FFEA}"/>
                  </a:ext>
                </a:extLst>
              </p:cNvPr>
              <p:cNvGrpSpPr/>
              <p:nvPr/>
            </p:nvGrpSpPr>
            <p:grpSpPr>
              <a:xfrm rot="7200000">
                <a:off x="2393620" y="2394125"/>
                <a:ext cx="641444" cy="217646"/>
                <a:chOff x="372727" y="5680302"/>
                <a:chExt cx="641444" cy="217646"/>
              </a:xfrm>
            </p:grpSpPr>
            <p:sp>
              <p:nvSpPr>
                <p:cNvPr id="1080" name="Rectangle 1079">
                  <a:extLst>
                    <a:ext uri="{FF2B5EF4-FFF2-40B4-BE49-F238E27FC236}">
                      <a16:creationId xmlns:a16="http://schemas.microsoft.com/office/drawing/2014/main" id="{A630393F-924E-B070-22CF-B4E0B672C701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1" name="Rectangle 1080">
                  <a:extLst>
                    <a:ext uri="{FF2B5EF4-FFF2-40B4-BE49-F238E27FC236}">
                      <a16:creationId xmlns:a16="http://schemas.microsoft.com/office/drawing/2014/main" id="{F48ACA38-8057-8C0F-F7A2-549C77117455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77" name="Group 1076">
                <a:extLst>
                  <a:ext uri="{FF2B5EF4-FFF2-40B4-BE49-F238E27FC236}">
                    <a16:creationId xmlns:a16="http://schemas.microsoft.com/office/drawing/2014/main" id="{D39AA952-39E6-A348-3F87-8356B39B7732}"/>
                  </a:ext>
                </a:extLst>
              </p:cNvPr>
              <p:cNvGrpSpPr/>
              <p:nvPr/>
            </p:nvGrpSpPr>
            <p:grpSpPr>
              <a:xfrm rot="9000000">
                <a:off x="2726982" y="2746013"/>
                <a:ext cx="641444" cy="217646"/>
                <a:chOff x="372727" y="5680302"/>
                <a:chExt cx="641444" cy="217646"/>
              </a:xfrm>
            </p:grpSpPr>
            <p:sp>
              <p:nvSpPr>
                <p:cNvPr id="1078" name="Rectangle 1077">
                  <a:extLst>
                    <a:ext uri="{FF2B5EF4-FFF2-40B4-BE49-F238E27FC236}">
                      <a16:creationId xmlns:a16="http://schemas.microsoft.com/office/drawing/2014/main" id="{FE738D15-0A13-CD4B-44BB-D3428CD91AA7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9" name="Rectangle 1078">
                  <a:extLst>
                    <a:ext uri="{FF2B5EF4-FFF2-40B4-BE49-F238E27FC236}">
                      <a16:creationId xmlns:a16="http://schemas.microsoft.com/office/drawing/2014/main" id="{C74DD9BD-AD9C-56D8-C2F0-C7A6405BD627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051" name="Group 1050">
              <a:extLst>
                <a:ext uri="{FF2B5EF4-FFF2-40B4-BE49-F238E27FC236}">
                  <a16:creationId xmlns:a16="http://schemas.microsoft.com/office/drawing/2014/main" id="{1F650AFD-7511-E168-6101-D520CD15AAF2}"/>
                </a:ext>
              </a:extLst>
            </p:cNvPr>
            <p:cNvGrpSpPr/>
            <p:nvPr/>
          </p:nvGrpSpPr>
          <p:grpSpPr>
            <a:xfrm rot="10800000">
              <a:off x="636738" y="3654159"/>
              <a:ext cx="1237320" cy="906075"/>
              <a:chOff x="2131106" y="2057584"/>
              <a:chExt cx="1237320" cy="906075"/>
            </a:xfrm>
          </p:grpSpPr>
          <p:grpSp>
            <p:nvGrpSpPr>
              <p:cNvPr id="1066" name="Group 1065">
                <a:extLst>
                  <a:ext uri="{FF2B5EF4-FFF2-40B4-BE49-F238E27FC236}">
                    <a16:creationId xmlns:a16="http://schemas.microsoft.com/office/drawing/2014/main" id="{1B624392-F637-6CE7-7FAF-2541DB13F2FC}"/>
                  </a:ext>
                </a:extLst>
              </p:cNvPr>
              <p:cNvGrpSpPr/>
              <p:nvPr/>
            </p:nvGrpSpPr>
            <p:grpSpPr>
              <a:xfrm rot="5400000">
                <a:off x="1919207" y="2269483"/>
                <a:ext cx="641444" cy="217646"/>
                <a:chOff x="372727" y="5680302"/>
                <a:chExt cx="641444" cy="217646"/>
              </a:xfrm>
            </p:grpSpPr>
            <p:sp>
              <p:nvSpPr>
                <p:cNvPr id="1073" name="Rectangle 1072">
                  <a:extLst>
                    <a:ext uri="{FF2B5EF4-FFF2-40B4-BE49-F238E27FC236}">
                      <a16:creationId xmlns:a16="http://schemas.microsoft.com/office/drawing/2014/main" id="{8A52DF64-EADB-ED87-0867-C18D444BEF0C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4" name="Rectangle 1073">
                  <a:extLst>
                    <a:ext uri="{FF2B5EF4-FFF2-40B4-BE49-F238E27FC236}">
                      <a16:creationId xmlns:a16="http://schemas.microsoft.com/office/drawing/2014/main" id="{0398A869-0877-B80A-A6ED-5A395B6EFA91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67" name="Group 1066">
                <a:extLst>
                  <a:ext uri="{FF2B5EF4-FFF2-40B4-BE49-F238E27FC236}">
                    <a16:creationId xmlns:a16="http://schemas.microsoft.com/office/drawing/2014/main" id="{E99D21EE-904C-CB14-0330-96FFD1953B1E}"/>
                  </a:ext>
                </a:extLst>
              </p:cNvPr>
              <p:cNvGrpSpPr/>
              <p:nvPr/>
            </p:nvGrpSpPr>
            <p:grpSpPr>
              <a:xfrm rot="7200000">
                <a:off x="2393620" y="2394125"/>
                <a:ext cx="641444" cy="217646"/>
                <a:chOff x="372727" y="5680302"/>
                <a:chExt cx="641444" cy="217646"/>
              </a:xfrm>
            </p:grpSpPr>
            <p:sp>
              <p:nvSpPr>
                <p:cNvPr id="1071" name="Rectangle 1070">
                  <a:extLst>
                    <a:ext uri="{FF2B5EF4-FFF2-40B4-BE49-F238E27FC236}">
                      <a16:creationId xmlns:a16="http://schemas.microsoft.com/office/drawing/2014/main" id="{9C4CDAA9-D046-691B-2B86-3592A832EBFD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2" name="Rectangle 1071">
                  <a:extLst>
                    <a:ext uri="{FF2B5EF4-FFF2-40B4-BE49-F238E27FC236}">
                      <a16:creationId xmlns:a16="http://schemas.microsoft.com/office/drawing/2014/main" id="{DEB14F74-9BCE-980D-0077-A84770982E12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68" name="Group 1067">
                <a:extLst>
                  <a:ext uri="{FF2B5EF4-FFF2-40B4-BE49-F238E27FC236}">
                    <a16:creationId xmlns:a16="http://schemas.microsoft.com/office/drawing/2014/main" id="{8C972768-0CE9-B99A-CF79-63BDF9B4E188}"/>
                  </a:ext>
                </a:extLst>
              </p:cNvPr>
              <p:cNvGrpSpPr/>
              <p:nvPr/>
            </p:nvGrpSpPr>
            <p:grpSpPr>
              <a:xfrm rot="9000000">
                <a:off x="2726982" y="2746013"/>
                <a:ext cx="641444" cy="217646"/>
                <a:chOff x="372727" y="5680302"/>
                <a:chExt cx="641444" cy="217646"/>
              </a:xfrm>
            </p:grpSpPr>
            <p:sp>
              <p:nvSpPr>
                <p:cNvPr id="1069" name="Rectangle 1068">
                  <a:extLst>
                    <a:ext uri="{FF2B5EF4-FFF2-40B4-BE49-F238E27FC236}">
                      <a16:creationId xmlns:a16="http://schemas.microsoft.com/office/drawing/2014/main" id="{C92B1C2B-50D4-A73C-5021-AF1DE8B958FE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0" name="Rectangle 1069">
                  <a:extLst>
                    <a:ext uri="{FF2B5EF4-FFF2-40B4-BE49-F238E27FC236}">
                      <a16:creationId xmlns:a16="http://schemas.microsoft.com/office/drawing/2014/main" id="{5D3B19DC-64C0-030E-93B6-418CACF2358A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052" name="Group 1051">
              <a:extLst>
                <a:ext uri="{FF2B5EF4-FFF2-40B4-BE49-F238E27FC236}">
                  <a16:creationId xmlns:a16="http://schemas.microsoft.com/office/drawing/2014/main" id="{801366AF-2406-AFC8-EF79-857651042F25}"/>
                </a:ext>
              </a:extLst>
            </p:cNvPr>
            <p:cNvGrpSpPr/>
            <p:nvPr/>
          </p:nvGrpSpPr>
          <p:grpSpPr>
            <a:xfrm rot="16200000">
              <a:off x="365963" y="2339153"/>
              <a:ext cx="1237320" cy="906075"/>
              <a:chOff x="2131106" y="2057584"/>
              <a:chExt cx="1237320" cy="906075"/>
            </a:xfrm>
          </p:grpSpPr>
          <p:grpSp>
            <p:nvGrpSpPr>
              <p:cNvPr id="1057" name="Group 1056">
                <a:extLst>
                  <a:ext uri="{FF2B5EF4-FFF2-40B4-BE49-F238E27FC236}">
                    <a16:creationId xmlns:a16="http://schemas.microsoft.com/office/drawing/2014/main" id="{A74A1991-D7EE-A34C-757A-642CF8718BAB}"/>
                  </a:ext>
                </a:extLst>
              </p:cNvPr>
              <p:cNvGrpSpPr/>
              <p:nvPr/>
            </p:nvGrpSpPr>
            <p:grpSpPr>
              <a:xfrm rot="5400000">
                <a:off x="1919207" y="2269483"/>
                <a:ext cx="641444" cy="217646"/>
                <a:chOff x="372727" y="5680302"/>
                <a:chExt cx="641444" cy="217646"/>
              </a:xfrm>
            </p:grpSpPr>
            <p:sp>
              <p:nvSpPr>
                <p:cNvPr id="1064" name="Rectangle 1063">
                  <a:extLst>
                    <a:ext uri="{FF2B5EF4-FFF2-40B4-BE49-F238E27FC236}">
                      <a16:creationId xmlns:a16="http://schemas.microsoft.com/office/drawing/2014/main" id="{BE0CF2E4-F0E8-97CD-6525-609B21193BB8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5" name="Rectangle 1064">
                  <a:extLst>
                    <a:ext uri="{FF2B5EF4-FFF2-40B4-BE49-F238E27FC236}">
                      <a16:creationId xmlns:a16="http://schemas.microsoft.com/office/drawing/2014/main" id="{4F3A8E6C-1B96-D54F-0CB5-470351C714D6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58" name="Group 1057">
                <a:extLst>
                  <a:ext uri="{FF2B5EF4-FFF2-40B4-BE49-F238E27FC236}">
                    <a16:creationId xmlns:a16="http://schemas.microsoft.com/office/drawing/2014/main" id="{20F7135D-CF20-3C35-C473-BDE1DE092B60}"/>
                  </a:ext>
                </a:extLst>
              </p:cNvPr>
              <p:cNvGrpSpPr/>
              <p:nvPr/>
            </p:nvGrpSpPr>
            <p:grpSpPr>
              <a:xfrm rot="7200000">
                <a:off x="2393620" y="2394125"/>
                <a:ext cx="641444" cy="217646"/>
                <a:chOff x="372727" y="5680302"/>
                <a:chExt cx="641444" cy="217646"/>
              </a:xfrm>
            </p:grpSpPr>
            <p:sp>
              <p:nvSpPr>
                <p:cNvPr id="1062" name="Rectangle 1061">
                  <a:extLst>
                    <a:ext uri="{FF2B5EF4-FFF2-40B4-BE49-F238E27FC236}">
                      <a16:creationId xmlns:a16="http://schemas.microsoft.com/office/drawing/2014/main" id="{7448B805-6EFB-C470-57B9-D8E2A5DF7A5B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3" name="Rectangle 1062">
                  <a:extLst>
                    <a:ext uri="{FF2B5EF4-FFF2-40B4-BE49-F238E27FC236}">
                      <a16:creationId xmlns:a16="http://schemas.microsoft.com/office/drawing/2014/main" id="{920256C2-617C-825A-06F0-F59194BB8B86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059" name="Group 1058">
                <a:extLst>
                  <a:ext uri="{FF2B5EF4-FFF2-40B4-BE49-F238E27FC236}">
                    <a16:creationId xmlns:a16="http://schemas.microsoft.com/office/drawing/2014/main" id="{61EEED6B-68EB-1ADD-1F90-549B6C76804B}"/>
                  </a:ext>
                </a:extLst>
              </p:cNvPr>
              <p:cNvGrpSpPr/>
              <p:nvPr/>
            </p:nvGrpSpPr>
            <p:grpSpPr>
              <a:xfrm rot="9000000">
                <a:off x="2726982" y="2746013"/>
                <a:ext cx="641444" cy="217646"/>
                <a:chOff x="372727" y="5680302"/>
                <a:chExt cx="641444" cy="217646"/>
              </a:xfrm>
            </p:grpSpPr>
            <p:sp>
              <p:nvSpPr>
                <p:cNvPr id="1060" name="Rectangle 1059">
                  <a:extLst>
                    <a:ext uri="{FF2B5EF4-FFF2-40B4-BE49-F238E27FC236}">
                      <a16:creationId xmlns:a16="http://schemas.microsoft.com/office/drawing/2014/main" id="{FE7760D9-D101-3DEB-5B4C-D1D24E0E4E58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1" name="Rectangle 1060">
                  <a:extLst>
                    <a:ext uri="{FF2B5EF4-FFF2-40B4-BE49-F238E27FC236}">
                      <a16:creationId xmlns:a16="http://schemas.microsoft.com/office/drawing/2014/main" id="{D0605390-B5AD-46DD-3275-3855B7D3B2F9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1053" name="Straight Arrow Connector 1052">
              <a:extLst>
                <a:ext uri="{FF2B5EF4-FFF2-40B4-BE49-F238E27FC236}">
                  <a16:creationId xmlns:a16="http://schemas.microsoft.com/office/drawing/2014/main" id="{BF65F562-0A2A-2E29-1A39-CAA25E3A3FDA}"/>
                </a:ext>
              </a:extLst>
            </p:cNvPr>
            <p:cNvCxnSpPr>
              <a:cxnSpLocks/>
            </p:cNvCxnSpPr>
            <p:nvPr/>
          </p:nvCxnSpPr>
          <p:spPr>
            <a:xfrm>
              <a:off x="1276360" y="3014484"/>
              <a:ext cx="1036240" cy="575876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4" name="TextBox 1053">
              <a:extLst>
                <a:ext uri="{FF2B5EF4-FFF2-40B4-BE49-F238E27FC236}">
                  <a16:creationId xmlns:a16="http://schemas.microsoft.com/office/drawing/2014/main" id="{244DCD9E-8867-EF3D-E5E5-C62E701E2348}"/>
                </a:ext>
              </a:extLst>
            </p:cNvPr>
            <p:cNvSpPr txBox="1"/>
            <p:nvPr/>
          </p:nvSpPr>
          <p:spPr>
            <a:xfrm rot="1746891">
              <a:off x="1692734" y="3089971"/>
              <a:ext cx="8812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LOR</a:t>
              </a:r>
              <a:endPara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5" name="TextBox 1054">
              <a:extLst>
                <a:ext uri="{FF2B5EF4-FFF2-40B4-BE49-F238E27FC236}">
                  <a16:creationId xmlns:a16="http://schemas.microsoft.com/office/drawing/2014/main" id="{2C15A597-7A17-3E3D-C27D-D61C4D875EB8}"/>
                </a:ext>
              </a:extLst>
            </p:cNvPr>
            <p:cNvSpPr txBox="1"/>
            <p:nvPr/>
          </p:nvSpPr>
          <p:spPr>
            <a:xfrm>
              <a:off x="1419118" y="2705425"/>
              <a:ext cx="103472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Noise</a:t>
              </a:r>
            </a:p>
          </p:txBody>
        </p:sp>
        <p:cxnSp>
          <p:nvCxnSpPr>
            <p:cNvPr id="1056" name="Straight Arrow Connector 1055">
              <a:extLst>
                <a:ext uri="{FF2B5EF4-FFF2-40B4-BE49-F238E27FC236}">
                  <a16:creationId xmlns:a16="http://schemas.microsoft.com/office/drawing/2014/main" id="{7B1292D3-3483-8656-4980-E6F0EBAAA9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1972" y="3301627"/>
              <a:ext cx="162593" cy="29524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79" name="Group 3078">
            <a:extLst>
              <a:ext uri="{FF2B5EF4-FFF2-40B4-BE49-F238E27FC236}">
                <a16:creationId xmlns:a16="http://schemas.microsoft.com/office/drawing/2014/main" id="{926DE13B-BE5F-EE90-C139-34C51EE1F22B}"/>
              </a:ext>
            </a:extLst>
          </p:cNvPr>
          <p:cNvGrpSpPr/>
          <p:nvPr/>
        </p:nvGrpSpPr>
        <p:grpSpPr>
          <a:xfrm>
            <a:off x="3804997" y="1754183"/>
            <a:ext cx="2516251" cy="2502366"/>
            <a:chOff x="531585" y="2057868"/>
            <a:chExt cx="2516251" cy="2502366"/>
          </a:xfrm>
        </p:grpSpPr>
        <p:grpSp>
          <p:nvGrpSpPr>
            <p:cNvPr id="3080" name="Group 3079">
              <a:extLst>
                <a:ext uri="{FF2B5EF4-FFF2-40B4-BE49-F238E27FC236}">
                  <a16:creationId xmlns:a16="http://schemas.microsoft.com/office/drawing/2014/main" id="{67D9B2DD-6B7B-AEBD-A0FD-3CA7A417959F}"/>
                </a:ext>
              </a:extLst>
            </p:cNvPr>
            <p:cNvGrpSpPr/>
            <p:nvPr/>
          </p:nvGrpSpPr>
          <p:grpSpPr>
            <a:xfrm>
              <a:off x="1655209" y="2057868"/>
              <a:ext cx="1237320" cy="906075"/>
              <a:chOff x="2131106" y="2057584"/>
              <a:chExt cx="1237320" cy="906075"/>
            </a:xfrm>
          </p:grpSpPr>
          <p:grpSp>
            <p:nvGrpSpPr>
              <p:cNvPr id="3112" name="Group 3111">
                <a:extLst>
                  <a:ext uri="{FF2B5EF4-FFF2-40B4-BE49-F238E27FC236}">
                    <a16:creationId xmlns:a16="http://schemas.microsoft.com/office/drawing/2014/main" id="{7AE95ED0-0C12-5C8A-9235-0A68C83C2FA0}"/>
                  </a:ext>
                </a:extLst>
              </p:cNvPr>
              <p:cNvGrpSpPr/>
              <p:nvPr/>
            </p:nvGrpSpPr>
            <p:grpSpPr>
              <a:xfrm rot="5400000">
                <a:off x="1919207" y="2269483"/>
                <a:ext cx="641444" cy="217646"/>
                <a:chOff x="372727" y="5680302"/>
                <a:chExt cx="641444" cy="217646"/>
              </a:xfrm>
            </p:grpSpPr>
            <p:sp>
              <p:nvSpPr>
                <p:cNvPr id="3119" name="Rectangle 3118">
                  <a:extLst>
                    <a:ext uri="{FF2B5EF4-FFF2-40B4-BE49-F238E27FC236}">
                      <a16:creationId xmlns:a16="http://schemas.microsoft.com/office/drawing/2014/main" id="{C6166B27-0C67-56C0-57C4-DEBF61F542FB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20" name="Rectangle 3119">
                  <a:extLst>
                    <a:ext uri="{FF2B5EF4-FFF2-40B4-BE49-F238E27FC236}">
                      <a16:creationId xmlns:a16="http://schemas.microsoft.com/office/drawing/2014/main" id="{B7848CF3-A000-9176-5DCE-E7F8EDDD221C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113" name="Group 3112">
                <a:extLst>
                  <a:ext uri="{FF2B5EF4-FFF2-40B4-BE49-F238E27FC236}">
                    <a16:creationId xmlns:a16="http://schemas.microsoft.com/office/drawing/2014/main" id="{3218CE73-5C77-58BD-D098-E7DF08B03909}"/>
                  </a:ext>
                </a:extLst>
              </p:cNvPr>
              <p:cNvGrpSpPr/>
              <p:nvPr/>
            </p:nvGrpSpPr>
            <p:grpSpPr>
              <a:xfrm rot="7200000">
                <a:off x="2393620" y="2394125"/>
                <a:ext cx="641444" cy="217646"/>
                <a:chOff x="372727" y="5680302"/>
                <a:chExt cx="641444" cy="217646"/>
              </a:xfrm>
            </p:grpSpPr>
            <p:sp>
              <p:nvSpPr>
                <p:cNvPr id="3117" name="Rectangle 3116">
                  <a:extLst>
                    <a:ext uri="{FF2B5EF4-FFF2-40B4-BE49-F238E27FC236}">
                      <a16:creationId xmlns:a16="http://schemas.microsoft.com/office/drawing/2014/main" id="{5DD6D80F-E57F-EDB2-E130-647F70A7769F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18" name="Rectangle 3117">
                  <a:extLst>
                    <a:ext uri="{FF2B5EF4-FFF2-40B4-BE49-F238E27FC236}">
                      <a16:creationId xmlns:a16="http://schemas.microsoft.com/office/drawing/2014/main" id="{08C1B375-199D-095B-F709-9DEDA82BD576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114" name="Group 3113">
                <a:extLst>
                  <a:ext uri="{FF2B5EF4-FFF2-40B4-BE49-F238E27FC236}">
                    <a16:creationId xmlns:a16="http://schemas.microsoft.com/office/drawing/2014/main" id="{AD1FBBA4-FC94-3185-33EC-11FA88FC5D4B}"/>
                  </a:ext>
                </a:extLst>
              </p:cNvPr>
              <p:cNvGrpSpPr/>
              <p:nvPr/>
            </p:nvGrpSpPr>
            <p:grpSpPr>
              <a:xfrm rot="9000000">
                <a:off x="2726982" y="2746013"/>
                <a:ext cx="641444" cy="217646"/>
                <a:chOff x="372727" y="5680302"/>
                <a:chExt cx="641444" cy="217646"/>
              </a:xfrm>
            </p:grpSpPr>
            <p:sp>
              <p:nvSpPr>
                <p:cNvPr id="3115" name="Rectangle 3114">
                  <a:extLst>
                    <a:ext uri="{FF2B5EF4-FFF2-40B4-BE49-F238E27FC236}">
                      <a16:creationId xmlns:a16="http://schemas.microsoft.com/office/drawing/2014/main" id="{EC34F528-4F5F-67CD-BA47-41B23EA30F5A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16" name="Rectangle 3115">
                  <a:extLst>
                    <a:ext uri="{FF2B5EF4-FFF2-40B4-BE49-F238E27FC236}">
                      <a16:creationId xmlns:a16="http://schemas.microsoft.com/office/drawing/2014/main" id="{1A1EF9D7-9C0D-98CB-FC2A-62C0F7BD0FD4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081" name="Group 3080">
              <a:extLst>
                <a:ext uri="{FF2B5EF4-FFF2-40B4-BE49-F238E27FC236}">
                  <a16:creationId xmlns:a16="http://schemas.microsoft.com/office/drawing/2014/main" id="{C0B81426-6DEF-69DF-5DAF-E02A4FD584A8}"/>
                </a:ext>
              </a:extLst>
            </p:cNvPr>
            <p:cNvGrpSpPr/>
            <p:nvPr/>
          </p:nvGrpSpPr>
          <p:grpSpPr>
            <a:xfrm rot="5400000">
              <a:off x="1976139" y="3365769"/>
              <a:ext cx="1237320" cy="906075"/>
              <a:chOff x="2131106" y="2057584"/>
              <a:chExt cx="1237320" cy="906075"/>
            </a:xfrm>
          </p:grpSpPr>
          <p:grpSp>
            <p:nvGrpSpPr>
              <p:cNvPr id="3103" name="Group 3102">
                <a:extLst>
                  <a:ext uri="{FF2B5EF4-FFF2-40B4-BE49-F238E27FC236}">
                    <a16:creationId xmlns:a16="http://schemas.microsoft.com/office/drawing/2014/main" id="{ACEF8996-B58A-62BD-F6F0-F3B40DAD2090}"/>
                  </a:ext>
                </a:extLst>
              </p:cNvPr>
              <p:cNvGrpSpPr/>
              <p:nvPr/>
            </p:nvGrpSpPr>
            <p:grpSpPr>
              <a:xfrm rot="5400000">
                <a:off x="1919207" y="2269483"/>
                <a:ext cx="641444" cy="217646"/>
                <a:chOff x="372727" y="5680302"/>
                <a:chExt cx="641444" cy="217646"/>
              </a:xfrm>
            </p:grpSpPr>
            <p:sp>
              <p:nvSpPr>
                <p:cNvPr id="3110" name="Rectangle 3109">
                  <a:extLst>
                    <a:ext uri="{FF2B5EF4-FFF2-40B4-BE49-F238E27FC236}">
                      <a16:creationId xmlns:a16="http://schemas.microsoft.com/office/drawing/2014/main" id="{90094251-89E9-F6DF-B6BD-EC0BD169812C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11" name="Rectangle 3110">
                  <a:extLst>
                    <a:ext uri="{FF2B5EF4-FFF2-40B4-BE49-F238E27FC236}">
                      <a16:creationId xmlns:a16="http://schemas.microsoft.com/office/drawing/2014/main" id="{F29B11BB-8A3B-D896-0A79-2015A622596D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104" name="Group 3103">
                <a:extLst>
                  <a:ext uri="{FF2B5EF4-FFF2-40B4-BE49-F238E27FC236}">
                    <a16:creationId xmlns:a16="http://schemas.microsoft.com/office/drawing/2014/main" id="{435B6E22-B8DF-DA82-7B80-867FB3C7A138}"/>
                  </a:ext>
                </a:extLst>
              </p:cNvPr>
              <p:cNvGrpSpPr/>
              <p:nvPr/>
            </p:nvGrpSpPr>
            <p:grpSpPr>
              <a:xfrm rot="7200000">
                <a:off x="2393620" y="2394125"/>
                <a:ext cx="641444" cy="217646"/>
                <a:chOff x="372727" y="5680302"/>
                <a:chExt cx="641444" cy="217646"/>
              </a:xfrm>
            </p:grpSpPr>
            <p:sp>
              <p:nvSpPr>
                <p:cNvPr id="3108" name="Rectangle 3107">
                  <a:extLst>
                    <a:ext uri="{FF2B5EF4-FFF2-40B4-BE49-F238E27FC236}">
                      <a16:creationId xmlns:a16="http://schemas.microsoft.com/office/drawing/2014/main" id="{E53863E2-874B-A309-5851-0618F0C08643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09" name="Rectangle 3108">
                  <a:extLst>
                    <a:ext uri="{FF2B5EF4-FFF2-40B4-BE49-F238E27FC236}">
                      <a16:creationId xmlns:a16="http://schemas.microsoft.com/office/drawing/2014/main" id="{4C06523E-08A4-26DC-C8C4-EAEE68D1E3C1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105" name="Group 3104">
                <a:extLst>
                  <a:ext uri="{FF2B5EF4-FFF2-40B4-BE49-F238E27FC236}">
                    <a16:creationId xmlns:a16="http://schemas.microsoft.com/office/drawing/2014/main" id="{18FEB1EF-5A27-D283-4022-A501B165E757}"/>
                  </a:ext>
                </a:extLst>
              </p:cNvPr>
              <p:cNvGrpSpPr/>
              <p:nvPr/>
            </p:nvGrpSpPr>
            <p:grpSpPr>
              <a:xfrm rot="9000000">
                <a:off x="2726982" y="2746013"/>
                <a:ext cx="641444" cy="217646"/>
                <a:chOff x="372727" y="5680302"/>
                <a:chExt cx="641444" cy="217646"/>
              </a:xfrm>
            </p:grpSpPr>
            <p:sp>
              <p:nvSpPr>
                <p:cNvPr id="3106" name="Rectangle 3105">
                  <a:extLst>
                    <a:ext uri="{FF2B5EF4-FFF2-40B4-BE49-F238E27FC236}">
                      <a16:creationId xmlns:a16="http://schemas.microsoft.com/office/drawing/2014/main" id="{9B34955E-BE28-916E-0D69-C8C01F39E6C8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07" name="Rectangle 3106">
                  <a:extLst>
                    <a:ext uri="{FF2B5EF4-FFF2-40B4-BE49-F238E27FC236}">
                      <a16:creationId xmlns:a16="http://schemas.microsoft.com/office/drawing/2014/main" id="{D6A5AEAC-F9EE-8E8C-B5EF-3B69ACCF2AA5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082" name="Group 3081">
              <a:extLst>
                <a:ext uri="{FF2B5EF4-FFF2-40B4-BE49-F238E27FC236}">
                  <a16:creationId xmlns:a16="http://schemas.microsoft.com/office/drawing/2014/main" id="{FCD80C65-2E66-4C03-41FD-A103DBA86313}"/>
                </a:ext>
              </a:extLst>
            </p:cNvPr>
            <p:cNvGrpSpPr/>
            <p:nvPr/>
          </p:nvGrpSpPr>
          <p:grpSpPr>
            <a:xfrm rot="10800000">
              <a:off x="636738" y="3654159"/>
              <a:ext cx="1237320" cy="906075"/>
              <a:chOff x="2131106" y="2057584"/>
              <a:chExt cx="1237320" cy="906075"/>
            </a:xfrm>
          </p:grpSpPr>
          <p:grpSp>
            <p:nvGrpSpPr>
              <p:cNvPr id="3094" name="Group 3093">
                <a:extLst>
                  <a:ext uri="{FF2B5EF4-FFF2-40B4-BE49-F238E27FC236}">
                    <a16:creationId xmlns:a16="http://schemas.microsoft.com/office/drawing/2014/main" id="{79BE963B-0ADA-F257-DB4A-30B3665FAA0C}"/>
                  </a:ext>
                </a:extLst>
              </p:cNvPr>
              <p:cNvGrpSpPr/>
              <p:nvPr/>
            </p:nvGrpSpPr>
            <p:grpSpPr>
              <a:xfrm rot="5400000">
                <a:off x="1919207" y="2269483"/>
                <a:ext cx="641444" cy="217646"/>
                <a:chOff x="372727" y="5680302"/>
                <a:chExt cx="641444" cy="217646"/>
              </a:xfrm>
            </p:grpSpPr>
            <p:sp>
              <p:nvSpPr>
                <p:cNvPr id="3101" name="Rectangle 3100">
                  <a:extLst>
                    <a:ext uri="{FF2B5EF4-FFF2-40B4-BE49-F238E27FC236}">
                      <a16:creationId xmlns:a16="http://schemas.microsoft.com/office/drawing/2014/main" id="{5B786A70-17A6-2F8D-31A4-00947AF60629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02" name="Rectangle 3101">
                  <a:extLst>
                    <a:ext uri="{FF2B5EF4-FFF2-40B4-BE49-F238E27FC236}">
                      <a16:creationId xmlns:a16="http://schemas.microsoft.com/office/drawing/2014/main" id="{51617A46-5D6E-FC5C-0159-7B514AAB504B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095" name="Group 3094">
                <a:extLst>
                  <a:ext uri="{FF2B5EF4-FFF2-40B4-BE49-F238E27FC236}">
                    <a16:creationId xmlns:a16="http://schemas.microsoft.com/office/drawing/2014/main" id="{703941F9-EFDF-F64B-8CFD-D8551441D7A0}"/>
                  </a:ext>
                </a:extLst>
              </p:cNvPr>
              <p:cNvGrpSpPr/>
              <p:nvPr/>
            </p:nvGrpSpPr>
            <p:grpSpPr>
              <a:xfrm rot="7200000">
                <a:off x="2393620" y="2394125"/>
                <a:ext cx="641444" cy="217646"/>
                <a:chOff x="372727" y="5680302"/>
                <a:chExt cx="641444" cy="217646"/>
              </a:xfrm>
            </p:grpSpPr>
            <p:sp>
              <p:nvSpPr>
                <p:cNvPr id="3099" name="Rectangle 3098">
                  <a:extLst>
                    <a:ext uri="{FF2B5EF4-FFF2-40B4-BE49-F238E27FC236}">
                      <a16:creationId xmlns:a16="http://schemas.microsoft.com/office/drawing/2014/main" id="{19F5C681-91ED-C3E6-28F2-98E30093150E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00" name="Rectangle 3099">
                  <a:extLst>
                    <a:ext uri="{FF2B5EF4-FFF2-40B4-BE49-F238E27FC236}">
                      <a16:creationId xmlns:a16="http://schemas.microsoft.com/office/drawing/2014/main" id="{ED40A000-900B-7A14-DEC1-3A4E4F45588A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096" name="Group 3095">
                <a:extLst>
                  <a:ext uri="{FF2B5EF4-FFF2-40B4-BE49-F238E27FC236}">
                    <a16:creationId xmlns:a16="http://schemas.microsoft.com/office/drawing/2014/main" id="{7181F4B1-45D0-A013-85B3-36CB146E5C60}"/>
                  </a:ext>
                </a:extLst>
              </p:cNvPr>
              <p:cNvGrpSpPr/>
              <p:nvPr/>
            </p:nvGrpSpPr>
            <p:grpSpPr>
              <a:xfrm rot="9000000">
                <a:off x="2726982" y="2746013"/>
                <a:ext cx="641444" cy="217646"/>
                <a:chOff x="372727" y="5680302"/>
                <a:chExt cx="641444" cy="217646"/>
              </a:xfrm>
            </p:grpSpPr>
            <p:sp>
              <p:nvSpPr>
                <p:cNvPr id="3097" name="Rectangle 3096">
                  <a:extLst>
                    <a:ext uri="{FF2B5EF4-FFF2-40B4-BE49-F238E27FC236}">
                      <a16:creationId xmlns:a16="http://schemas.microsoft.com/office/drawing/2014/main" id="{506A3722-BE4F-828F-0783-3A3674768DA4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98" name="Rectangle 3097">
                  <a:extLst>
                    <a:ext uri="{FF2B5EF4-FFF2-40B4-BE49-F238E27FC236}">
                      <a16:creationId xmlns:a16="http://schemas.microsoft.com/office/drawing/2014/main" id="{021F0AD7-2675-1F59-7266-BA1F70C119B8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083" name="Group 3082">
              <a:extLst>
                <a:ext uri="{FF2B5EF4-FFF2-40B4-BE49-F238E27FC236}">
                  <a16:creationId xmlns:a16="http://schemas.microsoft.com/office/drawing/2014/main" id="{FD3D1CCF-7B53-5A3C-44F7-01232576E755}"/>
                </a:ext>
              </a:extLst>
            </p:cNvPr>
            <p:cNvGrpSpPr/>
            <p:nvPr/>
          </p:nvGrpSpPr>
          <p:grpSpPr>
            <a:xfrm rot="16200000">
              <a:off x="365963" y="2339153"/>
              <a:ext cx="1237320" cy="906075"/>
              <a:chOff x="2131106" y="2057584"/>
              <a:chExt cx="1237320" cy="906075"/>
            </a:xfrm>
          </p:grpSpPr>
          <p:grpSp>
            <p:nvGrpSpPr>
              <p:cNvPr id="3085" name="Group 3084">
                <a:extLst>
                  <a:ext uri="{FF2B5EF4-FFF2-40B4-BE49-F238E27FC236}">
                    <a16:creationId xmlns:a16="http://schemas.microsoft.com/office/drawing/2014/main" id="{2EDA6202-57E4-9CEC-27E4-6CD11E6C6AC6}"/>
                  </a:ext>
                </a:extLst>
              </p:cNvPr>
              <p:cNvGrpSpPr/>
              <p:nvPr/>
            </p:nvGrpSpPr>
            <p:grpSpPr>
              <a:xfrm rot="5400000">
                <a:off x="1919207" y="2269483"/>
                <a:ext cx="641444" cy="217646"/>
                <a:chOff x="372727" y="5680302"/>
                <a:chExt cx="641444" cy="217646"/>
              </a:xfrm>
            </p:grpSpPr>
            <p:sp>
              <p:nvSpPr>
                <p:cNvPr id="3092" name="Rectangle 3091">
                  <a:extLst>
                    <a:ext uri="{FF2B5EF4-FFF2-40B4-BE49-F238E27FC236}">
                      <a16:creationId xmlns:a16="http://schemas.microsoft.com/office/drawing/2014/main" id="{2D17A575-60B3-429E-511E-AB3A43CECE21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93" name="Rectangle 3092">
                  <a:extLst>
                    <a:ext uri="{FF2B5EF4-FFF2-40B4-BE49-F238E27FC236}">
                      <a16:creationId xmlns:a16="http://schemas.microsoft.com/office/drawing/2014/main" id="{8918C0F2-10AB-FD74-F241-AB8718EA639D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086" name="Group 3085">
                <a:extLst>
                  <a:ext uri="{FF2B5EF4-FFF2-40B4-BE49-F238E27FC236}">
                    <a16:creationId xmlns:a16="http://schemas.microsoft.com/office/drawing/2014/main" id="{AB42FCF1-AC58-799C-6EB0-D1EB74926A81}"/>
                  </a:ext>
                </a:extLst>
              </p:cNvPr>
              <p:cNvGrpSpPr/>
              <p:nvPr/>
            </p:nvGrpSpPr>
            <p:grpSpPr>
              <a:xfrm rot="7200000">
                <a:off x="2393620" y="2394125"/>
                <a:ext cx="641444" cy="217646"/>
                <a:chOff x="372727" y="5680302"/>
                <a:chExt cx="641444" cy="217646"/>
              </a:xfrm>
            </p:grpSpPr>
            <p:sp>
              <p:nvSpPr>
                <p:cNvPr id="3090" name="Rectangle 3089">
                  <a:extLst>
                    <a:ext uri="{FF2B5EF4-FFF2-40B4-BE49-F238E27FC236}">
                      <a16:creationId xmlns:a16="http://schemas.microsoft.com/office/drawing/2014/main" id="{F8F562DF-56B5-45F8-8AE1-22F36B9060B6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91" name="Rectangle 3090">
                  <a:extLst>
                    <a:ext uri="{FF2B5EF4-FFF2-40B4-BE49-F238E27FC236}">
                      <a16:creationId xmlns:a16="http://schemas.microsoft.com/office/drawing/2014/main" id="{72CA4320-A84F-0F34-E16B-D383876819B8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087" name="Group 3086">
                <a:extLst>
                  <a:ext uri="{FF2B5EF4-FFF2-40B4-BE49-F238E27FC236}">
                    <a16:creationId xmlns:a16="http://schemas.microsoft.com/office/drawing/2014/main" id="{11AC6BE6-815C-AA4A-70A3-6EAA4575B710}"/>
                  </a:ext>
                </a:extLst>
              </p:cNvPr>
              <p:cNvGrpSpPr/>
              <p:nvPr/>
            </p:nvGrpSpPr>
            <p:grpSpPr>
              <a:xfrm rot="9000000">
                <a:off x="2726982" y="2746013"/>
                <a:ext cx="641444" cy="217646"/>
                <a:chOff x="372727" y="5680302"/>
                <a:chExt cx="641444" cy="217646"/>
              </a:xfrm>
            </p:grpSpPr>
            <p:sp>
              <p:nvSpPr>
                <p:cNvPr id="3088" name="Rectangle 3087">
                  <a:extLst>
                    <a:ext uri="{FF2B5EF4-FFF2-40B4-BE49-F238E27FC236}">
                      <a16:creationId xmlns:a16="http://schemas.microsoft.com/office/drawing/2014/main" id="{804360DC-56D9-CBC2-FD09-D413BAE7616A}"/>
                    </a:ext>
                  </a:extLst>
                </p:cNvPr>
                <p:cNvSpPr/>
                <p:nvPr/>
              </p:nvSpPr>
              <p:spPr>
                <a:xfrm>
                  <a:off x="586848" y="5680303"/>
                  <a:ext cx="427323" cy="217645"/>
                </a:xfrm>
                <a:prstGeom prst="rect">
                  <a:avLst/>
                </a:prstGeom>
                <a:solidFill>
                  <a:srgbClr val="1A3F6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89" name="Rectangle 3088">
                  <a:extLst>
                    <a:ext uri="{FF2B5EF4-FFF2-40B4-BE49-F238E27FC236}">
                      <a16:creationId xmlns:a16="http://schemas.microsoft.com/office/drawing/2014/main" id="{FFA761A8-D1FB-1C6D-D26D-5509E847073D}"/>
                    </a:ext>
                  </a:extLst>
                </p:cNvPr>
                <p:cNvSpPr/>
                <p:nvPr/>
              </p:nvSpPr>
              <p:spPr>
                <a:xfrm>
                  <a:off x="372727" y="5680302"/>
                  <a:ext cx="169983" cy="217645"/>
                </a:xfrm>
                <a:prstGeom prst="rect">
                  <a:avLst/>
                </a:prstGeom>
                <a:solidFill>
                  <a:srgbClr val="DEAA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3084" name="Straight Arrow Connector 3083">
              <a:extLst>
                <a:ext uri="{FF2B5EF4-FFF2-40B4-BE49-F238E27FC236}">
                  <a16:creationId xmlns:a16="http://schemas.microsoft.com/office/drawing/2014/main" id="{1C4F8C29-19BE-EDD8-3180-BD2C94A5F6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39095" y="3374360"/>
              <a:ext cx="162593" cy="29524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21" name="TextBox 3120">
            <a:extLst>
              <a:ext uri="{FF2B5EF4-FFF2-40B4-BE49-F238E27FC236}">
                <a16:creationId xmlns:a16="http://schemas.microsoft.com/office/drawing/2014/main" id="{04DB85BB-883D-10B4-8546-6527A00314A9}"/>
              </a:ext>
            </a:extLst>
          </p:cNvPr>
          <p:cNvSpPr txBox="1"/>
          <p:nvPr/>
        </p:nvSpPr>
        <p:spPr>
          <a:xfrm>
            <a:off x="4944897" y="2611920"/>
            <a:ext cx="9539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Right</a:t>
            </a:r>
            <a:endParaRPr lang="en-US" sz="20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2" name="TextBox 3121">
            <a:extLst>
              <a:ext uri="{FF2B5EF4-FFF2-40B4-BE49-F238E27FC236}">
                <a16:creationId xmlns:a16="http://schemas.microsoft.com/office/drawing/2014/main" id="{E396F05E-CB02-9765-AB0C-ECD4F1055EF4}"/>
              </a:ext>
            </a:extLst>
          </p:cNvPr>
          <p:cNvSpPr txBox="1"/>
          <p:nvPr/>
        </p:nvSpPr>
        <p:spPr>
          <a:xfrm>
            <a:off x="4433711" y="2954047"/>
            <a:ext cx="7312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endParaRPr lang="en-US" sz="2000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23" name="Straight Arrow Connector 3122">
            <a:extLst>
              <a:ext uri="{FF2B5EF4-FFF2-40B4-BE49-F238E27FC236}">
                <a16:creationId xmlns:a16="http://schemas.microsoft.com/office/drawing/2014/main" id="{A3C59B11-BCD7-7404-A6DD-337AD105CA2D}"/>
              </a:ext>
            </a:extLst>
          </p:cNvPr>
          <p:cNvCxnSpPr>
            <a:cxnSpLocks/>
          </p:cNvCxnSpPr>
          <p:nvPr/>
        </p:nvCxnSpPr>
        <p:spPr>
          <a:xfrm>
            <a:off x="5064604" y="3013812"/>
            <a:ext cx="606938" cy="0"/>
          </a:xfrm>
          <a:prstGeom prst="straightConnector1">
            <a:avLst/>
          </a:prstGeom>
          <a:ln>
            <a:prstDash val="dash"/>
            <a:headEnd type="oval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24" name="Straight Arrow Connector 3123">
            <a:extLst>
              <a:ext uri="{FF2B5EF4-FFF2-40B4-BE49-F238E27FC236}">
                <a16:creationId xmlns:a16="http://schemas.microsoft.com/office/drawing/2014/main" id="{63B38216-EC5A-1094-7850-91AF80F6B5C3}"/>
              </a:ext>
            </a:extLst>
          </p:cNvPr>
          <p:cNvCxnSpPr>
            <a:cxnSpLocks/>
          </p:cNvCxnSpPr>
          <p:nvPr/>
        </p:nvCxnSpPr>
        <p:spPr>
          <a:xfrm flipH="1">
            <a:off x="4454705" y="3015789"/>
            <a:ext cx="609899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25" name="TextBox 3124">
            <a:extLst>
              <a:ext uri="{FF2B5EF4-FFF2-40B4-BE49-F238E27FC236}">
                <a16:creationId xmlns:a16="http://schemas.microsoft.com/office/drawing/2014/main" id="{6EAF12CB-7A66-A844-DAC6-A11978D13703}"/>
              </a:ext>
            </a:extLst>
          </p:cNvPr>
          <p:cNvSpPr txBox="1"/>
          <p:nvPr/>
        </p:nvSpPr>
        <p:spPr>
          <a:xfrm>
            <a:off x="2758399" y="3726855"/>
            <a:ext cx="13014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Scintillator</a:t>
            </a:r>
          </a:p>
        </p:txBody>
      </p:sp>
      <p:grpSp>
        <p:nvGrpSpPr>
          <p:cNvPr id="3126" name="Group 3125">
            <a:extLst>
              <a:ext uri="{FF2B5EF4-FFF2-40B4-BE49-F238E27FC236}">
                <a16:creationId xmlns:a16="http://schemas.microsoft.com/office/drawing/2014/main" id="{E0B425F9-924C-177A-70CD-869AEF821415}"/>
              </a:ext>
            </a:extLst>
          </p:cNvPr>
          <p:cNvGrpSpPr/>
          <p:nvPr/>
        </p:nvGrpSpPr>
        <p:grpSpPr>
          <a:xfrm>
            <a:off x="7101572" y="2920548"/>
            <a:ext cx="637887" cy="217645"/>
            <a:chOff x="1613990" y="5699131"/>
            <a:chExt cx="637887" cy="217645"/>
          </a:xfrm>
        </p:grpSpPr>
        <p:sp>
          <p:nvSpPr>
            <p:cNvPr id="3127" name="Rectangle 3126">
              <a:extLst>
                <a:ext uri="{FF2B5EF4-FFF2-40B4-BE49-F238E27FC236}">
                  <a16:creationId xmlns:a16="http://schemas.microsoft.com/office/drawing/2014/main" id="{686CBB32-21BF-E17C-246E-D8E4D9A86A45}"/>
                </a:ext>
              </a:extLst>
            </p:cNvPr>
            <p:cNvSpPr/>
            <p:nvPr/>
          </p:nvSpPr>
          <p:spPr>
            <a:xfrm>
              <a:off x="1824554" y="5699131"/>
              <a:ext cx="427323" cy="217645"/>
            </a:xfrm>
            <a:prstGeom prst="rect">
              <a:avLst/>
            </a:prstGeom>
            <a:solidFill>
              <a:srgbClr val="1A3F6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8" name="Rectangle 3127">
              <a:extLst>
                <a:ext uri="{FF2B5EF4-FFF2-40B4-BE49-F238E27FC236}">
                  <a16:creationId xmlns:a16="http://schemas.microsoft.com/office/drawing/2014/main" id="{2465698B-0863-5CB6-C95A-558E0D92EECA}"/>
                </a:ext>
              </a:extLst>
            </p:cNvPr>
            <p:cNvSpPr/>
            <p:nvPr/>
          </p:nvSpPr>
          <p:spPr>
            <a:xfrm>
              <a:off x="1613990" y="5699131"/>
              <a:ext cx="169983" cy="217645"/>
            </a:xfrm>
            <a:prstGeom prst="rect">
              <a:avLst/>
            </a:prstGeom>
            <a:solidFill>
              <a:srgbClr val="DEAA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29" name="Group 3128">
            <a:extLst>
              <a:ext uri="{FF2B5EF4-FFF2-40B4-BE49-F238E27FC236}">
                <a16:creationId xmlns:a16="http://schemas.microsoft.com/office/drawing/2014/main" id="{BA157A32-8F1D-69C0-1A40-7A3E2CA775D9}"/>
              </a:ext>
            </a:extLst>
          </p:cNvPr>
          <p:cNvGrpSpPr/>
          <p:nvPr/>
        </p:nvGrpSpPr>
        <p:grpSpPr>
          <a:xfrm rot="10800000">
            <a:off x="10539688" y="2920548"/>
            <a:ext cx="637887" cy="217645"/>
            <a:chOff x="5843733" y="5652358"/>
            <a:chExt cx="637887" cy="217645"/>
          </a:xfrm>
        </p:grpSpPr>
        <p:sp>
          <p:nvSpPr>
            <p:cNvPr id="3130" name="Rectangle 3129">
              <a:extLst>
                <a:ext uri="{FF2B5EF4-FFF2-40B4-BE49-F238E27FC236}">
                  <a16:creationId xmlns:a16="http://schemas.microsoft.com/office/drawing/2014/main" id="{D31C96B2-C757-182F-5B4E-FC525889CDD1}"/>
                </a:ext>
              </a:extLst>
            </p:cNvPr>
            <p:cNvSpPr/>
            <p:nvPr/>
          </p:nvSpPr>
          <p:spPr>
            <a:xfrm>
              <a:off x="6054297" y="5652358"/>
              <a:ext cx="427323" cy="217645"/>
            </a:xfrm>
            <a:prstGeom prst="rect">
              <a:avLst/>
            </a:prstGeom>
            <a:solidFill>
              <a:srgbClr val="1A3F6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1" name="Rectangle 3130">
              <a:extLst>
                <a:ext uri="{FF2B5EF4-FFF2-40B4-BE49-F238E27FC236}">
                  <a16:creationId xmlns:a16="http://schemas.microsoft.com/office/drawing/2014/main" id="{E2C30F71-989F-A29D-7EE9-C38AFCA8AB00}"/>
                </a:ext>
              </a:extLst>
            </p:cNvPr>
            <p:cNvSpPr/>
            <p:nvPr/>
          </p:nvSpPr>
          <p:spPr>
            <a:xfrm>
              <a:off x="5843733" y="5652358"/>
              <a:ext cx="169983" cy="217645"/>
            </a:xfrm>
            <a:prstGeom prst="rect">
              <a:avLst/>
            </a:prstGeom>
            <a:solidFill>
              <a:srgbClr val="DEAA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32" name="Oval 3131">
            <a:extLst>
              <a:ext uri="{FF2B5EF4-FFF2-40B4-BE49-F238E27FC236}">
                <a16:creationId xmlns:a16="http://schemas.microsoft.com/office/drawing/2014/main" id="{B1B59CE9-2D1A-D1F1-B6A2-3EA7C7EFD89C}"/>
              </a:ext>
            </a:extLst>
          </p:cNvPr>
          <p:cNvSpPr/>
          <p:nvPr/>
        </p:nvSpPr>
        <p:spPr>
          <a:xfrm>
            <a:off x="9078275" y="2921873"/>
            <a:ext cx="167268" cy="16726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3" name="TextBox 3132">
            <a:extLst>
              <a:ext uri="{FF2B5EF4-FFF2-40B4-BE49-F238E27FC236}">
                <a16:creationId xmlns:a16="http://schemas.microsoft.com/office/drawing/2014/main" id="{2B6DEE3F-A2B5-06D6-0CF9-0B907AD9F273}"/>
              </a:ext>
            </a:extLst>
          </p:cNvPr>
          <p:cNvSpPr txBox="1"/>
          <p:nvPr/>
        </p:nvSpPr>
        <p:spPr>
          <a:xfrm>
            <a:off x="8668736" y="3554177"/>
            <a:ext cx="12148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FWHM</a:t>
            </a:r>
          </a:p>
        </p:txBody>
      </p:sp>
      <p:sp>
        <p:nvSpPr>
          <p:cNvPr id="3134" name="TextBox 3133">
            <a:extLst>
              <a:ext uri="{FF2B5EF4-FFF2-40B4-BE49-F238E27FC236}">
                <a16:creationId xmlns:a16="http://schemas.microsoft.com/office/drawing/2014/main" id="{116E33E3-142B-AF3A-7D4A-2707AB9A34E8}"/>
              </a:ext>
            </a:extLst>
          </p:cNvPr>
          <p:cNvSpPr txBox="1"/>
          <p:nvPr/>
        </p:nvSpPr>
        <p:spPr>
          <a:xfrm>
            <a:off x="1452082" y="2750983"/>
            <a:ext cx="313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135" name="TextBox 3134">
            <a:extLst>
              <a:ext uri="{FF2B5EF4-FFF2-40B4-BE49-F238E27FC236}">
                <a16:creationId xmlns:a16="http://schemas.microsoft.com/office/drawing/2014/main" id="{F7B6FFBB-EDFF-CD4B-FE44-DD2CA81335B0}"/>
              </a:ext>
            </a:extLst>
          </p:cNvPr>
          <p:cNvSpPr txBox="1"/>
          <p:nvPr/>
        </p:nvSpPr>
        <p:spPr>
          <a:xfrm>
            <a:off x="5865180" y="1496600"/>
            <a:ext cx="24050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*LOR: Line of Response</a:t>
            </a:r>
          </a:p>
        </p:txBody>
      </p:sp>
      <p:cxnSp>
        <p:nvCxnSpPr>
          <p:cNvPr id="3136" name="Straight Arrow Connector 3135">
            <a:extLst>
              <a:ext uri="{FF2B5EF4-FFF2-40B4-BE49-F238E27FC236}">
                <a16:creationId xmlns:a16="http://schemas.microsoft.com/office/drawing/2014/main" id="{98BB00AD-BE7A-D922-8FE8-0C50422F1AC0}"/>
              </a:ext>
            </a:extLst>
          </p:cNvPr>
          <p:cNvCxnSpPr>
            <a:cxnSpLocks/>
          </p:cNvCxnSpPr>
          <p:nvPr/>
        </p:nvCxnSpPr>
        <p:spPr>
          <a:xfrm flipH="1">
            <a:off x="2630825" y="3771090"/>
            <a:ext cx="50584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37" name="TextBox 3136">
            <a:extLst>
              <a:ext uri="{FF2B5EF4-FFF2-40B4-BE49-F238E27FC236}">
                <a16:creationId xmlns:a16="http://schemas.microsoft.com/office/drawing/2014/main" id="{8368A1C5-38C3-9877-21DF-E73FB950DE61}"/>
              </a:ext>
            </a:extLst>
          </p:cNvPr>
          <p:cNvSpPr txBox="1"/>
          <p:nvPr/>
        </p:nvSpPr>
        <p:spPr>
          <a:xfrm>
            <a:off x="2577640" y="4082371"/>
            <a:ext cx="9175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Sensor</a:t>
            </a:r>
          </a:p>
        </p:txBody>
      </p:sp>
      <p:cxnSp>
        <p:nvCxnSpPr>
          <p:cNvPr id="3138" name="Straight Arrow Connector 3137">
            <a:extLst>
              <a:ext uri="{FF2B5EF4-FFF2-40B4-BE49-F238E27FC236}">
                <a16:creationId xmlns:a16="http://schemas.microsoft.com/office/drawing/2014/main" id="{AE1704BC-7A88-F5C4-9EAC-F70362FC1F42}"/>
              </a:ext>
            </a:extLst>
          </p:cNvPr>
          <p:cNvCxnSpPr>
            <a:cxnSpLocks/>
          </p:cNvCxnSpPr>
          <p:nvPr/>
        </p:nvCxnSpPr>
        <p:spPr>
          <a:xfrm flipH="1">
            <a:off x="2124983" y="4246069"/>
            <a:ext cx="50584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39" name="TextBox 3138">
            <a:extLst>
              <a:ext uri="{FF2B5EF4-FFF2-40B4-BE49-F238E27FC236}">
                <a16:creationId xmlns:a16="http://schemas.microsoft.com/office/drawing/2014/main" id="{D0D3F969-4CB3-3C60-8F35-41E56936DDB1}"/>
              </a:ext>
            </a:extLst>
          </p:cNvPr>
          <p:cNvSpPr txBox="1"/>
          <p:nvPr/>
        </p:nvSpPr>
        <p:spPr>
          <a:xfrm>
            <a:off x="5880816" y="1728095"/>
            <a:ext cx="16102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*D: Diameter</a:t>
            </a:r>
          </a:p>
        </p:txBody>
      </p:sp>
      <p:pic>
        <p:nvPicPr>
          <p:cNvPr id="3140" name="Picture 3139">
            <a:extLst>
              <a:ext uri="{FF2B5EF4-FFF2-40B4-BE49-F238E27FC236}">
                <a16:creationId xmlns:a16="http://schemas.microsoft.com/office/drawing/2014/main" id="{FC0BF51F-5E82-F4D4-125D-95C4AFFC6B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216"/>
          <a:stretch/>
        </p:blipFill>
        <p:spPr>
          <a:xfrm>
            <a:off x="3926136" y="4405300"/>
            <a:ext cx="2355198" cy="1836966"/>
          </a:xfrm>
          <a:prstGeom prst="rect">
            <a:avLst/>
          </a:prstGeom>
        </p:spPr>
      </p:pic>
      <p:sp>
        <p:nvSpPr>
          <p:cNvPr id="3141" name="TextBox 3140">
            <a:extLst>
              <a:ext uri="{FF2B5EF4-FFF2-40B4-BE49-F238E27FC236}">
                <a16:creationId xmlns:a16="http://schemas.microsoft.com/office/drawing/2014/main" id="{C67692BD-C9A7-C00F-2CDF-BEB8DA593F20}"/>
              </a:ext>
            </a:extLst>
          </p:cNvPr>
          <p:cNvSpPr txBox="1"/>
          <p:nvPr/>
        </p:nvSpPr>
        <p:spPr>
          <a:xfrm>
            <a:off x="2124983" y="6192238"/>
            <a:ext cx="270265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Siemens Biograph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mCT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(PET/CT), 2019</a:t>
            </a:r>
          </a:p>
        </p:txBody>
      </p:sp>
      <p:sp>
        <p:nvSpPr>
          <p:cNvPr id="3142" name="TextBox 3141">
            <a:extLst>
              <a:ext uri="{FF2B5EF4-FFF2-40B4-BE49-F238E27FC236}">
                <a16:creationId xmlns:a16="http://schemas.microsoft.com/office/drawing/2014/main" id="{698EEEC7-4AFD-107B-FB47-38879E27093F}"/>
              </a:ext>
            </a:extLst>
          </p:cNvPr>
          <p:cNvSpPr txBox="1"/>
          <p:nvPr/>
        </p:nvSpPr>
        <p:spPr>
          <a:xfrm>
            <a:off x="215265" y="916375"/>
            <a:ext cx="58807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Time-of-flight Positron Emission Tomography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24DE75-6E8A-7128-81C7-934745282B84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7988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5B3C4-A9DB-7D6C-B214-15B871172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B0B5F8-18CA-3C70-0CBB-AEFDF6E29942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4073E6-15C4-509D-B37D-076E20BE19DA}"/>
              </a:ext>
            </a:extLst>
          </p:cNvPr>
          <p:cNvSpPr txBox="1"/>
          <p:nvPr/>
        </p:nvSpPr>
        <p:spPr>
          <a:xfrm>
            <a:off x="215265" y="916375"/>
            <a:ext cx="104984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Application-specific Integrated Circuit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(ASIC) 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vs. Field-programmable Gate Array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(FPGA)</a:t>
            </a:r>
          </a:p>
        </p:txBody>
      </p:sp>
      <p:pic>
        <p:nvPicPr>
          <p:cNvPr id="8194" name="Picture 2" descr="AS6501 Time-to-Digital Converter">
            <a:extLst>
              <a:ext uri="{FF2B5EF4-FFF2-40B4-BE49-F238E27FC236}">
                <a16:creationId xmlns:a16="http://schemas.microsoft.com/office/drawing/2014/main" id="{1BA3BE85-1E00-7A44-AC2A-2F0DD4F9FB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0" t="15646" r="5598" b="-1562"/>
          <a:stretch/>
        </p:blipFill>
        <p:spPr bwMode="auto">
          <a:xfrm>
            <a:off x="2481212" y="3167315"/>
            <a:ext cx="2931081" cy="193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AMD Virtex UltraScale+ FPGA VCU1525 Acceleration Development Kit (Passive)">
            <a:extLst>
              <a:ext uri="{FF2B5EF4-FFF2-40B4-BE49-F238E27FC236}">
                <a16:creationId xmlns:a16="http://schemas.microsoft.com/office/drawing/2014/main" id="{5E61C5F0-67F5-BBE2-FC7C-8D1B2BD28F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058" y="3058898"/>
            <a:ext cx="1874887" cy="183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086EEA5-B455-871D-0A55-F4D812CF9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085250"/>
              </p:ext>
            </p:extLst>
          </p:nvPr>
        </p:nvGraphicFramePr>
        <p:xfrm>
          <a:off x="449212" y="2301773"/>
          <a:ext cx="6473509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581">
                  <a:extLst>
                    <a:ext uri="{9D8B030D-6E8A-4147-A177-3AD203B41FA5}">
                      <a16:colId xmlns:a16="http://schemas.microsoft.com/office/drawing/2014/main" val="1952492659"/>
                    </a:ext>
                  </a:extLst>
                </a:gridCol>
                <a:gridCol w="2105277">
                  <a:extLst>
                    <a:ext uri="{9D8B030D-6E8A-4147-A177-3AD203B41FA5}">
                      <a16:colId xmlns:a16="http://schemas.microsoft.com/office/drawing/2014/main" val="2786757744"/>
                    </a:ext>
                  </a:extLst>
                </a:gridCol>
                <a:gridCol w="2089651">
                  <a:extLst>
                    <a:ext uri="{9D8B030D-6E8A-4147-A177-3AD203B41FA5}">
                      <a16:colId xmlns:a16="http://schemas.microsoft.com/office/drawing/2014/main" val="949526556"/>
                    </a:ext>
                  </a:extLst>
                </a:gridCol>
              </a:tblGrid>
              <a:tr h="297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Feature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FPGA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375741"/>
                  </a:ext>
                </a:extLst>
              </a:tr>
              <a:tr h="297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Purpose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Fixed function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Reconfigurable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9372807"/>
                  </a:ext>
                </a:extLst>
              </a:tr>
              <a:tr h="297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826510"/>
                  </a:ext>
                </a:extLst>
              </a:tr>
              <a:tr h="297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8453366"/>
                  </a:ext>
                </a:extLst>
              </a:tr>
              <a:tr h="297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Flexibility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392465"/>
                  </a:ext>
                </a:extLst>
              </a:tr>
              <a:tr h="297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 cost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970307"/>
                  </a:ext>
                </a:extLst>
              </a:tr>
              <a:tr h="297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cost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686396"/>
                  </a:ext>
                </a:extLst>
              </a:tr>
              <a:tr h="297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to market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9992374"/>
                  </a:ext>
                </a:extLst>
              </a:tr>
              <a:tr h="2972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Logic density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29288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9C2BF5-CADF-01DA-65C7-13CAA66D0A67}"/>
              </a:ext>
            </a:extLst>
          </p:cNvPr>
          <p:cNvSpPr txBox="1"/>
          <p:nvPr/>
        </p:nvSpPr>
        <p:spPr>
          <a:xfrm>
            <a:off x="9596214" y="6150113"/>
            <a:ext cx="2292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i="1" dirty="0">
                <a:latin typeface="Arial" panose="020B0604020202020204" pitchFamily="34" charset="0"/>
                <a:cs typeface="Arial" panose="020B0604020202020204" pitchFamily="34" charset="0"/>
              </a:rPr>
              <a:t>Rui Machado et al., (2019)</a:t>
            </a:r>
            <a:endParaRPr lang="en-US" altLang="ko-KR" sz="1400" i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47EDA1-93F1-DD84-7592-E7607B0D31C8}"/>
              </a:ext>
            </a:extLst>
          </p:cNvPr>
          <p:cNvSpPr/>
          <p:nvPr/>
        </p:nvSpPr>
        <p:spPr>
          <a:xfrm>
            <a:off x="7404742" y="2065654"/>
            <a:ext cx="2375827" cy="4001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FPGA-based TDC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C2F581-606C-13F8-CD08-12839246C176}"/>
              </a:ext>
            </a:extLst>
          </p:cNvPr>
          <p:cNvSpPr/>
          <p:nvPr/>
        </p:nvSpPr>
        <p:spPr>
          <a:xfrm>
            <a:off x="9366961" y="3319447"/>
            <a:ext cx="2375827" cy="4001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Coarse Counter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52CB47-5DFC-763B-D039-AF66727D866C}"/>
              </a:ext>
            </a:extLst>
          </p:cNvPr>
          <p:cNvSpPr/>
          <p:nvPr/>
        </p:nvSpPr>
        <p:spPr>
          <a:xfrm>
            <a:off x="9366961" y="3991015"/>
            <a:ext cx="2375827" cy="4001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Phased Clocks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4CE850-70B9-0F56-F868-F0F3196DE50F}"/>
              </a:ext>
            </a:extLst>
          </p:cNvPr>
          <p:cNvSpPr/>
          <p:nvPr/>
        </p:nvSpPr>
        <p:spPr>
          <a:xfrm>
            <a:off x="9366961" y="2647879"/>
            <a:ext cx="2375827" cy="40011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Tapped Delay Line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DDCD37-878E-8BCA-FABB-E6B471BD738C}"/>
              </a:ext>
            </a:extLst>
          </p:cNvPr>
          <p:cNvSpPr/>
          <p:nvPr/>
        </p:nvSpPr>
        <p:spPr>
          <a:xfrm>
            <a:off x="9366961" y="4662583"/>
            <a:ext cx="2375827" cy="4001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Differential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895053-9F41-F1C5-FB8D-C915D72CD680}"/>
              </a:ext>
            </a:extLst>
          </p:cNvPr>
          <p:cNvSpPr/>
          <p:nvPr/>
        </p:nvSpPr>
        <p:spPr>
          <a:xfrm>
            <a:off x="9366961" y="5334151"/>
            <a:ext cx="2375827" cy="40011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 shrinking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91AF3DD0-BE9B-4601-9BB7-AF3238EC1080}"/>
              </a:ext>
            </a:extLst>
          </p:cNvPr>
          <p:cNvCxnSpPr>
            <a:stCxn id="13" idx="2"/>
            <a:endCxn id="16" idx="1"/>
          </p:cNvCxnSpPr>
          <p:nvPr/>
        </p:nvCxnSpPr>
        <p:spPr>
          <a:xfrm rot="16200000" flipH="1">
            <a:off x="8788723" y="2269697"/>
            <a:ext cx="382170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860605DA-4F15-007A-1ADD-70F6FE7603CF}"/>
              </a:ext>
            </a:extLst>
          </p:cNvPr>
          <p:cNvCxnSpPr>
            <a:stCxn id="13" idx="2"/>
            <a:endCxn id="14" idx="1"/>
          </p:cNvCxnSpPr>
          <p:nvPr/>
        </p:nvCxnSpPr>
        <p:spPr>
          <a:xfrm rot="16200000" flipH="1">
            <a:off x="8452939" y="2605481"/>
            <a:ext cx="1053738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AEEC8C22-4C6F-AE98-D512-C3BB8F55B7C2}"/>
              </a:ext>
            </a:extLst>
          </p:cNvPr>
          <p:cNvCxnSpPr>
            <a:stCxn id="13" idx="2"/>
            <a:endCxn id="15" idx="1"/>
          </p:cNvCxnSpPr>
          <p:nvPr/>
        </p:nvCxnSpPr>
        <p:spPr>
          <a:xfrm rot="16200000" flipH="1">
            <a:off x="8117155" y="2941265"/>
            <a:ext cx="1725306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0A37D3C4-D3B1-6E53-E369-994012868E78}"/>
              </a:ext>
            </a:extLst>
          </p:cNvPr>
          <p:cNvCxnSpPr>
            <a:stCxn id="13" idx="2"/>
            <a:endCxn id="17" idx="1"/>
          </p:cNvCxnSpPr>
          <p:nvPr/>
        </p:nvCxnSpPr>
        <p:spPr>
          <a:xfrm rot="16200000" flipH="1">
            <a:off x="7781371" y="3277049"/>
            <a:ext cx="2396874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F187B554-2376-3BFB-A7FA-C73FB0C44A41}"/>
              </a:ext>
            </a:extLst>
          </p:cNvPr>
          <p:cNvCxnSpPr>
            <a:stCxn id="13" idx="2"/>
            <a:endCxn id="18" idx="1"/>
          </p:cNvCxnSpPr>
          <p:nvPr/>
        </p:nvCxnSpPr>
        <p:spPr>
          <a:xfrm rot="16200000" flipH="1">
            <a:off x="7445587" y="3612833"/>
            <a:ext cx="3068442" cy="774305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673940E-CC1B-EDBD-F453-9374CC418048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BFA090-042C-BF11-AB12-B0C0EB8FB4D2}"/>
              </a:ext>
            </a:extLst>
          </p:cNvPr>
          <p:cNvSpPr txBox="1"/>
          <p:nvPr/>
        </p:nvSpPr>
        <p:spPr>
          <a:xfrm>
            <a:off x="10378440" y="2952886"/>
            <a:ext cx="33528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02999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48370-28FD-5320-750B-3240BDA71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71B241-96A2-7C4A-5FE6-9DA5BD94967A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7376B27A-2DAE-E8F5-6AD1-DCF9B3F198E5}"/>
              </a:ext>
            </a:extLst>
          </p:cNvPr>
          <p:cNvSpPr txBox="1"/>
          <p:nvPr/>
        </p:nvSpPr>
        <p:spPr>
          <a:xfrm>
            <a:off x="161720" y="779510"/>
            <a:ext cx="538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Tapped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Line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(TDL)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CARRY4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3AE2D4A-3F63-12B6-4B10-5EFCFCC6F4E5}"/>
              </a:ext>
            </a:extLst>
          </p:cNvPr>
          <p:cNvGrpSpPr/>
          <p:nvPr/>
        </p:nvGrpSpPr>
        <p:grpSpPr>
          <a:xfrm>
            <a:off x="1060309" y="1523065"/>
            <a:ext cx="3436097" cy="4627911"/>
            <a:chOff x="930207" y="1141048"/>
            <a:chExt cx="3913380" cy="5270742"/>
          </a:xfrm>
        </p:grpSpPr>
        <p:cxnSp>
          <p:nvCxnSpPr>
            <p:cNvPr id="1064" name="Straight Arrow Connector 1063">
              <a:extLst>
                <a:ext uri="{FF2B5EF4-FFF2-40B4-BE49-F238E27FC236}">
                  <a16:creationId xmlns:a16="http://schemas.microsoft.com/office/drawing/2014/main" id="{39B3488C-AB3F-8C19-29EE-7BA2E5C77A81}"/>
                </a:ext>
              </a:extLst>
            </p:cNvPr>
            <p:cNvCxnSpPr/>
            <p:nvPr/>
          </p:nvCxnSpPr>
          <p:spPr>
            <a:xfrm flipV="1">
              <a:off x="1962421" y="5974748"/>
              <a:ext cx="0" cy="407002"/>
            </a:xfrm>
            <a:prstGeom prst="straightConnector1">
              <a:avLst/>
            </a:prstGeom>
            <a:ln w="127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6" name="Straight Arrow Connector 1065">
              <a:extLst>
                <a:ext uri="{FF2B5EF4-FFF2-40B4-BE49-F238E27FC236}">
                  <a16:creationId xmlns:a16="http://schemas.microsoft.com/office/drawing/2014/main" id="{3B68A7DC-BE55-2B9E-1876-34B81A036D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695" y="4885513"/>
              <a:ext cx="0" cy="54935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03" name="Straight Arrow Connector 8202">
              <a:extLst>
                <a:ext uri="{FF2B5EF4-FFF2-40B4-BE49-F238E27FC236}">
                  <a16:creationId xmlns:a16="http://schemas.microsoft.com/office/drawing/2014/main" id="{17F5D198-0D68-7570-59DD-D58305A3B275}"/>
                </a:ext>
              </a:extLst>
            </p:cNvPr>
            <p:cNvCxnSpPr>
              <a:cxnSpLocks/>
              <a:endCxn id="8212" idx="2"/>
            </p:cNvCxnSpPr>
            <p:nvPr/>
          </p:nvCxnSpPr>
          <p:spPr>
            <a:xfrm flipV="1">
              <a:off x="1962420" y="4027179"/>
              <a:ext cx="7342" cy="58663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25" name="Straight Arrow Connector 8224">
              <a:extLst>
                <a:ext uri="{FF2B5EF4-FFF2-40B4-BE49-F238E27FC236}">
                  <a16:creationId xmlns:a16="http://schemas.microsoft.com/office/drawing/2014/main" id="{99EBEAA8-F688-3186-BD32-4307E858CC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4765" y="3285386"/>
              <a:ext cx="0" cy="50520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46" name="Straight Arrow Connector 8245">
              <a:extLst>
                <a:ext uri="{FF2B5EF4-FFF2-40B4-BE49-F238E27FC236}">
                  <a16:creationId xmlns:a16="http://schemas.microsoft.com/office/drawing/2014/main" id="{192567B7-2584-72BA-DC11-E8E633E08A04}"/>
                </a:ext>
              </a:extLst>
            </p:cNvPr>
            <p:cNvCxnSpPr>
              <a:cxnSpLocks/>
              <a:endCxn id="8249" idx="2"/>
            </p:cNvCxnSpPr>
            <p:nvPr/>
          </p:nvCxnSpPr>
          <p:spPr>
            <a:xfrm flipV="1">
              <a:off x="1975993" y="2503632"/>
              <a:ext cx="5194" cy="525049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9" name="Straight Arrow Connector 3078">
              <a:extLst>
                <a:ext uri="{FF2B5EF4-FFF2-40B4-BE49-F238E27FC236}">
                  <a16:creationId xmlns:a16="http://schemas.microsoft.com/office/drawing/2014/main" id="{5B3BD642-2A93-1D4A-7E73-0A6613ED1D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6189" y="1786655"/>
              <a:ext cx="0" cy="47012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64" name="Straight Connector 8263">
              <a:extLst>
                <a:ext uri="{FF2B5EF4-FFF2-40B4-BE49-F238E27FC236}">
                  <a16:creationId xmlns:a16="http://schemas.microsoft.com/office/drawing/2014/main" id="{465ECA7B-1FB7-A824-8442-FCE290891A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421" y="5441305"/>
              <a:ext cx="0" cy="235889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6" name="Rectangle 1045">
              <a:extLst>
                <a:ext uri="{FF2B5EF4-FFF2-40B4-BE49-F238E27FC236}">
                  <a16:creationId xmlns:a16="http://schemas.microsoft.com/office/drawing/2014/main" id="{AA84DE11-7354-6074-B506-1BC821785990}"/>
                </a:ext>
              </a:extLst>
            </p:cNvPr>
            <p:cNvSpPr/>
            <p:nvPr/>
          </p:nvSpPr>
          <p:spPr>
            <a:xfrm>
              <a:off x="930207" y="1141048"/>
              <a:ext cx="3311951" cy="494733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59" name="Isosceles Triangle 1058">
              <a:extLst>
                <a:ext uri="{FF2B5EF4-FFF2-40B4-BE49-F238E27FC236}">
                  <a16:creationId xmlns:a16="http://schemas.microsoft.com/office/drawing/2014/main" id="{68335E88-B6FE-F196-A63C-6504C43CBD29}"/>
                </a:ext>
              </a:extLst>
            </p:cNvPr>
            <p:cNvSpPr/>
            <p:nvPr/>
          </p:nvSpPr>
          <p:spPr>
            <a:xfrm rot="5400000">
              <a:off x="1295818" y="5753343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60" name="Rectangle 1059">
              <a:extLst>
                <a:ext uri="{FF2B5EF4-FFF2-40B4-BE49-F238E27FC236}">
                  <a16:creationId xmlns:a16="http://schemas.microsoft.com/office/drawing/2014/main" id="{DD006AE6-6A95-7C58-2775-5E8016A73CFB}"/>
                </a:ext>
              </a:extLst>
            </p:cNvPr>
            <p:cNvSpPr/>
            <p:nvPr/>
          </p:nvSpPr>
          <p:spPr>
            <a:xfrm>
              <a:off x="1279360" y="1910704"/>
              <a:ext cx="2851315" cy="352415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1" name="Rectangle 1060">
              <a:extLst>
                <a:ext uri="{FF2B5EF4-FFF2-40B4-BE49-F238E27FC236}">
                  <a16:creationId xmlns:a16="http://schemas.microsoft.com/office/drawing/2014/main" id="{71F9698D-E558-0C3D-2B1A-C563F78C2C2B}"/>
                </a:ext>
              </a:extLst>
            </p:cNvPr>
            <p:cNvSpPr/>
            <p:nvPr/>
          </p:nvSpPr>
          <p:spPr>
            <a:xfrm>
              <a:off x="1279360" y="1481288"/>
              <a:ext cx="2860839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</a:t>
              </a:r>
            </a:p>
          </p:txBody>
        </p:sp>
        <p:sp>
          <p:nvSpPr>
            <p:cNvPr id="1062" name="Arrow: Right 1061">
              <a:extLst>
                <a:ext uri="{FF2B5EF4-FFF2-40B4-BE49-F238E27FC236}">
                  <a16:creationId xmlns:a16="http://schemas.microsoft.com/office/drawing/2014/main" id="{161A4906-8311-5A0C-A73E-4A89B2400AFB}"/>
                </a:ext>
              </a:extLst>
            </p:cNvPr>
            <p:cNvSpPr/>
            <p:nvPr/>
          </p:nvSpPr>
          <p:spPr>
            <a:xfrm>
              <a:off x="4124057" y="5767117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65" name="TextBox 1064">
              <a:extLst>
                <a:ext uri="{FF2B5EF4-FFF2-40B4-BE49-F238E27FC236}">
                  <a16:creationId xmlns:a16="http://schemas.microsoft.com/office/drawing/2014/main" id="{D81147BB-C856-7550-4DE2-3E6F1473DA95}"/>
                </a:ext>
              </a:extLst>
            </p:cNvPr>
            <p:cNvSpPr txBox="1"/>
            <p:nvPr/>
          </p:nvSpPr>
          <p:spPr>
            <a:xfrm>
              <a:off x="2144233" y="6061262"/>
              <a:ext cx="1070135" cy="3505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</a:p>
          </p:txBody>
        </p:sp>
        <p:sp>
          <p:nvSpPr>
            <p:cNvPr id="1067" name="Trapezoid 1066">
              <a:extLst>
                <a:ext uri="{FF2B5EF4-FFF2-40B4-BE49-F238E27FC236}">
                  <a16:creationId xmlns:a16="http://schemas.microsoft.com/office/drawing/2014/main" id="{9C87EC17-B916-F57F-7715-7DFDF7F6B8A2}"/>
                </a:ext>
              </a:extLst>
            </p:cNvPr>
            <p:cNvSpPr/>
            <p:nvPr/>
          </p:nvSpPr>
          <p:spPr>
            <a:xfrm>
              <a:off x="1660598" y="4620257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1068" name="Flowchart: Delay 1067">
              <a:extLst>
                <a:ext uri="{FF2B5EF4-FFF2-40B4-BE49-F238E27FC236}">
                  <a16:creationId xmlns:a16="http://schemas.microsoft.com/office/drawing/2014/main" id="{9EA8447F-CF33-DF28-0C46-D305E233578A}"/>
                </a:ext>
              </a:extLst>
            </p:cNvPr>
            <p:cNvSpPr/>
            <p:nvPr/>
          </p:nvSpPr>
          <p:spPr>
            <a:xfrm>
              <a:off x="2468666" y="4863842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70" name="Straight Connector 1069">
              <a:extLst>
                <a:ext uri="{FF2B5EF4-FFF2-40B4-BE49-F238E27FC236}">
                  <a16:creationId xmlns:a16="http://schemas.microsoft.com/office/drawing/2014/main" id="{35147D0C-6B3F-F0E1-E002-83E79EC2BF86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5050273"/>
              <a:ext cx="46946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1" name="Straight Connector 1070">
              <a:extLst>
                <a:ext uri="{FF2B5EF4-FFF2-40B4-BE49-F238E27FC236}">
                  <a16:creationId xmlns:a16="http://schemas.microsoft.com/office/drawing/2014/main" id="{22D4FE5D-DD57-675C-0A0B-AB35155D4A9F}"/>
                </a:ext>
              </a:extLst>
            </p:cNvPr>
            <p:cNvCxnSpPr>
              <a:cxnSpLocks/>
            </p:cNvCxnSpPr>
            <p:nvPr/>
          </p:nvCxnSpPr>
          <p:spPr>
            <a:xfrm>
              <a:off x="2277819" y="4938853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3" name="TextBox 1072">
              <a:extLst>
                <a:ext uri="{FF2B5EF4-FFF2-40B4-BE49-F238E27FC236}">
                  <a16:creationId xmlns:a16="http://schemas.microsoft.com/office/drawing/2014/main" id="{8A80B3F6-7765-B10C-1691-A4ED57FC47B9}"/>
                </a:ext>
              </a:extLst>
            </p:cNvPr>
            <p:cNvSpPr txBox="1"/>
            <p:nvPr/>
          </p:nvSpPr>
          <p:spPr>
            <a:xfrm>
              <a:off x="2224034" y="4689117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81" name="Straight Connector 1080">
              <a:extLst>
                <a:ext uri="{FF2B5EF4-FFF2-40B4-BE49-F238E27FC236}">
                  <a16:creationId xmlns:a16="http://schemas.microsoft.com/office/drawing/2014/main" id="{2BC37512-8762-9D1B-5297-DFEE40534B15}"/>
                </a:ext>
              </a:extLst>
            </p:cNvPr>
            <p:cNvCxnSpPr>
              <a:cxnSpLocks/>
            </p:cNvCxnSpPr>
            <p:nvPr/>
          </p:nvCxnSpPr>
          <p:spPr>
            <a:xfrm>
              <a:off x="2436966" y="4862055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2" name="Trapezoid 1081">
              <a:extLst>
                <a:ext uri="{FF2B5EF4-FFF2-40B4-BE49-F238E27FC236}">
                  <a16:creationId xmlns:a16="http://schemas.microsoft.com/office/drawing/2014/main" id="{D060BF42-0305-D417-6D17-8096BCA6FE4A}"/>
                </a:ext>
              </a:extLst>
            </p:cNvPr>
            <p:cNvSpPr/>
            <p:nvPr/>
          </p:nvSpPr>
          <p:spPr>
            <a:xfrm rot="5400000">
              <a:off x="2754252" y="4664424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1084" name="Straight Connector 1083">
              <a:extLst>
                <a:ext uri="{FF2B5EF4-FFF2-40B4-BE49-F238E27FC236}">
                  <a16:creationId xmlns:a16="http://schemas.microsoft.com/office/drawing/2014/main" id="{19631485-BD19-9381-503A-B48665CA25B6}"/>
                </a:ext>
              </a:extLst>
            </p:cNvPr>
            <p:cNvCxnSpPr>
              <a:cxnSpLocks/>
              <a:stCxn id="1068" idx="3"/>
            </p:cNvCxnSpPr>
            <p:nvPr/>
          </p:nvCxnSpPr>
          <p:spPr>
            <a:xfrm>
              <a:off x="2779134" y="4987541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6" name="Straight Connector 1085">
              <a:extLst>
                <a:ext uri="{FF2B5EF4-FFF2-40B4-BE49-F238E27FC236}">
                  <a16:creationId xmlns:a16="http://schemas.microsoft.com/office/drawing/2014/main" id="{D530BDFB-7A07-FC32-90C8-581483332269}"/>
                </a:ext>
              </a:extLst>
            </p:cNvPr>
            <p:cNvCxnSpPr>
              <a:cxnSpLocks/>
              <a:stCxn id="1073" idx="0"/>
            </p:cNvCxnSpPr>
            <p:nvPr/>
          </p:nvCxnSpPr>
          <p:spPr>
            <a:xfrm>
              <a:off x="2362250" y="4689117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7" name="TextBox 1086">
              <a:extLst>
                <a:ext uri="{FF2B5EF4-FFF2-40B4-BE49-F238E27FC236}">
                  <a16:creationId xmlns:a16="http://schemas.microsoft.com/office/drawing/2014/main" id="{6EBF6299-4BE7-A4F8-56F2-089045B0E9D5}"/>
                </a:ext>
              </a:extLst>
            </p:cNvPr>
            <p:cNvSpPr txBox="1"/>
            <p:nvPr/>
          </p:nvSpPr>
          <p:spPr>
            <a:xfrm>
              <a:off x="2569490" y="4672370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92" name="TextBox 8191">
              <a:extLst>
                <a:ext uri="{FF2B5EF4-FFF2-40B4-BE49-F238E27FC236}">
                  <a16:creationId xmlns:a16="http://schemas.microsoft.com/office/drawing/2014/main" id="{E5461832-446B-B40E-04A8-86FD5B8E896B}"/>
                </a:ext>
              </a:extLst>
            </p:cNvPr>
            <p:cNvSpPr txBox="1"/>
            <p:nvPr/>
          </p:nvSpPr>
          <p:spPr>
            <a:xfrm>
              <a:off x="2395560" y="4378248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197" name="Straight Connector 8196">
              <a:extLst>
                <a:ext uri="{FF2B5EF4-FFF2-40B4-BE49-F238E27FC236}">
                  <a16:creationId xmlns:a16="http://schemas.microsoft.com/office/drawing/2014/main" id="{E81D8FE9-2A80-3544-6922-4EB9A8D59E9F}"/>
                </a:ext>
              </a:extLst>
            </p:cNvPr>
            <p:cNvCxnSpPr>
              <a:cxnSpLocks/>
            </p:cNvCxnSpPr>
            <p:nvPr/>
          </p:nvCxnSpPr>
          <p:spPr>
            <a:xfrm>
              <a:off x="2371958" y="4396943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01" name="Straight Connector 8200">
              <a:extLst>
                <a:ext uri="{FF2B5EF4-FFF2-40B4-BE49-F238E27FC236}">
                  <a16:creationId xmlns:a16="http://schemas.microsoft.com/office/drawing/2014/main" id="{94EAC25C-23BF-063F-166B-F462DEF9AB80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405746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12" name="Trapezoid 8211">
              <a:extLst>
                <a:ext uri="{FF2B5EF4-FFF2-40B4-BE49-F238E27FC236}">
                  <a16:creationId xmlns:a16="http://schemas.microsoft.com/office/drawing/2014/main" id="{6F0C1005-964C-66B1-7F95-8452360966BB}"/>
                </a:ext>
              </a:extLst>
            </p:cNvPr>
            <p:cNvSpPr/>
            <p:nvPr/>
          </p:nvSpPr>
          <p:spPr>
            <a:xfrm>
              <a:off x="1662942" y="3786770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8213" name="Flowchart: Delay 8212">
              <a:extLst>
                <a:ext uri="{FF2B5EF4-FFF2-40B4-BE49-F238E27FC236}">
                  <a16:creationId xmlns:a16="http://schemas.microsoft.com/office/drawing/2014/main" id="{8864CE0C-4BBF-AB84-B230-DAB34FC5A324}"/>
                </a:ext>
              </a:extLst>
            </p:cNvPr>
            <p:cNvSpPr/>
            <p:nvPr/>
          </p:nvSpPr>
          <p:spPr>
            <a:xfrm>
              <a:off x="2471010" y="4030355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8214" name="Straight Connector 8213">
              <a:extLst>
                <a:ext uri="{FF2B5EF4-FFF2-40B4-BE49-F238E27FC236}">
                  <a16:creationId xmlns:a16="http://schemas.microsoft.com/office/drawing/2014/main" id="{3A910A28-9C32-0209-9C91-AE1BD32AC77D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216786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15" name="Straight Connector 8214">
              <a:extLst>
                <a:ext uri="{FF2B5EF4-FFF2-40B4-BE49-F238E27FC236}">
                  <a16:creationId xmlns:a16="http://schemas.microsoft.com/office/drawing/2014/main" id="{75C7A3AC-4B55-8A8B-C80A-0F60971535C4}"/>
                </a:ext>
              </a:extLst>
            </p:cNvPr>
            <p:cNvCxnSpPr>
              <a:cxnSpLocks/>
            </p:cNvCxnSpPr>
            <p:nvPr/>
          </p:nvCxnSpPr>
          <p:spPr>
            <a:xfrm>
              <a:off x="2280163" y="4105366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16" name="TextBox 8215">
              <a:extLst>
                <a:ext uri="{FF2B5EF4-FFF2-40B4-BE49-F238E27FC236}">
                  <a16:creationId xmlns:a16="http://schemas.microsoft.com/office/drawing/2014/main" id="{F57D4731-1F87-445B-AF4C-A3AB43819145}"/>
                </a:ext>
              </a:extLst>
            </p:cNvPr>
            <p:cNvSpPr txBox="1"/>
            <p:nvPr/>
          </p:nvSpPr>
          <p:spPr>
            <a:xfrm>
              <a:off x="2226377" y="3855629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17" name="Straight Connector 8216">
              <a:extLst>
                <a:ext uri="{FF2B5EF4-FFF2-40B4-BE49-F238E27FC236}">
                  <a16:creationId xmlns:a16="http://schemas.microsoft.com/office/drawing/2014/main" id="{9148AAB3-09BE-36FA-C119-6746E36492D9}"/>
                </a:ext>
              </a:extLst>
            </p:cNvPr>
            <p:cNvCxnSpPr>
              <a:cxnSpLocks/>
            </p:cNvCxnSpPr>
            <p:nvPr/>
          </p:nvCxnSpPr>
          <p:spPr>
            <a:xfrm>
              <a:off x="2439310" y="4028568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18" name="Trapezoid 8217">
              <a:extLst>
                <a:ext uri="{FF2B5EF4-FFF2-40B4-BE49-F238E27FC236}">
                  <a16:creationId xmlns:a16="http://schemas.microsoft.com/office/drawing/2014/main" id="{F11FD479-BE8F-1B46-2E9E-1DE204382E91}"/>
                </a:ext>
              </a:extLst>
            </p:cNvPr>
            <p:cNvSpPr/>
            <p:nvPr/>
          </p:nvSpPr>
          <p:spPr>
            <a:xfrm rot="5400000">
              <a:off x="2756596" y="3830937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8219" name="Straight Connector 8218">
              <a:extLst>
                <a:ext uri="{FF2B5EF4-FFF2-40B4-BE49-F238E27FC236}">
                  <a16:creationId xmlns:a16="http://schemas.microsoft.com/office/drawing/2014/main" id="{1E54F578-8150-44FE-2D2B-4A3972A08433}"/>
                </a:ext>
              </a:extLst>
            </p:cNvPr>
            <p:cNvCxnSpPr>
              <a:cxnSpLocks/>
              <a:stCxn id="8213" idx="3"/>
            </p:cNvCxnSpPr>
            <p:nvPr/>
          </p:nvCxnSpPr>
          <p:spPr>
            <a:xfrm>
              <a:off x="2781478" y="4154054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20" name="Straight Connector 8219">
              <a:extLst>
                <a:ext uri="{FF2B5EF4-FFF2-40B4-BE49-F238E27FC236}">
                  <a16:creationId xmlns:a16="http://schemas.microsoft.com/office/drawing/2014/main" id="{9E413157-C4CB-319C-ADC4-293E4CC41068}"/>
                </a:ext>
              </a:extLst>
            </p:cNvPr>
            <p:cNvCxnSpPr>
              <a:cxnSpLocks/>
              <a:stCxn id="8216" idx="0"/>
            </p:cNvCxnSpPr>
            <p:nvPr/>
          </p:nvCxnSpPr>
          <p:spPr>
            <a:xfrm>
              <a:off x="2364593" y="3855629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21" name="TextBox 8220">
              <a:extLst>
                <a:ext uri="{FF2B5EF4-FFF2-40B4-BE49-F238E27FC236}">
                  <a16:creationId xmlns:a16="http://schemas.microsoft.com/office/drawing/2014/main" id="{DC0BC50B-81B7-C3CB-B204-1C4BB4045D7C}"/>
                </a:ext>
              </a:extLst>
            </p:cNvPr>
            <p:cNvSpPr txBox="1"/>
            <p:nvPr/>
          </p:nvSpPr>
          <p:spPr>
            <a:xfrm>
              <a:off x="2571834" y="3838882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2" name="TextBox 8221">
              <a:extLst>
                <a:ext uri="{FF2B5EF4-FFF2-40B4-BE49-F238E27FC236}">
                  <a16:creationId xmlns:a16="http://schemas.microsoft.com/office/drawing/2014/main" id="{F31D0521-C831-8CA5-C6C0-50A554A562C3}"/>
                </a:ext>
              </a:extLst>
            </p:cNvPr>
            <p:cNvSpPr txBox="1"/>
            <p:nvPr/>
          </p:nvSpPr>
          <p:spPr>
            <a:xfrm>
              <a:off x="2397904" y="3544762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23" name="Straight Connector 8222">
              <a:extLst>
                <a:ext uri="{FF2B5EF4-FFF2-40B4-BE49-F238E27FC236}">
                  <a16:creationId xmlns:a16="http://schemas.microsoft.com/office/drawing/2014/main" id="{EDDE749B-2A96-65F7-34BF-49BEEFAB6C67}"/>
                </a:ext>
              </a:extLst>
            </p:cNvPr>
            <p:cNvCxnSpPr>
              <a:cxnSpLocks/>
            </p:cNvCxnSpPr>
            <p:nvPr/>
          </p:nvCxnSpPr>
          <p:spPr>
            <a:xfrm>
              <a:off x="2374302" y="3563456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24" name="Straight Connector 8223">
              <a:extLst>
                <a:ext uri="{FF2B5EF4-FFF2-40B4-BE49-F238E27FC236}">
                  <a16:creationId xmlns:a16="http://schemas.microsoft.com/office/drawing/2014/main" id="{40183DDB-54A0-16A2-38C9-46928D74498A}"/>
                </a:ext>
              </a:extLst>
            </p:cNvPr>
            <p:cNvCxnSpPr>
              <a:cxnSpLocks/>
            </p:cNvCxnSpPr>
            <p:nvPr/>
          </p:nvCxnSpPr>
          <p:spPr>
            <a:xfrm>
              <a:off x="1964765" y="3572259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33" name="Trapezoid 8232">
              <a:extLst>
                <a:ext uri="{FF2B5EF4-FFF2-40B4-BE49-F238E27FC236}">
                  <a16:creationId xmlns:a16="http://schemas.microsoft.com/office/drawing/2014/main" id="{3F99876D-1A57-E52B-7140-E392A2C20D58}"/>
                </a:ext>
              </a:extLst>
            </p:cNvPr>
            <p:cNvSpPr/>
            <p:nvPr/>
          </p:nvSpPr>
          <p:spPr>
            <a:xfrm>
              <a:off x="1674170" y="3035122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8234" name="Flowchart: Delay 8233">
              <a:extLst>
                <a:ext uri="{FF2B5EF4-FFF2-40B4-BE49-F238E27FC236}">
                  <a16:creationId xmlns:a16="http://schemas.microsoft.com/office/drawing/2014/main" id="{42E47B6A-5B40-E7EA-CF4C-26051723DAF2}"/>
                </a:ext>
              </a:extLst>
            </p:cNvPr>
            <p:cNvSpPr/>
            <p:nvPr/>
          </p:nvSpPr>
          <p:spPr>
            <a:xfrm>
              <a:off x="2482238" y="3278707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8235" name="Straight Connector 8234">
              <a:extLst>
                <a:ext uri="{FF2B5EF4-FFF2-40B4-BE49-F238E27FC236}">
                  <a16:creationId xmlns:a16="http://schemas.microsoft.com/office/drawing/2014/main" id="{93725812-E317-24CB-6E0A-6D5459AF0E06}"/>
                </a:ext>
              </a:extLst>
            </p:cNvPr>
            <p:cNvCxnSpPr>
              <a:cxnSpLocks/>
            </p:cNvCxnSpPr>
            <p:nvPr/>
          </p:nvCxnSpPr>
          <p:spPr>
            <a:xfrm>
              <a:off x="1973649" y="3465138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36" name="Straight Connector 8235">
              <a:extLst>
                <a:ext uri="{FF2B5EF4-FFF2-40B4-BE49-F238E27FC236}">
                  <a16:creationId xmlns:a16="http://schemas.microsoft.com/office/drawing/2014/main" id="{312B2D87-5E8D-3D7C-20AA-1F6E23960756}"/>
                </a:ext>
              </a:extLst>
            </p:cNvPr>
            <p:cNvCxnSpPr>
              <a:cxnSpLocks/>
            </p:cNvCxnSpPr>
            <p:nvPr/>
          </p:nvCxnSpPr>
          <p:spPr>
            <a:xfrm>
              <a:off x="2291391" y="3353718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37" name="TextBox 8236">
              <a:extLst>
                <a:ext uri="{FF2B5EF4-FFF2-40B4-BE49-F238E27FC236}">
                  <a16:creationId xmlns:a16="http://schemas.microsoft.com/office/drawing/2014/main" id="{348EB774-8AAC-2317-2DC6-FDEBADF1FA0D}"/>
                </a:ext>
              </a:extLst>
            </p:cNvPr>
            <p:cNvSpPr txBox="1"/>
            <p:nvPr/>
          </p:nvSpPr>
          <p:spPr>
            <a:xfrm>
              <a:off x="2237606" y="3103980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38" name="Straight Connector 8237">
              <a:extLst>
                <a:ext uri="{FF2B5EF4-FFF2-40B4-BE49-F238E27FC236}">
                  <a16:creationId xmlns:a16="http://schemas.microsoft.com/office/drawing/2014/main" id="{CD55AD6A-4B8F-88B9-BED7-459153C5EEC1}"/>
                </a:ext>
              </a:extLst>
            </p:cNvPr>
            <p:cNvCxnSpPr>
              <a:cxnSpLocks/>
            </p:cNvCxnSpPr>
            <p:nvPr/>
          </p:nvCxnSpPr>
          <p:spPr>
            <a:xfrm>
              <a:off x="2450538" y="3276920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39" name="Trapezoid 8238">
              <a:extLst>
                <a:ext uri="{FF2B5EF4-FFF2-40B4-BE49-F238E27FC236}">
                  <a16:creationId xmlns:a16="http://schemas.microsoft.com/office/drawing/2014/main" id="{132326D3-6025-8334-3941-185F7A42E824}"/>
                </a:ext>
              </a:extLst>
            </p:cNvPr>
            <p:cNvSpPr/>
            <p:nvPr/>
          </p:nvSpPr>
          <p:spPr>
            <a:xfrm rot="5400000">
              <a:off x="2767824" y="3079289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8240" name="Straight Connector 8239">
              <a:extLst>
                <a:ext uri="{FF2B5EF4-FFF2-40B4-BE49-F238E27FC236}">
                  <a16:creationId xmlns:a16="http://schemas.microsoft.com/office/drawing/2014/main" id="{E7F079D3-3CD4-1190-8FEF-462BAE0B6180}"/>
                </a:ext>
              </a:extLst>
            </p:cNvPr>
            <p:cNvCxnSpPr>
              <a:cxnSpLocks/>
              <a:stCxn id="8234" idx="3"/>
            </p:cNvCxnSpPr>
            <p:nvPr/>
          </p:nvCxnSpPr>
          <p:spPr>
            <a:xfrm>
              <a:off x="2792706" y="3402406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41" name="Straight Connector 8240">
              <a:extLst>
                <a:ext uri="{FF2B5EF4-FFF2-40B4-BE49-F238E27FC236}">
                  <a16:creationId xmlns:a16="http://schemas.microsoft.com/office/drawing/2014/main" id="{36D4CD4F-22BE-6CB3-A2C3-D96A7396388D}"/>
                </a:ext>
              </a:extLst>
            </p:cNvPr>
            <p:cNvCxnSpPr>
              <a:cxnSpLocks/>
              <a:stCxn id="8237" idx="0"/>
            </p:cNvCxnSpPr>
            <p:nvPr/>
          </p:nvCxnSpPr>
          <p:spPr>
            <a:xfrm>
              <a:off x="2375822" y="3103980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42" name="TextBox 8241">
              <a:extLst>
                <a:ext uri="{FF2B5EF4-FFF2-40B4-BE49-F238E27FC236}">
                  <a16:creationId xmlns:a16="http://schemas.microsoft.com/office/drawing/2014/main" id="{74922B9B-91B0-4F94-0A93-847B48EAC397}"/>
                </a:ext>
              </a:extLst>
            </p:cNvPr>
            <p:cNvSpPr txBox="1"/>
            <p:nvPr/>
          </p:nvSpPr>
          <p:spPr>
            <a:xfrm>
              <a:off x="2583062" y="30872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3" name="TextBox 8242">
              <a:extLst>
                <a:ext uri="{FF2B5EF4-FFF2-40B4-BE49-F238E27FC236}">
                  <a16:creationId xmlns:a16="http://schemas.microsoft.com/office/drawing/2014/main" id="{AC0FC3DC-7E8C-1687-6C5B-55B070855174}"/>
                </a:ext>
              </a:extLst>
            </p:cNvPr>
            <p:cNvSpPr txBox="1"/>
            <p:nvPr/>
          </p:nvSpPr>
          <p:spPr>
            <a:xfrm>
              <a:off x="2409133" y="2793113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44" name="Straight Connector 8243">
              <a:extLst>
                <a:ext uri="{FF2B5EF4-FFF2-40B4-BE49-F238E27FC236}">
                  <a16:creationId xmlns:a16="http://schemas.microsoft.com/office/drawing/2014/main" id="{1B7FD8EB-D83E-1DEF-A3F4-62AB33070479}"/>
                </a:ext>
              </a:extLst>
            </p:cNvPr>
            <p:cNvCxnSpPr>
              <a:cxnSpLocks/>
            </p:cNvCxnSpPr>
            <p:nvPr/>
          </p:nvCxnSpPr>
          <p:spPr>
            <a:xfrm>
              <a:off x="2385530" y="2811808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45" name="Straight Connector 8244">
              <a:extLst>
                <a:ext uri="{FF2B5EF4-FFF2-40B4-BE49-F238E27FC236}">
                  <a16:creationId xmlns:a16="http://schemas.microsoft.com/office/drawing/2014/main" id="{A0881B65-F6BB-789D-4512-41761D91B93A}"/>
                </a:ext>
              </a:extLst>
            </p:cNvPr>
            <p:cNvCxnSpPr>
              <a:cxnSpLocks/>
            </p:cNvCxnSpPr>
            <p:nvPr/>
          </p:nvCxnSpPr>
          <p:spPr>
            <a:xfrm>
              <a:off x="1975993" y="2820611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49" name="Trapezoid 8248">
              <a:extLst>
                <a:ext uri="{FF2B5EF4-FFF2-40B4-BE49-F238E27FC236}">
                  <a16:creationId xmlns:a16="http://schemas.microsoft.com/office/drawing/2014/main" id="{AD603B3A-F13E-AA48-4B50-58CE710B846C}"/>
                </a:ext>
              </a:extLst>
            </p:cNvPr>
            <p:cNvSpPr/>
            <p:nvPr/>
          </p:nvSpPr>
          <p:spPr>
            <a:xfrm>
              <a:off x="1674366" y="2263223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8250" name="Flowchart: Delay 8249">
              <a:extLst>
                <a:ext uri="{FF2B5EF4-FFF2-40B4-BE49-F238E27FC236}">
                  <a16:creationId xmlns:a16="http://schemas.microsoft.com/office/drawing/2014/main" id="{C67AA522-145C-392C-F865-C914BEA816D4}"/>
                </a:ext>
              </a:extLst>
            </p:cNvPr>
            <p:cNvSpPr/>
            <p:nvPr/>
          </p:nvSpPr>
          <p:spPr>
            <a:xfrm>
              <a:off x="2482434" y="2506808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8251" name="Straight Connector 8250">
              <a:extLst>
                <a:ext uri="{FF2B5EF4-FFF2-40B4-BE49-F238E27FC236}">
                  <a16:creationId xmlns:a16="http://schemas.microsoft.com/office/drawing/2014/main" id="{713D3093-4F93-84BE-1A64-EA8B7701E405}"/>
                </a:ext>
              </a:extLst>
            </p:cNvPr>
            <p:cNvCxnSpPr>
              <a:cxnSpLocks/>
            </p:cNvCxnSpPr>
            <p:nvPr/>
          </p:nvCxnSpPr>
          <p:spPr>
            <a:xfrm>
              <a:off x="1973845" y="2693239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52" name="Straight Connector 8251">
              <a:extLst>
                <a:ext uri="{FF2B5EF4-FFF2-40B4-BE49-F238E27FC236}">
                  <a16:creationId xmlns:a16="http://schemas.microsoft.com/office/drawing/2014/main" id="{3EEC2597-2A98-C011-0685-6F0709167111}"/>
                </a:ext>
              </a:extLst>
            </p:cNvPr>
            <p:cNvCxnSpPr>
              <a:cxnSpLocks/>
            </p:cNvCxnSpPr>
            <p:nvPr/>
          </p:nvCxnSpPr>
          <p:spPr>
            <a:xfrm>
              <a:off x="2291587" y="2581819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53" name="TextBox 8252">
              <a:extLst>
                <a:ext uri="{FF2B5EF4-FFF2-40B4-BE49-F238E27FC236}">
                  <a16:creationId xmlns:a16="http://schemas.microsoft.com/office/drawing/2014/main" id="{F1657244-2412-CA6B-F780-D1392D210679}"/>
                </a:ext>
              </a:extLst>
            </p:cNvPr>
            <p:cNvSpPr txBox="1"/>
            <p:nvPr/>
          </p:nvSpPr>
          <p:spPr>
            <a:xfrm>
              <a:off x="2237802" y="2332082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54" name="Straight Connector 8253">
              <a:extLst>
                <a:ext uri="{FF2B5EF4-FFF2-40B4-BE49-F238E27FC236}">
                  <a16:creationId xmlns:a16="http://schemas.microsoft.com/office/drawing/2014/main" id="{F1DA571E-616C-9BE7-A864-9F2BD529A27D}"/>
                </a:ext>
              </a:extLst>
            </p:cNvPr>
            <p:cNvCxnSpPr>
              <a:cxnSpLocks/>
            </p:cNvCxnSpPr>
            <p:nvPr/>
          </p:nvCxnSpPr>
          <p:spPr>
            <a:xfrm>
              <a:off x="2450734" y="2505021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55" name="Trapezoid 8254">
              <a:extLst>
                <a:ext uri="{FF2B5EF4-FFF2-40B4-BE49-F238E27FC236}">
                  <a16:creationId xmlns:a16="http://schemas.microsoft.com/office/drawing/2014/main" id="{209B94D4-5BB6-6236-774C-5A64181562F5}"/>
                </a:ext>
              </a:extLst>
            </p:cNvPr>
            <p:cNvSpPr/>
            <p:nvPr/>
          </p:nvSpPr>
          <p:spPr>
            <a:xfrm rot="5400000">
              <a:off x="2768020" y="2307390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3072" name="Straight Connector 3071">
              <a:extLst>
                <a:ext uri="{FF2B5EF4-FFF2-40B4-BE49-F238E27FC236}">
                  <a16:creationId xmlns:a16="http://schemas.microsoft.com/office/drawing/2014/main" id="{A2AA60A6-57CC-D7D7-9C85-E13413D18ED2}"/>
                </a:ext>
              </a:extLst>
            </p:cNvPr>
            <p:cNvCxnSpPr>
              <a:cxnSpLocks/>
              <a:stCxn id="8250" idx="3"/>
            </p:cNvCxnSpPr>
            <p:nvPr/>
          </p:nvCxnSpPr>
          <p:spPr>
            <a:xfrm>
              <a:off x="2792902" y="2630507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3" name="Straight Connector 3072">
              <a:extLst>
                <a:ext uri="{FF2B5EF4-FFF2-40B4-BE49-F238E27FC236}">
                  <a16:creationId xmlns:a16="http://schemas.microsoft.com/office/drawing/2014/main" id="{919D2EAD-A2B5-3427-85C3-EDCC7B629854}"/>
                </a:ext>
              </a:extLst>
            </p:cNvPr>
            <p:cNvCxnSpPr>
              <a:cxnSpLocks/>
              <a:stCxn id="8253" idx="0"/>
            </p:cNvCxnSpPr>
            <p:nvPr/>
          </p:nvCxnSpPr>
          <p:spPr>
            <a:xfrm>
              <a:off x="2376018" y="2332082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5" name="TextBox 3074">
              <a:extLst>
                <a:ext uri="{FF2B5EF4-FFF2-40B4-BE49-F238E27FC236}">
                  <a16:creationId xmlns:a16="http://schemas.microsoft.com/office/drawing/2014/main" id="{33E0C971-33C9-A69D-D4FC-8BF8D01351BA}"/>
                </a:ext>
              </a:extLst>
            </p:cNvPr>
            <p:cNvSpPr txBox="1"/>
            <p:nvPr/>
          </p:nvSpPr>
          <p:spPr>
            <a:xfrm>
              <a:off x="2583258" y="23153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6" name="TextBox 3075">
              <a:extLst>
                <a:ext uri="{FF2B5EF4-FFF2-40B4-BE49-F238E27FC236}">
                  <a16:creationId xmlns:a16="http://schemas.microsoft.com/office/drawing/2014/main" id="{954464EF-299C-DA3F-C3FA-9CC06CE9E815}"/>
                </a:ext>
              </a:extLst>
            </p:cNvPr>
            <p:cNvSpPr txBox="1"/>
            <p:nvPr/>
          </p:nvSpPr>
          <p:spPr>
            <a:xfrm>
              <a:off x="2444390" y="2021215"/>
              <a:ext cx="580515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CO3 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77" name="Straight Connector 3076">
              <a:extLst>
                <a:ext uri="{FF2B5EF4-FFF2-40B4-BE49-F238E27FC236}">
                  <a16:creationId xmlns:a16="http://schemas.microsoft.com/office/drawing/2014/main" id="{E3DB90FE-77B1-E27E-14E9-7BDD950E44D7}"/>
                </a:ext>
              </a:extLst>
            </p:cNvPr>
            <p:cNvCxnSpPr>
              <a:cxnSpLocks/>
            </p:cNvCxnSpPr>
            <p:nvPr/>
          </p:nvCxnSpPr>
          <p:spPr>
            <a:xfrm>
              <a:off x="2385726" y="2039909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8" name="Straight Connector 3077">
              <a:extLst>
                <a:ext uri="{FF2B5EF4-FFF2-40B4-BE49-F238E27FC236}">
                  <a16:creationId xmlns:a16="http://schemas.microsoft.com/office/drawing/2014/main" id="{B8C27E2F-4741-FB8F-4877-EE18A926EB7B}"/>
                </a:ext>
              </a:extLst>
            </p:cNvPr>
            <p:cNvCxnSpPr>
              <a:cxnSpLocks/>
            </p:cNvCxnSpPr>
            <p:nvPr/>
          </p:nvCxnSpPr>
          <p:spPr>
            <a:xfrm>
              <a:off x="1976189" y="2048712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2" name="Rectangle 3081">
              <a:extLst>
                <a:ext uri="{FF2B5EF4-FFF2-40B4-BE49-F238E27FC236}">
                  <a16:creationId xmlns:a16="http://schemas.microsoft.com/office/drawing/2014/main" id="{F225DD8A-CC3B-B0CA-6914-886A5F156E86}"/>
                </a:ext>
              </a:extLst>
            </p:cNvPr>
            <p:cNvSpPr/>
            <p:nvPr/>
          </p:nvSpPr>
          <p:spPr>
            <a:xfrm>
              <a:off x="1585202" y="1990660"/>
              <a:ext cx="1305419" cy="3174705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89" name="Group 3088">
              <a:extLst>
                <a:ext uri="{FF2B5EF4-FFF2-40B4-BE49-F238E27FC236}">
                  <a16:creationId xmlns:a16="http://schemas.microsoft.com/office/drawing/2014/main" id="{513E8F59-604D-F844-0606-56B39E365C0C}"/>
                </a:ext>
              </a:extLst>
            </p:cNvPr>
            <p:cNvGrpSpPr/>
            <p:nvPr/>
          </p:nvGrpSpPr>
          <p:grpSpPr>
            <a:xfrm>
              <a:off x="3479404" y="4690209"/>
              <a:ext cx="605549" cy="564906"/>
              <a:chOff x="3661447" y="4485367"/>
              <a:chExt cx="605549" cy="564906"/>
            </a:xfrm>
          </p:grpSpPr>
          <p:sp>
            <p:nvSpPr>
              <p:cNvPr id="3085" name="Rectangle 3084">
                <a:extLst>
                  <a:ext uri="{FF2B5EF4-FFF2-40B4-BE49-F238E27FC236}">
                    <a16:creationId xmlns:a16="http://schemas.microsoft.com/office/drawing/2014/main" id="{A84D3204-0DE2-B4CF-ADDF-ABECEF441992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086" name="TextBox 3085">
                <a:extLst>
                  <a:ext uri="{FF2B5EF4-FFF2-40B4-BE49-F238E27FC236}">
                    <a16:creationId xmlns:a16="http://schemas.microsoft.com/office/drawing/2014/main" id="{9D72F0DC-426E-0961-4AC2-85A934D6B40A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3088" name="Isosceles Triangle 3087">
                <a:extLst>
                  <a:ext uri="{FF2B5EF4-FFF2-40B4-BE49-F238E27FC236}">
                    <a16:creationId xmlns:a16="http://schemas.microsoft.com/office/drawing/2014/main" id="{E65DC554-0C0A-AE17-0807-CAEAED6C0CC6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3090" name="Group 3089">
              <a:extLst>
                <a:ext uri="{FF2B5EF4-FFF2-40B4-BE49-F238E27FC236}">
                  <a16:creationId xmlns:a16="http://schemas.microsoft.com/office/drawing/2014/main" id="{32056A02-EA0D-E9AB-BBA5-D1D740FF6EF3}"/>
                </a:ext>
              </a:extLst>
            </p:cNvPr>
            <p:cNvGrpSpPr/>
            <p:nvPr/>
          </p:nvGrpSpPr>
          <p:grpSpPr>
            <a:xfrm>
              <a:off x="3488929" y="3879066"/>
              <a:ext cx="605549" cy="564906"/>
              <a:chOff x="3661447" y="4485367"/>
              <a:chExt cx="605549" cy="564906"/>
            </a:xfrm>
          </p:grpSpPr>
          <p:sp>
            <p:nvSpPr>
              <p:cNvPr id="3091" name="Rectangle 3090">
                <a:extLst>
                  <a:ext uri="{FF2B5EF4-FFF2-40B4-BE49-F238E27FC236}">
                    <a16:creationId xmlns:a16="http://schemas.microsoft.com/office/drawing/2014/main" id="{4514825A-F61C-A039-7A55-9E6B0182F8D3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092" name="TextBox 3091">
                <a:extLst>
                  <a:ext uri="{FF2B5EF4-FFF2-40B4-BE49-F238E27FC236}">
                    <a16:creationId xmlns:a16="http://schemas.microsoft.com/office/drawing/2014/main" id="{25C376F6-4B5C-40F0-9EBA-A84F77CE714B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3093" name="Isosceles Triangle 3092">
                <a:extLst>
                  <a:ext uri="{FF2B5EF4-FFF2-40B4-BE49-F238E27FC236}">
                    <a16:creationId xmlns:a16="http://schemas.microsoft.com/office/drawing/2014/main" id="{C4BE0FD3-4D63-F6F9-0FDA-1A5C00A5B071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3094" name="Group 3093">
              <a:extLst>
                <a:ext uri="{FF2B5EF4-FFF2-40B4-BE49-F238E27FC236}">
                  <a16:creationId xmlns:a16="http://schemas.microsoft.com/office/drawing/2014/main" id="{8B77EB87-E2A3-8EDA-BF4E-B0A59C0F6237}"/>
                </a:ext>
              </a:extLst>
            </p:cNvPr>
            <p:cNvGrpSpPr/>
            <p:nvPr/>
          </p:nvGrpSpPr>
          <p:grpSpPr>
            <a:xfrm>
              <a:off x="3479404" y="3067924"/>
              <a:ext cx="605549" cy="564906"/>
              <a:chOff x="3661447" y="4485367"/>
              <a:chExt cx="605549" cy="564906"/>
            </a:xfrm>
          </p:grpSpPr>
          <p:sp>
            <p:nvSpPr>
              <p:cNvPr id="3095" name="Rectangle 3094">
                <a:extLst>
                  <a:ext uri="{FF2B5EF4-FFF2-40B4-BE49-F238E27FC236}">
                    <a16:creationId xmlns:a16="http://schemas.microsoft.com/office/drawing/2014/main" id="{443C7A2E-5872-1A45-44A5-A80466BA45F9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096" name="TextBox 3095">
                <a:extLst>
                  <a:ext uri="{FF2B5EF4-FFF2-40B4-BE49-F238E27FC236}">
                    <a16:creationId xmlns:a16="http://schemas.microsoft.com/office/drawing/2014/main" id="{AA2832CC-27EF-281B-FA9B-FA5C72767196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3097" name="Isosceles Triangle 3096">
                <a:extLst>
                  <a:ext uri="{FF2B5EF4-FFF2-40B4-BE49-F238E27FC236}">
                    <a16:creationId xmlns:a16="http://schemas.microsoft.com/office/drawing/2014/main" id="{3C8BFEA7-45F7-FAF6-CF5A-C0574BA738B1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3098" name="Group 3097">
              <a:extLst>
                <a:ext uri="{FF2B5EF4-FFF2-40B4-BE49-F238E27FC236}">
                  <a16:creationId xmlns:a16="http://schemas.microsoft.com/office/drawing/2014/main" id="{A5BD2B90-1B89-F4C9-7186-B74B5675EACA}"/>
                </a:ext>
              </a:extLst>
            </p:cNvPr>
            <p:cNvGrpSpPr/>
            <p:nvPr/>
          </p:nvGrpSpPr>
          <p:grpSpPr>
            <a:xfrm>
              <a:off x="3479404" y="2256782"/>
              <a:ext cx="605549" cy="564906"/>
              <a:chOff x="3661447" y="4485367"/>
              <a:chExt cx="605549" cy="564906"/>
            </a:xfrm>
          </p:grpSpPr>
          <p:sp>
            <p:nvSpPr>
              <p:cNvPr id="3099" name="Rectangle 3098">
                <a:extLst>
                  <a:ext uri="{FF2B5EF4-FFF2-40B4-BE49-F238E27FC236}">
                    <a16:creationId xmlns:a16="http://schemas.microsoft.com/office/drawing/2014/main" id="{36B25254-1557-E8EE-9942-DC59FBFCF2A3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100" name="TextBox 3099">
                <a:extLst>
                  <a:ext uri="{FF2B5EF4-FFF2-40B4-BE49-F238E27FC236}">
                    <a16:creationId xmlns:a16="http://schemas.microsoft.com/office/drawing/2014/main" id="{6C48490A-5A4D-40D1-CF2E-88BEFCAA191F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3101" name="Isosceles Triangle 3100">
                <a:extLst>
                  <a:ext uri="{FF2B5EF4-FFF2-40B4-BE49-F238E27FC236}">
                    <a16:creationId xmlns:a16="http://schemas.microsoft.com/office/drawing/2014/main" id="{F8894F43-1424-AFEA-6D20-A12728608D85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cxnSp>
          <p:nvCxnSpPr>
            <p:cNvPr id="3103" name="Straight Connector 3102">
              <a:extLst>
                <a:ext uri="{FF2B5EF4-FFF2-40B4-BE49-F238E27FC236}">
                  <a16:creationId xmlns:a16="http://schemas.microsoft.com/office/drawing/2014/main" id="{E1033345-C1BF-5F6D-4EED-53B795349EBB}"/>
                </a:ext>
              </a:extLst>
            </p:cNvPr>
            <p:cNvCxnSpPr>
              <a:stCxn id="8255" idx="0"/>
            </p:cNvCxnSpPr>
            <p:nvPr/>
          </p:nvCxnSpPr>
          <p:spPr>
            <a:xfrm flipV="1">
              <a:off x="3192610" y="2430156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4" name="Straight Connector 3103">
              <a:extLst>
                <a:ext uri="{FF2B5EF4-FFF2-40B4-BE49-F238E27FC236}">
                  <a16:creationId xmlns:a16="http://schemas.microsoft.com/office/drawing/2014/main" id="{6F2BD9C1-0F16-3CD9-3CC3-63CBB9C7440E}"/>
                </a:ext>
              </a:extLst>
            </p:cNvPr>
            <p:cNvCxnSpPr/>
            <p:nvPr/>
          </p:nvCxnSpPr>
          <p:spPr>
            <a:xfrm flipV="1">
              <a:off x="3183111" y="32176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5" name="Straight Connector 3104">
              <a:extLst>
                <a:ext uri="{FF2B5EF4-FFF2-40B4-BE49-F238E27FC236}">
                  <a16:creationId xmlns:a16="http://schemas.microsoft.com/office/drawing/2014/main" id="{2C3C6EB5-F4DD-CC4B-3EDD-D278204C9EA5}"/>
                </a:ext>
              </a:extLst>
            </p:cNvPr>
            <p:cNvCxnSpPr/>
            <p:nvPr/>
          </p:nvCxnSpPr>
          <p:spPr>
            <a:xfrm flipV="1">
              <a:off x="3183111" y="3994622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6" name="Straight Connector 3105">
              <a:extLst>
                <a:ext uri="{FF2B5EF4-FFF2-40B4-BE49-F238E27FC236}">
                  <a16:creationId xmlns:a16="http://schemas.microsoft.com/office/drawing/2014/main" id="{C4373A97-2A84-2D3C-ECB3-AABB470DDC0F}"/>
                </a:ext>
              </a:extLst>
            </p:cNvPr>
            <p:cNvCxnSpPr/>
            <p:nvPr/>
          </p:nvCxnSpPr>
          <p:spPr>
            <a:xfrm flipV="1">
              <a:off x="3176433" y="48287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7" name="Isosceles Triangle 3106">
              <a:extLst>
                <a:ext uri="{FF2B5EF4-FFF2-40B4-BE49-F238E27FC236}">
                  <a16:creationId xmlns:a16="http://schemas.microsoft.com/office/drawing/2014/main" id="{AF1249FF-64BB-BD64-4822-D4174535D2DD}"/>
                </a:ext>
              </a:extLst>
            </p:cNvPr>
            <p:cNvSpPr/>
            <p:nvPr/>
          </p:nvSpPr>
          <p:spPr>
            <a:xfrm rot="5400000">
              <a:off x="947622" y="3388262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108" name="Isosceles Triangle 3107">
              <a:extLst>
                <a:ext uri="{FF2B5EF4-FFF2-40B4-BE49-F238E27FC236}">
                  <a16:creationId xmlns:a16="http://schemas.microsoft.com/office/drawing/2014/main" id="{C6F584A8-380E-04B8-C78F-CF2A050064BE}"/>
                </a:ext>
              </a:extLst>
            </p:cNvPr>
            <p:cNvSpPr/>
            <p:nvPr/>
          </p:nvSpPr>
          <p:spPr>
            <a:xfrm rot="5400000">
              <a:off x="1289679" y="1550750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3110" name="Straight Connector 3109">
              <a:extLst>
                <a:ext uri="{FF2B5EF4-FFF2-40B4-BE49-F238E27FC236}">
                  <a16:creationId xmlns:a16="http://schemas.microsoft.com/office/drawing/2014/main" id="{6DF14F0F-9EDD-04A2-A353-0FD457DF79C3}"/>
                </a:ext>
              </a:extLst>
            </p:cNvPr>
            <p:cNvCxnSpPr>
              <a:cxnSpLocks/>
              <a:stCxn id="3107" idx="0"/>
              <a:endCxn id="3120" idx="3"/>
            </p:cNvCxnSpPr>
            <p:nvPr/>
          </p:nvCxnSpPr>
          <p:spPr>
            <a:xfrm>
              <a:off x="1104785" y="3470416"/>
              <a:ext cx="179867" cy="233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4" name="Connector: Elbow 3113">
              <a:extLst>
                <a:ext uri="{FF2B5EF4-FFF2-40B4-BE49-F238E27FC236}">
                  <a16:creationId xmlns:a16="http://schemas.microsoft.com/office/drawing/2014/main" id="{222022CA-F90B-ABF6-8FB8-58D51D3D6725}"/>
                </a:ext>
              </a:extLst>
            </p:cNvPr>
            <p:cNvCxnSpPr>
              <a:stCxn id="3108" idx="3"/>
              <a:endCxn id="3107" idx="0"/>
            </p:cNvCxnSpPr>
            <p:nvPr/>
          </p:nvCxnSpPr>
          <p:spPr>
            <a:xfrm rot="10800000" flipV="1">
              <a:off x="1104785" y="1632903"/>
              <a:ext cx="177751" cy="1837512"/>
            </a:xfrm>
            <a:prstGeom prst="bentConnector3">
              <a:avLst>
                <a:gd name="adj1" fmla="val 5488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6" name="Connector: Elbow 3115">
              <a:extLst>
                <a:ext uri="{FF2B5EF4-FFF2-40B4-BE49-F238E27FC236}">
                  <a16:creationId xmlns:a16="http://schemas.microsoft.com/office/drawing/2014/main" id="{0D859634-D0BE-2B94-923D-E85142DE2211}"/>
                </a:ext>
              </a:extLst>
            </p:cNvPr>
            <p:cNvCxnSpPr>
              <a:stCxn id="1059" idx="3"/>
              <a:endCxn id="3107" idx="0"/>
            </p:cNvCxnSpPr>
            <p:nvPr/>
          </p:nvCxnSpPr>
          <p:spPr>
            <a:xfrm rot="10800000">
              <a:off x="1104785" y="3470417"/>
              <a:ext cx="183890" cy="2365081"/>
            </a:xfrm>
            <a:prstGeom prst="bentConnector3">
              <a:avLst>
                <a:gd name="adj1" fmla="val 59439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0" name="Isosceles Triangle 3119">
              <a:extLst>
                <a:ext uri="{FF2B5EF4-FFF2-40B4-BE49-F238E27FC236}">
                  <a16:creationId xmlns:a16="http://schemas.microsoft.com/office/drawing/2014/main" id="{0B2BE1D2-601D-5D35-A894-0110091B644C}"/>
                </a:ext>
              </a:extLst>
            </p:cNvPr>
            <p:cNvSpPr/>
            <p:nvPr/>
          </p:nvSpPr>
          <p:spPr>
            <a:xfrm rot="5400000">
              <a:off x="1272700" y="3412026"/>
              <a:ext cx="145353" cy="121450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3121" name="Straight Connector 3120">
              <a:extLst>
                <a:ext uri="{FF2B5EF4-FFF2-40B4-BE49-F238E27FC236}">
                  <a16:creationId xmlns:a16="http://schemas.microsoft.com/office/drawing/2014/main" id="{4E3C7A34-8B65-22A7-8841-31FB33500883}"/>
                </a:ext>
              </a:extLst>
            </p:cNvPr>
            <p:cNvCxnSpPr>
              <a:cxnSpLocks/>
            </p:cNvCxnSpPr>
            <p:nvPr/>
          </p:nvCxnSpPr>
          <p:spPr>
            <a:xfrm>
              <a:off x="3356958" y="2656928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4" name="Straight Connector 3123">
              <a:extLst>
                <a:ext uri="{FF2B5EF4-FFF2-40B4-BE49-F238E27FC236}">
                  <a16:creationId xmlns:a16="http://schemas.microsoft.com/office/drawing/2014/main" id="{BC3EAE2C-7CE6-40F4-0461-8049716E2805}"/>
                </a:ext>
              </a:extLst>
            </p:cNvPr>
            <p:cNvCxnSpPr>
              <a:cxnSpLocks/>
            </p:cNvCxnSpPr>
            <p:nvPr/>
          </p:nvCxnSpPr>
          <p:spPr>
            <a:xfrm>
              <a:off x="3373135" y="3472751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5" name="Straight Connector 3124">
              <a:extLst>
                <a:ext uri="{FF2B5EF4-FFF2-40B4-BE49-F238E27FC236}">
                  <a16:creationId xmlns:a16="http://schemas.microsoft.com/office/drawing/2014/main" id="{BE1B4922-001D-0787-2F03-F59D99E055A1}"/>
                </a:ext>
              </a:extLst>
            </p:cNvPr>
            <p:cNvCxnSpPr>
              <a:cxnSpLocks/>
            </p:cNvCxnSpPr>
            <p:nvPr/>
          </p:nvCxnSpPr>
          <p:spPr>
            <a:xfrm>
              <a:off x="3378618" y="4274577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6" name="Straight Connector 3125">
              <a:extLst>
                <a:ext uri="{FF2B5EF4-FFF2-40B4-BE49-F238E27FC236}">
                  <a16:creationId xmlns:a16="http://schemas.microsoft.com/office/drawing/2014/main" id="{29D03987-D2E7-E3B4-738F-EA33B847E451}"/>
                </a:ext>
              </a:extLst>
            </p:cNvPr>
            <p:cNvCxnSpPr>
              <a:cxnSpLocks/>
            </p:cNvCxnSpPr>
            <p:nvPr/>
          </p:nvCxnSpPr>
          <p:spPr>
            <a:xfrm>
              <a:off x="3363636" y="5089014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7" name="Rectangle 3126">
              <a:extLst>
                <a:ext uri="{FF2B5EF4-FFF2-40B4-BE49-F238E27FC236}">
                  <a16:creationId xmlns:a16="http://schemas.microsoft.com/office/drawing/2014/main" id="{7A0ADA2D-AB93-6583-FE56-B33CE1E3ED78}"/>
                </a:ext>
              </a:extLst>
            </p:cNvPr>
            <p:cNvSpPr/>
            <p:nvPr/>
          </p:nvSpPr>
          <p:spPr>
            <a:xfrm>
              <a:off x="3464353" y="2175885"/>
              <a:ext cx="530634" cy="3174705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28" name="Straight Arrow Connector 3127">
              <a:extLst>
                <a:ext uri="{FF2B5EF4-FFF2-40B4-BE49-F238E27FC236}">
                  <a16:creationId xmlns:a16="http://schemas.microsoft.com/office/drawing/2014/main" id="{D3DD32AF-F5FC-4946-0CE5-8B97859420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4825543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1" name="Straight Arrow Connector 3130">
              <a:extLst>
                <a:ext uri="{FF2B5EF4-FFF2-40B4-BE49-F238E27FC236}">
                  <a16:creationId xmlns:a16="http://schemas.microsoft.com/office/drawing/2014/main" id="{BA283DAC-6FD7-41A5-9ED8-D75320D195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3994157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2" name="Straight Arrow Connector 3131">
              <a:extLst>
                <a:ext uri="{FF2B5EF4-FFF2-40B4-BE49-F238E27FC236}">
                  <a16:creationId xmlns:a16="http://schemas.microsoft.com/office/drawing/2014/main" id="{99099631-4F2A-157C-D473-47C83E4C83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7130" y="3202055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3" name="Straight Arrow Connector 3132">
              <a:extLst>
                <a:ext uri="{FF2B5EF4-FFF2-40B4-BE49-F238E27FC236}">
                  <a16:creationId xmlns:a16="http://schemas.microsoft.com/office/drawing/2014/main" id="{DC1FBE4F-C027-7F0B-7439-7E5CC93C62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2409289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34" name="TextBox 3133">
              <a:extLst>
                <a:ext uri="{FF2B5EF4-FFF2-40B4-BE49-F238E27FC236}">
                  <a16:creationId xmlns:a16="http://schemas.microsoft.com/office/drawing/2014/main" id="{46CFA192-B92F-5E32-7BCE-943CFA9EF337}"/>
                </a:ext>
              </a:extLst>
            </p:cNvPr>
            <p:cNvSpPr txBox="1"/>
            <p:nvPr/>
          </p:nvSpPr>
          <p:spPr>
            <a:xfrm>
              <a:off x="4420435" y="4708015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5" name="TextBox 3134">
              <a:extLst>
                <a:ext uri="{FF2B5EF4-FFF2-40B4-BE49-F238E27FC236}">
                  <a16:creationId xmlns:a16="http://schemas.microsoft.com/office/drawing/2014/main" id="{9FB80784-A33B-C626-7C7B-16BECA4714F6}"/>
                </a:ext>
              </a:extLst>
            </p:cNvPr>
            <p:cNvSpPr txBox="1"/>
            <p:nvPr/>
          </p:nvSpPr>
          <p:spPr>
            <a:xfrm>
              <a:off x="4420435" y="3871016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6" name="TextBox 8255">
              <a:extLst>
                <a:ext uri="{FF2B5EF4-FFF2-40B4-BE49-F238E27FC236}">
                  <a16:creationId xmlns:a16="http://schemas.microsoft.com/office/drawing/2014/main" id="{9657F630-10ED-5A33-647F-C7868C95A479}"/>
                </a:ext>
              </a:extLst>
            </p:cNvPr>
            <p:cNvSpPr txBox="1"/>
            <p:nvPr/>
          </p:nvSpPr>
          <p:spPr>
            <a:xfrm>
              <a:off x="4420435" y="3067924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7" name="TextBox 8256">
              <a:extLst>
                <a:ext uri="{FF2B5EF4-FFF2-40B4-BE49-F238E27FC236}">
                  <a16:creationId xmlns:a16="http://schemas.microsoft.com/office/drawing/2014/main" id="{720D87CF-E8AF-2515-5AB7-C5AE70A10B12}"/>
                </a:ext>
              </a:extLst>
            </p:cNvPr>
            <p:cNvSpPr txBox="1"/>
            <p:nvPr/>
          </p:nvSpPr>
          <p:spPr>
            <a:xfrm>
              <a:off x="4420435" y="2295341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8" name="TextBox 8257">
              <a:extLst>
                <a:ext uri="{FF2B5EF4-FFF2-40B4-BE49-F238E27FC236}">
                  <a16:creationId xmlns:a16="http://schemas.microsoft.com/office/drawing/2014/main" id="{D0A0201D-4487-CA33-78D6-E7EABCFC5986}"/>
                </a:ext>
              </a:extLst>
            </p:cNvPr>
            <p:cNvSpPr txBox="1"/>
            <p:nvPr/>
          </p:nvSpPr>
          <p:spPr>
            <a:xfrm>
              <a:off x="3403059" y="1884424"/>
              <a:ext cx="727618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DFFs</a:t>
              </a:r>
            </a:p>
          </p:txBody>
        </p:sp>
        <p:sp>
          <p:nvSpPr>
            <p:cNvPr id="8260" name="TextBox 8259">
              <a:extLst>
                <a:ext uri="{FF2B5EF4-FFF2-40B4-BE49-F238E27FC236}">
                  <a16:creationId xmlns:a16="http://schemas.microsoft.com/office/drawing/2014/main" id="{54C978FC-FFFD-2421-D7B8-26B02495D312}"/>
                </a:ext>
              </a:extLst>
            </p:cNvPr>
            <p:cNvSpPr txBox="1"/>
            <p:nvPr/>
          </p:nvSpPr>
          <p:spPr>
            <a:xfrm rot="16200000">
              <a:off x="767558" y="2612307"/>
              <a:ext cx="1283426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CARRY4</a:t>
              </a:r>
            </a:p>
          </p:txBody>
        </p:sp>
        <p:sp>
          <p:nvSpPr>
            <p:cNvPr id="1047" name="Rectangle 1046">
              <a:extLst>
                <a:ext uri="{FF2B5EF4-FFF2-40B4-BE49-F238E27FC236}">
                  <a16:creationId xmlns:a16="http://schemas.microsoft.com/office/drawing/2014/main" id="{57717543-20F5-B23F-CF39-1278F4B438A3}"/>
                </a:ext>
              </a:extLst>
            </p:cNvPr>
            <p:cNvSpPr/>
            <p:nvPr/>
          </p:nvSpPr>
          <p:spPr>
            <a:xfrm>
              <a:off x="1279360" y="5677194"/>
              <a:ext cx="2851316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0</a:t>
              </a:r>
            </a:p>
          </p:txBody>
        </p:sp>
        <p:sp>
          <p:nvSpPr>
            <p:cNvPr id="8261" name="Arrow: Right 8260">
              <a:extLst>
                <a:ext uri="{FF2B5EF4-FFF2-40B4-BE49-F238E27FC236}">
                  <a16:creationId xmlns:a16="http://schemas.microsoft.com/office/drawing/2014/main" id="{254D9919-8F52-7175-89B2-9D3E7A6B21B9}"/>
                </a:ext>
              </a:extLst>
            </p:cNvPr>
            <p:cNvSpPr/>
            <p:nvPr/>
          </p:nvSpPr>
          <p:spPr>
            <a:xfrm>
              <a:off x="4148303" y="1553996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8266" name="Straight Connector 8265">
              <a:extLst>
                <a:ext uri="{FF2B5EF4-FFF2-40B4-BE49-F238E27FC236}">
                  <a16:creationId xmlns:a16="http://schemas.microsoft.com/office/drawing/2014/main" id="{D376A913-9E02-B514-A48B-9818B4EFD6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28266" y="5486015"/>
              <a:ext cx="0" cy="14646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68" name="TextBox 8267">
              <a:extLst>
                <a:ext uri="{FF2B5EF4-FFF2-40B4-BE49-F238E27FC236}">
                  <a16:creationId xmlns:a16="http://schemas.microsoft.com/office/drawing/2014/main" id="{93C7E065-14B7-4E47-1B2C-B003713CBF09}"/>
                </a:ext>
              </a:extLst>
            </p:cNvPr>
            <p:cNvSpPr txBox="1"/>
            <p:nvPr/>
          </p:nvSpPr>
          <p:spPr>
            <a:xfrm>
              <a:off x="1157676" y="1141048"/>
              <a:ext cx="735340" cy="38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TDL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22DB15D-20B7-A9B2-54B8-714D93F35C05}"/>
                </a:ext>
              </a:extLst>
            </p:cNvPr>
            <p:cNvSpPr txBox="1"/>
            <p:nvPr/>
          </p:nvSpPr>
          <p:spPr>
            <a:xfrm>
              <a:off x="2179204" y="5141850"/>
              <a:ext cx="1166430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N-1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1DE5504-52C9-FC34-E842-D2895898661B}"/>
              </a:ext>
            </a:extLst>
          </p:cNvPr>
          <p:cNvSpPr txBox="1"/>
          <p:nvPr/>
        </p:nvSpPr>
        <p:spPr>
          <a:xfrm>
            <a:off x="4728942" y="1687779"/>
            <a:ext cx="7463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CLB is crucial for fast signal propagation and TDL implementation.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548D27-B3F1-2088-4FC0-570F532071EE}"/>
              </a:ext>
            </a:extLst>
          </p:cNvPr>
          <p:cNvSpPr txBox="1"/>
          <p:nvPr/>
        </p:nvSpPr>
        <p:spPr>
          <a:xfrm>
            <a:off x="6450179" y="3000788"/>
            <a:ext cx="3271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C0 - C1 - C2 - C3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C4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D24544-C1BC-2D18-3E35-B98CDD2C69AB}"/>
              </a:ext>
            </a:extLst>
          </p:cNvPr>
          <p:cNvSpPr txBox="1"/>
          <p:nvPr/>
        </p:nvSpPr>
        <p:spPr>
          <a:xfrm>
            <a:off x="6892835" y="2657603"/>
            <a:ext cx="2367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Thermometer codes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1E0F5C-0D41-66D9-A5DB-E9C8F6AF9821}"/>
              </a:ext>
            </a:extLst>
          </p:cNvPr>
          <p:cNvSpPr txBox="1"/>
          <p:nvPr/>
        </p:nvSpPr>
        <p:spPr>
          <a:xfrm>
            <a:off x="6450178" y="3346103"/>
            <a:ext cx="3624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0   -  0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EE7A5E-BED1-B230-7BEF-F871C0E003FB}"/>
              </a:ext>
            </a:extLst>
          </p:cNvPr>
          <p:cNvSpPr txBox="1"/>
          <p:nvPr/>
        </p:nvSpPr>
        <p:spPr>
          <a:xfrm>
            <a:off x="401032" y="3386815"/>
            <a:ext cx="1031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Clock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87D885-7954-1357-CF1D-8BCB473CB515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08839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E0132-4326-2974-FE89-52FF25E12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EDA280-3BFA-8DF1-EE9F-700616B74297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7FA2E2-F6F6-BAB6-91E2-13B6CA47DF14}"/>
              </a:ext>
            </a:extLst>
          </p:cNvPr>
          <p:cNvSpPr txBox="1"/>
          <p:nvPr/>
        </p:nvSpPr>
        <p:spPr>
          <a:xfrm>
            <a:off x="6450179" y="3000788"/>
            <a:ext cx="3271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C0 - C1 - C2 - C3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C4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7FC8AC-DA79-2ACC-1861-EB6736147EF2}"/>
              </a:ext>
            </a:extLst>
          </p:cNvPr>
          <p:cNvSpPr txBox="1"/>
          <p:nvPr/>
        </p:nvSpPr>
        <p:spPr>
          <a:xfrm>
            <a:off x="6892835" y="2657603"/>
            <a:ext cx="2367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Thermometer codes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923DDC-F877-44FE-E6D3-E47C9D48134D}"/>
              </a:ext>
            </a:extLst>
          </p:cNvPr>
          <p:cNvSpPr txBox="1"/>
          <p:nvPr/>
        </p:nvSpPr>
        <p:spPr>
          <a:xfrm>
            <a:off x="6450178" y="3346103"/>
            <a:ext cx="36242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0   -  0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0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E1D227-845C-D306-A7C0-C3A1D706DDCA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0B29C0-EE8C-A163-629C-542F630ECA81}"/>
              </a:ext>
            </a:extLst>
          </p:cNvPr>
          <p:cNvSpPr txBox="1"/>
          <p:nvPr/>
        </p:nvSpPr>
        <p:spPr>
          <a:xfrm>
            <a:off x="161720" y="779510"/>
            <a:ext cx="538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Tapped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Line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(TDL)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CARRY4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002C67-9850-2FE2-4949-E2D0CCF122AB}"/>
              </a:ext>
            </a:extLst>
          </p:cNvPr>
          <p:cNvGrpSpPr/>
          <p:nvPr/>
        </p:nvGrpSpPr>
        <p:grpSpPr>
          <a:xfrm>
            <a:off x="1060309" y="1523065"/>
            <a:ext cx="3436097" cy="4627911"/>
            <a:chOff x="930207" y="1141048"/>
            <a:chExt cx="3913380" cy="5270742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97AC865-3A8D-F4A0-BB14-9F9EC0D58395}"/>
                </a:ext>
              </a:extLst>
            </p:cNvPr>
            <p:cNvCxnSpPr/>
            <p:nvPr/>
          </p:nvCxnSpPr>
          <p:spPr>
            <a:xfrm flipV="1">
              <a:off x="1962421" y="5974748"/>
              <a:ext cx="0" cy="407002"/>
            </a:xfrm>
            <a:prstGeom prst="straightConnector1">
              <a:avLst/>
            </a:prstGeom>
            <a:ln w="127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DAE3A24-553A-933E-74F9-5273B31882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695" y="4885513"/>
              <a:ext cx="0" cy="54935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E9EF57A-8948-8FA4-8F36-5DEC13F1324C}"/>
                </a:ext>
              </a:extLst>
            </p:cNvPr>
            <p:cNvCxnSpPr>
              <a:cxnSpLocks/>
              <a:endCxn id="37" idx="2"/>
            </p:cNvCxnSpPr>
            <p:nvPr/>
          </p:nvCxnSpPr>
          <p:spPr>
            <a:xfrm flipV="1">
              <a:off x="1962420" y="4027179"/>
              <a:ext cx="7342" cy="58663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B6619F1-9679-B900-83C3-96C17F6F3B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4765" y="3285386"/>
              <a:ext cx="0" cy="50520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6FF8440-0195-76A7-B417-AE0CBFD4E52A}"/>
                </a:ext>
              </a:extLst>
            </p:cNvPr>
            <p:cNvCxnSpPr>
              <a:cxnSpLocks/>
              <a:endCxn id="63" idx="2"/>
            </p:cNvCxnSpPr>
            <p:nvPr/>
          </p:nvCxnSpPr>
          <p:spPr>
            <a:xfrm flipV="1">
              <a:off x="1975993" y="2503632"/>
              <a:ext cx="5194" cy="525049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30789FF-EF1D-A235-39EB-A37E0AAEFE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6189" y="1786655"/>
              <a:ext cx="0" cy="47012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107DC4A-8D6D-456C-C502-038DCF0634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421" y="5441305"/>
              <a:ext cx="0" cy="235889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48E0FCE-ADE9-18BC-4F04-BDD300618F7C}"/>
                </a:ext>
              </a:extLst>
            </p:cNvPr>
            <p:cNvSpPr/>
            <p:nvPr/>
          </p:nvSpPr>
          <p:spPr>
            <a:xfrm>
              <a:off x="930207" y="1141048"/>
              <a:ext cx="3311951" cy="494733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405C7DF-1F34-2618-525F-23492A1B92D2}"/>
                </a:ext>
              </a:extLst>
            </p:cNvPr>
            <p:cNvSpPr/>
            <p:nvPr/>
          </p:nvSpPr>
          <p:spPr>
            <a:xfrm rot="5400000">
              <a:off x="1295818" y="5753343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ED5FCE-123A-C7E7-FB3D-9363A644F722}"/>
                </a:ext>
              </a:extLst>
            </p:cNvPr>
            <p:cNvSpPr/>
            <p:nvPr/>
          </p:nvSpPr>
          <p:spPr>
            <a:xfrm>
              <a:off x="1279360" y="1910704"/>
              <a:ext cx="2851315" cy="352415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BD35715-70E6-4B03-9307-AE251ED52BA2}"/>
                </a:ext>
              </a:extLst>
            </p:cNvPr>
            <p:cNvSpPr/>
            <p:nvPr/>
          </p:nvSpPr>
          <p:spPr>
            <a:xfrm>
              <a:off x="1279360" y="1481288"/>
              <a:ext cx="2860839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</a:t>
              </a:r>
            </a:p>
          </p:txBody>
        </p: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E9ACE0F8-EB5A-7307-F0CE-62E5677BDBBF}"/>
                </a:ext>
              </a:extLst>
            </p:cNvPr>
            <p:cNvSpPr/>
            <p:nvPr/>
          </p:nvSpPr>
          <p:spPr>
            <a:xfrm>
              <a:off x="4124057" y="5767117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8D1CC7D-7342-C138-AB53-7A7583496FEC}"/>
                </a:ext>
              </a:extLst>
            </p:cNvPr>
            <p:cNvSpPr txBox="1"/>
            <p:nvPr/>
          </p:nvSpPr>
          <p:spPr>
            <a:xfrm>
              <a:off x="2144233" y="6061262"/>
              <a:ext cx="1070135" cy="3505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</a:p>
          </p:txBody>
        </p:sp>
        <p:sp>
          <p:nvSpPr>
            <p:cNvPr id="24" name="Trapezoid 23">
              <a:extLst>
                <a:ext uri="{FF2B5EF4-FFF2-40B4-BE49-F238E27FC236}">
                  <a16:creationId xmlns:a16="http://schemas.microsoft.com/office/drawing/2014/main" id="{079EB675-A869-1269-CD8D-F7507CDF6FE4}"/>
                </a:ext>
              </a:extLst>
            </p:cNvPr>
            <p:cNvSpPr/>
            <p:nvPr/>
          </p:nvSpPr>
          <p:spPr>
            <a:xfrm>
              <a:off x="1660598" y="4620257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25" name="Flowchart: Delay 24">
              <a:extLst>
                <a:ext uri="{FF2B5EF4-FFF2-40B4-BE49-F238E27FC236}">
                  <a16:creationId xmlns:a16="http://schemas.microsoft.com/office/drawing/2014/main" id="{0268E5D2-33E7-5A67-B1B3-D17C60DC05C8}"/>
                </a:ext>
              </a:extLst>
            </p:cNvPr>
            <p:cNvSpPr/>
            <p:nvPr/>
          </p:nvSpPr>
          <p:spPr>
            <a:xfrm>
              <a:off x="2468666" y="4863842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353314B-D2B3-6D80-1297-045391A4ADC6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5050273"/>
              <a:ext cx="46946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9210B12-0053-85AE-5163-15C6148D1915}"/>
                </a:ext>
              </a:extLst>
            </p:cNvPr>
            <p:cNvCxnSpPr>
              <a:cxnSpLocks/>
            </p:cNvCxnSpPr>
            <p:nvPr/>
          </p:nvCxnSpPr>
          <p:spPr>
            <a:xfrm>
              <a:off x="2277819" y="4938853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BD0B042-7ED6-E644-828C-74634347D4C2}"/>
                </a:ext>
              </a:extLst>
            </p:cNvPr>
            <p:cNvSpPr txBox="1"/>
            <p:nvPr/>
          </p:nvSpPr>
          <p:spPr>
            <a:xfrm>
              <a:off x="2224034" y="4689117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14CD165-3E6D-F6D3-FD02-7CF8882646BF}"/>
                </a:ext>
              </a:extLst>
            </p:cNvPr>
            <p:cNvCxnSpPr>
              <a:cxnSpLocks/>
            </p:cNvCxnSpPr>
            <p:nvPr/>
          </p:nvCxnSpPr>
          <p:spPr>
            <a:xfrm>
              <a:off x="2436966" y="4862055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rapezoid 29">
              <a:extLst>
                <a:ext uri="{FF2B5EF4-FFF2-40B4-BE49-F238E27FC236}">
                  <a16:creationId xmlns:a16="http://schemas.microsoft.com/office/drawing/2014/main" id="{5872EB37-6573-AAA8-15B0-5D08DA34F6A7}"/>
                </a:ext>
              </a:extLst>
            </p:cNvPr>
            <p:cNvSpPr/>
            <p:nvPr/>
          </p:nvSpPr>
          <p:spPr>
            <a:xfrm rot="5400000">
              <a:off x="2754252" y="4664424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AB792F9-80A0-A632-5955-293A9D847437}"/>
                </a:ext>
              </a:extLst>
            </p:cNvPr>
            <p:cNvCxnSpPr>
              <a:cxnSpLocks/>
              <a:stCxn id="25" idx="3"/>
            </p:cNvCxnSpPr>
            <p:nvPr/>
          </p:nvCxnSpPr>
          <p:spPr>
            <a:xfrm>
              <a:off x="2779134" y="4987541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3610884-BD5F-4640-7CA4-01F05DBC6D10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>
              <a:off x="2362250" y="4689117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5E65C95-A919-0FEA-1BB3-3F0F2D6C46A4}"/>
                </a:ext>
              </a:extLst>
            </p:cNvPr>
            <p:cNvSpPr txBox="1"/>
            <p:nvPr/>
          </p:nvSpPr>
          <p:spPr>
            <a:xfrm>
              <a:off x="2569490" y="4672370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DBD43E0-BAA7-24F8-47ED-9ACE4AFC559C}"/>
                </a:ext>
              </a:extLst>
            </p:cNvPr>
            <p:cNvSpPr txBox="1"/>
            <p:nvPr/>
          </p:nvSpPr>
          <p:spPr>
            <a:xfrm>
              <a:off x="2395560" y="4378248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F2BAD2D-FE28-115F-2A68-04033AD5594E}"/>
                </a:ext>
              </a:extLst>
            </p:cNvPr>
            <p:cNvCxnSpPr>
              <a:cxnSpLocks/>
            </p:cNvCxnSpPr>
            <p:nvPr/>
          </p:nvCxnSpPr>
          <p:spPr>
            <a:xfrm>
              <a:off x="2371958" y="4396943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3049CFF-4068-A400-C3C2-FD0551FE6CFF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405746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rapezoid 36">
              <a:extLst>
                <a:ext uri="{FF2B5EF4-FFF2-40B4-BE49-F238E27FC236}">
                  <a16:creationId xmlns:a16="http://schemas.microsoft.com/office/drawing/2014/main" id="{33EB2694-82A1-CFE0-E36C-65708E9F7820}"/>
                </a:ext>
              </a:extLst>
            </p:cNvPr>
            <p:cNvSpPr/>
            <p:nvPr/>
          </p:nvSpPr>
          <p:spPr>
            <a:xfrm>
              <a:off x="1662942" y="3786770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38" name="Flowchart: Delay 37">
              <a:extLst>
                <a:ext uri="{FF2B5EF4-FFF2-40B4-BE49-F238E27FC236}">
                  <a16:creationId xmlns:a16="http://schemas.microsoft.com/office/drawing/2014/main" id="{DE35967A-3710-3000-CE3B-DA774E1B49F7}"/>
                </a:ext>
              </a:extLst>
            </p:cNvPr>
            <p:cNvSpPr/>
            <p:nvPr/>
          </p:nvSpPr>
          <p:spPr>
            <a:xfrm>
              <a:off x="2471010" y="4030355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1534C84-D940-815D-14BE-1A376C443AF3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216786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E7F00BC-514F-1EE1-B688-36C8A5FBD452}"/>
                </a:ext>
              </a:extLst>
            </p:cNvPr>
            <p:cNvCxnSpPr>
              <a:cxnSpLocks/>
            </p:cNvCxnSpPr>
            <p:nvPr/>
          </p:nvCxnSpPr>
          <p:spPr>
            <a:xfrm>
              <a:off x="2280163" y="4105366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8B159F5-F70F-B452-0C10-BF019EF826C1}"/>
                </a:ext>
              </a:extLst>
            </p:cNvPr>
            <p:cNvSpPr txBox="1"/>
            <p:nvPr/>
          </p:nvSpPr>
          <p:spPr>
            <a:xfrm>
              <a:off x="2226377" y="3855629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4B049F7-1D96-BD1D-D18A-9EF088799027}"/>
                </a:ext>
              </a:extLst>
            </p:cNvPr>
            <p:cNvCxnSpPr>
              <a:cxnSpLocks/>
            </p:cNvCxnSpPr>
            <p:nvPr/>
          </p:nvCxnSpPr>
          <p:spPr>
            <a:xfrm>
              <a:off x="2439310" y="4028568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rapezoid 42">
              <a:extLst>
                <a:ext uri="{FF2B5EF4-FFF2-40B4-BE49-F238E27FC236}">
                  <a16:creationId xmlns:a16="http://schemas.microsoft.com/office/drawing/2014/main" id="{9D83BD0C-19B5-8CB6-156A-2FC4555511A5}"/>
                </a:ext>
              </a:extLst>
            </p:cNvPr>
            <p:cNvSpPr/>
            <p:nvPr/>
          </p:nvSpPr>
          <p:spPr>
            <a:xfrm rot="5400000">
              <a:off x="2756596" y="3830937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68C49E5-6183-06C4-FB2F-064FA78FB55C}"/>
                </a:ext>
              </a:extLst>
            </p:cNvPr>
            <p:cNvCxnSpPr>
              <a:cxnSpLocks/>
              <a:stCxn id="38" idx="3"/>
            </p:cNvCxnSpPr>
            <p:nvPr/>
          </p:nvCxnSpPr>
          <p:spPr>
            <a:xfrm>
              <a:off x="2781478" y="4154054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83C7693-9BB6-A7AB-42B3-A0BECCB7B62B}"/>
                </a:ext>
              </a:extLst>
            </p:cNvPr>
            <p:cNvCxnSpPr>
              <a:cxnSpLocks/>
              <a:stCxn id="41" idx="0"/>
            </p:cNvCxnSpPr>
            <p:nvPr/>
          </p:nvCxnSpPr>
          <p:spPr>
            <a:xfrm>
              <a:off x="2364593" y="3855629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F040DB8-42A5-6091-72DC-D656167CE970}"/>
                </a:ext>
              </a:extLst>
            </p:cNvPr>
            <p:cNvSpPr txBox="1"/>
            <p:nvPr/>
          </p:nvSpPr>
          <p:spPr>
            <a:xfrm>
              <a:off x="2571834" y="3838882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C032D41-9DCC-DAA4-3269-E9675F9D5B01}"/>
                </a:ext>
              </a:extLst>
            </p:cNvPr>
            <p:cNvSpPr txBox="1"/>
            <p:nvPr/>
          </p:nvSpPr>
          <p:spPr>
            <a:xfrm>
              <a:off x="2397904" y="3544762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142BD0A-9F65-B5CF-009C-4F290E0E14EC}"/>
                </a:ext>
              </a:extLst>
            </p:cNvPr>
            <p:cNvCxnSpPr>
              <a:cxnSpLocks/>
            </p:cNvCxnSpPr>
            <p:nvPr/>
          </p:nvCxnSpPr>
          <p:spPr>
            <a:xfrm>
              <a:off x="2374302" y="3563456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0CB69DE-1C09-4569-E3FD-16E13B7C0A50}"/>
                </a:ext>
              </a:extLst>
            </p:cNvPr>
            <p:cNvCxnSpPr>
              <a:cxnSpLocks/>
            </p:cNvCxnSpPr>
            <p:nvPr/>
          </p:nvCxnSpPr>
          <p:spPr>
            <a:xfrm>
              <a:off x="1964765" y="3572259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rapezoid 49">
              <a:extLst>
                <a:ext uri="{FF2B5EF4-FFF2-40B4-BE49-F238E27FC236}">
                  <a16:creationId xmlns:a16="http://schemas.microsoft.com/office/drawing/2014/main" id="{5A759780-52A9-8E80-2755-75526C9DF1ED}"/>
                </a:ext>
              </a:extLst>
            </p:cNvPr>
            <p:cNvSpPr/>
            <p:nvPr/>
          </p:nvSpPr>
          <p:spPr>
            <a:xfrm>
              <a:off x="1674170" y="3035122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51" name="Flowchart: Delay 50">
              <a:extLst>
                <a:ext uri="{FF2B5EF4-FFF2-40B4-BE49-F238E27FC236}">
                  <a16:creationId xmlns:a16="http://schemas.microsoft.com/office/drawing/2014/main" id="{6554CC87-4DAE-C5B1-73DF-A00C90774910}"/>
                </a:ext>
              </a:extLst>
            </p:cNvPr>
            <p:cNvSpPr/>
            <p:nvPr/>
          </p:nvSpPr>
          <p:spPr>
            <a:xfrm>
              <a:off x="2482238" y="3278707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99D7C85-7243-CC4E-AECF-57F21BB2BC97}"/>
                </a:ext>
              </a:extLst>
            </p:cNvPr>
            <p:cNvCxnSpPr>
              <a:cxnSpLocks/>
            </p:cNvCxnSpPr>
            <p:nvPr/>
          </p:nvCxnSpPr>
          <p:spPr>
            <a:xfrm>
              <a:off x="1973649" y="3465138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4107CAF-61E4-279F-2809-65DFF41F16D8}"/>
                </a:ext>
              </a:extLst>
            </p:cNvPr>
            <p:cNvCxnSpPr>
              <a:cxnSpLocks/>
            </p:cNvCxnSpPr>
            <p:nvPr/>
          </p:nvCxnSpPr>
          <p:spPr>
            <a:xfrm>
              <a:off x="2291391" y="3353718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1CDA0E8-115E-7900-24E0-3217EDC26F69}"/>
                </a:ext>
              </a:extLst>
            </p:cNvPr>
            <p:cNvSpPr txBox="1"/>
            <p:nvPr/>
          </p:nvSpPr>
          <p:spPr>
            <a:xfrm>
              <a:off x="2237606" y="3103980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B476EBB-AF85-E9F2-33B0-ED327AA41E6D}"/>
                </a:ext>
              </a:extLst>
            </p:cNvPr>
            <p:cNvCxnSpPr>
              <a:cxnSpLocks/>
            </p:cNvCxnSpPr>
            <p:nvPr/>
          </p:nvCxnSpPr>
          <p:spPr>
            <a:xfrm>
              <a:off x="2450538" y="3276920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rapezoid 55">
              <a:extLst>
                <a:ext uri="{FF2B5EF4-FFF2-40B4-BE49-F238E27FC236}">
                  <a16:creationId xmlns:a16="http://schemas.microsoft.com/office/drawing/2014/main" id="{EC154997-03FD-6E0A-905A-9EC7F099272B}"/>
                </a:ext>
              </a:extLst>
            </p:cNvPr>
            <p:cNvSpPr/>
            <p:nvPr/>
          </p:nvSpPr>
          <p:spPr>
            <a:xfrm rot="5400000">
              <a:off x="2767824" y="3079289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E2B8C28-50F6-4075-6DD7-25899A12FA8B}"/>
                </a:ext>
              </a:extLst>
            </p:cNvPr>
            <p:cNvCxnSpPr>
              <a:cxnSpLocks/>
              <a:stCxn id="51" idx="3"/>
            </p:cNvCxnSpPr>
            <p:nvPr/>
          </p:nvCxnSpPr>
          <p:spPr>
            <a:xfrm>
              <a:off x="2792706" y="3402406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74B1F15-9830-403A-CF9F-F0C6E4D45679}"/>
                </a:ext>
              </a:extLst>
            </p:cNvPr>
            <p:cNvCxnSpPr>
              <a:cxnSpLocks/>
              <a:stCxn id="54" idx="0"/>
            </p:cNvCxnSpPr>
            <p:nvPr/>
          </p:nvCxnSpPr>
          <p:spPr>
            <a:xfrm>
              <a:off x="2375822" y="3103980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3972A22-D970-2EA0-B907-958CE8D0500C}"/>
                </a:ext>
              </a:extLst>
            </p:cNvPr>
            <p:cNvSpPr txBox="1"/>
            <p:nvPr/>
          </p:nvSpPr>
          <p:spPr>
            <a:xfrm>
              <a:off x="2583062" y="30872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20302BA-3F59-0661-6461-BC5447150DEF}"/>
                </a:ext>
              </a:extLst>
            </p:cNvPr>
            <p:cNvSpPr txBox="1"/>
            <p:nvPr/>
          </p:nvSpPr>
          <p:spPr>
            <a:xfrm>
              <a:off x="2409133" y="2793113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C97ECC7-B82D-D1D3-BE1E-5F5A49B24317}"/>
                </a:ext>
              </a:extLst>
            </p:cNvPr>
            <p:cNvCxnSpPr>
              <a:cxnSpLocks/>
            </p:cNvCxnSpPr>
            <p:nvPr/>
          </p:nvCxnSpPr>
          <p:spPr>
            <a:xfrm>
              <a:off x="2385530" y="2811808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57C13E4-6AD5-57AC-A2EB-B4D1A4582D7D}"/>
                </a:ext>
              </a:extLst>
            </p:cNvPr>
            <p:cNvCxnSpPr>
              <a:cxnSpLocks/>
            </p:cNvCxnSpPr>
            <p:nvPr/>
          </p:nvCxnSpPr>
          <p:spPr>
            <a:xfrm>
              <a:off x="1975993" y="2820611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rapezoid 62">
              <a:extLst>
                <a:ext uri="{FF2B5EF4-FFF2-40B4-BE49-F238E27FC236}">
                  <a16:creationId xmlns:a16="http://schemas.microsoft.com/office/drawing/2014/main" id="{7D29CA80-BC81-196E-D7FD-D3745A0E7C53}"/>
                </a:ext>
              </a:extLst>
            </p:cNvPr>
            <p:cNvSpPr/>
            <p:nvPr/>
          </p:nvSpPr>
          <p:spPr>
            <a:xfrm>
              <a:off x="1674366" y="2263223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1024" name="Flowchart: Delay 1023">
              <a:extLst>
                <a:ext uri="{FF2B5EF4-FFF2-40B4-BE49-F238E27FC236}">
                  <a16:creationId xmlns:a16="http://schemas.microsoft.com/office/drawing/2014/main" id="{E9F33BD1-62E1-80F0-112C-AFA858E13086}"/>
                </a:ext>
              </a:extLst>
            </p:cNvPr>
            <p:cNvSpPr/>
            <p:nvPr/>
          </p:nvSpPr>
          <p:spPr>
            <a:xfrm>
              <a:off x="2482434" y="2506808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25" name="Straight Connector 1024">
              <a:extLst>
                <a:ext uri="{FF2B5EF4-FFF2-40B4-BE49-F238E27FC236}">
                  <a16:creationId xmlns:a16="http://schemas.microsoft.com/office/drawing/2014/main" id="{DC058D75-6C7B-E3BF-DD6A-5893768960AC}"/>
                </a:ext>
              </a:extLst>
            </p:cNvPr>
            <p:cNvCxnSpPr>
              <a:cxnSpLocks/>
            </p:cNvCxnSpPr>
            <p:nvPr/>
          </p:nvCxnSpPr>
          <p:spPr>
            <a:xfrm>
              <a:off x="1973845" y="2693239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6" name="Straight Connector 1025">
              <a:extLst>
                <a:ext uri="{FF2B5EF4-FFF2-40B4-BE49-F238E27FC236}">
                  <a16:creationId xmlns:a16="http://schemas.microsoft.com/office/drawing/2014/main" id="{4A992798-5E87-E6C6-6B59-1049C8A41A22}"/>
                </a:ext>
              </a:extLst>
            </p:cNvPr>
            <p:cNvCxnSpPr>
              <a:cxnSpLocks/>
            </p:cNvCxnSpPr>
            <p:nvPr/>
          </p:nvCxnSpPr>
          <p:spPr>
            <a:xfrm>
              <a:off x="2291587" y="2581819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7" name="TextBox 1026">
              <a:extLst>
                <a:ext uri="{FF2B5EF4-FFF2-40B4-BE49-F238E27FC236}">
                  <a16:creationId xmlns:a16="http://schemas.microsoft.com/office/drawing/2014/main" id="{828D9C43-E258-97B2-6316-D41B9A886FE1}"/>
                </a:ext>
              </a:extLst>
            </p:cNvPr>
            <p:cNvSpPr txBox="1"/>
            <p:nvPr/>
          </p:nvSpPr>
          <p:spPr>
            <a:xfrm>
              <a:off x="2237802" y="2332082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CE75D9BC-63C3-52C0-7531-60B6EC0D7D64}"/>
                </a:ext>
              </a:extLst>
            </p:cNvPr>
            <p:cNvCxnSpPr>
              <a:cxnSpLocks/>
            </p:cNvCxnSpPr>
            <p:nvPr/>
          </p:nvCxnSpPr>
          <p:spPr>
            <a:xfrm>
              <a:off x="2450734" y="2505021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Trapezoid 1028">
              <a:extLst>
                <a:ext uri="{FF2B5EF4-FFF2-40B4-BE49-F238E27FC236}">
                  <a16:creationId xmlns:a16="http://schemas.microsoft.com/office/drawing/2014/main" id="{72941158-F5BD-BFDE-4DAD-BB3A3CA8C8AC}"/>
                </a:ext>
              </a:extLst>
            </p:cNvPr>
            <p:cNvSpPr/>
            <p:nvPr/>
          </p:nvSpPr>
          <p:spPr>
            <a:xfrm rot="5400000">
              <a:off x="2768020" y="2307390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627A323D-1E7F-98C2-26E8-CD86268830F3}"/>
                </a:ext>
              </a:extLst>
            </p:cNvPr>
            <p:cNvCxnSpPr>
              <a:cxnSpLocks/>
              <a:stCxn id="1024" idx="3"/>
            </p:cNvCxnSpPr>
            <p:nvPr/>
          </p:nvCxnSpPr>
          <p:spPr>
            <a:xfrm>
              <a:off x="2792902" y="2630507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1" name="Straight Connector 1030">
              <a:extLst>
                <a:ext uri="{FF2B5EF4-FFF2-40B4-BE49-F238E27FC236}">
                  <a16:creationId xmlns:a16="http://schemas.microsoft.com/office/drawing/2014/main" id="{4A0525CB-8109-12F8-2B05-EBB13B2F8CCA}"/>
                </a:ext>
              </a:extLst>
            </p:cNvPr>
            <p:cNvCxnSpPr>
              <a:cxnSpLocks/>
              <a:stCxn id="1027" idx="0"/>
            </p:cNvCxnSpPr>
            <p:nvPr/>
          </p:nvCxnSpPr>
          <p:spPr>
            <a:xfrm>
              <a:off x="2376018" y="2332082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2" name="TextBox 1031">
              <a:extLst>
                <a:ext uri="{FF2B5EF4-FFF2-40B4-BE49-F238E27FC236}">
                  <a16:creationId xmlns:a16="http://schemas.microsoft.com/office/drawing/2014/main" id="{DF2F0AFB-F3D2-CECF-F9A4-0BDBAF4F8465}"/>
                </a:ext>
              </a:extLst>
            </p:cNvPr>
            <p:cNvSpPr txBox="1"/>
            <p:nvPr/>
          </p:nvSpPr>
          <p:spPr>
            <a:xfrm>
              <a:off x="2583258" y="23153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3" name="TextBox 1032">
              <a:extLst>
                <a:ext uri="{FF2B5EF4-FFF2-40B4-BE49-F238E27FC236}">
                  <a16:creationId xmlns:a16="http://schemas.microsoft.com/office/drawing/2014/main" id="{18CD9FEE-0AF5-4BED-7589-1657087004BB}"/>
                </a:ext>
              </a:extLst>
            </p:cNvPr>
            <p:cNvSpPr txBox="1"/>
            <p:nvPr/>
          </p:nvSpPr>
          <p:spPr>
            <a:xfrm>
              <a:off x="2444390" y="2021215"/>
              <a:ext cx="580515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CO3 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4" name="Straight Connector 1033">
              <a:extLst>
                <a:ext uri="{FF2B5EF4-FFF2-40B4-BE49-F238E27FC236}">
                  <a16:creationId xmlns:a16="http://schemas.microsoft.com/office/drawing/2014/main" id="{33B6A1DA-8D34-07F7-96F0-E71F2D549C65}"/>
                </a:ext>
              </a:extLst>
            </p:cNvPr>
            <p:cNvCxnSpPr>
              <a:cxnSpLocks/>
            </p:cNvCxnSpPr>
            <p:nvPr/>
          </p:nvCxnSpPr>
          <p:spPr>
            <a:xfrm>
              <a:off x="2385726" y="2039909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5" name="Straight Connector 1034">
              <a:extLst>
                <a:ext uri="{FF2B5EF4-FFF2-40B4-BE49-F238E27FC236}">
                  <a16:creationId xmlns:a16="http://schemas.microsoft.com/office/drawing/2014/main" id="{79708CF3-242C-147E-150F-D84844D3DDA4}"/>
                </a:ext>
              </a:extLst>
            </p:cNvPr>
            <p:cNvCxnSpPr>
              <a:cxnSpLocks/>
            </p:cNvCxnSpPr>
            <p:nvPr/>
          </p:nvCxnSpPr>
          <p:spPr>
            <a:xfrm>
              <a:off x="1976189" y="2048712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6" name="Rectangle 1035">
              <a:extLst>
                <a:ext uri="{FF2B5EF4-FFF2-40B4-BE49-F238E27FC236}">
                  <a16:creationId xmlns:a16="http://schemas.microsoft.com/office/drawing/2014/main" id="{4C03F395-E5E6-200A-A6C0-DD4DC2F7A456}"/>
                </a:ext>
              </a:extLst>
            </p:cNvPr>
            <p:cNvSpPr/>
            <p:nvPr/>
          </p:nvSpPr>
          <p:spPr>
            <a:xfrm>
              <a:off x="1585202" y="1990660"/>
              <a:ext cx="1305419" cy="3174705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37" name="Group 1036">
              <a:extLst>
                <a:ext uri="{FF2B5EF4-FFF2-40B4-BE49-F238E27FC236}">
                  <a16:creationId xmlns:a16="http://schemas.microsoft.com/office/drawing/2014/main" id="{95CBA458-972B-8565-44E9-5F83ECB80154}"/>
                </a:ext>
              </a:extLst>
            </p:cNvPr>
            <p:cNvGrpSpPr/>
            <p:nvPr/>
          </p:nvGrpSpPr>
          <p:grpSpPr>
            <a:xfrm>
              <a:off x="3479404" y="4690209"/>
              <a:ext cx="605549" cy="564906"/>
              <a:chOff x="3661447" y="4485367"/>
              <a:chExt cx="605549" cy="564906"/>
            </a:xfrm>
          </p:grpSpPr>
          <p:sp>
            <p:nvSpPr>
              <p:cNvPr id="8208" name="Rectangle 8207">
                <a:extLst>
                  <a:ext uri="{FF2B5EF4-FFF2-40B4-BE49-F238E27FC236}">
                    <a16:creationId xmlns:a16="http://schemas.microsoft.com/office/drawing/2014/main" id="{88E20F63-E4C3-BB8B-BA91-A1D72D273645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9" name="TextBox 8208">
                <a:extLst>
                  <a:ext uri="{FF2B5EF4-FFF2-40B4-BE49-F238E27FC236}">
                    <a16:creationId xmlns:a16="http://schemas.microsoft.com/office/drawing/2014/main" id="{5282E67B-5744-C2AB-19BC-5DCD0CB33F79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10" name="Isosceles Triangle 8209">
                <a:extLst>
                  <a:ext uri="{FF2B5EF4-FFF2-40B4-BE49-F238E27FC236}">
                    <a16:creationId xmlns:a16="http://schemas.microsoft.com/office/drawing/2014/main" id="{F57F36FD-7909-2379-F0D4-A5CA2A40FC00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38" name="Group 1037">
              <a:extLst>
                <a:ext uri="{FF2B5EF4-FFF2-40B4-BE49-F238E27FC236}">
                  <a16:creationId xmlns:a16="http://schemas.microsoft.com/office/drawing/2014/main" id="{E5C941B2-027E-948A-8E4C-D1D6029E54D0}"/>
                </a:ext>
              </a:extLst>
            </p:cNvPr>
            <p:cNvGrpSpPr/>
            <p:nvPr/>
          </p:nvGrpSpPr>
          <p:grpSpPr>
            <a:xfrm>
              <a:off x="3488929" y="3879066"/>
              <a:ext cx="605549" cy="564906"/>
              <a:chOff x="3661447" y="4485367"/>
              <a:chExt cx="605549" cy="564906"/>
            </a:xfrm>
          </p:grpSpPr>
          <p:sp>
            <p:nvSpPr>
              <p:cNvPr id="8205" name="Rectangle 8204">
                <a:extLst>
                  <a:ext uri="{FF2B5EF4-FFF2-40B4-BE49-F238E27FC236}">
                    <a16:creationId xmlns:a16="http://schemas.microsoft.com/office/drawing/2014/main" id="{E12DDADC-013E-8482-F049-D465C8476491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6" name="TextBox 8205">
                <a:extLst>
                  <a:ext uri="{FF2B5EF4-FFF2-40B4-BE49-F238E27FC236}">
                    <a16:creationId xmlns:a16="http://schemas.microsoft.com/office/drawing/2014/main" id="{2AEC588F-9507-DDC8-0C03-EA1AF51158AF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7" name="Isosceles Triangle 8206">
                <a:extLst>
                  <a:ext uri="{FF2B5EF4-FFF2-40B4-BE49-F238E27FC236}">
                    <a16:creationId xmlns:a16="http://schemas.microsoft.com/office/drawing/2014/main" id="{1A0F2FB7-016C-D28C-BA43-32A4B443D240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39" name="Group 1038">
              <a:extLst>
                <a:ext uri="{FF2B5EF4-FFF2-40B4-BE49-F238E27FC236}">
                  <a16:creationId xmlns:a16="http://schemas.microsoft.com/office/drawing/2014/main" id="{872AC7D2-87A7-51AF-AD18-C5554C4C67BE}"/>
                </a:ext>
              </a:extLst>
            </p:cNvPr>
            <p:cNvGrpSpPr/>
            <p:nvPr/>
          </p:nvGrpSpPr>
          <p:grpSpPr>
            <a:xfrm>
              <a:off x="3479404" y="3067924"/>
              <a:ext cx="605549" cy="564906"/>
              <a:chOff x="3661447" y="4485367"/>
              <a:chExt cx="605549" cy="564906"/>
            </a:xfrm>
          </p:grpSpPr>
          <p:sp>
            <p:nvSpPr>
              <p:cNvPr id="8200" name="Rectangle 8199">
                <a:extLst>
                  <a:ext uri="{FF2B5EF4-FFF2-40B4-BE49-F238E27FC236}">
                    <a16:creationId xmlns:a16="http://schemas.microsoft.com/office/drawing/2014/main" id="{28F54AE0-79A2-58BF-D3AA-372A3FEE92F2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2" name="TextBox 8201">
                <a:extLst>
                  <a:ext uri="{FF2B5EF4-FFF2-40B4-BE49-F238E27FC236}">
                    <a16:creationId xmlns:a16="http://schemas.microsoft.com/office/drawing/2014/main" id="{D8AF2DB3-F6BE-2FC8-E251-8F3CBBF62A26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4" name="Isosceles Triangle 8203">
                <a:extLst>
                  <a:ext uri="{FF2B5EF4-FFF2-40B4-BE49-F238E27FC236}">
                    <a16:creationId xmlns:a16="http://schemas.microsoft.com/office/drawing/2014/main" id="{F1078412-13FC-3B76-0B9F-05187A31A390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40" name="Group 1039">
              <a:extLst>
                <a:ext uri="{FF2B5EF4-FFF2-40B4-BE49-F238E27FC236}">
                  <a16:creationId xmlns:a16="http://schemas.microsoft.com/office/drawing/2014/main" id="{5BA6F969-370D-2300-0839-E278B8CCE39D}"/>
                </a:ext>
              </a:extLst>
            </p:cNvPr>
            <p:cNvGrpSpPr/>
            <p:nvPr/>
          </p:nvGrpSpPr>
          <p:grpSpPr>
            <a:xfrm>
              <a:off x="3479404" y="2256782"/>
              <a:ext cx="605549" cy="564906"/>
              <a:chOff x="3661447" y="4485367"/>
              <a:chExt cx="605549" cy="564906"/>
            </a:xfrm>
          </p:grpSpPr>
          <p:sp>
            <p:nvSpPr>
              <p:cNvPr id="8196" name="Rectangle 8195">
                <a:extLst>
                  <a:ext uri="{FF2B5EF4-FFF2-40B4-BE49-F238E27FC236}">
                    <a16:creationId xmlns:a16="http://schemas.microsoft.com/office/drawing/2014/main" id="{5BBF2B89-E707-F131-3B80-3E28A4EB7E91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198" name="TextBox 8197">
                <a:extLst>
                  <a:ext uri="{FF2B5EF4-FFF2-40B4-BE49-F238E27FC236}">
                    <a16:creationId xmlns:a16="http://schemas.microsoft.com/office/drawing/2014/main" id="{D978310B-71AE-56C3-2ED5-9696F0DA2EC7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199" name="Isosceles Triangle 8198">
                <a:extLst>
                  <a:ext uri="{FF2B5EF4-FFF2-40B4-BE49-F238E27FC236}">
                    <a16:creationId xmlns:a16="http://schemas.microsoft.com/office/drawing/2014/main" id="{4BC022FB-A8D1-AF06-4BFD-92434BDF52A9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cxnSp>
          <p:nvCxnSpPr>
            <p:cNvPr id="1041" name="Straight Connector 1040">
              <a:extLst>
                <a:ext uri="{FF2B5EF4-FFF2-40B4-BE49-F238E27FC236}">
                  <a16:creationId xmlns:a16="http://schemas.microsoft.com/office/drawing/2014/main" id="{19243CB5-48D4-87A5-3A43-0F36A0B98B9F}"/>
                </a:ext>
              </a:extLst>
            </p:cNvPr>
            <p:cNvCxnSpPr>
              <a:stCxn id="1029" idx="0"/>
            </p:cNvCxnSpPr>
            <p:nvPr/>
          </p:nvCxnSpPr>
          <p:spPr>
            <a:xfrm flipV="1">
              <a:off x="3192610" y="2430156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3" name="Straight Connector 1042">
              <a:extLst>
                <a:ext uri="{FF2B5EF4-FFF2-40B4-BE49-F238E27FC236}">
                  <a16:creationId xmlns:a16="http://schemas.microsoft.com/office/drawing/2014/main" id="{0A878AAB-FDFD-7684-A2A6-DF8BF61B5EE6}"/>
                </a:ext>
              </a:extLst>
            </p:cNvPr>
            <p:cNvCxnSpPr/>
            <p:nvPr/>
          </p:nvCxnSpPr>
          <p:spPr>
            <a:xfrm flipV="1">
              <a:off x="3183111" y="32176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4" name="Straight Connector 1043">
              <a:extLst>
                <a:ext uri="{FF2B5EF4-FFF2-40B4-BE49-F238E27FC236}">
                  <a16:creationId xmlns:a16="http://schemas.microsoft.com/office/drawing/2014/main" id="{3DE6AA3B-FC12-B801-553F-788F5B65F719}"/>
                </a:ext>
              </a:extLst>
            </p:cNvPr>
            <p:cNvCxnSpPr/>
            <p:nvPr/>
          </p:nvCxnSpPr>
          <p:spPr>
            <a:xfrm flipV="1">
              <a:off x="3183111" y="3994622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5" name="Straight Connector 1044">
              <a:extLst>
                <a:ext uri="{FF2B5EF4-FFF2-40B4-BE49-F238E27FC236}">
                  <a16:creationId xmlns:a16="http://schemas.microsoft.com/office/drawing/2014/main" id="{744D74BE-F230-7622-EE27-0D7F2F131804}"/>
                </a:ext>
              </a:extLst>
            </p:cNvPr>
            <p:cNvCxnSpPr/>
            <p:nvPr/>
          </p:nvCxnSpPr>
          <p:spPr>
            <a:xfrm flipV="1">
              <a:off x="3176433" y="48287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" name="Isosceles Triangle 1047">
              <a:extLst>
                <a:ext uri="{FF2B5EF4-FFF2-40B4-BE49-F238E27FC236}">
                  <a16:creationId xmlns:a16="http://schemas.microsoft.com/office/drawing/2014/main" id="{EC991AEE-FA72-8615-EA83-501A2EB624F0}"/>
                </a:ext>
              </a:extLst>
            </p:cNvPr>
            <p:cNvSpPr/>
            <p:nvPr/>
          </p:nvSpPr>
          <p:spPr>
            <a:xfrm rot="5400000">
              <a:off x="947622" y="3388262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49" name="Isosceles Triangle 1048">
              <a:extLst>
                <a:ext uri="{FF2B5EF4-FFF2-40B4-BE49-F238E27FC236}">
                  <a16:creationId xmlns:a16="http://schemas.microsoft.com/office/drawing/2014/main" id="{BA0DE2A1-A3BF-DF97-1748-00C0F8F15D34}"/>
                </a:ext>
              </a:extLst>
            </p:cNvPr>
            <p:cNvSpPr/>
            <p:nvPr/>
          </p:nvSpPr>
          <p:spPr>
            <a:xfrm rot="5400000">
              <a:off x="1289679" y="1550750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50" name="Straight Connector 1049">
              <a:extLst>
                <a:ext uri="{FF2B5EF4-FFF2-40B4-BE49-F238E27FC236}">
                  <a16:creationId xmlns:a16="http://schemas.microsoft.com/office/drawing/2014/main" id="{3DCB4F44-2E14-12C4-D319-0BD97041A718}"/>
                </a:ext>
              </a:extLst>
            </p:cNvPr>
            <p:cNvCxnSpPr>
              <a:cxnSpLocks/>
              <a:stCxn id="1048" idx="0"/>
              <a:endCxn id="1053" idx="3"/>
            </p:cNvCxnSpPr>
            <p:nvPr/>
          </p:nvCxnSpPr>
          <p:spPr>
            <a:xfrm>
              <a:off x="1104785" y="3470416"/>
              <a:ext cx="179867" cy="233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1" name="Connector: Elbow 1050">
              <a:extLst>
                <a:ext uri="{FF2B5EF4-FFF2-40B4-BE49-F238E27FC236}">
                  <a16:creationId xmlns:a16="http://schemas.microsoft.com/office/drawing/2014/main" id="{B814004E-6DEC-AA81-9B33-2B9F9A79C52C}"/>
                </a:ext>
              </a:extLst>
            </p:cNvPr>
            <p:cNvCxnSpPr>
              <a:stCxn id="1049" idx="3"/>
              <a:endCxn id="1048" idx="0"/>
            </p:cNvCxnSpPr>
            <p:nvPr/>
          </p:nvCxnSpPr>
          <p:spPr>
            <a:xfrm rot="10800000" flipV="1">
              <a:off x="1104785" y="1632903"/>
              <a:ext cx="177751" cy="1837512"/>
            </a:xfrm>
            <a:prstGeom prst="bentConnector3">
              <a:avLst>
                <a:gd name="adj1" fmla="val 5488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2" name="Connector: Elbow 1051">
              <a:extLst>
                <a:ext uri="{FF2B5EF4-FFF2-40B4-BE49-F238E27FC236}">
                  <a16:creationId xmlns:a16="http://schemas.microsoft.com/office/drawing/2014/main" id="{55371AFE-17DF-B1E2-C13A-B52199B798DA}"/>
                </a:ext>
              </a:extLst>
            </p:cNvPr>
            <p:cNvCxnSpPr>
              <a:stCxn id="19" idx="3"/>
              <a:endCxn id="1048" idx="0"/>
            </p:cNvCxnSpPr>
            <p:nvPr/>
          </p:nvCxnSpPr>
          <p:spPr>
            <a:xfrm rot="10800000">
              <a:off x="1104785" y="3470417"/>
              <a:ext cx="183890" cy="2365081"/>
            </a:xfrm>
            <a:prstGeom prst="bentConnector3">
              <a:avLst>
                <a:gd name="adj1" fmla="val 59439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3" name="Isosceles Triangle 1052">
              <a:extLst>
                <a:ext uri="{FF2B5EF4-FFF2-40B4-BE49-F238E27FC236}">
                  <a16:creationId xmlns:a16="http://schemas.microsoft.com/office/drawing/2014/main" id="{28A67D52-6583-599B-22BF-39C406F39019}"/>
                </a:ext>
              </a:extLst>
            </p:cNvPr>
            <p:cNvSpPr/>
            <p:nvPr/>
          </p:nvSpPr>
          <p:spPr>
            <a:xfrm rot="5400000">
              <a:off x="1272700" y="3412026"/>
              <a:ext cx="145353" cy="121450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54" name="Straight Connector 1053">
              <a:extLst>
                <a:ext uri="{FF2B5EF4-FFF2-40B4-BE49-F238E27FC236}">
                  <a16:creationId xmlns:a16="http://schemas.microsoft.com/office/drawing/2014/main" id="{4F0F8F50-8E5D-1B05-245E-C78829425408}"/>
                </a:ext>
              </a:extLst>
            </p:cNvPr>
            <p:cNvCxnSpPr>
              <a:cxnSpLocks/>
            </p:cNvCxnSpPr>
            <p:nvPr/>
          </p:nvCxnSpPr>
          <p:spPr>
            <a:xfrm>
              <a:off x="3356958" y="2656928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5" name="Straight Connector 1054">
              <a:extLst>
                <a:ext uri="{FF2B5EF4-FFF2-40B4-BE49-F238E27FC236}">
                  <a16:creationId xmlns:a16="http://schemas.microsoft.com/office/drawing/2014/main" id="{BE016B59-C330-C763-F968-F2EF2991F446}"/>
                </a:ext>
              </a:extLst>
            </p:cNvPr>
            <p:cNvCxnSpPr>
              <a:cxnSpLocks/>
            </p:cNvCxnSpPr>
            <p:nvPr/>
          </p:nvCxnSpPr>
          <p:spPr>
            <a:xfrm>
              <a:off x="3373135" y="3472751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6" name="Straight Connector 1055">
              <a:extLst>
                <a:ext uri="{FF2B5EF4-FFF2-40B4-BE49-F238E27FC236}">
                  <a16:creationId xmlns:a16="http://schemas.microsoft.com/office/drawing/2014/main" id="{66D5B0B5-09EA-2618-FD52-45671ABF780A}"/>
                </a:ext>
              </a:extLst>
            </p:cNvPr>
            <p:cNvCxnSpPr>
              <a:cxnSpLocks/>
            </p:cNvCxnSpPr>
            <p:nvPr/>
          </p:nvCxnSpPr>
          <p:spPr>
            <a:xfrm>
              <a:off x="3378618" y="4274577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7" name="Straight Connector 1056">
              <a:extLst>
                <a:ext uri="{FF2B5EF4-FFF2-40B4-BE49-F238E27FC236}">
                  <a16:creationId xmlns:a16="http://schemas.microsoft.com/office/drawing/2014/main" id="{A1788D02-02B4-FC7E-DBE3-5A740E337FA5}"/>
                </a:ext>
              </a:extLst>
            </p:cNvPr>
            <p:cNvCxnSpPr>
              <a:cxnSpLocks/>
            </p:cNvCxnSpPr>
            <p:nvPr/>
          </p:nvCxnSpPr>
          <p:spPr>
            <a:xfrm>
              <a:off x="3363636" y="5089014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8" name="Rectangle 1057">
              <a:extLst>
                <a:ext uri="{FF2B5EF4-FFF2-40B4-BE49-F238E27FC236}">
                  <a16:creationId xmlns:a16="http://schemas.microsoft.com/office/drawing/2014/main" id="{8E5936D7-7A5D-943C-231F-995114BAB917}"/>
                </a:ext>
              </a:extLst>
            </p:cNvPr>
            <p:cNvSpPr/>
            <p:nvPr/>
          </p:nvSpPr>
          <p:spPr>
            <a:xfrm>
              <a:off x="3464353" y="2175885"/>
              <a:ext cx="530634" cy="3174705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63" name="Straight Arrow Connector 1062">
              <a:extLst>
                <a:ext uri="{FF2B5EF4-FFF2-40B4-BE49-F238E27FC236}">
                  <a16:creationId xmlns:a16="http://schemas.microsoft.com/office/drawing/2014/main" id="{7EDC226A-5237-83FF-0A42-B3E72CA3DE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4825543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9" name="Straight Arrow Connector 1068">
              <a:extLst>
                <a:ext uri="{FF2B5EF4-FFF2-40B4-BE49-F238E27FC236}">
                  <a16:creationId xmlns:a16="http://schemas.microsoft.com/office/drawing/2014/main" id="{4165B1D5-9B5D-66CF-F6B8-7BE0CE2088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3994157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2" name="Straight Arrow Connector 1071">
              <a:extLst>
                <a:ext uri="{FF2B5EF4-FFF2-40B4-BE49-F238E27FC236}">
                  <a16:creationId xmlns:a16="http://schemas.microsoft.com/office/drawing/2014/main" id="{0AD72CCC-A06B-F284-F547-52B9255676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7130" y="3202055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4" name="Straight Arrow Connector 1073">
              <a:extLst>
                <a:ext uri="{FF2B5EF4-FFF2-40B4-BE49-F238E27FC236}">
                  <a16:creationId xmlns:a16="http://schemas.microsoft.com/office/drawing/2014/main" id="{10E7F0BD-22DC-955A-5388-9C2A408F70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2409289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5" name="TextBox 1074">
              <a:extLst>
                <a:ext uri="{FF2B5EF4-FFF2-40B4-BE49-F238E27FC236}">
                  <a16:creationId xmlns:a16="http://schemas.microsoft.com/office/drawing/2014/main" id="{ED0E5D24-C59E-218F-E52F-2D9CC2ED7607}"/>
                </a:ext>
              </a:extLst>
            </p:cNvPr>
            <p:cNvSpPr txBox="1"/>
            <p:nvPr/>
          </p:nvSpPr>
          <p:spPr>
            <a:xfrm>
              <a:off x="4420435" y="4708015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6" name="TextBox 1075">
              <a:extLst>
                <a:ext uri="{FF2B5EF4-FFF2-40B4-BE49-F238E27FC236}">
                  <a16:creationId xmlns:a16="http://schemas.microsoft.com/office/drawing/2014/main" id="{77116706-D368-A5A4-7ACC-1E22D59DB3C6}"/>
                </a:ext>
              </a:extLst>
            </p:cNvPr>
            <p:cNvSpPr txBox="1"/>
            <p:nvPr/>
          </p:nvSpPr>
          <p:spPr>
            <a:xfrm>
              <a:off x="4420435" y="3871016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7" name="TextBox 1076">
              <a:extLst>
                <a:ext uri="{FF2B5EF4-FFF2-40B4-BE49-F238E27FC236}">
                  <a16:creationId xmlns:a16="http://schemas.microsoft.com/office/drawing/2014/main" id="{EA2B297E-7AA5-416A-B487-4064A45B2B0C}"/>
                </a:ext>
              </a:extLst>
            </p:cNvPr>
            <p:cNvSpPr txBox="1"/>
            <p:nvPr/>
          </p:nvSpPr>
          <p:spPr>
            <a:xfrm>
              <a:off x="4420435" y="3067924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8" name="TextBox 1077">
              <a:extLst>
                <a:ext uri="{FF2B5EF4-FFF2-40B4-BE49-F238E27FC236}">
                  <a16:creationId xmlns:a16="http://schemas.microsoft.com/office/drawing/2014/main" id="{6151CB2B-520A-0C4C-09B7-DB6ED74E016A}"/>
                </a:ext>
              </a:extLst>
            </p:cNvPr>
            <p:cNvSpPr txBox="1"/>
            <p:nvPr/>
          </p:nvSpPr>
          <p:spPr>
            <a:xfrm>
              <a:off x="4420435" y="2295341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9" name="TextBox 1078">
              <a:extLst>
                <a:ext uri="{FF2B5EF4-FFF2-40B4-BE49-F238E27FC236}">
                  <a16:creationId xmlns:a16="http://schemas.microsoft.com/office/drawing/2014/main" id="{6F800BD9-B9F2-B469-E4DB-8AB927C1C5DD}"/>
                </a:ext>
              </a:extLst>
            </p:cNvPr>
            <p:cNvSpPr txBox="1"/>
            <p:nvPr/>
          </p:nvSpPr>
          <p:spPr>
            <a:xfrm>
              <a:off x="3403059" y="1884424"/>
              <a:ext cx="727618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DFFs</a:t>
              </a:r>
            </a:p>
          </p:txBody>
        </p:sp>
        <p:sp>
          <p:nvSpPr>
            <p:cNvPr id="1080" name="TextBox 1079">
              <a:extLst>
                <a:ext uri="{FF2B5EF4-FFF2-40B4-BE49-F238E27FC236}">
                  <a16:creationId xmlns:a16="http://schemas.microsoft.com/office/drawing/2014/main" id="{B5D78ABD-CF62-DC31-DBEF-B263DADF11E4}"/>
                </a:ext>
              </a:extLst>
            </p:cNvPr>
            <p:cNvSpPr txBox="1"/>
            <p:nvPr/>
          </p:nvSpPr>
          <p:spPr>
            <a:xfrm rot="16200000">
              <a:off x="767558" y="2612307"/>
              <a:ext cx="1283426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CARRY4</a:t>
              </a:r>
            </a:p>
          </p:txBody>
        </p:sp>
        <p:sp>
          <p:nvSpPr>
            <p:cNvPr id="1083" name="Rectangle 1082">
              <a:extLst>
                <a:ext uri="{FF2B5EF4-FFF2-40B4-BE49-F238E27FC236}">
                  <a16:creationId xmlns:a16="http://schemas.microsoft.com/office/drawing/2014/main" id="{354EC9F3-216E-73AF-0828-97F2A96737B6}"/>
                </a:ext>
              </a:extLst>
            </p:cNvPr>
            <p:cNvSpPr/>
            <p:nvPr/>
          </p:nvSpPr>
          <p:spPr>
            <a:xfrm>
              <a:off x="1279360" y="5677194"/>
              <a:ext cx="2851316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0</a:t>
              </a:r>
            </a:p>
          </p:txBody>
        </p:sp>
        <p:sp>
          <p:nvSpPr>
            <p:cNvPr id="1085" name="Arrow: Right 1084">
              <a:extLst>
                <a:ext uri="{FF2B5EF4-FFF2-40B4-BE49-F238E27FC236}">
                  <a16:creationId xmlns:a16="http://schemas.microsoft.com/office/drawing/2014/main" id="{5F913168-C5C3-3094-5637-967E399F490F}"/>
                </a:ext>
              </a:extLst>
            </p:cNvPr>
            <p:cNvSpPr/>
            <p:nvPr/>
          </p:nvSpPr>
          <p:spPr>
            <a:xfrm>
              <a:off x="4148303" y="1553996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8193" name="Straight Connector 8192">
              <a:extLst>
                <a:ext uri="{FF2B5EF4-FFF2-40B4-BE49-F238E27FC236}">
                  <a16:creationId xmlns:a16="http://schemas.microsoft.com/office/drawing/2014/main" id="{BF8D821C-2327-2899-3FE5-17335F4731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28266" y="5486015"/>
              <a:ext cx="0" cy="14646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94" name="TextBox 8193">
              <a:extLst>
                <a:ext uri="{FF2B5EF4-FFF2-40B4-BE49-F238E27FC236}">
                  <a16:creationId xmlns:a16="http://schemas.microsoft.com/office/drawing/2014/main" id="{1B55BC3D-03D4-67BC-82C4-6AB7689A48BB}"/>
                </a:ext>
              </a:extLst>
            </p:cNvPr>
            <p:cNvSpPr txBox="1"/>
            <p:nvPr/>
          </p:nvSpPr>
          <p:spPr>
            <a:xfrm>
              <a:off x="1157676" y="1141048"/>
              <a:ext cx="735340" cy="38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TDL</a:t>
              </a:r>
            </a:p>
          </p:txBody>
        </p:sp>
        <p:sp>
          <p:nvSpPr>
            <p:cNvPr id="8195" name="TextBox 8194">
              <a:extLst>
                <a:ext uri="{FF2B5EF4-FFF2-40B4-BE49-F238E27FC236}">
                  <a16:creationId xmlns:a16="http://schemas.microsoft.com/office/drawing/2014/main" id="{C331C33E-BA14-06D8-5513-ADED961CDF2D}"/>
                </a:ext>
              </a:extLst>
            </p:cNvPr>
            <p:cNvSpPr txBox="1"/>
            <p:nvPr/>
          </p:nvSpPr>
          <p:spPr>
            <a:xfrm>
              <a:off x="2179204" y="5141850"/>
              <a:ext cx="1166430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N-1</a:t>
              </a:r>
            </a:p>
          </p:txBody>
        </p:sp>
      </p:grpSp>
      <p:sp>
        <p:nvSpPr>
          <p:cNvPr id="8301" name="TextBox 8300">
            <a:extLst>
              <a:ext uri="{FF2B5EF4-FFF2-40B4-BE49-F238E27FC236}">
                <a16:creationId xmlns:a16="http://schemas.microsoft.com/office/drawing/2014/main" id="{2B460667-D650-A3B5-ECA6-76A331E08127}"/>
              </a:ext>
            </a:extLst>
          </p:cNvPr>
          <p:cNvSpPr txBox="1"/>
          <p:nvPr/>
        </p:nvSpPr>
        <p:spPr>
          <a:xfrm>
            <a:off x="401032" y="3386815"/>
            <a:ext cx="1031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Clock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14D77-5446-4B4F-753D-0FF402F83420}"/>
              </a:ext>
            </a:extLst>
          </p:cNvPr>
          <p:cNvSpPr txBox="1"/>
          <p:nvPr/>
        </p:nvSpPr>
        <p:spPr>
          <a:xfrm>
            <a:off x="4728942" y="1687779"/>
            <a:ext cx="7463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CLB is crucial for fast signal propagation and TDL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1325275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79B32-5164-0090-F1E2-01C433233B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D2B14E-7863-109D-4380-AB1A331BD5C1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441193-673E-7CAE-F929-D71CE761888D}"/>
              </a:ext>
            </a:extLst>
          </p:cNvPr>
          <p:cNvSpPr txBox="1"/>
          <p:nvPr/>
        </p:nvSpPr>
        <p:spPr>
          <a:xfrm>
            <a:off x="6450179" y="3000788"/>
            <a:ext cx="3271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C0 - C1 - C2 - C3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C4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9279B5-66FD-BC10-A0AC-B4AD129DB39D}"/>
              </a:ext>
            </a:extLst>
          </p:cNvPr>
          <p:cNvSpPr txBox="1"/>
          <p:nvPr/>
        </p:nvSpPr>
        <p:spPr>
          <a:xfrm>
            <a:off x="6892835" y="2657603"/>
            <a:ext cx="2367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Thermometer codes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B32D11-A73A-40B6-2D2C-66D3FDEC5F2B}"/>
              </a:ext>
            </a:extLst>
          </p:cNvPr>
          <p:cNvSpPr txBox="1"/>
          <p:nvPr/>
        </p:nvSpPr>
        <p:spPr>
          <a:xfrm>
            <a:off x="6450178" y="3346103"/>
            <a:ext cx="36242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0   -  0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0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1   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FEB194-48C5-403B-17D2-FFEA5C76F886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51DD21-1F30-C5AE-0A6C-47606EF7A0F9}"/>
              </a:ext>
            </a:extLst>
          </p:cNvPr>
          <p:cNvSpPr txBox="1"/>
          <p:nvPr/>
        </p:nvSpPr>
        <p:spPr>
          <a:xfrm>
            <a:off x="161720" y="779510"/>
            <a:ext cx="538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Tapped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Line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(TDL)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CARRY4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86A455D-5F75-74F3-39F6-66F47F65DD2E}"/>
              </a:ext>
            </a:extLst>
          </p:cNvPr>
          <p:cNvGrpSpPr/>
          <p:nvPr/>
        </p:nvGrpSpPr>
        <p:grpSpPr>
          <a:xfrm>
            <a:off x="1060309" y="1523065"/>
            <a:ext cx="3436097" cy="4627911"/>
            <a:chOff x="930207" y="1141048"/>
            <a:chExt cx="3913380" cy="5270742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174DE51-5C9F-CD5E-49A2-6A96338173F0}"/>
                </a:ext>
              </a:extLst>
            </p:cNvPr>
            <p:cNvCxnSpPr/>
            <p:nvPr/>
          </p:nvCxnSpPr>
          <p:spPr>
            <a:xfrm flipV="1">
              <a:off x="1962421" y="5974748"/>
              <a:ext cx="0" cy="407002"/>
            </a:xfrm>
            <a:prstGeom prst="straightConnector1">
              <a:avLst/>
            </a:prstGeom>
            <a:ln w="127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E47F50E-71F8-6952-601A-E2BA9D2A93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695" y="4885513"/>
              <a:ext cx="0" cy="54935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B70E262-C4F0-78AD-103C-F7FDF37A9FBE}"/>
                </a:ext>
              </a:extLst>
            </p:cNvPr>
            <p:cNvCxnSpPr>
              <a:cxnSpLocks/>
              <a:endCxn id="37" idx="2"/>
            </p:cNvCxnSpPr>
            <p:nvPr/>
          </p:nvCxnSpPr>
          <p:spPr>
            <a:xfrm flipV="1">
              <a:off x="1962420" y="4027179"/>
              <a:ext cx="7342" cy="58663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CF847BF-E731-EA16-57AC-180DE33F8F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4765" y="3285386"/>
              <a:ext cx="0" cy="50520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3B13FEB-0670-72CB-27DA-1879D6C3F868}"/>
                </a:ext>
              </a:extLst>
            </p:cNvPr>
            <p:cNvCxnSpPr>
              <a:cxnSpLocks/>
              <a:endCxn id="63" idx="2"/>
            </p:cNvCxnSpPr>
            <p:nvPr/>
          </p:nvCxnSpPr>
          <p:spPr>
            <a:xfrm flipV="1">
              <a:off x="1975993" y="2503632"/>
              <a:ext cx="5194" cy="525049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1104015-347F-3526-4B6B-73B55D0607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6189" y="1786655"/>
              <a:ext cx="0" cy="47012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A8D4725-6151-F1C8-CCA8-FDE7BB246F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421" y="5441305"/>
              <a:ext cx="0" cy="235889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E5559F8-0D35-C6EF-ACCA-D249FFAF0F96}"/>
                </a:ext>
              </a:extLst>
            </p:cNvPr>
            <p:cNvSpPr/>
            <p:nvPr/>
          </p:nvSpPr>
          <p:spPr>
            <a:xfrm>
              <a:off x="930207" y="1141048"/>
              <a:ext cx="3311951" cy="494733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CE151FD8-1A64-DF31-4CE2-B908157036C8}"/>
                </a:ext>
              </a:extLst>
            </p:cNvPr>
            <p:cNvSpPr/>
            <p:nvPr/>
          </p:nvSpPr>
          <p:spPr>
            <a:xfrm rot="5400000">
              <a:off x="1295818" y="5753343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BD03F24-E977-C24B-9A91-A23EA2382154}"/>
                </a:ext>
              </a:extLst>
            </p:cNvPr>
            <p:cNvSpPr/>
            <p:nvPr/>
          </p:nvSpPr>
          <p:spPr>
            <a:xfrm>
              <a:off x="1279360" y="1910704"/>
              <a:ext cx="2851315" cy="352415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1C171F9-8EEB-B29E-20DB-A1B6AA2F7A99}"/>
                </a:ext>
              </a:extLst>
            </p:cNvPr>
            <p:cNvSpPr/>
            <p:nvPr/>
          </p:nvSpPr>
          <p:spPr>
            <a:xfrm>
              <a:off x="1279360" y="1481288"/>
              <a:ext cx="2860839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</a:t>
              </a:r>
            </a:p>
          </p:txBody>
        </p: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63A5C316-775B-9B00-EE27-A79DAF86C1D4}"/>
                </a:ext>
              </a:extLst>
            </p:cNvPr>
            <p:cNvSpPr/>
            <p:nvPr/>
          </p:nvSpPr>
          <p:spPr>
            <a:xfrm>
              <a:off x="4124057" y="5767117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A97E8EA-1BC0-F104-655F-934905AEF253}"/>
                </a:ext>
              </a:extLst>
            </p:cNvPr>
            <p:cNvSpPr txBox="1"/>
            <p:nvPr/>
          </p:nvSpPr>
          <p:spPr>
            <a:xfrm>
              <a:off x="2144233" y="6061262"/>
              <a:ext cx="1070135" cy="3505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</a:p>
          </p:txBody>
        </p:sp>
        <p:sp>
          <p:nvSpPr>
            <p:cNvPr id="24" name="Trapezoid 23">
              <a:extLst>
                <a:ext uri="{FF2B5EF4-FFF2-40B4-BE49-F238E27FC236}">
                  <a16:creationId xmlns:a16="http://schemas.microsoft.com/office/drawing/2014/main" id="{EB24680E-60C5-C21C-D9A6-2540846B6B4C}"/>
                </a:ext>
              </a:extLst>
            </p:cNvPr>
            <p:cNvSpPr/>
            <p:nvPr/>
          </p:nvSpPr>
          <p:spPr>
            <a:xfrm>
              <a:off x="1660598" y="4620257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25" name="Flowchart: Delay 24">
              <a:extLst>
                <a:ext uri="{FF2B5EF4-FFF2-40B4-BE49-F238E27FC236}">
                  <a16:creationId xmlns:a16="http://schemas.microsoft.com/office/drawing/2014/main" id="{8F8B3C5D-9569-93D2-8160-9F42B5DE2144}"/>
                </a:ext>
              </a:extLst>
            </p:cNvPr>
            <p:cNvSpPr/>
            <p:nvPr/>
          </p:nvSpPr>
          <p:spPr>
            <a:xfrm>
              <a:off x="2468666" y="4863842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CFF278-662A-26E5-2EA2-8F7294456901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5050273"/>
              <a:ext cx="46946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E8D728F-7ABE-0E67-86B7-DF6AB1208C6E}"/>
                </a:ext>
              </a:extLst>
            </p:cNvPr>
            <p:cNvCxnSpPr>
              <a:cxnSpLocks/>
            </p:cNvCxnSpPr>
            <p:nvPr/>
          </p:nvCxnSpPr>
          <p:spPr>
            <a:xfrm>
              <a:off x="2277819" y="4938853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F2064F1-C12A-EE8D-2D21-8AF0360EBA77}"/>
                </a:ext>
              </a:extLst>
            </p:cNvPr>
            <p:cNvSpPr txBox="1"/>
            <p:nvPr/>
          </p:nvSpPr>
          <p:spPr>
            <a:xfrm>
              <a:off x="2224034" y="4689117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7A0844E-6121-AEE2-53D0-4E2EB7FD1374}"/>
                </a:ext>
              </a:extLst>
            </p:cNvPr>
            <p:cNvCxnSpPr>
              <a:cxnSpLocks/>
            </p:cNvCxnSpPr>
            <p:nvPr/>
          </p:nvCxnSpPr>
          <p:spPr>
            <a:xfrm>
              <a:off x="2436966" y="4862055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rapezoid 29">
              <a:extLst>
                <a:ext uri="{FF2B5EF4-FFF2-40B4-BE49-F238E27FC236}">
                  <a16:creationId xmlns:a16="http://schemas.microsoft.com/office/drawing/2014/main" id="{E27B3DBE-6D15-4648-E83F-EFCA82298C3E}"/>
                </a:ext>
              </a:extLst>
            </p:cNvPr>
            <p:cNvSpPr/>
            <p:nvPr/>
          </p:nvSpPr>
          <p:spPr>
            <a:xfrm rot="5400000">
              <a:off x="2754252" y="4664424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3DA2BF5-ACCD-0951-2C88-FAC7E3FC9E0A}"/>
                </a:ext>
              </a:extLst>
            </p:cNvPr>
            <p:cNvCxnSpPr>
              <a:cxnSpLocks/>
              <a:stCxn id="25" idx="3"/>
            </p:cNvCxnSpPr>
            <p:nvPr/>
          </p:nvCxnSpPr>
          <p:spPr>
            <a:xfrm>
              <a:off x="2779134" y="4987541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F8EAEBE-EE8B-E1C5-DBE5-E3A1EB092680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>
              <a:off x="2362250" y="4689117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DAAE5B7-35D1-2055-AE72-C01EF8983508}"/>
                </a:ext>
              </a:extLst>
            </p:cNvPr>
            <p:cNvSpPr txBox="1"/>
            <p:nvPr/>
          </p:nvSpPr>
          <p:spPr>
            <a:xfrm>
              <a:off x="2569490" y="4672370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98DD727-4BE2-E911-3AA8-6124319C0D51}"/>
                </a:ext>
              </a:extLst>
            </p:cNvPr>
            <p:cNvSpPr txBox="1"/>
            <p:nvPr/>
          </p:nvSpPr>
          <p:spPr>
            <a:xfrm>
              <a:off x="2395560" y="4378248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A4F6B36-696E-27A7-E181-38D8C521D286}"/>
                </a:ext>
              </a:extLst>
            </p:cNvPr>
            <p:cNvCxnSpPr>
              <a:cxnSpLocks/>
            </p:cNvCxnSpPr>
            <p:nvPr/>
          </p:nvCxnSpPr>
          <p:spPr>
            <a:xfrm>
              <a:off x="2371958" y="4396943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103DEB8-18BD-9D11-9DB1-4BBD6B7D3C01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405746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rapezoid 36">
              <a:extLst>
                <a:ext uri="{FF2B5EF4-FFF2-40B4-BE49-F238E27FC236}">
                  <a16:creationId xmlns:a16="http://schemas.microsoft.com/office/drawing/2014/main" id="{8AA2659B-425B-44E2-2A12-16F0C4482C65}"/>
                </a:ext>
              </a:extLst>
            </p:cNvPr>
            <p:cNvSpPr/>
            <p:nvPr/>
          </p:nvSpPr>
          <p:spPr>
            <a:xfrm>
              <a:off x="1662942" y="3786770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38" name="Flowchart: Delay 37">
              <a:extLst>
                <a:ext uri="{FF2B5EF4-FFF2-40B4-BE49-F238E27FC236}">
                  <a16:creationId xmlns:a16="http://schemas.microsoft.com/office/drawing/2014/main" id="{41E6D741-1947-0592-ABFF-864FCB5CD871}"/>
                </a:ext>
              </a:extLst>
            </p:cNvPr>
            <p:cNvSpPr/>
            <p:nvPr/>
          </p:nvSpPr>
          <p:spPr>
            <a:xfrm>
              <a:off x="2471010" y="4030355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2641D8E-FDDF-72C3-3638-43F2ED3A4803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216786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1D727A9-0F5E-0E78-E5A9-F92106E47606}"/>
                </a:ext>
              </a:extLst>
            </p:cNvPr>
            <p:cNvCxnSpPr>
              <a:cxnSpLocks/>
            </p:cNvCxnSpPr>
            <p:nvPr/>
          </p:nvCxnSpPr>
          <p:spPr>
            <a:xfrm>
              <a:off x="2280163" y="4105366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965C45A-C551-6F8F-1106-8B6085BB3FCC}"/>
                </a:ext>
              </a:extLst>
            </p:cNvPr>
            <p:cNvSpPr txBox="1"/>
            <p:nvPr/>
          </p:nvSpPr>
          <p:spPr>
            <a:xfrm>
              <a:off x="2226377" y="3855629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4647FCE-1ADD-5D68-2984-5F5B8AC98E41}"/>
                </a:ext>
              </a:extLst>
            </p:cNvPr>
            <p:cNvCxnSpPr>
              <a:cxnSpLocks/>
            </p:cNvCxnSpPr>
            <p:nvPr/>
          </p:nvCxnSpPr>
          <p:spPr>
            <a:xfrm>
              <a:off x="2439310" y="4028568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rapezoid 42">
              <a:extLst>
                <a:ext uri="{FF2B5EF4-FFF2-40B4-BE49-F238E27FC236}">
                  <a16:creationId xmlns:a16="http://schemas.microsoft.com/office/drawing/2014/main" id="{196D1841-A384-19FD-E443-792F60B12B79}"/>
                </a:ext>
              </a:extLst>
            </p:cNvPr>
            <p:cNvSpPr/>
            <p:nvPr/>
          </p:nvSpPr>
          <p:spPr>
            <a:xfrm rot="5400000">
              <a:off x="2756596" y="3830937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D163AA0-D4BB-6911-0BBB-5713357085A9}"/>
                </a:ext>
              </a:extLst>
            </p:cNvPr>
            <p:cNvCxnSpPr>
              <a:cxnSpLocks/>
              <a:stCxn id="38" idx="3"/>
            </p:cNvCxnSpPr>
            <p:nvPr/>
          </p:nvCxnSpPr>
          <p:spPr>
            <a:xfrm>
              <a:off x="2781478" y="4154054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61F7EEA-B343-C279-D2B5-21C747C47143}"/>
                </a:ext>
              </a:extLst>
            </p:cNvPr>
            <p:cNvCxnSpPr>
              <a:cxnSpLocks/>
              <a:stCxn id="41" idx="0"/>
            </p:cNvCxnSpPr>
            <p:nvPr/>
          </p:nvCxnSpPr>
          <p:spPr>
            <a:xfrm>
              <a:off x="2364593" y="3855629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799567C-1B25-E769-F23C-330CC3FE90A5}"/>
                </a:ext>
              </a:extLst>
            </p:cNvPr>
            <p:cNvSpPr txBox="1"/>
            <p:nvPr/>
          </p:nvSpPr>
          <p:spPr>
            <a:xfrm>
              <a:off x="2571834" y="3838882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8775ADD-91DE-BEAB-CFDB-FDEB658FC1E5}"/>
                </a:ext>
              </a:extLst>
            </p:cNvPr>
            <p:cNvSpPr txBox="1"/>
            <p:nvPr/>
          </p:nvSpPr>
          <p:spPr>
            <a:xfrm>
              <a:off x="2397904" y="3544762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BB7AF91-9769-7FCE-A482-9BCF51FC4480}"/>
                </a:ext>
              </a:extLst>
            </p:cNvPr>
            <p:cNvCxnSpPr>
              <a:cxnSpLocks/>
            </p:cNvCxnSpPr>
            <p:nvPr/>
          </p:nvCxnSpPr>
          <p:spPr>
            <a:xfrm>
              <a:off x="2374302" y="3563456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CD734EE-CEF6-AFC9-DB98-88449DF44AA0}"/>
                </a:ext>
              </a:extLst>
            </p:cNvPr>
            <p:cNvCxnSpPr>
              <a:cxnSpLocks/>
            </p:cNvCxnSpPr>
            <p:nvPr/>
          </p:nvCxnSpPr>
          <p:spPr>
            <a:xfrm>
              <a:off x="1964765" y="3572259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rapezoid 49">
              <a:extLst>
                <a:ext uri="{FF2B5EF4-FFF2-40B4-BE49-F238E27FC236}">
                  <a16:creationId xmlns:a16="http://schemas.microsoft.com/office/drawing/2014/main" id="{339573CC-C4F4-5693-04CD-70FB8ED5A550}"/>
                </a:ext>
              </a:extLst>
            </p:cNvPr>
            <p:cNvSpPr/>
            <p:nvPr/>
          </p:nvSpPr>
          <p:spPr>
            <a:xfrm>
              <a:off x="1674170" y="3035122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51" name="Flowchart: Delay 50">
              <a:extLst>
                <a:ext uri="{FF2B5EF4-FFF2-40B4-BE49-F238E27FC236}">
                  <a16:creationId xmlns:a16="http://schemas.microsoft.com/office/drawing/2014/main" id="{7EA1FD4C-9D5B-7E85-63A4-CB70D8B96A8E}"/>
                </a:ext>
              </a:extLst>
            </p:cNvPr>
            <p:cNvSpPr/>
            <p:nvPr/>
          </p:nvSpPr>
          <p:spPr>
            <a:xfrm>
              <a:off x="2482238" y="3278707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576CA23-A15D-5B0C-137A-4C32F65C6862}"/>
                </a:ext>
              </a:extLst>
            </p:cNvPr>
            <p:cNvCxnSpPr>
              <a:cxnSpLocks/>
            </p:cNvCxnSpPr>
            <p:nvPr/>
          </p:nvCxnSpPr>
          <p:spPr>
            <a:xfrm>
              <a:off x="1973649" y="3465138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F937BF9-F622-6AFB-9E62-DD38930AFDD7}"/>
                </a:ext>
              </a:extLst>
            </p:cNvPr>
            <p:cNvCxnSpPr>
              <a:cxnSpLocks/>
            </p:cNvCxnSpPr>
            <p:nvPr/>
          </p:nvCxnSpPr>
          <p:spPr>
            <a:xfrm>
              <a:off x="2291391" y="3353718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16EDDF6-43BA-CF4C-597A-F85E584086A2}"/>
                </a:ext>
              </a:extLst>
            </p:cNvPr>
            <p:cNvSpPr txBox="1"/>
            <p:nvPr/>
          </p:nvSpPr>
          <p:spPr>
            <a:xfrm>
              <a:off x="2237606" y="3103980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D057F836-5C84-52B7-E7A3-B649197D5BE5}"/>
                </a:ext>
              </a:extLst>
            </p:cNvPr>
            <p:cNvCxnSpPr>
              <a:cxnSpLocks/>
            </p:cNvCxnSpPr>
            <p:nvPr/>
          </p:nvCxnSpPr>
          <p:spPr>
            <a:xfrm>
              <a:off x="2450538" y="3276920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rapezoid 55">
              <a:extLst>
                <a:ext uri="{FF2B5EF4-FFF2-40B4-BE49-F238E27FC236}">
                  <a16:creationId xmlns:a16="http://schemas.microsoft.com/office/drawing/2014/main" id="{ADB42EC1-0793-B6CF-06D8-E73F8F8C58F6}"/>
                </a:ext>
              </a:extLst>
            </p:cNvPr>
            <p:cNvSpPr/>
            <p:nvPr/>
          </p:nvSpPr>
          <p:spPr>
            <a:xfrm rot="5400000">
              <a:off x="2767824" y="3079289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87E8872-3C8B-197C-7BF7-A62C80251327}"/>
                </a:ext>
              </a:extLst>
            </p:cNvPr>
            <p:cNvCxnSpPr>
              <a:cxnSpLocks/>
              <a:stCxn id="51" idx="3"/>
            </p:cNvCxnSpPr>
            <p:nvPr/>
          </p:nvCxnSpPr>
          <p:spPr>
            <a:xfrm>
              <a:off x="2792706" y="3402406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8A26FE8-302C-1D3D-091C-2EE3399D8DB4}"/>
                </a:ext>
              </a:extLst>
            </p:cNvPr>
            <p:cNvCxnSpPr>
              <a:cxnSpLocks/>
              <a:stCxn id="54" idx="0"/>
            </p:cNvCxnSpPr>
            <p:nvPr/>
          </p:nvCxnSpPr>
          <p:spPr>
            <a:xfrm>
              <a:off x="2375822" y="3103980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0DB8DC3-B4EA-7916-C0A9-2AA7059205CB}"/>
                </a:ext>
              </a:extLst>
            </p:cNvPr>
            <p:cNvSpPr txBox="1"/>
            <p:nvPr/>
          </p:nvSpPr>
          <p:spPr>
            <a:xfrm>
              <a:off x="2583062" y="30872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430FC82-17C6-FF17-41F1-88489BC8C63A}"/>
                </a:ext>
              </a:extLst>
            </p:cNvPr>
            <p:cNvSpPr txBox="1"/>
            <p:nvPr/>
          </p:nvSpPr>
          <p:spPr>
            <a:xfrm>
              <a:off x="2409133" y="2793113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D262DA2-F8DE-3CA4-7AF9-A5CFAC8ECBB0}"/>
                </a:ext>
              </a:extLst>
            </p:cNvPr>
            <p:cNvCxnSpPr>
              <a:cxnSpLocks/>
            </p:cNvCxnSpPr>
            <p:nvPr/>
          </p:nvCxnSpPr>
          <p:spPr>
            <a:xfrm>
              <a:off x="2385530" y="2811808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DDFB426-3A7F-51C1-D6D0-AE62563B49E4}"/>
                </a:ext>
              </a:extLst>
            </p:cNvPr>
            <p:cNvCxnSpPr>
              <a:cxnSpLocks/>
            </p:cNvCxnSpPr>
            <p:nvPr/>
          </p:nvCxnSpPr>
          <p:spPr>
            <a:xfrm>
              <a:off x="1975993" y="2820611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rapezoid 62">
              <a:extLst>
                <a:ext uri="{FF2B5EF4-FFF2-40B4-BE49-F238E27FC236}">
                  <a16:creationId xmlns:a16="http://schemas.microsoft.com/office/drawing/2014/main" id="{C9C5004A-B20A-A3E5-704C-97C36B4F4ED8}"/>
                </a:ext>
              </a:extLst>
            </p:cNvPr>
            <p:cNvSpPr/>
            <p:nvPr/>
          </p:nvSpPr>
          <p:spPr>
            <a:xfrm>
              <a:off x="1674366" y="2263223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1024" name="Flowchart: Delay 1023">
              <a:extLst>
                <a:ext uri="{FF2B5EF4-FFF2-40B4-BE49-F238E27FC236}">
                  <a16:creationId xmlns:a16="http://schemas.microsoft.com/office/drawing/2014/main" id="{1F296CEE-2129-6946-4636-4A09FAFF6186}"/>
                </a:ext>
              </a:extLst>
            </p:cNvPr>
            <p:cNvSpPr/>
            <p:nvPr/>
          </p:nvSpPr>
          <p:spPr>
            <a:xfrm>
              <a:off x="2482434" y="2506808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25" name="Straight Connector 1024">
              <a:extLst>
                <a:ext uri="{FF2B5EF4-FFF2-40B4-BE49-F238E27FC236}">
                  <a16:creationId xmlns:a16="http://schemas.microsoft.com/office/drawing/2014/main" id="{D4C98B65-2E54-7935-33E9-108260AF5F11}"/>
                </a:ext>
              </a:extLst>
            </p:cNvPr>
            <p:cNvCxnSpPr>
              <a:cxnSpLocks/>
            </p:cNvCxnSpPr>
            <p:nvPr/>
          </p:nvCxnSpPr>
          <p:spPr>
            <a:xfrm>
              <a:off x="1973845" y="2693239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6" name="Straight Connector 1025">
              <a:extLst>
                <a:ext uri="{FF2B5EF4-FFF2-40B4-BE49-F238E27FC236}">
                  <a16:creationId xmlns:a16="http://schemas.microsoft.com/office/drawing/2014/main" id="{4921096E-6328-B61D-FBD1-9A313C102B6E}"/>
                </a:ext>
              </a:extLst>
            </p:cNvPr>
            <p:cNvCxnSpPr>
              <a:cxnSpLocks/>
            </p:cNvCxnSpPr>
            <p:nvPr/>
          </p:nvCxnSpPr>
          <p:spPr>
            <a:xfrm>
              <a:off x="2291587" y="2581819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7" name="TextBox 1026">
              <a:extLst>
                <a:ext uri="{FF2B5EF4-FFF2-40B4-BE49-F238E27FC236}">
                  <a16:creationId xmlns:a16="http://schemas.microsoft.com/office/drawing/2014/main" id="{7E69596F-F7C5-7D31-21EF-9F4AF45C9816}"/>
                </a:ext>
              </a:extLst>
            </p:cNvPr>
            <p:cNvSpPr txBox="1"/>
            <p:nvPr/>
          </p:nvSpPr>
          <p:spPr>
            <a:xfrm>
              <a:off x="2237802" y="2332082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C0765360-17B7-AD81-7811-F93D0F6FB721}"/>
                </a:ext>
              </a:extLst>
            </p:cNvPr>
            <p:cNvCxnSpPr>
              <a:cxnSpLocks/>
            </p:cNvCxnSpPr>
            <p:nvPr/>
          </p:nvCxnSpPr>
          <p:spPr>
            <a:xfrm>
              <a:off x="2450734" y="2505021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Trapezoid 1028">
              <a:extLst>
                <a:ext uri="{FF2B5EF4-FFF2-40B4-BE49-F238E27FC236}">
                  <a16:creationId xmlns:a16="http://schemas.microsoft.com/office/drawing/2014/main" id="{BF4D7833-A133-D49D-797E-94A35FA8FDD1}"/>
                </a:ext>
              </a:extLst>
            </p:cNvPr>
            <p:cNvSpPr/>
            <p:nvPr/>
          </p:nvSpPr>
          <p:spPr>
            <a:xfrm rot="5400000">
              <a:off x="2768020" y="2307390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6F2DAC1B-7DBC-BD0F-3833-6DB7FA709869}"/>
                </a:ext>
              </a:extLst>
            </p:cNvPr>
            <p:cNvCxnSpPr>
              <a:cxnSpLocks/>
              <a:stCxn id="1024" idx="3"/>
            </p:cNvCxnSpPr>
            <p:nvPr/>
          </p:nvCxnSpPr>
          <p:spPr>
            <a:xfrm>
              <a:off x="2792902" y="2630507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1" name="Straight Connector 1030">
              <a:extLst>
                <a:ext uri="{FF2B5EF4-FFF2-40B4-BE49-F238E27FC236}">
                  <a16:creationId xmlns:a16="http://schemas.microsoft.com/office/drawing/2014/main" id="{1845394D-2EE4-73F9-D5A0-CB22C05F6AFE}"/>
                </a:ext>
              </a:extLst>
            </p:cNvPr>
            <p:cNvCxnSpPr>
              <a:cxnSpLocks/>
              <a:stCxn id="1027" idx="0"/>
            </p:cNvCxnSpPr>
            <p:nvPr/>
          </p:nvCxnSpPr>
          <p:spPr>
            <a:xfrm>
              <a:off x="2376018" y="2332082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2" name="TextBox 1031">
              <a:extLst>
                <a:ext uri="{FF2B5EF4-FFF2-40B4-BE49-F238E27FC236}">
                  <a16:creationId xmlns:a16="http://schemas.microsoft.com/office/drawing/2014/main" id="{C004B530-FDBC-07BC-A94B-B5CF1AD54635}"/>
                </a:ext>
              </a:extLst>
            </p:cNvPr>
            <p:cNvSpPr txBox="1"/>
            <p:nvPr/>
          </p:nvSpPr>
          <p:spPr>
            <a:xfrm>
              <a:off x="2583258" y="23153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3" name="TextBox 1032">
              <a:extLst>
                <a:ext uri="{FF2B5EF4-FFF2-40B4-BE49-F238E27FC236}">
                  <a16:creationId xmlns:a16="http://schemas.microsoft.com/office/drawing/2014/main" id="{B9F9EB65-C3B4-6BC5-4615-95A3C075A587}"/>
                </a:ext>
              </a:extLst>
            </p:cNvPr>
            <p:cNvSpPr txBox="1"/>
            <p:nvPr/>
          </p:nvSpPr>
          <p:spPr>
            <a:xfrm>
              <a:off x="2444390" y="2021215"/>
              <a:ext cx="580515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CO3 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4" name="Straight Connector 1033">
              <a:extLst>
                <a:ext uri="{FF2B5EF4-FFF2-40B4-BE49-F238E27FC236}">
                  <a16:creationId xmlns:a16="http://schemas.microsoft.com/office/drawing/2014/main" id="{201D4D63-68DE-CB19-AFDC-C4EBCDAD30C5}"/>
                </a:ext>
              </a:extLst>
            </p:cNvPr>
            <p:cNvCxnSpPr>
              <a:cxnSpLocks/>
            </p:cNvCxnSpPr>
            <p:nvPr/>
          </p:nvCxnSpPr>
          <p:spPr>
            <a:xfrm>
              <a:off x="2385726" y="2039909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5" name="Straight Connector 1034">
              <a:extLst>
                <a:ext uri="{FF2B5EF4-FFF2-40B4-BE49-F238E27FC236}">
                  <a16:creationId xmlns:a16="http://schemas.microsoft.com/office/drawing/2014/main" id="{E3BC6BE1-9C7F-DA7B-1700-F20034E89392}"/>
                </a:ext>
              </a:extLst>
            </p:cNvPr>
            <p:cNvCxnSpPr>
              <a:cxnSpLocks/>
            </p:cNvCxnSpPr>
            <p:nvPr/>
          </p:nvCxnSpPr>
          <p:spPr>
            <a:xfrm>
              <a:off x="1976189" y="2048712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6" name="Rectangle 1035">
              <a:extLst>
                <a:ext uri="{FF2B5EF4-FFF2-40B4-BE49-F238E27FC236}">
                  <a16:creationId xmlns:a16="http://schemas.microsoft.com/office/drawing/2014/main" id="{FB174FFE-FC89-77CC-FD3F-5513207E738C}"/>
                </a:ext>
              </a:extLst>
            </p:cNvPr>
            <p:cNvSpPr/>
            <p:nvPr/>
          </p:nvSpPr>
          <p:spPr>
            <a:xfrm>
              <a:off x="1585202" y="1990660"/>
              <a:ext cx="1305419" cy="3174705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37" name="Group 1036">
              <a:extLst>
                <a:ext uri="{FF2B5EF4-FFF2-40B4-BE49-F238E27FC236}">
                  <a16:creationId xmlns:a16="http://schemas.microsoft.com/office/drawing/2014/main" id="{50649B1C-CCB6-68A5-4E53-F2EA3B751A45}"/>
                </a:ext>
              </a:extLst>
            </p:cNvPr>
            <p:cNvGrpSpPr/>
            <p:nvPr/>
          </p:nvGrpSpPr>
          <p:grpSpPr>
            <a:xfrm>
              <a:off x="3479404" y="4690209"/>
              <a:ext cx="605549" cy="564906"/>
              <a:chOff x="3661447" y="4485367"/>
              <a:chExt cx="605549" cy="564906"/>
            </a:xfrm>
          </p:grpSpPr>
          <p:sp>
            <p:nvSpPr>
              <p:cNvPr id="8208" name="Rectangle 8207">
                <a:extLst>
                  <a:ext uri="{FF2B5EF4-FFF2-40B4-BE49-F238E27FC236}">
                    <a16:creationId xmlns:a16="http://schemas.microsoft.com/office/drawing/2014/main" id="{C7475820-6FEE-6683-2BD9-8B60F931BA99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9" name="TextBox 8208">
                <a:extLst>
                  <a:ext uri="{FF2B5EF4-FFF2-40B4-BE49-F238E27FC236}">
                    <a16:creationId xmlns:a16="http://schemas.microsoft.com/office/drawing/2014/main" id="{45DDBAFF-A6B4-34F6-4A89-3F6D3F783B67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10" name="Isosceles Triangle 8209">
                <a:extLst>
                  <a:ext uri="{FF2B5EF4-FFF2-40B4-BE49-F238E27FC236}">
                    <a16:creationId xmlns:a16="http://schemas.microsoft.com/office/drawing/2014/main" id="{F8020B04-4D40-718E-4783-06582D6F8D6F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38" name="Group 1037">
              <a:extLst>
                <a:ext uri="{FF2B5EF4-FFF2-40B4-BE49-F238E27FC236}">
                  <a16:creationId xmlns:a16="http://schemas.microsoft.com/office/drawing/2014/main" id="{D2B3AC75-5B5B-CECC-A58B-EF48C721A218}"/>
                </a:ext>
              </a:extLst>
            </p:cNvPr>
            <p:cNvGrpSpPr/>
            <p:nvPr/>
          </p:nvGrpSpPr>
          <p:grpSpPr>
            <a:xfrm>
              <a:off x="3488929" y="3879066"/>
              <a:ext cx="605549" cy="564906"/>
              <a:chOff x="3661447" y="4485367"/>
              <a:chExt cx="605549" cy="564906"/>
            </a:xfrm>
          </p:grpSpPr>
          <p:sp>
            <p:nvSpPr>
              <p:cNvPr id="8205" name="Rectangle 8204">
                <a:extLst>
                  <a:ext uri="{FF2B5EF4-FFF2-40B4-BE49-F238E27FC236}">
                    <a16:creationId xmlns:a16="http://schemas.microsoft.com/office/drawing/2014/main" id="{1288E430-0CCC-338D-03D3-0C58C2AF1A25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6" name="TextBox 8205">
                <a:extLst>
                  <a:ext uri="{FF2B5EF4-FFF2-40B4-BE49-F238E27FC236}">
                    <a16:creationId xmlns:a16="http://schemas.microsoft.com/office/drawing/2014/main" id="{264F7051-1F61-BABE-F82C-9814E77E17B1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7" name="Isosceles Triangle 8206">
                <a:extLst>
                  <a:ext uri="{FF2B5EF4-FFF2-40B4-BE49-F238E27FC236}">
                    <a16:creationId xmlns:a16="http://schemas.microsoft.com/office/drawing/2014/main" id="{D1CF7D1B-8FC8-52E0-694B-6761EDD9ACE0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39" name="Group 1038">
              <a:extLst>
                <a:ext uri="{FF2B5EF4-FFF2-40B4-BE49-F238E27FC236}">
                  <a16:creationId xmlns:a16="http://schemas.microsoft.com/office/drawing/2014/main" id="{2E7F0A33-3BCE-CC43-D0E9-2A8E2A84BC4D}"/>
                </a:ext>
              </a:extLst>
            </p:cNvPr>
            <p:cNvGrpSpPr/>
            <p:nvPr/>
          </p:nvGrpSpPr>
          <p:grpSpPr>
            <a:xfrm>
              <a:off x="3479404" y="3067924"/>
              <a:ext cx="605549" cy="564906"/>
              <a:chOff x="3661447" y="4485367"/>
              <a:chExt cx="605549" cy="564906"/>
            </a:xfrm>
          </p:grpSpPr>
          <p:sp>
            <p:nvSpPr>
              <p:cNvPr id="8200" name="Rectangle 8199">
                <a:extLst>
                  <a:ext uri="{FF2B5EF4-FFF2-40B4-BE49-F238E27FC236}">
                    <a16:creationId xmlns:a16="http://schemas.microsoft.com/office/drawing/2014/main" id="{833959A1-4166-51F3-5BDF-7E06C44A33ED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2" name="TextBox 8201">
                <a:extLst>
                  <a:ext uri="{FF2B5EF4-FFF2-40B4-BE49-F238E27FC236}">
                    <a16:creationId xmlns:a16="http://schemas.microsoft.com/office/drawing/2014/main" id="{89C15862-79AF-8833-359C-0D6FBA6B4336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4" name="Isosceles Triangle 8203">
                <a:extLst>
                  <a:ext uri="{FF2B5EF4-FFF2-40B4-BE49-F238E27FC236}">
                    <a16:creationId xmlns:a16="http://schemas.microsoft.com/office/drawing/2014/main" id="{5322A417-5397-AA8C-8441-1E14439EF43E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40" name="Group 1039">
              <a:extLst>
                <a:ext uri="{FF2B5EF4-FFF2-40B4-BE49-F238E27FC236}">
                  <a16:creationId xmlns:a16="http://schemas.microsoft.com/office/drawing/2014/main" id="{C433BC29-032D-8F3A-9FD1-4CC248BA6CF6}"/>
                </a:ext>
              </a:extLst>
            </p:cNvPr>
            <p:cNvGrpSpPr/>
            <p:nvPr/>
          </p:nvGrpSpPr>
          <p:grpSpPr>
            <a:xfrm>
              <a:off x="3479404" y="2256782"/>
              <a:ext cx="605549" cy="564906"/>
              <a:chOff x="3661447" y="4485367"/>
              <a:chExt cx="605549" cy="564906"/>
            </a:xfrm>
          </p:grpSpPr>
          <p:sp>
            <p:nvSpPr>
              <p:cNvPr id="8196" name="Rectangle 8195">
                <a:extLst>
                  <a:ext uri="{FF2B5EF4-FFF2-40B4-BE49-F238E27FC236}">
                    <a16:creationId xmlns:a16="http://schemas.microsoft.com/office/drawing/2014/main" id="{54F5F586-523B-93BB-E4CF-DDC7F2C82B65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198" name="TextBox 8197">
                <a:extLst>
                  <a:ext uri="{FF2B5EF4-FFF2-40B4-BE49-F238E27FC236}">
                    <a16:creationId xmlns:a16="http://schemas.microsoft.com/office/drawing/2014/main" id="{634B95B5-238B-79A3-9C74-B084C7248530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199" name="Isosceles Triangle 8198">
                <a:extLst>
                  <a:ext uri="{FF2B5EF4-FFF2-40B4-BE49-F238E27FC236}">
                    <a16:creationId xmlns:a16="http://schemas.microsoft.com/office/drawing/2014/main" id="{78814088-2651-44DC-5C9C-A45BD6A8F555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cxnSp>
          <p:nvCxnSpPr>
            <p:cNvPr id="1041" name="Straight Connector 1040">
              <a:extLst>
                <a:ext uri="{FF2B5EF4-FFF2-40B4-BE49-F238E27FC236}">
                  <a16:creationId xmlns:a16="http://schemas.microsoft.com/office/drawing/2014/main" id="{DF26CC21-3305-32C8-DA8C-588EF4F5ABA4}"/>
                </a:ext>
              </a:extLst>
            </p:cNvPr>
            <p:cNvCxnSpPr>
              <a:stCxn id="1029" idx="0"/>
            </p:cNvCxnSpPr>
            <p:nvPr/>
          </p:nvCxnSpPr>
          <p:spPr>
            <a:xfrm flipV="1">
              <a:off x="3192610" y="2430156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3" name="Straight Connector 1042">
              <a:extLst>
                <a:ext uri="{FF2B5EF4-FFF2-40B4-BE49-F238E27FC236}">
                  <a16:creationId xmlns:a16="http://schemas.microsoft.com/office/drawing/2014/main" id="{7A35DCA5-F38F-E7AA-D7CE-5955C566BEAF}"/>
                </a:ext>
              </a:extLst>
            </p:cNvPr>
            <p:cNvCxnSpPr/>
            <p:nvPr/>
          </p:nvCxnSpPr>
          <p:spPr>
            <a:xfrm flipV="1">
              <a:off x="3183111" y="32176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4" name="Straight Connector 1043">
              <a:extLst>
                <a:ext uri="{FF2B5EF4-FFF2-40B4-BE49-F238E27FC236}">
                  <a16:creationId xmlns:a16="http://schemas.microsoft.com/office/drawing/2014/main" id="{EF63C4D8-D790-B532-63FF-ED968C42E82B}"/>
                </a:ext>
              </a:extLst>
            </p:cNvPr>
            <p:cNvCxnSpPr/>
            <p:nvPr/>
          </p:nvCxnSpPr>
          <p:spPr>
            <a:xfrm flipV="1">
              <a:off x="3183111" y="3994622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5" name="Straight Connector 1044">
              <a:extLst>
                <a:ext uri="{FF2B5EF4-FFF2-40B4-BE49-F238E27FC236}">
                  <a16:creationId xmlns:a16="http://schemas.microsoft.com/office/drawing/2014/main" id="{D6A0623F-ACCB-B9DC-A2B1-90D7448A62DF}"/>
                </a:ext>
              </a:extLst>
            </p:cNvPr>
            <p:cNvCxnSpPr/>
            <p:nvPr/>
          </p:nvCxnSpPr>
          <p:spPr>
            <a:xfrm flipV="1">
              <a:off x="3176433" y="48287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" name="Isosceles Triangle 1047">
              <a:extLst>
                <a:ext uri="{FF2B5EF4-FFF2-40B4-BE49-F238E27FC236}">
                  <a16:creationId xmlns:a16="http://schemas.microsoft.com/office/drawing/2014/main" id="{B596890D-A2E1-AD9F-DA82-947F464EEBA6}"/>
                </a:ext>
              </a:extLst>
            </p:cNvPr>
            <p:cNvSpPr/>
            <p:nvPr/>
          </p:nvSpPr>
          <p:spPr>
            <a:xfrm rot="5400000">
              <a:off x="947622" y="3388262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49" name="Isosceles Triangle 1048">
              <a:extLst>
                <a:ext uri="{FF2B5EF4-FFF2-40B4-BE49-F238E27FC236}">
                  <a16:creationId xmlns:a16="http://schemas.microsoft.com/office/drawing/2014/main" id="{8CD7BF64-D60D-FB33-C15A-0E53A71789A2}"/>
                </a:ext>
              </a:extLst>
            </p:cNvPr>
            <p:cNvSpPr/>
            <p:nvPr/>
          </p:nvSpPr>
          <p:spPr>
            <a:xfrm rot="5400000">
              <a:off x="1289679" y="1550750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50" name="Straight Connector 1049">
              <a:extLst>
                <a:ext uri="{FF2B5EF4-FFF2-40B4-BE49-F238E27FC236}">
                  <a16:creationId xmlns:a16="http://schemas.microsoft.com/office/drawing/2014/main" id="{9684D5F8-4479-F3A3-704C-651CA92C49A0}"/>
                </a:ext>
              </a:extLst>
            </p:cNvPr>
            <p:cNvCxnSpPr>
              <a:cxnSpLocks/>
              <a:stCxn id="1048" idx="0"/>
              <a:endCxn id="1053" idx="3"/>
            </p:cNvCxnSpPr>
            <p:nvPr/>
          </p:nvCxnSpPr>
          <p:spPr>
            <a:xfrm>
              <a:off x="1104785" y="3470416"/>
              <a:ext cx="179867" cy="233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1" name="Connector: Elbow 1050">
              <a:extLst>
                <a:ext uri="{FF2B5EF4-FFF2-40B4-BE49-F238E27FC236}">
                  <a16:creationId xmlns:a16="http://schemas.microsoft.com/office/drawing/2014/main" id="{28BD062B-C41B-863D-3A43-A03BCD810193}"/>
                </a:ext>
              </a:extLst>
            </p:cNvPr>
            <p:cNvCxnSpPr>
              <a:stCxn id="1049" idx="3"/>
              <a:endCxn id="1048" idx="0"/>
            </p:cNvCxnSpPr>
            <p:nvPr/>
          </p:nvCxnSpPr>
          <p:spPr>
            <a:xfrm rot="10800000" flipV="1">
              <a:off x="1104785" y="1632903"/>
              <a:ext cx="177751" cy="1837512"/>
            </a:xfrm>
            <a:prstGeom prst="bentConnector3">
              <a:avLst>
                <a:gd name="adj1" fmla="val 5488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2" name="Connector: Elbow 1051">
              <a:extLst>
                <a:ext uri="{FF2B5EF4-FFF2-40B4-BE49-F238E27FC236}">
                  <a16:creationId xmlns:a16="http://schemas.microsoft.com/office/drawing/2014/main" id="{916F71FE-0AD1-112A-C013-E9A300A3AA59}"/>
                </a:ext>
              </a:extLst>
            </p:cNvPr>
            <p:cNvCxnSpPr>
              <a:stCxn id="19" idx="3"/>
              <a:endCxn id="1048" idx="0"/>
            </p:cNvCxnSpPr>
            <p:nvPr/>
          </p:nvCxnSpPr>
          <p:spPr>
            <a:xfrm rot="10800000">
              <a:off x="1104785" y="3470417"/>
              <a:ext cx="183890" cy="2365081"/>
            </a:xfrm>
            <a:prstGeom prst="bentConnector3">
              <a:avLst>
                <a:gd name="adj1" fmla="val 59439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3" name="Isosceles Triangle 1052">
              <a:extLst>
                <a:ext uri="{FF2B5EF4-FFF2-40B4-BE49-F238E27FC236}">
                  <a16:creationId xmlns:a16="http://schemas.microsoft.com/office/drawing/2014/main" id="{C89BBE35-2A2E-ACA6-8FDF-BA8FA02E0B27}"/>
                </a:ext>
              </a:extLst>
            </p:cNvPr>
            <p:cNvSpPr/>
            <p:nvPr/>
          </p:nvSpPr>
          <p:spPr>
            <a:xfrm rot="5400000">
              <a:off x="1272700" y="3412026"/>
              <a:ext cx="145353" cy="121450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54" name="Straight Connector 1053">
              <a:extLst>
                <a:ext uri="{FF2B5EF4-FFF2-40B4-BE49-F238E27FC236}">
                  <a16:creationId xmlns:a16="http://schemas.microsoft.com/office/drawing/2014/main" id="{DF6BA2B9-5757-9D19-8F80-8674CD1BC93F}"/>
                </a:ext>
              </a:extLst>
            </p:cNvPr>
            <p:cNvCxnSpPr>
              <a:cxnSpLocks/>
            </p:cNvCxnSpPr>
            <p:nvPr/>
          </p:nvCxnSpPr>
          <p:spPr>
            <a:xfrm>
              <a:off x="3356958" y="2656928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5" name="Straight Connector 1054">
              <a:extLst>
                <a:ext uri="{FF2B5EF4-FFF2-40B4-BE49-F238E27FC236}">
                  <a16:creationId xmlns:a16="http://schemas.microsoft.com/office/drawing/2014/main" id="{25A651F7-82A6-1C14-6935-3B099A8BB3A0}"/>
                </a:ext>
              </a:extLst>
            </p:cNvPr>
            <p:cNvCxnSpPr>
              <a:cxnSpLocks/>
            </p:cNvCxnSpPr>
            <p:nvPr/>
          </p:nvCxnSpPr>
          <p:spPr>
            <a:xfrm>
              <a:off x="3373135" y="3472751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6" name="Straight Connector 1055">
              <a:extLst>
                <a:ext uri="{FF2B5EF4-FFF2-40B4-BE49-F238E27FC236}">
                  <a16:creationId xmlns:a16="http://schemas.microsoft.com/office/drawing/2014/main" id="{684CBD34-9E6D-D609-7576-FD866CF815B7}"/>
                </a:ext>
              </a:extLst>
            </p:cNvPr>
            <p:cNvCxnSpPr>
              <a:cxnSpLocks/>
            </p:cNvCxnSpPr>
            <p:nvPr/>
          </p:nvCxnSpPr>
          <p:spPr>
            <a:xfrm>
              <a:off x="3378618" y="4274577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7" name="Straight Connector 1056">
              <a:extLst>
                <a:ext uri="{FF2B5EF4-FFF2-40B4-BE49-F238E27FC236}">
                  <a16:creationId xmlns:a16="http://schemas.microsoft.com/office/drawing/2014/main" id="{E4AD9B5A-2432-BFF4-9CAC-5BDAED53CC0C}"/>
                </a:ext>
              </a:extLst>
            </p:cNvPr>
            <p:cNvCxnSpPr>
              <a:cxnSpLocks/>
            </p:cNvCxnSpPr>
            <p:nvPr/>
          </p:nvCxnSpPr>
          <p:spPr>
            <a:xfrm>
              <a:off x="3363636" y="5089014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8" name="Rectangle 1057">
              <a:extLst>
                <a:ext uri="{FF2B5EF4-FFF2-40B4-BE49-F238E27FC236}">
                  <a16:creationId xmlns:a16="http://schemas.microsoft.com/office/drawing/2014/main" id="{6AA71F7C-6367-148E-BACF-D38BF611CEEE}"/>
                </a:ext>
              </a:extLst>
            </p:cNvPr>
            <p:cNvSpPr/>
            <p:nvPr/>
          </p:nvSpPr>
          <p:spPr>
            <a:xfrm>
              <a:off x="3464353" y="2175885"/>
              <a:ext cx="530634" cy="3174705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63" name="Straight Arrow Connector 1062">
              <a:extLst>
                <a:ext uri="{FF2B5EF4-FFF2-40B4-BE49-F238E27FC236}">
                  <a16:creationId xmlns:a16="http://schemas.microsoft.com/office/drawing/2014/main" id="{8B7E1CCD-3BB0-5E1D-D3AF-1FDA6056EE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4825543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9" name="Straight Arrow Connector 1068">
              <a:extLst>
                <a:ext uri="{FF2B5EF4-FFF2-40B4-BE49-F238E27FC236}">
                  <a16:creationId xmlns:a16="http://schemas.microsoft.com/office/drawing/2014/main" id="{B89434DB-88DF-9B89-F127-E87B222CFB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3994157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2" name="Straight Arrow Connector 1071">
              <a:extLst>
                <a:ext uri="{FF2B5EF4-FFF2-40B4-BE49-F238E27FC236}">
                  <a16:creationId xmlns:a16="http://schemas.microsoft.com/office/drawing/2014/main" id="{826A1D64-08B9-613B-97BF-ABB16CDBDE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7130" y="3202055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4" name="Straight Arrow Connector 1073">
              <a:extLst>
                <a:ext uri="{FF2B5EF4-FFF2-40B4-BE49-F238E27FC236}">
                  <a16:creationId xmlns:a16="http://schemas.microsoft.com/office/drawing/2014/main" id="{E1E20BB6-2632-4BF1-70FC-D48D5836A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2409289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5" name="TextBox 1074">
              <a:extLst>
                <a:ext uri="{FF2B5EF4-FFF2-40B4-BE49-F238E27FC236}">
                  <a16:creationId xmlns:a16="http://schemas.microsoft.com/office/drawing/2014/main" id="{C1C8214A-8503-8C85-D2A5-D27F08ECD834}"/>
                </a:ext>
              </a:extLst>
            </p:cNvPr>
            <p:cNvSpPr txBox="1"/>
            <p:nvPr/>
          </p:nvSpPr>
          <p:spPr>
            <a:xfrm>
              <a:off x="4420435" y="4708015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6" name="TextBox 1075">
              <a:extLst>
                <a:ext uri="{FF2B5EF4-FFF2-40B4-BE49-F238E27FC236}">
                  <a16:creationId xmlns:a16="http://schemas.microsoft.com/office/drawing/2014/main" id="{6E67AF1E-AAFB-1792-CC5E-B2F247ED067D}"/>
                </a:ext>
              </a:extLst>
            </p:cNvPr>
            <p:cNvSpPr txBox="1"/>
            <p:nvPr/>
          </p:nvSpPr>
          <p:spPr>
            <a:xfrm>
              <a:off x="4420435" y="3871016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7" name="TextBox 1076">
              <a:extLst>
                <a:ext uri="{FF2B5EF4-FFF2-40B4-BE49-F238E27FC236}">
                  <a16:creationId xmlns:a16="http://schemas.microsoft.com/office/drawing/2014/main" id="{DEA6B370-FCD2-6419-98CB-90D85DB461E6}"/>
                </a:ext>
              </a:extLst>
            </p:cNvPr>
            <p:cNvSpPr txBox="1"/>
            <p:nvPr/>
          </p:nvSpPr>
          <p:spPr>
            <a:xfrm>
              <a:off x="4420435" y="3067924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8" name="TextBox 1077">
              <a:extLst>
                <a:ext uri="{FF2B5EF4-FFF2-40B4-BE49-F238E27FC236}">
                  <a16:creationId xmlns:a16="http://schemas.microsoft.com/office/drawing/2014/main" id="{D1B52B6A-1FF8-99F6-0A94-44994BA99681}"/>
                </a:ext>
              </a:extLst>
            </p:cNvPr>
            <p:cNvSpPr txBox="1"/>
            <p:nvPr/>
          </p:nvSpPr>
          <p:spPr>
            <a:xfrm>
              <a:off x="4420435" y="2295341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9" name="TextBox 1078">
              <a:extLst>
                <a:ext uri="{FF2B5EF4-FFF2-40B4-BE49-F238E27FC236}">
                  <a16:creationId xmlns:a16="http://schemas.microsoft.com/office/drawing/2014/main" id="{26C876D3-29A8-101C-71EE-E92C0B86AB04}"/>
                </a:ext>
              </a:extLst>
            </p:cNvPr>
            <p:cNvSpPr txBox="1"/>
            <p:nvPr/>
          </p:nvSpPr>
          <p:spPr>
            <a:xfrm>
              <a:off x="3403059" y="1884424"/>
              <a:ext cx="727618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DFFs</a:t>
              </a:r>
            </a:p>
          </p:txBody>
        </p:sp>
        <p:sp>
          <p:nvSpPr>
            <p:cNvPr id="1080" name="TextBox 1079">
              <a:extLst>
                <a:ext uri="{FF2B5EF4-FFF2-40B4-BE49-F238E27FC236}">
                  <a16:creationId xmlns:a16="http://schemas.microsoft.com/office/drawing/2014/main" id="{E91DFA93-1411-6EDB-3C59-8B8565FBAFBD}"/>
                </a:ext>
              </a:extLst>
            </p:cNvPr>
            <p:cNvSpPr txBox="1"/>
            <p:nvPr/>
          </p:nvSpPr>
          <p:spPr>
            <a:xfrm rot="16200000">
              <a:off x="767558" y="2612307"/>
              <a:ext cx="1283426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CARRY4</a:t>
              </a:r>
            </a:p>
          </p:txBody>
        </p:sp>
        <p:sp>
          <p:nvSpPr>
            <p:cNvPr id="1083" name="Rectangle 1082">
              <a:extLst>
                <a:ext uri="{FF2B5EF4-FFF2-40B4-BE49-F238E27FC236}">
                  <a16:creationId xmlns:a16="http://schemas.microsoft.com/office/drawing/2014/main" id="{DBB35F4D-A5C5-85FD-4822-EA121B143B3D}"/>
                </a:ext>
              </a:extLst>
            </p:cNvPr>
            <p:cNvSpPr/>
            <p:nvPr/>
          </p:nvSpPr>
          <p:spPr>
            <a:xfrm>
              <a:off x="1279360" y="5677194"/>
              <a:ext cx="2851316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0</a:t>
              </a:r>
            </a:p>
          </p:txBody>
        </p:sp>
        <p:sp>
          <p:nvSpPr>
            <p:cNvPr id="1085" name="Arrow: Right 1084">
              <a:extLst>
                <a:ext uri="{FF2B5EF4-FFF2-40B4-BE49-F238E27FC236}">
                  <a16:creationId xmlns:a16="http://schemas.microsoft.com/office/drawing/2014/main" id="{660476B2-9393-83B4-27DC-47E396951F5C}"/>
                </a:ext>
              </a:extLst>
            </p:cNvPr>
            <p:cNvSpPr/>
            <p:nvPr/>
          </p:nvSpPr>
          <p:spPr>
            <a:xfrm>
              <a:off x="4148303" y="1553996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8193" name="Straight Connector 8192">
              <a:extLst>
                <a:ext uri="{FF2B5EF4-FFF2-40B4-BE49-F238E27FC236}">
                  <a16:creationId xmlns:a16="http://schemas.microsoft.com/office/drawing/2014/main" id="{298F7BB2-4A6B-9709-B0EF-755D46581C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28266" y="5486015"/>
              <a:ext cx="0" cy="14646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94" name="TextBox 8193">
              <a:extLst>
                <a:ext uri="{FF2B5EF4-FFF2-40B4-BE49-F238E27FC236}">
                  <a16:creationId xmlns:a16="http://schemas.microsoft.com/office/drawing/2014/main" id="{F3074031-BA82-6ECD-8B81-4509CCAFE896}"/>
                </a:ext>
              </a:extLst>
            </p:cNvPr>
            <p:cNvSpPr txBox="1"/>
            <p:nvPr/>
          </p:nvSpPr>
          <p:spPr>
            <a:xfrm>
              <a:off x="1157676" y="1141048"/>
              <a:ext cx="735340" cy="38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TDL</a:t>
              </a:r>
            </a:p>
          </p:txBody>
        </p:sp>
        <p:sp>
          <p:nvSpPr>
            <p:cNvPr id="8195" name="TextBox 8194">
              <a:extLst>
                <a:ext uri="{FF2B5EF4-FFF2-40B4-BE49-F238E27FC236}">
                  <a16:creationId xmlns:a16="http://schemas.microsoft.com/office/drawing/2014/main" id="{1B4F9F74-6D57-3ADE-C8CB-CA28A19722F5}"/>
                </a:ext>
              </a:extLst>
            </p:cNvPr>
            <p:cNvSpPr txBox="1"/>
            <p:nvPr/>
          </p:nvSpPr>
          <p:spPr>
            <a:xfrm>
              <a:off x="2179204" y="5141850"/>
              <a:ext cx="1166430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N-1</a:t>
              </a:r>
            </a:p>
          </p:txBody>
        </p:sp>
      </p:grpSp>
      <p:sp>
        <p:nvSpPr>
          <p:cNvPr id="8301" name="TextBox 8300">
            <a:extLst>
              <a:ext uri="{FF2B5EF4-FFF2-40B4-BE49-F238E27FC236}">
                <a16:creationId xmlns:a16="http://schemas.microsoft.com/office/drawing/2014/main" id="{B30AB594-848F-B0ED-011D-7FF13AA0E9CA}"/>
              </a:ext>
            </a:extLst>
          </p:cNvPr>
          <p:cNvSpPr txBox="1"/>
          <p:nvPr/>
        </p:nvSpPr>
        <p:spPr>
          <a:xfrm>
            <a:off x="401032" y="3386815"/>
            <a:ext cx="1031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Clock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675D14-3340-4344-E02F-DF63252C4E21}"/>
              </a:ext>
            </a:extLst>
          </p:cNvPr>
          <p:cNvSpPr txBox="1"/>
          <p:nvPr/>
        </p:nvSpPr>
        <p:spPr>
          <a:xfrm>
            <a:off x="4728942" y="1687779"/>
            <a:ext cx="7463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CLB is crucial for fast signal propagation and TDL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3943187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D7AEE-15EE-6603-63CC-26B65638A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BAACDF-1EFB-EA20-4CB7-C4817AE604D2}"/>
              </a:ext>
            </a:extLst>
          </p:cNvPr>
          <p:cNvSpPr txBox="1"/>
          <p:nvPr/>
        </p:nvSpPr>
        <p:spPr>
          <a:xfrm>
            <a:off x="0" y="114766"/>
            <a:ext cx="5550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Arial" panose="020B0604020202020204" pitchFamily="34" charset="0"/>
                <a:cs typeface="Arial" panose="020B0604020202020204" pitchFamily="34" charset="0"/>
              </a:rPr>
              <a:t>1. Time-to-Digital Converter</a:t>
            </a:r>
            <a:endParaRPr lang="en-US" sz="3200" b="1" baseline="30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DEF44F-C20A-237B-6098-E287E8552F58}"/>
              </a:ext>
            </a:extLst>
          </p:cNvPr>
          <p:cNvSpPr txBox="1"/>
          <p:nvPr/>
        </p:nvSpPr>
        <p:spPr>
          <a:xfrm>
            <a:off x="5694578" y="5096431"/>
            <a:ext cx="47822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timing resolution with CARRY4 is </a:t>
            </a:r>
          </a:p>
          <a:p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US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~10 </a:t>
            </a:r>
            <a:r>
              <a:rPr lang="en-US" b="1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(Virtex-7 series, Xilinx).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635948-93FC-A70D-8AFB-5CD322BF356E}"/>
              </a:ext>
            </a:extLst>
          </p:cNvPr>
          <p:cNvSpPr txBox="1"/>
          <p:nvPr/>
        </p:nvSpPr>
        <p:spPr>
          <a:xfrm>
            <a:off x="6450179" y="3000788"/>
            <a:ext cx="3271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C0 - C1 - C2 - C3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C4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46422C-517F-3AEC-42D7-2FBD955A206C}"/>
              </a:ext>
            </a:extLst>
          </p:cNvPr>
          <p:cNvSpPr txBox="1"/>
          <p:nvPr/>
        </p:nvSpPr>
        <p:spPr>
          <a:xfrm>
            <a:off x="6450178" y="3346103"/>
            <a:ext cx="362421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0   -  0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0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1   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-  0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1   -  1  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0  …</a:t>
            </a:r>
            <a:endParaRPr lang="en-US" b="1" baseline="-25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1   -  1   -  1  -  1  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…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A0C7899-04FA-4691-0413-A5AAEFCDB63F}"/>
              </a:ext>
            </a:extLst>
          </p:cNvPr>
          <p:cNvCxnSpPr/>
          <p:nvPr/>
        </p:nvCxnSpPr>
        <p:spPr>
          <a:xfrm>
            <a:off x="8260453" y="4857682"/>
            <a:ext cx="435872" cy="0"/>
          </a:xfrm>
          <a:prstGeom prst="straightConnector1">
            <a:avLst/>
          </a:prstGeom>
          <a:ln w="28575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E735024-9F84-F3F5-FE47-19AF7466A8B3}"/>
              </a:ext>
            </a:extLst>
          </p:cNvPr>
          <p:cNvSpPr txBox="1"/>
          <p:nvPr/>
        </p:nvSpPr>
        <p:spPr>
          <a:xfrm>
            <a:off x="6892835" y="2657603"/>
            <a:ext cx="23671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Thermometer codes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294035-1785-CCBB-15BC-3BC49B1E28E9}"/>
              </a:ext>
            </a:extLst>
          </p:cNvPr>
          <p:cNvSpPr txBox="1"/>
          <p:nvPr/>
        </p:nvSpPr>
        <p:spPr>
          <a:xfrm>
            <a:off x="11739814" y="6457890"/>
            <a:ext cx="4521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C68BA8-168A-AA1A-0E25-86E9F51DA734}"/>
              </a:ext>
            </a:extLst>
          </p:cNvPr>
          <p:cNvSpPr txBox="1"/>
          <p:nvPr/>
        </p:nvSpPr>
        <p:spPr>
          <a:xfrm>
            <a:off x="161720" y="779510"/>
            <a:ext cx="5388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Tapped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 Line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(TDL)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CARRY4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AFAA1E8-18A5-A8F3-1684-E4DA5CD87B81}"/>
              </a:ext>
            </a:extLst>
          </p:cNvPr>
          <p:cNvGrpSpPr/>
          <p:nvPr/>
        </p:nvGrpSpPr>
        <p:grpSpPr>
          <a:xfrm>
            <a:off x="1060309" y="1523065"/>
            <a:ext cx="3436097" cy="4627911"/>
            <a:chOff x="930207" y="1141048"/>
            <a:chExt cx="3913380" cy="5270742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0F6AB39-5ED2-96C8-E692-A3B28278E527}"/>
                </a:ext>
              </a:extLst>
            </p:cNvPr>
            <p:cNvCxnSpPr/>
            <p:nvPr/>
          </p:nvCxnSpPr>
          <p:spPr>
            <a:xfrm flipV="1">
              <a:off x="1962421" y="5974748"/>
              <a:ext cx="0" cy="407002"/>
            </a:xfrm>
            <a:prstGeom prst="straightConnector1">
              <a:avLst/>
            </a:prstGeom>
            <a:ln w="127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8C73838-2E6E-44A0-7DEF-60733B7593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695" y="4885513"/>
              <a:ext cx="0" cy="54935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ED793CB-372B-BEA7-00BB-BE3B537B5932}"/>
                </a:ext>
              </a:extLst>
            </p:cNvPr>
            <p:cNvCxnSpPr>
              <a:cxnSpLocks/>
              <a:endCxn id="39" idx="2"/>
            </p:cNvCxnSpPr>
            <p:nvPr/>
          </p:nvCxnSpPr>
          <p:spPr>
            <a:xfrm flipV="1">
              <a:off x="1962420" y="4027179"/>
              <a:ext cx="7342" cy="58663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BB9D8EC-52B8-346D-0D6D-6A9E4B04C4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4765" y="3285386"/>
              <a:ext cx="0" cy="50520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F9EA8C7-83B7-CC5E-1208-B60B727EEE8E}"/>
                </a:ext>
              </a:extLst>
            </p:cNvPr>
            <p:cNvCxnSpPr>
              <a:cxnSpLocks/>
              <a:endCxn id="1025" idx="2"/>
            </p:cNvCxnSpPr>
            <p:nvPr/>
          </p:nvCxnSpPr>
          <p:spPr>
            <a:xfrm flipV="1">
              <a:off x="1975993" y="2503632"/>
              <a:ext cx="5194" cy="525049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6B3988D-3E8C-416C-27A2-0EA941D101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6189" y="1786655"/>
              <a:ext cx="0" cy="47012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4CBC33C-F81E-61D6-FFC7-2600680C30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421" y="5441305"/>
              <a:ext cx="0" cy="235889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BF09DEC-8124-450F-43B4-5E5141A84C2F}"/>
                </a:ext>
              </a:extLst>
            </p:cNvPr>
            <p:cNvSpPr/>
            <p:nvPr/>
          </p:nvSpPr>
          <p:spPr>
            <a:xfrm>
              <a:off x="930207" y="1141048"/>
              <a:ext cx="3311951" cy="494733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F15CAA71-803E-1208-BC2E-C016F9E99AB8}"/>
                </a:ext>
              </a:extLst>
            </p:cNvPr>
            <p:cNvSpPr/>
            <p:nvPr/>
          </p:nvSpPr>
          <p:spPr>
            <a:xfrm rot="5400000">
              <a:off x="1295818" y="5753343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AEFA4FB-0194-9601-992A-220FC8F0ADE3}"/>
                </a:ext>
              </a:extLst>
            </p:cNvPr>
            <p:cNvSpPr/>
            <p:nvPr/>
          </p:nvSpPr>
          <p:spPr>
            <a:xfrm>
              <a:off x="1279360" y="1910704"/>
              <a:ext cx="2851315" cy="352415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6598B62-9A71-AD0A-4936-81F3D016A8B0}"/>
                </a:ext>
              </a:extLst>
            </p:cNvPr>
            <p:cNvSpPr/>
            <p:nvPr/>
          </p:nvSpPr>
          <p:spPr>
            <a:xfrm>
              <a:off x="1279360" y="1481288"/>
              <a:ext cx="2860839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</a:t>
              </a: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F52D0321-F7EA-F4B7-4E9B-36B469EB946E}"/>
                </a:ext>
              </a:extLst>
            </p:cNvPr>
            <p:cNvSpPr/>
            <p:nvPr/>
          </p:nvSpPr>
          <p:spPr>
            <a:xfrm>
              <a:off x="4124057" y="5767117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CEBA9F8-9BAC-C030-3328-501757FA1495}"/>
                </a:ext>
              </a:extLst>
            </p:cNvPr>
            <p:cNvSpPr txBox="1"/>
            <p:nvPr/>
          </p:nvSpPr>
          <p:spPr>
            <a:xfrm>
              <a:off x="2144233" y="6061262"/>
              <a:ext cx="1070135" cy="3505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r>
                <a: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</a:p>
          </p:txBody>
        </p:sp>
        <p:sp>
          <p:nvSpPr>
            <p:cNvPr id="26" name="Trapezoid 25">
              <a:extLst>
                <a:ext uri="{FF2B5EF4-FFF2-40B4-BE49-F238E27FC236}">
                  <a16:creationId xmlns:a16="http://schemas.microsoft.com/office/drawing/2014/main" id="{A7A0EA99-C1FA-12C5-44DB-2C061F8FC3F6}"/>
                </a:ext>
              </a:extLst>
            </p:cNvPr>
            <p:cNvSpPr/>
            <p:nvPr/>
          </p:nvSpPr>
          <p:spPr>
            <a:xfrm>
              <a:off x="1660598" y="4620257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27" name="Flowchart: Delay 26">
              <a:extLst>
                <a:ext uri="{FF2B5EF4-FFF2-40B4-BE49-F238E27FC236}">
                  <a16:creationId xmlns:a16="http://schemas.microsoft.com/office/drawing/2014/main" id="{5F3D03F2-81F5-90E7-BF48-192F558F42A7}"/>
                </a:ext>
              </a:extLst>
            </p:cNvPr>
            <p:cNvSpPr/>
            <p:nvPr/>
          </p:nvSpPr>
          <p:spPr>
            <a:xfrm>
              <a:off x="2468666" y="4863842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514C563-724A-9B70-1436-244662CF5008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5050273"/>
              <a:ext cx="46946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8910372-6BE4-E4D9-28D5-D2EB8804ABC1}"/>
                </a:ext>
              </a:extLst>
            </p:cNvPr>
            <p:cNvCxnSpPr>
              <a:cxnSpLocks/>
            </p:cNvCxnSpPr>
            <p:nvPr/>
          </p:nvCxnSpPr>
          <p:spPr>
            <a:xfrm>
              <a:off x="2277819" y="4938853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B9A99D7-9346-47C6-D797-06E1415BEFE8}"/>
                </a:ext>
              </a:extLst>
            </p:cNvPr>
            <p:cNvSpPr txBox="1"/>
            <p:nvPr/>
          </p:nvSpPr>
          <p:spPr>
            <a:xfrm>
              <a:off x="2224034" y="4689117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34555CA-1038-F68B-54BA-A049E97026F7}"/>
                </a:ext>
              </a:extLst>
            </p:cNvPr>
            <p:cNvCxnSpPr>
              <a:cxnSpLocks/>
            </p:cNvCxnSpPr>
            <p:nvPr/>
          </p:nvCxnSpPr>
          <p:spPr>
            <a:xfrm>
              <a:off x="2436966" y="4862055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rapezoid 31">
              <a:extLst>
                <a:ext uri="{FF2B5EF4-FFF2-40B4-BE49-F238E27FC236}">
                  <a16:creationId xmlns:a16="http://schemas.microsoft.com/office/drawing/2014/main" id="{ED6BAC46-D367-383C-583C-DC2BB4010340}"/>
                </a:ext>
              </a:extLst>
            </p:cNvPr>
            <p:cNvSpPr/>
            <p:nvPr/>
          </p:nvSpPr>
          <p:spPr>
            <a:xfrm rot="5400000">
              <a:off x="2754252" y="4664424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7749163-A48E-E1E8-81DB-959ABA78112F}"/>
                </a:ext>
              </a:extLst>
            </p:cNvPr>
            <p:cNvCxnSpPr>
              <a:cxnSpLocks/>
              <a:stCxn id="27" idx="3"/>
            </p:cNvCxnSpPr>
            <p:nvPr/>
          </p:nvCxnSpPr>
          <p:spPr>
            <a:xfrm>
              <a:off x="2779134" y="4987541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FE6284B-38C6-1172-1068-05D91E649418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>
              <a:off x="2362250" y="4689117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FAE9C62-B658-C9B7-222D-CB11456FFD2B}"/>
                </a:ext>
              </a:extLst>
            </p:cNvPr>
            <p:cNvSpPr txBox="1"/>
            <p:nvPr/>
          </p:nvSpPr>
          <p:spPr>
            <a:xfrm>
              <a:off x="2569490" y="4672370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AC7DB9A-47A5-232D-1548-1F2C0252AFB2}"/>
                </a:ext>
              </a:extLst>
            </p:cNvPr>
            <p:cNvSpPr txBox="1"/>
            <p:nvPr/>
          </p:nvSpPr>
          <p:spPr>
            <a:xfrm>
              <a:off x="2395560" y="4378248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020CEDA-1B97-2F91-7160-CB4977D013EA}"/>
                </a:ext>
              </a:extLst>
            </p:cNvPr>
            <p:cNvCxnSpPr>
              <a:cxnSpLocks/>
            </p:cNvCxnSpPr>
            <p:nvPr/>
          </p:nvCxnSpPr>
          <p:spPr>
            <a:xfrm>
              <a:off x="2371958" y="4396943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1A60A09-C3A0-A0D7-5E5C-9531FDEF4A41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405746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rapezoid 38">
              <a:extLst>
                <a:ext uri="{FF2B5EF4-FFF2-40B4-BE49-F238E27FC236}">
                  <a16:creationId xmlns:a16="http://schemas.microsoft.com/office/drawing/2014/main" id="{5C97FE23-FDA0-F65F-60AD-2979D32677C1}"/>
                </a:ext>
              </a:extLst>
            </p:cNvPr>
            <p:cNvSpPr/>
            <p:nvPr/>
          </p:nvSpPr>
          <p:spPr>
            <a:xfrm>
              <a:off x="1662942" y="3786770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40" name="Flowchart: Delay 39">
              <a:extLst>
                <a:ext uri="{FF2B5EF4-FFF2-40B4-BE49-F238E27FC236}">
                  <a16:creationId xmlns:a16="http://schemas.microsoft.com/office/drawing/2014/main" id="{B642C8D4-72E3-4DFC-E31C-2129C38565E6}"/>
                </a:ext>
              </a:extLst>
            </p:cNvPr>
            <p:cNvSpPr/>
            <p:nvPr/>
          </p:nvSpPr>
          <p:spPr>
            <a:xfrm>
              <a:off x="2471010" y="4030355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235B61D-2FA4-A488-B0A5-4449279B753A}"/>
                </a:ext>
              </a:extLst>
            </p:cNvPr>
            <p:cNvCxnSpPr>
              <a:cxnSpLocks/>
            </p:cNvCxnSpPr>
            <p:nvPr/>
          </p:nvCxnSpPr>
          <p:spPr>
            <a:xfrm>
              <a:off x="1962421" y="4216786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72CF3A3-B115-6560-0278-1DDC18F5722F}"/>
                </a:ext>
              </a:extLst>
            </p:cNvPr>
            <p:cNvCxnSpPr>
              <a:cxnSpLocks/>
            </p:cNvCxnSpPr>
            <p:nvPr/>
          </p:nvCxnSpPr>
          <p:spPr>
            <a:xfrm>
              <a:off x="2280163" y="4105366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68F92D0-AD28-1530-23FD-4D93D725AE8B}"/>
                </a:ext>
              </a:extLst>
            </p:cNvPr>
            <p:cNvSpPr txBox="1"/>
            <p:nvPr/>
          </p:nvSpPr>
          <p:spPr>
            <a:xfrm>
              <a:off x="2226377" y="3855629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9B51CEB-F84D-B175-6740-7A56B87DC36E}"/>
                </a:ext>
              </a:extLst>
            </p:cNvPr>
            <p:cNvCxnSpPr>
              <a:cxnSpLocks/>
            </p:cNvCxnSpPr>
            <p:nvPr/>
          </p:nvCxnSpPr>
          <p:spPr>
            <a:xfrm>
              <a:off x="2439310" y="4028568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rapezoid 44">
              <a:extLst>
                <a:ext uri="{FF2B5EF4-FFF2-40B4-BE49-F238E27FC236}">
                  <a16:creationId xmlns:a16="http://schemas.microsoft.com/office/drawing/2014/main" id="{9FF1FAC9-F26F-B079-D495-F8D2790D9149}"/>
                </a:ext>
              </a:extLst>
            </p:cNvPr>
            <p:cNvSpPr/>
            <p:nvPr/>
          </p:nvSpPr>
          <p:spPr>
            <a:xfrm rot="5400000">
              <a:off x="2756596" y="3830937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B766E24-7947-06F3-40AE-1406EEDBAE0A}"/>
                </a:ext>
              </a:extLst>
            </p:cNvPr>
            <p:cNvCxnSpPr>
              <a:cxnSpLocks/>
              <a:stCxn id="40" idx="3"/>
            </p:cNvCxnSpPr>
            <p:nvPr/>
          </p:nvCxnSpPr>
          <p:spPr>
            <a:xfrm>
              <a:off x="2781478" y="4154054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F38795A-F15F-2D91-9C7C-F463671BABBB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>
              <a:off x="2364593" y="3855629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82141FC-24D1-188D-07E1-A24B97DD2407}"/>
                </a:ext>
              </a:extLst>
            </p:cNvPr>
            <p:cNvSpPr txBox="1"/>
            <p:nvPr/>
          </p:nvSpPr>
          <p:spPr>
            <a:xfrm>
              <a:off x="2571834" y="3838882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760046B-0A46-D4A4-9233-135A9976C8B2}"/>
                </a:ext>
              </a:extLst>
            </p:cNvPr>
            <p:cNvSpPr txBox="1"/>
            <p:nvPr/>
          </p:nvSpPr>
          <p:spPr>
            <a:xfrm>
              <a:off x="2397904" y="3544762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E32BFA9-19E1-DF21-61EA-C0C08EDFFAD4}"/>
                </a:ext>
              </a:extLst>
            </p:cNvPr>
            <p:cNvCxnSpPr>
              <a:cxnSpLocks/>
            </p:cNvCxnSpPr>
            <p:nvPr/>
          </p:nvCxnSpPr>
          <p:spPr>
            <a:xfrm>
              <a:off x="2374302" y="3563456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F787615-C3CE-DC52-A245-A668B21A4327}"/>
                </a:ext>
              </a:extLst>
            </p:cNvPr>
            <p:cNvCxnSpPr>
              <a:cxnSpLocks/>
            </p:cNvCxnSpPr>
            <p:nvPr/>
          </p:nvCxnSpPr>
          <p:spPr>
            <a:xfrm>
              <a:off x="1964765" y="3572259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rapezoid 51">
              <a:extLst>
                <a:ext uri="{FF2B5EF4-FFF2-40B4-BE49-F238E27FC236}">
                  <a16:creationId xmlns:a16="http://schemas.microsoft.com/office/drawing/2014/main" id="{138CFE74-51CB-6556-E2F3-D1A06D1DB73E}"/>
                </a:ext>
              </a:extLst>
            </p:cNvPr>
            <p:cNvSpPr/>
            <p:nvPr/>
          </p:nvSpPr>
          <p:spPr>
            <a:xfrm>
              <a:off x="1674170" y="3035122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53" name="Flowchart: Delay 52">
              <a:extLst>
                <a:ext uri="{FF2B5EF4-FFF2-40B4-BE49-F238E27FC236}">
                  <a16:creationId xmlns:a16="http://schemas.microsoft.com/office/drawing/2014/main" id="{93DF8B3A-929A-C470-20E4-C255439425C3}"/>
                </a:ext>
              </a:extLst>
            </p:cNvPr>
            <p:cNvSpPr/>
            <p:nvPr/>
          </p:nvSpPr>
          <p:spPr>
            <a:xfrm>
              <a:off x="2482238" y="3278707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251DEC7-F96E-62BA-75D6-2996D54E16FA}"/>
                </a:ext>
              </a:extLst>
            </p:cNvPr>
            <p:cNvCxnSpPr>
              <a:cxnSpLocks/>
            </p:cNvCxnSpPr>
            <p:nvPr/>
          </p:nvCxnSpPr>
          <p:spPr>
            <a:xfrm>
              <a:off x="1973649" y="3465138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788FD55-5DEA-B4EF-06FB-B12831EC9BED}"/>
                </a:ext>
              </a:extLst>
            </p:cNvPr>
            <p:cNvCxnSpPr>
              <a:cxnSpLocks/>
            </p:cNvCxnSpPr>
            <p:nvPr/>
          </p:nvCxnSpPr>
          <p:spPr>
            <a:xfrm>
              <a:off x="2291391" y="3353718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F436EAE-591D-3DA6-3184-57D6B941E249}"/>
                </a:ext>
              </a:extLst>
            </p:cNvPr>
            <p:cNvSpPr txBox="1"/>
            <p:nvPr/>
          </p:nvSpPr>
          <p:spPr>
            <a:xfrm>
              <a:off x="2237606" y="3103980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5BCEDA9-75C4-7CBA-CF41-96B764DC80E3}"/>
                </a:ext>
              </a:extLst>
            </p:cNvPr>
            <p:cNvCxnSpPr>
              <a:cxnSpLocks/>
            </p:cNvCxnSpPr>
            <p:nvPr/>
          </p:nvCxnSpPr>
          <p:spPr>
            <a:xfrm>
              <a:off x="2450538" y="3276920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rapezoid 57">
              <a:extLst>
                <a:ext uri="{FF2B5EF4-FFF2-40B4-BE49-F238E27FC236}">
                  <a16:creationId xmlns:a16="http://schemas.microsoft.com/office/drawing/2014/main" id="{9724CF29-08A5-1F89-D2D9-544E9F5CA511}"/>
                </a:ext>
              </a:extLst>
            </p:cNvPr>
            <p:cNvSpPr/>
            <p:nvPr/>
          </p:nvSpPr>
          <p:spPr>
            <a:xfrm rot="5400000">
              <a:off x="2767824" y="3079289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B2142E3-AA8E-46F3-C762-2A924B623D21}"/>
                </a:ext>
              </a:extLst>
            </p:cNvPr>
            <p:cNvCxnSpPr>
              <a:cxnSpLocks/>
              <a:stCxn id="53" idx="3"/>
            </p:cNvCxnSpPr>
            <p:nvPr/>
          </p:nvCxnSpPr>
          <p:spPr>
            <a:xfrm>
              <a:off x="2792706" y="3402406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1189ADB-E181-7DF0-FBC5-A6964955B505}"/>
                </a:ext>
              </a:extLst>
            </p:cNvPr>
            <p:cNvCxnSpPr>
              <a:cxnSpLocks/>
              <a:stCxn id="56" idx="0"/>
            </p:cNvCxnSpPr>
            <p:nvPr/>
          </p:nvCxnSpPr>
          <p:spPr>
            <a:xfrm>
              <a:off x="2375822" y="3103980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78C77D9-B6A4-CA3F-DE4E-F5FAD72CFCC7}"/>
                </a:ext>
              </a:extLst>
            </p:cNvPr>
            <p:cNvSpPr txBox="1"/>
            <p:nvPr/>
          </p:nvSpPr>
          <p:spPr>
            <a:xfrm>
              <a:off x="2583062" y="30872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2DC7199-55F3-F34C-F358-B5A76EE85882}"/>
                </a:ext>
              </a:extLst>
            </p:cNvPr>
            <p:cNvSpPr txBox="1"/>
            <p:nvPr/>
          </p:nvSpPr>
          <p:spPr>
            <a:xfrm>
              <a:off x="2409133" y="2793113"/>
              <a:ext cx="616157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5B82BD66-8E99-00D0-3CFF-D83EA44FCBE1}"/>
                </a:ext>
              </a:extLst>
            </p:cNvPr>
            <p:cNvCxnSpPr>
              <a:cxnSpLocks/>
            </p:cNvCxnSpPr>
            <p:nvPr/>
          </p:nvCxnSpPr>
          <p:spPr>
            <a:xfrm>
              <a:off x="2385530" y="2811808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4" name="Straight Connector 1023">
              <a:extLst>
                <a:ext uri="{FF2B5EF4-FFF2-40B4-BE49-F238E27FC236}">
                  <a16:creationId xmlns:a16="http://schemas.microsoft.com/office/drawing/2014/main" id="{AE26D7B0-2E65-84BC-195F-7E1FACE2AD4F}"/>
                </a:ext>
              </a:extLst>
            </p:cNvPr>
            <p:cNvCxnSpPr>
              <a:cxnSpLocks/>
            </p:cNvCxnSpPr>
            <p:nvPr/>
          </p:nvCxnSpPr>
          <p:spPr>
            <a:xfrm>
              <a:off x="1975993" y="2820611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5" name="Trapezoid 1024">
              <a:extLst>
                <a:ext uri="{FF2B5EF4-FFF2-40B4-BE49-F238E27FC236}">
                  <a16:creationId xmlns:a16="http://schemas.microsoft.com/office/drawing/2014/main" id="{BD40EC54-F119-3B31-3CDB-D44E42FEA8C9}"/>
                </a:ext>
              </a:extLst>
            </p:cNvPr>
            <p:cNvSpPr/>
            <p:nvPr/>
          </p:nvSpPr>
          <p:spPr>
            <a:xfrm>
              <a:off x="1674366" y="2263223"/>
              <a:ext cx="613642" cy="240409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MUX</a:t>
              </a:r>
            </a:p>
          </p:txBody>
        </p:sp>
        <p:sp>
          <p:nvSpPr>
            <p:cNvPr id="1026" name="Flowchart: Delay 1025">
              <a:extLst>
                <a:ext uri="{FF2B5EF4-FFF2-40B4-BE49-F238E27FC236}">
                  <a16:creationId xmlns:a16="http://schemas.microsoft.com/office/drawing/2014/main" id="{141C406C-00EB-B4F8-764F-DC056BED4728}"/>
                </a:ext>
              </a:extLst>
            </p:cNvPr>
            <p:cNvSpPr/>
            <p:nvPr/>
          </p:nvSpPr>
          <p:spPr>
            <a:xfrm>
              <a:off x="2482434" y="2506808"/>
              <a:ext cx="310468" cy="247397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27" name="Straight Connector 1026">
              <a:extLst>
                <a:ext uri="{FF2B5EF4-FFF2-40B4-BE49-F238E27FC236}">
                  <a16:creationId xmlns:a16="http://schemas.microsoft.com/office/drawing/2014/main" id="{CCD84DB8-13A0-D8AC-1BF6-A4F29DF12E02}"/>
                </a:ext>
              </a:extLst>
            </p:cNvPr>
            <p:cNvCxnSpPr>
              <a:cxnSpLocks/>
            </p:cNvCxnSpPr>
            <p:nvPr/>
          </p:nvCxnSpPr>
          <p:spPr>
            <a:xfrm>
              <a:off x="1973845" y="2693239"/>
              <a:ext cx="47180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B0A59705-AC0D-FECA-DF63-36EE1B81E46C}"/>
                </a:ext>
              </a:extLst>
            </p:cNvPr>
            <p:cNvCxnSpPr>
              <a:cxnSpLocks/>
            </p:cNvCxnSpPr>
            <p:nvPr/>
          </p:nvCxnSpPr>
          <p:spPr>
            <a:xfrm>
              <a:off x="2291587" y="2581819"/>
              <a:ext cx="15073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TextBox 1028">
              <a:extLst>
                <a:ext uri="{FF2B5EF4-FFF2-40B4-BE49-F238E27FC236}">
                  <a16:creationId xmlns:a16="http://schemas.microsoft.com/office/drawing/2014/main" id="{E36B5DF3-6F81-EDCD-3FDE-1877728848F7}"/>
                </a:ext>
              </a:extLst>
            </p:cNvPr>
            <p:cNvSpPr txBox="1"/>
            <p:nvPr/>
          </p:nvSpPr>
          <p:spPr>
            <a:xfrm>
              <a:off x="2237802" y="2332082"/>
              <a:ext cx="27643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B78508F0-17F6-4200-27D0-B92619FDD355}"/>
                </a:ext>
              </a:extLst>
            </p:cNvPr>
            <p:cNvCxnSpPr>
              <a:cxnSpLocks/>
            </p:cNvCxnSpPr>
            <p:nvPr/>
          </p:nvCxnSpPr>
          <p:spPr>
            <a:xfrm>
              <a:off x="2450734" y="2505021"/>
              <a:ext cx="0" cy="2460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1" name="Trapezoid 1030">
              <a:extLst>
                <a:ext uri="{FF2B5EF4-FFF2-40B4-BE49-F238E27FC236}">
                  <a16:creationId xmlns:a16="http://schemas.microsoft.com/office/drawing/2014/main" id="{15C80CC6-C839-646A-62EF-0133BC95E91C}"/>
                </a:ext>
              </a:extLst>
            </p:cNvPr>
            <p:cNvSpPr/>
            <p:nvPr/>
          </p:nvSpPr>
          <p:spPr>
            <a:xfrm rot="5400000">
              <a:off x="2768020" y="2307390"/>
              <a:ext cx="603647" cy="245533"/>
            </a:xfrm>
            <a:prstGeom prst="trapezoid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1   0</a:t>
              </a:r>
            </a:p>
          </p:txBody>
        </p:sp>
        <p:cxnSp>
          <p:nvCxnSpPr>
            <p:cNvPr id="1032" name="Straight Connector 1031">
              <a:extLst>
                <a:ext uri="{FF2B5EF4-FFF2-40B4-BE49-F238E27FC236}">
                  <a16:creationId xmlns:a16="http://schemas.microsoft.com/office/drawing/2014/main" id="{1444BE78-591C-E265-6040-13001FEDDF57}"/>
                </a:ext>
              </a:extLst>
            </p:cNvPr>
            <p:cNvCxnSpPr>
              <a:cxnSpLocks/>
              <a:stCxn id="1026" idx="3"/>
            </p:cNvCxnSpPr>
            <p:nvPr/>
          </p:nvCxnSpPr>
          <p:spPr>
            <a:xfrm>
              <a:off x="2792902" y="2630507"/>
              <a:ext cx="15417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3" name="Straight Connector 1032">
              <a:extLst>
                <a:ext uri="{FF2B5EF4-FFF2-40B4-BE49-F238E27FC236}">
                  <a16:creationId xmlns:a16="http://schemas.microsoft.com/office/drawing/2014/main" id="{FE68E1E1-DCD4-775A-0B1B-4FF31DE0B651}"/>
                </a:ext>
              </a:extLst>
            </p:cNvPr>
            <p:cNvCxnSpPr>
              <a:cxnSpLocks/>
              <a:stCxn id="1029" idx="0"/>
            </p:cNvCxnSpPr>
            <p:nvPr/>
          </p:nvCxnSpPr>
          <p:spPr>
            <a:xfrm>
              <a:off x="2376018" y="2332082"/>
              <a:ext cx="5710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07A8749C-F295-EDBF-2CB4-6B97E95FE322}"/>
                </a:ext>
              </a:extLst>
            </p:cNvPr>
            <p:cNvSpPr txBox="1"/>
            <p:nvPr/>
          </p:nvSpPr>
          <p:spPr>
            <a:xfrm>
              <a:off x="2583258" y="2315334"/>
              <a:ext cx="43934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O3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5" name="TextBox 1034">
              <a:extLst>
                <a:ext uri="{FF2B5EF4-FFF2-40B4-BE49-F238E27FC236}">
                  <a16:creationId xmlns:a16="http://schemas.microsoft.com/office/drawing/2014/main" id="{6F6AFAFF-A346-5F38-CE77-B2DCB5E40FEE}"/>
                </a:ext>
              </a:extLst>
            </p:cNvPr>
            <p:cNvSpPr txBox="1"/>
            <p:nvPr/>
          </p:nvSpPr>
          <p:spPr>
            <a:xfrm>
              <a:off x="2444390" y="2021215"/>
              <a:ext cx="580515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CO3 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6" name="Straight Connector 1035">
              <a:extLst>
                <a:ext uri="{FF2B5EF4-FFF2-40B4-BE49-F238E27FC236}">
                  <a16:creationId xmlns:a16="http://schemas.microsoft.com/office/drawing/2014/main" id="{F82A3E08-7B9D-C095-53F5-2D403B0D5BCB}"/>
                </a:ext>
              </a:extLst>
            </p:cNvPr>
            <p:cNvCxnSpPr>
              <a:cxnSpLocks/>
            </p:cNvCxnSpPr>
            <p:nvPr/>
          </p:nvCxnSpPr>
          <p:spPr>
            <a:xfrm>
              <a:off x="2385726" y="2039909"/>
              <a:ext cx="1039" cy="2809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7" name="Straight Connector 1036">
              <a:extLst>
                <a:ext uri="{FF2B5EF4-FFF2-40B4-BE49-F238E27FC236}">
                  <a16:creationId xmlns:a16="http://schemas.microsoft.com/office/drawing/2014/main" id="{30AFA728-5D53-D933-6B97-6740DF70F2C9}"/>
                </a:ext>
              </a:extLst>
            </p:cNvPr>
            <p:cNvCxnSpPr>
              <a:cxnSpLocks/>
            </p:cNvCxnSpPr>
            <p:nvPr/>
          </p:nvCxnSpPr>
          <p:spPr>
            <a:xfrm>
              <a:off x="1976189" y="2048712"/>
              <a:ext cx="40953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8" name="Rectangle 1037">
              <a:extLst>
                <a:ext uri="{FF2B5EF4-FFF2-40B4-BE49-F238E27FC236}">
                  <a16:creationId xmlns:a16="http://schemas.microsoft.com/office/drawing/2014/main" id="{95549D22-4BB8-4087-9923-CD6A66E0AD0D}"/>
                </a:ext>
              </a:extLst>
            </p:cNvPr>
            <p:cNvSpPr/>
            <p:nvPr/>
          </p:nvSpPr>
          <p:spPr>
            <a:xfrm>
              <a:off x="1585202" y="1990660"/>
              <a:ext cx="1305419" cy="3174705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39" name="Group 1038">
              <a:extLst>
                <a:ext uri="{FF2B5EF4-FFF2-40B4-BE49-F238E27FC236}">
                  <a16:creationId xmlns:a16="http://schemas.microsoft.com/office/drawing/2014/main" id="{7D1E8BD3-0838-5204-12D8-CE1AF16F3AA4}"/>
                </a:ext>
              </a:extLst>
            </p:cNvPr>
            <p:cNvGrpSpPr/>
            <p:nvPr/>
          </p:nvGrpSpPr>
          <p:grpSpPr>
            <a:xfrm>
              <a:off x="3479404" y="4690209"/>
              <a:ext cx="605549" cy="564906"/>
              <a:chOff x="3661447" y="4485367"/>
              <a:chExt cx="605549" cy="564906"/>
            </a:xfrm>
          </p:grpSpPr>
          <p:sp>
            <p:nvSpPr>
              <p:cNvPr id="8210" name="Rectangle 8209">
                <a:extLst>
                  <a:ext uri="{FF2B5EF4-FFF2-40B4-BE49-F238E27FC236}">
                    <a16:creationId xmlns:a16="http://schemas.microsoft.com/office/drawing/2014/main" id="{725BC0E2-2A94-D1A0-D766-195C24E76950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11" name="TextBox 8210">
                <a:extLst>
                  <a:ext uri="{FF2B5EF4-FFF2-40B4-BE49-F238E27FC236}">
                    <a16:creationId xmlns:a16="http://schemas.microsoft.com/office/drawing/2014/main" id="{224F3A09-072B-D169-7A9B-FDCB5CFD475F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26" name="Isosceles Triangle 8225">
                <a:extLst>
                  <a:ext uri="{FF2B5EF4-FFF2-40B4-BE49-F238E27FC236}">
                    <a16:creationId xmlns:a16="http://schemas.microsoft.com/office/drawing/2014/main" id="{6C641653-DA1C-7BF9-A67E-91DE5668F30E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40" name="Group 1039">
              <a:extLst>
                <a:ext uri="{FF2B5EF4-FFF2-40B4-BE49-F238E27FC236}">
                  <a16:creationId xmlns:a16="http://schemas.microsoft.com/office/drawing/2014/main" id="{205DA3E3-308C-DE2B-7141-9B6C9C99717F}"/>
                </a:ext>
              </a:extLst>
            </p:cNvPr>
            <p:cNvGrpSpPr/>
            <p:nvPr/>
          </p:nvGrpSpPr>
          <p:grpSpPr>
            <a:xfrm>
              <a:off x="3488929" y="3879066"/>
              <a:ext cx="605549" cy="564906"/>
              <a:chOff x="3661447" y="4485367"/>
              <a:chExt cx="605549" cy="564906"/>
            </a:xfrm>
          </p:grpSpPr>
          <p:sp>
            <p:nvSpPr>
              <p:cNvPr id="8207" name="Rectangle 8206">
                <a:extLst>
                  <a:ext uri="{FF2B5EF4-FFF2-40B4-BE49-F238E27FC236}">
                    <a16:creationId xmlns:a16="http://schemas.microsoft.com/office/drawing/2014/main" id="{B944C128-A8FA-8EF7-9D49-2544C0899174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8" name="TextBox 8207">
                <a:extLst>
                  <a:ext uri="{FF2B5EF4-FFF2-40B4-BE49-F238E27FC236}">
                    <a16:creationId xmlns:a16="http://schemas.microsoft.com/office/drawing/2014/main" id="{4630B7F6-A510-B6F2-E177-61A9F2065F3F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9" name="Isosceles Triangle 8208">
                <a:extLst>
                  <a:ext uri="{FF2B5EF4-FFF2-40B4-BE49-F238E27FC236}">
                    <a16:creationId xmlns:a16="http://schemas.microsoft.com/office/drawing/2014/main" id="{6294D1B2-FD08-3F28-9BB3-3FED677A0946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41" name="Group 1040">
              <a:extLst>
                <a:ext uri="{FF2B5EF4-FFF2-40B4-BE49-F238E27FC236}">
                  <a16:creationId xmlns:a16="http://schemas.microsoft.com/office/drawing/2014/main" id="{95BC2A8E-DB76-5BF8-CC19-6B3CD60E5788}"/>
                </a:ext>
              </a:extLst>
            </p:cNvPr>
            <p:cNvGrpSpPr/>
            <p:nvPr/>
          </p:nvGrpSpPr>
          <p:grpSpPr>
            <a:xfrm>
              <a:off x="3479404" y="3067924"/>
              <a:ext cx="605549" cy="564906"/>
              <a:chOff x="3661447" y="4485367"/>
              <a:chExt cx="605549" cy="564906"/>
            </a:xfrm>
          </p:grpSpPr>
          <p:sp>
            <p:nvSpPr>
              <p:cNvPr id="8204" name="Rectangle 8203">
                <a:extLst>
                  <a:ext uri="{FF2B5EF4-FFF2-40B4-BE49-F238E27FC236}">
                    <a16:creationId xmlns:a16="http://schemas.microsoft.com/office/drawing/2014/main" id="{F668FF58-2493-267D-DCC9-C0485EADB6A0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5" name="TextBox 8204">
                <a:extLst>
                  <a:ext uri="{FF2B5EF4-FFF2-40B4-BE49-F238E27FC236}">
                    <a16:creationId xmlns:a16="http://schemas.microsoft.com/office/drawing/2014/main" id="{6394B562-86CE-B0A4-9043-53D7C0B95F4F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6" name="Isosceles Triangle 8205">
                <a:extLst>
                  <a:ext uri="{FF2B5EF4-FFF2-40B4-BE49-F238E27FC236}">
                    <a16:creationId xmlns:a16="http://schemas.microsoft.com/office/drawing/2014/main" id="{52A545FD-0810-AC22-45F7-AC6B811D09FC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grpSp>
          <p:nvGrpSpPr>
            <p:cNvPr id="1043" name="Group 1042">
              <a:extLst>
                <a:ext uri="{FF2B5EF4-FFF2-40B4-BE49-F238E27FC236}">
                  <a16:creationId xmlns:a16="http://schemas.microsoft.com/office/drawing/2014/main" id="{3D42A6C3-803D-0798-78B8-9F161D68B37C}"/>
                </a:ext>
              </a:extLst>
            </p:cNvPr>
            <p:cNvGrpSpPr/>
            <p:nvPr/>
          </p:nvGrpSpPr>
          <p:grpSpPr>
            <a:xfrm>
              <a:off x="3479404" y="2256782"/>
              <a:ext cx="605549" cy="564906"/>
              <a:chOff x="3661447" y="4485367"/>
              <a:chExt cx="605549" cy="564906"/>
            </a:xfrm>
          </p:grpSpPr>
          <p:sp>
            <p:nvSpPr>
              <p:cNvPr id="8199" name="Rectangle 8198">
                <a:extLst>
                  <a:ext uri="{FF2B5EF4-FFF2-40B4-BE49-F238E27FC236}">
                    <a16:creationId xmlns:a16="http://schemas.microsoft.com/office/drawing/2014/main" id="{6F52AD5B-E354-EED7-BDAA-75A95B176D08}"/>
                  </a:ext>
                </a:extLst>
              </p:cNvPr>
              <p:cNvSpPr/>
              <p:nvPr/>
            </p:nvSpPr>
            <p:spPr>
              <a:xfrm>
                <a:off x="3726180" y="4510635"/>
                <a:ext cx="353468" cy="5396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8200" name="TextBox 8199">
                <a:extLst>
                  <a:ext uri="{FF2B5EF4-FFF2-40B4-BE49-F238E27FC236}">
                    <a16:creationId xmlns:a16="http://schemas.microsoft.com/office/drawing/2014/main" id="{223CEBD1-9F3E-D130-3FDC-E6457E9E3E28}"/>
                  </a:ext>
                </a:extLst>
              </p:cNvPr>
              <p:cNvSpPr txBox="1"/>
              <p:nvPr/>
            </p:nvSpPr>
            <p:spPr>
              <a:xfrm>
                <a:off x="3661447" y="4485367"/>
                <a:ext cx="605549" cy="2979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  Q</a:t>
                </a:r>
              </a:p>
            </p:txBody>
          </p:sp>
          <p:sp>
            <p:nvSpPr>
              <p:cNvPr id="8202" name="Isosceles Triangle 8201">
                <a:extLst>
                  <a:ext uri="{FF2B5EF4-FFF2-40B4-BE49-F238E27FC236}">
                    <a16:creationId xmlns:a16="http://schemas.microsoft.com/office/drawing/2014/main" id="{0AC96B0E-5D43-888B-1173-87D4F1859165}"/>
                  </a:ext>
                </a:extLst>
              </p:cNvPr>
              <p:cNvSpPr/>
              <p:nvPr/>
            </p:nvSpPr>
            <p:spPr>
              <a:xfrm rot="5400000">
                <a:off x="3733323" y="4803360"/>
                <a:ext cx="150019" cy="164306"/>
              </a:xfrm>
              <a:prstGeom prst="triangl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cxnSp>
          <p:nvCxnSpPr>
            <p:cNvPr id="1044" name="Straight Connector 1043">
              <a:extLst>
                <a:ext uri="{FF2B5EF4-FFF2-40B4-BE49-F238E27FC236}">
                  <a16:creationId xmlns:a16="http://schemas.microsoft.com/office/drawing/2014/main" id="{9F1B2881-D3D3-5D85-FCA9-C3B7A6A4F242}"/>
                </a:ext>
              </a:extLst>
            </p:cNvPr>
            <p:cNvCxnSpPr>
              <a:stCxn id="1031" idx="0"/>
            </p:cNvCxnSpPr>
            <p:nvPr/>
          </p:nvCxnSpPr>
          <p:spPr>
            <a:xfrm flipV="1">
              <a:off x="3192610" y="2430156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5" name="Straight Connector 1044">
              <a:extLst>
                <a:ext uri="{FF2B5EF4-FFF2-40B4-BE49-F238E27FC236}">
                  <a16:creationId xmlns:a16="http://schemas.microsoft.com/office/drawing/2014/main" id="{737A2AE1-EC06-4F39-0BBF-CB4DB099E02C}"/>
                </a:ext>
              </a:extLst>
            </p:cNvPr>
            <p:cNvCxnSpPr/>
            <p:nvPr/>
          </p:nvCxnSpPr>
          <p:spPr>
            <a:xfrm flipV="1">
              <a:off x="3183111" y="32176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8" name="Straight Connector 1047">
              <a:extLst>
                <a:ext uri="{FF2B5EF4-FFF2-40B4-BE49-F238E27FC236}">
                  <a16:creationId xmlns:a16="http://schemas.microsoft.com/office/drawing/2014/main" id="{3AF6CFA9-3D1A-554B-AEDE-48129AD8B21A}"/>
                </a:ext>
              </a:extLst>
            </p:cNvPr>
            <p:cNvCxnSpPr/>
            <p:nvPr/>
          </p:nvCxnSpPr>
          <p:spPr>
            <a:xfrm flipV="1">
              <a:off x="3183111" y="3994622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9" name="Straight Connector 1048">
              <a:extLst>
                <a:ext uri="{FF2B5EF4-FFF2-40B4-BE49-F238E27FC236}">
                  <a16:creationId xmlns:a16="http://schemas.microsoft.com/office/drawing/2014/main" id="{49F7C2F3-6E10-7DD3-FF3E-2810E32F6DC9}"/>
                </a:ext>
              </a:extLst>
            </p:cNvPr>
            <p:cNvCxnSpPr/>
            <p:nvPr/>
          </p:nvCxnSpPr>
          <p:spPr>
            <a:xfrm flipV="1">
              <a:off x="3176433" y="4828708"/>
              <a:ext cx="361051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0" name="Isosceles Triangle 1049">
              <a:extLst>
                <a:ext uri="{FF2B5EF4-FFF2-40B4-BE49-F238E27FC236}">
                  <a16:creationId xmlns:a16="http://schemas.microsoft.com/office/drawing/2014/main" id="{5E6F6DBE-7BBD-39A7-490F-24DE53A3EFC0}"/>
                </a:ext>
              </a:extLst>
            </p:cNvPr>
            <p:cNvSpPr/>
            <p:nvPr/>
          </p:nvSpPr>
          <p:spPr>
            <a:xfrm rot="5400000">
              <a:off x="947622" y="3388262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51" name="Isosceles Triangle 1050">
              <a:extLst>
                <a:ext uri="{FF2B5EF4-FFF2-40B4-BE49-F238E27FC236}">
                  <a16:creationId xmlns:a16="http://schemas.microsoft.com/office/drawing/2014/main" id="{BDA83068-DDF9-7DD5-A3FA-E46B987F0DB2}"/>
                </a:ext>
              </a:extLst>
            </p:cNvPr>
            <p:cNvSpPr/>
            <p:nvPr/>
          </p:nvSpPr>
          <p:spPr>
            <a:xfrm rot="5400000">
              <a:off x="1289679" y="1550750"/>
              <a:ext cx="150019" cy="164306"/>
            </a:xfrm>
            <a:prstGeom prst="triangl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52" name="Straight Connector 1051">
              <a:extLst>
                <a:ext uri="{FF2B5EF4-FFF2-40B4-BE49-F238E27FC236}">
                  <a16:creationId xmlns:a16="http://schemas.microsoft.com/office/drawing/2014/main" id="{837CA65B-10DF-DF0A-6297-AE464D09B12F}"/>
                </a:ext>
              </a:extLst>
            </p:cNvPr>
            <p:cNvCxnSpPr>
              <a:cxnSpLocks/>
              <a:stCxn id="1050" idx="0"/>
              <a:endCxn id="1055" idx="3"/>
            </p:cNvCxnSpPr>
            <p:nvPr/>
          </p:nvCxnSpPr>
          <p:spPr>
            <a:xfrm>
              <a:off x="1104785" y="3470416"/>
              <a:ext cx="179867" cy="233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3" name="Connector: Elbow 1052">
              <a:extLst>
                <a:ext uri="{FF2B5EF4-FFF2-40B4-BE49-F238E27FC236}">
                  <a16:creationId xmlns:a16="http://schemas.microsoft.com/office/drawing/2014/main" id="{79D80BFA-10BF-E11B-4964-68F9CC118618}"/>
                </a:ext>
              </a:extLst>
            </p:cNvPr>
            <p:cNvCxnSpPr>
              <a:stCxn id="1051" idx="3"/>
              <a:endCxn id="1050" idx="0"/>
            </p:cNvCxnSpPr>
            <p:nvPr/>
          </p:nvCxnSpPr>
          <p:spPr>
            <a:xfrm rot="10800000" flipV="1">
              <a:off x="1104785" y="1632903"/>
              <a:ext cx="177751" cy="1837512"/>
            </a:xfrm>
            <a:prstGeom prst="bentConnector3">
              <a:avLst>
                <a:gd name="adj1" fmla="val 5488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4" name="Connector: Elbow 1053">
              <a:extLst>
                <a:ext uri="{FF2B5EF4-FFF2-40B4-BE49-F238E27FC236}">
                  <a16:creationId xmlns:a16="http://schemas.microsoft.com/office/drawing/2014/main" id="{3B64BFE0-FD5A-0E95-BCB0-28642F8D72DD}"/>
                </a:ext>
              </a:extLst>
            </p:cNvPr>
            <p:cNvCxnSpPr>
              <a:stCxn id="21" idx="3"/>
              <a:endCxn id="1050" idx="0"/>
            </p:cNvCxnSpPr>
            <p:nvPr/>
          </p:nvCxnSpPr>
          <p:spPr>
            <a:xfrm rot="10800000">
              <a:off x="1104785" y="3470417"/>
              <a:ext cx="183890" cy="2365081"/>
            </a:xfrm>
            <a:prstGeom prst="bentConnector3">
              <a:avLst>
                <a:gd name="adj1" fmla="val 59439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5" name="Isosceles Triangle 1054">
              <a:extLst>
                <a:ext uri="{FF2B5EF4-FFF2-40B4-BE49-F238E27FC236}">
                  <a16:creationId xmlns:a16="http://schemas.microsoft.com/office/drawing/2014/main" id="{5F5DE368-8F10-0DF3-A2BC-0B176ED3A3FF}"/>
                </a:ext>
              </a:extLst>
            </p:cNvPr>
            <p:cNvSpPr/>
            <p:nvPr/>
          </p:nvSpPr>
          <p:spPr>
            <a:xfrm rot="5400000">
              <a:off x="1272700" y="3412026"/>
              <a:ext cx="145353" cy="121450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1056" name="Straight Connector 1055">
              <a:extLst>
                <a:ext uri="{FF2B5EF4-FFF2-40B4-BE49-F238E27FC236}">
                  <a16:creationId xmlns:a16="http://schemas.microsoft.com/office/drawing/2014/main" id="{96018ED7-A9E6-CF40-9C3D-1C995CECC21F}"/>
                </a:ext>
              </a:extLst>
            </p:cNvPr>
            <p:cNvCxnSpPr>
              <a:cxnSpLocks/>
            </p:cNvCxnSpPr>
            <p:nvPr/>
          </p:nvCxnSpPr>
          <p:spPr>
            <a:xfrm>
              <a:off x="3356958" y="2656928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7" name="Straight Connector 1056">
              <a:extLst>
                <a:ext uri="{FF2B5EF4-FFF2-40B4-BE49-F238E27FC236}">
                  <a16:creationId xmlns:a16="http://schemas.microsoft.com/office/drawing/2014/main" id="{430D4862-BD31-F665-C151-FFFF8F121060}"/>
                </a:ext>
              </a:extLst>
            </p:cNvPr>
            <p:cNvCxnSpPr>
              <a:cxnSpLocks/>
            </p:cNvCxnSpPr>
            <p:nvPr/>
          </p:nvCxnSpPr>
          <p:spPr>
            <a:xfrm>
              <a:off x="3373135" y="3472751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8" name="Straight Connector 1057">
              <a:extLst>
                <a:ext uri="{FF2B5EF4-FFF2-40B4-BE49-F238E27FC236}">
                  <a16:creationId xmlns:a16="http://schemas.microsoft.com/office/drawing/2014/main" id="{18E01CB6-E307-6EDE-E99E-40AA469380E1}"/>
                </a:ext>
              </a:extLst>
            </p:cNvPr>
            <p:cNvCxnSpPr>
              <a:cxnSpLocks/>
            </p:cNvCxnSpPr>
            <p:nvPr/>
          </p:nvCxnSpPr>
          <p:spPr>
            <a:xfrm>
              <a:off x="3378618" y="4274577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3" name="Straight Connector 1062">
              <a:extLst>
                <a:ext uri="{FF2B5EF4-FFF2-40B4-BE49-F238E27FC236}">
                  <a16:creationId xmlns:a16="http://schemas.microsoft.com/office/drawing/2014/main" id="{2054B532-600E-348F-D338-EBAE1F9D0DEA}"/>
                </a:ext>
              </a:extLst>
            </p:cNvPr>
            <p:cNvCxnSpPr>
              <a:cxnSpLocks/>
            </p:cNvCxnSpPr>
            <p:nvPr/>
          </p:nvCxnSpPr>
          <p:spPr>
            <a:xfrm>
              <a:off x="3363636" y="5089014"/>
              <a:ext cx="18052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9" name="Rectangle 1068">
              <a:extLst>
                <a:ext uri="{FF2B5EF4-FFF2-40B4-BE49-F238E27FC236}">
                  <a16:creationId xmlns:a16="http://schemas.microsoft.com/office/drawing/2014/main" id="{979D46F0-C89E-C136-0A7F-8E2884ED2982}"/>
                </a:ext>
              </a:extLst>
            </p:cNvPr>
            <p:cNvSpPr/>
            <p:nvPr/>
          </p:nvSpPr>
          <p:spPr>
            <a:xfrm>
              <a:off x="3464353" y="2175885"/>
              <a:ext cx="530634" cy="3174705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72" name="Straight Arrow Connector 1071">
              <a:extLst>
                <a:ext uri="{FF2B5EF4-FFF2-40B4-BE49-F238E27FC236}">
                  <a16:creationId xmlns:a16="http://schemas.microsoft.com/office/drawing/2014/main" id="{4258F4A0-D2D7-5152-ECF8-80A44100BE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4825543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4" name="Straight Arrow Connector 1073">
              <a:extLst>
                <a:ext uri="{FF2B5EF4-FFF2-40B4-BE49-F238E27FC236}">
                  <a16:creationId xmlns:a16="http://schemas.microsoft.com/office/drawing/2014/main" id="{3707BBA9-E7FF-E337-64E1-8BDCA4FD29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3994157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5" name="Straight Arrow Connector 1074">
              <a:extLst>
                <a:ext uri="{FF2B5EF4-FFF2-40B4-BE49-F238E27FC236}">
                  <a16:creationId xmlns:a16="http://schemas.microsoft.com/office/drawing/2014/main" id="{62904017-BE2D-AC2A-C89D-4E33AA0943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7130" y="3202055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6" name="Straight Arrow Connector 1075">
              <a:extLst>
                <a:ext uri="{FF2B5EF4-FFF2-40B4-BE49-F238E27FC236}">
                  <a16:creationId xmlns:a16="http://schemas.microsoft.com/office/drawing/2014/main" id="{AED87024-0AF3-9B5B-AC17-1A68650A5E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99527" y="2409289"/>
              <a:ext cx="576424" cy="26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7" name="TextBox 1076">
              <a:extLst>
                <a:ext uri="{FF2B5EF4-FFF2-40B4-BE49-F238E27FC236}">
                  <a16:creationId xmlns:a16="http://schemas.microsoft.com/office/drawing/2014/main" id="{1229BC06-964E-5245-4403-46696C3974A0}"/>
                </a:ext>
              </a:extLst>
            </p:cNvPr>
            <p:cNvSpPr txBox="1"/>
            <p:nvPr/>
          </p:nvSpPr>
          <p:spPr>
            <a:xfrm>
              <a:off x="4420435" y="4708015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C0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8" name="TextBox 1077">
              <a:extLst>
                <a:ext uri="{FF2B5EF4-FFF2-40B4-BE49-F238E27FC236}">
                  <a16:creationId xmlns:a16="http://schemas.microsoft.com/office/drawing/2014/main" id="{E7F33FB7-A560-7706-0672-05D1E5483E02}"/>
                </a:ext>
              </a:extLst>
            </p:cNvPr>
            <p:cNvSpPr txBox="1"/>
            <p:nvPr/>
          </p:nvSpPr>
          <p:spPr>
            <a:xfrm>
              <a:off x="4420435" y="3871016"/>
              <a:ext cx="423152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C1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9" name="TextBox 1078">
              <a:extLst>
                <a:ext uri="{FF2B5EF4-FFF2-40B4-BE49-F238E27FC236}">
                  <a16:creationId xmlns:a16="http://schemas.microsoft.com/office/drawing/2014/main" id="{22A89661-AAE7-54AA-287F-37C4875CCA0A}"/>
                </a:ext>
              </a:extLst>
            </p:cNvPr>
            <p:cNvSpPr txBox="1"/>
            <p:nvPr/>
          </p:nvSpPr>
          <p:spPr>
            <a:xfrm>
              <a:off x="4420435" y="3067924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C2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0" name="TextBox 1079">
              <a:extLst>
                <a:ext uri="{FF2B5EF4-FFF2-40B4-BE49-F238E27FC236}">
                  <a16:creationId xmlns:a16="http://schemas.microsoft.com/office/drawing/2014/main" id="{7FDEE57B-D899-3B91-96DE-E51F46975808}"/>
                </a:ext>
              </a:extLst>
            </p:cNvPr>
            <p:cNvSpPr txBox="1"/>
            <p:nvPr/>
          </p:nvSpPr>
          <p:spPr>
            <a:xfrm>
              <a:off x="4420435" y="2295341"/>
              <a:ext cx="421826" cy="2979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C3</a:t>
              </a:r>
              <a:endParaRPr lang="en-US" sz="105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3" name="TextBox 1082">
              <a:extLst>
                <a:ext uri="{FF2B5EF4-FFF2-40B4-BE49-F238E27FC236}">
                  <a16:creationId xmlns:a16="http://schemas.microsoft.com/office/drawing/2014/main" id="{9A1BF70F-7FAC-527B-998B-DA3E491B70A3}"/>
                </a:ext>
              </a:extLst>
            </p:cNvPr>
            <p:cNvSpPr txBox="1"/>
            <p:nvPr/>
          </p:nvSpPr>
          <p:spPr>
            <a:xfrm>
              <a:off x="3403059" y="1884424"/>
              <a:ext cx="727618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DFFs</a:t>
              </a:r>
            </a:p>
          </p:txBody>
        </p:sp>
        <p:sp>
          <p:nvSpPr>
            <p:cNvPr id="1085" name="TextBox 1084">
              <a:extLst>
                <a:ext uri="{FF2B5EF4-FFF2-40B4-BE49-F238E27FC236}">
                  <a16:creationId xmlns:a16="http://schemas.microsoft.com/office/drawing/2014/main" id="{BED86487-FDFF-79FF-5714-3578D73F1884}"/>
                </a:ext>
              </a:extLst>
            </p:cNvPr>
            <p:cNvSpPr txBox="1"/>
            <p:nvPr/>
          </p:nvSpPr>
          <p:spPr>
            <a:xfrm rot="16200000">
              <a:off x="767558" y="2612307"/>
              <a:ext cx="1283426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CARRY4</a:t>
              </a:r>
            </a:p>
          </p:txBody>
        </p:sp>
        <p:sp>
          <p:nvSpPr>
            <p:cNvPr id="8193" name="Rectangle 8192">
              <a:extLst>
                <a:ext uri="{FF2B5EF4-FFF2-40B4-BE49-F238E27FC236}">
                  <a16:creationId xmlns:a16="http://schemas.microsoft.com/office/drawing/2014/main" id="{F1B3FF41-DEE6-F023-9939-3AB9E9D19416}"/>
                </a:ext>
              </a:extLst>
            </p:cNvPr>
            <p:cNvSpPr/>
            <p:nvPr/>
          </p:nvSpPr>
          <p:spPr>
            <a:xfrm>
              <a:off x="1279360" y="5677194"/>
              <a:ext cx="2851316" cy="316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0</a:t>
              </a:r>
            </a:p>
          </p:txBody>
        </p:sp>
        <p:sp>
          <p:nvSpPr>
            <p:cNvPr id="8194" name="Arrow: Right 8193">
              <a:extLst>
                <a:ext uri="{FF2B5EF4-FFF2-40B4-BE49-F238E27FC236}">
                  <a16:creationId xmlns:a16="http://schemas.microsoft.com/office/drawing/2014/main" id="{1CEF74BD-62D6-0880-933C-034688A9E743}"/>
                </a:ext>
              </a:extLst>
            </p:cNvPr>
            <p:cNvSpPr/>
            <p:nvPr/>
          </p:nvSpPr>
          <p:spPr>
            <a:xfrm>
              <a:off x="4148303" y="1553996"/>
              <a:ext cx="382048" cy="170748"/>
            </a:xfrm>
            <a:prstGeom prst="rightArrow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8195" name="Straight Connector 8194">
              <a:extLst>
                <a:ext uri="{FF2B5EF4-FFF2-40B4-BE49-F238E27FC236}">
                  <a16:creationId xmlns:a16="http://schemas.microsoft.com/office/drawing/2014/main" id="{F2C625C0-B41B-EDF9-62F1-6CDAF8C5D4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28266" y="5486015"/>
              <a:ext cx="0" cy="14646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96" name="TextBox 8195">
              <a:extLst>
                <a:ext uri="{FF2B5EF4-FFF2-40B4-BE49-F238E27FC236}">
                  <a16:creationId xmlns:a16="http://schemas.microsoft.com/office/drawing/2014/main" id="{D932313F-259B-E784-FB41-DD1EC1C16C33}"/>
                </a:ext>
              </a:extLst>
            </p:cNvPr>
            <p:cNvSpPr txBox="1"/>
            <p:nvPr/>
          </p:nvSpPr>
          <p:spPr>
            <a:xfrm>
              <a:off x="1157676" y="1141048"/>
              <a:ext cx="735340" cy="38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TDL</a:t>
              </a:r>
            </a:p>
          </p:txBody>
        </p:sp>
        <p:sp>
          <p:nvSpPr>
            <p:cNvPr id="8198" name="TextBox 8197">
              <a:extLst>
                <a:ext uri="{FF2B5EF4-FFF2-40B4-BE49-F238E27FC236}">
                  <a16:creationId xmlns:a16="http://schemas.microsoft.com/office/drawing/2014/main" id="{45E668EB-567D-9D70-8FC3-099A865A41DD}"/>
                </a:ext>
              </a:extLst>
            </p:cNvPr>
            <p:cNvSpPr txBox="1"/>
            <p:nvPr/>
          </p:nvSpPr>
          <p:spPr>
            <a:xfrm>
              <a:off x="2179204" y="5141850"/>
              <a:ext cx="1166430" cy="3154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CLB N-1</a:t>
              </a:r>
            </a:p>
          </p:txBody>
        </p:sp>
      </p:grpSp>
      <p:sp>
        <p:nvSpPr>
          <p:cNvPr id="8303" name="TextBox 8302">
            <a:extLst>
              <a:ext uri="{FF2B5EF4-FFF2-40B4-BE49-F238E27FC236}">
                <a16:creationId xmlns:a16="http://schemas.microsoft.com/office/drawing/2014/main" id="{945EA7A7-C1DB-692C-53AD-7DE193094042}"/>
              </a:ext>
            </a:extLst>
          </p:cNvPr>
          <p:cNvSpPr txBox="1"/>
          <p:nvPr/>
        </p:nvSpPr>
        <p:spPr>
          <a:xfrm>
            <a:off x="401032" y="3386815"/>
            <a:ext cx="1031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Clock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398CD5-3B93-B388-4AB5-0B64B1A39364}"/>
              </a:ext>
            </a:extLst>
          </p:cNvPr>
          <p:cNvSpPr txBox="1"/>
          <p:nvPr/>
        </p:nvSpPr>
        <p:spPr>
          <a:xfrm>
            <a:off x="4728942" y="1687779"/>
            <a:ext cx="7463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CLB is crucial for fast signal propagation and TDL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1129282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52871</TotalTime>
  <Words>2043</Words>
  <Application>Microsoft Macintosh PowerPoint</Application>
  <PresentationFormat>Widescreen</PresentationFormat>
  <Paragraphs>807</Paragraphs>
  <Slides>29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Cambria Math</vt:lpstr>
      <vt:lpstr>Times New Roman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Daehee</dc:creator>
  <cp:lastModifiedBy>Daehee Lee</cp:lastModifiedBy>
  <cp:revision>466</cp:revision>
  <cp:lastPrinted>2024-11-16T00:17:06Z</cp:lastPrinted>
  <dcterms:created xsi:type="dcterms:W3CDTF">2022-04-20T21:02:31Z</dcterms:created>
  <dcterms:modified xsi:type="dcterms:W3CDTF">2024-11-19T05:45:48Z</dcterms:modified>
</cp:coreProperties>
</file>