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0F_BC72EBED.xml" ContentType="application/vnd.ms-powerpoint.comment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1324" r:id="rId2"/>
    <p:sldId id="1501" r:id="rId3"/>
    <p:sldId id="1502" r:id="rId4"/>
    <p:sldId id="1503" r:id="rId5"/>
    <p:sldId id="1504" r:id="rId6"/>
    <p:sldId id="1505" r:id="rId7"/>
    <p:sldId id="1506" r:id="rId8"/>
    <p:sldId id="1507" r:id="rId9"/>
    <p:sldId id="1508" r:id="rId10"/>
    <p:sldId id="1474" r:id="rId11"/>
    <p:sldId id="1488" r:id="rId12"/>
    <p:sldId id="1495" r:id="rId13"/>
    <p:sldId id="271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B2F6296-063B-6950-E184-BF8318E4F291}" name="Kurtis Raymond" initials="KR" userId="S::kraymond@triumf.ca::13d254bd-885f-4e96-94d6-b08a4fc4de98" providerId="AD"/>
  <p188:author id="{EB15E2AF-BC2B-0BC8-2FCB-04B1C08D767F}" name="Kurtis Raymond" initials="KR" userId="Kurtis Raymond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51A3C3-EE2F-CD44-8EB7-7FE581AAF6F8}" v="69" dt="2024-11-19T01:47:26.9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14"/>
    <p:restoredTop sz="94247"/>
  </p:normalViewPr>
  <p:slideViewPr>
    <p:cSldViewPr snapToGrid="0">
      <p:cViewPr varScale="1">
        <p:scale>
          <a:sx n="119" d="100"/>
          <a:sy n="119" d="100"/>
        </p:scale>
        <p:origin x="224" y="520"/>
      </p:cViewPr>
      <p:guideLst/>
    </p:cSldViewPr>
  </p:slideViewPr>
  <p:outlineViewPr>
    <p:cViewPr>
      <p:scale>
        <a:sx n="33" d="100"/>
        <a:sy n="33" d="100"/>
      </p:scale>
      <p:origin x="0" y="-6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modernComment_10F_BC72EBE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CAA77BD-7FCB-DE45-8737-CFE57A6E36D7}" authorId="{5B2F6296-063B-6950-E184-BF8318E4F291}" created="2023-05-03T19:49:12.142">
    <pc:sldMkLst xmlns:pc="http://schemas.microsoft.com/office/powerpoint/2013/main/command">
      <pc:docMk/>
      <pc:sldMk cId="3161648109" sldId="271"/>
    </pc:sldMkLst>
    <p188:txBody>
      <a:bodyPr/>
      <a:lstStyle/>
      <a:p>
        <a:r>
          <a:rPr lang="en-US"/>
          <a:t>Add an image of the spectra raw from the camera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E663B-473E-5C44-8F6E-72E796BF2D78}" type="datetimeFigureOut">
              <a:rPr lang="en-US" smtClean="0"/>
              <a:t>11/18/24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48568-BEF8-F54B-A23B-70CC85FE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70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248568-BEF8-F54B-A23B-70CC85FE8AF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60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555244-E6C6-3741-930F-1DE9E11EE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CEFEC3-2A5C-4B4C-8821-A7D3A0E8A9E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318619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46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84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32">
            <a:extLst>
              <a:ext uri="{FF2B5EF4-FFF2-40B4-BE49-F238E27FC236}">
                <a16:creationId xmlns:a16="http://schemas.microsoft.com/office/drawing/2014/main" id="{7F2CD640-DFC6-4A0D-A3FA-411EC82FD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ACFA-89FF-4316-9D09-68DBA7D5B95F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875208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"/>
          <p:cNvSpPr txBox="1">
            <a:spLocks noGrp="1"/>
          </p:cNvSpPr>
          <p:nvPr>
            <p:ph type="body" sz="quarter" idx="13"/>
          </p:nvPr>
        </p:nvSpPr>
        <p:spPr>
          <a:xfrm>
            <a:off x="381000" y="342919"/>
            <a:ext cx="10477500" cy="3000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5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87" cap="all" spc="84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rPr dirty="0"/>
              <a:t>Text</a:t>
            </a:r>
          </a:p>
        </p:txBody>
      </p:sp>
      <p:sp>
        <p:nvSpPr>
          <p:cNvPr id="92" name="Image"/>
          <p:cNvSpPr>
            <a:spLocks noGrp="1"/>
          </p:cNvSpPr>
          <p:nvPr>
            <p:ph type="pic" sz="half" idx="14"/>
          </p:nvPr>
        </p:nvSpPr>
        <p:spPr>
          <a:xfrm>
            <a:off x="6667500" y="1080492"/>
            <a:ext cx="5143500" cy="548282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381000" y="1080492"/>
            <a:ext cx="5905500" cy="50899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1000" y="1928812"/>
            <a:ext cx="5905500" cy="429518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1969"/>
            </a:lvl1pPr>
            <a:lvl2pPr>
              <a:buClr>
                <a:schemeClr val="accent1"/>
              </a:buClr>
              <a:buChar char="▸"/>
              <a:defRPr sz="1969"/>
            </a:lvl2pPr>
            <a:lvl3pPr>
              <a:buClr>
                <a:schemeClr val="accent1"/>
              </a:buClr>
              <a:buChar char="▸"/>
              <a:defRPr sz="1969"/>
            </a:lvl3pPr>
            <a:lvl4pPr>
              <a:buClr>
                <a:schemeClr val="accent1"/>
              </a:buClr>
              <a:buChar char="▸"/>
              <a:defRPr sz="1969"/>
            </a:lvl4pPr>
            <a:lvl5pPr>
              <a:buClr>
                <a:schemeClr val="accent1"/>
              </a:buClr>
              <a:buChar char="▸"/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24959" y="303609"/>
            <a:ext cx="381466" cy="32146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489992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-324000">
              <a:buFont typeface="Wingdings" pitchFamily="2" charset="2"/>
              <a:buChar char=""/>
              <a:defRPr sz="2100" b="1">
                <a:solidFill>
                  <a:srgbClr val="C00000"/>
                </a:solidFill>
                <a:latin typeface="Times" pitchFamily="18" charset="0"/>
                <a:cs typeface="Times" pitchFamily="18" charset="0"/>
              </a:defRPr>
            </a:lvl1pPr>
            <a:lvl2pPr>
              <a:buFont typeface="Wingdings" pitchFamily="2" charset="2"/>
              <a:buChar char="Ø"/>
              <a:defRPr sz="1800" b="1">
                <a:solidFill>
                  <a:schemeClr val="tx1"/>
                </a:solidFill>
                <a:latin typeface="Times" pitchFamily="18" charset="0"/>
                <a:cs typeface="Times" pitchFamily="18" charset="0"/>
              </a:defRPr>
            </a:lvl2pPr>
            <a:lvl3pPr>
              <a:buFont typeface="Arial" pitchFamily="34" charset="0"/>
              <a:buChar char="•"/>
              <a:defRPr sz="1500" b="1">
                <a:solidFill>
                  <a:srgbClr val="0000FF"/>
                </a:solidFill>
                <a:latin typeface="Times" pitchFamily="18" charset="0"/>
                <a:cs typeface="Times" pitchFamily="18" charset="0"/>
              </a:defRPr>
            </a:lvl3pPr>
            <a:lvl4pPr>
              <a:buFont typeface="Wingdings" pitchFamily="2" charset="2"/>
              <a:buChar char="ü"/>
              <a:defRPr sz="1350" b="1">
                <a:solidFill>
                  <a:srgbClr val="002060"/>
                </a:solidFill>
                <a:latin typeface="Times" pitchFamily="18" charset="0"/>
                <a:cs typeface="Times" pitchFamily="18" charset="0"/>
              </a:defRPr>
            </a:lvl4pPr>
            <a:lvl5pPr>
              <a:defRPr>
                <a:latin typeface="Times" pitchFamily="18" charset="0"/>
                <a:cs typeface="Times" pitchFamily="18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872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8AF288-740E-234C-8F15-F8C8F6A3E1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A400B-BE96-A64D-A130-7055B414AF7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12631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9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2B4F1-A93A-D842-95D8-FF6CF3DB4A30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64E81B-8EF2-1C4E-94ED-C6E77D3809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8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8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8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09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81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57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93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microsoft.com/office/2018/10/relationships/comments" Target="../comments/modernComment_10F_BC72EBED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B994E6F-2EAA-6D40-847A-8890DC58A8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472" y="0"/>
            <a:ext cx="11901055" cy="2387600"/>
          </a:xfrm>
        </p:spPr>
        <p:txBody>
          <a:bodyPr>
            <a:normAutofit/>
          </a:bodyPr>
          <a:lstStyle/>
          <a:p>
            <a:r>
              <a:rPr lang="en" dirty="0"/>
              <a:t>Welcome to PD24</a:t>
            </a:r>
            <a:endParaRPr lang="en-CA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2DF303-8E33-BB4C-A0F9-815797464E6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4EB38122-F07D-B143-882C-4FBDABA79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616" y="2397746"/>
            <a:ext cx="9956792" cy="2893549"/>
          </a:xfrm>
        </p:spPr>
        <p:txBody>
          <a:bodyPr>
            <a:normAutofit/>
          </a:bodyPr>
          <a:lstStyle/>
          <a:p>
            <a:r>
              <a:rPr lang="de-DE" dirty="0">
                <a:cs typeface="Calibri"/>
              </a:rPr>
              <a:t>Fabrice Retiere (TRIUMF)</a:t>
            </a:r>
          </a:p>
          <a:p>
            <a:r>
              <a:rPr lang="de-DE" dirty="0">
                <a:cs typeface="Calibri"/>
              </a:rPr>
              <a:t>Giacomo and Maria Adriana </a:t>
            </a:r>
            <a:r>
              <a:rPr lang="de-DE" dirty="0" err="1">
                <a:cs typeface="Calibri"/>
              </a:rPr>
              <a:t>did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most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of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the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work</a:t>
            </a:r>
            <a:endParaRPr lang="de-DE" dirty="0">
              <a:cs typeface="Calibri"/>
            </a:endParaRPr>
          </a:p>
          <a:p>
            <a:endParaRPr lang="de-DE" dirty="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F56B9D-B2A6-B64A-D0C1-5F3165224DE7}"/>
              </a:ext>
            </a:extLst>
          </p:cNvPr>
          <p:cNvSpPr txBox="1"/>
          <p:nvPr/>
        </p:nvSpPr>
        <p:spPr>
          <a:xfrm>
            <a:off x="3046206" y="3503400"/>
            <a:ext cx="609958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CA" b="0" i="0" dirty="0">
                <a:effectLst/>
                <a:latin typeface="Roboto" panose="02000000000000000000" pitchFamily="2" charset="0"/>
              </a:rPr>
              <a:t>F. Retiere (TRIUMF, Chair)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dirty="0">
                <a:effectLst/>
                <a:latin typeface="Roboto" panose="02000000000000000000" pitchFamily="2" charset="0"/>
              </a:rPr>
              <a:t>G. Gallina (TRIUMF, Princeton Univ., Co-Chair)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dirty="0">
                <a:effectLst/>
                <a:latin typeface="Roboto" panose="02000000000000000000" pitchFamily="2" charset="0"/>
              </a:rPr>
              <a:t>D. Grant (SFU)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dirty="0">
                <a:effectLst/>
                <a:latin typeface="Roboto" panose="02000000000000000000" pitchFamily="2" charset="0"/>
              </a:rPr>
              <a:t>H. Lewis (TRIUMF)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dirty="0">
                <a:effectLst/>
                <a:latin typeface="Roboto" panose="02000000000000000000" pitchFamily="2" charset="0"/>
              </a:rPr>
              <a:t>K. Raymond (TRIUMF)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dirty="0">
                <a:effectLst/>
                <a:latin typeface="Roboto" panose="02000000000000000000" pitchFamily="2" charset="0"/>
              </a:rPr>
              <a:t>M. A. Sabia (TRIUMF, Sapienza)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dirty="0">
                <a:effectLst/>
                <a:latin typeface="Roboto" panose="02000000000000000000" pitchFamily="2" charset="0"/>
              </a:rPr>
              <a:t>F. Shi (TRIUMF)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dirty="0">
                <a:effectLst/>
                <a:latin typeface="Roboto" panose="02000000000000000000" pitchFamily="2" charset="0"/>
              </a:rPr>
              <a:t>R. Underwood (TRIUMF)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dirty="0">
                <a:effectLst/>
                <a:latin typeface="Roboto" panose="02000000000000000000" pitchFamily="2" charset="0"/>
              </a:rPr>
              <a:t>P. Agnes (GSSI)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dirty="0">
                <a:effectLst/>
                <a:latin typeface="Roboto" panose="02000000000000000000" pitchFamily="2" charset="0"/>
              </a:rPr>
              <a:t>P. </a:t>
            </a:r>
            <a:r>
              <a:rPr lang="en-CA" b="0" i="0" dirty="0" err="1">
                <a:effectLst/>
                <a:latin typeface="Roboto" panose="02000000000000000000" pitchFamily="2" charset="0"/>
              </a:rPr>
              <a:t>Organtini</a:t>
            </a:r>
            <a:r>
              <a:rPr lang="en-CA" b="0" i="0" dirty="0">
                <a:effectLst/>
                <a:latin typeface="Roboto" panose="02000000000000000000" pitchFamily="2" charset="0"/>
              </a:rPr>
              <a:t> (Princeton Univ.)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dirty="0">
                <a:effectLst/>
                <a:latin typeface="Roboto" panose="02000000000000000000" pitchFamily="2" charset="0"/>
              </a:rPr>
              <a:t>A. Jamil (Princeton Univ.)</a:t>
            </a:r>
          </a:p>
        </p:txBody>
      </p:sp>
    </p:spTree>
    <p:extLst>
      <p:ext uri="{BB962C8B-B14F-4D97-AF65-F5344CB8AC3E}">
        <p14:creationId xmlns:p14="http://schemas.microsoft.com/office/powerpoint/2010/main" val="4083867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7BB956F2-4CDA-DB4A-610C-916F772801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0503E4-22A0-0BAF-CCE0-256E086DB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76727"/>
            <a:ext cx="12050486" cy="90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B1098CF-1B77-C6F5-3963-65FE2FE1E9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514" y="-644946"/>
            <a:ext cx="6901543" cy="15033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Lets start!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4" name="Picture 3" descr="A group of people on a ski lift&#10;&#10;Description automatically generated">
            <a:extLst>
              <a:ext uri="{FF2B5EF4-FFF2-40B4-BE49-F238E27FC236}">
                <a16:creationId xmlns:a16="http://schemas.microsoft.com/office/drawing/2014/main" id="{FF8A3D4C-6675-41AF-ACD2-1D0F365FE6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1" t="37161"/>
          <a:stretch/>
        </p:blipFill>
        <p:spPr>
          <a:xfrm>
            <a:off x="7203262" y="-858028"/>
            <a:ext cx="4847223" cy="31549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33D6E8-DDB2-8577-D2D4-B49D64D637B4}"/>
              </a:ext>
            </a:extLst>
          </p:cNvPr>
          <p:cNvSpPr txBox="1"/>
          <p:nvPr/>
        </p:nvSpPr>
        <p:spPr>
          <a:xfrm>
            <a:off x="1362634" y="4939120"/>
            <a:ext cx="6923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It does not always rain in Vancouver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Come back as a collaborator or member of our group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EB3578-3655-22BE-9512-820099C0C242}"/>
              </a:ext>
            </a:extLst>
          </p:cNvPr>
          <p:cNvSpPr txBox="1"/>
          <p:nvPr/>
        </p:nvSpPr>
        <p:spPr>
          <a:xfrm>
            <a:off x="466616" y="769203"/>
            <a:ext cx="5451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We need a few more junior chairs –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if you are a postdoc or student contact us</a:t>
            </a:r>
          </a:p>
        </p:txBody>
      </p:sp>
    </p:spTree>
    <p:extLst>
      <p:ext uri="{BB962C8B-B14F-4D97-AF65-F5344CB8AC3E}">
        <p14:creationId xmlns:p14="http://schemas.microsoft.com/office/powerpoint/2010/main" val="2544606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4098E-5CD9-B330-19BB-44894D3AD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Back-side illuminated for everything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575482-E134-DF89-BADA-8EE5CF240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CE00D-8AED-9533-6A01-C136D0F00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11</a:t>
            </a:fld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1758B0-39D9-A02C-EDC5-E7B0534B4176}"/>
              </a:ext>
            </a:extLst>
          </p:cNvPr>
          <p:cNvSpPr/>
          <p:nvPr/>
        </p:nvSpPr>
        <p:spPr>
          <a:xfrm>
            <a:off x="368110" y="4944880"/>
            <a:ext cx="2808000" cy="75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A6EBB4-CB9F-39E0-AF4E-1A42A517A240}"/>
              </a:ext>
            </a:extLst>
          </p:cNvPr>
          <p:cNvSpPr/>
          <p:nvPr/>
        </p:nvSpPr>
        <p:spPr>
          <a:xfrm>
            <a:off x="421479" y="4998906"/>
            <a:ext cx="2664000" cy="6986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1038F2-53A3-37AE-31B0-BB0C3C758D9F}"/>
              </a:ext>
            </a:extLst>
          </p:cNvPr>
          <p:cNvSpPr/>
          <p:nvPr/>
        </p:nvSpPr>
        <p:spPr>
          <a:xfrm>
            <a:off x="1987823" y="4993652"/>
            <a:ext cx="255671" cy="7023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85A40C-3EAA-06CE-526D-C546A0C367B1}"/>
              </a:ext>
            </a:extLst>
          </p:cNvPr>
          <p:cNvSpPr/>
          <p:nvPr/>
        </p:nvSpPr>
        <p:spPr>
          <a:xfrm>
            <a:off x="6174770" y="3950955"/>
            <a:ext cx="2808000" cy="17499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FB686-943A-9665-1893-09C805349311}"/>
              </a:ext>
            </a:extLst>
          </p:cNvPr>
          <p:cNvSpPr/>
          <p:nvPr/>
        </p:nvSpPr>
        <p:spPr>
          <a:xfrm>
            <a:off x="7550154" y="4030670"/>
            <a:ext cx="1432616" cy="9062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DB5C39-2122-B39B-9C95-475CA55247BF}"/>
              </a:ext>
            </a:extLst>
          </p:cNvPr>
          <p:cNvSpPr/>
          <p:nvPr/>
        </p:nvSpPr>
        <p:spPr>
          <a:xfrm>
            <a:off x="3140110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05E4B5A-866B-D767-243E-4FD4AC3195E9}"/>
              </a:ext>
            </a:extLst>
          </p:cNvPr>
          <p:cNvSpPr/>
          <p:nvPr/>
        </p:nvSpPr>
        <p:spPr>
          <a:xfrm>
            <a:off x="370335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8E0D1F-0BFF-D6A1-FBEF-5B430CD545EA}"/>
              </a:ext>
            </a:extLst>
          </p:cNvPr>
          <p:cNvSpPr/>
          <p:nvPr/>
        </p:nvSpPr>
        <p:spPr>
          <a:xfrm>
            <a:off x="440110" y="4980880"/>
            <a:ext cx="2664000" cy="1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E06BAB-9475-8F8D-A48E-AFFA01B5311B}"/>
              </a:ext>
            </a:extLst>
          </p:cNvPr>
          <p:cNvSpPr/>
          <p:nvPr/>
        </p:nvSpPr>
        <p:spPr>
          <a:xfrm>
            <a:off x="757626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ED6461-F10D-BAE7-D43D-5A39C8EDAF48}"/>
              </a:ext>
            </a:extLst>
          </p:cNvPr>
          <p:cNvSpPr/>
          <p:nvPr/>
        </p:nvSpPr>
        <p:spPr>
          <a:xfrm>
            <a:off x="368110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C8C7BC-85B3-D468-EF3B-D4AC7E8DDB5D}"/>
              </a:ext>
            </a:extLst>
          </p:cNvPr>
          <p:cNvSpPr/>
          <p:nvPr/>
        </p:nvSpPr>
        <p:spPr>
          <a:xfrm>
            <a:off x="3271440" y="4944880"/>
            <a:ext cx="2808000" cy="75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24444D-E4C9-93E8-7953-61F5405B5E44}"/>
              </a:ext>
            </a:extLst>
          </p:cNvPr>
          <p:cNvSpPr/>
          <p:nvPr/>
        </p:nvSpPr>
        <p:spPr>
          <a:xfrm>
            <a:off x="6043440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702F34-C81C-3F75-3FF4-CF1F330E4A40}"/>
              </a:ext>
            </a:extLst>
          </p:cNvPr>
          <p:cNvSpPr/>
          <p:nvPr/>
        </p:nvSpPr>
        <p:spPr>
          <a:xfrm>
            <a:off x="3273665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EDD88F-FA62-0BD0-7135-49EF3B15AEB2}"/>
              </a:ext>
            </a:extLst>
          </p:cNvPr>
          <p:cNvSpPr/>
          <p:nvPr/>
        </p:nvSpPr>
        <p:spPr>
          <a:xfrm>
            <a:off x="3343440" y="56518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E433C3-94E3-21A8-363E-6190EE44EBBB}"/>
              </a:ext>
            </a:extLst>
          </p:cNvPr>
          <p:cNvSpPr/>
          <p:nvPr/>
        </p:nvSpPr>
        <p:spPr>
          <a:xfrm>
            <a:off x="3343440" y="4980880"/>
            <a:ext cx="2664000" cy="1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6468B1-6809-5798-F36D-0F47E5A9FEF4}"/>
              </a:ext>
            </a:extLst>
          </p:cNvPr>
          <p:cNvSpPr/>
          <p:nvPr/>
        </p:nvSpPr>
        <p:spPr>
          <a:xfrm>
            <a:off x="3660956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C97CFDF-DADC-ACD7-3737-8046E47EE329}"/>
              </a:ext>
            </a:extLst>
          </p:cNvPr>
          <p:cNvSpPr/>
          <p:nvPr/>
        </p:nvSpPr>
        <p:spPr>
          <a:xfrm>
            <a:off x="3271440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2B5F198-680F-DBF4-AA8C-0540AC1A0EDE}"/>
              </a:ext>
            </a:extLst>
          </p:cNvPr>
          <p:cNvSpPr/>
          <p:nvPr/>
        </p:nvSpPr>
        <p:spPr>
          <a:xfrm>
            <a:off x="3343440" y="4995548"/>
            <a:ext cx="2664000" cy="6596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37EC7F-F553-A2FA-895F-ACE869806D7C}"/>
              </a:ext>
            </a:extLst>
          </p:cNvPr>
          <p:cNvSpPr/>
          <p:nvPr/>
        </p:nvSpPr>
        <p:spPr>
          <a:xfrm>
            <a:off x="761893" y="2046172"/>
            <a:ext cx="658979" cy="2198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p+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045BFE-576A-732B-D75A-8C4D63FD63F9}"/>
              </a:ext>
            </a:extLst>
          </p:cNvPr>
          <p:cNvSpPr/>
          <p:nvPr/>
        </p:nvSpPr>
        <p:spPr>
          <a:xfrm>
            <a:off x="1464606" y="2052149"/>
            <a:ext cx="661967" cy="2198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EEF20E-DAFD-FEE2-7620-DD657DAF2284}"/>
              </a:ext>
            </a:extLst>
          </p:cNvPr>
          <p:cNvSpPr/>
          <p:nvPr/>
        </p:nvSpPr>
        <p:spPr>
          <a:xfrm>
            <a:off x="757626" y="2302829"/>
            <a:ext cx="658979" cy="2198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n+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A12E468-5E60-614F-22C6-E65659A56CEA}"/>
              </a:ext>
            </a:extLst>
          </p:cNvPr>
          <p:cNvSpPr/>
          <p:nvPr/>
        </p:nvSpPr>
        <p:spPr>
          <a:xfrm>
            <a:off x="1454830" y="2296224"/>
            <a:ext cx="658979" cy="2198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677FB30-674F-191F-62C3-7AA4AD97032D}"/>
              </a:ext>
            </a:extLst>
          </p:cNvPr>
          <p:cNvSpPr/>
          <p:nvPr/>
        </p:nvSpPr>
        <p:spPr>
          <a:xfrm>
            <a:off x="2868780" y="2302829"/>
            <a:ext cx="654664" cy="2198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SiO2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2CA04BC-DD3D-CDCC-5C34-E95EC0477F2C}"/>
              </a:ext>
            </a:extLst>
          </p:cNvPr>
          <p:cNvSpPr/>
          <p:nvPr/>
        </p:nvSpPr>
        <p:spPr>
          <a:xfrm>
            <a:off x="2160871" y="2300773"/>
            <a:ext cx="651290" cy="21986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Poly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4A8AF3C-4D69-678C-0412-94F00A05E3E4}"/>
              </a:ext>
            </a:extLst>
          </p:cNvPr>
          <p:cNvSpPr/>
          <p:nvPr/>
        </p:nvSpPr>
        <p:spPr>
          <a:xfrm>
            <a:off x="8946770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9ABE833-9C04-50D7-37FA-61B73CC93689}"/>
              </a:ext>
            </a:extLst>
          </p:cNvPr>
          <p:cNvSpPr/>
          <p:nvPr/>
        </p:nvSpPr>
        <p:spPr>
          <a:xfrm>
            <a:off x="6176995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B77CBF2-8AC4-716F-B166-7FFE59C90841}"/>
              </a:ext>
            </a:extLst>
          </p:cNvPr>
          <p:cNvSpPr/>
          <p:nvPr/>
        </p:nvSpPr>
        <p:spPr>
          <a:xfrm>
            <a:off x="6246770" y="56518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8ACB20C-B13C-E9BE-684B-45F453087DF1}"/>
              </a:ext>
            </a:extLst>
          </p:cNvPr>
          <p:cNvSpPr/>
          <p:nvPr/>
        </p:nvSpPr>
        <p:spPr>
          <a:xfrm>
            <a:off x="6174770" y="3991707"/>
            <a:ext cx="28080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F87AC4-4128-4E17-CAD6-CF3413F1DE1D}"/>
              </a:ext>
            </a:extLst>
          </p:cNvPr>
          <p:cNvSpPr/>
          <p:nvPr/>
        </p:nvSpPr>
        <p:spPr>
          <a:xfrm>
            <a:off x="6564286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5DA4959-3C71-DF8C-0B7F-3325872F1E61}"/>
              </a:ext>
            </a:extLst>
          </p:cNvPr>
          <p:cNvSpPr/>
          <p:nvPr/>
        </p:nvSpPr>
        <p:spPr>
          <a:xfrm>
            <a:off x="6174770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262C6E7-4353-7019-7CF7-15B457ABD89A}"/>
              </a:ext>
            </a:extLst>
          </p:cNvPr>
          <p:cNvSpPr/>
          <p:nvPr/>
        </p:nvSpPr>
        <p:spPr>
          <a:xfrm>
            <a:off x="6246770" y="493516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E7CC21E-8DBE-5924-E620-1BFDEF33CB0C}"/>
              </a:ext>
            </a:extLst>
          </p:cNvPr>
          <p:cNvSpPr/>
          <p:nvPr/>
        </p:nvSpPr>
        <p:spPr>
          <a:xfrm>
            <a:off x="6174770" y="4037426"/>
            <a:ext cx="1391651" cy="9074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55EE250-DAAC-8DC7-C377-F5C9C96454EA}"/>
              </a:ext>
            </a:extLst>
          </p:cNvPr>
          <p:cNvSpPr/>
          <p:nvPr/>
        </p:nvSpPr>
        <p:spPr>
          <a:xfrm>
            <a:off x="2156601" y="2052418"/>
            <a:ext cx="661968" cy="2198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p-epi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FFB55F8-10EC-571F-532A-DEF77008EA29}"/>
              </a:ext>
            </a:extLst>
          </p:cNvPr>
          <p:cNvSpPr/>
          <p:nvPr/>
        </p:nvSpPr>
        <p:spPr>
          <a:xfrm>
            <a:off x="9115932" y="1755723"/>
            <a:ext cx="2808000" cy="39451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4F5907-B828-16D4-BA1B-1EAB3ECAC534}"/>
              </a:ext>
            </a:extLst>
          </p:cNvPr>
          <p:cNvSpPr/>
          <p:nvPr/>
        </p:nvSpPr>
        <p:spPr>
          <a:xfrm>
            <a:off x="11887932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71E2EEE-0837-39BB-7A43-A3E0A3E07FE9}"/>
              </a:ext>
            </a:extLst>
          </p:cNvPr>
          <p:cNvSpPr/>
          <p:nvPr/>
        </p:nvSpPr>
        <p:spPr>
          <a:xfrm>
            <a:off x="9118157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C1F9B11-18D7-EE7A-EAE1-3647AA781167}"/>
              </a:ext>
            </a:extLst>
          </p:cNvPr>
          <p:cNvSpPr/>
          <p:nvPr/>
        </p:nvSpPr>
        <p:spPr>
          <a:xfrm>
            <a:off x="9187932" y="56518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37A8BD4-CB24-E895-61A0-20B6009993E1}"/>
              </a:ext>
            </a:extLst>
          </p:cNvPr>
          <p:cNvSpPr/>
          <p:nvPr/>
        </p:nvSpPr>
        <p:spPr>
          <a:xfrm>
            <a:off x="9115932" y="1810638"/>
            <a:ext cx="2808000" cy="10248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A940C58-9C43-2A43-9E36-6BDB1101EF4C}"/>
              </a:ext>
            </a:extLst>
          </p:cNvPr>
          <p:cNvSpPr/>
          <p:nvPr/>
        </p:nvSpPr>
        <p:spPr>
          <a:xfrm>
            <a:off x="9505448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135C0EF-182F-60FE-DA30-50406F45A6DA}"/>
              </a:ext>
            </a:extLst>
          </p:cNvPr>
          <p:cNvSpPr/>
          <p:nvPr/>
        </p:nvSpPr>
        <p:spPr>
          <a:xfrm>
            <a:off x="9115932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C8AFA01-811D-90EF-D59F-3BB9E8C6DF76}"/>
              </a:ext>
            </a:extLst>
          </p:cNvPr>
          <p:cNvSpPr/>
          <p:nvPr/>
        </p:nvSpPr>
        <p:spPr>
          <a:xfrm>
            <a:off x="9187932" y="493516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F75B4CA-1076-EA71-81CC-61D616F6798E}"/>
              </a:ext>
            </a:extLst>
          </p:cNvPr>
          <p:cNvSpPr/>
          <p:nvPr/>
        </p:nvSpPr>
        <p:spPr>
          <a:xfrm>
            <a:off x="9115932" y="1913119"/>
            <a:ext cx="2808000" cy="30317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Lightning Bolt 48">
            <a:extLst>
              <a:ext uri="{FF2B5EF4-FFF2-40B4-BE49-F238E27FC236}">
                <a16:creationId xmlns:a16="http://schemas.microsoft.com/office/drawing/2014/main" id="{AD8C360E-E9FA-10AA-F985-1A7E0FECEEE2}"/>
              </a:ext>
            </a:extLst>
          </p:cNvPr>
          <p:cNvSpPr/>
          <p:nvPr/>
        </p:nvSpPr>
        <p:spPr>
          <a:xfrm>
            <a:off x="8669311" y="3235707"/>
            <a:ext cx="3522689" cy="397239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BACA9B9-B685-5418-BE3D-E48B79F06E91}"/>
              </a:ext>
            </a:extLst>
          </p:cNvPr>
          <p:cNvSpPr txBox="1"/>
          <p:nvPr/>
        </p:nvSpPr>
        <p:spPr>
          <a:xfrm>
            <a:off x="337199" y="6391666"/>
            <a:ext cx="2696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 side avalanche diode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E942780-9C81-3EA4-9F68-E15A64CB6FDE}"/>
              </a:ext>
            </a:extLst>
          </p:cNvPr>
          <p:cNvSpPr txBox="1"/>
          <p:nvPr/>
        </p:nvSpPr>
        <p:spPr>
          <a:xfrm>
            <a:off x="3207671" y="6391666"/>
            <a:ext cx="263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 side avalanche diode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3B8280E-1B7B-757C-17CD-2B1BE09E6732}"/>
              </a:ext>
            </a:extLst>
          </p:cNvPr>
          <p:cNvSpPr txBox="1"/>
          <p:nvPr/>
        </p:nvSpPr>
        <p:spPr>
          <a:xfrm>
            <a:off x="7002401" y="6382447"/>
            <a:ext cx="106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Extended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71642FE-8B50-6E27-6653-69569099BDD2}"/>
              </a:ext>
            </a:extLst>
          </p:cNvPr>
          <p:cNvCxnSpPr>
            <a:cxnSpLocks/>
          </p:cNvCxnSpPr>
          <p:nvPr/>
        </p:nvCxnSpPr>
        <p:spPr>
          <a:xfrm>
            <a:off x="337199" y="4816989"/>
            <a:ext cx="282091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3F0049E8-83F5-A767-C3B7-320042708818}"/>
              </a:ext>
            </a:extLst>
          </p:cNvPr>
          <p:cNvSpPr txBox="1"/>
          <p:nvPr/>
        </p:nvSpPr>
        <p:spPr>
          <a:xfrm>
            <a:off x="317186" y="4552901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80um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6B9A3F1-952E-3B03-34A9-04B574F09D25}"/>
              </a:ext>
            </a:extLst>
          </p:cNvPr>
          <p:cNvCxnSpPr>
            <a:cxnSpLocks/>
          </p:cNvCxnSpPr>
          <p:nvPr/>
        </p:nvCxnSpPr>
        <p:spPr>
          <a:xfrm>
            <a:off x="3739398" y="4951841"/>
            <a:ext cx="0" cy="72451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56DCD5C-F58F-8DD5-A7AC-C5B372F50975}"/>
              </a:ext>
            </a:extLst>
          </p:cNvPr>
          <p:cNvSpPr txBox="1"/>
          <p:nvPr/>
        </p:nvSpPr>
        <p:spPr>
          <a:xfrm rot="16200000">
            <a:off x="3169612" y="5110495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5-20um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E8526AC-725D-4F53-C67B-FD16B81BF80A}"/>
              </a:ext>
            </a:extLst>
          </p:cNvPr>
          <p:cNvCxnSpPr>
            <a:cxnSpLocks/>
          </p:cNvCxnSpPr>
          <p:nvPr/>
        </p:nvCxnSpPr>
        <p:spPr>
          <a:xfrm>
            <a:off x="6194995" y="4009708"/>
            <a:ext cx="0" cy="9254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F3CF0263-B301-6416-F8F2-C1DEBADC688F}"/>
              </a:ext>
            </a:extLst>
          </p:cNvPr>
          <p:cNvSpPr txBox="1"/>
          <p:nvPr/>
        </p:nvSpPr>
        <p:spPr>
          <a:xfrm rot="16200000">
            <a:off x="5587226" y="3963650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5-50um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76B4CC2-57E9-E108-ED70-FEC42F00A67E}"/>
              </a:ext>
            </a:extLst>
          </p:cNvPr>
          <p:cNvSpPr txBox="1"/>
          <p:nvPr/>
        </p:nvSpPr>
        <p:spPr>
          <a:xfrm>
            <a:off x="9915018" y="6354489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Ultra-thick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218C570-4639-C040-F2E5-2C5F124D4F0F}"/>
              </a:ext>
            </a:extLst>
          </p:cNvPr>
          <p:cNvCxnSpPr>
            <a:cxnSpLocks/>
          </p:cNvCxnSpPr>
          <p:nvPr/>
        </p:nvCxnSpPr>
        <p:spPr>
          <a:xfrm>
            <a:off x="9154157" y="1913119"/>
            <a:ext cx="0" cy="302204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FACD3813-D931-9BAD-C842-91BF77BF65B1}"/>
              </a:ext>
            </a:extLst>
          </p:cNvPr>
          <p:cNvSpPr txBox="1"/>
          <p:nvPr/>
        </p:nvSpPr>
        <p:spPr>
          <a:xfrm rot="16200000">
            <a:off x="8374337" y="2312317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100-500 um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9794E1C-E8F6-9629-7DD5-8677B2AE680F}"/>
              </a:ext>
            </a:extLst>
          </p:cNvPr>
          <p:cNvCxnSpPr>
            <a:cxnSpLocks/>
          </p:cNvCxnSpPr>
          <p:nvPr/>
        </p:nvCxnSpPr>
        <p:spPr>
          <a:xfrm flipH="1">
            <a:off x="6369152" y="3786729"/>
            <a:ext cx="904815" cy="270614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1345FFE-8CC7-696B-3779-ACD5F73B1DAF}"/>
              </a:ext>
            </a:extLst>
          </p:cNvPr>
          <p:cNvCxnSpPr/>
          <p:nvPr/>
        </p:nvCxnSpPr>
        <p:spPr>
          <a:xfrm>
            <a:off x="4295524" y="4353906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3ACBA13-55C0-5CE8-40A4-D6B243D909B3}"/>
              </a:ext>
            </a:extLst>
          </p:cNvPr>
          <p:cNvCxnSpPr/>
          <p:nvPr/>
        </p:nvCxnSpPr>
        <p:spPr>
          <a:xfrm>
            <a:off x="8907447" y="3451811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 64">
            <a:extLst>
              <a:ext uri="{FF2B5EF4-FFF2-40B4-BE49-F238E27FC236}">
                <a16:creationId xmlns:a16="http://schemas.microsoft.com/office/drawing/2014/main" id="{406D0355-EAB7-C4C8-E1D6-89F3DD322737}"/>
              </a:ext>
            </a:extLst>
          </p:cNvPr>
          <p:cNvSpPr/>
          <p:nvPr/>
        </p:nvSpPr>
        <p:spPr>
          <a:xfrm>
            <a:off x="8707885" y="4142808"/>
            <a:ext cx="237556" cy="1510748"/>
          </a:xfrm>
          <a:custGeom>
            <a:avLst/>
            <a:gdLst>
              <a:gd name="connsiteX0" fmla="*/ 219194 w 237556"/>
              <a:gd name="connsiteY0" fmla="*/ 0 h 1510748"/>
              <a:gd name="connsiteX1" fmla="*/ 219194 w 237556"/>
              <a:gd name="connsiteY1" fmla="*/ 564543 h 1510748"/>
              <a:gd name="connsiteX2" fmla="*/ 28362 w 237556"/>
              <a:gd name="connsiteY2" fmla="*/ 747423 h 1510748"/>
              <a:gd name="connsiteX3" fmla="*/ 4508 w 237556"/>
              <a:gd name="connsiteY3" fmla="*/ 1510748 h 151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556" h="1510748">
                <a:moveTo>
                  <a:pt x="219194" y="0"/>
                </a:moveTo>
                <a:cubicBezTo>
                  <a:pt x="235096" y="219986"/>
                  <a:pt x="250999" y="439973"/>
                  <a:pt x="219194" y="564543"/>
                </a:cubicBezTo>
                <a:cubicBezTo>
                  <a:pt x="187389" y="689113"/>
                  <a:pt x="64143" y="589722"/>
                  <a:pt x="28362" y="747423"/>
                </a:cubicBezTo>
                <a:cubicBezTo>
                  <a:pt x="-7419" y="905124"/>
                  <a:pt x="-1456" y="1207936"/>
                  <a:pt x="4508" y="1510748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B48598B-F204-B611-A49D-DAD871AA8D19}"/>
              </a:ext>
            </a:extLst>
          </p:cNvPr>
          <p:cNvSpPr/>
          <p:nvPr/>
        </p:nvSpPr>
        <p:spPr>
          <a:xfrm>
            <a:off x="8564888" y="5632301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18EF4D0-8137-DC98-6BB9-4AB0E68ED8D0}"/>
              </a:ext>
            </a:extLst>
          </p:cNvPr>
          <p:cNvCxnSpPr/>
          <p:nvPr/>
        </p:nvCxnSpPr>
        <p:spPr>
          <a:xfrm>
            <a:off x="4302169" y="5007232"/>
            <a:ext cx="0" cy="64459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C99EF212-7FF5-758D-8580-78D29BFD2713}"/>
              </a:ext>
            </a:extLst>
          </p:cNvPr>
          <p:cNvSpPr/>
          <p:nvPr/>
        </p:nvSpPr>
        <p:spPr>
          <a:xfrm>
            <a:off x="4181175" y="5636219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70EE545-137C-D3D0-D76C-8F17E20CA99B}"/>
              </a:ext>
            </a:extLst>
          </p:cNvPr>
          <p:cNvSpPr/>
          <p:nvPr/>
        </p:nvSpPr>
        <p:spPr>
          <a:xfrm>
            <a:off x="2013307" y="4973652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DC1F05D-6BAD-CE47-10F4-EEF481384E25}"/>
              </a:ext>
            </a:extLst>
          </p:cNvPr>
          <p:cNvSpPr/>
          <p:nvPr/>
        </p:nvSpPr>
        <p:spPr>
          <a:xfrm>
            <a:off x="1220752" y="4995229"/>
            <a:ext cx="255671" cy="7023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24552ED-3C37-0C1C-4136-B5805BF42B9C}"/>
              </a:ext>
            </a:extLst>
          </p:cNvPr>
          <p:cNvSpPr/>
          <p:nvPr/>
        </p:nvSpPr>
        <p:spPr>
          <a:xfrm>
            <a:off x="3383368" y="2676458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A9157E4-68EB-15E2-ECB2-D3DE0063DE92}"/>
              </a:ext>
            </a:extLst>
          </p:cNvPr>
          <p:cNvSpPr txBox="1"/>
          <p:nvPr/>
        </p:nvSpPr>
        <p:spPr>
          <a:xfrm>
            <a:off x="3646491" y="2486470"/>
            <a:ext cx="238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Geiger mode avalanche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61C05AE-C7D4-58FD-A984-AC7D6055FA35}"/>
              </a:ext>
            </a:extLst>
          </p:cNvPr>
          <p:cNvCxnSpPr>
            <a:cxnSpLocks/>
          </p:cNvCxnSpPr>
          <p:nvPr/>
        </p:nvCxnSpPr>
        <p:spPr>
          <a:xfrm flipH="1">
            <a:off x="881101" y="3153434"/>
            <a:ext cx="662" cy="215068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8FB56946-FDD2-2D16-FA1C-4957C263F725}"/>
              </a:ext>
            </a:extLst>
          </p:cNvPr>
          <p:cNvSpPr txBox="1"/>
          <p:nvPr/>
        </p:nvSpPr>
        <p:spPr>
          <a:xfrm>
            <a:off x="967720" y="3077555"/>
            <a:ext cx="1968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VUV – Blue photon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505F860-B003-C37F-D57D-04B5A7CB5E3A}"/>
              </a:ext>
            </a:extLst>
          </p:cNvPr>
          <p:cNvCxnSpPr>
            <a:cxnSpLocks/>
          </p:cNvCxnSpPr>
          <p:nvPr/>
        </p:nvCxnSpPr>
        <p:spPr>
          <a:xfrm>
            <a:off x="3089814" y="3156517"/>
            <a:ext cx="0" cy="23149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26A51178-D265-85A4-D815-E67224F591B0}"/>
              </a:ext>
            </a:extLst>
          </p:cNvPr>
          <p:cNvSpPr txBox="1"/>
          <p:nvPr/>
        </p:nvSpPr>
        <p:spPr>
          <a:xfrm>
            <a:off x="3234858" y="3109473"/>
            <a:ext cx="172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Charged particle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46F89F8-0658-FA12-EBD6-38122BB8A7E8}"/>
              </a:ext>
            </a:extLst>
          </p:cNvPr>
          <p:cNvSpPr txBox="1"/>
          <p:nvPr/>
        </p:nvSpPr>
        <p:spPr>
          <a:xfrm>
            <a:off x="6149567" y="3981939"/>
            <a:ext cx="13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Un-depleted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1BC05FE-BE5A-9AB4-A0E0-D81D0EF21ECE}"/>
              </a:ext>
            </a:extLst>
          </p:cNvPr>
          <p:cNvSpPr/>
          <p:nvPr/>
        </p:nvSpPr>
        <p:spPr>
          <a:xfrm>
            <a:off x="2853742" y="2049769"/>
            <a:ext cx="661968" cy="2198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p-epi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88D0B53-D97D-9498-2580-2CA47E3F4CA9}"/>
              </a:ext>
            </a:extLst>
          </p:cNvPr>
          <p:cNvSpPr txBox="1"/>
          <p:nvPr/>
        </p:nvSpPr>
        <p:spPr>
          <a:xfrm>
            <a:off x="7595211" y="3991785"/>
            <a:ext cx="10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depleted</a:t>
            </a:r>
          </a:p>
        </p:txBody>
      </p:sp>
      <p:sp>
        <p:nvSpPr>
          <p:cNvPr id="80" name="Freeform 79">
            <a:extLst>
              <a:ext uri="{FF2B5EF4-FFF2-40B4-BE49-F238E27FC236}">
                <a16:creationId xmlns:a16="http://schemas.microsoft.com/office/drawing/2014/main" id="{6096FB64-A165-9FE6-A1B6-78BDAED02229}"/>
              </a:ext>
            </a:extLst>
          </p:cNvPr>
          <p:cNvSpPr/>
          <p:nvPr/>
        </p:nvSpPr>
        <p:spPr>
          <a:xfrm>
            <a:off x="6167185" y="4476763"/>
            <a:ext cx="886901" cy="230588"/>
          </a:xfrm>
          <a:custGeom>
            <a:avLst/>
            <a:gdLst>
              <a:gd name="connsiteX0" fmla="*/ 874643 w 874643"/>
              <a:gd name="connsiteY0" fmla="*/ 0 h 230588"/>
              <a:gd name="connsiteX1" fmla="*/ 834887 w 874643"/>
              <a:gd name="connsiteY1" fmla="*/ 23854 h 230588"/>
              <a:gd name="connsiteX2" fmla="*/ 795130 w 874643"/>
              <a:gd name="connsiteY2" fmla="*/ 31805 h 230588"/>
              <a:gd name="connsiteX3" fmla="*/ 771276 w 874643"/>
              <a:gd name="connsiteY3" fmla="*/ 39757 h 230588"/>
              <a:gd name="connsiteX4" fmla="*/ 715617 w 874643"/>
              <a:gd name="connsiteY4" fmla="*/ 15903 h 230588"/>
              <a:gd name="connsiteX5" fmla="*/ 667909 w 874643"/>
              <a:gd name="connsiteY5" fmla="*/ 0 h 230588"/>
              <a:gd name="connsiteX6" fmla="*/ 620201 w 874643"/>
              <a:gd name="connsiteY6" fmla="*/ 31805 h 230588"/>
              <a:gd name="connsiteX7" fmla="*/ 572494 w 874643"/>
              <a:gd name="connsiteY7" fmla="*/ 79513 h 230588"/>
              <a:gd name="connsiteX8" fmla="*/ 532737 w 874643"/>
              <a:gd name="connsiteY8" fmla="*/ 135172 h 230588"/>
              <a:gd name="connsiteX9" fmla="*/ 437321 w 874643"/>
              <a:gd name="connsiteY9" fmla="*/ 119270 h 230588"/>
              <a:gd name="connsiteX10" fmla="*/ 413468 w 874643"/>
              <a:gd name="connsiteY10" fmla="*/ 103367 h 230588"/>
              <a:gd name="connsiteX11" fmla="*/ 389614 w 874643"/>
              <a:gd name="connsiteY11" fmla="*/ 111318 h 230588"/>
              <a:gd name="connsiteX12" fmla="*/ 341906 w 874643"/>
              <a:gd name="connsiteY12" fmla="*/ 151075 h 230588"/>
              <a:gd name="connsiteX13" fmla="*/ 286247 w 874643"/>
              <a:gd name="connsiteY13" fmla="*/ 127221 h 230588"/>
              <a:gd name="connsiteX14" fmla="*/ 230588 w 874643"/>
              <a:gd name="connsiteY14" fmla="*/ 71562 h 230588"/>
              <a:gd name="connsiteX15" fmla="*/ 190831 w 874643"/>
              <a:gd name="connsiteY15" fmla="*/ 79513 h 230588"/>
              <a:gd name="connsiteX16" fmla="*/ 103367 w 874643"/>
              <a:gd name="connsiteY16" fmla="*/ 87465 h 230588"/>
              <a:gd name="connsiteX17" fmla="*/ 95415 w 874643"/>
              <a:gd name="connsiteY17" fmla="*/ 111318 h 230588"/>
              <a:gd name="connsiteX18" fmla="*/ 103367 w 874643"/>
              <a:gd name="connsiteY18" fmla="*/ 151075 h 230588"/>
              <a:gd name="connsiteX19" fmla="*/ 103367 w 874643"/>
              <a:gd name="connsiteY19" fmla="*/ 214685 h 230588"/>
              <a:gd name="connsiteX20" fmla="*/ 55659 w 874643"/>
              <a:gd name="connsiteY20" fmla="*/ 230588 h 230588"/>
              <a:gd name="connsiteX21" fmla="*/ 0 w 874643"/>
              <a:gd name="connsiteY21" fmla="*/ 222637 h 2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74643" h="230588">
                <a:moveTo>
                  <a:pt x="874643" y="0"/>
                </a:moveTo>
                <a:cubicBezTo>
                  <a:pt x="861391" y="7951"/>
                  <a:pt x="849236" y="18114"/>
                  <a:pt x="834887" y="23854"/>
                </a:cubicBezTo>
                <a:cubicBezTo>
                  <a:pt x="822339" y="28873"/>
                  <a:pt x="808241" y="28527"/>
                  <a:pt x="795130" y="31805"/>
                </a:cubicBezTo>
                <a:cubicBezTo>
                  <a:pt x="786999" y="33838"/>
                  <a:pt x="779227" y="37106"/>
                  <a:pt x="771276" y="39757"/>
                </a:cubicBezTo>
                <a:cubicBezTo>
                  <a:pt x="687140" y="18721"/>
                  <a:pt x="786219" y="47281"/>
                  <a:pt x="715617" y="15903"/>
                </a:cubicBezTo>
                <a:cubicBezTo>
                  <a:pt x="700299" y="9095"/>
                  <a:pt x="667909" y="0"/>
                  <a:pt x="667909" y="0"/>
                </a:cubicBezTo>
                <a:cubicBezTo>
                  <a:pt x="625990" y="13974"/>
                  <a:pt x="659906" y="-1283"/>
                  <a:pt x="620201" y="31805"/>
                </a:cubicBezTo>
                <a:cubicBezTo>
                  <a:pt x="573698" y="70558"/>
                  <a:pt x="618202" y="18570"/>
                  <a:pt x="572494" y="79513"/>
                </a:cubicBezTo>
                <a:cubicBezTo>
                  <a:pt x="553941" y="135172"/>
                  <a:pt x="572494" y="121920"/>
                  <a:pt x="532737" y="135172"/>
                </a:cubicBezTo>
                <a:cubicBezTo>
                  <a:pt x="510069" y="132653"/>
                  <a:pt x="463961" y="132590"/>
                  <a:pt x="437321" y="119270"/>
                </a:cubicBezTo>
                <a:cubicBezTo>
                  <a:pt x="428774" y="114996"/>
                  <a:pt x="421419" y="108668"/>
                  <a:pt x="413468" y="103367"/>
                </a:cubicBezTo>
                <a:cubicBezTo>
                  <a:pt x="405517" y="106017"/>
                  <a:pt x="397111" y="107570"/>
                  <a:pt x="389614" y="111318"/>
                </a:cubicBezTo>
                <a:cubicBezTo>
                  <a:pt x="367475" y="122388"/>
                  <a:pt x="359490" y="133491"/>
                  <a:pt x="341906" y="151075"/>
                </a:cubicBezTo>
                <a:cubicBezTo>
                  <a:pt x="320922" y="145829"/>
                  <a:pt x="301623" y="144793"/>
                  <a:pt x="286247" y="127221"/>
                </a:cubicBezTo>
                <a:cubicBezTo>
                  <a:pt x="233710" y="67179"/>
                  <a:pt x="279625" y="87908"/>
                  <a:pt x="230588" y="71562"/>
                </a:cubicBezTo>
                <a:cubicBezTo>
                  <a:pt x="217336" y="74212"/>
                  <a:pt x="204241" y="77837"/>
                  <a:pt x="190831" y="79513"/>
                </a:cubicBezTo>
                <a:cubicBezTo>
                  <a:pt x="161782" y="83144"/>
                  <a:pt x="131140" y="78208"/>
                  <a:pt x="103367" y="87465"/>
                </a:cubicBezTo>
                <a:cubicBezTo>
                  <a:pt x="95416" y="90115"/>
                  <a:pt x="98066" y="103367"/>
                  <a:pt x="95415" y="111318"/>
                </a:cubicBezTo>
                <a:cubicBezTo>
                  <a:pt x="98066" y="124570"/>
                  <a:pt x="100089" y="137964"/>
                  <a:pt x="103367" y="151075"/>
                </a:cubicBezTo>
                <a:cubicBezTo>
                  <a:pt x="108386" y="171152"/>
                  <a:pt x="124579" y="193473"/>
                  <a:pt x="103367" y="214685"/>
                </a:cubicBezTo>
                <a:cubicBezTo>
                  <a:pt x="91514" y="226538"/>
                  <a:pt x="55659" y="230588"/>
                  <a:pt x="55659" y="230588"/>
                </a:cubicBezTo>
                <a:cubicBezTo>
                  <a:pt x="16140" y="220709"/>
                  <a:pt x="34782" y="222637"/>
                  <a:pt x="0" y="222637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891D25E7-30C5-8977-49F8-F372E66A950C}"/>
              </a:ext>
            </a:extLst>
          </p:cNvPr>
          <p:cNvSpPr/>
          <p:nvPr/>
        </p:nvSpPr>
        <p:spPr>
          <a:xfrm>
            <a:off x="6986960" y="4651692"/>
            <a:ext cx="111319" cy="294198"/>
          </a:xfrm>
          <a:custGeom>
            <a:avLst/>
            <a:gdLst>
              <a:gd name="connsiteX0" fmla="*/ 0 w 111319"/>
              <a:gd name="connsiteY0" fmla="*/ 0 h 294198"/>
              <a:gd name="connsiteX1" fmla="*/ 23854 w 111319"/>
              <a:gd name="connsiteY1" fmla="*/ 39756 h 294198"/>
              <a:gd name="connsiteX2" fmla="*/ 71562 w 111319"/>
              <a:gd name="connsiteY2" fmla="*/ 55659 h 294198"/>
              <a:gd name="connsiteX3" fmla="*/ 79513 w 111319"/>
              <a:gd name="connsiteY3" fmla="*/ 159026 h 294198"/>
              <a:gd name="connsiteX4" fmla="*/ 95416 w 111319"/>
              <a:gd name="connsiteY4" fmla="*/ 206734 h 294198"/>
              <a:gd name="connsiteX5" fmla="*/ 95416 w 111319"/>
              <a:gd name="connsiteY5" fmla="*/ 278296 h 294198"/>
              <a:gd name="connsiteX6" fmla="*/ 111319 w 111319"/>
              <a:gd name="connsiteY6" fmla="*/ 294198 h 29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319" h="294198">
                <a:moveTo>
                  <a:pt x="0" y="0"/>
                </a:moveTo>
                <a:cubicBezTo>
                  <a:pt x="7951" y="13252"/>
                  <a:pt x="11655" y="30268"/>
                  <a:pt x="23854" y="39756"/>
                </a:cubicBezTo>
                <a:cubicBezTo>
                  <a:pt x="37086" y="50047"/>
                  <a:pt x="71562" y="55659"/>
                  <a:pt x="71562" y="55659"/>
                </a:cubicBezTo>
                <a:cubicBezTo>
                  <a:pt x="74212" y="90115"/>
                  <a:pt x="74123" y="124891"/>
                  <a:pt x="79513" y="159026"/>
                </a:cubicBezTo>
                <a:cubicBezTo>
                  <a:pt x="82127" y="175584"/>
                  <a:pt x="95416" y="206734"/>
                  <a:pt x="95416" y="206734"/>
                </a:cubicBezTo>
                <a:cubicBezTo>
                  <a:pt x="79092" y="255706"/>
                  <a:pt x="68732" y="244942"/>
                  <a:pt x="95416" y="278296"/>
                </a:cubicBezTo>
                <a:cubicBezTo>
                  <a:pt x="100099" y="284150"/>
                  <a:pt x="106018" y="288897"/>
                  <a:pt x="111319" y="294198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1FEB9CB-12DB-3BED-0A93-910825299D52}"/>
              </a:ext>
            </a:extLst>
          </p:cNvPr>
          <p:cNvCxnSpPr>
            <a:cxnSpLocks/>
            <a:endCxn id="81" idx="6"/>
          </p:cNvCxnSpPr>
          <p:nvPr/>
        </p:nvCxnSpPr>
        <p:spPr>
          <a:xfrm flipV="1">
            <a:off x="7093013" y="4945890"/>
            <a:ext cx="5266" cy="70825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>
            <a:extLst>
              <a:ext uri="{FF2B5EF4-FFF2-40B4-BE49-F238E27FC236}">
                <a16:creationId xmlns:a16="http://schemas.microsoft.com/office/drawing/2014/main" id="{D086116E-3F51-E7B2-F0BE-D53C04828158}"/>
              </a:ext>
            </a:extLst>
          </p:cNvPr>
          <p:cNvSpPr/>
          <p:nvPr/>
        </p:nvSpPr>
        <p:spPr>
          <a:xfrm>
            <a:off x="6957872" y="5638686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1ACAF0C7-4E08-601C-D868-A58D693CB01D}"/>
              </a:ext>
            </a:extLst>
          </p:cNvPr>
          <p:cNvCxnSpPr/>
          <p:nvPr/>
        </p:nvCxnSpPr>
        <p:spPr>
          <a:xfrm>
            <a:off x="888096" y="2614783"/>
            <a:ext cx="0" cy="152289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41B7A0F-9FE1-4D8C-3102-E7F00931E470}"/>
              </a:ext>
            </a:extLst>
          </p:cNvPr>
          <p:cNvSpPr txBox="1"/>
          <p:nvPr/>
        </p:nvSpPr>
        <p:spPr>
          <a:xfrm>
            <a:off x="1219934" y="2510789"/>
            <a:ext cx="207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trajectories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5A6DFB5-BF79-8C43-ACC8-4D3CD503DA7C}"/>
              </a:ext>
            </a:extLst>
          </p:cNvPr>
          <p:cNvSpPr/>
          <p:nvPr/>
        </p:nvSpPr>
        <p:spPr>
          <a:xfrm>
            <a:off x="981088" y="2624730"/>
            <a:ext cx="246217" cy="142342"/>
          </a:xfrm>
          <a:prstGeom prst="rect">
            <a:avLst/>
          </a:prstGeom>
          <a:gradFill>
            <a:gsLst>
              <a:gs pos="0">
                <a:schemeClr val="bg1"/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C0A4007C-FDFC-6BA5-4B98-6C9D319BA773}"/>
              </a:ext>
            </a:extLst>
          </p:cNvPr>
          <p:cNvSpPr/>
          <p:nvPr/>
        </p:nvSpPr>
        <p:spPr>
          <a:xfrm>
            <a:off x="3387459" y="2965719"/>
            <a:ext cx="230588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389F65F-E7D1-B0A7-24B7-B5D22C9E94B3}"/>
              </a:ext>
            </a:extLst>
          </p:cNvPr>
          <p:cNvSpPr txBox="1"/>
          <p:nvPr/>
        </p:nvSpPr>
        <p:spPr>
          <a:xfrm>
            <a:off x="3650582" y="2775731"/>
            <a:ext cx="175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avalanche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436D3696-96F2-20FF-E27D-4841EFD727B8}"/>
              </a:ext>
            </a:extLst>
          </p:cNvPr>
          <p:cNvCxnSpPr>
            <a:cxnSpLocks/>
          </p:cNvCxnSpPr>
          <p:nvPr/>
        </p:nvCxnSpPr>
        <p:spPr>
          <a:xfrm>
            <a:off x="8795476" y="3281425"/>
            <a:ext cx="1163937" cy="61167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9FF7438-6645-CBB0-419F-832BBDE835E0}"/>
              </a:ext>
            </a:extLst>
          </p:cNvPr>
          <p:cNvCxnSpPr>
            <a:cxnSpLocks/>
          </p:cNvCxnSpPr>
          <p:nvPr/>
        </p:nvCxnSpPr>
        <p:spPr>
          <a:xfrm flipH="1">
            <a:off x="9959413" y="2756169"/>
            <a:ext cx="2097681" cy="113692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5E5B1C1-7968-80AD-AE8D-2AE002A64B79}"/>
              </a:ext>
            </a:extLst>
          </p:cNvPr>
          <p:cNvCxnSpPr>
            <a:cxnSpLocks/>
          </p:cNvCxnSpPr>
          <p:nvPr/>
        </p:nvCxnSpPr>
        <p:spPr>
          <a:xfrm>
            <a:off x="5032614" y="3168192"/>
            <a:ext cx="0" cy="16589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DAC1577B-9BA7-9E48-52F5-9E571792E3F1}"/>
              </a:ext>
            </a:extLst>
          </p:cNvPr>
          <p:cNvSpPr txBox="1"/>
          <p:nvPr/>
        </p:nvSpPr>
        <p:spPr>
          <a:xfrm>
            <a:off x="5132601" y="3112826"/>
            <a:ext cx="238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 or dark matter</a:t>
            </a:r>
          </a:p>
        </p:txBody>
      </p:sp>
      <p:sp>
        <p:nvSpPr>
          <p:cNvPr id="93" name="Freeform 92">
            <a:extLst>
              <a:ext uri="{FF2B5EF4-FFF2-40B4-BE49-F238E27FC236}">
                <a16:creationId xmlns:a16="http://schemas.microsoft.com/office/drawing/2014/main" id="{D44DA7F4-AE74-78EC-82A3-92C84E3A21A1}"/>
              </a:ext>
            </a:extLst>
          </p:cNvPr>
          <p:cNvSpPr/>
          <p:nvPr/>
        </p:nvSpPr>
        <p:spPr>
          <a:xfrm>
            <a:off x="9650224" y="3919468"/>
            <a:ext cx="295670" cy="1025412"/>
          </a:xfrm>
          <a:custGeom>
            <a:avLst/>
            <a:gdLst>
              <a:gd name="connsiteX0" fmla="*/ 295670 w 295670"/>
              <a:gd name="connsiteY0" fmla="*/ 0 h 906449"/>
              <a:gd name="connsiteX1" fmla="*/ 271816 w 295670"/>
              <a:gd name="connsiteY1" fmla="*/ 87465 h 906449"/>
              <a:gd name="connsiteX2" fmla="*/ 247962 w 295670"/>
              <a:gd name="connsiteY2" fmla="*/ 103367 h 906449"/>
              <a:gd name="connsiteX3" fmla="*/ 247962 w 295670"/>
              <a:gd name="connsiteY3" fmla="*/ 151075 h 906449"/>
              <a:gd name="connsiteX4" fmla="*/ 240011 w 295670"/>
              <a:gd name="connsiteY4" fmla="*/ 246491 h 906449"/>
              <a:gd name="connsiteX5" fmla="*/ 232059 w 295670"/>
              <a:gd name="connsiteY5" fmla="*/ 270345 h 906449"/>
              <a:gd name="connsiteX6" fmla="*/ 208206 w 295670"/>
              <a:gd name="connsiteY6" fmla="*/ 294199 h 906449"/>
              <a:gd name="connsiteX7" fmla="*/ 192303 w 295670"/>
              <a:gd name="connsiteY7" fmla="*/ 349858 h 906449"/>
              <a:gd name="connsiteX8" fmla="*/ 176400 w 295670"/>
              <a:gd name="connsiteY8" fmla="*/ 461176 h 906449"/>
              <a:gd name="connsiteX9" fmla="*/ 144595 w 295670"/>
              <a:gd name="connsiteY9" fmla="*/ 508884 h 906449"/>
              <a:gd name="connsiteX10" fmla="*/ 96887 w 295670"/>
              <a:gd name="connsiteY10" fmla="*/ 524787 h 906449"/>
              <a:gd name="connsiteX11" fmla="*/ 73033 w 295670"/>
              <a:gd name="connsiteY11" fmla="*/ 532738 h 906449"/>
              <a:gd name="connsiteX12" fmla="*/ 49179 w 295670"/>
              <a:gd name="connsiteY12" fmla="*/ 548640 h 906449"/>
              <a:gd name="connsiteX13" fmla="*/ 33277 w 295670"/>
              <a:gd name="connsiteY13" fmla="*/ 596348 h 906449"/>
              <a:gd name="connsiteX14" fmla="*/ 25326 w 295670"/>
              <a:gd name="connsiteY14" fmla="*/ 620202 h 906449"/>
              <a:gd name="connsiteX15" fmla="*/ 33277 w 295670"/>
              <a:gd name="connsiteY15" fmla="*/ 683813 h 906449"/>
              <a:gd name="connsiteX16" fmla="*/ 41228 w 295670"/>
              <a:gd name="connsiteY16" fmla="*/ 739472 h 906449"/>
              <a:gd name="connsiteX17" fmla="*/ 33277 w 295670"/>
              <a:gd name="connsiteY17" fmla="*/ 771277 h 906449"/>
              <a:gd name="connsiteX18" fmla="*/ 9423 w 295670"/>
              <a:gd name="connsiteY18" fmla="*/ 818985 h 906449"/>
              <a:gd name="connsiteX19" fmla="*/ 9423 w 295670"/>
              <a:gd name="connsiteY19" fmla="*/ 866693 h 906449"/>
              <a:gd name="connsiteX20" fmla="*/ 1472 w 295670"/>
              <a:gd name="connsiteY20" fmla="*/ 906449 h 9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670" h="906449">
                <a:moveTo>
                  <a:pt x="295670" y="0"/>
                </a:moveTo>
                <a:cubicBezTo>
                  <a:pt x="290967" y="37629"/>
                  <a:pt x="297590" y="61692"/>
                  <a:pt x="271816" y="87465"/>
                </a:cubicBezTo>
                <a:cubicBezTo>
                  <a:pt x="265059" y="94222"/>
                  <a:pt x="255913" y="98066"/>
                  <a:pt x="247962" y="103367"/>
                </a:cubicBezTo>
                <a:cubicBezTo>
                  <a:pt x="226759" y="166978"/>
                  <a:pt x="247962" y="87464"/>
                  <a:pt x="247962" y="151075"/>
                </a:cubicBezTo>
                <a:cubicBezTo>
                  <a:pt x="247962" y="182991"/>
                  <a:pt x="244229" y="214855"/>
                  <a:pt x="240011" y="246491"/>
                </a:cubicBezTo>
                <a:cubicBezTo>
                  <a:pt x="238903" y="254799"/>
                  <a:pt x="236708" y="263371"/>
                  <a:pt x="232059" y="270345"/>
                </a:cubicBezTo>
                <a:cubicBezTo>
                  <a:pt x="225822" y="279701"/>
                  <a:pt x="216157" y="286248"/>
                  <a:pt x="208206" y="294199"/>
                </a:cubicBezTo>
                <a:cubicBezTo>
                  <a:pt x="202753" y="310556"/>
                  <a:pt x="194522" y="333213"/>
                  <a:pt x="192303" y="349858"/>
                </a:cubicBezTo>
                <a:cubicBezTo>
                  <a:pt x="190897" y="360402"/>
                  <a:pt x="191519" y="433962"/>
                  <a:pt x="176400" y="461176"/>
                </a:cubicBezTo>
                <a:cubicBezTo>
                  <a:pt x="167118" y="477883"/>
                  <a:pt x="162727" y="502840"/>
                  <a:pt x="144595" y="508884"/>
                </a:cubicBezTo>
                <a:lnTo>
                  <a:pt x="96887" y="524787"/>
                </a:lnTo>
                <a:cubicBezTo>
                  <a:pt x="88936" y="527437"/>
                  <a:pt x="80007" y="528089"/>
                  <a:pt x="73033" y="532738"/>
                </a:cubicBezTo>
                <a:lnTo>
                  <a:pt x="49179" y="548640"/>
                </a:lnTo>
                <a:lnTo>
                  <a:pt x="33277" y="596348"/>
                </a:lnTo>
                <a:lnTo>
                  <a:pt x="25326" y="620202"/>
                </a:lnTo>
                <a:cubicBezTo>
                  <a:pt x="27976" y="641406"/>
                  <a:pt x="30453" y="662632"/>
                  <a:pt x="33277" y="683813"/>
                </a:cubicBezTo>
                <a:cubicBezTo>
                  <a:pt x="35754" y="702390"/>
                  <a:pt x="41228" y="720731"/>
                  <a:pt x="41228" y="739472"/>
                </a:cubicBezTo>
                <a:cubicBezTo>
                  <a:pt x="41228" y="750400"/>
                  <a:pt x="36279" y="760770"/>
                  <a:pt x="33277" y="771277"/>
                </a:cubicBezTo>
                <a:cubicBezTo>
                  <a:pt x="25047" y="800083"/>
                  <a:pt x="26848" y="792849"/>
                  <a:pt x="9423" y="818985"/>
                </a:cubicBezTo>
                <a:cubicBezTo>
                  <a:pt x="-11780" y="882596"/>
                  <a:pt x="9423" y="803082"/>
                  <a:pt x="9423" y="866693"/>
                </a:cubicBezTo>
                <a:cubicBezTo>
                  <a:pt x="9423" y="880207"/>
                  <a:pt x="1472" y="906449"/>
                  <a:pt x="1472" y="906449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>
            <a:extLst>
              <a:ext uri="{FF2B5EF4-FFF2-40B4-BE49-F238E27FC236}">
                <a16:creationId xmlns:a16="http://schemas.microsoft.com/office/drawing/2014/main" id="{B881E6CE-9329-9EA1-14D8-938AA93BEAF8}"/>
              </a:ext>
            </a:extLst>
          </p:cNvPr>
          <p:cNvSpPr/>
          <p:nvPr/>
        </p:nvSpPr>
        <p:spPr>
          <a:xfrm>
            <a:off x="9960748" y="3912221"/>
            <a:ext cx="723569" cy="1041620"/>
          </a:xfrm>
          <a:custGeom>
            <a:avLst/>
            <a:gdLst>
              <a:gd name="connsiteX0" fmla="*/ 0 w 723569"/>
              <a:gd name="connsiteY0" fmla="*/ 0 h 1041620"/>
              <a:gd name="connsiteX1" fmla="*/ 47708 w 723569"/>
              <a:gd name="connsiteY1" fmla="*/ 95415 h 1041620"/>
              <a:gd name="connsiteX2" fmla="*/ 55659 w 723569"/>
              <a:gd name="connsiteY2" fmla="*/ 143123 h 1041620"/>
              <a:gd name="connsiteX3" fmla="*/ 103367 w 723569"/>
              <a:gd name="connsiteY3" fmla="*/ 190831 h 1041620"/>
              <a:gd name="connsiteX4" fmla="*/ 127221 w 723569"/>
              <a:gd name="connsiteY4" fmla="*/ 198782 h 1041620"/>
              <a:gd name="connsiteX5" fmla="*/ 166978 w 723569"/>
              <a:gd name="connsiteY5" fmla="*/ 238539 h 1041620"/>
              <a:gd name="connsiteX6" fmla="*/ 214685 w 723569"/>
              <a:gd name="connsiteY6" fmla="*/ 270344 h 1041620"/>
              <a:gd name="connsiteX7" fmla="*/ 278296 w 723569"/>
              <a:gd name="connsiteY7" fmla="*/ 302149 h 1041620"/>
              <a:gd name="connsiteX8" fmla="*/ 294198 w 723569"/>
              <a:gd name="connsiteY8" fmla="*/ 326003 h 1041620"/>
              <a:gd name="connsiteX9" fmla="*/ 365760 w 723569"/>
              <a:gd name="connsiteY9" fmla="*/ 389614 h 1041620"/>
              <a:gd name="connsiteX10" fmla="*/ 389614 w 723569"/>
              <a:gd name="connsiteY10" fmla="*/ 405516 h 1041620"/>
              <a:gd name="connsiteX11" fmla="*/ 397565 w 723569"/>
              <a:gd name="connsiteY11" fmla="*/ 429370 h 1041620"/>
              <a:gd name="connsiteX12" fmla="*/ 405517 w 723569"/>
              <a:gd name="connsiteY12" fmla="*/ 500932 h 1041620"/>
              <a:gd name="connsiteX13" fmla="*/ 421419 w 723569"/>
              <a:gd name="connsiteY13" fmla="*/ 524786 h 1041620"/>
              <a:gd name="connsiteX14" fmla="*/ 469127 w 723569"/>
              <a:gd name="connsiteY14" fmla="*/ 540688 h 1041620"/>
              <a:gd name="connsiteX15" fmla="*/ 485030 w 723569"/>
              <a:gd name="connsiteY15" fmla="*/ 564542 h 1041620"/>
              <a:gd name="connsiteX16" fmla="*/ 508884 w 723569"/>
              <a:gd name="connsiteY16" fmla="*/ 588396 h 1041620"/>
              <a:gd name="connsiteX17" fmla="*/ 516835 w 723569"/>
              <a:gd name="connsiteY17" fmla="*/ 612250 h 1041620"/>
              <a:gd name="connsiteX18" fmla="*/ 532738 w 723569"/>
              <a:gd name="connsiteY18" fmla="*/ 636104 h 1041620"/>
              <a:gd name="connsiteX19" fmla="*/ 540689 w 723569"/>
              <a:gd name="connsiteY19" fmla="*/ 667909 h 1041620"/>
              <a:gd name="connsiteX20" fmla="*/ 580445 w 723569"/>
              <a:gd name="connsiteY20" fmla="*/ 755374 h 1041620"/>
              <a:gd name="connsiteX21" fmla="*/ 612251 w 723569"/>
              <a:gd name="connsiteY21" fmla="*/ 803081 h 1041620"/>
              <a:gd name="connsiteX22" fmla="*/ 636105 w 723569"/>
              <a:gd name="connsiteY22" fmla="*/ 811033 h 1041620"/>
              <a:gd name="connsiteX23" fmla="*/ 683812 w 723569"/>
              <a:gd name="connsiteY23" fmla="*/ 811033 h 1041620"/>
              <a:gd name="connsiteX24" fmla="*/ 691764 w 723569"/>
              <a:gd name="connsiteY24" fmla="*/ 834887 h 1041620"/>
              <a:gd name="connsiteX25" fmla="*/ 699715 w 723569"/>
              <a:gd name="connsiteY25" fmla="*/ 1025718 h 1041620"/>
              <a:gd name="connsiteX26" fmla="*/ 723569 w 723569"/>
              <a:gd name="connsiteY26" fmla="*/ 1041620 h 104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23569" h="1041620">
                <a:moveTo>
                  <a:pt x="0" y="0"/>
                </a:moveTo>
                <a:cubicBezTo>
                  <a:pt x="15903" y="31805"/>
                  <a:pt x="34820" y="62274"/>
                  <a:pt x="47708" y="95415"/>
                </a:cubicBezTo>
                <a:cubicBezTo>
                  <a:pt x="53551" y="110441"/>
                  <a:pt x="49671" y="128154"/>
                  <a:pt x="55659" y="143123"/>
                </a:cubicBezTo>
                <a:cubicBezTo>
                  <a:pt x="63956" y="163865"/>
                  <a:pt x="83840" y="181067"/>
                  <a:pt x="103367" y="190831"/>
                </a:cubicBezTo>
                <a:cubicBezTo>
                  <a:pt x="110864" y="194579"/>
                  <a:pt x="119270" y="196132"/>
                  <a:pt x="127221" y="198782"/>
                </a:cubicBezTo>
                <a:cubicBezTo>
                  <a:pt x="222638" y="262395"/>
                  <a:pt x="82163" y="164325"/>
                  <a:pt x="166978" y="238539"/>
                </a:cubicBezTo>
                <a:cubicBezTo>
                  <a:pt x="181361" y="251125"/>
                  <a:pt x="198091" y="260862"/>
                  <a:pt x="214685" y="270344"/>
                </a:cubicBezTo>
                <a:cubicBezTo>
                  <a:pt x="235268" y="282106"/>
                  <a:pt x="278296" y="302149"/>
                  <a:pt x="278296" y="302149"/>
                </a:cubicBezTo>
                <a:cubicBezTo>
                  <a:pt x="283597" y="310100"/>
                  <a:pt x="287979" y="318747"/>
                  <a:pt x="294198" y="326003"/>
                </a:cubicBezTo>
                <a:cubicBezTo>
                  <a:pt x="315020" y="350295"/>
                  <a:pt x="340313" y="370528"/>
                  <a:pt x="365760" y="389614"/>
                </a:cubicBezTo>
                <a:cubicBezTo>
                  <a:pt x="373405" y="395348"/>
                  <a:pt x="381663" y="400215"/>
                  <a:pt x="389614" y="405516"/>
                </a:cubicBezTo>
                <a:cubicBezTo>
                  <a:pt x="392264" y="413467"/>
                  <a:pt x="396187" y="421103"/>
                  <a:pt x="397565" y="429370"/>
                </a:cubicBezTo>
                <a:cubicBezTo>
                  <a:pt x="401511" y="453044"/>
                  <a:pt x="399696" y="477648"/>
                  <a:pt x="405517" y="500932"/>
                </a:cubicBezTo>
                <a:cubicBezTo>
                  <a:pt x="407835" y="510203"/>
                  <a:pt x="413315" y="519721"/>
                  <a:pt x="421419" y="524786"/>
                </a:cubicBezTo>
                <a:cubicBezTo>
                  <a:pt x="435634" y="533670"/>
                  <a:pt x="469127" y="540688"/>
                  <a:pt x="469127" y="540688"/>
                </a:cubicBezTo>
                <a:cubicBezTo>
                  <a:pt x="474428" y="548639"/>
                  <a:pt x="478912" y="557201"/>
                  <a:pt x="485030" y="564542"/>
                </a:cubicBezTo>
                <a:cubicBezTo>
                  <a:pt x="492229" y="573181"/>
                  <a:pt x="502647" y="579040"/>
                  <a:pt x="508884" y="588396"/>
                </a:cubicBezTo>
                <a:cubicBezTo>
                  <a:pt x="513533" y="595370"/>
                  <a:pt x="513087" y="604753"/>
                  <a:pt x="516835" y="612250"/>
                </a:cubicBezTo>
                <a:cubicBezTo>
                  <a:pt x="521109" y="620797"/>
                  <a:pt x="527437" y="628153"/>
                  <a:pt x="532738" y="636104"/>
                </a:cubicBezTo>
                <a:cubicBezTo>
                  <a:pt x="535388" y="646706"/>
                  <a:pt x="536954" y="657639"/>
                  <a:pt x="540689" y="667909"/>
                </a:cubicBezTo>
                <a:cubicBezTo>
                  <a:pt x="545174" y="680244"/>
                  <a:pt x="569632" y="737353"/>
                  <a:pt x="580445" y="755374"/>
                </a:cubicBezTo>
                <a:cubicBezTo>
                  <a:pt x="590278" y="771763"/>
                  <a:pt x="594119" y="797037"/>
                  <a:pt x="612251" y="803081"/>
                </a:cubicBezTo>
                <a:lnTo>
                  <a:pt x="636105" y="811033"/>
                </a:lnTo>
                <a:cubicBezTo>
                  <a:pt x="652009" y="805731"/>
                  <a:pt x="667908" y="795129"/>
                  <a:pt x="683812" y="811033"/>
                </a:cubicBezTo>
                <a:cubicBezTo>
                  <a:pt x="689739" y="816960"/>
                  <a:pt x="689113" y="826936"/>
                  <a:pt x="691764" y="834887"/>
                </a:cubicBezTo>
                <a:cubicBezTo>
                  <a:pt x="694414" y="898497"/>
                  <a:pt x="690034" y="962793"/>
                  <a:pt x="699715" y="1025718"/>
                </a:cubicBezTo>
                <a:cubicBezTo>
                  <a:pt x="701168" y="1035163"/>
                  <a:pt x="723569" y="1041620"/>
                  <a:pt x="723569" y="104162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94">
            <a:extLst>
              <a:ext uri="{FF2B5EF4-FFF2-40B4-BE49-F238E27FC236}">
                <a16:creationId xmlns:a16="http://schemas.microsoft.com/office/drawing/2014/main" id="{AD230414-F734-B66B-CE8F-1607C7259E9A}"/>
              </a:ext>
            </a:extLst>
          </p:cNvPr>
          <p:cNvSpPr/>
          <p:nvPr/>
        </p:nvSpPr>
        <p:spPr>
          <a:xfrm>
            <a:off x="9125765" y="3912221"/>
            <a:ext cx="803177" cy="904768"/>
          </a:xfrm>
          <a:custGeom>
            <a:avLst/>
            <a:gdLst>
              <a:gd name="connsiteX0" fmla="*/ 803082 w 803082"/>
              <a:gd name="connsiteY0" fmla="*/ 0 h 914980"/>
              <a:gd name="connsiteX1" fmla="*/ 763325 w 803082"/>
              <a:gd name="connsiteY1" fmla="*/ 15902 h 914980"/>
              <a:gd name="connsiteX2" fmla="*/ 747423 w 803082"/>
              <a:gd name="connsiteY2" fmla="*/ 39756 h 914980"/>
              <a:gd name="connsiteX3" fmla="*/ 723569 w 803082"/>
              <a:gd name="connsiteY3" fmla="*/ 87464 h 914980"/>
              <a:gd name="connsiteX4" fmla="*/ 699715 w 803082"/>
              <a:gd name="connsiteY4" fmla="*/ 95415 h 914980"/>
              <a:gd name="connsiteX5" fmla="*/ 580445 w 803082"/>
              <a:gd name="connsiteY5" fmla="*/ 103367 h 914980"/>
              <a:gd name="connsiteX6" fmla="*/ 564543 w 803082"/>
              <a:gd name="connsiteY6" fmla="*/ 127220 h 914980"/>
              <a:gd name="connsiteX7" fmla="*/ 540689 w 803082"/>
              <a:gd name="connsiteY7" fmla="*/ 206734 h 914980"/>
              <a:gd name="connsiteX8" fmla="*/ 548640 w 803082"/>
              <a:gd name="connsiteY8" fmla="*/ 278295 h 914980"/>
              <a:gd name="connsiteX9" fmla="*/ 508884 w 803082"/>
              <a:gd name="connsiteY9" fmla="*/ 349857 h 914980"/>
              <a:gd name="connsiteX10" fmla="*/ 492981 w 803082"/>
              <a:gd name="connsiteY10" fmla="*/ 373711 h 914980"/>
              <a:gd name="connsiteX11" fmla="*/ 477079 w 803082"/>
              <a:gd name="connsiteY11" fmla="*/ 397565 h 914980"/>
              <a:gd name="connsiteX12" fmla="*/ 445273 w 803082"/>
              <a:gd name="connsiteY12" fmla="*/ 421419 h 914980"/>
              <a:gd name="connsiteX13" fmla="*/ 413468 w 803082"/>
              <a:gd name="connsiteY13" fmla="*/ 469127 h 914980"/>
              <a:gd name="connsiteX14" fmla="*/ 365760 w 803082"/>
              <a:gd name="connsiteY14" fmla="*/ 485029 h 914980"/>
              <a:gd name="connsiteX15" fmla="*/ 341906 w 803082"/>
              <a:gd name="connsiteY15" fmla="*/ 500932 h 914980"/>
              <a:gd name="connsiteX16" fmla="*/ 310101 w 803082"/>
              <a:gd name="connsiteY16" fmla="*/ 548640 h 914980"/>
              <a:gd name="connsiteX17" fmla="*/ 294199 w 803082"/>
              <a:gd name="connsiteY17" fmla="*/ 572494 h 914980"/>
              <a:gd name="connsiteX18" fmla="*/ 222637 w 803082"/>
              <a:gd name="connsiteY18" fmla="*/ 628153 h 914980"/>
              <a:gd name="connsiteX19" fmla="*/ 198783 w 803082"/>
              <a:gd name="connsiteY19" fmla="*/ 636104 h 914980"/>
              <a:gd name="connsiteX20" fmla="*/ 151075 w 803082"/>
              <a:gd name="connsiteY20" fmla="*/ 659958 h 914980"/>
              <a:gd name="connsiteX21" fmla="*/ 103367 w 803082"/>
              <a:gd name="connsiteY21" fmla="*/ 699714 h 914980"/>
              <a:gd name="connsiteX22" fmla="*/ 95416 w 803082"/>
              <a:gd name="connsiteY22" fmla="*/ 818984 h 914980"/>
              <a:gd name="connsiteX23" fmla="*/ 87465 w 803082"/>
              <a:gd name="connsiteY23" fmla="*/ 842838 h 914980"/>
              <a:gd name="connsiteX24" fmla="*/ 63611 w 803082"/>
              <a:gd name="connsiteY24" fmla="*/ 858740 h 914980"/>
              <a:gd name="connsiteX25" fmla="*/ 23854 w 803082"/>
              <a:gd name="connsiteY25" fmla="*/ 914400 h 914980"/>
              <a:gd name="connsiteX26" fmla="*/ 0 w 803082"/>
              <a:gd name="connsiteY26" fmla="*/ 914400 h 91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803082" h="914980">
                <a:moveTo>
                  <a:pt x="803082" y="0"/>
                </a:moveTo>
                <a:cubicBezTo>
                  <a:pt x="789830" y="5301"/>
                  <a:pt x="774940" y="7606"/>
                  <a:pt x="763325" y="15902"/>
                </a:cubicBezTo>
                <a:cubicBezTo>
                  <a:pt x="755549" y="21456"/>
                  <a:pt x="751697" y="31209"/>
                  <a:pt x="747423" y="39756"/>
                </a:cubicBezTo>
                <a:cubicBezTo>
                  <a:pt x="737820" y="58963"/>
                  <a:pt x="742559" y="72272"/>
                  <a:pt x="723569" y="87464"/>
                </a:cubicBezTo>
                <a:cubicBezTo>
                  <a:pt x="717024" y="92700"/>
                  <a:pt x="707666" y="92765"/>
                  <a:pt x="699715" y="95415"/>
                </a:cubicBezTo>
                <a:cubicBezTo>
                  <a:pt x="649694" y="88269"/>
                  <a:pt x="630430" y="78375"/>
                  <a:pt x="580445" y="103367"/>
                </a:cubicBezTo>
                <a:cubicBezTo>
                  <a:pt x="571898" y="107640"/>
                  <a:pt x="569844" y="119269"/>
                  <a:pt x="564543" y="127220"/>
                </a:cubicBezTo>
                <a:cubicBezTo>
                  <a:pt x="545184" y="185295"/>
                  <a:pt x="552705" y="158666"/>
                  <a:pt x="540689" y="206734"/>
                </a:cubicBezTo>
                <a:cubicBezTo>
                  <a:pt x="543339" y="230588"/>
                  <a:pt x="548640" y="254295"/>
                  <a:pt x="548640" y="278295"/>
                </a:cubicBezTo>
                <a:cubicBezTo>
                  <a:pt x="548640" y="299289"/>
                  <a:pt x="513425" y="343045"/>
                  <a:pt x="508884" y="349857"/>
                </a:cubicBezTo>
                <a:lnTo>
                  <a:pt x="492981" y="373711"/>
                </a:lnTo>
                <a:cubicBezTo>
                  <a:pt x="487680" y="381662"/>
                  <a:pt x="484724" y="391831"/>
                  <a:pt x="477079" y="397565"/>
                </a:cubicBezTo>
                <a:lnTo>
                  <a:pt x="445273" y="421419"/>
                </a:lnTo>
                <a:cubicBezTo>
                  <a:pt x="434671" y="437322"/>
                  <a:pt x="431600" y="463083"/>
                  <a:pt x="413468" y="469127"/>
                </a:cubicBezTo>
                <a:lnTo>
                  <a:pt x="365760" y="485029"/>
                </a:lnTo>
                <a:cubicBezTo>
                  <a:pt x="357809" y="490330"/>
                  <a:pt x="348199" y="493740"/>
                  <a:pt x="341906" y="500932"/>
                </a:cubicBezTo>
                <a:cubicBezTo>
                  <a:pt x="329320" y="515316"/>
                  <a:pt x="320703" y="532737"/>
                  <a:pt x="310101" y="548640"/>
                </a:cubicBezTo>
                <a:cubicBezTo>
                  <a:pt x="304800" y="556591"/>
                  <a:pt x="300956" y="565737"/>
                  <a:pt x="294199" y="572494"/>
                </a:cubicBezTo>
                <a:cubicBezTo>
                  <a:pt x="273618" y="593074"/>
                  <a:pt x="251165" y="618644"/>
                  <a:pt x="222637" y="628153"/>
                </a:cubicBezTo>
                <a:lnTo>
                  <a:pt x="198783" y="636104"/>
                </a:lnTo>
                <a:cubicBezTo>
                  <a:pt x="130430" y="681674"/>
                  <a:pt x="216907" y="627044"/>
                  <a:pt x="151075" y="659958"/>
                </a:cubicBezTo>
                <a:cubicBezTo>
                  <a:pt x="128934" y="671028"/>
                  <a:pt x="120953" y="682128"/>
                  <a:pt x="103367" y="699714"/>
                </a:cubicBezTo>
                <a:cubicBezTo>
                  <a:pt x="113170" y="787938"/>
                  <a:pt x="118909" y="748506"/>
                  <a:pt x="95416" y="818984"/>
                </a:cubicBezTo>
                <a:cubicBezTo>
                  <a:pt x="92766" y="826935"/>
                  <a:pt x="94439" y="838189"/>
                  <a:pt x="87465" y="842838"/>
                </a:cubicBezTo>
                <a:lnTo>
                  <a:pt x="63611" y="858740"/>
                </a:lnTo>
                <a:cubicBezTo>
                  <a:pt x="49735" y="900366"/>
                  <a:pt x="61272" y="908163"/>
                  <a:pt x="23854" y="914400"/>
                </a:cubicBezTo>
                <a:cubicBezTo>
                  <a:pt x="16011" y="915707"/>
                  <a:pt x="7951" y="914400"/>
                  <a:pt x="0" y="91440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2750D3F-17B5-B791-0B71-F605E7ADCFE3}"/>
              </a:ext>
            </a:extLst>
          </p:cNvPr>
          <p:cNvCxnSpPr>
            <a:cxnSpLocks/>
          </p:cNvCxnSpPr>
          <p:nvPr/>
        </p:nvCxnSpPr>
        <p:spPr>
          <a:xfrm>
            <a:off x="9650224" y="4944880"/>
            <a:ext cx="0" cy="7092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 96">
            <a:extLst>
              <a:ext uri="{FF2B5EF4-FFF2-40B4-BE49-F238E27FC236}">
                <a16:creationId xmlns:a16="http://schemas.microsoft.com/office/drawing/2014/main" id="{AD994235-E89A-E51C-3704-D3D4DE88A593}"/>
              </a:ext>
            </a:extLst>
          </p:cNvPr>
          <p:cNvSpPr/>
          <p:nvPr/>
        </p:nvSpPr>
        <p:spPr>
          <a:xfrm>
            <a:off x="9530885" y="5640769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1D4C001-C61A-6713-0B97-7E8D1456DDE1}"/>
              </a:ext>
            </a:extLst>
          </p:cNvPr>
          <p:cNvCxnSpPr>
            <a:cxnSpLocks/>
          </p:cNvCxnSpPr>
          <p:nvPr/>
        </p:nvCxnSpPr>
        <p:spPr>
          <a:xfrm>
            <a:off x="10669316" y="4955361"/>
            <a:ext cx="0" cy="7092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reeform 98">
            <a:extLst>
              <a:ext uri="{FF2B5EF4-FFF2-40B4-BE49-F238E27FC236}">
                <a16:creationId xmlns:a16="http://schemas.microsoft.com/office/drawing/2014/main" id="{8B8016A3-EAA9-241D-91CA-FBBE6DB9AEE1}"/>
              </a:ext>
            </a:extLst>
          </p:cNvPr>
          <p:cNvSpPr/>
          <p:nvPr/>
        </p:nvSpPr>
        <p:spPr>
          <a:xfrm>
            <a:off x="760451" y="2612035"/>
            <a:ext cx="45719" cy="152289"/>
          </a:xfrm>
          <a:custGeom>
            <a:avLst/>
            <a:gdLst>
              <a:gd name="connsiteX0" fmla="*/ 23917 w 32100"/>
              <a:gd name="connsiteY0" fmla="*/ 0 h 182880"/>
              <a:gd name="connsiteX1" fmla="*/ 63 w 32100"/>
              <a:gd name="connsiteY1" fmla="*/ 39756 h 182880"/>
              <a:gd name="connsiteX2" fmla="*/ 15966 w 32100"/>
              <a:gd name="connsiteY2" fmla="*/ 63610 h 182880"/>
              <a:gd name="connsiteX3" fmla="*/ 8015 w 32100"/>
              <a:gd name="connsiteY3" fmla="*/ 95415 h 182880"/>
              <a:gd name="connsiteX4" fmla="*/ 31869 w 32100"/>
              <a:gd name="connsiteY4" fmla="*/ 174928 h 182880"/>
              <a:gd name="connsiteX5" fmla="*/ 31869 w 32100"/>
              <a:gd name="connsiteY5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00" h="182880">
                <a:moveTo>
                  <a:pt x="23917" y="0"/>
                </a:moveTo>
                <a:cubicBezTo>
                  <a:pt x="15966" y="13252"/>
                  <a:pt x="1980" y="24421"/>
                  <a:pt x="63" y="39756"/>
                </a:cubicBezTo>
                <a:cubicBezTo>
                  <a:pt x="-1122" y="49239"/>
                  <a:pt x="14614" y="54150"/>
                  <a:pt x="15966" y="63610"/>
                </a:cubicBezTo>
                <a:cubicBezTo>
                  <a:pt x="17512" y="74428"/>
                  <a:pt x="10665" y="84813"/>
                  <a:pt x="8015" y="95415"/>
                </a:cubicBezTo>
                <a:cubicBezTo>
                  <a:pt x="18153" y="125830"/>
                  <a:pt x="25862" y="144893"/>
                  <a:pt x="31869" y="174928"/>
                </a:cubicBezTo>
                <a:cubicBezTo>
                  <a:pt x="32389" y="177527"/>
                  <a:pt x="31869" y="180229"/>
                  <a:pt x="31869" y="18288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2727F1F4-E6DD-8BC6-4A29-23630805DD4A}"/>
              </a:ext>
            </a:extLst>
          </p:cNvPr>
          <p:cNvCxnSpPr>
            <a:cxnSpLocks/>
          </p:cNvCxnSpPr>
          <p:nvPr/>
        </p:nvCxnSpPr>
        <p:spPr>
          <a:xfrm flipH="1">
            <a:off x="1633865" y="4373833"/>
            <a:ext cx="703102" cy="213175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>
            <a:extLst>
              <a:ext uri="{FF2B5EF4-FFF2-40B4-BE49-F238E27FC236}">
                <a16:creationId xmlns:a16="http://schemas.microsoft.com/office/drawing/2014/main" id="{04A8B838-4053-D186-BDED-8F539E597EDB}"/>
              </a:ext>
            </a:extLst>
          </p:cNvPr>
          <p:cNvSpPr/>
          <p:nvPr/>
        </p:nvSpPr>
        <p:spPr>
          <a:xfrm>
            <a:off x="1235005" y="4977688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BB3A13FF-33BD-26B3-DC00-CB8F44013358}"/>
              </a:ext>
            </a:extLst>
          </p:cNvPr>
          <p:cNvCxnSpPr/>
          <p:nvPr/>
        </p:nvCxnSpPr>
        <p:spPr>
          <a:xfrm>
            <a:off x="1906866" y="4991800"/>
            <a:ext cx="0" cy="644596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B1F325EE-4DF0-BC2B-CDFE-14B5E34B1AC7}"/>
              </a:ext>
            </a:extLst>
          </p:cNvPr>
          <p:cNvCxnSpPr>
            <a:cxnSpLocks/>
            <a:stCxn id="69" idx="2"/>
          </p:cNvCxnSpPr>
          <p:nvPr/>
        </p:nvCxnSpPr>
        <p:spPr>
          <a:xfrm>
            <a:off x="2013307" y="4996512"/>
            <a:ext cx="5413" cy="353645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9059CC0-C44F-BACB-51D8-FD5C1D6F82BC}"/>
              </a:ext>
            </a:extLst>
          </p:cNvPr>
          <p:cNvCxnSpPr>
            <a:cxnSpLocks/>
          </p:cNvCxnSpPr>
          <p:nvPr/>
        </p:nvCxnSpPr>
        <p:spPr>
          <a:xfrm>
            <a:off x="2059822" y="4995548"/>
            <a:ext cx="0" cy="232233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C3B086C-909E-FF36-516A-B317215FA732}"/>
              </a:ext>
            </a:extLst>
          </p:cNvPr>
          <p:cNvCxnSpPr>
            <a:cxnSpLocks/>
          </p:cNvCxnSpPr>
          <p:nvPr/>
        </p:nvCxnSpPr>
        <p:spPr>
          <a:xfrm>
            <a:off x="1985416" y="4995548"/>
            <a:ext cx="0" cy="44740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6CB211E3-05BC-7AF9-DEEB-E180C051C053}"/>
              </a:ext>
            </a:extLst>
          </p:cNvPr>
          <p:cNvCxnSpPr/>
          <p:nvPr/>
        </p:nvCxnSpPr>
        <p:spPr>
          <a:xfrm>
            <a:off x="1351031" y="4343026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5D1C61AD-7D02-CA00-B5C0-166262AF1196}"/>
              </a:ext>
            </a:extLst>
          </p:cNvPr>
          <p:cNvCxnSpPr>
            <a:cxnSpLocks/>
          </p:cNvCxnSpPr>
          <p:nvPr/>
        </p:nvCxnSpPr>
        <p:spPr>
          <a:xfrm>
            <a:off x="884137" y="2882790"/>
            <a:ext cx="0" cy="15629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BE3C76F9-3C20-B136-5BEE-7300F6E37181}"/>
              </a:ext>
            </a:extLst>
          </p:cNvPr>
          <p:cNvSpPr txBox="1"/>
          <p:nvPr/>
        </p:nvSpPr>
        <p:spPr>
          <a:xfrm>
            <a:off x="1208934" y="2780214"/>
            <a:ext cx="1737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Hole trajectories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0787F035-64EE-1EE6-05ED-FAA1FE27E85C}"/>
              </a:ext>
            </a:extLst>
          </p:cNvPr>
          <p:cNvCxnSpPr>
            <a:cxnSpLocks/>
          </p:cNvCxnSpPr>
          <p:nvPr/>
        </p:nvCxnSpPr>
        <p:spPr>
          <a:xfrm flipH="1">
            <a:off x="4583783" y="4361117"/>
            <a:ext cx="703102" cy="213175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164A3F40-90B9-99ED-4675-08185C5C9647}"/>
              </a:ext>
            </a:extLst>
          </p:cNvPr>
          <p:cNvCxnSpPr>
            <a:cxnSpLocks/>
          </p:cNvCxnSpPr>
          <p:nvPr/>
        </p:nvCxnSpPr>
        <p:spPr>
          <a:xfrm>
            <a:off x="5074771" y="5007232"/>
            <a:ext cx="0" cy="66912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8DC7D878-ADD2-4B63-34F3-A99201AC2A54}"/>
              </a:ext>
            </a:extLst>
          </p:cNvPr>
          <p:cNvCxnSpPr>
            <a:cxnSpLocks/>
          </p:cNvCxnSpPr>
          <p:nvPr/>
        </p:nvCxnSpPr>
        <p:spPr>
          <a:xfrm>
            <a:off x="4961318" y="5361818"/>
            <a:ext cx="0" cy="29726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4FA66E38-8C19-DA6E-9B3B-BC8642A0FE14}"/>
              </a:ext>
            </a:extLst>
          </p:cNvPr>
          <p:cNvCxnSpPr>
            <a:cxnSpLocks/>
          </p:cNvCxnSpPr>
          <p:nvPr/>
        </p:nvCxnSpPr>
        <p:spPr>
          <a:xfrm>
            <a:off x="4927444" y="5442956"/>
            <a:ext cx="0" cy="2322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>
            <a:extLst>
              <a:ext uri="{FF2B5EF4-FFF2-40B4-BE49-F238E27FC236}">
                <a16:creationId xmlns:a16="http://schemas.microsoft.com/office/drawing/2014/main" id="{3328FCFA-2D70-98A4-DD39-EE9AAAEEF9C7}"/>
              </a:ext>
            </a:extLst>
          </p:cNvPr>
          <p:cNvSpPr/>
          <p:nvPr/>
        </p:nvSpPr>
        <p:spPr>
          <a:xfrm>
            <a:off x="4853518" y="5641232"/>
            <a:ext cx="364643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5A86853-30D7-F8FE-6AEB-23BD007AC02D}"/>
              </a:ext>
            </a:extLst>
          </p:cNvPr>
          <p:cNvCxnSpPr>
            <a:cxnSpLocks/>
          </p:cNvCxnSpPr>
          <p:nvPr/>
        </p:nvCxnSpPr>
        <p:spPr>
          <a:xfrm flipV="1">
            <a:off x="5002155" y="5223755"/>
            <a:ext cx="0" cy="4280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B3AD2AE-3AF6-E9E9-AE6A-8AD92012D5DD}"/>
              </a:ext>
            </a:extLst>
          </p:cNvPr>
          <p:cNvCxnSpPr>
            <a:cxnSpLocks/>
          </p:cNvCxnSpPr>
          <p:nvPr/>
        </p:nvCxnSpPr>
        <p:spPr>
          <a:xfrm>
            <a:off x="6861249" y="5016162"/>
            <a:ext cx="0" cy="63566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378B2A9-CB58-F648-640E-D44B02F33516}"/>
              </a:ext>
            </a:extLst>
          </p:cNvPr>
          <p:cNvCxnSpPr>
            <a:cxnSpLocks/>
          </p:cNvCxnSpPr>
          <p:nvPr/>
        </p:nvCxnSpPr>
        <p:spPr>
          <a:xfrm>
            <a:off x="6747796" y="5370748"/>
            <a:ext cx="0" cy="29726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537BF21-1BF0-5483-D2C7-472AB8350517}"/>
              </a:ext>
            </a:extLst>
          </p:cNvPr>
          <p:cNvCxnSpPr>
            <a:cxnSpLocks/>
          </p:cNvCxnSpPr>
          <p:nvPr/>
        </p:nvCxnSpPr>
        <p:spPr>
          <a:xfrm>
            <a:off x="6713922" y="5451886"/>
            <a:ext cx="0" cy="2322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8F28ADF-7B67-5485-2526-B61B2F7E48A9}"/>
              </a:ext>
            </a:extLst>
          </p:cNvPr>
          <p:cNvCxnSpPr>
            <a:cxnSpLocks/>
          </p:cNvCxnSpPr>
          <p:nvPr/>
        </p:nvCxnSpPr>
        <p:spPr>
          <a:xfrm flipV="1">
            <a:off x="6788633" y="5232685"/>
            <a:ext cx="0" cy="4280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>
            <a:extLst>
              <a:ext uri="{FF2B5EF4-FFF2-40B4-BE49-F238E27FC236}">
                <a16:creationId xmlns:a16="http://schemas.microsoft.com/office/drawing/2014/main" id="{015142DB-3E88-9163-4176-4934B6D89D41}"/>
              </a:ext>
            </a:extLst>
          </p:cNvPr>
          <p:cNvSpPr/>
          <p:nvPr/>
        </p:nvSpPr>
        <p:spPr>
          <a:xfrm>
            <a:off x="6606581" y="5641232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793C423-7FAC-FB81-13C2-2BE8BFBCC7EE}"/>
              </a:ext>
            </a:extLst>
          </p:cNvPr>
          <p:cNvSpPr txBox="1"/>
          <p:nvPr/>
        </p:nvSpPr>
        <p:spPr>
          <a:xfrm>
            <a:off x="9280685" y="2071280"/>
            <a:ext cx="249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Even dark matter search</a:t>
            </a:r>
          </a:p>
        </p:txBody>
      </p:sp>
    </p:spTree>
    <p:extLst>
      <p:ext uri="{BB962C8B-B14F-4D97-AF65-F5344CB8AC3E}">
        <p14:creationId xmlns:p14="http://schemas.microsoft.com/office/powerpoint/2010/main" val="718589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1D581-1024-A3DE-4EF9-E503BB1DF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Asset: Vacuum Ultra-Violet Efficiency reflectivity and Absorption setup (VERA)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764852-1081-4E23-4C0E-317724630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D6C3E-5255-6003-9308-4FC91EE6B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12</a:t>
            </a:fld>
            <a:endParaRPr lang="de-DE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53BBEA6-08A1-3AEC-EFD7-DED8E66643E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5707998" y="2524357"/>
            <a:ext cx="6267499" cy="4014555"/>
          </a:xfrm>
          <a:prstGeom prst="rect">
            <a:avLst/>
          </a:prstGeom>
        </p:spPr>
      </p:pic>
      <p:pic>
        <p:nvPicPr>
          <p:cNvPr id="8" name="Picture 2" descr="A picture containing text, diagram, screenshot, design&#10;&#10;Description automatically generated">
            <a:extLst>
              <a:ext uri="{FF2B5EF4-FFF2-40B4-BE49-F238E27FC236}">
                <a16:creationId xmlns:a16="http://schemas.microsoft.com/office/drawing/2014/main" id="{57A1F6B0-4529-D164-C876-C524E7F3B8E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29" y="1578429"/>
            <a:ext cx="5387306" cy="514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B33F1F-E7E4-46B5-8F08-A0C23826F58B}"/>
              </a:ext>
            </a:extLst>
          </p:cNvPr>
          <p:cNvSpPr txBox="1"/>
          <p:nvPr/>
        </p:nvSpPr>
        <p:spPr>
          <a:xfrm>
            <a:off x="6096000" y="1844221"/>
            <a:ext cx="5431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example: inferring the number of electrons produced per VUV photon</a:t>
            </a:r>
          </a:p>
        </p:txBody>
      </p:sp>
    </p:spTree>
    <p:extLst>
      <p:ext uri="{BB962C8B-B14F-4D97-AF65-F5344CB8AC3E}">
        <p14:creationId xmlns:p14="http://schemas.microsoft.com/office/powerpoint/2010/main" val="3342487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40397-05A1-E760-9802-046A2EBA0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436" y="72888"/>
            <a:ext cx="10515600" cy="1325563"/>
          </a:xfrm>
        </p:spPr>
        <p:txBody>
          <a:bodyPr/>
          <a:lstStyle/>
          <a:p>
            <a:r>
              <a:rPr lang="en-US" dirty="0"/>
              <a:t>Asset: MIEL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453EA-C9D4-0816-0F5E-A649F21A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7914-AC5C-0E44-9436-861A92FE10D6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487BD1-A052-3883-0ECF-50DBB8D097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53" t="26501" r="43168" b="29955"/>
          <a:stretch/>
        </p:blipFill>
        <p:spPr>
          <a:xfrm flipH="1">
            <a:off x="529382" y="1702599"/>
            <a:ext cx="2245515" cy="212995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A5F722-EA5B-8E66-372F-A4A81A10E6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126" t="10445" r="22540" b="18678"/>
          <a:stretch/>
        </p:blipFill>
        <p:spPr>
          <a:xfrm flipH="1">
            <a:off x="529383" y="4141739"/>
            <a:ext cx="2269234" cy="218253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E191BF-FEDA-C1E7-F53F-E2E98DBCAD5A}"/>
              </a:ext>
            </a:extLst>
          </p:cNvPr>
          <p:cNvSpPr txBox="1"/>
          <p:nvPr/>
        </p:nvSpPr>
        <p:spPr>
          <a:xfrm>
            <a:off x="500019" y="1695927"/>
            <a:ext cx="2245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FBK Reflected Light and Laser Spot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7D7D30-804A-F15F-3DDF-EB15B8D8A93A}"/>
              </a:ext>
            </a:extLst>
          </p:cNvPr>
          <p:cNvSpPr txBox="1"/>
          <p:nvPr/>
        </p:nvSpPr>
        <p:spPr>
          <a:xfrm>
            <a:off x="457626" y="6301525"/>
            <a:ext cx="2062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2D Emission Map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646C1E-8590-4D8E-D2C2-5F07E58CE23E}"/>
              </a:ext>
            </a:extLst>
          </p:cNvPr>
          <p:cNvGrpSpPr/>
          <p:nvPr/>
        </p:nvGrpSpPr>
        <p:grpSpPr>
          <a:xfrm>
            <a:off x="3748789" y="359751"/>
            <a:ext cx="4091341" cy="6179161"/>
            <a:chOff x="946281" y="13135354"/>
            <a:chExt cx="9692601" cy="146387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9EEA20B-99E1-291C-889C-373858DE4C52}"/>
                </a:ext>
              </a:extLst>
            </p:cNvPr>
            <p:cNvGrpSpPr/>
            <p:nvPr/>
          </p:nvGrpSpPr>
          <p:grpSpPr>
            <a:xfrm>
              <a:off x="946281" y="13135354"/>
              <a:ext cx="8776796" cy="14638756"/>
              <a:chOff x="924268" y="11499397"/>
              <a:chExt cx="8776796" cy="1463875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D5D03E9-4EA9-1585-E3F4-7A6E1433FB97}"/>
                  </a:ext>
                </a:extLst>
              </p:cNvPr>
              <p:cNvSpPr txBox="1"/>
              <p:nvPr/>
            </p:nvSpPr>
            <p:spPr>
              <a:xfrm>
                <a:off x="1263630" y="21053745"/>
                <a:ext cx="3460276" cy="6562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797979"/>
                    </a:solidFill>
                    <a:latin typeface="Helvetica Neue Regular" panose="02000503000000020004" pitchFamily="2" charset="0"/>
                    <a:cs typeface="Helvetica Neue Regular" panose="02000503000000020004" pitchFamily="2" charset="0"/>
                  </a:rPr>
                  <a:t>IX-83 Microscope</a:t>
                </a:r>
                <a:endParaRPr lang="en-US" sz="1200" dirty="0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820A912-D45C-DF5D-9DDB-6995EACDC0E6}"/>
                  </a:ext>
                </a:extLst>
              </p:cNvPr>
              <p:cNvGrpSpPr/>
              <p:nvPr/>
            </p:nvGrpSpPr>
            <p:grpSpPr>
              <a:xfrm>
                <a:off x="924268" y="11499397"/>
                <a:ext cx="8776796" cy="14638756"/>
                <a:chOff x="924268" y="11499397"/>
                <a:chExt cx="8776796" cy="14638756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0DF99A98-A865-4638-8FB7-66E0C881CDAB}"/>
                    </a:ext>
                  </a:extLst>
                </p:cNvPr>
                <p:cNvSpPr/>
                <p:nvPr/>
              </p:nvSpPr>
              <p:spPr>
                <a:xfrm>
                  <a:off x="2559452" y="12089657"/>
                  <a:ext cx="5478259" cy="710247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BF1D44F5-A650-7348-0A52-B93794C79265}"/>
                    </a:ext>
                  </a:extLst>
                </p:cNvPr>
                <p:cNvGrpSpPr/>
                <p:nvPr/>
              </p:nvGrpSpPr>
              <p:grpSpPr>
                <a:xfrm>
                  <a:off x="2652637" y="12450918"/>
                  <a:ext cx="5294031" cy="355347"/>
                  <a:chOff x="2636413" y="12531636"/>
                  <a:chExt cx="5294031" cy="355347"/>
                </a:xfrm>
              </p:grpSpPr>
              <p:cxnSp>
                <p:nvCxnSpPr>
                  <p:cNvPr id="54" name="Straight Connector 53">
                    <a:extLst>
                      <a:ext uri="{FF2B5EF4-FFF2-40B4-BE49-F238E27FC236}">
                        <a16:creationId xmlns:a16="http://schemas.microsoft.com/office/drawing/2014/main" id="{DF09E09A-ED20-8AB9-E886-4022E9534C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812831" y="12531636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D41DA498-5614-E239-8AEE-CCB89A6A51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54025" y="12531636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id="{CBB368E9-82CC-1E24-FF39-5575ECA1CED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930444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>
                    <a:extLst>
                      <a:ext uri="{FF2B5EF4-FFF2-40B4-BE49-F238E27FC236}">
                        <a16:creationId xmlns:a16="http://schemas.microsoft.com/office/drawing/2014/main" id="{59B9EB68-506E-5A6F-46B8-F27F36FC340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871637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>
                    <a:extLst>
                      <a:ext uri="{FF2B5EF4-FFF2-40B4-BE49-F238E27FC236}">
                        <a16:creationId xmlns:a16="http://schemas.microsoft.com/office/drawing/2014/main" id="{F120D499-B9F7-5974-2765-0B0540B5633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695219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>
                    <a:extLst>
                      <a:ext uri="{FF2B5EF4-FFF2-40B4-BE49-F238E27FC236}">
                        <a16:creationId xmlns:a16="http://schemas.microsoft.com/office/drawing/2014/main" id="{16EF11AD-6B9F-0AA6-905F-CC1F402B88D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636413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24CA177C-EF61-3528-F37B-33F6CD45B831}"/>
                    </a:ext>
                  </a:extLst>
                </p:cNvPr>
                <p:cNvSpPr/>
                <p:nvPr/>
              </p:nvSpPr>
              <p:spPr>
                <a:xfrm>
                  <a:off x="2559451" y="12799904"/>
                  <a:ext cx="5478261" cy="87079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12F0CA6-844A-8885-9AA5-34124688F82B}"/>
                    </a:ext>
                  </a:extLst>
                </p:cNvPr>
                <p:cNvSpPr txBox="1"/>
                <p:nvPr/>
              </p:nvSpPr>
              <p:spPr>
                <a:xfrm>
                  <a:off x="1100594" y="13654292"/>
                  <a:ext cx="3460276" cy="65622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en-US" sz="1200">
                      <a:solidFill>
                        <a:srgbClr val="797979"/>
                      </a:solidFill>
                      <a:latin typeface="Helvetica Neue Regular" panose="02000503000000020004" pitchFamily="2" charset="0"/>
                      <a:cs typeface="Helvetica Neue Regular" panose="02000503000000020004" pitchFamily="2" charset="0"/>
                    </a:rPr>
                    <a:t>Vacuum Chamber</a:t>
                  </a:r>
                  <a:endParaRPr lang="en-US" sz="1200"/>
                </a:p>
              </p:txBody>
            </p:sp>
            <p:sp>
              <p:nvSpPr>
                <p:cNvPr id="19" name="Text Placeholder 1">
                  <a:extLst>
                    <a:ext uri="{FF2B5EF4-FFF2-40B4-BE49-F238E27FC236}">
                      <a16:creationId xmlns:a16="http://schemas.microsoft.com/office/drawing/2014/main" id="{21521DC4-D289-942F-4434-59911F211C3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749250" y="12349959"/>
                  <a:ext cx="1100803" cy="525101"/>
                </a:xfrm>
                <a:prstGeom prst="rect">
                  <a:avLst/>
                </a:prstGeom>
              </p:spPr>
              <p:txBody>
                <a:bodyPr anchor="b">
                  <a:noAutofit/>
                </a:bodyPr>
                <a:lstStyle>
                  <a:lvl1pPr marL="0" indent="0" algn="l" defTabSz="914400" rtl="0" eaLnBrk="1" latinLnBrk="0" hangingPunct="1">
                    <a:lnSpc>
                      <a:spcPct val="100000"/>
                    </a:lnSpc>
                    <a:spcBef>
                      <a:spcPts val="1000"/>
                    </a:spcBef>
                    <a:buFont typeface="Arial"/>
                    <a:buNone/>
                    <a:defRPr sz="2200" b="0" kern="1200" cap="none" baseline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20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8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CA" sz="1000">
                      <a:solidFill>
                        <a:schemeClr val="bg1"/>
                      </a:solidFill>
                    </a:rPr>
                    <a:t>SPAD</a:t>
                  </a: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0D286ED2-839B-0645-CCAD-4669547E3008}"/>
                    </a:ext>
                  </a:extLst>
                </p:cNvPr>
                <p:cNvSpPr/>
                <p:nvPr/>
              </p:nvSpPr>
              <p:spPr>
                <a:xfrm>
                  <a:off x="2247421" y="11592035"/>
                  <a:ext cx="6102320" cy="497622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/>
                    <a:t>Cooled X-Y Stage</a:t>
                  </a:r>
                </a:p>
              </p:txBody>
            </p: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6E8640C0-9064-DB6C-757E-2501AF2B5BD6}"/>
                    </a:ext>
                  </a:extLst>
                </p:cNvPr>
                <p:cNvGrpSpPr/>
                <p:nvPr/>
              </p:nvGrpSpPr>
              <p:grpSpPr>
                <a:xfrm>
                  <a:off x="924268" y="11499397"/>
                  <a:ext cx="8776796" cy="14638756"/>
                  <a:chOff x="924268" y="11499397"/>
                  <a:chExt cx="8776796" cy="14638756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5A67832C-25D3-4C26-D56F-4812CF415420}"/>
                      </a:ext>
                    </a:extLst>
                  </p:cNvPr>
                  <p:cNvGrpSpPr/>
                  <p:nvPr/>
                </p:nvGrpSpPr>
                <p:grpSpPr>
                  <a:xfrm>
                    <a:off x="924268" y="11499397"/>
                    <a:ext cx="8776796" cy="13565370"/>
                    <a:chOff x="924268" y="11499397"/>
                    <a:chExt cx="8776796" cy="13565370"/>
                  </a:xfrm>
                </p:grpSpPr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BB061770-8067-E9F2-BF82-BECBFC1BDE2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97242" y="11499397"/>
                      <a:ext cx="7703822" cy="11740504"/>
                      <a:chOff x="1997242" y="11499397"/>
                      <a:chExt cx="7703822" cy="11740504"/>
                    </a:xfrm>
                  </p:grpSpPr>
                  <p:sp>
                    <p:nvSpPr>
                      <p:cNvPr id="35" name="Rectangle 34">
                        <a:extLst>
                          <a:ext uri="{FF2B5EF4-FFF2-40B4-BE49-F238E27FC236}">
                            <a16:creationId xmlns:a16="http://schemas.microsoft.com/office/drawing/2014/main" id="{818E9E49-2BF7-6DA5-AEFB-10DE09D009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7242" y="14538975"/>
                        <a:ext cx="6675608" cy="6411526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6" name="Rectangle 35">
                        <a:extLst>
                          <a:ext uri="{FF2B5EF4-FFF2-40B4-BE49-F238E27FC236}">
                            <a16:creationId xmlns:a16="http://schemas.microsoft.com/office/drawing/2014/main" id="{55E4F6D5-BA32-75DB-1CD7-DD2BF148DB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7242" y="11499397"/>
                        <a:ext cx="6675608" cy="2064479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37" name="Group 36">
                        <a:extLst>
                          <a:ext uri="{FF2B5EF4-FFF2-40B4-BE49-F238E27FC236}">
                            <a16:creationId xmlns:a16="http://schemas.microsoft.com/office/drawing/2014/main" id="{86131046-9E88-D2BC-6991-00484D1B9BD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00219" y="12922074"/>
                        <a:ext cx="7600845" cy="10317827"/>
                        <a:chOff x="2100219" y="12922074"/>
                        <a:chExt cx="7600845" cy="10317827"/>
                      </a:xfrm>
                    </p:grpSpPr>
                    <p:grpSp>
                      <p:nvGrpSpPr>
                        <p:cNvPr id="38" name="Group 37">
                          <a:extLst>
                            <a:ext uri="{FF2B5EF4-FFF2-40B4-BE49-F238E27FC236}">
                              <a16:creationId xmlns:a16="http://schemas.microsoft.com/office/drawing/2014/main" id="{827B49C0-C420-3C4D-BEAD-261A2CBB375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00219" y="12922074"/>
                          <a:ext cx="7600845" cy="10317827"/>
                          <a:chOff x="2326920" y="1317164"/>
                          <a:chExt cx="2898203" cy="4958148"/>
                        </a:xfrm>
                      </p:grpSpPr>
                      <p:sp>
                        <p:nvSpPr>
                          <p:cNvPr id="41" name="Rectangle 40">
                            <a:extLst>
                              <a:ext uri="{FF2B5EF4-FFF2-40B4-BE49-F238E27FC236}">
                                <a16:creationId xmlns:a16="http://schemas.microsoft.com/office/drawing/2014/main" id="{21716D5C-1C7F-EA79-39B9-92794C0C98E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2700000" flipV="1">
                            <a:off x="2811963" y="3144149"/>
                            <a:ext cx="1483562" cy="48289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3"/>
                          </a:lnRef>
                          <a:fillRef idx="2">
                            <a:schemeClr val="accent3"/>
                          </a:fillRef>
                          <a:effectRef idx="1">
                            <a:schemeClr val="accent3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sp>
                        <p:nvSpPr>
                          <p:cNvPr id="42" name="Rectangle 41">
                            <a:extLst>
                              <a:ext uri="{FF2B5EF4-FFF2-40B4-BE49-F238E27FC236}">
                                <a16:creationId xmlns:a16="http://schemas.microsoft.com/office/drawing/2014/main" id="{B3F88C53-C445-7D7A-C5C4-BEC3C1D616E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32610" y="3912556"/>
                            <a:ext cx="1149292" cy="45719"/>
                          </a:xfrm>
                          <a:prstGeom prst="rect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>
                            <a:solidFill>
                              <a:srgbClr val="FFC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2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cxnSp>
                        <p:nvCxnSpPr>
                          <p:cNvPr id="43" name="Straight Arrow Connector 42">
                            <a:extLst>
                              <a:ext uri="{FF2B5EF4-FFF2-40B4-BE49-F238E27FC236}">
                                <a16:creationId xmlns:a16="http://schemas.microsoft.com/office/drawing/2014/main" id="{BD0F4217-66E6-4035-6AF2-CE4FBAA791F4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3721266" y="3168293"/>
                            <a:ext cx="1503857" cy="0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4" name="Straight Arrow Connector 43">
                            <a:extLst>
                              <a:ext uri="{FF2B5EF4-FFF2-40B4-BE49-F238E27FC236}">
                                <a16:creationId xmlns:a16="http://schemas.microsoft.com/office/drawing/2014/main" id="{0A34D057-9C6F-C5DA-97D7-2139C61C40CA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V="1">
                            <a:off x="3702448" y="2247937"/>
                            <a:ext cx="0" cy="88585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5" name="Straight Arrow Connector 44">
                            <a:extLst>
                              <a:ext uri="{FF2B5EF4-FFF2-40B4-BE49-F238E27FC236}">
                                <a16:creationId xmlns:a16="http://schemas.microsoft.com/office/drawing/2014/main" id="{9F8F5313-B39E-C676-9685-E876D023D4B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3366391" y="2247937"/>
                            <a:ext cx="0" cy="4027375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1">
                            <a:schemeClr val="accent2"/>
                          </a:lnRef>
                          <a:fillRef idx="0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6" name="Text Placeholder 1">
                            <a:extLst>
                              <a:ext uri="{FF2B5EF4-FFF2-40B4-BE49-F238E27FC236}">
                                <a16:creationId xmlns:a16="http://schemas.microsoft.com/office/drawing/2014/main" id="{C88F74B6-D40A-FF5C-C862-C834044B9324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326920" y="1376817"/>
                            <a:ext cx="1314976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200"/>
                              <a:t>Vacuum Window</a:t>
                            </a:r>
                          </a:p>
                        </p:txBody>
                      </p:sp>
                      <p:sp>
                        <p:nvSpPr>
                          <p:cNvPr id="47" name="Text Placeholder 1">
                            <a:extLst>
                              <a:ext uri="{FF2B5EF4-FFF2-40B4-BE49-F238E27FC236}">
                                <a16:creationId xmlns:a16="http://schemas.microsoft.com/office/drawing/2014/main" id="{3CE73221-7039-0839-B3B0-CFDE69575A52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561642" y="2695673"/>
                            <a:ext cx="710815" cy="515007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400"/>
                              <a:t>Dichroic Mirror</a:t>
                            </a:r>
                          </a:p>
                        </p:txBody>
                      </p:sp>
                      <p:sp>
                        <p:nvSpPr>
                          <p:cNvPr id="48" name="Text Placeholder 1">
                            <a:extLst>
                              <a:ext uri="{FF2B5EF4-FFF2-40B4-BE49-F238E27FC236}">
                                <a16:creationId xmlns:a16="http://schemas.microsoft.com/office/drawing/2014/main" id="{18D708A6-7F09-BA0A-B2FC-224894B7D1FD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477244" y="4012150"/>
                            <a:ext cx="976568" cy="484086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400"/>
                              <a:t>Emission Filter </a:t>
                            </a:r>
                          </a:p>
                        </p:txBody>
                      </p:sp>
                      <p:sp>
                        <p:nvSpPr>
                          <p:cNvPr id="49" name="Text Placeholder 1">
                            <a:extLst>
                              <a:ext uri="{FF2B5EF4-FFF2-40B4-BE49-F238E27FC236}">
                                <a16:creationId xmlns:a16="http://schemas.microsoft.com/office/drawing/2014/main" id="{330521A7-94E8-3323-3015-D9A1FB167A74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404333" y="4760844"/>
                            <a:ext cx="924615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800"/>
                              <a:t>Emitted Light</a:t>
                            </a:r>
                          </a:p>
                        </p:txBody>
                      </p:sp>
                      <p:sp>
                        <p:nvSpPr>
                          <p:cNvPr id="50" name="Text Placeholder 1">
                            <a:extLst>
                              <a:ext uri="{FF2B5EF4-FFF2-40B4-BE49-F238E27FC236}">
                                <a16:creationId xmlns:a16="http://schemas.microsoft.com/office/drawing/2014/main" id="{0A3ABDE1-FE27-D9ED-A5BB-DDE39B40226A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889765" y="1317164"/>
                            <a:ext cx="924615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100"/>
                              <a:t>SiPM Surface</a:t>
                            </a:r>
                          </a:p>
                        </p:txBody>
                      </p:sp>
                      <p:sp>
                        <p:nvSpPr>
                          <p:cNvPr id="51" name="Rectangle 50">
                            <a:extLst>
                              <a:ext uri="{FF2B5EF4-FFF2-40B4-BE49-F238E27FC236}">
                                <a16:creationId xmlns:a16="http://schemas.microsoft.com/office/drawing/2014/main" id="{68DB4C18-FEB1-E195-9120-4CBCDE98E09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97316" y="1607341"/>
                            <a:ext cx="1149292" cy="45719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3"/>
                          </a:lnRef>
                          <a:fillRef idx="2">
                            <a:schemeClr val="accent3"/>
                          </a:fillRef>
                          <a:effectRef idx="1">
                            <a:schemeClr val="accent3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cxnSp>
                        <p:nvCxnSpPr>
                          <p:cNvPr id="52" name="Straight Arrow Connector 51">
                            <a:extLst>
                              <a:ext uri="{FF2B5EF4-FFF2-40B4-BE49-F238E27FC236}">
                                <a16:creationId xmlns:a16="http://schemas.microsoft.com/office/drawing/2014/main" id="{A6644B87-4FBA-AB4D-B77D-B26425B4124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 flipV="1">
                            <a:off x="3553744" y="1369598"/>
                            <a:ext cx="148704" cy="59728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Straight Arrow Connector 52">
                            <a:extLst>
                              <a:ext uri="{FF2B5EF4-FFF2-40B4-BE49-F238E27FC236}">
                                <a16:creationId xmlns:a16="http://schemas.microsoft.com/office/drawing/2014/main" id="{116BB391-66AF-6945-5AB4-51FC0A79BB8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3361251" y="1369598"/>
                            <a:ext cx="159439" cy="63142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1">
                            <a:schemeClr val="accent2"/>
                          </a:lnRef>
                          <a:fillRef idx="0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39" name="Text Placeholder 1">
                          <a:extLst>
                            <a:ext uri="{FF2B5EF4-FFF2-40B4-BE49-F238E27FC236}">
                              <a16:creationId xmlns:a16="http://schemas.microsoft.com/office/drawing/2014/main" id="{1BD53D46-E469-62BF-28F2-C26AD8325AEC}"/>
                            </a:ext>
                          </a:extLst>
                        </p:cNvPr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6313209" y="14222592"/>
                          <a:ext cx="2075111" cy="321428"/>
                        </a:xfrm>
                        <a:prstGeom prst="rect">
                          <a:avLst/>
                        </a:prstGeom>
                      </p:spPr>
                      <p:txBody>
                        <a:bodyPr anchor="b">
                          <a:noAutofit/>
                        </a:bodyPr>
                        <a:lstStyle>
                          <a:lvl1pPr marL="0" indent="0" algn="l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buFont typeface="Arial"/>
                            <a:buNone/>
                            <a:defRPr sz="2200" b="0" kern="1200" cap="none" baseline="0">
                              <a:solidFill>
                                <a:srgbClr val="00B0F0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20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8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r>
                            <a:rPr lang="en-CA" sz="1200"/>
                            <a:t>Objective</a:t>
                          </a:r>
                        </a:p>
                      </p:txBody>
                    </p:sp>
                    <p:sp>
                      <p:nvSpPr>
                        <p:cNvPr id="40" name="Oval 39">
                          <a:extLst>
                            <a:ext uri="{FF2B5EF4-FFF2-40B4-BE49-F238E27FC236}">
                              <a16:creationId xmlns:a16="http://schemas.microsoft.com/office/drawing/2014/main" id="{EA4CCDAB-DE4D-0C0C-6F0D-B36C83B78D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06455" y="14395682"/>
                          <a:ext cx="2253842" cy="269273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CA"/>
                        </a:p>
                      </p:txBody>
                    </p:sp>
                  </p:grpSp>
                </p:grpSp>
                <p:sp>
                  <p:nvSpPr>
                    <p:cNvPr id="25" name="Triangle 24">
                      <a:extLst>
                        <a:ext uri="{FF2B5EF4-FFF2-40B4-BE49-F238E27FC236}">
                          <a16:creationId xmlns:a16="http://schemas.microsoft.com/office/drawing/2014/main" id="{11BF4E5E-B512-D086-623B-1E5EFB81D17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479382" y="22152692"/>
                      <a:ext cx="1326034" cy="2398072"/>
                    </a:xfrm>
                    <a:prstGeom prst="triangle">
                      <a:avLst>
                        <a:gd name="adj" fmla="val 48546"/>
                      </a:avLst>
                    </a:prstGeom>
                    <a:gradFill flip="none" rotWithShape="1">
                      <a:gsLst>
                        <a:gs pos="29000">
                          <a:srgbClr val="00B050"/>
                        </a:gs>
                        <a:gs pos="13000">
                          <a:schemeClr val="accent1"/>
                        </a:gs>
                        <a:gs pos="0">
                          <a:srgbClr val="7030A0"/>
                        </a:gs>
                        <a:gs pos="86000">
                          <a:srgbClr val="FF0000"/>
                        </a:gs>
                        <a:gs pos="73000">
                          <a:srgbClr val="FFC000"/>
                        </a:gs>
                        <a:gs pos="56000">
                          <a:srgbClr val="FFFF00"/>
                        </a:gs>
                        <a:gs pos="42000">
                          <a:srgbClr val="92D050"/>
                        </a:gs>
                        <a:gs pos="99000">
                          <a:srgbClr val="C00000"/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008F3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E1221EF2-538E-28D9-C6ED-C850EFC10C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7242" y="21985333"/>
                      <a:ext cx="6675608" cy="30436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42C0E6A7-BFA6-8443-3BCB-52FBDEDE39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3205" y="24421220"/>
                      <a:ext cx="1700282" cy="125336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28" name="Text Placeholder 1">
                      <a:extLst>
                        <a:ext uri="{FF2B5EF4-FFF2-40B4-BE49-F238E27FC236}">
                          <a16:creationId xmlns:a16="http://schemas.microsoft.com/office/drawing/2014/main" id="{218BD80E-8A0D-971A-5925-71748F9BA5EA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6285222" y="24174877"/>
                      <a:ext cx="2424904" cy="52510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CA" sz="1200"/>
                        <a:t>Spectroscopy</a:t>
                      </a:r>
                    </a:p>
                  </p:txBody>
                </p:sp>
                <p:cxnSp>
                  <p:nvCxnSpPr>
                    <p:cNvPr id="29" name="Straight Arrow Connector 28">
                      <a:extLst>
                        <a:ext uri="{FF2B5EF4-FFF2-40B4-BE49-F238E27FC236}">
                          <a16:creationId xmlns:a16="http://schemas.microsoft.com/office/drawing/2014/main" id="{873C73C5-73EA-5AE3-4302-957FC308E7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12873" y="23898258"/>
                      <a:ext cx="0" cy="458617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AA098E6F-765C-43E9-869F-F4C63F8A1A4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690874" y="23319261"/>
                      <a:ext cx="1700282" cy="125336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1" name="Text Placeholder 1">
                      <a:extLst>
                        <a:ext uri="{FF2B5EF4-FFF2-40B4-BE49-F238E27FC236}">
                          <a16:creationId xmlns:a16="http://schemas.microsoft.com/office/drawing/2014/main" id="{0F9B3BCF-3BD2-7CF7-CE13-7369BB97767D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4120924" y="24539666"/>
                      <a:ext cx="2424904" cy="52510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CA" sz="1000"/>
                        <a:t>Imaging</a:t>
                      </a:r>
                    </a:p>
                  </p:txBody>
                </p:sp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01AD3AF8-BC10-1993-2D42-DA551FDED60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53144" y="23626598"/>
                      <a:ext cx="1242111" cy="656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A)</a:t>
                      </a:r>
                    </a:p>
                  </p:txBody>
                </p:sp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3567B131-9567-DE69-9CB1-76CEFB8CA3F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05551" y="22454223"/>
                      <a:ext cx="1303626" cy="656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/>
                        <a:t>B)</a:t>
                      </a:r>
                    </a:p>
                  </p:txBody>
                </p:sp>
                <p:sp>
                  <p:nvSpPr>
                    <p:cNvPr id="34" name="Text Placeholder 1">
                      <a:extLst>
                        <a:ext uri="{FF2B5EF4-FFF2-40B4-BE49-F238E27FC236}">
                          <a16:creationId xmlns:a16="http://schemas.microsoft.com/office/drawing/2014/main" id="{F56AA504-AB25-42D9-590C-81713A920BCF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924268" y="22323022"/>
                      <a:ext cx="3381967" cy="1200328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r"/>
                      <a:r>
                        <a:rPr lang="en-CA" sz="1200"/>
                        <a:t>Diffraction </a:t>
                      </a:r>
                    </a:p>
                    <a:p>
                      <a:pPr algn="r"/>
                      <a:r>
                        <a:rPr lang="en-CA" sz="1200"/>
                        <a:t>Grating</a:t>
                      </a:r>
                    </a:p>
                  </p:txBody>
                </p:sp>
              </p:grpSp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2976460F-1573-4C38-EE6B-06667D7A10CE}"/>
                      </a:ext>
                    </a:extLst>
                  </p:cNvPr>
                  <p:cNvSpPr txBox="1"/>
                  <p:nvPr/>
                </p:nvSpPr>
                <p:spPr>
                  <a:xfrm>
                    <a:off x="1997242" y="25044444"/>
                    <a:ext cx="6856697" cy="109370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rgbClr val="797979"/>
                        </a:solidFill>
                        <a:latin typeface="Helvetica Neue Regular" panose="02000503000000020004" pitchFamily="2" charset="0"/>
                        <a:cs typeface="Helvetica Neue Regular" panose="02000503000000020004" pitchFamily="2" charset="0"/>
                      </a:rPr>
                      <a:t>Spectrometer and Cryogenically Cooled Camera</a:t>
                    </a:r>
                    <a:endParaRPr lang="en-US" sz="1200" dirty="0"/>
                  </a:p>
                </p:txBody>
              </p:sp>
            </p:grpSp>
          </p:grpSp>
        </p:grpSp>
        <p:sp>
          <p:nvSpPr>
            <p:cNvPr id="11" name="Text Placeholder 1">
              <a:extLst>
                <a:ext uri="{FF2B5EF4-FFF2-40B4-BE49-F238E27FC236}">
                  <a16:creationId xmlns:a16="http://schemas.microsoft.com/office/drawing/2014/main" id="{195710C8-9A94-CA43-ACAC-0B9CEC3DCB57}"/>
                </a:ext>
              </a:extLst>
            </p:cNvPr>
            <p:cNvSpPr txBox="1">
              <a:spLocks/>
            </p:cNvSpPr>
            <p:nvPr/>
          </p:nvSpPr>
          <p:spPr>
            <a:xfrm>
              <a:off x="6881025" y="18870714"/>
              <a:ext cx="3713608" cy="336635"/>
            </a:xfrm>
            <a:prstGeom prst="rect">
              <a:avLst/>
            </a:prstGeom>
          </p:spPr>
          <p:txBody>
            <a:bodyPr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2200" b="0" kern="1200" cap="none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400" dirty="0"/>
                <a:t>300 - 1500nm</a:t>
              </a:r>
            </a:p>
          </p:txBody>
        </p:sp>
        <p:sp>
          <p:nvSpPr>
            <p:cNvPr id="12" name="Text Placeholder 1">
              <a:extLst>
                <a:ext uri="{FF2B5EF4-FFF2-40B4-BE49-F238E27FC236}">
                  <a16:creationId xmlns:a16="http://schemas.microsoft.com/office/drawing/2014/main" id="{A2CDAF03-9753-D900-C227-15D12D01DBB6}"/>
                </a:ext>
              </a:extLst>
            </p:cNvPr>
            <p:cNvSpPr txBox="1">
              <a:spLocks/>
            </p:cNvSpPr>
            <p:nvPr/>
          </p:nvSpPr>
          <p:spPr>
            <a:xfrm>
              <a:off x="7082927" y="17850109"/>
              <a:ext cx="3555955" cy="559452"/>
            </a:xfrm>
            <a:prstGeom prst="rect">
              <a:avLst/>
            </a:prstGeom>
          </p:spPr>
          <p:txBody>
            <a:bodyPr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2200" b="0" kern="1200" cap="none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400" dirty="0"/>
                <a:t>Tunable laser </a:t>
              </a: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88F39A2-0FE9-F517-28AF-8140EC7FEA20}"/>
              </a:ext>
            </a:extLst>
          </p:cNvPr>
          <p:cNvSpPr/>
          <p:nvPr/>
        </p:nvSpPr>
        <p:spPr>
          <a:xfrm>
            <a:off x="67490" y="1283656"/>
            <a:ext cx="3219407" cy="543781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2290A82-83E4-A588-4702-FD89D8A872A3}"/>
              </a:ext>
            </a:extLst>
          </p:cNvPr>
          <p:cNvSpPr/>
          <p:nvPr/>
        </p:nvSpPr>
        <p:spPr>
          <a:xfrm>
            <a:off x="4915685" y="5528322"/>
            <a:ext cx="903461" cy="54238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72C15C6-9A02-600B-0A89-800EE60C0360}"/>
              </a:ext>
            </a:extLst>
          </p:cNvPr>
          <p:cNvCxnSpPr/>
          <p:nvPr/>
        </p:nvCxnSpPr>
        <p:spPr>
          <a:xfrm flipH="1" flipV="1">
            <a:off x="3286897" y="1283656"/>
            <a:ext cx="2532249" cy="4244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BBDE5F3-889B-00AC-8C01-9B1813005E8F}"/>
              </a:ext>
            </a:extLst>
          </p:cNvPr>
          <p:cNvCxnSpPr>
            <a:cxnSpLocks/>
          </p:cNvCxnSpPr>
          <p:nvPr/>
        </p:nvCxnSpPr>
        <p:spPr>
          <a:xfrm flipH="1">
            <a:off x="3277528" y="6070702"/>
            <a:ext cx="2541618" cy="6507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388D7BD4-6B58-E684-4DDA-17BE083E9F24}"/>
              </a:ext>
            </a:extLst>
          </p:cNvPr>
          <p:cNvSpPr/>
          <p:nvPr/>
        </p:nvSpPr>
        <p:spPr>
          <a:xfrm>
            <a:off x="5983980" y="4888210"/>
            <a:ext cx="1051296" cy="106108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C002C80-C461-ADCF-C27A-FA400124EB60}"/>
              </a:ext>
            </a:extLst>
          </p:cNvPr>
          <p:cNvCxnSpPr>
            <a:cxnSpLocks/>
          </p:cNvCxnSpPr>
          <p:nvPr/>
        </p:nvCxnSpPr>
        <p:spPr>
          <a:xfrm flipV="1">
            <a:off x="5988204" y="3657337"/>
            <a:ext cx="2247402" cy="122755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7D952DA-3FFF-0598-921D-DB7CA4A22277}"/>
              </a:ext>
            </a:extLst>
          </p:cNvPr>
          <p:cNvCxnSpPr>
            <a:cxnSpLocks/>
          </p:cNvCxnSpPr>
          <p:nvPr/>
        </p:nvCxnSpPr>
        <p:spPr>
          <a:xfrm>
            <a:off x="5973634" y="5949291"/>
            <a:ext cx="2277707" cy="1180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913FD30-856E-A6D2-113D-D6E2634F21C2}"/>
              </a:ext>
            </a:extLst>
          </p:cNvPr>
          <p:cNvCxnSpPr/>
          <p:nvPr/>
        </p:nvCxnSpPr>
        <p:spPr>
          <a:xfrm>
            <a:off x="5233191" y="5243878"/>
            <a:ext cx="277899" cy="277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>
            <a:extLst>
              <a:ext uri="{FF2B5EF4-FFF2-40B4-BE49-F238E27FC236}">
                <a16:creationId xmlns:a16="http://schemas.microsoft.com/office/drawing/2014/main" id="{F392EE85-445C-49E4-AE99-7855702A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341" y="3657337"/>
            <a:ext cx="3299217" cy="24124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Rectangle 83">
            <a:extLst>
              <a:ext uri="{FF2B5EF4-FFF2-40B4-BE49-F238E27FC236}">
                <a16:creationId xmlns:a16="http://schemas.microsoft.com/office/drawing/2014/main" id="{E4B7722E-C455-2628-38D3-9EBFD909E4B5}"/>
              </a:ext>
            </a:extLst>
          </p:cNvPr>
          <p:cNvSpPr/>
          <p:nvPr/>
        </p:nvSpPr>
        <p:spPr>
          <a:xfrm>
            <a:off x="9218815" y="3752785"/>
            <a:ext cx="1246909" cy="232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ight Arrow 82">
            <a:extLst>
              <a:ext uri="{FF2B5EF4-FFF2-40B4-BE49-F238E27FC236}">
                <a16:creationId xmlns:a16="http://schemas.microsoft.com/office/drawing/2014/main" id="{C9FBC15E-D5E4-7660-30B6-5334667696F8}"/>
              </a:ext>
            </a:extLst>
          </p:cNvPr>
          <p:cNvSpPr/>
          <p:nvPr/>
        </p:nvSpPr>
        <p:spPr>
          <a:xfrm rot="16200000">
            <a:off x="9665580" y="3544159"/>
            <a:ext cx="357938" cy="1753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68" name="Picture 7167">
            <a:extLst>
              <a:ext uri="{FF2B5EF4-FFF2-40B4-BE49-F238E27FC236}">
                <a16:creationId xmlns:a16="http://schemas.microsoft.com/office/drawing/2014/main" id="{527A5BEE-2817-B3C9-E379-FAEA7BBCE8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2042" y="908707"/>
            <a:ext cx="2566860" cy="233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64810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0" descr="A view of a neighborhood with trees and mountains in the background&#10;&#10;Description automatically generated">
            <a:extLst>
              <a:ext uri="{FF2B5EF4-FFF2-40B4-BE49-F238E27FC236}">
                <a16:creationId xmlns:a16="http://schemas.microsoft.com/office/drawing/2014/main" id="{2A3D694A-7AF5-7FDF-1F17-8E2E17BE9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834"/>
            <a:ext cx="12212256" cy="915494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6427353F-C106-C9BA-1759-0619EBBC2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November is the worth month in Vancouver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D281BE-8D50-2E1D-E92D-7B8DE3E77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November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386D64-AB07-D913-BC2E-A12C28EE7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66CD45B7-DFE2-4393-8D37-380FC36BF3AA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5339BFE4-528B-C60B-54A6-7EED325B8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am happy because the temperature will stay below 8C</a:t>
            </a:r>
          </a:p>
          <a:p>
            <a:pPr lvl="1"/>
            <a:r>
              <a:rPr lang="en-US" dirty="0"/>
              <a:t>Snowing on the mountains! Whistler opening on Thursday</a:t>
            </a:r>
          </a:p>
          <a:p>
            <a:r>
              <a:rPr lang="en-US" dirty="0"/>
              <a:t>But be mindful of the rain and opportunistic when it doesn’t</a:t>
            </a:r>
          </a:p>
          <a:p>
            <a:r>
              <a:rPr lang="en-US" dirty="0"/>
              <a:t>Enjoy listening to many excellent talks</a:t>
            </a:r>
          </a:p>
        </p:txBody>
      </p:sp>
      <p:pic>
        <p:nvPicPr>
          <p:cNvPr id="21" name="Content Placeholder 17">
            <a:extLst>
              <a:ext uri="{FF2B5EF4-FFF2-40B4-BE49-F238E27FC236}">
                <a16:creationId xmlns:a16="http://schemas.microsoft.com/office/drawing/2014/main" id="{3D062232-F29B-48F5-72FD-9CB3D1A480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7446"/>
            <a:ext cx="6208405" cy="188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969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5B7E4-31B0-05B5-E7C8-90C0DD9AE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all for being back after 6 years!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77F8CC-644C-7E42-7E44-D18FDDA3552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University of Tokyo in November 2018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009A272-8044-D584-CA5C-504D04B3EC1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We were orphan despite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bari</a:t>
            </a:r>
            <a:r>
              <a:rPr lang="en-US" dirty="0"/>
              <a:t> </a:t>
            </a:r>
            <a:r>
              <a:rPr lang="en-US" dirty="0" err="1"/>
              <a:t>SiPM</a:t>
            </a:r>
            <a:r>
              <a:rPr lang="en-US" dirty="0"/>
              <a:t> workshop in October 2019</a:t>
            </a:r>
          </a:p>
          <a:p>
            <a:pPr lvl="1"/>
            <a:r>
              <a:rPr lang="en-US" dirty="0"/>
              <a:t>NDIP in July 2022 in France</a:t>
            </a:r>
          </a:p>
          <a:p>
            <a:pPr lvl="1"/>
            <a:r>
              <a:rPr lang="en-US" dirty="0"/>
              <a:t>NDIP is coming back in 2025, always in France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84BAC-C243-5CD6-E61F-6C7707387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C4E5CB-7E38-4DA5-D6E2-7386658EE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FA28FC3-ABCD-09F1-8106-437739A91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7150"/>
            <a:ext cx="6350000" cy="37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68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E5C71-1AD3-EB13-33E1-B78677809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Continuing the PD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6D599-2782-AD25-547C-BE4B915AFA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Competing and related events</a:t>
            </a:r>
          </a:p>
          <a:p>
            <a:pPr lvl="1"/>
            <a:r>
              <a:rPr lang="en-US" dirty="0"/>
              <a:t>International SPAD sensor workshop in June in Trento, Italy</a:t>
            </a:r>
          </a:p>
          <a:p>
            <a:pPr lvl="1"/>
            <a:r>
              <a:rPr lang="en-US" dirty="0"/>
              <a:t>Single Photon Workshop happening this week in Edinburgh, Scotland</a:t>
            </a:r>
          </a:p>
          <a:p>
            <a:pPr lvl="1"/>
            <a:r>
              <a:rPr lang="en-US" dirty="0"/>
              <a:t>CPAD happening this week at Oak Ridge, Tennessee, USA</a:t>
            </a:r>
          </a:p>
          <a:p>
            <a:r>
              <a:rPr lang="en-US" dirty="0"/>
              <a:t>The community is growing outside “subatomic physics”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C3591B-580A-1B61-5644-8D145EC5060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Consolidation of the R&amp;D effort in Subatomic physics</a:t>
            </a:r>
          </a:p>
          <a:p>
            <a:pPr lvl="1"/>
            <a:r>
              <a:rPr lang="en-US" dirty="0"/>
              <a:t>CERN DRD4 for photon detector and Particle Identification</a:t>
            </a:r>
          </a:p>
          <a:p>
            <a:pPr lvl="1"/>
            <a:r>
              <a:rPr lang="en-US" dirty="0"/>
              <a:t>CPAD effort in photon detector</a:t>
            </a:r>
          </a:p>
          <a:p>
            <a:r>
              <a:rPr lang="en-US" dirty="0"/>
              <a:t>How to stay relevant?</a:t>
            </a:r>
          </a:p>
          <a:p>
            <a:pPr lvl="1"/>
            <a:r>
              <a:rPr lang="en-US" dirty="0"/>
              <a:t>Could we consider aligning the PD workshop date with a DRD4 collaboration meeting?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C55202-15DB-B5E0-F289-4E1FFC7C8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A3F32-F448-41A4-F425-D8C22C63E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613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DD843-8354-92B5-7732-F504C9C90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Continuing the PD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558CD-38E4-4341-772D-B4D5EB0CEEB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Revisiting the International Advisory Committee</a:t>
            </a:r>
          </a:p>
          <a:p>
            <a:pPr lvl="1"/>
            <a:r>
              <a:rPr lang="en-US" dirty="0"/>
              <a:t>Current member, lets meet for lunch on Wednesday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5B40CE-DCA8-394D-63F6-19DB234DE38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Planning the next workshop in 2026</a:t>
            </a:r>
          </a:p>
          <a:p>
            <a:pPr lvl="1"/>
            <a:r>
              <a:rPr lang="en-US" dirty="0"/>
              <a:t>Seeking expression of interest</a:t>
            </a:r>
          </a:p>
          <a:p>
            <a:pPr lvl="1"/>
            <a:r>
              <a:rPr lang="en-US" dirty="0"/>
              <a:t>Giacomo and myself will collect requests for now</a:t>
            </a:r>
          </a:p>
          <a:p>
            <a:pPr lvl="1"/>
            <a:r>
              <a:rPr lang="en-US" dirty="0"/>
              <a:t>We already have expression of interest! So, it will happen</a:t>
            </a:r>
          </a:p>
          <a:p>
            <a:pPr lvl="1"/>
            <a:r>
              <a:rPr lang="en-US" dirty="0"/>
              <a:t>Our aim to finalize a choice very soon…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A31BD6-AEA5-E611-BA24-503860C02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331CD-AB04-333E-66FF-C72CBDA2D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924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>
            <a:extLst>
              <a:ext uri="{FF2B5EF4-FFF2-40B4-BE49-F238E27FC236}">
                <a16:creationId xmlns:a16="http://schemas.microsoft.com/office/drawing/2014/main" id="{59F63311-4C1B-CCCD-FA6B-4D662B85C2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27" b="26608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E2E603-BCA7-7A55-00B8-8861E76CA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– a few provocative notes</a:t>
            </a:r>
            <a:br>
              <a:rPr lang="en-US" dirty="0"/>
            </a:br>
            <a:r>
              <a:rPr lang="en-US" dirty="0"/>
              <a:t>Are PMT becoming obsolete?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002A3A9-CA4E-7772-A4C9-3497A4D3E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89371" cy="435133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Will JUNO be the next SNO?</a:t>
            </a:r>
          </a:p>
          <a:p>
            <a:r>
              <a:rPr lang="en-US" dirty="0">
                <a:solidFill>
                  <a:schemeClr val="bg1"/>
                </a:solidFill>
              </a:rPr>
              <a:t>Is there any way to detect light over large area without a huge price tag?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Critical for neutrino physics and astronomy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9345EE-C7F1-4AB8-09AF-A9A30779B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1F92C-446C-DCAE-173A-38DCBE7FE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7420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rogrammes | Cardrona &amp; Treble Cone New Zealand">
            <a:extLst>
              <a:ext uri="{FF2B5EF4-FFF2-40B4-BE49-F238E27FC236}">
                <a16:creationId xmlns:a16="http://schemas.microsoft.com/office/drawing/2014/main" id="{76D9082F-56AC-5CC3-F7D0-47EB02845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0" b="17950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E0DB66-DE49-6791-67D6-2F39B90DA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363537"/>
            <a:ext cx="9111343" cy="132556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Who will win the competition for fastest timing?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07734-42D6-794C-0E5B-B7E569CFE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5F2E7A-1CAD-2C97-F0E2-ED6F43921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7</a:t>
            </a:fld>
            <a:endParaRPr lang="de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86C94D-E44A-7869-3F9D-8A035CB2CC43}"/>
              </a:ext>
            </a:extLst>
          </p:cNvPr>
          <p:cNvSpPr txBox="1"/>
          <p:nvPr/>
        </p:nvSpPr>
        <p:spPr>
          <a:xfrm>
            <a:off x="2732314" y="2661664"/>
            <a:ext cx="11707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bg1"/>
                </a:solidFill>
              </a:rPr>
              <a:t>SiPM</a:t>
            </a:r>
            <a:endParaRPr lang="en-US" sz="2400" b="1" dirty="0">
              <a:solidFill>
                <a:schemeClr val="bg1"/>
              </a:solidFill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(digital)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BBF9CE-3049-75E9-796B-8B3CD2C12C7D}"/>
              </a:ext>
            </a:extLst>
          </p:cNvPr>
          <p:cNvSpPr txBox="1"/>
          <p:nvPr/>
        </p:nvSpPr>
        <p:spPr>
          <a:xfrm>
            <a:off x="8875727" y="3077162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MCP</a:t>
            </a:r>
          </a:p>
        </p:txBody>
      </p:sp>
    </p:spTree>
    <p:extLst>
      <p:ext uri="{BB962C8B-B14F-4D97-AF65-F5344CB8AC3E}">
        <p14:creationId xmlns:p14="http://schemas.microsoft.com/office/powerpoint/2010/main" val="197096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A62D6-14DD-6836-8025-CD9AD4326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Will digital </a:t>
            </a:r>
            <a:r>
              <a:rPr lang="en-US" dirty="0" err="1"/>
              <a:t>SiPMs</a:t>
            </a:r>
            <a:r>
              <a:rPr lang="en-US" dirty="0"/>
              <a:t> become wide-spread by 2030?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8EF1DA-F59E-52CE-987C-5922DC7D4D0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“No, they are not versatile”</a:t>
            </a:r>
          </a:p>
          <a:p>
            <a:pPr lvl="1"/>
            <a:r>
              <a:rPr lang="en-US" dirty="0"/>
              <a:t>“I could not do anything with Philip’s digital photon counter”</a:t>
            </a:r>
          </a:p>
          <a:p>
            <a:r>
              <a:rPr lang="en-US" dirty="0"/>
              <a:t>“No, they are too pricey”</a:t>
            </a:r>
          </a:p>
          <a:p>
            <a:pPr lvl="1"/>
            <a:r>
              <a:rPr lang="en-US" dirty="0"/>
              <a:t>Especially 3D integrated</a:t>
            </a:r>
          </a:p>
          <a:p>
            <a:r>
              <a:rPr lang="en-US" dirty="0"/>
              <a:t>“No, digital SPADs are crap”</a:t>
            </a:r>
          </a:p>
          <a:p>
            <a:pPr lvl="1"/>
            <a:r>
              <a:rPr lang="en-US" dirty="0"/>
              <a:t>Most foundries over SPAD with large dark noise</a:t>
            </a:r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BF04BB6-A330-7CD7-9240-EEBBE05BCA9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Yes, they offer best performances</a:t>
            </a:r>
          </a:p>
          <a:p>
            <a:r>
              <a:rPr lang="en-US" dirty="0"/>
              <a:t>Yes, they offer lowest power dissipation</a:t>
            </a:r>
          </a:p>
          <a:p>
            <a:r>
              <a:rPr lang="en-US" dirty="0"/>
              <a:t>My answer, yes coupled with design capabilities for tailoring them</a:t>
            </a:r>
          </a:p>
          <a:p>
            <a:r>
              <a:rPr lang="en-US" b="1" dirty="0"/>
              <a:t>Yours?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87749-6922-90E3-765C-32702DFC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8C6E16-4CED-9639-5C1E-A4F625D1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937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73123-5EF2-0504-51EA-900493AC0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Should we venture in applications outside subatomic physics?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C4144-563E-0FDE-D7BE-BE630BBEEB2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No</a:t>
            </a:r>
          </a:p>
          <a:p>
            <a:pPr lvl="1"/>
            <a:r>
              <a:rPr lang="en-US" dirty="0"/>
              <a:t>The competition is fierce</a:t>
            </a:r>
          </a:p>
          <a:p>
            <a:pPr lvl="1"/>
            <a:r>
              <a:rPr lang="en-US" dirty="0"/>
              <a:t>It is a distraction</a:t>
            </a:r>
          </a:p>
          <a:p>
            <a:pPr lvl="1"/>
            <a:r>
              <a:rPr lang="en-US" dirty="0"/>
              <a:t>We are not after making money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006E52-9EF2-4E25-3D21-7D5426418C5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Yes, because we have to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526B5-8F45-3132-A145-160090A1F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B8EA8B-D827-C369-D4EF-FD3ABA42E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9</a:t>
            </a:fld>
            <a:endParaRPr lang="de-DE"/>
          </a:p>
        </p:txBody>
      </p:sp>
      <p:pic>
        <p:nvPicPr>
          <p:cNvPr id="7" name="Picture 2" descr="BC&amp;amp;#39;s forest fires show us the true cost of the fossil fuel economy | West  Coast Environmental Law">
            <a:extLst>
              <a:ext uri="{FF2B5EF4-FFF2-40B4-BE49-F238E27FC236}">
                <a16:creationId xmlns:a16="http://schemas.microsoft.com/office/drawing/2014/main" id="{B9C5BFF8-9915-905C-96F7-66E8F3C56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286" y="2202214"/>
            <a:ext cx="6207714" cy="465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6398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116877</TotalTime>
  <Words>696</Words>
  <Application>Microsoft Macintosh PowerPoint</Application>
  <PresentationFormat>Widescreen</PresentationFormat>
  <Paragraphs>153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DIN Alternate</vt:lpstr>
      <vt:lpstr>Helvetica Neue Regular</vt:lpstr>
      <vt:lpstr>Roboto</vt:lpstr>
      <vt:lpstr>Times</vt:lpstr>
      <vt:lpstr>Wingdings</vt:lpstr>
      <vt:lpstr>Tema di Office</vt:lpstr>
      <vt:lpstr>Welcome to PD24</vt:lpstr>
      <vt:lpstr>November is the worth month in Vancouver</vt:lpstr>
      <vt:lpstr>Thank you all for being back after 6 years!</vt:lpstr>
      <vt:lpstr>Continuing the PD workshop</vt:lpstr>
      <vt:lpstr>Continuing the PD workshop</vt:lpstr>
      <vt:lpstr>Now – a few provocative notes Are PMT becoming obsolete?</vt:lpstr>
      <vt:lpstr>Who will win the competition for fastest timing?</vt:lpstr>
      <vt:lpstr>Will digital SiPMs become wide-spread by 2030?</vt:lpstr>
      <vt:lpstr>Should we venture in applications outside subatomic physics?</vt:lpstr>
      <vt:lpstr>Lets start!</vt:lpstr>
      <vt:lpstr>Back-side illuminated for everything</vt:lpstr>
      <vt:lpstr>Asset: Vacuum Ultra-Violet Efficiency reflectivity and Absorption setup (VERA)</vt:lpstr>
      <vt:lpstr>Asset: MIEL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Fabrice Retiere</cp:lastModifiedBy>
  <cp:revision>167</cp:revision>
  <cp:lastPrinted>2018-06-13T13:14:08Z</cp:lastPrinted>
  <dcterms:modified xsi:type="dcterms:W3CDTF">2024-11-19T01:47:35Z</dcterms:modified>
</cp:coreProperties>
</file>