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1324" r:id="rId2"/>
    <p:sldId id="1509" r:id="rId3"/>
    <p:sldId id="1520" r:id="rId4"/>
    <p:sldId id="1512" r:id="rId5"/>
    <p:sldId id="1510" r:id="rId6"/>
    <p:sldId id="1516" r:id="rId7"/>
    <p:sldId id="1517" r:id="rId8"/>
    <p:sldId id="1519" r:id="rId9"/>
    <p:sldId id="1514" r:id="rId10"/>
    <p:sldId id="1524" r:id="rId11"/>
    <p:sldId id="1515" r:id="rId12"/>
    <p:sldId id="258" r:id="rId13"/>
    <p:sldId id="261" r:id="rId14"/>
    <p:sldId id="1523" r:id="rId15"/>
    <p:sldId id="1522" r:id="rId16"/>
    <p:sldId id="1521"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B2F6296-063B-6950-E184-BF8318E4F291}" name="Kurtis Raymond" initials="KR" userId="S::kraymond@triumf.ca::13d254bd-885f-4e96-94d6-b08a4fc4de98" providerId="AD"/>
  <p188:author id="{EB15E2AF-BC2B-0BC8-2FCB-04B1C08D767F}" name="Kurtis Raymond" initials="KR" userId="Kurtis Raymond"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6FCED8-58F5-AB4E-9C7A-0868B7C8215F}" v="7" dt="2024-11-21T18:49:08.0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14"/>
    <p:restoredTop sz="94247"/>
  </p:normalViewPr>
  <p:slideViewPr>
    <p:cSldViewPr snapToGrid="0">
      <p:cViewPr varScale="1">
        <p:scale>
          <a:sx n="119" d="100"/>
          <a:sy n="119" d="100"/>
        </p:scale>
        <p:origin x="224" y="200"/>
      </p:cViewPr>
      <p:guideLst/>
    </p:cSldViewPr>
  </p:slideViewPr>
  <p:outlineViewPr>
    <p:cViewPr>
      <p:scale>
        <a:sx n="33" d="100"/>
        <a:sy n="33" d="100"/>
      </p:scale>
      <p:origin x="0" y="-6392"/>
    </p:cViewPr>
  </p:outlin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8E663B-473E-5C44-8F6E-72E796BF2D78}" type="datetimeFigureOut">
              <a:rPr lang="en-US" smtClean="0"/>
              <a:t>11/18/24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248568-BEF8-F54B-A23B-70CC85FE8AF8}" type="slidenum">
              <a:rPr lang="en-US" smtClean="0"/>
              <a:t>‹#›</a:t>
            </a:fld>
            <a:endParaRPr lang="en-US"/>
          </a:p>
        </p:txBody>
      </p:sp>
    </p:spTree>
    <p:extLst>
      <p:ext uri="{BB962C8B-B14F-4D97-AF65-F5344CB8AC3E}">
        <p14:creationId xmlns:p14="http://schemas.microsoft.com/office/powerpoint/2010/main" val="2022070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b="1">
                <a:solidFill>
                  <a:srgbClr val="00B0F0"/>
                </a:solidFill>
              </a:defRPr>
            </a:lvl1pPr>
          </a:lstStyle>
          <a:p>
            <a:r>
              <a:rPr lang="it-IT" dirty="0"/>
              <a:t>Fare clic per modificare lo stile del titolo</a:t>
            </a:r>
            <a:endParaRPr lang="de-DE" dirty="0"/>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de-DE"/>
          </a:p>
        </p:txBody>
      </p:sp>
      <p:sp>
        <p:nvSpPr>
          <p:cNvPr id="4" name="Segnaposto data 3"/>
          <p:cNvSpPr>
            <a:spLocks noGrp="1"/>
          </p:cNvSpPr>
          <p:nvPr>
            <p:ph type="dt" sz="half" idx="10"/>
          </p:nvPr>
        </p:nvSpPr>
        <p:spPr/>
        <p:txBody>
          <a:bodyPr/>
          <a:lstStyle/>
          <a:p>
            <a:r>
              <a:rPr lang="en-CA"/>
              <a:t>November 2023</a:t>
            </a:r>
            <a:endParaRPr lang="de-DE"/>
          </a:p>
        </p:txBody>
      </p:sp>
      <p:sp>
        <p:nvSpPr>
          <p:cNvPr id="5" name="Segnaposto piè di pagina 4"/>
          <p:cNvSpPr>
            <a:spLocks noGrp="1"/>
          </p:cNvSpPr>
          <p:nvPr>
            <p:ph type="ftr" sz="quarter" idx="11"/>
          </p:nvPr>
        </p:nvSpPr>
        <p:spPr/>
        <p:txBody>
          <a:bodyPr/>
          <a:lstStyle/>
          <a:p>
            <a:r>
              <a:rPr lang="de-DE"/>
              <a:t>Thomas Brunner</a:t>
            </a:r>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pic>
        <p:nvPicPr>
          <p:cNvPr id="7" name="Picture 6">
            <a:extLst>
              <a:ext uri="{FF2B5EF4-FFF2-40B4-BE49-F238E27FC236}">
                <a16:creationId xmlns:a16="http://schemas.microsoft.com/office/drawing/2014/main" id="{4E555244-E6C6-3741-930F-1DE9E11EE14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8" name="TextBox 7">
            <a:extLst>
              <a:ext uri="{FF2B5EF4-FFF2-40B4-BE49-F238E27FC236}">
                <a16:creationId xmlns:a16="http://schemas.microsoft.com/office/drawing/2014/main" id="{DACEFEC3-2A5C-4B4C-8821-A7D3A0E8A9E8}"/>
              </a:ext>
            </a:extLst>
          </p:cNvPr>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Tree>
    <p:extLst>
      <p:ext uri="{BB962C8B-B14F-4D97-AF65-F5344CB8AC3E}">
        <p14:creationId xmlns:p14="http://schemas.microsoft.com/office/powerpoint/2010/main" val="3186192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r>
              <a:rPr lang="en-CA"/>
              <a:t>November 2023</a:t>
            </a:r>
            <a:endParaRPr lang="de-DE"/>
          </a:p>
        </p:txBody>
      </p:sp>
      <p:sp>
        <p:nvSpPr>
          <p:cNvPr id="5" name="Segnaposto piè di pagina 4"/>
          <p:cNvSpPr>
            <a:spLocks noGrp="1"/>
          </p:cNvSpPr>
          <p:nvPr>
            <p:ph type="ftr" sz="quarter" idx="11"/>
          </p:nvPr>
        </p:nvSpPr>
        <p:spPr/>
        <p:txBody>
          <a:bodyPr/>
          <a:lstStyle/>
          <a:p>
            <a:r>
              <a:rPr lang="de-DE"/>
              <a:t>Thomas Brunner</a:t>
            </a:r>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42446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bg>
      <p:bgPr>
        <a:solidFill>
          <a:schemeClr val="bg1"/>
        </a:solidFill>
        <a:effectLst/>
      </p:bgPr>
    </p:bg>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de-DE"/>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r>
              <a:rPr lang="en-CA"/>
              <a:t>November 2023</a:t>
            </a:r>
            <a:endParaRPr lang="de-DE"/>
          </a:p>
        </p:txBody>
      </p:sp>
      <p:sp>
        <p:nvSpPr>
          <p:cNvPr id="5" name="Segnaposto piè di pagina 4"/>
          <p:cNvSpPr>
            <a:spLocks noGrp="1"/>
          </p:cNvSpPr>
          <p:nvPr>
            <p:ph type="ftr" sz="quarter" idx="11"/>
          </p:nvPr>
        </p:nvSpPr>
        <p:spPr/>
        <p:txBody>
          <a:bodyPr/>
          <a:lstStyle/>
          <a:p>
            <a:r>
              <a:rPr lang="de-DE"/>
              <a:t>Thomas Brunner</a:t>
            </a:r>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02684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r>
              <a:t>Title Text</a:t>
            </a:r>
          </a:p>
        </p:txBody>
      </p:sp>
      <p:sp>
        <p:nvSpPr>
          <p:cNvPr id="31" name="Shape 31"/>
          <p:cNvSpPr>
            <a:spLocks noGrp="1"/>
          </p:cNvSpPr>
          <p:nvPr>
            <p:ph type="body" idx="1"/>
          </p:nvPr>
        </p:nvSpPr>
        <p:spPr>
          <a:prstGeom prst="rect">
            <a:avLst/>
          </a:prstGeom>
        </p:spPr>
        <p:txBody>
          <a:bodyPr/>
          <a:lstStyle/>
          <a:p>
            <a:pPr lvl="0"/>
            <a:r>
              <a:t>Body Level One</a:t>
            </a:r>
          </a:p>
          <a:p>
            <a:pPr lvl="1"/>
            <a:r>
              <a:t>Body Level Two</a:t>
            </a:r>
          </a:p>
          <a:p>
            <a:pPr lvl="2"/>
            <a:r>
              <a:t>Body Level Three</a:t>
            </a:r>
          </a:p>
          <a:p>
            <a:pPr lvl="3"/>
            <a:r>
              <a:t>Body Level Four</a:t>
            </a:r>
          </a:p>
          <a:p>
            <a:pPr lvl="4"/>
            <a:r>
              <a:t>Body Level Five</a:t>
            </a:r>
          </a:p>
        </p:txBody>
      </p:sp>
      <p:sp>
        <p:nvSpPr>
          <p:cNvPr id="4" name="Shape 32">
            <a:extLst>
              <a:ext uri="{FF2B5EF4-FFF2-40B4-BE49-F238E27FC236}">
                <a16:creationId xmlns:a16="http://schemas.microsoft.com/office/drawing/2014/main" id="{7F2CD640-DFC6-4A0D-A3FA-411EC82FD5D9}"/>
              </a:ext>
            </a:extLst>
          </p:cNvPr>
          <p:cNvSpPr>
            <a:spLocks noGrp="1"/>
          </p:cNvSpPr>
          <p:nvPr>
            <p:ph type="sldNum" sz="quarter" idx="10"/>
          </p:nvPr>
        </p:nvSpPr>
        <p:spPr>
          <a:extLst>
            <a:ext uri="{FAA26D3D-D897-4be2-8F04-BA451C77F1D7}">
              <ma14:placeholderFlag xmlns:ma14="http://schemas.microsoft.com/office/mac/drawingml/2011/main" xmlns="" val="1"/>
            </a:ext>
            <a:ext uri="{909E8E84-426E-40dd-AFC4-6F175D3DCCD1}"/>
            <a:ext uri="{91240B29-F687-4f45-9708-019B960494DF}"/>
          </a:extLst>
        </p:spPr>
        <p:txBody>
          <a:bodyPr/>
          <a:lstStyle>
            <a:lvl1pPr>
              <a:defRPr/>
            </a:lvl1pPr>
          </a:lstStyle>
          <a:p>
            <a:pPr>
              <a:defRPr/>
            </a:pPr>
            <a:fld id="{A2BDACFA-89FF-4316-9D09-68DBA7D5B95F}" type="slidenum">
              <a:rPr lang="en-US" altLang="x-none"/>
              <a:pPr>
                <a:defRPr/>
              </a:pPr>
              <a:t>‹#›</a:t>
            </a:fld>
            <a:endParaRPr lang="en-US" altLang="x-none"/>
          </a:p>
        </p:txBody>
      </p:sp>
    </p:spTree>
    <p:extLst>
      <p:ext uri="{BB962C8B-B14F-4D97-AF65-F5344CB8AC3E}">
        <p14:creationId xmlns:p14="http://schemas.microsoft.com/office/powerpoint/2010/main" val="13875208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Bullets &amp; Photo">
    <p:bg>
      <p:bgPr>
        <a:solidFill>
          <a:srgbClr val="222222"/>
        </a:solidFill>
        <a:effectLst/>
      </p:bgPr>
    </p:bg>
    <p:spTree>
      <p:nvGrpSpPr>
        <p:cNvPr id="1" name=""/>
        <p:cNvGrpSpPr/>
        <p:nvPr/>
      </p:nvGrpSpPr>
      <p:grpSpPr>
        <a:xfrm>
          <a:off x="0" y="0"/>
          <a:ext cx="0" cy="0"/>
          <a:chOff x="0" y="0"/>
          <a:chExt cx="0" cy="0"/>
        </a:xfrm>
      </p:grpSpPr>
      <p:sp>
        <p:nvSpPr>
          <p:cNvPr id="91" name="Text"/>
          <p:cNvSpPr txBox="1">
            <a:spLocks noGrp="1"/>
          </p:cNvSpPr>
          <p:nvPr>
            <p:ph type="body" sz="quarter" idx="13"/>
          </p:nvPr>
        </p:nvSpPr>
        <p:spPr>
          <a:xfrm>
            <a:off x="381000" y="342919"/>
            <a:ext cx="10477500" cy="300019"/>
          </a:xfrm>
          <a:prstGeom prst="rect">
            <a:avLst/>
          </a:prstGeom>
        </p:spPr>
        <p:txBody>
          <a:bodyPr anchor="b">
            <a:spAutoFit/>
          </a:bodyPr>
          <a:lstStyle>
            <a:lvl1pPr marL="0" indent="0" defTabSz="321457">
              <a:lnSpc>
                <a:spcPct val="80000"/>
              </a:lnSpc>
              <a:spcBef>
                <a:spcPts val="0"/>
              </a:spcBef>
              <a:buClrTx/>
              <a:buSzTx/>
              <a:buFontTx/>
              <a:buNone/>
              <a:defRPr sz="1687" cap="all" spc="84">
                <a:latin typeface="DIN Alternate"/>
                <a:ea typeface="DIN Alternate"/>
                <a:cs typeface="DIN Alternate"/>
                <a:sym typeface="DIN Alternate"/>
              </a:defRPr>
            </a:lvl1pPr>
          </a:lstStyle>
          <a:p>
            <a:r>
              <a:rPr dirty="0"/>
              <a:t>Text</a:t>
            </a:r>
          </a:p>
        </p:txBody>
      </p:sp>
      <p:sp>
        <p:nvSpPr>
          <p:cNvPr id="92" name="Image"/>
          <p:cNvSpPr>
            <a:spLocks noGrp="1"/>
          </p:cNvSpPr>
          <p:nvPr>
            <p:ph type="pic" sz="half" idx="14"/>
          </p:nvPr>
        </p:nvSpPr>
        <p:spPr>
          <a:xfrm>
            <a:off x="6667500" y="1080492"/>
            <a:ext cx="5143500" cy="5482828"/>
          </a:xfrm>
          <a:prstGeom prst="rect">
            <a:avLst/>
          </a:prstGeom>
        </p:spPr>
        <p:txBody>
          <a:bodyPr lIns="91439" tIns="45719" rIns="91439" bIns="45719">
            <a:noAutofit/>
          </a:bodyPr>
          <a:lstStyle/>
          <a:p>
            <a:endParaRPr/>
          </a:p>
        </p:txBody>
      </p:sp>
      <p:sp>
        <p:nvSpPr>
          <p:cNvPr id="93" name="Title Text"/>
          <p:cNvSpPr txBox="1">
            <a:spLocks noGrp="1"/>
          </p:cNvSpPr>
          <p:nvPr>
            <p:ph type="title"/>
          </p:nvPr>
        </p:nvSpPr>
        <p:spPr>
          <a:xfrm>
            <a:off x="381000" y="1080492"/>
            <a:ext cx="5905500" cy="508992"/>
          </a:xfrm>
          <a:prstGeom prst="rect">
            <a:avLst/>
          </a:prstGeom>
        </p:spPr>
        <p:txBody>
          <a:bodyPr/>
          <a:lstStyle/>
          <a:p>
            <a:r>
              <a:t>Title Text</a:t>
            </a:r>
          </a:p>
        </p:txBody>
      </p:sp>
      <p:sp>
        <p:nvSpPr>
          <p:cNvPr id="94" name="Body Level One…"/>
          <p:cNvSpPr txBox="1">
            <a:spLocks noGrp="1"/>
          </p:cNvSpPr>
          <p:nvPr>
            <p:ph type="body" sz="half" idx="1"/>
          </p:nvPr>
        </p:nvSpPr>
        <p:spPr>
          <a:xfrm>
            <a:off x="381000" y="1928812"/>
            <a:ext cx="5905500" cy="4295180"/>
          </a:xfrm>
          <a:prstGeom prst="rect">
            <a:avLst/>
          </a:prstGeom>
        </p:spPr>
        <p:txBody>
          <a:bodyPr/>
          <a:lstStyle>
            <a:lvl1pPr>
              <a:buClr>
                <a:schemeClr val="accent1"/>
              </a:buClr>
              <a:buChar char="▸"/>
              <a:defRPr sz="1969"/>
            </a:lvl1pPr>
            <a:lvl2pPr>
              <a:buClr>
                <a:schemeClr val="accent1"/>
              </a:buClr>
              <a:buChar char="▸"/>
              <a:defRPr sz="1969"/>
            </a:lvl2pPr>
            <a:lvl3pPr>
              <a:buClr>
                <a:schemeClr val="accent1"/>
              </a:buClr>
              <a:buChar char="▸"/>
              <a:defRPr sz="1969"/>
            </a:lvl3pPr>
            <a:lvl4pPr>
              <a:buClr>
                <a:schemeClr val="accent1"/>
              </a:buClr>
              <a:buChar char="▸"/>
              <a:defRPr sz="1969"/>
            </a:lvl4pPr>
            <a:lvl5pPr>
              <a:buClr>
                <a:schemeClr val="accent1"/>
              </a:buClr>
              <a:buChar char="▸"/>
              <a:defRPr sz="1969"/>
            </a:lvl5pPr>
          </a:lstStyle>
          <a:p>
            <a:r>
              <a:t>Body Level One</a:t>
            </a:r>
          </a:p>
          <a:p>
            <a:pPr lvl="1"/>
            <a:r>
              <a:t>Body Level Two</a:t>
            </a:r>
          </a:p>
          <a:p>
            <a:pPr lvl="2"/>
            <a:r>
              <a:t>Body Level Three</a:t>
            </a:r>
          </a:p>
          <a:p>
            <a:pPr lvl="3"/>
            <a:r>
              <a:t>Body Level Four</a:t>
            </a:r>
          </a:p>
          <a:p>
            <a:pPr lvl="4"/>
            <a:r>
              <a:t>Body Level Five</a:t>
            </a:r>
          </a:p>
        </p:txBody>
      </p:sp>
      <p:sp>
        <p:nvSpPr>
          <p:cNvPr id="95" name="Slide Number"/>
          <p:cNvSpPr txBox="1">
            <a:spLocks noGrp="1"/>
          </p:cNvSpPr>
          <p:nvPr>
            <p:ph type="sldNum" sz="quarter" idx="2"/>
          </p:nvPr>
        </p:nvSpPr>
        <p:spPr>
          <a:xfrm>
            <a:off x="11424959" y="303609"/>
            <a:ext cx="381466" cy="32146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48999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indent="-324000">
              <a:buFont typeface="Wingdings" pitchFamily="2" charset="2"/>
              <a:buChar char=""/>
              <a:defRPr sz="2100" b="1">
                <a:solidFill>
                  <a:srgbClr val="C00000"/>
                </a:solidFill>
                <a:latin typeface="Times" pitchFamily="18" charset="0"/>
                <a:cs typeface="Times" pitchFamily="18" charset="0"/>
              </a:defRPr>
            </a:lvl1pPr>
            <a:lvl2pPr>
              <a:buFont typeface="Wingdings" pitchFamily="2" charset="2"/>
              <a:buChar char="Ø"/>
              <a:defRPr sz="1800" b="1">
                <a:solidFill>
                  <a:schemeClr val="tx1"/>
                </a:solidFill>
                <a:latin typeface="Times" pitchFamily="18" charset="0"/>
                <a:cs typeface="Times" pitchFamily="18" charset="0"/>
              </a:defRPr>
            </a:lvl2pPr>
            <a:lvl3pPr>
              <a:buFont typeface="Arial" pitchFamily="34" charset="0"/>
              <a:buChar char="•"/>
              <a:defRPr sz="1500" b="1">
                <a:solidFill>
                  <a:srgbClr val="0000FF"/>
                </a:solidFill>
                <a:latin typeface="Times" pitchFamily="18" charset="0"/>
                <a:cs typeface="Times" pitchFamily="18" charset="0"/>
              </a:defRPr>
            </a:lvl3pPr>
            <a:lvl4pPr>
              <a:buFont typeface="Wingdings" pitchFamily="2" charset="2"/>
              <a:buChar char="ü"/>
              <a:defRPr sz="1350" b="1">
                <a:solidFill>
                  <a:srgbClr val="002060"/>
                </a:solidFill>
                <a:latin typeface="Times" pitchFamily="18" charset="0"/>
                <a:cs typeface="Times" pitchFamily="18" charset="0"/>
              </a:defRPr>
            </a:lvl4pPr>
            <a:lvl5pPr>
              <a:defRPr>
                <a:latin typeface="Times" pitchFamily="18" charset="0"/>
                <a:cs typeface="Times"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extLst>
      <p:ext uri="{BB962C8B-B14F-4D97-AF65-F5344CB8AC3E}">
        <p14:creationId xmlns:p14="http://schemas.microsoft.com/office/powerpoint/2010/main" val="358872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1">
                <a:solidFill>
                  <a:srgbClr val="00B0F0"/>
                </a:solidFill>
              </a:defRPr>
            </a:lvl1pPr>
          </a:lstStyle>
          <a:p>
            <a:r>
              <a:rPr lang="it-IT" dirty="0"/>
              <a:t>Fare clic per modificare lo stile del titolo</a:t>
            </a:r>
            <a:endParaRPr lang="de-DE" dirty="0"/>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r>
              <a:rPr lang="en-CA"/>
              <a:t>November 2023</a:t>
            </a:r>
            <a:endParaRPr lang="de-DE"/>
          </a:p>
        </p:txBody>
      </p:sp>
      <p:sp>
        <p:nvSpPr>
          <p:cNvPr id="5" name="Segnaposto piè di pagina 4"/>
          <p:cNvSpPr>
            <a:spLocks noGrp="1"/>
          </p:cNvSpPr>
          <p:nvPr>
            <p:ph type="ftr" sz="quarter" idx="11"/>
          </p:nvPr>
        </p:nvSpPr>
        <p:spPr/>
        <p:txBody>
          <a:bodyPr/>
          <a:lstStyle/>
          <a:p>
            <a:r>
              <a:rPr lang="de-DE"/>
              <a:t>Thomas Brunner</a:t>
            </a:r>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pic>
        <p:nvPicPr>
          <p:cNvPr id="7" name="Picture 6">
            <a:extLst>
              <a:ext uri="{FF2B5EF4-FFF2-40B4-BE49-F238E27FC236}">
                <a16:creationId xmlns:a16="http://schemas.microsoft.com/office/drawing/2014/main" id="{988AF288-740E-234C-8F15-F8C8F6A3E1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536" y="47351"/>
            <a:ext cx="1391328" cy="250305"/>
          </a:xfrm>
          <a:prstGeom prst="rect">
            <a:avLst/>
          </a:prstGeom>
        </p:spPr>
      </p:pic>
      <p:sp>
        <p:nvSpPr>
          <p:cNvPr id="8" name="TextBox 7">
            <a:extLst>
              <a:ext uri="{FF2B5EF4-FFF2-40B4-BE49-F238E27FC236}">
                <a16:creationId xmlns:a16="http://schemas.microsoft.com/office/drawing/2014/main" id="{FB7A400B-BE96-A64D-A130-7055B414AF78}"/>
              </a:ext>
            </a:extLst>
          </p:cNvPr>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Tree>
    <p:extLst>
      <p:ext uri="{BB962C8B-B14F-4D97-AF65-F5344CB8AC3E}">
        <p14:creationId xmlns:p14="http://schemas.microsoft.com/office/powerpoint/2010/main" val="126318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de-DE"/>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r>
              <a:rPr lang="en-CA"/>
              <a:t>November 2023</a:t>
            </a:r>
            <a:endParaRPr lang="de-DE"/>
          </a:p>
        </p:txBody>
      </p:sp>
      <p:sp>
        <p:nvSpPr>
          <p:cNvPr id="5" name="Segnaposto piè di pagina 4"/>
          <p:cNvSpPr>
            <a:spLocks noGrp="1"/>
          </p:cNvSpPr>
          <p:nvPr>
            <p:ph type="ftr" sz="quarter" idx="11"/>
          </p:nvPr>
        </p:nvSpPr>
        <p:spPr/>
        <p:txBody>
          <a:bodyPr/>
          <a:lstStyle/>
          <a:p>
            <a:r>
              <a:rPr lang="de-DE"/>
              <a:t>Thomas Brunner</a:t>
            </a:r>
          </a:p>
        </p:txBody>
      </p:sp>
      <p:sp>
        <p:nvSpPr>
          <p:cNvPr id="6" name="Segnaposto numero diapositiva 5"/>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57739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1">
                <a:solidFill>
                  <a:srgbClr val="00B0F0"/>
                </a:solidFill>
              </a:defRPr>
            </a:lvl1pPr>
          </a:lstStyle>
          <a:p>
            <a:r>
              <a:rPr lang="it-IT" dirty="0"/>
              <a:t>Fare clic per modificare lo stile del titolo</a:t>
            </a:r>
            <a:endParaRPr lang="de-DE" dirty="0"/>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data 4"/>
          <p:cNvSpPr>
            <a:spLocks noGrp="1"/>
          </p:cNvSpPr>
          <p:nvPr>
            <p:ph type="dt" sz="half" idx="10"/>
          </p:nvPr>
        </p:nvSpPr>
        <p:spPr/>
        <p:txBody>
          <a:bodyPr/>
          <a:lstStyle/>
          <a:p>
            <a:r>
              <a:rPr lang="en-CA"/>
              <a:t>November 2023</a:t>
            </a:r>
            <a:endParaRPr lang="de-DE"/>
          </a:p>
        </p:txBody>
      </p:sp>
      <p:sp>
        <p:nvSpPr>
          <p:cNvPr id="6" name="Segnaposto piè di pagina 5"/>
          <p:cNvSpPr>
            <a:spLocks noGrp="1"/>
          </p:cNvSpPr>
          <p:nvPr>
            <p:ph type="ftr" sz="quarter" idx="11"/>
          </p:nvPr>
        </p:nvSpPr>
        <p:spPr/>
        <p:txBody>
          <a:bodyPr/>
          <a:lstStyle/>
          <a:p>
            <a:r>
              <a:rPr lang="de-DE"/>
              <a:t>Thomas Brunner</a:t>
            </a:r>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
        <p:nvSpPr>
          <p:cNvPr id="9" name="TextBox 8">
            <a:extLst>
              <a:ext uri="{FF2B5EF4-FFF2-40B4-BE49-F238E27FC236}">
                <a16:creationId xmlns:a16="http://schemas.microsoft.com/office/drawing/2014/main" id="{C2B2B4F1-A93A-D842-95D8-FF6CF3DB4A30}"/>
              </a:ext>
            </a:extLst>
          </p:cNvPr>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pic>
        <p:nvPicPr>
          <p:cNvPr id="10" name="Picture 9">
            <a:extLst>
              <a:ext uri="{FF2B5EF4-FFF2-40B4-BE49-F238E27FC236}">
                <a16:creationId xmlns:a16="http://schemas.microsoft.com/office/drawing/2014/main" id="{9A64E81B-8EF2-1C4E-94ED-C6E77D3809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536" y="47351"/>
            <a:ext cx="1391328" cy="250305"/>
          </a:xfrm>
          <a:prstGeom prst="rect">
            <a:avLst/>
          </a:prstGeom>
        </p:spPr>
      </p:pic>
    </p:spTree>
    <p:extLst>
      <p:ext uri="{BB962C8B-B14F-4D97-AF65-F5344CB8AC3E}">
        <p14:creationId xmlns:p14="http://schemas.microsoft.com/office/powerpoint/2010/main" val="1284089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de-DE"/>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7" name="Segnaposto data 6"/>
          <p:cNvSpPr>
            <a:spLocks noGrp="1"/>
          </p:cNvSpPr>
          <p:nvPr>
            <p:ph type="dt" sz="half" idx="10"/>
          </p:nvPr>
        </p:nvSpPr>
        <p:spPr/>
        <p:txBody>
          <a:bodyPr/>
          <a:lstStyle/>
          <a:p>
            <a:r>
              <a:rPr lang="en-CA"/>
              <a:t>November 2023</a:t>
            </a:r>
            <a:endParaRPr lang="de-DE"/>
          </a:p>
        </p:txBody>
      </p:sp>
      <p:sp>
        <p:nvSpPr>
          <p:cNvPr id="8" name="Segnaposto piè di pagina 7"/>
          <p:cNvSpPr>
            <a:spLocks noGrp="1"/>
          </p:cNvSpPr>
          <p:nvPr>
            <p:ph type="ftr" sz="quarter" idx="11"/>
          </p:nvPr>
        </p:nvSpPr>
        <p:spPr/>
        <p:txBody>
          <a:bodyPr/>
          <a:lstStyle/>
          <a:p>
            <a:r>
              <a:rPr lang="de-DE"/>
              <a:t>Thomas Brunner</a:t>
            </a:r>
          </a:p>
        </p:txBody>
      </p:sp>
      <p:sp>
        <p:nvSpPr>
          <p:cNvPr id="9" name="Segnaposto numero diapositiva 8"/>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274798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data 2"/>
          <p:cNvSpPr>
            <a:spLocks noGrp="1"/>
          </p:cNvSpPr>
          <p:nvPr>
            <p:ph type="dt" sz="half" idx="10"/>
          </p:nvPr>
        </p:nvSpPr>
        <p:spPr/>
        <p:txBody>
          <a:bodyPr/>
          <a:lstStyle/>
          <a:p>
            <a:r>
              <a:rPr lang="en-CA"/>
              <a:t>November 2023</a:t>
            </a:r>
            <a:endParaRPr lang="de-DE"/>
          </a:p>
        </p:txBody>
      </p:sp>
      <p:sp>
        <p:nvSpPr>
          <p:cNvPr id="4" name="Segnaposto piè di pagina 3"/>
          <p:cNvSpPr>
            <a:spLocks noGrp="1"/>
          </p:cNvSpPr>
          <p:nvPr>
            <p:ph type="ftr" sz="quarter" idx="11"/>
          </p:nvPr>
        </p:nvSpPr>
        <p:spPr/>
        <p:txBody>
          <a:bodyPr/>
          <a:lstStyle/>
          <a:p>
            <a:r>
              <a:rPr lang="de-DE"/>
              <a:t>Thomas Brunner</a:t>
            </a:r>
          </a:p>
        </p:txBody>
      </p:sp>
      <p:sp>
        <p:nvSpPr>
          <p:cNvPr id="5" name="Segnaposto numero diapositiva 4"/>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331782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bg>
      <p:bgPr>
        <a:solidFill>
          <a:schemeClr val="bg1"/>
        </a:solidFill>
        <a:effectLst/>
      </p:bgPr>
    </p:bg>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en-CA"/>
              <a:t>November 2023</a:t>
            </a:r>
            <a:endParaRPr lang="de-DE"/>
          </a:p>
        </p:txBody>
      </p:sp>
      <p:sp>
        <p:nvSpPr>
          <p:cNvPr id="3" name="Segnaposto piè di pagina 2"/>
          <p:cNvSpPr>
            <a:spLocks noGrp="1"/>
          </p:cNvSpPr>
          <p:nvPr>
            <p:ph type="ftr" sz="quarter" idx="11"/>
          </p:nvPr>
        </p:nvSpPr>
        <p:spPr/>
        <p:txBody>
          <a:bodyPr/>
          <a:lstStyle/>
          <a:p>
            <a:r>
              <a:rPr lang="de-DE"/>
              <a:t>Thomas Brunner</a:t>
            </a:r>
          </a:p>
        </p:txBody>
      </p:sp>
      <p:sp>
        <p:nvSpPr>
          <p:cNvPr id="4" name="Segnaposto numero diapositiva 3"/>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89409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r>
              <a:rPr lang="en-CA"/>
              <a:t>November 2023</a:t>
            </a:r>
            <a:endParaRPr lang="de-DE"/>
          </a:p>
        </p:txBody>
      </p:sp>
      <p:sp>
        <p:nvSpPr>
          <p:cNvPr id="6" name="Segnaposto piè di pagina 5"/>
          <p:cNvSpPr>
            <a:spLocks noGrp="1"/>
          </p:cNvSpPr>
          <p:nvPr>
            <p:ph type="ftr" sz="quarter" idx="11"/>
          </p:nvPr>
        </p:nvSpPr>
        <p:spPr/>
        <p:txBody>
          <a:bodyPr/>
          <a:lstStyle/>
          <a:p>
            <a:r>
              <a:rPr lang="de-DE"/>
              <a:t>Thomas Brunner</a:t>
            </a:r>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2365816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r>
              <a:rPr lang="en-CA"/>
              <a:t>November 2023</a:t>
            </a:r>
            <a:endParaRPr lang="de-DE"/>
          </a:p>
        </p:txBody>
      </p:sp>
      <p:sp>
        <p:nvSpPr>
          <p:cNvPr id="6" name="Segnaposto piè di pagina 5"/>
          <p:cNvSpPr>
            <a:spLocks noGrp="1"/>
          </p:cNvSpPr>
          <p:nvPr>
            <p:ph type="ftr" sz="quarter" idx="11"/>
          </p:nvPr>
        </p:nvSpPr>
        <p:spPr/>
        <p:txBody>
          <a:bodyPr/>
          <a:lstStyle/>
          <a:p>
            <a:r>
              <a:rPr lang="de-DE"/>
              <a:t>Thomas Brunner</a:t>
            </a:r>
          </a:p>
        </p:txBody>
      </p:sp>
      <p:sp>
        <p:nvSpPr>
          <p:cNvPr id="7" name="Segnaposto numero diapositiva 6"/>
          <p:cNvSpPr>
            <a:spLocks noGrp="1"/>
          </p:cNvSpPr>
          <p:nvPr>
            <p:ph type="sldNum" sz="quarter" idx="12"/>
          </p:nvPr>
        </p:nvSpPr>
        <p:spPr/>
        <p:txBody>
          <a:bodyPr/>
          <a:lstStyle/>
          <a:p>
            <a:fld id="{66CD45B7-DFE2-4393-8D37-380FC36BF3AA}" type="slidenum">
              <a:rPr lang="de-DE" smtClean="0"/>
              <a:t>‹#›</a:t>
            </a:fld>
            <a:endParaRPr lang="de-DE"/>
          </a:p>
        </p:txBody>
      </p:sp>
    </p:spTree>
    <p:extLst>
      <p:ext uri="{BB962C8B-B14F-4D97-AF65-F5344CB8AC3E}">
        <p14:creationId xmlns:p14="http://schemas.microsoft.com/office/powerpoint/2010/main" val="1688576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de-DE"/>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CA"/>
              <a:t>November 2023</a:t>
            </a:r>
            <a:endParaRPr lang="de-DE"/>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Thomas Brunner</a:t>
            </a: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D45B7-DFE2-4393-8D37-380FC36BF3AA}" type="slidenum">
              <a:rPr lang="de-DE" smtClean="0"/>
              <a:t>‹#›</a:t>
            </a:fld>
            <a:endParaRPr lang="de-DE"/>
          </a:p>
        </p:txBody>
      </p:sp>
    </p:spTree>
    <p:extLst>
      <p:ext uri="{BB962C8B-B14F-4D97-AF65-F5344CB8AC3E}">
        <p14:creationId xmlns:p14="http://schemas.microsoft.com/office/powerpoint/2010/main" val="180193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B994E6F-2EAA-6D40-847A-8890DC58A816}"/>
              </a:ext>
            </a:extLst>
          </p:cNvPr>
          <p:cNvSpPr>
            <a:spLocks noGrp="1"/>
          </p:cNvSpPr>
          <p:nvPr>
            <p:ph type="ctrTitle"/>
          </p:nvPr>
        </p:nvSpPr>
        <p:spPr>
          <a:xfrm>
            <a:off x="145472" y="0"/>
            <a:ext cx="11901055" cy="2387600"/>
          </a:xfrm>
        </p:spPr>
        <p:txBody>
          <a:bodyPr>
            <a:normAutofit/>
          </a:bodyPr>
          <a:lstStyle/>
          <a:p>
            <a:r>
              <a:rPr lang="en" dirty="0"/>
              <a:t>Closing PD24</a:t>
            </a:r>
            <a:endParaRPr lang="en-CA" dirty="0"/>
          </a:p>
        </p:txBody>
      </p:sp>
      <p:sp>
        <p:nvSpPr>
          <p:cNvPr id="2" name="Rectangle 1">
            <a:extLst>
              <a:ext uri="{FF2B5EF4-FFF2-40B4-BE49-F238E27FC236}">
                <a16:creationId xmlns:a16="http://schemas.microsoft.com/office/drawing/2014/main" id="{562DF303-8E33-BB4C-A0F9-815797464E61}"/>
              </a:ext>
            </a:extLst>
          </p:cNvPr>
          <p:cNvSpPr/>
          <p:nvPr/>
        </p:nvSpPr>
        <p:spPr>
          <a:xfrm>
            <a:off x="5974813" y="3244334"/>
            <a:ext cx="242374" cy="369332"/>
          </a:xfrm>
          <a:prstGeom prst="rect">
            <a:avLst/>
          </a:prstGeom>
        </p:spPr>
        <p:txBody>
          <a:bodyPr wrap="none">
            <a:spAutoFit/>
          </a:bodyPr>
          <a:lstStyle/>
          <a:p>
            <a:r>
              <a:rPr lang="en-CA" dirty="0">
                <a:solidFill>
                  <a:srgbClr val="000000"/>
                </a:solidFill>
                <a:latin typeface="Times" pitchFamily="2" charset="0"/>
              </a:rPr>
              <a:t> </a:t>
            </a:r>
            <a:endParaRPr lang="en-US" dirty="0"/>
          </a:p>
        </p:txBody>
      </p:sp>
      <p:sp>
        <p:nvSpPr>
          <p:cNvPr id="6" name="Subtitle 5">
            <a:extLst>
              <a:ext uri="{FF2B5EF4-FFF2-40B4-BE49-F238E27FC236}">
                <a16:creationId xmlns:a16="http://schemas.microsoft.com/office/drawing/2014/main" id="{4EB38122-F07D-B143-882C-4FBDABA79F0B}"/>
              </a:ext>
            </a:extLst>
          </p:cNvPr>
          <p:cNvSpPr>
            <a:spLocks noGrp="1"/>
          </p:cNvSpPr>
          <p:nvPr>
            <p:ph type="subTitle" idx="1"/>
          </p:nvPr>
        </p:nvSpPr>
        <p:spPr>
          <a:xfrm>
            <a:off x="600616" y="2397746"/>
            <a:ext cx="9956792" cy="2893549"/>
          </a:xfrm>
        </p:spPr>
        <p:txBody>
          <a:bodyPr>
            <a:normAutofit/>
          </a:bodyPr>
          <a:lstStyle/>
          <a:p>
            <a:r>
              <a:rPr lang="de-DE" dirty="0">
                <a:cs typeface="Calibri"/>
              </a:rPr>
              <a:t>Fabrice Retiere (TRIUMF)</a:t>
            </a:r>
          </a:p>
        </p:txBody>
      </p:sp>
      <p:sp>
        <p:nvSpPr>
          <p:cNvPr id="7" name="TextBox 6">
            <a:extLst>
              <a:ext uri="{FF2B5EF4-FFF2-40B4-BE49-F238E27FC236}">
                <a16:creationId xmlns:a16="http://schemas.microsoft.com/office/drawing/2014/main" id="{24F56B9D-B2A6-B64A-D0C1-5F3165224DE7}"/>
              </a:ext>
            </a:extLst>
          </p:cNvPr>
          <p:cNvSpPr txBox="1"/>
          <p:nvPr/>
        </p:nvSpPr>
        <p:spPr>
          <a:xfrm>
            <a:off x="2243132" y="3429000"/>
            <a:ext cx="7948110" cy="923330"/>
          </a:xfrm>
          <a:prstGeom prst="rect">
            <a:avLst/>
          </a:prstGeom>
          <a:noFill/>
        </p:spPr>
        <p:txBody>
          <a:bodyPr wrap="square">
            <a:spAutoFit/>
          </a:bodyPr>
          <a:lstStyle/>
          <a:p>
            <a:r>
              <a:rPr lang="en-CA" dirty="0">
                <a:solidFill>
                  <a:srgbClr val="000000"/>
                </a:solidFill>
                <a:latin typeface="Source Serif Pro" panose="020F0502020204030204" pitchFamily="34" charset="0"/>
              </a:rPr>
              <a:t>We</a:t>
            </a:r>
            <a:r>
              <a:rPr lang="en-CA" b="0" i="0" dirty="0">
                <a:solidFill>
                  <a:srgbClr val="000000"/>
                </a:solidFill>
                <a:effectLst/>
                <a:latin typeface="Source Serif Pro" panose="020F0502020204030204" pitchFamily="34" charset="0"/>
              </a:rPr>
              <a:t> respectfully acknowledges the Sḵwx̱wú7mesh </a:t>
            </a:r>
            <a:r>
              <a:rPr lang="en-CA" b="0" i="0" dirty="0" err="1">
                <a:solidFill>
                  <a:srgbClr val="000000"/>
                </a:solidFill>
                <a:effectLst/>
                <a:latin typeface="Source Serif Pro" panose="020F0502020204030204" pitchFamily="34" charset="0"/>
              </a:rPr>
              <a:t>Úxwumixw</a:t>
            </a:r>
            <a:r>
              <a:rPr lang="en-CA" b="0" i="0" dirty="0">
                <a:solidFill>
                  <a:srgbClr val="000000"/>
                </a:solidFill>
                <a:effectLst/>
                <a:latin typeface="Source Serif Pro" panose="020F0502020204030204" pitchFamily="34" charset="0"/>
              </a:rPr>
              <a:t> (Squamish), </a:t>
            </a:r>
            <a:r>
              <a:rPr lang="en-CA" b="0" i="0" dirty="0" err="1">
                <a:solidFill>
                  <a:srgbClr val="000000"/>
                </a:solidFill>
                <a:effectLst/>
                <a:latin typeface="Source Serif Pro" panose="020F0502020204030204" pitchFamily="34" charset="0"/>
              </a:rPr>
              <a:t>səl̓ilw̓ətaʔɬ</a:t>
            </a:r>
            <a:r>
              <a:rPr lang="en-CA" b="0" i="0" dirty="0">
                <a:solidFill>
                  <a:srgbClr val="000000"/>
                </a:solidFill>
                <a:effectLst/>
                <a:latin typeface="Source Serif Pro" panose="020F0502020204030204" pitchFamily="34" charset="0"/>
              </a:rPr>
              <a:t> (Tsleil-Waututh) and </a:t>
            </a:r>
            <a:r>
              <a:rPr lang="en-CA" b="0" i="0" dirty="0" err="1">
                <a:solidFill>
                  <a:srgbClr val="000000"/>
                </a:solidFill>
                <a:effectLst/>
                <a:latin typeface="Source Serif Pro" panose="020F0502020204030204" pitchFamily="34" charset="0"/>
              </a:rPr>
              <a:t>xʷmə</a:t>
            </a:r>
            <a:r>
              <a:rPr lang="el-GR" b="0" i="0" dirty="0">
                <a:solidFill>
                  <a:srgbClr val="000000"/>
                </a:solidFill>
                <a:effectLst/>
                <a:latin typeface="Source Serif Pro" panose="020F0502020204030204" pitchFamily="34" charset="0"/>
              </a:rPr>
              <a:t>θ</a:t>
            </a:r>
            <a:r>
              <a:rPr lang="en-CA" b="0" i="0" dirty="0" err="1">
                <a:solidFill>
                  <a:srgbClr val="000000"/>
                </a:solidFill>
                <a:effectLst/>
                <a:latin typeface="Source Serif Pro" panose="020F0502020204030204" pitchFamily="34" charset="0"/>
              </a:rPr>
              <a:t>kʷəy̓əm</a:t>
            </a:r>
            <a:r>
              <a:rPr lang="en-CA" b="0" i="0" dirty="0">
                <a:solidFill>
                  <a:srgbClr val="000000"/>
                </a:solidFill>
                <a:effectLst/>
                <a:latin typeface="Source Serif Pro" panose="020F0502020204030204" pitchFamily="34" charset="0"/>
              </a:rPr>
              <a:t> (Musqueam) peoples on whose traditional, unceded territories the Vancouver campus resides.</a:t>
            </a:r>
          </a:p>
        </p:txBody>
      </p:sp>
    </p:spTree>
    <p:extLst>
      <p:ext uri="{BB962C8B-B14F-4D97-AF65-F5344CB8AC3E}">
        <p14:creationId xmlns:p14="http://schemas.microsoft.com/office/powerpoint/2010/main" val="4083867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93B62-C8B4-B5B6-6071-960428C40377}"/>
              </a:ext>
            </a:extLst>
          </p:cNvPr>
          <p:cNvSpPr>
            <a:spLocks noGrp="1"/>
          </p:cNvSpPr>
          <p:nvPr>
            <p:ph type="title"/>
          </p:nvPr>
        </p:nvSpPr>
        <p:spPr/>
        <p:txBody>
          <a:bodyPr/>
          <a:lstStyle/>
          <a:p>
            <a:r>
              <a:rPr lang="en-US" dirty="0"/>
              <a:t>New material for photo-detection</a:t>
            </a:r>
          </a:p>
        </p:txBody>
      </p:sp>
      <p:sp>
        <p:nvSpPr>
          <p:cNvPr id="3" name="Content Placeholder 2">
            <a:extLst>
              <a:ext uri="{FF2B5EF4-FFF2-40B4-BE49-F238E27FC236}">
                <a16:creationId xmlns:a16="http://schemas.microsoft.com/office/drawing/2014/main" id="{BB58F5FA-6D72-96BB-2D80-040577C24670}"/>
              </a:ext>
            </a:extLst>
          </p:cNvPr>
          <p:cNvSpPr>
            <a:spLocks noGrp="1"/>
          </p:cNvSpPr>
          <p:nvPr>
            <p:ph idx="1"/>
          </p:nvPr>
        </p:nvSpPr>
        <p:spPr/>
        <p:txBody>
          <a:bodyPr/>
          <a:lstStyle/>
          <a:p>
            <a:r>
              <a:rPr lang="en-US" dirty="0"/>
              <a:t>Selenium – compelling for UV and can be adjusted for visible</a:t>
            </a:r>
          </a:p>
          <a:p>
            <a:r>
              <a:rPr lang="en-US" dirty="0" err="1"/>
              <a:t>GaN</a:t>
            </a:r>
            <a:r>
              <a:rPr lang="en-US" dirty="0"/>
              <a:t> – focus on UV and VUV</a:t>
            </a:r>
          </a:p>
          <a:p>
            <a:r>
              <a:rPr lang="en-US" dirty="0" err="1"/>
              <a:t>GaN</a:t>
            </a:r>
            <a:r>
              <a:rPr lang="en-US" dirty="0"/>
              <a:t> </a:t>
            </a:r>
            <a:r>
              <a:rPr lang="en-US"/>
              <a:t>photo-cathode for HPD</a:t>
            </a:r>
            <a:endParaRPr lang="en-US" dirty="0"/>
          </a:p>
          <a:p>
            <a:r>
              <a:rPr lang="en-US" dirty="0"/>
              <a:t>Diamond as a scintillator</a:t>
            </a:r>
          </a:p>
        </p:txBody>
      </p:sp>
      <p:sp>
        <p:nvSpPr>
          <p:cNvPr id="4" name="Date Placeholder 3">
            <a:extLst>
              <a:ext uri="{FF2B5EF4-FFF2-40B4-BE49-F238E27FC236}">
                <a16:creationId xmlns:a16="http://schemas.microsoft.com/office/drawing/2014/main" id="{C92DC7A4-F23A-AA8F-03FB-33FF82166973}"/>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38CE42C5-993A-0979-1FA4-9C7D4D9985BB}"/>
              </a:ext>
            </a:extLst>
          </p:cNvPr>
          <p:cNvSpPr>
            <a:spLocks noGrp="1"/>
          </p:cNvSpPr>
          <p:nvPr>
            <p:ph type="sldNum" sz="quarter" idx="12"/>
          </p:nvPr>
        </p:nvSpPr>
        <p:spPr/>
        <p:txBody>
          <a:bodyPr/>
          <a:lstStyle/>
          <a:p>
            <a:fld id="{66CD45B7-DFE2-4393-8D37-380FC36BF3AA}" type="slidenum">
              <a:rPr lang="de-DE" smtClean="0"/>
              <a:t>10</a:t>
            </a:fld>
            <a:endParaRPr lang="de-DE"/>
          </a:p>
        </p:txBody>
      </p:sp>
    </p:spTree>
    <p:extLst>
      <p:ext uri="{BB962C8B-B14F-4D97-AF65-F5344CB8AC3E}">
        <p14:creationId xmlns:p14="http://schemas.microsoft.com/office/powerpoint/2010/main" val="2248644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DB614-658C-5E65-FEE4-7A171E5C79E7}"/>
              </a:ext>
            </a:extLst>
          </p:cNvPr>
          <p:cNvSpPr>
            <a:spLocks noGrp="1"/>
          </p:cNvSpPr>
          <p:nvPr>
            <p:ph type="title"/>
          </p:nvPr>
        </p:nvSpPr>
        <p:spPr/>
        <p:txBody>
          <a:bodyPr/>
          <a:lstStyle/>
          <a:p>
            <a:r>
              <a:rPr lang="en-US" dirty="0" err="1"/>
              <a:t>SiPM</a:t>
            </a:r>
            <a:r>
              <a:rPr lang="en-US" dirty="0"/>
              <a:t> – Many new development with still not well understood feature</a:t>
            </a:r>
          </a:p>
        </p:txBody>
      </p:sp>
      <p:sp>
        <p:nvSpPr>
          <p:cNvPr id="3" name="Content Placeholder 2">
            <a:extLst>
              <a:ext uri="{FF2B5EF4-FFF2-40B4-BE49-F238E27FC236}">
                <a16:creationId xmlns:a16="http://schemas.microsoft.com/office/drawing/2014/main" id="{5B137641-BB4B-AF20-C452-E6269E2C211D}"/>
              </a:ext>
            </a:extLst>
          </p:cNvPr>
          <p:cNvSpPr>
            <a:spLocks noGrp="1"/>
          </p:cNvSpPr>
          <p:nvPr>
            <p:ph idx="1"/>
          </p:nvPr>
        </p:nvSpPr>
        <p:spPr/>
        <p:txBody>
          <a:bodyPr/>
          <a:lstStyle/>
          <a:p>
            <a:r>
              <a:rPr lang="en-US" dirty="0"/>
              <a:t>Progress showed by Hamamatsu, FBK and </a:t>
            </a:r>
            <a:r>
              <a:rPr lang="en-US" dirty="0" err="1"/>
              <a:t>RayQuant</a:t>
            </a:r>
            <a:endParaRPr lang="en-US" dirty="0"/>
          </a:p>
          <a:p>
            <a:r>
              <a:rPr lang="en-US" dirty="0"/>
              <a:t>Question marks</a:t>
            </a:r>
          </a:p>
          <a:p>
            <a:pPr lvl="1"/>
            <a:r>
              <a:rPr lang="en-US" dirty="0"/>
              <a:t>Burst</a:t>
            </a:r>
          </a:p>
          <a:p>
            <a:pPr lvl="1"/>
            <a:r>
              <a:rPr lang="en-US" dirty="0"/>
              <a:t>Efficiency in liquid Xenon – </a:t>
            </a:r>
            <a:r>
              <a:rPr lang="en-US" dirty="0" err="1"/>
              <a:t>T.Iwamoto</a:t>
            </a:r>
            <a:endParaRPr lang="en-US" dirty="0"/>
          </a:p>
          <a:p>
            <a:pPr lvl="1"/>
            <a:r>
              <a:rPr lang="en-US" dirty="0"/>
              <a:t>Temperature dependence of efficiency – S. Borden (poster)</a:t>
            </a:r>
          </a:p>
          <a:p>
            <a:r>
              <a:rPr lang="en-US" dirty="0"/>
              <a:t>Advancing models</a:t>
            </a:r>
          </a:p>
          <a:p>
            <a:pPr lvl="1"/>
            <a:r>
              <a:rPr lang="en-US" dirty="0"/>
              <a:t>Photon detection efficiency modeling. Austin de Ste Croix</a:t>
            </a:r>
          </a:p>
          <a:p>
            <a:pPr lvl="1"/>
            <a:r>
              <a:rPr lang="en-US" dirty="0"/>
              <a:t>Timing response. Seraphim </a:t>
            </a:r>
            <a:r>
              <a:rPr lang="en-US" dirty="0" err="1"/>
              <a:t>Kolousousas</a:t>
            </a:r>
            <a:endParaRPr lang="en-US" dirty="0"/>
          </a:p>
          <a:p>
            <a:pPr lvl="1"/>
            <a:endParaRPr lang="en-US" dirty="0"/>
          </a:p>
          <a:p>
            <a:endParaRPr lang="en-US" dirty="0"/>
          </a:p>
        </p:txBody>
      </p:sp>
      <p:sp>
        <p:nvSpPr>
          <p:cNvPr id="4" name="Date Placeholder 3">
            <a:extLst>
              <a:ext uri="{FF2B5EF4-FFF2-40B4-BE49-F238E27FC236}">
                <a16:creationId xmlns:a16="http://schemas.microsoft.com/office/drawing/2014/main" id="{649F5CBD-A8DC-4901-1740-B3A89E7F79B5}"/>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D0C1B63C-5156-77C9-F762-30F55D4C4C73}"/>
              </a:ext>
            </a:extLst>
          </p:cNvPr>
          <p:cNvSpPr>
            <a:spLocks noGrp="1"/>
          </p:cNvSpPr>
          <p:nvPr>
            <p:ph type="sldNum" sz="quarter" idx="12"/>
          </p:nvPr>
        </p:nvSpPr>
        <p:spPr/>
        <p:txBody>
          <a:bodyPr/>
          <a:lstStyle/>
          <a:p>
            <a:fld id="{66CD45B7-DFE2-4393-8D37-380FC36BF3AA}" type="slidenum">
              <a:rPr lang="de-DE" smtClean="0"/>
              <a:t>11</a:t>
            </a:fld>
            <a:endParaRPr lang="de-DE"/>
          </a:p>
        </p:txBody>
      </p:sp>
    </p:spTree>
    <p:extLst>
      <p:ext uri="{BB962C8B-B14F-4D97-AF65-F5344CB8AC3E}">
        <p14:creationId xmlns:p14="http://schemas.microsoft.com/office/powerpoint/2010/main" val="2743440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775B6-539A-F5B9-44A0-047A55E08744}"/>
              </a:ext>
            </a:extLst>
          </p:cNvPr>
          <p:cNvSpPr>
            <a:spLocks noGrp="1"/>
          </p:cNvSpPr>
          <p:nvPr>
            <p:ph type="title"/>
          </p:nvPr>
        </p:nvSpPr>
        <p:spPr/>
        <p:txBody>
          <a:bodyPr/>
          <a:lstStyle/>
          <a:p>
            <a:r>
              <a:rPr lang="en-US" dirty="0"/>
              <a:t>Digital </a:t>
            </a:r>
            <a:r>
              <a:rPr lang="en-US" dirty="0" err="1"/>
              <a:t>SiPMs</a:t>
            </a:r>
            <a:endParaRPr lang="en-US" dirty="0"/>
          </a:p>
        </p:txBody>
      </p:sp>
      <p:sp>
        <p:nvSpPr>
          <p:cNvPr id="3" name="Content Placeholder 2">
            <a:extLst>
              <a:ext uri="{FF2B5EF4-FFF2-40B4-BE49-F238E27FC236}">
                <a16:creationId xmlns:a16="http://schemas.microsoft.com/office/drawing/2014/main" id="{35073E61-1D9B-2E9C-7881-0D865E30EA33}"/>
              </a:ext>
            </a:extLst>
          </p:cNvPr>
          <p:cNvSpPr>
            <a:spLocks noGrp="1"/>
          </p:cNvSpPr>
          <p:nvPr>
            <p:ph idx="1"/>
          </p:nvPr>
        </p:nvSpPr>
        <p:spPr/>
        <p:txBody>
          <a:bodyPr>
            <a:normAutofit fontScale="92500" lnSpcReduction="10000"/>
          </a:bodyPr>
          <a:lstStyle/>
          <a:p>
            <a:r>
              <a:rPr lang="en-US" dirty="0"/>
              <a:t>Peter Fischer showed that monolithic digital </a:t>
            </a:r>
            <a:r>
              <a:rPr lang="en-US" dirty="0" err="1"/>
              <a:t>SiPM</a:t>
            </a:r>
            <a:r>
              <a:rPr lang="en-US" dirty="0"/>
              <a:t> can deliver high performances. But where to make them?</a:t>
            </a:r>
          </a:p>
          <a:p>
            <a:pPr lvl="1"/>
            <a:r>
              <a:rPr lang="en-US" dirty="0" err="1"/>
              <a:t>Lfoundry</a:t>
            </a:r>
            <a:r>
              <a:rPr lang="en-US" dirty="0"/>
              <a:t> / Sparc is most common – N. </a:t>
            </a:r>
            <a:r>
              <a:rPr lang="en-US" dirty="0" err="1"/>
              <a:t>D’ascenzo</a:t>
            </a:r>
            <a:r>
              <a:rPr lang="en-US" dirty="0"/>
              <a:t>, R. </a:t>
            </a:r>
            <a:r>
              <a:rPr lang="en-US" dirty="0" err="1"/>
              <a:t>Dolenek</a:t>
            </a:r>
            <a:r>
              <a:rPr lang="en-US" dirty="0"/>
              <a:t>, </a:t>
            </a:r>
            <a:r>
              <a:rPr lang="en-US" dirty="0" err="1"/>
              <a:t>RayQuant</a:t>
            </a:r>
            <a:endParaRPr lang="en-US" dirty="0"/>
          </a:p>
          <a:p>
            <a:pPr lvl="1"/>
            <a:r>
              <a:rPr lang="en-US" dirty="0"/>
              <a:t>Global foundry in the US – P. </a:t>
            </a:r>
            <a:r>
              <a:rPr lang="en-US" dirty="0" err="1"/>
              <a:t>Rubinov</a:t>
            </a:r>
            <a:endParaRPr lang="en-US" dirty="0"/>
          </a:p>
          <a:p>
            <a:pPr lvl="1"/>
            <a:r>
              <a:rPr lang="en-US" dirty="0"/>
              <a:t>Fraunhofer IMS has lowest dark noise but being phased out – P. Fischer</a:t>
            </a:r>
          </a:p>
          <a:p>
            <a:pPr lvl="1"/>
            <a:r>
              <a:rPr lang="en-US" dirty="0"/>
              <a:t>Other unknown options: TSMC (Taiwan), AMS (Austria), X-fab (Germany), STMicroelectronics + some in China </a:t>
            </a:r>
          </a:p>
          <a:p>
            <a:pPr lvl="1"/>
            <a:r>
              <a:rPr lang="en-US" dirty="0"/>
              <a:t>We should compare the various options</a:t>
            </a:r>
          </a:p>
          <a:p>
            <a:r>
              <a:rPr lang="en-US" dirty="0"/>
              <a:t>Is 3D/2.5D a best way forward?</a:t>
            </a:r>
          </a:p>
          <a:p>
            <a:pPr lvl="1"/>
            <a:r>
              <a:rPr lang="en-US" dirty="0"/>
              <a:t>Great progress at Sherbrooke (G. Lessard) and FBK (A. Gola)</a:t>
            </a:r>
          </a:p>
          <a:p>
            <a:pPr lvl="1"/>
            <a:r>
              <a:rPr lang="en-US" dirty="0"/>
              <a:t>Separate SPAD chip for CMOS chip but require chip to chip integration</a:t>
            </a:r>
          </a:p>
          <a:p>
            <a:pPr lvl="1"/>
            <a:r>
              <a:rPr lang="en-US" dirty="0"/>
              <a:t>Single Photon timing resolution for single SPADs about 20ps</a:t>
            </a:r>
          </a:p>
        </p:txBody>
      </p:sp>
    </p:spTree>
    <p:extLst>
      <p:ext uri="{BB962C8B-B14F-4D97-AF65-F5344CB8AC3E}">
        <p14:creationId xmlns:p14="http://schemas.microsoft.com/office/powerpoint/2010/main" val="1777879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CDCC8-C501-2C52-A696-1A264E7EA72E}"/>
              </a:ext>
            </a:extLst>
          </p:cNvPr>
          <p:cNvSpPr>
            <a:spLocks noGrp="1"/>
          </p:cNvSpPr>
          <p:nvPr>
            <p:ph type="title"/>
          </p:nvPr>
        </p:nvSpPr>
        <p:spPr/>
        <p:txBody>
          <a:bodyPr/>
          <a:lstStyle/>
          <a:p>
            <a:r>
              <a:rPr lang="en-US" dirty="0"/>
              <a:t>Towards PD26</a:t>
            </a:r>
          </a:p>
        </p:txBody>
      </p:sp>
      <p:sp>
        <p:nvSpPr>
          <p:cNvPr id="3" name="Content Placeholder 2">
            <a:extLst>
              <a:ext uri="{FF2B5EF4-FFF2-40B4-BE49-F238E27FC236}">
                <a16:creationId xmlns:a16="http://schemas.microsoft.com/office/drawing/2014/main" id="{8784B433-DD7A-7BF9-C806-A1A6C15B8931}"/>
              </a:ext>
            </a:extLst>
          </p:cNvPr>
          <p:cNvSpPr>
            <a:spLocks noGrp="1"/>
          </p:cNvSpPr>
          <p:nvPr>
            <p:ph idx="1"/>
          </p:nvPr>
        </p:nvSpPr>
        <p:spPr/>
        <p:txBody>
          <a:bodyPr>
            <a:normAutofit lnSpcReduction="10000"/>
          </a:bodyPr>
          <a:lstStyle/>
          <a:p>
            <a:r>
              <a:rPr lang="en-US" dirty="0"/>
              <a:t>Prediction 1. digital </a:t>
            </a:r>
            <a:r>
              <a:rPr lang="en-US" dirty="0" err="1"/>
              <a:t>SiPMs</a:t>
            </a:r>
            <a:r>
              <a:rPr lang="en-US" dirty="0"/>
              <a:t> will be used in SAP applications at the next PD in 2026</a:t>
            </a:r>
          </a:p>
          <a:p>
            <a:pPr lvl="1"/>
            <a:r>
              <a:rPr lang="en-US" dirty="0"/>
              <a:t>Digital </a:t>
            </a:r>
            <a:r>
              <a:rPr lang="en-US" dirty="0" err="1"/>
              <a:t>SiPMs</a:t>
            </a:r>
            <a:r>
              <a:rPr lang="en-US" dirty="0"/>
              <a:t> will make most analog </a:t>
            </a:r>
            <a:r>
              <a:rPr lang="en-US" dirty="0" err="1"/>
              <a:t>SiPM</a:t>
            </a:r>
            <a:r>
              <a:rPr lang="en-US" dirty="0"/>
              <a:t> obsolete by 2030</a:t>
            </a:r>
          </a:p>
          <a:p>
            <a:pPr lvl="1"/>
            <a:r>
              <a:rPr lang="en-US" dirty="0"/>
              <a:t>At least for the group that can pool resources to custom design chip for each application</a:t>
            </a:r>
          </a:p>
          <a:p>
            <a:r>
              <a:rPr lang="en-US" dirty="0"/>
              <a:t>Prediction 2. digital </a:t>
            </a:r>
            <a:r>
              <a:rPr lang="en-US" dirty="0" err="1"/>
              <a:t>SiPM</a:t>
            </a:r>
            <a:r>
              <a:rPr lang="en-US" dirty="0"/>
              <a:t> will overtake MCP for SPTR</a:t>
            </a:r>
          </a:p>
          <a:p>
            <a:pPr lvl="1"/>
            <a:r>
              <a:rPr lang="en-US" dirty="0"/>
              <a:t>Unless MCP integrated on silicon succeed</a:t>
            </a:r>
          </a:p>
          <a:p>
            <a:r>
              <a:rPr lang="en-US" dirty="0"/>
              <a:t>Prediction 3. digital Hybrid Photo-Detector will get to the proof of concept stage</a:t>
            </a:r>
          </a:p>
          <a:p>
            <a:r>
              <a:rPr lang="en-US" dirty="0"/>
              <a:t>Prediction 4. There will be a full session about photonic and non-linear optics (3D AR structures,…)</a:t>
            </a:r>
          </a:p>
          <a:p>
            <a:endParaRPr lang="en-US" dirty="0"/>
          </a:p>
        </p:txBody>
      </p:sp>
    </p:spTree>
    <p:extLst>
      <p:ext uri="{BB962C8B-B14F-4D97-AF65-F5344CB8AC3E}">
        <p14:creationId xmlns:p14="http://schemas.microsoft.com/office/powerpoint/2010/main" val="1889807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22E31-8130-0A9E-87BE-035736269047}"/>
              </a:ext>
            </a:extLst>
          </p:cNvPr>
          <p:cNvSpPr>
            <a:spLocks noGrp="1"/>
          </p:cNvSpPr>
          <p:nvPr>
            <p:ph type="title"/>
          </p:nvPr>
        </p:nvSpPr>
        <p:spPr/>
        <p:txBody>
          <a:bodyPr/>
          <a:lstStyle/>
          <a:p>
            <a:r>
              <a:rPr lang="en-US" dirty="0"/>
              <a:t>Towards PD26 – For digital SPAD lovers…</a:t>
            </a:r>
          </a:p>
        </p:txBody>
      </p:sp>
      <p:sp>
        <p:nvSpPr>
          <p:cNvPr id="4" name="Date Placeholder 3">
            <a:extLst>
              <a:ext uri="{FF2B5EF4-FFF2-40B4-BE49-F238E27FC236}">
                <a16:creationId xmlns:a16="http://schemas.microsoft.com/office/drawing/2014/main" id="{068DA2F0-C93A-1C50-5CBF-43FDA0102836}"/>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BD1C00B3-2E18-632D-E65A-7513A0A5FD7F}"/>
              </a:ext>
            </a:extLst>
          </p:cNvPr>
          <p:cNvSpPr>
            <a:spLocks noGrp="1"/>
          </p:cNvSpPr>
          <p:nvPr>
            <p:ph type="sldNum" sz="quarter" idx="12"/>
          </p:nvPr>
        </p:nvSpPr>
        <p:spPr/>
        <p:txBody>
          <a:bodyPr/>
          <a:lstStyle/>
          <a:p>
            <a:fld id="{66CD45B7-DFE2-4393-8D37-380FC36BF3AA}" type="slidenum">
              <a:rPr lang="de-DE" smtClean="0"/>
              <a:t>14</a:t>
            </a:fld>
            <a:endParaRPr lang="de-DE"/>
          </a:p>
        </p:txBody>
      </p:sp>
      <p:sp>
        <p:nvSpPr>
          <p:cNvPr id="6" name="Oval 5">
            <a:extLst>
              <a:ext uri="{FF2B5EF4-FFF2-40B4-BE49-F238E27FC236}">
                <a16:creationId xmlns:a16="http://schemas.microsoft.com/office/drawing/2014/main" id="{AABEF7D9-89A8-6BCB-CDCE-A59848BCF9F4}"/>
              </a:ext>
            </a:extLst>
          </p:cNvPr>
          <p:cNvSpPr/>
          <p:nvPr/>
        </p:nvSpPr>
        <p:spPr>
          <a:xfrm>
            <a:off x="2538804" y="2173917"/>
            <a:ext cx="4027843" cy="25603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Medium under test</a:t>
            </a:r>
          </a:p>
          <a:p>
            <a:pPr algn="ctr"/>
            <a:r>
              <a:rPr lang="en-US" dirty="0"/>
              <a:t>Human body (A Dalla Mora)</a:t>
            </a:r>
          </a:p>
          <a:p>
            <a:pPr algn="ctr"/>
            <a:r>
              <a:rPr lang="en-US" dirty="0"/>
              <a:t>Air – smoke/fluorescence</a:t>
            </a:r>
          </a:p>
          <a:p>
            <a:pPr algn="ctr"/>
            <a:r>
              <a:rPr lang="en-US" dirty="0"/>
              <a:t>Water</a:t>
            </a:r>
          </a:p>
          <a:p>
            <a:pPr algn="ctr"/>
            <a:r>
              <a:rPr lang="en-US" dirty="0"/>
              <a:t>…</a:t>
            </a:r>
          </a:p>
        </p:txBody>
      </p:sp>
      <p:sp>
        <p:nvSpPr>
          <p:cNvPr id="7" name="Rectangle 6">
            <a:extLst>
              <a:ext uri="{FF2B5EF4-FFF2-40B4-BE49-F238E27FC236}">
                <a16:creationId xmlns:a16="http://schemas.microsoft.com/office/drawing/2014/main" id="{F0C0A32F-A1B2-9AE2-EEC9-36D323C09EDA}"/>
              </a:ext>
            </a:extLst>
          </p:cNvPr>
          <p:cNvSpPr/>
          <p:nvPr/>
        </p:nvSpPr>
        <p:spPr>
          <a:xfrm>
            <a:off x="1054249" y="3256404"/>
            <a:ext cx="1484555" cy="365125"/>
          </a:xfrm>
          <a:prstGeom prst="rect">
            <a:avLst/>
          </a:prstGeom>
          <a:solidFill>
            <a:schemeClr val="accent5">
              <a:lumMod val="50000"/>
            </a:schemeClr>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Light source</a:t>
            </a:r>
          </a:p>
        </p:txBody>
      </p:sp>
      <p:sp>
        <p:nvSpPr>
          <p:cNvPr id="8" name="Rectangle 7">
            <a:extLst>
              <a:ext uri="{FF2B5EF4-FFF2-40B4-BE49-F238E27FC236}">
                <a16:creationId xmlns:a16="http://schemas.microsoft.com/office/drawing/2014/main" id="{5F3B2707-B2CF-4256-8E2A-AE80AC0BC522}"/>
              </a:ext>
            </a:extLst>
          </p:cNvPr>
          <p:cNvSpPr/>
          <p:nvPr/>
        </p:nvSpPr>
        <p:spPr>
          <a:xfrm>
            <a:off x="3740522" y="4734237"/>
            <a:ext cx="1624405" cy="268941"/>
          </a:xfrm>
          <a:prstGeom prst="rect">
            <a:avLst/>
          </a:prstGeom>
          <a:solidFill>
            <a:schemeClr val="tx1">
              <a:lumMod val="85000"/>
              <a:lumOff val="1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Digital SPAD</a:t>
            </a:r>
          </a:p>
        </p:txBody>
      </p:sp>
      <p:sp>
        <p:nvSpPr>
          <p:cNvPr id="11" name="TextBox 10">
            <a:extLst>
              <a:ext uri="{FF2B5EF4-FFF2-40B4-BE49-F238E27FC236}">
                <a16:creationId xmlns:a16="http://schemas.microsoft.com/office/drawing/2014/main" id="{0D7A45F7-4140-38C2-F4F7-66E7FE0C40EC}"/>
              </a:ext>
            </a:extLst>
          </p:cNvPr>
          <p:cNvSpPr txBox="1"/>
          <p:nvPr/>
        </p:nvSpPr>
        <p:spPr>
          <a:xfrm>
            <a:off x="7039115" y="2253748"/>
            <a:ext cx="4156907" cy="1477328"/>
          </a:xfrm>
          <a:prstGeom prst="rect">
            <a:avLst/>
          </a:prstGeom>
          <a:noFill/>
        </p:spPr>
        <p:txBody>
          <a:bodyPr wrap="none" rtlCol="0">
            <a:spAutoFit/>
          </a:bodyPr>
          <a:lstStyle/>
          <a:p>
            <a:r>
              <a:rPr lang="en-US" dirty="0"/>
              <a:t>There is  a wealth of opportunities</a:t>
            </a:r>
          </a:p>
          <a:p>
            <a:pPr marL="285750" indent="-285750">
              <a:buFontTx/>
              <a:buChar char="-"/>
            </a:pPr>
            <a:r>
              <a:rPr lang="en-US" dirty="0"/>
              <a:t>Customize digital SPAD for requirement</a:t>
            </a:r>
          </a:p>
          <a:p>
            <a:pPr marL="285750" indent="-285750">
              <a:buFontTx/>
              <a:buChar char="-"/>
            </a:pPr>
            <a:r>
              <a:rPr lang="en-US" dirty="0"/>
              <a:t>Embed light source</a:t>
            </a:r>
          </a:p>
          <a:p>
            <a:pPr marL="285750" indent="-285750">
              <a:buFontTx/>
              <a:buChar char="-"/>
            </a:pPr>
            <a:r>
              <a:rPr lang="en-US" dirty="0"/>
              <a:t>Use entangled photons?</a:t>
            </a:r>
          </a:p>
          <a:p>
            <a:pPr marL="285750" indent="-285750">
              <a:buFontTx/>
              <a:buChar char="-"/>
            </a:pPr>
            <a:r>
              <a:rPr lang="en-US" dirty="0"/>
              <a:t>Find new applications…</a:t>
            </a:r>
          </a:p>
        </p:txBody>
      </p:sp>
    </p:spTree>
    <p:extLst>
      <p:ext uri="{BB962C8B-B14F-4D97-AF65-F5344CB8AC3E}">
        <p14:creationId xmlns:p14="http://schemas.microsoft.com/office/powerpoint/2010/main" val="3145925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74EB0-2209-5B3E-1E9F-FB7D94EAC2B0}"/>
              </a:ext>
            </a:extLst>
          </p:cNvPr>
          <p:cNvSpPr>
            <a:spLocks noGrp="1"/>
          </p:cNvSpPr>
          <p:nvPr>
            <p:ph type="title"/>
          </p:nvPr>
        </p:nvSpPr>
        <p:spPr/>
        <p:txBody>
          <a:bodyPr/>
          <a:lstStyle/>
          <a:p>
            <a:r>
              <a:rPr lang="en-US" dirty="0"/>
              <a:t>Look towards PD26 and PD27</a:t>
            </a:r>
          </a:p>
        </p:txBody>
      </p:sp>
      <p:sp>
        <p:nvSpPr>
          <p:cNvPr id="3" name="Content Placeholder 2">
            <a:extLst>
              <a:ext uri="{FF2B5EF4-FFF2-40B4-BE49-F238E27FC236}">
                <a16:creationId xmlns:a16="http://schemas.microsoft.com/office/drawing/2014/main" id="{74A056AD-E87B-F36A-B18F-7447A3A72700}"/>
              </a:ext>
            </a:extLst>
          </p:cNvPr>
          <p:cNvSpPr>
            <a:spLocks noGrp="1"/>
          </p:cNvSpPr>
          <p:nvPr>
            <p:ph idx="1"/>
          </p:nvPr>
        </p:nvSpPr>
        <p:spPr/>
        <p:txBody>
          <a:bodyPr>
            <a:normAutofit fontScale="92500" lnSpcReduction="20000"/>
          </a:bodyPr>
          <a:lstStyle/>
          <a:p>
            <a:r>
              <a:rPr lang="en-US" dirty="0"/>
              <a:t>The International Advisory Committee met at lunch time. Addition of new members:</a:t>
            </a:r>
          </a:p>
          <a:p>
            <a:pPr lvl="1"/>
            <a:r>
              <a:rPr lang="en-US" dirty="0"/>
              <a:t>Shiva </a:t>
            </a:r>
            <a:r>
              <a:rPr lang="en-US" dirty="0" err="1"/>
              <a:t>Abbaszadeh</a:t>
            </a:r>
            <a:r>
              <a:rPr lang="en-US" dirty="0"/>
              <a:t> (UC Santa Cruz, RDC2, new materials)</a:t>
            </a:r>
          </a:p>
          <a:p>
            <a:pPr lvl="1"/>
            <a:r>
              <a:rPr lang="en-US" dirty="0"/>
              <a:t>Nicola </a:t>
            </a:r>
            <a:r>
              <a:rPr lang="en-US" dirty="0" err="1"/>
              <a:t>D’ascenzo</a:t>
            </a:r>
            <a:r>
              <a:rPr lang="en-US" dirty="0"/>
              <a:t> (Huazhong University of Science, China, digital </a:t>
            </a:r>
            <a:r>
              <a:rPr lang="en-US" dirty="0" err="1"/>
              <a:t>SiPM</a:t>
            </a:r>
            <a:r>
              <a:rPr lang="en-US" dirty="0"/>
              <a:t>, medical imaging)</a:t>
            </a:r>
          </a:p>
          <a:p>
            <a:pPr lvl="1"/>
            <a:r>
              <a:rPr lang="en-US" dirty="0"/>
              <a:t>Massimiliano Fiorini (INFN Ferrara, DRD4, BSI </a:t>
            </a:r>
            <a:r>
              <a:rPr lang="en-US" dirty="0" err="1"/>
              <a:t>SiPM</a:t>
            </a:r>
            <a:r>
              <a:rPr lang="en-US" dirty="0"/>
              <a:t>, MCP)</a:t>
            </a:r>
          </a:p>
          <a:p>
            <a:pPr lvl="1"/>
            <a:r>
              <a:rPr lang="en-US" dirty="0"/>
              <a:t>Roxanne Guenette (U. Manchester, DRD2, noble liquid)</a:t>
            </a:r>
          </a:p>
          <a:p>
            <a:pPr lvl="1"/>
            <a:r>
              <a:rPr lang="en-US" dirty="0"/>
              <a:t>Guido </a:t>
            </a:r>
            <a:r>
              <a:rPr lang="en-US" dirty="0" err="1"/>
              <a:t>Haefeli</a:t>
            </a:r>
            <a:r>
              <a:rPr lang="en-US" dirty="0"/>
              <a:t> (EPFL Lausanne, </a:t>
            </a:r>
            <a:r>
              <a:rPr lang="en-US" dirty="0" err="1"/>
              <a:t>SiPM</a:t>
            </a:r>
            <a:r>
              <a:rPr lang="en-US" dirty="0"/>
              <a:t> for tracker, LHCB)</a:t>
            </a:r>
          </a:p>
          <a:p>
            <a:pPr lvl="1"/>
            <a:r>
              <a:rPr lang="en-US" dirty="0"/>
              <a:t>Josh Klein (U. Pennsylvania, PMT, neutrino)</a:t>
            </a:r>
          </a:p>
          <a:p>
            <a:r>
              <a:rPr lang="en-US" dirty="0"/>
              <a:t>We agreed to organize PD26 and PD27 assuming that NDIP happens in France in 2025 (to be confirmed)</a:t>
            </a:r>
          </a:p>
          <a:p>
            <a:r>
              <a:rPr lang="en-US" dirty="0"/>
              <a:t>We received several proposals for next PD. We are proposing to have PD26 in Italy (venue to be selected) and PD27 tentatively in China organized by IHEP. We look forward to JUNO results after 2 years of operation!</a:t>
            </a:r>
          </a:p>
          <a:p>
            <a:pPr lvl="1"/>
            <a:endParaRPr lang="en-US" dirty="0"/>
          </a:p>
          <a:p>
            <a:pPr lvl="2"/>
            <a:endParaRPr lang="en-US" dirty="0"/>
          </a:p>
        </p:txBody>
      </p:sp>
      <p:sp>
        <p:nvSpPr>
          <p:cNvPr id="4" name="Date Placeholder 3">
            <a:extLst>
              <a:ext uri="{FF2B5EF4-FFF2-40B4-BE49-F238E27FC236}">
                <a16:creationId xmlns:a16="http://schemas.microsoft.com/office/drawing/2014/main" id="{795CBBB2-BAD4-098B-7885-15F6026EA588}"/>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265881CA-624E-575C-53B0-5C7335813834}"/>
              </a:ext>
            </a:extLst>
          </p:cNvPr>
          <p:cNvSpPr>
            <a:spLocks noGrp="1"/>
          </p:cNvSpPr>
          <p:nvPr>
            <p:ph type="sldNum" sz="quarter" idx="12"/>
          </p:nvPr>
        </p:nvSpPr>
        <p:spPr/>
        <p:txBody>
          <a:bodyPr/>
          <a:lstStyle/>
          <a:p>
            <a:fld id="{66CD45B7-DFE2-4393-8D37-380FC36BF3AA}" type="slidenum">
              <a:rPr lang="de-DE" smtClean="0"/>
              <a:t>15</a:t>
            </a:fld>
            <a:endParaRPr lang="de-DE"/>
          </a:p>
        </p:txBody>
      </p:sp>
    </p:spTree>
    <p:extLst>
      <p:ext uri="{BB962C8B-B14F-4D97-AF65-F5344CB8AC3E}">
        <p14:creationId xmlns:p14="http://schemas.microsoft.com/office/powerpoint/2010/main" val="1798096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1BA37D-CB9A-5348-344A-EE7F6B6CCB2E}"/>
              </a:ext>
            </a:extLst>
          </p:cNvPr>
          <p:cNvSpPr>
            <a:spLocks noGrp="1"/>
          </p:cNvSpPr>
          <p:nvPr>
            <p:ph type="ctrTitle"/>
          </p:nvPr>
        </p:nvSpPr>
        <p:spPr/>
        <p:txBody>
          <a:bodyPr/>
          <a:lstStyle/>
          <a:p>
            <a:r>
              <a:rPr lang="en-US" dirty="0"/>
              <a:t>Farewell</a:t>
            </a:r>
          </a:p>
        </p:txBody>
      </p:sp>
      <p:sp>
        <p:nvSpPr>
          <p:cNvPr id="7" name="Subtitle 6">
            <a:extLst>
              <a:ext uri="{FF2B5EF4-FFF2-40B4-BE49-F238E27FC236}">
                <a16:creationId xmlns:a16="http://schemas.microsoft.com/office/drawing/2014/main" id="{3361374E-241B-37BA-12B3-671ACE546EFF}"/>
              </a:ext>
            </a:extLst>
          </p:cNvPr>
          <p:cNvSpPr>
            <a:spLocks noGrp="1"/>
          </p:cNvSpPr>
          <p:nvPr>
            <p:ph type="subTitle" idx="1"/>
          </p:nvPr>
        </p:nvSpPr>
        <p:spPr/>
        <p:txBody>
          <a:bodyPr/>
          <a:lstStyle/>
          <a:p>
            <a:r>
              <a:rPr lang="en-US" dirty="0"/>
              <a:t>And enjoy the TRIUMF tour tomorrow morning</a:t>
            </a:r>
          </a:p>
          <a:p>
            <a:r>
              <a:rPr lang="en-US" dirty="0"/>
              <a:t>You will see: TRIUMF general, VERA, MIEL, PMT Testing Facility, Neutron spectrometer proto</a:t>
            </a:r>
          </a:p>
          <a:p>
            <a:endParaRPr lang="en-US" dirty="0"/>
          </a:p>
        </p:txBody>
      </p:sp>
      <p:sp>
        <p:nvSpPr>
          <p:cNvPr id="4" name="Date Placeholder 3">
            <a:extLst>
              <a:ext uri="{FF2B5EF4-FFF2-40B4-BE49-F238E27FC236}">
                <a16:creationId xmlns:a16="http://schemas.microsoft.com/office/drawing/2014/main" id="{3B89B830-4191-4963-9664-9DEA4FDF3931}"/>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818B0BB5-F3D1-0703-E096-D9CAA92D1E00}"/>
              </a:ext>
            </a:extLst>
          </p:cNvPr>
          <p:cNvSpPr>
            <a:spLocks noGrp="1"/>
          </p:cNvSpPr>
          <p:nvPr>
            <p:ph type="sldNum" sz="quarter" idx="12"/>
          </p:nvPr>
        </p:nvSpPr>
        <p:spPr/>
        <p:txBody>
          <a:bodyPr/>
          <a:lstStyle/>
          <a:p>
            <a:fld id="{66CD45B7-DFE2-4393-8D37-380FC36BF3AA}" type="slidenum">
              <a:rPr lang="de-DE" smtClean="0"/>
              <a:t>16</a:t>
            </a:fld>
            <a:endParaRPr lang="de-DE"/>
          </a:p>
        </p:txBody>
      </p:sp>
    </p:spTree>
    <p:extLst>
      <p:ext uri="{BB962C8B-B14F-4D97-AF65-F5344CB8AC3E}">
        <p14:creationId xmlns:p14="http://schemas.microsoft.com/office/powerpoint/2010/main" val="1020116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B8BB997-9106-B3A4-8FC8-4991B013B733}"/>
              </a:ext>
            </a:extLst>
          </p:cNvPr>
          <p:cNvSpPr>
            <a:spLocks noGrp="1"/>
          </p:cNvSpPr>
          <p:nvPr>
            <p:ph type="title"/>
          </p:nvPr>
        </p:nvSpPr>
        <p:spPr/>
        <p:txBody>
          <a:bodyPr/>
          <a:lstStyle/>
          <a:p>
            <a:pPr algn="l"/>
            <a:r>
              <a:rPr lang="en-CA" b="0" i="0" dirty="0">
                <a:effectLst/>
                <a:latin typeface="Roboto" panose="02000000000000000000" pitchFamily="2" charset="0"/>
              </a:rPr>
              <a:t>Special thanks</a:t>
            </a:r>
          </a:p>
        </p:txBody>
      </p:sp>
      <p:sp>
        <p:nvSpPr>
          <p:cNvPr id="8" name="Content Placeholder 7">
            <a:extLst>
              <a:ext uri="{FF2B5EF4-FFF2-40B4-BE49-F238E27FC236}">
                <a16:creationId xmlns:a16="http://schemas.microsoft.com/office/drawing/2014/main" id="{FA043582-EE98-4437-7EC7-7CF43BA28CB9}"/>
              </a:ext>
            </a:extLst>
          </p:cNvPr>
          <p:cNvSpPr>
            <a:spLocks noGrp="1"/>
          </p:cNvSpPr>
          <p:nvPr>
            <p:ph idx="1"/>
          </p:nvPr>
        </p:nvSpPr>
        <p:spPr>
          <a:xfrm>
            <a:off x="838200" y="1420009"/>
            <a:ext cx="10629452" cy="4756954"/>
          </a:xfrm>
        </p:spPr>
        <p:txBody>
          <a:bodyPr>
            <a:normAutofit fontScale="85000" lnSpcReduction="20000"/>
          </a:bodyPr>
          <a:lstStyle/>
          <a:p>
            <a:pPr algn="l">
              <a:buFont typeface="Arial" panose="020B0604020202020204" pitchFamily="34" charset="0"/>
              <a:buChar char="•"/>
            </a:pPr>
            <a:r>
              <a:rPr lang="en-CA" b="0" i="0" dirty="0">
                <a:effectLst/>
                <a:latin typeface="Roboto" panose="02000000000000000000" pitchFamily="2" charset="0"/>
              </a:rPr>
              <a:t>The International Advisory Committee for helping make the workshop happen</a:t>
            </a:r>
          </a:p>
          <a:p>
            <a:pPr algn="l">
              <a:buFont typeface="Arial" panose="020B0604020202020204" pitchFamily="34" charset="0"/>
              <a:buChar char="•"/>
            </a:pPr>
            <a:r>
              <a:rPr lang="en-CA" b="0" i="0" dirty="0">
                <a:effectLst/>
                <a:latin typeface="Roboto" panose="02000000000000000000" pitchFamily="2" charset="0"/>
              </a:rPr>
              <a:t>Darren Grant (SFU) and the</a:t>
            </a:r>
            <a:r>
              <a:rPr lang="en-CA" dirty="0">
                <a:latin typeface="Roboto" panose="02000000000000000000" pitchFamily="2" charset="0"/>
              </a:rPr>
              <a:t> Simon Fraser University team for all the behind the scene work</a:t>
            </a:r>
          </a:p>
          <a:p>
            <a:pPr algn="l">
              <a:buFont typeface="Arial" panose="020B0604020202020204" pitchFamily="34" charset="0"/>
              <a:buChar char="•"/>
            </a:pPr>
            <a:r>
              <a:rPr lang="en-CA" b="0" i="0" dirty="0">
                <a:effectLst/>
                <a:latin typeface="Roboto" panose="02000000000000000000" pitchFamily="2" charset="0"/>
              </a:rPr>
              <a:t>The abstract review team led by Paolo Agnes (</a:t>
            </a:r>
            <a:r>
              <a:rPr lang="en-CA" dirty="0">
                <a:latin typeface="Roboto" panose="02000000000000000000" pitchFamily="2" charset="0"/>
              </a:rPr>
              <a:t>Gran Sasso Science Institute</a:t>
            </a:r>
            <a:r>
              <a:rPr lang="en-CA" b="0" i="0" dirty="0">
                <a:effectLst/>
                <a:latin typeface="Roboto" panose="02000000000000000000" pitchFamily="2" charset="0"/>
              </a:rPr>
              <a:t>)</a:t>
            </a:r>
          </a:p>
          <a:p>
            <a:pPr algn="l">
              <a:buFont typeface="Arial" panose="020B0604020202020204" pitchFamily="34" charset="0"/>
              <a:buChar char="•"/>
            </a:pPr>
            <a:r>
              <a:rPr lang="en-CA" b="0" i="0" dirty="0">
                <a:effectLst/>
                <a:latin typeface="Roboto" panose="02000000000000000000" pitchFamily="2" charset="0"/>
              </a:rPr>
              <a:t>All the pictures by Paolo </a:t>
            </a:r>
            <a:r>
              <a:rPr lang="en-CA" dirty="0" err="1">
                <a:latin typeface="Roboto" panose="02000000000000000000" pitchFamily="2" charset="0"/>
              </a:rPr>
              <a:t>Organtini</a:t>
            </a:r>
            <a:r>
              <a:rPr lang="en-CA" b="0" i="0" dirty="0">
                <a:effectLst/>
                <a:latin typeface="Roboto" panose="02000000000000000000" pitchFamily="2" charset="0"/>
              </a:rPr>
              <a:t> (Princeton Univ.)</a:t>
            </a:r>
          </a:p>
          <a:p>
            <a:pPr>
              <a:buFont typeface="Arial" panose="020B0604020202020204" pitchFamily="34" charset="0"/>
              <a:buChar char="•"/>
            </a:pPr>
            <a:r>
              <a:rPr lang="en-CA" b="0" i="0" dirty="0">
                <a:effectLst/>
                <a:latin typeface="Roboto" panose="02000000000000000000" pitchFamily="2" charset="0"/>
              </a:rPr>
              <a:t>Maria Adriana Sabia (TRIUMF, Sapienza) for managing the agenda, the tour,...</a:t>
            </a:r>
          </a:p>
          <a:p>
            <a:pPr>
              <a:buFont typeface="Arial" panose="020B0604020202020204" pitchFamily="34" charset="0"/>
              <a:buChar char="•"/>
            </a:pPr>
            <a:r>
              <a:rPr lang="en-CA" dirty="0">
                <a:latin typeface="Roboto" panose="02000000000000000000" pitchFamily="2" charset="0"/>
              </a:rPr>
              <a:t>M. </a:t>
            </a:r>
            <a:r>
              <a:rPr lang="en-CA" dirty="0" err="1">
                <a:latin typeface="Roboto" panose="02000000000000000000" pitchFamily="2" charset="0"/>
              </a:rPr>
              <a:t>Walzcak</a:t>
            </a:r>
            <a:r>
              <a:rPr lang="en-CA" dirty="0">
                <a:latin typeface="Roboto" panose="02000000000000000000" pitchFamily="2" charset="0"/>
              </a:rPr>
              <a:t> (Gran Sasso Science Institute) with help from Seraphim </a:t>
            </a:r>
            <a:r>
              <a:rPr lang="en-CA" dirty="0" err="1">
                <a:latin typeface="Roboto" panose="02000000000000000000" pitchFamily="2" charset="0"/>
              </a:rPr>
              <a:t>Koulosousas</a:t>
            </a:r>
            <a:r>
              <a:rPr lang="en-CA" dirty="0">
                <a:latin typeface="Roboto" panose="02000000000000000000" pitchFamily="2" charset="0"/>
              </a:rPr>
              <a:t> (Royal Holloway University London) for the audio/video</a:t>
            </a:r>
          </a:p>
          <a:p>
            <a:pPr>
              <a:buFont typeface="Arial" panose="020B0604020202020204" pitchFamily="34" charset="0"/>
              <a:buChar char="•"/>
            </a:pPr>
            <a:r>
              <a:rPr lang="en-CA" dirty="0">
                <a:latin typeface="Roboto" panose="02000000000000000000" pitchFamily="2" charset="0"/>
              </a:rPr>
              <a:t>Everyone from the TRIUMF team to help on short notice</a:t>
            </a:r>
          </a:p>
          <a:p>
            <a:pPr>
              <a:buFont typeface="Arial" panose="020B0604020202020204" pitchFamily="34" charset="0"/>
              <a:buChar char="•"/>
            </a:pPr>
            <a:r>
              <a:rPr lang="en-CA" dirty="0">
                <a:latin typeface="Roboto" panose="02000000000000000000" pitchFamily="2" charset="0"/>
              </a:rPr>
              <a:t>And Giacomo</a:t>
            </a:r>
            <a:r>
              <a:rPr lang="en-CA" b="0" i="0" dirty="0">
                <a:effectLst/>
                <a:latin typeface="Roboto" panose="02000000000000000000" pitchFamily="2" charset="0"/>
              </a:rPr>
              <a:t> Gallina (TRIUMF, Princeton Univ., Co-Chair) for everything else</a:t>
            </a:r>
          </a:p>
          <a:p>
            <a:endParaRPr lang="en-US" dirty="0"/>
          </a:p>
        </p:txBody>
      </p:sp>
      <p:sp>
        <p:nvSpPr>
          <p:cNvPr id="4" name="Date Placeholder 3">
            <a:extLst>
              <a:ext uri="{FF2B5EF4-FFF2-40B4-BE49-F238E27FC236}">
                <a16:creationId xmlns:a16="http://schemas.microsoft.com/office/drawing/2014/main" id="{36E2120E-7FF5-2BB3-37A3-FF9F4B63EC48}"/>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CA487E91-697E-64B5-6F2C-57CB65C88A2C}"/>
              </a:ext>
            </a:extLst>
          </p:cNvPr>
          <p:cNvSpPr>
            <a:spLocks noGrp="1"/>
          </p:cNvSpPr>
          <p:nvPr>
            <p:ph type="sldNum" sz="quarter" idx="12"/>
          </p:nvPr>
        </p:nvSpPr>
        <p:spPr/>
        <p:txBody>
          <a:bodyPr/>
          <a:lstStyle/>
          <a:p>
            <a:fld id="{66CD45B7-DFE2-4393-8D37-380FC36BF3AA}" type="slidenum">
              <a:rPr lang="de-DE" smtClean="0"/>
              <a:t>2</a:t>
            </a:fld>
            <a:endParaRPr lang="de-DE"/>
          </a:p>
        </p:txBody>
      </p:sp>
    </p:spTree>
    <p:extLst>
      <p:ext uri="{BB962C8B-B14F-4D97-AF65-F5344CB8AC3E}">
        <p14:creationId xmlns:p14="http://schemas.microsoft.com/office/powerpoint/2010/main" val="2713312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51562-8473-2402-8D1A-43E77BE74D5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B1CBD2-C38D-0D97-3F9B-082723BCB7F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998DDCFC-107A-F622-E79C-DAFC3A1F9F96}"/>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E60A1FA9-16A9-B261-746A-B0D98955C053}"/>
              </a:ext>
            </a:extLst>
          </p:cNvPr>
          <p:cNvSpPr>
            <a:spLocks noGrp="1"/>
          </p:cNvSpPr>
          <p:nvPr>
            <p:ph type="sldNum" sz="quarter" idx="12"/>
          </p:nvPr>
        </p:nvSpPr>
        <p:spPr/>
        <p:txBody>
          <a:bodyPr/>
          <a:lstStyle/>
          <a:p>
            <a:fld id="{66CD45B7-DFE2-4393-8D37-380FC36BF3AA}" type="slidenum">
              <a:rPr lang="de-DE" smtClean="0"/>
              <a:t>3</a:t>
            </a:fld>
            <a:endParaRPr lang="de-DE"/>
          </a:p>
        </p:txBody>
      </p:sp>
      <p:pic>
        <p:nvPicPr>
          <p:cNvPr id="6" name="Picture 5">
            <a:extLst>
              <a:ext uri="{FF2B5EF4-FFF2-40B4-BE49-F238E27FC236}">
                <a16:creationId xmlns:a16="http://schemas.microsoft.com/office/drawing/2014/main" id="{28B476C9-E74E-0364-E4CE-52287CD635E7}"/>
              </a:ext>
            </a:extLst>
          </p:cNvPr>
          <p:cNvPicPr>
            <a:picLocks noChangeAspect="1"/>
          </p:cNvPicPr>
          <p:nvPr/>
        </p:nvPicPr>
        <p:blipFill>
          <a:blip r:embed="rId2"/>
          <a:stretch>
            <a:fillRect/>
          </a:stretch>
        </p:blipFill>
        <p:spPr>
          <a:xfrm>
            <a:off x="952499" y="136525"/>
            <a:ext cx="10082213" cy="6721475"/>
          </a:xfrm>
          <a:prstGeom prst="rect">
            <a:avLst/>
          </a:prstGeom>
        </p:spPr>
      </p:pic>
      <p:sp>
        <p:nvSpPr>
          <p:cNvPr id="7" name="TextBox 6">
            <a:extLst>
              <a:ext uri="{FF2B5EF4-FFF2-40B4-BE49-F238E27FC236}">
                <a16:creationId xmlns:a16="http://schemas.microsoft.com/office/drawing/2014/main" id="{2FCD1C25-5E83-1A41-CAAC-3C3D8AD272B9}"/>
              </a:ext>
            </a:extLst>
          </p:cNvPr>
          <p:cNvSpPr txBox="1"/>
          <p:nvPr/>
        </p:nvSpPr>
        <p:spPr>
          <a:xfrm>
            <a:off x="1157288" y="103515"/>
            <a:ext cx="4503156" cy="523220"/>
          </a:xfrm>
          <a:prstGeom prst="rect">
            <a:avLst/>
          </a:prstGeom>
          <a:noFill/>
        </p:spPr>
        <p:txBody>
          <a:bodyPr wrap="none" rtlCol="0">
            <a:spAutoFit/>
          </a:bodyPr>
          <a:lstStyle/>
          <a:p>
            <a:r>
              <a:rPr lang="en-US" sz="2800" b="1" dirty="0"/>
              <a:t>Many thanks to all attendees</a:t>
            </a:r>
          </a:p>
        </p:txBody>
      </p:sp>
    </p:spTree>
    <p:extLst>
      <p:ext uri="{BB962C8B-B14F-4D97-AF65-F5344CB8AC3E}">
        <p14:creationId xmlns:p14="http://schemas.microsoft.com/office/powerpoint/2010/main" val="3264063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2C49F-ECD7-F4E2-E5F8-107DE7CA958C}"/>
              </a:ext>
            </a:extLst>
          </p:cNvPr>
          <p:cNvSpPr>
            <a:spLocks noGrp="1"/>
          </p:cNvSpPr>
          <p:nvPr>
            <p:ph type="title"/>
          </p:nvPr>
        </p:nvSpPr>
        <p:spPr/>
        <p:txBody>
          <a:bodyPr/>
          <a:lstStyle/>
          <a:p>
            <a:r>
              <a:rPr lang="en-US" dirty="0"/>
              <a:t>Posters</a:t>
            </a:r>
          </a:p>
        </p:txBody>
      </p:sp>
      <p:sp>
        <p:nvSpPr>
          <p:cNvPr id="3" name="Content Placeholder 2">
            <a:extLst>
              <a:ext uri="{FF2B5EF4-FFF2-40B4-BE49-F238E27FC236}">
                <a16:creationId xmlns:a16="http://schemas.microsoft.com/office/drawing/2014/main" id="{B8369D34-7F26-4CC1-43BD-0200D99C2D7F}"/>
              </a:ext>
            </a:extLst>
          </p:cNvPr>
          <p:cNvSpPr>
            <a:spLocks noGrp="1"/>
          </p:cNvSpPr>
          <p:nvPr>
            <p:ph idx="1"/>
          </p:nvPr>
        </p:nvSpPr>
        <p:spPr/>
        <p:txBody>
          <a:bodyPr/>
          <a:lstStyle/>
          <a:p>
            <a:r>
              <a:rPr lang="en-US" dirty="0"/>
              <a:t>I was very impressed by the quality of the posters</a:t>
            </a:r>
          </a:p>
          <a:p>
            <a:r>
              <a:rPr lang="en-US" dirty="0"/>
              <a:t>This is the sign of a healthy community!</a:t>
            </a:r>
          </a:p>
          <a:p>
            <a:pPr marL="0" indent="0">
              <a:buNone/>
            </a:pPr>
            <a:endParaRPr lang="en-US" dirty="0"/>
          </a:p>
        </p:txBody>
      </p:sp>
      <p:sp>
        <p:nvSpPr>
          <p:cNvPr id="4" name="Date Placeholder 3">
            <a:extLst>
              <a:ext uri="{FF2B5EF4-FFF2-40B4-BE49-F238E27FC236}">
                <a16:creationId xmlns:a16="http://schemas.microsoft.com/office/drawing/2014/main" id="{9599457B-8767-8DB4-E530-AF0B3A8A9EDA}"/>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C8470B47-6B51-F2F2-21E0-B9B91F34B983}"/>
              </a:ext>
            </a:extLst>
          </p:cNvPr>
          <p:cNvSpPr>
            <a:spLocks noGrp="1"/>
          </p:cNvSpPr>
          <p:nvPr>
            <p:ph type="sldNum" sz="quarter" idx="12"/>
          </p:nvPr>
        </p:nvSpPr>
        <p:spPr/>
        <p:txBody>
          <a:bodyPr/>
          <a:lstStyle/>
          <a:p>
            <a:fld id="{66CD45B7-DFE2-4393-8D37-380FC36BF3AA}" type="slidenum">
              <a:rPr lang="de-DE" smtClean="0"/>
              <a:t>4</a:t>
            </a:fld>
            <a:endParaRPr lang="de-DE"/>
          </a:p>
        </p:txBody>
      </p:sp>
    </p:spTree>
    <p:extLst>
      <p:ext uri="{BB962C8B-B14F-4D97-AF65-F5344CB8AC3E}">
        <p14:creationId xmlns:p14="http://schemas.microsoft.com/office/powerpoint/2010/main" val="1754346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52463-2949-D502-4DBD-63BA459A19AF}"/>
              </a:ext>
            </a:extLst>
          </p:cNvPr>
          <p:cNvSpPr>
            <a:spLocks noGrp="1"/>
          </p:cNvSpPr>
          <p:nvPr>
            <p:ph type="title"/>
          </p:nvPr>
        </p:nvSpPr>
        <p:spPr/>
        <p:txBody>
          <a:bodyPr/>
          <a:lstStyle/>
          <a:p>
            <a:r>
              <a:rPr lang="en-US" dirty="0"/>
              <a:t>The need for single photon detectors is stronger than ever</a:t>
            </a:r>
          </a:p>
        </p:txBody>
      </p:sp>
      <p:sp>
        <p:nvSpPr>
          <p:cNvPr id="3" name="Content Placeholder 2">
            <a:extLst>
              <a:ext uri="{FF2B5EF4-FFF2-40B4-BE49-F238E27FC236}">
                <a16:creationId xmlns:a16="http://schemas.microsoft.com/office/drawing/2014/main" id="{22DD846F-D4D5-F922-A27D-58A67940290F}"/>
              </a:ext>
            </a:extLst>
          </p:cNvPr>
          <p:cNvSpPr>
            <a:spLocks noGrp="1"/>
          </p:cNvSpPr>
          <p:nvPr>
            <p:ph idx="1"/>
          </p:nvPr>
        </p:nvSpPr>
        <p:spPr/>
        <p:txBody>
          <a:bodyPr>
            <a:normAutofit fontScale="70000" lnSpcReduction="20000"/>
          </a:bodyPr>
          <a:lstStyle/>
          <a:p>
            <a:r>
              <a:rPr lang="en-US" dirty="0"/>
              <a:t>”Standard model” particle physics – now and in the future</a:t>
            </a:r>
          </a:p>
          <a:p>
            <a:pPr lvl="1"/>
            <a:r>
              <a:rPr lang="en-US" dirty="0"/>
              <a:t>From CMS, from HPD to “rad-hard” </a:t>
            </a:r>
            <a:r>
              <a:rPr lang="en-US" dirty="0" err="1"/>
              <a:t>SiPMs</a:t>
            </a:r>
            <a:endParaRPr lang="en-US" dirty="0"/>
          </a:p>
          <a:p>
            <a:pPr lvl="1"/>
            <a:r>
              <a:rPr lang="en-US" dirty="0"/>
              <a:t>Electron-Ion Collider + ALICE, Quantum Chromo-Dynamics with many </a:t>
            </a:r>
            <a:r>
              <a:rPr lang="en-US" dirty="0" err="1"/>
              <a:t>SiPMs</a:t>
            </a:r>
            <a:endParaRPr lang="en-US" dirty="0"/>
          </a:p>
          <a:p>
            <a:pPr lvl="1"/>
            <a:r>
              <a:rPr lang="en-US" dirty="0"/>
              <a:t>LHCB low light fast timing. Playing out the </a:t>
            </a:r>
            <a:r>
              <a:rPr lang="en-US" dirty="0" err="1"/>
              <a:t>SiPM</a:t>
            </a:r>
            <a:r>
              <a:rPr lang="en-US" dirty="0"/>
              <a:t> – MCP competition</a:t>
            </a:r>
          </a:p>
          <a:p>
            <a:pPr lvl="1"/>
            <a:r>
              <a:rPr lang="en-US" dirty="0"/>
              <a:t>Future colliders, conceptual stage development, rad hard and high performance</a:t>
            </a:r>
          </a:p>
          <a:p>
            <a:pPr lvl="1"/>
            <a:r>
              <a:rPr lang="en-US" dirty="0"/>
              <a:t>Low energy applications continue to bring new challenge, e.g. Liquid Xenon calorimeter for MEG</a:t>
            </a:r>
          </a:p>
          <a:p>
            <a:r>
              <a:rPr lang="en-US" dirty="0"/>
              <a:t>Neutrino and dark matter</a:t>
            </a:r>
          </a:p>
          <a:p>
            <a:pPr lvl="1"/>
            <a:r>
              <a:rPr lang="en-US" dirty="0"/>
              <a:t>It is exciting to see JUNO about to turn on. </a:t>
            </a:r>
            <a:r>
              <a:rPr lang="en-US" dirty="0" err="1"/>
              <a:t>HyperK</a:t>
            </a:r>
            <a:r>
              <a:rPr lang="en-US" dirty="0"/>
              <a:t> is around the corner and sometime soon DUNE</a:t>
            </a:r>
          </a:p>
          <a:p>
            <a:pPr lvl="1"/>
            <a:r>
              <a:rPr lang="en-US" dirty="0"/>
              <a:t>New concepts for very large area detectors, </a:t>
            </a:r>
            <a:r>
              <a:rPr lang="en-US" dirty="0" err="1"/>
              <a:t>Dichroicon</a:t>
            </a:r>
            <a:r>
              <a:rPr lang="en-US" dirty="0"/>
              <a:t>, ASIC,… Digital Hybrid Photo-detector?</a:t>
            </a:r>
          </a:p>
          <a:p>
            <a:pPr lvl="1"/>
            <a:r>
              <a:rPr lang="en-US" dirty="0"/>
              <a:t>Noble liquid detectors drive need for Vacuum UV light detection, with low power dissipation even in HV floating condition (</a:t>
            </a:r>
            <a:r>
              <a:rPr lang="en-US" dirty="0" err="1"/>
              <a:t>nEXO</a:t>
            </a:r>
            <a:r>
              <a:rPr lang="en-US" dirty="0"/>
              <a:t>, </a:t>
            </a:r>
            <a:r>
              <a:rPr lang="en-US" dirty="0" err="1"/>
              <a:t>DarkSide</a:t>
            </a:r>
            <a:r>
              <a:rPr lang="en-US" dirty="0"/>
              <a:t>, DUNE)</a:t>
            </a:r>
          </a:p>
          <a:p>
            <a:r>
              <a:rPr lang="en-US" dirty="0"/>
              <a:t>Astronomy, neutrinos, cosmic ray, gamma ray</a:t>
            </a:r>
          </a:p>
          <a:p>
            <a:pPr lvl="1"/>
            <a:r>
              <a:rPr lang="en-US" dirty="0"/>
              <a:t>In-space astronomy and new camera type</a:t>
            </a:r>
          </a:p>
          <a:p>
            <a:pPr lvl="1"/>
            <a:r>
              <a:rPr lang="en-US" dirty="0"/>
              <a:t>No air-shower and neutrino astronomy contribution at this workshop but I am expecting, we will hear back</a:t>
            </a:r>
          </a:p>
          <a:p>
            <a:r>
              <a:rPr lang="en-US" dirty="0"/>
              <a:t>Many non-subatomic physics application</a:t>
            </a:r>
          </a:p>
          <a:p>
            <a:pPr lvl="1"/>
            <a:r>
              <a:rPr lang="en-US" dirty="0"/>
              <a:t>Medical imaging, neutron detection,…</a:t>
            </a:r>
          </a:p>
        </p:txBody>
      </p:sp>
      <p:sp>
        <p:nvSpPr>
          <p:cNvPr id="4" name="Date Placeholder 3">
            <a:extLst>
              <a:ext uri="{FF2B5EF4-FFF2-40B4-BE49-F238E27FC236}">
                <a16:creationId xmlns:a16="http://schemas.microsoft.com/office/drawing/2014/main" id="{D5E3C1D8-EC28-CF8B-6A9D-43B32C756125}"/>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0AAD3173-D3AF-E9CA-1D8F-73190BCD68CF}"/>
              </a:ext>
            </a:extLst>
          </p:cNvPr>
          <p:cNvSpPr>
            <a:spLocks noGrp="1"/>
          </p:cNvSpPr>
          <p:nvPr>
            <p:ph type="sldNum" sz="quarter" idx="12"/>
          </p:nvPr>
        </p:nvSpPr>
        <p:spPr/>
        <p:txBody>
          <a:bodyPr/>
          <a:lstStyle/>
          <a:p>
            <a:fld id="{66CD45B7-DFE2-4393-8D37-380FC36BF3AA}" type="slidenum">
              <a:rPr lang="de-DE" smtClean="0"/>
              <a:t>5</a:t>
            </a:fld>
            <a:endParaRPr lang="de-DE"/>
          </a:p>
        </p:txBody>
      </p:sp>
      <p:sp>
        <p:nvSpPr>
          <p:cNvPr id="6" name="TextBox 5">
            <a:extLst>
              <a:ext uri="{FF2B5EF4-FFF2-40B4-BE49-F238E27FC236}">
                <a16:creationId xmlns:a16="http://schemas.microsoft.com/office/drawing/2014/main" id="{99ECE756-A495-95A1-1CFE-473699EAB62C}"/>
              </a:ext>
            </a:extLst>
          </p:cNvPr>
          <p:cNvSpPr txBox="1"/>
          <p:nvPr/>
        </p:nvSpPr>
        <p:spPr>
          <a:xfrm>
            <a:off x="5798372" y="1226384"/>
            <a:ext cx="4554452" cy="369332"/>
          </a:xfrm>
          <a:prstGeom prst="rect">
            <a:avLst/>
          </a:prstGeom>
          <a:noFill/>
        </p:spPr>
        <p:txBody>
          <a:bodyPr wrap="none" rtlCol="0">
            <a:spAutoFit/>
          </a:bodyPr>
          <a:lstStyle/>
          <a:p>
            <a:r>
              <a:rPr lang="en-US" dirty="0"/>
              <a:t>Many contributions. Sorry for not citing names</a:t>
            </a:r>
          </a:p>
        </p:txBody>
      </p:sp>
    </p:spTree>
    <p:extLst>
      <p:ext uri="{BB962C8B-B14F-4D97-AF65-F5344CB8AC3E}">
        <p14:creationId xmlns:p14="http://schemas.microsoft.com/office/powerpoint/2010/main" val="3983722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86372-9BC3-C9C2-3F7D-35D84855D167}"/>
              </a:ext>
            </a:extLst>
          </p:cNvPr>
          <p:cNvSpPr>
            <a:spLocks noGrp="1"/>
          </p:cNvSpPr>
          <p:nvPr>
            <p:ph type="title"/>
          </p:nvPr>
        </p:nvSpPr>
        <p:spPr/>
        <p:txBody>
          <a:bodyPr/>
          <a:lstStyle/>
          <a:p>
            <a:r>
              <a:rPr lang="en-US" dirty="0" err="1"/>
              <a:t>SiPM</a:t>
            </a:r>
            <a:r>
              <a:rPr lang="en-US" dirty="0"/>
              <a:t> radiation damage</a:t>
            </a:r>
          </a:p>
        </p:txBody>
      </p:sp>
      <p:sp>
        <p:nvSpPr>
          <p:cNvPr id="6" name="Content Placeholder 5">
            <a:extLst>
              <a:ext uri="{FF2B5EF4-FFF2-40B4-BE49-F238E27FC236}">
                <a16:creationId xmlns:a16="http://schemas.microsoft.com/office/drawing/2014/main" id="{535A6C75-83E7-F513-621C-98E205973E84}"/>
              </a:ext>
            </a:extLst>
          </p:cNvPr>
          <p:cNvSpPr>
            <a:spLocks noGrp="1"/>
          </p:cNvSpPr>
          <p:nvPr>
            <p:ph sz="half" idx="1"/>
          </p:nvPr>
        </p:nvSpPr>
        <p:spPr/>
        <p:txBody>
          <a:bodyPr/>
          <a:lstStyle/>
          <a:p>
            <a:r>
              <a:rPr lang="en-US" dirty="0"/>
              <a:t>The current status – Y. </a:t>
            </a:r>
            <a:r>
              <a:rPr lang="en-US" dirty="0" err="1"/>
              <a:t>Musienko</a:t>
            </a:r>
            <a:endParaRPr lang="en-US" dirty="0"/>
          </a:p>
          <a:p>
            <a:pPr lvl="1"/>
            <a:r>
              <a:rPr lang="en-US" dirty="0"/>
              <a:t>Performances degrade a lot</a:t>
            </a:r>
          </a:p>
          <a:p>
            <a:pPr lvl="2"/>
            <a:r>
              <a:rPr lang="en-US" dirty="0"/>
              <a:t>Dark noise is the main issue</a:t>
            </a:r>
          </a:p>
          <a:p>
            <a:pPr lvl="1"/>
            <a:r>
              <a:rPr lang="en-US" dirty="0"/>
              <a:t>Detector with large signals can survive. M. Wayne</a:t>
            </a:r>
          </a:p>
          <a:p>
            <a:pPr lvl="1"/>
            <a:r>
              <a:rPr lang="en-US" dirty="0"/>
              <a:t>Annealing helps</a:t>
            </a:r>
          </a:p>
          <a:p>
            <a:pPr lvl="1"/>
            <a:r>
              <a:rPr lang="en-US" dirty="0"/>
              <a:t>Hamamatsu’s </a:t>
            </a:r>
            <a:r>
              <a:rPr lang="en-US" dirty="0" err="1"/>
              <a:t>SiPM</a:t>
            </a:r>
            <a:r>
              <a:rPr lang="en-US" dirty="0"/>
              <a:t> appear to sustain radiation damage a bit better than FBK’s</a:t>
            </a:r>
          </a:p>
        </p:txBody>
      </p:sp>
      <p:sp>
        <p:nvSpPr>
          <p:cNvPr id="7" name="Content Placeholder 6">
            <a:extLst>
              <a:ext uri="{FF2B5EF4-FFF2-40B4-BE49-F238E27FC236}">
                <a16:creationId xmlns:a16="http://schemas.microsoft.com/office/drawing/2014/main" id="{FA45F7A7-4BF8-E226-AECD-BEDC65A8E171}"/>
              </a:ext>
            </a:extLst>
          </p:cNvPr>
          <p:cNvSpPr>
            <a:spLocks noGrp="1"/>
          </p:cNvSpPr>
          <p:nvPr>
            <p:ph sz="half" idx="2"/>
          </p:nvPr>
        </p:nvSpPr>
        <p:spPr/>
        <p:txBody>
          <a:bodyPr/>
          <a:lstStyle/>
          <a:p>
            <a:r>
              <a:rPr lang="en-US" dirty="0"/>
              <a:t>The path forward. A. Gola et al.</a:t>
            </a:r>
          </a:p>
          <a:p>
            <a:pPr lvl="1"/>
            <a:r>
              <a:rPr lang="en-US" dirty="0"/>
              <a:t>Lowering the gain – lowering the maximum electric field</a:t>
            </a:r>
          </a:p>
          <a:p>
            <a:pPr lvl="2"/>
            <a:r>
              <a:rPr lang="en-US" dirty="0"/>
              <a:t>Reduce dark noise</a:t>
            </a:r>
          </a:p>
          <a:p>
            <a:pPr lvl="1"/>
            <a:r>
              <a:rPr lang="en-US" dirty="0"/>
              <a:t>Lowering the temperature. E. Rivera et al.</a:t>
            </a:r>
          </a:p>
          <a:p>
            <a:pPr lvl="2"/>
            <a:r>
              <a:rPr lang="en-US" dirty="0"/>
              <a:t>Dark noise start lower</a:t>
            </a:r>
          </a:p>
          <a:p>
            <a:pPr lvl="1"/>
            <a:r>
              <a:rPr lang="en-US" dirty="0"/>
              <a:t>Focusing the light with lenses</a:t>
            </a:r>
          </a:p>
          <a:p>
            <a:pPr lvl="2"/>
            <a:endParaRPr lang="en-US" dirty="0"/>
          </a:p>
        </p:txBody>
      </p:sp>
      <p:sp>
        <p:nvSpPr>
          <p:cNvPr id="4" name="Date Placeholder 3">
            <a:extLst>
              <a:ext uri="{FF2B5EF4-FFF2-40B4-BE49-F238E27FC236}">
                <a16:creationId xmlns:a16="http://schemas.microsoft.com/office/drawing/2014/main" id="{98E11395-F0DC-1076-7EBA-F571042AB07A}"/>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7575BD52-4B57-58E6-8768-0A2BE96F8D36}"/>
              </a:ext>
            </a:extLst>
          </p:cNvPr>
          <p:cNvSpPr>
            <a:spLocks noGrp="1"/>
          </p:cNvSpPr>
          <p:nvPr>
            <p:ph type="sldNum" sz="quarter" idx="12"/>
          </p:nvPr>
        </p:nvSpPr>
        <p:spPr/>
        <p:txBody>
          <a:bodyPr/>
          <a:lstStyle/>
          <a:p>
            <a:fld id="{66CD45B7-DFE2-4393-8D37-380FC36BF3AA}" type="slidenum">
              <a:rPr lang="de-DE" smtClean="0"/>
              <a:t>6</a:t>
            </a:fld>
            <a:endParaRPr lang="de-DE"/>
          </a:p>
        </p:txBody>
      </p:sp>
    </p:spTree>
    <p:extLst>
      <p:ext uri="{BB962C8B-B14F-4D97-AF65-F5344CB8AC3E}">
        <p14:creationId xmlns:p14="http://schemas.microsoft.com/office/powerpoint/2010/main" val="1001053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3BE1-3A41-BF86-E8A9-FEAC2586CF0E}"/>
              </a:ext>
            </a:extLst>
          </p:cNvPr>
          <p:cNvSpPr>
            <a:spLocks noGrp="1"/>
          </p:cNvSpPr>
          <p:nvPr>
            <p:ph type="title"/>
          </p:nvPr>
        </p:nvSpPr>
        <p:spPr/>
        <p:txBody>
          <a:bodyPr/>
          <a:lstStyle/>
          <a:p>
            <a:r>
              <a:rPr lang="en-US" dirty="0"/>
              <a:t>PMT &amp; MCP – what is new?</a:t>
            </a:r>
          </a:p>
        </p:txBody>
      </p:sp>
      <p:sp>
        <p:nvSpPr>
          <p:cNvPr id="3" name="Content Placeholder 2">
            <a:extLst>
              <a:ext uri="{FF2B5EF4-FFF2-40B4-BE49-F238E27FC236}">
                <a16:creationId xmlns:a16="http://schemas.microsoft.com/office/drawing/2014/main" id="{89F04BFA-12AF-5088-954D-276D2E644A4F}"/>
              </a:ext>
            </a:extLst>
          </p:cNvPr>
          <p:cNvSpPr>
            <a:spLocks noGrp="1"/>
          </p:cNvSpPr>
          <p:nvPr>
            <p:ph idx="1"/>
          </p:nvPr>
        </p:nvSpPr>
        <p:spPr/>
        <p:txBody>
          <a:bodyPr/>
          <a:lstStyle/>
          <a:p>
            <a:r>
              <a:rPr lang="en-US" dirty="0"/>
              <a:t>PMT – when low dark noise is required and timing is moderately demanding</a:t>
            </a:r>
          </a:p>
          <a:p>
            <a:pPr lvl="1"/>
            <a:r>
              <a:rPr lang="en-US" dirty="0"/>
              <a:t>Comprehensive overview talk by S. Qian</a:t>
            </a:r>
          </a:p>
          <a:p>
            <a:pPr lvl="1"/>
            <a:r>
              <a:rPr lang="en-US" dirty="0"/>
              <a:t>JUNO + </a:t>
            </a:r>
            <a:r>
              <a:rPr lang="en-US" dirty="0" err="1"/>
              <a:t>HyperK</a:t>
            </a:r>
            <a:r>
              <a:rPr lang="en-US" dirty="0"/>
              <a:t> are in the commissioning/construction phase – quite a few talks and posters</a:t>
            </a:r>
          </a:p>
          <a:p>
            <a:pPr lvl="1"/>
            <a:r>
              <a:rPr lang="en-US" dirty="0"/>
              <a:t>Next? Neutrino astronomy (P-ONE, </a:t>
            </a:r>
            <a:r>
              <a:rPr lang="en-US" dirty="0" err="1"/>
              <a:t>IceCUBE</a:t>
            </a:r>
            <a:r>
              <a:rPr lang="en-US" dirty="0"/>
              <a:t>, Km3Net?)</a:t>
            </a:r>
          </a:p>
          <a:p>
            <a:r>
              <a:rPr lang="en-US" dirty="0"/>
              <a:t>MCP – when low dark noise and fast timing is required</a:t>
            </a:r>
          </a:p>
          <a:p>
            <a:pPr lvl="1"/>
            <a:r>
              <a:rPr lang="en-US" dirty="0"/>
              <a:t>MCP + Anode + electronics integration is major effort – T. Conneely, L. Ma</a:t>
            </a:r>
          </a:p>
          <a:p>
            <a:pPr lvl="1"/>
            <a:r>
              <a:rPr lang="en-US" dirty="0"/>
              <a:t>Timing achieve in the 10-20ps Single Photon Timing Resolution</a:t>
            </a:r>
          </a:p>
          <a:p>
            <a:endParaRPr lang="en-US" dirty="0"/>
          </a:p>
        </p:txBody>
      </p:sp>
      <p:sp>
        <p:nvSpPr>
          <p:cNvPr id="4" name="Date Placeholder 3">
            <a:extLst>
              <a:ext uri="{FF2B5EF4-FFF2-40B4-BE49-F238E27FC236}">
                <a16:creationId xmlns:a16="http://schemas.microsoft.com/office/drawing/2014/main" id="{87C6A7AF-2ECA-FCEF-ED90-D79DAED56777}"/>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4625B55F-3F43-1D8B-147A-CFA89CD288E1}"/>
              </a:ext>
            </a:extLst>
          </p:cNvPr>
          <p:cNvSpPr>
            <a:spLocks noGrp="1"/>
          </p:cNvSpPr>
          <p:nvPr>
            <p:ph type="sldNum" sz="quarter" idx="12"/>
          </p:nvPr>
        </p:nvSpPr>
        <p:spPr/>
        <p:txBody>
          <a:bodyPr/>
          <a:lstStyle/>
          <a:p>
            <a:fld id="{66CD45B7-DFE2-4393-8D37-380FC36BF3AA}" type="slidenum">
              <a:rPr lang="de-DE" smtClean="0"/>
              <a:t>7</a:t>
            </a:fld>
            <a:endParaRPr lang="de-DE"/>
          </a:p>
        </p:txBody>
      </p:sp>
    </p:spTree>
    <p:extLst>
      <p:ext uri="{BB962C8B-B14F-4D97-AF65-F5344CB8AC3E}">
        <p14:creationId xmlns:p14="http://schemas.microsoft.com/office/powerpoint/2010/main" val="2660105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B9C6E-0A2C-8BA8-20D6-F4CB7AD1B7D9}"/>
              </a:ext>
            </a:extLst>
          </p:cNvPr>
          <p:cNvSpPr>
            <a:spLocks noGrp="1"/>
          </p:cNvSpPr>
          <p:nvPr>
            <p:ph type="title"/>
          </p:nvPr>
        </p:nvSpPr>
        <p:spPr/>
        <p:txBody>
          <a:bodyPr/>
          <a:lstStyle/>
          <a:p>
            <a:r>
              <a:rPr lang="en-US" dirty="0"/>
              <a:t>Electronics – new ASICs</a:t>
            </a:r>
          </a:p>
        </p:txBody>
      </p:sp>
      <p:sp>
        <p:nvSpPr>
          <p:cNvPr id="3" name="Content Placeholder 2">
            <a:extLst>
              <a:ext uri="{FF2B5EF4-FFF2-40B4-BE49-F238E27FC236}">
                <a16:creationId xmlns:a16="http://schemas.microsoft.com/office/drawing/2014/main" id="{7FDF3D83-D990-E1BF-79C4-7C0FA8FC7773}"/>
              </a:ext>
            </a:extLst>
          </p:cNvPr>
          <p:cNvSpPr>
            <a:spLocks noGrp="1"/>
          </p:cNvSpPr>
          <p:nvPr>
            <p:ph idx="1"/>
          </p:nvPr>
        </p:nvSpPr>
        <p:spPr/>
        <p:txBody>
          <a:bodyPr/>
          <a:lstStyle/>
          <a:p>
            <a:r>
              <a:rPr lang="en-US" dirty="0"/>
              <a:t>Analog Photon Processor for PMT – </a:t>
            </a:r>
            <a:r>
              <a:rPr lang="en-US" dirty="0" err="1"/>
              <a:t>J.Klein</a:t>
            </a:r>
            <a:endParaRPr lang="en-US" dirty="0"/>
          </a:p>
          <a:p>
            <a:r>
              <a:rPr lang="en-US" dirty="0"/>
              <a:t>Wide range of development at Fermilab and many other labs – P. </a:t>
            </a:r>
            <a:r>
              <a:rPr lang="en-US" dirty="0" err="1"/>
              <a:t>Rubinov</a:t>
            </a:r>
            <a:endParaRPr lang="en-US" dirty="0"/>
          </a:p>
          <a:p>
            <a:r>
              <a:rPr lang="en-US" dirty="0" err="1"/>
              <a:t>LightPix</a:t>
            </a:r>
            <a:r>
              <a:rPr lang="en-US" dirty="0"/>
              <a:t> for large number of channels – S. Greenberg</a:t>
            </a:r>
          </a:p>
          <a:p>
            <a:r>
              <a:rPr lang="en-US" dirty="0"/>
              <a:t>CAEN + WEEROC and others providing complete solutions – M. Locatelli</a:t>
            </a:r>
          </a:p>
        </p:txBody>
      </p:sp>
      <p:sp>
        <p:nvSpPr>
          <p:cNvPr id="4" name="Date Placeholder 3">
            <a:extLst>
              <a:ext uri="{FF2B5EF4-FFF2-40B4-BE49-F238E27FC236}">
                <a16:creationId xmlns:a16="http://schemas.microsoft.com/office/drawing/2014/main" id="{7B3A0978-0212-E716-1D4F-D84167F5A0EB}"/>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D7EC482E-61CD-6283-54A1-49F8A923B78F}"/>
              </a:ext>
            </a:extLst>
          </p:cNvPr>
          <p:cNvSpPr>
            <a:spLocks noGrp="1"/>
          </p:cNvSpPr>
          <p:nvPr>
            <p:ph type="sldNum" sz="quarter" idx="12"/>
          </p:nvPr>
        </p:nvSpPr>
        <p:spPr/>
        <p:txBody>
          <a:bodyPr/>
          <a:lstStyle/>
          <a:p>
            <a:fld id="{66CD45B7-DFE2-4393-8D37-380FC36BF3AA}" type="slidenum">
              <a:rPr lang="de-DE" smtClean="0"/>
              <a:t>8</a:t>
            </a:fld>
            <a:endParaRPr lang="de-DE"/>
          </a:p>
        </p:txBody>
      </p:sp>
    </p:spTree>
    <p:extLst>
      <p:ext uri="{BB962C8B-B14F-4D97-AF65-F5344CB8AC3E}">
        <p14:creationId xmlns:p14="http://schemas.microsoft.com/office/powerpoint/2010/main" val="3699257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C83E-A1E9-B781-A3E2-CDB4D2619C43}"/>
              </a:ext>
            </a:extLst>
          </p:cNvPr>
          <p:cNvSpPr>
            <a:spLocks noGrp="1"/>
          </p:cNvSpPr>
          <p:nvPr>
            <p:ph type="title"/>
          </p:nvPr>
        </p:nvSpPr>
        <p:spPr/>
        <p:txBody>
          <a:bodyPr/>
          <a:lstStyle/>
          <a:p>
            <a:r>
              <a:rPr lang="en-US" dirty="0"/>
              <a:t>Optics and photonics</a:t>
            </a:r>
          </a:p>
        </p:txBody>
      </p:sp>
      <p:sp>
        <p:nvSpPr>
          <p:cNvPr id="3" name="Content Placeholder 2">
            <a:extLst>
              <a:ext uri="{FF2B5EF4-FFF2-40B4-BE49-F238E27FC236}">
                <a16:creationId xmlns:a16="http://schemas.microsoft.com/office/drawing/2014/main" id="{23C5F7B2-924A-D87D-C5C6-C0658B6ABC1C}"/>
              </a:ext>
            </a:extLst>
          </p:cNvPr>
          <p:cNvSpPr>
            <a:spLocks noGrp="1"/>
          </p:cNvSpPr>
          <p:nvPr>
            <p:ph idx="1"/>
          </p:nvPr>
        </p:nvSpPr>
        <p:spPr/>
        <p:txBody>
          <a:bodyPr/>
          <a:lstStyle/>
          <a:p>
            <a:r>
              <a:rPr lang="en-US" dirty="0" err="1"/>
              <a:t>Dichroicon</a:t>
            </a:r>
            <a:r>
              <a:rPr lang="en-US" dirty="0"/>
              <a:t> – Josh Klein (Penn)</a:t>
            </a:r>
          </a:p>
          <a:p>
            <a:r>
              <a:rPr lang="en-US" dirty="0"/>
              <a:t>Macro lenses – Guido </a:t>
            </a:r>
            <a:r>
              <a:rPr lang="en-US" dirty="0" err="1"/>
              <a:t>Haefeli</a:t>
            </a:r>
            <a:r>
              <a:rPr lang="en-US" dirty="0"/>
              <a:t> (EPLF)</a:t>
            </a:r>
          </a:p>
          <a:p>
            <a:r>
              <a:rPr lang="en-US" dirty="0"/>
              <a:t>Meta lenses – (M. Garcia Peris, U. Manchester - poster)</a:t>
            </a:r>
          </a:p>
          <a:p>
            <a:r>
              <a:rPr lang="en-US" dirty="0"/>
              <a:t>“Photonic” communication by modulating light - James Sinclair (SLAC) and Paul </a:t>
            </a:r>
            <a:r>
              <a:rPr lang="en-US" dirty="0" err="1"/>
              <a:t>Rubinov</a:t>
            </a:r>
            <a:r>
              <a:rPr lang="en-US" dirty="0"/>
              <a:t> (Fermilab)</a:t>
            </a:r>
          </a:p>
          <a:p>
            <a:r>
              <a:rPr lang="en-US" dirty="0"/>
              <a:t>My view: with advent of simulation software and photonic fabs, it is a field that will expand</a:t>
            </a:r>
          </a:p>
        </p:txBody>
      </p:sp>
      <p:sp>
        <p:nvSpPr>
          <p:cNvPr id="4" name="Date Placeholder 3">
            <a:extLst>
              <a:ext uri="{FF2B5EF4-FFF2-40B4-BE49-F238E27FC236}">
                <a16:creationId xmlns:a16="http://schemas.microsoft.com/office/drawing/2014/main" id="{C5C11C29-B5A1-F519-750A-4B8DBB3BFF7D}"/>
              </a:ext>
            </a:extLst>
          </p:cNvPr>
          <p:cNvSpPr>
            <a:spLocks noGrp="1"/>
          </p:cNvSpPr>
          <p:nvPr>
            <p:ph type="dt" sz="half" idx="10"/>
          </p:nvPr>
        </p:nvSpPr>
        <p:spPr/>
        <p:txBody>
          <a:bodyPr/>
          <a:lstStyle/>
          <a:p>
            <a:r>
              <a:rPr lang="en-CA"/>
              <a:t>November 2023</a:t>
            </a:r>
            <a:endParaRPr lang="de-DE"/>
          </a:p>
        </p:txBody>
      </p:sp>
      <p:sp>
        <p:nvSpPr>
          <p:cNvPr id="5" name="Slide Number Placeholder 4">
            <a:extLst>
              <a:ext uri="{FF2B5EF4-FFF2-40B4-BE49-F238E27FC236}">
                <a16:creationId xmlns:a16="http://schemas.microsoft.com/office/drawing/2014/main" id="{D5658A2D-66BC-D554-A811-4AD4BD2FF5E3}"/>
              </a:ext>
            </a:extLst>
          </p:cNvPr>
          <p:cNvSpPr>
            <a:spLocks noGrp="1"/>
          </p:cNvSpPr>
          <p:nvPr>
            <p:ph type="sldNum" sz="quarter" idx="12"/>
          </p:nvPr>
        </p:nvSpPr>
        <p:spPr/>
        <p:txBody>
          <a:bodyPr/>
          <a:lstStyle/>
          <a:p>
            <a:fld id="{66CD45B7-DFE2-4393-8D37-380FC36BF3AA}" type="slidenum">
              <a:rPr lang="de-DE" smtClean="0"/>
              <a:t>9</a:t>
            </a:fld>
            <a:endParaRPr lang="de-DE"/>
          </a:p>
        </p:txBody>
      </p:sp>
    </p:spTree>
    <p:extLst>
      <p:ext uri="{BB962C8B-B14F-4D97-AF65-F5344CB8AC3E}">
        <p14:creationId xmlns:p14="http://schemas.microsoft.com/office/powerpoint/2010/main" val="372542695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121102</TotalTime>
  <Words>1280</Words>
  <Application>Microsoft Macintosh PowerPoint</Application>
  <PresentationFormat>Widescreen</PresentationFormat>
  <Paragraphs>151</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DIN Alternate</vt:lpstr>
      <vt:lpstr>Roboto</vt:lpstr>
      <vt:lpstr>Source Serif Pro</vt:lpstr>
      <vt:lpstr>Times</vt:lpstr>
      <vt:lpstr>Wingdings</vt:lpstr>
      <vt:lpstr>Tema di Office</vt:lpstr>
      <vt:lpstr>Closing PD24</vt:lpstr>
      <vt:lpstr>Special thanks</vt:lpstr>
      <vt:lpstr>PowerPoint Presentation</vt:lpstr>
      <vt:lpstr>Posters</vt:lpstr>
      <vt:lpstr>The need for single photon detectors is stronger than ever</vt:lpstr>
      <vt:lpstr>SiPM radiation damage</vt:lpstr>
      <vt:lpstr>PMT &amp; MCP – what is new?</vt:lpstr>
      <vt:lpstr>Electronics – new ASICs</vt:lpstr>
      <vt:lpstr>Optics and photonics</vt:lpstr>
      <vt:lpstr>New material for photo-detection</vt:lpstr>
      <vt:lpstr>SiPM – Many new development with still not well understood feature</vt:lpstr>
      <vt:lpstr>Digital SiPMs</vt:lpstr>
      <vt:lpstr>Towards PD26</vt:lpstr>
      <vt:lpstr>Towards PD26 – For digital SPAD lovers…</vt:lpstr>
      <vt:lpstr>Look towards PD26 and PD27</vt:lpstr>
      <vt:lpstr>Farewell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
  <cp:lastModifiedBy>Fabrice Retiere</cp:lastModifiedBy>
  <cp:revision>167</cp:revision>
  <cp:lastPrinted>2018-06-13T13:14:08Z</cp:lastPrinted>
  <dcterms:modified xsi:type="dcterms:W3CDTF">2024-11-22T00:12:53Z</dcterms:modified>
</cp:coreProperties>
</file>