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7" r:id="rId4"/>
    <p:sldId id="260" r:id="rId5"/>
    <p:sldId id="263" r:id="rId6"/>
    <p:sldId id="266" r:id="rId7"/>
    <p:sldId id="259" r:id="rId8"/>
    <p:sldId id="268" r:id="rId9"/>
    <p:sldId id="25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5" d="100"/>
          <a:sy n="85" d="100"/>
        </p:scale>
        <p:origin x="94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13/05/2024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25348"/>
            <a:ext cx="77724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3624340"/>
            <a:ext cx="6858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2"/>
          <a:stretch>
            <a:fillRect/>
          </a:stretch>
        </p:blipFill>
        <p:spPr>
          <a:xfrm>
            <a:off x="-2" y="1163987"/>
            <a:ext cx="9144000" cy="606547"/>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userDrawn="1"/>
        </p:nvSpPr>
        <p:spPr>
          <a:xfrm>
            <a:off x="-3" y="815887"/>
            <a:ext cx="9144001" cy="4512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a:blip r:embed="rId3"/>
          <a:stretch>
            <a:fillRect/>
          </a:stretch>
        </p:blipFill>
        <p:spPr>
          <a:xfrm>
            <a:off x="91281" y="68967"/>
            <a:ext cx="2295079" cy="1222882"/>
          </a:xfrm>
          <a:prstGeom prst="rect">
            <a:avLst/>
          </a:prstGeom>
          <a:noFill/>
        </p:spPr>
      </p:pic>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4"/>
          <a:stretch>
            <a:fillRect/>
          </a:stretch>
        </p:blipFill>
        <p:spPr>
          <a:xfrm flipV="1">
            <a:off x="-2" y="5648090"/>
            <a:ext cx="9144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5"/>
          <a:stretch>
            <a:fillRect/>
          </a:stretch>
        </p:blipFill>
        <p:spPr>
          <a:xfrm>
            <a:off x="171664" y="5953432"/>
            <a:ext cx="3108431" cy="649751"/>
          </a:xfrm>
          <a:prstGeom prst="rect">
            <a:avLst/>
          </a:prstGeom>
        </p:spPr>
      </p:pic>
      <p:sp>
        <p:nvSpPr>
          <p:cNvPr id="6" name="Picture Placeholder 4">
            <a:extLst>
              <a:ext uri="{FF2B5EF4-FFF2-40B4-BE49-F238E27FC236}">
                <a16:creationId xmlns:a16="http://schemas.microsoft.com/office/drawing/2014/main" id="{CFFAE2D4-0F5D-E2B3-7BD0-037BAC5D89CA}"/>
              </a:ext>
            </a:extLst>
          </p:cNvPr>
          <p:cNvSpPr>
            <a:spLocks noGrp="1"/>
          </p:cNvSpPr>
          <p:nvPr>
            <p:ph type="pic" sz="quarter" idx="10" hasCustomPrompt="1"/>
          </p:nvPr>
        </p:nvSpPr>
        <p:spPr>
          <a:xfrm>
            <a:off x="7843721" y="215994"/>
            <a:ext cx="964719" cy="918196"/>
          </a:xfrm>
        </p:spPr>
        <p:txBody>
          <a:bodyPr>
            <a:normAutofit/>
          </a:bodyPr>
          <a:lstStyle>
            <a:lvl1pPr>
              <a:defRPr sz="1600"/>
            </a:lvl1pPr>
          </a:lstStyle>
          <a:p>
            <a:r>
              <a:rPr lang="it-IT" dirty="0"/>
              <a:t>Your logo</a:t>
            </a:r>
            <a:endParaRPr lang="en-GB" dirty="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5" y="4971769"/>
            <a:ext cx="2949575"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58726" y="6680048"/>
            <a:ext cx="9353727"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9144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8575288" y="6434254"/>
            <a:ext cx="568712"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175393" y="6385196"/>
            <a:ext cx="8787735"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441145" y="5767556"/>
            <a:ext cx="8207872"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grpSp>
        <p:nvGrpSpPr>
          <p:cNvPr id="7" name="Group 6">
            <a:extLst>
              <a:ext uri="{FF2B5EF4-FFF2-40B4-BE49-F238E27FC236}">
                <a16:creationId xmlns:a16="http://schemas.microsoft.com/office/drawing/2014/main" id="{31722B7B-E8EE-53C3-A54E-7C93217D78C5}"/>
              </a:ext>
            </a:extLst>
          </p:cNvPr>
          <p:cNvGrpSpPr/>
          <p:nvPr userDrawn="1"/>
        </p:nvGrpSpPr>
        <p:grpSpPr>
          <a:xfrm>
            <a:off x="318846" y="2369469"/>
            <a:ext cx="8330171" cy="2899637"/>
            <a:chOff x="650906" y="2255351"/>
            <a:chExt cx="7645805" cy="2661417"/>
          </a:xfrm>
        </p:grpSpPr>
        <p:pic>
          <p:nvPicPr>
            <p:cNvPr id="6" name="Image 2">
              <a:extLst>
                <a:ext uri="{FF2B5EF4-FFF2-40B4-BE49-F238E27FC236}">
                  <a16:creationId xmlns:a16="http://schemas.microsoft.com/office/drawing/2014/main" id="{C8AE7CE5-F00B-A093-13C8-9ED208D6764C}"/>
                </a:ext>
              </a:extLst>
            </p:cNvPr>
            <p:cNvPicPr>
              <a:picLocks noChangeAspect="1"/>
            </p:cNvPicPr>
            <p:nvPr userDrawn="1"/>
          </p:nvPicPr>
          <p:blipFill>
            <a:blip r:embed="rId4"/>
            <a:stretch>
              <a:fillRect/>
            </a:stretch>
          </p:blipFill>
          <p:spPr>
            <a:xfrm>
              <a:off x="650906" y="2255351"/>
              <a:ext cx="4994886" cy="2661417"/>
            </a:xfrm>
            <a:prstGeom prst="rect">
              <a:avLst/>
            </a:prstGeom>
          </p:spPr>
        </p:pic>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796792" y="2339840"/>
              <a:ext cx="2499919" cy="2532885"/>
            </a:xfrm>
            <a:prstGeom prst="rect">
              <a:avLst/>
            </a:prstGeom>
          </p:spPr>
        </p:pic>
      </p:gr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6"/>
          <a:stretch>
            <a:fillRect/>
          </a:stretch>
        </p:blipFill>
        <p:spPr>
          <a:xfrm>
            <a:off x="1609602" y="144637"/>
            <a:ext cx="5870957" cy="1603387"/>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12"/>
          </p:nvPr>
        </p:nvSpPr>
        <p:spPr>
          <a:xfrm>
            <a:off x="8188403" y="6465457"/>
            <a:ext cx="798706" cy="365125"/>
          </a:xfrm>
        </p:spPr>
        <p:txBody>
          <a:bodyPr/>
          <a:lstStyle/>
          <a:p>
            <a:fld id="{005C7FBA-D4E9-46CA-9321-3ADA2E368FCD}" type="slidenum">
              <a:rPr lang="en-GB" smtClean="0"/>
              <a:t>‹#›</a:t>
            </a:fld>
            <a:endParaRPr lang="en-GB"/>
          </a:p>
        </p:txBody>
      </p:sp>
      <p:sp>
        <p:nvSpPr>
          <p:cNvPr id="9" name="Title 1">
            <a:extLst>
              <a:ext uri="{FF2B5EF4-FFF2-40B4-BE49-F238E27FC236}">
                <a16:creationId xmlns:a16="http://schemas.microsoft.com/office/drawing/2014/main" id="{FC9B0DFD-BFB1-C774-1DB1-4DBC1CCC2731}"/>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2" name="Picture Placeholder 4">
            <a:extLst>
              <a:ext uri="{FF2B5EF4-FFF2-40B4-BE49-F238E27FC236}">
                <a16:creationId xmlns:a16="http://schemas.microsoft.com/office/drawing/2014/main" id="{592C9EE7-9E58-CB42-D671-F1391B1A2E2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735554"/>
            <a:ext cx="78867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628646" y="4130256"/>
            <a:ext cx="78867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0"/>
            <a:ext cx="9144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1795346" y="865735"/>
            <a:ext cx="7348655"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9144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4" y="6169002"/>
            <a:ext cx="9144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321192" y="6198904"/>
            <a:ext cx="2354896" cy="466827"/>
          </a:xfrm>
          <a:prstGeom prst="rect">
            <a:avLst/>
          </a:prstGeom>
        </p:spPr>
      </p:pic>
      <p:sp>
        <p:nvSpPr>
          <p:cNvPr id="5" name="Picture Placeholder 4">
            <a:extLst>
              <a:ext uri="{FF2B5EF4-FFF2-40B4-BE49-F238E27FC236}">
                <a16:creationId xmlns:a16="http://schemas.microsoft.com/office/drawing/2014/main" id="{3DD1E8B6-0A0D-2BB1-8F83-581531C0FE43}"/>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8" name="Picture Placeholder 4">
            <a:extLst>
              <a:ext uri="{FF2B5EF4-FFF2-40B4-BE49-F238E27FC236}">
                <a16:creationId xmlns:a16="http://schemas.microsoft.com/office/drawing/2014/main" id="{2386F18A-9B25-FB6E-85A1-79CA32C72E7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7884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1" y="2505075"/>
            <a:ext cx="7884315"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 name="Picture Placeholder 4">
            <a:extLst>
              <a:ext uri="{FF2B5EF4-FFF2-40B4-BE49-F238E27FC236}">
                <a16:creationId xmlns:a16="http://schemas.microsoft.com/office/drawing/2014/main" id="{B044CF02-64A5-6AC8-7F55-A18914197CC8}"/>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1766772" y="152483"/>
            <a:ext cx="5556618"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6" name="Picture Placeholder 4">
            <a:extLst>
              <a:ext uri="{FF2B5EF4-FFF2-40B4-BE49-F238E27FC236}">
                <a16:creationId xmlns:a16="http://schemas.microsoft.com/office/drawing/2014/main" id="{B626D1F9-831D-1152-C0B6-F29C400F70D0}"/>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482726"/>
            <a:ext cx="462915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Picture Placeholder 4">
            <a:extLst>
              <a:ext uri="{FF2B5EF4-FFF2-40B4-BE49-F238E27FC236}">
                <a16:creationId xmlns:a16="http://schemas.microsoft.com/office/drawing/2014/main" id="{C1CCAE05-83D2-151D-90F5-3719B66606BF}"/>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482725"/>
            <a:ext cx="2949178"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482726"/>
            <a:ext cx="462915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8650" y="254476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5" name="Picture Placeholder 4">
            <a:extLst>
              <a:ext uri="{FF2B5EF4-FFF2-40B4-BE49-F238E27FC236}">
                <a16:creationId xmlns:a16="http://schemas.microsoft.com/office/drawing/2014/main" id="{10C438CD-A30C-D265-3D6C-E20BC99D4C99}"/>
              </a:ext>
            </a:extLst>
          </p:cNvPr>
          <p:cNvSpPr>
            <a:spLocks noGrp="1"/>
          </p:cNvSpPr>
          <p:nvPr>
            <p:ph type="pic" sz="quarter" idx="10" hasCustomPrompt="1"/>
          </p:nvPr>
        </p:nvSpPr>
        <p:spPr>
          <a:xfrm>
            <a:off x="8008875" y="201336"/>
            <a:ext cx="841509" cy="806436"/>
          </a:xfrm>
        </p:spPr>
        <p:txBody>
          <a:bodyPr>
            <a:normAutofit/>
          </a:bodyPr>
          <a:lstStyle>
            <a:lvl1pPr marL="0" indent="0">
              <a:buNone/>
              <a:defRPr sz="1200"/>
            </a:lvl1pPr>
          </a:lstStyle>
          <a:p>
            <a:r>
              <a:rPr lang="it-IT" dirty="0"/>
              <a:t>Your logo</a:t>
            </a:r>
            <a:endParaRPr lang="en-GB" dirty="0"/>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52482"/>
            <a:ext cx="5556618"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2" y="193330"/>
            <a:ext cx="5524335" cy="126755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7" y="6490163"/>
            <a:ext cx="1044033"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311228" y="6470572"/>
            <a:ext cx="6467707"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6" y="6465457"/>
            <a:ext cx="798706"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2"/>
          <a:stretch>
            <a:fillRect/>
          </a:stretch>
        </p:blipFill>
        <p:spPr>
          <a:xfrm>
            <a:off x="92692" y="193330"/>
            <a:ext cx="1686961" cy="898860"/>
          </a:xfrm>
          <a:prstGeom prst="rect">
            <a:avLst/>
          </a:prstGeom>
          <a:noFill/>
        </p:spPr>
      </p:pic>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175583" y="1308111"/>
            <a:ext cx="8787735"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175396" y="6423216"/>
            <a:ext cx="83439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8589847" y="6370168"/>
            <a:ext cx="520700" cy="533400"/>
          </a:xfrm>
          <a:prstGeom prst="rect">
            <a:avLst/>
          </a:prstGeom>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fr-CH" dirty="0" err="1"/>
              <a:t>MuCol</a:t>
            </a:r>
            <a:endParaRPr lang="en-GB" dirty="0"/>
          </a:p>
        </p:txBody>
      </p:sp>
      <p:sp>
        <p:nvSpPr>
          <p:cNvPr id="3" name="Subtitle 2">
            <a:extLst>
              <a:ext uri="{FF2B5EF4-FFF2-40B4-BE49-F238E27FC236}">
                <a16:creationId xmlns:a16="http://schemas.microsoft.com/office/drawing/2014/main" id="{2BDA75C3-B1C5-190E-67FB-B87379CC73BC}"/>
              </a:ext>
            </a:extLst>
          </p:cNvPr>
          <p:cNvSpPr>
            <a:spLocks noGrp="1"/>
          </p:cNvSpPr>
          <p:nvPr>
            <p:ph type="subTitle" idx="1"/>
          </p:nvPr>
        </p:nvSpPr>
        <p:spPr/>
        <p:txBody>
          <a:bodyPr>
            <a:normAutofit/>
          </a:bodyPr>
          <a:lstStyle/>
          <a:p>
            <a:r>
              <a:rPr lang="fr-CH" dirty="0"/>
              <a:t>4th </a:t>
            </a:r>
            <a:r>
              <a:rPr lang="fr-CH" dirty="0" err="1"/>
              <a:t>Governing</a:t>
            </a:r>
            <a:r>
              <a:rPr lang="fr-CH" dirty="0"/>
              <a:t> </a:t>
            </a:r>
            <a:r>
              <a:rPr lang="fr-CH" dirty="0" err="1"/>
              <a:t>board</a:t>
            </a:r>
            <a:endParaRPr lang="fr-CH" dirty="0"/>
          </a:p>
          <a:p>
            <a:r>
              <a:rPr lang="fr-CH" dirty="0"/>
              <a:t>Financial aspects (14.05.2024)</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p:txBody>
          <a:bodyPr>
            <a:normAutofit fontScale="92500" lnSpcReduction="10000"/>
          </a:bodyPr>
          <a:lstStyle/>
          <a:p>
            <a:r>
              <a:rPr lang="fr-CH" dirty="0"/>
              <a:t>Laura Gina DALLA PALMA</a:t>
            </a:r>
          </a:p>
          <a:p>
            <a:r>
              <a:rPr lang="fr-CH" dirty="0"/>
              <a:t>CERN</a:t>
            </a:r>
            <a:endParaRPr lang="en-GB" dirty="0"/>
          </a:p>
        </p:txBody>
      </p:sp>
      <p:pic>
        <p:nvPicPr>
          <p:cNvPr id="6" name="Image 4">
            <a:extLst>
              <a:ext uri="{FF2B5EF4-FFF2-40B4-BE49-F238E27FC236}">
                <a16:creationId xmlns:a16="http://schemas.microsoft.com/office/drawing/2014/main" id="{AAEEB287-793E-E054-288E-3FD96E376878}"/>
              </a:ext>
            </a:extLst>
          </p:cNvPr>
          <p:cNvPicPr>
            <a:picLocks noChangeAspect="1"/>
          </p:cNvPicPr>
          <p:nvPr/>
        </p:nvPicPr>
        <p:blipFill>
          <a:blip r:embed="rId2"/>
          <a:stretch>
            <a:fillRect/>
          </a:stretch>
        </p:blipFill>
        <p:spPr>
          <a:xfrm>
            <a:off x="7987626" y="118533"/>
            <a:ext cx="910841" cy="910841"/>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628650" y="1393723"/>
            <a:ext cx="7886700" cy="4783240"/>
          </a:xfrm>
        </p:spPr>
        <p:txBody>
          <a:bodyPr>
            <a:normAutofit fontScale="62500" lnSpcReduction="20000"/>
          </a:bodyPr>
          <a:lstStyle/>
          <a:p>
            <a:pPr marL="0" indent="0" algn="l">
              <a:buNone/>
            </a:pPr>
            <a:br>
              <a:rPr lang="en-US" sz="2600" dirty="0">
                <a:latin typeface="Arial" panose="020B0604020202020204" pitchFamily="34" charset="0"/>
                <a:cs typeface="Arial" panose="020B0604020202020204" pitchFamily="34" charset="0"/>
              </a:rPr>
            </a:br>
            <a:r>
              <a:rPr lang="en-US" sz="2600" dirty="0">
                <a:latin typeface="Arial" panose="020B0604020202020204" pitchFamily="34" charset="0"/>
                <a:cs typeface="Arial" panose="020B0604020202020204" pitchFamily="34" charset="0"/>
              </a:rPr>
              <a:t>To be considered eligible for the EU, expenses must be:</a:t>
            </a:r>
            <a:br>
              <a:rPr lang="en-US" sz="2600" dirty="0">
                <a:latin typeface="Arial" panose="020B0604020202020204" pitchFamily="34" charset="0"/>
                <a:cs typeface="Arial" panose="020B0604020202020204" pitchFamily="34" charset="0"/>
              </a:rPr>
            </a:br>
            <a:endParaRPr lang="en-GB" sz="2600" dirty="0">
              <a:latin typeface="Arial" panose="020B0604020202020204" pitchFamily="34" charset="0"/>
              <a:cs typeface="Arial" panose="020B0604020202020204" pitchFamily="34" charset="0"/>
            </a:endParaRPr>
          </a:p>
          <a:p>
            <a:pPr algn="l">
              <a:lnSpc>
                <a:spcPct val="100000"/>
              </a:lnSpc>
              <a:spcBef>
                <a:spcPts val="600"/>
              </a:spcBef>
              <a:buFont typeface="Wingdings" panose="05000000000000000000" pitchFamily="2" charset="2"/>
              <a:buChar char="ü"/>
            </a:pPr>
            <a:r>
              <a:rPr lang="en-US" sz="2300" b="1" dirty="0">
                <a:latin typeface="Arial" panose="020B0604020202020204" pitchFamily="34" charset="0"/>
                <a:cs typeface="Arial" panose="020B0604020202020204" pitchFamily="34" charset="0"/>
              </a:rPr>
              <a:t>Actual : </a:t>
            </a:r>
            <a:r>
              <a:rPr lang="en-US" sz="2300" dirty="0"/>
              <a:t>they</a:t>
            </a:r>
            <a:r>
              <a:rPr lang="en-US" sz="2300" b="1" dirty="0"/>
              <a:t> </a:t>
            </a:r>
            <a:r>
              <a:rPr lang="en-US" sz="2300" b="1" u="sng" spc="50" dirty="0">
                <a:latin typeface="Arial" panose="020B0604020202020204" pitchFamily="34" charset="0"/>
                <a:ea typeface="Arial" charset="0"/>
                <a:cs typeface="Arial" panose="020B0604020202020204" pitchFamily="34" charset="0"/>
                <a:sym typeface="Arial"/>
              </a:rPr>
              <a:t>must be real </a:t>
            </a:r>
            <a:r>
              <a:rPr lang="en-US" sz="2300" spc="50" dirty="0">
                <a:latin typeface="Arial" panose="020B0604020202020204" pitchFamily="34" charset="0"/>
                <a:ea typeface="Arial" charset="0"/>
                <a:cs typeface="Arial" panose="020B0604020202020204" pitchFamily="34" charset="0"/>
                <a:sym typeface="Arial"/>
              </a:rPr>
              <a:t>and not estimated, budgeted or imputed and they must be declared under on of the budget categories (Annex 2);</a:t>
            </a:r>
            <a:br>
              <a:rPr lang="en-US" sz="2300" spc="50" dirty="0">
                <a:latin typeface="Arial" panose="020B0604020202020204" pitchFamily="34" charset="0"/>
                <a:ea typeface="Arial" charset="0"/>
                <a:cs typeface="Arial" panose="020B0604020202020204" pitchFamily="34" charset="0"/>
                <a:sym typeface="Arial"/>
              </a:rPr>
            </a:br>
            <a:endParaRPr lang="en-GB" sz="2300" spc="50" dirty="0">
              <a:latin typeface="Arial" panose="020B0604020202020204" pitchFamily="34" charset="0"/>
              <a:ea typeface="Arial" charset="0"/>
              <a:cs typeface="Arial" panose="020B0604020202020204" pitchFamily="34" charset="0"/>
              <a:sym typeface="Arial"/>
            </a:endParaRPr>
          </a:p>
          <a:p>
            <a:pPr algn="l">
              <a:lnSpc>
                <a:spcPct val="100000"/>
              </a:lnSpc>
              <a:spcBef>
                <a:spcPts val="600"/>
              </a:spcBef>
              <a:buFont typeface="Wingdings" panose="05000000000000000000" pitchFamily="2" charset="2"/>
              <a:buChar char="ü"/>
            </a:pPr>
            <a:r>
              <a:rPr lang="en-US" sz="2300" b="1" dirty="0">
                <a:latin typeface="Arial" panose="020B0604020202020204" pitchFamily="34" charset="0"/>
                <a:cs typeface="Arial" panose="020B0604020202020204" pitchFamily="34" charset="0"/>
              </a:rPr>
              <a:t>Incurred by each beneficiary</a:t>
            </a:r>
            <a:r>
              <a:rPr lang="en-US" sz="2300" dirty="0">
                <a:latin typeface="Arial" panose="020B0604020202020204" pitchFamily="34" charset="0"/>
                <a:cs typeface="Arial" panose="020B0604020202020204" pitchFamily="34" charset="0"/>
              </a:rPr>
              <a:t>. Supporting documents proving the payment of the costs by the beneficiaries must be kept for all costs and for up to </a:t>
            </a:r>
            <a:r>
              <a:rPr lang="en-US" sz="2300" b="1" u="sng" spc="50" dirty="0">
                <a:latin typeface="Arial" panose="020B0604020202020204" pitchFamily="34" charset="0"/>
                <a:ea typeface="Arial" charset="0"/>
                <a:cs typeface="Arial" panose="020B0604020202020204" pitchFamily="34" charset="0"/>
              </a:rPr>
              <a:t>five years after the payment of the balance;</a:t>
            </a:r>
            <a:br>
              <a:rPr lang="en-US" sz="2300" b="1" u="sng" spc="50" dirty="0">
                <a:latin typeface="Arial" panose="020B0604020202020204" pitchFamily="34" charset="0"/>
                <a:ea typeface="Arial" charset="0"/>
                <a:cs typeface="Arial" panose="020B0604020202020204" pitchFamily="34" charset="0"/>
              </a:rPr>
            </a:br>
            <a:endParaRPr lang="en-GB" sz="2300" b="1" u="sng" spc="50" dirty="0">
              <a:latin typeface="Arial" panose="020B0604020202020204" pitchFamily="34" charset="0"/>
              <a:ea typeface="Arial" charset="0"/>
              <a:cs typeface="Arial" panose="020B0604020202020204" pitchFamily="34" charset="0"/>
            </a:endParaRPr>
          </a:p>
          <a:p>
            <a:pPr algn="l">
              <a:lnSpc>
                <a:spcPct val="100000"/>
              </a:lnSpc>
              <a:spcBef>
                <a:spcPts val="600"/>
              </a:spcBef>
              <a:buFont typeface="Wingdings" panose="05000000000000000000" pitchFamily="2" charset="2"/>
              <a:buChar char="ü"/>
            </a:pPr>
            <a:r>
              <a:rPr lang="en-US" sz="2300" dirty="0">
                <a:latin typeface="Arial" panose="020B0604020202020204" pitchFamily="34" charset="0"/>
                <a:cs typeface="Arial" panose="020B0604020202020204" pitchFamily="34" charset="0"/>
              </a:rPr>
              <a:t>Incurred </a:t>
            </a:r>
            <a:r>
              <a:rPr lang="en-US" sz="2300" b="1" dirty="0">
                <a:latin typeface="Arial" panose="020B0604020202020204" pitchFamily="34" charset="0"/>
                <a:cs typeface="Arial" panose="020B0604020202020204" pitchFamily="34" charset="0"/>
              </a:rPr>
              <a:t>during the duration of the project </a:t>
            </a:r>
            <a:r>
              <a:rPr lang="en-US" sz="2300" dirty="0">
                <a:latin typeface="Arial" panose="020B0604020202020204" pitchFamily="34" charset="0"/>
                <a:cs typeface="Arial" panose="020B0604020202020204" pitchFamily="34" charset="0"/>
              </a:rPr>
              <a:t>(01.03.2023 – 28.02.2027) with the exception of costs relating to final reports and CFS;</a:t>
            </a:r>
            <a:br>
              <a:rPr lang="en-US" sz="2300" dirty="0">
                <a:latin typeface="Arial" panose="020B0604020202020204" pitchFamily="34" charset="0"/>
                <a:cs typeface="Arial" panose="020B0604020202020204" pitchFamily="34" charset="0"/>
              </a:rPr>
            </a:br>
            <a:endParaRPr lang="en-GB" sz="2300" dirty="0">
              <a:latin typeface="Arial" panose="020B0604020202020204" pitchFamily="34" charset="0"/>
              <a:cs typeface="Arial" panose="020B0604020202020204" pitchFamily="34" charset="0"/>
            </a:endParaRPr>
          </a:p>
          <a:p>
            <a:pPr algn="l">
              <a:lnSpc>
                <a:spcPct val="100000"/>
              </a:lnSpc>
              <a:spcBef>
                <a:spcPts val="600"/>
              </a:spcBef>
              <a:buFont typeface="Wingdings" panose="05000000000000000000" pitchFamily="2" charset="2"/>
              <a:buChar char="ü"/>
            </a:pPr>
            <a:r>
              <a:rPr lang="en-US" sz="2300" b="1" dirty="0">
                <a:latin typeface="Arial" panose="020B0604020202020204" pitchFamily="34" charset="0"/>
                <a:cs typeface="Arial" panose="020B0604020202020204" pitchFamily="34" charset="0"/>
              </a:rPr>
              <a:t>Determined according to the usual accounting</a:t>
            </a:r>
            <a:r>
              <a:rPr lang="en-US" sz="2300" dirty="0">
                <a:latin typeface="Arial" panose="020B0604020202020204" pitchFamily="34" charset="0"/>
                <a:cs typeface="Arial" panose="020B0604020202020204" pitchFamily="34" charset="0"/>
              </a:rPr>
              <a:t> and management principles and practices </a:t>
            </a:r>
            <a:r>
              <a:rPr lang="en-US" sz="2300" b="1" dirty="0">
                <a:latin typeface="Arial" panose="020B0604020202020204" pitchFamily="34" charset="0"/>
                <a:cs typeface="Arial" panose="020B0604020202020204" pitchFamily="34" charset="0"/>
              </a:rPr>
              <a:t>of each </a:t>
            </a:r>
            <a:r>
              <a:rPr lang="en-US" sz="2300" b="1" dirty="0" err="1">
                <a:latin typeface="Arial" panose="020B0604020202020204" pitchFamily="34" charset="0"/>
                <a:cs typeface="Arial" panose="020B0604020202020204" pitchFamily="34" charset="0"/>
              </a:rPr>
              <a:t>organisation</a:t>
            </a:r>
            <a:r>
              <a:rPr lang="en-US" sz="2300" dirty="0">
                <a:latin typeface="Arial" panose="020B0604020202020204" pitchFamily="34" charset="0"/>
                <a:cs typeface="Arial" panose="020B0604020202020204" pitchFamily="34" charset="0"/>
              </a:rPr>
              <a:t>, identifiable and verifiable and comply with national law on taxes, </a:t>
            </a:r>
            <a:r>
              <a:rPr lang="en-US" sz="2300" dirty="0" err="1">
                <a:latin typeface="Arial" panose="020B0604020202020204" pitchFamily="34" charset="0"/>
                <a:cs typeface="Arial" panose="020B0604020202020204" pitchFamily="34" charset="0"/>
              </a:rPr>
              <a:t>labour</a:t>
            </a:r>
            <a:r>
              <a:rPr lang="en-US" sz="2300" dirty="0">
                <a:latin typeface="Arial" panose="020B0604020202020204" pitchFamily="34" charset="0"/>
                <a:cs typeface="Arial" panose="020B0604020202020204" pitchFamily="34" charset="0"/>
              </a:rPr>
              <a:t> and social security;</a:t>
            </a:r>
            <a:br>
              <a:rPr lang="en-US" sz="2300" dirty="0">
                <a:latin typeface="Arial" panose="020B0604020202020204" pitchFamily="34" charset="0"/>
                <a:cs typeface="Arial" panose="020B0604020202020204" pitchFamily="34" charset="0"/>
              </a:rPr>
            </a:br>
            <a:endParaRPr lang="en-GB" sz="2300" dirty="0">
              <a:latin typeface="Arial" panose="020B0604020202020204" pitchFamily="34" charset="0"/>
              <a:cs typeface="Arial" panose="020B0604020202020204" pitchFamily="34" charset="0"/>
            </a:endParaRPr>
          </a:p>
          <a:p>
            <a:pPr algn="l">
              <a:lnSpc>
                <a:spcPct val="100000"/>
              </a:lnSpc>
              <a:spcBef>
                <a:spcPts val="600"/>
              </a:spcBef>
              <a:buFont typeface="Wingdings" panose="05000000000000000000" pitchFamily="2" charset="2"/>
              <a:buChar char="ü"/>
            </a:pPr>
            <a:r>
              <a:rPr lang="en-US" sz="2300" b="1" dirty="0">
                <a:latin typeface="Arial" panose="020B0604020202020204" pitchFamily="34" charset="0"/>
                <a:cs typeface="Arial" panose="020B0604020202020204" pitchFamily="34" charset="0"/>
              </a:rPr>
              <a:t>Used for the </a:t>
            </a:r>
            <a:r>
              <a:rPr lang="en-US" sz="2300" b="1" u="sng" spc="50" dirty="0">
                <a:latin typeface="Arial" panose="020B0604020202020204" pitchFamily="34" charset="0"/>
                <a:ea typeface="Arial" charset="0"/>
                <a:cs typeface="Arial" panose="020B0604020202020204" pitchFamily="34" charset="0"/>
              </a:rPr>
              <a:t>sole purpose of achieving the objectives of the project </a:t>
            </a:r>
            <a:r>
              <a:rPr lang="en-US" sz="2300" dirty="0">
                <a:latin typeface="Arial" panose="020B0604020202020204" pitchFamily="34" charset="0"/>
                <a:cs typeface="Arial" panose="020B0604020202020204" pitchFamily="34" charset="0"/>
              </a:rPr>
              <a:t>and its expected results, in a manner consistent with the </a:t>
            </a:r>
            <a:r>
              <a:rPr lang="en-US" sz="2300" b="1" dirty="0">
                <a:latin typeface="Arial" panose="020B0604020202020204" pitchFamily="34" charset="0"/>
                <a:cs typeface="Arial" panose="020B0604020202020204" pitchFamily="34" charset="0"/>
              </a:rPr>
              <a:t>principles of economy, efficiency and effectiveness;</a:t>
            </a:r>
            <a:br>
              <a:rPr lang="en-US" sz="2300" b="1" dirty="0">
                <a:latin typeface="Arial" panose="020B0604020202020204" pitchFamily="34" charset="0"/>
                <a:cs typeface="Arial" panose="020B0604020202020204" pitchFamily="34" charset="0"/>
              </a:rPr>
            </a:br>
            <a:endParaRPr lang="en-GB" sz="2300" dirty="0">
              <a:latin typeface="Arial" panose="020B0604020202020204" pitchFamily="34" charset="0"/>
              <a:cs typeface="Arial" panose="020B0604020202020204" pitchFamily="34" charset="0"/>
            </a:endParaRPr>
          </a:p>
          <a:p>
            <a:pPr algn="l">
              <a:lnSpc>
                <a:spcPct val="100000"/>
              </a:lnSpc>
              <a:spcBef>
                <a:spcPts val="600"/>
              </a:spcBef>
              <a:buFont typeface="Wingdings" panose="05000000000000000000" pitchFamily="2" charset="2"/>
              <a:buChar char="ü"/>
            </a:pPr>
            <a:r>
              <a:rPr lang="en-US" sz="2300" b="1" dirty="0">
                <a:latin typeface="Arial" panose="020B0604020202020204" pitchFamily="34" charset="0"/>
                <a:cs typeface="Arial" panose="020B0604020202020204" pitchFamily="34" charset="0"/>
              </a:rPr>
              <a:t>Recorded in each beneficiary accounts.</a:t>
            </a:r>
            <a:endParaRPr lang="en-GB" sz="2300" dirty="0">
              <a:latin typeface="Arial" panose="020B0604020202020204" pitchFamily="34" charset="0"/>
              <a:cs typeface="Arial" panose="020B0604020202020204" pitchFamily="34" charset="0"/>
            </a:endParaRPr>
          </a:p>
          <a:p>
            <a:pPr lvl="1"/>
            <a:endParaRPr lang="en-GB" dirty="0"/>
          </a:p>
        </p:txBody>
      </p:sp>
      <p:sp>
        <p:nvSpPr>
          <p:cNvPr id="3" name="Footer Placeholder 2">
            <a:extLst>
              <a:ext uri="{FF2B5EF4-FFF2-40B4-BE49-F238E27FC236}">
                <a16:creationId xmlns:a16="http://schemas.microsoft.com/office/drawing/2014/main" id="{F83613B0-FD97-D02D-5025-75C046EF0270}"/>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2</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1799303" y="201613"/>
            <a:ext cx="5826429" cy="1325563"/>
          </a:xfrm>
        </p:spPr>
        <p:txBody>
          <a:bodyPr/>
          <a:lstStyle/>
          <a:p>
            <a:r>
              <a:rPr lang="en-GB" sz="3600" dirty="0"/>
              <a:t>Expenses: general rules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Tree>
    <p:extLst>
      <p:ext uri="{BB962C8B-B14F-4D97-AF65-F5344CB8AC3E}">
        <p14:creationId xmlns:p14="http://schemas.microsoft.com/office/powerpoint/2010/main" val="985702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FAF25B-D255-F9C1-9E5E-555C70CDA4D0}"/>
              </a:ext>
            </a:extLst>
          </p:cNvPr>
          <p:cNvSpPr>
            <a:spLocks noGrp="1"/>
          </p:cNvSpPr>
          <p:nvPr>
            <p:ph idx="1"/>
          </p:nvPr>
        </p:nvSpPr>
        <p:spPr>
          <a:xfrm>
            <a:off x="324465" y="1393723"/>
            <a:ext cx="8421329" cy="4783240"/>
          </a:xfrm>
        </p:spPr>
        <p:txBody>
          <a:bodyPr>
            <a:normAutofit fontScale="77500" lnSpcReduction="20000"/>
          </a:bodyPr>
          <a:lstStyle/>
          <a:p>
            <a:pPr>
              <a:buFont typeface="Wingdings" panose="05000000000000000000" pitchFamily="2" charset="2"/>
              <a:buChar char="ü"/>
            </a:pPr>
            <a:endParaRPr lang="en-GB" sz="2400" b="1" i="1">
              <a:latin typeface="Arial" panose="020B0604020202020204" pitchFamily="34" charset="0"/>
              <a:ea typeface="Calibri" panose="020F0502020204030204" pitchFamily="34" charset="0"/>
              <a:cs typeface="Arial" panose="020B0604020202020204" pitchFamily="34" charset="0"/>
            </a:endParaRPr>
          </a:p>
          <a:p>
            <a:pPr>
              <a:buFont typeface="Wingdings" panose="05000000000000000000" pitchFamily="2" charset="2"/>
              <a:buChar char="ü"/>
            </a:pPr>
            <a:r>
              <a:rPr lang="en-GB" sz="2400" b="1" i="1">
                <a:latin typeface="Arial" panose="020B0604020202020204" pitchFamily="34" charset="0"/>
                <a:ea typeface="Calibri" panose="020F0502020204030204" pitchFamily="34" charset="0"/>
                <a:cs typeface="Arial" panose="020B0604020202020204" pitchFamily="34" charset="0"/>
              </a:rPr>
              <a:t>costs </a:t>
            </a:r>
            <a:r>
              <a:rPr lang="en-GB" sz="2400" b="1" i="1" dirty="0">
                <a:latin typeface="Arial" panose="020B0604020202020204" pitchFamily="34" charset="0"/>
                <a:ea typeface="Calibri" panose="020F0502020204030204" pitchFamily="34" charset="0"/>
                <a:cs typeface="Arial" panose="020B0604020202020204" pitchFamily="34" charset="0"/>
              </a:rPr>
              <a:t>that do not comply with </a:t>
            </a:r>
            <a:r>
              <a:rPr lang="en-GB" sz="2200" dirty="0">
                <a:latin typeface="Arial" panose="020B0604020202020204" pitchFamily="34" charset="0"/>
                <a:cs typeface="Arial" panose="020B0604020202020204" pitchFamily="34" charset="0"/>
              </a:rPr>
              <a:t>the conditions set out above </a:t>
            </a:r>
            <a:r>
              <a:rPr lang="en-GB" sz="2400" b="1" i="1" dirty="0">
                <a:latin typeface="Arial" panose="020B0604020202020204" pitchFamily="34" charset="0"/>
                <a:ea typeface="Calibri" panose="020F0502020204030204" pitchFamily="34" charset="0"/>
                <a:cs typeface="Arial" panose="020B0604020202020204" pitchFamily="34" charset="0"/>
              </a:rPr>
              <a:t>Article 6.1 to 6.4 of the GA, ex.</a:t>
            </a:r>
            <a:br>
              <a:rPr lang="en-GB" sz="2400" b="1" i="1" dirty="0">
                <a:latin typeface="Arial" panose="020B0604020202020204" pitchFamily="34" charset="0"/>
                <a:ea typeface="Calibri" panose="020F0502020204030204" pitchFamily="34" charset="0"/>
                <a:cs typeface="Arial" panose="020B0604020202020204" pitchFamily="34" charset="0"/>
              </a:rPr>
            </a:br>
            <a:endParaRPr lang="en-GB" sz="2400" b="1" i="1" dirty="0">
              <a:latin typeface="Arial" panose="020B0604020202020204" pitchFamily="34" charset="0"/>
              <a:ea typeface="Calibri" panose="020F0502020204030204" pitchFamily="34" charset="0"/>
              <a:cs typeface="Arial" panose="020B0604020202020204" pitchFamily="34" charset="0"/>
            </a:endParaRPr>
          </a:p>
          <a:p>
            <a:pPr marL="800100" lvl="1" indent="-342900">
              <a:buFont typeface="Wingdings" panose="05000000000000000000" pitchFamily="2" charset="2"/>
              <a:buChar char="§"/>
            </a:pPr>
            <a:r>
              <a:rPr lang="en-GB" sz="2200" dirty="0">
                <a:latin typeface="Arial" panose="020B0604020202020204" pitchFamily="34" charset="0"/>
                <a:cs typeface="Arial" panose="020B0604020202020204" pitchFamily="34" charset="0"/>
              </a:rPr>
              <a:t>provisions for future losses or debts; interest owed; doubtful debts; </a:t>
            </a:r>
            <a:br>
              <a:rPr lang="en-GB" sz="2200" dirty="0">
                <a:latin typeface="Arial" panose="020B0604020202020204" pitchFamily="34" charset="0"/>
                <a:cs typeface="Arial" panose="020B0604020202020204" pitchFamily="34" charset="0"/>
              </a:rPr>
            </a:br>
            <a:endParaRPr lang="en-GB" sz="2200"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en-GB" sz="2200" b="1" dirty="0">
                <a:latin typeface="Arial" panose="020B0604020202020204" pitchFamily="34" charset="0"/>
                <a:cs typeface="Arial" panose="020B0604020202020204" pitchFamily="34" charset="0"/>
              </a:rPr>
              <a:t>currency exchange losses</a:t>
            </a:r>
            <a:r>
              <a:rPr lang="en-GB" sz="2200" dirty="0">
                <a:latin typeface="Arial" panose="020B0604020202020204" pitchFamily="34" charset="0"/>
                <a:cs typeface="Arial" panose="020B0604020202020204" pitchFamily="34" charset="0"/>
              </a:rPr>
              <a:t>; </a:t>
            </a:r>
            <a:r>
              <a:rPr lang="en-GB" sz="2200" b="1" dirty="0">
                <a:latin typeface="Arial" panose="020B0604020202020204" pitchFamily="34" charset="0"/>
                <a:cs typeface="Arial" panose="020B0604020202020204" pitchFamily="34" charset="0"/>
              </a:rPr>
              <a:t>bank costs </a:t>
            </a:r>
            <a:r>
              <a:rPr lang="en-GB" sz="2200" dirty="0">
                <a:latin typeface="Arial" panose="020B0604020202020204" pitchFamily="34" charset="0"/>
                <a:cs typeface="Arial" panose="020B0604020202020204" pitchFamily="34" charset="0"/>
              </a:rPr>
              <a:t>charged by the beneficiary’s bank for transfers;</a:t>
            </a:r>
            <a:br>
              <a:rPr lang="en-GB" sz="2200" dirty="0">
                <a:latin typeface="Arial" panose="020B0604020202020204" pitchFamily="34" charset="0"/>
                <a:cs typeface="Arial" panose="020B0604020202020204" pitchFamily="34" charset="0"/>
              </a:rPr>
            </a:br>
            <a:endParaRPr lang="en-GB" sz="2200"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en-GB" sz="2200" b="1" dirty="0">
                <a:latin typeface="Arial" panose="020B0604020202020204" pitchFamily="34" charset="0"/>
                <a:cs typeface="Arial" panose="020B0604020202020204" pitchFamily="34" charset="0"/>
              </a:rPr>
              <a:t>excessive or reckless </a:t>
            </a:r>
            <a:r>
              <a:rPr lang="en-GB" sz="2200" dirty="0">
                <a:latin typeface="Arial" panose="020B0604020202020204" pitchFamily="34" charset="0"/>
                <a:cs typeface="Arial" panose="020B0604020202020204" pitchFamily="34" charset="0"/>
              </a:rPr>
              <a:t>expenditure; </a:t>
            </a:r>
            <a:br>
              <a:rPr lang="en-GB" sz="2200" dirty="0">
                <a:latin typeface="Arial" panose="020B0604020202020204" pitchFamily="34" charset="0"/>
                <a:cs typeface="Arial" panose="020B0604020202020204" pitchFamily="34" charset="0"/>
              </a:rPr>
            </a:br>
            <a:endParaRPr lang="en-GB" sz="2200"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en-GB" sz="2200" b="1" dirty="0">
                <a:latin typeface="Arial" panose="020B0604020202020204" pitchFamily="34" charset="0"/>
                <a:cs typeface="Arial" panose="020B0604020202020204" pitchFamily="34" charset="0"/>
              </a:rPr>
              <a:t>deductible VAT;</a:t>
            </a:r>
            <a:br>
              <a:rPr lang="en-GB" sz="2200" b="1" dirty="0">
                <a:latin typeface="Arial" panose="020B0604020202020204" pitchFamily="34" charset="0"/>
                <a:cs typeface="Arial" panose="020B0604020202020204" pitchFamily="34" charset="0"/>
              </a:rPr>
            </a:br>
            <a:endParaRPr lang="en-GB" sz="2200" b="1"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en-GB" sz="2200" b="1" dirty="0">
                <a:latin typeface="Arial" panose="020B0604020202020204" pitchFamily="34" charset="0"/>
                <a:cs typeface="Arial" panose="020B0604020202020204" pitchFamily="34" charset="0"/>
              </a:rPr>
              <a:t>costs incurred outside the project duration </a:t>
            </a:r>
            <a:r>
              <a:rPr lang="en-GB" sz="2200" dirty="0">
                <a:latin typeface="Arial" panose="020B0604020202020204" pitchFamily="34" charset="0"/>
                <a:cs typeface="Arial" panose="020B0604020202020204" pitchFamily="34" charset="0"/>
              </a:rPr>
              <a:t>or during suspension of the implementation of the action;</a:t>
            </a:r>
            <a:br>
              <a:rPr lang="en-GB" sz="2200" dirty="0">
                <a:latin typeface="Arial" panose="020B0604020202020204" pitchFamily="34" charset="0"/>
                <a:cs typeface="Arial" panose="020B0604020202020204" pitchFamily="34" charset="0"/>
              </a:rPr>
            </a:br>
            <a:endParaRPr lang="en-GB" sz="2200" dirty="0">
              <a:latin typeface="Arial" panose="020B0604020202020204" pitchFamily="34" charset="0"/>
              <a:cs typeface="Arial" panose="020B0604020202020204" pitchFamily="34" charset="0"/>
            </a:endParaRPr>
          </a:p>
          <a:p>
            <a:pPr marL="800100" lvl="1" indent="-342900">
              <a:buFont typeface="Wingdings" panose="05000000000000000000" pitchFamily="2" charset="2"/>
              <a:buChar char="§"/>
            </a:pPr>
            <a:r>
              <a:rPr lang="fr-CH" sz="2200" b="1" dirty="0" err="1">
                <a:latin typeface="Arial" panose="020B0604020202020204" pitchFamily="34" charset="0"/>
                <a:cs typeface="Arial" panose="020B0604020202020204" pitchFamily="34" charset="0"/>
              </a:rPr>
              <a:t>Expenses</a:t>
            </a:r>
            <a:r>
              <a:rPr lang="fr-CH" sz="2200" b="1" dirty="0">
                <a:latin typeface="Arial" panose="020B0604020202020204" pitchFamily="34" charset="0"/>
                <a:cs typeface="Arial" panose="020B0604020202020204" pitchFamily="34" charset="0"/>
              </a:rPr>
              <a:t> not </a:t>
            </a:r>
            <a:r>
              <a:rPr lang="fr-CH" sz="2200" b="1" dirty="0" err="1">
                <a:latin typeface="Arial" panose="020B0604020202020204" pitchFamily="34" charset="0"/>
                <a:cs typeface="Arial" panose="020B0604020202020204" pitchFamily="34" charset="0"/>
              </a:rPr>
              <a:t>linked</a:t>
            </a:r>
            <a:r>
              <a:rPr lang="fr-CH" sz="2200" b="1" dirty="0">
                <a:latin typeface="Arial" panose="020B0604020202020204" pitchFamily="34" charset="0"/>
                <a:cs typeface="Arial" panose="020B0604020202020204" pitchFamily="34" charset="0"/>
              </a:rPr>
              <a:t> to the action </a:t>
            </a:r>
            <a:r>
              <a:rPr lang="fr-CH" sz="2200" dirty="0">
                <a:latin typeface="Arial" panose="020B0604020202020204" pitchFamily="34" charset="0"/>
                <a:cs typeface="Arial" panose="020B0604020202020204" pitchFamily="34" charset="0"/>
              </a:rPr>
              <a:t>(mobile phone and </a:t>
            </a:r>
            <a:r>
              <a:rPr lang="fr-CH" sz="2200" dirty="0" err="1">
                <a:latin typeface="Arial" panose="020B0604020202020204" pitchFamily="34" charset="0"/>
                <a:cs typeface="Arial" panose="020B0604020202020204" pitchFamily="34" charset="0"/>
              </a:rPr>
              <a:t>related</a:t>
            </a:r>
            <a:r>
              <a:rPr lang="fr-CH" sz="2200" dirty="0">
                <a:latin typeface="Arial" panose="020B0604020202020204" pitchFamily="34" charset="0"/>
                <a:cs typeface="Arial" panose="020B0604020202020204" pitchFamily="34" charset="0"/>
              </a:rPr>
              <a:t> </a:t>
            </a:r>
            <a:r>
              <a:rPr lang="fr-CH" sz="2200" dirty="0" err="1">
                <a:latin typeface="Arial" panose="020B0604020202020204" pitchFamily="34" charset="0"/>
                <a:cs typeface="Arial" panose="020B0604020202020204" pitchFamily="34" charset="0"/>
              </a:rPr>
              <a:t>invoices</a:t>
            </a:r>
            <a:r>
              <a:rPr lang="fr-CH" sz="2200" dirty="0">
                <a:latin typeface="Arial" panose="020B0604020202020204" pitchFamily="34" charset="0"/>
                <a:cs typeface="Arial" panose="020B0604020202020204" pitchFamily="34" charset="0"/>
              </a:rPr>
              <a:t>, </a:t>
            </a:r>
            <a:r>
              <a:rPr lang="fr-CH" sz="2200" dirty="0" err="1">
                <a:latin typeface="Arial" panose="020B0604020202020204" pitchFamily="34" charset="0"/>
                <a:cs typeface="Arial" panose="020B0604020202020204" pitchFamily="34" charset="0"/>
              </a:rPr>
              <a:t>language</a:t>
            </a:r>
            <a:r>
              <a:rPr lang="fr-CH" sz="2200" dirty="0">
                <a:latin typeface="Arial" panose="020B0604020202020204" pitchFamily="34" charset="0"/>
                <a:cs typeface="Arial" panose="020B0604020202020204" pitchFamily="34" charset="0"/>
              </a:rPr>
              <a:t> courses, printers, </a:t>
            </a:r>
            <a:r>
              <a:rPr lang="fr-CH" sz="2200" dirty="0" err="1">
                <a:latin typeface="Arial" panose="020B0604020202020204" pitchFamily="34" charset="0"/>
                <a:cs typeface="Arial" panose="020B0604020202020204" pitchFamily="34" charset="0"/>
              </a:rPr>
              <a:t>paper</a:t>
            </a:r>
            <a:r>
              <a:rPr lang="fr-CH" sz="2200" dirty="0">
                <a:latin typeface="Arial" panose="020B0604020202020204" pitchFamily="34" charset="0"/>
                <a:cs typeface="Arial" panose="020B0604020202020204" pitchFamily="34" charset="0"/>
              </a:rPr>
              <a:t>…….).</a:t>
            </a:r>
            <a:br>
              <a:rPr lang="fr-CH" sz="2200" dirty="0">
                <a:latin typeface="Arial" panose="020B0604020202020204" pitchFamily="34" charset="0"/>
                <a:cs typeface="Arial" panose="020B0604020202020204" pitchFamily="34" charset="0"/>
              </a:rPr>
            </a:br>
            <a:endParaRPr lang="en-GB" sz="22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n-GB" sz="2400" b="1" i="1" dirty="0">
                <a:latin typeface="Arial" panose="020B0604020202020204" pitchFamily="34" charset="0"/>
                <a:ea typeface="Calibri" panose="020F0502020204030204" pitchFamily="34" charset="0"/>
                <a:cs typeface="Arial" panose="020B0604020202020204" pitchFamily="34" charset="0"/>
              </a:rPr>
              <a:t>costs declared under another EU or Euratom grant (no double funding)</a:t>
            </a:r>
            <a:endParaRPr lang="en-GB" sz="2200" dirty="0">
              <a:latin typeface="Arial" panose="020B0604020202020204" pitchFamily="34" charset="0"/>
              <a:cs typeface="Arial" panose="020B0604020202020204" pitchFamily="34" charset="0"/>
            </a:endParaRPr>
          </a:p>
          <a:p>
            <a:pPr lvl="1"/>
            <a:endParaRPr lang="en-GB" dirty="0"/>
          </a:p>
        </p:txBody>
      </p:sp>
      <p:sp>
        <p:nvSpPr>
          <p:cNvPr id="4" name="Slide Number Placeholder 3">
            <a:extLst>
              <a:ext uri="{FF2B5EF4-FFF2-40B4-BE49-F238E27FC236}">
                <a16:creationId xmlns:a16="http://schemas.microsoft.com/office/drawing/2014/main" id="{AB2A2951-06AF-6F0C-D2BE-CDAA7B167361}"/>
              </a:ext>
            </a:extLst>
          </p:cNvPr>
          <p:cNvSpPr>
            <a:spLocks noGrp="1"/>
          </p:cNvSpPr>
          <p:nvPr>
            <p:ph type="sldNum" sz="quarter" idx="12"/>
          </p:nvPr>
        </p:nvSpPr>
        <p:spPr/>
        <p:txBody>
          <a:bodyPr/>
          <a:lstStyle/>
          <a:p>
            <a:fld id="{005C7FBA-D4E9-46CA-9321-3ADA2E368FCD}" type="slidenum">
              <a:rPr lang="en-GB" smtClean="0"/>
              <a:t>3</a:t>
            </a:fld>
            <a:endParaRPr lang="en-GB"/>
          </a:p>
        </p:txBody>
      </p:sp>
      <p:sp>
        <p:nvSpPr>
          <p:cNvPr id="5" name="Title 4">
            <a:extLst>
              <a:ext uri="{FF2B5EF4-FFF2-40B4-BE49-F238E27FC236}">
                <a16:creationId xmlns:a16="http://schemas.microsoft.com/office/drawing/2014/main" id="{7D7E5263-65BC-1FBA-E8DE-6DA5BD149399}"/>
              </a:ext>
            </a:extLst>
          </p:cNvPr>
          <p:cNvSpPr>
            <a:spLocks noGrp="1"/>
          </p:cNvSpPr>
          <p:nvPr>
            <p:ph type="title"/>
          </p:nvPr>
        </p:nvSpPr>
        <p:spPr>
          <a:xfrm>
            <a:off x="1799303" y="201613"/>
            <a:ext cx="5826429" cy="1325563"/>
          </a:xfrm>
        </p:spPr>
        <p:txBody>
          <a:bodyPr/>
          <a:lstStyle/>
          <a:p>
            <a:r>
              <a:rPr lang="en-GB" sz="3600" dirty="0"/>
              <a:t>Non-eligible expenses</a:t>
            </a:r>
          </a:p>
        </p:txBody>
      </p:sp>
      <p:pic>
        <p:nvPicPr>
          <p:cNvPr id="7" name="Image 4">
            <a:extLst>
              <a:ext uri="{FF2B5EF4-FFF2-40B4-BE49-F238E27FC236}">
                <a16:creationId xmlns:a16="http://schemas.microsoft.com/office/drawing/2014/main" id="{18753516-13CC-9CFA-3024-D561D5CE8B93}"/>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6" name="Footer Placeholder 2">
            <a:extLst>
              <a:ext uri="{FF2B5EF4-FFF2-40B4-BE49-F238E27FC236}">
                <a16:creationId xmlns:a16="http://schemas.microsoft.com/office/drawing/2014/main" id="{ED127E6F-FA5C-16E9-D86B-7829523E229B}"/>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3782335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907B01-5E21-C224-8914-13EE8B210E3C}"/>
              </a:ext>
            </a:extLst>
          </p:cNvPr>
          <p:cNvSpPr>
            <a:spLocks noGrp="1"/>
          </p:cNvSpPr>
          <p:nvPr>
            <p:ph sz="half" idx="1"/>
          </p:nvPr>
        </p:nvSpPr>
        <p:spPr/>
        <p:txBody>
          <a:bodyPr/>
          <a:lstStyle/>
          <a:p>
            <a:pPr>
              <a:buFont typeface="Wingdings" panose="05000000000000000000" pitchFamily="2" charset="2"/>
              <a:buChar char="§"/>
            </a:pPr>
            <a:r>
              <a:rPr lang="en-GB" sz="2000" b="1" spc="50" dirty="0">
                <a:latin typeface="Arial" charset="0"/>
                <a:ea typeface="Arial" charset="0"/>
                <a:cs typeface="Arial" charset="0"/>
                <a:sym typeface="Arial"/>
              </a:rPr>
              <a:t>General Information about the beneficiary :</a:t>
            </a:r>
          </a:p>
          <a:p>
            <a:pPr lvl="1">
              <a:buFont typeface="Wingdings" panose="05000000000000000000" pitchFamily="2" charset="2"/>
              <a:buChar char="§"/>
            </a:pPr>
            <a:r>
              <a:rPr lang="en-GB" sz="1400" spc="50" dirty="0">
                <a:latin typeface="Arial" charset="0"/>
                <a:ea typeface="Arial" charset="0"/>
                <a:cs typeface="Arial" charset="0"/>
                <a:sym typeface="Arial"/>
              </a:rPr>
              <a:t>Beneficiary legal registration</a:t>
            </a:r>
          </a:p>
          <a:p>
            <a:pPr lvl="1">
              <a:buFont typeface="Wingdings" panose="05000000000000000000" pitchFamily="2" charset="2"/>
              <a:buChar char="§"/>
            </a:pPr>
            <a:r>
              <a:rPr lang="en-GB" sz="1400" spc="50" dirty="0">
                <a:latin typeface="Arial" charset="0"/>
                <a:ea typeface="Arial" charset="0"/>
                <a:cs typeface="Arial" charset="0"/>
                <a:sym typeface="Arial"/>
              </a:rPr>
              <a:t>Organisation chart</a:t>
            </a:r>
          </a:p>
          <a:p>
            <a:pPr lvl="1">
              <a:buFont typeface="Wingdings" panose="05000000000000000000" pitchFamily="2" charset="2"/>
              <a:buChar char="§"/>
            </a:pPr>
            <a:r>
              <a:rPr lang="en-GB" sz="1400" spc="50" dirty="0">
                <a:latin typeface="Arial" charset="0"/>
                <a:ea typeface="Arial" charset="0"/>
                <a:cs typeface="Arial" charset="0"/>
                <a:sym typeface="Arial"/>
              </a:rPr>
              <a:t>List of all other EU funding received (last 5 years)</a:t>
            </a:r>
          </a:p>
          <a:p>
            <a:pPr lvl="1">
              <a:buFont typeface="Wingdings" panose="05000000000000000000" pitchFamily="2" charset="2"/>
              <a:buChar char="§"/>
            </a:pPr>
            <a:r>
              <a:rPr lang="en-GB" sz="1400" spc="50" dirty="0">
                <a:latin typeface="Arial" charset="0"/>
                <a:ea typeface="Arial" charset="0"/>
                <a:cs typeface="Arial" charset="0"/>
                <a:sym typeface="Arial"/>
              </a:rPr>
              <a:t>List of projects running</a:t>
            </a:r>
          </a:p>
          <a:p>
            <a:pPr lvl="1">
              <a:buFont typeface="Wingdings" panose="05000000000000000000" pitchFamily="2" charset="2"/>
              <a:buChar char="§"/>
            </a:pPr>
            <a:r>
              <a:rPr lang="en-GB" sz="1400" spc="50" dirty="0">
                <a:latin typeface="Arial" charset="0"/>
                <a:ea typeface="Arial" charset="0"/>
                <a:cs typeface="Arial" charset="0"/>
                <a:sym typeface="Arial"/>
              </a:rPr>
              <a:t>Certified accounts ….</a:t>
            </a:r>
          </a:p>
          <a:p>
            <a:pPr>
              <a:buFont typeface="Wingdings" panose="05000000000000000000" pitchFamily="2" charset="2"/>
              <a:buChar char="§"/>
            </a:pPr>
            <a:r>
              <a:rPr lang="en-GB" sz="2000" b="1" spc="50" dirty="0">
                <a:latin typeface="Arial" charset="0"/>
                <a:ea typeface="Arial" charset="0"/>
                <a:cs typeface="Arial" charset="0"/>
                <a:sym typeface="Arial"/>
              </a:rPr>
              <a:t>Unit  costs ? </a:t>
            </a:r>
            <a:r>
              <a:rPr lang="en-GB" sz="1400" spc="50" dirty="0">
                <a:latin typeface="Arial" charset="0"/>
                <a:ea typeface="Arial" charset="0"/>
                <a:cs typeface="Arial" charset="0"/>
                <a:sym typeface="Arial"/>
              </a:rPr>
              <a:t>Adequate records and supporting documentation to prove the number of units declared</a:t>
            </a:r>
          </a:p>
          <a:p>
            <a:pPr>
              <a:buFont typeface="Wingdings" panose="05000000000000000000" pitchFamily="2" charset="2"/>
              <a:buChar char="§"/>
            </a:pPr>
            <a:r>
              <a:rPr lang="en-GB" sz="2000" b="1" spc="50" dirty="0">
                <a:latin typeface="Arial" charset="0"/>
                <a:ea typeface="Arial" charset="0"/>
                <a:cs typeface="Arial" charset="0"/>
                <a:sym typeface="Arial"/>
              </a:rPr>
              <a:t>Actual costs ? </a:t>
            </a:r>
            <a:r>
              <a:rPr lang="en-GB" sz="1400" spc="50" dirty="0">
                <a:latin typeface="Arial" charset="0"/>
                <a:ea typeface="Arial" charset="0"/>
                <a:cs typeface="Arial" charset="0"/>
                <a:sym typeface="Arial"/>
              </a:rPr>
              <a:t>Contracts, subcontracts, invoices, accounting records….</a:t>
            </a:r>
          </a:p>
          <a:p>
            <a:endParaRPr lang="en-GB" dirty="0"/>
          </a:p>
        </p:txBody>
      </p:sp>
      <p:sp>
        <p:nvSpPr>
          <p:cNvPr id="3" name="Content Placeholder 2">
            <a:extLst>
              <a:ext uri="{FF2B5EF4-FFF2-40B4-BE49-F238E27FC236}">
                <a16:creationId xmlns:a16="http://schemas.microsoft.com/office/drawing/2014/main" id="{D57D4A8A-B8B1-07AC-8C9F-765E0EA27A48}"/>
              </a:ext>
            </a:extLst>
          </p:cNvPr>
          <p:cNvSpPr>
            <a:spLocks noGrp="1"/>
          </p:cNvSpPr>
          <p:nvPr>
            <p:ph sz="half" idx="2"/>
          </p:nvPr>
        </p:nvSpPr>
        <p:spPr/>
        <p:txBody>
          <a:bodyPr>
            <a:normAutofit lnSpcReduction="10000"/>
          </a:bodyPr>
          <a:lstStyle/>
          <a:p>
            <a:r>
              <a:rPr lang="en-GB" sz="2000" b="1" spc="50" dirty="0">
                <a:latin typeface="Arial" charset="0"/>
                <a:ea typeface="Arial" charset="0"/>
                <a:cs typeface="Arial" charset="0"/>
                <a:sym typeface="Arial"/>
              </a:rPr>
              <a:t>Supporting documents for personnel costs</a:t>
            </a:r>
          </a:p>
          <a:p>
            <a:pPr lvl="1">
              <a:spcBef>
                <a:spcPts val="0"/>
              </a:spcBef>
            </a:pPr>
            <a:r>
              <a:rPr lang="en-GB" sz="1400" spc="50" dirty="0">
                <a:latin typeface="Arial" charset="0"/>
                <a:ea typeface="Arial" charset="0"/>
                <a:cs typeface="Arial" charset="0"/>
                <a:sym typeface="Arial"/>
              </a:rPr>
              <a:t>Employment contract</a:t>
            </a:r>
          </a:p>
          <a:p>
            <a:pPr lvl="1">
              <a:spcBef>
                <a:spcPts val="0"/>
              </a:spcBef>
            </a:pPr>
            <a:r>
              <a:rPr lang="en-GB" sz="1400" spc="50" dirty="0">
                <a:latin typeface="Arial" charset="0"/>
                <a:ea typeface="Arial" charset="0"/>
                <a:cs typeface="Arial" charset="0"/>
                <a:sym typeface="Arial"/>
              </a:rPr>
              <a:t>Beneficiary internal guidelines for time recording + timesheets </a:t>
            </a:r>
          </a:p>
          <a:p>
            <a:pPr lvl="1">
              <a:spcBef>
                <a:spcPts val="0"/>
              </a:spcBef>
            </a:pPr>
            <a:r>
              <a:rPr lang="en-GB" sz="1400" spc="50" dirty="0">
                <a:latin typeface="Arial" charset="0"/>
                <a:ea typeface="Arial" charset="0"/>
                <a:cs typeface="Arial" charset="0"/>
                <a:sym typeface="Arial"/>
              </a:rPr>
              <a:t>Collective labour and job descriptions</a:t>
            </a:r>
          </a:p>
          <a:p>
            <a:pPr lvl="1">
              <a:spcBef>
                <a:spcPts val="0"/>
              </a:spcBef>
            </a:pPr>
            <a:r>
              <a:rPr lang="en-GB" sz="1400" spc="50" dirty="0">
                <a:latin typeface="Arial" charset="0"/>
                <a:ea typeface="Arial" charset="0"/>
                <a:cs typeface="Arial" charset="0"/>
                <a:sym typeface="Arial"/>
              </a:rPr>
              <a:t>Payroll / salary slips for all personnel involved in the action</a:t>
            </a:r>
          </a:p>
          <a:p>
            <a:pPr lvl="1">
              <a:spcBef>
                <a:spcPts val="0"/>
              </a:spcBef>
            </a:pPr>
            <a:r>
              <a:rPr lang="en-GB" sz="1400" spc="50" dirty="0">
                <a:latin typeface="Arial" charset="0"/>
                <a:ea typeface="Arial" charset="0"/>
                <a:cs typeface="Arial" charset="0"/>
                <a:sym typeface="Arial"/>
              </a:rPr>
              <a:t>Proof of payment ….</a:t>
            </a:r>
          </a:p>
          <a:p>
            <a:r>
              <a:rPr lang="en-GB" sz="2000" b="1" spc="50" dirty="0">
                <a:latin typeface="Arial" charset="0"/>
                <a:ea typeface="Arial" charset="0"/>
                <a:cs typeface="Arial" charset="0"/>
                <a:sym typeface="Arial"/>
              </a:rPr>
              <a:t>Supporting documents for </a:t>
            </a:r>
            <a:r>
              <a:rPr lang="en-GB" sz="2000" b="1" spc="50" dirty="0">
                <a:latin typeface="Arial" charset="0"/>
                <a:cs typeface="Arial" charset="0"/>
                <a:sym typeface="Arial"/>
              </a:rPr>
              <a:t>travel costs</a:t>
            </a:r>
          </a:p>
          <a:p>
            <a:pPr lvl="1">
              <a:spcBef>
                <a:spcPts val="0"/>
              </a:spcBef>
            </a:pPr>
            <a:r>
              <a:rPr lang="en-GB" sz="1400" spc="50" dirty="0">
                <a:latin typeface="Arial" charset="0"/>
                <a:ea typeface="Arial" charset="0"/>
                <a:cs typeface="Arial" charset="0"/>
                <a:sym typeface="Arial"/>
              </a:rPr>
              <a:t>List and dates of events/trips/conference + link to the action</a:t>
            </a:r>
          </a:p>
          <a:p>
            <a:pPr lvl="1">
              <a:spcBef>
                <a:spcPts val="0"/>
              </a:spcBef>
            </a:pPr>
            <a:r>
              <a:rPr lang="en-GB" sz="1400" spc="50" dirty="0">
                <a:latin typeface="Arial" charset="0"/>
                <a:ea typeface="Arial" charset="0"/>
                <a:cs typeface="Arial" charset="0"/>
                <a:sym typeface="Arial"/>
              </a:rPr>
              <a:t>Agenda, participant list</a:t>
            </a:r>
          </a:p>
          <a:p>
            <a:pPr lvl="1">
              <a:spcBef>
                <a:spcPts val="0"/>
              </a:spcBef>
            </a:pPr>
            <a:r>
              <a:rPr lang="en-GB" sz="1400" spc="50" dirty="0">
                <a:latin typeface="Arial" charset="0"/>
                <a:ea typeface="Arial" charset="0"/>
                <a:cs typeface="Arial" charset="0"/>
                <a:sym typeface="Arial"/>
              </a:rPr>
              <a:t>Authorised travel request forms</a:t>
            </a:r>
          </a:p>
          <a:p>
            <a:pPr lvl="1">
              <a:spcBef>
                <a:spcPts val="0"/>
              </a:spcBef>
            </a:pPr>
            <a:r>
              <a:rPr lang="en-GB" sz="1400" spc="50" dirty="0">
                <a:latin typeface="Arial" charset="0"/>
                <a:cs typeface="Arial" charset="0"/>
                <a:sym typeface="Arial"/>
              </a:rPr>
              <a:t>Underlying documentation (original invoices(bus, taxi, hotel…) , minutes of the meeting, facilities reservations,  boarding cards if printed, link to presentation</a:t>
            </a:r>
          </a:p>
          <a:p>
            <a:endParaRPr lang="en-GB" dirty="0"/>
          </a:p>
        </p:txBody>
      </p:sp>
      <p:sp>
        <p:nvSpPr>
          <p:cNvPr id="5" name="Slide Number Placeholder 4">
            <a:extLst>
              <a:ext uri="{FF2B5EF4-FFF2-40B4-BE49-F238E27FC236}">
                <a16:creationId xmlns:a16="http://schemas.microsoft.com/office/drawing/2014/main" id="{9134B835-F0B3-6805-65E7-A373EC08E0D2}"/>
              </a:ext>
            </a:extLst>
          </p:cNvPr>
          <p:cNvSpPr>
            <a:spLocks noGrp="1"/>
          </p:cNvSpPr>
          <p:nvPr>
            <p:ph type="sldNum" sz="quarter" idx="12"/>
          </p:nvPr>
        </p:nvSpPr>
        <p:spPr/>
        <p:txBody>
          <a:bodyPr/>
          <a:lstStyle/>
          <a:p>
            <a:fld id="{005C7FBA-D4E9-46CA-9321-3ADA2E368FCD}" type="slidenum">
              <a:rPr lang="en-GB" smtClean="0"/>
              <a:t>4</a:t>
            </a:fld>
            <a:endParaRPr lang="en-GB"/>
          </a:p>
        </p:txBody>
      </p:sp>
      <p:sp>
        <p:nvSpPr>
          <p:cNvPr id="6" name="Title 5">
            <a:extLst>
              <a:ext uri="{FF2B5EF4-FFF2-40B4-BE49-F238E27FC236}">
                <a16:creationId xmlns:a16="http://schemas.microsoft.com/office/drawing/2014/main" id="{BEF1F788-15FF-5784-A568-2A5280EFD2F6}"/>
              </a:ext>
            </a:extLst>
          </p:cNvPr>
          <p:cNvSpPr>
            <a:spLocks noGrp="1"/>
          </p:cNvSpPr>
          <p:nvPr>
            <p:ph type="title"/>
          </p:nvPr>
        </p:nvSpPr>
        <p:spPr/>
        <p:txBody>
          <a:bodyPr/>
          <a:lstStyle/>
          <a:p>
            <a:r>
              <a:rPr lang="fr-CH" dirty="0" err="1"/>
              <a:t>Keeping</a:t>
            </a:r>
            <a:r>
              <a:rPr lang="fr-CH" dirty="0"/>
              <a:t> records</a:t>
            </a:r>
            <a:endParaRPr lang="en-GB" dirty="0"/>
          </a:p>
        </p:txBody>
      </p:sp>
      <p:pic>
        <p:nvPicPr>
          <p:cNvPr id="8" name="Image 4">
            <a:extLst>
              <a:ext uri="{FF2B5EF4-FFF2-40B4-BE49-F238E27FC236}">
                <a16:creationId xmlns:a16="http://schemas.microsoft.com/office/drawing/2014/main" id="{DF93D6FA-2BF8-A08B-4711-9AB87FB3C484}"/>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7" name="Footer Placeholder 2">
            <a:extLst>
              <a:ext uri="{FF2B5EF4-FFF2-40B4-BE49-F238E27FC236}">
                <a16:creationId xmlns:a16="http://schemas.microsoft.com/office/drawing/2014/main" id="{54F5639E-361C-F051-7D8A-5BCA801B0A59}"/>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305583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C1E8D33-9801-EB98-605C-7C1ED5BDD2C1}"/>
              </a:ext>
            </a:extLst>
          </p:cNvPr>
          <p:cNvSpPr>
            <a:spLocks noGrp="1"/>
          </p:cNvSpPr>
          <p:nvPr>
            <p:ph type="sldNum" sz="quarter" idx="12"/>
          </p:nvPr>
        </p:nvSpPr>
        <p:spPr/>
        <p:txBody>
          <a:bodyPr/>
          <a:lstStyle/>
          <a:p>
            <a:fld id="{005C7FBA-D4E9-46CA-9321-3ADA2E368FCD}" type="slidenum">
              <a:rPr lang="en-GB" smtClean="0"/>
              <a:t>5</a:t>
            </a:fld>
            <a:endParaRPr lang="en-GB" dirty="0"/>
          </a:p>
        </p:txBody>
      </p:sp>
      <p:sp>
        <p:nvSpPr>
          <p:cNvPr id="4" name="Title 3">
            <a:extLst>
              <a:ext uri="{FF2B5EF4-FFF2-40B4-BE49-F238E27FC236}">
                <a16:creationId xmlns:a16="http://schemas.microsoft.com/office/drawing/2014/main" id="{7C89D684-B882-2778-E9DF-CA790D647896}"/>
              </a:ext>
            </a:extLst>
          </p:cNvPr>
          <p:cNvSpPr>
            <a:spLocks noGrp="1"/>
          </p:cNvSpPr>
          <p:nvPr>
            <p:ph type="title"/>
          </p:nvPr>
        </p:nvSpPr>
        <p:spPr/>
        <p:txBody>
          <a:bodyPr/>
          <a:lstStyle/>
          <a:p>
            <a:r>
              <a:rPr lang="en-US" dirty="0"/>
              <a:t>Reporting to the EU </a:t>
            </a:r>
            <a:endParaRPr lang="en-GB" dirty="0"/>
          </a:p>
        </p:txBody>
      </p:sp>
      <p:pic>
        <p:nvPicPr>
          <p:cNvPr id="6" name="Image 4">
            <a:extLst>
              <a:ext uri="{FF2B5EF4-FFF2-40B4-BE49-F238E27FC236}">
                <a16:creationId xmlns:a16="http://schemas.microsoft.com/office/drawing/2014/main" id="{2DA18819-645E-1034-657A-B31A35240EF7}"/>
              </a:ext>
            </a:extLst>
          </p:cNvPr>
          <p:cNvPicPr>
            <a:picLocks noGrp="1" noChangeAspect="1"/>
          </p:cNvPicPr>
          <p:nvPr>
            <p:ph type="pic" sz="quarter" idx="10"/>
          </p:nvPr>
        </p:nvPicPr>
        <p:blipFill>
          <a:blip r:embed="rId2"/>
          <a:srcRect t="2075" b="2075"/>
          <a:stretch>
            <a:fillRect/>
          </a:stretch>
        </p:blipFill>
        <p:spPr>
          <a:xfrm>
            <a:off x="8008938" y="201613"/>
            <a:ext cx="841375" cy="806450"/>
          </a:xfrm>
          <a:prstGeom prst="rect">
            <a:avLst/>
          </a:prstGeom>
        </p:spPr>
      </p:pic>
      <p:sp>
        <p:nvSpPr>
          <p:cNvPr id="7" name="TextBox 6">
            <a:extLst>
              <a:ext uri="{FF2B5EF4-FFF2-40B4-BE49-F238E27FC236}">
                <a16:creationId xmlns:a16="http://schemas.microsoft.com/office/drawing/2014/main" id="{211B5A83-3C42-6915-45EB-F6F18651C5D9}"/>
              </a:ext>
            </a:extLst>
          </p:cNvPr>
          <p:cNvSpPr txBox="1"/>
          <p:nvPr/>
        </p:nvSpPr>
        <p:spPr>
          <a:xfrm>
            <a:off x="670424" y="1443841"/>
            <a:ext cx="8297248" cy="3600986"/>
          </a:xfrm>
          <a:prstGeom prst="rect">
            <a:avLst/>
          </a:prstGeom>
          <a:noFill/>
        </p:spPr>
        <p:txBody>
          <a:bodyPr wrap="square">
            <a:spAutoFit/>
          </a:bodyPr>
          <a:lstStyle/>
          <a:p>
            <a:pPr marL="342900" indent="-342900">
              <a:buFont typeface="Wingdings" panose="05000000000000000000" pitchFamily="2" charset="2"/>
              <a:buChar char="q"/>
            </a:pPr>
            <a:r>
              <a:rPr lang="en-US" dirty="0"/>
              <a:t>When ?</a:t>
            </a:r>
          </a:p>
          <a:p>
            <a:pPr marL="666900" lvl="1" indent="-342900">
              <a:buFont typeface="Wingdings" panose="05000000000000000000" pitchFamily="2" charset="2"/>
              <a:buChar char="§"/>
            </a:pPr>
            <a:r>
              <a:rPr lang="en-US" dirty="0"/>
              <a:t>At the end of each reporting period as stated in the GA (RP1 01.03.2023 – 28.02.2025 + 60 days and RP2 01.03.2025 – 28.02.2027 + 60 days)</a:t>
            </a:r>
          </a:p>
          <a:p>
            <a:pPr lvl="1" indent="0">
              <a:buNone/>
            </a:pPr>
            <a:endParaRPr lang="en-US" sz="600" dirty="0"/>
          </a:p>
          <a:p>
            <a:pPr marL="342900" indent="-342900">
              <a:buFont typeface="Wingdings" panose="05000000000000000000" pitchFamily="2" charset="2"/>
              <a:buChar char="q"/>
            </a:pPr>
            <a:r>
              <a:rPr lang="en-US" dirty="0"/>
              <a:t>What ? </a:t>
            </a:r>
          </a:p>
          <a:p>
            <a:pPr marL="666900" lvl="1" indent="-342900">
              <a:buFont typeface="Wingdings" panose="05000000000000000000" pitchFamily="2" charset="2"/>
              <a:buChar char="§"/>
            </a:pPr>
            <a:r>
              <a:rPr lang="en-US" dirty="0"/>
              <a:t>Financial Statement</a:t>
            </a:r>
          </a:p>
          <a:p>
            <a:pPr marL="666900" lvl="1" indent="-342900">
              <a:buFont typeface="Wingdings" panose="05000000000000000000" pitchFamily="2" charset="2"/>
              <a:buChar char="§"/>
            </a:pPr>
            <a:r>
              <a:rPr lang="en-US" dirty="0"/>
              <a:t>Technical Period report</a:t>
            </a:r>
          </a:p>
          <a:p>
            <a:pPr marL="666900" lvl="1" indent="-342900">
              <a:buFont typeface="Wingdings" panose="05000000000000000000" pitchFamily="2" charset="2"/>
              <a:buChar char="§"/>
            </a:pPr>
            <a:r>
              <a:rPr lang="en-US" dirty="0"/>
              <a:t>Certificate on Financial Statement (end of the project)</a:t>
            </a:r>
          </a:p>
          <a:p>
            <a:pPr marL="324000" lvl="1"/>
            <a:endParaRPr lang="en-US" sz="600" dirty="0"/>
          </a:p>
          <a:p>
            <a:pPr marL="342900" indent="-342900">
              <a:buFont typeface="Wingdings" panose="05000000000000000000" pitchFamily="2" charset="2"/>
              <a:buChar char="q"/>
            </a:pPr>
            <a:r>
              <a:rPr lang="en-US" dirty="0"/>
              <a:t>Who ?</a:t>
            </a:r>
          </a:p>
          <a:p>
            <a:pPr marL="666900" lvl="1" indent="-342900">
              <a:buFont typeface="Wingdings" panose="05000000000000000000" pitchFamily="2" charset="2"/>
              <a:buChar char="§"/>
            </a:pPr>
            <a:r>
              <a:rPr lang="en-US" dirty="0"/>
              <a:t>Persons working on the project and Scientist in charge</a:t>
            </a:r>
          </a:p>
          <a:p>
            <a:pPr marL="666900" lvl="1" indent="-342900">
              <a:buFont typeface="Wingdings" panose="05000000000000000000" pitchFamily="2" charset="2"/>
              <a:buChar char="§"/>
            </a:pPr>
            <a:r>
              <a:rPr lang="en-US" dirty="0"/>
              <a:t>External Grants Section (for CERN)</a:t>
            </a:r>
          </a:p>
          <a:p>
            <a:pPr marL="666900" lvl="1" indent="-342900">
              <a:buFont typeface="Wingdings" panose="05000000000000000000" pitchFamily="2" charset="2"/>
              <a:buChar char="§"/>
            </a:pPr>
            <a:r>
              <a:rPr lang="en-US" dirty="0"/>
              <a:t>External Auditor if thresholds reached</a:t>
            </a:r>
          </a:p>
          <a:p>
            <a:pPr marL="666900" lvl="1" indent="-342900">
              <a:buFont typeface="Wingdings" panose="05000000000000000000" pitchFamily="2" charset="2"/>
              <a:buChar char="§"/>
            </a:pPr>
            <a:endParaRPr lang="en-US" dirty="0">
              <a:solidFill>
                <a:schemeClr val="accent1"/>
              </a:solidFill>
            </a:endParaRPr>
          </a:p>
        </p:txBody>
      </p:sp>
      <p:pic>
        <p:nvPicPr>
          <p:cNvPr id="8" name="Picture 7">
            <a:extLst>
              <a:ext uri="{FF2B5EF4-FFF2-40B4-BE49-F238E27FC236}">
                <a16:creationId xmlns:a16="http://schemas.microsoft.com/office/drawing/2014/main" id="{3CF98576-3DBF-D0DE-7E36-61E9FEC2A5D5}"/>
              </a:ext>
            </a:extLst>
          </p:cNvPr>
          <p:cNvPicPr>
            <a:picLocks noChangeAspect="1"/>
          </p:cNvPicPr>
          <p:nvPr/>
        </p:nvPicPr>
        <p:blipFill>
          <a:blip r:embed="rId3"/>
          <a:stretch>
            <a:fillRect/>
          </a:stretch>
        </p:blipFill>
        <p:spPr>
          <a:xfrm>
            <a:off x="989522" y="4767737"/>
            <a:ext cx="6887496" cy="1662853"/>
          </a:xfrm>
          <a:prstGeom prst="rect">
            <a:avLst/>
          </a:prstGeom>
        </p:spPr>
      </p:pic>
      <p:sp>
        <p:nvSpPr>
          <p:cNvPr id="5" name="Footer Placeholder 2">
            <a:extLst>
              <a:ext uri="{FF2B5EF4-FFF2-40B4-BE49-F238E27FC236}">
                <a16:creationId xmlns:a16="http://schemas.microsoft.com/office/drawing/2014/main" id="{8254E3CF-13A8-F305-125A-2CD1095DBF3E}"/>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3985728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9232BA11-1A4D-0249-4798-120A5EA06C96}"/>
              </a:ext>
            </a:extLst>
          </p:cNvPr>
          <p:cNvSpPr>
            <a:spLocks noGrp="1"/>
          </p:cNvSpPr>
          <p:nvPr>
            <p:ph idx="1"/>
          </p:nvPr>
        </p:nvSpPr>
        <p:spPr/>
        <p:txBody>
          <a:bodyPr/>
          <a:lstStyle/>
          <a:p>
            <a:pPr>
              <a:buFont typeface="Wingdings" panose="05000000000000000000" pitchFamily="2" charset="2"/>
              <a:buChar char="ü"/>
            </a:pPr>
            <a:r>
              <a:rPr lang="en-US" sz="1800" dirty="0">
                <a:solidFill>
                  <a:srgbClr val="FF0000"/>
                </a:solidFill>
              </a:rPr>
              <a:t>EC</a:t>
            </a:r>
            <a:r>
              <a:rPr lang="en-US" sz="1800" dirty="0"/>
              <a:t> payments as per the Grant Agreement</a:t>
            </a:r>
            <a:br>
              <a:rPr lang="en-US" sz="1800" dirty="0"/>
            </a:br>
            <a:endParaRPr lang="en-US" sz="1800" dirty="0"/>
          </a:p>
          <a:p>
            <a:pPr>
              <a:buFont typeface="Wingdings" panose="05000000000000000000" pitchFamily="2" charset="2"/>
              <a:buChar char="ü"/>
            </a:pPr>
            <a:r>
              <a:rPr lang="en-US" sz="1800" dirty="0">
                <a:solidFill>
                  <a:srgbClr val="FF0000"/>
                </a:solidFill>
              </a:rPr>
              <a:t>Coordinator</a:t>
            </a:r>
            <a:r>
              <a:rPr lang="en-US" sz="1800" dirty="0"/>
              <a:t> payments as per the Consortium Agreement</a:t>
            </a:r>
          </a:p>
          <a:p>
            <a:pPr marL="0" indent="0">
              <a:buNone/>
            </a:pPr>
            <a:endParaRPr lang="en-US" sz="1800" dirty="0"/>
          </a:p>
          <a:p>
            <a:pPr marL="0" indent="0" algn="ctr">
              <a:buNone/>
            </a:pPr>
            <a:r>
              <a:rPr lang="en-GB" dirty="0"/>
              <a:t>Example: </a:t>
            </a:r>
          </a:p>
          <a:p>
            <a:pPr marL="2286000" lvl="5" indent="0">
              <a:buNone/>
            </a:pPr>
            <a:endParaRPr lang="en-GB" dirty="0"/>
          </a:p>
        </p:txBody>
      </p:sp>
      <p:sp>
        <p:nvSpPr>
          <p:cNvPr id="4" name="Title 3">
            <a:extLst>
              <a:ext uri="{FF2B5EF4-FFF2-40B4-BE49-F238E27FC236}">
                <a16:creationId xmlns:a16="http://schemas.microsoft.com/office/drawing/2014/main" id="{968C6FE3-72ED-AFBD-F58B-F7734E471EAE}"/>
              </a:ext>
            </a:extLst>
          </p:cNvPr>
          <p:cNvSpPr>
            <a:spLocks noGrp="1"/>
          </p:cNvSpPr>
          <p:nvPr>
            <p:ph type="title"/>
          </p:nvPr>
        </p:nvSpPr>
        <p:spPr/>
        <p:txBody>
          <a:bodyPr/>
          <a:lstStyle/>
          <a:p>
            <a:r>
              <a:rPr lang="en-US" dirty="0"/>
              <a:t>Payments procedures</a:t>
            </a:r>
            <a:endParaRPr lang="en-GB" dirty="0"/>
          </a:p>
        </p:txBody>
      </p:sp>
      <p:pic>
        <p:nvPicPr>
          <p:cNvPr id="5" name="Image 4">
            <a:extLst>
              <a:ext uri="{FF2B5EF4-FFF2-40B4-BE49-F238E27FC236}">
                <a16:creationId xmlns:a16="http://schemas.microsoft.com/office/drawing/2014/main" id="{2B14E7FE-DEA2-AFDF-6A4B-AEAA2208CAD4}"/>
              </a:ext>
            </a:extLst>
          </p:cNvPr>
          <p:cNvPicPr>
            <a:picLocks noGrp="1" noChangeAspect="1"/>
          </p:cNvPicPr>
          <p:nvPr>
            <p:ph type="pic" sz="quarter" idx="10"/>
          </p:nvPr>
        </p:nvPicPr>
        <p:blipFill>
          <a:blip r:embed="rId2"/>
          <a:srcRect t="2075" b="2075"/>
          <a:stretch/>
        </p:blipFill>
        <p:spPr>
          <a:prstGeom prst="rect">
            <a:avLst/>
          </a:prstGeom>
        </p:spPr>
      </p:pic>
      <p:pic>
        <p:nvPicPr>
          <p:cNvPr id="8" name="Picture 7">
            <a:extLst>
              <a:ext uri="{FF2B5EF4-FFF2-40B4-BE49-F238E27FC236}">
                <a16:creationId xmlns:a16="http://schemas.microsoft.com/office/drawing/2014/main" id="{8801A762-042D-F69C-C037-4B43AB4EC634}"/>
              </a:ext>
            </a:extLst>
          </p:cNvPr>
          <p:cNvPicPr>
            <a:picLocks noChangeAspect="1"/>
          </p:cNvPicPr>
          <p:nvPr/>
        </p:nvPicPr>
        <p:blipFill>
          <a:blip r:embed="rId3"/>
          <a:stretch>
            <a:fillRect/>
          </a:stretch>
        </p:blipFill>
        <p:spPr>
          <a:xfrm>
            <a:off x="0" y="3920197"/>
            <a:ext cx="9144000" cy="2188507"/>
          </a:xfrm>
          <a:prstGeom prst="rect">
            <a:avLst/>
          </a:prstGeom>
        </p:spPr>
      </p:pic>
      <p:sp>
        <p:nvSpPr>
          <p:cNvPr id="2" name="Footer Placeholder 2">
            <a:extLst>
              <a:ext uri="{FF2B5EF4-FFF2-40B4-BE49-F238E27FC236}">
                <a16:creationId xmlns:a16="http://schemas.microsoft.com/office/drawing/2014/main" id="{D266A9B7-99C8-70CE-54B6-012022F4E3CB}"/>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3" name="Slide Number Placeholder 2">
            <a:extLst>
              <a:ext uri="{FF2B5EF4-FFF2-40B4-BE49-F238E27FC236}">
                <a16:creationId xmlns:a16="http://schemas.microsoft.com/office/drawing/2014/main" id="{8932A1BC-B9D6-506D-B7D2-278088223BE4}"/>
              </a:ext>
            </a:extLst>
          </p:cNvPr>
          <p:cNvSpPr>
            <a:spLocks noGrp="1"/>
          </p:cNvSpPr>
          <p:nvPr>
            <p:ph type="sldNum" sz="quarter" idx="12"/>
          </p:nvPr>
        </p:nvSpPr>
        <p:spPr>
          <a:xfrm>
            <a:off x="8168966" y="6465457"/>
            <a:ext cx="798706" cy="365125"/>
          </a:xfrm>
        </p:spPr>
        <p:txBody>
          <a:bodyPr/>
          <a:lstStyle/>
          <a:p>
            <a:fld id="{005C7FBA-D4E9-46CA-9321-3ADA2E368FCD}" type="slidenum">
              <a:rPr lang="en-GB" smtClean="0"/>
              <a:t>6</a:t>
            </a:fld>
            <a:endParaRPr lang="en-GB" dirty="0"/>
          </a:p>
        </p:txBody>
      </p:sp>
    </p:spTree>
    <p:extLst>
      <p:ext uri="{BB962C8B-B14F-4D97-AF65-F5344CB8AC3E}">
        <p14:creationId xmlns:p14="http://schemas.microsoft.com/office/powerpoint/2010/main" val="3723355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B494FE2-E8A8-99AA-818B-8780C3A50BE4}"/>
              </a:ext>
            </a:extLst>
          </p:cNvPr>
          <p:cNvSpPr>
            <a:spLocks noGrp="1"/>
          </p:cNvSpPr>
          <p:nvPr>
            <p:ph type="body" idx="1"/>
          </p:nvPr>
        </p:nvSpPr>
        <p:spPr>
          <a:xfrm>
            <a:off x="627459" y="1167648"/>
            <a:ext cx="3868340" cy="823912"/>
          </a:xfrm>
        </p:spPr>
        <p:txBody>
          <a:bodyPr/>
          <a:lstStyle/>
          <a:p>
            <a:pPr algn="ctr">
              <a:spcBef>
                <a:spcPts val="600"/>
              </a:spcBef>
            </a:pPr>
            <a:r>
              <a:rPr lang="fr-CH" dirty="0"/>
              <a:t>IRUS</a:t>
            </a:r>
            <a:endParaRPr lang="en-GB" dirty="0"/>
          </a:p>
        </p:txBody>
      </p:sp>
      <p:sp>
        <p:nvSpPr>
          <p:cNvPr id="7" name="Content Placeholder 6">
            <a:extLst>
              <a:ext uri="{FF2B5EF4-FFF2-40B4-BE49-F238E27FC236}">
                <a16:creationId xmlns:a16="http://schemas.microsoft.com/office/drawing/2014/main" id="{62615350-4347-5D38-DC10-4C78B0B75D6E}"/>
              </a:ext>
            </a:extLst>
          </p:cNvPr>
          <p:cNvSpPr>
            <a:spLocks noGrp="1"/>
          </p:cNvSpPr>
          <p:nvPr>
            <p:ph sz="half" idx="2"/>
          </p:nvPr>
        </p:nvSpPr>
        <p:spPr>
          <a:xfrm>
            <a:off x="676741" y="2173236"/>
            <a:ext cx="3868340" cy="3684588"/>
          </a:xfrm>
        </p:spPr>
        <p:txBody>
          <a:bodyPr/>
          <a:lstStyle/>
          <a:p>
            <a:r>
              <a:rPr lang="fr-CH" u="sng" dirty="0" err="1"/>
              <a:t>Estimated</a:t>
            </a:r>
            <a:r>
              <a:rPr lang="fr-CH" dirty="0"/>
              <a:t> </a:t>
            </a:r>
            <a:r>
              <a:rPr lang="fr-CH" dirty="0" err="1"/>
              <a:t>expenses</a:t>
            </a:r>
            <a:endParaRPr lang="fr-CH" dirty="0"/>
          </a:p>
          <a:p>
            <a:r>
              <a:rPr lang="fr-CH" dirty="0"/>
              <a:t>No </a:t>
            </a:r>
            <a:r>
              <a:rPr lang="fr-CH" dirty="0" err="1"/>
              <a:t>need</a:t>
            </a:r>
            <a:r>
              <a:rPr lang="fr-CH" dirty="0"/>
              <a:t> of official </a:t>
            </a:r>
            <a:r>
              <a:rPr lang="fr-CH" dirty="0" err="1"/>
              <a:t>supporting</a:t>
            </a:r>
            <a:r>
              <a:rPr lang="fr-CH" dirty="0"/>
              <a:t> documents</a:t>
            </a:r>
          </a:p>
          <a:p>
            <a:r>
              <a:rPr lang="fr-CH" u="sng" dirty="0" err="1"/>
              <a:t>Purpose</a:t>
            </a:r>
            <a:r>
              <a:rPr lang="fr-CH" dirty="0"/>
              <a:t> : distribution of the </a:t>
            </a:r>
            <a:r>
              <a:rPr lang="fr-CH" dirty="0" err="1"/>
              <a:t>remaining</a:t>
            </a:r>
            <a:r>
              <a:rPr lang="fr-CH" dirty="0"/>
              <a:t> 30% of </a:t>
            </a:r>
            <a:r>
              <a:rPr lang="fr-CH" dirty="0" err="1"/>
              <a:t>prefinancing</a:t>
            </a:r>
            <a:r>
              <a:rPr lang="fr-CH" dirty="0"/>
              <a:t> (as </a:t>
            </a:r>
            <a:r>
              <a:rPr lang="fr-CH" dirty="0" err="1"/>
              <a:t>agreed</a:t>
            </a:r>
            <a:r>
              <a:rPr lang="fr-CH" dirty="0"/>
              <a:t> in C.A)</a:t>
            </a:r>
            <a:endParaRPr lang="en-GB" dirty="0"/>
          </a:p>
        </p:txBody>
      </p:sp>
      <p:sp>
        <p:nvSpPr>
          <p:cNvPr id="8" name="Text Placeholder 7">
            <a:extLst>
              <a:ext uri="{FF2B5EF4-FFF2-40B4-BE49-F238E27FC236}">
                <a16:creationId xmlns:a16="http://schemas.microsoft.com/office/drawing/2014/main" id="{144B3B8F-166A-F8C4-0AD2-0ED971AA9C84}"/>
              </a:ext>
            </a:extLst>
          </p:cNvPr>
          <p:cNvSpPr>
            <a:spLocks noGrp="1"/>
          </p:cNvSpPr>
          <p:nvPr>
            <p:ph type="body" sz="quarter" idx="3"/>
          </p:nvPr>
        </p:nvSpPr>
        <p:spPr>
          <a:xfrm>
            <a:off x="4702892" y="1210889"/>
            <a:ext cx="3887391" cy="823912"/>
          </a:xfrm>
        </p:spPr>
        <p:txBody>
          <a:bodyPr/>
          <a:lstStyle/>
          <a:p>
            <a:r>
              <a:rPr lang="fr-CH" dirty="0"/>
              <a:t>Financial report</a:t>
            </a:r>
            <a:endParaRPr lang="en-GB" dirty="0"/>
          </a:p>
        </p:txBody>
      </p:sp>
      <p:sp>
        <p:nvSpPr>
          <p:cNvPr id="9" name="Content Placeholder 8">
            <a:extLst>
              <a:ext uri="{FF2B5EF4-FFF2-40B4-BE49-F238E27FC236}">
                <a16:creationId xmlns:a16="http://schemas.microsoft.com/office/drawing/2014/main" id="{31E57B0C-6DF5-C016-3FD4-040A450406FB}"/>
              </a:ext>
            </a:extLst>
          </p:cNvPr>
          <p:cNvSpPr>
            <a:spLocks noGrp="1"/>
          </p:cNvSpPr>
          <p:nvPr>
            <p:ph sz="quarter" idx="4"/>
          </p:nvPr>
        </p:nvSpPr>
        <p:spPr>
          <a:xfrm>
            <a:off x="4598921" y="2173236"/>
            <a:ext cx="3887391" cy="3684588"/>
          </a:xfrm>
        </p:spPr>
        <p:txBody>
          <a:bodyPr/>
          <a:lstStyle/>
          <a:p>
            <a:r>
              <a:rPr lang="fr-CH" dirty="0" err="1"/>
              <a:t>Consumption</a:t>
            </a:r>
            <a:r>
              <a:rPr lang="fr-CH" dirty="0"/>
              <a:t> of the </a:t>
            </a:r>
            <a:r>
              <a:rPr lang="fr-CH" dirty="0" err="1"/>
              <a:t>project</a:t>
            </a:r>
            <a:r>
              <a:rPr lang="fr-CH" dirty="0"/>
              <a:t> </a:t>
            </a:r>
            <a:r>
              <a:rPr lang="fr-CH" dirty="0" err="1"/>
              <a:t>costs</a:t>
            </a:r>
            <a:r>
              <a:rPr lang="fr-CH" dirty="0"/>
              <a:t> </a:t>
            </a:r>
            <a:r>
              <a:rPr lang="fr-CH" dirty="0" err="1"/>
              <a:t>incurred</a:t>
            </a:r>
            <a:r>
              <a:rPr lang="fr-CH" dirty="0"/>
              <a:t> </a:t>
            </a:r>
            <a:r>
              <a:rPr lang="fr-CH" dirty="0" err="1"/>
              <a:t>during</a:t>
            </a:r>
            <a:r>
              <a:rPr lang="fr-CH" dirty="0"/>
              <a:t> the </a:t>
            </a:r>
            <a:r>
              <a:rPr lang="fr-CH" dirty="0" err="1"/>
              <a:t>period</a:t>
            </a:r>
            <a:endParaRPr lang="fr-CH" dirty="0"/>
          </a:p>
          <a:p>
            <a:r>
              <a:rPr lang="fr-CH" dirty="0"/>
              <a:t>Records of </a:t>
            </a:r>
            <a:r>
              <a:rPr lang="fr-CH" dirty="0" err="1"/>
              <a:t>supporting</a:t>
            </a:r>
            <a:r>
              <a:rPr lang="fr-CH" dirty="0"/>
              <a:t> documents</a:t>
            </a:r>
          </a:p>
          <a:p>
            <a:r>
              <a:rPr lang="fr-CH" u="sng" dirty="0" err="1"/>
              <a:t>Purpose</a:t>
            </a:r>
            <a:r>
              <a:rPr lang="fr-CH" dirty="0"/>
              <a:t>: performance of the </a:t>
            </a:r>
            <a:r>
              <a:rPr lang="fr-CH" dirty="0" err="1"/>
              <a:t>project</a:t>
            </a:r>
            <a:r>
              <a:rPr lang="fr-CH" dirty="0"/>
              <a:t> </a:t>
            </a:r>
            <a:r>
              <a:rPr lang="fr-CH" dirty="0" err="1"/>
              <a:t>against</a:t>
            </a:r>
            <a:r>
              <a:rPr lang="fr-CH" dirty="0"/>
              <a:t> the original planning AND perception of the </a:t>
            </a:r>
            <a:r>
              <a:rPr lang="fr-CH" dirty="0" err="1"/>
              <a:t>interim</a:t>
            </a:r>
            <a:r>
              <a:rPr lang="fr-CH" dirty="0"/>
              <a:t> </a:t>
            </a:r>
            <a:r>
              <a:rPr lang="fr-CH" dirty="0" err="1"/>
              <a:t>payment</a:t>
            </a:r>
            <a:r>
              <a:rPr lang="fr-CH" dirty="0"/>
              <a:t> </a:t>
            </a:r>
            <a:r>
              <a:rPr lang="fr-CH" dirty="0" err="1"/>
              <a:t>from</a:t>
            </a:r>
            <a:r>
              <a:rPr lang="fr-CH" dirty="0"/>
              <a:t> EC</a:t>
            </a:r>
            <a:endParaRPr lang="en-GB" dirty="0"/>
          </a:p>
        </p:txBody>
      </p:sp>
      <p:sp>
        <p:nvSpPr>
          <p:cNvPr id="4" name="Title 3">
            <a:extLst>
              <a:ext uri="{FF2B5EF4-FFF2-40B4-BE49-F238E27FC236}">
                <a16:creationId xmlns:a16="http://schemas.microsoft.com/office/drawing/2014/main" id="{E0195B30-B9BA-EAFA-9218-51494EFA7B83}"/>
              </a:ext>
            </a:extLst>
          </p:cNvPr>
          <p:cNvSpPr>
            <a:spLocks noGrp="1"/>
          </p:cNvSpPr>
          <p:nvPr>
            <p:ph type="title"/>
          </p:nvPr>
        </p:nvSpPr>
        <p:spPr/>
        <p:txBody>
          <a:bodyPr/>
          <a:lstStyle/>
          <a:p>
            <a:r>
              <a:rPr lang="fr-CH" dirty="0"/>
              <a:t>IRUS vs Financial Report</a:t>
            </a:r>
            <a:endParaRPr lang="en-GB" dirty="0"/>
          </a:p>
        </p:txBody>
      </p:sp>
      <p:pic>
        <p:nvPicPr>
          <p:cNvPr id="5" name="Image 4">
            <a:extLst>
              <a:ext uri="{FF2B5EF4-FFF2-40B4-BE49-F238E27FC236}">
                <a16:creationId xmlns:a16="http://schemas.microsoft.com/office/drawing/2014/main" id="{2B14E7FE-DEA2-AFDF-6A4B-AEAA2208CAD4}"/>
              </a:ext>
            </a:extLst>
          </p:cNvPr>
          <p:cNvPicPr>
            <a:picLocks noGrp="1" noChangeAspect="1"/>
          </p:cNvPicPr>
          <p:nvPr>
            <p:ph type="pic" sz="quarter" idx="10"/>
          </p:nvPr>
        </p:nvPicPr>
        <p:blipFill>
          <a:blip r:embed="rId2"/>
          <a:srcRect t="2075" b="2075"/>
          <a:stretch/>
        </p:blipFill>
        <p:spPr>
          <a:prstGeom prst="rect">
            <a:avLst/>
          </a:prstGeom>
        </p:spPr>
      </p:pic>
      <p:sp>
        <p:nvSpPr>
          <p:cNvPr id="2" name="Footer Placeholder 2">
            <a:extLst>
              <a:ext uri="{FF2B5EF4-FFF2-40B4-BE49-F238E27FC236}">
                <a16:creationId xmlns:a16="http://schemas.microsoft.com/office/drawing/2014/main" id="{69DAAC0F-9F86-2986-0F9F-57EBC2E76D18}"/>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
        <p:nvSpPr>
          <p:cNvPr id="3" name="Slide Number Placeholder 2">
            <a:extLst>
              <a:ext uri="{FF2B5EF4-FFF2-40B4-BE49-F238E27FC236}">
                <a16:creationId xmlns:a16="http://schemas.microsoft.com/office/drawing/2014/main" id="{10B4F82D-28F4-97BD-D621-E0D947DAD062}"/>
              </a:ext>
            </a:extLst>
          </p:cNvPr>
          <p:cNvSpPr>
            <a:spLocks noGrp="1"/>
          </p:cNvSpPr>
          <p:nvPr>
            <p:ph type="sldNum" sz="quarter" idx="12"/>
          </p:nvPr>
        </p:nvSpPr>
        <p:spPr>
          <a:xfrm>
            <a:off x="8168966" y="6465457"/>
            <a:ext cx="798706" cy="365125"/>
          </a:xfrm>
        </p:spPr>
        <p:txBody>
          <a:bodyPr/>
          <a:lstStyle/>
          <a:p>
            <a:fld id="{005C7FBA-D4E9-46CA-9321-3ADA2E368FCD}" type="slidenum">
              <a:rPr lang="en-GB" smtClean="0"/>
              <a:t>7</a:t>
            </a:fld>
            <a:endParaRPr lang="en-GB" dirty="0"/>
          </a:p>
        </p:txBody>
      </p:sp>
    </p:spTree>
    <p:extLst>
      <p:ext uri="{BB962C8B-B14F-4D97-AF65-F5344CB8AC3E}">
        <p14:creationId xmlns:p14="http://schemas.microsoft.com/office/powerpoint/2010/main" val="3111366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2127B571-02E6-58C8-F7AC-8D4F6F415A35}"/>
              </a:ext>
            </a:extLst>
          </p:cNvPr>
          <p:cNvSpPr>
            <a:spLocks noGrp="1"/>
          </p:cNvSpPr>
          <p:nvPr>
            <p:ph type="ftr" sz="quarter" idx="11"/>
          </p:nvPr>
        </p:nvSpPr>
        <p:spPr/>
        <p:txBody>
          <a:bodyPr/>
          <a:lstStyle/>
          <a:p>
            <a:r>
              <a:rPr lang="fr-FR" dirty="0">
                <a:latin typeface="Arial Narrow" panose="020B0604020202020204" pitchFamily="34" charset="0"/>
                <a:cs typeface="Arial Narrow" panose="020B0604020202020204" pitchFamily="34" charset="0"/>
              </a:rPr>
              <a:t>T</a:t>
            </a:r>
          </a:p>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a:p>
            <a:endParaRPr lang="fr-FR" dirty="0">
              <a:latin typeface="Arial Narrow" panose="020B0604020202020204" pitchFamily="34" charset="0"/>
              <a:cs typeface="Arial Narrow" panose="020B0604020202020204" pitchFamily="34" charset="0"/>
            </a:endParaRPr>
          </a:p>
        </p:txBody>
      </p:sp>
      <p:sp>
        <p:nvSpPr>
          <p:cNvPr id="7" name="Slide Number Placeholder 6">
            <a:extLst>
              <a:ext uri="{FF2B5EF4-FFF2-40B4-BE49-F238E27FC236}">
                <a16:creationId xmlns:a16="http://schemas.microsoft.com/office/drawing/2014/main" id="{2216AC26-4F61-1F4B-7BE1-500630CC8EA2}"/>
              </a:ext>
            </a:extLst>
          </p:cNvPr>
          <p:cNvSpPr>
            <a:spLocks noGrp="1"/>
          </p:cNvSpPr>
          <p:nvPr>
            <p:ph type="sldNum" sz="quarter" idx="12"/>
          </p:nvPr>
        </p:nvSpPr>
        <p:spPr/>
        <p:txBody>
          <a:bodyPr/>
          <a:lstStyle/>
          <a:p>
            <a:fld id="{005C7FBA-D4E9-46CA-9321-3ADA2E368FCD}" type="slidenum">
              <a:rPr lang="en-GB" smtClean="0"/>
              <a:t>8</a:t>
            </a:fld>
            <a:endParaRPr lang="en-GB"/>
          </a:p>
        </p:txBody>
      </p:sp>
      <p:sp>
        <p:nvSpPr>
          <p:cNvPr id="10" name="Title 9">
            <a:extLst>
              <a:ext uri="{FF2B5EF4-FFF2-40B4-BE49-F238E27FC236}">
                <a16:creationId xmlns:a16="http://schemas.microsoft.com/office/drawing/2014/main" id="{F576AC28-5FFB-25EA-5FE8-E1F1D7A25F6B}"/>
              </a:ext>
            </a:extLst>
          </p:cNvPr>
          <p:cNvSpPr>
            <a:spLocks noGrp="1"/>
          </p:cNvSpPr>
          <p:nvPr>
            <p:ph type="title"/>
          </p:nvPr>
        </p:nvSpPr>
        <p:spPr/>
        <p:txBody>
          <a:bodyPr/>
          <a:lstStyle/>
          <a:p>
            <a:r>
              <a:rPr lang="it-IT" dirty="0"/>
              <a:t>IRUS</a:t>
            </a:r>
            <a:endParaRPr lang="en-US" dirty="0"/>
          </a:p>
        </p:txBody>
      </p:sp>
      <p:pic>
        <p:nvPicPr>
          <p:cNvPr id="23" name="Content Placeholder 22">
            <a:extLst>
              <a:ext uri="{FF2B5EF4-FFF2-40B4-BE49-F238E27FC236}">
                <a16:creationId xmlns:a16="http://schemas.microsoft.com/office/drawing/2014/main" id="{69ED706D-D9ED-E393-FF8B-6284E8082B5A}"/>
              </a:ext>
            </a:extLst>
          </p:cNvPr>
          <p:cNvPicPr>
            <a:picLocks noGrp="1" noChangeAspect="1"/>
          </p:cNvPicPr>
          <p:nvPr>
            <p:ph idx="1"/>
          </p:nvPr>
        </p:nvPicPr>
        <p:blipFill>
          <a:blip r:embed="rId2"/>
          <a:stretch>
            <a:fillRect/>
          </a:stretch>
        </p:blipFill>
        <p:spPr>
          <a:xfrm>
            <a:off x="514081" y="1964266"/>
            <a:ext cx="8473028" cy="3804356"/>
          </a:xfrm>
        </p:spPr>
      </p:pic>
      <p:pic>
        <p:nvPicPr>
          <p:cNvPr id="24" name="Image 4">
            <a:extLst>
              <a:ext uri="{FF2B5EF4-FFF2-40B4-BE49-F238E27FC236}">
                <a16:creationId xmlns:a16="http://schemas.microsoft.com/office/drawing/2014/main" id="{C05921A1-794A-5C87-90AE-F15D0886FF16}"/>
              </a:ext>
            </a:extLst>
          </p:cNvPr>
          <p:cNvPicPr>
            <a:picLocks noGrp="1" noChangeAspect="1"/>
          </p:cNvPicPr>
          <p:nvPr>
            <p:ph type="pic" sz="quarter" idx="10"/>
          </p:nvPr>
        </p:nvPicPr>
        <p:blipFill>
          <a:blip r:embed="rId3"/>
          <a:srcRect t="2075" b="2075"/>
          <a:stretch/>
        </p:blipFill>
        <p:spPr>
          <a:xfrm>
            <a:off x="8008938" y="201613"/>
            <a:ext cx="841375" cy="806450"/>
          </a:xfrm>
          <a:prstGeom prst="rect">
            <a:avLst/>
          </a:prstGeom>
        </p:spPr>
      </p:pic>
    </p:spTree>
    <p:extLst>
      <p:ext uri="{BB962C8B-B14F-4D97-AF65-F5344CB8AC3E}">
        <p14:creationId xmlns:p14="http://schemas.microsoft.com/office/powerpoint/2010/main" val="535751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a:extLst>
              <a:ext uri="{FF2B5EF4-FFF2-40B4-BE49-F238E27FC236}">
                <a16:creationId xmlns:a16="http://schemas.microsoft.com/office/drawing/2014/main" id="{CC3C1EB9-907B-81D7-E049-F4F2C9A0E09C}"/>
              </a:ext>
            </a:extLst>
          </p:cNvPr>
          <p:cNvSpPr>
            <a:spLocks noGrp="1"/>
          </p:cNvSpPr>
          <p:nvPr>
            <p:ph type="ftr" sz="quarter" idx="11"/>
          </p:nvPr>
        </p:nvSpPr>
        <p:spPr>
          <a:xfrm>
            <a:off x="1311228" y="6470572"/>
            <a:ext cx="6467707" cy="365125"/>
          </a:xfrm>
        </p:spPr>
        <p:txBody>
          <a:bodyPr/>
          <a:lstStyle/>
          <a:p>
            <a:r>
              <a:rPr lang="fr-FR" dirty="0" err="1">
                <a:latin typeface="Arial Narrow" panose="020B0604020202020204" pitchFamily="34" charset="0"/>
                <a:cs typeface="Arial Narrow" panose="020B0604020202020204" pitchFamily="34" charset="0"/>
              </a:rPr>
              <a:t>MuCol</a:t>
            </a:r>
            <a:r>
              <a:rPr lang="fr-FR" dirty="0">
                <a:latin typeface="Arial Narrow" panose="020B0604020202020204" pitchFamily="34" charset="0"/>
                <a:cs typeface="Arial Narrow" panose="020B0604020202020204" pitchFamily="34" charset="0"/>
              </a:rPr>
              <a:t> 4th </a:t>
            </a:r>
            <a:r>
              <a:rPr lang="fr-FR" dirty="0" err="1">
                <a:latin typeface="Arial Narrow" panose="020B0604020202020204" pitchFamily="34" charset="0"/>
                <a:cs typeface="Arial Narrow" panose="020B0604020202020204" pitchFamily="34" charset="0"/>
              </a:rPr>
              <a:t>Governing</a:t>
            </a:r>
            <a:r>
              <a:rPr lang="fr-FR" dirty="0">
                <a:latin typeface="Arial Narrow" panose="020B0604020202020204" pitchFamily="34" charset="0"/>
                <a:cs typeface="Arial Narrow" panose="020B0604020202020204" pitchFamily="34" charset="0"/>
              </a:rPr>
              <a:t> </a:t>
            </a:r>
            <a:r>
              <a:rPr lang="fr-FR" dirty="0" err="1">
                <a:latin typeface="Arial Narrow" panose="020B0604020202020204" pitchFamily="34" charset="0"/>
                <a:cs typeface="Arial Narrow" panose="020B0604020202020204" pitchFamily="34" charset="0"/>
              </a:rPr>
              <a:t>Board</a:t>
            </a:r>
            <a:r>
              <a:rPr lang="fr-FR" dirty="0">
                <a:latin typeface="Arial Narrow" panose="020B0604020202020204" pitchFamily="34" charset="0"/>
                <a:cs typeface="Arial Narrow" panose="020B0604020202020204" pitchFamily="34" charset="0"/>
              </a:rPr>
              <a:t> / Laura Gina DALLA PALMA / CERN</a:t>
            </a:r>
          </a:p>
        </p:txBody>
      </p:sp>
    </p:spTree>
    <p:extLst>
      <p:ext uri="{BB962C8B-B14F-4D97-AF65-F5344CB8AC3E}">
        <p14:creationId xmlns:p14="http://schemas.microsoft.com/office/powerpoint/2010/main" val="4013983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114</TotalTime>
  <Words>711</Words>
  <Application>Microsoft Office PowerPoint</Application>
  <PresentationFormat>On-screen Show (4:3)</PresentationFormat>
  <Paragraphs>87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Narrow</vt:lpstr>
      <vt:lpstr>Calibri</vt:lpstr>
      <vt:lpstr>Wingdings</vt:lpstr>
      <vt:lpstr>Office Theme</vt:lpstr>
      <vt:lpstr>MuCol</vt:lpstr>
      <vt:lpstr>Expenses: general rules</vt:lpstr>
      <vt:lpstr>Non-eligible expenses</vt:lpstr>
      <vt:lpstr>Keeping records</vt:lpstr>
      <vt:lpstr>Reporting to the EU </vt:lpstr>
      <vt:lpstr>Payments procedures</vt:lpstr>
      <vt:lpstr>IRUS vs Financial Report</vt:lpstr>
      <vt:lpstr>IRUS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Laura Gina Dalla Palma</cp:lastModifiedBy>
  <cp:revision>34</cp:revision>
  <dcterms:created xsi:type="dcterms:W3CDTF">2024-02-26T13:42:26Z</dcterms:created>
  <dcterms:modified xsi:type="dcterms:W3CDTF">2024-05-13T13:36:18Z</dcterms:modified>
</cp:coreProperties>
</file>