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
  </p:notesMasterIdLst>
  <p:sldIdLst>
    <p:sldId id="347" r:id="rId2"/>
    <p:sldId id="343" r:id="rId3"/>
    <p:sldId id="346" r:id="rId4"/>
    <p:sldId id="345" r:id="rId5"/>
    <p:sldId id="344" r:id="rId6"/>
    <p:sldId id="258" r:id="rId7"/>
    <p:sldId id="306" r:id="rId8"/>
    <p:sldId id="34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4965"/>
    <a:srgbClr val="224C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11" autoAdjust="0"/>
    <p:restoredTop sz="97399" autoAdjust="0"/>
  </p:normalViewPr>
  <p:slideViewPr>
    <p:cSldViewPr snapToGrid="0">
      <p:cViewPr varScale="1">
        <p:scale>
          <a:sx n="154" d="100"/>
          <a:sy n="154" d="100"/>
        </p:scale>
        <p:origin x="56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10/04/2024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a:blip r:embed="rId3"/>
          <a:stretch>
            <a:fillRect/>
          </a:stretch>
        </p:blipFill>
        <p:spPr>
          <a:xfrm>
            <a:off x="121709" y="68967"/>
            <a:ext cx="3060105" cy="1222882"/>
          </a:xfrm>
          <a:prstGeom prst="rect">
            <a:avLst/>
          </a:prstGeom>
          <a:noFill/>
        </p:spPr>
      </p:pic>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4"/>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5"/>
          <a:stretch>
            <a:fillRect/>
          </a:stretch>
        </p:blipFill>
        <p:spPr>
          <a:xfrm>
            <a:off x="228886" y="5953433"/>
            <a:ext cx="4144575" cy="649751"/>
          </a:xfrm>
          <a:prstGeom prst="rect">
            <a:avLst/>
          </a:prstGeom>
        </p:spPr>
      </p:pic>
      <p:sp>
        <p:nvSpPr>
          <p:cNvPr id="6" name="Picture Placeholder 4">
            <a:extLst>
              <a:ext uri="{FF2B5EF4-FFF2-40B4-BE49-F238E27FC236}">
                <a16:creationId xmlns:a16="http://schemas.microsoft.com/office/drawing/2014/main" id="{CFFAE2D4-0F5D-E2B3-7BD0-037BAC5D89CA}"/>
              </a:ext>
            </a:extLst>
          </p:cNvPr>
          <p:cNvSpPr>
            <a:spLocks noGrp="1"/>
          </p:cNvSpPr>
          <p:nvPr>
            <p:ph type="pic" sz="quarter" idx="10" hasCustomPrompt="1"/>
          </p:nvPr>
        </p:nvSpPr>
        <p:spPr>
          <a:xfrm>
            <a:off x="10458295" y="215994"/>
            <a:ext cx="1286292" cy="918196"/>
          </a:xfrm>
        </p:spPr>
        <p:txBody>
          <a:bodyPr>
            <a:normAutofit/>
          </a:bodyPr>
          <a:lstStyle>
            <a:lvl1pPr>
              <a:defRPr sz="1600"/>
            </a:lvl1pPr>
          </a:lstStyle>
          <a:p>
            <a:r>
              <a:rPr lang="it-IT" dirty="0"/>
              <a:t>Your logo</a:t>
            </a:r>
            <a:endParaRPr lang="en-GB" dirty="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4" y="5767557"/>
            <a:ext cx="10943829"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grpSp>
        <p:nvGrpSpPr>
          <p:cNvPr id="7" name="Group 6">
            <a:extLst>
              <a:ext uri="{FF2B5EF4-FFF2-40B4-BE49-F238E27FC236}">
                <a16:creationId xmlns:a16="http://schemas.microsoft.com/office/drawing/2014/main" id="{31722B7B-E8EE-53C3-A54E-7C93217D78C5}"/>
              </a:ext>
            </a:extLst>
          </p:cNvPr>
          <p:cNvGrpSpPr/>
          <p:nvPr userDrawn="1"/>
        </p:nvGrpSpPr>
        <p:grpSpPr>
          <a:xfrm>
            <a:off x="425129" y="2369470"/>
            <a:ext cx="11106895" cy="2899637"/>
            <a:chOff x="650906" y="2255351"/>
            <a:chExt cx="7645805" cy="2661417"/>
          </a:xfrm>
        </p:grpSpPr>
        <p:pic>
          <p:nvPicPr>
            <p:cNvPr id="6" name="Image 2">
              <a:extLst>
                <a:ext uri="{FF2B5EF4-FFF2-40B4-BE49-F238E27FC236}">
                  <a16:creationId xmlns:a16="http://schemas.microsoft.com/office/drawing/2014/main" id="{C8AE7CE5-F00B-A093-13C8-9ED208D6764C}"/>
                </a:ext>
              </a:extLst>
            </p:cNvPr>
            <p:cNvPicPr>
              <a:picLocks noChangeAspect="1"/>
            </p:cNvPicPr>
            <p:nvPr userDrawn="1"/>
          </p:nvPicPr>
          <p:blipFill>
            <a:blip r:embed="rId4"/>
            <a:stretch>
              <a:fillRect/>
            </a:stretch>
          </p:blipFill>
          <p:spPr>
            <a:xfrm>
              <a:off x="650906" y="2255351"/>
              <a:ext cx="4994886" cy="2661417"/>
            </a:xfrm>
            <a:prstGeom prst="rect">
              <a:avLst/>
            </a:prstGeom>
          </p:spPr>
        </p:pic>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6"/>
          <a:stretch>
            <a:fillRect/>
          </a:stretch>
        </p:blipFill>
        <p:spPr>
          <a:xfrm>
            <a:off x="2146137" y="144638"/>
            <a:ext cx="7827943" cy="1603387"/>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59369-A0C7-ADD0-3C89-A2505A2092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9532C8F5-57E2-FB02-EA48-0BDBD7A6CE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8B000921-4898-BC40-6F00-A89B3D02AAA4}"/>
              </a:ext>
            </a:extLst>
          </p:cNvPr>
          <p:cNvSpPr>
            <a:spLocks noGrp="1"/>
          </p:cNvSpPr>
          <p:nvPr>
            <p:ph type="dt" sz="half" idx="10"/>
          </p:nvPr>
        </p:nvSpPr>
        <p:spPr/>
        <p:txBody>
          <a:bodyPr/>
          <a:lstStyle/>
          <a:p>
            <a:endParaRPr lang="fr-FR"/>
          </a:p>
        </p:txBody>
      </p:sp>
      <p:sp>
        <p:nvSpPr>
          <p:cNvPr id="5" name="Footer Placeholder 4">
            <a:extLst>
              <a:ext uri="{FF2B5EF4-FFF2-40B4-BE49-F238E27FC236}">
                <a16:creationId xmlns:a16="http://schemas.microsoft.com/office/drawing/2014/main" id="{94866809-4202-3FC1-13D6-51C7B8A2C3FE}"/>
              </a:ext>
            </a:extLst>
          </p:cNvPr>
          <p:cNvSpPr>
            <a:spLocks noGrp="1"/>
          </p:cNvSpPr>
          <p:nvPr>
            <p:ph type="ftr" sz="quarter" idx="11"/>
          </p:nvPr>
        </p:nvSpPr>
        <p:spPr/>
        <p:txBody>
          <a:bodyPr/>
          <a:lstStyle/>
          <a:p>
            <a:r>
              <a:rPr lang="en-GB"/>
              <a:t>Target System | IMCC and MuCol Annual Meeting 2024</a:t>
            </a:r>
            <a:endParaRPr lang="fr-FR"/>
          </a:p>
        </p:txBody>
      </p:sp>
      <p:sp>
        <p:nvSpPr>
          <p:cNvPr id="6" name="Slide Number Placeholder 5">
            <a:extLst>
              <a:ext uri="{FF2B5EF4-FFF2-40B4-BE49-F238E27FC236}">
                <a16:creationId xmlns:a16="http://schemas.microsoft.com/office/drawing/2014/main" id="{DBB29FE8-2D09-BD89-0F37-CF7FE7A77614}"/>
              </a:ext>
            </a:extLst>
          </p:cNvPr>
          <p:cNvSpPr>
            <a:spLocks noGrp="1"/>
          </p:cNvSpPr>
          <p:nvPr>
            <p:ph type="sldNum" sz="quarter" idx="12"/>
          </p:nvPr>
        </p:nvSpPr>
        <p:spPr/>
        <p:txBody>
          <a:bodyPr/>
          <a:lstStyle/>
          <a:p>
            <a:fld id="{3EE4DB42-4B65-4BA7-8013-AD39BFE3D6F6}" type="slidenum">
              <a:rPr lang="fr-FR" smtClean="0"/>
              <a:t>‹#›</a:t>
            </a:fld>
            <a:endParaRPr lang="fr-FR"/>
          </a:p>
        </p:txBody>
      </p:sp>
    </p:spTree>
    <p:extLst>
      <p:ext uri="{BB962C8B-B14F-4D97-AF65-F5344CB8AC3E}">
        <p14:creationId xmlns:p14="http://schemas.microsoft.com/office/powerpoint/2010/main" val="419388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355726"/>
            <a:ext cx="11074400" cy="5060949"/>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a:t>Target System | IMCC and MuCol Annual Meeting 2024</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813339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40DDC3-B781-E0AB-FB9F-2B4BF19D9809}"/>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66209166-EF37-9745-34DA-B4CE33E55735}"/>
              </a:ext>
            </a:extLst>
          </p:cNvPr>
          <p:cNvSpPr>
            <a:spLocks noGrp="1"/>
          </p:cNvSpPr>
          <p:nvPr>
            <p:ph type="ftr" sz="quarter" idx="11"/>
          </p:nvPr>
        </p:nvSpPr>
        <p:spPr/>
        <p:txBody>
          <a:bodyPr/>
          <a:lstStyle/>
          <a:p>
            <a:r>
              <a:rPr lang="en-GB"/>
              <a:t>Target System | IMCC and MuCol Annual Meeting 2024</a:t>
            </a:r>
          </a:p>
        </p:txBody>
      </p:sp>
      <p:sp>
        <p:nvSpPr>
          <p:cNvPr id="4" name="Slide Number Placeholder 3">
            <a:extLst>
              <a:ext uri="{FF2B5EF4-FFF2-40B4-BE49-F238E27FC236}">
                <a16:creationId xmlns:a16="http://schemas.microsoft.com/office/drawing/2014/main" id="{9629636E-0D5C-CEA9-FC9E-6E8710306864}"/>
              </a:ext>
            </a:extLst>
          </p:cNvPr>
          <p:cNvSpPr>
            <a:spLocks noGrp="1"/>
          </p:cNvSpPr>
          <p:nvPr>
            <p:ph type="sldNum" sz="quarter" idx="12"/>
          </p:nvPr>
        </p:nvSpPr>
        <p:spPr/>
        <p:txBody>
          <a:bodyPr/>
          <a:lstStyle/>
          <a:p>
            <a:fld id="{E94E93CA-79CA-4700-89E1-2A64C4EB09B3}" type="slidenum">
              <a:rPr lang="en-GB" smtClean="0"/>
              <a:t>‹#›</a:t>
            </a:fld>
            <a:endParaRPr lang="en-GB"/>
          </a:p>
        </p:txBody>
      </p:sp>
    </p:spTree>
    <p:extLst>
      <p:ext uri="{BB962C8B-B14F-4D97-AF65-F5344CB8AC3E}">
        <p14:creationId xmlns:p14="http://schemas.microsoft.com/office/powerpoint/2010/main" val="1951384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 name="Picture Placeholder 4">
            <a:extLst>
              <a:ext uri="{FF2B5EF4-FFF2-40B4-BE49-F238E27FC236}">
                <a16:creationId xmlns:a16="http://schemas.microsoft.com/office/drawing/2014/main" id="{592C9EE7-9E58-CB42-D671-F1391B1A2E20}"/>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3139861" cy="466827"/>
          </a:xfrm>
          <a:prstGeom prst="rect">
            <a:avLst/>
          </a:prstGeom>
        </p:spPr>
      </p:pic>
      <p:sp>
        <p:nvSpPr>
          <p:cNvPr id="5" name="Picture Placeholder 4">
            <a:extLst>
              <a:ext uri="{FF2B5EF4-FFF2-40B4-BE49-F238E27FC236}">
                <a16:creationId xmlns:a16="http://schemas.microsoft.com/office/drawing/2014/main" id="{3DD1E8B6-0A0D-2BB1-8F83-581531C0FE43}"/>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044CF02-64A5-6AC8-7F55-A18914197CC8}"/>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Picture Placeholder 4">
            <a:extLst>
              <a:ext uri="{FF2B5EF4-FFF2-40B4-BE49-F238E27FC236}">
                <a16:creationId xmlns:a16="http://schemas.microsoft.com/office/drawing/2014/main" id="{B626D1F9-831D-1152-C0B6-F29C400F70D0}"/>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Picture Placeholder 4">
            <a:extLst>
              <a:ext uri="{FF2B5EF4-FFF2-40B4-BE49-F238E27FC236}">
                <a16:creationId xmlns:a16="http://schemas.microsoft.com/office/drawing/2014/main" id="{C1CCAE05-83D2-151D-90F5-3719B66606BF}"/>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Picture Placeholder 4">
            <a:extLst>
              <a:ext uri="{FF2B5EF4-FFF2-40B4-BE49-F238E27FC236}">
                <a16:creationId xmlns:a16="http://schemas.microsoft.com/office/drawing/2014/main" id="{10C438CD-A30C-D265-3D6C-E20BC99D4C99}"/>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123590" y="193330"/>
            <a:ext cx="2249281" cy="898860"/>
          </a:xfrm>
          <a:prstGeom prst="rect">
            <a:avLst/>
          </a:prstGeom>
          <a:noFill/>
        </p:spPr>
      </p:pic>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6"/>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6"/>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7"/>
          <a:stretch>
            <a:fillRect/>
          </a:stretch>
        </p:blipFill>
        <p:spPr>
          <a:xfrm rot="21067063" flipH="1">
            <a:off x="11453129" y="6370168"/>
            <a:ext cx="694267"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 id="2147483674" r:id="rId12"/>
    <p:sldLayoutId id="2147483675" r:id="rId13"/>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2.xml"/><Relationship Id="rId4" Type="http://schemas.openxmlformats.org/officeDocument/2006/relationships/image" Target="../media/image17.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27DEBC2-51D9-AEA5-6539-2BA20DF15E48}"/>
              </a:ext>
            </a:extLst>
          </p:cNvPr>
          <p:cNvSpPr>
            <a:spLocks noGrp="1"/>
          </p:cNvSpPr>
          <p:nvPr>
            <p:ph type="ctrTitle"/>
          </p:nvPr>
        </p:nvSpPr>
        <p:spPr/>
        <p:txBody>
          <a:bodyPr>
            <a:noAutofit/>
          </a:bodyPr>
          <a:lstStyle/>
          <a:p>
            <a:r>
              <a:rPr lang="en-GB" sz="3200" b="1" dirty="0"/>
              <a:t>Performance of the cooling system is worse than hoped for.</a:t>
            </a:r>
            <a:r>
              <a:rPr lang="en-GB" sz="3200" b="1" dirty="0">
                <a:sym typeface="Wingdings" panose="05000000000000000000" pitchFamily="2" charset="2"/>
              </a:rPr>
              <a:t> Need to increase beam power.  Need mature concept for the ESPP in 03/2025</a:t>
            </a:r>
            <a:endParaRPr lang="en-GB" sz="3200" b="1" dirty="0"/>
          </a:p>
        </p:txBody>
      </p:sp>
      <p:sp>
        <p:nvSpPr>
          <p:cNvPr id="10" name="Subtitle 9">
            <a:extLst>
              <a:ext uri="{FF2B5EF4-FFF2-40B4-BE49-F238E27FC236}">
                <a16:creationId xmlns:a16="http://schemas.microsoft.com/office/drawing/2014/main" id="{3290FBCB-C60F-A163-A219-9D3595ADBD06}"/>
              </a:ext>
            </a:extLst>
          </p:cNvPr>
          <p:cNvSpPr>
            <a:spLocks noGrp="1"/>
          </p:cNvSpPr>
          <p:nvPr>
            <p:ph type="subTitle" idx="1"/>
          </p:nvPr>
        </p:nvSpPr>
        <p:spPr/>
        <p:txBody>
          <a:bodyPr>
            <a:normAutofit/>
          </a:bodyPr>
          <a:lstStyle/>
          <a:p>
            <a:r>
              <a:rPr lang="en-GB" dirty="0"/>
              <a:t>How to start ?</a:t>
            </a:r>
          </a:p>
        </p:txBody>
      </p:sp>
      <p:sp>
        <p:nvSpPr>
          <p:cNvPr id="11" name="Picture Placeholder 10">
            <a:extLst>
              <a:ext uri="{FF2B5EF4-FFF2-40B4-BE49-F238E27FC236}">
                <a16:creationId xmlns:a16="http://schemas.microsoft.com/office/drawing/2014/main" id="{32D8F6C2-E15E-56B3-1B8F-6395BBD6E66F}"/>
              </a:ext>
            </a:extLst>
          </p:cNvPr>
          <p:cNvSpPr>
            <a:spLocks noGrp="1"/>
          </p:cNvSpPr>
          <p:nvPr>
            <p:ph type="pic" sz="quarter" idx="10"/>
          </p:nvPr>
        </p:nvSpPr>
        <p:spPr/>
        <p:txBody>
          <a:bodyPr/>
          <a:lstStyle/>
          <a:p>
            <a:endParaRPr lang="en-GB"/>
          </a:p>
        </p:txBody>
      </p:sp>
      <p:sp>
        <p:nvSpPr>
          <p:cNvPr id="12" name="Text Placeholder 11">
            <a:extLst>
              <a:ext uri="{FF2B5EF4-FFF2-40B4-BE49-F238E27FC236}">
                <a16:creationId xmlns:a16="http://schemas.microsoft.com/office/drawing/2014/main" id="{A6982C5A-0B60-E113-96B6-1E6F6109A6E2}"/>
              </a:ext>
            </a:extLst>
          </p:cNvPr>
          <p:cNvSpPr>
            <a:spLocks noGrp="1"/>
          </p:cNvSpPr>
          <p:nvPr>
            <p:ph type="body" sz="quarter" idx="11"/>
          </p:nvPr>
        </p:nvSpPr>
        <p:spPr/>
        <p:txBody>
          <a:bodyPr>
            <a:normAutofit/>
          </a:bodyPr>
          <a:lstStyle/>
          <a:p>
            <a:r>
              <a:rPr lang="en-US" sz="1400" dirty="0"/>
              <a:t>Rui Franqueira Ximenes et al. (SY-STI-TCD)</a:t>
            </a:r>
            <a:endParaRPr lang="en-GB" sz="1400" dirty="0"/>
          </a:p>
        </p:txBody>
      </p:sp>
    </p:spTree>
    <p:extLst>
      <p:ext uri="{BB962C8B-B14F-4D97-AF65-F5344CB8AC3E}">
        <p14:creationId xmlns:p14="http://schemas.microsoft.com/office/powerpoint/2010/main" val="1171344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2</a:t>
            </a:fld>
            <a:endParaRPr lang="en-GB" dirty="0"/>
          </a:p>
        </p:txBody>
      </p:sp>
      <p:sp>
        <p:nvSpPr>
          <p:cNvPr id="5" name="Title 4"/>
          <p:cNvSpPr>
            <a:spLocks noGrp="1"/>
          </p:cNvSpPr>
          <p:nvPr>
            <p:ph type="title"/>
          </p:nvPr>
        </p:nvSpPr>
        <p:spPr/>
        <p:txBody>
          <a:bodyPr/>
          <a:lstStyle/>
          <a:p>
            <a:r>
              <a:rPr lang="en-US" dirty="0" err="1"/>
              <a:t>Targetry</a:t>
            </a:r>
            <a:r>
              <a:rPr lang="en-US" dirty="0"/>
              <a:t> options</a:t>
            </a:r>
            <a:endParaRPr lang="en-GB" dirty="0"/>
          </a:p>
        </p:txBody>
      </p:sp>
      <p:pic>
        <p:nvPicPr>
          <p:cNvPr id="11" name="Image 4">
            <a:extLst>
              <a:ext uri="{FF2B5EF4-FFF2-40B4-BE49-F238E27FC236}">
                <a16:creationId xmlns:a16="http://schemas.microsoft.com/office/drawing/2014/main" id="{F9035C95-1D32-4F2E-F00E-D9343DF90F40}"/>
              </a:ext>
            </a:extLst>
          </p:cNvPr>
          <p:cNvPicPr>
            <a:picLocks noChangeAspect="1"/>
          </p:cNvPicPr>
          <p:nvPr/>
        </p:nvPicPr>
        <p:blipFill>
          <a:blip r:embed="rId2"/>
          <a:stretch>
            <a:fillRect/>
          </a:stretch>
        </p:blipFill>
        <p:spPr>
          <a:xfrm>
            <a:off x="10980920" y="76059"/>
            <a:ext cx="910841" cy="910841"/>
          </a:xfrm>
          <a:prstGeom prst="rect">
            <a:avLst/>
          </a:prstGeom>
        </p:spPr>
      </p:pic>
      <p:sp>
        <p:nvSpPr>
          <p:cNvPr id="13" name="Footer Placeholder 12">
            <a:extLst>
              <a:ext uri="{FF2B5EF4-FFF2-40B4-BE49-F238E27FC236}">
                <a16:creationId xmlns:a16="http://schemas.microsoft.com/office/drawing/2014/main" id="{086607D1-800B-31D9-AFB4-92B36C415922}"/>
              </a:ext>
            </a:extLst>
          </p:cNvPr>
          <p:cNvSpPr>
            <a:spLocks noGrp="1"/>
          </p:cNvSpPr>
          <p:nvPr>
            <p:ph type="ftr" sz="quarter" idx="3"/>
          </p:nvPr>
        </p:nvSpPr>
        <p:spPr/>
        <p:txBody>
          <a:bodyPr/>
          <a:lstStyle/>
          <a:p>
            <a:r>
              <a:rPr lang="en-GB"/>
              <a:t>Target System | IMCC and MuCol Annual Meeting 2024</a:t>
            </a:r>
            <a:endParaRPr lang="en-GB" dirty="0"/>
          </a:p>
        </p:txBody>
      </p:sp>
      <p:pic>
        <p:nvPicPr>
          <p:cNvPr id="16" name="Picture 15">
            <a:extLst>
              <a:ext uri="{FF2B5EF4-FFF2-40B4-BE49-F238E27FC236}">
                <a16:creationId xmlns:a16="http://schemas.microsoft.com/office/drawing/2014/main" id="{3CBB3CF6-73C4-1E69-86FE-73F99768EACF}"/>
              </a:ext>
            </a:extLst>
          </p:cNvPr>
          <p:cNvPicPr>
            <a:picLocks noChangeAspect="1"/>
          </p:cNvPicPr>
          <p:nvPr/>
        </p:nvPicPr>
        <p:blipFill>
          <a:blip r:embed="rId3"/>
          <a:stretch>
            <a:fillRect/>
          </a:stretch>
        </p:blipFill>
        <p:spPr>
          <a:xfrm>
            <a:off x="4588092" y="3428554"/>
            <a:ext cx="2057511" cy="2847305"/>
          </a:xfrm>
          <a:prstGeom prst="rect">
            <a:avLst/>
          </a:prstGeom>
        </p:spPr>
      </p:pic>
      <p:sp>
        <p:nvSpPr>
          <p:cNvPr id="19" name="Content Placeholder 18">
            <a:extLst>
              <a:ext uri="{FF2B5EF4-FFF2-40B4-BE49-F238E27FC236}">
                <a16:creationId xmlns:a16="http://schemas.microsoft.com/office/drawing/2014/main" id="{D6B49D26-239E-18C3-21FD-0D810493CACA}"/>
              </a:ext>
            </a:extLst>
          </p:cNvPr>
          <p:cNvSpPr>
            <a:spLocks noGrp="1"/>
          </p:cNvSpPr>
          <p:nvPr>
            <p:ph sz="quarter" idx="12"/>
          </p:nvPr>
        </p:nvSpPr>
        <p:spPr>
          <a:xfrm>
            <a:off x="609600" y="1499831"/>
            <a:ext cx="11282160" cy="1031874"/>
          </a:xfrm>
        </p:spPr>
        <p:txBody>
          <a:bodyPr>
            <a:normAutofit/>
          </a:bodyPr>
          <a:lstStyle/>
          <a:p>
            <a:pPr marL="0" indent="0">
              <a:buNone/>
            </a:pPr>
            <a:r>
              <a:rPr lang="en-US" sz="2000" dirty="0"/>
              <a:t>CERN leading C-Target system studies &amp; liquid-Pb option with ENEA. RAL &amp; Warwick University leading fluidized W option. </a:t>
            </a:r>
            <a:r>
              <a:rPr lang="en-US" sz="2000" dirty="0">
                <a:sym typeface="Wingdings" panose="05000000000000000000" pitchFamily="2" charset="2"/>
              </a:rPr>
              <a:t> </a:t>
            </a:r>
            <a:r>
              <a:rPr lang="en-US" sz="2000" b="1" dirty="0">
                <a:solidFill>
                  <a:srgbClr val="C44965"/>
                </a:solidFill>
                <a:sym typeface="Wingdings" panose="05000000000000000000" pitchFamily="2" charset="2"/>
              </a:rPr>
              <a:t>C-Target is baseline with 2 MW</a:t>
            </a:r>
            <a:endParaRPr lang="en-GB" sz="2000" b="1" dirty="0">
              <a:solidFill>
                <a:srgbClr val="C44965"/>
              </a:solidFill>
            </a:endParaRPr>
          </a:p>
        </p:txBody>
      </p:sp>
      <p:pic>
        <p:nvPicPr>
          <p:cNvPr id="20" name="Picture 19">
            <a:extLst>
              <a:ext uri="{FF2B5EF4-FFF2-40B4-BE49-F238E27FC236}">
                <a16:creationId xmlns:a16="http://schemas.microsoft.com/office/drawing/2014/main" id="{AE787EFF-1300-4506-0BB8-D4D10C04DB8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70827" y="3429000"/>
            <a:ext cx="3711574" cy="2846860"/>
          </a:xfrm>
          <a:prstGeom prst="rect">
            <a:avLst/>
          </a:prstGeom>
          <a:noFill/>
        </p:spPr>
      </p:pic>
      <p:pic>
        <p:nvPicPr>
          <p:cNvPr id="21" name="Picture 20">
            <a:extLst>
              <a:ext uri="{FF2B5EF4-FFF2-40B4-BE49-F238E27FC236}">
                <a16:creationId xmlns:a16="http://schemas.microsoft.com/office/drawing/2014/main" id="{B90C7BA5-E446-1693-2AB1-6B3BD66E5195}"/>
              </a:ext>
            </a:extLst>
          </p:cNvPr>
          <p:cNvPicPr>
            <a:picLocks noChangeAspect="1"/>
          </p:cNvPicPr>
          <p:nvPr/>
        </p:nvPicPr>
        <p:blipFill rotWithShape="1">
          <a:blip r:embed="rId5"/>
          <a:srcRect b="4829"/>
          <a:stretch/>
        </p:blipFill>
        <p:spPr>
          <a:xfrm rot="10800000">
            <a:off x="680994" y="3270358"/>
            <a:ext cx="3337891" cy="1701799"/>
          </a:xfrm>
          <a:prstGeom prst="rect">
            <a:avLst/>
          </a:prstGeom>
        </p:spPr>
      </p:pic>
      <p:pic>
        <p:nvPicPr>
          <p:cNvPr id="22" name="Picture 21">
            <a:extLst>
              <a:ext uri="{FF2B5EF4-FFF2-40B4-BE49-F238E27FC236}">
                <a16:creationId xmlns:a16="http://schemas.microsoft.com/office/drawing/2014/main" id="{7116A4D2-692C-C85B-1EAD-9C30530CEDEE}"/>
              </a:ext>
            </a:extLst>
          </p:cNvPr>
          <p:cNvPicPr>
            <a:picLocks noChangeAspect="1"/>
          </p:cNvPicPr>
          <p:nvPr/>
        </p:nvPicPr>
        <p:blipFill>
          <a:blip r:embed="rId6"/>
          <a:stretch>
            <a:fillRect/>
          </a:stretch>
        </p:blipFill>
        <p:spPr>
          <a:xfrm>
            <a:off x="680994" y="4875832"/>
            <a:ext cx="3082145" cy="1414043"/>
          </a:xfrm>
          <a:prstGeom prst="roundRect">
            <a:avLst>
              <a:gd name="adj" fmla="val 8594"/>
            </a:avLst>
          </a:prstGeom>
          <a:solidFill>
            <a:srgbClr val="FFFFFF">
              <a:shade val="85000"/>
            </a:srgbClr>
          </a:solidFill>
          <a:ln w="28575">
            <a:solidFill>
              <a:srgbClr val="FF0000"/>
            </a:solidFill>
          </a:ln>
          <a:effectLst/>
        </p:spPr>
      </p:pic>
      <p:sp>
        <p:nvSpPr>
          <p:cNvPr id="23" name="Rectangle: Rounded Corners 22">
            <a:extLst>
              <a:ext uri="{FF2B5EF4-FFF2-40B4-BE49-F238E27FC236}">
                <a16:creationId xmlns:a16="http://schemas.microsoft.com/office/drawing/2014/main" id="{4AD0881B-90C9-5233-C7D0-62430791BE34}"/>
              </a:ext>
            </a:extLst>
          </p:cNvPr>
          <p:cNvSpPr/>
          <p:nvPr/>
        </p:nvSpPr>
        <p:spPr>
          <a:xfrm>
            <a:off x="300240" y="2238375"/>
            <a:ext cx="3848950" cy="4178301"/>
          </a:xfrm>
          <a:prstGeom prst="roundRect">
            <a:avLst>
              <a:gd name="adj" fmla="val 4554"/>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082722E6-394C-53B1-13F1-29D005874BD2}"/>
              </a:ext>
            </a:extLst>
          </p:cNvPr>
          <p:cNvSpPr/>
          <p:nvPr/>
        </p:nvSpPr>
        <p:spPr>
          <a:xfrm>
            <a:off x="4294864" y="2238375"/>
            <a:ext cx="2886610" cy="4154898"/>
          </a:xfrm>
          <a:prstGeom prst="roundRect">
            <a:avLst>
              <a:gd name="adj" fmla="val 4554"/>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CDEB1A30-EAC7-18E9-10C9-9EFF64831380}"/>
              </a:ext>
            </a:extLst>
          </p:cNvPr>
          <p:cNvSpPr/>
          <p:nvPr/>
        </p:nvSpPr>
        <p:spPr>
          <a:xfrm>
            <a:off x="7327147" y="2238375"/>
            <a:ext cx="4564613" cy="4154898"/>
          </a:xfrm>
          <a:prstGeom prst="roundRect">
            <a:avLst>
              <a:gd name="adj" fmla="val 4554"/>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80CCB168-0A12-A5B4-D5A4-31E8215C0554}"/>
              </a:ext>
            </a:extLst>
          </p:cNvPr>
          <p:cNvSpPr txBox="1"/>
          <p:nvPr/>
        </p:nvSpPr>
        <p:spPr>
          <a:xfrm>
            <a:off x="563815" y="2237485"/>
            <a:ext cx="3362700" cy="677108"/>
          </a:xfrm>
          <a:prstGeom prst="rect">
            <a:avLst/>
          </a:prstGeom>
          <a:noFill/>
        </p:spPr>
        <p:txBody>
          <a:bodyPr wrap="square" rtlCol="0">
            <a:spAutoFit/>
          </a:bodyPr>
          <a:lstStyle/>
          <a:p>
            <a:pPr algn="ctr"/>
            <a:r>
              <a:rPr lang="en-GB" sz="1900" b="1" spc="-5" dirty="0">
                <a:solidFill>
                  <a:srgbClr val="1E59AD"/>
                </a:solidFill>
                <a:latin typeface="Arial" panose="020B0604020202020204" pitchFamily="34" charset="0"/>
                <a:ea typeface="Arial" panose="020B0604020202020204" pitchFamily="34" charset="0"/>
                <a:cs typeface="Arial" panose="020B0604020202020204" pitchFamily="34" charset="0"/>
              </a:rPr>
              <a:t>C-Target &amp; target system</a:t>
            </a:r>
          </a:p>
          <a:p>
            <a:pPr algn="ctr"/>
            <a:r>
              <a:rPr lang="en-GB" sz="1900" spc="-5" dirty="0">
                <a:latin typeface="Arial" panose="020B0604020202020204" pitchFamily="34" charset="0"/>
                <a:ea typeface="Arial" panose="020B0604020202020204" pitchFamily="34" charset="0"/>
                <a:cs typeface="Arial" panose="020B0604020202020204" pitchFamily="34" charset="0"/>
              </a:rPr>
              <a:t>CERN</a:t>
            </a:r>
          </a:p>
        </p:txBody>
      </p:sp>
      <p:sp>
        <p:nvSpPr>
          <p:cNvPr id="28" name="TextBox 27">
            <a:extLst>
              <a:ext uri="{FF2B5EF4-FFF2-40B4-BE49-F238E27FC236}">
                <a16:creationId xmlns:a16="http://schemas.microsoft.com/office/drawing/2014/main" id="{D545F1A1-A3FB-11EB-A4A0-3CFF70641C72}"/>
              </a:ext>
            </a:extLst>
          </p:cNvPr>
          <p:cNvSpPr txBox="1"/>
          <p:nvPr/>
        </p:nvSpPr>
        <p:spPr>
          <a:xfrm>
            <a:off x="4164559" y="2237485"/>
            <a:ext cx="3362700" cy="677108"/>
          </a:xfrm>
          <a:prstGeom prst="rect">
            <a:avLst/>
          </a:prstGeom>
          <a:noFill/>
        </p:spPr>
        <p:txBody>
          <a:bodyPr wrap="square" rtlCol="0">
            <a:spAutoFit/>
          </a:bodyPr>
          <a:lstStyle/>
          <a:p>
            <a:pPr algn="ctr"/>
            <a:r>
              <a:rPr lang="en-GB" sz="1900" b="1" spc="-5" dirty="0">
                <a:solidFill>
                  <a:srgbClr val="1E59AD"/>
                </a:solidFill>
                <a:latin typeface="Arial" panose="020B0604020202020204" pitchFamily="34" charset="0"/>
                <a:ea typeface="Arial" panose="020B0604020202020204" pitchFamily="34" charset="0"/>
                <a:cs typeface="Arial" panose="020B0604020202020204" pitchFamily="34" charset="0"/>
              </a:rPr>
              <a:t>Liquid Pb Target</a:t>
            </a:r>
          </a:p>
          <a:p>
            <a:pPr algn="ctr"/>
            <a:r>
              <a:rPr lang="en-GB" sz="1900" spc="-5" dirty="0">
                <a:latin typeface="Arial" panose="020B0604020202020204" pitchFamily="34" charset="0"/>
                <a:ea typeface="Arial" panose="020B0604020202020204" pitchFamily="34" charset="0"/>
                <a:cs typeface="Arial" panose="020B0604020202020204" pitchFamily="34" charset="0"/>
              </a:rPr>
              <a:t>ENEA &amp; CERN</a:t>
            </a:r>
          </a:p>
        </p:txBody>
      </p:sp>
      <p:sp>
        <p:nvSpPr>
          <p:cNvPr id="29" name="TextBox 28">
            <a:extLst>
              <a:ext uri="{FF2B5EF4-FFF2-40B4-BE49-F238E27FC236}">
                <a16:creationId xmlns:a16="http://schemas.microsoft.com/office/drawing/2014/main" id="{1D02AF3A-EE48-1759-6A3F-14FD2B39CF25}"/>
              </a:ext>
            </a:extLst>
          </p:cNvPr>
          <p:cNvSpPr txBox="1"/>
          <p:nvPr/>
        </p:nvSpPr>
        <p:spPr>
          <a:xfrm>
            <a:off x="8073640" y="2246953"/>
            <a:ext cx="3362700" cy="677108"/>
          </a:xfrm>
          <a:prstGeom prst="rect">
            <a:avLst/>
          </a:prstGeom>
          <a:noFill/>
        </p:spPr>
        <p:txBody>
          <a:bodyPr wrap="square" rtlCol="0">
            <a:spAutoFit/>
          </a:bodyPr>
          <a:lstStyle/>
          <a:p>
            <a:pPr algn="ctr"/>
            <a:r>
              <a:rPr lang="en-GB" sz="1900" b="1" spc="-5" dirty="0">
                <a:solidFill>
                  <a:srgbClr val="1E59AD"/>
                </a:solidFill>
                <a:latin typeface="Arial" panose="020B0604020202020204" pitchFamily="34" charset="0"/>
                <a:ea typeface="Arial" panose="020B0604020202020204" pitchFamily="34" charset="0"/>
                <a:cs typeface="Arial" panose="020B0604020202020204" pitchFamily="34" charset="0"/>
              </a:rPr>
              <a:t>Fluidized W-Target</a:t>
            </a:r>
          </a:p>
          <a:p>
            <a:pPr algn="ctr"/>
            <a:r>
              <a:rPr lang="en-GB" sz="1900" spc="-5" dirty="0">
                <a:latin typeface="Arial" panose="020B0604020202020204" pitchFamily="34" charset="0"/>
                <a:ea typeface="Arial" panose="020B0604020202020204" pitchFamily="34" charset="0"/>
                <a:cs typeface="Arial" panose="020B0604020202020204" pitchFamily="34" charset="0"/>
              </a:rPr>
              <a:t>RAL &amp; Warwick Uni.</a:t>
            </a:r>
          </a:p>
        </p:txBody>
      </p:sp>
      <p:sp>
        <p:nvSpPr>
          <p:cNvPr id="30" name="TextBox 29">
            <a:extLst>
              <a:ext uri="{FF2B5EF4-FFF2-40B4-BE49-F238E27FC236}">
                <a16:creationId xmlns:a16="http://schemas.microsoft.com/office/drawing/2014/main" id="{3EE17913-8A2C-5EF0-DBDF-BDDB2B349AFE}"/>
              </a:ext>
            </a:extLst>
          </p:cNvPr>
          <p:cNvSpPr txBox="1"/>
          <p:nvPr/>
        </p:nvSpPr>
        <p:spPr>
          <a:xfrm>
            <a:off x="7474703" y="2905335"/>
            <a:ext cx="4267436" cy="307777"/>
          </a:xfrm>
          <a:prstGeom prst="rect">
            <a:avLst/>
          </a:prstGeom>
          <a:noFill/>
        </p:spPr>
        <p:txBody>
          <a:bodyPr wrap="square" rtlCol="0">
            <a:spAutoFit/>
          </a:bodyPr>
          <a:lstStyle/>
          <a:p>
            <a:pPr algn="ctr"/>
            <a:r>
              <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rPr>
              <a:t>C. Densham, J.J. Back, W. Bishop, D. Wilcox, et al.</a:t>
            </a:r>
          </a:p>
        </p:txBody>
      </p:sp>
      <p:sp>
        <p:nvSpPr>
          <p:cNvPr id="31" name="TextBox 30">
            <a:extLst>
              <a:ext uri="{FF2B5EF4-FFF2-40B4-BE49-F238E27FC236}">
                <a16:creationId xmlns:a16="http://schemas.microsoft.com/office/drawing/2014/main" id="{020954D1-F14B-2A6A-256A-863EEA0BA784}"/>
              </a:ext>
            </a:extLst>
          </p:cNvPr>
          <p:cNvSpPr txBox="1"/>
          <p:nvPr/>
        </p:nvSpPr>
        <p:spPr>
          <a:xfrm>
            <a:off x="4472896" y="2850731"/>
            <a:ext cx="2568831" cy="523220"/>
          </a:xfrm>
          <a:prstGeom prst="rect">
            <a:avLst/>
          </a:prstGeom>
          <a:noFill/>
        </p:spPr>
        <p:txBody>
          <a:bodyPr wrap="square" rtlCol="0">
            <a:spAutoFit/>
          </a:bodyPr>
          <a:lstStyle/>
          <a:p>
            <a:pPr algn="ctr"/>
            <a:r>
              <a:rPr lang="it-IT" sz="1400" i="1" spc="-5" dirty="0">
                <a:solidFill>
                  <a:srgbClr val="C44965"/>
                </a:solidFill>
                <a:latin typeface="Arial" panose="020B0604020202020204" pitchFamily="34" charset="0"/>
                <a:ea typeface="Arial" panose="020B0604020202020204" pitchFamily="34" charset="0"/>
                <a:cs typeface="Arial" panose="020B0604020202020204" pitchFamily="34" charset="0"/>
              </a:rPr>
              <a:t>C. Carrelli, M. Tarantino, I.Di Piazza, P.C. Puviani et al. </a:t>
            </a:r>
            <a:endPar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C62A4166-2765-EAC1-A72F-53AB44512C73}"/>
              </a:ext>
            </a:extLst>
          </p:cNvPr>
          <p:cNvSpPr txBox="1"/>
          <p:nvPr/>
        </p:nvSpPr>
        <p:spPr>
          <a:xfrm>
            <a:off x="284871" y="2849051"/>
            <a:ext cx="3848950" cy="523220"/>
          </a:xfrm>
          <a:prstGeom prst="rect">
            <a:avLst/>
          </a:prstGeom>
          <a:noFill/>
        </p:spPr>
        <p:txBody>
          <a:bodyPr wrap="square" rtlCol="0">
            <a:spAutoFit/>
          </a:bodyPr>
          <a:lstStyle/>
          <a:p>
            <a:pPr algn="ctr"/>
            <a:r>
              <a:rPr lang="it-IT" sz="1400" i="1" spc="-5" dirty="0">
                <a:solidFill>
                  <a:srgbClr val="C44965"/>
                </a:solidFill>
                <a:latin typeface="Arial" panose="020B0604020202020204" pitchFamily="34" charset="0"/>
                <a:ea typeface="Arial" panose="020B0604020202020204" pitchFamily="34" charset="0"/>
                <a:cs typeface="Arial" panose="020B0604020202020204" pitchFamily="34" charset="0"/>
              </a:rPr>
              <a:t>R. F. Ximenes, M. Calviani, D. Calzolari, A. Lechner, F. Saura, J. Manczak, C. Mucher et al</a:t>
            </a:r>
            <a:endPar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6784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9CE77F-6A49-A38F-FC78-5006D43965A4}"/>
              </a:ext>
            </a:extLst>
          </p:cNvPr>
          <p:cNvSpPr>
            <a:spLocks noGrp="1"/>
          </p:cNvSpPr>
          <p:nvPr>
            <p:ph sz="quarter" idx="12"/>
          </p:nvPr>
        </p:nvSpPr>
        <p:spPr/>
        <p:txBody>
          <a:bodyPr>
            <a:normAutofit/>
          </a:bodyPr>
          <a:lstStyle/>
          <a:p>
            <a:pPr>
              <a:buFont typeface="Wingdings" panose="05000000000000000000" pitchFamily="2" charset="2"/>
              <a:buChar char="à"/>
            </a:pPr>
            <a:r>
              <a:rPr lang="en-US" dirty="0">
                <a:sym typeface="Wingdings" panose="05000000000000000000" pitchFamily="2" charset="2"/>
              </a:rPr>
              <a:t>First fine tune up to what power the current concept can go (reduce safety margins)</a:t>
            </a:r>
          </a:p>
          <a:p>
            <a:pPr marL="0" indent="0">
              <a:buNone/>
            </a:pPr>
            <a:r>
              <a:rPr lang="en-US" b="1" u="sng" dirty="0">
                <a:sym typeface="Wingdings" panose="05000000000000000000" pitchFamily="2" charset="2"/>
              </a:rPr>
              <a:t>Possible “easy improvements”</a:t>
            </a:r>
            <a:endParaRPr lang="en-US" b="1" u="sng" dirty="0"/>
          </a:p>
          <a:p>
            <a:pPr marL="0" indent="0">
              <a:buNone/>
            </a:pPr>
            <a:r>
              <a:rPr lang="en-US" b="1" dirty="0"/>
              <a:t>Thermal shock</a:t>
            </a:r>
          </a:p>
          <a:p>
            <a:r>
              <a:rPr lang="en-US" dirty="0"/>
              <a:t>Higher pulse frequency to reduce pulse thermal shock</a:t>
            </a:r>
          </a:p>
          <a:p>
            <a:r>
              <a:rPr lang="en-US" dirty="0"/>
              <a:t>Larger beam spot size</a:t>
            </a:r>
          </a:p>
          <a:p>
            <a:pPr marL="0" indent="0">
              <a:buNone/>
            </a:pPr>
            <a:r>
              <a:rPr lang="en-US" b="1" dirty="0"/>
              <a:t>High temperature</a:t>
            </a:r>
          </a:p>
          <a:p>
            <a:r>
              <a:rPr lang="en-GB" dirty="0"/>
              <a:t>Change baseline of the cooling from indirect cooling to direct cooling (e.g. like T2K)</a:t>
            </a:r>
          </a:p>
          <a:p>
            <a:pPr marL="0" indent="0">
              <a:buNone/>
            </a:pPr>
            <a:r>
              <a:rPr lang="en-GB" b="1" u="sng" dirty="0"/>
              <a:t>Target system constrain</a:t>
            </a:r>
          </a:p>
          <a:p>
            <a:r>
              <a:rPr lang="en-GB" dirty="0"/>
              <a:t>Shielding requirements to increase. Larger solenoids. More expensive. </a:t>
            </a:r>
          </a:p>
          <a:p>
            <a:endParaRPr lang="en-GB" dirty="0"/>
          </a:p>
        </p:txBody>
      </p:sp>
      <p:sp>
        <p:nvSpPr>
          <p:cNvPr id="3" name="Footer Placeholder 2">
            <a:extLst>
              <a:ext uri="{FF2B5EF4-FFF2-40B4-BE49-F238E27FC236}">
                <a16:creationId xmlns:a16="http://schemas.microsoft.com/office/drawing/2014/main" id="{D3D3FC54-83B7-8504-21D9-AA2169A79900}"/>
              </a:ext>
            </a:extLst>
          </p:cNvPr>
          <p:cNvSpPr>
            <a:spLocks noGrp="1"/>
          </p:cNvSpPr>
          <p:nvPr>
            <p:ph type="ftr" sz="quarter" idx="3"/>
          </p:nvPr>
        </p:nvSpPr>
        <p:spPr/>
        <p:txBody>
          <a:bodyPr/>
          <a:lstStyle/>
          <a:p>
            <a:r>
              <a:rPr lang="en-GB"/>
              <a:t>Target System | IMCC and MuCol Annual Meeting 2024</a:t>
            </a:r>
            <a:endParaRPr lang="en-GB" dirty="0"/>
          </a:p>
        </p:txBody>
      </p:sp>
      <p:sp>
        <p:nvSpPr>
          <p:cNvPr id="4" name="Slide Number Placeholder 3">
            <a:extLst>
              <a:ext uri="{FF2B5EF4-FFF2-40B4-BE49-F238E27FC236}">
                <a16:creationId xmlns:a16="http://schemas.microsoft.com/office/drawing/2014/main" id="{6932BE11-94A2-4193-F8D9-E02B8DE7372D}"/>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5" name="Title 4">
            <a:extLst>
              <a:ext uri="{FF2B5EF4-FFF2-40B4-BE49-F238E27FC236}">
                <a16:creationId xmlns:a16="http://schemas.microsoft.com/office/drawing/2014/main" id="{B286FB37-B38E-7D48-FAD3-1CE03133D696}"/>
              </a:ext>
            </a:extLst>
          </p:cNvPr>
          <p:cNvSpPr>
            <a:spLocks noGrp="1"/>
          </p:cNvSpPr>
          <p:nvPr>
            <p:ph type="title"/>
          </p:nvPr>
        </p:nvSpPr>
        <p:spPr/>
        <p:txBody>
          <a:bodyPr/>
          <a:lstStyle/>
          <a:p>
            <a:r>
              <a:rPr lang="en-US" sz="3600" b="1" dirty="0">
                <a:solidFill>
                  <a:srgbClr val="1E59AD"/>
                </a:solidFill>
                <a:latin typeface="Arial" panose="020B0604020202020204" pitchFamily="34" charset="0"/>
                <a:ea typeface="Arial" panose="020B0604020202020204" pitchFamily="34" charset="0"/>
                <a:cs typeface="Arial" panose="020B0604020202020204" pitchFamily="34" charset="0"/>
              </a:rPr>
              <a:t>C-Target &gt;2MW</a:t>
            </a:r>
            <a:endParaRPr lang="en-GB" dirty="0"/>
          </a:p>
        </p:txBody>
      </p:sp>
    </p:spTree>
    <p:extLst>
      <p:ext uri="{BB962C8B-B14F-4D97-AF65-F5344CB8AC3E}">
        <p14:creationId xmlns:p14="http://schemas.microsoft.com/office/powerpoint/2010/main" val="1067368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4</a:t>
            </a:fld>
            <a:endParaRPr lang="en-GB" dirty="0"/>
          </a:p>
        </p:txBody>
      </p:sp>
      <p:sp>
        <p:nvSpPr>
          <p:cNvPr id="5" name="Title 4"/>
          <p:cNvSpPr>
            <a:spLocks noGrp="1"/>
          </p:cNvSpPr>
          <p:nvPr>
            <p:ph type="title"/>
          </p:nvPr>
        </p:nvSpPr>
        <p:spPr/>
        <p:txBody>
          <a:bodyPr/>
          <a:lstStyle/>
          <a:p>
            <a:r>
              <a:rPr lang="en-US" dirty="0" err="1"/>
              <a:t>Targetry</a:t>
            </a:r>
            <a:r>
              <a:rPr lang="en-US" dirty="0"/>
              <a:t> options</a:t>
            </a:r>
            <a:endParaRPr lang="en-GB" dirty="0"/>
          </a:p>
        </p:txBody>
      </p:sp>
      <p:pic>
        <p:nvPicPr>
          <p:cNvPr id="11" name="Image 4">
            <a:extLst>
              <a:ext uri="{FF2B5EF4-FFF2-40B4-BE49-F238E27FC236}">
                <a16:creationId xmlns:a16="http://schemas.microsoft.com/office/drawing/2014/main" id="{F9035C95-1D32-4F2E-F00E-D9343DF90F40}"/>
              </a:ext>
            </a:extLst>
          </p:cNvPr>
          <p:cNvPicPr>
            <a:picLocks noChangeAspect="1"/>
          </p:cNvPicPr>
          <p:nvPr/>
        </p:nvPicPr>
        <p:blipFill>
          <a:blip r:embed="rId2"/>
          <a:stretch>
            <a:fillRect/>
          </a:stretch>
        </p:blipFill>
        <p:spPr>
          <a:xfrm>
            <a:off x="10980920" y="76059"/>
            <a:ext cx="910841" cy="910841"/>
          </a:xfrm>
          <a:prstGeom prst="rect">
            <a:avLst/>
          </a:prstGeom>
        </p:spPr>
      </p:pic>
      <p:sp>
        <p:nvSpPr>
          <p:cNvPr id="13" name="Footer Placeholder 12">
            <a:extLst>
              <a:ext uri="{FF2B5EF4-FFF2-40B4-BE49-F238E27FC236}">
                <a16:creationId xmlns:a16="http://schemas.microsoft.com/office/drawing/2014/main" id="{086607D1-800B-31D9-AFB4-92B36C415922}"/>
              </a:ext>
            </a:extLst>
          </p:cNvPr>
          <p:cNvSpPr>
            <a:spLocks noGrp="1"/>
          </p:cNvSpPr>
          <p:nvPr>
            <p:ph type="ftr" sz="quarter" idx="3"/>
          </p:nvPr>
        </p:nvSpPr>
        <p:spPr/>
        <p:txBody>
          <a:bodyPr/>
          <a:lstStyle/>
          <a:p>
            <a:r>
              <a:rPr lang="en-GB"/>
              <a:t>Target System | IMCC and MuCol Annual Meeting 2024</a:t>
            </a:r>
            <a:endParaRPr lang="en-GB" dirty="0"/>
          </a:p>
        </p:txBody>
      </p:sp>
      <p:sp>
        <p:nvSpPr>
          <p:cNvPr id="10" name="Content Placeholder 9">
            <a:extLst>
              <a:ext uri="{FF2B5EF4-FFF2-40B4-BE49-F238E27FC236}">
                <a16:creationId xmlns:a16="http://schemas.microsoft.com/office/drawing/2014/main" id="{5F694061-E36C-EEAA-B37C-0BCF7E2B3293}"/>
              </a:ext>
            </a:extLst>
          </p:cNvPr>
          <p:cNvSpPr>
            <a:spLocks noGrp="1"/>
          </p:cNvSpPr>
          <p:nvPr>
            <p:ph sz="quarter" idx="12"/>
          </p:nvPr>
        </p:nvSpPr>
        <p:spPr>
          <a:xfrm>
            <a:off x="609600" y="1540406"/>
            <a:ext cx="7809265" cy="4876269"/>
          </a:xfrm>
        </p:spPr>
        <p:txBody>
          <a:bodyPr>
            <a:normAutofit fontScale="77500" lnSpcReduction="20000"/>
          </a:bodyPr>
          <a:lstStyle/>
          <a:p>
            <a:pPr indent="0" algn="ctr">
              <a:spcAft>
                <a:spcPts val="1200"/>
              </a:spcAft>
              <a:buNone/>
            </a:pPr>
            <a:r>
              <a:rPr lang="en-US" sz="3100" b="1" dirty="0">
                <a:solidFill>
                  <a:srgbClr val="1E59AD"/>
                </a:solidFill>
                <a:latin typeface="Arial" panose="020B0604020202020204" pitchFamily="34" charset="0"/>
                <a:ea typeface="Arial" panose="020B0604020202020204" pitchFamily="34" charset="0"/>
                <a:cs typeface="Arial" panose="020B0604020202020204" pitchFamily="34" charset="0"/>
              </a:rPr>
              <a:t>Pb-Liquid Target</a:t>
            </a:r>
            <a:endParaRPr lang="en-GB" b="1" spc="-5" dirty="0">
              <a:solidFill>
                <a:srgbClr val="00B050"/>
              </a:solidFill>
              <a:latin typeface="Arial" panose="020B0604020202020204" pitchFamily="34" charset="0"/>
              <a:ea typeface="Arial" panose="020B0604020202020204" pitchFamily="34" charset="0"/>
              <a:cs typeface="Arial" panose="020B0604020202020204" pitchFamily="34" charset="0"/>
            </a:endParaRPr>
          </a:p>
          <a:p>
            <a:pPr indent="0">
              <a:lnSpc>
                <a:spcPct val="110000"/>
              </a:lnSpc>
              <a:spcBef>
                <a:spcPts val="1"/>
              </a:spcBef>
              <a:spcAft>
                <a:spcPts val="400"/>
              </a:spcAft>
              <a:buNone/>
            </a:pPr>
            <a:r>
              <a:rPr lang="en-GB" b="1" spc="-5" dirty="0">
                <a:solidFill>
                  <a:srgbClr val="00B050"/>
                </a:solidFill>
                <a:latin typeface="Arial" panose="020B0604020202020204" pitchFamily="34" charset="0"/>
                <a:ea typeface="Arial" panose="020B0604020202020204" pitchFamily="34" charset="0"/>
                <a:cs typeface="Arial" panose="020B0604020202020204" pitchFamily="34" charset="0"/>
              </a:rPr>
              <a:t>Opportunities</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Known</a:t>
            </a:r>
            <a:r>
              <a:rPr lang="en-GB" spc="-5" dirty="0">
                <a:latin typeface="Arial" panose="020B0604020202020204" pitchFamily="34" charset="0"/>
                <a:ea typeface="Arial" panose="020B0604020202020204" pitchFamily="34" charset="0"/>
                <a:cs typeface="Arial" panose="020B0604020202020204" pitchFamily="34" charset="0"/>
              </a:rPr>
              <a:t> liquid-Pb / LBE </a:t>
            </a:r>
            <a:r>
              <a:rPr lang="en-GB" b="1" spc="-5" dirty="0">
                <a:latin typeface="Arial" panose="020B0604020202020204" pitchFamily="34" charset="0"/>
                <a:ea typeface="Arial" panose="020B0604020202020204" pitchFamily="34" charset="0"/>
                <a:cs typeface="Arial" panose="020B0604020202020204" pitchFamily="34" charset="0"/>
              </a:rPr>
              <a:t>thermo-hydraulics</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Cooling</a:t>
            </a:r>
            <a:r>
              <a:rPr lang="en-GB" spc="-5" dirty="0">
                <a:latin typeface="Arial" panose="020B0604020202020204" pitchFamily="34" charset="0"/>
                <a:ea typeface="Arial" panose="020B0604020202020204" pitchFamily="34" charset="0"/>
                <a:cs typeface="Arial" panose="020B0604020202020204" pitchFamily="34" charset="0"/>
              </a:rPr>
              <a:t> outside vacuum chamber.</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Radioisotopes</a:t>
            </a:r>
            <a:r>
              <a:rPr lang="en-GB" spc="-5" dirty="0">
                <a:latin typeface="Arial" panose="020B0604020202020204" pitchFamily="34" charset="0"/>
                <a:ea typeface="Arial" panose="020B0604020202020204" pitchFamily="34" charset="0"/>
                <a:cs typeface="Arial" panose="020B0604020202020204" pitchFamily="34" charset="0"/>
              </a:rPr>
              <a:t> mostly </a:t>
            </a:r>
            <a:r>
              <a:rPr lang="en-GB" b="1" spc="-5" dirty="0">
                <a:latin typeface="Arial" panose="020B0604020202020204" pitchFamily="34" charset="0"/>
                <a:ea typeface="Arial" panose="020B0604020202020204" pitchFamily="34" charset="0"/>
                <a:cs typeface="Arial" panose="020B0604020202020204" pitchFamily="34" charset="0"/>
              </a:rPr>
              <a:t>retained.</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No degradation </a:t>
            </a:r>
            <a:r>
              <a:rPr lang="en-GB" spc="-5" dirty="0">
                <a:latin typeface="Arial" panose="020B0604020202020204" pitchFamily="34" charset="0"/>
                <a:ea typeface="Arial" panose="020B0604020202020204" pitchFamily="34" charset="0"/>
                <a:cs typeface="Arial" panose="020B0604020202020204" pitchFamily="34" charset="0"/>
              </a:rPr>
              <a:t>of target material.</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Synergies</a:t>
            </a:r>
            <a:r>
              <a:rPr lang="en-GB" spc="-5" dirty="0">
                <a:latin typeface="Arial" panose="020B0604020202020204" pitchFamily="34" charset="0"/>
                <a:ea typeface="Arial" panose="020B0604020202020204" pitchFamily="34" charset="0"/>
                <a:cs typeface="Arial" panose="020B0604020202020204" pitchFamily="34" charset="0"/>
              </a:rPr>
              <a:t> between different projects at CERN such as </a:t>
            </a:r>
            <a:r>
              <a:rPr lang="en-GB" b="1" spc="-5" dirty="0" err="1">
                <a:latin typeface="Arial" panose="020B0604020202020204" pitchFamily="34" charset="0"/>
                <a:ea typeface="Arial" panose="020B0604020202020204" pitchFamily="34" charset="0"/>
                <a:cs typeface="Arial" panose="020B0604020202020204" pitchFamily="34" charset="0"/>
              </a:rPr>
              <a:t>FCCee</a:t>
            </a:r>
            <a:r>
              <a:rPr lang="en-GB" spc="-5" dirty="0">
                <a:latin typeface="Arial" panose="020B0604020202020204" pitchFamily="34" charset="0"/>
                <a:ea typeface="Arial" panose="020B0604020202020204" pitchFamily="34" charset="0"/>
                <a:cs typeface="Arial" panose="020B0604020202020204" pitchFamily="34" charset="0"/>
              </a:rPr>
              <a:t>.</a:t>
            </a:r>
          </a:p>
          <a:p>
            <a:pPr indent="0">
              <a:lnSpc>
                <a:spcPct val="110000"/>
              </a:lnSpc>
              <a:spcBef>
                <a:spcPts val="1"/>
              </a:spcBef>
              <a:spcAft>
                <a:spcPts val="400"/>
              </a:spcAft>
              <a:buNone/>
            </a:pPr>
            <a:r>
              <a:rPr lang="en-GB" b="1" spc="-5" dirty="0">
                <a:solidFill>
                  <a:srgbClr val="C00000"/>
                </a:solidFill>
                <a:latin typeface="Arial" panose="020B0604020202020204" pitchFamily="34" charset="0"/>
                <a:ea typeface="Arial" panose="020B0604020202020204" pitchFamily="34" charset="0"/>
                <a:cs typeface="Arial" panose="020B0604020202020204" pitchFamily="34" charset="0"/>
              </a:rPr>
              <a:t>Challenges</a:t>
            </a:r>
          </a:p>
          <a:p>
            <a:pPr marL="571500" indent="-342900">
              <a:lnSpc>
                <a:spcPct val="110000"/>
              </a:lnSpc>
              <a:spcBef>
                <a:spcPts val="1"/>
              </a:spcBef>
              <a:spcAft>
                <a:spcPts val="400"/>
              </a:spcAft>
            </a:pP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Liquid-Pb containment </a:t>
            </a: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vessel and windows </a:t>
            </a: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(material, temperatures, DPA).</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MHD</a:t>
            </a: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 interaction.</a:t>
            </a:r>
          </a:p>
          <a:p>
            <a:pPr marL="571500" indent="-342900">
              <a:lnSpc>
                <a:spcPct val="110000"/>
              </a:lnSpc>
              <a:spcBef>
                <a:spcPts val="1"/>
              </a:spcBef>
              <a:spcAft>
                <a:spcPts val="400"/>
              </a:spcAft>
            </a:pP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Cavitation-induced </a:t>
            </a: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erosion.</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Temperature and dynamic effects.</a:t>
            </a:r>
          </a:p>
          <a:p>
            <a:pPr marL="571500" indent="-342900">
              <a:lnSpc>
                <a:spcPct val="110000"/>
              </a:lnSpc>
              <a:spcBef>
                <a:spcPts val="1"/>
              </a:spcBef>
              <a:spcAft>
                <a:spcPts val="400"/>
              </a:spcAft>
            </a:pP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Dynamic multi-phase flow </a:t>
            </a: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simulation complexity</a:t>
            </a:r>
            <a:endParaRPr lang="en-GB" sz="3200"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endParaRPr>
          </a:p>
          <a:p>
            <a:endParaRPr lang="en-GB" dirty="0"/>
          </a:p>
        </p:txBody>
      </p:sp>
      <p:pic>
        <p:nvPicPr>
          <p:cNvPr id="16" name="Picture 15">
            <a:extLst>
              <a:ext uri="{FF2B5EF4-FFF2-40B4-BE49-F238E27FC236}">
                <a16:creationId xmlns:a16="http://schemas.microsoft.com/office/drawing/2014/main" id="{3CBB3CF6-73C4-1E69-86FE-73F99768EACF}"/>
              </a:ext>
            </a:extLst>
          </p:cNvPr>
          <p:cNvPicPr>
            <a:picLocks noChangeAspect="1"/>
          </p:cNvPicPr>
          <p:nvPr/>
        </p:nvPicPr>
        <p:blipFill>
          <a:blip r:embed="rId3"/>
          <a:stretch>
            <a:fillRect/>
          </a:stretch>
        </p:blipFill>
        <p:spPr>
          <a:xfrm>
            <a:off x="8622065" y="1540406"/>
            <a:ext cx="2539237" cy="3513945"/>
          </a:xfrm>
          <a:prstGeom prst="rect">
            <a:avLst/>
          </a:prstGeom>
        </p:spPr>
      </p:pic>
      <p:sp>
        <p:nvSpPr>
          <p:cNvPr id="17" name="TextBox 16">
            <a:extLst>
              <a:ext uri="{FF2B5EF4-FFF2-40B4-BE49-F238E27FC236}">
                <a16:creationId xmlns:a16="http://schemas.microsoft.com/office/drawing/2014/main" id="{F95A2959-F7A7-5B9C-FBC5-93EDEAC650AD}"/>
              </a:ext>
            </a:extLst>
          </p:cNvPr>
          <p:cNvSpPr txBox="1"/>
          <p:nvPr/>
        </p:nvSpPr>
        <p:spPr>
          <a:xfrm>
            <a:off x="8219701" y="5057380"/>
            <a:ext cx="3362700" cy="1846659"/>
          </a:xfrm>
          <a:prstGeom prst="rect">
            <a:avLst/>
          </a:prstGeom>
          <a:noFill/>
        </p:spPr>
        <p:txBody>
          <a:bodyPr wrap="square" rtlCol="0">
            <a:spAutoFit/>
          </a:bodyPr>
          <a:lstStyle/>
          <a:p>
            <a:pPr marL="457200"/>
            <a:r>
              <a:rPr lang="en-GB" sz="1900" b="1" spc="-5" dirty="0">
                <a:solidFill>
                  <a:srgbClr val="1E59AD"/>
                </a:solidFill>
                <a:latin typeface="Arial" panose="020B0604020202020204" pitchFamily="34" charset="0"/>
                <a:ea typeface="Arial" panose="020B0604020202020204" pitchFamily="34" charset="0"/>
                <a:cs typeface="Arial" panose="020B0604020202020204" pitchFamily="34" charset="0"/>
              </a:rPr>
              <a:t>Conceptual designs</a:t>
            </a:r>
          </a:p>
          <a:p>
            <a:pPr marL="914400" indent="-457200">
              <a:buFont typeface="Arial" panose="020B0604020202020204" pitchFamily="34" charset="0"/>
              <a:buChar char="•"/>
            </a:pPr>
            <a:r>
              <a:rPr lang="en-GB" sz="1900" spc="-5" dirty="0">
                <a:latin typeface="Arial" panose="020B0604020202020204" pitchFamily="34" charset="0"/>
                <a:ea typeface="Arial" panose="020B0604020202020204" pitchFamily="34" charset="0"/>
                <a:cs typeface="Arial" panose="020B0604020202020204" pitchFamily="34" charset="0"/>
              </a:rPr>
              <a:t>Pipe flow.</a:t>
            </a:r>
          </a:p>
          <a:p>
            <a:pPr marL="914400" indent="-457200">
              <a:buFont typeface="Arial" panose="020B0604020202020204" pitchFamily="34" charset="0"/>
              <a:buChar char="•"/>
            </a:pPr>
            <a:r>
              <a:rPr lang="en-GB" sz="1900" b="1" spc="-5" dirty="0">
                <a:latin typeface="Arial" panose="020B0604020202020204" pitchFamily="34" charset="0"/>
                <a:ea typeface="Arial" panose="020B0604020202020204" pitchFamily="34" charset="0"/>
                <a:cs typeface="Arial" panose="020B0604020202020204" pitchFamily="34" charset="0"/>
              </a:rPr>
              <a:t>Vertical curtain.</a:t>
            </a:r>
            <a:endParaRPr lang="en-GB" sz="1900" spc="-5" dirty="0">
              <a:latin typeface="Arial" panose="020B0604020202020204" pitchFamily="34" charset="0"/>
              <a:ea typeface="Arial" panose="020B0604020202020204" pitchFamily="34" charset="0"/>
              <a:cs typeface="Arial" panose="020B0604020202020204" pitchFamily="34" charset="0"/>
            </a:endParaRPr>
          </a:p>
          <a:p>
            <a:pPr marL="914400" indent="-457200">
              <a:buFont typeface="Arial" panose="020B0604020202020204" pitchFamily="34" charset="0"/>
              <a:buChar char="•"/>
            </a:pPr>
            <a:r>
              <a:rPr lang="en-GB" sz="1900" spc="-5" dirty="0">
                <a:latin typeface="Arial" panose="020B0604020202020204" pitchFamily="34" charset="0"/>
                <a:ea typeface="Arial" panose="020B0604020202020204" pitchFamily="34" charset="0"/>
                <a:cs typeface="Arial" panose="020B0604020202020204" pitchFamily="34" charset="0"/>
              </a:rPr>
              <a:t>Jet stream.</a:t>
            </a:r>
            <a:endParaRPr lang="en-GB" sz="1900" b="1" spc="-5" dirty="0">
              <a:latin typeface="Arial" panose="020B0604020202020204" pitchFamily="34" charset="0"/>
              <a:ea typeface="Arial" panose="020B0604020202020204" pitchFamily="34" charset="0"/>
              <a:cs typeface="Arial" panose="020B0604020202020204" pitchFamily="34" charset="0"/>
            </a:endParaRPr>
          </a:p>
          <a:p>
            <a:pPr marL="457200"/>
            <a:endParaRPr lang="en-GB" sz="1900"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endParaRPr>
          </a:p>
          <a:p>
            <a:pPr marL="914400" indent="-457200">
              <a:buFont typeface="Arial" panose="020B0604020202020204" pitchFamily="34" charset="0"/>
              <a:buChar char="•"/>
            </a:pPr>
            <a:endParaRPr lang="en-GB" sz="1900"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endParaRPr>
          </a:p>
        </p:txBody>
      </p:sp>
      <p:sp>
        <p:nvSpPr>
          <p:cNvPr id="2" name="TextBox 1">
            <a:extLst>
              <a:ext uri="{FF2B5EF4-FFF2-40B4-BE49-F238E27FC236}">
                <a16:creationId xmlns:a16="http://schemas.microsoft.com/office/drawing/2014/main" id="{DACCF062-1D16-17D7-AEA4-98CD59F18A7A}"/>
              </a:ext>
            </a:extLst>
          </p:cNvPr>
          <p:cNvSpPr txBox="1"/>
          <p:nvPr/>
        </p:nvSpPr>
        <p:spPr>
          <a:xfrm>
            <a:off x="2095500" y="6108898"/>
            <a:ext cx="5070100" cy="307777"/>
          </a:xfrm>
          <a:prstGeom prst="rect">
            <a:avLst/>
          </a:prstGeom>
          <a:noFill/>
        </p:spPr>
        <p:txBody>
          <a:bodyPr wrap="square" rtlCol="0">
            <a:spAutoFit/>
          </a:bodyPr>
          <a:lstStyle/>
          <a:p>
            <a:pPr algn="ctr"/>
            <a:r>
              <a:rPr lang="it-IT" sz="1400" i="1" spc="-5" dirty="0">
                <a:solidFill>
                  <a:srgbClr val="C44965"/>
                </a:solidFill>
                <a:latin typeface="Arial" panose="020B0604020202020204" pitchFamily="34" charset="0"/>
                <a:ea typeface="Arial" panose="020B0604020202020204" pitchFamily="34" charset="0"/>
                <a:cs typeface="Arial" panose="020B0604020202020204" pitchFamily="34" charset="0"/>
              </a:rPr>
              <a:t>C. Carrelli, M. Tarantino, I.Di Piazza, P.C. Puviani et al. </a:t>
            </a:r>
            <a:endPar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5102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5</a:t>
            </a:fld>
            <a:endParaRPr lang="en-GB" dirty="0"/>
          </a:p>
        </p:txBody>
      </p:sp>
      <p:sp>
        <p:nvSpPr>
          <p:cNvPr id="5" name="Title 4"/>
          <p:cNvSpPr>
            <a:spLocks noGrp="1"/>
          </p:cNvSpPr>
          <p:nvPr>
            <p:ph type="title"/>
          </p:nvPr>
        </p:nvSpPr>
        <p:spPr/>
        <p:txBody>
          <a:bodyPr/>
          <a:lstStyle/>
          <a:p>
            <a:r>
              <a:rPr lang="en-US" dirty="0" err="1"/>
              <a:t>Targetry</a:t>
            </a:r>
            <a:r>
              <a:rPr lang="en-US" dirty="0"/>
              <a:t> options</a:t>
            </a:r>
            <a:endParaRPr lang="en-GB" dirty="0"/>
          </a:p>
        </p:txBody>
      </p:sp>
      <p:pic>
        <p:nvPicPr>
          <p:cNvPr id="11" name="Image 4">
            <a:extLst>
              <a:ext uri="{FF2B5EF4-FFF2-40B4-BE49-F238E27FC236}">
                <a16:creationId xmlns:a16="http://schemas.microsoft.com/office/drawing/2014/main" id="{F9035C95-1D32-4F2E-F00E-D9343DF90F40}"/>
              </a:ext>
            </a:extLst>
          </p:cNvPr>
          <p:cNvPicPr>
            <a:picLocks noChangeAspect="1"/>
          </p:cNvPicPr>
          <p:nvPr/>
        </p:nvPicPr>
        <p:blipFill>
          <a:blip r:embed="rId2"/>
          <a:stretch>
            <a:fillRect/>
          </a:stretch>
        </p:blipFill>
        <p:spPr>
          <a:xfrm>
            <a:off x="10980920" y="76059"/>
            <a:ext cx="910841" cy="910841"/>
          </a:xfrm>
          <a:prstGeom prst="rect">
            <a:avLst/>
          </a:prstGeom>
        </p:spPr>
      </p:pic>
      <p:sp>
        <p:nvSpPr>
          <p:cNvPr id="13" name="Footer Placeholder 12">
            <a:extLst>
              <a:ext uri="{FF2B5EF4-FFF2-40B4-BE49-F238E27FC236}">
                <a16:creationId xmlns:a16="http://schemas.microsoft.com/office/drawing/2014/main" id="{086607D1-800B-31D9-AFB4-92B36C415922}"/>
              </a:ext>
            </a:extLst>
          </p:cNvPr>
          <p:cNvSpPr>
            <a:spLocks noGrp="1"/>
          </p:cNvSpPr>
          <p:nvPr>
            <p:ph type="ftr" sz="quarter" idx="3"/>
          </p:nvPr>
        </p:nvSpPr>
        <p:spPr/>
        <p:txBody>
          <a:bodyPr/>
          <a:lstStyle/>
          <a:p>
            <a:r>
              <a:rPr lang="en-GB"/>
              <a:t>Target System | IMCC and MuCol Annual Meeting 2024</a:t>
            </a:r>
            <a:endParaRPr lang="en-GB" dirty="0"/>
          </a:p>
        </p:txBody>
      </p:sp>
      <p:sp>
        <p:nvSpPr>
          <p:cNvPr id="10" name="Content Placeholder 9">
            <a:extLst>
              <a:ext uri="{FF2B5EF4-FFF2-40B4-BE49-F238E27FC236}">
                <a16:creationId xmlns:a16="http://schemas.microsoft.com/office/drawing/2014/main" id="{5F694061-E36C-EEAA-B37C-0BCF7E2B3293}"/>
              </a:ext>
            </a:extLst>
          </p:cNvPr>
          <p:cNvSpPr>
            <a:spLocks noGrp="1"/>
          </p:cNvSpPr>
          <p:nvPr>
            <p:ph sz="quarter" idx="12"/>
          </p:nvPr>
        </p:nvSpPr>
        <p:spPr>
          <a:xfrm>
            <a:off x="609601" y="1540406"/>
            <a:ext cx="6289300" cy="3831694"/>
          </a:xfrm>
        </p:spPr>
        <p:txBody>
          <a:bodyPr>
            <a:normAutofit fontScale="62500" lnSpcReduction="20000"/>
          </a:bodyPr>
          <a:lstStyle/>
          <a:p>
            <a:pPr indent="0" algn="ctr">
              <a:spcAft>
                <a:spcPts val="1200"/>
              </a:spcAft>
              <a:buNone/>
            </a:pPr>
            <a:r>
              <a:rPr lang="en-US" sz="4800" b="1" dirty="0">
                <a:solidFill>
                  <a:srgbClr val="1E59AD"/>
                </a:solidFill>
                <a:latin typeface="Arial" panose="020B0604020202020204" pitchFamily="34" charset="0"/>
                <a:ea typeface="Arial" panose="020B0604020202020204" pitchFamily="34" charset="0"/>
                <a:cs typeface="Arial" panose="020B0604020202020204" pitchFamily="34" charset="0"/>
              </a:rPr>
              <a:t>W-Fluidized Target</a:t>
            </a:r>
          </a:p>
          <a:p>
            <a:pPr indent="0">
              <a:lnSpc>
                <a:spcPct val="110000"/>
              </a:lnSpc>
              <a:spcBef>
                <a:spcPts val="1"/>
              </a:spcBef>
              <a:spcAft>
                <a:spcPts val="400"/>
              </a:spcAft>
              <a:buNone/>
            </a:pPr>
            <a:r>
              <a:rPr lang="en-GB" sz="3200" b="1" spc="-5" dirty="0">
                <a:solidFill>
                  <a:srgbClr val="00B050"/>
                </a:solidFill>
                <a:latin typeface="Arial" panose="020B0604020202020204" pitchFamily="34" charset="0"/>
                <a:ea typeface="Arial" panose="020B0604020202020204" pitchFamily="34" charset="0"/>
                <a:cs typeface="Arial" panose="020B0604020202020204" pitchFamily="34" charset="0"/>
              </a:rPr>
              <a:t>Advantages</a:t>
            </a:r>
          </a:p>
          <a:p>
            <a:pPr marL="685800" indent="-457200">
              <a:lnSpc>
                <a:spcPct val="110000"/>
              </a:lnSpc>
              <a:spcBef>
                <a:spcPts val="1"/>
              </a:spcBef>
              <a:spcAft>
                <a:spcPts val="400"/>
              </a:spcAft>
            </a:pPr>
            <a:r>
              <a:rPr lang="en-GB" sz="3200" b="1" spc="-5" dirty="0">
                <a:latin typeface="Arial" panose="020B0604020202020204" pitchFamily="34" charset="0"/>
                <a:ea typeface="Arial" panose="020B0604020202020204" pitchFamily="34" charset="0"/>
                <a:cs typeface="Arial" panose="020B0604020202020204" pitchFamily="34" charset="0"/>
              </a:rPr>
              <a:t>No cavitation, corrosion, radiochemistry damage.</a:t>
            </a:r>
          </a:p>
          <a:p>
            <a:pPr marL="685800" indent="-457200">
              <a:lnSpc>
                <a:spcPct val="110000"/>
              </a:lnSpc>
              <a:spcBef>
                <a:spcPts val="1"/>
              </a:spcBef>
              <a:spcAft>
                <a:spcPts val="400"/>
              </a:spcAft>
            </a:pPr>
            <a:r>
              <a:rPr lang="en-GB" sz="3200" spc="-5" dirty="0">
                <a:latin typeface="Arial" panose="020B0604020202020204" pitchFamily="34" charset="0"/>
                <a:ea typeface="Arial" panose="020B0604020202020204" pitchFamily="34" charset="0"/>
                <a:cs typeface="Arial" panose="020B0604020202020204" pitchFamily="34" charset="0"/>
              </a:rPr>
              <a:t>High </a:t>
            </a:r>
            <a:r>
              <a:rPr lang="en-GB" sz="3200" b="1" spc="-5" dirty="0">
                <a:latin typeface="Arial" panose="020B0604020202020204" pitchFamily="34" charset="0"/>
                <a:ea typeface="Arial" panose="020B0604020202020204" pitchFamily="34" charset="0"/>
                <a:cs typeface="Arial" panose="020B0604020202020204" pitchFamily="34" charset="0"/>
              </a:rPr>
              <a:t>thermal-shock resistance.</a:t>
            </a:r>
          </a:p>
          <a:p>
            <a:pPr marL="685800" indent="-457200">
              <a:lnSpc>
                <a:spcPct val="110000"/>
              </a:lnSpc>
              <a:spcBef>
                <a:spcPts val="1"/>
              </a:spcBef>
              <a:spcAft>
                <a:spcPts val="400"/>
              </a:spcAft>
            </a:pPr>
            <a:r>
              <a:rPr lang="en-GB" sz="3200" b="1" spc="-5" dirty="0">
                <a:latin typeface="Arial" panose="020B0604020202020204" pitchFamily="34" charset="0"/>
                <a:ea typeface="Arial" panose="020B0604020202020204" pitchFamily="34" charset="0"/>
                <a:cs typeface="Arial" panose="020B0604020202020204" pitchFamily="34" charset="0"/>
              </a:rPr>
              <a:t>Heat removal.</a:t>
            </a:r>
          </a:p>
          <a:p>
            <a:pPr indent="0">
              <a:lnSpc>
                <a:spcPct val="110000"/>
              </a:lnSpc>
              <a:spcBef>
                <a:spcPts val="1"/>
              </a:spcBef>
              <a:spcAft>
                <a:spcPts val="400"/>
              </a:spcAft>
              <a:buNone/>
            </a:pPr>
            <a:r>
              <a:rPr lang="en-GB" sz="3200" b="1" spc="-5" dirty="0">
                <a:solidFill>
                  <a:srgbClr val="C00000"/>
                </a:solidFill>
                <a:latin typeface="Arial" panose="020B0604020202020204" pitchFamily="34" charset="0"/>
                <a:ea typeface="Arial" panose="020B0604020202020204" pitchFamily="34" charset="0"/>
                <a:cs typeface="Arial" panose="020B0604020202020204" pitchFamily="34" charset="0"/>
              </a:rPr>
              <a:t>Challenges</a:t>
            </a:r>
          </a:p>
          <a:p>
            <a:pPr marL="685800" indent="-457200">
              <a:lnSpc>
                <a:spcPct val="110000"/>
              </a:lnSpc>
              <a:spcBef>
                <a:spcPts val="1"/>
              </a:spcBef>
              <a:spcAft>
                <a:spcPts val="400"/>
              </a:spcAft>
            </a:pPr>
            <a:r>
              <a:rPr lang="en-GB" sz="3200" b="1" spc="-5" dirty="0">
                <a:latin typeface="Arial" panose="020B0604020202020204" pitchFamily="34" charset="0"/>
                <a:ea typeface="Arial" panose="020B0604020202020204" pitchFamily="34" charset="0"/>
                <a:cs typeface="Arial" panose="020B0604020202020204" pitchFamily="34" charset="0"/>
              </a:rPr>
              <a:t>Erosion</a:t>
            </a:r>
            <a:r>
              <a:rPr lang="en-GB" sz="3200" spc="-5" dirty="0">
                <a:latin typeface="Arial" panose="020B0604020202020204" pitchFamily="34" charset="0"/>
                <a:ea typeface="Arial" panose="020B0604020202020204" pitchFamily="34" charset="0"/>
                <a:cs typeface="Arial" panose="020B0604020202020204" pitchFamily="34" charset="0"/>
              </a:rPr>
              <a:t> management &amp; powder </a:t>
            </a:r>
            <a:r>
              <a:rPr lang="en-GB" sz="3200" b="1" spc="-5" dirty="0">
                <a:latin typeface="Arial" panose="020B0604020202020204" pitchFamily="34" charset="0"/>
                <a:ea typeface="Arial" panose="020B0604020202020204" pitchFamily="34" charset="0"/>
                <a:cs typeface="Arial" panose="020B0604020202020204" pitchFamily="34" charset="0"/>
              </a:rPr>
              <a:t>handling.</a:t>
            </a:r>
          </a:p>
          <a:p>
            <a:pPr marL="685800" indent="-457200">
              <a:lnSpc>
                <a:spcPct val="110000"/>
              </a:lnSpc>
              <a:spcBef>
                <a:spcPts val="1"/>
              </a:spcBef>
              <a:spcAft>
                <a:spcPts val="400"/>
              </a:spcAft>
            </a:pPr>
            <a:r>
              <a:rPr lang="en-GB" sz="3200" spc="-5" dirty="0">
                <a:latin typeface="Arial" panose="020B0604020202020204" pitchFamily="34" charset="0"/>
                <a:ea typeface="Arial" panose="020B0604020202020204" pitchFamily="34" charset="0"/>
                <a:cs typeface="Arial" panose="020B0604020202020204" pitchFamily="34" charset="0"/>
              </a:rPr>
              <a:t>Reduced </a:t>
            </a:r>
            <a:r>
              <a:rPr lang="en-GB" sz="3200" b="1" spc="-5" dirty="0">
                <a:latin typeface="Arial" panose="020B0604020202020204" pitchFamily="34" charset="0"/>
                <a:ea typeface="Arial" panose="020B0604020202020204" pitchFamily="34" charset="0"/>
                <a:cs typeface="Arial" panose="020B0604020202020204" pitchFamily="34" charset="0"/>
              </a:rPr>
              <a:t>experience</a:t>
            </a:r>
            <a:r>
              <a:rPr lang="en-GB" sz="3200" spc="-5" dirty="0">
                <a:latin typeface="Arial" panose="020B0604020202020204" pitchFamily="34" charset="0"/>
                <a:ea typeface="Arial" panose="020B0604020202020204" pitchFamily="34" charset="0"/>
                <a:cs typeface="Arial" panose="020B0604020202020204" pitchFamily="34" charset="0"/>
              </a:rPr>
              <a:t> in operational facilities</a:t>
            </a:r>
          </a:p>
          <a:p>
            <a:pPr indent="0">
              <a:lnSpc>
                <a:spcPct val="110000"/>
              </a:lnSpc>
              <a:spcBef>
                <a:spcPts val="1"/>
              </a:spcBef>
              <a:spcAft>
                <a:spcPts val="400"/>
              </a:spcAft>
              <a:buNone/>
            </a:pPr>
            <a:r>
              <a:rPr lang="en-GB" sz="3200" b="1" spc="-5" dirty="0">
                <a:solidFill>
                  <a:srgbClr val="1E59AD"/>
                </a:solidFill>
                <a:latin typeface="Arial" panose="020B0604020202020204" pitchFamily="34" charset="0"/>
                <a:ea typeface="Arial" panose="020B0604020202020204" pitchFamily="34" charset="0"/>
                <a:cs typeface="Arial" panose="020B0604020202020204" pitchFamily="34" charset="0"/>
              </a:rPr>
              <a:t>Offline tests at RAL &amp; </a:t>
            </a:r>
            <a:r>
              <a:rPr lang="en-GB" sz="3200" b="1" spc="-5" dirty="0" err="1">
                <a:solidFill>
                  <a:srgbClr val="1E59AD"/>
                </a:solidFill>
                <a:latin typeface="Arial" panose="020B0604020202020204" pitchFamily="34" charset="0"/>
                <a:ea typeface="Arial" panose="020B0604020202020204" pitchFamily="34" charset="0"/>
                <a:cs typeface="Arial" panose="020B0604020202020204" pitchFamily="34" charset="0"/>
              </a:rPr>
              <a:t>HiRadMat</a:t>
            </a:r>
            <a:r>
              <a:rPr lang="en-GB" sz="3200" b="1" spc="-5" dirty="0">
                <a:solidFill>
                  <a:srgbClr val="1E59AD"/>
                </a:solidFill>
                <a:latin typeface="Arial" panose="020B0604020202020204" pitchFamily="34" charset="0"/>
                <a:ea typeface="Arial" panose="020B0604020202020204" pitchFamily="34" charset="0"/>
                <a:cs typeface="Arial" panose="020B0604020202020204" pitchFamily="34" charset="0"/>
              </a:rPr>
              <a:t> beam test</a:t>
            </a:r>
          </a:p>
          <a:p>
            <a:pPr marL="914400" indent="-457200">
              <a:lnSpc>
                <a:spcPct val="110000"/>
              </a:lnSpc>
              <a:spcBef>
                <a:spcPts val="1"/>
              </a:spcBef>
              <a:spcAft>
                <a:spcPts val="400"/>
              </a:spcAft>
              <a:buFont typeface="Arial" panose="020B0604020202020204" pitchFamily="34" charset="0"/>
              <a:buChar char="•"/>
            </a:pPr>
            <a:endParaRPr lang="en-GB" sz="3200" b="1" spc="-5" dirty="0">
              <a:solidFill>
                <a:srgbClr val="1E59AD"/>
              </a:solidFill>
              <a:latin typeface="Arial" panose="020B0604020202020204" pitchFamily="34" charset="0"/>
              <a:ea typeface="Arial" panose="020B0604020202020204" pitchFamily="34" charset="0"/>
              <a:cs typeface="Arial" panose="020B0604020202020204" pitchFamily="34" charset="0"/>
            </a:endParaRPr>
          </a:p>
          <a:p>
            <a:pPr marL="457200">
              <a:lnSpc>
                <a:spcPct val="110000"/>
              </a:lnSpc>
              <a:spcBef>
                <a:spcPts val="1"/>
              </a:spcBef>
              <a:spcAft>
                <a:spcPts val="400"/>
              </a:spcAft>
            </a:pPr>
            <a:endParaRPr lang="en-GB" sz="3200"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endParaRPr>
          </a:p>
        </p:txBody>
      </p:sp>
      <p:pic>
        <p:nvPicPr>
          <p:cNvPr id="2" name="Picture 1">
            <a:extLst>
              <a:ext uri="{FF2B5EF4-FFF2-40B4-BE49-F238E27FC236}">
                <a16:creationId xmlns:a16="http://schemas.microsoft.com/office/drawing/2014/main" id="{05AD7FFB-3EFD-1DFC-A951-1DFE3F64175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7273" y="1551696"/>
            <a:ext cx="4415126" cy="3386500"/>
          </a:xfrm>
          <a:prstGeom prst="rect">
            <a:avLst/>
          </a:prstGeom>
          <a:noFill/>
        </p:spPr>
      </p:pic>
      <p:sp>
        <p:nvSpPr>
          <p:cNvPr id="4" name="docshape56">
            <a:extLst>
              <a:ext uri="{FF2B5EF4-FFF2-40B4-BE49-F238E27FC236}">
                <a16:creationId xmlns:a16="http://schemas.microsoft.com/office/drawing/2014/main" id="{3BB5722A-19D5-9301-9B17-450369010926}"/>
              </a:ext>
            </a:extLst>
          </p:cNvPr>
          <p:cNvSpPr txBox="1">
            <a:spLocks noChangeArrowheads="1"/>
          </p:cNvSpPr>
          <p:nvPr/>
        </p:nvSpPr>
        <p:spPr bwMode="auto">
          <a:xfrm>
            <a:off x="7362892" y="5153860"/>
            <a:ext cx="4086158" cy="1047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marR="8255">
              <a:lnSpc>
                <a:spcPct val="105000"/>
              </a:lnSpc>
              <a:spcBef>
                <a:spcPts val="135"/>
              </a:spcBef>
            </a:pPr>
            <a:r>
              <a:rPr lang="en-GB" sz="1200" i="1" dirty="0">
                <a:latin typeface="Arial" panose="020B0604020202020204" pitchFamily="34" charset="0"/>
                <a:cs typeface="Arial" panose="020B0604020202020204" pitchFamily="34" charset="0"/>
              </a:rPr>
              <a:t>Test rig built and operated at Rutherford Appleton Laboratory from 2009-2018</a:t>
            </a:r>
          </a:p>
        </p:txBody>
      </p:sp>
      <p:pic>
        <p:nvPicPr>
          <p:cNvPr id="6" name="Picture 5">
            <a:extLst>
              <a:ext uri="{FF2B5EF4-FFF2-40B4-BE49-F238E27FC236}">
                <a16:creationId xmlns:a16="http://schemas.microsoft.com/office/drawing/2014/main" id="{55CC8830-776E-D734-BAB4-6E6F90263752}"/>
              </a:ext>
            </a:extLst>
          </p:cNvPr>
          <p:cNvPicPr>
            <a:picLocks noChangeAspect="1"/>
          </p:cNvPicPr>
          <p:nvPr/>
        </p:nvPicPr>
        <p:blipFill rotWithShape="1">
          <a:blip r:embed="rId4"/>
          <a:srcRect r="886"/>
          <a:stretch/>
        </p:blipFill>
        <p:spPr>
          <a:xfrm>
            <a:off x="1658029" y="4917642"/>
            <a:ext cx="3319553" cy="1519586"/>
          </a:xfrm>
          <a:prstGeom prst="rect">
            <a:avLst/>
          </a:prstGeom>
        </p:spPr>
      </p:pic>
      <p:sp>
        <p:nvSpPr>
          <p:cNvPr id="7" name="docshape56">
            <a:extLst>
              <a:ext uri="{FF2B5EF4-FFF2-40B4-BE49-F238E27FC236}">
                <a16:creationId xmlns:a16="http://schemas.microsoft.com/office/drawing/2014/main" id="{907BAF23-079B-3626-613B-1B64C9DB52BE}"/>
              </a:ext>
            </a:extLst>
          </p:cNvPr>
          <p:cNvSpPr txBox="1">
            <a:spLocks noChangeArrowheads="1"/>
          </p:cNvSpPr>
          <p:nvPr/>
        </p:nvSpPr>
        <p:spPr bwMode="auto">
          <a:xfrm>
            <a:off x="5180782" y="5890823"/>
            <a:ext cx="3436238" cy="525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marR="8255">
              <a:lnSpc>
                <a:spcPct val="105000"/>
              </a:lnSpc>
              <a:spcBef>
                <a:spcPts val="135"/>
              </a:spcBef>
            </a:pPr>
            <a:r>
              <a:rPr lang="en-GB" sz="1200" i="1" dirty="0">
                <a:latin typeface="Arial" panose="020B0604020202020204" pitchFamily="34" charset="0"/>
                <a:cs typeface="Arial" panose="020B0604020202020204" pitchFamily="34" charset="0"/>
              </a:rPr>
              <a:t>Response of various size spherical tungsten particles to 2x10</a:t>
            </a:r>
            <a:r>
              <a:rPr lang="en-GB" sz="1200" i="1" baseline="30000" dirty="0">
                <a:latin typeface="Arial" panose="020B0604020202020204" pitchFamily="34" charset="0"/>
                <a:cs typeface="Arial" panose="020B0604020202020204" pitchFamily="34" charset="0"/>
              </a:rPr>
              <a:t>11</a:t>
            </a:r>
            <a:r>
              <a:rPr lang="en-GB" sz="1200" i="1" dirty="0">
                <a:latin typeface="Arial" panose="020B0604020202020204" pitchFamily="34" charset="0"/>
                <a:cs typeface="Arial" panose="020B0604020202020204" pitchFamily="34" charset="0"/>
              </a:rPr>
              <a:t> p+ at </a:t>
            </a:r>
            <a:r>
              <a:rPr lang="en-GB" sz="1200" i="1" dirty="0" err="1">
                <a:latin typeface="Arial" panose="020B0604020202020204" pitchFamily="34" charset="0"/>
                <a:cs typeface="Arial" panose="020B0604020202020204" pitchFamily="34" charset="0"/>
              </a:rPr>
              <a:t>HiRadMat</a:t>
            </a:r>
            <a:r>
              <a:rPr lang="en-GB" sz="1200" i="1" dirty="0">
                <a:latin typeface="Arial" panose="020B0604020202020204" pitchFamily="34" charset="0"/>
                <a:cs typeface="Arial" panose="020B0604020202020204" pitchFamily="34" charset="0"/>
              </a:rPr>
              <a:t> (CERN)</a:t>
            </a:r>
          </a:p>
        </p:txBody>
      </p:sp>
      <p:sp>
        <p:nvSpPr>
          <p:cNvPr id="8" name="TextBox 7">
            <a:extLst>
              <a:ext uri="{FF2B5EF4-FFF2-40B4-BE49-F238E27FC236}">
                <a16:creationId xmlns:a16="http://schemas.microsoft.com/office/drawing/2014/main" id="{1E888063-495B-935A-23D7-0CD5962F2C79}"/>
              </a:ext>
            </a:extLst>
          </p:cNvPr>
          <p:cNvSpPr txBox="1"/>
          <p:nvPr/>
        </p:nvSpPr>
        <p:spPr>
          <a:xfrm>
            <a:off x="9216516" y="5677435"/>
            <a:ext cx="2496567" cy="523220"/>
          </a:xfrm>
          <a:prstGeom prst="rect">
            <a:avLst/>
          </a:prstGeom>
          <a:noFill/>
        </p:spPr>
        <p:txBody>
          <a:bodyPr wrap="square" rtlCol="0">
            <a:spAutoFit/>
          </a:bodyPr>
          <a:lstStyle/>
          <a:p>
            <a:pPr algn="ctr"/>
            <a:r>
              <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rPr>
              <a:t>C. Densham, J.J. Back, W. Bishop, D. Wilcox, et al.</a:t>
            </a:r>
          </a:p>
        </p:txBody>
      </p:sp>
    </p:spTree>
    <p:extLst>
      <p:ext uri="{BB962C8B-B14F-4D97-AF65-F5344CB8AC3E}">
        <p14:creationId xmlns:p14="http://schemas.microsoft.com/office/powerpoint/2010/main" val="1341707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3" name="Content Placeholder 1">
            <a:extLst>
              <a:ext uri="{FF2B5EF4-FFF2-40B4-BE49-F238E27FC236}">
                <a16:creationId xmlns:a16="http://schemas.microsoft.com/office/drawing/2014/main" id="{C1DFE595-54AA-C73C-E748-B9922E677D50}"/>
              </a:ext>
            </a:extLst>
          </p:cNvPr>
          <p:cNvSpPr txBox="1">
            <a:spLocks/>
          </p:cNvSpPr>
          <p:nvPr/>
        </p:nvSpPr>
        <p:spPr>
          <a:xfrm>
            <a:off x="838200" y="1638301"/>
            <a:ext cx="10515600" cy="1028700"/>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GB" b="1" dirty="0">
              <a:solidFill>
                <a:srgbClr val="224C9D"/>
              </a:solidFill>
            </a:endParaRPr>
          </a:p>
          <a:p>
            <a:pPr marL="0" indent="0" algn="ctr">
              <a:buFont typeface="Arial" panose="020B0604020202020204" pitchFamily="34" charset="0"/>
              <a:buNone/>
            </a:pPr>
            <a:r>
              <a:rPr lang="en-GB" b="1" dirty="0">
                <a:solidFill>
                  <a:srgbClr val="224C9D"/>
                </a:solidFill>
              </a:rPr>
              <a:t>Many thanks!</a:t>
            </a:r>
          </a:p>
          <a:p>
            <a:pPr marL="0" indent="0" algn="ctr">
              <a:buFont typeface="Arial" panose="020B0604020202020204" pitchFamily="34" charset="0"/>
              <a:buNone/>
            </a:pPr>
            <a:r>
              <a:rPr lang="en-GB" sz="2000" dirty="0">
                <a:solidFill>
                  <a:srgbClr val="224C9D"/>
                </a:solidFill>
              </a:rPr>
              <a:t>Special thanks to Francisco and his key contributions these last 3 years </a:t>
            </a:r>
            <a:r>
              <a:rPr lang="en-GB" sz="2000" dirty="0">
                <a:solidFill>
                  <a:srgbClr val="224C9D"/>
                </a:solidFill>
                <a:sym typeface="Wingdings" panose="05000000000000000000" pitchFamily="2" charset="2"/>
              </a:rPr>
              <a:t></a:t>
            </a:r>
            <a:endParaRPr lang="en-GB" sz="2000" dirty="0">
              <a:solidFill>
                <a:srgbClr val="224C9D"/>
              </a:solidFill>
            </a:endParaRPr>
          </a:p>
          <a:p>
            <a:endParaRPr lang="en-GB" dirty="0"/>
          </a:p>
        </p:txBody>
      </p:sp>
    </p:spTree>
    <p:extLst>
      <p:ext uri="{BB962C8B-B14F-4D97-AF65-F5344CB8AC3E}">
        <p14:creationId xmlns:p14="http://schemas.microsoft.com/office/powerpoint/2010/main" val="4013983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AB2DE27E-E5D9-63FD-230F-4757985D1062}"/>
              </a:ext>
            </a:extLst>
          </p:cNvPr>
          <p:cNvPicPr>
            <a:picLocks noChangeAspect="1"/>
          </p:cNvPicPr>
          <p:nvPr/>
        </p:nvPicPr>
        <p:blipFill>
          <a:blip r:embed="rId2"/>
          <a:stretch>
            <a:fillRect/>
          </a:stretch>
        </p:blipFill>
        <p:spPr>
          <a:xfrm>
            <a:off x="692075" y="3211264"/>
            <a:ext cx="5979989" cy="1369865"/>
          </a:xfrm>
          <a:prstGeom prst="rect">
            <a:avLst/>
          </a:prstGeom>
        </p:spPr>
      </p:pic>
      <p:sp>
        <p:nvSpPr>
          <p:cNvPr id="2" name="Content Placeholder 1">
            <a:extLst>
              <a:ext uri="{FF2B5EF4-FFF2-40B4-BE49-F238E27FC236}">
                <a16:creationId xmlns:a16="http://schemas.microsoft.com/office/drawing/2014/main" id="{8DC6FFB9-A3FD-7149-AD5C-8EDB71A757AA}"/>
              </a:ext>
            </a:extLst>
          </p:cNvPr>
          <p:cNvSpPr>
            <a:spLocks noGrp="1"/>
          </p:cNvSpPr>
          <p:nvPr>
            <p:ph sz="quarter" idx="12"/>
          </p:nvPr>
        </p:nvSpPr>
        <p:spPr>
          <a:xfrm>
            <a:off x="609600" y="4574375"/>
            <a:ext cx="11074400" cy="2118987"/>
          </a:xfrm>
        </p:spPr>
        <p:txBody>
          <a:bodyPr>
            <a:normAutofit fontScale="92500"/>
          </a:bodyPr>
          <a:lstStyle/>
          <a:p>
            <a:pPr marL="0" lvl="1" indent="0" algn="just">
              <a:spcBef>
                <a:spcPts val="400"/>
              </a:spcBef>
              <a:buClr>
                <a:srgbClr val="FF153A"/>
              </a:buClr>
              <a:buSzPct val="75000"/>
              <a:buNone/>
            </a:pPr>
            <a:r>
              <a:rPr lang="en-US" sz="2400" b="1" dirty="0">
                <a:solidFill>
                  <a:schemeClr val="tx1">
                    <a:lumMod val="65000"/>
                    <a:lumOff val="35000"/>
                  </a:schemeClr>
                </a:solidFill>
              </a:rPr>
              <a:t>Target Cooling</a:t>
            </a:r>
          </a:p>
          <a:p>
            <a:pPr marL="457189" lvl="1" indent="-457189" algn="just">
              <a:spcBef>
                <a:spcPts val="400"/>
              </a:spcBef>
              <a:buClr>
                <a:srgbClr val="FF153A"/>
              </a:buClr>
              <a:buSzPct val="75000"/>
              <a:buFont typeface="Wingdings" panose="05000000000000000000" pitchFamily="2" charset="2"/>
              <a:buChar char="v"/>
            </a:pPr>
            <a:r>
              <a:rPr lang="en-US" sz="2400" dirty="0">
                <a:solidFill>
                  <a:schemeClr val="tx1">
                    <a:lumMod val="65000"/>
                    <a:lumOff val="35000"/>
                  </a:schemeClr>
                </a:solidFill>
              </a:rPr>
              <a:t>Due to high T and sublimation of graphite, an enclosed ‘pressurized’ atmosphere is required. </a:t>
            </a:r>
          </a:p>
          <a:p>
            <a:pPr marL="457189" lvl="1" indent="-457189" algn="just">
              <a:spcBef>
                <a:spcPts val="400"/>
              </a:spcBef>
              <a:buClr>
                <a:srgbClr val="FF153A"/>
              </a:buClr>
              <a:buSzPct val="75000"/>
              <a:buFont typeface="Wingdings" panose="05000000000000000000" pitchFamily="2" charset="2"/>
              <a:buChar char="v"/>
            </a:pPr>
            <a:r>
              <a:rPr lang="en-US" sz="2400" dirty="0">
                <a:solidFill>
                  <a:schemeClr val="tx1">
                    <a:lumMod val="65000"/>
                    <a:lumOff val="35000"/>
                  </a:schemeClr>
                </a:solidFill>
              </a:rPr>
              <a:t>However, active cooling can be made indirectly. Heat dissipation mostly via radiation and natural convection. → target confinement / separation of cooling system is advantageous (maintenance, RP, disposal, cooling services requirements).</a:t>
            </a:r>
          </a:p>
        </p:txBody>
      </p:sp>
      <p:sp>
        <p:nvSpPr>
          <p:cNvPr id="3" name="Slide Number Placeholder 2">
            <a:extLst>
              <a:ext uri="{FF2B5EF4-FFF2-40B4-BE49-F238E27FC236}">
                <a16:creationId xmlns:a16="http://schemas.microsoft.com/office/drawing/2014/main" id="{2278DE7B-C655-C64D-AF3F-F4C262A51BA2}"/>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75EBC296-FB58-DF4D-83DD-9A6E2A3CF228}"/>
              </a:ext>
            </a:extLst>
          </p:cNvPr>
          <p:cNvSpPr>
            <a:spLocks noGrp="1"/>
          </p:cNvSpPr>
          <p:nvPr>
            <p:ph type="title"/>
          </p:nvPr>
        </p:nvSpPr>
        <p:spPr/>
        <p:txBody>
          <a:bodyPr/>
          <a:lstStyle/>
          <a:p>
            <a:r>
              <a:rPr lang="en-GB" dirty="0"/>
              <a:t>Carbon Target: engineering feasibility</a:t>
            </a:r>
          </a:p>
        </p:txBody>
      </p:sp>
      <p:sp>
        <p:nvSpPr>
          <p:cNvPr id="10" name="TextBox 9">
            <a:extLst>
              <a:ext uri="{FF2B5EF4-FFF2-40B4-BE49-F238E27FC236}">
                <a16:creationId xmlns:a16="http://schemas.microsoft.com/office/drawing/2014/main" id="{F8C64A18-A0A8-CB60-96F0-B8C54E2C4985}"/>
              </a:ext>
            </a:extLst>
          </p:cNvPr>
          <p:cNvSpPr txBox="1"/>
          <p:nvPr/>
        </p:nvSpPr>
        <p:spPr>
          <a:xfrm>
            <a:off x="371322" y="2230169"/>
            <a:ext cx="2419967" cy="738664"/>
          </a:xfrm>
          <a:prstGeom prst="rect">
            <a:avLst/>
          </a:prstGeom>
          <a:noFill/>
        </p:spPr>
        <p:txBody>
          <a:bodyPr wrap="square" rtlCol="0">
            <a:spAutoFit/>
          </a:bodyPr>
          <a:lstStyle/>
          <a:p>
            <a:r>
              <a:rPr lang="en-GB" sz="1400" i="1" dirty="0">
                <a:solidFill>
                  <a:schemeClr val="tx2"/>
                </a:solidFill>
              </a:rPr>
              <a:t>Maximum temperature and power deposition for </a:t>
            </a:r>
            <a:r>
              <a:rPr lang="en-GB" sz="1400" b="1" i="1" dirty="0">
                <a:solidFill>
                  <a:schemeClr val="accent1"/>
                </a:solidFill>
              </a:rPr>
              <a:t>1.5 MW</a:t>
            </a:r>
            <a:r>
              <a:rPr lang="en-GB" sz="1400" b="1" i="1" dirty="0">
                <a:solidFill>
                  <a:schemeClr val="tx2"/>
                </a:solidFill>
              </a:rPr>
              <a:t> </a:t>
            </a:r>
            <a:r>
              <a:rPr lang="en-GB" sz="1400" i="1" dirty="0">
                <a:solidFill>
                  <a:schemeClr val="tx2"/>
                </a:solidFill>
              </a:rPr>
              <a:t>as function of the beam sigma.</a:t>
            </a:r>
          </a:p>
        </p:txBody>
      </p:sp>
      <p:sp>
        <p:nvSpPr>
          <p:cNvPr id="14" name="Rectangle 13">
            <a:extLst>
              <a:ext uri="{FF2B5EF4-FFF2-40B4-BE49-F238E27FC236}">
                <a16:creationId xmlns:a16="http://schemas.microsoft.com/office/drawing/2014/main" id="{A9EAB3EE-F070-3ECD-E0CE-984FD6FB6444}"/>
              </a:ext>
            </a:extLst>
          </p:cNvPr>
          <p:cNvSpPr/>
          <p:nvPr/>
        </p:nvSpPr>
        <p:spPr>
          <a:xfrm>
            <a:off x="692075" y="4005856"/>
            <a:ext cx="6017829" cy="614768"/>
          </a:xfrm>
          <a:prstGeom prst="rect">
            <a:avLst/>
          </a:prstGeom>
          <a:noFill/>
          <a:ln w="38100">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17" name="Picture 16">
            <a:extLst>
              <a:ext uri="{FF2B5EF4-FFF2-40B4-BE49-F238E27FC236}">
                <a16:creationId xmlns:a16="http://schemas.microsoft.com/office/drawing/2014/main" id="{2AAA6659-1C4A-5169-FC1C-A633F2BBB062}"/>
              </a:ext>
            </a:extLst>
          </p:cNvPr>
          <p:cNvPicPr>
            <a:picLocks noChangeAspect="1"/>
          </p:cNvPicPr>
          <p:nvPr/>
        </p:nvPicPr>
        <p:blipFill>
          <a:blip r:embed="rId3"/>
          <a:stretch>
            <a:fillRect/>
          </a:stretch>
        </p:blipFill>
        <p:spPr>
          <a:xfrm>
            <a:off x="2846557" y="1724955"/>
            <a:ext cx="3925595" cy="1256451"/>
          </a:xfrm>
          <a:prstGeom prst="rect">
            <a:avLst/>
          </a:prstGeom>
          <a:ln w="38100">
            <a:solidFill>
              <a:srgbClr val="FFFF00"/>
            </a:solidFill>
          </a:ln>
          <a:effectLst>
            <a:outerShdw blurRad="50800" dist="38100" dir="2700000" algn="tl" rotWithShape="0">
              <a:prstClr val="black">
                <a:alpha val="40000"/>
              </a:prstClr>
            </a:outerShdw>
          </a:effectLst>
        </p:spPr>
      </p:pic>
      <p:sp>
        <p:nvSpPr>
          <p:cNvPr id="18" name="Rectangle 17">
            <a:extLst>
              <a:ext uri="{FF2B5EF4-FFF2-40B4-BE49-F238E27FC236}">
                <a16:creationId xmlns:a16="http://schemas.microsoft.com/office/drawing/2014/main" id="{B7C3B786-03E5-9AE4-2260-DA7B08E7A5F7}"/>
              </a:ext>
            </a:extLst>
          </p:cNvPr>
          <p:cNvSpPr/>
          <p:nvPr/>
        </p:nvSpPr>
        <p:spPr>
          <a:xfrm>
            <a:off x="1822896" y="3990247"/>
            <a:ext cx="576161" cy="240000"/>
          </a:xfrm>
          <a:prstGeom prst="rect">
            <a:avLst/>
          </a:prstGeom>
          <a:noFill/>
          <a:ln w="38100">
            <a:solidFill>
              <a:srgbClr val="FFFF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19" name="Picture 18">
            <a:extLst>
              <a:ext uri="{FF2B5EF4-FFF2-40B4-BE49-F238E27FC236}">
                <a16:creationId xmlns:a16="http://schemas.microsoft.com/office/drawing/2014/main" id="{2AFFBFF1-5938-EF81-C54C-F747682294AB}"/>
              </a:ext>
            </a:extLst>
          </p:cNvPr>
          <p:cNvPicPr>
            <a:picLocks noChangeAspect="1"/>
          </p:cNvPicPr>
          <p:nvPr/>
        </p:nvPicPr>
        <p:blipFill>
          <a:blip r:embed="rId4"/>
          <a:stretch>
            <a:fillRect/>
          </a:stretch>
        </p:blipFill>
        <p:spPr>
          <a:xfrm>
            <a:off x="7830852" y="1437734"/>
            <a:ext cx="3560779" cy="1648801"/>
          </a:xfrm>
          <a:prstGeom prst="rect">
            <a:avLst/>
          </a:prstGeom>
        </p:spPr>
      </p:pic>
      <p:sp>
        <p:nvSpPr>
          <p:cNvPr id="20" name="Rectangle 19">
            <a:extLst>
              <a:ext uri="{FF2B5EF4-FFF2-40B4-BE49-F238E27FC236}">
                <a16:creationId xmlns:a16="http://schemas.microsoft.com/office/drawing/2014/main" id="{17482F5F-C99C-971E-AAEA-CFC40A3C54BE}"/>
              </a:ext>
            </a:extLst>
          </p:cNvPr>
          <p:cNvSpPr/>
          <p:nvPr/>
        </p:nvSpPr>
        <p:spPr>
          <a:xfrm>
            <a:off x="2846559" y="2271771"/>
            <a:ext cx="3925595" cy="384043"/>
          </a:xfrm>
          <a:prstGeom prst="rect">
            <a:avLst/>
          </a:prstGeom>
          <a:noFill/>
          <a:ln w="38100">
            <a:solidFill>
              <a:schemeClr val="accent5">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36" name="Picture 35">
            <a:extLst>
              <a:ext uri="{FF2B5EF4-FFF2-40B4-BE49-F238E27FC236}">
                <a16:creationId xmlns:a16="http://schemas.microsoft.com/office/drawing/2014/main" id="{8F71F632-BDA0-A30A-1705-48D71A81C5EF}"/>
              </a:ext>
            </a:extLst>
          </p:cNvPr>
          <p:cNvPicPr>
            <a:picLocks noChangeAspect="1"/>
          </p:cNvPicPr>
          <p:nvPr/>
        </p:nvPicPr>
        <p:blipFill>
          <a:blip r:embed="rId5"/>
          <a:stretch>
            <a:fillRect/>
          </a:stretch>
        </p:blipFill>
        <p:spPr>
          <a:xfrm>
            <a:off x="7240399" y="3184576"/>
            <a:ext cx="4479316" cy="1743083"/>
          </a:xfrm>
          <a:prstGeom prst="rect">
            <a:avLst/>
          </a:prstGeom>
        </p:spPr>
      </p:pic>
      <p:cxnSp>
        <p:nvCxnSpPr>
          <p:cNvPr id="38" name="Straight Arrow Connector 37">
            <a:extLst>
              <a:ext uri="{FF2B5EF4-FFF2-40B4-BE49-F238E27FC236}">
                <a16:creationId xmlns:a16="http://schemas.microsoft.com/office/drawing/2014/main" id="{29B482C0-4F0D-BF5E-2310-3878C08C1259}"/>
              </a:ext>
            </a:extLst>
          </p:cNvPr>
          <p:cNvCxnSpPr>
            <a:cxnSpLocks/>
            <a:stCxn id="18" idx="0"/>
          </p:cNvCxnSpPr>
          <p:nvPr/>
        </p:nvCxnSpPr>
        <p:spPr>
          <a:xfrm flipV="1">
            <a:off x="2110977" y="3094023"/>
            <a:ext cx="979105" cy="896224"/>
          </a:xfrm>
          <a:prstGeom prst="straightConnector1">
            <a:avLst/>
          </a:prstGeom>
          <a:ln>
            <a:solidFill>
              <a:srgbClr val="FFFF0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28B90557-FF7D-27E9-EC8C-11BC635723DA}"/>
              </a:ext>
            </a:extLst>
          </p:cNvPr>
          <p:cNvCxnSpPr>
            <a:cxnSpLocks/>
          </p:cNvCxnSpPr>
          <p:nvPr/>
        </p:nvCxnSpPr>
        <p:spPr>
          <a:xfrm>
            <a:off x="6772152" y="2675380"/>
            <a:ext cx="737947" cy="1526808"/>
          </a:xfrm>
          <a:prstGeom prst="straightConnector1">
            <a:avLst/>
          </a:prstGeom>
          <a:ln>
            <a:solidFill>
              <a:srgbClr val="0070C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336F3F5E-9503-1894-662E-A69B5D6A7C1C}"/>
              </a:ext>
            </a:extLst>
          </p:cNvPr>
          <p:cNvSpPr txBox="1"/>
          <p:nvPr/>
        </p:nvSpPr>
        <p:spPr>
          <a:xfrm>
            <a:off x="3682069" y="1321736"/>
            <a:ext cx="3264472" cy="307777"/>
          </a:xfrm>
          <a:prstGeom prst="rect">
            <a:avLst/>
          </a:prstGeom>
          <a:noFill/>
        </p:spPr>
        <p:txBody>
          <a:bodyPr wrap="square" rtlCol="0">
            <a:spAutoFit/>
          </a:bodyPr>
          <a:lstStyle/>
          <a:p>
            <a:r>
              <a:rPr lang="en-GB" sz="1400" i="1" dirty="0">
                <a:solidFill>
                  <a:schemeClr val="tx2"/>
                </a:solidFill>
              </a:rPr>
              <a:t>Direct cooling considerations</a:t>
            </a:r>
          </a:p>
        </p:txBody>
      </p:sp>
      <p:sp>
        <p:nvSpPr>
          <p:cNvPr id="6" name="TextBox 5">
            <a:extLst>
              <a:ext uri="{FF2B5EF4-FFF2-40B4-BE49-F238E27FC236}">
                <a16:creationId xmlns:a16="http://schemas.microsoft.com/office/drawing/2014/main" id="{AB45BE69-2A4D-1514-8A98-788723367BC3}"/>
              </a:ext>
            </a:extLst>
          </p:cNvPr>
          <p:cNvSpPr txBox="1"/>
          <p:nvPr/>
        </p:nvSpPr>
        <p:spPr>
          <a:xfrm>
            <a:off x="10224460" y="4473883"/>
            <a:ext cx="1728192" cy="379656"/>
          </a:xfrm>
          <a:prstGeom prst="rect">
            <a:avLst/>
          </a:prstGeom>
          <a:noFill/>
        </p:spPr>
        <p:txBody>
          <a:bodyPr wrap="square" rtlCol="0">
            <a:spAutoFit/>
          </a:bodyPr>
          <a:lstStyle/>
          <a:p>
            <a:r>
              <a:rPr lang="en-GB" sz="1867" i="1" dirty="0">
                <a:solidFill>
                  <a:schemeClr val="accent3"/>
                </a:solidFill>
              </a:rPr>
              <a:t>Old concepts</a:t>
            </a:r>
            <a:endParaRPr lang="en-GB" sz="1067" i="1" dirty="0">
              <a:solidFill>
                <a:schemeClr val="accent6">
                  <a:lumMod val="60000"/>
                  <a:lumOff val="40000"/>
                </a:schemeClr>
              </a:solidFill>
            </a:endParaRPr>
          </a:p>
        </p:txBody>
      </p:sp>
    </p:spTree>
    <p:extLst>
      <p:ext uri="{BB962C8B-B14F-4D97-AF65-F5344CB8AC3E}">
        <p14:creationId xmlns:p14="http://schemas.microsoft.com/office/powerpoint/2010/main" val="92026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Rounded Corners 57">
            <a:extLst>
              <a:ext uri="{FF2B5EF4-FFF2-40B4-BE49-F238E27FC236}">
                <a16:creationId xmlns:a16="http://schemas.microsoft.com/office/drawing/2014/main" id="{7829BCA0-E269-105F-A83A-D22DA0EF7DA4}"/>
              </a:ext>
            </a:extLst>
          </p:cNvPr>
          <p:cNvSpPr/>
          <p:nvPr/>
        </p:nvSpPr>
        <p:spPr>
          <a:xfrm>
            <a:off x="1313063" y="3330098"/>
            <a:ext cx="10112403" cy="3507812"/>
          </a:xfrm>
          <a:prstGeom prst="roundRect">
            <a:avLst>
              <a:gd name="adj" fmla="val 0"/>
            </a:avLst>
          </a:prstGeom>
          <a:noFill/>
          <a:ln w="12700">
            <a:solidFill>
              <a:schemeClr val="tx1">
                <a:lumMod val="50000"/>
                <a:lumOff val="50000"/>
              </a:schemeClr>
            </a:solidFill>
            <a:prstDash val="lgDash"/>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r"/>
            <a:endParaRPr lang="en-US" sz="1867" dirty="0">
              <a:solidFill>
                <a:schemeClr val="tx1"/>
              </a:solidFill>
              <a:latin typeface="Arial Narrow" panose="020B0606020202030204" pitchFamily="34" charset="0"/>
            </a:endParaRPr>
          </a:p>
          <a:p>
            <a:pPr algn="r"/>
            <a:r>
              <a:rPr lang="en-US" sz="1867" b="1" dirty="0">
                <a:solidFill>
                  <a:srgbClr val="996633"/>
                </a:solidFill>
                <a:latin typeface="Arial Narrow" panose="020B0606020202030204" pitchFamily="34" charset="0"/>
              </a:rPr>
              <a:t>++ Other requirements</a:t>
            </a:r>
          </a:p>
          <a:p>
            <a:pPr algn="r"/>
            <a:endParaRPr lang="en-GB" sz="1867" dirty="0">
              <a:solidFill>
                <a:schemeClr val="tx1"/>
              </a:solidFill>
              <a:latin typeface="Arial Narrow" panose="020B0606020202030204" pitchFamily="34" charset="0"/>
            </a:endParaRPr>
          </a:p>
        </p:txBody>
      </p:sp>
      <p:sp>
        <p:nvSpPr>
          <p:cNvPr id="22" name="Rectangle: Rounded Corners 21">
            <a:extLst>
              <a:ext uri="{FF2B5EF4-FFF2-40B4-BE49-F238E27FC236}">
                <a16:creationId xmlns:a16="http://schemas.microsoft.com/office/drawing/2014/main" id="{6B39591D-53F1-A191-C552-EA317BCD9018}"/>
              </a:ext>
            </a:extLst>
          </p:cNvPr>
          <p:cNvSpPr/>
          <p:nvPr/>
        </p:nvSpPr>
        <p:spPr>
          <a:xfrm>
            <a:off x="2975539" y="971489"/>
            <a:ext cx="4992555" cy="2788177"/>
          </a:xfrm>
          <a:prstGeom prst="roundRect">
            <a:avLst>
              <a:gd name="adj" fmla="val 0"/>
            </a:avLst>
          </a:prstGeom>
          <a:noFill/>
          <a:ln w="12700">
            <a:solidFill>
              <a:schemeClr val="tx1">
                <a:lumMod val="50000"/>
                <a:lumOff val="50000"/>
              </a:schemeClr>
            </a:solidFill>
            <a:prstDash val="lgDash"/>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b="1" dirty="0">
                <a:solidFill>
                  <a:schemeClr val="accent2"/>
                </a:solidFill>
                <a:latin typeface="Arial Narrow" panose="020B0606020202030204" pitchFamily="34" charset="0"/>
              </a:rPr>
              <a:t>Target Physics requirements</a:t>
            </a:r>
            <a:endParaRPr lang="en-GB" sz="1867" b="1" dirty="0">
              <a:solidFill>
                <a:schemeClr val="accent2"/>
              </a:solidFill>
              <a:latin typeface="Arial Narrow" panose="020B0606020202030204" pitchFamily="34" charset="0"/>
            </a:endParaRPr>
          </a:p>
        </p:txBody>
      </p:sp>
      <p:sp>
        <p:nvSpPr>
          <p:cNvPr id="63" name="Rectangle: Rounded Corners 62">
            <a:extLst>
              <a:ext uri="{FF2B5EF4-FFF2-40B4-BE49-F238E27FC236}">
                <a16:creationId xmlns:a16="http://schemas.microsoft.com/office/drawing/2014/main" id="{3F9E0A1E-C172-2E5D-59BC-4FFAEF9FD027}"/>
              </a:ext>
            </a:extLst>
          </p:cNvPr>
          <p:cNvSpPr/>
          <p:nvPr/>
        </p:nvSpPr>
        <p:spPr>
          <a:xfrm>
            <a:off x="645346" y="2086867"/>
            <a:ext cx="2529741" cy="1807693"/>
          </a:xfrm>
          <a:custGeom>
            <a:avLst/>
            <a:gdLst>
              <a:gd name="connsiteX0" fmla="*/ 0 w 1474743"/>
              <a:gd name="connsiteY0" fmla="*/ 0 h 1134097"/>
              <a:gd name="connsiteX1" fmla="*/ 0 w 1474743"/>
              <a:gd name="connsiteY1" fmla="*/ 0 h 1134097"/>
              <a:gd name="connsiteX2" fmla="*/ 1474743 w 1474743"/>
              <a:gd name="connsiteY2" fmla="*/ 0 h 1134097"/>
              <a:gd name="connsiteX3" fmla="*/ 1474743 w 1474743"/>
              <a:gd name="connsiteY3" fmla="*/ 0 h 1134097"/>
              <a:gd name="connsiteX4" fmla="*/ 1474743 w 1474743"/>
              <a:gd name="connsiteY4" fmla="*/ 1134097 h 1134097"/>
              <a:gd name="connsiteX5" fmla="*/ 1474743 w 1474743"/>
              <a:gd name="connsiteY5" fmla="*/ 1134097 h 1134097"/>
              <a:gd name="connsiteX6" fmla="*/ 0 w 1474743"/>
              <a:gd name="connsiteY6" fmla="*/ 1134097 h 1134097"/>
              <a:gd name="connsiteX7" fmla="*/ 0 w 1474743"/>
              <a:gd name="connsiteY7" fmla="*/ 1134097 h 1134097"/>
              <a:gd name="connsiteX8" fmla="*/ 0 w 1474743"/>
              <a:gd name="connsiteY8" fmla="*/ 0 h 1134097"/>
              <a:gd name="connsiteX0" fmla="*/ 228600 w 1474743"/>
              <a:gd name="connsiteY0" fmla="*/ 0 h 1321133"/>
              <a:gd name="connsiteX1" fmla="*/ 0 w 1474743"/>
              <a:gd name="connsiteY1" fmla="*/ 187036 h 1321133"/>
              <a:gd name="connsiteX2" fmla="*/ 1474743 w 1474743"/>
              <a:gd name="connsiteY2" fmla="*/ 187036 h 1321133"/>
              <a:gd name="connsiteX3" fmla="*/ 1474743 w 1474743"/>
              <a:gd name="connsiteY3" fmla="*/ 187036 h 1321133"/>
              <a:gd name="connsiteX4" fmla="*/ 1474743 w 1474743"/>
              <a:gd name="connsiteY4" fmla="*/ 1321133 h 1321133"/>
              <a:gd name="connsiteX5" fmla="*/ 1474743 w 1474743"/>
              <a:gd name="connsiteY5" fmla="*/ 1321133 h 1321133"/>
              <a:gd name="connsiteX6" fmla="*/ 0 w 1474743"/>
              <a:gd name="connsiteY6" fmla="*/ 1321133 h 1321133"/>
              <a:gd name="connsiteX7" fmla="*/ 0 w 1474743"/>
              <a:gd name="connsiteY7" fmla="*/ 1321133 h 1321133"/>
              <a:gd name="connsiteX8" fmla="*/ 228600 w 1474743"/>
              <a:gd name="connsiteY8" fmla="*/ 0 h 1321133"/>
              <a:gd name="connsiteX0" fmla="*/ 609600 w 1855743"/>
              <a:gd name="connsiteY0" fmla="*/ 0 h 1321133"/>
              <a:gd name="connsiteX1" fmla="*/ 381000 w 1855743"/>
              <a:gd name="connsiteY1" fmla="*/ 187036 h 1321133"/>
              <a:gd name="connsiteX2" fmla="*/ 1855743 w 1855743"/>
              <a:gd name="connsiteY2" fmla="*/ 187036 h 1321133"/>
              <a:gd name="connsiteX3" fmla="*/ 1855743 w 1855743"/>
              <a:gd name="connsiteY3" fmla="*/ 187036 h 1321133"/>
              <a:gd name="connsiteX4" fmla="*/ 1855743 w 1855743"/>
              <a:gd name="connsiteY4" fmla="*/ 1321133 h 1321133"/>
              <a:gd name="connsiteX5" fmla="*/ 1855743 w 1855743"/>
              <a:gd name="connsiteY5" fmla="*/ 1321133 h 1321133"/>
              <a:gd name="connsiteX6" fmla="*/ 381000 w 1855743"/>
              <a:gd name="connsiteY6" fmla="*/ 1321133 h 1321133"/>
              <a:gd name="connsiteX7" fmla="*/ 0 w 1855743"/>
              <a:gd name="connsiteY7" fmla="*/ 212769 h 1321133"/>
              <a:gd name="connsiteX8" fmla="*/ 609600 w 1855743"/>
              <a:gd name="connsiteY8" fmla="*/ 0 h 1321133"/>
              <a:gd name="connsiteX0" fmla="*/ 609600 w 1855743"/>
              <a:gd name="connsiteY0" fmla="*/ 0 h 1321133"/>
              <a:gd name="connsiteX1" fmla="*/ 1855743 w 1855743"/>
              <a:gd name="connsiteY1" fmla="*/ 187036 h 1321133"/>
              <a:gd name="connsiteX2" fmla="*/ 1855743 w 1855743"/>
              <a:gd name="connsiteY2" fmla="*/ 187036 h 1321133"/>
              <a:gd name="connsiteX3" fmla="*/ 1855743 w 1855743"/>
              <a:gd name="connsiteY3" fmla="*/ 1321133 h 1321133"/>
              <a:gd name="connsiteX4" fmla="*/ 1855743 w 1855743"/>
              <a:gd name="connsiteY4" fmla="*/ 1321133 h 1321133"/>
              <a:gd name="connsiteX5" fmla="*/ 381000 w 1855743"/>
              <a:gd name="connsiteY5" fmla="*/ 1321133 h 1321133"/>
              <a:gd name="connsiteX6" fmla="*/ 0 w 1855743"/>
              <a:gd name="connsiteY6" fmla="*/ 212769 h 1321133"/>
              <a:gd name="connsiteX7" fmla="*/ 609600 w 1855743"/>
              <a:gd name="connsiteY7" fmla="*/ 0 h 1321133"/>
              <a:gd name="connsiteX0" fmla="*/ 609600 w 1855743"/>
              <a:gd name="connsiteY0" fmla="*/ 0 h 1355769"/>
              <a:gd name="connsiteX1" fmla="*/ 1855743 w 1855743"/>
              <a:gd name="connsiteY1" fmla="*/ 187036 h 1355769"/>
              <a:gd name="connsiteX2" fmla="*/ 1855743 w 1855743"/>
              <a:gd name="connsiteY2" fmla="*/ 187036 h 1355769"/>
              <a:gd name="connsiteX3" fmla="*/ 1855743 w 1855743"/>
              <a:gd name="connsiteY3" fmla="*/ 1321133 h 1355769"/>
              <a:gd name="connsiteX4" fmla="*/ 1412397 w 1855743"/>
              <a:gd name="connsiteY4" fmla="*/ 1355769 h 1355769"/>
              <a:gd name="connsiteX5" fmla="*/ 381000 w 1855743"/>
              <a:gd name="connsiteY5" fmla="*/ 1321133 h 1355769"/>
              <a:gd name="connsiteX6" fmla="*/ 0 w 1855743"/>
              <a:gd name="connsiteY6" fmla="*/ 212769 h 1355769"/>
              <a:gd name="connsiteX7" fmla="*/ 609600 w 1855743"/>
              <a:gd name="connsiteY7" fmla="*/ 0 h 1355769"/>
              <a:gd name="connsiteX0" fmla="*/ 609600 w 1855743"/>
              <a:gd name="connsiteY0" fmla="*/ 0 h 1321133"/>
              <a:gd name="connsiteX1" fmla="*/ 1855743 w 1855743"/>
              <a:gd name="connsiteY1" fmla="*/ 187036 h 1321133"/>
              <a:gd name="connsiteX2" fmla="*/ 1855743 w 1855743"/>
              <a:gd name="connsiteY2" fmla="*/ 187036 h 1321133"/>
              <a:gd name="connsiteX3" fmla="*/ 1855743 w 1855743"/>
              <a:gd name="connsiteY3" fmla="*/ 1321133 h 1321133"/>
              <a:gd name="connsiteX4" fmla="*/ 381000 w 1855743"/>
              <a:gd name="connsiteY4" fmla="*/ 1321133 h 1321133"/>
              <a:gd name="connsiteX5" fmla="*/ 0 w 1855743"/>
              <a:gd name="connsiteY5" fmla="*/ 212769 h 1321133"/>
              <a:gd name="connsiteX6" fmla="*/ 609600 w 1855743"/>
              <a:gd name="connsiteY6" fmla="*/ 0 h 1321133"/>
              <a:gd name="connsiteX0" fmla="*/ 609600 w 1855743"/>
              <a:gd name="connsiteY0" fmla="*/ 0 h 1355770"/>
              <a:gd name="connsiteX1" fmla="*/ 1855743 w 1855743"/>
              <a:gd name="connsiteY1" fmla="*/ 187036 h 1355770"/>
              <a:gd name="connsiteX2" fmla="*/ 1855743 w 1855743"/>
              <a:gd name="connsiteY2" fmla="*/ 187036 h 1355770"/>
              <a:gd name="connsiteX3" fmla="*/ 1426252 w 1855743"/>
              <a:gd name="connsiteY3" fmla="*/ 1355770 h 1355770"/>
              <a:gd name="connsiteX4" fmla="*/ 381000 w 1855743"/>
              <a:gd name="connsiteY4" fmla="*/ 1321133 h 1355770"/>
              <a:gd name="connsiteX5" fmla="*/ 0 w 1855743"/>
              <a:gd name="connsiteY5" fmla="*/ 212769 h 1355770"/>
              <a:gd name="connsiteX6" fmla="*/ 609600 w 1855743"/>
              <a:gd name="connsiteY6" fmla="*/ 0 h 1355770"/>
              <a:gd name="connsiteX0" fmla="*/ 609600 w 1855743"/>
              <a:gd name="connsiteY0" fmla="*/ 0 h 1355770"/>
              <a:gd name="connsiteX1" fmla="*/ 1855743 w 1855743"/>
              <a:gd name="connsiteY1" fmla="*/ 187036 h 1355770"/>
              <a:gd name="connsiteX2" fmla="*/ 1855743 w 1855743"/>
              <a:gd name="connsiteY2" fmla="*/ 187036 h 1355770"/>
              <a:gd name="connsiteX3" fmla="*/ 1426252 w 1855743"/>
              <a:gd name="connsiteY3" fmla="*/ 1355770 h 1355770"/>
              <a:gd name="connsiteX4" fmla="*/ 0 w 1855743"/>
              <a:gd name="connsiteY4" fmla="*/ 212769 h 1355770"/>
              <a:gd name="connsiteX5" fmla="*/ 609600 w 1855743"/>
              <a:gd name="connsiteY5" fmla="*/ 0 h 1355770"/>
              <a:gd name="connsiteX0" fmla="*/ 651163 w 1897306"/>
              <a:gd name="connsiteY0" fmla="*/ 0 h 1355770"/>
              <a:gd name="connsiteX1" fmla="*/ 1897306 w 1897306"/>
              <a:gd name="connsiteY1" fmla="*/ 187036 h 1355770"/>
              <a:gd name="connsiteX2" fmla="*/ 1897306 w 1897306"/>
              <a:gd name="connsiteY2" fmla="*/ 187036 h 1355770"/>
              <a:gd name="connsiteX3" fmla="*/ 1467815 w 1897306"/>
              <a:gd name="connsiteY3" fmla="*/ 1355770 h 1355770"/>
              <a:gd name="connsiteX4" fmla="*/ 0 w 1897306"/>
              <a:gd name="connsiteY4" fmla="*/ 261260 h 1355770"/>
              <a:gd name="connsiteX5" fmla="*/ 651163 w 1897306"/>
              <a:gd name="connsiteY5" fmla="*/ 0 h 1355770"/>
              <a:gd name="connsiteX0" fmla="*/ 651163 w 1897306"/>
              <a:gd name="connsiteY0" fmla="*/ 0 h 1355770"/>
              <a:gd name="connsiteX1" fmla="*/ 1897306 w 1897306"/>
              <a:gd name="connsiteY1" fmla="*/ 187036 h 1355770"/>
              <a:gd name="connsiteX2" fmla="*/ 1855742 w 1897306"/>
              <a:gd name="connsiteY2" fmla="*/ 166254 h 1355770"/>
              <a:gd name="connsiteX3" fmla="*/ 1467815 w 1897306"/>
              <a:gd name="connsiteY3" fmla="*/ 1355770 h 1355770"/>
              <a:gd name="connsiteX4" fmla="*/ 0 w 1897306"/>
              <a:gd name="connsiteY4" fmla="*/ 261260 h 1355770"/>
              <a:gd name="connsiteX5" fmla="*/ 651163 w 1897306"/>
              <a:gd name="connsiteY5" fmla="*/ 0 h 1355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97306" h="1355770">
                <a:moveTo>
                  <a:pt x="651163" y="0"/>
                </a:moveTo>
                <a:lnTo>
                  <a:pt x="1897306" y="187036"/>
                </a:lnTo>
                <a:lnTo>
                  <a:pt x="1855742" y="166254"/>
                </a:lnTo>
                <a:lnTo>
                  <a:pt x="1467815" y="1355770"/>
                </a:lnTo>
                <a:lnTo>
                  <a:pt x="0" y="261260"/>
                </a:lnTo>
                <a:lnTo>
                  <a:pt x="651163" y="0"/>
                </a:lnTo>
                <a:close/>
              </a:path>
            </a:pathLst>
          </a:custGeom>
          <a:gradFill flip="none" rotWithShape="1">
            <a:gsLst>
              <a:gs pos="100000">
                <a:schemeClr val="accent1">
                  <a:lumMod val="5000"/>
                  <a:lumOff val="95000"/>
                </a:schemeClr>
              </a:gs>
              <a:gs pos="0">
                <a:srgbClr val="86AFFF">
                  <a:lumMod val="70000"/>
                  <a:lumOff val="30000"/>
                </a:srgb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endParaRPr lang="en-GB" sz="1867" dirty="0">
              <a:solidFill>
                <a:schemeClr val="tx1"/>
              </a:solidFill>
              <a:latin typeface="Arial Narrow" panose="020B0606020202030204" pitchFamily="34" charset="0"/>
            </a:endParaRPr>
          </a:p>
        </p:txBody>
      </p:sp>
      <p:sp>
        <p:nvSpPr>
          <p:cNvPr id="9" name="Rectangle: Rounded Corners 8">
            <a:extLst>
              <a:ext uri="{FF2B5EF4-FFF2-40B4-BE49-F238E27FC236}">
                <a16:creationId xmlns:a16="http://schemas.microsoft.com/office/drawing/2014/main" id="{BA14C487-01E7-CCB2-04A1-1E2CAA5D403E}"/>
              </a:ext>
            </a:extLst>
          </p:cNvPr>
          <p:cNvSpPr/>
          <p:nvPr/>
        </p:nvSpPr>
        <p:spPr>
          <a:xfrm>
            <a:off x="3679006" y="1292013"/>
            <a:ext cx="3424991" cy="1728192"/>
          </a:xfrm>
          <a:prstGeom prst="roundRect">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tx1"/>
                </a:solidFill>
                <a:latin typeface="Arial Narrow" panose="020B0606020202030204" pitchFamily="34" charset="0"/>
              </a:rPr>
              <a:t>Solenoid / Double Horn</a:t>
            </a:r>
            <a:endParaRPr lang="en-GB" sz="1867" dirty="0">
              <a:solidFill>
                <a:schemeClr val="tx1"/>
              </a:solidFill>
              <a:latin typeface="Arial Narrow" panose="020B0606020202030204" pitchFamily="34" charset="0"/>
            </a:endParaRPr>
          </a:p>
        </p:txBody>
      </p:sp>
      <p:sp>
        <p:nvSpPr>
          <p:cNvPr id="8" name="Rectangle: Rounded Corners 7">
            <a:extLst>
              <a:ext uri="{FF2B5EF4-FFF2-40B4-BE49-F238E27FC236}">
                <a16:creationId xmlns:a16="http://schemas.microsoft.com/office/drawing/2014/main" id="{B6A56A5B-D88C-A93B-1155-6987DE6D22EA}"/>
              </a:ext>
            </a:extLst>
          </p:cNvPr>
          <p:cNvSpPr/>
          <p:nvPr/>
        </p:nvSpPr>
        <p:spPr>
          <a:xfrm>
            <a:off x="3551605" y="1676056"/>
            <a:ext cx="3648404" cy="1025429"/>
          </a:xfrm>
          <a:prstGeom prst="round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tx1"/>
                </a:solidFill>
                <a:latin typeface="Arial Narrow" panose="020B0606020202030204" pitchFamily="34" charset="0"/>
              </a:rPr>
              <a:t>Shielding</a:t>
            </a:r>
            <a:endParaRPr lang="en-GB" sz="1867" dirty="0">
              <a:solidFill>
                <a:schemeClr val="tx1"/>
              </a:solidFill>
              <a:latin typeface="Arial Narrow" panose="020B0606020202030204" pitchFamily="34" charset="0"/>
            </a:endParaRPr>
          </a:p>
        </p:txBody>
      </p:sp>
      <p:sp>
        <p:nvSpPr>
          <p:cNvPr id="3" name="Slide Number Placeholder 2">
            <a:extLst>
              <a:ext uri="{FF2B5EF4-FFF2-40B4-BE49-F238E27FC236}">
                <a16:creationId xmlns:a16="http://schemas.microsoft.com/office/drawing/2014/main" id="{9D6EDBC9-F301-EDB5-88A3-7F492FEB96F3}"/>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le 3">
            <a:extLst>
              <a:ext uri="{FF2B5EF4-FFF2-40B4-BE49-F238E27FC236}">
                <a16:creationId xmlns:a16="http://schemas.microsoft.com/office/drawing/2014/main" id="{D136A75A-F1B4-B7B7-181D-0B248ABF3E71}"/>
              </a:ext>
            </a:extLst>
          </p:cNvPr>
          <p:cNvSpPr>
            <a:spLocks noGrp="1"/>
          </p:cNvSpPr>
          <p:nvPr>
            <p:ph type="title"/>
          </p:nvPr>
        </p:nvSpPr>
        <p:spPr/>
        <p:txBody>
          <a:bodyPr/>
          <a:lstStyle/>
          <a:p>
            <a:r>
              <a:rPr lang="en-US" dirty="0"/>
              <a:t>Carbon target &amp; target systems considerations</a:t>
            </a:r>
            <a:endParaRPr lang="en-GB" dirty="0"/>
          </a:p>
        </p:txBody>
      </p:sp>
      <p:sp>
        <p:nvSpPr>
          <p:cNvPr id="6" name="TextBox 5">
            <a:extLst>
              <a:ext uri="{FF2B5EF4-FFF2-40B4-BE49-F238E27FC236}">
                <a16:creationId xmlns:a16="http://schemas.microsoft.com/office/drawing/2014/main" id="{DB4BB2D7-E4B3-0850-F670-7357E15C99E4}"/>
              </a:ext>
            </a:extLst>
          </p:cNvPr>
          <p:cNvSpPr txBox="1"/>
          <p:nvPr/>
        </p:nvSpPr>
        <p:spPr>
          <a:xfrm>
            <a:off x="3048000" y="-77458509"/>
            <a:ext cx="6096000" cy="461665"/>
          </a:xfrm>
          <a:prstGeom prst="rect">
            <a:avLst/>
          </a:prstGeom>
          <a:noFill/>
        </p:spPr>
        <p:txBody>
          <a:bodyPr wrap="square">
            <a:spAutoFit/>
          </a:bodyPr>
          <a:lstStyle/>
          <a:p>
            <a:endParaRPr lang="en-GB" sz="2400" dirty="0">
              <a:latin typeface="Arial Narrow" panose="020B0606020202030204" pitchFamily="34" charset="0"/>
            </a:endParaRPr>
          </a:p>
        </p:txBody>
      </p:sp>
      <p:sp>
        <p:nvSpPr>
          <p:cNvPr id="7" name="Rectangle: Rounded Corners 6">
            <a:extLst>
              <a:ext uri="{FF2B5EF4-FFF2-40B4-BE49-F238E27FC236}">
                <a16:creationId xmlns:a16="http://schemas.microsoft.com/office/drawing/2014/main" id="{A1A13D25-8654-4A61-C312-8E14BC3ED815}"/>
              </a:ext>
            </a:extLst>
          </p:cNvPr>
          <p:cNvSpPr/>
          <p:nvPr/>
        </p:nvSpPr>
        <p:spPr>
          <a:xfrm>
            <a:off x="3947648" y="2060099"/>
            <a:ext cx="2964328" cy="288032"/>
          </a:xfrm>
          <a:prstGeom prst="roundRect">
            <a:avLst/>
          </a:prstGeom>
          <a:solidFill>
            <a:schemeClr val="tx1">
              <a:lumMod val="75000"/>
              <a:lumOff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67" dirty="0">
                <a:latin typeface="Arial Narrow" panose="020B0606020202030204" pitchFamily="34" charset="0"/>
              </a:rPr>
              <a:t>Carbon Target</a:t>
            </a:r>
            <a:endParaRPr lang="en-GB" sz="1867" dirty="0">
              <a:latin typeface="Arial Narrow" panose="020B0606020202030204" pitchFamily="34" charset="0"/>
            </a:endParaRPr>
          </a:p>
        </p:txBody>
      </p:sp>
      <p:grpSp>
        <p:nvGrpSpPr>
          <p:cNvPr id="57" name="Group 56">
            <a:extLst>
              <a:ext uri="{FF2B5EF4-FFF2-40B4-BE49-F238E27FC236}">
                <a16:creationId xmlns:a16="http://schemas.microsoft.com/office/drawing/2014/main" id="{FF728018-29B8-4921-9612-7BE3D963DB21}"/>
              </a:ext>
            </a:extLst>
          </p:cNvPr>
          <p:cNvGrpSpPr/>
          <p:nvPr/>
        </p:nvGrpSpPr>
        <p:grpSpPr>
          <a:xfrm>
            <a:off x="9552085" y="3954782"/>
            <a:ext cx="1767063" cy="2097503"/>
            <a:chOff x="7289735" y="2489353"/>
            <a:chExt cx="1325297" cy="1573127"/>
          </a:xfrm>
          <a:solidFill>
            <a:srgbClr val="996633"/>
          </a:solidFill>
        </p:grpSpPr>
        <p:sp>
          <p:nvSpPr>
            <p:cNvPr id="53" name="Rectangle: Rounded Corners 52">
              <a:extLst>
                <a:ext uri="{FF2B5EF4-FFF2-40B4-BE49-F238E27FC236}">
                  <a16:creationId xmlns:a16="http://schemas.microsoft.com/office/drawing/2014/main" id="{9D0623E9-E1C7-E6E9-8381-B6D80CAC16CB}"/>
                </a:ext>
              </a:extLst>
            </p:cNvPr>
            <p:cNvSpPr/>
            <p:nvPr/>
          </p:nvSpPr>
          <p:spPr>
            <a:xfrm>
              <a:off x="7289735" y="2489353"/>
              <a:ext cx="1318160" cy="236801"/>
            </a:xfrm>
            <a:prstGeom prst="roundRect">
              <a:avLst>
                <a:gd name="adj" fmla="val 0"/>
              </a:avLst>
            </a:prstGeom>
            <a:gr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Integration</a:t>
              </a:r>
              <a:endParaRPr lang="en-GB" sz="1867" dirty="0">
                <a:solidFill>
                  <a:schemeClr val="bg1"/>
                </a:solidFill>
                <a:latin typeface="Arial Narrow" panose="020B0606020202030204" pitchFamily="34" charset="0"/>
              </a:endParaRPr>
            </a:p>
          </p:txBody>
        </p:sp>
        <p:sp>
          <p:nvSpPr>
            <p:cNvPr id="54" name="Rectangle: Rounded Corners 53">
              <a:extLst>
                <a:ext uri="{FF2B5EF4-FFF2-40B4-BE49-F238E27FC236}">
                  <a16:creationId xmlns:a16="http://schemas.microsoft.com/office/drawing/2014/main" id="{106122F6-AA3B-0F6D-2212-ADBB2D07561E}"/>
                </a:ext>
              </a:extLst>
            </p:cNvPr>
            <p:cNvSpPr/>
            <p:nvPr/>
          </p:nvSpPr>
          <p:spPr>
            <a:xfrm>
              <a:off x="7296872" y="2789710"/>
              <a:ext cx="1318160" cy="690881"/>
            </a:xfrm>
            <a:prstGeom prst="roundRect">
              <a:avLst>
                <a:gd name="adj" fmla="val 0"/>
              </a:avLst>
            </a:prstGeom>
            <a:gr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Operation / Maintenance / Disposal</a:t>
              </a:r>
              <a:endParaRPr lang="en-GB" sz="1867" dirty="0">
                <a:solidFill>
                  <a:schemeClr val="bg1"/>
                </a:solidFill>
                <a:latin typeface="Arial Narrow" panose="020B0606020202030204" pitchFamily="34" charset="0"/>
              </a:endParaRPr>
            </a:p>
          </p:txBody>
        </p:sp>
        <p:sp>
          <p:nvSpPr>
            <p:cNvPr id="55" name="Rectangle: Rounded Corners 54">
              <a:extLst>
                <a:ext uri="{FF2B5EF4-FFF2-40B4-BE49-F238E27FC236}">
                  <a16:creationId xmlns:a16="http://schemas.microsoft.com/office/drawing/2014/main" id="{22A4C94A-21AD-0A4B-39DF-FEEE84ADBE8D}"/>
                </a:ext>
              </a:extLst>
            </p:cNvPr>
            <p:cNvSpPr/>
            <p:nvPr/>
          </p:nvSpPr>
          <p:spPr>
            <a:xfrm>
              <a:off x="7296872" y="3536602"/>
              <a:ext cx="1318160" cy="236801"/>
            </a:xfrm>
            <a:prstGeom prst="roundRect">
              <a:avLst>
                <a:gd name="adj" fmla="val 0"/>
              </a:avLst>
            </a:prstGeom>
            <a:gr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Radio Protection</a:t>
              </a:r>
              <a:endParaRPr lang="en-GB" sz="1867" dirty="0">
                <a:solidFill>
                  <a:schemeClr val="bg1"/>
                </a:solidFill>
                <a:latin typeface="Arial Narrow" panose="020B0606020202030204" pitchFamily="34" charset="0"/>
              </a:endParaRPr>
            </a:p>
          </p:txBody>
        </p:sp>
        <p:sp>
          <p:nvSpPr>
            <p:cNvPr id="56" name="Rectangle: Rounded Corners 55">
              <a:extLst>
                <a:ext uri="{FF2B5EF4-FFF2-40B4-BE49-F238E27FC236}">
                  <a16:creationId xmlns:a16="http://schemas.microsoft.com/office/drawing/2014/main" id="{79F5908F-D15A-2DAB-1081-00E894D3AA59}"/>
                </a:ext>
              </a:extLst>
            </p:cNvPr>
            <p:cNvSpPr/>
            <p:nvPr/>
          </p:nvSpPr>
          <p:spPr>
            <a:xfrm>
              <a:off x="7296872" y="3825679"/>
              <a:ext cx="1318160" cy="236801"/>
            </a:xfrm>
            <a:prstGeom prst="roundRect">
              <a:avLst>
                <a:gd name="adj" fmla="val 0"/>
              </a:avLst>
            </a:prstGeom>
            <a:gr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Services</a:t>
              </a:r>
              <a:endParaRPr lang="en-GB" sz="1867" dirty="0">
                <a:solidFill>
                  <a:schemeClr val="bg1"/>
                </a:solidFill>
                <a:latin typeface="Arial Narrow" panose="020B0606020202030204" pitchFamily="34" charset="0"/>
              </a:endParaRPr>
            </a:p>
          </p:txBody>
        </p:sp>
      </p:grpSp>
      <p:sp>
        <p:nvSpPr>
          <p:cNvPr id="23" name="Rectangle: Rounded Corners 22">
            <a:extLst>
              <a:ext uri="{FF2B5EF4-FFF2-40B4-BE49-F238E27FC236}">
                <a16:creationId xmlns:a16="http://schemas.microsoft.com/office/drawing/2014/main" id="{C944742D-F510-3976-843C-221997E85749}"/>
              </a:ext>
            </a:extLst>
          </p:cNvPr>
          <p:cNvSpPr/>
          <p:nvPr/>
        </p:nvSpPr>
        <p:spPr>
          <a:xfrm>
            <a:off x="1492412" y="1990741"/>
            <a:ext cx="7750533" cy="4780076"/>
          </a:xfrm>
          <a:custGeom>
            <a:avLst/>
            <a:gdLst>
              <a:gd name="connsiteX0" fmla="*/ 0 w 2595578"/>
              <a:gd name="connsiteY0" fmla="*/ 0 h 2594457"/>
              <a:gd name="connsiteX1" fmla="*/ 0 w 2595578"/>
              <a:gd name="connsiteY1" fmla="*/ 0 h 2594457"/>
              <a:gd name="connsiteX2" fmla="*/ 2595578 w 2595578"/>
              <a:gd name="connsiteY2" fmla="*/ 0 h 2594457"/>
              <a:gd name="connsiteX3" fmla="*/ 2595578 w 2595578"/>
              <a:gd name="connsiteY3" fmla="*/ 0 h 2594457"/>
              <a:gd name="connsiteX4" fmla="*/ 2595578 w 2595578"/>
              <a:gd name="connsiteY4" fmla="*/ 2594457 h 2594457"/>
              <a:gd name="connsiteX5" fmla="*/ 2595578 w 2595578"/>
              <a:gd name="connsiteY5" fmla="*/ 2594457 h 2594457"/>
              <a:gd name="connsiteX6" fmla="*/ 0 w 2595578"/>
              <a:gd name="connsiteY6" fmla="*/ 2594457 h 2594457"/>
              <a:gd name="connsiteX7" fmla="*/ 0 w 2595578"/>
              <a:gd name="connsiteY7" fmla="*/ 2594457 h 2594457"/>
              <a:gd name="connsiteX8" fmla="*/ 0 w 2595578"/>
              <a:gd name="connsiteY8" fmla="*/ 0 h 2594457"/>
              <a:gd name="connsiteX0" fmla="*/ 0 w 2597026"/>
              <a:gd name="connsiteY0" fmla="*/ 0 h 2594457"/>
              <a:gd name="connsiteX1" fmla="*/ 0 w 2597026"/>
              <a:gd name="connsiteY1" fmla="*/ 0 h 2594457"/>
              <a:gd name="connsiteX2" fmla="*/ 2595578 w 2597026"/>
              <a:gd name="connsiteY2" fmla="*/ 0 h 2594457"/>
              <a:gd name="connsiteX3" fmla="*/ 2595578 w 2597026"/>
              <a:gd name="connsiteY3" fmla="*/ 0 h 2594457"/>
              <a:gd name="connsiteX4" fmla="*/ 2597026 w 2597026"/>
              <a:gd name="connsiteY4" fmla="*/ 1464890 h 2594457"/>
              <a:gd name="connsiteX5" fmla="*/ 2595578 w 2597026"/>
              <a:gd name="connsiteY5" fmla="*/ 2594457 h 2594457"/>
              <a:gd name="connsiteX6" fmla="*/ 2595578 w 2597026"/>
              <a:gd name="connsiteY6" fmla="*/ 2594457 h 2594457"/>
              <a:gd name="connsiteX7" fmla="*/ 0 w 2597026"/>
              <a:gd name="connsiteY7" fmla="*/ 2594457 h 2594457"/>
              <a:gd name="connsiteX8" fmla="*/ 0 w 2597026"/>
              <a:gd name="connsiteY8" fmla="*/ 2594457 h 2594457"/>
              <a:gd name="connsiteX9" fmla="*/ 0 w 2597026"/>
              <a:gd name="connsiteY9" fmla="*/ 0 h 2594457"/>
              <a:gd name="connsiteX0" fmla="*/ 7629 w 2604655"/>
              <a:gd name="connsiteY0" fmla="*/ 0 h 2594457"/>
              <a:gd name="connsiteX1" fmla="*/ 7629 w 2604655"/>
              <a:gd name="connsiteY1" fmla="*/ 0 h 2594457"/>
              <a:gd name="connsiteX2" fmla="*/ 2603207 w 2604655"/>
              <a:gd name="connsiteY2" fmla="*/ 0 h 2594457"/>
              <a:gd name="connsiteX3" fmla="*/ 2603207 w 2604655"/>
              <a:gd name="connsiteY3" fmla="*/ 0 h 2594457"/>
              <a:gd name="connsiteX4" fmla="*/ 2604655 w 2604655"/>
              <a:gd name="connsiteY4" fmla="*/ 1464890 h 2594457"/>
              <a:gd name="connsiteX5" fmla="*/ 2603207 w 2604655"/>
              <a:gd name="connsiteY5" fmla="*/ 2594457 h 2594457"/>
              <a:gd name="connsiteX6" fmla="*/ 2603207 w 2604655"/>
              <a:gd name="connsiteY6" fmla="*/ 2594457 h 2594457"/>
              <a:gd name="connsiteX7" fmla="*/ 7629 w 2604655"/>
              <a:gd name="connsiteY7" fmla="*/ 2594457 h 2594457"/>
              <a:gd name="connsiteX8" fmla="*/ 7629 w 2604655"/>
              <a:gd name="connsiteY8" fmla="*/ 2594457 h 2594457"/>
              <a:gd name="connsiteX9" fmla="*/ 0 w 2604655"/>
              <a:gd name="connsiteY9" fmla="*/ 1437181 h 2594457"/>
              <a:gd name="connsiteX10" fmla="*/ 7629 w 2604655"/>
              <a:gd name="connsiteY10" fmla="*/ 0 h 2594457"/>
              <a:gd name="connsiteX0" fmla="*/ 7629 w 2604655"/>
              <a:gd name="connsiteY0" fmla="*/ 0 h 2594457"/>
              <a:gd name="connsiteX1" fmla="*/ 7629 w 2604655"/>
              <a:gd name="connsiteY1" fmla="*/ 0 h 2594457"/>
              <a:gd name="connsiteX2" fmla="*/ 2603207 w 2604655"/>
              <a:gd name="connsiteY2" fmla="*/ 0 h 2594457"/>
              <a:gd name="connsiteX3" fmla="*/ 2603207 w 2604655"/>
              <a:gd name="connsiteY3" fmla="*/ 0 h 2594457"/>
              <a:gd name="connsiteX4" fmla="*/ 2604655 w 2604655"/>
              <a:gd name="connsiteY4" fmla="*/ 1464890 h 2594457"/>
              <a:gd name="connsiteX5" fmla="*/ 2597728 w 2604655"/>
              <a:gd name="connsiteY5" fmla="*/ 1721200 h 2594457"/>
              <a:gd name="connsiteX6" fmla="*/ 2603207 w 2604655"/>
              <a:gd name="connsiteY6" fmla="*/ 2594457 h 2594457"/>
              <a:gd name="connsiteX7" fmla="*/ 2603207 w 2604655"/>
              <a:gd name="connsiteY7" fmla="*/ 2594457 h 2594457"/>
              <a:gd name="connsiteX8" fmla="*/ 7629 w 2604655"/>
              <a:gd name="connsiteY8" fmla="*/ 2594457 h 2594457"/>
              <a:gd name="connsiteX9" fmla="*/ 7629 w 2604655"/>
              <a:gd name="connsiteY9" fmla="*/ 2594457 h 2594457"/>
              <a:gd name="connsiteX10" fmla="*/ 0 w 2604655"/>
              <a:gd name="connsiteY10" fmla="*/ 1437181 h 2594457"/>
              <a:gd name="connsiteX11" fmla="*/ 7629 w 2604655"/>
              <a:gd name="connsiteY11" fmla="*/ 0 h 2594457"/>
              <a:gd name="connsiteX0" fmla="*/ 14555 w 2611581"/>
              <a:gd name="connsiteY0" fmla="*/ 0 h 2594457"/>
              <a:gd name="connsiteX1" fmla="*/ 14555 w 2611581"/>
              <a:gd name="connsiteY1" fmla="*/ 0 h 2594457"/>
              <a:gd name="connsiteX2" fmla="*/ 2610133 w 2611581"/>
              <a:gd name="connsiteY2" fmla="*/ 0 h 2594457"/>
              <a:gd name="connsiteX3" fmla="*/ 2610133 w 2611581"/>
              <a:gd name="connsiteY3" fmla="*/ 0 h 2594457"/>
              <a:gd name="connsiteX4" fmla="*/ 2611581 w 2611581"/>
              <a:gd name="connsiteY4" fmla="*/ 1464890 h 2594457"/>
              <a:gd name="connsiteX5" fmla="*/ 2604654 w 2611581"/>
              <a:gd name="connsiteY5" fmla="*/ 1721200 h 2594457"/>
              <a:gd name="connsiteX6" fmla="*/ 2610133 w 2611581"/>
              <a:gd name="connsiteY6" fmla="*/ 2594457 h 2594457"/>
              <a:gd name="connsiteX7" fmla="*/ 2610133 w 2611581"/>
              <a:gd name="connsiteY7" fmla="*/ 2594457 h 2594457"/>
              <a:gd name="connsiteX8" fmla="*/ 14555 w 2611581"/>
              <a:gd name="connsiteY8" fmla="*/ 2594457 h 2594457"/>
              <a:gd name="connsiteX9" fmla="*/ 14555 w 2611581"/>
              <a:gd name="connsiteY9" fmla="*/ 2594457 h 2594457"/>
              <a:gd name="connsiteX10" fmla="*/ 0 w 2611581"/>
              <a:gd name="connsiteY10" fmla="*/ 1700418 h 2594457"/>
              <a:gd name="connsiteX11" fmla="*/ 6926 w 2611581"/>
              <a:gd name="connsiteY11" fmla="*/ 1437181 h 2594457"/>
              <a:gd name="connsiteX12" fmla="*/ 14555 w 2611581"/>
              <a:gd name="connsiteY12" fmla="*/ 0 h 2594457"/>
              <a:gd name="connsiteX0" fmla="*/ 1614755 w 4211781"/>
              <a:gd name="connsiteY0" fmla="*/ 0 h 2594457"/>
              <a:gd name="connsiteX1" fmla="*/ 1614755 w 4211781"/>
              <a:gd name="connsiteY1" fmla="*/ 0 h 2594457"/>
              <a:gd name="connsiteX2" fmla="*/ 4210333 w 4211781"/>
              <a:gd name="connsiteY2" fmla="*/ 0 h 2594457"/>
              <a:gd name="connsiteX3" fmla="*/ 4210333 w 4211781"/>
              <a:gd name="connsiteY3" fmla="*/ 0 h 2594457"/>
              <a:gd name="connsiteX4" fmla="*/ 4211781 w 4211781"/>
              <a:gd name="connsiteY4" fmla="*/ 1464890 h 2594457"/>
              <a:gd name="connsiteX5" fmla="*/ 4204854 w 4211781"/>
              <a:gd name="connsiteY5" fmla="*/ 1721200 h 2594457"/>
              <a:gd name="connsiteX6" fmla="*/ 4210333 w 4211781"/>
              <a:gd name="connsiteY6" fmla="*/ 2594457 h 2594457"/>
              <a:gd name="connsiteX7" fmla="*/ 4210333 w 4211781"/>
              <a:gd name="connsiteY7" fmla="*/ 2594457 h 2594457"/>
              <a:gd name="connsiteX8" fmla="*/ 1614755 w 4211781"/>
              <a:gd name="connsiteY8" fmla="*/ 2594457 h 2594457"/>
              <a:gd name="connsiteX9" fmla="*/ 1614755 w 4211781"/>
              <a:gd name="connsiteY9" fmla="*/ 2594457 h 2594457"/>
              <a:gd name="connsiteX10" fmla="*/ 0 w 4211781"/>
              <a:gd name="connsiteY10" fmla="*/ 1894381 h 2594457"/>
              <a:gd name="connsiteX11" fmla="*/ 1607126 w 4211781"/>
              <a:gd name="connsiteY11" fmla="*/ 1437181 h 2594457"/>
              <a:gd name="connsiteX12" fmla="*/ 1614755 w 4211781"/>
              <a:gd name="connsiteY12" fmla="*/ 0 h 2594457"/>
              <a:gd name="connsiteX0" fmla="*/ 1614755 w 5811981"/>
              <a:gd name="connsiteY0" fmla="*/ 0 h 2594457"/>
              <a:gd name="connsiteX1" fmla="*/ 1614755 w 5811981"/>
              <a:gd name="connsiteY1" fmla="*/ 0 h 2594457"/>
              <a:gd name="connsiteX2" fmla="*/ 4210333 w 5811981"/>
              <a:gd name="connsiteY2" fmla="*/ 0 h 2594457"/>
              <a:gd name="connsiteX3" fmla="*/ 4210333 w 5811981"/>
              <a:gd name="connsiteY3" fmla="*/ 0 h 2594457"/>
              <a:gd name="connsiteX4" fmla="*/ 4211781 w 5811981"/>
              <a:gd name="connsiteY4" fmla="*/ 1464890 h 2594457"/>
              <a:gd name="connsiteX5" fmla="*/ 5811981 w 5811981"/>
              <a:gd name="connsiteY5" fmla="*/ 1873600 h 2594457"/>
              <a:gd name="connsiteX6" fmla="*/ 4210333 w 5811981"/>
              <a:gd name="connsiteY6" fmla="*/ 2594457 h 2594457"/>
              <a:gd name="connsiteX7" fmla="*/ 4210333 w 5811981"/>
              <a:gd name="connsiteY7" fmla="*/ 2594457 h 2594457"/>
              <a:gd name="connsiteX8" fmla="*/ 1614755 w 5811981"/>
              <a:gd name="connsiteY8" fmla="*/ 2594457 h 2594457"/>
              <a:gd name="connsiteX9" fmla="*/ 1614755 w 5811981"/>
              <a:gd name="connsiteY9" fmla="*/ 2594457 h 2594457"/>
              <a:gd name="connsiteX10" fmla="*/ 0 w 5811981"/>
              <a:gd name="connsiteY10" fmla="*/ 1894381 h 2594457"/>
              <a:gd name="connsiteX11" fmla="*/ 1607126 w 5811981"/>
              <a:gd name="connsiteY11" fmla="*/ 1437181 h 2594457"/>
              <a:gd name="connsiteX12" fmla="*/ 1614755 w 5811981"/>
              <a:gd name="connsiteY12" fmla="*/ 0 h 2594457"/>
              <a:gd name="connsiteX0" fmla="*/ 1614755 w 5811981"/>
              <a:gd name="connsiteY0" fmla="*/ 0 h 3585057"/>
              <a:gd name="connsiteX1" fmla="*/ 1614755 w 5811981"/>
              <a:gd name="connsiteY1" fmla="*/ 0 h 3585057"/>
              <a:gd name="connsiteX2" fmla="*/ 4210333 w 5811981"/>
              <a:gd name="connsiteY2" fmla="*/ 0 h 3585057"/>
              <a:gd name="connsiteX3" fmla="*/ 4210333 w 5811981"/>
              <a:gd name="connsiteY3" fmla="*/ 0 h 3585057"/>
              <a:gd name="connsiteX4" fmla="*/ 4211781 w 5811981"/>
              <a:gd name="connsiteY4" fmla="*/ 1464890 h 3585057"/>
              <a:gd name="connsiteX5" fmla="*/ 5811981 w 5811981"/>
              <a:gd name="connsiteY5" fmla="*/ 1873600 h 3585057"/>
              <a:gd name="connsiteX6" fmla="*/ 4210333 w 5811981"/>
              <a:gd name="connsiteY6" fmla="*/ 2594457 h 3585057"/>
              <a:gd name="connsiteX7" fmla="*/ 4210333 w 5811981"/>
              <a:gd name="connsiteY7" fmla="*/ 2594457 h 3585057"/>
              <a:gd name="connsiteX8" fmla="*/ 1614755 w 5811981"/>
              <a:gd name="connsiteY8" fmla="*/ 2594457 h 3585057"/>
              <a:gd name="connsiteX9" fmla="*/ 21482 w 5811981"/>
              <a:gd name="connsiteY9" fmla="*/ 3585057 h 3585057"/>
              <a:gd name="connsiteX10" fmla="*/ 0 w 5811981"/>
              <a:gd name="connsiteY10" fmla="*/ 1894381 h 3585057"/>
              <a:gd name="connsiteX11" fmla="*/ 1607126 w 5811981"/>
              <a:gd name="connsiteY11" fmla="*/ 1437181 h 3585057"/>
              <a:gd name="connsiteX12" fmla="*/ 1614755 w 5811981"/>
              <a:gd name="connsiteY12" fmla="*/ 0 h 3585057"/>
              <a:gd name="connsiteX0" fmla="*/ 1614755 w 6073770"/>
              <a:gd name="connsiteY0" fmla="*/ 0 h 3682039"/>
              <a:gd name="connsiteX1" fmla="*/ 1614755 w 6073770"/>
              <a:gd name="connsiteY1" fmla="*/ 0 h 3682039"/>
              <a:gd name="connsiteX2" fmla="*/ 4210333 w 6073770"/>
              <a:gd name="connsiteY2" fmla="*/ 0 h 3682039"/>
              <a:gd name="connsiteX3" fmla="*/ 4210333 w 6073770"/>
              <a:gd name="connsiteY3" fmla="*/ 0 h 3682039"/>
              <a:gd name="connsiteX4" fmla="*/ 4211781 w 6073770"/>
              <a:gd name="connsiteY4" fmla="*/ 1464890 h 3682039"/>
              <a:gd name="connsiteX5" fmla="*/ 5811981 w 6073770"/>
              <a:gd name="connsiteY5" fmla="*/ 1873600 h 3682039"/>
              <a:gd name="connsiteX6" fmla="*/ 4210333 w 6073770"/>
              <a:gd name="connsiteY6" fmla="*/ 2594457 h 3682039"/>
              <a:gd name="connsiteX7" fmla="*/ 6073770 w 6073770"/>
              <a:gd name="connsiteY7" fmla="*/ 3682039 h 3682039"/>
              <a:gd name="connsiteX8" fmla="*/ 1614755 w 6073770"/>
              <a:gd name="connsiteY8" fmla="*/ 2594457 h 3682039"/>
              <a:gd name="connsiteX9" fmla="*/ 21482 w 6073770"/>
              <a:gd name="connsiteY9" fmla="*/ 3585057 h 3682039"/>
              <a:gd name="connsiteX10" fmla="*/ 0 w 6073770"/>
              <a:gd name="connsiteY10" fmla="*/ 1894381 h 3682039"/>
              <a:gd name="connsiteX11" fmla="*/ 1607126 w 6073770"/>
              <a:gd name="connsiteY11" fmla="*/ 1437181 h 3682039"/>
              <a:gd name="connsiteX12" fmla="*/ 1614755 w 6073770"/>
              <a:gd name="connsiteY12" fmla="*/ 0 h 3682039"/>
              <a:gd name="connsiteX0" fmla="*/ 1614755 w 6385925"/>
              <a:gd name="connsiteY0" fmla="*/ 0 h 3682039"/>
              <a:gd name="connsiteX1" fmla="*/ 1614755 w 6385925"/>
              <a:gd name="connsiteY1" fmla="*/ 0 h 3682039"/>
              <a:gd name="connsiteX2" fmla="*/ 4210333 w 6385925"/>
              <a:gd name="connsiteY2" fmla="*/ 0 h 3682039"/>
              <a:gd name="connsiteX3" fmla="*/ 4210333 w 6385925"/>
              <a:gd name="connsiteY3" fmla="*/ 0 h 3682039"/>
              <a:gd name="connsiteX4" fmla="*/ 4211781 w 6385925"/>
              <a:gd name="connsiteY4" fmla="*/ 1464890 h 3682039"/>
              <a:gd name="connsiteX5" fmla="*/ 5811981 w 6385925"/>
              <a:gd name="connsiteY5" fmla="*/ 1873600 h 3682039"/>
              <a:gd name="connsiteX6" fmla="*/ 6073770 w 6385925"/>
              <a:gd name="connsiteY6" fmla="*/ 3682039 h 3682039"/>
              <a:gd name="connsiteX7" fmla="*/ 1614755 w 6385925"/>
              <a:gd name="connsiteY7" fmla="*/ 2594457 h 3682039"/>
              <a:gd name="connsiteX8" fmla="*/ 21482 w 6385925"/>
              <a:gd name="connsiteY8" fmla="*/ 3585057 h 3682039"/>
              <a:gd name="connsiteX9" fmla="*/ 0 w 6385925"/>
              <a:gd name="connsiteY9" fmla="*/ 1894381 h 3682039"/>
              <a:gd name="connsiteX10" fmla="*/ 1607126 w 6385925"/>
              <a:gd name="connsiteY10" fmla="*/ 1437181 h 3682039"/>
              <a:gd name="connsiteX11" fmla="*/ 1614755 w 6385925"/>
              <a:gd name="connsiteY11" fmla="*/ 0 h 3682039"/>
              <a:gd name="connsiteX0" fmla="*/ 1614755 w 6385925"/>
              <a:gd name="connsiteY0" fmla="*/ 0 h 3682039"/>
              <a:gd name="connsiteX1" fmla="*/ 1614755 w 6385925"/>
              <a:gd name="connsiteY1" fmla="*/ 0 h 3682039"/>
              <a:gd name="connsiteX2" fmla="*/ 4210333 w 6385925"/>
              <a:gd name="connsiteY2" fmla="*/ 0 h 3682039"/>
              <a:gd name="connsiteX3" fmla="*/ 4210333 w 6385925"/>
              <a:gd name="connsiteY3" fmla="*/ 0 h 3682039"/>
              <a:gd name="connsiteX4" fmla="*/ 4211781 w 6385925"/>
              <a:gd name="connsiteY4" fmla="*/ 1464890 h 3682039"/>
              <a:gd name="connsiteX5" fmla="*/ 5811981 w 6385925"/>
              <a:gd name="connsiteY5" fmla="*/ 1873600 h 3682039"/>
              <a:gd name="connsiteX6" fmla="*/ 6073770 w 6385925"/>
              <a:gd name="connsiteY6" fmla="*/ 3682039 h 3682039"/>
              <a:gd name="connsiteX7" fmla="*/ 21482 w 6385925"/>
              <a:gd name="connsiteY7" fmla="*/ 3585057 h 3682039"/>
              <a:gd name="connsiteX8" fmla="*/ 0 w 6385925"/>
              <a:gd name="connsiteY8" fmla="*/ 1894381 h 3682039"/>
              <a:gd name="connsiteX9" fmla="*/ 1607126 w 6385925"/>
              <a:gd name="connsiteY9" fmla="*/ 1437181 h 3682039"/>
              <a:gd name="connsiteX10" fmla="*/ 1614755 w 6385925"/>
              <a:gd name="connsiteY10" fmla="*/ 0 h 3682039"/>
              <a:gd name="connsiteX0" fmla="*/ 1614755 w 6189986"/>
              <a:gd name="connsiteY0" fmla="*/ 0 h 3585057"/>
              <a:gd name="connsiteX1" fmla="*/ 1614755 w 6189986"/>
              <a:gd name="connsiteY1" fmla="*/ 0 h 3585057"/>
              <a:gd name="connsiteX2" fmla="*/ 4210333 w 6189986"/>
              <a:gd name="connsiteY2" fmla="*/ 0 h 3585057"/>
              <a:gd name="connsiteX3" fmla="*/ 4210333 w 6189986"/>
              <a:gd name="connsiteY3" fmla="*/ 0 h 3585057"/>
              <a:gd name="connsiteX4" fmla="*/ 4211781 w 6189986"/>
              <a:gd name="connsiteY4" fmla="*/ 1464890 h 3585057"/>
              <a:gd name="connsiteX5" fmla="*/ 5811981 w 6189986"/>
              <a:gd name="connsiteY5" fmla="*/ 1873600 h 3585057"/>
              <a:gd name="connsiteX6" fmla="*/ 5789752 w 6189986"/>
              <a:gd name="connsiteY6" fmla="*/ 3578130 h 3585057"/>
              <a:gd name="connsiteX7" fmla="*/ 21482 w 6189986"/>
              <a:gd name="connsiteY7" fmla="*/ 3585057 h 3585057"/>
              <a:gd name="connsiteX8" fmla="*/ 0 w 6189986"/>
              <a:gd name="connsiteY8" fmla="*/ 1894381 h 3585057"/>
              <a:gd name="connsiteX9" fmla="*/ 1607126 w 6189986"/>
              <a:gd name="connsiteY9" fmla="*/ 1437181 h 3585057"/>
              <a:gd name="connsiteX10" fmla="*/ 1614755 w 6189986"/>
              <a:gd name="connsiteY10" fmla="*/ 0 h 3585057"/>
              <a:gd name="connsiteX0" fmla="*/ 1614755 w 5945791"/>
              <a:gd name="connsiteY0" fmla="*/ 0 h 3585057"/>
              <a:gd name="connsiteX1" fmla="*/ 1614755 w 5945791"/>
              <a:gd name="connsiteY1" fmla="*/ 0 h 3585057"/>
              <a:gd name="connsiteX2" fmla="*/ 4210333 w 5945791"/>
              <a:gd name="connsiteY2" fmla="*/ 0 h 3585057"/>
              <a:gd name="connsiteX3" fmla="*/ 4210333 w 5945791"/>
              <a:gd name="connsiteY3" fmla="*/ 0 h 3585057"/>
              <a:gd name="connsiteX4" fmla="*/ 4211781 w 5945791"/>
              <a:gd name="connsiteY4" fmla="*/ 1464890 h 3585057"/>
              <a:gd name="connsiteX5" fmla="*/ 5811981 w 5945791"/>
              <a:gd name="connsiteY5" fmla="*/ 1873600 h 3585057"/>
              <a:gd name="connsiteX6" fmla="*/ 5789752 w 5945791"/>
              <a:gd name="connsiteY6" fmla="*/ 3578130 h 3585057"/>
              <a:gd name="connsiteX7" fmla="*/ 21482 w 5945791"/>
              <a:gd name="connsiteY7" fmla="*/ 3585057 h 3585057"/>
              <a:gd name="connsiteX8" fmla="*/ 0 w 5945791"/>
              <a:gd name="connsiteY8" fmla="*/ 1894381 h 3585057"/>
              <a:gd name="connsiteX9" fmla="*/ 1607126 w 5945791"/>
              <a:gd name="connsiteY9" fmla="*/ 1437181 h 3585057"/>
              <a:gd name="connsiteX10" fmla="*/ 1614755 w 5945791"/>
              <a:gd name="connsiteY10" fmla="*/ 0 h 3585057"/>
              <a:gd name="connsiteX0" fmla="*/ 1614755 w 5812900"/>
              <a:gd name="connsiteY0" fmla="*/ 0 h 3585057"/>
              <a:gd name="connsiteX1" fmla="*/ 1614755 w 5812900"/>
              <a:gd name="connsiteY1" fmla="*/ 0 h 3585057"/>
              <a:gd name="connsiteX2" fmla="*/ 4210333 w 5812900"/>
              <a:gd name="connsiteY2" fmla="*/ 0 h 3585057"/>
              <a:gd name="connsiteX3" fmla="*/ 4210333 w 5812900"/>
              <a:gd name="connsiteY3" fmla="*/ 0 h 3585057"/>
              <a:gd name="connsiteX4" fmla="*/ 4211781 w 5812900"/>
              <a:gd name="connsiteY4" fmla="*/ 1464890 h 3585057"/>
              <a:gd name="connsiteX5" fmla="*/ 5811981 w 5812900"/>
              <a:gd name="connsiteY5" fmla="*/ 1873600 h 3585057"/>
              <a:gd name="connsiteX6" fmla="*/ 5789752 w 5812900"/>
              <a:gd name="connsiteY6" fmla="*/ 3578130 h 3585057"/>
              <a:gd name="connsiteX7" fmla="*/ 21482 w 5812900"/>
              <a:gd name="connsiteY7" fmla="*/ 3585057 h 3585057"/>
              <a:gd name="connsiteX8" fmla="*/ 0 w 5812900"/>
              <a:gd name="connsiteY8" fmla="*/ 1894381 h 3585057"/>
              <a:gd name="connsiteX9" fmla="*/ 1607126 w 5812900"/>
              <a:gd name="connsiteY9" fmla="*/ 1437181 h 3585057"/>
              <a:gd name="connsiteX10" fmla="*/ 1614755 w 5812900"/>
              <a:gd name="connsiteY10" fmla="*/ 0 h 3585057"/>
              <a:gd name="connsiteX0" fmla="*/ 1614755 w 5812900"/>
              <a:gd name="connsiteY0" fmla="*/ 0 h 3585057"/>
              <a:gd name="connsiteX1" fmla="*/ 1614755 w 5812900"/>
              <a:gd name="connsiteY1" fmla="*/ 0 h 3585057"/>
              <a:gd name="connsiteX2" fmla="*/ 4210333 w 5812900"/>
              <a:gd name="connsiteY2" fmla="*/ 0 h 3585057"/>
              <a:gd name="connsiteX3" fmla="*/ 4210333 w 5812900"/>
              <a:gd name="connsiteY3" fmla="*/ 0 h 3585057"/>
              <a:gd name="connsiteX4" fmla="*/ 4211781 w 5812900"/>
              <a:gd name="connsiteY4" fmla="*/ 1464890 h 3585057"/>
              <a:gd name="connsiteX5" fmla="*/ 5811981 w 5812900"/>
              <a:gd name="connsiteY5" fmla="*/ 1873600 h 3585057"/>
              <a:gd name="connsiteX6" fmla="*/ 5789752 w 5812900"/>
              <a:gd name="connsiteY6" fmla="*/ 3578130 h 3585057"/>
              <a:gd name="connsiteX7" fmla="*/ 21482 w 5812900"/>
              <a:gd name="connsiteY7" fmla="*/ 3585057 h 3585057"/>
              <a:gd name="connsiteX8" fmla="*/ 0 w 5812900"/>
              <a:gd name="connsiteY8" fmla="*/ 1894381 h 3585057"/>
              <a:gd name="connsiteX9" fmla="*/ 1607126 w 5812900"/>
              <a:gd name="connsiteY9" fmla="*/ 1437181 h 3585057"/>
              <a:gd name="connsiteX10" fmla="*/ 1614755 w 5812900"/>
              <a:gd name="connsiteY10" fmla="*/ 0 h 3585057"/>
              <a:gd name="connsiteX0" fmla="*/ 1614755 w 5812900"/>
              <a:gd name="connsiteY0" fmla="*/ 0 h 3585057"/>
              <a:gd name="connsiteX1" fmla="*/ 1614755 w 5812900"/>
              <a:gd name="connsiteY1" fmla="*/ 0 h 3585057"/>
              <a:gd name="connsiteX2" fmla="*/ 4210333 w 5812900"/>
              <a:gd name="connsiteY2" fmla="*/ 0 h 3585057"/>
              <a:gd name="connsiteX3" fmla="*/ 4210333 w 5812900"/>
              <a:gd name="connsiteY3" fmla="*/ 0 h 3585057"/>
              <a:gd name="connsiteX4" fmla="*/ 4211781 w 5812900"/>
              <a:gd name="connsiteY4" fmla="*/ 1464890 h 3585057"/>
              <a:gd name="connsiteX5" fmla="*/ 5811981 w 5812900"/>
              <a:gd name="connsiteY5" fmla="*/ 1873600 h 3585057"/>
              <a:gd name="connsiteX6" fmla="*/ 5789752 w 5812900"/>
              <a:gd name="connsiteY6" fmla="*/ 3578130 h 3585057"/>
              <a:gd name="connsiteX7" fmla="*/ 21482 w 5812900"/>
              <a:gd name="connsiteY7" fmla="*/ 3585057 h 3585057"/>
              <a:gd name="connsiteX8" fmla="*/ 0 w 5812900"/>
              <a:gd name="connsiteY8" fmla="*/ 1894381 h 3585057"/>
              <a:gd name="connsiteX9" fmla="*/ 1607126 w 5812900"/>
              <a:gd name="connsiteY9" fmla="*/ 1437181 h 3585057"/>
              <a:gd name="connsiteX10" fmla="*/ 1614755 w 5812900"/>
              <a:gd name="connsiteY10" fmla="*/ 0 h 358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2900" h="3585057">
                <a:moveTo>
                  <a:pt x="1614755" y="0"/>
                </a:moveTo>
                <a:lnTo>
                  <a:pt x="1614755" y="0"/>
                </a:lnTo>
                <a:lnTo>
                  <a:pt x="4210333" y="0"/>
                </a:lnTo>
                <a:lnTo>
                  <a:pt x="4210333" y="0"/>
                </a:lnTo>
                <a:cubicBezTo>
                  <a:pt x="4210816" y="488297"/>
                  <a:pt x="4211298" y="976593"/>
                  <a:pt x="4211781" y="1464890"/>
                </a:cubicBezTo>
                <a:cubicBezTo>
                  <a:pt x="5062923" y="1661702"/>
                  <a:pt x="4995959" y="1656475"/>
                  <a:pt x="5811981" y="1873600"/>
                </a:cubicBezTo>
                <a:cubicBezTo>
                  <a:pt x="5817513" y="2229270"/>
                  <a:pt x="5796562" y="3173969"/>
                  <a:pt x="5789752" y="3578130"/>
                </a:cubicBezTo>
                <a:lnTo>
                  <a:pt x="21482" y="3585057"/>
                </a:lnTo>
                <a:lnTo>
                  <a:pt x="0" y="1894381"/>
                </a:lnTo>
                <a:lnTo>
                  <a:pt x="1607126" y="1437181"/>
                </a:lnTo>
                <a:lnTo>
                  <a:pt x="1614755" y="0"/>
                </a:lnTo>
                <a:close/>
              </a:path>
            </a:pathLst>
          </a:custGeom>
          <a:noFill/>
          <a:ln w="12700">
            <a:solidFill>
              <a:schemeClr val="tx1">
                <a:lumMod val="50000"/>
                <a:lumOff val="50000"/>
              </a:schemeClr>
            </a:solidFill>
            <a:prstDash val="lgDash"/>
          </a:ln>
          <a:effectLst/>
        </p:spPr>
        <p:style>
          <a:lnRef idx="1">
            <a:schemeClr val="accent1"/>
          </a:lnRef>
          <a:fillRef idx="3">
            <a:schemeClr val="accent1"/>
          </a:fillRef>
          <a:effectRef idx="2">
            <a:schemeClr val="accent1"/>
          </a:effectRef>
          <a:fontRef idx="minor">
            <a:schemeClr val="lt1"/>
          </a:fontRef>
        </p:style>
        <p:txBody>
          <a:bodyPr lIns="0" tIns="0" rIns="0" bIns="0" rtlCol="0" anchor="b" anchorCtr="0"/>
          <a:lstStyle/>
          <a:p>
            <a:pPr algn="ctr"/>
            <a:r>
              <a:rPr lang="en-US" sz="1867" b="1" dirty="0">
                <a:solidFill>
                  <a:srgbClr val="00B050"/>
                </a:solidFill>
                <a:latin typeface="Arial Narrow" panose="020B0606020202030204" pitchFamily="34" charset="0"/>
              </a:rPr>
              <a:t>Target Engineering requirements</a:t>
            </a: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GB" sz="1867" dirty="0">
              <a:solidFill>
                <a:schemeClr val="tx1"/>
              </a:solidFill>
              <a:latin typeface="Arial Narrow" panose="020B0606020202030204" pitchFamily="34" charset="0"/>
            </a:endParaRPr>
          </a:p>
        </p:txBody>
      </p:sp>
      <p:sp>
        <p:nvSpPr>
          <p:cNvPr id="64" name="Rectangle: Rounded Corners 62">
            <a:extLst>
              <a:ext uri="{FF2B5EF4-FFF2-40B4-BE49-F238E27FC236}">
                <a16:creationId xmlns:a16="http://schemas.microsoft.com/office/drawing/2014/main" id="{EE4D4868-25BB-FDCE-50F5-6A1B703832EB}"/>
              </a:ext>
            </a:extLst>
          </p:cNvPr>
          <p:cNvSpPr/>
          <p:nvPr/>
        </p:nvSpPr>
        <p:spPr>
          <a:xfrm>
            <a:off x="7611765" y="1930271"/>
            <a:ext cx="3554979" cy="1521365"/>
          </a:xfrm>
          <a:custGeom>
            <a:avLst/>
            <a:gdLst>
              <a:gd name="connsiteX0" fmla="*/ 0 w 1474743"/>
              <a:gd name="connsiteY0" fmla="*/ 0 h 1134097"/>
              <a:gd name="connsiteX1" fmla="*/ 0 w 1474743"/>
              <a:gd name="connsiteY1" fmla="*/ 0 h 1134097"/>
              <a:gd name="connsiteX2" fmla="*/ 1474743 w 1474743"/>
              <a:gd name="connsiteY2" fmla="*/ 0 h 1134097"/>
              <a:gd name="connsiteX3" fmla="*/ 1474743 w 1474743"/>
              <a:gd name="connsiteY3" fmla="*/ 0 h 1134097"/>
              <a:gd name="connsiteX4" fmla="*/ 1474743 w 1474743"/>
              <a:gd name="connsiteY4" fmla="*/ 1134097 h 1134097"/>
              <a:gd name="connsiteX5" fmla="*/ 1474743 w 1474743"/>
              <a:gd name="connsiteY5" fmla="*/ 1134097 h 1134097"/>
              <a:gd name="connsiteX6" fmla="*/ 0 w 1474743"/>
              <a:gd name="connsiteY6" fmla="*/ 1134097 h 1134097"/>
              <a:gd name="connsiteX7" fmla="*/ 0 w 1474743"/>
              <a:gd name="connsiteY7" fmla="*/ 1134097 h 1134097"/>
              <a:gd name="connsiteX8" fmla="*/ 0 w 1474743"/>
              <a:gd name="connsiteY8" fmla="*/ 0 h 1134097"/>
              <a:gd name="connsiteX0" fmla="*/ 228600 w 1474743"/>
              <a:gd name="connsiteY0" fmla="*/ 0 h 1321133"/>
              <a:gd name="connsiteX1" fmla="*/ 0 w 1474743"/>
              <a:gd name="connsiteY1" fmla="*/ 187036 h 1321133"/>
              <a:gd name="connsiteX2" fmla="*/ 1474743 w 1474743"/>
              <a:gd name="connsiteY2" fmla="*/ 187036 h 1321133"/>
              <a:gd name="connsiteX3" fmla="*/ 1474743 w 1474743"/>
              <a:gd name="connsiteY3" fmla="*/ 187036 h 1321133"/>
              <a:gd name="connsiteX4" fmla="*/ 1474743 w 1474743"/>
              <a:gd name="connsiteY4" fmla="*/ 1321133 h 1321133"/>
              <a:gd name="connsiteX5" fmla="*/ 1474743 w 1474743"/>
              <a:gd name="connsiteY5" fmla="*/ 1321133 h 1321133"/>
              <a:gd name="connsiteX6" fmla="*/ 0 w 1474743"/>
              <a:gd name="connsiteY6" fmla="*/ 1321133 h 1321133"/>
              <a:gd name="connsiteX7" fmla="*/ 0 w 1474743"/>
              <a:gd name="connsiteY7" fmla="*/ 1321133 h 1321133"/>
              <a:gd name="connsiteX8" fmla="*/ 228600 w 1474743"/>
              <a:gd name="connsiteY8" fmla="*/ 0 h 1321133"/>
              <a:gd name="connsiteX0" fmla="*/ 609600 w 1855743"/>
              <a:gd name="connsiteY0" fmla="*/ 0 h 1321133"/>
              <a:gd name="connsiteX1" fmla="*/ 381000 w 1855743"/>
              <a:gd name="connsiteY1" fmla="*/ 187036 h 1321133"/>
              <a:gd name="connsiteX2" fmla="*/ 1855743 w 1855743"/>
              <a:gd name="connsiteY2" fmla="*/ 187036 h 1321133"/>
              <a:gd name="connsiteX3" fmla="*/ 1855743 w 1855743"/>
              <a:gd name="connsiteY3" fmla="*/ 187036 h 1321133"/>
              <a:gd name="connsiteX4" fmla="*/ 1855743 w 1855743"/>
              <a:gd name="connsiteY4" fmla="*/ 1321133 h 1321133"/>
              <a:gd name="connsiteX5" fmla="*/ 1855743 w 1855743"/>
              <a:gd name="connsiteY5" fmla="*/ 1321133 h 1321133"/>
              <a:gd name="connsiteX6" fmla="*/ 381000 w 1855743"/>
              <a:gd name="connsiteY6" fmla="*/ 1321133 h 1321133"/>
              <a:gd name="connsiteX7" fmla="*/ 0 w 1855743"/>
              <a:gd name="connsiteY7" fmla="*/ 212769 h 1321133"/>
              <a:gd name="connsiteX8" fmla="*/ 609600 w 1855743"/>
              <a:gd name="connsiteY8" fmla="*/ 0 h 1321133"/>
              <a:gd name="connsiteX0" fmla="*/ 609600 w 1855743"/>
              <a:gd name="connsiteY0" fmla="*/ 0 h 1321133"/>
              <a:gd name="connsiteX1" fmla="*/ 1855743 w 1855743"/>
              <a:gd name="connsiteY1" fmla="*/ 187036 h 1321133"/>
              <a:gd name="connsiteX2" fmla="*/ 1855743 w 1855743"/>
              <a:gd name="connsiteY2" fmla="*/ 187036 h 1321133"/>
              <a:gd name="connsiteX3" fmla="*/ 1855743 w 1855743"/>
              <a:gd name="connsiteY3" fmla="*/ 1321133 h 1321133"/>
              <a:gd name="connsiteX4" fmla="*/ 1855743 w 1855743"/>
              <a:gd name="connsiteY4" fmla="*/ 1321133 h 1321133"/>
              <a:gd name="connsiteX5" fmla="*/ 381000 w 1855743"/>
              <a:gd name="connsiteY5" fmla="*/ 1321133 h 1321133"/>
              <a:gd name="connsiteX6" fmla="*/ 0 w 1855743"/>
              <a:gd name="connsiteY6" fmla="*/ 212769 h 1321133"/>
              <a:gd name="connsiteX7" fmla="*/ 609600 w 1855743"/>
              <a:gd name="connsiteY7" fmla="*/ 0 h 1321133"/>
              <a:gd name="connsiteX0" fmla="*/ 609600 w 1855743"/>
              <a:gd name="connsiteY0" fmla="*/ 0 h 1355769"/>
              <a:gd name="connsiteX1" fmla="*/ 1855743 w 1855743"/>
              <a:gd name="connsiteY1" fmla="*/ 187036 h 1355769"/>
              <a:gd name="connsiteX2" fmla="*/ 1855743 w 1855743"/>
              <a:gd name="connsiteY2" fmla="*/ 187036 h 1355769"/>
              <a:gd name="connsiteX3" fmla="*/ 1855743 w 1855743"/>
              <a:gd name="connsiteY3" fmla="*/ 1321133 h 1355769"/>
              <a:gd name="connsiteX4" fmla="*/ 1412397 w 1855743"/>
              <a:gd name="connsiteY4" fmla="*/ 1355769 h 1355769"/>
              <a:gd name="connsiteX5" fmla="*/ 381000 w 1855743"/>
              <a:gd name="connsiteY5" fmla="*/ 1321133 h 1355769"/>
              <a:gd name="connsiteX6" fmla="*/ 0 w 1855743"/>
              <a:gd name="connsiteY6" fmla="*/ 212769 h 1355769"/>
              <a:gd name="connsiteX7" fmla="*/ 609600 w 1855743"/>
              <a:gd name="connsiteY7" fmla="*/ 0 h 1355769"/>
              <a:gd name="connsiteX0" fmla="*/ 609600 w 1855743"/>
              <a:gd name="connsiteY0" fmla="*/ 0 h 1321133"/>
              <a:gd name="connsiteX1" fmla="*/ 1855743 w 1855743"/>
              <a:gd name="connsiteY1" fmla="*/ 187036 h 1321133"/>
              <a:gd name="connsiteX2" fmla="*/ 1855743 w 1855743"/>
              <a:gd name="connsiteY2" fmla="*/ 187036 h 1321133"/>
              <a:gd name="connsiteX3" fmla="*/ 1855743 w 1855743"/>
              <a:gd name="connsiteY3" fmla="*/ 1321133 h 1321133"/>
              <a:gd name="connsiteX4" fmla="*/ 381000 w 1855743"/>
              <a:gd name="connsiteY4" fmla="*/ 1321133 h 1321133"/>
              <a:gd name="connsiteX5" fmla="*/ 0 w 1855743"/>
              <a:gd name="connsiteY5" fmla="*/ 212769 h 1321133"/>
              <a:gd name="connsiteX6" fmla="*/ 609600 w 1855743"/>
              <a:gd name="connsiteY6" fmla="*/ 0 h 1321133"/>
              <a:gd name="connsiteX0" fmla="*/ 609600 w 1855743"/>
              <a:gd name="connsiteY0" fmla="*/ 0 h 1355770"/>
              <a:gd name="connsiteX1" fmla="*/ 1855743 w 1855743"/>
              <a:gd name="connsiteY1" fmla="*/ 187036 h 1355770"/>
              <a:gd name="connsiteX2" fmla="*/ 1855743 w 1855743"/>
              <a:gd name="connsiteY2" fmla="*/ 187036 h 1355770"/>
              <a:gd name="connsiteX3" fmla="*/ 1426252 w 1855743"/>
              <a:gd name="connsiteY3" fmla="*/ 1355770 h 1355770"/>
              <a:gd name="connsiteX4" fmla="*/ 381000 w 1855743"/>
              <a:gd name="connsiteY4" fmla="*/ 1321133 h 1355770"/>
              <a:gd name="connsiteX5" fmla="*/ 0 w 1855743"/>
              <a:gd name="connsiteY5" fmla="*/ 212769 h 1355770"/>
              <a:gd name="connsiteX6" fmla="*/ 609600 w 1855743"/>
              <a:gd name="connsiteY6" fmla="*/ 0 h 1355770"/>
              <a:gd name="connsiteX0" fmla="*/ 609600 w 1855743"/>
              <a:gd name="connsiteY0" fmla="*/ 0 h 1355770"/>
              <a:gd name="connsiteX1" fmla="*/ 1855743 w 1855743"/>
              <a:gd name="connsiteY1" fmla="*/ 187036 h 1355770"/>
              <a:gd name="connsiteX2" fmla="*/ 1855743 w 1855743"/>
              <a:gd name="connsiteY2" fmla="*/ 187036 h 1355770"/>
              <a:gd name="connsiteX3" fmla="*/ 1426252 w 1855743"/>
              <a:gd name="connsiteY3" fmla="*/ 1355770 h 1355770"/>
              <a:gd name="connsiteX4" fmla="*/ 0 w 1855743"/>
              <a:gd name="connsiteY4" fmla="*/ 212769 h 1355770"/>
              <a:gd name="connsiteX5" fmla="*/ 609600 w 1855743"/>
              <a:gd name="connsiteY5" fmla="*/ 0 h 1355770"/>
              <a:gd name="connsiteX0" fmla="*/ 651163 w 1897306"/>
              <a:gd name="connsiteY0" fmla="*/ 0 h 1355770"/>
              <a:gd name="connsiteX1" fmla="*/ 1897306 w 1897306"/>
              <a:gd name="connsiteY1" fmla="*/ 187036 h 1355770"/>
              <a:gd name="connsiteX2" fmla="*/ 1897306 w 1897306"/>
              <a:gd name="connsiteY2" fmla="*/ 187036 h 1355770"/>
              <a:gd name="connsiteX3" fmla="*/ 1467815 w 1897306"/>
              <a:gd name="connsiteY3" fmla="*/ 1355770 h 1355770"/>
              <a:gd name="connsiteX4" fmla="*/ 0 w 1897306"/>
              <a:gd name="connsiteY4" fmla="*/ 261260 h 1355770"/>
              <a:gd name="connsiteX5" fmla="*/ 651163 w 1897306"/>
              <a:gd name="connsiteY5" fmla="*/ 0 h 1355770"/>
              <a:gd name="connsiteX0" fmla="*/ 651163 w 1897306"/>
              <a:gd name="connsiteY0" fmla="*/ 0 h 1355770"/>
              <a:gd name="connsiteX1" fmla="*/ 1897306 w 1897306"/>
              <a:gd name="connsiteY1" fmla="*/ 187036 h 1355770"/>
              <a:gd name="connsiteX2" fmla="*/ 1855742 w 1897306"/>
              <a:gd name="connsiteY2" fmla="*/ 166254 h 1355770"/>
              <a:gd name="connsiteX3" fmla="*/ 1467815 w 1897306"/>
              <a:gd name="connsiteY3" fmla="*/ 1355770 h 1355770"/>
              <a:gd name="connsiteX4" fmla="*/ 0 w 1897306"/>
              <a:gd name="connsiteY4" fmla="*/ 261260 h 1355770"/>
              <a:gd name="connsiteX5" fmla="*/ 651163 w 1897306"/>
              <a:gd name="connsiteY5" fmla="*/ 0 h 1355770"/>
              <a:gd name="connsiteX0" fmla="*/ 651163 w 2479197"/>
              <a:gd name="connsiteY0" fmla="*/ 0 h 1355770"/>
              <a:gd name="connsiteX1" fmla="*/ 1897306 w 2479197"/>
              <a:gd name="connsiteY1" fmla="*/ 187036 h 1355770"/>
              <a:gd name="connsiteX2" fmla="*/ 2479197 w 2479197"/>
              <a:gd name="connsiteY2" fmla="*/ 180109 h 1355770"/>
              <a:gd name="connsiteX3" fmla="*/ 1467815 w 2479197"/>
              <a:gd name="connsiteY3" fmla="*/ 1355770 h 1355770"/>
              <a:gd name="connsiteX4" fmla="*/ 0 w 2479197"/>
              <a:gd name="connsiteY4" fmla="*/ 261260 h 1355770"/>
              <a:gd name="connsiteX5" fmla="*/ 651163 w 2479197"/>
              <a:gd name="connsiteY5" fmla="*/ 0 h 1355770"/>
              <a:gd name="connsiteX0" fmla="*/ 651163 w 2617742"/>
              <a:gd name="connsiteY0" fmla="*/ 318655 h 1674425"/>
              <a:gd name="connsiteX1" fmla="*/ 2617742 w 2617742"/>
              <a:gd name="connsiteY1" fmla="*/ 0 h 1674425"/>
              <a:gd name="connsiteX2" fmla="*/ 2479197 w 2617742"/>
              <a:gd name="connsiteY2" fmla="*/ 498764 h 1674425"/>
              <a:gd name="connsiteX3" fmla="*/ 1467815 w 2617742"/>
              <a:gd name="connsiteY3" fmla="*/ 1674425 h 1674425"/>
              <a:gd name="connsiteX4" fmla="*/ 0 w 2617742"/>
              <a:gd name="connsiteY4" fmla="*/ 579915 h 1674425"/>
              <a:gd name="connsiteX5" fmla="*/ 651163 w 2617742"/>
              <a:gd name="connsiteY5" fmla="*/ 318655 h 1674425"/>
              <a:gd name="connsiteX0" fmla="*/ 651163 w 2617742"/>
              <a:gd name="connsiteY0" fmla="*/ 318655 h 1674425"/>
              <a:gd name="connsiteX1" fmla="*/ 2617742 w 2617742"/>
              <a:gd name="connsiteY1" fmla="*/ 0 h 1674425"/>
              <a:gd name="connsiteX2" fmla="*/ 1467815 w 2617742"/>
              <a:gd name="connsiteY2" fmla="*/ 1674425 h 1674425"/>
              <a:gd name="connsiteX3" fmla="*/ 0 w 2617742"/>
              <a:gd name="connsiteY3" fmla="*/ 579915 h 1674425"/>
              <a:gd name="connsiteX4" fmla="*/ 651163 w 2617742"/>
              <a:gd name="connsiteY4" fmla="*/ 318655 h 1674425"/>
              <a:gd name="connsiteX0" fmla="*/ 651163 w 4134815"/>
              <a:gd name="connsiteY0" fmla="*/ 318655 h 579915"/>
              <a:gd name="connsiteX1" fmla="*/ 2617742 w 4134815"/>
              <a:gd name="connsiteY1" fmla="*/ 0 h 579915"/>
              <a:gd name="connsiteX2" fmla="*/ 4134815 w 4134815"/>
              <a:gd name="connsiteY2" fmla="*/ 302825 h 579915"/>
              <a:gd name="connsiteX3" fmla="*/ 0 w 4134815"/>
              <a:gd name="connsiteY3" fmla="*/ 579915 h 579915"/>
              <a:gd name="connsiteX4" fmla="*/ 651163 w 4134815"/>
              <a:gd name="connsiteY4" fmla="*/ 318655 h 579915"/>
              <a:gd name="connsiteX0" fmla="*/ 0 w 3483652"/>
              <a:gd name="connsiteY0" fmla="*/ 318655 h 919351"/>
              <a:gd name="connsiteX1" fmla="*/ 1966579 w 3483652"/>
              <a:gd name="connsiteY1" fmla="*/ 0 h 919351"/>
              <a:gd name="connsiteX2" fmla="*/ 3483652 w 3483652"/>
              <a:gd name="connsiteY2" fmla="*/ 302825 h 919351"/>
              <a:gd name="connsiteX3" fmla="*/ 2085109 w 3483652"/>
              <a:gd name="connsiteY3" fmla="*/ 919351 h 919351"/>
              <a:gd name="connsiteX4" fmla="*/ 0 w 3483652"/>
              <a:gd name="connsiteY4" fmla="*/ 318655 h 919351"/>
              <a:gd name="connsiteX0" fmla="*/ 0 w 2666234"/>
              <a:gd name="connsiteY0" fmla="*/ 318655 h 919351"/>
              <a:gd name="connsiteX1" fmla="*/ 1966579 w 2666234"/>
              <a:gd name="connsiteY1" fmla="*/ 0 h 919351"/>
              <a:gd name="connsiteX2" fmla="*/ 2666234 w 2666234"/>
              <a:gd name="connsiteY2" fmla="*/ 496788 h 919351"/>
              <a:gd name="connsiteX3" fmla="*/ 2085109 w 2666234"/>
              <a:gd name="connsiteY3" fmla="*/ 919351 h 919351"/>
              <a:gd name="connsiteX4" fmla="*/ 0 w 2666234"/>
              <a:gd name="connsiteY4" fmla="*/ 318655 h 919351"/>
              <a:gd name="connsiteX0" fmla="*/ 0 w 2666234"/>
              <a:gd name="connsiteY0" fmla="*/ 318655 h 1141024"/>
              <a:gd name="connsiteX1" fmla="*/ 1966579 w 2666234"/>
              <a:gd name="connsiteY1" fmla="*/ 0 h 1141024"/>
              <a:gd name="connsiteX2" fmla="*/ 2666234 w 2666234"/>
              <a:gd name="connsiteY2" fmla="*/ 496788 h 1141024"/>
              <a:gd name="connsiteX3" fmla="*/ 1212272 w 2666234"/>
              <a:gd name="connsiteY3" fmla="*/ 1141024 h 1141024"/>
              <a:gd name="connsiteX4" fmla="*/ 0 w 2666234"/>
              <a:gd name="connsiteY4" fmla="*/ 318655 h 1141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6234" h="1141024">
                <a:moveTo>
                  <a:pt x="0" y="318655"/>
                </a:moveTo>
                <a:lnTo>
                  <a:pt x="1966579" y="0"/>
                </a:lnTo>
                <a:lnTo>
                  <a:pt x="2666234" y="496788"/>
                </a:lnTo>
                <a:lnTo>
                  <a:pt x="1212272" y="1141024"/>
                </a:lnTo>
                <a:lnTo>
                  <a:pt x="0" y="318655"/>
                </a:lnTo>
                <a:close/>
              </a:path>
            </a:pathLst>
          </a:custGeom>
          <a:gradFill flip="none" rotWithShape="1">
            <a:gsLst>
              <a:gs pos="100000">
                <a:schemeClr val="accent1">
                  <a:lumMod val="5000"/>
                  <a:lumOff val="95000"/>
                </a:schemeClr>
              </a:gs>
              <a:gs pos="0">
                <a:srgbClr val="FE858E">
                  <a:lumMod val="70000"/>
                  <a:lumOff val="3000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endParaRPr lang="en-GB" sz="1867" dirty="0">
              <a:solidFill>
                <a:schemeClr val="tx1"/>
              </a:solidFill>
              <a:latin typeface="Arial Narrow" panose="020B0606020202030204" pitchFamily="34" charset="0"/>
            </a:endParaRPr>
          </a:p>
        </p:txBody>
      </p:sp>
      <p:sp>
        <p:nvSpPr>
          <p:cNvPr id="10" name="Rectangle: Rounded Corners 9">
            <a:extLst>
              <a:ext uri="{FF2B5EF4-FFF2-40B4-BE49-F238E27FC236}">
                <a16:creationId xmlns:a16="http://schemas.microsoft.com/office/drawing/2014/main" id="{C0F0020E-80B5-A9E1-AD89-0C59203CA46F}"/>
              </a:ext>
            </a:extLst>
          </p:cNvPr>
          <p:cNvSpPr/>
          <p:nvPr/>
        </p:nvSpPr>
        <p:spPr>
          <a:xfrm>
            <a:off x="1505911" y="2029456"/>
            <a:ext cx="1680000" cy="360000"/>
          </a:xfrm>
          <a:prstGeom prst="roundRect">
            <a:avLst/>
          </a:prstGeom>
          <a:solidFill>
            <a:schemeClr val="accent5">
              <a:lumMod val="40000"/>
              <a:lumOff val="60000"/>
            </a:schemeClr>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Proton driver</a:t>
            </a:r>
            <a:endParaRPr lang="en-GB" sz="1867" dirty="0">
              <a:solidFill>
                <a:schemeClr val="bg1"/>
              </a:solidFill>
              <a:latin typeface="Arial Narrow" panose="020B0606020202030204" pitchFamily="34" charset="0"/>
            </a:endParaRPr>
          </a:p>
        </p:txBody>
      </p:sp>
      <p:sp>
        <p:nvSpPr>
          <p:cNvPr id="11" name="Rectangle: Rounded Corners 10">
            <a:extLst>
              <a:ext uri="{FF2B5EF4-FFF2-40B4-BE49-F238E27FC236}">
                <a16:creationId xmlns:a16="http://schemas.microsoft.com/office/drawing/2014/main" id="{6B7E83FB-8EEC-8D07-2255-FB297A02E05B}"/>
              </a:ext>
            </a:extLst>
          </p:cNvPr>
          <p:cNvSpPr/>
          <p:nvPr/>
        </p:nvSpPr>
        <p:spPr>
          <a:xfrm>
            <a:off x="7776074" y="1873419"/>
            <a:ext cx="2496277" cy="672075"/>
          </a:xfrm>
          <a:prstGeom prst="round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tIns="0" bIns="0" rtlCol="0" anchor="ctr" anchorCtr="0"/>
          <a:lstStyle/>
          <a:p>
            <a:pPr algn="r"/>
            <a:r>
              <a:rPr lang="en-US" sz="1867" dirty="0">
                <a:solidFill>
                  <a:schemeClr val="tx1"/>
                </a:solidFill>
                <a:latin typeface="Arial Narrow" panose="020B0606020202030204" pitchFamily="34" charset="0"/>
              </a:rPr>
              <a:t>Cooling &amp; </a:t>
            </a:r>
          </a:p>
          <a:p>
            <a:pPr algn="r"/>
            <a:r>
              <a:rPr lang="en-US" sz="1867" dirty="0">
                <a:solidFill>
                  <a:schemeClr val="tx1"/>
                </a:solidFill>
                <a:latin typeface="Arial Narrow" panose="020B0606020202030204" pitchFamily="34" charset="0"/>
              </a:rPr>
              <a:t>Capture</a:t>
            </a:r>
            <a:endParaRPr lang="en-GB" sz="1867" dirty="0">
              <a:solidFill>
                <a:schemeClr val="tx1"/>
              </a:solidFill>
              <a:latin typeface="Arial Narrow" panose="020B0606020202030204" pitchFamily="34" charset="0"/>
            </a:endParaRPr>
          </a:p>
        </p:txBody>
      </p:sp>
      <p:sp>
        <p:nvSpPr>
          <p:cNvPr id="12" name="Rectangle: Rounded Corners 11">
            <a:extLst>
              <a:ext uri="{FF2B5EF4-FFF2-40B4-BE49-F238E27FC236}">
                <a16:creationId xmlns:a16="http://schemas.microsoft.com/office/drawing/2014/main" id="{F5C40503-5D6E-2A8F-1FBE-7B34F780DCE7}"/>
              </a:ext>
            </a:extLst>
          </p:cNvPr>
          <p:cNvSpPr/>
          <p:nvPr/>
        </p:nvSpPr>
        <p:spPr>
          <a:xfrm>
            <a:off x="7579666" y="2026380"/>
            <a:ext cx="1447791" cy="360000"/>
          </a:xfrm>
          <a:prstGeom prst="roundRect">
            <a:avLst/>
          </a:prstGeom>
          <a:solidFill>
            <a:schemeClr val="accent1">
              <a:lumMod val="60000"/>
              <a:lumOff val="40000"/>
            </a:schemeClr>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Production</a:t>
            </a:r>
            <a:endParaRPr lang="en-GB" sz="1867" dirty="0">
              <a:solidFill>
                <a:schemeClr val="bg1"/>
              </a:solidFill>
              <a:latin typeface="Arial Narrow" panose="020B0606020202030204" pitchFamily="34" charset="0"/>
            </a:endParaRPr>
          </a:p>
        </p:txBody>
      </p:sp>
      <p:cxnSp>
        <p:nvCxnSpPr>
          <p:cNvPr id="14" name="Straight Arrow Connector 13">
            <a:extLst>
              <a:ext uri="{FF2B5EF4-FFF2-40B4-BE49-F238E27FC236}">
                <a16:creationId xmlns:a16="http://schemas.microsoft.com/office/drawing/2014/main" id="{79EA5D7E-DB27-872C-5937-B55A8820EE85}"/>
              </a:ext>
            </a:extLst>
          </p:cNvPr>
          <p:cNvCxnSpPr>
            <a:cxnSpLocks/>
            <a:stCxn id="10" idx="3"/>
            <a:endCxn id="7" idx="1"/>
          </p:cNvCxnSpPr>
          <p:nvPr/>
        </p:nvCxnSpPr>
        <p:spPr>
          <a:xfrm flipV="1">
            <a:off x="3185912" y="2204115"/>
            <a:ext cx="761737" cy="5341"/>
          </a:xfrm>
          <a:prstGeom prst="straightConnector1">
            <a:avLst/>
          </a:prstGeom>
          <a:ln w="57150">
            <a:solidFill>
              <a:srgbClr val="C00000"/>
            </a:solidFill>
            <a:tailEnd type="stealt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5239C764-15AE-4033-C64D-FA35FB494EC0}"/>
              </a:ext>
            </a:extLst>
          </p:cNvPr>
          <p:cNvCxnSpPr>
            <a:cxnSpLocks/>
            <a:stCxn id="7" idx="3"/>
            <a:endCxn id="12" idx="1"/>
          </p:cNvCxnSpPr>
          <p:nvPr/>
        </p:nvCxnSpPr>
        <p:spPr>
          <a:xfrm>
            <a:off x="6911977" y="2204116"/>
            <a:ext cx="667689" cy="2265"/>
          </a:xfrm>
          <a:prstGeom prst="straightConnector1">
            <a:avLst/>
          </a:prstGeom>
          <a:ln w="57150">
            <a:solidFill>
              <a:srgbClr val="C00000"/>
            </a:solidFill>
            <a:tailEnd type="stealt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33" name="Rectangle: Rounded Corners 32">
            <a:extLst>
              <a:ext uri="{FF2B5EF4-FFF2-40B4-BE49-F238E27FC236}">
                <a16:creationId xmlns:a16="http://schemas.microsoft.com/office/drawing/2014/main" id="{944DC9B3-C601-DFAA-AD8D-503E54B93B09}"/>
              </a:ext>
            </a:extLst>
          </p:cNvPr>
          <p:cNvSpPr/>
          <p:nvPr/>
        </p:nvSpPr>
        <p:spPr>
          <a:xfrm>
            <a:off x="3693227" y="3641294"/>
            <a:ext cx="3394149" cy="1322985"/>
          </a:xfrm>
          <a:custGeom>
            <a:avLst/>
            <a:gdLst>
              <a:gd name="connsiteX0" fmla="*/ 0 w 1728192"/>
              <a:gd name="connsiteY0" fmla="*/ 0 h 900100"/>
              <a:gd name="connsiteX1" fmla="*/ 0 w 1728192"/>
              <a:gd name="connsiteY1" fmla="*/ 0 h 900100"/>
              <a:gd name="connsiteX2" fmla="*/ 1728192 w 1728192"/>
              <a:gd name="connsiteY2" fmla="*/ 0 h 900100"/>
              <a:gd name="connsiteX3" fmla="*/ 1728192 w 1728192"/>
              <a:gd name="connsiteY3" fmla="*/ 0 h 900100"/>
              <a:gd name="connsiteX4" fmla="*/ 1728192 w 1728192"/>
              <a:gd name="connsiteY4" fmla="*/ 900100 h 900100"/>
              <a:gd name="connsiteX5" fmla="*/ 1728192 w 1728192"/>
              <a:gd name="connsiteY5" fmla="*/ 900100 h 900100"/>
              <a:gd name="connsiteX6" fmla="*/ 0 w 1728192"/>
              <a:gd name="connsiteY6" fmla="*/ 900100 h 900100"/>
              <a:gd name="connsiteX7" fmla="*/ 0 w 1728192"/>
              <a:gd name="connsiteY7" fmla="*/ 900100 h 900100"/>
              <a:gd name="connsiteX8" fmla="*/ 0 w 1728192"/>
              <a:gd name="connsiteY8" fmla="*/ 0 h 900100"/>
              <a:gd name="connsiteX0" fmla="*/ 0 w 2039920"/>
              <a:gd name="connsiteY0" fmla="*/ 13854 h 900100"/>
              <a:gd name="connsiteX1" fmla="*/ 311728 w 2039920"/>
              <a:gd name="connsiteY1" fmla="*/ 0 h 900100"/>
              <a:gd name="connsiteX2" fmla="*/ 2039920 w 2039920"/>
              <a:gd name="connsiteY2" fmla="*/ 0 h 900100"/>
              <a:gd name="connsiteX3" fmla="*/ 2039920 w 2039920"/>
              <a:gd name="connsiteY3" fmla="*/ 0 h 900100"/>
              <a:gd name="connsiteX4" fmla="*/ 2039920 w 2039920"/>
              <a:gd name="connsiteY4" fmla="*/ 900100 h 900100"/>
              <a:gd name="connsiteX5" fmla="*/ 2039920 w 2039920"/>
              <a:gd name="connsiteY5" fmla="*/ 900100 h 900100"/>
              <a:gd name="connsiteX6" fmla="*/ 311728 w 2039920"/>
              <a:gd name="connsiteY6" fmla="*/ 900100 h 900100"/>
              <a:gd name="connsiteX7" fmla="*/ 311728 w 2039920"/>
              <a:gd name="connsiteY7" fmla="*/ 900100 h 900100"/>
              <a:gd name="connsiteX8" fmla="*/ 0 w 2039920"/>
              <a:gd name="connsiteY8" fmla="*/ 13854 h 900100"/>
              <a:gd name="connsiteX0" fmla="*/ 0 w 2427848"/>
              <a:gd name="connsiteY0" fmla="*/ 27709 h 913955"/>
              <a:gd name="connsiteX1" fmla="*/ 311728 w 2427848"/>
              <a:gd name="connsiteY1" fmla="*/ 13855 h 913955"/>
              <a:gd name="connsiteX2" fmla="*/ 2039920 w 2427848"/>
              <a:gd name="connsiteY2" fmla="*/ 13855 h 913955"/>
              <a:gd name="connsiteX3" fmla="*/ 2427848 w 2427848"/>
              <a:gd name="connsiteY3" fmla="*/ 0 h 913955"/>
              <a:gd name="connsiteX4" fmla="*/ 2039920 w 2427848"/>
              <a:gd name="connsiteY4" fmla="*/ 913955 h 913955"/>
              <a:gd name="connsiteX5" fmla="*/ 2039920 w 2427848"/>
              <a:gd name="connsiteY5" fmla="*/ 913955 h 913955"/>
              <a:gd name="connsiteX6" fmla="*/ 311728 w 2427848"/>
              <a:gd name="connsiteY6" fmla="*/ 913955 h 913955"/>
              <a:gd name="connsiteX7" fmla="*/ 311728 w 2427848"/>
              <a:gd name="connsiteY7" fmla="*/ 913955 h 913955"/>
              <a:gd name="connsiteX8" fmla="*/ 0 w 2427848"/>
              <a:gd name="connsiteY8" fmla="*/ 27709 h 913955"/>
              <a:gd name="connsiteX0" fmla="*/ 0 w 2427848"/>
              <a:gd name="connsiteY0" fmla="*/ 27709 h 913955"/>
              <a:gd name="connsiteX1" fmla="*/ 311728 w 2427848"/>
              <a:gd name="connsiteY1" fmla="*/ 13855 h 913955"/>
              <a:gd name="connsiteX2" fmla="*/ 2427848 w 2427848"/>
              <a:gd name="connsiteY2" fmla="*/ 0 h 913955"/>
              <a:gd name="connsiteX3" fmla="*/ 2039920 w 2427848"/>
              <a:gd name="connsiteY3" fmla="*/ 913955 h 913955"/>
              <a:gd name="connsiteX4" fmla="*/ 2039920 w 2427848"/>
              <a:gd name="connsiteY4" fmla="*/ 913955 h 913955"/>
              <a:gd name="connsiteX5" fmla="*/ 311728 w 2427848"/>
              <a:gd name="connsiteY5" fmla="*/ 913955 h 913955"/>
              <a:gd name="connsiteX6" fmla="*/ 311728 w 2427848"/>
              <a:gd name="connsiteY6" fmla="*/ 913955 h 913955"/>
              <a:gd name="connsiteX7" fmla="*/ 0 w 2427848"/>
              <a:gd name="connsiteY7" fmla="*/ 27709 h 913955"/>
              <a:gd name="connsiteX0" fmla="*/ 0 w 2545612"/>
              <a:gd name="connsiteY0" fmla="*/ 6927 h 913955"/>
              <a:gd name="connsiteX1" fmla="*/ 429492 w 2545612"/>
              <a:gd name="connsiteY1" fmla="*/ 13855 h 913955"/>
              <a:gd name="connsiteX2" fmla="*/ 2545612 w 2545612"/>
              <a:gd name="connsiteY2" fmla="*/ 0 h 913955"/>
              <a:gd name="connsiteX3" fmla="*/ 2157684 w 2545612"/>
              <a:gd name="connsiteY3" fmla="*/ 913955 h 913955"/>
              <a:gd name="connsiteX4" fmla="*/ 2157684 w 2545612"/>
              <a:gd name="connsiteY4" fmla="*/ 913955 h 913955"/>
              <a:gd name="connsiteX5" fmla="*/ 429492 w 2545612"/>
              <a:gd name="connsiteY5" fmla="*/ 913955 h 913955"/>
              <a:gd name="connsiteX6" fmla="*/ 429492 w 2545612"/>
              <a:gd name="connsiteY6" fmla="*/ 913955 h 913955"/>
              <a:gd name="connsiteX7" fmla="*/ 0 w 2545612"/>
              <a:gd name="connsiteY7" fmla="*/ 6927 h 913955"/>
              <a:gd name="connsiteX0" fmla="*/ 0 w 2545612"/>
              <a:gd name="connsiteY0" fmla="*/ 6927 h 913955"/>
              <a:gd name="connsiteX1" fmla="*/ 2545612 w 2545612"/>
              <a:gd name="connsiteY1" fmla="*/ 0 h 913955"/>
              <a:gd name="connsiteX2" fmla="*/ 2157684 w 2545612"/>
              <a:gd name="connsiteY2" fmla="*/ 913955 h 913955"/>
              <a:gd name="connsiteX3" fmla="*/ 2157684 w 2545612"/>
              <a:gd name="connsiteY3" fmla="*/ 913955 h 913955"/>
              <a:gd name="connsiteX4" fmla="*/ 429492 w 2545612"/>
              <a:gd name="connsiteY4" fmla="*/ 913955 h 913955"/>
              <a:gd name="connsiteX5" fmla="*/ 429492 w 2545612"/>
              <a:gd name="connsiteY5" fmla="*/ 913955 h 913955"/>
              <a:gd name="connsiteX6" fmla="*/ 0 w 2545612"/>
              <a:gd name="connsiteY6" fmla="*/ 6927 h 913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5612" h="913955">
                <a:moveTo>
                  <a:pt x="0" y="6927"/>
                </a:moveTo>
                <a:lnTo>
                  <a:pt x="2545612" y="0"/>
                </a:lnTo>
                <a:lnTo>
                  <a:pt x="2157684" y="913955"/>
                </a:lnTo>
                <a:lnTo>
                  <a:pt x="2157684" y="913955"/>
                </a:lnTo>
                <a:lnTo>
                  <a:pt x="429492" y="913955"/>
                </a:lnTo>
                <a:lnTo>
                  <a:pt x="429492" y="913955"/>
                </a:lnTo>
                <a:lnTo>
                  <a:pt x="0" y="6927"/>
                </a:lnTo>
                <a:close/>
              </a:path>
            </a:pathLst>
          </a:custGeom>
          <a:gradFill flip="none" rotWithShape="1">
            <a:gsLst>
              <a:gs pos="43000">
                <a:schemeClr val="bg1">
                  <a:lumMod val="95000"/>
                </a:schemeClr>
              </a:gs>
              <a:gs pos="0">
                <a:schemeClr val="bg1"/>
              </a:gs>
            </a:gsLst>
            <a:lin ang="54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rgbClr val="007434"/>
                </a:solidFill>
                <a:latin typeface="Arial Narrow" panose="020B0606020202030204" pitchFamily="34" charset="0"/>
              </a:rPr>
              <a:t>Dynamic load</a:t>
            </a:r>
          </a:p>
          <a:p>
            <a:pPr algn="ctr"/>
            <a:r>
              <a:rPr lang="en-US" sz="1867" dirty="0">
                <a:solidFill>
                  <a:srgbClr val="007434"/>
                </a:solidFill>
                <a:latin typeface="Arial Narrow" panose="020B0606020202030204" pitchFamily="34" charset="0"/>
              </a:rPr>
              <a:t>High temperature &amp; average power</a:t>
            </a:r>
          </a:p>
          <a:p>
            <a:pPr algn="ctr"/>
            <a:r>
              <a:rPr lang="en-US" sz="1867" dirty="0">
                <a:solidFill>
                  <a:srgbClr val="007434"/>
                </a:solidFill>
                <a:latin typeface="Arial Narrow" panose="020B0606020202030204" pitchFamily="34" charset="0"/>
              </a:rPr>
              <a:t>Fatigue</a:t>
            </a:r>
          </a:p>
          <a:p>
            <a:pPr algn="ctr"/>
            <a:r>
              <a:rPr lang="en-US" sz="1867" dirty="0">
                <a:solidFill>
                  <a:srgbClr val="007434"/>
                </a:solidFill>
                <a:latin typeface="Arial Narrow" panose="020B0606020202030204" pitchFamily="34" charset="0"/>
              </a:rPr>
              <a:t>Radiation damage</a:t>
            </a:r>
            <a:endParaRPr lang="en-GB" sz="1867" dirty="0">
              <a:solidFill>
                <a:srgbClr val="007434"/>
              </a:solidFill>
              <a:latin typeface="Arial Narrow" panose="020B0606020202030204" pitchFamily="34" charset="0"/>
            </a:endParaRPr>
          </a:p>
        </p:txBody>
      </p:sp>
      <p:grpSp>
        <p:nvGrpSpPr>
          <p:cNvPr id="40" name="Group 39">
            <a:extLst>
              <a:ext uri="{FF2B5EF4-FFF2-40B4-BE49-F238E27FC236}">
                <a16:creationId xmlns:a16="http://schemas.microsoft.com/office/drawing/2014/main" id="{B1BB0373-8B95-1D57-D893-48479A88E57F}"/>
              </a:ext>
            </a:extLst>
          </p:cNvPr>
          <p:cNvGrpSpPr/>
          <p:nvPr/>
        </p:nvGrpSpPr>
        <p:grpSpPr>
          <a:xfrm>
            <a:off x="1612783" y="4516630"/>
            <a:ext cx="2304256" cy="2046775"/>
            <a:chOff x="920002" y="2522999"/>
            <a:chExt cx="1728192" cy="1535081"/>
          </a:xfrm>
        </p:grpSpPr>
        <p:sp>
          <p:nvSpPr>
            <p:cNvPr id="36" name="Rectangle: Rounded Corners 35">
              <a:extLst>
                <a:ext uri="{FF2B5EF4-FFF2-40B4-BE49-F238E27FC236}">
                  <a16:creationId xmlns:a16="http://schemas.microsoft.com/office/drawing/2014/main" id="{BD8B7F4D-9078-03A6-42A6-FEE5D8798ED2}"/>
                </a:ext>
              </a:extLst>
            </p:cNvPr>
            <p:cNvSpPr/>
            <p:nvPr/>
          </p:nvSpPr>
          <p:spPr>
            <a:xfrm>
              <a:off x="920002" y="2759288"/>
              <a:ext cx="1728192" cy="1298792"/>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tx1"/>
                  </a:solidFill>
                  <a:latin typeface="Arial Narrow" panose="020B0606020202030204" pitchFamily="34" charset="0"/>
                </a:rPr>
                <a:t>Sing/multiple rods</a:t>
              </a:r>
            </a:p>
            <a:p>
              <a:r>
                <a:rPr lang="en-GB" sz="1867" dirty="0">
                  <a:solidFill>
                    <a:schemeClr val="tx1"/>
                  </a:solidFill>
                  <a:latin typeface="Arial Narrow" panose="020B0606020202030204" pitchFamily="34" charset="0"/>
                </a:rPr>
                <a:t>Length / λ</a:t>
              </a:r>
            </a:p>
            <a:p>
              <a:r>
                <a:rPr lang="en-GB" sz="1867" dirty="0">
                  <a:solidFill>
                    <a:schemeClr val="tx1"/>
                  </a:solidFill>
                  <a:latin typeface="Arial Narrow" panose="020B0606020202030204" pitchFamily="34" charset="0"/>
                </a:rPr>
                <a:t>Diameter</a:t>
              </a:r>
            </a:p>
            <a:p>
              <a:r>
                <a:rPr lang="en-GB" sz="1867" dirty="0">
                  <a:solidFill>
                    <a:schemeClr val="tx1"/>
                  </a:solidFill>
                  <a:latin typeface="Arial Narrow" panose="020B0606020202030204" pitchFamily="34" charset="0"/>
                </a:rPr>
                <a:t>Tilt</a:t>
              </a:r>
            </a:p>
            <a:p>
              <a:r>
                <a:rPr lang="en-GB" sz="1867" dirty="0">
                  <a:solidFill>
                    <a:schemeClr val="tx1"/>
                  </a:solidFill>
                  <a:latin typeface="Arial Narrow" panose="020B0606020202030204" pitchFamily="34" charset="0"/>
                </a:rPr>
                <a:t>Target vessel size</a:t>
              </a:r>
            </a:p>
            <a:p>
              <a:r>
                <a:rPr lang="en-GB" sz="1867" dirty="0">
                  <a:solidFill>
                    <a:schemeClr val="tx1"/>
                  </a:solidFill>
                  <a:latin typeface="Arial Narrow" panose="020B0606020202030204" pitchFamily="34" charset="0"/>
                </a:rPr>
                <a:t>Beam windows</a:t>
              </a:r>
            </a:p>
          </p:txBody>
        </p:sp>
        <p:sp>
          <p:nvSpPr>
            <p:cNvPr id="37" name="Rectangle: Rounded Corners 36">
              <a:extLst>
                <a:ext uri="{FF2B5EF4-FFF2-40B4-BE49-F238E27FC236}">
                  <a16:creationId xmlns:a16="http://schemas.microsoft.com/office/drawing/2014/main" id="{232221B9-1D8E-5CC4-B248-6509437F4A59}"/>
                </a:ext>
              </a:extLst>
            </p:cNvPr>
            <p:cNvSpPr/>
            <p:nvPr/>
          </p:nvSpPr>
          <p:spPr>
            <a:xfrm>
              <a:off x="920002" y="2522999"/>
              <a:ext cx="1728192" cy="236801"/>
            </a:xfrm>
            <a:prstGeom prst="roundRect">
              <a:avLst>
                <a:gd name="adj" fmla="val 0"/>
              </a:avLst>
            </a:prstGeom>
            <a:solidFill>
              <a:srgbClr val="007434"/>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D</a:t>
              </a:r>
              <a:r>
                <a:rPr lang="en-GB" sz="1867" dirty="0" err="1">
                  <a:solidFill>
                    <a:schemeClr val="bg1"/>
                  </a:solidFill>
                  <a:latin typeface="Arial Narrow" panose="020B0606020202030204" pitchFamily="34" charset="0"/>
                </a:rPr>
                <a:t>esign</a:t>
              </a:r>
              <a:endParaRPr lang="en-GB" sz="1867" dirty="0">
                <a:solidFill>
                  <a:schemeClr val="bg1"/>
                </a:solidFill>
                <a:latin typeface="Arial Narrow" panose="020B0606020202030204" pitchFamily="34" charset="0"/>
              </a:endParaRPr>
            </a:p>
          </p:txBody>
        </p:sp>
      </p:grpSp>
      <p:grpSp>
        <p:nvGrpSpPr>
          <p:cNvPr id="41" name="Group 40">
            <a:extLst>
              <a:ext uri="{FF2B5EF4-FFF2-40B4-BE49-F238E27FC236}">
                <a16:creationId xmlns:a16="http://schemas.microsoft.com/office/drawing/2014/main" id="{A658ED92-CA29-DBFA-63CF-A10727A46F5E}"/>
              </a:ext>
            </a:extLst>
          </p:cNvPr>
          <p:cNvGrpSpPr/>
          <p:nvPr/>
        </p:nvGrpSpPr>
        <p:grpSpPr>
          <a:xfrm>
            <a:off x="4252501" y="5181077"/>
            <a:ext cx="2304256" cy="1512287"/>
            <a:chOff x="3491880" y="3628168"/>
            <a:chExt cx="1728192" cy="1134215"/>
          </a:xfrm>
        </p:grpSpPr>
        <p:sp>
          <p:nvSpPr>
            <p:cNvPr id="34" name="Rectangle: Rounded Corners 33">
              <a:extLst>
                <a:ext uri="{FF2B5EF4-FFF2-40B4-BE49-F238E27FC236}">
                  <a16:creationId xmlns:a16="http://schemas.microsoft.com/office/drawing/2014/main" id="{175C40B8-144E-39D3-6404-280919E7FAFD}"/>
                </a:ext>
              </a:extLst>
            </p:cNvPr>
            <p:cNvSpPr/>
            <p:nvPr/>
          </p:nvSpPr>
          <p:spPr>
            <a:xfrm>
              <a:off x="3491880" y="3862283"/>
              <a:ext cx="1728192" cy="900100"/>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tx1"/>
                  </a:solidFill>
                  <a:latin typeface="Arial Narrow" panose="020B0606020202030204" pitchFamily="34" charset="0"/>
                </a:rPr>
                <a:t>Material / alloy</a:t>
              </a:r>
            </a:p>
            <a:p>
              <a:r>
                <a:rPr lang="en-GB" sz="1867" dirty="0">
                  <a:solidFill>
                    <a:schemeClr val="tx1"/>
                  </a:solidFill>
                  <a:latin typeface="Arial Narrow" panose="020B0606020202030204" pitchFamily="34" charset="0"/>
                </a:rPr>
                <a:t>Availability</a:t>
              </a:r>
            </a:p>
            <a:p>
              <a:r>
                <a:rPr lang="en-GB" sz="1867" dirty="0">
                  <a:solidFill>
                    <a:schemeClr val="tx1"/>
                  </a:solidFill>
                  <a:latin typeface="Arial Narrow" panose="020B0606020202030204" pitchFamily="34" charset="0"/>
                </a:rPr>
                <a:t>Properties</a:t>
              </a:r>
            </a:p>
            <a:p>
              <a:r>
                <a:rPr lang="en-GB" sz="1867" dirty="0">
                  <a:solidFill>
                    <a:schemeClr val="tx1"/>
                  </a:solidFill>
                  <a:latin typeface="Arial Narrow" panose="020B0606020202030204" pitchFamily="34" charset="0"/>
                </a:rPr>
                <a:t>Radiation damage</a:t>
              </a:r>
            </a:p>
          </p:txBody>
        </p:sp>
        <p:sp>
          <p:nvSpPr>
            <p:cNvPr id="38" name="Rectangle: Rounded Corners 37">
              <a:extLst>
                <a:ext uri="{FF2B5EF4-FFF2-40B4-BE49-F238E27FC236}">
                  <a16:creationId xmlns:a16="http://schemas.microsoft.com/office/drawing/2014/main" id="{15EE8363-DB4F-1581-6EFB-35D020B464C7}"/>
                </a:ext>
              </a:extLst>
            </p:cNvPr>
            <p:cNvSpPr/>
            <p:nvPr/>
          </p:nvSpPr>
          <p:spPr>
            <a:xfrm>
              <a:off x="3491880" y="3628168"/>
              <a:ext cx="1728192" cy="236801"/>
            </a:xfrm>
            <a:prstGeom prst="roundRect">
              <a:avLst>
                <a:gd name="adj" fmla="val 0"/>
              </a:avLst>
            </a:prstGeom>
            <a:solidFill>
              <a:srgbClr val="007434"/>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Material</a:t>
              </a:r>
              <a:endParaRPr lang="en-GB" sz="1867" dirty="0">
                <a:solidFill>
                  <a:schemeClr val="bg1"/>
                </a:solidFill>
                <a:latin typeface="Arial Narrow" panose="020B0606020202030204" pitchFamily="34" charset="0"/>
              </a:endParaRPr>
            </a:p>
          </p:txBody>
        </p:sp>
      </p:grpSp>
      <p:grpSp>
        <p:nvGrpSpPr>
          <p:cNvPr id="42" name="Group 41">
            <a:extLst>
              <a:ext uri="{FF2B5EF4-FFF2-40B4-BE49-F238E27FC236}">
                <a16:creationId xmlns:a16="http://schemas.microsoft.com/office/drawing/2014/main" id="{9EB01B74-35D7-6C78-EB7A-D2F95A848335}"/>
              </a:ext>
            </a:extLst>
          </p:cNvPr>
          <p:cNvGrpSpPr/>
          <p:nvPr/>
        </p:nvGrpSpPr>
        <p:grpSpPr>
          <a:xfrm>
            <a:off x="6797633" y="4514404"/>
            <a:ext cx="2304256" cy="1779896"/>
            <a:chOff x="5292081" y="2821003"/>
            <a:chExt cx="1728192" cy="1334922"/>
          </a:xfrm>
        </p:grpSpPr>
        <p:sp>
          <p:nvSpPr>
            <p:cNvPr id="35" name="Rectangle: Rounded Corners 34">
              <a:extLst>
                <a:ext uri="{FF2B5EF4-FFF2-40B4-BE49-F238E27FC236}">
                  <a16:creationId xmlns:a16="http://schemas.microsoft.com/office/drawing/2014/main" id="{5F6BF92E-D433-97B9-486B-0E2EA25362F6}"/>
                </a:ext>
              </a:extLst>
            </p:cNvPr>
            <p:cNvSpPr/>
            <p:nvPr/>
          </p:nvSpPr>
          <p:spPr>
            <a:xfrm>
              <a:off x="5292081" y="3050244"/>
              <a:ext cx="1728192" cy="1105681"/>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tx1"/>
                  </a:solidFill>
                  <a:latin typeface="Arial Narrow" panose="020B0606020202030204" pitchFamily="34" charset="0"/>
                </a:rPr>
                <a:t>Type of cooling</a:t>
              </a:r>
            </a:p>
            <a:p>
              <a:r>
                <a:rPr lang="en-GB" sz="1867" dirty="0">
                  <a:solidFill>
                    <a:schemeClr val="tx1"/>
                  </a:solidFill>
                  <a:latin typeface="Arial Narrow" panose="020B0606020202030204" pitchFamily="34" charset="0"/>
                </a:rPr>
                <a:t>Passive/active</a:t>
              </a:r>
            </a:p>
            <a:p>
              <a:r>
                <a:rPr lang="en-GB" sz="1867" dirty="0">
                  <a:solidFill>
                    <a:schemeClr val="tx1"/>
                  </a:solidFill>
                  <a:latin typeface="Arial Narrow" panose="020B0606020202030204" pitchFamily="34" charset="0"/>
                </a:rPr>
                <a:t>Parameters</a:t>
              </a:r>
            </a:p>
            <a:p>
              <a:r>
                <a:rPr lang="en-GB" sz="1867" dirty="0">
                  <a:solidFill>
                    <a:schemeClr val="tx1"/>
                  </a:solidFill>
                  <a:latin typeface="Arial Narrow" panose="020B0606020202030204" pitchFamily="34" charset="0"/>
                </a:rPr>
                <a:t>Dedicated/shared</a:t>
              </a:r>
            </a:p>
          </p:txBody>
        </p:sp>
        <p:sp>
          <p:nvSpPr>
            <p:cNvPr id="39" name="Rectangle: Rounded Corners 38">
              <a:extLst>
                <a:ext uri="{FF2B5EF4-FFF2-40B4-BE49-F238E27FC236}">
                  <a16:creationId xmlns:a16="http://schemas.microsoft.com/office/drawing/2014/main" id="{CCA719CE-4798-34BC-18FC-BD81EE527351}"/>
                </a:ext>
              </a:extLst>
            </p:cNvPr>
            <p:cNvSpPr/>
            <p:nvPr/>
          </p:nvSpPr>
          <p:spPr>
            <a:xfrm>
              <a:off x="5292081" y="2821003"/>
              <a:ext cx="1728192" cy="236801"/>
            </a:xfrm>
            <a:prstGeom prst="roundRect">
              <a:avLst>
                <a:gd name="adj" fmla="val 0"/>
              </a:avLst>
            </a:prstGeom>
            <a:solidFill>
              <a:srgbClr val="007434"/>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Cooling</a:t>
              </a:r>
              <a:endParaRPr lang="en-GB" sz="1867" dirty="0">
                <a:solidFill>
                  <a:schemeClr val="bg1"/>
                </a:solidFill>
                <a:latin typeface="Arial Narrow" panose="020B0606020202030204" pitchFamily="34" charset="0"/>
              </a:endParaRPr>
            </a:p>
          </p:txBody>
        </p:sp>
      </p:grpSp>
      <p:cxnSp>
        <p:nvCxnSpPr>
          <p:cNvPr id="43" name="Straight Arrow Connector 42">
            <a:extLst>
              <a:ext uri="{FF2B5EF4-FFF2-40B4-BE49-F238E27FC236}">
                <a16:creationId xmlns:a16="http://schemas.microsoft.com/office/drawing/2014/main" id="{B6C4E8B0-342A-C1EC-4C5D-0B80841FBCAE}"/>
              </a:ext>
            </a:extLst>
          </p:cNvPr>
          <p:cNvCxnSpPr>
            <a:cxnSpLocks/>
          </p:cNvCxnSpPr>
          <p:nvPr/>
        </p:nvCxnSpPr>
        <p:spPr>
          <a:xfrm flipH="1">
            <a:off x="3631897" y="4581128"/>
            <a:ext cx="637273" cy="849429"/>
          </a:xfrm>
          <a:prstGeom prst="straightConnector1">
            <a:avLst/>
          </a:prstGeom>
          <a:ln w="31750">
            <a:solidFill>
              <a:schemeClr val="tx1"/>
            </a:solidFill>
            <a:tailEnd type="arrow" w="lg" len="lg"/>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B86C04A6-BF3A-17F8-360C-49CBF95D34D5}"/>
              </a:ext>
            </a:extLst>
          </p:cNvPr>
          <p:cNvCxnSpPr>
            <a:cxnSpLocks/>
          </p:cNvCxnSpPr>
          <p:nvPr/>
        </p:nvCxnSpPr>
        <p:spPr>
          <a:xfrm>
            <a:off x="6431925" y="4581129"/>
            <a:ext cx="412383" cy="563695"/>
          </a:xfrm>
          <a:prstGeom prst="straightConnector1">
            <a:avLst/>
          </a:prstGeom>
          <a:ln w="31750">
            <a:solidFill>
              <a:schemeClr val="tx1"/>
            </a:solidFill>
            <a:tailEnd type="arrow" w="lg" len="lg"/>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E16DAB42-5D3B-4686-40EB-0641EE47E799}"/>
              </a:ext>
            </a:extLst>
          </p:cNvPr>
          <p:cNvCxnSpPr>
            <a:cxnSpLocks/>
          </p:cNvCxnSpPr>
          <p:nvPr/>
        </p:nvCxnSpPr>
        <p:spPr>
          <a:xfrm>
            <a:off x="5309017" y="4774141"/>
            <a:ext cx="258811" cy="502292"/>
          </a:xfrm>
          <a:prstGeom prst="straightConnector1">
            <a:avLst/>
          </a:prstGeom>
          <a:ln w="31750">
            <a:solidFill>
              <a:schemeClr val="tx1"/>
            </a:solidFill>
            <a:tailEnd type="arrow" w="lg" len="lg"/>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59" name="Rectangle: Rounded Corners 58">
            <a:extLst>
              <a:ext uri="{FF2B5EF4-FFF2-40B4-BE49-F238E27FC236}">
                <a16:creationId xmlns:a16="http://schemas.microsoft.com/office/drawing/2014/main" id="{F6A06406-7E96-E019-2461-B9492ED5EEFE}"/>
              </a:ext>
            </a:extLst>
          </p:cNvPr>
          <p:cNvSpPr/>
          <p:nvPr/>
        </p:nvSpPr>
        <p:spPr>
          <a:xfrm>
            <a:off x="623393" y="2385750"/>
            <a:ext cx="1966324" cy="1512129"/>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accent4"/>
                </a:solidFill>
                <a:latin typeface="Arial Narrow" panose="020B0606020202030204" pitchFamily="34" charset="0"/>
              </a:rPr>
              <a:t>Pulse intensity</a:t>
            </a:r>
          </a:p>
          <a:p>
            <a:r>
              <a:rPr lang="en-GB" sz="1867" dirty="0">
                <a:solidFill>
                  <a:schemeClr val="accent4"/>
                </a:solidFill>
                <a:latin typeface="Arial Narrow" panose="020B0606020202030204" pitchFamily="34" charset="0"/>
              </a:rPr>
              <a:t>Pulse length</a:t>
            </a:r>
          </a:p>
          <a:p>
            <a:r>
              <a:rPr lang="en-GB" sz="1867" dirty="0">
                <a:solidFill>
                  <a:schemeClr val="accent4"/>
                </a:solidFill>
                <a:latin typeface="Arial Narrow" panose="020B0606020202030204" pitchFamily="34" charset="0"/>
              </a:rPr>
              <a:t>Pulse frequency</a:t>
            </a:r>
          </a:p>
          <a:p>
            <a:r>
              <a:rPr lang="en-GB" sz="1867" dirty="0">
                <a:solidFill>
                  <a:schemeClr val="accent4"/>
                </a:solidFill>
                <a:latin typeface="Arial Narrow" panose="020B0606020202030204" pitchFamily="34" charset="0"/>
              </a:rPr>
              <a:t>Beam size</a:t>
            </a:r>
          </a:p>
          <a:p>
            <a:r>
              <a:rPr lang="en-GB" sz="1867" dirty="0">
                <a:solidFill>
                  <a:schemeClr val="accent4"/>
                </a:solidFill>
                <a:latin typeface="Arial Narrow" panose="020B0606020202030204" pitchFamily="34" charset="0"/>
              </a:rPr>
              <a:t>Beam energy</a:t>
            </a:r>
          </a:p>
        </p:txBody>
      </p:sp>
      <p:sp>
        <p:nvSpPr>
          <p:cNvPr id="60" name="Rectangle: Rounded Corners 59">
            <a:extLst>
              <a:ext uri="{FF2B5EF4-FFF2-40B4-BE49-F238E27FC236}">
                <a16:creationId xmlns:a16="http://schemas.microsoft.com/office/drawing/2014/main" id="{6D15B623-1365-D2C7-1C94-85693DA3C0C1}"/>
              </a:ext>
            </a:extLst>
          </p:cNvPr>
          <p:cNvSpPr/>
          <p:nvPr/>
        </p:nvSpPr>
        <p:spPr>
          <a:xfrm>
            <a:off x="9232691" y="2568881"/>
            <a:ext cx="1932687" cy="902649"/>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accent2"/>
                </a:solidFill>
                <a:latin typeface="Arial Narrow" panose="020B0606020202030204" pitchFamily="34" charset="0"/>
              </a:rPr>
              <a:t>Pion/Muon yield</a:t>
            </a:r>
          </a:p>
          <a:p>
            <a:r>
              <a:rPr lang="en-GB" sz="1867" dirty="0">
                <a:solidFill>
                  <a:schemeClr val="accent2"/>
                </a:solidFill>
                <a:latin typeface="Arial Narrow" panose="020B0606020202030204" pitchFamily="34" charset="0"/>
              </a:rPr>
              <a:t>Emittance</a:t>
            </a:r>
          </a:p>
          <a:p>
            <a:r>
              <a:rPr lang="en-GB" sz="1867" dirty="0">
                <a:solidFill>
                  <a:schemeClr val="accent2"/>
                </a:solidFill>
                <a:latin typeface="Arial Narrow" panose="020B0606020202030204" pitchFamily="34" charset="0"/>
              </a:rPr>
              <a:t>++…</a:t>
            </a:r>
          </a:p>
        </p:txBody>
      </p:sp>
      <p:sp>
        <p:nvSpPr>
          <p:cNvPr id="16" name="Rectangle 15">
            <a:extLst>
              <a:ext uri="{FF2B5EF4-FFF2-40B4-BE49-F238E27FC236}">
                <a16:creationId xmlns:a16="http://schemas.microsoft.com/office/drawing/2014/main" id="{C67B2EAC-34C0-FBAB-AA4D-D3FF50C8F3FA}"/>
              </a:ext>
            </a:extLst>
          </p:cNvPr>
          <p:cNvSpPr/>
          <p:nvPr/>
        </p:nvSpPr>
        <p:spPr>
          <a:xfrm>
            <a:off x="3165705" y="1902757"/>
            <a:ext cx="384043" cy="31468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867" i="1" dirty="0">
                <a:solidFill>
                  <a:schemeClr val="tx1"/>
                </a:solidFill>
              </a:rPr>
              <a:t>P+</a:t>
            </a:r>
            <a:endParaRPr lang="en-GB" sz="1867" i="1" dirty="0">
              <a:solidFill>
                <a:schemeClr val="tx1"/>
              </a:solidFill>
            </a:endParaRPr>
          </a:p>
        </p:txBody>
      </p:sp>
      <p:sp>
        <p:nvSpPr>
          <p:cNvPr id="17" name="Rectangle 16">
            <a:extLst>
              <a:ext uri="{FF2B5EF4-FFF2-40B4-BE49-F238E27FC236}">
                <a16:creationId xmlns:a16="http://schemas.microsoft.com/office/drawing/2014/main" id="{539B5CE9-6BF5-6172-B53D-C2AF34A9CC62}"/>
              </a:ext>
            </a:extLst>
          </p:cNvPr>
          <p:cNvSpPr/>
          <p:nvPr/>
        </p:nvSpPr>
        <p:spPr>
          <a:xfrm>
            <a:off x="7138048" y="1817423"/>
            <a:ext cx="384043" cy="31468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867" i="1" dirty="0">
                <a:solidFill>
                  <a:schemeClr val="tx1"/>
                </a:solidFill>
              </a:rPr>
              <a:t>µ</a:t>
            </a:r>
            <a:endParaRPr lang="en-GB" sz="1867" i="1" dirty="0">
              <a:solidFill>
                <a:schemeClr val="tx1"/>
              </a:solidFill>
            </a:endParaRPr>
          </a:p>
        </p:txBody>
      </p:sp>
    </p:spTree>
    <p:extLst>
      <p:ext uri="{BB962C8B-B14F-4D97-AF65-F5344CB8AC3E}">
        <p14:creationId xmlns:p14="http://schemas.microsoft.com/office/powerpoint/2010/main" val="3207774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8"/>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22" grpId="0" animBg="1"/>
      <p:bldP spid="63" grpId="0" animBg="1"/>
      <p:bldP spid="9" grpId="0" animBg="1"/>
      <p:bldP spid="8" grpId="0" animBg="1"/>
      <p:bldP spid="7" grpId="0" animBg="1"/>
      <p:bldP spid="23" grpId="0" animBg="1"/>
      <p:bldP spid="64" grpId="0" animBg="1"/>
      <p:bldP spid="10" grpId="0" animBg="1"/>
      <p:bldP spid="11" grpId="0" animBg="1"/>
      <p:bldP spid="12" grpId="0" animBg="1"/>
      <p:bldP spid="33" grpId="0" animBg="1"/>
      <p:bldP spid="59" grpId="0" animBg="1"/>
      <p:bldP spid="60" grpId="0" animBg="1"/>
      <p:bldP spid="16" grpId="0"/>
      <p:bldP spid="17"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3805</TotalTime>
  <Words>670</Words>
  <Application>Microsoft Office PowerPoint</Application>
  <PresentationFormat>Widescreen</PresentationFormat>
  <Paragraphs>133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Narrow</vt:lpstr>
      <vt:lpstr>Calibri</vt:lpstr>
      <vt:lpstr>Wingdings</vt:lpstr>
      <vt:lpstr>Office Theme</vt:lpstr>
      <vt:lpstr>Performance of the cooling system is worse than hoped for. Need to increase beam power.  Need mature concept for the ESPP in 03/2025</vt:lpstr>
      <vt:lpstr>Targetry options</vt:lpstr>
      <vt:lpstr>C-Target &gt;2MW</vt:lpstr>
      <vt:lpstr>Targetry options</vt:lpstr>
      <vt:lpstr>Targetry options</vt:lpstr>
      <vt:lpstr>PowerPoint Presentation</vt:lpstr>
      <vt:lpstr>Carbon Target: engineering feasibility</vt:lpstr>
      <vt:lpstr>Carbon target &amp; target systems considerations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Rui Franqueira Ximenes</cp:lastModifiedBy>
  <cp:revision>106</cp:revision>
  <dcterms:created xsi:type="dcterms:W3CDTF">2024-02-26T13:42:26Z</dcterms:created>
  <dcterms:modified xsi:type="dcterms:W3CDTF">2024-04-10T16:06:10Z</dcterms:modified>
</cp:coreProperties>
</file>