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5.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6.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7.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8.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9.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10.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1.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2.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722" r:id="rId3"/>
    <p:sldMasterId id="2147483735" r:id="rId4"/>
    <p:sldMasterId id="2147483747" r:id="rId5"/>
    <p:sldMasterId id="2147483764" r:id="rId6"/>
    <p:sldMasterId id="2147483798" r:id="rId7"/>
    <p:sldMasterId id="2147483815" r:id="rId8"/>
    <p:sldMasterId id="2147483823" r:id="rId9"/>
    <p:sldMasterId id="2147483834" r:id="rId10"/>
    <p:sldMasterId id="2147483846" r:id="rId11"/>
    <p:sldMasterId id="2147483859" r:id="rId12"/>
    <p:sldMasterId id="2147483864" r:id="rId13"/>
  </p:sldMasterIdLst>
  <p:notesMasterIdLst>
    <p:notesMasterId r:id="rId32"/>
  </p:notesMasterIdLst>
  <p:sldIdLst>
    <p:sldId id="465" r:id="rId14"/>
    <p:sldId id="432" r:id="rId15"/>
    <p:sldId id="473" r:id="rId16"/>
    <p:sldId id="2952" r:id="rId17"/>
    <p:sldId id="718" r:id="rId18"/>
    <p:sldId id="2995" r:id="rId19"/>
    <p:sldId id="448" r:id="rId20"/>
    <p:sldId id="2798" r:id="rId21"/>
    <p:sldId id="1337" r:id="rId22"/>
    <p:sldId id="4587" r:id="rId23"/>
    <p:sldId id="4557" r:id="rId24"/>
    <p:sldId id="4555" r:id="rId25"/>
    <p:sldId id="292" r:id="rId26"/>
    <p:sldId id="309" r:id="rId27"/>
    <p:sldId id="466" r:id="rId28"/>
    <p:sldId id="467" r:id="rId29"/>
    <p:sldId id="474" r:id="rId30"/>
    <p:sldId id="256" r:id="rId3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_1" id="{F593CFBE-06E3-1D44-86D6-C61441599DD5}">
          <p14:sldIdLst>
            <p14:sldId id="465"/>
            <p14:sldId id="432"/>
          </p14:sldIdLst>
        </p14:section>
        <p14:section name="RESEARCH" id="{D670EF6F-A640-134A-9728-6F32167804A3}">
          <p14:sldIdLst>
            <p14:sldId id="473"/>
            <p14:sldId id="2952"/>
            <p14:sldId id="718"/>
            <p14:sldId id="2995"/>
            <p14:sldId id="448"/>
            <p14:sldId id="2798"/>
            <p14:sldId id="1337"/>
            <p14:sldId id="4587"/>
            <p14:sldId id="4557"/>
            <p14:sldId id="4555"/>
            <p14:sldId id="292"/>
          </p14:sldIdLst>
        </p14:section>
        <p14:section name="COLLABORATION" id="{AE6AABEC-8DEF-334F-ABD2-7401B5EFA072}">
          <p14:sldIdLst>
            <p14:sldId id="309"/>
            <p14:sldId id="466"/>
            <p14:sldId id="467"/>
          </p14:sldIdLst>
        </p14:section>
        <p14:section name="INNOVATION" id="{8708DAF8-4BBA-D143-A938-48541F954A12}">
          <p14:sldIdLst/>
        </p14:section>
        <p14:section name="EDUCATION &amp; TRAINING" id="{6BA0A48C-AB07-3844-9D9C-C0393A66C610}">
          <p14:sldIdLst>
            <p14:sldId id="474"/>
            <p14:sldId id="256"/>
          </p14:sldIdLst>
        </p14:section>
        <p14:section name="Country" id="{3927369A-27B5-AC4A-B690-84FC9064CA3F}">
          <p14:sldIdLst/>
        </p14:section>
        <p14:section name="GENERAL_2" id="{624513C6-30EB-1C49-9807-988A4711516B}">
          <p14:sldIdLst/>
        </p14:section>
        <p14:section name="Additional / in question" id="{E70581A6-DEF2-5143-839C-17DB537A9435}">
          <p14:sldIdLst/>
        </p14:section>
      </p14:sectionLst>
    </p:ext>
    <p:ext uri="{EFAFB233-063F-42B5-8137-9DF3F51BA10A}">
      <p15:sldGuideLst xmlns:p15="http://schemas.microsoft.com/office/powerpoint/2012/main">
        <p15:guide id="1" orient="horz" pos="402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63" clrIdx="0">
    <p:extLst>
      <p:ext uri="{19B8F6BF-5375-455C-9EA6-DF929625EA0E}">
        <p15:presenceInfo xmlns:p15="http://schemas.microsoft.com/office/powerpoint/2012/main" userId="Ana Godinho" providerId="None"/>
      </p:ext>
    </p:extLst>
  </p:cmAuthor>
  <p:cmAuthor id="2" name="Microsoft Office User" initials="MOU" lastIdx="54" clrIdx="1">
    <p:extLst>
      <p:ext uri="{19B8F6BF-5375-455C-9EA6-DF929625EA0E}">
        <p15:presenceInfo xmlns:p15="http://schemas.microsoft.com/office/powerpoint/2012/main" userId="Microsoft Office User" providerId="None"/>
      </p:ext>
    </p:extLst>
  </p:cmAuthor>
  <p:cmAuthor id="3" name="Pippa Wells" initials="PW" lastIdx="11" clrIdx="2">
    <p:extLst>
      <p:ext uri="{19B8F6BF-5375-455C-9EA6-DF929625EA0E}">
        <p15:presenceInfo xmlns:p15="http://schemas.microsoft.com/office/powerpoint/2012/main" userId="S::pippa.wells@cern.ch::41c0e9d8-dc70-414a-b3b7-1203085110f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668BCC"/>
    <a:srgbClr val="2F2F2F"/>
    <a:srgbClr val="A8CEE3"/>
    <a:srgbClr val="B9CFFF"/>
    <a:srgbClr val="BFBFCB"/>
    <a:srgbClr val="0033A0"/>
    <a:srgbClr val="1C446B"/>
    <a:srgbClr val="E15E32"/>
    <a:srgbClr val="000000"/>
    <a:srgbClr val="556D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93"/>
    <p:restoredTop sz="88421"/>
  </p:normalViewPr>
  <p:slideViewPr>
    <p:cSldViewPr snapToGrid="0" snapToObjects="1">
      <p:cViewPr varScale="1">
        <p:scale>
          <a:sx n="101" d="100"/>
          <a:sy n="101" d="100"/>
        </p:scale>
        <p:origin x="1112" y="192"/>
      </p:cViewPr>
      <p:guideLst>
        <p:guide orient="horz" pos="4020"/>
        <p:guide pos="3863"/>
      </p:guideLst>
    </p:cSldViewPr>
  </p:slideViewPr>
  <p:outlineViewPr>
    <p:cViewPr>
      <p:scale>
        <a:sx n="33" d="100"/>
        <a:sy n="33" d="100"/>
      </p:scale>
      <p:origin x="0" y="0"/>
    </p:cViewPr>
    <p:sldLst>
      <p:sld r:id="rId1" collapse="1"/>
    </p:sldLst>
  </p:outlineViewPr>
  <p:notesTextViewPr>
    <p:cViewPr>
      <p:scale>
        <a:sx n="85" d="100"/>
        <a:sy n="85" d="100"/>
      </p:scale>
      <p:origin x="0" y="0"/>
    </p:cViewPr>
  </p:notesTextViewPr>
  <p:sorterViewPr>
    <p:cViewPr>
      <p:scale>
        <a:sx n="75" d="100"/>
        <a:sy n="75"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21" Type="http://schemas.openxmlformats.org/officeDocument/2006/relationships/slide" Target="slides/slide8.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viewProps" Target="view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412428-F7CD-4CE1-B4F0-70B19D453E4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3D550DB-1925-4AC0-B8E6-3FCDD2B9594E}">
      <dgm:prSet/>
      <dgm:spPr/>
      <dgm:t>
        <a:bodyPr/>
        <a:lstStyle/>
        <a:p>
          <a:pPr>
            <a:lnSpc>
              <a:spcPct val="100000"/>
            </a:lnSpc>
          </a:pPr>
          <a:r>
            <a:rPr lang="en-US"/>
            <a:t>Participation in FCC through </a:t>
          </a:r>
          <a:r>
            <a:rPr lang="en-US" b="1"/>
            <a:t>MoU and Addenda</a:t>
          </a:r>
          <a:r>
            <a:rPr lang="en-US"/>
            <a:t>.</a:t>
          </a:r>
        </a:p>
      </dgm:t>
    </dgm:pt>
    <dgm:pt modelId="{D852E146-D119-45D3-9B57-C309B49B903D}" type="parTrans" cxnId="{A08C8A1D-43BC-429A-B9E2-5C01B2BDD79C}">
      <dgm:prSet/>
      <dgm:spPr/>
      <dgm:t>
        <a:bodyPr/>
        <a:lstStyle/>
        <a:p>
          <a:endParaRPr lang="en-US"/>
        </a:p>
      </dgm:t>
    </dgm:pt>
    <dgm:pt modelId="{848B9D3A-E956-4E0D-8D2B-187D2267199E}" type="sibTrans" cxnId="{A08C8A1D-43BC-429A-B9E2-5C01B2BDD79C}">
      <dgm:prSet/>
      <dgm:spPr/>
      <dgm:t>
        <a:bodyPr/>
        <a:lstStyle/>
        <a:p>
          <a:endParaRPr lang="en-US"/>
        </a:p>
      </dgm:t>
    </dgm:pt>
    <dgm:pt modelId="{5C7A5E50-D98F-4A86-BECA-BA610F362D53}">
      <dgm:prSet/>
      <dgm:spPr/>
      <dgm:t>
        <a:bodyPr/>
        <a:lstStyle/>
        <a:p>
          <a:pPr>
            <a:lnSpc>
              <a:spcPct val="100000"/>
            </a:lnSpc>
          </a:pPr>
          <a:r>
            <a:rPr lang="en-US"/>
            <a:t>The FCC MoU for the first phase of the study is being </a:t>
          </a:r>
          <a:r>
            <a:rPr lang="en-US" b="1"/>
            <a:t>updated to cover the Feasibility Study</a:t>
          </a:r>
          <a:r>
            <a:rPr lang="en-US"/>
            <a:t>.</a:t>
          </a:r>
        </a:p>
      </dgm:t>
    </dgm:pt>
    <dgm:pt modelId="{C62DC9ED-75F0-4126-9C16-3768F22B915D}" type="parTrans" cxnId="{4DD83C92-AAC9-4625-A7F4-7CC14307F8C2}">
      <dgm:prSet/>
      <dgm:spPr/>
      <dgm:t>
        <a:bodyPr/>
        <a:lstStyle/>
        <a:p>
          <a:endParaRPr lang="en-US"/>
        </a:p>
      </dgm:t>
    </dgm:pt>
    <dgm:pt modelId="{5D7E641A-24BC-4FDB-9448-F7CD382BB6AB}" type="sibTrans" cxnId="{4DD83C92-AAC9-4625-A7F4-7CC14307F8C2}">
      <dgm:prSet/>
      <dgm:spPr/>
      <dgm:t>
        <a:bodyPr/>
        <a:lstStyle/>
        <a:p>
          <a:endParaRPr lang="en-US"/>
        </a:p>
      </dgm:t>
    </dgm:pt>
    <dgm:pt modelId="{3BE4576A-0BD0-4541-A832-A598E54E7A3D}">
      <dgm:prSet/>
      <dgm:spPr/>
      <dgm:t>
        <a:bodyPr/>
        <a:lstStyle/>
        <a:p>
          <a:pPr>
            <a:lnSpc>
              <a:spcPct val="100000"/>
            </a:lnSpc>
          </a:pPr>
          <a:r>
            <a:rPr lang="en-US"/>
            <a:t>The current participating institutes who wish to take part in the Feasibility Study can continue to participate on the basis of the previously signed MoU until the updated MoU is signed.</a:t>
          </a:r>
        </a:p>
      </dgm:t>
    </dgm:pt>
    <dgm:pt modelId="{AD909FF1-493C-4663-BF07-B493F179FFE6}" type="parTrans" cxnId="{31100169-4BBE-4E80-AA36-2E75E8252E2E}">
      <dgm:prSet/>
      <dgm:spPr/>
      <dgm:t>
        <a:bodyPr/>
        <a:lstStyle/>
        <a:p>
          <a:endParaRPr lang="en-US"/>
        </a:p>
      </dgm:t>
    </dgm:pt>
    <dgm:pt modelId="{6464ED52-D07B-42F6-98AF-CE159EAAF029}" type="sibTrans" cxnId="{31100169-4BBE-4E80-AA36-2E75E8252E2E}">
      <dgm:prSet/>
      <dgm:spPr/>
      <dgm:t>
        <a:bodyPr/>
        <a:lstStyle/>
        <a:p>
          <a:endParaRPr lang="en-US"/>
        </a:p>
      </dgm:t>
    </dgm:pt>
    <dgm:pt modelId="{D579D1B3-E8DC-44C4-8317-9AAC44925338}" type="pres">
      <dgm:prSet presAssocID="{0B412428-F7CD-4CE1-B4F0-70B19D453E41}" presName="root" presStyleCnt="0">
        <dgm:presLayoutVars>
          <dgm:dir/>
          <dgm:resizeHandles val="exact"/>
        </dgm:presLayoutVars>
      </dgm:prSet>
      <dgm:spPr/>
    </dgm:pt>
    <dgm:pt modelId="{802872CF-1FA7-4365-B4E9-BA775F2BF80D}" type="pres">
      <dgm:prSet presAssocID="{83D550DB-1925-4AC0-B8E6-3FCDD2B9594E}" presName="compNode" presStyleCnt="0"/>
      <dgm:spPr/>
    </dgm:pt>
    <dgm:pt modelId="{BB0660C1-14DD-4492-8F55-DBAAE37649DE}" type="pres">
      <dgm:prSet presAssocID="{83D550DB-1925-4AC0-B8E6-3FCDD2B9594E}" presName="bgRect" presStyleLbl="bgShp" presStyleIdx="0" presStyleCnt="3"/>
      <dgm:spPr/>
    </dgm:pt>
    <dgm:pt modelId="{6D2210D4-80C0-4C0D-84A4-424BA9C730ED}" type="pres">
      <dgm:prSet presAssocID="{83D550DB-1925-4AC0-B8E6-3FCDD2B9594E}"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Web Design"/>
        </a:ext>
      </dgm:extLst>
    </dgm:pt>
    <dgm:pt modelId="{B41707FA-82B9-4825-9193-1BB8A87F4929}" type="pres">
      <dgm:prSet presAssocID="{83D550DB-1925-4AC0-B8E6-3FCDD2B9594E}" presName="spaceRect" presStyleCnt="0"/>
      <dgm:spPr/>
    </dgm:pt>
    <dgm:pt modelId="{7608C780-1243-4EFE-B9F0-CD4CA264D923}" type="pres">
      <dgm:prSet presAssocID="{83D550DB-1925-4AC0-B8E6-3FCDD2B9594E}" presName="parTx" presStyleLbl="revTx" presStyleIdx="0" presStyleCnt="3">
        <dgm:presLayoutVars>
          <dgm:chMax val="0"/>
          <dgm:chPref val="0"/>
        </dgm:presLayoutVars>
      </dgm:prSet>
      <dgm:spPr/>
    </dgm:pt>
    <dgm:pt modelId="{984C961C-5675-4CC8-8BE7-4A5F5530EC8E}" type="pres">
      <dgm:prSet presAssocID="{848B9D3A-E956-4E0D-8D2B-187D2267199E}" presName="sibTrans" presStyleCnt="0"/>
      <dgm:spPr/>
    </dgm:pt>
    <dgm:pt modelId="{0F06500F-E043-4730-85EA-05A4DFC3C457}" type="pres">
      <dgm:prSet presAssocID="{5C7A5E50-D98F-4A86-BECA-BA610F362D53}" presName="compNode" presStyleCnt="0"/>
      <dgm:spPr/>
    </dgm:pt>
    <dgm:pt modelId="{71586B0B-3615-4B17-B0AF-EA9EB891D7A1}" type="pres">
      <dgm:prSet presAssocID="{5C7A5E50-D98F-4A86-BECA-BA610F362D53}" presName="bgRect" presStyleLbl="bgShp" presStyleIdx="1" presStyleCnt="3"/>
      <dgm:spPr/>
    </dgm:pt>
    <dgm:pt modelId="{93E747BD-49F2-4769-8390-2194E2CB34B3}" type="pres">
      <dgm:prSet presAssocID="{5C7A5E50-D98F-4A86-BECA-BA610F362D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atellite dish"/>
        </a:ext>
      </dgm:extLst>
    </dgm:pt>
    <dgm:pt modelId="{CAE75BFF-667F-41E0-8D85-1239A727A21A}" type="pres">
      <dgm:prSet presAssocID="{5C7A5E50-D98F-4A86-BECA-BA610F362D53}" presName="spaceRect" presStyleCnt="0"/>
      <dgm:spPr/>
    </dgm:pt>
    <dgm:pt modelId="{0AB9EEE7-166A-415D-9A61-9568FEF5DCCD}" type="pres">
      <dgm:prSet presAssocID="{5C7A5E50-D98F-4A86-BECA-BA610F362D53}" presName="parTx" presStyleLbl="revTx" presStyleIdx="1" presStyleCnt="3">
        <dgm:presLayoutVars>
          <dgm:chMax val="0"/>
          <dgm:chPref val="0"/>
        </dgm:presLayoutVars>
      </dgm:prSet>
      <dgm:spPr/>
    </dgm:pt>
    <dgm:pt modelId="{5C49BB5D-25F4-41F1-A04F-2E94C8B076F8}" type="pres">
      <dgm:prSet presAssocID="{5D7E641A-24BC-4FDB-9448-F7CD382BB6AB}" presName="sibTrans" presStyleCnt="0"/>
      <dgm:spPr/>
    </dgm:pt>
    <dgm:pt modelId="{1E4B55B8-0B14-4CB4-BBB5-8C3C9C1FE3C4}" type="pres">
      <dgm:prSet presAssocID="{3BE4576A-0BD0-4541-A832-A598E54E7A3D}" presName="compNode" presStyleCnt="0"/>
      <dgm:spPr/>
    </dgm:pt>
    <dgm:pt modelId="{0D8BE7C5-AE58-4725-911C-B3F78F0EABA6}" type="pres">
      <dgm:prSet presAssocID="{3BE4576A-0BD0-4541-A832-A598E54E7A3D}" presName="bgRect" presStyleLbl="bgShp" presStyleIdx="2" presStyleCnt="3"/>
      <dgm:spPr/>
    </dgm:pt>
    <dgm:pt modelId="{CC974AA8-6473-415D-B594-D398F5FD76D5}" type="pres">
      <dgm:prSet presAssocID="{3BE4576A-0BD0-4541-A832-A598E54E7A3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resentation with Checklist"/>
        </a:ext>
      </dgm:extLst>
    </dgm:pt>
    <dgm:pt modelId="{2AB5C693-2869-498D-97CC-21036D755B38}" type="pres">
      <dgm:prSet presAssocID="{3BE4576A-0BD0-4541-A832-A598E54E7A3D}" presName="spaceRect" presStyleCnt="0"/>
      <dgm:spPr/>
    </dgm:pt>
    <dgm:pt modelId="{B46A3C89-D348-473E-9BB9-051BF365A775}" type="pres">
      <dgm:prSet presAssocID="{3BE4576A-0BD0-4541-A832-A598E54E7A3D}" presName="parTx" presStyleLbl="revTx" presStyleIdx="2" presStyleCnt="3">
        <dgm:presLayoutVars>
          <dgm:chMax val="0"/>
          <dgm:chPref val="0"/>
        </dgm:presLayoutVars>
      </dgm:prSet>
      <dgm:spPr/>
    </dgm:pt>
  </dgm:ptLst>
  <dgm:cxnLst>
    <dgm:cxn modelId="{B4B5F00C-5F9E-6D42-BE49-5B2768FE5610}" type="presOf" srcId="{3BE4576A-0BD0-4541-A832-A598E54E7A3D}" destId="{B46A3C89-D348-473E-9BB9-051BF365A775}" srcOrd="0" destOrd="0" presId="urn:microsoft.com/office/officeart/2018/2/layout/IconVerticalSolidList"/>
    <dgm:cxn modelId="{D9D8AA18-15AB-4A4A-9A48-CA53539DD532}" type="presOf" srcId="{83D550DB-1925-4AC0-B8E6-3FCDD2B9594E}" destId="{7608C780-1243-4EFE-B9F0-CD4CA264D923}" srcOrd="0" destOrd="0" presId="urn:microsoft.com/office/officeart/2018/2/layout/IconVerticalSolidList"/>
    <dgm:cxn modelId="{A08C8A1D-43BC-429A-B9E2-5C01B2BDD79C}" srcId="{0B412428-F7CD-4CE1-B4F0-70B19D453E41}" destId="{83D550DB-1925-4AC0-B8E6-3FCDD2B9594E}" srcOrd="0" destOrd="0" parTransId="{D852E146-D119-45D3-9B57-C309B49B903D}" sibTransId="{848B9D3A-E956-4E0D-8D2B-187D2267199E}"/>
    <dgm:cxn modelId="{31100169-4BBE-4E80-AA36-2E75E8252E2E}" srcId="{0B412428-F7CD-4CE1-B4F0-70B19D453E41}" destId="{3BE4576A-0BD0-4541-A832-A598E54E7A3D}" srcOrd="2" destOrd="0" parTransId="{AD909FF1-493C-4663-BF07-B493F179FFE6}" sibTransId="{6464ED52-D07B-42F6-98AF-CE159EAAF029}"/>
    <dgm:cxn modelId="{643FDF81-6E41-4845-B5C2-7E3A338B2622}" type="presOf" srcId="{0B412428-F7CD-4CE1-B4F0-70B19D453E41}" destId="{D579D1B3-E8DC-44C4-8317-9AAC44925338}" srcOrd="0" destOrd="0" presId="urn:microsoft.com/office/officeart/2018/2/layout/IconVerticalSolidList"/>
    <dgm:cxn modelId="{4DD83C92-AAC9-4625-A7F4-7CC14307F8C2}" srcId="{0B412428-F7CD-4CE1-B4F0-70B19D453E41}" destId="{5C7A5E50-D98F-4A86-BECA-BA610F362D53}" srcOrd="1" destOrd="0" parTransId="{C62DC9ED-75F0-4126-9C16-3768F22B915D}" sibTransId="{5D7E641A-24BC-4FDB-9448-F7CD382BB6AB}"/>
    <dgm:cxn modelId="{DD698CB7-71B8-3141-8044-BD9228CBC824}" type="presOf" srcId="{5C7A5E50-D98F-4A86-BECA-BA610F362D53}" destId="{0AB9EEE7-166A-415D-9A61-9568FEF5DCCD}" srcOrd="0" destOrd="0" presId="urn:microsoft.com/office/officeart/2018/2/layout/IconVerticalSolidList"/>
    <dgm:cxn modelId="{9C31D4CA-AACF-BC47-8F9E-0015459DF7B8}" type="presParOf" srcId="{D579D1B3-E8DC-44C4-8317-9AAC44925338}" destId="{802872CF-1FA7-4365-B4E9-BA775F2BF80D}" srcOrd="0" destOrd="0" presId="urn:microsoft.com/office/officeart/2018/2/layout/IconVerticalSolidList"/>
    <dgm:cxn modelId="{D029329D-9EB9-D841-95D0-4B86C13336DC}" type="presParOf" srcId="{802872CF-1FA7-4365-B4E9-BA775F2BF80D}" destId="{BB0660C1-14DD-4492-8F55-DBAAE37649DE}" srcOrd="0" destOrd="0" presId="urn:microsoft.com/office/officeart/2018/2/layout/IconVerticalSolidList"/>
    <dgm:cxn modelId="{3CC8A082-132B-2E41-9214-BAF18BA6771C}" type="presParOf" srcId="{802872CF-1FA7-4365-B4E9-BA775F2BF80D}" destId="{6D2210D4-80C0-4C0D-84A4-424BA9C730ED}" srcOrd="1" destOrd="0" presId="urn:microsoft.com/office/officeart/2018/2/layout/IconVerticalSolidList"/>
    <dgm:cxn modelId="{E37D1746-1BDB-DF46-8644-383011E7A47E}" type="presParOf" srcId="{802872CF-1FA7-4365-B4E9-BA775F2BF80D}" destId="{B41707FA-82B9-4825-9193-1BB8A87F4929}" srcOrd="2" destOrd="0" presId="urn:microsoft.com/office/officeart/2018/2/layout/IconVerticalSolidList"/>
    <dgm:cxn modelId="{43C4DC05-4962-4C4F-ACF6-7EE3755A8074}" type="presParOf" srcId="{802872CF-1FA7-4365-B4E9-BA775F2BF80D}" destId="{7608C780-1243-4EFE-B9F0-CD4CA264D923}" srcOrd="3" destOrd="0" presId="urn:microsoft.com/office/officeart/2018/2/layout/IconVerticalSolidList"/>
    <dgm:cxn modelId="{5FAD18B8-6486-9C43-A6D6-D7A6E4DBFE55}" type="presParOf" srcId="{D579D1B3-E8DC-44C4-8317-9AAC44925338}" destId="{984C961C-5675-4CC8-8BE7-4A5F5530EC8E}" srcOrd="1" destOrd="0" presId="urn:microsoft.com/office/officeart/2018/2/layout/IconVerticalSolidList"/>
    <dgm:cxn modelId="{AB2AAA9E-BA43-CB4B-A2C9-3C90BC5DE8F0}" type="presParOf" srcId="{D579D1B3-E8DC-44C4-8317-9AAC44925338}" destId="{0F06500F-E043-4730-85EA-05A4DFC3C457}" srcOrd="2" destOrd="0" presId="urn:microsoft.com/office/officeart/2018/2/layout/IconVerticalSolidList"/>
    <dgm:cxn modelId="{2E98B38D-B60D-AE40-AFB7-F8D0047CE770}" type="presParOf" srcId="{0F06500F-E043-4730-85EA-05A4DFC3C457}" destId="{71586B0B-3615-4B17-B0AF-EA9EB891D7A1}" srcOrd="0" destOrd="0" presId="urn:microsoft.com/office/officeart/2018/2/layout/IconVerticalSolidList"/>
    <dgm:cxn modelId="{D9757C7E-B93B-6E40-9BE6-8CB7E877221E}" type="presParOf" srcId="{0F06500F-E043-4730-85EA-05A4DFC3C457}" destId="{93E747BD-49F2-4769-8390-2194E2CB34B3}" srcOrd="1" destOrd="0" presId="urn:microsoft.com/office/officeart/2018/2/layout/IconVerticalSolidList"/>
    <dgm:cxn modelId="{9978EBA2-1818-D544-A22A-04084F8230EF}" type="presParOf" srcId="{0F06500F-E043-4730-85EA-05A4DFC3C457}" destId="{CAE75BFF-667F-41E0-8D85-1239A727A21A}" srcOrd="2" destOrd="0" presId="urn:microsoft.com/office/officeart/2018/2/layout/IconVerticalSolidList"/>
    <dgm:cxn modelId="{0A76AF00-2598-5C48-B8BB-D4873BD9BD22}" type="presParOf" srcId="{0F06500F-E043-4730-85EA-05A4DFC3C457}" destId="{0AB9EEE7-166A-415D-9A61-9568FEF5DCCD}" srcOrd="3" destOrd="0" presId="urn:microsoft.com/office/officeart/2018/2/layout/IconVerticalSolidList"/>
    <dgm:cxn modelId="{B59D8B41-DA99-704B-9825-B80D1A4C4C5F}" type="presParOf" srcId="{D579D1B3-E8DC-44C4-8317-9AAC44925338}" destId="{5C49BB5D-25F4-41F1-A04F-2E94C8B076F8}" srcOrd="3" destOrd="0" presId="urn:microsoft.com/office/officeart/2018/2/layout/IconVerticalSolidList"/>
    <dgm:cxn modelId="{F5584A57-4838-CA44-80BF-2B5470A65775}" type="presParOf" srcId="{D579D1B3-E8DC-44C4-8317-9AAC44925338}" destId="{1E4B55B8-0B14-4CB4-BBB5-8C3C9C1FE3C4}" srcOrd="4" destOrd="0" presId="urn:microsoft.com/office/officeart/2018/2/layout/IconVerticalSolidList"/>
    <dgm:cxn modelId="{F20A5F57-CD51-944D-951B-BC5CCC07D79E}" type="presParOf" srcId="{1E4B55B8-0B14-4CB4-BBB5-8C3C9C1FE3C4}" destId="{0D8BE7C5-AE58-4725-911C-B3F78F0EABA6}" srcOrd="0" destOrd="0" presId="urn:microsoft.com/office/officeart/2018/2/layout/IconVerticalSolidList"/>
    <dgm:cxn modelId="{D785748F-C6C7-6448-B554-ABE2C7F49966}" type="presParOf" srcId="{1E4B55B8-0B14-4CB4-BBB5-8C3C9C1FE3C4}" destId="{CC974AA8-6473-415D-B594-D398F5FD76D5}" srcOrd="1" destOrd="0" presId="urn:microsoft.com/office/officeart/2018/2/layout/IconVerticalSolidList"/>
    <dgm:cxn modelId="{DC3EB35A-2781-A841-8547-984635194885}" type="presParOf" srcId="{1E4B55B8-0B14-4CB4-BBB5-8C3C9C1FE3C4}" destId="{2AB5C693-2869-498D-97CC-21036D755B38}" srcOrd="2" destOrd="0" presId="urn:microsoft.com/office/officeart/2018/2/layout/IconVerticalSolidList"/>
    <dgm:cxn modelId="{4B8245C3-0728-6247-B7BC-47E84D7B52D7}" type="presParOf" srcId="{1E4B55B8-0B14-4CB4-BBB5-8C3C9C1FE3C4}" destId="{B46A3C89-D348-473E-9BB9-051BF365A77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0660C1-14DD-4492-8F55-DBAAE37649DE}">
      <dsp:nvSpPr>
        <dsp:cNvPr id="0" name=""/>
        <dsp:cNvSpPr/>
      </dsp:nvSpPr>
      <dsp:spPr>
        <a:xfrm>
          <a:off x="0" y="3650"/>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D2210D4-80C0-4C0D-84A4-424BA9C730ED}">
      <dsp:nvSpPr>
        <dsp:cNvPr id="0" name=""/>
        <dsp:cNvSpPr/>
      </dsp:nvSpPr>
      <dsp:spPr>
        <a:xfrm>
          <a:off x="378260" y="285001"/>
          <a:ext cx="688419" cy="6877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08C780-1243-4EFE-B9F0-CD4CA264D923}">
      <dsp:nvSpPr>
        <dsp:cNvPr id="0" name=""/>
        <dsp:cNvSpPr/>
      </dsp:nvSpPr>
      <dsp:spPr>
        <a:xfrm>
          <a:off x="1444941" y="3650"/>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Participation in FCC through </a:t>
          </a:r>
          <a:r>
            <a:rPr lang="en-US" sz="1400" b="1" kern="1200"/>
            <a:t>MoU and Addenda</a:t>
          </a:r>
          <a:r>
            <a:rPr lang="en-US" sz="1400" kern="1200"/>
            <a:t>.</a:t>
          </a:r>
        </a:p>
      </dsp:txBody>
      <dsp:txXfrm>
        <a:off x="1444941" y="3650"/>
        <a:ext cx="3660754" cy="1251671"/>
      </dsp:txXfrm>
    </dsp:sp>
    <dsp:sp modelId="{71586B0B-3615-4B17-B0AF-EA9EB891D7A1}">
      <dsp:nvSpPr>
        <dsp:cNvPr id="0" name=""/>
        <dsp:cNvSpPr/>
      </dsp:nvSpPr>
      <dsp:spPr>
        <a:xfrm>
          <a:off x="0" y="1549833"/>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E747BD-49F2-4769-8390-2194E2CB34B3}">
      <dsp:nvSpPr>
        <dsp:cNvPr id="0" name=""/>
        <dsp:cNvSpPr/>
      </dsp:nvSpPr>
      <dsp:spPr>
        <a:xfrm>
          <a:off x="378260" y="1831184"/>
          <a:ext cx="688419" cy="68774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B9EEE7-166A-415D-9A61-9568FEF5DCCD}">
      <dsp:nvSpPr>
        <dsp:cNvPr id="0" name=""/>
        <dsp:cNvSpPr/>
      </dsp:nvSpPr>
      <dsp:spPr>
        <a:xfrm>
          <a:off x="1444941" y="1549833"/>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FCC MoU for the first phase of the study is being </a:t>
          </a:r>
          <a:r>
            <a:rPr lang="en-US" sz="1400" b="1" kern="1200"/>
            <a:t>updated to cover the Feasibility Study</a:t>
          </a:r>
          <a:r>
            <a:rPr lang="en-US" sz="1400" kern="1200"/>
            <a:t>.</a:t>
          </a:r>
        </a:p>
      </dsp:txBody>
      <dsp:txXfrm>
        <a:off x="1444941" y="1549833"/>
        <a:ext cx="3660754" cy="1251671"/>
      </dsp:txXfrm>
    </dsp:sp>
    <dsp:sp modelId="{0D8BE7C5-AE58-4725-911C-B3F78F0EABA6}">
      <dsp:nvSpPr>
        <dsp:cNvPr id="0" name=""/>
        <dsp:cNvSpPr/>
      </dsp:nvSpPr>
      <dsp:spPr>
        <a:xfrm>
          <a:off x="0" y="3096015"/>
          <a:ext cx="5181600" cy="125044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974AA8-6473-415D-B594-D398F5FD76D5}">
      <dsp:nvSpPr>
        <dsp:cNvPr id="0" name=""/>
        <dsp:cNvSpPr/>
      </dsp:nvSpPr>
      <dsp:spPr>
        <a:xfrm>
          <a:off x="378630" y="3377367"/>
          <a:ext cx="688419" cy="68774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A3C89-D348-473E-9BB9-051BF365A775}">
      <dsp:nvSpPr>
        <dsp:cNvPr id="0" name=""/>
        <dsp:cNvSpPr/>
      </dsp:nvSpPr>
      <dsp:spPr>
        <a:xfrm>
          <a:off x="1445680" y="3096015"/>
          <a:ext cx="3660754" cy="12516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2469" tIns="132469" rIns="132469" bIns="132469" numCol="1" spcCol="1270" anchor="ctr" anchorCtr="0">
          <a:noAutofit/>
        </a:bodyPr>
        <a:lstStyle/>
        <a:p>
          <a:pPr marL="0" lvl="0" indent="0" algn="l" defTabSz="622300">
            <a:lnSpc>
              <a:spcPct val="100000"/>
            </a:lnSpc>
            <a:spcBef>
              <a:spcPct val="0"/>
            </a:spcBef>
            <a:spcAft>
              <a:spcPct val="35000"/>
            </a:spcAft>
            <a:buNone/>
          </a:pPr>
          <a:r>
            <a:rPr lang="en-US" sz="1400" kern="1200"/>
            <a:t>The current participating institutes who wish to take part in the Feasibility Study can continue to participate on the basis of the previously signed MoU until the updated MoU is signed.</a:t>
          </a:r>
        </a:p>
      </dsp:txBody>
      <dsp:txXfrm>
        <a:off x="1445680" y="3096015"/>
        <a:ext cx="3660754" cy="125167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2C7E2F-BA7B-0749-B123-03CFF78731D1}" type="datetimeFigureOut">
              <a:rPr lang="fr-FR" smtClean="0"/>
              <a:t>22/04/2024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9E03-5E61-9344-9F2B-A7AC2BD1FB60}" type="slidenum">
              <a:rPr lang="fr-FR" smtClean="0"/>
              <a:t>‹#›</a:t>
            </a:fld>
            <a:endParaRPr lang="fr-FR"/>
          </a:p>
        </p:txBody>
      </p:sp>
    </p:spTree>
    <p:extLst>
      <p:ext uri="{BB962C8B-B14F-4D97-AF65-F5344CB8AC3E}">
        <p14:creationId xmlns:p14="http://schemas.microsoft.com/office/powerpoint/2010/main" val="588475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a:t>
            </a:fld>
            <a:endParaRPr lang="fr-FR"/>
          </a:p>
        </p:txBody>
      </p:sp>
    </p:spTree>
    <p:extLst>
      <p:ext uri="{BB962C8B-B14F-4D97-AF65-F5344CB8AC3E}">
        <p14:creationId xmlns:p14="http://schemas.microsoft.com/office/powerpoint/2010/main" val="1786233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u="sng" dirty="0"/>
          </a:p>
        </p:txBody>
      </p:sp>
      <p:sp>
        <p:nvSpPr>
          <p:cNvPr id="4" name="Slide Number Placeholder 3"/>
          <p:cNvSpPr>
            <a:spLocks noGrp="1"/>
          </p:cNvSpPr>
          <p:nvPr>
            <p:ph type="sldNum" sz="quarter" idx="5"/>
          </p:nvPr>
        </p:nvSpPr>
        <p:spPr/>
        <p:txBody>
          <a:bodyPr/>
          <a:lstStyle/>
          <a:p>
            <a:fld id="{BC549E03-5E61-9344-9F2B-A7AC2BD1FB60}" type="slidenum">
              <a:rPr lang="fr-FR" smtClean="0"/>
              <a:t>15</a:t>
            </a:fld>
            <a:endParaRPr lang="fr-FR"/>
          </a:p>
        </p:txBody>
      </p:sp>
    </p:spTree>
    <p:extLst>
      <p:ext uri="{BB962C8B-B14F-4D97-AF65-F5344CB8AC3E}">
        <p14:creationId xmlns:p14="http://schemas.microsoft.com/office/powerpoint/2010/main" val="3036237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16</a:t>
            </a:fld>
            <a:endParaRPr lang="fr-FR"/>
          </a:p>
        </p:txBody>
      </p:sp>
    </p:spTree>
    <p:extLst>
      <p:ext uri="{BB962C8B-B14F-4D97-AF65-F5344CB8AC3E}">
        <p14:creationId xmlns:p14="http://schemas.microsoft.com/office/powerpoint/2010/main" val="1899527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C549E03-5E61-9344-9F2B-A7AC2BD1FB60}" type="slidenum">
              <a:rPr lang="fr-FR" smtClean="0"/>
              <a:t>17</a:t>
            </a:fld>
            <a:endParaRPr lang="fr-FR"/>
          </a:p>
        </p:txBody>
      </p:sp>
    </p:spTree>
    <p:extLst>
      <p:ext uri="{BB962C8B-B14F-4D97-AF65-F5344CB8AC3E}">
        <p14:creationId xmlns:p14="http://schemas.microsoft.com/office/powerpoint/2010/main" val="650406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40760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196755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3</a:t>
            </a:fld>
            <a:endParaRPr lang="fr-FR"/>
          </a:p>
        </p:txBody>
      </p:sp>
    </p:spTree>
    <p:extLst>
      <p:ext uri="{BB962C8B-B14F-4D97-AF65-F5344CB8AC3E}">
        <p14:creationId xmlns:p14="http://schemas.microsoft.com/office/powerpoint/2010/main" val="4202091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5D3884-39FE-884A-BB22-153FDED8A54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3579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C549E03-5E61-9344-9F2B-A7AC2BD1FB60}" type="slidenum">
              <a:rPr lang="fr-FR" smtClean="0"/>
              <a:t>7</a:t>
            </a:fld>
            <a:endParaRPr lang="fr-FR"/>
          </a:p>
        </p:txBody>
      </p:sp>
    </p:spTree>
    <p:extLst>
      <p:ext uri="{BB962C8B-B14F-4D97-AF65-F5344CB8AC3E}">
        <p14:creationId xmlns:p14="http://schemas.microsoft.com/office/powerpoint/2010/main" val="3862130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9700" y="828675"/>
            <a:ext cx="72786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8491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9700" y="828675"/>
            <a:ext cx="72786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10968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C549E03-5E61-9344-9F2B-A7AC2BD1FB60}" type="slidenum">
              <a:rPr lang="fr-FR" smtClean="0"/>
              <a:t>14</a:t>
            </a:fld>
            <a:endParaRPr lang="fr-FR"/>
          </a:p>
        </p:txBody>
      </p:sp>
    </p:spTree>
    <p:extLst>
      <p:ext uri="{BB962C8B-B14F-4D97-AF65-F5344CB8AC3E}">
        <p14:creationId xmlns:p14="http://schemas.microsoft.com/office/powerpoint/2010/main" val="741586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815834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18471719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89696488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56541898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43267584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26369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48309"/>
      </p:ext>
    </p:extLst>
  </p:cSld>
  <p:clrMapOvr>
    <a:overrideClrMapping bg1="dk1" tx1="lt1" bg2="dk2" tx2="lt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2311237141"/>
      </p:ext>
    </p:extLst>
  </p:cSld>
  <p:clrMapOvr>
    <a:overrideClrMapping bg1="dk1" tx1="lt1" bg2="dk2" tx2="lt2" accent1="accent1" accent2="accent2" accent3="accent3" accent4="accent4" accent5="accent5" accent6="accent6" hlink="hlink" folHlink="folHlink"/>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50974415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58071063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4/22/24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3353263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704691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34441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3297100"/>
      </p:ext>
    </p:extLst>
  </p:cSld>
  <p:clrMapOvr>
    <a:overrideClrMapping bg1="dk1" tx1="lt1" bg2="dk2" tx2="lt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882646352"/>
      </p:ext>
    </p:extLst>
  </p:cSld>
  <p:clrMapOvr>
    <a:overrideClrMapping bg1="dk1" tx1="lt1" bg2="dk2" tx2="lt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70946128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4/22/24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3705186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8064241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307210975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98975503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7279456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EF4F-5C60-42D7-9922-3151F8126F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5E9079B-4159-4BEA-B589-4E7C4243D1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F1DA2C-5EB4-477B-B92A-8B252375E5F7}"/>
              </a:ext>
            </a:extLst>
          </p:cNvPr>
          <p:cNvSpPr>
            <a:spLocks noGrp="1"/>
          </p:cNvSpPr>
          <p:nvPr>
            <p:ph type="dt" sz="half" idx="10"/>
          </p:nvPr>
        </p:nvSpPr>
        <p:spPr/>
        <p:txBody>
          <a:bodyPr/>
          <a:lstStyle/>
          <a:p>
            <a:fld id="{D0B677EF-FB9D-4A79-A554-DFB520C2AF47}" type="datetime1">
              <a:rPr lang="en-GB" smtClean="0"/>
              <a:t>22/04/2024</a:t>
            </a:fld>
            <a:endParaRPr lang="en-GB"/>
          </a:p>
        </p:txBody>
      </p:sp>
      <p:sp>
        <p:nvSpPr>
          <p:cNvPr id="5" name="Footer Placeholder 4">
            <a:extLst>
              <a:ext uri="{FF2B5EF4-FFF2-40B4-BE49-F238E27FC236}">
                <a16:creationId xmlns:a16="http://schemas.microsoft.com/office/drawing/2014/main" id="{7F0D3A74-3681-435F-A9B9-1AEFDB1E1EF9}"/>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4402D359-A155-4E4C-9DE3-51E54BF517F9}"/>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591558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F102A-1439-49BF-ADCA-FDE382AABA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E596F4-A36E-400D-A303-124DCEC672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9414C-B9B7-477C-85E4-0E316E1DC2FB}"/>
              </a:ext>
            </a:extLst>
          </p:cNvPr>
          <p:cNvSpPr>
            <a:spLocks noGrp="1"/>
          </p:cNvSpPr>
          <p:nvPr>
            <p:ph type="dt" sz="half" idx="10"/>
          </p:nvPr>
        </p:nvSpPr>
        <p:spPr/>
        <p:txBody>
          <a:bodyPr/>
          <a:lstStyle/>
          <a:p>
            <a:fld id="{6552D45F-6D5D-4293-9BBD-C749E9F810AC}" type="datetime1">
              <a:rPr lang="en-GB" smtClean="0"/>
              <a:t>22/04/2024</a:t>
            </a:fld>
            <a:endParaRPr lang="en-GB"/>
          </a:p>
        </p:txBody>
      </p:sp>
      <p:sp>
        <p:nvSpPr>
          <p:cNvPr id="5" name="Footer Placeholder 4">
            <a:extLst>
              <a:ext uri="{FF2B5EF4-FFF2-40B4-BE49-F238E27FC236}">
                <a16:creationId xmlns:a16="http://schemas.microsoft.com/office/drawing/2014/main" id="{819E41AF-DB81-4E0A-A93A-58424B4E03B9}"/>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0B5E2DDA-E142-49C9-A25B-7E4980A9C0A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42788710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FE91-8E65-4282-A941-1F848577FE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DF09DC-1282-454C-AC84-64A231885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F1212B-7FA8-4F56-8294-23124A45DE0C}"/>
              </a:ext>
            </a:extLst>
          </p:cNvPr>
          <p:cNvSpPr>
            <a:spLocks noGrp="1"/>
          </p:cNvSpPr>
          <p:nvPr>
            <p:ph type="dt" sz="half" idx="10"/>
          </p:nvPr>
        </p:nvSpPr>
        <p:spPr/>
        <p:txBody>
          <a:bodyPr/>
          <a:lstStyle/>
          <a:p>
            <a:fld id="{96C7A6EE-FC5B-4782-AE5D-321A7A3FF074}" type="datetime1">
              <a:rPr lang="en-GB" smtClean="0"/>
              <a:t>22/04/2024</a:t>
            </a:fld>
            <a:endParaRPr lang="en-GB"/>
          </a:p>
        </p:txBody>
      </p:sp>
      <p:sp>
        <p:nvSpPr>
          <p:cNvPr id="5" name="Footer Placeholder 4">
            <a:extLst>
              <a:ext uri="{FF2B5EF4-FFF2-40B4-BE49-F238E27FC236}">
                <a16:creationId xmlns:a16="http://schemas.microsoft.com/office/drawing/2014/main" id="{29B63198-99E5-4E0E-B223-DFBF0A330AF5}"/>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9E56EFFC-7483-4D2C-94B3-BC711F431070}"/>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00598981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E6F35-1F39-422C-8759-6A0A611F2D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A10309-0A7A-4F16-B99F-3F6FFBC563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73029E-F2DF-4FE7-A1AA-D25BA1F022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355298E-D966-414A-927E-26A42DBE3E24}"/>
              </a:ext>
            </a:extLst>
          </p:cNvPr>
          <p:cNvSpPr>
            <a:spLocks noGrp="1"/>
          </p:cNvSpPr>
          <p:nvPr>
            <p:ph type="dt" sz="half" idx="10"/>
          </p:nvPr>
        </p:nvSpPr>
        <p:spPr/>
        <p:txBody>
          <a:bodyPr/>
          <a:lstStyle/>
          <a:p>
            <a:fld id="{B1055406-3E39-483A-8677-61E5FF02282B}" type="datetime1">
              <a:rPr lang="en-GB" smtClean="0"/>
              <a:t>22/04/2024</a:t>
            </a:fld>
            <a:endParaRPr lang="en-GB"/>
          </a:p>
        </p:txBody>
      </p:sp>
      <p:sp>
        <p:nvSpPr>
          <p:cNvPr id="6" name="Footer Placeholder 5">
            <a:extLst>
              <a:ext uri="{FF2B5EF4-FFF2-40B4-BE49-F238E27FC236}">
                <a16:creationId xmlns:a16="http://schemas.microsoft.com/office/drawing/2014/main" id="{D7784653-B219-402C-85B7-9335200436FA}"/>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B07F8DCE-4FDF-45DC-B815-65E66A99C7E4}"/>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25429241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52734-78E2-4E8F-A8CB-6138B4F46B1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C956EF-7343-48D0-AD7A-FB6DF3409A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A10D2-2E1F-4775-8683-253FEC9FF5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567CD0-5023-414B-B869-494ADAA172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A61C9B-5388-47F0-9B94-32E26E9D8D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C822B3-7D3D-4D1D-AAAE-A00C11EAC15C}"/>
              </a:ext>
            </a:extLst>
          </p:cNvPr>
          <p:cNvSpPr>
            <a:spLocks noGrp="1"/>
          </p:cNvSpPr>
          <p:nvPr>
            <p:ph type="dt" sz="half" idx="10"/>
          </p:nvPr>
        </p:nvSpPr>
        <p:spPr/>
        <p:txBody>
          <a:bodyPr/>
          <a:lstStyle/>
          <a:p>
            <a:fld id="{7B4A4A03-FD58-4208-B8EA-8D506CDEB3F6}" type="datetime1">
              <a:rPr lang="en-GB" smtClean="0"/>
              <a:t>22/04/2024</a:t>
            </a:fld>
            <a:endParaRPr lang="en-GB"/>
          </a:p>
        </p:txBody>
      </p:sp>
      <p:sp>
        <p:nvSpPr>
          <p:cNvPr id="8" name="Footer Placeholder 7">
            <a:extLst>
              <a:ext uri="{FF2B5EF4-FFF2-40B4-BE49-F238E27FC236}">
                <a16:creationId xmlns:a16="http://schemas.microsoft.com/office/drawing/2014/main" id="{248E4AB3-42D8-44F9-9013-ED3F85CF5102}"/>
              </a:ext>
            </a:extLst>
          </p:cNvPr>
          <p:cNvSpPr>
            <a:spLocks noGrp="1"/>
          </p:cNvSpPr>
          <p:nvPr>
            <p:ph type="ftr" sz="quarter" idx="11"/>
          </p:nvPr>
        </p:nvSpPr>
        <p:spPr/>
        <p:txBody>
          <a:bodyPr/>
          <a:lstStyle/>
          <a:p>
            <a:r>
              <a:rPr lang="en-GB"/>
              <a:t>FCC-2109171430_FS-Organization</a:t>
            </a:r>
          </a:p>
        </p:txBody>
      </p:sp>
      <p:sp>
        <p:nvSpPr>
          <p:cNvPr id="9" name="Slide Number Placeholder 8">
            <a:extLst>
              <a:ext uri="{FF2B5EF4-FFF2-40B4-BE49-F238E27FC236}">
                <a16:creationId xmlns:a16="http://schemas.microsoft.com/office/drawing/2014/main" id="{070BBC7D-4B90-46EE-9014-990F686B4FBF}"/>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22785651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0E4C-E2E4-48CE-9DBF-3418645770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B612F2-3C25-4B2A-8A25-851342F992DF}"/>
              </a:ext>
            </a:extLst>
          </p:cNvPr>
          <p:cNvSpPr>
            <a:spLocks noGrp="1"/>
          </p:cNvSpPr>
          <p:nvPr>
            <p:ph type="dt" sz="half" idx="10"/>
          </p:nvPr>
        </p:nvSpPr>
        <p:spPr/>
        <p:txBody>
          <a:bodyPr/>
          <a:lstStyle/>
          <a:p>
            <a:fld id="{9D9E25C2-0552-462E-87DF-DB5A00A815B8}" type="datetime1">
              <a:rPr lang="en-GB" smtClean="0"/>
              <a:t>22/04/2024</a:t>
            </a:fld>
            <a:endParaRPr lang="en-GB"/>
          </a:p>
        </p:txBody>
      </p:sp>
      <p:sp>
        <p:nvSpPr>
          <p:cNvPr id="4" name="Footer Placeholder 3">
            <a:extLst>
              <a:ext uri="{FF2B5EF4-FFF2-40B4-BE49-F238E27FC236}">
                <a16:creationId xmlns:a16="http://schemas.microsoft.com/office/drawing/2014/main" id="{09A25CCD-87DC-42CC-B7B7-49A2A8682AA4}"/>
              </a:ext>
            </a:extLst>
          </p:cNvPr>
          <p:cNvSpPr>
            <a:spLocks noGrp="1"/>
          </p:cNvSpPr>
          <p:nvPr>
            <p:ph type="ftr" sz="quarter" idx="11"/>
          </p:nvPr>
        </p:nvSpPr>
        <p:spPr/>
        <p:txBody>
          <a:bodyPr/>
          <a:lstStyle/>
          <a:p>
            <a:r>
              <a:rPr lang="en-GB"/>
              <a:t>FCC-2109171430_FS-Organization</a:t>
            </a:r>
          </a:p>
        </p:txBody>
      </p:sp>
      <p:sp>
        <p:nvSpPr>
          <p:cNvPr id="5" name="Slide Number Placeholder 4">
            <a:extLst>
              <a:ext uri="{FF2B5EF4-FFF2-40B4-BE49-F238E27FC236}">
                <a16:creationId xmlns:a16="http://schemas.microsoft.com/office/drawing/2014/main" id="{43FE8D70-28ED-4AAD-893E-2EDDEC91994E}"/>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3846376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B4E92-B08F-4821-9CBF-323F7DD8076B}"/>
              </a:ext>
            </a:extLst>
          </p:cNvPr>
          <p:cNvSpPr>
            <a:spLocks noGrp="1"/>
          </p:cNvSpPr>
          <p:nvPr>
            <p:ph type="dt" sz="half" idx="10"/>
          </p:nvPr>
        </p:nvSpPr>
        <p:spPr/>
        <p:txBody>
          <a:bodyPr/>
          <a:lstStyle/>
          <a:p>
            <a:fld id="{548FB976-6D0C-4448-90B8-3140F5DE2296}" type="datetime1">
              <a:rPr lang="en-GB" smtClean="0"/>
              <a:t>22/04/2024</a:t>
            </a:fld>
            <a:endParaRPr lang="en-GB"/>
          </a:p>
        </p:txBody>
      </p:sp>
      <p:sp>
        <p:nvSpPr>
          <p:cNvPr id="3" name="Footer Placeholder 2">
            <a:extLst>
              <a:ext uri="{FF2B5EF4-FFF2-40B4-BE49-F238E27FC236}">
                <a16:creationId xmlns:a16="http://schemas.microsoft.com/office/drawing/2014/main" id="{9F73274C-B38F-4718-9BAB-2C154D74D280}"/>
              </a:ext>
            </a:extLst>
          </p:cNvPr>
          <p:cNvSpPr>
            <a:spLocks noGrp="1"/>
          </p:cNvSpPr>
          <p:nvPr>
            <p:ph type="ftr" sz="quarter" idx="11"/>
          </p:nvPr>
        </p:nvSpPr>
        <p:spPr/>
        <p:txBody>
          <a:bodyPr/>
          <a:lstStyle/>
          <a:p>
            <a:r>
              <a:rPr lang="en-GB"/>
              <a:t>FCC-2109171430_FS-Organization</a:t>
            </a:r>
          </a:p>
        </p:txBody>
      </p:sp>
      <p:sp>
        <p:nvSpPr>
          <p:cNvPr id="4" name="Slide Number Placeholder 3">
            <a:extLst>
              <a:ext uri="{FF2B5EF4-FFF2-40B4-BE49-F238E27FC236}">
                <a16:creationId xmlns:a16="http://schemas.microsoft.com/office/drawing/2014/main" id="{51EC012D-7983-4017-B88D-FD1FAE9C7FED}"/>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395663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0FD8D-3BF3-4238-BBC4-CC800B18CD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E1A8B0-4D39-4DC0-A5EB-7FE71C6E2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97DF9D-25D0-4B8B-934D-E3188E5B38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706F17-3151-4DC0-9C83-39B7255DA0FE}"/>
              </a:ext>
            </a:extLst>
          </p:cNvPr>
          <p:cNvSpPr>
            <a:spLocks noGrp="1"/>
          </p:cNvSpPr>
          <p:nvPr>
            <p:ph type="dt" sz="half" idx="10"/>
          </p:nvPr>
        </p:nvSpPr>
        <p:spPr/>
        <p:txBody>
          <a:bodyPr/>
          <a:lstStyle/>
          <a:p>
            <a:fld id="{97958D5C-45AE-4F4F-9C20-C1ECFF4F2ED5}" type="datetime1">
              <a:rPr lang="en-GB" smtClean="0"/>
              <a:t>22/04/2024</a:t>
            </a:fld>
            <a:endParaRPr lang="en-GB"/>
          </a:p>
        </p:txBody>
      </p:sp>
      <p:sp>
        <p:nvSpPr>
          <p:cNvPr id="6" name="Footer Placeholder 5">
            <a:extLst>
              <a:ext uri="{FF2B5EF4-FFF2-40B4-BE49-F238E27FC236}">
                <a16:creationId xmlns:a16="http://schemas.microsoft.com/office/drawing/2014/main" id="{11006F1D-6BF0-4316-9E1F-D8638DA13DC3}"/>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D77CCFE5-5096-4F5E-AD2F-0431A89C2E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82761686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196C-AF90-44E3-91D3-E4ED21DEA9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E4FF66-B4C1-4D0D-9242-B440FC3C7F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DD6BB1-0901-45EC-AFBA-F11A44A466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D2FD60-C7C5-4B33-83A2-EE4EFC044B0E}"/>
              </a:ext>
            </a:extLst>
          </p:cNvPr>
          <p:cNvSpPr>
            <a:spLocks noGrp="1"/>
          </p:cNvSpPr>
          <p:nvPr>
            <p:ph type="dt" sz="half" idx="10"/>
          </p:nvPr>
        </p:nvSpPr>
        <p:spPr/>
        <p:txBody>
          <a:bodyPr/>
          <a:lstStyle/>
          <a:p>
            <a:fld id="{CC256076-956A-44DD-9D95-241129F96BC7}" type="datetime1">
              <a:rPr lang="en-GB" smtClean="0"/>
              <a:t>22/04/2024</a:t>
            </a:fld>
            <a:endParaRPr lang="en-GB"/>
          </a:p>
        </p:txBody>
      </p:sp>
      <p:sp>
        <p:nvSpPr>
          <p:cNvPr id="6" name="Footer Placeholder 5">
            <a:extLst>
              <a:ext uri="{FF2B5EF4-FFF2-40B4-BE49-F238E27FC236}">
                <a16:creationId xmlns:a16="http://schemas.microsoft.com/office/drawing/2014/main" id="{CF21AE1E-65E6-44A0-96FF-B2D091265E65}"/>
              </a:ext>
            </a:extLst>
          </p:cNvPr>
          <p:cNvSpPr>
            <a:spLocks noGrp="1"/>
          </p:cNvSpPr>
          <p:nvPr>
            <p:ph type="ftr" sz="quarter" idx="11"/>
          </p:nvPr>
        </p:nvSpPr>
        <p:spPr/>
        <p:txBody>
          <a:bodyPr/>
          <a:lstStyle/>
          <a:p>
            <a:r>
              <a:rPr lang="en-GB"/>
              <a:t>FCC-2109171430_FS-Organization</a:t>
            </a:r>
          </a:p>
        </p:txBody>
      </p:sp>
      <p:sp>
        <p:nvSpPr>
          <p:cNvPr id="7" name="Slide Number Placeholder 6">
            <a:extLst>
              <a:ext uri="{FF2B5EF4-FFF2-40B4-BE49-F238E27FC236}">
                <a16:creationId xmlns:a16="http://schemas.microsoft.com/office/drawing/2014/main" id="{A58A2F2A-0CE8-489A-81CB-3CCF98AE5B81}"/>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66689583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9048D-1699-4140-AAAC-2BD7C98FCB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C7ED98-F62F-4AAF-B365-C93A25CCD9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2C2B2-0CE9-4D1C-8A2A-EE2A721DA22B}"/>
              </a:ext>
            </a:extLst>
          </p:cNvPr>
          <p:cNvSpPr>
            <a:spLocks noGrp="1"/>
          </p:cNvSpPr>
          <p:nvPr>
            <p:ph type="dt" sz="half" idx="10"/>
          </p:nvPr>
        </p:nvSpPr>
        <p:spPr/>
        <p:txBody>
          <a:bodyPr/>
          <a:lstStyle/>
          <a:p>
            <a:fld id="{BB529C28-7951-4186-92F7-1FAACB8A7B7E}" type="datetime1">
              <a:rPr lang="en-GB" smtClean="0"/>
              <a:t>22/04/2024</a:t>
            </a:fld>
            <a:endParaRPr lang="en-GB"/>
          </a:p>
        </p:txBody>
      </p:sp>
      <p:sp>
        <p:nvSpPr>
          <p:cNvPr id="5" name="Footer Placeholder 4">
            <a:extLst>
              <a:ext uri="{FF2B5EF4-FFF2-40B4-BE49-F238E27FC236}">
                <a16:creationId xmlns:a16="http://schemas.microsoft.com/office/drawing/2014/main" id="{EAF0F964-FAE2-46B2-BF58-32A5230D764D}"/>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80DC755C-8D59-419D-9AA2-C5E1E043FD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5233624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129C4A-ED36-40E3-A142-3DB45B2E21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BF9713-5F1E-41C2-96F8-F79B19150E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D846E-D601-4792-9003-EC5BE9521101}"/>
              </a:ext>
            </a:extLst>
          </p:cNvPr>
          <p:cNvSpPr>
            <a:spLocks noGrp="1"/>
          </p:cNvSpPr>
          <p:nvPr>
            <p:ph type="dt" sz="half" idx="10"/>
          </p:nvPr>
        </p:nvSpPr>
        <p:spPr/>
        <p:txBody>
          <a:bodyPr/>
          <a:lstStyle/>
          <a:p>
            <a:fld id="{D522E5B4-373D-4875-973A-119B844FDD20}" type="datetime1">
              <a:rPr lang="en-GB" smtClean="0"/>
              <a:t>22/04/2024</a:t>
            </a:fld>
            <a:endParaRPr lang="en-GB"/>
          </a:p>
        </p:txBody>
      </p:sp>
      <p:sp>
        <p:nvSpPr>
          <p:cNvPr id="5" name="Footer Placeholder 4">
            <a:extLst>
              <a:ext uri="{FF2B5EF4-FFF2-40B4-BE49-F238E27FC236}">
                <a16:creationId xmlns:a16="http://schemas.microsoft.com/office/drawing/2014/main" id="{2F1A60D0-2419-4838-93E1-7971140B2748}"/>
              </a:ext>
            </a:extLst>
          </p:cNvPr>
          <p:cNvSpPr>
            <a:spLocks noGrp="1"/>
          </p:cNvSpPr>
          <p:nvPr>
            <p:ph type="ftr" sz="quarter" idx="11"/>
          </p:nvPr>
        </p:nvSpPr>
        <p:spPr/>
        <p:txBody>
          <a:bodyPr/>
          <a:lstStyle/>
          <a:p>
            <a:r>
              <a:rPr lang="en-GB"/>
              <a:t>FCC-2109171430_FS-Organization</a:t>
            </a:r>
          </a:p>
        </p:txBody>
      </p:sp>
      <p:sp>
        <p:nvSpPr>
          <p:cNvPr id="6" name="Slide Number Placeholder 5">
            <a:extLst>
              <a:ext uri="{FF2B5EF4-FFF2-40B4-BE49-F238E27FC236}">
                <a16:creationId xmlns:a16="http://schemas.microsoft.com/office/drawing/2014/main" id="{CEEA7084-7A2E-4548-8E80-03C8EC16B128}"/>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96327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64224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FCD9AFCD-B29B-2D46-B814-173B5C9AB47A}" type="datetime1">
              <a:rPr lang="de-CH" smtClean="0"/>
              <a:t>22.04.24</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903341525"/>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4580DB85-D063-F846-A2C7-E27045B35E20}" type="datetime1">
              <a:rPr lang="de-CH" smtClean="0"/>
              <a:t>22.04.24</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148092440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6DB05238-A677-5B46-8146-A70510F92B21}" type="datetime1">
              <a:rPr lang="de-CH" smtClean="0"/>
              <a:t>22.04.24</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73038289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7C693829-2800-364F-AA3D-A9FB7B5BDA37}" type="datetime1">
              <a:rPr lang="de-CH" smtClean="0"/>
              <a:t>22.04.24</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80451557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C1E36612-2435-1245-AD5F-1847E95CFA02}" type="datetime1">
              <a:rPr lang="de-CH" smtClean="0"/>
              <a:t>22.04.24</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477884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F343E72A-272C-3842-88C2-0657275EA54A}" type="datetime1">
              <a:rPr lang="de-CH" smtClean="0"/>
              <a:t>22.04.24</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82203481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399E56B8-C652-FC4F-9F27-BFE6336D6F72}" type="datetime1">
              <a:rPr lang="de-CH" smtClean="0"/>
              <a:t>22.04.24</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84133799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40FA61B-74E3-BB49-9376-7712953EE95B}" type="datetime1">
              <a:rPr lang="de-CH" smtClean="0"/>
              <a:t>22.04.24</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6658217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83C914-286A-124A-ACA1-3B4D19BF3E30}" type="datetime1">
              <a:rPr lang="de-CH" smtClean="0"/>
              <a:t>22.04.24</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89996809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2EC3EC57-6BB3-E843-B04A-FC58731CCAFC}" type="datetime1">
              <a:rPr lang="de-CH" smtClean="0"/>
              <a:t>22.04.24</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02612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7521DDDF-A60B-CE42-B832-5B495C3DACBD}" type="datetime1">
              <a:rPr lang="de-CH" smtClean="0"/>
              <a:t>22.04.24</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91170027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38573875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ctr">
              <a:defRPr sz="2640">
                <a:solidFill>
                  <a:srgbClr val="FF0000"/>
                </a:solidFil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609600" y="1355170"/>
            <a:ext cx="10972800" cy="4525963"/>
          </a:xfrm>
        </p:spPr>
        <p:txBody>
          <a:bodyPr>
            <a:normAutofit/>
          </a:bodyPr>
          <a:lstStyle>
            <a:lvl1pPr>
              <a:defRPr sz="2400">
                <a:solidFill>
                  <a:srgbClr val="3518E6"/>
                </a:solidFill>
                <a:latin typeface="Arial" panose="020B0604020202020204" pitchFamily="34" charset="0"/>
                <a:cs typeface="Arial" panose="020B0604020202020204" pitchFamily="34" charset="0"/>
              </a:defRPr>
            </a:lvl1pPr>
            <a:lvl2pPr>
              <a:defRPr sz="2160">
                <a:solidFill>
                  <a:srgbClr val="3518E6"/>
                </a:solidFill>
                <a:latin typeface="Arial" panose="020B0604020202020204" pitchFamily="34" charset="0"/>
                <a:cs typeface="Arial" panose="020B0604020202020204" pitchFamily="34" charset="0"/>
              </a:defRPr>
            </a:lvl2pPr>
            <a:lvl3pPr>
              <a:defRPr sz="1920">
                <a:solidFill>
                  <a:srgbClr val="3518E6"/>
                </a:solidFill>
                <a:latin typeface="Arial" panose="020B0604020202020204" pitchFamily="34" charset="0"/>
                <a:cs typeface="Arial" panose="020B0604020202020204" pitchFamily="34" charset="0"/>
              </a:defRPr>
            </a:lvl3pPr>
            <a:lvl4pPr>
              <a:defRPr sz="1680">
                <a:solidFill>
                  <a:srgbClr val="3518E6"/>
                </a:solidFill>
                <a:latin typeface="Arial" panose="020B0604020202020204" pitchFamily="34" charset="0"/>
                <a:cs typeface="Arial" panose="020B0604020202020204" pitchFamily="34" charset="0"/>
              </a:defRPr>
            </a:lvl4pPr>
            <a:lvl5pPr>
              <a:defRPr sz="1680">
                <a:solidFill>
                  <a:srgbClr val="3518E6"/>
                </a:solidFill>
                <a:latin typeface="Arial" panose="020B0604020202020204" pitchFamily="34" charset="0"/>
                <a:cs typeface="Arial" panose="020B0604020202020204" pitchFamily="34" charset="0"/>
              </a:defRPr>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Tree>
    <p:extLst>
      <p:ext uri="{BB962C8B-B14F-4D97-AF65-F5344CB8AC3E}">
        <p14:creationId xmlns:p14="http://schemas.microsoft.com/office/powerpoint/2010/main" val="427558173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F6BA7E7A-86AD-46DD-B358-847ECB1365BB}"/>
              </a:ext>
            </a:extLst>
          </p:cNvPr>
          <p:cNvPicPr>
            <a:picLocks noChangeAspect="1"/>
          </p:cNvPicPr>
          <p:nvPr userDrawn="1"/>
        </p:nvPicPr>
        <p:blipFill>
          <a:blip r:embed="rId2"/>
          <a:stretch>
            <a:fillRect/>
          </a:stretch>
        </p:blipFill>
        <p:spPr>
          <a:xfrm>
            <a:off x="1" y="0"/>
            <a:ext cx="1637703" cy="663893"/>
          </a:xfrm>
          <a:prstGeom prst="rect">
            <a:avLst/>
          </a:prstGeom>
        </p:spPr>
      </p:pic>
    </p:spTree>
    <p:extLst>
      <p:ext uri="{BB962C8B-B14F-4D97-AF65-F5344CB8AC3E}">
        <p14:creationId xmlns:p14="http://schemas.microsoft.com/office/powerpoint/2010/main" val="111768280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152400"/>
            <a:ext cx="11480800" cy="575734"/>
          </a:xfrm>
          <a:solidFill>
            <a:srgbClr val="CCFFFF"/>
          </a:solidFill>
          <a:ln>
            <a:solidFill>
              <a:schemeClr val="bg1"/>
            </a:solidFill>
          </a:ln>
        </p:spPr>
        <p:txBody>
          <a:bodyPr>
            <a:noAutofit/>
          </a:bodyPr>
          <a:lstStyle>
            <a:lvl1pPr algn="ctr">
              <a:defRPr sz="1980" b="1">
                <a:solidFill>
                  <a:srgbClr val="FF0000"/>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06400" y="914400"/>
            <a:ext cx="11480800" cy="5378450"/>
          </a:xfrm>
        </p:spPr>
        <p:txBody>
          <a:bodyPr/>
          <a:lstStyle>
            <a:lvl1pPr>
              <a:defRPr sz="2052"/>
            </a:lvl1pPr>
            <a:lvl2pPr>
              <a:defRPr sz="1847"/>
            </a:lvl2pPr>
            <a:lvl3pPr>
              <a:defRPr sz="1642"/>
            </a:lvl3pPr>
            <a:lvl4pPr>
              <a:defRPr sz="1436"/>
            </a:lvl4pPr>
            <a:lvl5pPr>
              <a:buNone/>
              <a:defRPr sz="123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694767" y="6610007"/>
            <a:ext cx="2540000" cy="206375"/>
          </a:xfrm>
        </p:spPr>
        <p:txBody>
          <a:bodyPr/>
          <a:lstStyle>
            <a:lvl1pPr>
              <a:defRPr sz="1231" dirty="0" smtClean="0"/>
            </a:lvl1pPr>
          </a:lstStyle>
          <a:p>
            <a:pPr>
              <a:defRPr/>
            </a:pPr>
            <a:r>
              <a:rPr lang="fr-FR" altLang="en-US"/>
              <a:t>17 Feb 2022</a:t>
            </a:r>
            <a:endParaRPr lang="en-US" altLang="en-US"/>
          </a:p>
        </p:txBody>
      </p:sp>
      <p:sp>
        <p:nvSpPr>
          <p:cNvPr id="5" name="Footer Placeholder 4"/>
          <p:cNvSpPr>
            <a:spLocks noGrp="1"/>
          </p:cNvSpPr>
          <p:nvPr>
            <p:ph type="ftr" sz="quarter" idx="11"/>
          </p:nvPr>
        </p:nvSpPr>
        <p:spPr/>
        <p:txBody>
          <a:bodyPr/>
          <a:lstStyle>
            <a:lvl1pPr>
              <a:defRPr sz="1231" dirty="0" err="1" smtClean="0"/>
            </a:lvl1pPr>
          </a:lstStyle>
          <a:p>
            <a:pPr>
              <a:defRPr/>
            </a:pPr>
            <a:r>
              <a:rPr lang="en-US" altLang="en-US"/>
              <a:t>FCC PED Coordination meeting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pPr>
                <a:defRPr/>
              </a:pPr>
              <a:t>‹#›</a:t>
            </a:fld>
            <a:endParaRPr lang="en-US" altLang="en-US" dirty="0"/>
          </a:p>
        </p:txBody>
      </p:sp>
    </p:spTree>
    <p:extLst>
      <p:ext uri="{BB962C8B-B14F-4D97-AF65-F5344CB8AC3E}">
        <p14:creationId xmlns:p14="http://schemas.microsoft.com/office/powerpoint/2010/main" val="267101561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80DAF1F5-BD63-284B-B389-D0FA4F04485C}" type="datetimeFigureOut">
              <a:rPr lang="en-CH" smtClean="0"/>
              <a:t>22.04.24</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839098204"/>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06501850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Ireland</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05812954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9023765"/>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569011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03489553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23 Juin 2023</a:t>
            </a:r>
          </a:p>
        </p:txBody>
      </p:sp>
      <p:sp>
        <p:nvSpPr>
          <p:cNvPr id="8" name="Footer Placeholder 5"/>
          <p:cNvSpPr>
            <a:spLocks noGrp="1"/>
          </p:cNvSpPr>
          <p:nvPr>
            <p:ph type="ftr" sz="quarter" idx="18"/>
          </p:nvPr>
        </p:nvSpPr>
        <p:spPr bwMode="auto"/>
        <p:txBody>
          <a:bodyPr/>
          <a:lstStyle/>
          <a:p>
            <a:pPr>
              <a:defRPr/>
            </a:pPr>
            <a:r>
              <a:rPr lang="en-US"/>
              <a:t>Presentation - Ireland</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80247969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4453073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23 Juin 2023</a:t>
            </a:r>
          </a:p>
        </p:txBody>
      </p:sp>
      <p:sp>
        <p:nvSpPr>
          <p:cNvPr id="9" name="Footer Placeholder 3"/>
          <p:cNvSpPr>
            <a:spLocks noGrp="1"/>
          </p:cNvSpPr>
          <p:nvPr>
            <p:ph type="ftr" sz="quarter" idx="17"/>
          </p:nvPr>
        </p:nvSpPr>
        <p:spPr bwMode="auto"/>
        <p:txBody>
          <a:bodyPr/>
          <a:lstStyle/>
          <a:p>
            <a:pPr>
              <a:defRPr/>
            </a:pPr>
            <a:r>
              <a:rPr lang="en-US"/>
              <a:t>Presentation - Ireland</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09994111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970216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2545452529"/>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80499340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8969455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23 Juin 2023</a:t>
            </a:r>
            <a:endParaRPr lang="fr-FR"/>
          </a:p>
        </p:txBody>
      </p:sp>
      <p:sp>
        <p:nvSpPr>
          <p:cNvPr id="5" name="Espace réservé du pied de page 4"/>
          <p:cNvSpPr>
            <a:spLocks noGrp="1"/>
          </p:cNvSpPr>
          <p:nvPr>
            <p:ph type="ftr" sz="quarter" idx="11"/>
          </p:nvPr>
        </p:nvSpPr>
        <p:spPr/>
        <p:txBody>
          <a:bodyPr/>
          <a:lstStyle/>
          <a:p>
            <a:r>
              <a:rPr lang="fr-FR"/>
              <a:t>Presentation - Ireland</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88613772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23 Juin 2023</a:t>
            </a:r>
            <a:endParaRPr lang="fr-FR"/>
          </a:p>
        </p:txBody>
      </p:sp>
      <p:sp>
        <p:nvSpPr>
          <p:cNvPr id="6" name="Espace réservé du pied de page 5"/>
          <p:cNvSpPr>
            <a:spLocks noGrp="1"/>
          </p:cNvSpPr>
          <p:nvPr>
            <p:ph type="ftr" sz="quarter" idx="11"/>
          </p:nvPr>
        </p:nvSpPr>
        <p:spPr/>
        <p:txBody>
          <a:bodyPr/>
          <a:lstStyle/>
          <a:p>
            <a:r>
              <a:rPr lang="fr-FR"/>
              <a:t>Presentation - Ireland</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7475749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Republic of Türkiye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r>
              <a:rPr lang="fr-FR"/>
              <a:t>Presentation - Republic of Türkiye</a:t>
            </a: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6363792"/>
      </p:ext>
    </p:extLst>
  </p:cSld>
  <p:clrMapOvr>
    <a:masterClrMapping/>
  </p:clrMapOvr>
  <p:extLst>
    <p:ext uri="{DCECCB84-F9BA-43D5-87BE-67443E8EF086}">
      <p15:sldGuideLst xmlns:p15="http://schemas.microsoft.com/office/powerpoint/2012/main">
        <p15:guide id="1" orient="horz" pos="30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April 2024</a:t>
            </a:r>
          </a:p>
        </p:txBody>
      </p:sp>
      <p:sp>
        <p:nvSpPr>
          <p:cNvPr id="8" name="Footer Placeholder 5"/>
          <p:cNvSpPr>
            <a:spLocks noGrp="1"/>
          </p:cNvSpPr>
          <p:nvPr>
            <p:ph type="ftr" sz="quarter" idx="18"/>
          </p:nvPr>
        </p:nvSpPr>
        <p:spPr bwMode="auto"/>
        <p:txBody>
          <a:bodyPr/>
          <a:lstStyle/>
          <a:p>
            <a:pPr>
              <a:defRPr/>
            </a:pPr>
            <a:r>
              <a:rPr lang="en-US"/>
              <a:t>Presentation - Republic of Türkiye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5901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2616510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0076203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95026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5" name="Date Placeholder 4">
            <a:extLst>
              <a:ext uri="{FF2B5EF4-FFF2-40B4-BE49-F238E27FC236}">
                <a16:creationId xmlns:a16="http://schemas.microsoft.com/office/drawing/2014/main" id="{4185A6A7-4071-D74D-A904-31FE0066D90A}"/>
              </a:ext>
            </a:extLst>
          </p:cNvPr>
          <p:cNvSpPr>
            <a:spLocks noGrp="1"/>
          </p:cNvSpPr>
          <p:nvPr>
            <p:ph type="dt" sz="half" idx="15"/>
          </p:nvPr>
        </p:nvSpPr>
        <p:spPr/>
        <p:txBody>
          <a:bodyPr/>
          <a:lstStyle/>
          <a:p>
            <a:r>
              <a:rPr lang="en-US"/>
              <a:t>15 April 2024</a:t>
            </a:r>
            <a:endParaRPr lang="fr-FR"/>
          </a:p>
        </p:txBody>
      </p:sp>
      <p:sp>
        <p:nvSpPr>
          <p:cNvPr id="8" name="Footer Placeholder 7">
            <a:extLst>
              <a:ext uri="{FF2B5EF4-FFF2-40B4-BE49-F238E27FC236}">
                <a16:creationId xmlns:a16="http://schemas.microsoft.com/office/drawing/2014/main" id="{D606B605-BD5F-4947-9467-44D69F7E82E5}"/>
              </a:ext>
            </a:extLst>
          </p:cNvPr>
          <p:cNvSpPr>
            <a:spLocks noGrp="1"/>
          </p:cNvSpPr>
          <p:nvPr>
            <p:ph type="ftr" sz="quarter" idx="16"/>
          </p:nvPr>
        </p:nvSpPr>
        <p:spPr/>
        <p:txBody>
          <a:bodyPr/>
          <a:lstStyle/>
          <a:p>
            <a:r>
              <a:rPr lang="fr-FR"/>
              <a:t>Presentation - Republic of Türkiye</a:t>
            </a:r>
          </a:p>
        </p:txBody>
      </p:sp>
      <p:sp>
        <p:nvSpPr>
          <p:cNvPr id="9" name="Slide Number Placeholder 8">
            <a:extLst>
              <a:ext uri="{FF2B5EF4-FFF2-40B4-BE49-F238E27FC236}">
                <a16:creationId xmlns:a16="http://schemas.microsoft.com/office/drawing/2014/main" id="{0ACC1FB1-639C-324B-8006-D4DA7DB89C99}"/>
              </a:ext>
            </a:extLst>
          </p:cNvPr>
          <p:cNvSpPr>
            <a:spLocks noGrp="1"/>
          </p:cNvSpPr>
          <p:nvPr>
            <p:ph type="sldNum" sz="quarter" idx="17"/>
          </p:nvPr>
        </p:nvSpPr>
        <p:spPr/>
        <p:txBody>
          <a:bodyPr/>
          <a:lstStyle/>
          <a:p>
            <a:fld id="{490AA3F6-1618-3548-975A-DD1A2939A246}" type="slidenum">
              <a:rPr lang="fr-FR" smtClean="0"/>
              <a:pPr/>
              <a:t>‹#›</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April 2024</a:t>
            </a:r>
          </a:p>
        </p:txBody>
      </p:sp>
      <p:sp>
        <p:nvSpPr>
          <p:cNvPr id="8" name="Footer Placeholder 5"/>
          <p:cNvSpPr>
            <a:spLocks noGrp="1"/>
          </p:cNvSpPr>
          <p:nvPr>
            <p:ph type="ftr" sz="quarter" idx="18"/>
          </p:nvPr>
        </p:nvSpPr>
        <p:spPr bwMode="auto"/>
        <p:txBody>
          <a:bodyPr/>
          <a:lstStyle/>
          <a:p>
            <a:pPr>
              <a:defRPr/>
            </a:pPr>
            <a:r>
              <a:rPr lang="en-US"/>
              <a:t>Presentation - Republic of Türkiye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2"/>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147615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2"/>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76228917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4478028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FF73FB4B-1E08-B845-8B0D-C1E57F607BF4}"/>
              </a:ext>
            </a:extLst>
          </p:cNvPr>
          <p:cNvSpPr>
            <a:spLocks noGrp="1"/>
          </p:cNvSpPr>
          <p:nvPr>
            <p:ph type="ftr" sz="quarter" idx="15"/>
          </p:nvPr>
        </p:nvSpPr>
        <p:spPr/>
        <p:txBody>
          <a:bodyPr/>
          <a:lstStyle/>
          <a:p>
            <a:r>
              <a:rPr lang="fr-FR"/>
              <a:t>Presentation - Republic of Türkiye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April 2024</a:t>
            </a:r>
          </a:p>
        </p:txBody>
      </p:sp>
      <p:sp>
        <p:nvSpPr>
          <p:cNvPr id="8" name="Footer Placeholder 5"/>
          <p:cNvSpPr>
            <a:spLocks noGrp="1"/>
          </p:cNvSpPr>
          <p:nvPr>
            <p:ph type="ftr" sz="quarter" idx="18"/>
          </p:nvPr>
        </p:nvSpPr>
        <p:spPr bwMode="auto"/>
        <p:txBody>
          <a:bodyPr/>
          <a:lstStyle/>
          <a:p>
            <a:pPr>
              <a:defRPr/>
            </a:pPr>
            <a:r>
              <a:rPr lang="en-US"/>
              <a:t>Presentation - Republic of Türkiye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3177424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1"/>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205180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044530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April 2024</a:t>
            </a:r>
          </a:p>
        </p:txBody>
      </p:sp>
      <p:sp>
        <p:nvSpPr>
          <p:cNvPr id="8" name="Footer Placeholder 5"/>
          <p:cNvSpPr>
            <a:spLocks noGrp="1"/>
          </p:cNvSpPr>
          <p:nvPr>
            <p:ph type="ftr" sz="quarter" idx="18"/>
          </p:nvPr>
        </p:nvSpPr>
        <p:spPr bwMode="auto"/>
        <p:txBody>
          <a:bodyPr/>
          <a:lstStyle/>
          <a:p>
            <a:pPr>
              <a:defRPr/>
            </a:pPr>
            <a:r>
              <a:rPr lang="en-US"/>
              <a:t>Presentation - Republic of Türkiye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9320082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Republic of Türkiye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15 April 2024</a:t>
            </a:r>
          </a:p>
        </p:txBody>
      </p:sp>
      <p:sp>
        <p:nvSpPr>
          <p:cNvPr id="8" name="Footer Placeholder 5"/>
          <p:cNvSpPr>
            <a:spLocks noGrp="1"/>
          </p:cNvSpPr>
          <p:nvPr>
            <p:ph type="ftr" sz="quarter" idx="18"/>
          </p:nvPr>
        </p:nvSpPr>
        <p:spPr bwMode="auto"/>
        <p:txBody>
          <a:bodyPr/>
          <a:lstStyle/>
          <a:p>
            <a:pPr>
              <a:defRPr/>
            </a:pPr>
            <a:r>
              <a:rPr lang="en-US"/>
              <a:t>Presentation - Republic of Türkiye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4"/>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09190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4"/>
          </a:solidFill>
        </p:spPr>
        <p:txBody>
          <a:bodyPr lIns="72000" anchor="ctr" anchorCtr="0"/>
          <a:lstStyle>
            <a:lvl1pPr algn="ctr">
              <a:defRPr sz="21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00414822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72275843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272826963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10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185054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77345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67807002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r>
              <a:rPr lang="fr-FR"/>
              <a:t>Presentation - Republic of Türkiye</a:t>
            </a: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969530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95957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246381221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1783286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2843772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15 April 2024</a:t>
            </a:r>
          </a:p>
        </p:txBody>
      </p:sp>
      <p:sp>
        <p:nvSpPr>
          <p:cNvPr id="9" name="Footer Placeholder 3"/>
          <p:cNvSpPr>
            <a:spLocks noGrp="1"/>
          </p:cNvSpPr>
          <p:nvPr>
            <p:ph type="ftr" sz="quarter" idx="17"/>
          </p:nvPr>
        </p:nvSpPr>
        <p:spPr bwMode="auto"/>
        <p:txBody>
          <a:bodyPr/>
          <a:lstStyle/>
          <a:p>
            <a:pPr>
              <a:defRPr/>
            </a:pPr>
            <a:r>
              <a:rPr lang="en-US"/>
              <a:t>Presentation - Republic of Türkiye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18814695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70348648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9653085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34232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5769058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3794740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15 April 2024</a:t>
            </a:r>
            <a:endParaRPr lang="fr-FR"/>
          </a:p>
        </p:txBody>
      </p:sp>
      <p:sp>
        <p:nvSpPr>
          <p:cNvPr id="6" name="Espace réservé du pied de page 5"/>
          <p:cNvSpPr>
            <a:spLocks noGrp="1"/>
          </p:cNvSpPr>
          <p:nvPr>
            <p:ph type="ftr" sz="quarter" idx="11"/>
          </p:nvPr>
        </p:nvSpPr>
        <p:spPr/>
        <p:txBody>
          <a:bodyPr/>
          <a:lstStyle/>
          <a:p>
            <a:r>
              <a:rPr lang="fr-FR"/>
              <a:t>Presentation - Republic of Türkiye</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37135985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5235102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00258320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586874142"/>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r>
              <a:rPr lang="fr-FR"/>
              <a:t>Presentation - Islamic Republic of Pakistan</a:t>
            </a:r>
          </a:p>
        </p:txBody>
      </p:sp>
    </p:spTree>
    <p:extLst>
      <p:ext uri="{BB962C8B-B14F-4D97-AF65-F5344CB8AC3E}">
        <p14:creationId xmlns:p14="http://schemas.microsoft.com/office/powerpoint/2010/main" val="89034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15 April 2024</a:t>
            </a:r>
            <a:endParaRPr lang="fr-FR"/>
          </a:p>
        </p:txBody>
      </p:sp>
      <p:sp>
        <p:nvSpPr>
          <p:cNvPr id="5" name="Espace réservé du pied de page 4"/>
          <p:cNvSpPr>
            <a:spLocks noGrp="1"/>
          </p:cNvSpPr>
          <p:nvPr>
            <p:ph type="ftr" sz="quarter" idx="11"/>
          </p:nvPr>
        </p:nvSpPr>
        <p:spPr/>
        <p:txBody>
          <a:bodyPr/>
          <a:lstStyle/>
          <a:p>
            <a:r>
              <a:rPr lang="fr-FR"/>
              <a:t>Presentation - Republic of Türkiye</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64787357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r>
              <a:rPr lang="en-US"/>
              <a:t>14 February 2024</a:t>
            </a:r>
          </a:p>
        </p:txBody>
      </p:sp>
      <p:sp>
        <p:nvSpPr>
          <p:cNvPr id="8" name="Footer Placeholder 5"/>
          <p:cNvSpPr>
            <a:spLocks noGrp="1"/>
          </p:cNvSpPr>
          <p:nvPr>
            <p:ph type="ftr" sz="quarter" idx="18"/>
          </p:nvPr>
        </p:nvSpPr>
        <p:spPr bwMode="auto"/>
        <p:txBody>
          <a:bodyPr/>
          <a:lstStyle/>
          <a:p>
            <a:pPr>
              <a:defRPr/>
            </a:pPr>
            <a:r>
              <a:rPr lang="en-US"/>
              <a:t>Presentation - Islamic Republic of Pakistan</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14356666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60656927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r>
              <a:rPr lang="en-US"/>
              <a:t>14 February 2024</a:t>
            </a:r>
          </a:p>
        </p:txBody>
      </p:sp>
      <p:sp>
        <p:nvSpPr>
          <p:cNvPr id="9" name="Footer Placeholder 3"/>
          <p:cNvSpPr>
            <a:spLocks noGrp="1"/>
          </p:cNvSpPr>
          <p:nvPr>
            <p:ph type="ftr" sz="quarter" idx="17"/>
          </p:nvPr>
        </p:nvSpPr>
        <p:spPr bwMode="auto"/>
        <p:txBody>
          <a:bodyPr/>
          <a:lstStyle/>
          <a:p>
            <a:pPr>
              <a:defRPr/>
            </a:pPr>
            <a:r>
              <a:rPr lang="en-US"/>
              <a:t>Presentation - Islamic Republic of Pakistan</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81365836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953597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41232924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25403821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18032560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14 February 2024</a:t>
            </a:r>
            <a:endParaRPr lang="fr-FR"/>
          </a:p>
        </p:txBody>
      </p:sp>
      <p:sp>
        <p:nvSpPr>
          <p:cNvPr id="5" name="Espace réservé du pied de page 4"/>
          <p:cNvSpPr>
            <a:spLocks noGrp="1"/>
          </p:cNvSpPr>
          <p:nvPr>
            <p:ph type="ftr" sz="quarter" idx="11"/>
          </p:nvPr>
        </p:nvSpPr>
        <p:spPr/>
        <p:txBody>
          <a:bodyPr/>
          <a:lstStyle/>
          <a:p>
            <a:r>
              <a:rPr lang="fr-FR"/>
              <a:t>Presentation - Islamic Republic of Pakistan</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36368606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r>
              <a:rPr lang="en-US"/>
              <a:t>14 February 2024</a:t>
            </a:r>
            <a:endParaRPr lang="fr-FR"/>
          </a:p>
        </p:txBody>
      </p:sp>
      <p:sp>
        <p:nvSpPr>
          <p:cNvPr id="6" name="Espace réservé du pied de page 5"/>
          <p:cNvSpPr>
            <a:spLocks noGrp="1"/>
          </p:cNvSpPr>
          <p:nvPr>
            <p:ph type="ftr" sz="quarter" idx="11"/>
          </p:nvPr>
        </p:nvSpPr>
        <p:spPr/>
        <p:txBody>
          <a:bodyPr/>
          <a:lstStyle/>
          <a:p>
            <a:r>
              <a:rPr lang="fr-FR"/>
              <a:t>Presentation - Islamic Republic of Pakistan</a:t>
            </a: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31775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6.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theme" Target="../theme/theme10.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theme" Target="../theme/theme11.xml"/><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slideLayout" Target="../slideLayouts/slideLayout141.xml"/><Relationship Id="rId2" Type="http://schemas.openxmlformats.org/officeDocument/2006/relationships/slideLayout" Target="../slideLayouts/slideLayout131.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144.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5" Type="http://schemas.openxmlformats.org/officeDocument/2006/relationships/theme" Target="../theme/theme12.xml"/><Relationship Id="rId4" Type="http://schemas.openxmlformats.org/officeDocument/2006/relationships/slideLayout" Target="../slideLayouts/slideLayout14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3.xml"/><Relationship Id="rId13" Type="http://schemas.openxmlformats.org/officeDocument/2006/relationships/slideLayout" Target="../slideLayouts/slideLayout158.xml"/><Relationship Id="rId3" Type="http://schemas.openxmlformats.org/officeDocument/2006/relationships/slideLayout" Target="../slideLayouts/slideLayout148.xml"/><Relationship Id="rId7" Type="http://schemas.openxmlformats.org/officeDocument/2006/relationships/slideLayout" Target="../slideLayouts/slideLayout152.xml"/><Relationship Id="rId12" Type="http://schemas.openxmlformats.org/officeDocument/2006/relationships/slideLayout" Target="../slideLayouts/slideLayout157.xml"/><Relationship Id="rId2" Type="http://schemas.openxmlformats.org/officeDocument/2006/relationships/slideLayout" Target="../slideLayouts/slideLayout147.xml"/><Relationship Id="rId1" Type="http://schemas.openxmlformats.org/officeDocument/2006/relationships/slideLayout" Target="../slideLayouts/slideLayout146.xml"/><Relationship Id="rId6" Type="http://schemas.openxmlformats.org/officeDocument/2006/relationships/slideLayout" Target="../slideLayouts/slideLayout151.xml"/><Relationship Id="rId11" Type="http://schemas.openxmlformats.org/officeDocument/2006/relationships/slideLayout" Target="../slideLayouts/slideLayout156.xml"/><Relationship Id="rId5" Type="http://schemas.openxmlformats.org/officeDocument/2006/relationships/slideLayout" Target="../slideLayouts/slideLayout150.xml"/><Relationship Id="rId15" Type="http://schemas.openxmlformats.org/officeDocument/2006/relationships/theme" Target="../theme/theme13.xml"/><Relationship Id="rId10" Type="http://schemas.openxmlformats.org/officeDocument/2006/relationships/slideLayout" Target="../slideLayouts/slideLayout155.xml"/><Relationship Id="rId4" Type="http://schemas.openxmlformats.org/officeDocument/2006/relationships/slideLayout" Target="../slideLayouts/slideLayout149.xml"/><Relationship Id="rId9" Type="http://schemas.openxmlformats.org/officeDocument/2006/relationships/slideLayout" Target="../slideLayouts/slideLayout154.xml"/><Relationship Id="rId14" Type="http://schemas.openxmlformats.org/officeDocument/2006/relationships/slideLayout" Target="../slideLayouts/slideLayout15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theme" Target="../theme/theme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4.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theme" Target="../theme/theme5.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6" Type="http://schemas.openxmlformats.org/officeDocument/2006/relationships/theme" Target="../theme/theme6.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theme" Target="../theme/theme7.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5" Type="http://schemas.openxmlformats.org/officeDocument/2006/relationships/slideLayout" Target="../slideLayouts/slideLayout106.xml"/><Relationship Id="rId4" Type="http://schemas.openxmlformats.org/officeDocument/2006/relationships/slideLayout" Target="../slideLayouts/slideLayout10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image" Target="../media/image3.png"/><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image" Target="../media/image2.png"/><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theme" Target="../theme/theme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53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15" r:id="rId3"/>
    <p:sldLayoutId id="2147483718" r:id="rId4"/>
    <p:sldLayoutId id="2147483674" r:id="rId5"/>
    <p:sldLayoutId id="2147483781" r:id="rId6"/>
    <p:sldLayoutId id="2147483782" r:id="rId7"/>
    <p:sldLayoutId id="2147483783" r:id="rId8"/>
    <p:sldLayoutId id="2147483670" r:id="rId9"/>
    <p:sldLayoutId id="2147483651" r:id="rId10"/>
    <p:sldLayoutId id="2147483671" r:id="rId11"/>
    <p:sldLayoutId id="2147483763" r:id="rId12"/>
    <p:sldLayoutId id="2147483796" r:id="rId13"/>
    <p:sldLayoutId id="2147483721"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C8457C-0944-4106-8661-AAD79E3A96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54DF29-668E-4B5B-B951-C43CBF07DB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F71F6-28D8-4C5B-BCEF-F409296938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746C95-741A-48FF-A26C-532813C472FD}" type="datetime1">
              <a:rPr lang="en-GB" smtClean="0"/>
              <a:t>22/04/2024</a:t>
            </a:fld>
            <a:endParaRPr lang="en-GB"/>
          </a:p>
        </p:txBody>
      </p:sp>
      <p:sp>
        <p:nvSpPr>
          <p:cNvPr id="5" name="Footer Placeholder 4">
            <a:extLst>
              <a:ext uri="{FF2B5EF4-FFF2-40B4-BE49-F238E27FC236}">
                <a16:creationId xmlns:a16="http://schemas.microsoft.com/office/drawing/2014/main" id="{74416468-A52C-45C1-93F7-D4253BA7B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FCC-2109171430_FS-Organization</a:t>
            </a:r>
          </a:p>
        </p:txBody>
      </p:sp>
      <p:sp>
        <p:nvSpPr>
          <p:cNvPr id="6" name="Slide Number Placeholder 5">
            <a:extLst>
              <a:ext uri="{FF2B5EF4-FFF2-40B4-BE49-F238E27FC236}">
                <a16:creationId xmlns:a16="http://schemas.microsoft.com/office/drawing/2014/main" id="{DD980A5F-A08F-4510-8EEA-6F1930C69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EF5360-3BB3-4461-B336-126C1FE3DF5C}" type="slidenum">
              <a:rPr lang="en-GB" smtClean="0"/>
              <a:t>‹#›</a:t>
            </a:fld>
            <a:endParaRPr lang="en-GB"/>
          </a:p>
        </p:txBody>
      </p:sp>
    </p:spTree>
    <p:extLst>
      <p:ext uri="{BB962C8B-B14F-4D97-AF65-F5344CB8AC3E}">
        <p14:creationId xmlns:p14="http://schemas.microsoft.com/office/powerpoint/2010/main" val="2499835810"/>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C0F1E6-E564-DA46-99FB-E0E07A836226}" type="datetime1">
              <a:rPr lang="de-CH" smtClean="0"/>
              <a:t>22.04.24</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3416986320"/>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 id="2147483858"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7381" y="-200203"/>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3">
            <a:extLst>
              <a:ext uri="{FF2B5EF4-FFF2-40B4-BE49-F238E27FC236}">
                <a16:creationId xmlns:a16="http://schemas.microsoft.com/office/drawing/2014/main" id="{1A9F9905-AD90-4873-8B30-F297CAB57C49}"/>
              </a:ext>
            </a:extLst>
          </p:cNvPr>
          <p:cNvSpPr txBox="1">
            <a:spLocks/>
          </p:cNvSpPr>
          <p:nvPr userDrawn="1"/>
        </p:nvSpPr>
        <p:spPr>
          <a:xfrm>
            <a:off x="11796149" y="6621956"/>
            <a:ext cx="540544" cy="365125"/>
          </a:xfrm>
          <a:prstGeom prst="rect">
            <a:avLst/>
          </a:prstGeom>
        </p:spPr>
        <p:txBody>
          <a:bodyPr/>
          <a:lstStyle>
            <a:defPPr>
              <a:defRPr lang="en-US"/>
            </a:defPPr>
            <a:lvl1pPr marL="0" algn="l" defTabSz="914400" rtl="0" eaLnBrk="1" latinLnBrk="0" hangingPunct="1">
              <a:defRPr sz="9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4C473A-E14C-4812-A0D4-922FFA49B43C}" type="slidenum">
              <a:rPr lang="en-GB" sz="1080" smtClean="0"/>
              <a:pPr/>
              <a:t>‹#›</a:t>
            </a:fld>
            <a:endParaRPr lang="en-GB" sz="1080" dirty="0"/>
          </a:p>
        </p:txBody>
      </p:sp>
    </p:spTree>
    <p:extLst>
      <p:ext uri="{BB962C8B-B14F-4D97-AF65-F5344CB8AC3E}">
        <p14:creationId xmlns:p14="http://schemas.microsoft.com/office/powerpoint/2010/main" val="914909190"/>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Lst>
  <p:hf hdr="0"/>
  <p:txStyles>
    <p:titleStyle>
      <a:lvl1pPr algn="ctr" defTabSz="1097280" rtl="0" eaLnBrk="1" latinLnBrk="0" hangingPunct="1">
        <a:spcBef>
          <a:spcPct val="0"/>
        </a:spcBef>
        <a:buNone/>
        <a:defRPr sz="2640" b="1" kern="1200">
          <a:solidFill>
            <a:srgbClr val="FF0000"/>
          </a:solidFill>
          <a:latin typeface="Arial" panose="020B0604020202020204" pitchFamily="34" charset="0"/>
          <a:ea typeface="+mj-ea"/>
          <a:cs typeface="Arial" panose="020B0604020202020204" pitchFamily="34" charset="0"/>
        </a:defRPr>
      </a:lvl1pPr>
    </p:titleStyle>
    <p:bodyStyle>
      <a:lvl1pPr marL="411480" indent="-411480" algn="l" defTabSz="1097280" rtl="0" eaLnBrk="1" latinLnBrk="0" hangingPunct="1">
        <a:spcBef>
          <a:spcPct val="20000"/>
        </a:spcBef>
        <a:buFont typeface="Arial" panose="020B0604020202020204" pitchFamily="34" charset="0"/>
        <a:buChar char="•"/>
        <a:defRPr sz="2400" kern="1200">
          <a:solidFill>
            <a:srgbClr val="3518E6"/>
          </a:solidFill>
          <a:latin typeface="Arial" panose="020B0604020202020204" pitchFamily="34" charset="0"/>
          <a:ea typeface="+mn-ea"/>
          <a:cs typeface="Arial" panose="020B0604020202020204" pitchFamily="34" charset="0"/>
        </a:defRPr>
      </a:lvl1pPr>
      <a:lvl2pPr marL="891540" indent="-342900" algn="l" defTabSz="1097280" rtl="0" eaLnBrk="1" latinLnBrk="0" hangingPunct="1">
        <a:spcBef>
          <a:spcPct val="20000"/>
        </a:spcBef>
        <a:buFont typeface="Arial" panose="020B0604020202020204" pitchFamily="34" charset="0"/>
        <a:buChar char="–"/>
        <a:defRPr sz="2160" kern="1200">
          <a:solidFill>
            <a:srgbClr val="3518E6"/>
          </a:solidFill>
          <a:latin typeface="Arial" panose="020B0604020202020204" pitchFamily="34" charset="0"/>
          <a:ea typeface="+mn-ea"/>
          <a:cs typeface="Arial" panose="020B0604020202020204" pitchFamily="34" charset="0"/>
        </a:defRPr>
      </a:lvl2pPr>
      <a:lvl3pPr marL="1371600" indent="-274320" algn="l" defTabSz="1097280" rtl="0" eaLnBrk="1" latinLnBrk="0" hangingPunct="1">
        <a:spcBef>
          <a:spcPct val="20000"/>
        </a:spcBef>
        <a:buFont typeface="Arial" panose="020B0604020202020204" pitchFamily="34" charset="0"/>
        <a:buChar char="•"/>
        <a:defRPr sz="1920" kern="1200">
          <a:solidFill>
            <a:srgbClr val="3518E6"/>
          </a:solidFill>
          <a:latin typeface="Arial" panose="020B0604020202020204" pitchFamily="34" charset="0"/>
          <a:ea typeface="+mn-ea"/>
          <a:cs typeface="Arial" panose="020B0604020202020204" pitchFamily="34" charset="0"/>
        </a:defRPr>
      </a:lvl3pPr>
      <a:lvl4pPr marL="192024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4pPr>
      <a:lvl5pPr marL="246888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5pPr>
      <a:lvl6pPr marL="301752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r>
              <a:rPr lang="en-US"/>
              <a:t>23 Juin 2023</a:t>
            </a:r>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Ireland</a:t>
            </a:r>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9956983"/>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0118189"/>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720" r:id="rId3"/>
    <p:sldLayoutId id="2147483675" r:id="rId4"/>
    <p:sldLayoutId id="2147483719" r:id="rId5"/>
    <p:sldLayoutId id="2147483779" r:id="rId6"/>
    <p:sldLayoutId id="2147483778" r:id="rId7"/>
    <p:sldLayoutId id="2147483780" r:id="rId8"/>
    <p:sldLayoutId id="2147483672" r:id="rId9"/>
    <p:sldLayoutId id="2147483661" r:id="rId10"/>
    <p:sldLayoutId id="2147483673" r:id="rId11"/>
    <p:sldLayoutId id="2147483759" r:id="rId12"/>
    <p:sldLayoutId id="2147483668" r:id="rId13"/>
    <p:sldLayoutId id="2147483652"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userDrawn="1">
          <p15:clr>
            <a:srgbClr val="F26B43"/>
          </p15:clr>
        </p15:guide>
        <p15:guide id="5" orient="horz" pos="30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32864"/>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a:p>
        </p:txBody>
      </p:sp>
      <p:sp>
        <p:nvSpPr>
          <p:cNvPr id="5" name="Espace réservé du pied de page 4"/>
          <p:cNvSpPr>
            <a:spLocks noGrp="1"/>
          </p:cNvSpPr>
          <p:nvPr>
            <p:ph type="ftr" sz="quarter" idx="3"/>
          </p:nvPr>
        </p:nvSpPr>
        <p:spPr>
          <a:xfrm>
            <a:off x="1242000" y="6440400"/>
            <a:ext cx="4114800" cy="232864"/>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6800" y="6440400"/>
            <a:ext cx="155940" cy="232864"/>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079C62F9-24ED-CD48-8055-036B4D11F5A4}"/>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12FCC47-0B49-8E41-B4C0-94C1690E4773}"/>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F8F8397F-520E-414A-A77D-EDE33F3B55F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785988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8" r:id="rId5"/>
    <p:sldLayoutId id="2147483784" r:id="rId6"/>
    <p:sldLayoutId id="2147483785" r:id="rId7"/>
    <p:sldLayoutId id="2147483786" r:id="rId8"/>
    <p:sldLayoutId id="2147483729" r:id="rId9"/>
    <p:sldLayoutId id="2147483730" r:id="rId10"/>
    <p:sldLayoutId id="2147483731" r:id="rId11"/>
    <p:sldLayoutId id="2147483760" r:id="rId12"/>
    <p:sldLayoutId id="2147483732" r:id="rId13"/>
    <p:sldLayoutId id="2147483733"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6800" y="6440400"/>
            <a:ext cx="185920"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61AA5364-A8BF-8A4C-BE25-4A9FAAD90CD8}"/>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5" name="Connecteur droit 12">
            <a:extLst>
              <a:ext uri="{FF2B5EF4-FFF2-40B4-BE49-F238E27FC236}">
                <a16:creationId xmlns:a16="http://schemas.microsoft.com/office/drawing/2014/main" id="{78471F73-33EC-6A47-9A10-6CDC9C7AF48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0DD5E06-1134-3F44-A7C2-1EA71EE24B21}"/>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771589"/>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1" r:id="rId5"/>
    <p:sldLayoutId id="2147483787" r:id="rId6"/>
    <p:sldLayoutId id="2147483788" r:id="rId7"/>
    <p:sldLayoutId id="2147483789" r:id="rId8"/>
    <p:sldLayoutId id="2147483742" r:id="rId9"/>
    <p:sldLayoutId id="2147483743" r:id="rId10"/>
    <p:sldLayoutId id="2147483744" r:id="rId11"/>
    <p:sldLayoutId id="2147483761" r:id="rId12"/>
    <p:sldLayoutId id="2147483745" r:id="rId13"/>
    <p:sldLayoutId id="2147483746"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7680" userDrawn="1">
          <p15:clr>
            <a:srgbClr val="F26B43"/>
          </p15:clr>
        </p15:guide>
        <p15:guide id="3" pos="438">
          <p15:clr>
            <a:srgbClr val="F26B43"/>
          </p15:clr>
        </p15:guide>
        <p15:guide id="4" pos="7242">
          <p15:clr>
            <a:srgbClr val="F26B43"/>
          </p15:clr>
        </p15:guide>
        <p15:guide id="5" orient="horz" pos="30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6800" y="6440400"/>
            <a:ext cx="215082"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ZoneTexte 15">
            <a:extLst>
              <a:ext uri="{FF2B5EF4-FFF2-40B4-BE49-F238E27FC236}">
                <a16:creationId xmlns:a16="http://schemas.microsoft.com/office/drawing/2014/main" id="{84603DAF-5012-AB4F-86D1-1F45BF27A37C}"/>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285BDF2-1C98-1749-8440-26E71FFDC03F}"/>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EA94AF57-1271-7C49-BCA7-80F03952DFE6}"/>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79834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3" r:id="rId5"/>
    <p:sldLayoutId id="2147483790" r:id="rId6"/>
    <p:sldLayoutId id="2147483791" r:id="rId7"/>
    <p:sldLayoutId id="2147483792" r:id="rId8"/>
    <p:sldLayoutId id="2147483754" r:id="rId9"/>
    <p:sldLayoutId id="2147483755" r:id="rId10"/>
    <p:sldLayoutId id="2147483756" r:id="rId11"/>
    <p:sldLayoutId id="2147483762" r:id="rId12"/>
    <p:sldLayoutId id="2147483757" r:id="rId13"/>
    <p:sldLayoutId id="2147483758" r:id="rId14"/>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4" pos="7242">
          <p15:clr>
            <a:srgbClr val="F26B43"/>
          </p15:clr>
        </p15:guide>
        <p15:guide id="5" orient="horz" pos="300">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r>
              <a:rPr lang="en-US"/>
              <a:t>15 April 2024</a:t>
            </a:r>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Republic of Türkiye</a:t>
            </a:r>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432460"/>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97" r:id="rId3"/>
    <p:sldLayoutId id="2147483767" r:id="rId4"/>
    <p:sldLayoutId id="2147483768" r:id="rId5"/>
    <p:sldLayoutId id="2147483770" r:id="rId6"/>
    <p:sldLayoutId id="2147483777" r:id="rId7"/>
    <p:sldLayoutId id="2147483794" r:id="rId8"/>
    <p:sldLayoutId id="2147483795" r:id="rId9"/>
    <p:sldLayoutId id="2147483771" r:id="rId10"/>
    <p:sldLayoutId id="2147483772" r:id="rId11"/>
    <p:sldLayoutId id="2147483773" r:id="rId12"/>
    <p:sldLayoutId id="2147483774" r:id="rId13"/>
    <p:sldLayoutId id="2147483775" r:id="rId14"/>
    <p:sldLayoutId id="2147483776" r:id="rId15"/>
  </p:sldLayoutIdLst>
  <p:hf hdr="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r>
              <a:rPr lang="en-US"/>
              <a:t>14 February 2024</a:t>
            </a:r>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r>
              <a:rPr lang="fr-FR"/>
              <a:t>Presentation - Islamic Republic of Pakistan</a:t>
            </a:r>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426762"/>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Lst>
  <p:hf hdr="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Tree>
    <p:extLst>
      <p:ext uri="{BB962C8B-B14F-4D97-AF65-F5344CB8AC3E}">
        <p14:creationId xmlns:p14="http://schemas.microsoft.com/office/powerpoint/2010/main" val="3997784444"/>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Ls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pic>
        <p:nvPicPr>
          <p:cNvPr id="12" name="Picture 11">
            <a:extLst>
              <a:ext uri="{FF2B5EF4-FFF2-40B4-BE49-F238E27FC236}">
                <a16:creationId xmlns:a16="http://schemas.microsoft.com/office/drawing/2014/main" id="{AB1CB57D-669C-9748-89A6-AD79C3275F82}"/>
              </a:ext>
            </a:extLst>
          </p:cNvPr>
          <p:cNvPicPr>
            <a:picLocks noChangeAspect="1"/>
          </p:cNvPicPr>
          <p:nvPr userDrawn="1"/>
        </p:nvPicPr>
        <p:blipFill>
          <a:blip r:embed="rId12"/>
          <a:stretch>
            <a:fillRect/>
          </a:stretch>
        </p:blipFill>
        <p:spPr>
          <a:xfrm>
            <a:off x="87353" y="57873"/>
            <a:ext cx="1203889" cy="538324"/>
          </a:xfrm>
          <a:prstGeom prst="rect">
            <a:avLst/>
          </a:prstGeom>
        </p:spPr>
      </p:pic>
      <p:pic>
        <p:nvPicPr>
          <p:cNvPr id="13" name="Picture 12">
            <a:extLst>
              <a:ext uri="{FF2B5EF4-FFF2-40B4-BE49-F238E27FC236}">
                <a16:creationId xmlns:a16="http://schemas.microsoft.com/office/drawing/2014/main" id="{3977E474-BC44-E343-91B8-A5486CDC795A}"/>
              </a:ext>
            </a:extLst>
          </p:cNvPr>
          <p:cNvPicPr>
            <a:picLocks noChangeAspect="1"/>
          </p:cNvPicPr>
          <p:nvPr userDrawn="1"/>
        </p:nvPicPr>
        <p:blipFill>
          <a:blip r:embed="rId13"/>
          <a:stretch>
            <a:fillRect/>
          </a:stretch>
        </p:blipFill>
        <p:spPr>
          <a:xfrm>
            <a:off x="11678856" y="1"/>
            <a:ext cx="513144" cy="631562"/>
          </a:xfrm>
          <a:prstGeom prst="rect">
            <a:avLst/>
          </a:prstGeom>
        </p:spPr>
      </p:pic>
    </p:spTree>
    <p:extLst>
      <p:ext uri="{BB962C8B-B14F-4D97-AF65-F5344CB8AC3E}">
        <p14:creationId xmlns:p14="http://schemas.microsoft.com/office/powerpoint/2010/main" val="3846920858"/>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Ls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03.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0.xml"/></Relationships>
</file>

<file path=ppt/slides/_rels/slide12.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143.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Layout" Target="../diagrams/layout1.xml"/><Relationship Id="rId7" Type="http://schemas.openxmlformats.org/officeDocument/2006/relationships/hyperlink" Target="https://fccis.web.cern.ch/join-now" TargetMode="External"/><Relationship Id="rId2" Type="http://schemas.openxmlformats.org/officeDocument/2006/relationships/diagramData" Target="../diagrams/data1.xml"/><Relationship Id="rId1" Type="http://schemas.openxmlformats.org/officeDocument/2006/relationships/slideLayout" Target="../slideLayouts/slideLayout13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1.xml"/><Relationship Id="rId1" Type="http://schemas.openxmlformats.org/officeDocument/2006/relationships/slideLayout" Target="../slideLayouts/slideLayout30.xml"/><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13.xml"/><Relationship Id="rId1" Type="http://schemas.openxmlformats.org/officeDocument/2006/relationships/slideLayout" Target="../slideLayouts/slideLayout14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0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00.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57.png"/><Relationship Id="rId2" Type="http://schemas.openxmlformats.org/officeDocument/2006/relationships/notesSlide" Target="../notesSlides/notesSlide6.xml"/><Relationship Id="rId1" Type="http://schemas.openxmlformats.org/officeDocument/2006/relationships/slideLayout" Target="../slideLayouts/slideLayout10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09.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24DC279-DF51-8A49-91E7-DDFB39387D94}"/>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1895"/>
            <a:ext cx="12192000" cy="4223103"/>
          </a:xfrm>
          <a:prstGeom prst="rect">
            <a:avLst/>
          </a:prstGeom>
        </p:spPr>
      </p:pic>
      <p:sp>
        <p:nvSpPr>
          <p:cNvPr id="6" name="Espace réservé du numéro de diapositive 5"/>
          <p:cNvSpPr>
            <a:spLocks noGrp="1"/>
          </p:cNvSpPr>
          <p:nvPr>
            <p:ph type="sldNum" sz="quarter" idx="12"/>
          </p:nvPr>
        </p:nvSpPr>
        <p:spPr>
          <a:xfrm>
            <a:off x="11290299" y="6439598"/>
            <a:ext cx="205699" cy="241832"/>
          </a:xfrm>
        </p:spPr>
        <p:txBody>
          <a:bodyPr/>
          <a:lstStyle/>
          <a:p>
            <a:fld id="{490AA3F6-1618-3548-975A-DD1A2939A246}" type="slidenum">
              <a:rPr lang="fr-FR" smtClean="0"/>
              <a:t>1</a:t>
            </a:fld>
            <a:endParaRPr lang="fr-FR"/>
          </a:p>
        </p:txBody>
      </p:sp>
      <p:sp>
        <p:nvSpPr>
          <p:cNvPr id="3" name="Rectangle 2">
            <a:extLst>
              <a:ext uri="{FF2B5EF4-FFF2-40B4-BE49-F238E27FC236}">
                <a16:creationId xmlns:a16="http://schemas.microsoft.com/office/drawing/2014/main" id="{2B0F822C-BDE2-514A-8E12-5AF713C047A0}"/>
              </a:ext>
            </a:extLst>
          </p:cNvPr>
          <p:cNvSpPr/>
          <p:nvPr/>
        </p:nvSpPr>
        <p:spPr>
          <a:xfrm>
            <a:off x="2565400" y="3680373"/>
            <a:ext cx="7010400" cy="904250"/>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bg1"/>
              </a:solidFill>
            </a:endParaRPr>
          </a:p>
        </p:txBody>
      </p:sp>
      <p:sp>
        <p:nvSpPr>
          <p:cNvPr id="2" name="Titre 1"/>
          <p:cNvSpPr>
            <a:spLocks noGrp="1"/>
          </p:cNvSpPr>
          <p:nvPr>
            <p:ph type="title"/>
          </p:nvPr>
        </p:nvSpPr>
        <p:spPr>
          <a:xfrm>
            <a:off x="8463" y="3852157"/>
            <a:ext cx="12176886" cy="592841"/>
          </a:xfrm>
        </p:spPr>
        <p:txBody>
          <a:bodyPr>
            <a:normAutofit/>
          </a:bodyPr>
          <a:lstStyle/>
          <a:p>
            <a:r>
              <a:rPr lang="fr-FR" b="1" dirty="0" err="1"/>
              <a:t>Welcome</a:t>
            </a:r>
            <a:r>
              <a:rPr lang="fr-FR" b="1" dirty="0"/>
              <a:t> and Introduction</a:t>
            </a:r>
          </a:p>
        </p:txBody>
      </p:sp>
      <p:sp>
        <p:nvSpPr>
          <p:cNvPr id="9" name="ZoneTexte 11">
            <a:extLst>
              <a:ext uri="{FF2B5EF4-FFF2-40B4-BE49-F238E27FC236}">
                <a16:creationId xmlns:a16="http://schemas.microsoft.com/office/drawing/2014/main" id="{A617A6B6-A27A-FD4F-811B-10001AE644BA}"/>
              </a:ext>
            </a:extLst>
          </p:cNvPr>
          <p:cNvSpPr txBox="1"/>
          <p:nvPr/>
        </p:nvSpPr>
        <p:spPr>
          <a:xfrm>
            <a:off x="633751" y="4616782"/>
            <a:ext cx="10799999" cy="2000548"/>
          </a:xfrm>
          <a:prstGeom prst="rect">
            <a:avLst/>
          </a:prstGeom>
          <a:noFill/>
        </p:spPr>
        <p:txBody>
          <a:bodyPr wrap="square" rtlCol="0">
            <a:spAutoFit/>
          </a:bodyPr>
          <a:lstStyle/>
          <a:p>
            <a:pPr algn="ctr"/>
            <a:r>
              <a:rPr lang="en-US" sz="2600" dirty="0"/>
              <a:t>Joint CERN-Korea Committee (CKC)</a:t>
            </a:r>
          </a:p>
          <a:p>
            <a:pPr algn="ctr"/>
            <a:endParaRPr lang="en-US" sz="2600" dirty="0"/>
          </a:p>
          <a:p>
            <a:pPr algn="ctr"/>
            <a:r>
              <a:rPr lang="en-US" dirty="0"/>
              <a:t>Emmanuel Tsesmelis</a:t>
            </a:r>
          </a:p>
          <a:p>
            <a:pPr algn="ctr"/>
            <a:r>
              <a:rPr lang="en-US" dirty="0"/>
              <a:t>Head of Associate Member State and Non-Member State Relations</a:t>
            </a:r>
          </a:p>
          <a:p>
            <a:pPr algn="ctr"/>
            <a:r>
              <a:rPr lang="en-US" dirty="0"/>
              <a:t>CERN</a:t>
            </a:r>
          </a:p>
          <a:p>
            <a:pPr algn="ctr"/>
            <a:r>
              <a:rPr lang="en-US" dirty="0"/>
              <a:t>22 April 2024</a:t>
            </a:r>
          </a:p>
        </p:txBody>
      </p:sp>
    </p:spTree>
    <p:extLst>
      <p:ext uri="{BB962C8B-B14F-4D97-AF65-F5344CB8AC3E}">
        <p14:creationId xmlns:p14="http://schemas.microsoft.com/office/powerpoint/2010/main" val="23255898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a:t>
            </a:r>
            <a:r>
              <a:rPr kumimoji="0" lang="en-US" sz="3600" b="1" i="0" u="none" strike="noStrike" kern="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rogramme</a:t>
            </a: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4"/>
          <a:stretch>
            <a:fillRect/>
          </a:stretch>
        </p:blipFill>
        <p:spPr>
          <a:xfrm>
            <a:off x="49252" y="3926480"/>
            <a:ext cx="7389474" cy="2808000"/>
          </a:xfrm>
          <a:prstGeom prst="rect">
            <a:avLst/>
          </a:prstGeom>
          <a:ln>
            <a:solidFill>
              <a:srgbClr val="2F2F2F"/>
            </a:solidFill>
          </a:ln>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1" name="TextBox 10">
            <a:extLst>
              <a:ext uri="{FF2B5EF4-FFF2-40B4-BE49-F238E27FC236}">
                <a16:creationId xmlns:a16="http://schemas.microsoft.com/office/drawing/2014/main" id="{53D8736A-8870-5A80-4DA8-02CA3EF46BBF}"/>
              </a:ext>
            </a:extLst>
          </p:cNvPr>
          <p:cNvSpPr txBox="1"/>
          <p:nvPr/>
        </p:nvSpPr>
        <p:spPr>
          <a:xfrm>
            <a:off x="3275045" y="4338734"/>
            <a:ext cx="485192"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2033</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67300" y="4348895"/>
            <a:ext cx="647700"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   2048</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70079" y="4328990"/>
            <a:ext cx="557771"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2074</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704192" y="4113941"/>
            <a:ext cx="4331635" cy="1261884"/>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a:ea typeface="+mn-ea"/>
                <a:cs typeface="+mn-cs"/>
              </a:rPr>
              <a:t>“</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Realistic</a:t>
            </a:r>
            <a:r>
              <a:rPr kumimoji="0" lang="en-US" altLang="en-CH" sz="1600" b="1" i="0" u="none" strike="noStrike" kern="0" cap="none" spc="0" normalizeH="0" baseline="0" noProof="0" dirty="0">
                <a:ln>
                  <a:noFill/>
                </a:ln>
                <a:solidFill>
                  <a:srgbClr val="2F2F2F"/>
                </a:solidFill>
                <a:effectLst/>
                <a:uLnTx/>
                <a:uFillTx/>
                <a:latin typeface="Arial"/>
                <a:ea typeface="+mn-ea"/>
                <a:cs typeface="+mn-cs"/>
              </a:rPr>
              <a:t>”</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 schedule </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tak</a:t>
            </a:r>
            <a:r>
              <a:rPr kumimoji="0" lang="en-US" altLang="en-CH" sz="1600" b="0" i="0" u="none" strike="noStrike" kern="0" cap="none" spc="0" normalizeH="0" baseline="0" noProof="0" dirty="0" err="1">
                <a:ln>
                  <a:noFill/>
                </a:ln>
                <a:solidFill>
                  <a:srgbClr val="2F2F2F"/>
                </a:solidFill>
                <a:effectLst/>
                <a:uLnTx/>
                <a:uFillTx/>
                <a:latin typeface="Arial"/>
                <a:ea typeface="+mn-ea"/>
                <a:cs typeface="+mn-cs"/>
              </a:rPr>
              <a:t>ing</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ast experience in building colliders at CERN</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approval timeline: ESPP, Council decision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hat HL-LHC will run until 2041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Can be accelerated if more resources available</a:t>
            </a:r>
          </a:p>
        </p:txBody>
      </p:sp>
    </p:spTree>
    <p:extLst>
      <p:ext uri="{BB962C8B-B14F-4D97-AF65-F5344CB8AC3E}">
        <p14:creationId xmlns:p14="http://schemas.microsoft.com/office/powerpoint/2010/main" val="4177309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FCC Feasibility Study –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Mid-term</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Status</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Summary</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352751" y="829267"/>
            <a:ext cx="11629797" cy="6247864"/>
          </a:xfrm>
          <a:prstGeom prst="rect">
            <a:avLst/>
          </a:prstGeom>
          <a:noFill/>
        </p:spPr>
        <p:txBody>
          <a:bodyPr wrap="square">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The first part of the FCC Feasibility Study has been completed with the</a:t>
            </a:r>
            <a:r>
              <a:rPr kumimoji="0" lang="en-US"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a:t>
            </a: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Mid-term R</a:t>
            </a:r>
            <a:r>
              <a:rPr kumimoji="0" lang="en-US" sz="2400" b="1"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eview</a:t>
            </a:r>
            <a:endPar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20 – 22 November 2023: SPC and FC review meetings on mid-term review</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2 February 2024: CERN Council meeting on mid-term review</a:t>
            </a:r>
            <a:endPar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Focus 2021 - 2023: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I</a:t>
            </a:r>
            <a:r>
              <a:rPr kumimoji="0" lang="en-US" sz="2000" b="0"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dentifying</a:t>
            </a: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best placement &amp; layout and adapting entire project to new placement.</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This provided the input for </a:t>
            </a:r>
            <a:r>
              <a:rPr kumimoji="0" lang="en-US" sz="2000" b="0"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th</a:t>
            </a: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e mid-term review documentation and cost estimate update.</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Fruitful collaboration between scientific &amp; technical actors, in close cooperation with the CERN Host State services, </a:t>
            </a:r>
            <a:r>
              <a:rPr kumimoji="0" lang="en-GB"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at departmental/cantonal and local level. Direct exchange in place with communes concerned by surface sites. Environmental studies ongoing.</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a:t>
            </a:r>
            <a:r>
              <a:rPr kumimoji="0" lang="en-US" sz="2400" b="1"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Focus 2024 - 2025: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Subsurface investigations, further </a:t>
            </a:r>
            <a:r>
              <a:rPr kumimoji="0" lang="en-US" sz="2000" b="0"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optimisation</a:t>
            </a: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of implementation, surface sites, synergies, etc.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Full design iteration in view of </a:t>
            </a:r>
            <a:r>
              <a:rPr kumimoji="0" lang="en-GB"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technical and cost optimisation of entire project.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C</a:t>
            </a:r>
            <a:r>
              <a:rPr kumimoji="0" lang="en-US" sz="2000" b="0" i="0" u="none" strike="noStrike" kern="1200" cap="none" spc="0" normalizeH="0" baseline="0" noProof="0" dirty="0" err="1">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ost</a:t>
            </a: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 containment and reduction of cost uncertainties, development of risk register.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Further development of an affordable funding model and related governance implications (with Council). </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Environmental impact (civil engineering, excavated materials, sustainability); geological investigations</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rPr>
              <a:t>Completion of the FCC Feasibility Study in 2025.</a:t>
            </a:r>
          </a:p>
          <a:p>
            <a:pPr marL="342900" marR="0" lvl="0" indent="-342900" algn="l"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endParaRPr>
          </a:p>
        </p:txBody>
      </p:sp>
    </p:spTree>
    <p:extLst>
      <p:ext uri="{BB962C8B-B14F-4D97-AF65-F5344CB8AC3E}">
        <p14:creationId xmlns:p14="http://schemas.microsoft.com/office/powerpoint/2010/main" val="3331105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a:srcRect t="7782" b="26122"/>
          <a:stretch/>
        </p:blipFill>
        <p:spPr>
          <a:xfrm>
            <a:off x="11929" y="537837"/>
            <a:ext cx="12201097" cy="6320163"/>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856074" y="4151672"/>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32</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5024347" y="4151672"/>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90247" y="4151672"/>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150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7594201" y="4179205"/>
            <a:ext cx="1446586" cy="1441608"/>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10944371" y="57291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Oval 42">
            <a:extLst>
              <a:ext uri="{FF2B5EF4-FFF2-40B4-BE49-F238E27FC236}">
                <a16:creationId xmlns:a16="http://schemas.microsoft.com/office/drawing/2014/main" id="{6B7301E6-AB7D-2B0D-A31C-BC412E68D69E}"/>
              </a:ext>
            </a:extLst>
          </p:cNvPr>
          <p:cNvSpPr/>
          <p:nvPr/>
        </p:nvSpPr>
        <p:spPr>
          <a:xfrm>
            <a:off x="2648083" y="28277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Oval 43">
            <a:extLst>
              <a:ext uri="{FF2B5EF4-FFF2-40B4-BE49-F238E27FC236}">
                <a16:creationId xmlns:a16="http://schemas.microsoft.com/office/drawing/2014/main" id="{BFC60EEB-104B-BAC7-D86C-50CC410E2CC5}"/>
              </a:ext>
            </a:extLst>
          </p:cNvPr>
          <p:cNvSpPr/>
          <p:nvPr/>
        </p:nvSpPr>
        <p:spPr>
          <a:xfrm>
            <a:off x="3080131" y="3884650"/>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Oval 44">
            <a:extLst>
              <a:ext uri="{FF2B5EF4-FFF2-40B4-BE49-F238E27FC236}">
                <a16:creationId xmlns:a16="http://schemas.microsoft.com/office/drawing/2014/main" id="{DD02F381-BB8B-7D2D-3B62-E8D59979A536}"/>
              </a:ext>
            </a:extLst>
          </p:cNvPr>
          <p:cNvSpPr/>
          <p:nvPr/>
        </p:nvSpPr>
        <p:spPr>
          <a:xfrm>
            <a:off x="8500826" y="3389586"/>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9517523" y="4013833"/>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7" name="TextBox 16">
            <a:extLst>
              <a:ext uri="{FF2B5EF4-FFF2-40B4-BE49-F238E27FC236}">
                <a16:creationId xmlns:a16="http://schemas.microsoft.com/office/drawing/2014/main" id="{253599F7-8DF8-E21A-A5C7-55593675A52A}"/>
              </a:ext>
            </a:extLst>
          </p:cNvPr>
          <p:cNvSpPr txBox="1"/>
          <p:nvPr/>
        </p:nvSpPr>
        <p:spPr>
          <a:xfrm>
            <a:off x="1325446" y="5987678"/>
            <a:ext cx="10106076" cy="707886"/>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2000" b="0" i="0" u="none" strike="noStrike" kern="1200" cap="none" spc="0" normalizeH="0" baseline="0" noProof="0" dirty="0">
                <a:ln>
                  <a:noFill/>
                </a:ln>
                <a:solidFill>
                  <a:prstClr val="white"/>
                </a:solidFill>
                <a:effectLst/>
                <a:uLnTx/>
                <a:uFillTx/>
                <a:latin typeface="Arial"/>
                <a:ea typeface="+mn-ea"/>
                <a:cs typeface="+mn-cs"/>
              </a:rPr>
              <a:t>FCC Feasibility Study: </a:t>
            </a:r>
            <a:r>
              <a:rPr kumimoji="0" lang="fr-FR" sz="2000" b="0" i="0" u="none" strike="noStrike" kern="1200" cap="none" spc="0" normalizeH="0" baseline="0" noProof="0" dirty="0">
                <a:ln>
                  <a:noFill/>
                </a:ln>
                <a:solidFill>
                  <a:prstClr val="white"/>
                </a:solidFill>
                <a:effectLst/>
                <a:uLnTx/>
                <a:uFillTx/>
                <a:latin typeface="Arial"/>
                <a:ea typeface="+mn-ea"/>
                <a:cs typeface="+mn-cs"/>
              </a:rPr>
              <a:t>Aim </a:t>
            </a:r>
            <a:r>
              <a:rPr kumimoji="0" lang="fr-FR" sz="2000" b="0" i="0" u="none" strike="noStrike" kern="1200" cap="none" spc="0" normalizeH="0" baseline="0" noProof="0" dirty="0" err="1">
                <a:ln>
                  <a:noFill/>
                </a:ln>
                <a:solidFill>
                  <a:prstClr val="white"/>
                </a:solidFill>
                <a:effectLst/>
                <a:uLnTx/>
                <a:uFillTx/>
                <a:latin typeface="Arial"/>
                <a:ea typeface="+mn-ea"/>
                <a:cs typeface="+mn-cs"/>
              </a:rPr>
              <a:t>is</a:t>
            </a:r>
            <a:r>
              <a:rPr kumimoji="0" lang="fr-FR" sz="2000" b="0" i="0" u="none" strike="noStrike" kern="1200" cap="none" spc="0" normalizeH="0" baseline="0" noProof="0" dirty="0">
                <a:ln>
                  <a:noFill/>
                </a:ln>
                <a:solidFill>
                  <a:prstClr val="white"/>
                </a:solidFill>
                <a:effectLst/>
                <a:uLnTx/>
                <a:uFillTx/>
                <a:latin typeface="Arial"/>
                <a:ea typeface="+mn-ea"/>
                <a:cs typeface="+mn-cs"/>
              </a:rPr>
              <a:t> to </a:t>
            </a:r>
            <a:r>
              <a:rPr kumimoji="0" lang="fr-FR" sz="2000" b="0" i="0" u="none" strike="noStrike" kern="1200" cap="none" spc="0" normalizeH="0" baseline="0" noProof="0" dirty="0" err="1">
                <a:ln>
                  <a:noFill/>
                </a:ln>
                <a:solidFill>
                  <a:prstClr val="white"/>
                </a:solidFill>
                <a:effectLst/>
                <a:uLnTx/>
                <a:uFillTx/>
                <a:latin typeface="Arial"/>
                <a:ea typeface="+mn-ea"/>
                <a:cs typeface="+mn-cs"/>
              </a:rPr>
              <a:t>increase</a:t>
            </a:r>
            <a:r>
              <a:rPr kumimoji="0" lang="fr-FR" sz="2000" b="0" i="0" u="none" strike="noStrike" kern="1200" cap="none" spc="0" normalizeH="0" baseline="0" noProof="0" dirty="0">
                <a:ln>
                  <a:noFill/>
                </a:ln>
                <a:solidFill>
                  <a:prstClr val="white"/>
                </a:solidFill>
                <a:effectLst/>
                <a:uLnTx/>
                <a:uFillTx/>
                <a:latin typeface="Arial"/>
                <a:ea typeface="+mn-ea"/>
                <a:cs typeface="+mn-cs"/>
              </a:rPr>
              <a:t> </a:t>
            </a:r>
            <a:r>
              <a:rPr kumimoji="0" lang="fr-FR" sz="2000" b="0" i="0" u="none" strike="noStrike" kern="1200" cap="none" spc="0" normalizeH="0" baseline="0" noProof="0" dirty="0" err="1">
                <a:ln>
                  <a:noFill/>
                </a:ln>
                <a:solidFill>
                  <a:prstClr val="white"/>
                </a:solidFill>
                <a:effectLst/>
                <a:uLnTx/>
                <a:uFillTx/>
                <a:latin typeface="Arial"/>
                <a:ea typeface="+mn-ea"/>
                <a:cs typeface="+mn-cs"/>
              </a:rPr>
              <a:t>further</a:t>
            </a:r>
            <a:r>
              <a:rPr kumimoji="0" lang="fr-FR" sz="2000" b="0" i="0" u="none" strike="noStrike" kern="1200" cap="none" spc="0" normalizeH="0" baseline="0" noProof="0" dirty="0">
                <a:ln>
                  <a:noFill/>
                </a:ln>
                <a:solidFill>
                  <a:prstClr val="white"/>
                </a:solidFill>
                <a:effectLst/>
                <a:uLnTx/>
                <a:uFillTx/>
                <a:latin typeface="Arial"/>
                <a:ea typeface="+mn-ea"/>
                <a:cs typeface="+mn-cs"/>
              </a:rPr>
              <a:t> the collaboration, on all aspects,</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white"/>
                </a:solidFill>
                <a:effectLst/>
                <a:uLnTx/>
                <a:uFillTx/>
                <a:latin typeface="Arial"/>
                <a:ea typeface="+mn-ea"/>
                <a:cs typeface="+mn-cs"/>
              </a:rPr>
              <a:t>       in </a:t>
            </a:r>
            <a:r>
              <a:rPr kumimoji="0" lang="fr-FR" sz="2000" b="0" i="0" u="none" strike="noStrike" kern="1200" cap="none" spc="0" normalizeH="0" baseline="0" noProof="0" dirty="0" err="1">
                <a:ln>
                  <a:noFill/>
                </a:ln>
                <a:solidFill>
                  <a:prstClr val="white"/>
                </a:solidFill>
                <a:effectLst/>
                <a:uLnTx/>
                <a:uFillTx/>
                <a:latin typeface="Arial"/>
                <a:ea typeface="+mn-ea"/>
                <a:cs typeface="+mn-cs"/>
              </a:rPr>
              <a:t>particular</a:t>
            </a:r>
            <a:r>
              <a:rPr kumimoji="0" lang="fr-FR" sz="2000" b="0" i="0" u="none" strike="noStrike" kern="1200" cap="none" spc="0" normalizeH="0" baseline="0" noProof="0" dirty="0">
                <a:ln>
                  <a:noFill/>
                </a:ln>
                <a:solidFill>
                  <a:prstClr val="white"/>
                </a:solidFill>
                <a:effectLst/>
                <a:uLnTx/>
                <a:uFillTx/>
                <a:latin typeface="Arial"/>
                <a:ea typeface="+mn-ea"/>
                <a:cs typeface="+mn-cs"/>
              </a:rPr>
              <a:t>, on Accelerator and </a:t>
            </a:r>
            <a:r>
              <a:rPr kumimoji="0" lang="fr-FR" sz="2000" b="0" i="0" u="none" strike="noStrike" kern="1200" cap="none" spc="0" normalizeH="0" baseline="0" noProof="0" dirty="0" err="1">
                <a:ln>
                  <a:noFill/>
                </a:ln>
                <a:solidFill>
                  <a:prstClr val="white"/>
                </a:solidFill>
                <a:effectLst/>
                <a:uLnTx/>
                <a:uFillTx/>
                <a:latin typeface="Arial"/>
                <a:ea typeface="+mn-ea"/>
                <a:cs typeface="+mn-cs"/>
              </a:rPr>
              <a:t>Particle</a:t>
            </a:r>
            <a:r>
              <a:rPr kumimoji="0" lang="fr-FR" sz="2000" b="0" i="0" u="none" strike="noStrike" kern="1200" cap="none" spc="0" normalizeH="0" baseline="0" noProof="0" dirty="0">
                <a:ln>
                  <a:noFill/>
                </a:ln>
                <a:solidFill>
                  <a:prstClr val="white"/>
                </a:solidFill>
                <a:effectLst/>
                <a:uLnTx/>
                <a:uFillTx/>
                <a:latin typeface="Arial"/>
                <a:ea typeface="+mn-ea"/>
                <a:cs typeface="+mn-cs"/>
              </a:rPr>
              <a:t>/</a:t>
            </a:r>
            <a:r>
              <a:rPr kumimoji="0" lang="fr-FR" sz="2000" b="0" i="0" u="none" strike="noStrike" kern="1200" cap="none" spc="0" normalizeH="0" baseline="0" noProof="0" dirty="0" err="1">
                <a:ln>
                  <a:noFill/>
                </a:ln>
                <a:solidFill>
                  <a:prstClr val="white"/>
                </a:solidFill>
                <a:effectLst/>
                <a:uLnTx/>
                <a:uFillTx/>
                <a:latin typeface="Arial"/>
                <a:ea typeface="+mn-ea"/>
                <a:cs typeface="+mn-cs"/>
              </a:rPr>
              <a:t>Experiments</a:t>
            </a:r>
            <a:r>
              <a:rPr kumimoji="0" lang="fr-FR" sz="2000" b="0" i="0" u="none" strike="noStrike" kern="1200" cap="none" spc="0" normalizeH="0" baseline="0" noProof="0" dirty="0">
                <a:ln>
                  <a:noFill/>
                </a:ln>
                <a:solidFill>
                  <a:prstClr val="white"/>
                </a:solidFill>
                <a:effectLst/>
                <a:uLnTx/>
                <a:uFillTx/>
                <a:latin typeface="Arial"/>
                <a:ea typeface="+mn-ea"/>
                <a:cs typeface="+mn-cs"/>
              </a:rPr>
              <a:t>/Detectors (PED). </a:t>
            </a:r>
            <a:endParaRPr kumimoji="0" lang="fr-FR" sz="2000" b="1" i="0" u="none" strike="noStrike" kern="1200" cap="none" spc="0" normalizeH="0" baseline="0" noProof="0" dirty="0">
              <a:ln>
                <a:noFill/>
              </a:ln>
              <a:solidFill>
                <a:srgbClr val="FFFF00"/>
              </a:solidFill>
              <a:effectLst/>
              <a:uLnTx/>
              <a:uFillTx/>
              <a:latin typeface="Arial"/>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sp>
        <p:nvSpPr>
          <p:cNvPr id="3" name="TextBox 2">
            <a:extLst>
              <a:ext uri="{FF2B5EF4-FFF2-40B4-BE49-F238E27FC236}">
                <a16:creationId xmlns:a16="http://schemas.microsoft.com/office/drawing/2014/main" id="{3B6DC577-1015-A622-D855-974D191AFDE8}"/>
              </a:ext>
            </a:extLst>
          </p:cNvPr>
          <p:cNvSpPr txBox="1"/>
          <p:nvPr/>
        </p:nvSpPr>
        <p:spPr>
          <a:xfrm>
            <a:off x="157292" y="812082"/>
            <a:ext cx="12022779" cy="110799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The CERN Council reviewed the work undertaken in a fruitful meeting on 2 February 2024.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It congratulated and thanked all the teams involved in the study for the excellent and significant work done so far and for the impressive progress, and looks forward to receiving the final report in 2025.</a:t>
            </a:r>
            <a:endParaRPr kumimoji="0" lang="en-CH" sz="22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875010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ontent Placeholder 2">
            <a:extLst>
              <a:ext uri="{FF2B5EF4-FFF2-40B4-BE49-F238E27FC236}">
                <a16:creationId xmlns:a16="http://schemas.microsoft.com/office/drawing/2014/main" id="{00C707ED-4B0C-4B5B-AA28-A816760E6B6B}"/>
              </a:ext>
            </a:extLst>
          </p:cNvPr>
          <p:cNvGraphicFramePr>
            <a:graphicFrameLocks noGrp="1"/>
          </p:cNvGraphicFramePr>
          <p:nvPr>
            <p:ph sz="half" idx="2"/>
          </p:nvPr>
        </p:nvGraphicFramePr>
        <p:xfrm>
          <a:off x="204020" y="164233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BE31050-5EA2-474A-A57A-951248C33118}"/>
              </a:ext>
            </a:extLst>
          </p:cNvPr>
          <p:cNvSpPr txBox="1"/>
          <p:nvPr/>
        </p:nvSpPr>
        <p:spPr>
          <a:xfrm>
            <a:off x="7102997" y="4706594"/>
            <a:ext cx="35202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https://</a:t>
            </a:r>
            <a:r>
              <a:rPr kumimoji="0" lang="en-GB" sz="1800" b="1" i="0" u="none" strike="noStrike" kern="1200" cap="none" spc="0" normalizeH="0" baseline="0" noProof="0" dirty="0" err="1">
                <a:ln>
                  <a:noFill/>
                </a:ln>
                <a:solidFill>
                  <a:srgbClr val="C00000"/>
                </a:solidFill>
                <a:effectLst/>
                <a:uLnTx/>
                <a:uFillTx/>
                <a:latin typeface="Calibri" panose="020F0502020204030204"/>
                <a:ea typeface="+mn-ea"/>
                <a:cs typeface="+mn-cs"/>
                <a:hlinkClick r:id="rId7"/>
              </a:rPr>
              <a:t>fccis.web.cern.ch</a:t>
            </a:r>
            <a:r>
              <a:rPr kumimoji="0" lang="en-GB" sz="1800" b="1" i="0" u="none" strike="noStrike" kern="1200" cap="none" spc="0" normalizeH="0" baseline="0" noProof="0" dirty="0">
                <a:ln>
                  <a:noFill/>
                </a:ln>
                <a:solidFill>
                  <a:srgbClr val="C00000"/>
                </a:solidFill>
                <a:effectLst/>
                <a:uLnTx/>
                <a:uFillTx/>
                <a:latin typeface="Calibri" panose="020F0502020204030204"/>
                <a:ea typeface="+mn-ea"/>
                <a:cs typeface="+mn-cs"/>
                <a:hlinkClick r:id="rId7"/>
              </a:rPr>
              <a:t>/join-now</a:t>
            </a:r>
            <a:endParaRPr kumimoji="0" lang="en-CH" sz="1800" b="1"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812EB717-FF33-134D-A2C7-3D1A9C9952A1}"/>
              </a:ext>
            </a:extLst>
          </p:cNvPr>
          <p:cNvPicPr>
            <a:picLocks noChangeAspect="1"/>
          </p:cNvPicPr>
          <p:nvPr/>
        </p:nvPicPr>
        <p:blipFill>
          <a:blip r:embed="rId8"/>
          <a:stretch>
            <a:fillRect/>
          </a:stretch>
        </p:blipFill>
        <p:spPr>
          <a:xfrm>
            <a:off x="5585013" y="1642336"/>
            <a:ext cx="6488548" cy="2675022"/>
          </a:xfrm>
          <a:prstGeom prst="rect">
            <a:avLst/>
          </a:prstGeom>
        </p:spPr>
      </p:pic>
      <p:sp>
        <p:nvSpPr>
          <p:cNvPr id="7" name="Title 1">
            <a:extLst>
              <a:ext uri="{FF2B5EF4-FFF2-40B4-BE49-F238E27FC236}">
                <a16:creationId xmlns:a16="http://schemas.microsoft.com/office/drawing/2014/main" id="{9C11283C-5A4A-9F56-6E14-0D0377C063FE}"/>
              </a:ext>
            </a:extLst>
          </p:cNvPr>
          <p:cNvSpPr txBox="1">
            <a:spLocks/>
          </p:cNvSpPr>
          <p:nvPr/>
        </p:nvSpPr>
        <p:spPr>
          <a:xfrm>
            <a:off x="1" y="0"/>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FCC Feasibility Study Collaboration Membership</a:t>
            </a:r>
          </a:p>
        </p:txBody>
      </p:sp>
      <p:pic>
        <p:nvPicPr>
          <p:cNvPr id="8" name="Picture 7" descr="A picture containing icon&#10;&#10;Description automatically generated">
            <a:extLst>
              <a:ext uri="{FF2B5EF4-FFF2-40B4-BE49-F238E27FC236}">
                <a16:creationId xmlns:a16="http://schemas.microsoft.com/office/drawing/2014/main" id="{15A48C63-D6F5-C65A-8188-B46B3686C48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 y="67911"/>
            <a:ext cx="1935386" cy="654292"/>
          </a:xfrm>
          <a:prstGeom prst="rect">
            <a:avLst/>
          </a:prstGeom>
        </p:spPr>
      </p:pic>
    </p:spTree>
    <p:extLst>
      <p:ext uri="{BB962C8B-B14F-4D97-AF65-F5344CB8AC3E}">
        <p14:creationId xmlns:p14="http://schemas.microsoft.com/office/powerpoint/2010/main" val="1404799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EA056A1-B5CC-A446-939C-D2349DF8A3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7616" y="211667"/>
            <a:ext cx="12192000" cy="6646333"/>
          </a:xfrm>
          <a:prstGeom prst="rect">
            <a:avLst/>
          </a:prstGeom>
        </p:spPr>
      </p:pic>
      <p:sp>
        <p:nvSpPr>
          <p:cNvPr id="12" name="Larme 10"/>
          <p:cNvSpPr/>
          <p:nvPr/>
        </p:nvSpPr>
        <p:spPr>
          <a:xfrm rot="16200000">
            <a:off x="0" y="807570"/>
            <a:ext cx="4411157" cy="4411157"/>
          </a:xfrm>
          <a:prstGeom prst="teardrop">
            <a:avLst/>
          </a:prstGeom>
          <a:solidFill>
            <a:schemeClr val="accent2">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Larme 11"/>
          <p:cNvSpPr/>
          <p:nvPr/>
        </p:nvSpPr>
        <p:spPr>
          <a:xfrm rot="16200000">
            <a:off x="0" y="807569"/>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17616" y="2570591"/>
            <a:ext cx="4274152"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COLLABORATION</a:t>
            </a:r>
            <a:endParaRPr lang="fr-FR" sz="3600" dirty="0">
              <a:solidFill>
                <a:schemeClr val="bg1"/>
              </a:solidFill>
              <a:latin typeface="Arial" charset="0"/>
              <a:ea typeface="Arial" charset="0"/>
              <a:cs typeface="Arial" charset="0"/>
            </a:endParaRPr>
          </a:p>
        </p:txBody>
      </p:sp>
    </p:spTree>
    <p:extLst>
      <p:ext uri="{BB962C8B-B14F-4D97-AF65-F5344CB8AC3E}">
        <p14:creationId xmlns:p14="http://schemas.microsoft.com/office/powerpoint/2010/main" val="1464713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426306" y="465592"/>
            <a:ext cx="11324967" cy="916982"/>
          </a:xfrm>
        </p:spPr>
        <p:txBody>
          <a:bodyPr>
            <a:noAutofit/>
          </a:bodyPr>
          <a:lstStyle/>
          <a:p>
            <a:r>
              <a:rPr lang="en-US" sz="4000" dirty="0"/>
              <a:t>Science for peace</a:t>
            </a:r>
            <a:br>
              <a:rPr lang="en-US" sz="3800" dirty="0"/>
            </a:br>
            <a:r>
              <a:rPr lang="en-US" sz="2600" dirty="0"/>
              <a:t>CERN was founded in 1954 with 12 European Member States</a:t>
            </a: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15</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478016" y="1603222"/>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ZoneTexte 15">
            <a:extLst>
              <a:ext uri="{FF2B5EF4-FFF2-40B4-BE49-F238E27FC236}">
                <a16:creationId xmlns:a16="http://schemas.microsoft.com/office/drawing/2014/main" id="{ED63E074-9F71-3744-8F38-9F06BA8B3D9D}"/>
              </a:ext>
            </a:extLst>
          </p:cNvPr>
          <p:cNvSpPr txBox="1"/>
          <p:nvPr/>
        </p:nvSpPr>
        <p:spPr>
          <a:xfrm>
            <a:off x="695318" y="3182192"/>
            <a:ext cx="3125001" cy="1035953"/>
          </a:xfrm>
          <a:prstGeom prst="rect">
            <a:avLst/>
          </a:prstGeom>
          <a:noFill/>
        </p:spPr>
        <p:txBody>
          <a:bodyPr wrap="square" lIns="0" tIns="0" rIns="0" bIns="0" rtlCol="0">
            <a:noAutofit/>
          </a:bodyPr>
          <a:lstStyle/>
          <a:p>
            <a:r>
              <a:rPr lang="en-US" b="1" dirty="0"/>
              <a:t>23 </a:t>
            </a:r>
            <a:r>
              <a:rPr lang="en-US" dirty="0">
                <a:latin typeface="Arial" charset="0"/>
                <a:ea typeface="Arial" charset="0"/>
                <a:cs typeface="Arial" charset="0"/>
              </a:rPr>
              <a:t>Member States</a:t>
            </a:r>
          </a:p>
          <a:p>
            <a:r>
              <a:rPr lang="en-US" sz="1000" dirty="0"/>
              <a:t>Austria – Belgium – Bulgaria – Czech Republic </a:t>
            </a:r>
            <a:br>
              <a:rPr lang="en-US" sz="1000" dirty="0"/>
            </a:br>
            <a:r>
              <a:rPr lang="en-US" sz="1000" dirty="0"/>
              <a:t>Denmark – Finland – France – Germany – Greece Hungary – Israel </a:t>
            </a:r>
            <a:r>
              <a:rPr lang="en-US" sz="1000" dirty="0">
                <a:solidFill>
                  <a:srgbClr val="0055A0"/>
                </a:solidFill>
              </a:rPr>
              <a:t>–</a:t>
            </a:r>
            <a:r>
              <a:rPr lang="en-US" sz="1000" dirty="0"/>
              <a:t> Italy – Netherlands – Norway </a:t>
            </a:r>
            <a:br>
              <a:rPr lang="en-US" sz="1000" dirty="0"/>
            </a:br>
            <a:r>
              <a:rPr lang="en-US" sz="1000" dirty="0"/>
              <a:t>Poland – Portugal – Romania – Serbia – Slovakia Spain – Sweden – Switzerland – United Kingdom</a:t>
            </a:r>
            <a:endParaRPr lang="en-US" sz="1600" dirty="0">
              <a:latin typeface="Arial" charset="0"/>
              <a:ea typeface="Arial" charset="0"/>
              <a:cs typeface="Arial" charset="0"/>
            </a:endParaRPr>
          </a:p>
        </p:txBody>
      </p:sp>
      <p:sp>
        <p:nvSpPr>
          <p:cNvPr id="512" name="ZoneTexte 15">
            <a:extLst>
              <a:ext uri="{FF2B5EF4-FFF2-40B4-BE49-F238E27FC236}">
                <a16:creationId xmlns:a16="http://schemas.microsoft.com/office/drawing/2014/main" id="{AE67E09A-DB82-F742-9DF1-BA3E62EBE9C1}"/>
              </a:ext>
            </a:extLst>
          </p:cNvPr>
          <p:cNvSpPr txBox="1"/>
          <p:nvPr/>
        </p:nvSpPr>
        <p:spPr>
          <a:xfrm>
            <a:off x="402577" y="4256360"/>
            <a:ext cx="3710481" cy="2376026"/>
          </a:xfrm>
          <a:prstGeom prst="rect">
            <a:avLst/>
          </a:prstGeom>
          <a:noFill/>
        </p:spPr>
        <p:txBody>
          <a:bodyPr wrap="square" lIns="324000" rIns="72000" rtlCol="0">
            <a:noAutofit/>
          </a:bodyPr>
          <a:lstStyle/>
          <a:p>
            <a:pPr marL="450850" indent="-450850"/>
            <a:r>
              <a:rPr lang="fr-FR" sz="1600" b="1" dirty="0">
                <a:solidFill>
                  <a:schemeClr val="accent4">
                    <a:lumMod val="75000"/>
                  </a:schemeClr>
                </a:solidFill>
                <a:latin typeface="Arial" charset="0"/>
                <a:ea typeface="Arial" charset="0"/>
                <a:cs typeface="Arial" charset="0"/>
              </a:rPr>
              <a:t>3 </a:t>
            </a:r>
            <a:r>
              <a:rPr lang="fr-FR" sz="1600" dirty="0" err="1">
                <a:solidFill>
                  <a:schemeClr val="accent4">
                    <a:lumMod val="75000"/>
                  </a:schemeClr>
                </a:solidFill>
                <a:latin typeface="Arial" charset="0"/>
                <a:ea typeface="Arial" charset="0"/>
                <a:cs typeface="Arial" charset="0"/>
              </a:rPr>
              <a:t>Associate</a:t>
            </a:r>
            <a:r>
              <a:rPr lang="fr-FR" sz="1600" dirty="0">
                <a:solidFill>
                  <a:schemeClr val="accent4">
                    <a:lumMod val="75000"/>
                  </a:schemeClr>
                </a:solidFill>
                <a:latin typeface="Arial" charset="0"/>
                <a:ea typeface="Arial" charset="0"/>
                <a:cs typeface="Arial" charset="0"/>
              </a:rPr>
              <a:t> </a:t>
            </a:r>
            <a:r>
              <a:rPr lang="fr-FR" sz="1600" dirty="0" err="1">
                <a:solidFill>
                  <a:schemeClr val="accent4">
                    <a:lumMod val="75000"/>
                  </a:schemeClr>
                </a:solidFill>
                <a:latin typeface="Arial" charset="0"/>
                <a:ea typeface="Arial" charset="0"/>
                <a:cs typeface="Arial" charset="0"/>
              </a:rPr>
              <a:t>Member</a:t>
            </a:r>
            <a:r>
              <a:rPr lang="fr-FR" sz="1600" dirty="0">
                <a:solidFill>
                  <a:schemeClr val="accent4">
                    <a:lumMod val="75000"/>
                  </a:schemeClr>
                </a:solidFill>
                <a:latin typeface="Arial" charset="0"/>
                <a:ea typeface="Arial" charset="0"/>
                <a:cs typeface="Arial" charset="0"/>
              </a:rPr>
              <a:t> States </a:t>
            </a:r>
          </a:p>
          <a:p>
            <a:pPr marL="450850" indent="-450850"/>
            <a:r>
              <a:rPr lang="fr-FR" sz="1600" dirty="0">
                <a:solidFill>
                  <a:schemeClr val="accent4">
                    <a:lumMod val="75000"/>
                  </a:schemeClr>
                </a:solidFill>
                <a:latin typeface="Arial" charset="0"/>
                <a:ea typeface="Arial" charset="0"/>
                <a:cs typeface="Arial" charset="0"/>
              </a:rPr>
              <a:t>in the </a:t>
            </a:r>
            <a:r>
              <a:rPr lang="fr-FR" sz="1600" dirty="0" err="1">
                <a:solidFill>
                  <a:schemeClr val="accent4">
                    <a:lumMod val="75000"/>
                  </a:schemeClr>
                </a:solidFill>
                <a:latin typeface="Arial" charset="0"/>
                <a:ea typeface="Arial" charset="0"/>
                <a:cs typeface="Arial" charset="0"/>
              </a:rPr>
              <a:t>pre</a:t>
            </a:r>
            <a:r>
              <a:rPr lang="fr-FR" sz="1600" dirty="0">
                <a:solidFill>
                  <a:schemeClr val="accent4">
                    <a:lumMod val="75000"/>
                  </a:schemeClr>
                </a:solidFill>
                <a:latin typeface="Arial" charset="0"/>
                <a:ea typeface="Arial" charset="0"/>
                <a:cs typeface="Arial" charset="0"/>
              </a:rPr>
              <a:t>-stage to </a:t>
            </a:r>
            <a:r>
              <a:rPr lang="fr-FR" sz="1600" dirty="0" err="1">
                <a:solidFill>
                  <a:schemeClr val="accent4">
                    <a:lumMod val="75000"/>
                  </a:schemeClr>
                </a:solidFill>
                <a:latin typeface="Arial" charset="0"/>
                <a:ea typeface="Arial" charset="0"/>
                <a:cs typeface="Arial" charset="0"/>
              </a:rPr>
              <a:t>membership</a:t>
            </a:r>
            <a:endParaRPr lang="fr-FR" sz="1600" dirty="0">
              <a:solidFill>
                <a:schemeClr val="accent4">
                  <a:lumMod val="75000"/>
                </a:schemeClr>
              </a:solidFill>
              <a:latin typeface="Arial" charset="0"/>
              <a:ea typeface="Arial" charset="0"/>
              <a:cs typeface="Arial" charset="0"/>
            </a:endParaRPr>
          </a:p>
          <a:p>
            <a:pPr marL="450850" indent="-450850"/>
            <a:r>
              <a:rPr lang="en-US" sz="1000" dirty="0">
                <a:solidFill>
                  <a:schemeClr val="accent4">
                    <a:lumMod val="75000"/>
                  </a:schemeClr>
                </a:solidFill>
              </a:rPr>
              <a:t>Cyprus – Estonia – Slovenia </a:t>
            </a:r>
          </a:p>
          <a:p>
            <a:pPr marL="450850" indent="-450850"/>
            <a:endParaRPr lang="fr-FR" sz="900" b="1" dirty="0">
              <a:solidFill>
                <a:srgbClr val="6698CB"/>
              </a:solidFill>
              <a:latin typeface="Arial" charset="0"/>
              <a:ea typeface="Arial" charset="0"/>
              <a:cs typeface="Arial" charset="0"/>
            </a:endParaRPr>
          </a:p>
          <a:p>
            <a:r>
              <a:rPr lang="fr-FR" sz="1600" b="1" dirty="0">
                <a:solidFill>
                  <a:srgbClr val="668BCC"/>
                </a:solidFill>
                <a:latin typeface="Arial" charset="0"/>
                <a:ea typeface="Arial" charset="0"/>
                <a:cs typeface="Arial" charset="0"/>
              </a:rPr>
              <a:t>8</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Associate</a:t>
            </a:r>
            <a:r>
              <a:rPr lang="fr-FR" sz="1600" dirty="0">
                <a:solidFill>
                  <a:srgbClr val="668BCC"/>
                </a:solidFill>
                <a:latin typeface="Arial" charset="0"/>
                <a:ea typeface="Arial" charset="0"/>
                <a:cs typeface="Arial" charset="0"/>
              </a:rPr>
              <a:t> </a:t>
            </a:r>
            <a:r>
              <a:rPr lang="fr-FR" sz="1600" dirty="0" err="1">
                <a:solidFill>
                  <a:srgbClr val="668BCC"/>
                </a:solidFill>
                <a:latin typeface="Arial" charset="0"/>
                <a:ea typeface="Arial" charset="0"/>
                <a:cs typeface="Arial" charset="0"/>
              </a:rPr>
              <a:t>Member</a:t>
            </a:r>
            <a:r>
              <a:rPr lang="fr-FR" sz="1600" dirty="0">
                <a:solidFill>
                  <a:srgbClr val="668BCC"/>
                </a:solidFill>
                <a:latin typeface="Arial" charset="0"/>
                <a:ea typeface="Arial" charset="0"/>
                <a:cs typeface="Arial" charset="0"/>
              </a:rPr>
              <a:t> States</a:t>
            </a:r>
          </a:p>
          <a:p>
            <a:r>
              <a:rPr lang="en-US" sz="1000" dirty="0">
                <a:solidFill>
                  <a:srgbClr val="668BCC"/>
                </a:solidFill>
              </a:rPr>
              <a:t>Brazil – Croatia – India –  Latvia – Lithuania – Pakistan</a:t>
            </a:r>
            <a:br>
              <a:rPr lang="en-US" sz="1000" dirty="0">
                <a:solidFill>
                  <a:srgbClr val="668BCC"/>
                </a:solidFill>
              </a:rPr>
            </a:br>
            <a:r>
              <a:rPr lang="en-US" sz="1000" dirty="0" err="1">
                <a:solidFill>
                  <a:srgbClr val="668BCC"/>
                </a:solidFill>
              </a:rPr>
              <a:t>Türkiye</a:t>
            </a:r>
            <a:r>
              <a:rPr lang="en-US" sz="1000" dirty="0">
                <a:solidFill>
                  <a:srgbClr val="668BCC"/>
                </a:solidFill>
              </a:rPr>
              <a:t> – Ukraine</a:t>
            </a:r>
          </a:p>
          <a:p>
            <a:endParaRPr lang="en-US" sz="1000" b="1" dirty="0">
              <a:solidFill>
                <a:schemeClr val="tx1">
                  <a:lumMod val="60000"/>
                  <a:lumOff val="40000"/>
                </a:schemeClr>
              </a:solidFill>
              <a:latin typeface="Arial" charset="0"/>
              <a:ea typeface="Arial" charset="0"/>
              <a:cs typeface="Arial" charset="0"/>
            </a:endParaRPr>
          </a:p>
          <a:p>
            <a:r>
              <a:rPr lang="fr-FR" sz="1600" b="1" dirty="0">
                <a:solidFill>
                  <a:schemeClr val="tx1">
                    <a:lumMod val="60000"/>
                    <a:lumOff val="40000"/>
                  </a:schemeClr>
                </a:solidFill>
                <a:latin typeface="Arial" charset="0"/>
                <a:ea typeface="Arial" charset="0"/>
                <a:cs typeface="Arial" charset="0"/>
              </a:rPr>
              <a:t>6</a:t>
            </a:r>
            <a:r>
              <a:rPr lang="fr-FR" sz="1600" dirty="0">
                <a:solidFill>
                  <a:schemeClr val="tx1">
                    <a:lumMod val="60000"/>
                    <a:lumOff val="40000"/>
                  </a:schemeClr>
                </a:solidFill>
                <a:latin typeface="Arial" charset="0"/>
                <a:ea typeface="Arial" charset="0"/>
                <a:cs typeface="Arial" charset="0"/>
              </a:rPr>
              <a:t> </a:t>
            </a:r>
            <a:r>
              <a:rPr lang="fr-FR" sz="1600" dirty="0" err="1">
                <a:solidFill>
                  <a:schemeClr val="tx1">
                    <a:lumMod val="60000"/>
                    <a:lumOff val="40000"/>
                  </a:schemeClr>
                </a:solidFill>
                <a:latin typeface="Arial" charset="0"/>
                <a:ea typeface="Arial" charset="0"/>
                <a:cs typeface="Arial" charset="0"/>
              </a:rPr>
              <a:t>Observers</a:t>
            </a:r>
            <a:endParaRPr lang="fr-FR" sz="1600" dirty="0">
              <a:solidFill>
                <a:schemeClr val="tx1">
                  <a:lumMod val="60000"/>
                  <a:lumOff val="40000"/>
                </a:schemeClr>
              </a:solidFill>
              <a:latin typeface="Arial" charset="0"/>
              <a:ea typeface="Arial" charset="0"/>
              <a:cs typeface="Arial" charset="0"/>
            </a:endParaRPr>
          </a:p>
          <a:p>
            <a:r>
              <a:rPr lang="en-US" sz="1000" dirty="0">
                <a:solidFill>
                  <a:schemeClr val="tx1">
                    <a:lumMod val="60000"/>
                    <a:lumOff val="40000"/>
                  </a:schemeClr>
                </a:solidFill>
              </a:rPr>
              <a:t>Japan – Russia (suspended) – USA</a:t>
            </a:r>
          </a:p>
          <a:p>
            <a:r>
              <a:rPr lang="en-US" sz="1000" dirty="0">
                <a:solidFill>
                  <a:schemeClr val="tx1">
                    <a:lumMod val="60000"/>
                    <a:lumOff val="40000"/>
                  </a:schemeClr>
                </a:solidFill>
              </a:rPr>
              <a:t>European Union – JINR (suspended) – UNESCO</a:t>
            </a:r>
          </a:p>
          <a:p>
            <a:r>
              <a:rPr lang="en-US" sz="1000" dirty="0">
                <a:solidFill>
                  <a:srgbClr val="A8CEE3"/>
                </a:solidFill>
              </a:rPr>
              <a:t> </a:t>
            </a:r>
          </a:p>
        </p:txBody>
      </p:sp>
      <p:grpSp>
        <p:nvGrpSpPr>
          <p:cNvPr id="388" name="Group 387">
            <a:extLst>
              <a:ext uri="{FF2B5EF4-FFF2-40B4-BE49-F238E27FC236}">
                <a16:creationId xmlns:a16="http://schemas.microsoft.com/office/drawing/2014/main" id="{1ED366C7-9586-CF46-9759-425FC74B08D9}"/>
              </a:ext>
            </a:extLst>
          </p:cNvPr>
          <p:cNvGrpSpPr/>
          <p:nvPr/>
        </p:nvGrpSpPr>
        <p:grpSpPr>
          <a:xfrm>
            <a:off x="9109465" y="3645907"/>
            <a:ext cx="3321496" cy="1542503"/>
            <a:chOff x="9915059" y="2650253"/>
            <a:chExt cx="3178132" cy="1624460"/>
          </a:xfrm>
        </p:grpSpPr>
        <p:sp>
          <p:nvSpPr>
            <p:cNvPr id="389" name="Rectangle 388">
              <a:extLst>
                <a:ext uri="{FF2B5EF4-FFF2-40B4-BE49-F238E27FC236}">
                  <a16:creationId xmlns:a16="http://schemas.microsoft.com/office/drawing/2014/main" id="{9D2F5DCE-2B1B-F342-85BA-962A761725C7}"/>
                </a:ext>
              </a:extLst>
            </p:cNvPr>
            <p:cNvSpPr/>
            <p:nvPr/>
          </p:nvSpPr>
          <p:spPr>
            <a:xfrm>
              <a:off x="9915059" y="2650253"/>
              <a:ext cx="2956161" cy="16244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ZoneTexte 2">
              <a:extLst>
                <a:ext uri="{FF2B5EF4-FFF2-40B4-BE49-F238E27FC236}">
                  <a16:creationId xmlns:a16="http://schemas.microsoft.com/office/drawing/2014/main" id="{6C341B06-E424-6B48-A791-969129B7F027}"/>
                </a:ext>
              </a:extLst>
            </p:cNvPr>
            <p:cNvSpPr txBox="1"/>
            <p:nvPr/>
          </p:nvSpPr>
          <p:spPr>
            <a:xfrm>
              <a:off x="9954637" y="2723467"/>
              <a:ext cx="3138554" cy="1312724"/>
            </a:xfrm>
            <a:prstGeom prst="rect">
              <a:avLst/>
            </a:prstGeom>
            <a:noFill/>
          </p:spPr>
          <p:txBody>
            <a:bodyPr wrap="square" rtlCol="0">
              <a:spAutoFit/>
            </a:bodyPr>
            <a:lstStyle/>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As of </a:t>
              </a:r>
              <a:r>
                <a:rPr lang="en-US" sz="1500" dirty="0">
                  <a:solidFill>
                    <a:schemeClr val="bg1"/>
                  </a:solidFill>
                </a:rPr>
                <a:t>31 December 2023</a:t>
              </a:r>
              <a:endParaRPr lang="en-US" sz="1500" dirty="0">
                <a:solidFill>
                  <a:schemeClr val="bg1"/>
                </a:solidFill>
                <a:effectLst>
                  <a:outerShdw sx="1000" sy="1000" algn="ctr" rotWithShape="0">
                    <a:schemeClr val="tx1"/>
                  </a:outerShdw>
                </a:effectLst>
              </a:endParaRPr>
            </a:p>
            <a:p>
              <a:pPr marL="171450" indent="-171450">
                <a:lnSpc>
                  <a:spcPct val="80000"/>
                </a:lnSpc>
                <a:spcBef>
                  <a:spcPct val="20000"/>
                </a:spcBef>
                <a:buSzPct val="65000"/>
                <a:defRPr/>
              </a:pPr>
              <a:r>
                <a:rPr lang="en-US" sz="1500" dirty="0">
                  <a:solidFill>
                    <a:schemeClr val="bg1"/>
                  </a:solidFill>
                  <a:effectLst>
                    <a:outerShdw sx="1000" sy="1000" algn="ctr" rotWithShape="0">
                      <a:schemeClr val="tx1"/>
                    </a:outerShdw>
                  </a:effectLst>
                </a:rPr>
                <a:t>Employees:</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2666 </a:t>
              </a:r>
              <a:r>
                <a:rPr lang="en-US" sz="1500" dirty="0">
                  <a:solidFill>
                    <a:schemeClr val="bg1"/>
                  </a:solidFill>
                  <a:effectLst>
                    <a:outerShdw sx="1000" sy="1000" algn="ctr" rotWithShape="0">
                      <a:schemeClr val="tx1"/>
                    </a:outerShdw>
                  </a:effectLst>
                </a:rPr>
                <a:t>staff, </a:t>
              </a:r>
              <a:r>
                <a:rPr lang="en-US" sz="1500" b="1" dirty="0">
                  <a:solidFill>
                    <a:schemeClr val="bg1"/>
                  </a:solidFill>
                  <a:effectLst>
                    <a:outerShdw sx="1000" sy="1000" algn="ctr" rotWithShape="0">
                      <a:schemeClr val="tx1"/>
                    </a:outerShdw>
                  </a:effectLst>
                </a:rPr>
                <a:t>1002</a:t>
              </a:r>
              <a:r>
                <a:rPr lang="en-US" sz="1500" dirty="0">
                  <a:solidFill>
                    <a:schemeClr val="bg1"/>
                  </a:solidFill>
                  <a:effectLst>
                    <a:outerShdw sx="1000" sy="1000" algn="ctr" rotWithShape="0">
                      <a:schemeClr val="tx1"/>
                    </a:outerShdw>
                  </a:effectLst>
                </a:rPr>
                <a:t> </a:t>
              </a:r>
              <a:r>
                <a:rPr lang="en-US" sz="1500" dirty="0">
                  <a:solidFill>
                    <a:schemeClr val="bg1"/>
                  </a:solidFill>
                </a:rPr>
                <a:t>graduates</a:t>
              </a:r>
            </a:p>
            <a:p>
              <a:pPr marL="171450" indent="-171450">
                <a:lnSpc>
                  <a:spcPct val="80000"/>
                </a:lnSpc>
                <a:spcBef>
                  <a:spcPct val="20000"/>
                </a:spcBef>
                <a:buSzPct val="65000"/>
                <a:defRPr/>
              </a:pPr>
              <a:r>
                <a:rPr lang="en-US" sz="1500" dirty="0">
                  <a:solidFill>
                    <a:schemeClr val="bg2"/>
                  </a:solidFill>
                </a:rPr>
                <a:t>Associates:</a:t>
              </a:r>
              <a:r>
                <a:rPr lang="en-US" sz="1500" b="1" dirty="0">
                  <a:solidFill>
                    <a:schemeClr val="bg2"/>
                  </a:solidFill>
                  <a:effectLst>
                    <a:outerShdw sx="1000" sy="1000" algn="ctr" rotWithShape="0">
                      <a:schemeClr val="tx1"/>
                    </a:outerShdw>
                  </a:effectLst>
                </a:rPr>
                <a:t> </a:t>
              </a:r>
            </a:p>
            <a:p>
              <a:pPr marL="171450" indent="-171450">
                <a:lnSpc>
                  <a:spcPct val="80000"/>
                </a:lnSpc>
                <a:spcBef>
                  <a:spcPct val="20000"/>
                </a:spcBef>
                <a:buSzPct val="65000"/>
                <a:defRPr/>
              </a:pPr>
              <a:r>
                <a:rPr lang="en-US" sz="1500" b="1" dirty="0">
                  <a:solidFill>
                    <a:schemeClr val="bg1"/>
                  </a:solidFill>
                  <a:effectLst>
                    <a:outerShdw sx="1000" sy="1000" algn="ctr" rotWithShape="0">
                      <a:schemeClr val="tx1"/>
                    </a:outerShdw>
                  </a:effectLst>
                </a:rPr>
                <a:t>12 370 </a:t>
              </a:r>
              <a:r>
                <a:rPr lang="en-US" sz="1500" dirty="0">
                  <a:solidFill>
                    <a:schemeClr val="bg1"/>
                  </a:solidFill>
                  <a:effectLst>
                    <a:outerShdw sx="1000" sy="1000" algn="ctr" rotWithShape="0">
                      <a:schemeClr val="tx1"/>
                    </a:outerShdw>
                  </a:effectLst>
                </a:rPr>
                <a:t>users, </a:t>
              </a:r>
              <a:r>
                <a:rPr lang="en-US" sz="1500" b="1" dirty="0">
                  <a:solidFill>
                    <a:schemeClr val="bg1"/>
                  </a:solidFill>
                  <a:effectLst>
                    <a:outerShdw sx="1000" sy="1000" algn="ctr" rotWithShape="0">
                      <a:schemeClr val="tx1"/>
                    </a:outerShdw>
                  </a:effectLst>
                </a:rPr>
                <a:t>1513 </a:t>
              </a:r>
              <a:r>
                <a:rPr lang="en-US" sz="1500" dirty="0">
                  <a:solidFill>
                    <a:schemeClr val="bg1"/>
                  </a:solidFill>
                  <a:effectLst>
                    <a:outerShdw sx="1000" sy="1000" algn="ctr" rotWithShape="0">
                      <a:schemeClr val="tx1"/>
                    </a:outerShdw>
                  </a:effectLst>
                </a:rPr>
                <a:t>others</a:t>
              </a:r>
            </a:p>
          </p:txBody>
        </p:sp>
      </p:grpSp>
      <p:sp>
        <p:nvSpPr>
          <p:cNvPr id="392" name="Rectangle 391">
            <a:extLst>
              <a:ext uri="{FF2B5EF4-FFF2-40B4-BE49-F238E27FC236}">
                <a16:creationId xmlns:a16="http://schemas.microsoft.com/office/drawing/2014/main" id="{B1CFD215-7D6F-B748-9D72-E6BE6E6B67D3}"/>
              </a:ext>
            </a:extLst>
          </p:cNvPr>
          <p:cNvSpPr/>
          <p:nvPr/>
        </p:nvSpPr>
        <p:spPr>
          <a:xfrm>
            <a:off x="9093212" y="2509914"/>
            <a:ext cx="3105342" cy="10460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ZoneTexte 2">
            <a:extLst>
              <a:ext uri="{FF2B5EF4-FFF2-40B4-BE49-F238E27FC236}">
                <a16:creationId xmlns:a16="http://schemas.microsoft.com/office/drawing/2014/main" id="{550A0A85-68F3-AD4E-BC01-61C37573C952}"/>
              </a:ext>
            </a:extLst>
          </p:cNvPr>
          <p:cNvSpPr txBox="1"/>
          <p:nvPr/>
        </p:nvSpPr>
        <p:spPr>
          <a:xfrm>
            <a:off x="9109466" y="2509982"/>
            <a:ext cx="2744702" cy="1015663"/>
          </a:xfrm>
          <a:prstGeom prst="rect">
            <a:avLst/>
          </a:prstGeom>
          <a:noFill/>
        </p:spPr>
        <p:txBody>
          <a:bodyPr wrap="square" rtlCol="0">
            <a:spAutoFit/>
          </a:bodyPr>
          <a:lstStyle/>
          <a:p>
            <a:r>
              <a:rPr lang="en-US" sz="1500" dirty="0">
                <a:solidFill>
                  <a:schemeClr val="bg1"/>
                </a:solidFill>
                <a:latin typeface="Arial" charset="0"/>
                <a:ea typeface="Arial" charset="0"/>
                <a:cs typeface="Arial" charset="0"/>
              </a:rPr>
              <a:t>CERN’s annual budget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is 1200 MCHF (equivalent </a:t>
            </a:r>
            <a:br>
              <a:rPr lang="en-US" sz="1500" dirty="0">
                <a:solidFill>
                  <a:schemeClr val="bg1"/>
                </a:solidFill>
                <a:latin typeface="Arial" charset="0"/>
                <a:ea typeface="Arial" charset="0"/>
                <a:cs typeface="Arial" charset="0"/>
              </a:rPr>
            </a:br>
            <a:r>
              <a:rPr lang="en-US" sz="1500" dirty="0">
                <a:solidFill>
                  <a:schemeClr val="bg1"/>
                </a:solidFill>
                <a:latin typeface="Arial" charset="0"/>
                <a:ea typeface="Arial" charset="0"/>
                <a:cs typeface="Arial" charset="0"/>
              </a:rPr>
              <a:t>to a medium-sized European university)</a:t>
            </a:r>
          </a:p>
        </p:txBody>
      </p:sp>
      <p:pic>
        <p:nvPicPr>
          <p:cNvPr id="19" name="Picture 18">
            <a:extLst>
              <a:ext uri="{FF2B5EF4-FFF2-40B4-BE49-F238E27FC236}">
                <a16:creationId xmlns:a16="http://schemas.microsoft.com/office/drawing/2014/main" id="{3A709612-5C3B-A642-A5D1-6DF331BB23E6}"/>
              </a:ext>
            </a:extLst>
          </p:cNvPr>
          <p:cNvPicPr>
            <a:picLocks noChangeAspect="1"/>
          </p:cNvPicPr>
          <p:nvPr/>
        </p:nvPicPr>
        <p:blipFill>
          <a:blip r:embed="rId3"/>
          <a:stretch>
            <a:fillRect/>
          </a:stretch>
        </p:blipFill>
        <p:spPr>
          <a:xfrm>
            <a:off x="3458354" y="1513146"/>
            <a:ext cx="5613400" cy="3581400"/>
          </a:xfrm>
          <a:prstGeom prst="rect">
            <a:avLst/>
          </a:prstGeom>
        </p:spPr>
      </p:pic>
      <p:sp>
        <p:nvSpPr>
          <p:cNvPr id="16" name="TextBox 15">
            <a:extLst>
              <a:ext uri="{FF2B5EF4-FFF2-40B4-BE49-F238E27FC236}">
                <a16:creationId xmlns:a16="http://schemas.microsoft.com/office/drawing/2014/main" id="{097E8936-EC78-E142-B8DB-84FC50F36B5B}"/>
              </a:ext>
            </a:extLst>
          </p:cNvPr>
          <p:cNvSpPr txBox="1"/>
          <p:nvPr/>
        </p:nvSpPr>
        <p:spPr>
          <a:xfrm>
            <a:off x="4485409" y="5194370"/>
            <a:ext cx="6811391" cy="1641892"/>
          </a:xfrm>
          <a:prstGeom prst="rect">
            <a:avLst/>
          </a:prstGeom>
          <a:noFill/>
        </p:spPr>
        <p:txBody>
          <a:bodyPr wrap="none" rtlCol="0" anchor="t" anchorCtr="0">
            <a:noAutofit/>
          </a:bodyPr>
          <a:lstStyle/>
          <a:p>
            <a:r>
              <a:rPr lang="en-US" sz="1600" dirty="0">
                <a:solidFill>
                  <a:schemeClr val="tx2">
                    <a:lumMod val="75000"/>
                    <a:lumOff val="25000"/>
                  </a:schemeClr>
                </a:solidFill>
              </a:rPr>
              <a:t>Around 50 Cooperation Agreements </a:t>
            </a:r>
            <a:br>
              <a:rPr lang="en-US" sz="1600" dirty="0">
                <a:solidFill>
                  <a:schemeClr val="tx2">
                    <a:lumMod val="75000"/>
                    <a:lumOff val="25000"/>
                  </a:schemeClr>
                </a:solidFill>
              </a:rPr>
            </a:br>
            <a:r>
              <a:rPr lang="en-US" sz="1600" dirty="0">
                <a:solidFill>
                  <a:schemeClr val="tx2">
                    <a:lumMod val="75000"/>
                    <a:lumOff val="25000"/>
                  </a:schemeClr>
                </a:solidFill>
              </a:rPr>
              <a:t>with non-Member States and Territories</a:t>
            </a:r>
          </a:p>
          <a:p>
            <a:r>
              <a:rPr lang="en-US" sz="1000" dirty="0">
                <a:solidFill>
                  <a:schemeClr val="tx2">
                    <a:lumMod val="75000"/>
                    <a:lumOff val="25000"/>
                  </a:schemeClr>
                </a:solidFill>
              </a:rPr>
              <a:t>Albania – Algeria – Argentina – Armenia – Australia – Azerbaijan – Bangladesh – Belarus – Bolivia</a:t>
            </a:r>
            <a:br>
              <a:rPr lang="en-US" sz="1000" dirty="0">
                <a:solidFill>
                  <a:schemeClr val="tx2">
                    <a:lumMod val="75000"/>
                    <a:lumOff val="25000"/>
                  </a:schemeClr>
                </a:solidFill>
              </a:rPr>
            </a:br>
            <a:r>
              <a:rPr lang="en-US" sz="1000" dirty="0">
                <a:solidFill>
                  <a:schemeClr val="tx2">
                    <a:lumMod val="75000"/>
                    <a:lumOff val="25000"/>
                  </a:schemeClr>
                </a:solidFill>
              </a:rPr>
              <a:t>Bosnia and Herzegovina – Canada – Chile – Colombia – Costa Rica – Ecuador – Egypt – Georgia – Honduras</a:t>
            </a:r>
          </a:p>
          <a:p>
            <a:r>
              <a:rPr lang="en-US" sz="1000" dirty="0">
                <a:solidFill>
                  <a:schemeClr val="tx2">
                    <a:lumMod val="75000"/>
                    <a:lumOff val="25000"/>
                  </a:schemeClr>
                </a:solidFill>
              </a:rPr>
              <a:t>Iceland – Iran – Jordan – Kazakhstan – Lebanon – Malta – Mexico – Mongolia – Montenegro – Morocco – Nepal  </a:t>
            </a:r>
          </a:p>
          <a:p>
            <a:r>
              <a:rPr lang="en-US" sz="1000" dirty="0">
                <a:solidFill>
                  <a:schemeClr val="tx2">
                    <a:lumMod val="75000"/>
                    <a:lumOff val="25000"/>
                  </a:schemeClr>
                </a:solidFill>
              </a:rPr>
              <a:t>New Zealand – North Macedonia – Palestine – Paraguay – People's Republic of China – Peru – Philippines – Qatar</a:t>
            </a:r>
          </a:p>
          <a:p>
            <a:r>
              <a:rPr lang="en-US" sz="1000" b="1" dirty="0">
                <a:solidFill>
                  <a:srgbClr val="C00000"/>
                </a:solidFill>
              </a:rPr>
              <a:t>Republic of Korea </a:t>
            </a:r>
            <a:r>
              <a:rPr lang="en-US" sz="1000" dirty="0">
                <a:solidFill>
                  <a:schemeClr val="tx2">
                    <a:lumMod val="75000"/>
                    <a:lumOff val="25000"/>
                  </a:schemeClr>
                </a:solidFill>
              </a:rPr>
              <a:t>– Saudi Arabia – Sri Lanka – South Africa – Thailand – Tunisia – United Arab Emirates – Vietnam</a:t>
            </a:r>
            <a:endParaRPr lang="fr-FR" dirty="0">
              <a:solidFill>
                <a:schemeClr val="tx2">
                  <a:lumMod val="75000"/>
                  <a:lumOff val="25000"/>
                </a:schemeClr>
              </a:solidFill>
              <a:latin typeface="Arial" charset="0"/>
              <a:ea typeface="Arial" charset="0"/>
              <a:cs typeface="Arial" charset="0"/>
            </a:endParaRPr>
          </a:p>
        </p:txBody>
      </p:sp>
    </p:spTree>
    <p:extLst>
      <p:ext uri="{BB962C8B-B14F-4D97-AF65-F5344CB8AC3E}">
        <p14:creationId xmlns:p14="http://schemas.microsoft.com/office/powerpoint/2010/main" val="710882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02BA0-270B-F148-85ED-6252920054E3}"/>
              </a:ext>
            </a:extLst>
          </p:cNvPr>
          <p:cNvSpPr>
            <a:spLocks noGrp="1"/>
          </p:cNvSpPr>
          <p:nvPr>
            <p:ph type="title"/>
          </p:nvPr>
        </p:nvSpPr>
        <p:spPr>
          <a:xfrm>
            <a:off x="696000" y="465592"/>
            <a:ext cx="10800000" cy="682894"/>
          </a:xfrm>
        </p:spPr>
        <p:txBody>
          <a:bodyPr>
            <a:normAutofit/>
          </a:bodyPr>
          <a:lstStyle/>
          <a:p>
            <a:r>
              <a:rPr lang="en-US" sz="4000" dirty="0"/>
              <a:t>A laboratory for people around the world</a:t>
            </a:r>
          </a:p>
        </p:txBody>
      </p:sp>
      <p:sp>
        <p:nvSpPr>
          <p:cNvPr id="6" name="Slide Number Placeholder 5">
            <a:extLst>
              <a:ext uri="{FF2B5EF4-FFF2-40B4-BE49-F238E27FC236}">
                <a16:creationId xmlns:a16="http://schemas.microsoft.com/office/drawing/2014/main" id="{3AEC781E-76FF-374F-A134-BCA33B0051E9}"/>
              </a:ext>
            </a:extLst>
          </p:cNvPr>
          <p:cNvSpPr>
            <a:spLocks noGrp="1"/>
          </p:cNvSpPr>
          <p:nvPr>
            <p:ph type="sldNum" sz="quarter" idx="12"/>
          </p:nvPr>
        </p:nvSpPr>
        <p:spPr/>
        <p:txBody>
          <a:bodyPr/>
          <a:lstStyle/>
          <a:p>
            <a:fld id="{490AA3F6-1618-3548-975A-DD1A2939A246}" type="slidenum">
              <a:rPr lang="fr-FR" smtClean="0"/>
              <a:t>16</a:t>
            </a:fld>
            <a:endParaRPr lang="fr-FR"/>
          </a:p>
        </p:txBody>
      </p:sp>
      <p:sp>
        <p:nvSpPr>
          <p:cNvPr id="195" name="AutoShape 3">
            <a:extLst>
              <a:ext uri="{FF2B5EF4-FFF2-40B4-BE49-F238E27FC236}">
                <a16:creationId xmlns:a16="http://schemas.microsoft.com/office/drawing/2014/main" id="{893E21E5-BEFD-CC41-A448-CBB5B86E5E14}"/>
              </a:ext>
            </a:extLst>
          </p:cNvPr>
          <p:cNvSpPr>
            <a:spLocks noChangeAspect="1" noChangeArrowheads="1" noTextEdit="1"/>
          </p:cNvSpPr>
          <p:nvPr/>
        </p:nvSpPr>
        <p:spPr bwMode="auto">
          <a:xfrm>
            <a:off x="2743231" y="1651064"/>
            <a:ext cx="6707775" cy="331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5" name="TextBox 754">
            <a:extLst>
              <a:ext uri="{FF2B5EF4-FFF2-40B4-BE49-F238E27FC236}">
                <a16:creationId xmlns:a16="http://schemas.microsoft.com/office/drawing/2014/main" id="{370A23ED-C0A0-6B4C-8F18-70D93F06AEB8}"/>
              </a:ext>
            </a:extLst>
          </p:cNvPr>
          <p:cNvSpPr txBox="1"/>
          <p:nvPr/>
        </p:nvSpPr>
        <p:spPr>
          <a:xfrm>
            <a:off x="5170180" y="5311585"/>
            <a:ext cx="6325820" cy="1663038"/>
          </a:xfrm>
          <a:prstGeom prst="rect">
            <a:avLst/>
          </a:prstGeom>
          <a:noFill/>
        </p:spPr>
        <p:txBody>
          <a:bodyPr wrap="square" rtlCol="0" anchor="t" anchorCtr="0">
            <a:noAutofit/>
          </a:bodyPr>
          <a:lstStyle/>
          <a:p>
            <a:r>
              <a:rPr lang="en-US" sz="1400" dirty="0">
                <a:solidFill>
                  <a:schemeClr val="tx2">
                    <a:lumMod val="75000"/>
                    <a:lumOff val="25000"/>
                  </a:schemeClr>
                </a:solidFill>
              </a:rPr>
              <a:t>Non-Member States and Territories </a:t>
            </a:r>
            <a:r>
              <a:rPr lang="en-GB" sz="1400" dirty="0">
                <a:solidFill>
                  <a:schemeClr val="tx2">
                    <a:lumMod val="75000"/>
                    <a:lumOff val="25000"/>
                  </a:schemeClr>
                </a:solidFill>
                <a:effectLst/>
                <a:ea typeface="Aptos" panose="020B0004020202020204" pitchFamily="34" charset="0"/>
              </a:rPr>
              <a:t>1317</a:t>
            </a:r>
            <a:r>
              <a:rPr lang="en-CH" sz="1400" dirty="0">
                <a:effectLst/>
              </a:rPr>
              <a:t> </a:t>
            </a:r>
          </a:p>
          <a:p>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Algeria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Argentina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16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Armenia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16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Australia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26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Azerbaijan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Bahrain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Belarus</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Canada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206 </a:t>
            </a:r>
          </a:p>
          <a:p>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Chile</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45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China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414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Colombia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Costa Rica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Cuba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Ecuador</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Egypt</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Georgia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Hong Kong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15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Iceland</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Indonesia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7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Iran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Ireland</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Jordan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Kazakhstan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Kuwait</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Lebanon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7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Madagascar</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 </a:t>
            </a:r>
          </a:p>
          <a:p>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Malaysia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Malta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Mexico</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56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Montenegro</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Morocco</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18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New Zealand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2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Nigeria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2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Oman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 </a:t>
            </a:r>
          </a:p>
          <a:p>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Palestine</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Peru</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3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Philippines</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 – </a:t>
            </a:r>
            <a:r>
              <a:rPr lang="en-GB" sz="900" b="1" kern="100" dirty="0">
                <a:solidFill>
                  <a:srgbClr val="C00000"/>
                </a:solidFill>
                <a:effectLst/>
                <a:ea typeface="Aptos" panose="020B0004020202020204" pitchFamily="34" charset="0"/>
                <a:cs typeface="Times New Roman" panose="02020603050405020304" pitchFamily="18" charset="0"/>
              </a:rPr>
              <a:t>Republic of Korea </a:t>
            </a:r>
            <a:r>
              <a:rPr lang="en-GB" sz="900" kern="100" dirty="0">
                <a:solidFill>
                  <a:srgbClr val="C00000"/>
                </a:solidFill>
                <a:effectLst/>
                <a:ea typeface="Aptos" panose="020B0004020202020204" pitchFamily="34" charset="0"/>
                <a:cs typeface="Times New Roman" panose="02020603050405020304" pitchFamily="18" charset="0"/>
              </a:rPr>
              <a:t>168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Saudi Arabia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6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South Africa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61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Sri Lanka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10</a:t>
            </a:r>
          </a:p>
          <a:p>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Taiwan</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52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Thailand</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17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Tunisia</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4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United Arab Emirates </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10 – </a:t>
            </a:r>
            <a:r>
              <a:rPr lang="en-GB" sz="900" b="1" kern="100" dirty="0">
                <a:solidFill>
                  <a:schemeClr val="tx2">
                    <a:lumMod val="75000"/>
                    <a:lumOff val="25000"/>
                  </a:schemeClr>
                </a:solidFill>
                <a:effectLst/>
                <a:ea typeface="Aptos" panose="020B0004020202020204" pitchFamily="34" charset="0"/>
                <a:cs typeface="Times New Roman" panose="02020603050405020304" pitchFamily="18" charset="0"/>
              </a:rPr>
              <a:t>Vietnam</a:t>
            </a:r>
            <a:r>
              <a:rPr lang="en-GB" sz="900" kern="100" dirty="0">
                <a:solidFill>
                  <a:schemeClr val="tx2">
                    <a:lumMod val="75000"/>
                    <a:lumOff val="25000"/>
                  </a:schemeClr>
                </a:solidFill>
                <a:effectLst/>
                <a:ea typeface="Aptos" panose="020B0004020202020204" pitchFamily="34" charset="0"/>
                <a:cs typeface="Times New Roman" panose="02020603050405020304" pitchFamily="18" charset="0"/>
              </a:rPr>
              <a:t> 1</a:t>
            </a:r>
            <a:endParaRPr lang="en-CH" sz="900" kern="100" dirty="0">
              <a:solidFill>
                <a:schemeClr val="tx2">
                  <a:lumMod val="75000"/>
                  <a:lumOff val="25000"/>
                </a:schemeClr>
              </a:solidFill>
              <a:effectLst/>
              <a:ea typeface="Aptos" panose="020B0004020202020204" pitchFamily="34" charset="0"/>
              <a:cs typeface="Times New Roman" panose="02020603050405020304" pitchFamily="18" charset="0"/>
            </a:endParaRPr>
          </a:p>
        </p:txBody>
      </p:sp>
      <p:sp>
        <p:nvSpPr>
          <p:cNvPr id="896" name="ZoneTexte 15">
            <a:extLst>
              <a:ext uri="{FF2B5EF4-FFF2-40B4-BE49-F238E27FC236}">
                <a16:creationId xmlns:a16="http://schemas.microsoft.com/office/drawing/2014/main" id="{9FCF8CFA-D161-954A-B280-A5DD293A3A7A}"/>
              </a:ext>
            </a:extLst>
          </p:cNvPr>
          <p:cNvSpPr txBox="1"/>
          <p:nvPr/>
        </p:nvSpPr>
        <p:spPr>
          <a:xfrm>
            <a:off x="695324" y="3512104"/>
            <a:ext cx="3610458" cy="1035953"/>
          </a:xfrm>
          <a:prstGeom prst="rect">
            <a:avLst/>
          </a:prstGeom>
          <a:noFill/>
        </p:spPr>
        <p:txBody>
          <a:bodyPr wrap="square" lIns="0" tIns="0" rIns="0" bIns="0" rtlCol="0">
            <a:noAutofit/>
          </a:bodyPr>
          <a:lstStyle/>
          <a:p>
            <a:r>
              <a:rPr lang="en-US" sz="1400" b="1" dirty="0"/>
              <a:t>Member States 7438 </a:t>
            </a:r>
            <a:endParaRPr lang="en-US" sz="1400" dirty="0"/>
          </a:p>
          <a:p>
            <a:r>
              <a:rPr lang="en-GB" sz="900" b="1" kern="100" dirty="0">
                <a:effectLst/>
                <a:ea typeface="Aptos" panose="020B0004020202020204" pitchFamily="34" charset="0"/>
                <a:cs typeface="Times New Roman" panose="02020603050405020304" pitchFamily="18" charset="0"/>
              </a:rPr>
              <a:t>Austria</a:t>
            </a:r>
            <a:r>
              <a:rPr lang="en-GB" sz="900" kern="100" dirty="0">
                <a:effectLst/>
                <a:ea typeface="Aptos" panose="020B0004020202020204" pitchFamily="34" charset="0"/>
                <a:cs typeface="Times New Roman" panose="02020603050405020304" pitchFamily="18" charset="0"/>
              </a:rPr>
              <a:t> 86 – </a:t>
            </a:r>
            <a:r>
              <a:rPr lang="en-GB" sz="900" b="1" kern="100" dirty="0">
                <a:effectLst/>
                <a:ea typeface="Aptos" panose="020B0004020202020204" pitchFamily="34" charset="0"/>
                <a:cs typeface="Times New Roman" panose="02020603050405020304" pitchFamily="18" charset="0"/>
              </a:rPr>
              <a:t>Belgium</a:t>
            </a:r>
            <a:r>
              <a:rPr lang="en-GB" sz="900" kern="100" dirty="0">
                <a:effectLst/>
                <a:ea typeface="Aptos" panose="020B0004020202020204" pitchFamily="34" charset="0"/>
                <a:cs typeface="Times New Roman" panose="02020603050405020304" pitchFamily="18" charset="0"/>
              </a:rPr>
              <a:t> 129 – </a:t>
            </a:r>
            <a:r>
              <a:rPr lang="en-GB" sz="900" b="1" kern="100" dirty="0">
                <a:effectLst/>
                <a:ea typeface="Aptos" panose="020B0004020202020204" pitchFamily="34" charset="0"/>
                <a:cs typeface="Times New Roman" panose="02020603050405020304" pitchFamily="18" charset="0"/>
              </a:rPr>
              <a:t>Bulgaria</a:t>
            </a:r>
            <a:r>
              <a:rPr lang="en-GB" sz="900" kern="100" dirty="0">
                <a:effectLst/>
                <a:ea typeface="Aptos" panose="020B0004020202020204" pitchFamily="34" charset="0"/>
                <a:cs typeface="Times New Roman" panose="02020603050405020304" pitchFamily="18" charset="0"/>
              </a:rPr>
              <a:t> 46 – </a:t>
            </a:r>
            <a:r>
              <a:rPr lang="en-GB" sz="900" b="1" kern="100" dirty="0">
                <a:effectLst/>
                <a:ea typeface="Aptos" panose="020B0004020202020204" pitchFamily="34" charset="0"/>
                <a:cs typeface="Times New Roman" panose="02020603050405020304" pitchFamily="18" charset="0"/>
              </a:rPr>
              <a:t>Czech Republic </a:t>
            </a:r>
            <a:r>
              <a:rPr lang="en-GB" sz="900" kern="100" dirty="0">
                <a:effectLst/>
                <a:ea typeface="Aptos" panose="020B0004020202020204" pitchFamily="34" charset="0"/>
                <a:cs typeface="Times New Roman" panose="02020603050405020304" pitchFamily="18" charset="0"/>
              </a:rPr>
              <a:t>252</a:t>
            </a:r>
          </a:p>
          <a:p>
            <a:r>
              <a:rPr lang="en-GB" sz="900" b="1" kern="100" dirty="0">
                <a:effectLst/>
                <a:ea typeface="Aptos" panose="020B0004020202020204" pitchFamily="34" charset="0"/>
                <a:cs typeface="Times New Roman" panose="02020603050405020304" pitchFamily="18" charset="0"/>
              </a:rPr>
              <a:t>Denmark</a:t>
            </a:r>
            <a:r>
              <a:rPr lang="en-GB" sz="900" kern="100" dirty="0">
                <a:effectLst/>
                <a:ea typeface="Aptos" panose="020B0004020202020204" pitchFamily="34" charset="0"/>
                <a:cs typeface="Times New Roman" panose="02020603050405020304" pitchFamily="18" charset="0"/>
              </a:rPr>
              <a:t> 47 – </a:t>
            </a:r>
            <a:r>
              <a:rPr lang="en-GB" sz="900" b="1" kern="100" dirty="0">
                <a:effectLst/>
                <a:ea typeface="Aptos" panose="020B0004020202020204" pitchFamily="34" charset="0"/>
                <a:cs typeface="Times New Roman" panose="02020603050405020304" pitchFamily="18" charset="0"/>
              </a:rPr>
              <a:t>Finland </a:t>
            </a:r>
            <a:r>
              <a:rPr lang="en-GB" sz="900" kern="100" dirty="0">
                <a:effectLst/>
                <a:ea typeface="Aptos" panose="020B0004020202020204" pitchFamily="34" charset="0"/>
                <a:cs typeface="Times New Roman" panose="02020603050405020304" pitchFamily="18" charset="0"/>
              </a:rPr>
              <a:t>88 – </a:t>
            </a:r>
            <a:r>
              <a:rPr lang="en-GB" sz="900" b="1" kern="100" dirty="0">
                <a:effectLst/>
                <a:ea typeface="Aptos" panose="020B0004020202020204" pitchFamily="34" charset="0"/>
                <a:cs typeface="Times New Roman" panose="02020603050405020304" pitchFamily="18" charset="0"/>
              </a:rPr>
              <a:t>France</a:t>
            </a:r>
            <a:r>
              <a:rPr lang="en-GB" sz="900" kern="100" dirty="0">
                <a:effectLst/>
                <a:ea typeface="Aptos" panose="020B0004020202020204" pitchFamily="34" charset="0"/>
                <a:cs typeface="Times New Roman" panose="02020603050405020304" pitchFamily="18" charset="0"/>
              </a:rPr>
              <a:t> 842 – </a:t>
            </a:r>
            <a:r>
              <a:rPr lang="en-GB" sz="900" b="1" kern="100" dirty="0">
                <a:effectLst/>
                <a:ea typeface="Aptos" panose="020B0004020202020204" pitchFamily="34" charset="0"/>
                <a:cs typeface="Times New Roman" panose="02020603050405020304" pitchFamily="18" charset="0"/>
              </a:rPr>
              <a:t>Germany</a:t>
            </a:r>
            <a:r>
              <a:rPr lang="en-GB" sz="900" kern="100" dirty="0">
                <a:effectLst/>
                <a:ea typeface="Aptos" panose="020B0004020202020204" pitchFamily="34" charset="0"/>
                <a:cs typeface="Times New Roman" panose="02020603050405020304" pitchFamily="18" charset="0"/>
              </a:rPr>
              <a:t> 1296 </a:t>
            </a:r>
          </a:p>
          <a:p>
            <a:r>
              <a:rPr lang="en-GB" sz="900" b="1" kern="100" dirty="0">
                <a:effectLst/>
                <a:ea typeface="Aptos" panose="020B0004020202020204" pitchFamily="34" charset="0"/>
                <a:cs typeface="Times New Roman" panose="02020603050405020304" pitchFamily="18" charset="0"/>
              </a:rPr>
              <a:t>Greece</a:t>
            </a:r>
            <a:r>
              <a:rPr lang="en-GB" sz="900" kern="100" dirty="0">
                <a:effectLst/>
                <a:ea typeface="Aptos" panose="020B0004020202020204" pitchFamily="34" charset="0"/>
                <a:cs typeface="Times New Roman" panose="02020603050405020304" pitchFamily="18" charset="0"/>
              </a:rPr>
              <a:t> 112 – </a:t>
            </a:r>
            <a:r>
              <a:rPr lang="en-GB" sz="900" b="1" kern="100" dirty="0">
                <a:effectLst/>
                <a:ea typeface="Aptos" panose="020B0004020202020204" pitchFamily="34" charset="0"/>
                <a:cs typeface="Times New Roman" panose="02020603050405020304" pitchFamily="18" charset="0"/>
              </a:rPr>
              <a:t>Hungary</a:t>
            </a:r>
            <a:r>
              <a:rPr lang="en-GB" sz="900" kern="100" dirty="0">
                <a:effectLst/>
                <a:ea typeface="Aptos" panose="020B0004020202020204" pitchFamily="34" charset="0"/>
                <a:cs typeface="Times New Roman" panose="02020603050405020304" pitchFamily="18" charset="0"/>
              </a:rPr>
              <a:t> 80 – </a:t>
            </a:r>
            <a:r>
              <a:rPr lang="en-GB" sz="900" b="1" kern="100" dirty="0">
                <a:effectLst/>
                <a:ea typeface="Aptos" panose="020B0004020202020204" pitchFamily="34" charset="0"/>
                <a:cs typeface="Times New Roman" panose="02020603050405020304" pitchFamily="18" charset="0"/>
              </a:rPr>
              <a:t>Israel</a:t>
            </a:r>
            <a:r>
              <a:rPr lang="en-GB" sz="900" kern="100" dirty="0">
                <a:effectLst/>
                <a:ea typeface="Aptos" panose="020B0004020202020204" pitchFamily="34" charset="0"/>
                <a:cs typeface="Times New Roman" panose="02020603050405020304" pitchFamily="18" charset="0"/>
              </a:rPr>
              <a:t> 74 – </a:t>
            </a:r>
            <a:r>
              <a:rPr lang="en-GB" sz="900" b="1" kern="100" dirty="0">
                <a:effectLst/>
                <a:ea typeface="Aptos" panose="020B0004020202020204" pitchFamily="34" charset="0"/>
                <a:cs typeface="Times New Roman" panose="02020603050405020304" pitchFamily="18" charset="0"/>
              </a:rPr>
              <a:t>Italy</a:t>
            </a:r>
            <a:r>
              <a:rPr lang="en-GB" sz="900" kern="100" dirty="0">
                <a:effectLst/>
                <a:ea typeface="Aptos" panose="020B0004020202020204" pitchFamily="34" charset="0"/>
                <a:cs typeface="Times New Roman" panose="02020603050405020304" pitchFamily="18" charset="0"/>
              </a:rPr>
              <a:t> 1609 – </a:t>
            </a:r>
            <a:r>
              <a:rPr lang="en-GB" sz="900" b="1" kern="100" dirty="0">
                <a:effectLst/>
                <a:ea typeface="Aptos" panose="020B0004020202020204" pitchFamily="34" charset="0"/>
                <a:cs typeface="Times New Roman" panose="02020603050405020304" pitchFamily="18" charset="0"/>
              </a:rPr>
              <a:t>Netherlands</a:t>
            </a:r>
            <a:r>
              <a:rPr lang="en-GB" sz="900" kern="100" dirty="0">
                <a:effectLst/>
                <a:ea typeface="Aptos" panose="020B0004020202020204" pitchFamily="34" charset="0"/>
                <a:cs typeface="Times New Roman" panose="02020603050405020304" pitchFamily="18" charset="0"/>
              </a:rPr>
              <a:t> 167 </a:t>
            </a:r>
            <a:r>
              <a:rPr lang="en-GB" sz="900" b="1" kern="100" dirty="0">
                <a:effectLst/>
                <a:ea typeface="Aptos" panose="020B0004020202020204" pitchFamily="34" charset="0"/>
                <a:cs typeface="Times New Roman" panose="02020603050405020304" pitchFamily="18" charset="0"/>
              </a:rPr>
              <a:t>Norway</a:t>
            </a:r>
            <a:r>
              <a:rPr lang="en-GB" sz="900" kern="100" dirty="0">
                <a:effectLst/>
                <a:ea typeface="Aptos" panose="020B0004020202020204" pitchFamily="34" charset="0"/>
                <a:cs typeface="Times New Roman" panose="02020603050405020304" pitchFamily="18" charset="0"/>
              </a:rPr>
              <a:t> 77 – </a:t>
            </a:r>
            <a:r>
              <a:rPr lang="en-GB" sz="900" b="1" kern="100" dirty="0">
                <a:effectLst/>
                <a:ea typeface="Aptos" panose="020B0004020202020204" pitchFamily="34" charset="0"/>
                <a:cs typeface="Times New Roman" panose="02020603050405020304" pitchFamily="18" charset="0"/>
              </a:rPr>
              <a:t>Poland </a:t>
            </a:r>
            <a:r>
              <a:rPr lang="en-GB" sz="900" kern="100" dirty="0">
                <a:effectLst/>
                <a:ea typeface="Aptos" panose="020B0004020202020204" pitchFamily="34" charset="0"/>
                <a:cs typeface="Times New Roman" panose="02020603050405020304" pitchFamily="18" charset="0"/>
              </a:rPr>
              <a:t>322 – </a:t>
            </a:r>
            <a:r>
              <a:rPr lang="en-GB" sz="900" b="1" kern="100" dirty="0">
                <a:effectLst/>
                <a:ea typeface="Aptos" panose="020B0004020202020204" pitchFamily="34" charset="0"/>
                <a:cs typeface="Times New Roman" panose="02020603050405020304" pitchFamily="18" charset="0"/>
              </a:rPr>
              <a:t>Portugal</a:t>
            </a:r>
            <a:r>
              <a:rPr lang="en-GB" sz="900" kern="100" dirty="0">
                <a:effectLst/>
                <a:ea typeface="Aptos" panose="020B0004020202020204" pitchFamily="34" charset="0"/>
                <a:cs typeface="Times New Roman" panose="02020603050405020304" pitchFamily="18" charset="0"/>
              </a:rPr>
              <a:t> 105 – </a:t>
            </a:r>
            <a:r>
              <a:rPr lang="en-GB" sz="900" b="1" kern="100" dirty="0">
                <a:effectLst/>
                <a:ea typeface="Aptos" panose="020B0004020202020204" pitchFamily="34" charset="0"/>
                <a:cs typeface="Times New Roman" panose="02020603050405020304" pitchFamily="18" charset="0"/>
              </a:rPr>
              <a:t>Romania</a:t>
            </a:r>
            <a:r>
              <a:rPr lang="en-GB" sz="900" kern="100" dirty="0">
                <a:effectLst/>
                <a:ea typeface="Aptos" panose="020B0004020202020204" pitchFamily="34" charset="0"/>
                <a:cs typeface="Times New Roman" panose="02020603050405020304" pitchFamily="18" charset="0"/>
              </a:rPr>
              <a:t> 113 </a:t>
            </a:r>
          </a:p>
          <a:p>
            <a:r>
              <a:rPr lang="en-GB" sz="900" b="1" kern="100" dirty="0">
                <a:effectLst/>
                <a:ea typeface="Aptos" panose="020B0004020202020204" pitchFamily="34" charset="0"/>
                <a:cs typeface="Times New Roman" panose="02020603050405020304" pitchFamily="18" charset="0"/>
              </a:rPr>
              <a:t>Serbia</a:t>
            </a:r>
            <a:r>
              <a:rPr lang="en-GB" sz="900" kern="100" dirty="0">
                <a:effectLst/>
                <a:ea typeface="Aptos" panose="020B0004020202020204" pitchFamily="34" charset="0"/>
                <a:cs typeface="Times New Roman" panose="02020603050405020304" pitchFamily="18" charset="0"/>
              </a:rPr>
              <a:t> 38 – </a:t>
            </a:r>
            <a:r>
              <a:rPr lang="en-GB" sz="900" b="1" kern="100" dirty="0">
                <a:effectLst/>
                <a:ea typeface="Aptos" panose="020B0004020202020204" pitchFamily="34" charset="0"/>
                <a:cs typeface="Times New Roman" panose="02020603050405020304" pitchFamily="18" charset="0"/>
              </a:rPr>
              <a:t>Slovakia</a:t>
            </a:r>
            <a:r>
              <a:rPr lang="en-GB" sz="900" kern="100" dirty="0">
                <a:effectLst/>
                <a:ea typeface="Aptos" panose="020B0004020202020204" pitchFamily="34" charset="0"/>
                <a:cs typeface="Times New Roman" panose="02020603050405020304" pitchFamily="18" charset="0"/>
              </a:rPr>
              <a:t> 67 – </a:t>
            </a:r>
            <a:r>
              <a:rPr lang="en-GB" sz="900" b="1" kern="100" dirty="0">
                <a:effectLst/>
                <a:ea typeface="Aptos" panose="020B0004020202020204" pitchFamily="34" charset="0"/>
                <a:cs typeface="Times New Roman" panose="02020603050405020304" pitchFamily="18" charset="0"/>
              </a:rPr>
              <a:t>Spain</a:t>
            </a:r>
            <a:r>
              <a:rPr lang="en-GB" sz="900" kern="100" dirty="0">
                <a:effectLst/>
                <a:ea typeface="Aptos" panose="020B0004020202020204" pitchFamily="34" charset="0"/>
                <a:cs typeface="Times New Roman" panose="02020603050405020304" pitchFamily="18" charset="0"/>
              </a:rPr>
              <a:t> 413 – </a:t>
            </a:r>
            <a:r>
              <a:rPr lang="en-GB" sz="900" b="1" kern="100" dirty="0">
                <a:effectLst/>
                <a:ea typeface="Aptos" panose="020B0004020202020204" pitchFamily="34" charset="0"/>
                <a:cs typeface="Times New Roman" panose="02020603050405020304" pitchFamily="18" charset="0"/>
              </a:rPr>
              <a:t>Sweden</a:t>
            </a:r>
            <a:r>
              <a:rPr lang="en-GB" sz="900" kern="100" dirty="0">
                <a:effectLst/>
                <a:ea typeface="Aptos" panose="020B0004020202020204" pitchFamily="34" charset="0"/>
                <a:cs typeface="Times New Roman" panose="02020603050405020304" pitchFamily="18" charset="0"/>
              </a:rPr>
              <a:t> 106 </a:t>
            </a:r>
          </a:p>
          <a:p>
            <a:r>
              <a:rPr lang="en-GB" sz="900" b="1" kern="100" dirty="0">
                <a:effectLst/>
                <a:ea typeface="Aptos" panose="020B0004020202020204" pitchFamily="34" charset="0"/>
                <a:cs typeface="Times New Roman" panose="02020603050405020304" pitchFamily="18" charset="0"/>
              </a:rPr>
              <a:t>Switzerland</a:t>
            </a:r>
            <a:r>
              <a:rPr lang="en-GB" sz="900" kern="100" dirty="0">
                <a:effectLst/>
                <a:ea typeface="Aptos" panose="020B0004020202020204" pitchFamily="34" charset="0"/>
                <a:cs typeface="Times New Roman" panose="02020603050405020304" pitchFamily="18" charset="0"/>
              </a:rPr>
              <a:t> 419 – </a:t>
            </a:r>
            <a:r>
              <a:rPr lang="en-GB" sz="900" b="1" kern="100" dirty="0">
                <a:effectLst/>
                <a:ea typeface="Aptos" panose="020B0004020202020204" pitchFamily="34" charset="0"/>
                <a:cs typeface="Times New Roman" panose="02020603050405020304" pitchFamily="18" charset="0"/>
              </a:rPr>
              <a:t>United Kingdom </a:t>
            </a:r>
            <a:r>
              <a:rPr lang="en-GB" sz="900" kern="100" dirty="0">
                <a:effectLst/>
                <a:ea typeface="Aptos" panose="020B0004020202020204" pitchFamily="34" charset="0"/>
                <a:cs typeface="Times New Roman" panose="02020603050405020304" pitchFamily="18" charset="0"/>
              </a:rPr>
              <a:t>950 </a:t>
            </a:r>
            <a:endParaRPr lang="en-CH" sz="900" kern="100" dirty="0">
              <a:effectLst/>
              <a:ea typeface="Aptos" panose="020B0004020202020204" pitchFamily="34" charset="0"/>
              <a:cs typeface="Times New Roman" panose="02020603050405020304" pitchFamily="18" charset="0"/>
            </a:endParaRPr>
          </a:p>
        </p:txBody>
      </p:sp>
      <p:sp>
        <p:nvSpPr>
          <p:cNvPr id="897" name="ZoneTexte 15">
            <a:extLst>
              <a:ext uri="{FF2B5EF4-FFF2-40B4-BE49-F238E27FC236}">
                <a16:creationId xmlns:a16="http://schemas.microsoft.com/office/drawing/2014/main" id="{DE09DFFE-3CD1-614D-A05A-7F9E823B5F03}"/>
              </a:ext>
            </a:extLst>
          </p:cNvPr>
          <p:cNvSpPr txBox="1"/>
          <p:nvPr/>
        </p:nvSpPr>
        <p:spPr>
          <a:xfrm>
            <a:off x="368049" y="4662299"/>
            <a:ext cx="4490390" cy="1828713"/>
          </a:xfrm>
          <a:prstGeom prst="rect">
            <a:avLst/>
          </a:prstGeom>
          <a:noFill/>
          <a:ln>
            <a:noFill/>
          </a:ln>
        </p:spPr>
        <p:txBody>
          <a:bodyPr wrap="square" lIns="324000" rIns="72000" rtlCol="0">
            <a:noAutofit/>
          </a:bodyPr>
          <a:lstStyle/>
          <a:p>
            <a:pPr marL="450850" indent="-450850"/>
            <a:r>
              <a:rPr lang="fr-FR" sz="1400" dirty="0" err="1">
                <a:solidFill>
                  <a:schemeClr val="accent4">
                    <a:lumMod val="75000"/>
                  </a:schemeClr>
                </a:solidFill>
                <a:latin typeface="Arial" charset="0"/>
                <a:ea typeface="Arial" charset="0"/>
                <a:cs typeface="Arial" charset="0"/>
              </a:rPr>
              <a:t>Associate</a:t>
            </a:r>
            <a:r>
              <a:rPr lang="fr-FR" sz="1400" dirty="0">
                <a:solidFill>
                  <a:schemeClr val="accent4">
                    <a:lumMod val="75000"/>
                  </a:schemeClr>
                </a:solidFill>
                <a:latin typeface="Arial" charset="0"/>
                <a:ea typeface="Arial" charset="0"/>
                <a:cs typeface="Arial" charset="0"/>
              </a:rPr>
              <a:t> </a:t>
            </a:r>
            <a:r>
              <a:rPr lang="fr-FR" sz="1400" dirty="0" err="1">
                <a:solidFill>
                  <a:schemeClr val="accent4">
                    <a:lumMod val="75000"/>
                  </a:schemeClr>
                </a:solidFill>
                <a:latin typeface="Arial" charset="0"/>
                <a:ea typeface="Arial" charset="0"/>
                <a:cs typeface="Arial" charset="0"/>
              </a:rPr>
              <a:t>Member</a:t>
            </a:r>
            <a:r>
              <a:rPr lang="fr-FR" sz="1400" dirty="0">
                <a:solidFill>
                  <a:schemeClr val="accent4">
                    <a:lumMod val="75000"/>
                  </a:schemeClr>
                </a:solidFill>
                <a:latin typeface="Arial" charset="0"/>
                <a:ea typeface="Arial" charset="0"/>
                <a:cs typeface="Arial" charset="0"/>
              </a:rPr>
              <a:t> States</a:t>
            </a:r>
          </a:p>
          <a:p>
            <a:pPr marL="450850" indent="-450850"/>
            <a:r>
              <a:rPr lang="fr-FR" sz="1400" dirty="0">
                <a:solidFill>
                  <a:schemeClr val="accent4">
                    <a:lumMod val="75000"/>
                  </a:schemeClr>
                </a:solidFill>
                <a:latin typeface="Arial" charset="0"/>
                <a:ea typeface="Arial" charset="0"/>
                <a:cs typeface="Arial" charset="0"/>
              </a:rPr>
              <a:t>in the </a:t>
            </a:r>
            <a:r>
              <a:rPr lang="fr-FR" sz="1400" dirty="0" err="1">
                <a:solidFill>
                  <a:schemeClr val="accent4">
                    <a:lumMod val="75000"/>
                  </a:schemeClr>
                </a:solidFill>
                <a:latin typeface="Arial" charset="0"/>
                <a:ea typeface="Arial" charset="0"/>
                <a:cs typeface="Arial" charset="0"/>
              </a:rPr>
              <a:t>pre</a:t>
            </a:r>
            <a:r>
              <a:rPr lang="fr-FR" sz="1400" dirty="0">
                <a:solidFill>
                  <a:schemeClr val="accent4">
                    <a:lumMod val="75000"/>
                  </a:schemeClr>
                </a:solidFill>
                <a:latin typeface="Arial" charset="0"/>
                <a:ea typeface="Arial" charset="0"/>
                <a:cs typeface="Arial" charset="0"/>
              </a:rPr>
              <a:t>-stage to </a:t>
            </a:r>
            <a:r>
              <a:rPr lang="fr-FR" sz="1400" dirty="0" err="1">
                <a:solidFill>
                  <a:schemeClr val="accent4">
                    <a:lumMod val="75000"/>
                  </a:schemeClr>
                </a:solidFill>
                <a:latin typeface="Arial" charset="0"/>
                <a:ea typeface="Arial" charset="0"/>
                <a:cs typeface="Arial" charset="0"/>
              </a:rPr>
              <a:t>membership</a:t>
            </a:r>
            <a:r>
              <a:rPr lang="fr-FR" sz="1400" dirty="0">
                <a:solidFill>
                  <a:schemeClr val="accent4">
                    <a:lumMod val="75000"/>
                  </a:schemeClr>
                </a:solidFill>
                <a:latin typeface="Arial" charset="0"/>
                <a:ea typeface="Arial" charset="0"/>
                <a:cs typeface="Arial" charset="0"/>
              </a:rPr>
              <a:t> </a:t>
            </a:r>
            <a:r>
              <a:rPr lang="fr-FR" sz="1400" b="1" dirty="0">
                <a:solidFill>
                  <a:schemeClr val="accent4">
                    <a:lumMod val="75000"/>
                  </a:schemeClr>
                </a:solidFill>
                <a:latin typeface="Arial" charset="0"/>
                <a:ea typeface="Arial" charset="0"/>
                <a:cs typeface="Arial" charset="0"/>
              </a:rPr>
              <a:t>69</a:t>
            </a:r>
            <a:r>
              <a:rPr lang="fr-FR" sz="1400" dirty="0">
                <a:solidFill>
                  <a:schemeClr val="accent4">
                    <a:lumMod val="75000"/>
                  </a:schemeClr>
                </a:solidFill>
                <a:latin typeface="Arial" charset="0"/>
                <a:ea typeface="Arial" charset="0"/>
                <a:cs typeface="Arial" charset="0"/>
              </a:rPr>
              <a:t> </a:t>
            </a:r>
          </a:p>
          <a:p>
            <a:r>
              <a:rPr lang="en-US" sz="900" b="1" dirty="0">
                <a:solidFill>
                  <a:schemeClr val="accent4">
                    <a:lumMod val="75000"/>
                  </a:schemeClr>
                </a:solidFill>
              </a:rPr>
              <a:t>Cyprus</a:t>
            </a:r>
            <a:r>
              <a:rPr lang="en-US" sz="900" dirty="0">
                <a:solidFill>
                  <a:schemeClr val="accent4">
                    <a:lumMod val="75000"/>
                  </a:schemeClr>
                </a:solidFill>
              </a:rPr>
              <a:t> 14 – </a:t>
            </a:r>
            <a:r>
              <a:rPr lang="en-US" sz="900" b="1" dirty="0">
                <a:solidFill>
                  <a:schemeClr val="accent4">
                    <a:lumMod val="75000"/>
                  </a:schemeClr>
                </a:solidFill>
              </a:rPr>
              <a:t>Estonia</a:t>
            </a:r>
            <a:r>
              <a:rPr lang="en-US" sz="900" dirty="0">
                <a:solidFill>
                  <a:schemeClr val="accent4">
                    <a:lumMod val="75000"/>
                  </a:schemeClr>
                </a:solidFill>
              </a:rPr>
              <a:t> 29 – </a:t>
            </a:r>
            <a:r>
              <a:rPr lang="en-US" sz="900" b="1" dirty="0">
                <a:solidFill>
                  <a:schemeClr val="accent4">
                    <a:lumMod val="75000"/>
                  </a:schemeClr>
                </a:solidFill>
              </a:rPr>
              <a:t>Slovenia </a:t>
            </a:r>
            <a:r>
              <a:rPr lang="en-US" sz="900" dirty="0">
                <a:solidFill>
                  <a:schemeClr val="accent4">
                    <a:lumMod val="75000"/>
                  </a:schemeClr>
                </a:solidFill>
              </a:rPr>
              <a:t>26</a:t>
            </a:r>
          </a:p>
          <a:p>
            <a:pPr marL="450850" indent="-450850"/>
            <a:endParaRPr lang="fr-FR" sz="900" b="1" dirty="0">
              <a:solidFill>
                <a:srgbClr val="6698CB"/>
              </a:solidFill>
              <a:latin typeface="Arial" charset="0"/>
              <a:ea typeface="Arial" charset="0"/>
              <a:cs typeface="Arial" charset="0"/>
            </a:endParaRPr>
          </a:p>
          <a:p>
            <a:r>
              <a:rPr lang="fr-FR" sz="1400" dirty="0">
                <a:solidFill>
                  <a:srgbClr val="668BCC"/>
                </a:solidFill>
                <a:latin typeface="Arial" charset="0"/>
                <a:ea typeface="Arial" charset="0"/>
                <a:cs typeface="Arial" charset="0"/>
              </a:rPr>
              <a:t>Associate </a:t>
            </a:r>
            <a:r>
              <a:rPr lang="fr-FR" sz="1400" dirty="0" err="1">
                <a:solidFill>
                  <a:srgbClr val="668BCC"/>
                </a:solidFill>
                <a:latin typeface="Arial" charset="0"/>
                <a:ea typeface="Arial" charset="0"/>
                <a:cs typeface="Arial" charset="0"/>
              </a:rPr>
              <a:t>Member</a:t>
            </a:r>
            <a:r>
              <a:rPr lang="fr-FR" sz="1400" dirty="0">
                <a:solidFill>
                  <a:srgbClr val="668BCC"/>
                </a:solidFill>
                <a:latin typeface="Arial" charset="0"/>
                <a:ea typeface="Arial" charset="0"/>
                <a:cs typeface="Arial" charset="0"/>
              </a:rPr>
              <a:t> States </a:t>
            </a:r>
            <a:r>
              <a:rPr lang="fr-FR" sz="1400" b="1" dirty="0">
                <a:solidFill>
                  <a:srgbClr val="668BCC"/>
                </a:solidFill>
                <a:latin typeface="Arial" charset="0"/>
                <a:ea typeface="Arial" charset="0"/>
                <a:cs typeface="Arial" charset="0"/>
              </a:rPr>
              <a:t>541</a:t>
            </a:r>
            <a:endParaRPr lang="fr-FR" sz="1400" dirty="0">
              <a:solidFill>
                <a:srgbClr val="668BCC"/>
              </a:solidFill>
              <a:latin typeface="Arial" charset="0"/>
              <a:ea typeface="Arial" charset="0"/>
              <a:cs typeface="Arial" charset="0"/>
            </a:endParaRPr>
          </a:p>
          <a:p>
            <a:r>
              <a:rPr lang="en-GB" sz="900" b="1" dirty="0">
                <a:solidFill>
                  <a:srgbClr val="668BCC"/>
                </a:solidFill>
                <a:effectLst/>
                <a:ea typeface="Aptos" panose="020B0004020202020204" pitchFamily="34" charset="0"/>
              </a:rPr>
              <a:t>Brazil</a:t>
            </a:r>
            <a:r>
              <a:rPr lang="en-GB" sz="900" dirty="0">
                <a:solidFill>
                  <a:srgbClr val="668BCC"/>
                </a:solidFill>
                <a:effectLst/>
                <a:ea typeface="Aptos" panose="020B0004020202020204" pitchFamily="34" charset="0"/>
              </a:rPr>
              <a:t> 135 </a:t>
            </a:r>
            <a:r>
              <a:rPr lang="en-US" sz="900" dirty="0">
                <a:solidFill>
                  <a:srgbClr val="668BCC"/>
                </a:solidFill>
              </a:rPr>
              <a:t>– </a:t>
            </a:r>
            <a:r>
              <a:rPr lang="en-GB" sz="900" b="1" dirty="0">
                <a:solidFill>
                  <a:srgbClr val="668BCC"/>
                </a:solidFill>
                <a:effectLst/>
                <a:ea typeface="Aptos" panose="020B0004020202020204" pitchFamily="34" charset="0"/>
              </a:rPr>
              <a:t>Croatia</a:t>
            </a:r>
            <a:r>
              <a:rPr lang="en-GB" sz="900" dirty="0">
                <a:solidFill>
                  <a:srgbClr val="668BCC"/>
                </a:solidFill>
                <a:effectLst/>
                <a:ea typeface="Aptos" panose="020B0004020202020204" pitchFamily="34" charset="0"/>
              </a:rPr>
              <a:t> 37 – </a:t>
            </a:r>
            <a:r>
              <a:rPr lang="en-GB" sz="900" b="1" dirty="0">
                <a:solidFill>
                  <a:srgbClr val="668BCC"/>
                </a:solidFill>
                <a:effectLst/>
                <a:ea typeface="Aptos" panose="020B0004020202020204" pitchFamily="34" charset="0"/>
              </a:rPr>
              <a:t>India </a:t>
            </a:r>
            <a:r>
              <a:rPr lang="en-GB" sz="900" dirty="0">
                <a:solidFill>
                  <a:srgbClr val="668BCC"/>
                </a:solidFill>
                <a:effectLst/>
                <a:ea typeface="Aptos" panose="020B0004020202020204" pitchFamily="34" charset="0"/>
              </a:rPr>
              <a:t>145 – </a:t>
            </a:r>
            <a:r>
              <a:rPr lang="en-GB" sz="900" b="1" dirty="0">
                <a:solidFill>
                  <a:srgbClr val="668BCC"/>
                </a:solidFill>
                <a:effectLst/>
                <a:ea typeface="Aptos" panose="020B0004020202020204" pitchFamily="34" charset="0"/>
              </a:rPr>
              <a:t>Latvia</a:t>
            </a:r>
            <a:r>
              <a:rPr lang="en-GB" sz="900" dirty="0">
                <a:solidFill>
                  <a:srgbClr val="668BCC"/>
                </a:solidFill>
                <a:effectLst/>
                <a:ea typeface="Aptos" panose="020B0004020202020204" pitchFamily="34" charset="0"/>
              </a:rPr>
              <a:t> 21 – </a:t>
            </a:r>
            <a:r>
              <a:rPr lang="en-GB" sz="900" b="1" dirty="0">
                <a:solidFill>
                  <a:srgbClr val="668BCC"/>
                </a:solidFill>
                <a:effectLst/>
                <a:ea typeface="Aptos" panose="020B0004020202020204" pitchFamily="34" charset="0"/>
              </a:rPr>
              <a:t>Lithuania</a:t>
            </a:r>
            <a:r>
              <a:rPr lang="en-GB" sz="900" dirty="0">
                <a:solidFill>
                  <a:srgbClr val="668BCC"/>
                </a:solidFill>
                <a:effectLst/>
                <a:ea typeface="Aptos" panose="020B0004020202020204" pitchFamily="34" charset="0"/>
              </a:rPr>
              <a:t> 17 – </a:t>
            </a:r>
            <a:r>
              <a:rPr lang="en-GB" sz="900" b="1" dirty="0">
                <a:solidFill>
                  <a:srgbClr val="668BCC"/>
                </a:solidFill>
                <a:effectLst/>
                <a:ea typeface="Aptos" panose="020B0004020202020204" pitchFamily="34" charset="0"/>
              </a:rPr>
              <a:t>Pakistan</a:t>
            </a:r>
            <a:r>
              <a:rPr lang="en-GB" sz="900" dirty="0">
                <a:solidFill>
                  <a:srgbClr val="668BCC"/>
                </a:solidFill>
                <a:effectLst/>
                <a:ea typeface="Aptos" panose="020B0004020202020204" pitchFamily="34" charset="0"/>
              </a:rPr>
              <a:t> 30 </a:t>
            </a:r>
            <a:r>
              <a:rPr lang="en-US" sz="900" b="1" dirty="0" err="1">
                <a:solidFill>
                  <a:srgbClr val="668BCC"/>
                </a:solidFill>
              </a:rPr>
              <a:t>Türkiye</a:t>
            </a:r>
            <a:r>
              <a:rPr lang="en-GB" sz="900" dirty="0">
                <a:solidFill>
                  <a:srgbClr val="668BCC"/>
                </a:solidFill>
                <a:effectLst/>
                <a:ea typeface="Aptos" panose="020B0004020202020204" pitchFamily="34" charset="0"/>
              </a:rPr>
              <a:t> 129 – </a:t>
            </a:r>
            <a:r>
              <a:rPr lang="en-GB" sz="900" b="1" dirty="0">
                <a:solidFill>
                  <a:srgbClr val="668BCC"/>
                </a:solidFill>
                <a:effectLst/>
                <a:ea typeface="Aptos" panose="020B0004020202020204" pitchFamily="34" charset="0"/>
              </a:rPr>
              <a:t>Ukraine</a:t>
            </a:r>
            <a:r>
              <a:rPr lang="en-GB" sz="900" dirty="0">
                <a:solidFill>
                  <a:srgbClr val="668BCC"/>
                </a:solidFill>
                <a:effectLst/>
                <a:ea typeface="Aptos" panose="020B0004020202020204" pitchFamily="34" charset="0"/>
              </a:rPr>
              <a:t> 27</a:t>
            </a:r>
          </a:p>
          <a:p>
            <a:r>
              <a:rPr lang="en-GB" sz="900" dirty="0">
                <a:solidFill>
                  <a:srgbClr val="668BCC"/>
                </a:solidFill>
                <a:effectLst/>
                <a:ea typeface="Aptos" panose="020B0004020202020204" pitchFamily="34" charset="0"/>
              </a:rPr>
              <a:t> </a:t>
            </a:r>
            <a:endParaRPr lang="fr-FR" sz="1400" b="1" dirty="0">
              <a:solidFill>
                <a:srgbClr val="6698CB"/>
              </a:solidFill>
              <a:latin typeface="Arial" charset="0"/>
              <a:ea typeface="Arial" charset="0"/>
              <a:cs typeface="Arial" charset="0"/>
            </a:endParaRPr>
          </a:p>
          <a:p>
            <a:r>
              <a:rPr lang="fr-FR" sz="1400" dirty="0" err="1">
                <a:solidFill>
                  <a:schemeClr val="tx1">
                    <a:lumMod val="60000"/>
                    <a:lumOff val="40000"/>
                  </a:schemeClr>
                </a:solidFill>
                <a:latin typeface="Arial" charset="0"/>
                <a:ea typeface="Arial" charset="0"/>
                <a:cs typeface="Arial" charset="0"/>
              </a:rPr>
              <a:t>Observers</a:t>
            </a:r>
            <a:r>
              <a:rPr lang="fr-FR" sz="1400" dirty="0">
                <a:solidFill>
                  <a:schemeClr val="tx1">
                    <a:lumMod val="60000"/>
                    <a:lumOff val="40000"/>
                  </a:schemeClr>
                </a:solidFill>
                <a:latin typeface="Arial" charset="0"/>
                <a:ea typeface="Arial" charset="0"/>
                <a:cs typeface="Arial" charset="0"/>
              </a:rPr>
              <a:t> </a:t>
            </a:r>
            <a:r>
              <a:rPr lang="en-US" sz="1400" b="1" dirty="0">
                <a:solidFill>
                  <a:schemeClr val="tx1">
                    <a:lumMod val="60000"/>
                    <a:lumOff val="40000"/>
                  </a:schemeClr>
                </a:solidFill>
                <a:latin typeface="Arial" charset="0"/>
                <a:ea typeface="Arial" charset="0"/>
                <a:cs typeface="Arial" charset="0"/>
              </a:rPr>
              <a:t>3005</a:t>
            </a:r>
            <a:endParaRPr lang="en-US" sz="1400" dirty="0">
              <a:solidFill>
                <a:schemeClr val="tx1">
                  <a:lumMod val="60000"/>
                  <a:lumOff val="40000"/>
                </a:schemeClr>
              </a:solidFill>
            </a:endParaRPr>
          </a:p>
          <a:p>
            <a:r>
              <a:rPr lang="en-US" sz="900" b="1" dirty="0">
                <a:solidFill>
                  <a:schemeClr val="tx1">
                    <a:lumMod val="60000"/>
                    <a:lumOff val="40000"/>
                  </a:schemeClr>
                </a:solidFill>
              </a:rPr>
              <a:t>Japan </a:t>
            </a:r>
            <a:r>
              <a:rPr lang="en-US" sz="900" dirty="0">
                <a:solidFill>
                  <a:schemeClr val="tx1">
                    <a:lumMod val="60000"/>
                    <a:lumOff val="40000"/>
                  </a:schemeClr>
                </a:solidFill>
              </a:rPr>
              <a:t>219 – </a:t>
            </a:r>
            <a:r>
              <a:rPr lang="en-US" sz="900" b="1" dirty="0">
                <a:solidFill>
                  <a:schemeClr val="tx1">
                    <a:lumMod val="60000"/>
                    <a:lumOff val="40000"/>
                  </a:schemeClr>
                </a:solidFill>
              </a:rPr>
              <a:t>Russia </a:t>
            </a:r>
            <a:r>
              <a:rPr lang="en-US" sz="900" dirty="0">
                <a:solidFill>
                  <a:schemeClr val="tx1">
                    <a:lumMod val="60000"/>
                    <a:lumOff val="40000"/>
                  </a:schemeClr>
                </a:solidFill>
              </a:rPr>
              <a:t>(suspended) 779 – </a:t>
            </a:r>
            <a:r>
              <a:rPr lang="en-US" sz="900" b="1" dirty="0">
                <a:solidFill>
                  <a:schemeClr val="tx1">
                    <a:lumMod val="60000"/>
                    <a:lumOff val="40000"/>
                  </a:schemeClr>
                </a:solidFill>
              </a:rPr>
              <a:t>United States of America</a:t>
            </a:r>
            <a:r>
              <a:rPr lang="en-US" sz="900" dirty="0">
                <a:solidFill>
                  <a:schemeClr val="tx1">
                    <a:lumMod val="60000"/>
                    <a:lumOff val="40000"/>
                  </a:schemeClr>
                </a:solidFill>
              </a:rPr>
              <a:t> 2007</a:t>
            </a:r>
          </a:p>
        </p:txBody>
      </p:sp>
      <p:sp>
        <p:nvSpPr>
          <p:cNvPr id="898" name="TextBox 897">
            <a:extLst>
              <a:ext uri="{FF2B5EF4-FFF2-40B4-BE49-F238E27FC236}">
                <a16:creationId xmlns:a16="http://schemas.microsoft.com/office/drawing/2014/main" id="{2808FD21-D4AB-F549-9A57-AA123844C767}"/>
              </a:ext>
            </a:extLst>
          </p:cNvPr>
          <p:cNvSpPr txBox="1"/>
          <p:nvPr/>
        </p:nvSpPr>
        <p:spPr>
          <a:xfrm>
            <a:off x="967215" y="1177032"/>
            <a:ext cx="11124724" cy="369332"/>
          </a:xfrm>
          <a:prstGeom prst="rect">
            <a:avLst/>
          </a:prstGeom>
          <a:noFill/>
        </p:spPr>
        <p:txBody>
          <a:bodyPr wrap="square" rtlCol="0">
            <a:spAutoFit/>
          </a:bodyPr>
          <a:lstStyle/>
          <a:p>
            <a:r>
              <a:rPr lang="en-US" b="1" dirty="0"/>
              <a:t>Distribution of all CERN Users by the country of their home institutes as of 31 December 2023</a:t>
            </a:r>
          </a:p>
        </p:txBody>
      </p:sp>
      <p:sp>
        <p:nvSpPr>
          <p:cNvPr id="400" name="ZoneTexte 9">
            <a:extLst>
              <a:ext uri="{FF2B5EF4-FFF2-40B4-BE49-F238E27FC236}">
                <a16:creationId xmlns:a16="http://schemas.microsoft.com/office/drawing/2014/main" id="{0597B97A-0B05-5A47-9570-9CB78847FC96}"/>
              </a:ext>
            </a:extLst>
          </p:cNvPr>
          <p:cNvSpPr txBox="1"/>
          <p:nvPr/>
        </p:nvSpPr>
        <p:spPr bwMode="auto">
          <a:xfrm>
            <a:off x="695325" y="2252689"/>
            <a:ext cx="2716090" cy="1035903"/>
          </a:xfrm>
          <a:prstGeom prst="rect">
            <a:avLst/>
          </a:prstGeom>
          <a:solidFill>
            <a:schemeClr val="accent2"/>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400" dirty="0" err="1">
                <a:solidFill>
                  <a:schemeClr val="bg1"/>
                </a:solidFill>
              </a:rPr>
              <a:t>Geographical</a:t>
            </a:r>
            <a:r>
              <a:rPr lang="fr-CH" sz="1400" dirty="0">
                <a:solidFill>
                  <a:schemeClr val="bg1"/>
                </a:solidFill>
              </a:rPr>
              <a:t> &amp; cultural </a:t>
            </a:r>
            <a:r>
              <a:rPr lang="fr-CH" sz="1400" dirty="0" err="1">
                <a:solidFill>
                  <a:schemeClr val="bg1"/>
                </a:solidFill>
              </a:rPr>
              <a:t>diversity</a:t>
            </a:r>
            <a:endParaRPr lang="fr-CH" sz="1400" dirty="0">
              <a:solidFill>
                <a:schemeClr val="bg1"/>
              </a:solidFill>
            </a:endParaRPr>
          </a:p>
          <a:p>
            <a:pPr algn="ctr"/>
            <a:r>
              <a:rPr lang="fr-CH" sz="1400" dirty="0" err="1">
                <a:solidFill>
                  <a:schemeClr val="bg1"/>
                </a:solidFill>
              </a:rPr>
              <a:t>Users</a:t>
            </a:r>
            <a:r>
              <a:rPr lang="fr-CH" sz="1400" b="1" dirty="0">
                <a:solidFill>
                  <a:schemeClr val="bg1"/>
                </a:solidFill>
              </a:rPr>
              <a:t> </a:t>
            </a:r>
            <a:r>
              <a:rPr lang="fr-CH" sz="1400" dirty="0">
                <a:solidFill>
                  <a:schemeClr val="bg1"/>
                </a:solidFill>
              </a:rPr>
              <a:t>of </a:t>
            </a:r>
            <a:r>
              <a:rPr lang="fr-CH" sz="1400" b="1" dirty="0">
                <a:solidFill>
                  <a:schemeClr val="bg1"/>
                </a:solidFill>
              </a:rPr>
              <a:t>110</a:t>
            </a:r>
            <a:r>
              <a:rPr lang="fr-CH" sz="1400" dirty="0">
                <a:solidFill>
                  <a:schemeClr val="bg1"/>
                </a:solidFill>
              </a:rPr>
              <a:t> </a:t>
            </a:r>
            <a:r>
              <a:rPr lang="fr-CH" sz="1400" b="1" dirty="0" err="1">
                <a:solidFill>
                  <a:schemeClr val="bg1"/>
                </a:solidFill>
              </a:rPr>
              <a:t>nationalities</a:t>
            </a:r>
            <a:endParaRPr lang="fr-CH" sz="1400" b="1" dirty="0">
              <a:solidFill>
                <a:schemeClr val="bg1"/>
              </a:solidFill>
            </a:endParaRPr>
          </a:p>
          <a:p>
            <a:pPr algn="ctr"/>
            <a:r>
              <a:rPr lang="en-US" sz="1400" b="1" dirty="0">
                <a:solidFill>
                  <a:schemeClr val="bg1"/>
                </a:solidFill>
                <a:effectLst>
                  <a:outerShdw sx="1000" sy="1000" algn="ctr" rotWithShape="0">
                    <a:schemeClr val="tx1"/>
                  </a:outerShdw>
                </a:effectLst>
              </a:rPr>
              <a:t>22.5 </a:t>
            </a:r>
            <a:r>
              <a:rPr lang="fr-CH" sz="1400" b="1" dirty="0">
                <a:solidFill>
                  <a:schemeClr val="bg1"/>
                </a:solidFill>
              </a:rPr>
              <a:t>% </a:t>
            </a:r>
            <a:r>
              <a:rPr lang="fr-CH" sz="1400" b="1" dirty="0" err="1">
                <a:solidFill>
                  <a:schemeClr val="bg1"/>
                </a:solidFill>
              </a:rPr>
              <a:t>women</a:t>
            </a:r>
            <a:endParaRPr lang="fr-CH" sz="1400" dirty="0">
              <a:solidFill>
                <a:schemeClr val="bg1"/>
              </a:solidFill>
            </a:endParaRPr>
          </a:p>
        </p:txBody>
      </p:sp>
      <p:grpSp>
        <p:nvGrpSpPr>
          <p:cNvPr id="901" name="Group 900">
            <a:extLst>
              <a:ext uri="{FF2B5EF4-FFF2-40B4-BE49-F238E27FC236}">
                <a16:creationId xmlns:a16="http://schemas.microsoft.com/office/drawing/2014/main" id="{D0BD652F-5CF1-1842-A97F-108B17992596}"/>
              </a:ext>
            </a:extLst>
          </p:cNvPr>
          <p:cNvGrpSpPr/>
          <p:nvPr/>
        </p:nvGrpSpPr>
        <p:grpSpPr>
          <a:xfrm>
            <a:off x="905973" y="1917679"/>
            <a:ext cx="2142382" cy="306464"/>
            <a:chOff x="905973" y="1917679"/>
            <a:chExt cx="2142382" cy="306464"/>
          </a:xfrm>
        </p:grpSpPr>
        <p:pic>
          <p:nvPicPr>
            <p:cNvPr id="401" name="Picture 400">
              <a:extLst>
                <a:ext uri="{FF2B5EF4-FFF2-40B4-BE49-F238E27FC236}">
                  <a16:creationId xmlns:a16="http://schemas.microsoft.com/office/drawing/2014/main" id="{B2EF796C-66BC-1846-AC2A-3FDD83078453}"/>
                </a:ext>
              </a:extLst>
            </p:cNvPr>
            <p:cNvPicPr>
              <a:picLocks noChangeAspect="1"/>
            </p:cNvPicPr>
            <p:nvPr/>
          </p:nvPicPr>
          <p:blipFill>
            <a:blip r:embed="rId3"/>
            <a:stretch>
              <a:fillRect/>
            </a:stretch>
          </p:blipFill>
          <p:spPr>
            <a:xfrm>
              <a:off x="905973" y="1917679"/>
              <a:ext cx="1050150" cy="306464"/>
            </a:xfrm>
            <a:prstGeom prst="rect">
              <a:avLst/>
            </a:prstGeom>
          </p:spPr>
        </p:pic>
        <p:pic>
          <p:nvPicPr>
            <p:cNvPr id="402" name="Picture 401">
              <a:extLst>
                <a:ext uri="{FF2B5EF4-FFF2-40B4-BE49-F238E27FC236}">
                  <a16:creationId xmlns:a16="http://schemas.microsoft.com/office/drawing/2014/main" id="{5270F467-8D62-CE44-ACED-53D942C2B08E}"/>
                </a:ext>
              </a:extLst>
            </p:cNvPr>
            <p:cNvPicPr>
              <a:picLocks noChangeAspect="1"/>
            </p:cNvPicPr>
            <p:nvPr/>
          </p:nvPicPr>
          <p:blipFill>
            <a:blip r:embed="rId3"/>
            <a:stretch>
              <a:fillRect/>
            </a:stretch>
          </p:blipFill>
          <p:spPr>
            <a:xfrm>
              <a:off x="1998205" y="1917679"/>
              <a:ext cx="1050150" cy="306464"/>
            </a:xfrm>
            <a:prstGeom prst="rect">
              <a:avLst/>
            </a:prstGeom>
          </p:spPr>
        </p:pic>
      </p:grpSp>
      <p:pic>
        <p:nvPicPr>
          <p:cNvPr id="17" name="Picture 16">
            <a:extLst>
              <a:ext uri="{FF2B5EF4-FFF2-40B4-BE49-F238E27FC236}">
                <a16:creationId xmlns:a16="http://schemas.microsoft.com/office/drawing/2014/main" id="{16780E5E-4BEA-D043-8F44-8F3D3C1EDEDD}"/>
              </a:ext>
            </a:extLst>
          </p:cNvPr>
          <p:cNvPicPr>
            <a:picLocks noChangeAspect="1"/>
          </p:cNvPicPr>
          <p:nvPr/>
        </p:nvPicPr>
        <p:blipFill>
          <a:blip r:embed="rId4"/>
          <a:stretch>
            <a:fillRect/>
          </a:stretch>
        </p:blipFill>
        <p:spPr>
          <a:xfrm>
            <a:off x="5164744" y="1739858"/>
            <a:ext cx="5619983" cy="3585600"/>
          </a:xfrm>
          <a:prstGeom prst="rect">
            <a:avLst/>
          </a:prstGeom>
        </p:spPr>
      </p:pic>
    </p:spTree>
    <p:extLst>
      <p:ext uri="{BB962C8B-B14F-4D97-AF65-F5344CB8AC3E}">
        <p14:creationId xmlns:p14="http://schemas.microsoft.com/office/powerpoint/2010/main" val="40044418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CEA0E02F-0F05-8241-B94A-47175B994E11}"/>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1498600"/>
            <a:ext cx="12192000" cy="4035950"/>
          </a:xfrm>
        </p:spPr>
      </p:pic>
      <p:sp>
        <p:nvSpPr>
          <p:cNvPr id="5" name="Title 4">
            <a:extLst>
              <a:ext uri="{FF2B5EF4-FFF2-40B4-BE49-F238E27FC236}">
                <a16:creationId xmlns:a16="http://schemas.microsoft.com/office/drawing/2014/main" id="{E01324C7-43E8-524C-933D-28DBA435A152}"/>
              </a:ext>
            </a:extLst>
          </p:cNvPr>
          <p:cNvSpPr>
            <a:spLocks noGrp="1"/>
          </p:cNvSpPr>
          <p:nvPr>
            <p:ph type="title"/>
          </p:nvPr>
        </p:nvSpPr>
        <p:spPr>
          <a:xfrm>
            <a:off x="696000" y="465592"/>
            <a:ext cx="10800000" cy="590576"/>
          </a:xfrm>
        </p:spPr>
        <p:txBody>
          <a:bodyPr>
            <a:noAutofit/>
          </a:bodyPr>
          <a:lstStyle/>
          <a:p>
            <a:r>
              <a:rPr lang="en-US" sz="3600" dirty="0"/>
              <a:t>CERN Science Gateway</a:t>
            </a:r>
          </a:p>
        </p:txBody>
      </p:sp>
      <p:sp>
        <p:nvSpPr>
          <p:cNvPr id="4" name="Slide Number Placeholder 3">
            <a:extLst>
              <a:ext uri="{FF2B5EF4-FFF2-40B4-BE49-F238E27FC236}">
                <a16:creationId xmlns:a16="http://schemas.microsoft.com/office/drawing/2014/main" id="{850814DB-014E-8A49-A7A8-202D4C151EB5}"/>
              </a:ext>
            </a:extLst>
          </p:cNvPr>
          <p:cNvSpPr>
            <a:spLocks noGrp="1"/>
          </p:cNvSpPr>
          <p:nvPr>
            <p:ph type="sldNum" sz="quarter" idx="12"/>
          </p:nvPr>
        </p:nvSpPr>
        <p:spPr/>
        <p:txBody>
          <a:bodyPr/>
          <a:lstStyle/>
          <a:p>
            <a:fld id="{490AA3F6-1618-3548-975A-DD1A2939A246}" type="slidenum">
              <a:rPr lang="fr-FR" smtClean="0"/>
              <a:t>17</a:t>
            </a:fld>
            <a:endParaRPr lang="fr-FR"/>
          </a:p>
        </p:txBody>
      </p:sp>
      <p:sp>
        <p:nvSpPr>
          <p:cNvPr id="7" name="Text Placeholder 6">
            <a:extLst>
              <a:ext uri="{FF2B5EF4-FFF2-40B4-BE49-F238E27FC236}">
                <a16:creationId xmlns:a16="http://schemas.microsoft.com/office/drawing/2014/main" id="{667B3B43-A8C1-2349-90BE-DFBFE41D81F8}"/>
              </a:ext>
            </a:extLst>
          </p:cNvPr>
          <p:cNvSpPr>
            <a:spLocks noGrp="1"/>
          </p:cNvSpPr>
          <p:nvPr>
            <p:ph type="body" sz="quarter" idx="14"/>
          </p:nvPr>
        </p:nvSpPr>
        <p:spPr>
          <a:xfrm>
            <a:off x="695998" y="4908688"/>
            <a:ext cx="3528000" cy="1252621"/>
          </a:xfrm>
        </p:spPr>
        <p:txBody>
          <a:bodyPr anchor="ctr" anchorCtr="0">
            <a:normAutofit/>
          </a:bodyPr>
          <a:lstStyle/>
          <a:p>
            <a:pPr algn="ctr"/>
            <a:r>
              <a:rPr lang="en-US" sz="1900" dirty="0"/>
              <a:t>CERN’s new education and outreach </a:t>
            </a:r>
            <a:r>
              <a:rPr lang="en-US" sz="1900" dirty="0" err="1"/>
              <a:t>centre</a:t>
            </a:r>
            <a:r>
              <a:rPr lang="en-US" sz="1900" dirty="0"/>
              <a:t> for all </a:t>
            </a:r>
            <a:br>
              <a:rPr lang="en-US" sz="1900" dirty="0"/>
            </a:br>
            <a:r>
              <a:rPr lang="en-US" sz="1900" dirty="0"/>
              <a:t>publics aged 5-plus.</a:t>
            </a:r>
          </a:p>
        </p:txBody>
      </p:sp>
      <p:sp>
        <p:nvSpPr>
          <p:cNvPr id="8" name="Text Placeholder 7">
            <a:extLst>
              <a:ext uri="{FF2B5EF4-FFF2-40B4-BE49-F238E27FC236}">
                <a16:creationId xmlns:a16="http://schemas.microsoft.com/office/drawing/2014/main" id="{650782A6-230E-F94C-8734-ADC5EA249988}"/>
              </a:ext>
            </a:extLst>
          </p:cNvPr>
          <p:cNvSpPr>
            <a:spLocks noGrp="1"/>
          </p:cNvSpPr>
          <p:nvPr>
            <p:ph type="body" sz="quarter" idx="15"/>
          </p:nvPr>
        </p:nvSpPr>
        <p:spPr>
          <a:xfrm>
            <a:off x="4332337" y="4908241"/>
            <a:ext cx="3528000" cy="1252622"/>
          </a:xfrm>
        </p:spPr>
        <p:txBody>
          <a:bodyPr anchor="ctr" anchorCtr="0">
            <a:normAutofit/>
          </a:bodyPr>
          <a:lstStyle/>
          <a:p>
            <a:r>
              <a:rPr lang="fr-CH" sz="1900" b="0" i="0" u="none" strike="noStrike" dirty="0" err="1">
                <a:solidFill>
                  <a:schemeClr val="bg2"/>
                </a:solidFill>
                <a:effectLst/>
                <a:latin typeface="Helvetica" pitchFamily="2" charset="0"/>
              </a:rPr>
              <a:t>Inaugurated</a:t>
            </a:r>
            <a:r>
              <a:rPr lang="fr-CH" sz="1900" b="0" i="0" u="none" strike="noStrike" dirty="0">
                <a:solidFill>
                  <a:schemeClr val="bg2"/>
                </a:solidFill>
                <a:effectLst/>
                <a:latin typeface="Helvetica" pitchFamily="2" charset="0"/>
              </a:rPr>
              <a:t> </a:t>
            </a:r>
            <a:br>
              <a:rPr lang="fr-CH" sz="1900" b="0" i="0" u="none" strike="noStrike" dirty="0">
                <a:solidFill>
                  <a:schemeClr val="bg2"/>
                </a:solidFill>
                <a:effectLst/>
                <a:latin typeface="Helvetica" pitchFamily="2" charset="0"/>
              </a:rPr>
            </a:br>
            <a:r>
              <a:rPr lang="fr-CH" sz="1900" b="0" i="0" u="none" strike="noStrike" dirty="0">
                <a:solidFill>
                  <a:schemeClr val="bg2"/>
                </a:solidFill>
                <a:effectLst/>
                <a:latin typeface="Helvetica" pitchFamily="2" charset="0"/>
              </a:rPr>
              <a:t>7 </a:t>
            </a:r>
            <a:r>
              <a:rPr lang="fr-CH" sz="1900" b="0" i="0" u="none" strike="noStrike" dirty="0" err="1">
                <a:solidFill>
                  <a:schemeClr val="bg2"/>
                </a:solidFill>
                <a:effectLst/>
                <a:latin typeface="Helvetica" pitchFamily="2" charset="0"/>
              </a:rPr>
              <a:t>October</a:t>
            </a:r>
            <a:r>
              <a:rPr lang="fr-CH" sz="1900" b="0" i="0" u="none" strike="noStrike" dirty="0">
                <a:solidFill>
                  <a:schemeClr val="bg2"/>
                </a:solidFill>
                <a:effectLst/>
                <a:latin typeface="Helvetica" pitchFamily="2" charset="0"/>
              </a:rPr>
              <a:t> </a:t>
            </a:r>
            <a:r>
              <a:rPr lang="en-US" sz="1900" dirty="0">
                <a:solidFill>
                  <a:schemeClr val="bg2"/>
                </a:solidFill>
              </a:rPr>
              <a:t>2023.</a:t>
            </a:r>
          </a:p>
          <a:p>
            <a:r>
              <a:rPr lang="en-US" sz="1900" dirty="0"/>
              <a:t>Number of visitors: </a:t>
            </a:r>
            <a:r>
              <a:rPr lang="en-US" sz="1900" b="1" dirty="0"/>
              <a:t>&gt;150 000</a:t>
            </a:r>
          </a:p>
        </p:txBody>
      </p:sp>
      <p:sp>
        <p:nvSpPr>
          <p:cNvPr id="9" name="Text Placeholder 8">
            <a:extLst>
              <a:ext uri="{FF2B5EF4-FFF2-40B4-BE49-F238E27FC236}">
                <a16:creationId xmlns:a16="http://schemas.microsoft.com/office/drawing/2014/main" id="{14195FEC-DF91-8B4B-B6A7-AC57E7E2C279}"/>
              </a:ext>
            </a:extLst>
          </p:cNvPr>
          <p:cNvSpPr>
            <a:spLocks noGrp="1"/>
          </p:cNvSpPr>
          <p:nvPr>
            <p:ph type="body" sz="quarter" idx="19"/>
          </p:nvPr>
        </p:nvSpPr>
        <p:spPr>
          <a:xfrm>
            <a:off x="7968675" y="4908240"/>
            <a:ext cx="3528000" cy="1252621"/>
          </a:xfrm>
        </p:spPr>
        <p:txBody>
          <a:bodyPr anchor="ctr" anchorCtr="0">
            <a:normAutofit/>
          </a:bodyPr>
          <a:lstStyle/>
          <a:p>
            <a:pPr algn="ctr"/>
            <a:r>
              <a:rPr lang="en-US" sz="1900" dirty="0"/>
              <a:t>Immersive exhibitions, education labs, events </a:t>
            </a:r>
            <a:br>
              <a:rPr lang="en-US" sz="1900" dirty="0"/>
            </a:br>
            <a:r>
              <a:rPr lang="en-US" sz="1900" dirty="0"/>
              <a:t>and shows.</a:t>
            </a:r>
          </a:p>
        </p:txBody>
      </p:sp>
      <p:sp>
        <p:nvSpPr>
          <p:cNvPr id="2" name="TextBox 1">
            <a:extLst>
              <a:ext uri="{FF2B5EF4-FFF2-40B4-BE49-F238E27FC236}">
                <a16:creationId xmlns:a16="http://schemas.microsoft.com/office/drawing/2014/main" id="{89169496-5799-E1DE-631B-D12B1F1451E2}"/>
              </a:ext>
            </a:extLst>
          </p:cNvPr>
          <p:cNvSpPr txBox="1"/>
          <p:nvPr/>
        </p:nvSpPr>
        <p:spPr>
          <a:xfrm>
            <a:off x="3015669" y="6255734"/>
            <a:ext cx="6498895" cy="369332"/>
          </a:xfrm>
          <a:prstGeom prst="rect">
            <a:avLst/>
          </a:prstGeom>
          <a:noFill/>
        </p:spPr>
        <p:txBody>
          <a:bodyPr wrap="none" rtlCol="0">
            <a:spAutoFit/>
          </a:bodyPr>
          <a:lstStyle/>
          <a:p>
            <a:r>
              <a:rPr lang="en-CH" b="1" dirty="0">
                <a:solidFill>
                  <a:srgbClr val="C00000"/>
                </a:solidFill>
              </a:rPr>
              <a:t>Centrepiece of CERN 70th Anniversary on 1 October 2024</a:t>
            </a:r>
          </a:p>
        </p:txBody>
      </p:sp>
    </p:spTree>
    <p:extLst>
      <p:ext uri="{BB962C8B-B14F-4D97-AF65-F5344CB8AC3E}">
        <p14:creationId xmlns:p14="http://schemas.microsoft.com/office/powerpoint/2010/main" val="700372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05277" y="1854264"/>
            <a:ext cx="3181447" cy="3149473"/>
          </a:xfrm>
          <a:prstGeom prst="rect">
            <a:avLst/>
          </a:prstGeom>
        </p:spPr>
      </p:pic>
      <p:sp>
        <p:nvSpPr>
          <p:cNvPr id="2" name="TextBox 1">
            <a:extLst>
              <a:ext uri="{FF2B5EF4-FFF2-40B4-BE49-F238E27FC236}">
                <a16:creationId xmlns:a16="http://schemas.microsoft.com/office/drawing/2014/main" id="{A77DB0F7-4ACF-BF88-5BE5-950B9954E08E}"/>
              </a:ext>
            </a:extLst>
          </p:cNvPr>
          <p:cNvSpPr txBox="1"/>
          <p:nvPr/>
        </p:nvSpPr>
        <p:spPr>
          <a:xfrm>
            <a:off x="4606877" y="5588000"/>
            <a:ext cx="2746265" cy="707886"/>
          </a:xfrm>
          <a:prstGeom prst="rect">
            <a:avLst/>
          </a:prstGeom>
          <a:noFill/>
        </p:spPr>
        <p:txBody>
          <a:bodyPr wrap="none" rtlCol="0">
            <a:spAutoFit/>
          </a:bodyPr>
          <a:lstStyle/>
          <a:p>
            <a:r>
              <a:rPr lang="en-CH" sz="4000" b="1" dirty="0">
                <a:solidFill>
                  <a:srgbClr val="FFFF00"/>
                </a:solidFill>
              </a:rPr>
              <a:t>Thank you</a:t>
            </a:r>
          </a:p>
        </p:txBody>
      </p:sp>
    </p:spTree>
    <p:extLst>
      <p:ext uri="{BB962C8B-B14F-4D97-AF65-F5344CB8AC3E}">
        <p14:creationId xmlns:p14="http://schemas.microsoft.com/office/powerpoint/2010/main" val="2421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fld id="{490AA3F6-1618-3548-975A-DD1A2939A246}" type="slidenum">
              <a:rPr lang="fr-FR" smtClean="0"/>
              <a:t>2</a:t>
            </a:fld>
            <a:endParaRPr lang="fr-F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algn="r"/>
            <a:r>
              <a:rPr lang="en-US" dirty="0">
                <a:solidFill>
                  <a:schemeClr val="accent3"/>
                </a:solidFill>
                <a:latin typeface="Arial" charset="0"/>
                <a:ea typeface="Arial" charset="0"/>
                <a:cs typeface="Arial" charset="0"/>
              </a:rPr>
              <a:t>RESEARCH</a:t>
            </a:r>
            <a:endParaRPr lang="fr-FR" dirty="0">
              <a:solidFill>
                <a:schemeClr val="accent3"/>
              </a:solidFill>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r>
              <a:rPr lang="en-US" dirty="0">
                <a:solidFill>
                  <a:schemeClr val="accent4"/>
                </a:solidFill>
                <a:latin typeface="Arial" charset="0"/>
                <a:ea typeface="Arial" charset="0"/>
                <a:cs typeface="Arial" charset="0"/>
              </a:rPr>
              <a:t>EDUCATION </a:t>
            </a:r>
            <a:br>
              <a:rPr lang="en-US" dirty="0">
                <a:solidFill>
                  <a:schemeClr val="accent4"/>
                </a:solidFill>
                <a:latin typeface="Arial" charset="0"/>
                <a:ea typeface="Arial" charset="0"/>
                <a:cs typeface="Arial" charset="0"/>
              </a:rPr>
            </a:br>
            <a:r>
              <a:rPr lang="en-US" dirty="0">
                <a:solidFill>
                  <a:schemeClr val="accent4"/>
                </a:solidFill>
                <a:latin typeface="Arial" charset="0"/>
                <a:ea typeface="Arial" charset="0"/>
                <a:cs typeface="Arial" charset="0"/>
              </a:rPr>
              <a:t>&amp; TRAINING</a:t>
            </a:r>
            <a:endParaRPr lang="fr-FR" dirty="0">
              <a:solidFill>
                <a:schemeClr val="accent4"/>
              </a:solidFill>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r>
              <a:rPr lang="en-US" dirty="0">
                <a:solidFill>
                  <a:schemeClr val="accent1"/>
                </a:solidFill>
                <a:latin typeface="Arial" charset="0"/>
                <a:ea typeface="Arial" charset="0"/>
                <a:cs typeface="Arial" charset="0"/>
              </a:rPr>
              <a:t>TECHNOLOGY </a:t>
            </a:r>
            <a:br>
              <a:rPr lang="en-US" dirty="0">
                <a:solidFill>
                  <a:schemeClr val="accent1"/>
                </a:solidFill>
                <a:latin typeface="Arial" charset="0"/>
                <a:ea typeface="Arial" charset="0"/>
                <a:cs typeface="Arial" charset="0"/>
              </a:rPr>
            </a:br>
            <a:r>
              <a:rPr lang="en-US" dirty="0">
                <a:solidFill>
                  <a:schemeClr val="accent1"/>
                </a:solidFill>
                <a:latin typeface="Arial" charset="0"/>
                <a:ea typeface="Arial" charset="0"/>
                <a:cs typeface="Arial" charset="0"/>
              </a:rPr>
              <a:t>&amp; INNOVATION</a:t>
            </a:r>
            <a:endParaRPr lang="fr-FR" dirty="0">
              <a:solidFill>
                <a:schemeClr val="accent1"/>
              </a:solidFill>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algn="r"/>
            <a:r>
              <a:rPr lang="en-US" dirty="0">
                <a:solidFill>
                  <a:schemeClr val="accent2"/>
                </a:solidFill>
                <a:latin typeface="Arial" charset="0"/>
                <a:ea typeface="Arial" charset="0"/>
                <a:cs typeface="Arial" charset="0"/>
              </a:rPr>
              <a:t>COLLABORATION</a:t>
            </a:r>
            <a:endParaRPr lang="fr-FR" dirty="0">
              <a:solidFill>
                <a:schemeClr val="accent2"/>
              </a:solidFill>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Calibri" panose="020F0502020204030204" pitchFamily="34" charset="0"/>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5F432D1-FAD5-6241-BE3E-4456F0FCF67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732" y="228600"/>
            <a:ext cx="12192000" cy="6629400"/>
          </a:xfrm>
          <a:prstGeom prst="rect">
            <a:avLst/>
          </a:prstGeom>
        </p:spPr>
      </p:pic>
      <p:sp>
        <p:nvSpPr>
          <p:cNvPr id="7" name="Rectangle 6"/>
          <p:cNvSpPr/>
          <p:nvPr/>
        </p:nvSpPr>
        <p:spPr>
          <a:xfrm>
            <a:off x="8223268" y="223498"/>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2" name="Titre 1"/>
          <p:cNvSpPr>
            <a:spLocks noGrp="1"/>
          </p:cNvSpPr>
          <p:nvPr>
            <p:ph type="title"/>
          </p:nvPr>
        </p:nvSpPr>
        <p:spPr>
          <a:xfrm>
            <a:off x="8359509" y="476250"/>
            <a:ext cx="3687518" cy="1715407"/>
          </a:xfrm>
        </p:spPr>
        <p:txBody>
          <a:bodyPr>
            <a:noAutofit/>
          </a:bodyPr>
          <a:lstStyle/>
          <a:p>
            <a:pPr algn="l"/>
            <a:r>
              <a:rPr lang="en-US" sz="3600" dirty="0">
                <a:solidFill>
                  <a:schemeClr val="bg1"/>
                </a:solidFill>
              </a:rPr>
              <a:t>Upgrade to the </a:t>
            </a:r>
            <a:br>
              <a:rPr lang="en-US" sz="3600" dirty="0">
                <a:solidFill>
                  <a:schemeClr val="bg1"/>
                </a:solidFill>
              </a:rPr>
            </a:br>
            <a:r>
              <a:rPr lang="en-US" sz="3600" dirty="0">
                <a:solidFill>
                  <a:schemeClr val="bg1"/>
                </a:solidFill>
              </a:rPr>
              <a:t>High-Luminosity LHC is under way</a:t>
            </a:r>
            <a:endParaRPr lang="fr-FR" sz="3600" dirty="0">
              <a:solidFill>
                <a:schemeClr val="bg1"/>
              </a:solidFill>
            </a:endParaRPr>
          </a:p>
        </p:txBody>
      </p:sp>
      <p:sp>
        <p:nvSpPr>
          <p:cNvPr id="3" name="ZoneTexte 2"/>
          <p:cNvSpPr txBox="1"/>
          <p:nvPr/>
        </p:nvSpPr>
        <p:spPr>
          <a:xfrm>
            <a:off x="8232000" y="2413956"/>
            <a:ext cx="3698930" cy="3216265"/>
          </a:xfrm>
          <a:prstGeom prst="rect">
            <a:avLst/>
          </a:prstGeom>
          <a:noFill/>
        </p:spPr>
        <p:txBody>
          <a:bodyPr wrap="square" rtlCol="0">
            <a:spAutoFit/>
          </a:bodyPr>
          <a:lstStyle/>
          <a:p>
            <a:pPr marL="342900" indent="-342900">
              <a:buFont typeface="Arial" panose="020B0604020202020204" pitchFamily="34" charset="0"/>
              <a:buChar char="•"/>
            </a:pPr>
            <a:r>
              <a:rPr lang="en-US" dirty="0">
                <a:solidFill>
                  <a:schemeClr val="bg1"/>
                </a:solidFill>
              </a:rPr>
              <a:t>The HL-LHC will use new technologies to provide </a:t>
            </a:r>
            <a:br>
              <a:rPr lang="en-US" dirty="0">
                <a:solidFill>
                  <a:schemeClr val="bg1"/>
                </a:solidFill>
              </a:rPr>
            </a:br>
            <a:r>
              <a:rPr lang="en-US" dirty="0">
                <a:solidFill>
                  <a:schemeClr val="bg1"/>
                </a:solidFill>
              </a:rPr>
              <a:t>10 times more collisions </a:t>
            </a:r>
            <a:br>
              <a:rPr lang="en-US" dirty="0">
                <a:solidFill>
                  <a:schemeClr val="bg1"/>
                </a:solidFill>
              </a:rPr>
            </a:br>
            <a:r>
              <a:rPr lang="en-US" dirty="0">
                <a:solidFill>
                  <a:schemeClr val="bg1"/>
                </a:solidFill>
              </a:rPr>
              <a:t>than the LHC.</a:t>
            </a:r>
          </a:p>
          <a:p>
            <a:pPr marL="342900" indent="-342900">
              <a:buFont typeface="Arial" panose="020B0604020202020204" pitchFamily="34" charset="0"/>
              <a:buChar char="•"/>
            </a:pPr>
            <a:endParaRPr lang="en-US" dirty="0">
              <a:solidFill>
                <a:schemeClr val="bg1"/>
              </a:solidFill>
            </a:endParaRPr>
          </a:p>
          <a:p>
            <a:pPr marL="342900" indent="-342900">
              <a:buFont typeface="Arial" panose="020B0604020202020204" pitchFamily="34" charset="0"/>
              <a:buChar char="•"/>
            </a:pPr>
            <a:r>
              <a:rPr lang="en-US" dirty="0">
                <a:solidFill>
                  <a:schemeClr val="bg2"/>
                </a:solidFill>
              </a:rPr>
              <a:t>It will give access to rare phenomena, greater precision and discovery potential.</a:t>
            </a:r>
          </a:p>
          <a:p>
            <a:pPr marL="342900" indent="-342900">
              <a:buFont typeface="Arial" panose="020B0604020202020204" pitchFamily="34" charset="0"/>
              <a:buChar char="•"/>
            </a:pPr>
            <a:endParaRPr lang="en-US" dirty="0">
              <a:solidFill>
                <a:schemeClr val="bg2"/>
              </a:solidFill>
              <a:latin typeface="Arial" charset="0"/>
              <a:ea typeface="Arial" charset="0"/>
              <a:cs typeface="Arial" charset="0"/>
            </a:endParaRPr>
          </a:p>
          <a:p>
            <a:pPr marL="342900" indent="-342900">
              <a:spcBef>
                <a:spcPts val="600"/>
              </a:spcBef>
              <a:buSzPct val="100000"/>
              <a:buFont typeface="Arial" charset="0"/>
              <a:buChar char="•"/>
            </a:pPr>
            <a:r>
              <a:rPr lang="en-US" dirty="0">
                <a:solidFill>
                  <a:schemeClr val="bg1"/>
                </a:solidFill>
                <a:latin typeface="Arial" charset="0"/>
                <a:ea typeface="Arial" charset="0"/>
                <a:cs typeface="Arial" charset="0"/>
              </a:rPr>
              <a:t>It will start operating in 2029, and run until 2041.</a:t>
            </a:r>
            <a:endParaRPr lang="fr-FR" dirty="0">
              <a:solidFill>
                <a:schemeClr val="bg1"/>
              </a:solidFill>
              <a:latin typeface="Arial" charset="0"/>
              <a:ea typeface="Arial" charset="0"/>
              <a:cs typeface="Arial" charset="0"/>
            </a:endParaRPr>
          </a:p>
        </p:txBody>
      </p:sp>
      <p:sp>
        <p:nvSpPr>
          <p:cNvPr id="8" name="Slide Number Placeholder 7">
            <a:extLst>
              <a:ext uri="{FF2B5EF4-FFF2-40B4-BE49-F238E27FC236}">
                <a16:creationId xmlns:a16="http://schemas.microsoft.com/office/drawing/2014/main" id="{6C0DB177-AF9D-12FA-0F71-28A504B9B3D4}"/>
              </a:ext>
            </a:extLst>
          </p:cNvPr>
          <p:cNvSpPr>
            <a:spLocks noGrp="1"/>
          </p:cNvSpPr>
          <p:nvPr>
            <p:ph type="sldNum" sz="quarter" idx="12"/>
          </p:nvPr>
        </p:nvSpPr>
        <p:spPr/>
        <p:txBody>
          <a:bodyPr/>
          <a:lstStyle/>
          <a:p>
            <a:fld id="{490AA3F6-1618-3548-975A-DD1A2939A246}" type="slidenum">
              <a:rPr lang="fr-FR" smtClean="0"/>
              <a:t>3</a:t>
            </a:fld>
            <a:endParaRPr lang="fr-FR"/>
          </a:p>
        </p:txBody>
      </p:sp>
    </p:spTree>
    <p:extLst>
      <p:ext uri="{BB962C8B-B14F-4D97-AF65-F5344CB8AC3E}">
        <p14:creationId xmlns:p14="http://schemas.microsoft.com/office/powerpoint/2010/main" val="4198517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28923FA-AB49-D746-8A43-D29A7E28FB4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680" y="-287010"/>
            <a:ext cx="12192000" cy="684688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F5BA8BA4-7503-7E47-A7A9-F205AA4064AB}"/>
              </a:ext>
            </a:extLst>
          </p:cNvPr>
          <p:cNvCxnSpPr/>
          <p:nvPr/>
        </p:nvCxnSpPr>
        <p:spPr>
          <a:xfrm>
            <a:off x="7214581" y="884007"/>
            <a:ext cx="0" cy="4800533"/>
          </a:xfrm>
          <a:prstGeom prst="line">
            <a:avLst/>
          </a:prstGeom>
        </p:spPr>
        <p:style>
          <a:lnRef idx="3">
            <a:schemeClr val="accent3"/>
          </a:lnRef>
          <a:fillRef idx="0">
            <a:schemeClr val="accent3"/>
          </a:fillRef>
          <a:effectRef idx="2">
            <a:schemeClr val="accent3"/>
          </a:effectRef>
          <a:fontRef idx="minor">
            <a:schemeClr val="tx1"/>
          </a:fontRef>
        </p:style>
      </p:cxnSp>
      <p:sp>
        <p:nvSpPr>
          <p:cNvPr id="9" name="TextBox 8">
            <a:extLst>
              <a:ext uri="{FF2B5EF4-FFF2-40B4-BE49-F238E27FC236}">
                <a16:creationId xmlns:a16="http://schemas.microsoft.com/office/drawing/2014/main" id="{F4A4260F-2E52-9A49-8085-BDB8E94055F2}"/>
              </a:ext>
            </a:extLst>
          </p:cNvPr>
          <p:cNvSpPr txBox="1"/>
          <p:nvPr/>
        </p:nvSpPr>
        <p:spPr>
          <a:xfrm flipH="1">
            <a:off x="6270204" y="4601421"/>
            <a:ext cx="2688297" cy="4205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noProof="0" dirty="0">
                <a:ln>
                  <a:noFill/>
                </a:ln>
                <a:solidFill>
                  <a:srgbClr val="C00000"/>
                </a:solidFill>
                <a:effectLst/>
                <a:uLnTx/>
                <a:uFillTx/>
                <a:latin typeface="Arial"/>
                <a:ea typeface="+mn-ea"/>
                <a:cs typeface="+mn-cs"/>
              </a:rPr>
              <a:t>Run3  operation</a:t>
            </a:r>
          </a:p>
        </p:txBody>
      </p:sp>
      <p:sp>
        <p:nvSpPr>
          <p:cNvPr id="15" name="Slide Number Placeholder 3">
            <a:extLst>
              <a:ext uri="{FF2B5EF4-FFF2-40B4-BE49-F238E27FC236}">
                <a16:creationId xmlns:a16="http://schemas.microsoft.com/office/drawing/2014/main" id="{301163C2-1C1A-7143-BBAA-83E2121358A2}"/>
              </a:ext>
            </a:extLst>
          </p:cNvPr>
          <p:cNvSpPr>
            <a:spLocks noGrp="1"/>
          </p:cNvSpPr>
          <p:nvPr>
            <p:ph type="sldNum" sz="quarter" idx="12"/>
          </p:nvPr>
        </p:nvSpPr>
        <p:spPr>
          <a:xfrm>
            <a:off x="11712000" y="649800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E2466"/>
                </a:solidFill>
                <a:effectLst/>
                <a:uLnTx/>
                <a:uFillTx/>
                <a:latin typeface="Arial" panose="020B0604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3" name="TextBox 2">
            <a:extLst>
              <a:ext uri="{FF2B5EF4-FFF2-40B4-BE49-F238E27FC236}">
                <a16:creationId xmlns:a16="http://schemas.microsoft.com/office/drawing/2014/main" id="{5BA297DD-3F8D-EC40-958F-5D0D26D79097}"/>
              </a:ext>
            </a:extLst>
          </p:cNvPr>
          <p:cNvSpPr txBox="1"/>
          <p:nvPr/>
        </p:nvSpPr>
        <p:spPr>
          <a:xfrm>
            <a:off x="3215680" y="1009134"/>
            <a:ext cx="1439818"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Approval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HL-LHC Project</a:t>
            </a:r>
          </a:p>
        </p:txBody>
      </p:sp>
      <p:cxnSp>
        <p:nvCxnSpPr>
          <p:cNvPr id="13" name="Straight Connector 12">
            <a:extLst>
              <a:ext uri="{FF2B5EF4-FFF2-40B4-BE49-F238E27FC236}">
                <a16:creationId xmlns:a16="http://schemas.microsoft.com/office/drawing/2014/main" id="{8707762C-DF95-8B45-8F7B-44D0AF5B9EFA}"/>
              </a:ext>
            </a:extLst>
          </p:cNvPr>
          <p:cNvCxnSpPr/>
          <p:nvPr/>
        </p:nvCxnSpPr>
        <p:spPr>
          <a:xfrm>
            <a:off x="3143672" y="913123"/>
            <a:ext cx="0" cy="4800533"/>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cxnSp>
        <p:nvCxnSpPr>
          <p:cNvPr id="14" name="Straight Connector 13">
            <a:extLst>
              <a:ext uri="{FF2B5EF4-FFF2-40B4-BE49-F238E27FC236}">
                <a16:creationId xmlns:a16="http://schemas.microsoft.com/office/drawing/2014/main" id="{DE5083B5-70E5-7E44-8353-87021E97C7BF}"/>
              </a:ext>
            </a:extLst>
          </p:cNvPr>
          <p:cNvCxnSpPr/>
          <p:nvPr/>
        </p:nvCxnSpPr>
        <p:spPr>
          <a:xfrm>
            <a:off x="623392" y="919456"/>
            <a:ext cx="0" cy="4800533"/>
          </a:xfrm>
          <a:prstGeom prst="line">
            <a:avLst/>
          </a:prstGeom>
          <a:ln>
            <a:solidFill>
              <a:srgbClr val="0070C0"/>
            </a:solidFill>
          </a:ln>
        </p:spPr>
        <p:style>
          <a:lnRef idx="3">
            <a:schemeClr val="accent3"/>
          </a:lnRef>
          <a:fillRef idx="0">
            <a:schemeClr val="accent3"/>
          </a:fillRef>
          <a:effectRef idx="2">
            <a:schemeClr val="accent3"/>
          </a:effectRef>
          <a:fontRef idx="minor">
            <a:schemeClr val="tx1"/>
          </a:fontRef>
        </p:style>
      </p:cxnSp>
      <p:sp>
        <p:nvSpPr>
          <p:cNvPr id="17" name="TextBox 16">
            <a:extLst>
              <a:ext uri="{FF2B5EF4-FFF2-40B4-BE49-F238E27FC236}">
                <a16:creationId xmlns:a16="http://schemas.microsoft.com/office/drawing/2014/main" id="{3CF64E8C-560F-6840-BCF9-F089A648EB5D}"/>
              </a:ext>
            </a:extLst>
          </p:cNvPr>
          <p:cNvSpPr txBox="1"/>
          <p:nvPr/>
        </p:nvSpPr>
        <p:spPr>
          <a:xfrm>
            <a:off x="599392" y="1035556"/>
            <a:ext cx="163859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EU funded </a:t>
            </a:r>
            <a:r>
              <a:rPr kumimoji="0" lang="en-US" sz="1400" b="0" i="0" u="none" strike="noStrike" kern="1200" cap="none" spc="0" normalizeH="0" baseline="0" noProof="0" dirty="0" err="1">
                <a:ln>
                  <a:noFill/>
                </a:ln>
                <a:solidFill>
                  <a:srgbClr val="0033A0"/>
                </a:solidFill>
                <a:effectLst/>
                <a:uLnTx/>
                <a:uFillTx/>
                <a:latin typeface="Arial" panose="020B0604020202020204"/>
                <a:ea typeface="+mn-ea"/>
                <a:cs typeface="+mn-cs"/>
              </a:rPr>
              <a:t>HiLumi</a:t>
            </a:r>
            <a:endPar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Design Study</a:t>
            </a:r>
          </a:p>
        </p:txBody>
      </p:sp>
      <p:cxnSp>
        <p:nvCxnSpPr>
          <p:cNvPr id="12" name="Straight Connector 11">
            <a:extLst>
              <a:ext uri="{FF2B5EF4-FFF2-40B4-BE49-F238E27FC236}">
                <a16:creationId xmlns:a16="http://schemas.microsoft.com/office/drawing/2014/main" id="{C78A5286-010B-1769-01C5-3699D371A185}"/>
              </a:ext>
            </a:extLst>
          </p:cNvPr>
          <p:cNvCxnSpPr/>
          <p:nvPr/>
        </p:nvCxnSpPr>
        <p:spPr>
          <a:xfrm>
            <a:off x="9890836" y="1028733"/>
            <a:ext cx="0" cy="4800533"/>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sp>
        <p:nvSpPr>
          <p:cNvPr id="19" name="TextBox 18">
            <a:extLst>
              <a:ext uri="{FF2B5EF4-FFF2-40B4-BE49-F238E27FC236}">
                <a16:creationId xmlns:a16="http://schemas.microsoft.com/office/drawing/2014/main" id="{E255E500-5337-36D8-0F0C-9284763BA859}"/>
              </a:ext>
            </a:extLst>
          </p:cNvPr>
          <p:cNvSpPr txBox="1"/>
          <p:nvPr/>
        </p:nvSpPr>
        <p:spPr>
          <a:xfrm>
            <a:off x="9950686" y="1143277"/>
            <a:ext cx="166744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HL-LHC Operation</a:t>
            </a:r>
          </a:p>
        </p:txBody>
      </p:sp>
      <p:sp>
        <p:nvSpPr>
          <p:cNvPr id="20" name="TextBox 19">
            <a:extLst>
              <a:ext uri="{FF2B5EF4-FFF2-40B4-BE49-F238E27FC236}">
                <a16:creationId xmlns:a16="http://schemas.microsoft.com/office/drawing/2014/main" id="{3FCCAFDC-7348-9D64-DA21-8B969B49F8B8}"/>
              </a:ext>
            </a:extLst>
          </p:cNvPr>
          <p:cNvSpPr txBox="1"/>
          <p:nvPr/>
        </p:nvSpPr>
        <p:spPr>
          <a:xfrm>
            <a:off x="6529197" y="1124502"/>
            <a:ext cx="116564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panose="020B0604020202020204"/>
                <a:ea typeface="+mn-ea"/>
                <a:cs typeface="+mn-cs"/>
              </a:rPr>
              <a:t>We are here</a:t>
            </a:r>
          </a:p>
        </p:txBody>
      </p:sp>
      <p:sp>
        <p:nvSpPr>
          <p:cNvPr id="4" name="TextBox 3">
            <a:extLst>
              <a:ext uri="{FF2B5EF4-FFF2-40B4-BE49-F238E27FC236}">
                <a16:creationId xmlns:a16="http://schemas.microsoft.com/office/drawing/2014/main" id="{24015367-E080-326B-FAC4-2D113B61A3C4}"/>
              </a:ext>
            </a:extLst>
          </p:cNvPr>
          <p:cNvSpPr txBox="1"/>
          <p:nvPr/>
        </p:nvSpPr>
        <p:spPr>
          <a:xfrm>
            <a:off x="-49360" y="5124584"/>
            <a:ext cx="11735832" cy="183672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342900" marR="0" lvl="0" indent="-342900" algn="ctr" defTabSz="914400" rtl="0" eaLnBrk="1" fontAlgn="auto" latinLnBrk="0" hangingPunct="1">
              <a:lnSpc>
                <a:spcPct val="100000"/>
              </a:lnSpc>
              <a:spcBef>
                <a:spcPts val="0"/>
              </a:spcBef>
              <a:spcAft>
                <a:spcPts val="600"/>
              </a:spcAft>
              <a:buClrTx/>
              <a:buSzTx/>
              <a:buFont typeface="Wingdings" pitchFamily="2" charset="2"/>
              <a:buChar char="è"/>
              <a:tabLst/>
              <a:defRPr/>
            </a:pPr>
            <a:endParaRPr kumimoji="0" lang="en-US" sz="1867" b="1" i="0" u="none" strike="noStrike" kern="1200" cap="none" spc="0" normalizeH="0" baseline="0" noProof="0" dirty="0">
              <a:ln>
                <a:noFill/>
              </a:ln>
              <a:solidFill>
                <a:srgbClr val="00B050"/>
              </a:solidFill>
              <a:effectLst/>
              <a:uLnTx/>
              <a:uFillTx/>
              <a:latin typeface="Arial" panose="020B0604020202020204"/>
              <a:ea typeface="+mn-ea"/>
              <a:cs typeface="+mn-cs"/>
              <a:sym typeface="Wingdings" pitchFamily="2" charset="2"/>
            </a:endParaRPr>
          </a:p>
          <a:p>
            <a:pPr marL="342900" marR="0" lvl="0" indent="-342900" algn="ctr" defTabSz="914400" rtl="0" eaLnBrk="1" fontAlgn="auto" latinLnBrk="0" hangingPunct="1">
              <a:lnSpc>
                <a:spcPct val="100000"/>
              </a:lnSpc>
              <a:spcBef>
                <a:spcPts val="0"/>
              </a:spcBef>
              <a:spcAft>
                <a:spcPts val="600"/>
              </a:spcAft>
              <a:buClrTx/>
              <a:buSzTx/>
              <a:buFont typeface="Wingdings" pitchFamily="2" charset="2"/>
              <a:buChar char="è"/>
              <a:tabLst/>
              <a:defRPr/>
            </a:pPr>
            <a:r>
              <a:rPr kumimoji="0" lang="en-US" sz="1867" b="1" i="0" u="none" strike="noStrike" kern="1200" cap="none" spc="0" normalizeH="0" baseline="0" noProof="0" dirty="0">
                <a:ln>
                  <a:noFill/>
                </a:ln>
                <a:solidFill>
                  <a:srgbClr val="002060"/>
                </a:solidFill>
                <a:effectLst/>
                <a:uLnTx/>
                <a:uFillTx/>
                <a:latin typeface="Arial" panose="020B0604020202020204"/>
                <a:ea typeface="+mn-ea"/>
                <a:cs typeface="+mn-cs"/>
                <a:sym typeface="Wingdings" pitchFamily="2" charset="2"/>
              </a:rPr>
              <a:t>2 years until start of Long Shutdown 3</a:t>
            </a:r>
          </a:p>
          <a:p>
            <a:pPr marL="342900" marR="0" lvl="0" indent="-342900" algn="ctr" defTabSz="914400" rtl="0" eaLnBrk="1" fontAlgn="auto" latinLnBrk="0" hangingPunct="1">
              <a:lnSpc>
                <a:spcPct val="100000"/>
              </a:lnSpc>
              <a:spcBef>
                <a:spcPts val="0"/>
              </a:spcBef>
              <a:spcAft>
                <a:spcPts val="600"/>
              </a:spcAft>
              <a:buClrTx/>
              <a:buSzTx/>
              <a:buFont typeface="Wingdings" pitchFamily="2" charset="2"/>
              <a:buChar char="è"/>
              <a:tabLst/>
              <a:defRPr/>
            </a:pPr>
            <a:endParaRPr kumimoji="0" lang="en-US" sz="1867" b="1" i="0" u="sng" strike="noStrike" kern="1200" cap="none" spc="0" normalizeH="0" baseline="0" noProof="0" dirty="0">
              <a:ln>
                <a:noFill/>
              </a:ln>
              <a:solidFill>
                <a:srgbClr val="002060"/>
              </a:solidFill>
              <a:effectLst/>
              <a:uLnTx/>
              <a:uFillTx/>
              <a:latin typeface="Arial" panose="020B0604020202020204"/>
              <a:ea typeface="+mn-ea"/>
              <a:cs typeface="+mn-cs"/>
              <a:sym typeface="Wingdings" pitchFamily="2" charset="2"/>
            </a:endParaRPr>
          </a:p>
          <a:p>
            <a:pPr marL="342900" marR="0" lvl="0" indent="-342900" algn="ctr" defTabSz="914400" rtl="0" eaLnBrk="1" fontAlgn="auto" latinLnBrk="0" hangingPunct="1">
              <a:lnSpc>
                <a:spcPct val="100000"/>
              </a:lnSpc>
              <a:spcBef>
                <a:spcPts val="0"/>
              </a:spcBef>
              <a:spcAft>
                <a:spcPts val="600"/>
              </a:spcAft>
              <a:buClrTx/>
              <a:buSzTx/>
              <a:buFont typeface="Wingdings" pitchFamily="2" charset="2"/>
              <a:buChar char="è"/>
              <a:tabLst/>
              <a:defRPr/>
            </a:pPr>
            <a:r>
              <a:rPr kumimoji="0" lang="en-US" sz="1867" b="1" i="0" u="sng" strike="noStrike" kern="1200" cap="none" spc="0" normalizeH="0" baseline="0" noProof="0" dirty="0">
                <a:ln>
                  <a:noFill/>
                </a:ln>
                <a:solidFill>
                  <a:srgbClr val="002060"/>
                </a:solidFill>
                <a:effectLst/>
                <a:uLnTx/>
                <a:uFillTx/>
                <a:latin typeface="Arial" panose="020B0604020202020204"/>
                <a:ea typeface="+mn-ea"/>
                <a:cs typeface="+mn-cs"/>
                <a:sym typeface="Wingdings" pitchFamily="2" charset="2"/>
              </a:rPr>
              <a:t>The project is ready for installation start in 2026!  endorsed by 2023 C&amp;SR</a:t>
            </a:r>
          </a:p>
          <a:p>
            <a:pPr marL="342900" marR="0" lvl="0" indent="-342900" algn="ctr" defTabSz="914400" rtl="0" eaLnBrk="1" fontAlgn="auto" latinLnBrk="0" hangingPunct="1">
              <a:lnSpc>
                <a:spcPct val="100000"/>
              </a:lnSpc>
              <a:spcBef>
                <a:spcPts val="0"/>
              </a:spcBef>
              <a:spcAft>
                <a:spcPts val="600"/>
              </a:spcAft>
              <a:buClrTx/>
              <a:buSzTx/>
              <a:buFont typeface="Wingdings" pitchFamily="2" charset="2"/>
              <a:buChar char="è"/>
              <a:tabLst/>
              <a:defRPr/>
            </a:pPr>
            <a:endParaRPr kumimoji="0" lang="en-US" sz="1867" b="1" i="0" u="none" strike="noStrike" kern="1200" cap="none" spc="0" normalizeH="0" baseline="0" noProof="0" dirty="0">
              <a:ln>
                <a:noFill/>
              </a:ln>
              <a:solidFill>
                <a:srgbClr val="00B050"/>
              </a:solidFill>
              <a:effectLst/>
              <a:uLnTx/>
              <a:uFillTx/>
              <a:latin typeface="Arial" panose="020B0604020202020204"/>
              <a:ea typeface="+mn-ea"/>
              <a:cs typeface="+mn-cs"/>
              <a:sym typeface="Wingdings" pitchFamily="2" charset="2"/>
            </a:endParaRPr>
          </a:p>
        </p:txBody>
      </p:sp>
    </p:spTree>
    <p:extLst>
      <p:ext uri="{BB962C8B-B14F-4D97-AF65-F5344CB8AC3E}">
        <p14:creationId xmlns:p14="http://schemas.microsoft.com/office/powerpoint/2010/main" val="481610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80">
                                          <p:stCondLst>
                                            <p:cond delay="0"/>
                                          </p:stCondLst>
                                        </p:cTn>
                                        <p:tgtEl>
                                          <p:spTgt spid="13"/>
                                        </p:tgtEl>
                                      </p:cBhvr>
                                    </p:animEffect>
                                    <p:anim calcmode="lin" valueType="num">
                                      <p:cBhvr>
                                        <p:cTn id="30"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5" dur="26">
                                          <p:stCondLst>
                                            <p:cond delay="650"/>
                                          </p:stCondLst>
                                        </p:cTn>
                                        <p:tgtEl>
                                          <p:spTgt spid="13"/>
                                        </p:tgtEl>
                                      </p:cBhvr>
                                      <p:to x="100000" y="60000"/>
                                    </p:animScale>
                                    <p:animScale>
                                      <p:cBhvr>
                                        <p:cTn id="36" dur="166" decel="50000">
                                          <p:stCondLst>
                                            <p:cond delay="676"/>
                                          </p:stCondLst>
                                        </p:cTn>
                                        <p:tgtEl>
                                          <p:spTgt spid="13"/>
                                        </p:tgtEl>
                                      </p:cBhvr>
                                      <p:to x="100000" y="100000"/>
                                    </p:animScale>
                                    <p:animScale>
                                      <p:cBhvr>
                                        <p:cTn id="37" dur="26">
                                          <p:stCondLst>
                                            <p:cond delay="1312"/>
                                          </p:stCondLst>
                                        </p:cTn>
                                        <p:tgtEl>
                                          <p:spTgt spid="13"/>
                                        </p:tgtEl>
                                      </p:cBhvr>
                                      <p:to x="100000" y="80000"/>
                                    </p:animScale>
                                    <p:animScale>
                                      <p:cBhvr>
                                        <p:cTn id="38" dur="166" decel="50000">
                                          <p:stCondLst>
                                            <p:cond delay="1338"/>
                                          </p:stCondLst>
                                        </p:cTn>
                                        <p:tgtEl>
                                          <p:spTgt spid="13"/>
                                        </p:tgtEl>
                                      </p:cBhvr>
                                      <p:to x="100000" y="100000"/>
                                    </p:animScale>
                                    <p:animScale>
                                      <p:cBhvr>
                                        <p:cTn id="39" dur="26">
                                          <p:stCondLst>
                                            <p:cond delay="1642"/>
                                          </p:stCondLst>
                                        </p:cTn>
                                        <p:tgtEl>
                                          <p:spTgt spid="13"/>
                                        </p:tgtEl>
                                      </p:cBhvr>
                                      <p:to x="100000" y="90000"/>
                                    </p:animScale>
                                    <p:animScale>
                                      <p:cBhvr>
                                        <p:cTn id="40" dur="166" decel="50000">
                                          <p:stCondLst>
                                            <p:cond delay="1668"/>
                                          </p:stCondLst>
                                        </p:cTn>
                                        <p:tgtEl>
                                          <p:spTgt spid="13"/>
                                        </p:tgtEl>
                                      </p:cBhvr>
                                      <p:to x="100000" y="100000"/>
                                    </p:animScale>
                                    <p:animScale>
                                      <p:cBhvr>
                                        <p:cTn id="41" dur="26">
                                          <p:stCondLst>
                                            <p:cond delay="1808"/>
                                          </p:stCondLst>
                                        </p:cTn>
                                        <p:tgtEl>
                                          <p:spTgt spid="13"/>
                                        </p:tgtEl>
                                      </p:cBhvr>
                                      <p:to x="100000" y="95000"/>
                                    </p:animScale>
                                    <p:animScale>
                                      <p:cBhvr>
                                        <p:cTn id="42" dur="166" decel="50000">
                                          <p:stCondLst>
                                            <p:cond delay="1834"/>
                                          </p:stCondLst>
                                        </p:cTn>
                                        <p:tgtEl>
                                          <p:spTgt spid="13"/>
                                        </p:tgtEl>
                                      </p:cBhvr>
                                      <p:to x="100000" y="100000"/>
                                    </p:animScale>
                                  </p:childTnLst>
                                </p:cTn>
                              </p:par>
                            </p:childTnLst>
                          </p:cTn>
                        </p:par>
                        <p:par>
                          <p:cTn id="43" fill="hold">
                            <p:stCondLst>
                              <p:cond delay="2000"/>
                            </p:stCondLst>
                            <p:childTnLst>
                              <p:par>
                                <p:cTn id="44" presetID="9"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dissolve">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80">
                                          <p:stCondLst>
                                            <p:cond delay="0"/>
                                          </p:stCondLst>
                                        </p:cTn>
                                        <p:tgtEl>
                                          <p:spTgt spid="8"/>
                                        </p:tgtEl>
                                      </p:cBhvr>
                                    </p:animEffect>
                                    <p:anim calcmode="lin" valueType="num">
                                      <p:cBhvr>
                                        <p:cTn id="5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7" dur="26">
                                          <p:stCondLst>
                                            <p:cond delay="650"/>
                                          </p:stCondLst>
                                        </p:cTn>
                                        <p:tgtEl>
                                          <p:spTgt spid="8"/>
                                        </p:tgtEl>
                                      </p:cBhvr>
                                      <p:to x="100000" y="60000"/>
                                    </p:animScale>
                                    <p:animScale>
                                      <p:cBhvr>
                                        <p:cTn id="58" dur="166" decel="50000">
                                          <p:stCondLst>
                                            <p:cond delay="676"/>
                                          </p:stCondLst>
                                        </p:cTn>
                                        <p:tgtEl>
                                          <p:spTgt spid="8"/>
                                        </p:tgtEl>
                                      </p:cBhvr>
                                      <p:to x="100000" y="100000"/>
                                    </p:animScale>
                                    <p:animScale>
                                      <p:cBhvr>
                                        <p:cTn id="59" dur="26">
                                          <p:stCondLst>
                                            <p:cond delay="1312"/>
                                          </p:stCondLst>
                                        </p:cTn>
                                        <p:tgtEl>
                                          <p:spTgt spid="8"/>
                                        </p:tgtEl>
                                      </p:cBhvr>
                                      <p:to x="100000" y="80000"/>
                                    </p:animScale>
                                    <p:animScale>
                                      <p:cBhvr>
                                        <p:cTn id="60" dur="166" decel="50000">
                                          <p:stCondLst>
                                            <p:cond delay="1338"/>
                                          </p:stCondLst>
                                        </p:cTn>
                                        <p:tgtEl>
                                          <p:spTgt spid="8"/>
                                        </p:tgtEl>
                                      </p:cBhvr>
                                      <p:to x="100000" y="100000"/>
                                    </p:animScale>
                                    <p:animScale>
                                      <p:cBhvr>
                                        <p:cTn id="61" dur="26">
                                          <p:stCondLst>
                                            <p:cond delay="1642"/>
                                          </p:stCondLst>
                                        </p:cTn>
                                        <p:tgtEl>
                                          <p:spTgt spid="8"/>
                                        </p:tgtEl>
                                      </p:cBhvr>
                                      <p:to x="100000" y="90000"/>
                                    </p:animScale>
                                    <p:animScale>
                                      <p:cBhvr>
                                        <p:cTn id="62" dur="166" decel="50000">
                                          <p:stCondLst>
                                            <p:cond delay="1668"/>
                                          </p:stCondLst>
                                        </p:cTn>
                                        <p:tgtEl>
                                          <p:spTgt spid="8"/>
                                        </p:tgtEl>
                                      </p:cBhvr>
                                      <p:to x="100000" y="100000"/>
                                    </p:animScale>
                                    <p:animScale>
                                      <p:cBhvr>
                                        <p:cTn id="63" dur="26">
                                          <p:stCondLst>
                                            <p:cond delay="1808"/>
                                          </p:stCondLst>
                                        </p:cTn>
                                        <p:tgtEl>
                                          <p:spTgt spid="8"/>
                                        </p:tgtEl>
                                      </p:cBhvr>
                                      <p:to x="100000" y="95000"/>
                                    </p:animScale>
                                    <p:animScale>
                                      <p:cBhvr>
                                        <p:cTn id="64" dur="166" decel="50000">
                                          <p:stCondLst>
                                            <p:cond delay="1834"/>
                                          </p:stCondLst>
                                        </p:cTn>
                                        <p:tgtEl>
                                          <p:spTgt spid="8"/>
                                        </p:tgtEl>
                                      </p:cBhvr>
                                      <p:to x="100000" y="100000"/>
                                    </p:animScale>
                                  </p:childTnLst>
                                </p:cTn>
                              </p:par>
                            </p:childTnLst>
                          </p:cTn>
                        </p:par>
                        <p:par>
                          <p:cTn id="65" fill="hold">
                            <p:stCondLst>
                              <p:cond delay="2000"/>
                            </p:stCondLst>
                            <p:childTnLst>
                              <p:par>
                                <p:cTn id="66" presetID="9"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dissolve">
                                      <p:cBhvr>
                                        <p:cTn id="68" dur="500"/>
                                        <p:tgtEl>
                                          <p:spTgt spid="20"/>
                                        </p:tgtEl>
                                      </p:cBhvr>
                                    </p:animEffect>
                                  </p:childTnLst>
                                </p:cTn>
                              </p:par>
                            </p:childTnLst>
                          </p:cTn>
                        </p:par>
                        <p:par>
                          <p:cTn id="69" fill="hold">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dissolv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down)">
                                      <p:cBhvr>
                                        <p:cTn id="77" dur="580">
                                          <p:stCondLst>
                                            <p:cond delay="0"/>
                                          </p:stCondLst>
                                        </p:cTn>
                                        <p:tgtEl>
                                          <p:spTgt spid="12"/>
                                        </p:tgtEl>
                                      </p:cBhvr>
                                    </p:animEffect>
                                    <p:anim calcmode="lin" valueType="num">
                                      <p:cBhvr>
                                        <p:cTn id="7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3" dur="26">
                                          <p:stCondLst>
                                            <p:cond delay="650"/>
                                          </p:stCondLst>
                                        </p:cTn>
                                        <p:tgtEl>
                                          <p:spTgt spid="12"/>
                                        </p:tgtEl>
                                      </p:cBhvr>
                                      <p:to x="100000" y="60000"/>
                                    </p:animScale>
                                    <p:animScale>
                                      <p:cBhvr>
                                        <p:cTn id="84" dur="166" decel="50000">
                                          <p:stCondLst>
                                            <p:cond delay="676"/>
                                          </p:stCondLst>
                                        </p:cTn>
                                        <p:tgtEl>
                                          <p:spTgt spid="12"/>
                                        </p:tgtEl>
                                      </p:cBhvr>
                                      <p:to x="100000" y="100000"/>
                                    </p:animScale>
                                    <p:animScale>
                                      <p:cBhvr>
                                        <p:cTn id="85" dur="26">
                                          <p:stCondLst>
                                            <p:cond delay="1312"/>
                                          </p:stCondLst>
                                        </p:cTn>
                                        <p:tgtEl>
                                          <p:spTgt spid="12"/>
                                        </p:tgtEl>
                                      </p:cBhvr>
                                      <p:to x="100000" y="80000"/>
                                    </p:animScale>
                                    <p:animScale>
                                      <p:cBhvr>
                                        <p:cTn id="86" dur="166" decel="50000">
                                          <p:stCondLst>
                                            <p:cond delay="1338"/>
                                          </p:stCondLst>
                                        </p:cTn>
                                        <p:tgtEl>
                                          <p:spTgt spid="12"/>
                                        </p:tgtEl>
                                      </p:cBhvr>
                                      <p:to x="100000" y="100000"/>
                                    </p:animScale>
                                    <p:animScale>
                                      <p:cBhvr>
                                        <p:cTn id="87" dur="26">
                                          <p:stCondLst>
                                            <p:cond delay="1642"/>
                                          </p:stCondLst>
                                        </p:cTn>
                                        <p:tgtEl>
                                          <p:spTgt spid="12"/>
                                        </p:tgtEl>
                                      </p:cBhvr>
                                      <p:to x="100000" y="90000"/>
                                    </p:animScale>
                                    <p:animScale>
                                      <p:cBhvr>
                                        <p:cTn id="88" dur="166" decel="50000">
                                          <p:stCondLst>
                                            <p:cond delay="1668"/>
                                          </p:stCondLst>
                                        </p:cTn>
                                        <p:tgtEl>
                                          <p:spTgt spid="12"/>
                                        </p:tgtEl>
                                      </p:cBhvr>
                                      <p:to x="100000" y="100000"/>
                                    </p:animScale>
                                    <p:animScale>
                                      <p:cBhvr>
                                        <p:cTn id="89" dur="26">
                                          <p:stCondLst>
                                            <p:cond delay="1808"/>
                                          </p:stCondLst>
                                        </p:cTn>
                                        <p:tgtEl>
                                          <p:spTgt spid="12"/>
                                        </p:tgtEl>
                                      </p:cBhvr>
                                      <p:to x="100000" y="95000"/>
                                    </p:animScale>
                                    <p:animScale>
                                      <p:cBhvr>
                                        <p:cTn id="90" dur="166" decel="50000">
                                          <p:stCondLst>
                                            <p:cond delay="1834"/>
                                          </p:stCondLst>
                                        </p:cTn>
                                        <p:tgtEl>
                                          <p:spTgt spid="12"/>
                                        </p:tgtEl>
                                      </p:cBhvr>
                                      <p:to x="100000" y="100000"/>
                                    </p:animScale>
                                  </p:childTnLst>
                                </p:cTn>
                              </p:par>
                            </p:childTnLst>
                          </p:cTn>
                        </p:par>
                        <p:par>
                          <p:cTn id="91" fill="hold">
                            <p:stCondLst>
                              <p:cond delay="2000"/>
                            </p:stCondLst>
                            <p:childTnLst>
                              <p:par>
                                <p:cTn id="92" presetID="9" presetClass="entr" presetSubtype="0"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dissolve">
                                      <p:cBhvr>
                                        <p:cTn id="94" dur="500"/>
                                        <p:tgtEl>
                                          <p:spTgt spid="19"/>
                                        </p:tgtEl>
                                      </p:cBhvr>
                                    </p:animEffect>
                                  </p:childTnLst>
                                </p:cTn>
                              </p:par>
                            </p:childTnLst>
                          </p:cTn>
                        </p:par>
                      </p:childTnLst>
                    </p:cTn>
                  </p:par>
                  <p:par>
                    <p:cTn id="95" fill="hold">
                      <p:stCondLst>
                        <p:cond delay="indefinite"/>
                      </p:stCondLst>
                      <p:childTnLst>
                        <p:par>
                          <p:cTn id="96" fill="hold">
                            <p:stCondLst>
                              <p:cond delay="0"/>
                            </p:stCondLst>
                            <p:childTnLst>
                              <p:par>
                                <p:cTn id="97" presetID="6" presetClass="entr" presetSubtype="16" fill="hold" grpId="0" nodeType="click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circle(in)">
                                      <p:cBhvr>
                                        <p:cTn id="9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17" grpId="0"/>
      <p:bldP spid="19" grpId="0"/>
      <p:bldP spid="20"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5" name="Rectangle 5"/>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4" name="TextBox 3"/>
          <p:cNvSpPr txBox="1"/>
          <p:nvPr/>
        </p:nvSpPr>
        <p:spPr>
          <a:xfrm>
            <a:off x="1616366" y="1143715"/>
            <a:ext cx="9551714" cy="5001369"/>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The main objective of the HL-LHC is to determine and build a hardware configuration and a set of beam parameters that will allow the LHC to reach the following targets: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Prepare machine for operation beyond 2025 and up to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2040</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Devise beam parameters and operational scenarios for:</a:t>
            </a: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E</a:t>
            </a:r>
            <a:r>
              <a:rPr kumimoji="0" lang="en-GB" sz="24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nabling</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 total integrated luminosity of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3000 fb</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-1</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a:p>
            <a:pPr marL="1257300" marR="0" lvl="2"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a:t>
            </a:r>
            <a:r>
              <a:rPr kumimoji="0" lang="en-GB" sz="24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mplies</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an integrated luminosity of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250 fb</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-1</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per year</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914400" marR="0" lvl="2" indent="0" algn="l"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a:p>
            <a:pPr marL="800100" marR="0" lvl="1" indent="-342900" algn="l" defTabSz="457200" rtl="0" eaLnBrk="1" fontAlgn="auto" latinLnBrk="0" hangingPunct="1">
              <a:lnSpc>
                <a:spcPct val="100000"/>
              </a:lnSpc>
              <a:spcBef>
                <a:spcPts val="0"/>
              </a:spcBef>
              <a:spcAft>
                <a:spcPts val="180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GB" sz="24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Operation</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t>
            </a:r>
            <a:r>
              <a:rPr kumimoji="0" lang="en-GB" sz="2400" b="1"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μ</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140 </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 </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peak luminosity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5 x 10</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34</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cm</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-2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-1</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a:p>
            <a:pPr marL="0" marR="0" lvl="0" indent="0" algn="l" defTabSz="457200" rtl="0" eaLnBrk="1" fontAlgn="auto" latinLnBrk="0" hangingPunct="1">
              <a:lnSpc>
                <a:spcPct val="100000"/>
              </a:lnSpc>
              <a:spcBef>
                <a:spcPts val="0"/>
              </a:spcBef>
              <a:spcAft>
                <a:spcPts val="1800"/>
              </a:spcAft>
              <a:buClrTx/>
              <a:buSzTx/>
              <a:buFontTx/>
              <a:buNone/>
              <a:tabLst/>
              <a:defRPr/>
            </a:pPr>
            <a:r>
              <a:rPr kumimoji="0" lang="en-GB" sz="2000" b="0" i="0" u="none" strike="noStrike" kern="120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sym typeface="Wingdings"/>
              </a:rPr>
              <a:t>				-&gt; A challenge as well for the experiments!</a:t>
            </a:r>
            <a:br>
              <a:rPr kumimoji="0" lang="en-GB" sz="2000" b="0" i="0" u="none" strike="noStrike" kern="120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sym typeface="Wingdings"/>
              </a:rPr>
            </a:br>
            <a:r>
              <a:rPr kumimoji="0" lang="en-GB" sz="2000" b="0" i="0" u="none" strike="noStrike" kern="120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sym typeface="Wingdings"/>
              </a:rPr>
              <a:t>					Operation with levelled luminosity!</a:t>
            </a:r>
            <a:endParaRPr kumimoji="0" lang="en-GB" sz="2000" b="0" i="0" u="none" strike="noStrike" kern="1200" cap="none" spc="0" normalizeH="0" baseline="0" noProof="0" dirty="0">
              <a:ln>
                <a:noFill/>
              </a:ln>
              <a:solidFill>
                <a:srgbClr val="008000"/>
              </a:solidFill>
              <a:effectLst/>
              <a:uLnTx/>
              <a:uFillTx/>
              <a:latin typeface="Calibri" panose="020F0502020204030204" pitchFamily="34" charset="0"/>
              <a:ea typeface="+mn-ea"/>
              <a:cs typeface="Calibri" panose="020F0502020204030204" pitchFamily="34" charset="0"/>
            </a:endParaRPr>
          </a:p>
        </p:txBody>
      </p:sp>
      <p:sp>
        <p:nvSpPr>
          <p:cNvPr id="7" name="Title 6">
            <a:extLst>
              <a:ext uri="{FF2B5EF4-FFF2-40B4-BE49-F238E27FC236}">
                <a16:creationId xmlns:a16="http://schemas.microsoft.com/office/drawing/2014/main" id="{1E87FF48-2C51-7D38-C848-7C6B59871155}"/>
              </a:ext>
            </a:extLst>
          </p:cNvPr>
          <p:cNvSpPr>
            <a:spLocks noGrp="1"/>
          </p:cNvSpPr>
          <p:nvPr>
            <p:ph type="title"/>
          </p:nvPr>
        </p:nvSpPr>
        <p:spPr/>
        <p:txBody>
          <a:bodyPr/>
          <a:lstStyle/>
          <a:p>
            <a:r>
              <a:rPr lang="en-FR" dirty="0"/>
              <a:t>Goal of </a:t>
            </a:r>
            <a:r>
              <a:rPr lang="en-FR"/>
              <a:t>HL-LHC </a:t>
            </a:r>
            <a:r>
              <a:rPr lang="fr-CH" dirty="0"/>
              <a:t>U</a:t>
            </a:r>
            <a:r>
              <a:rPr lang="en-FR"/>
              <a:t>pgrade </a:t>
            </a:r>
            <a:r>
              <a:rPr lang="fr-CH" dirty="0"/>
              <a:t>P</a:t>
            </a:r>
            <a:r>
              <a:rPr lang="en-FR"/>
              <a:t>roject</a:t>
            </a:r>
            <a:endParaRPr lang="en-FR" dirty="0"/>
          </a:p>
        </p:txBody>
      </p:sp>
    </p:spTree>
    <p:extLst>
      <p:ext uri="{BB962C8B-B14F-4D97-AF65-F5344CB8AC3E}">
        <p14:creationId xmlns:p14="http://schemas.microsoft.com/office/powerpoint/2010/main" val="829662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939B6-C10B-5C4D-6E58-F22FB892731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026" name="Picture 2" descr="Graphics,LHC,HL-LHC,Accelerators">
            <a:extLst>
              <a:ext uri="{FF2B5EF4-FFF2-40B4-BE49-F238E27FC236}">
                <a16:creationId xmlns:a16="http://schemas.microsoft.com/office/drawing/2014/main" id="{21CFB778-AE88-3EAD-8376-CC35C7616E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1504" y="0"/>
            <a:ext cx="8002587"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D5C5E83-E3C5-96A5-ED2D-C80338FBD475}"/>
              </a:ext>
            </a:extLst>
          </p:cNvPr>
          <p:cNvSpPr txBox="1"/>
          <p:nvPr/>
        </p:nvSpPr>
        <p:spPr>
          <a:xfrm>
            <a:off x="4896" y="0"/>
            <a:ext cx="2058656" cy="1938992"/>
          </a:xfrm>
          <a:prstGeom prst="rect">
            <a:avLst/>
          </a:prstGeom>
        </p:spPr>
        <p:style>
          <a:lnRef idx="1">
            <a:schemeClr val="accent1"/>
          </a:lnRef>
          <a:fillRef idx="2">
            <a:schemeClr val="accent1"/>
          </a:fillRef>
          <a:effectRef idx="1">
            <a:schemeClr val="accent1"/>
          </a:effectRef>
          <a:fontRef idx="minor">
            <a:schemeClr val="dk1"/>
          </a:fontRef>
        </p:style>
        <p:txBody>
          <a:bodyPr wrap="square" lIns="45720" r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4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ahoma" panose="020B0604030504040204" pitchFamily="34" charset="0"/>
                <a:ea typeface="Tahoma" panose="020B0604030504040204" pitchFamily="34" charset="0"/>
                <a:cs typeface="Tahoma" panose="020B0604030504040204" pitchFamily="34" charset="0"/>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FFFF00"/>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ahoma" panose="020B0604030504040204" pitchFamily="34" charset="0"/>
                <a:ea typeface="Tahoma" panose="020B0604030504040204" pitchFamily="34" charset="0"/>
                <a:cs typeface="Tahoma" panose="020B0604030504040204" pitchFamily="34" charset="0"/>
              </a:rPr>
              <a:t>Landmarks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6" name="Picture 2" descr="MBXF_cross-section.jpg">
            <a:extLst>
              <a:ext uri="{FF2B5EF4-FFF2-40B4-BE49-F238E27FC236}">
                <a16:creationId xmlns:a16="http://schemas.microsoft.com/office/drawing/2014/main" id="{F64D3920-14E9-1753-0C14-935B834808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50812" y="3789040"/>
            <a:ext cx="2257900" cy="1693425"/>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a:extLst>
              <a:ext uri="{FF2B5EF4-FFF2-40B4-BE49-F238E27FC236}">
                <a16:creationId xmlns:a16="http://schemas.microsoft.com/office/drawing/2014/main" id="{92F07E90-6C71-6020-C403-91158FC1A354}"/>
              </a:ext>
            </a:extLst>
          </p:cNvPr>
          <p:cNvPicPr>
            <a:picLocks noChangeAspect="1"/>
          </p:cNvPicPr>
          <p:nvPr/>
        </p:nvPicPr>
        <p:blipFill>
          <a:blip r:embed="rId4"/>
          <a:stretch>
            <a:fillRect/>
          </a:stretch>
        </p:blipFill>
        <p:spPr>
          <a:xfrm>
            <a:off x="9696400" y="2132856"/>
            <a:ext cx="2349614" cy="1411063"/>
          </a:xfrm>
          <a:prstGeom prst="rect">
            <a:avLst/>
          </a:prstGeom>
        </p:spPr>
      </p:pic>
      <p:sp>
        <p:nvSpPr>
          <p:cNvPr id="8" name="TextBox 7">
            <a:extLst>
              <a:ext uri="{FF2B5EF4-FFF2-40B4-BE49-F238E27FC236}">
                <a16:creationId xmlns:a16="http://schemas.microsoft.com/office/drawing/2014/main" id="{6D751A0E-0AFF-1B28-C13E-979331B271A1}"/>
              </a:ext>
            </a:extLst>
          </p:cNvPr>
          <p:cNvSpPr txBox="1"/>
          <p:nvPr/>
        </p:nvSpPr>
        <p:spPr>
          <a:xfrm>
            <a:off x="8987784" y="1124744"/>
            <a:ext cx="3300904"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panose="020B0604020202020204"/>
                <a:ea typeface="+mn-ea"/>
                <a:cs typeface="+mn-cs"/>
              </a:rPr>
              <a:t>Separation / Recombination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33A0"/>
                </a:solidFill>
                <a:effectLst/>
                <a:uLnTx/>
                <a:uFillTx/>
                <a:latin typeface="Arial" panose="020B0604020202020204"/>
                <a:ea typeface="+mn-ea"/>
                <a:cs typeface="+mn-cs"/>
              </a:rPr>
              <a:t>dipole magnets: D1 &amp; D2</a:t>
            </a:r>
          </a:p>
        </p:txBody>
      </p:sp>
      <p:sp>
        <p:nvSpPr>
          <p:cNvPr id="4" name="Rounded Rectangle 3">
            <a:extLst>
              <a:ext uri="{FF2B5EF4-FFF2-40B4-BE49-F238E27FC236}">
                <a16:creationId xmlns:a16="http://schemas.microsoft.com/office/drawing/2014/main" id="{33D71BD1-E298-E8A9-F74B-13A6A3579487}"/>
              </a:ext>
            </a:extLst>
          </p:cNvPr>
          <p:cNvSpPr/>
          <p:nvPr/>
        </p:nvSpPr>
        <p:spPr>
          <a:xfrm>
            <a:off x="1196073" y="1938992"/>
            <a:ext cx="2033080" cy="535022"/>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Finished in 2023</a:t>
            </a:r>
          </a:p>
        </p:txBody>
      </p:sp>
      <p:sp>
        <p:nvSpPr>
          <p:cNvPr id="10" name="Rounded Rectangle 9">
            <a:extLst>
              <a:ext uri="{FF2B5EF4-FFF2-40B4-BE49-F238E27FC236}">
                <a16:creationId xmlns:a16="http://schemas.microsoft.com/office/drawing/2014/main" id="{A9D750CA-D3E5-4D7A-4B80-89F8D4D04FB0}"/>
              </a:ext>
            </a:extLst>
          </p:cNvPr>
          <p:cNvSpPr/>
          <p:nvPr/>
        </p:nvSpPr>
        <p:spPr>
          <a:xfrm>
            <a:off x="6954704" y="3092483"/>
            <a:ext cx="2033080" cy="535022"/>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Finished in 2023</a:t>
            </a:r>
          </a:p>
        </p:txBody>
      </p:sp>
      <p:sp>
        <p:nvSpPr>
          <p:cNvPr id="11" name="Rounded Rectangle 10">
            <a:extLst>
              <a:ext uri="{FF2B5EF4-FFF2-40B4-BE49-F238E27FC236}">
                <a16:creationId xmlns:a16="http://schemas.microsoft.com/office/drawing/2014/main" id="{9EB42274-4A2A-EFF0-9EDE-64426B8F796C}"/>
              </a:ext>
            </a:extLst>
          </p:cNvPr>
          <p:cNvSpPr/>
          <p:nvPr/>
        </p:nvSpPr>
        <p:spPr>
          <a:xfrm>
            <a:off x="7378269" y="5645470"/>
            <a:ext cx="2097984" cy="879329"/>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Successfully deployed  in 2023 Pb-Pb run</a:t>
            </a:r>
          </a:p>
        </p:txBody>
      </p:sp>
      <p:sp>
        <p:nvSpPr>
          <p:cNvPr id="12" name="Rounded Rectangle 11">
            <a:extLst>
              <a:ext uri="{FF2B5EF4-FFF2-40B4-BE49-F238E27FC236}">
                <a16:creationId xmlns:a16="http://schemas.microsoft.com/office/drawing/2014/main" id="{E867E25F-0188-C255-4D27-782B37110EDC}"/>
              </a:ext>
            </a:extLst>
          </p:cNvPr>
          <p:cNvSpPr/>
          <p:nvPr/>
        </p:nvSpPr>
        <p:spPr>
          <a:xfrm>
            <a:off x="4795378" y="5696160"/>
            <a:ext cx="2520582" cy="840190"/>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½ system already installed for Run3</a:t>
            </a:r>
          </a:p>
        </p:txBody>
      </p:sp>
      <p:sp>
        <p:nvSpPr>
          <p:cNvPr id="13" name="Rounded Rectangle 12">
            <a:extLst>
              <a:ext uri="{FF2B5EF4-FFF2-40B4-BE49-F238E27FC236}">
                <a16:creationId xmlns:a16="http://schemas.microsoft.com/office/drawing/2014/main" id="{9D25CCE3-8D34-9D2C-4500-93054B33516E}"/>
              </a:ext>
            </a:extLst>
          </p:cNvPr>
          <p:cNvSpPr/>
          <p:nvPr/>
        </p:nvSpPr>
        <p:spPr>
          <a:xfrm>
            <a:off x="8880975" y="141650"/>
            <a:ext cx="2941425" cy="719999"/>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Series production in Industry well underway</a:t>
            </a:r>
          </a:p>
        </p:txBody>
      </p:sp>
      <p:sp>
        <p:nvSpPr>
          <p:cNvPr id="14" name="Rounded Rectangle 13">
            <a:extLst>
              <a:ext uri="{FF2B5EF4-FFF2-40B4-BE49-F238E27FC236}">
                <a16:creationId xmlns:a16="http://schemas.microsoft.com/office/drawing/2014/main" id="{A0091693-4F52-EAF1-8A8C-187A666AE763}"/>
              </a:ext>
            </a:extLst>
          </p:cNvPr>
          <p:cNvSpPr/>
          <p:nvPr/>
        </p:nvSpPr>
        <p:spPr>
          <a:xfrm>
            <a:off x="112724" y="5303040"/>
            <a:ext cx="2603023" cy="1413310"/>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Complete Prototype System installed in SM18 and under testing</a:t>
            </a:r>
          </a:p>
        </p:txBody>
      </p:sp>
      <p:sp>
        <p:nvSpPr>
          <p:cNvPr id="15" name="Rounded Rectangle 14">
            <a:extLst>
              <a:ext uri="{FF2B5EF4-FFF2-40B4-BE49-F238E27FC236}">
                <a16:creationId xmlns:a16="http://schemas.microsoft.com/office/drawing/2014/main" id="{66937A4A-30CC-9607-2773-22CA787C83D3}"/>
              </a:ext>
            </a:extLst>
          </p:cNvPr>
          <p:cNvSpPr/>
          <p:nvPr/>
        </p:nvSpPr>
        <p:spPr>
          <a:xfrm>
            <a:off x="3749855" y="3343037"/>
            <a:ext cx="2033080" cy="1115806"/>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Fully validated in 2023 and first magnets ready for installation</a:t>
            </a:r>
          </a:p>
        </p:txBody>
      </p:sp>
      <p:sp>
        <p:nvSpPr>
          <p:cNvPr id="16" name="Rounded Rectangle 15">
            <a:extLst>
              <a:ext uri="{FF2B5EF4-FFF2-40B4-BE49-F238E27FC236}">
                <a16:creationId xmlns:a16="http://schemas.microsoft.com/office/drawing/2014/main" id="{6AAA5A10-4A46-87C9-1E2C-062E161BBB87}"/>
              </a:ext>
            </a:extLst>
          </p:cNvPr>
          <p:cNvSpPr/>
          <p:nvPr/>
        </p:nvSpPr>
        <p:spPr>
          <a:xfrm>
            <a:off x="9654861" y="991513"/>
            <a:ext cx="2033080" cy="1115806"/>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Prototype and first series delivered to CERN</a:t>
            </a:r>
          </a:p>
        </p:txBody>
      </p:sp>
      <p:sp>
        <p:nvSpPr>
          <p:cNvPr id="17" name="Rounded Rectangle 16">
            <a:extLst>
              <a:ext uri="{FF2B5EF4-FFF2-40B4-BE49-F238E27FC236}">
                <a16:creationId xmlns:a16="http://schemas.microsoft.com/office/drawing/2014/main" id="{F8C603C4-317D-2702-9EC8-99B7D0DB6694}"/>
              </a:ext>
            </a:extLst>
          </p:cNvPr>
          <p:cNvSpPr/>
          <p:nvPr/>
        </p:nvSpPr>
        <p:spPr>
          <a:xfrm>
            <a:off x="9854667" y="5645470"/>
            <a:ext cx="2033080" cy="1115806"/>
          </a:xfrm>
          <a:prstGeom prst="round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Prototype </a:t>
            </a:r>
            <a:r>
              <a:rPr kumimoji="0" lang="en-US" sz="1800" b="0" i="0" u="none" strike="noStrike" kern="1200" cap="none" spc="0" normalizeH="0" baseline="0" noProof="0" dirty="0" err="1">
                <a:ln>
                  <a:noFill/>
                </a:ln>
                <a:solidFill>
                  <a:srgbClr val="FFFFFF"/>
                </a:solidFill>
                <a:effectLst/>
                <a:uLnTx/>
                <a:uFillTx/>
                <a:latin typeface="Arial" panose="020B0604020202020204"/>
                <a:ea typeface="+mn-ea"/>
                <a:cs typeface="+mn-cs"/>
              </a:rPr>
              <a:t>cryostated</a:t>
            </a: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 @ CERN</a:t>
            </a:r>
          </a:p>
        </p:txBody>
      </p:sp>
    </p:spTree>
    <p:extLst>
      <p:ext uri="{BB962C8B-B14F-4D97-AF65-F5344CB8AC3E}">
        <p14:creationId xmlns:p14="http://schemas.microsoft.com/office/powerpoint/2010/main" val="158328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dissolve">
                                      <p:cBhvr>
                                        <p:cTn id="20" dur="500"/>
                                        <p:tgtEl>
                                          <p:spTgt spid="4"/>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dissolv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dissolv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dissolv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dissolv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dissolve">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4"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DE12B0-6AB5-E942-B393-1C4EC3A4C032}"/>
              </a:ext>
            </a:extLst>
          </p:cNvPr>
          <p:cNvSpPr>
            <a:spLocks noGrp="1"/>
          </p:cNvSpPr>
          <p:nvPr>
            <p:ph type="title"/>
          </p:nvPr>
        </p:nvSpPr>
        <p:spPr>
          <a:xfrm>
            <a:off x="696000" y="465591"/>
            <a:ext cx="10993492" cy="1116849"/>
          </a:xfrm>
        </p:spPr>
        <p:txBody>
          <a:bodyPr>
            <a:normAutofit/>
          </a:bodyPr>
          <a:lstStyle/>
          <a:p>
            <a:pPr algn="ctr"/>
            <a:r>
              <a:rPr lang="en-US" sz="4400"/>
              <a:t>Preparing CERN’s </a:t>
            </a:r>
            <a:r>
              <a:rPr lang="en-US" sz="4400" dirty="0"/>
              <a:t>future</a:t>
            </a:r>
            <a:endParaRPr lang="en-GB" dirty="0"/>
          </a:p>
        </p:txBody>
      </p:sp>
      <p:sp>
        <p:nvSpPr>
          <p:cNvPr id="17" name="TextBox 16">
            <a:extLst>
              <a:ext uri="{FF2B5EF4-FFF2-40B4-BE49-F238E27FC236}">
                <a16:creationId xmlns:a16="http://schemas.microsoft.com/office/drawing/2014/main" id="{0FF51FDE-F9B1-D841-8042-D781AA3F8CCC}"/>
              </a:ext>
            </a:extLst>
          </p:cNvPr>
          <p:cNvSpPr txBox="1"/>
          <p:nvPr/>
        </p:nvSpPr>
        <p:spPr>
          <a:xfrm>
            <a:off x="3739978" y="1861751"/>
            <a:ext cx="184731" cy="369332"/>
          </a:xfrm>
          <a:prstGeom prst="rect">
            <a:avLst/>
          </a:prstGeom>
          <a:noFill/>
        </p:spPr>
        <p:txBody>
          <a:bodyPr wrap="none" rtlCol="0">
            <a:spAutoFit/>
          </a:bodyPr>
          <a:lstStyle/>
          <a:p>
            <a:endParaRPr lang="en-GB" dirty="0"/>
          </a:p>
        </p:txBody>
      </p:sp>
      <p:sp>
        <p:nvSpPr>
          <p:cNvPr id="18" name="TextBox 17">
            <a:extLst>
              <a:ext uri="{FF2B5EF4-FFF2-40B4-BE49-F238E27FC236}">
                <a16:creationId xmlns:a16="http://schemas.microsoft.com/office/drawing/2014/main" id="{E11ACEB6-0012-B44A-A110-62857FFD0AB7}"/>
              </a:ext>
            </a:extLst>
          </p:cNvPr>
          <p:cNvSpPr txBox="1"/>
          <p:nvPr/>
        </p:nvSpPr>
        <p:spPr>
          <a:xfrm>
            <a:off x="2842054" y="2158314"/>
            <a:ext cx="184731" cy="369332"/>
          </a:xfrm>
          <a:prstGeom prst="rect">
            <a:avLst/>
          </a:prstGeom>
          <a:noFill/>
        </p:spPr>
        <p:txBody>
          <a:bodyPr wrap="none" rtlCol="0">
            <a:spAutoFit/>
          </a:bodyPr>
          <a:lstStyle/>
          <a:p>
            <a:endParaRPr lang="en-GB" dirty="0"/>
          </a:p>
        </p:txBody>
      </p:sp>
      <p:pic>
        <p:nvPicPr>
          <p:cNvPr id="11" name="Picture Placeholder 10">
            <a:extLst>
              <a:ext uri="{FF2B5EF4-FFF2-40B4-BE49-F238E27FC236}">
                <a16:creationId xmlns:a16="http://schemas.microsoft.com/office/drawing/2014/main" id="{03CD645F-245C-B744-AAC2-141FDDB68C32}"/>
              </a:ext>
            </a:extLst>
          </p:cNvPr>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5756745" y="1773141"/>
            <a:ext cx="6435256" cy="4373217"/>
          </a:xfrm>
        </p:spPr>
      </p:pic>
      <p:sp>
        <p:nvSpPr>
          <p:cNvPr id="5" name="Slide Number Placeholder 4">
            <a:extLst>
              <a:ext uri="{FF2B5EF4-FFF2-40B4-BE49-F238E27FC236}">
                <a16:creationId xmlns:a16="http://schemas.microsoft.com/office/drawing/2014/main" id="{BDAAC501-47D9-4649-A18D-8299A6DF86DC}"/>
              </a:ext>
            </a:extLst>
          </p:cNvPr>
          <p:cNvSpPr>
            <a:spLocks noGrp="1"/>
          </p:cNvSpPr>
          <p:nvPr>
            <p:ph type="sldNum" sz="quarter" idx="12"/>
          </p:nvPr>
        </p:nvSpPr>
        <p:spPr/>
        <p:txBody>
          <a:bodyPr/>
          <a:lstStyle/>
          <a:p>
            <a:fld id="{490AA3F6-1618-3548-975A-DD1A2939A246}" type="slidenum">
              <a:rPr lang="fr-FR" smtClean="0"/>
              <a:t>7</a:t>
            </a:fld>
            <a:endParaRPr lang="fr-FR"/>
          </a:p>
        </p:txBody>
      </p:sp>
      <p:sp>
        <p:nvSpPr>
          <p:cNvPr id="15" name="Content Placeholder 7">
            <a:extLst>
              <a:ext uri="{FF2B5EF4-FFF2-40B4-BE49-F238E27FC236}">
                <a16:creationId xmlns:a16="http://schemas.microsoft.com/office/drawing/2014/main" id="{FC7C92D2-3F7D-C84E-B536-BB774B2885B8}"/>
              </a:ext>
            </a:extLst>
          </p:cNvPr>
          <p:cNvSpPr txBox="1">
            <a:spLocks/>
          </p:cNvSpPr>
          <p:nvPr/>
        </p:nvSpPr>
        <p:spPr>
          <a:xfrm>
            <a:off x="602403" y="1953790"/>
            <a:ext cx="4977130" cy="4729335"/>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sz="2000" dirty="0">
                <a:solidFill>
                  <a:srgbClr val="2F2F2F"/>
                </a:solidFill>
              </a:rPr>
              <a:t>Driven by the </a:t>
            </a:r>
            <a:r>
              <a:rPr lang="en-US" sz="2000" b="1" dirty="0">
                <a:solidFill>
                  <a:srgbClr val="2F2F2F"/>
                </a:solidFill>
              </a:rPr>
              <a:t>2020 Update of the European Strategy for Particle Physics</a:t>
            </a:r>
            <a:endParaRPr lang="en-US" sz="2100" dirty="0">
              <a:solidFill>
                <a:srgbClr val="2F2F2F"/>
              </a:solidFill>
            </a:endParaRPr>
          </a:p>
          <a:p>
            <a:pPr marL="285750" indent="-285750" defTabSz="288000">
              <a:lnSpc>
                <a:spcPct val="110000"/>
              </a:lnSpc>
              <a:buFont typeface="Arial" panose="020B0604020202020204" pitchFamily="34" charset="0"/>
              <a:buChar char="•"/>
            </a:pPr>
            <a:r>
              <a:rPr lang="en-US" sz="1500" dirty="0"/>
              <a:t>Technical and financial feasibility study of a Future Circular Collider (report for end 2025)</a:t>
            </a:r>
          </a:p>
          <a:p>
            <a:pPr marL="285750" indent="-285750" defTabSz="288000">
              <a:lnSpc>
                <a:spcPct val="110000"/>
              </a:lnSpc>
              <a:buFont typeface="Arial" panose="020B0604020202020204" pitchFamily="34" charset="0"/>
              <a:buChar char="•"/>
            </a:pPr>
            <a:r>
              <a:rPr lang="en-US" sz="1500" dirty="0"/>
              <a:t>Accelerator R&amp;D to develop technologies for FCC and for alternative options</a:t>
            </a:r>
          </a:p>
          <a:p>
            <a:pPr marL="285750" indent="-285750" defTabSz="288000">
              <a:lnSpc>
                <a:spcPct val="110000"/>
              </a:lnSpc>
              <a:buFont typeface="Arial" panose="020B0604020202020204" pitchFamily="34" charset="0"/>
              <a:buChar char="•"/>
            </a:pPr>
            <a:r>
              <a:rPr lang="en-US" sz="1500" dirty="0"/>
              <a:t>Detector and computing R&amp;D</a:t>
            </a:r>
          </a:p>
          <a:p>
            <a:pPr marL="285750" indent="-285750" defTabSz="288000">
              <a:lnSpc>
                <a:spcPct val="110000"/>
              </a:lnSpc>
              <a:buFont typeface="Arial" panose="020B0604020202020204" pitchFamily="34" charset="0"/>
              <a:buChar char="•"/>
            </a:pPr>
            <a:r>
              <a:rPr lang="en-US" sz="1500" dirty="0"/>
              <a:t>Maintain and expand a compelling scientific diversity </a:t>
            </a:r>
            <a:r>
              <a:rPr lang="en-US" sz="1500" dirty="0" err="1"/>
              <a:t>programme</a:t>
            </a:r>
            <a:endParaRPr lang="en-US" sz="1500" dirty="0"/>
          </a:p>
          <a:p>
            <a:pPr marL="285750" indent="-285750" defTabSz="288000">
              <a:lnSpc>
                <a:spcPct val="110000"/>
              </a:lnSpc>
              <a:buFont typeface="Arial" panose="020B0604020202020204" pitchFamily="34" charset="0"/>
              <a:buChar char="•"/>
            </a:pPr>
            <a:r>
              <a:rPr lang="en-US" sz="1500" dirty="0"/>
              <a:t>Continue to support other projects around </a:t>
            </a:r>
            <a:br>
              <a:rPr lang="en-US" sz="1500" dirty="0"/>
            </a:br>
            <a:r>
              <a:rPr lang="en-US" sz="1500" dirty="0"/>
              <a:t>	the world</a:t>
            </a:r>
          </a:p>
        </p:txBody>
      </p:sp>
    </p:spTree>
    <p:extLst>
      <p:ext uri="{BB962C8B-B14F-4D97-AF65-F5344CB8AC3E}">
        <p14:creationId xmlns:p14="http://schemas.microsoft.com/office/powerpoint/2010/main" val="1427226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4562" y="2670256"/>
            <a:ext cx="3969812" cy="3414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a:t>
            </a:r>
            <a:r>
              <a:rPr kumimoji="0" lang="en-US" sz="3600" b="1" i="0" u="none" strike="noStrike" kern="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rogramme</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02" y="2603660"/>
            <a:ext cx="3175524" cy="3537440"/>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514712" y="3544770"/>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8008768" y="2763683"/>
            <a:ext cx="4096185" cy="3321232"/>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462860" y="3616198"/>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programme maximising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e-h 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a:t>
                </a:r>
                <a:r>
                  <a:rPr kumimoji="0" lang="en-GB" sz="1800" b="0" i="0" u="none" strike="noStrike" kern="1200" cap="none" spc="0" normalizeH="0" baseline="0" noProof="0" dirty="0" err="1">
                    <a:ln>
                      <a:noFill/>
                    </a:ln>
                    <a:solidFill>
                      <a:srgbClr val="0C377B"/>
                    </a:solidFill>
                    <a:effectLst/>
                    <a:uLnTx/>
                    <a:uFillTx/>
                    <a:latin typeface="Arial"/>
                    <a:ea typeface="+mn-ea"/>
                    <a:cs typeface="+mn-cs"/>
                  </a:rPr>
                  <a:t>ighly</a:t>
                </a:r>
                <a:r>
                  <a:rPr kumimoji="0" lang="en-GB" sz="1800" b="0" i="0" u="none" strike="noStrike" kern="1200" cap="none" spc="0" normalizeH="0" baseline="0" noProof="0" dirty="0">
                    <a:ln>
                      <a:noFill/>
                    </a:ln>
                    <a:solidFill>
                      <a:srgbClr val="0C377B"/>
                    </a:solidFill>
                    <a:effectLst/>
                    <a:uLnTx/>
                    <a:uFillTx/>
                    <a:latin typeface="Arial"/>
                    <a:ea typeface="+mn-ea"/>
                    <a:cs typeface="+mn-cs"/>
                  </a:rPr>
                  <a:t>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20" t="-2128" b="-4255"/>
                </a:stretch>
              </a:blipFill>
            </p:spPr>
            <p:txBody>
              <a:bodyPr/>
              <a:lstStyle/>
              <a:p>
                <a:r>
                  <a:rPr lang="en-CH">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4" name="Picture 3" descr="A picture containing icon&#10;&#10;Description automatically generated">
            <a:extLst>
              <a:ext uri="{FF2B5EF4-FFF2-40B4-BE49-F238E27FC236}">
                <a16:creationId xmlns:a16="http://schemas.microsoft.com/office/drawing/2014/main" id="{D133A276-EAE6-E488-ED25-0FEF166B90A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682891320"/>
      </p:ext>
    </p:extLst>
  </p:cSld>
  <p:clrMapOvr>
    <a:masterClrMapping/>
  </p:clrMapOvr>
</p:sld>
</file>

<file path=ppt/theme/theme1.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0.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4.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3.xml><?xml version="1.0" encoding="utf-8"?>
<a:theme xmlns:a="http://schemas.openxmlformats.org/drawingml/2006/main" name="2_Collabor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4.xml><?xml version="1.0" encoding="utf-8"?>
<a:theme xmlns:a="http://schemas.openxmlformats.org/drawingml/2006/main" name="3_Innovation">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5.xml><?xml version="1.0" encoding="utf-8"?>
<a:theme xmlns:a="http://schemas.openxmlformats.org/drawingml/2006/main" name="4_Education and Training">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7.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8.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9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CERN_New_Corporate_proposition</Template>
  <TotalTime>20724</TotalTime>
  <Words>1622</Words>
  <Application>Microsoft Macintosh PowerPoint</Application>
  <PresentationFormat>Widescreen</PresentationFormat>
  <Paragraphs>201</Paragraphs>
  <Slides>18</Slides>
  <Notes>13</Notes>
  <HiddenSlides>0</HiddenSlides>
  <MMClips>0</MMClips>
  <ScaleCrop>false</ScaleCrop>
  <HeadingPairs>
    <vt:vector size="6" baseType="variant">
      <vt:variant>
        <vt:lpstr>Fonts Used</vt:lpstr>
      </vt:variant>
      <vt:variant>
        <vt:i4>9</vt:i4>
      </vt:variant>
      <vt:variant>
        <vt:lpstr>Theme</vt:lpstr>
      </vt:variant>
      <vt:variant>
        <vt:i4>13</vt:i4>
      </vt:variant>
      <vt:variant>
        <vt:lpstr>Slide Titles</vt:lpstr>
      </vt:variant>
      <vt:variant>
        <vt:i4>18</vt:i4>
      </vt:variant>
    </vt:vector>
  </HeadingPairs>
  <TitlesOfParts>
    <vt:vector size="40" baseType="lpstr">
      <vt:lpstr>Aptos</vt:lpstr>
      <vt:lpstr>Arial</vt:lpstr>
      <vt:lpstr>Calibri</vt:lpstr>
      <vt:lpstr>Calibri Light</vt:lpstr>
      <vt:lpstr>Cambria Math</vt:lpstr>
      <vt:lpstr>Helvetica</vt:lpstr>
      <vt:lpstr>Tahoma</vt:lpstr>
      <vt:lpstr>Times New Roman</vt:lpstr>
      <vt:lpstr>Wingdings</vt:lpstr>
      <vt:lpstr>CERN_Corporate</vt:lpstr>
      <vt:lpstr>1_Research</vt:lpstr>
      <vt:lpstr>2_Collaboration</vt:lpstr>
      <vt:lpstr>3_Innovation</vt:lpstr>
      <vt:lpstr>4_Education and Training</vt:lpstr>
      <vt:lpstr>Country</vt:lpstr>
      <vt:lpstr>2_Research</vt:lpstr>
      <vt:lpstr>6_FC5643-CERN3027 - Scale of contributions</vt:lpstr>
      <vt:lpstr>9_FC5643-CERN3027 - Scale of contributions</vt:lpstr>
      <vt:lpstr>4_Office Theme</vt:lpstr>
      <vt:lpstr>1_Office Theme</vt:lpstr>
      <vt:lpstr>5_Office Theme</vt:lpstr>
      <vt:lpstr>1_CERN_Corporate</vt:lpstr>
      <vt:lpstr>Welcome and Introduction</vt:lpstr>
      <vt:lpstr>Four pillars underpin CERN’s mission</vt:lpstr>
      <vt:lpstr>Upgrade to the  High-Luminosity LHC is under way</vt:lpstr>
      <vt:lpstr>PowerPoint Presentation</vt:lpstr>
      <vt:lpstr>Goal of HL-LHC Upgrade Project</vt:lpstr>
      <vt:lpstr>PowerPoint Presentation</vt:lpstr>
      <vt:lpstr>Preparing CERN’s future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Science for peace CERN was founded in 1954 with 12 European Member States</vt:lpstr>
      <vt:lpstr>A laboratory for people around the world</vt:lpstr>
      <vt:lpstr>CERN Science Gateway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Ewa Lopienska</dc:creator>
  <cp:lastModifiedBy>Emmanuel Tsesmelis</cp:lastModifiedBy>
  <cp:revision>1061</cp:revision>
  <cp:lastPrinted>2021-04-15T12:33:04Z</cp:lastPrinted>
  <dcterms:created xsi:type="dcterms:W3CDTF">2017-12-12T17:17:03Z</dcterms:created>
  <dcterms:modified xsi:type="dcterms:W3CDTF">2024-04-22T06:09:02Z</dcterms:modified>
</cp:coreProperties>
</file>