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8" name="Shape 5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5" name="Shape 15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91041" indent="-291041">
              <a:buSzPct val="125000"/>
              <a:buChar char="-"/>
            </a:pPr>
            <a:r>
              <a:t>neuartiges Detektorkonzept</a:t>
            </a:r>
          </a:p>
          <a:p>
            <a:pPr marL="291041" indent="-291041">
              <a:buSzPct val="125000"/>
              <a:buChar char="-"/>
            </a:pPr>
            <a:r>
              <a:t>große Akzeptanz → Si-Tracker</a:t>
            </a:r>
          </a:p>
          <a:p>
            <a:pPr marL="291041" indent="-291041">
              <a:buSzPct val="125000"/>
              <a:buChar char="-"/>
            </a:pPr>
            <a:r>
              <a:t>sehr gute Pointing Auflösung</a:t>
            </a:r>
          </a:p>
          <a:p>
            <a:pPr marL="291041" indent="-291041">
              <a:buSzPct val="125000"/>
              <a:buChar char="-"/>
            </a:pPr>
            <a:r>
              <a:t>PID über große Akzeptanz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>
            <a:lvl1pPr algn="ctr">
              <a:defRPr sz="11200"/>
            </a:lvl1pPr>
          </a:lstStyle>
          <a:p>
            <a:pPr/>
            <a:r>
              <a:t>Title Text</a:t>
            </a:r>
          </a:p>
        </p:txBody>
      </p:sp>
      <p:sp>
        <p:nvSpPr>
          <p:cNvPr id="16" name="Body Level One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" name="Slide Number"/>
          <p:cNvSpPr txBox="1"/>
          <p:nvPr>
            <p:ph type="sldNum" sz="quarter" idx="2"/>
          </p:nvPr>
        </p:nvSpPr>
        <p:spPr>
          <a:xfrm>
            <a:off x="11987276" y="13081000"/>
            <a:ext cx="396749" cy="39928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>
            <a:lvl1pPr algn="ctr">
              <a:defRPr sz="11200"/>
            </a:lvl1pPr>
          </a:lstStyle>
          <a:p>
            <a:pPr/>
            <a:r>
              <a:t>Title Text</a:t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xfrm>
            <a:off x="11987276" y="13081000"/>
            <a:ext cx="396749" cy="39928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4" name="ALICE update | CKC meeting 22 April 2024 | Marco van Leeuwen"/>
          <p:cNvSpPr txBox="1"/>
          <p:nvPr>
            <p:ph type="body" sz="quarter" idx="21" hasCustomPrompt="1"/>
          </p:nvPr>
        </p:nvSpPr>
        <p:spPr>
          <a:xfrm>
            <a:off x="373403" y="13231512"/>
            <a:ext cx="7244843" cy="399033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SzTx/>
              <a:buNone/>
              <a:defRPr sz="2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Speaker, occation etc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Text"/>
          <p:cNvSpPr txBox="1"/>
          <p:nvPr>
            <p:ph type="title"/>
          </p:nvPr>
        </p:nvSpPr>
        <p:spPr>
          <a:xfrm>
            <a:off x="431800" y="889102"/>
            <a:ext cx="21005800" cy="952756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2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800"/>
            </a:lvl1pPr>
            <a:lvl2pPr>
              <a:defRPr sz="3800"/>
            </a:lvl2pPr>
            <a:lvl3pPr>
              <a:defRPr sz="3800"/>
            </a:lvl3pPr>
            <a:lvl4pPr>
              <a:defRPr sz="3800"/>
            </a:lvl4pPr>
            <a:lvl5pPr>
              <a:defRPr sz="3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" name="Slide Number"/>
          <p:cNvSpPr txBox="1"/>
          <p:nvPr>
            <p:ph type="sldNum" sz="quarter" idx="2"/>
          </p:nvPr>
        </p:nvSpPr>
        <p:spPr>
          <a:xfrm>
            <a:off x="23617950" y="13231511"/>
            <a:ext cx="396749" cy="39928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4" name="ALICE update | CKC meeting 22 April 2024 | Marco van Leeuwen"/>
          <p:cNvSpPr txBox="1"/>
          <p:nvPr/>
        </p:nvSpPr>
        <p:spPr>
          <a:xfrm>
            <a:off x="373403" y="13231512"/>
            <a:ext cx="7244843" cy="3990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 sz="2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ALICE update | CKC meeting 22 April 2024 | Marco van Leeuwen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lide Number"/>
          <p:cNvSpPr txBox="1"/>
          <p:nvPr>
            <p:ph type="sldNum" sz="quarter" idx="2"/>
          </p:nvPr>
        </p:nvSpPr>
        <p:spPr>
          <a:xfrm>
            <a:off x="11987276" y="13081000"/>
            <a:ext cx="396749" cy="39928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432361" y="889000"/>
            <a:ext cx="21005801" cy="95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lide Number"/>
          <p:cNvSpPr txBox="1"/>
          <p:nvPr>
            <p:ph type="sldNum" sz="quarter" idx="2"/>
          </p:nvPr>
        </p:nvSpPr>
        <p:spPr>
          <a:xfrm>
            <a:off x="23624351" y="13231511"/>
            <a:ext cx="396749" cy="39928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i="1" sz="20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062276" y="207790"/>
            <a:ext cx="1051658" cy="143025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Line"/>
          <p:cNvSpPr/>
          <p:nvPr/>
        </p:nvSpPr>
        <p:spPr>
          <a:xfrm>
            <a:off x="388713" y="719666"/>
            <a:ext cx="22553370" cy="1"/>
          </a:xfrm>
          <a:prstGeom prst="line">
            <a:avLst/>
          </a:prstGeom>
          <a:ln w="25400">
            <a:solidFill>
              <a:srgbClr val="E30513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" name="A Large Ion Collider Experiment"/>
          <p:cNvSpPr txBox="1"/>
          <p:nvPr/>
        </p:nvSpPr>
        <p:spPr>
          <a:xfrm>
            <a:off x="385514" y="334841"/>
            <a:ext cx="334193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A Large Ion Collider Experiment</a:t>
            </a:r>
          </a:p>
        </p:txBody>
      </p:sp>
      <p:sp>
        <p:nvSpPr>
          <p:cNvPr id="7" name="Line"/>
          <p:cNvSpPr/>
          <p:nvPr/>
        </p:nvSpPr>
        <p:spPr>
          <a:xfrm>
            <a:off x="388715" y="13175305"/>
            <a:ext cx="23606570" cy="1"/>
          </a:xfrm>
          <a:prstGeom prst="line">
            <a:avLst/>
          </a:prstGeom>
          <a:ln w="25400">
            <a:solidFill>
              <a:srgbClr val="E30513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" name="Body Level One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</p:sldLayoutIdLst>
  <p:transition xmlns:p14="http://schemas.microsoft.com/office/powerpoint/2010/main" spd="med" advClick="1"/>
  <p:txStyles>
    <p:titleStyle>
      <a:lvl1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20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1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png"/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image" Target="../media/image26.png"/><Relationship Id="rId7" Type="http://schemas.openxmlformats.org/officeDocument/2006/relationships/image" Target="../media/image4.jpeg"/><Relationship Id="rId8" Type="http://schemas.openxmlformats.org/officeDocument/2006/relationships/image" Target="../media/image27.png"/><Relationship Id="rId9" Type="http://schemas.openxmlformats.org/officeDocument/2006/relationships/image" Target="../media/image5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arxiv.org/abs/2311.11786" TargetMode="External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link.aps.org/doi/10.1103/PhysRevD.109.072005" TargetMode="External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Relationship Id="rId3" Type="http://schemas.openxmlformats.org/officeDocument/2006/relationships/hyperlink" Target="https://indico.cern.ch/event/1301029/" TargetMode="External"/><Relationship Id="rId4" Type="http://schemas.openxmlformats.org/officeDocument/2006/relationships/image" Target="../media/image17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cds.cern.ch/record/2890181/files/ALICE-TDR-021.pdf" TargetMode="External"/><Relationship Id="rId3" Type="http://schemas.openxmlformats.org/officeDocument/2006/relationships/hyperlink" Target="https://cds.cern.ch/record/2868015" TargetMode="External"/><Relationship Id="rId4" Type="http://schemas.openxmlformats.org/officeDocument/2006/relationships/image" Target="../media/image18.png"/><Relationship Id="rId5" Type="http://schemas.openxmlformats.org/officeDocument/2006/relationships/image" Target="../media/image1.tif"/><Relationship Id="rId6" Type="http://schemas.openxmlformats.org/officeDocument/2006/relationships/image" Target="../media/image19.png"/><Relationship Id="rId7" Type="http://schemas.openxmlformats.org/officeDocument/2006/relationships/image" Target="../media/image20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cds.cern.ch/record/2803563" TargetMode="External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ALICE status update"/>
          <p:cNvSpPr txBox="1"/>
          <p:nvPr>
            <p:ph type="ctrTitle"/>
          </p:nvPr>
        </p:nvSpPr>
        <p:spPr>
          <a:xfrm>
            <a:off x="-3880166" y="98302"/>
            <a:ext cx="20828001" cy="4648201"/>
          </a:xfrm>
          <a:prstGeom prst="rect">
            <a:avLst/>
          </a:prstGeom>
        </p:spPr>
        <p:txBody>
          <a:bodyPr/>
          <a:lstStyle>
            <a:lvl1pPr>
              <a:defRPr sz="8800"/>
            </a:lvl1pPr>
          </a:lstStyle>
          <a:p>
            <a:pPr/>
            <a:r>
              <a:t>ALICE status update</a:t>
            </a:r>
          </a:p>
        </p:txBody>
      </p:sp>
      <p:sp>
        <p:nvSpPr>
          <p:cNvPr id="61" name="CERN-Korea Committee meeting…"/>
          <p:cNvSpPr txBox="1"/>
          <p:nvPr/>
        </p:nvSpPr>
        <p:spPr>
          <a:xfrm>
            <a:off x="2942474" y="9156781"/>
            <a:ext cx="6520917" cy="11055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sz="3400"/>
            </a:pPr>
            <a:r>
              <a:t>CERN-Korea Committee meeting</a:t>
            </a:r>
          </a:p>
          <a:p>
            <a:pPr>
              <a:defRPr b="0" sz="3400"/>
            </a:pPr>
            <a:r>
              <a:t>22 April 2024</a:t>
            </a:r>
          </a:p>
        </p:txBody>
      </p:sp>
      <p:sp>
        <p:nvSpPr>
          <p:cNvPr id="62" name="Marco van Leeuwen,…"/>
          <p:cNvSpPr txBox="1"/>
          <p:nvPr/>
        </p:nvSpPr>
        <p:spPr>
          <a:xfrm>
            <a:off x="3969282" y="5779147"/>
            <a:ext cx="4467302" cy="1180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i="1" sz="3600"/>
            </a:pPr>
            <a:r>
              <a:t>Marco van Leeuwen, </a:t>
            </a:r>
          </a:p>
          <a:p>
            <a:pPr>
              <a:defRPr b="0" i="1" sz="3600"/>
            </a:pPr>
            <a:r>
              <a:t>Nikhef and CERN</a:t>
            </a:r>
          </a:p>
        </p:txBody>
      </p:sp>
      <p:pic>
        <p:nvPicPr>
          <p:cNvPr id="63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663342" y="2989424"/>
            <a:ext cx="11462449" cy="77371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Outer tracker R&amp;D: module produc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18184">
              <a:defRPr sz="5568"/>
            </a:lvl1pPr>
          </a:lstStyle>
          <a:p>
            <a:pPr/>
            <a:r>
              <a:t>Outer tracker R&amp;D: module production</a:t>
            </a:r>
          </a:p>
        </p:txBody>
      </p:sp>
      <p:sp>
        <p:nvSpPr>
          <p:cNvPr id="158" name="Large area: automated industrial production of multi-chip modules…"/>
          <p:cNvSpPr txBox="1"/>
          <p:nvPr>
            <p:ph type="body" sz="quarter" idx="1"/>
          </p:nvPr>
        </p:nvSpPr>
        <p:spPr>
          <a:xfrm>
            <a:off x="1162498" y="10415430"/>
            <a:ext cx="21005801" cy="1594678"/>
          </a:xfrm>
          <a:prstGeom prst="rect">
            <a:avLst/>
          </a:prstGeom>
        </p:spPr>
        <p:txBody>
          <a:bodyPr/>
          <a:lstStyle/>
          <a:p>
            <a:pPr/>
            <a:r>
              <a:rPr b="1"/>
              <a:t>Large area: automated industrial production</a:t>
            </a:r>
            <a:r>
              <a:t> of multi-chip modules</a:t>
            </a:r>
          </a:p>
          <a:p>
            <a:pPr/>
            <a:r>
              <a:t>First tests with dummy modules in collaboration with industry</a:t>
            </a:r>
          </a:p>
        </p:txBody>
      </p:sp>
      <p:sp>
        <p:nvSpPr>
          <p:cNvPr id="15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60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40157" y="2680089"/>
            <a:ext cx="3441059" cy="611146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407688" y="2812935"/>
            <a:ext cx="3902188" cy="2938118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781043" y="2649884"/>
            <a:ext cx="2739244" cy="36523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1142312" y="2649884"/>
            <a:ext cx="2874949" cy="38382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" name="pasted-movie.png" descr="pasted-movi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92927" y="2810356"/>
            <a:ext cx="6221981" cy="58509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674845" y="2932011"/>
            <a:ext cx="3902188" cy="4736244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Commercial general purpose die…"/>
          <p:cNvSpPr txBox="1"/>
          <p:nvPr/>
        </p:nvSpPr>
        <p:spPr>
          <a:xfrm>
            <a:off x="652978" y="2122508"/>
            <a:ext cx="5759959" cy="1005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/>
            </a:pPr>
            <a:r>
              <a:t>Commercial general purpose die </a:t>
            </a:r>
          </a:p>
          <a:p>
            <a:pPr>
              <a:defRPr b="0"/>
            </a:pPr>
            <a:r>
              <a:t>attach machine</a:t>
            </a:r>
          </a:p>
        </p:txBody>
      </p:sp>
      <p:pic>
        <p:nvPicPr>
          <p:cNvPr id="167" name="pasted-movie.png" descr="pasted-movie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6956692" y="8944478"/>
            <a:ext cx="7137122" cy="3933348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8504507" y="6641145"/>
            <a:ext cx="1905001" cy="2527301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Chip holder"/>
          <p:cNvSpPr txBox="1"/>
          <p:nvPr/>
        </p:nvSpPr>
        <p:spPr>
          <a:xfrm>
            <a:off x="14435970" y="2098854"/>
            <a:ext cx="2090167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pPr/>
            <a:r>
              <a:t>Chip holder</a:t>
            </a:r>
          </a:p>
        </p:txBody>
      </p:sp>
      <p:sp>
        <p:nvSpPr>
          <p:cNvPr id="170" name="Chip gripper"/>
          <p:cNvSpPr txBox="1"/>
          <p:nvPr/>
        </p:nvSpPr>
        <p:spPr>
          <a:xfrm>
            <a:off x="18035097" y="2003250"/>
            <a:ext cx="2231137" cy="548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pPr/>
            <a:r>
              <a:t>Chip gripper</a:t>
            </a:r>
          </a:p>
        </p:txBody>
      </p:sp>
      <p:sp>
        <p:nvSpPr>
          <p:cNvPr id="171" name="Marker scan"/>
          <p:cNvSpPr txBox="1"/>
          <p:nvPr/>
        </p:nvSpPr>
        <p:spPr>
          <a:xfrm>
            <a:off x="21467647" y="2047396"/>
            <a:ext cx="2224279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pPr/>
            <a:r>
              <a:t>Marker scan</a:t>
            </a:r>
          </a:p>
        </p:txBody>
      </p:sp>
      <p:sp>
        <p:nvSpPr>
          <p:cNvPr id="172" name="Ladder design"/>
          <p:cNvSpPr txBox="1"/>
          <p:nvPr/>
        </p:nvSpPr>
        <p:spPr>
          <a:xfrm>
            <a:off x="20905537" y="11635867"/>
            <a:ext cx="2556130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pPr/>
            <a:r>
              <a:t>Ladder design</a:t>
            </a:r>
          </a:p>
        </p:txBody>
      </p:sp>
      <p:sp>
        <p:nvSpPr>
          <p:cNvPr id="173" name="Module"/>
          <p:cNvSpPr txBox="1"/>
          <p:nvPr/>
        </p:nvSpPr>
        <p:spPr>
          <a:xfrm>
            <a:off x="15720658" y="12324807"/>
            <a:ext cx="1051129" cy="4366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2200"/>
            </a:lvl1pPr>
          </a:lstStyle>
          <a:p>
            <a:pPr/>
            <a:r>
              <a:t>Module</a:t>
            </a:r>
          </a:p>
        </p:txBody>
      </p:sp>
      <p:sp>
        <p:nvSpPr>
          <p:cNvPr id="174" name="Line"/>
          <p:cNvSpPr/>
          <p:nvPr/>
        </p:nvSpPr>
        <p:spPr>
          <a:xfrm flipV="1">
            <a:off x="16878369" y="12154774"/>
            <a:ext cx="818046" cy="38567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b="0"/>
            </a:pPr>
          </a:p>
        </p:txBody>
      </p:sp>
      <p:sp>
        <p:nvSpPr>
          <p:cNvPr id="175" name="Position reproducible…"/>
          <p:cNvSpPr txBox="1"/>
          <p:nvPr/>
        </p:nvSpPr>
        <p:spPr>
          <a:xfrm>
            <a:off x="13865231" y="7582387"/>
            <a:ext cx="4312921" cy="1005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/>
            </a:pPr>
            <a:r>
              <a:t>Position reproducible</a:t>
            </a:r>
          </a:p>
          <a:p>
            <a:pPr>
              <a:defRPr b="0"/>
            </a:pPr>
            <a:r>
              <a:t>with 5 μm level accuracy</a:t>
            </a:r>
          </a:p>
        </p:txBody>
      </p:sp>
      <p:sp>
        <p:nvSpPr>
          <p:cNvPr id="176" name="Tests with Korean company: MEMSPACK"/>
          <p:cNvSpPr txBox="1"/>
          <p:nvPr/>
        </p:nvSpPr>
        <p:spPr>
          <a:xfrm>
            <a:off x="1170292" y="8402209"/>
            <a:ext cx="7578853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Tests with Korean company: MEMSPACK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R&amp;D for ALICE 3: module produc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18184">
              <a:defRPr sz="5568"/>
            </a:lvl1pPr>
          </a:lstStyle>
          <a:p>
            <a:pPr/>
            <a:r>
              <a:t>R&amp;D for ALICE 3: module production</a:t>
            </a:r>
          </a:p>
        </p:txBody>
      </p:sp>
      <p:sp>
        <p:nvSpPr>
          <p:cNvPr id="179" name="R&amp;D with MEMSPACK to develop assembly process…"/>
          <p:cNvSpPr txBox="1"/>
          <p:nvPr>
            <p:ph type="body" sz="half" idx="1"/>
          </p:nvPr>
        </p:nvSpPr>
        <p:spPr>
          <a:xfrm>
            <a:off x="1162498" y="7758120"/>
            <a:ext cx="21005801" cy="4207192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R&amp;D with MEMSPACK to develop assembly process</a:t>
            </a:r>
          </a:p>
          <a:p>
            <a:pPr/>
            <a:r>
              <a:t>First tests of position accuracy very promising</a:t>
            </a:r>
          </a:p>
          <a:p>
            <a:pPr/>
            <a:r>
              <a:t>Next step: test with glueing</a:t>
            </a:r>
          </a:p>
          <a:p>
            <a:pPr lvl="1"/>
            <a:r>
              <a:t>Determines production throughput</a:t>
            </a:r>
          </a:p>
          <a:p>
            <a:pPr/>
            <a:r>
              <a:t>Important input for module design, schedule and cost estimates</a:t>
            </a:r>
          </a:p>
        </p:txBody>
      </p:sp>
      <p:sp>
        <p:nvSpPr>
          <p:cNvPr id="180" name="슬라이드 번호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81" name="이미지" descr="이미지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570674" y="1520998"/>
            <a:ext cx="6478114" cy="3684891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Automatic glue dispensing study"/>
          <p:cNvSpPr txBox="1"/>
          <p:nvPr/>
        </p:nvSpPr>
        <p:spPr>
          <a:xfrm>
            <a:off x="17070662" y="5369675"/>
            <a:ext cx="3857854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2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Automatic glue dispensing</a:t>
            </a:r>
          </a:p>
        </p:txBody>
      </p:sp>
      <p:sp>
        <p:nvSpPr>
          <p:cNvPr id="183" name="Key R&amp;D item for ALICE 3: automated module assembly…"/>
          <p:cNvSpPr txBox="1"/>
          <p:nvPr/>
        </p:nvSpPr>
        <p:spPr>
          <a:xfrm>
            <a:off x="1195497" y="2742357"/>
            <a:ext cx="12962078" cy="1497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spcBef>
                <a:spcPts val="2000"/>
              </a:spcBef>
              <a:defRPr sz="3800"/>
            </a:pPr>
            <a:r>
              <a:t>Key R&amp;D item for ALICE 3: automated module assembly</a:t>
            </a:r>
          </a:p>
          <a:p>
            <a:pPr>
              <a:spcBef>
                <a:spcPts val="2000"/>
              </a:spcBef>
              <a:defRPr b="0" sz="3800"/>
            </a:pPr>
            <a:r>
              <a:t>Multi-chip modules to assembly large area</a:t>
            </a:r>
          </a:p>
        </p:txBody>
      </p:sp>
      <p:pic>
        <p:nvPicPr>
          <p:cNvPr id="184" name="이미지" descr="이미지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161674" y="7134041"/>
            <a:ext cx="6390560" cy="5455350"/>
          </a:xfrm>
          <a:prstGeom prst="rect">
            <a:avLst/>
          </a:prstGeom>
          <a:ln w="12700">
            <a:miter lim="400000"/>
          </a:ln>
        </p:spPr>
      </p:pic>
      <p:sp>
        <p:nvSpPr>
          <p:cNvPr id="185" name="Test sensor positioning"/>
          <p:cNvSpPr txBox="1"/>
          <p:nvPr/>
        </p:nvSpPr>
        <p:spPr>
          <a:xfrm>
            <a:off x="17259131" y="6403948"/>
            <a:ext cx="4325494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Test sensor positioning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Conclus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18184">
              <a:defRPr sz="5568"/>
            </a:lvl1pPr>
          </a:lstStyle>
          <a:p>
            <a:pPr/>
            <a:r>
              <a:t>Conclusion</a:t>
            </a:r>
          </a:p>
        </p:txBody>
      </p:sp>
      <p:sp>
        <p:nvSpPr>
          <p:cNvPr id="188" name="Run 2 data continues to produce new results…"/>
          <p:cNvSpPr txBox="1"/>
          <p:nvPr>
            <p:ph type="body" sz="half" idx="1"/>
          </p:nvPr>
        </p:nvSpPr>
        <p:spPr>
          <a:xfrm>
            <a:off x="1689100" y="3913003"/>
            <a:ext cx="21005800" cy="4354101"/>
          </a:xfrm>
          <a:prstGeom prst="rect">
            <a:avLst/>
          </a:prstGeom>
        </p:spPr>
        <p:txBody>
          <a:bodyPr/>
          <a:lstStyle/>
          <a:p>
            <a:pPr marL="502708" indent="-502708"/>
            <a:r>
              <a:t>Run 2 data continues to produce new results</a:t>
            </a:r>
          </a:p>
          <a:p>
            <a:pPr marL="502708" indent="-502708"/>
            <a:r>
              <a:t>Processing of Pb-Pb data is advancing — aim for first results in summer</a:t>
            </a:r>
          </a:p>
          <a:p>
            <a:pPr marL="502708" indent="-502708"/>
            <a:r>
              <a:t>ALICE Tier-1/2 workshop hosted by KISTI</a:t>
            </a:r>
          </a:p>
          <a:p>
            <a:pPr marL="502708" indent="-502708"/>
            <a:r>
              <a:t>R&amp;D for ITS3 and ALICE 3 progressing well</a:t>
            </a:r>
          </a:p>
        </p:txBody>
      </p:sp>
      <p:sp>
        <p:nvSpPr>
          <p:cNvPr id="18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90" name="Thank you for your support and attention"/>
          <p:cNvSpPr txBox="1"/>
          <p:nvPr/>
        </p:nvSpPr>
        <p:spPr>
          <a:xfrm>
            <a:off x="7080864" y="10329259"/>
            <a:ext cx="11023194" cy="771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400"/>
            </a:lvl1pPr>
          </a:lstStyle>
          <a:p>
            <a:pPr/>
            <a:r>
              <a:t>Thank you for your support and attention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Extra slid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8000"/>
            </a:lvl1pPr>
          </a:lstStyle>
          <a:p>
            <a:pPr/>
            <a:r>
              <a:t>Extra slides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397;p44" descr="Google Shape;397;p44"/>
          <p:cNvPicPr>
            <a:picLocks noChangeAspect="1"/>
          </p:cNvPicPr>
          <p:nvPr/>
        </p:nvPicPr>
        <p:blipFill>
          <a:blip r:embed="rId2">
            <a:extLst/>
          </a:blip>
          <a:srcRect l="3403" t="2293" r="3403" b="2293"/>
          <a:stretch>
            <a:fillRect/>
          </a:stretch>
        </p:blipFill>
        <p:spPr>
          <a:xfrm>
            <a:off x="7618279" y="2276900"/>
            <a:ext cx="6424760" cy="5463249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Google Shape;398;p44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18184">
              <a:defRPr sz="5568"/>
            </a:lvl1pPr>
          </a:lstStyle>
          <a:p>
            <a:pPr/>
            <a:r>
              <a:t>KISTI contribution to ALICE computing</a:t>
            </a:r>
          </a:p>
        </p:txBody>
      </p:sp>
      <p:sp>
        <p:nvSpPr>
          <p:cNvPr id="196" name="Google Shape;399;p44"/>
          <p:cNvSpPr txBox="1"/>
          <p:nvPr>
            <p:ph type="body" sz="quarter" idx="1"/>
          </p:nvPr>
        </p:nvSpPr>
        <p:spPr>
          <a:xfrm>
            <a:off x="1044715" y="8175192"/>
            <a:ext cx="11254429" cy="4265395"/>
          </a:xfrm>
          <a:prstGeom prst="rect">
            <a:avLst/>
          </a:prstGeom>
        </p:spPr>
        <p:txBody>
          <a:bodyPr/>
          <a:lstStyle/>
          <a:p>
            <a:pPr marL="959826" indent="-813776">
              <a:defRPr sz="3400"/>
            </a:pPr>
            <a:r>
              <a:t>KISTI provides 15% of the ALICE T1 resources and 50% of the computing capacity in Asia</a:t>
            </a:r>
          </a:p>
          <a:p>
            <a:pPr marL="959826" indent="-813776">
              <a:defRPr sz="3400"/>
            </a:pPr>
            <a:r>
              <a:t>Robust growth over the past 11 years, today more than 3500 CPU cores and about 20 PB of storage</a:t>
            </a:r>
          </a:p>
        </p:txBody>
      </p:sp>
      <p:sp>
        <p:nvSpPr>
          <p:cNvPr id="19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98" name="Google Shape;400;p44" descr="Google Shape;400;p4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266051" y="2418477"/>
            <a:ext cx="9600001" cy="4769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" name="Google Shape;401;p44" descr="Google Shape;401;p4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266051" y="7668908"/>
            <a:ext cx="9600001" cy="5013068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Google Shape;402;p44"/>
          <p:cNvSpPr txBox="1"/>
          <p:nvPr/>
        </p:nvSpPr>
        <p:spPr>
          <a:xfrm>
            <a:off x="428161" y="2960327"/>
            <a:ext cx="7549602" cy="367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normAutofit fontScale="100000" lnSpcReduction="0"/>
          </a:bodyPr>
          <a:lstStyle/>
          <a:p>
            <a:pPr marL="911835" indent="-773088" algn="l" defTabSz="2316479">
              <a:lnSpc>
                <a:spcPct val="115000"/>
              </a:lnSpc>
              <a:buClr>
                <a:srgbClr val="595959"/>
              </a:buClr>
              <a:buSzPts val="3200"/>
              <a:buFont typeface="Arial"/>
              <a:buChar char="●"/>
              <a:defRPr b="0" sz="3230">
                <a:latin typeface="Arial"/>
                <a:ea typeface="Arial"/>
                <a:cs typeface="Arial"/>
                <a:sym typeface="Arial"/>
              </a:defRPr>
            </a:pPr>
            <a:r>
              <a:t>Joined ALICE Grid in 2007</a:t>
            </a:r>
          </a:p>
          <a:p>
            <a:pPr marL="911835" indent="-773088" algn="l" defTabSz="2316479">
              <a:lnSpc>
                <a:spcPct val="115000"/>
              </a:lnSpc>
              <a:buClr>
                <a:srgbClr val="595959"/>
              </a:buClr>
              <a:buSzPts val="3200"/>
              <a:buFont typeface="Arial"/>
              <a:buChar char="●"/>
              <a:defRPr b="0" sz="3230">
                <a:latin typeface="Arial"/>
                <a:ea typeface="Arial"/>
                <a:cs typeface="Arial"/>
                <a:sym typeface="Arial"/>
              </a:defRPr>
            </a:pPr>
            <a:r>
              <a:t>Substantial contribution to ALICE computing</a:t>
            </a:r>
          </a:p>
          <a:p>
            <a:pPr marL="911835" indent="-773088" algn="l" defTabSz="2316479">
              <a:lnSpc>
                <a:spcPct val="115000"/>
              </a:lnSpc>
              <a:buClr>
                <a:srgbClr val="595959"/>
              </a:buClr>
              <a:buSzPts val="3200"/>
              <a:buFont typeface="Arial"/>
              <a:buChar char="●"/>
              <a:defRPr b="0" sz="3230">
                <a:latin typeface="Arial"/>
                <a:ea typeface="Arial"/>
                <a:cs typeface="Arial"/>
                <a:sym typeface="Arial"/>
              </a:defRPr>
            </a:pPr>
            <a:r>
              <a:t>Only Tier 1 in Asia: very reliable operation</a:t>
            </a:r>
          </a:p>
          <a:p>
            <a:pPr marL="911835" indent="-773088" algn="l" defTabSz="2316479">
              <a:lnSpc>
                <a:spcPct val="115000"/>
              </a:lnSpc>
              <a:buClr>
                <a:srgbClr val="595959"/>
              </a:buClr>
              <a:buSzPts val="3200"/>
              <a:buFont typeface="Arial"/>
              <a:buChar char="●"/>
              <a:defRPr b="0" sz="3230">
                <a:latin typeface="Arial"/>
                <a:ea typeface="Arial"/>
                <a:cs typeface="Arial"/>
                <a:sym typeface="Arial"/>
              </a:defRPr>
            </a:pPr>
            <a:r>
              <a:t>Important regional function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ALICE collaboration upda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18184">
              <a:defRPr sz="5568"/>
            </a:lvl1pPr>
          </a:lstStyle>
          <a:p>
            <a:pPr/>
            <a:r>
              <a:t>ALICE collaboration updates</a:t>
            </a:r>
          </a:p>
        </p:txBody>
      </p:sp>
      <p:sp>
        <p:nvSpPr>
          <p:cNvPr id="66" name="Slide Number"/>
          <p:cNvSpPr txBox="1"/>
          <p:nvPr>
            <p:ph type="sldNum" sz="quarter" idx="2"/>
          </p:nvPr>
        </p:nvSpPr>
        <p:spPr>
          <a:xfrm>
            <a:off x="23688562" y="13231511"/>
            <a:ext cx="255525" cy="3992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7" name="ALICE collaboration:…"/>
          <p:cNvSpPr txBox="1"/>
          <p:nvPr/>
        </p:nvSpPr>
        <p:spPr>
          <a:xfrm>
            <a:off x="1571712" y="3197555"/>
            <a:ext cx="5754998" cy="1665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500"/>
              </a:spcBef>
              <a:defRPr b="0" sz="3200"/>
            </a:pPr>
            <a:r>
              <a:t>ALICE collaboration:</a:t>
            </a:r>
          </a:p>
          <a:p>
            <a:pPr marL="423333" indent="-423333" algn="l">
              <a:spcBef>
                <a:spcPts val="500"/>
              </a:spcBef>
              <a:buSzPct val="125000"/>
              <a:buChar char="-"/>
              <a:defRPr b="0" sz="3200"/>
            </a:pPr>
            <a:r>
              <a:t>1069 authors</a:t>
            </a:r>
          </a:p>
          <a:p>
            <a:pPr marL="423333" indent="-423333" algn="l">
              <a:spcBef>
                <a:spcPts val="500"/>
              </a:spcBef>
              <a:buSzPct val="125000"/>
              <a:buChar char="-"/>
              <a:defRPr b="0" sz="3200"/>
            </a:pPr>
            <a:r>
              <a:t>173 institutes in 40 countries</a:t>
            </a:r>
          </a:p>
        </p:txBody>
      </p:sp>
      <p:sp>
        <p:nvSpPr>
          <p:cNvPr id="68" name="Text"/>
          <p:cNvSpPr txBox="1"/>
          <p:nvPr/>
        </p:nvSpPr>
        <p:spPr>
          <a:xfrm>
            <a:off x="17082290" y="-4863871"/>
            <a:ext cx="127001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466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9" name="New associate member institutes…"/>
          <p:cNvSpPr txBox="1"/>
          <p:nvPr/>
        </p:nvSpPr>
        <p:spPr>
          <a:xfrm>
            <a:off x="1612157" y="5215023"/>
            <a:ext cx="5674107" cy="2631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sz="2800"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>
              <a:defRPr b="0" sz="2800">
                <a:latin typeface="+mn-lt"/>
                <a:ea typeface="+mn-ea"/>
                <a:cs typeface="+mn-cs"/>
                <a:sym typeface="Helvetica Neue Medium"/>
              </a:defRPr>
            </a:pPr>
            <a:r>
              <a:t>New associate member institutes </a:t>
            </a:r>
          </a:p>
          <a:p>
            <a:pPr marL="568854" indent="-568854" algn="l">
              <a:spcBef>
                <a:spcPts val="1000"/>
              </a:spcBef>
              <a:buSzPct val="125000"/>
              <a:buChar char="•"/>
              <a:defRPr b="0" sz="2800"/>
            </a:pPr>
            <a:r>
              <a:t>MCAST, Malta</a:t>
            </a:r>
          </a:p>
          <a:p>
            <a:pPr marL="568854" indent="-568854" algn="l">
              <a:spcBef>
                <a:spcPts val="1000"/>
              </a:spcBef>
              <a:buSzPct val="125000"/>
              <a:buChar char="•"/>
              <a:defRPr b="0" sz="2800"/>
            </a:pPr>
            <a:r>
              <a:t>CHPC, South Africa</a:t>
            </a:r>
          </a:p>
          <a:p>
            <a:pPr marL="568854" indent="-568854" algn="l">
              <a:spcBef>
                <a:spcPts val="1000"/>
              </a:spcBef>
              <a:buSzPct val="125000"/>
              <a:buChar char="•"/>
              <a:defRPr b="0" sz="2800"/>
            </a:pPr>
            <a:r>
              <a:t>Dhaka, Bangladesh</a:t>
            </a:r>
          </a:p>
        </p:txBody>
      </p:sp>
      <p:pic>
        <p:nvPicPr>
          <p:cNvPr id="70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507417" y="7411482"/>
            <a:ext cx="8745697" cy="5477866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477 papers submitted"/>
          <p:cNvSpPr txBox="1"/>
          <p:nvPr/>
        </p:nvSpPr>
        <p:spPr>
          <a:xfrm>
            <a:off x="13628044" y="7768808"/>
            <a:ext cx="3953638" cy="56044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477 papers submitted</a:t>
            </a:r>
          </a:p>
        </p:txBody>
      </p:sp>
      <p:pic>
        <p:nvPicPr>
          <p:cNvPr id="72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264787" y="2050634"/>
            <a:ext cx="9230958" cy="4730867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ALICE Week, March 2024"/>
          <p:cNvSpPr txBox="1"/>
          <p:nvPr/>
        </p:nvSpPr>
        <p:spPr>
          <a:xfrm>
            <a:off x="14595980" y="6816267"/>
            <a:ext cx="4568572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ALICE Week, March 2024</a:t>
            </a:r>
          </a:p>
        </p:txBody>
      </p:sp>
      <p:sp>
        <p:nvSpPr>
          <p:cNvPr id="74" name="9 Korean Institutes,…"/>
          <p:cNvSpPr txBox="1"/>
          <p:nvPr/>
        </p:nvSpPr>
        <p:spPr>
          <a:xfrm>
            <a:off x="3760823" y="9173532"/>
            <a:ext cx="4827525" cy="19537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000"/>
            </a:pPr>
            <a:r>
              <a:t>9 Korean Institutes,</a:t>
            </a:r>
          </a:p>
          <a:p>
            <a:pPr>
              <a:defRPr sz="4000"/>
            </a:pPr>
            <a:r>
              <a:t>45 active members</a:t>
            </a:r>
          </a:p>
          <a:p>
            <a:pPr>
              <a:defRPr sz="4000"/>
            </a:pPr>
            <a:r>
              <a:t>33 authors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un 3 heavy-ion data taking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18184">
              <a:defRPr sz="5568"/>
            </a:lvl1pPr>
          </a:lstStyle>
          <a:p>
            <a:pPr/>
            <a:r>
              <a:t>Run 3 heavy-ion data taking</a:t>
            </a:r>
          </a:p>
        </p:txBody>
      </p:sp>
      <p:sp>
        <p:nvSpPr>
          <p:cNvPr id="77" name="Successful heavy-ion run…"/>
          <p:cNvSpPr txBox="1"/>
          <p:nvPr>
            <p:ph type="body" sz="half" idx="1"/>
          </p:nvPr>
        </p:nvSpPr>
        <p:spPr>
          <a:xfrm>
            <a:off x="566448" y="2854031"/>
            <a:ext cx="12084577" cy="9296401"/>
          </a:xfrm>
          <a:prstGeom prst="rect">
            <a:avLst/>
          </a:prstGeom>
        </p:spPr>
        <p:txBody>
          <a:bodyPr/>
          <a:lstStyle/>
          <a:p>
            <a:pPr marL="469900" indent="-381000">
              <a:buSzPct val="100000"/>
            </a:pPr>
            <a:r>
              <a:t> Successful heavy-ion run</a:t>
            </a:r>
          </a:p>
          <a:p>
            <a:pPr lvl="1" marL="838200" indent="-381000">
              <a:buSzPct val="100000"/>
              <a:defRPr sz="3400"/>
            </a:pPr>
            <a:r>
              <a:t>Total recorded luminosity: 1.5 nb</a:t>
            </a:r>
            <a:r>
              <a:rPr baseline="31999"/>
              <a:t>-1</a:t>
            </a:r>
            <a:r>
              <a:t> — 11.5 G events</a:t>
            </a:r>
          </a:p>
          <a:p>
            <a:pPr lvl="1" marL="838200" indent="-381000">
              <a:buSzPct val="100000"/>
              <a:defRPr sz="3400"/>
            </a:pPr>
            <a:r>
              <a:t>40x more minimum bias events than in run 2</a:t>
            </a:r>
          </a:p>
          <a:p>
            <a:pPr lvl="1" marL="838200" indent="-381000">
              <a:buSzPct val="100000"/>
              <a:defRPr sz="3400"/>
            </a:pPr>
            <a:r>
              <a:t>Total run time: about 6 weeks</a:t>
            </a:r>
          </a:p>
          <a:p>
            <a:pPr marL="469900" indent="-381000">
              <a:buSzPct val="100000"/>
            </a:pPr>
            <a:r>
              <a:t>Reconstruction in progress:</a:t>
            </a:r>
          </a:p>
          <a:p>
            <a:pPr lvl="1" marL="838200" indent="-381000">
              <a:buSzPct val="100000"/>
              <a:defRPr sz="3400"/>
            </a:pPr>
            <a:r>
              <a:t>Test pass on 20% of data sample to verify reconstruction performance and refine calibrations</a:t>
            </a:r>
          </a:p>
          <a:p>
            <a:pPr lvl="1" marL="838200" indent="-381000">
              <a:buSzPct val="100000"/>
              <a:defRPr sz="3400"/>
            </a:pPr>
            <a:r>
              <a:t>Second pass in progress</a:t>
            </a:r>
          </a:p>
          <a:p>
            <a:pPr marL="469900" indent="-381000">
              <a:buSzPct val="100000"/>
            </a:pPr>
            <a:r>
              <a:t>Aim to collect similar size data sample in three-week run in 2024</a:t>
            </a:r>
          </a:p>
          <a:p>
            <a:pPr lvl="1" marL="0" indent="457200">
              <a:buSzTx/>
              <a:buNone/>
              <a:defRPr sz="3400"/>
            </a:pPr>
            <a:r>
              <a:t>4.5 pb</a:t>
            </a:r>
            <a:r>
              <a:rPr baseline="31999"/>
              <a:t>-1</a:t>
            </a:r>
            <a:r>
              <a:t> pp collisions at same energy for reference</a:t>
            </a:r>
          </a:p>
        </p:txBody>
      </p:sp>
      <p:sp>
        <p:nvSpPr>
          <p:cNvPr id="78" name="Slide Number"/>
          <p:cNvSpPr txBox="1"/>
          <p:nvPr>
            <p:ph type="sldNum" sz="quarter" idx="2"/>
          </p:nvPr>
        </p:nvSpPr>
        <p:spPr>
          <a:xfrm>
            <a:off x="23688562" y="13231511"/>
            <a:ext cx="255525" cy="3992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9" name="full system validated up to target interaction rate (50 kHz)…"/>
          <p:cNvSpPr txBox="1"/>
          <p:nvPr/>
        </p:nvSpPr>
        <p:spPr>
          <a:xfrm>
            <a:off x="14097530" y="10969393"/>
            <a:ext cx="9314003" cy="10321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spcBef>
                <a:spcPts val="1000"/>
              </a:spcBef>
              <a:defRPr b="0" sz="2600"/>
            </a:pPr>
            <a:r>
              <a:t>full system validated up to target interaction rate (50 kHz)</a:t>
            </a:r>
          </a:p>
          <a:p>
            <a:pPr algn="l">
              <a:spcBef>
                <a:spcPts val="1000"/>
              </a:spcBef>
              <a:defRPr b="0" sz="2600"/>
            </a:pPr>
            <a:r>
              <a:t>data rates: 600-800 GB/s input to FLPs, 160-190 GB/s to EOS</a:t>
            </a:r>
          </a:p>
        </p:txBody>
      </p:sp>
      <p:pic>
        <p:nvPicPr>
          <p:cNvPr id="80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30918" y="9777336"/>
            <a:ext cx="9047225" cy="1046178"/>
          </a:xfrm>
          <a:prstGeom prst="rect">
            <a:avLst/>
          </a:prstGeom>
          <a:ln w="12700">
            <a:miter lim="400000"/>
          </a:ln>
        </p:spPr>
      </p:pic>
      <p:pic>
        <p:nvPicPr>
          <p:cNvPr id="81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271079" y="2829778"/>
            <a:ext cx="8289190" cy="6705642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Recorded Pb-Pb luminosity"/>
          <p:cNvSpPr txBox="1"/>
          <p:nvPr/>
        </p:nvSpPr>
        <p:spPr>
          <a:xfrm>
            <a:off x="15934030" y="2099992"/>
            <a:ext cx="4963288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Recorded Pb-Pb luminosity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f0(980) production in p-Pb collis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18184">
              <a:defRPr sz="5568"/>
            </a:pPr>
            <a:r>
              <a:t>f</a:t>
            </a:r>
            <a:r>
              <a:rPr baseline="-5999"/>
              <a:t>0</a:t>
            </a:r>
            <a:r>
              <a:t>(980) production in p-Pb collisions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xfrm>
            <a:off x="23694963" y="13231511"/>
            <a:ext cx="255525" cy="3992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6" name="ALICE update | CKC meeting 22 April 2024 | Marco van Leeuwen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ALICE update | CKC meeting 22 April 2024 | Marco van Leeuwen</a:t>
            </a:r>
          </a:p>
        </p:txBody>
      </p:sp>
      <p:sp>
        <p:nvSpPr>
          <p:cNvPr id="87" name="arXiv:2311.11786, accepted by PLB"/>
          <p:cNvSpPr txBox="1"/>
          <p:nvPr/>
        </p:nvSpPr>
        <p:spPr>
          <a:xfrm>
            <a:off x="415990" y="2040849"/>
            <a:ext cx="4965498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>
                <a:solidFill>
                  <a:srgbClr val="333333"/>
                </a:solidFill>
              </a:rPr>
              <a:t> </a:t>
            </a:r>
            <a:r>
              <a:rPr u="sng">
                <a:hlinkClick r:id="rId2" invalidUrl="" action="" tgtFrame="" tooltip="" history="1" highlightClick="0" endSnd="0"/>
              </a:rPr>
              <a:t>arXiv:2311.11786</a:t>
            </a:r>
            <a:r>
              <a:t>, accepted by PLB</a:t>
            </a:r>
          </a:p>
        </p:txBody>
      </p:sp>
      <p:sp>
        <p:nvSpPr>
          <p:cNvPr id="88" name="Paper committee member: Junlee Kim (Jeonbuk Nat Univ, now CERN)"/>
          <p:cNvSpPr txBox="1"/>
          <p:nvPr/>
        </p:nvSpPr>
        <p:spPr>
          <a:xfrm>
            <a:off x="11534153" y="12305284"/>
            <a:ext cx="12407495" cy="585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Paper committee member: Junlee Kim (Jeonbuk Nat Univ, now CERN)</a:t>
            </a:r>
          </a:p>
        </p:txBody>
      </p:sp>
      <p:pic>
        <p:nvPicPr>
          <p:cNvPr id="89" name="Fig6_DR_pt_kstar_0.pdf" descr="Fig6_DR_pt_kstar_0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043116" y="2612102"/>
            <a:ext cx="9241028" cy="7813447"/>
          </a:xfrm>
          <a:prstGeom prst="rect">
            <a:avLst/>
          </a:prstGeom>
          <a:ln w="12700">
            <a:miter lim="400000"/>
          </a:ln>
        </p:spPr>
      </p:pic>
      <p:pic>
        <p:nvPicPr>
          <p:cNvPr id="90" name="Fig6_DR_pt_pion.pdf" descr="Fig6_DR_pt_pion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104629" y="2498454"/>
            <a:ext cx="8973652" cy="7693283"/>
          </a:xfrm>
          <a:prstGeom prst="rect">
            <a:avLst/>
          </a:prstGeom>
          <a:ln w="12700">
            <a:miter lim="400000"/>
          </a:ln>
        </p:spPr>
      </p:pic>
      <p:pic>
        <p:nvPicPr>
          <p:cNvPr id="91" name="Fig1_sigext_mb_pt1.pdf" descr="Fig1_sigext_mb_pt1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9207" y="3006154"/>
            <a:ext cx="6037581" cy="4536173"/>
          </a:xfrm>
          <a:prstGeom prst="rect">
            <a:avLst/>
          </a:prstGeom>
          <a:ln w="12700">
            <a:miter lim="400000"/>
          </a:ln>
        </p:spPr>
      </p:pic>
      <p:sp>
        <p:nvSpPr>
          <p:cNvPr id="92" name="f0/𝜋 ratio"/>
          <p:cNvSpPr txBox="1"/>
          <p:nvPr/>
        </p:nvSpPr>
        <p:spPr>
          <a:xfrm>
            <a:off x="10216909" y="2003209"/>
            <a:ext cx="1749925" cy="593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sz="3200">
                <a:latin typeface="+mn-lt"/>
                <a:ea typeface="+mn-ea"/>
                <a:cs typeface="+mn-cs"/>
                <a:sym typeface="Helvetica Neue Medium"/>
              </a:defRPr>
            </a:pPr>
            <a:r>
              <a:t>f</a:t>
            </a:r>
            <a:r>
              <a:rPr baseline="-5999"/>
              <a:t>0</a:t>
            </a:r>
            <a:r>
              <a:t>/𝜋 ratio</a:t>
            </a:r>
          </a:p>
        </p:txBody>
      </p:sp>
      <p:sp>
        <p:nvSpPr>
          <p:cNvPr id="93" name="f0/K*0 ratio"/>
          <p:cNvSpPr txBox="1"/>
          <p:nvPr/>
        </p:nvSpPr>
        <p:spPr>
          <a:xfrm>
            <a:off x="19354138" y="1978823"/>
            <a:ext cx="2021536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sz="3200">
                <a:latin typeface="+mn-lt"/>
                <a:ea typeface="+mn-ea"/>
                <a:cs typeface="+mn-cs"/>
                <a:sym typeface="Helvetica Neue Medium"/>
              </a:defRPr>
            </a:pPr>
            <a:r>
              <a:t>f</a:t>
            </a:r>
            <a:r>
              <a:rPr baseline="-5999"/>
              <a:t>0</a:t>
            </a:r>
            <a:r>
              <a:t>/K</a:t>
            </a:r>
            <a:r>
              <a:rPr baseline="31999"/>
              <a:t>*0</a:t>
            </a:r>
            <a:r>
              <a:t> ratio</a:t>
            </a:r>
          </a:p>
        </p:txBody>
      </p:sp>
      <p:sp>
        <p:nvSpPr>
          <p:cNvPr id="94" name="Unexpected suppression of f0(980) production in central p-Pb collisions — rescattering of decay products ?"/>
          <p:cNvSpPr txBox="1"/>
          <p:nvPr/>
        </p:nvSpPr>
        <p:spPr>
          <a:xfrm>
            <a:off x="3278143" y="11066661"/>
            <a:ext cx="20796945" cy="597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1500"/>
              </a:spcBef>
              <a:defRPr b="0" sz="3400"/>
            </a:pPr>
            <a:r>
              <a:t>Unexpected suppression of f</a:t>
            </a:r>
            <a:r>
              <a:rPr baseline="-5999"/>
              <a:t>0</a:t>
            </a:r>
            <a:r>
              <a:t>(980) production in central p-Pb collisions — rescattering of decay products 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harm baryon production in je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18184">
              <a:defRPr sz="5568"/>
            </a:lvl1pPr>
          </a:lstStyle>
          <a:p>
            <a:pPr/>
            <a:r>
              <a:t>Charm baryon production in jets</a:t>
            </a:r>
          </a:p>
        </p:txBody>
      </p:sp>
      <p:sp>
        <p:nvSpPr>
          <p:cNvPr id="97" name="Production of charm baryons in pp collisions larger than expected from e+e- collisions (breaking of factorisation)…"/>
          <p:cNvSpPr txBox="1"/>
          <p:nvPr>
            <p:ph type="body" sz="quarter" idx="1"/>
          </p:nvPr>
        </p:nvSpPr>
        <p:spPr>
          <a:xfrm>
            <a:off x="780796" y="7417505"/>
            <a:ext cx="13385362" cy="4328853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1000"/>
              </a:spcBef>
              <a:defRPr sz="3200"/>
            </a:pPr>
            <a:r>
              <a:t>Production of charm baryons in pp collisions larger than expected from e</a:t>
            </a:r>
            <a:r>
              <a:rPr baseline="31999"/>
              <a:t>+</a:t>
            </a:r>
            <a:r>
              <a:t>e</a:t>
            </a:r>
            <a:r>
              <a:rPr baseline="31999"/>
              <a:t>-</a:t>
            </a:r>
            <a:r>
              <a:t> collisions (breaking of factorisation)</a:t>
            </a:r>
          </a:p>
          <a:p>
            <a:pPr>
              <a:spcBef>
                <a:spcPts val="1000"/>
              </a:spcBef>
              <a:defRPr sz="3200"/>
            </a:pPr>
            <a:r>
              <a:t>New measurement of charm baryon production in jets:</a:t>
            </a:r>
          </a:p>
          <a:p>
            <a:pPr lvl="1">
              <a:spcBef>
                <a:spcPts val="1000"/>
              </a:spcBef>
              <a:defRPr sz="3200"/>
            </a:pPr>
            <a:r>
              <a:t>Baryon distribution softer than mesons</a:t>
            </a:r>
          </a:p>
          <a:p>
            <a:pPr lvl="1">
              <a:spcBef>
                <a:spcPts val="1000"/>
              </a:spcBef>
              <a:defRPr sz="3200"/>
            </a:pPr>
            <a:r>
              <a:t>Matches well with a model that includes color recombination and baryon junctions </a:t>
            </a:r>
          </a:p>
        </p:txBody>
      </p:sp>
      <p:sp>
        <p:nvSpPr>
          <p:cNvPr id="98" name="Slide Number"/>
          <p:cNvSpPr txBox="1"/>
          <p:nvPr>
            <p:ph type="sldNum" sz="quarter" idx="2"/>
          </p:nvPr>
        </p:nvSpPr>
        <p:spPr>
          <a:xfrm>
            <a:off x="23688562" y="13231511"/>
            <a:ext cx="255525" cy="3992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9" name="Paper Committee member: Vit Kucera (Inha University)"/>
          <p:cNvSpPr txBox="1"/>
          <p:nvPr/>
        </p:nvSpPr>
        <p:spPr>
          <a:xfrm>
            <a:off x="2661447" y="11886814"/>
            <a:ext cx="9624061" cy="585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Paper Committee member: Vit Kucera (Inha University)</a:t>
            </a:r>
          </a:p>
        </p:txBody>
      </p:sp>
      <p:sp>
        <p:nvSpPr>
          <p:cNvPr id="100" name="Phys. Rev. D 109 (2024) 072005"/>
          <p:cNvSpPr txBox="1"/>
          <p:nvPr/>
        </p:nvSpPr>
        <p:spPr>
          <a:xfrm>
            <a:off x="592950" y="2309598"/>
            <a:ext cx="4389731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2400" u="sng">
                <a:latin typeface="Helvetica Neue Light"/>
                <a:ea typeface="Helvetica Neue Light"/>
                <a:cs typeface="Helvetica Neue Light"/>
                <a:sym typeface="Helvetica Neue Light"/>
                <a:hlinkClick r:id="rId2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2" invalidUrl="" action="" tgtFrame="" tooltip="" history="1" highlightClick="0" endSnd="0"/>
              </a:rPr>
              <a:t>Phys. Rev. D 109 (2024) 072005</a:t>
            </a:r>
          </a:p>
        </p:txBody>
      </p:sp>
      <p:pic>
        <p:nvPicPr>
          <p:cNvPr id="101" name="FF_lcd0_pt_jet_7_15 (1).pdf" descr="FF_lcd0_pt_jet_7_15 (1)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668605" y="2830565"/>
            <a:ext cx="9934470" cy="9934470"/>
          </a:xfrm>
          <a:prstGeom prst="rect">
            <a:avLst/>
          </a:prstGeom>
          <a:ln w="12700">
            <a:miter lim="400000"/>
          </a:ln>
        </p:spPr>
      </p:pic>
      <p:sp>
        <p:nvSpPr>
          <p:cNvPr id="102" name="Momentum fraction   and D mesons in jets"/>
          <p:cNvSpPr txBox="1"/>
          <p:nvPr/>
        </p:nvSpPr>
        <p:spPr>
          <a:xfrm>
            <a:off x="15506474" y="2042785"/>
            <a:ext cx="8258732" cy="675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Momentum fraction </a:t>
            </a:r>
            <a14:m>
              <m:oMath>
                <m:sSubSup>
                  <m:e>
                    <m:r>
                      <m:rPr>
                        <m:sty m:val="p"/>
                      </m:rP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Λ</m:t>
                    </m:r>
                  </m:e>
                  <m:sub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c</m:t>
                    </m:r>
                  </m:sub>
                  <m:sup>
                    <m:r>
                      <a:rPr xmlns:a="http://schemas.openxmlformats.org/drawingml/2006/main" sz="3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</m:sup>
                </m:sSubSup>
              </m:oMath>
            </a14:m>
            <a:r>
              <a:t> and D mesons in jets</a:t>
            </a:r>
          </a:p>
        </p:txBody>
      </p:sp>
      <p:pic>
        <p:nvPicPr>
          <p:cNvPr id="103" name="Image" descr="Image"/>
          <p:cNvPicPr>
            <a:picLocks noChangeAspect="1"/>
          </p:cNvPicPr>
          <p:nvPr/>
        </p:nvPicPr>
        <p:blipFill>
          <a:blip r:embed="rId4">
            <a:extLst/>
          </a:blip>
          <a:srcRect l="0" t="0" r="2543" b="0"/>
          <a:stretch>
            <a:fillRect/>
          </a:stretch>
        </p:blipFill>
        <p:spPr>
          <a:xfrm>
            <a:off x="3537233" y="3163600"/>
            <a:ext cx="6473907" cy="36317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72;p14" descr="Google Shape;72;p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88394" y="9056269"/>
            <a:ext cx="3899169" cy="1777899"/>
          </a:xfrm>
          <a:prstGeom prst="rect">
            <a:avLst/>
          </a:prstGeom>
          <a:ln w="12700">
            <a:miter lim="400000"/>
          </a:ln>
        </p:spPr>
      </p:pic>
      <p:sp>
        <p:nvSpPr>
          <p:cNvPr id="106" name="11th annual ALICE Tier1/Tier2 workshop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18184">
              <a:defRPr sz="5568"/>
            </a:pPr>
            <a:r>
              <a:t>11</a:t>
            </a:r>
            <a:r>
              <a:rPr baseline="31999"/>
              <a:t>th</a:t>
            </a:r>
            <a:r>
              <a:t> annual ALICE Tier1/Tier2 workshop</a:t>
            </a:r>
          </a:p>
        </p:txBody>
      </p:sp>
      <p:sp>
        <p:nvSpPr>
          <p:cNvPr id="107" name="Google Shape;57;p13"/>
          <p:cNvSpPr txBox="1"/>
          <p:nvPr>
            <p:ph type="sldNum" sz="quarter" idx="2"/>
          </p:nvPr>
        </p:nvSpPr>
        <p:spPr>
          <a:xfrm>
            <a:off x="23688562" y="13231511"/>
            <a:ext cx="255525" cy="3992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8" name="Google Shape;59;p13"/>
          <p:cNvSpPr txBox="1"/>
          <p:nvPr/>
        </p:nvSpPr>
        <p:spPr>
          <a:xfrm>
            <a:off x="9323397" y="8081762"/>
            <a:ext cx="21460003" cy="422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43799" tIns="243799" rIns="243799" bIns="243799">
            <a:spAutoFit/>
          </a:bodyPr>
          <a:lstStyle/>
          <a:p>
            <a:pPr algn="l" defTabSz="2438400">
              <a:spcBef>
                <a:spcPts val="500"/>
              </a:spcBef>
              <a:defRPr b="0" sz="3800"/>
            </a:pPr>
            <a:r>
              <a:t>Discussions on</a:t>
            </a:r>
          </a:p>
          <a:p>
            <a:pPr lvl="1" marL="1450975" indent="-866775" algn="l" defTabSz="2438400">
              <a:spcBef>
                <a:spcPts val="500"/>
              </a:spcBef>
              <a:buClr>
                <a:srgbClr val="000000"/>
              </a:buClr>
              <a:buSzPts val="3800"/>
              <a:buFont typeface="Arial"/>
              <a:buChar char="○"/>
              <a:defRPr b="0" sz="3800"/>
            </a:pPr>
            <a:r>
              <a:t>Status and future development of the Grid middleware</a:t>
            </a:r>
          </a:p>
          <a:p>
            <a:pPr lvl="1" marL="1450975" indent="-866775" algn="l" defTabSz="2438400">
              <a:spcBef>
                <a:spcPts val="500"/>
              </a:spcBef>
              <a:buClr>
                <a:srgbClr val="000000"/>
              </a:buClr>
              <a:buSzPts val="3800"/>
              <a:buFont typeface="Arial"/>
              <a:buChar char="○"/>
              <a:defRPr b="0" sz="3800"/>
            </a:pPr>
            <a:r>
              <a:t>Network infrastructure</a:t>
            </a:r>
          </a:p>
          <a:p>
            <a:pPr lvl="1" marL="1450975" indent="-866775" algn="l" defTabSz="2438400">
              <a:spcBef>
                <a:spcPts val="500"/>
              </a:spcBef>
              <a:buClr>
                <a:srgbClr val="000000"/>
              </a:buClr>
              <a:buSzPts val="3800"/>
              <a:buFont typeface="Arial"/>
              <a:buChar char="○"/>
              <a:defRPr b="0" sz="3800"/>
            </a:pPr>
            <a:r>
              <a:t>Site operation and resources planning</a:t>
            </a:r>
          </a:p>
          <a:p>
            <a:pPr lvl="1" marL="1450975" indent="-866775" algn="l" defTabSz="2438400">
              <a:spcBef>
                <a:spcPts val="500"/>
              </a:spcBef>
              <a:buClr>
                <a:srgbClr val="000000"/>
              </a:buClr>
              <a:buSzPts val="3800"/>
              <a:buFont typeface="Arial"/>
              <a:buChar char="○"/>
              <a:defRPr b="0" sz="3800"/>
            </a:pPr>
            <a:r>
              <a:t>Integration of HPC systems, e.g. NURION at KISTI</a:t>
            </a:r>
          </a:p>
          <a:p>
            <a:pPr lvl="1" marL="1450975" indent="-866775" algn="l" defTabSz="2438400">
              <a:spcBef>
                <a:spcPts val="500"/>
              </a:spcBef>
              <a:buClr>
                <a:srgbClr val="000000"/>
              </a:buClr>
              <a:buSzPts val="3800"/>
              <a:buFont typeface="Arial"/>
              <a:buChar char="○"/>
              <a:defRPr b="0" sz="3800"/>
            </a:pPr>
            <a:r>
              <a:t>Grid and site computing security</a:t>
            </a:r>
          </a:p>
        </p:txBody>
      </p:sp>
      <p:pic>
        <p:nvPicPr>
          <p:cNvPr id="109" name="Google Shape;60;p13" descr="Google Shape;60;p1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25175" y="2806901"/>
            <a:ext cx="14461650" cy="5206834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Thank you for hosting  this important event!"/>
          <p:cNvSpPr txBox="1"/>
          <p:nvPr/>
        </p:nvSpPr>
        <p:spPr>
          <a:xfrm>
            <a:off x="2458212" y="11156383"/>
            <a:ext cx="4384803" cy="11309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i="1" sz="3400"/>
            </a:pPr>
            <a:r>
              <a:t>Thank you for hosting </a:t>
            </a:r>
            <a:br/>
            <a:r>
              <a:t>this important event!</a:t>
            </a:r>
          </a:p>
        </p:txBody>
      </p:sp>
      <p:sp>
        <p:nvSpPr>
          <p:cNvPr id="111" name="16-18 April 2024 in Seoul"/>
          <p:cNvSpPr txBox="1"/>
          <p:nvPr/>
        </p:nvSpPr>
        <p:spPr>
          <a:xfrm>
            <a:off x="13775786" y="1972391"/>
            <a:ext cx="5532019" cy="1130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indent="457200" algn="l" defTabSz="2438400">
              <a:defRPr b="0"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16-18 April 2024 in Seoul</a:t>
            </a:r>
          </a:p>
        </p:txBody>
      </p:sp>
      <p:sp>
        <p:nvSpPr>
          <p:cNvPr id="112" name="Organized by KISTI-GSDC,  co-sponsored by KSHEP"/>
          <p:cNvSpPr txBox="1"/>
          <p:nvPr/>
        </p:nvSpPr>
        <p:spPr>
          <a:xfrm>
            <a:off x="1057190" y="2950084"/>
            <a:ext cx="6554776" cy="1777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indent="457200" algn="l" defTabSz="2438400">
              <a:defRPr b="0" sz="3800"/>
            </a:pPr>
            <a:r>
              <a:t>Organized by KISTI-GSDC, </a:t>
            </a:r>
            <a:br/>
            <a:r>
              <a:t>co-sponsored by KSHEP</a:t>
            </a:r>
          </a:p>
        </p:txBody>
      </p:sp>
      <p:sp>
        <p:nvSpPr>
          <p:cNvPr id="113" name="45 participants from Asia, Europe,…"/>
          <p:cNvSpPr txBox="1"/>
          <p:nvPr/>
        </p:nvSpPr>
        <p:spPr>
          <a:xfrm>
            <a:off x="-575173" y="3555102"/>
            <a:ext cx="9556269" cy="3710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indent="457200" defTabSz="2438400">
              <a:defRPr b="0" sz="4200"/>
            </a:pPr>
          </a:p>
          <a:p>
            <a:pPr indent="457200" defTabSz="2438400">
              <a:defRPr b="0" sz="3600"/>
            </a:pPr>
          </a:p>
          <a:p>
            <a:pPr indent="457200" defTabSz="2438400">
              <a:defRPr b="0" sz="3400"/>
            </a:pPr>
            <a:r>
              <a:t>45 participants from Asia, Europe, </a:t>
            </a:r>
          </a:p>
          <a:p>
            <a:pPr indent="457200" defTabSz="2438400">
              <a:defRPr b="0" sz="3400"/>
            </a:pPr>
            <a:r>
              <a:t>North and South America </a:t>
            </a:r>
          </a:p>
          <a:p>
            <a:pPr indent="457200" defTabSz="2438400">
              <a:defRPr b="0" sz="3400"/>
            </a:pPr>
          </a:p>
          <a:p>
            <a:pPr indent="457200" defTabSz="2438400">
              <a:defRPr b="0"/>
            </a:pPr>
            <a:r>
              <a:t>Computing centre managers, network experts, </a:t>
            </a:r>
          </a:p>
          <a:p>
            <a:pPr indent="457200" defTabSz="2438400">
              <a:defRPr b="0"/>
            </a:pPr>
            <a:r>
              <a:t>Grid software developers and security</a:t>
            </a:r>
          </a:p>
        </p:txBody>
      </p:sp>
      <p:pic>
        <p:nvPicPr>
          <p:cNvPr id="114" name="Google Shape;70;p14" descr="Google Shape;70;p1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709650" y="8219282"/>
            <a:ext cx="1881928" cy="1430255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" name="Google Shape;71;p14" descr="Google Shape;71;p14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25686" y="8096818"/>
            <a:ext cx="2371779" cy="16751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Upgrades: ITS3, FoCal and ALICE 3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18184">
              <a:defRPr sz="5568"/>
            </a:lvl1pPr>
          </a:lstStyle>
          <a:p>
            <a:pPr/>
            <a:r>
              <a:t>Upgrades: ITS3, FoCal and ALICE 3</a:t>
            </a:r>
          </a:p>
        </p:txBody>
      </p:sp>
      <p:sp>
        <p:nvSpPr>
          <p:cNvPr id="118" name="Slide Number"/>
          <p:cNvSpPr txBox="1"/>
          <p:nvPr>
            <p:ph type="sldNum" sz="quarter" idx="2"/>
          </p:nvPr>
        </p:nvSpPr>
        <p:spPr>
          <a:xfrm>
            <a:off x="23688562" y="13231511"/>
            <a:ext cx="255525" cy="3992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19" name="TaezCaMVIHxp03zvzFGX2lkgo3QZ1tju-UK3WfbWe1ZS6vY6MYtFfTyrRf0CBVRKjFdUdhWPDFN5Z7gi_Nx7fo72678zA4NHwxMbIgNdDhuuCgv8si6uY0x6brPxZikTtzSyA8nNCAWxnjheEJYhWujBEw=s2048.png" descr="TaezCaMVIHxp03zvzFGX2lkgo3QZ1tju-UK3WfbWe1ZS6vY6MYtFfTyrRf0CBVRKjFdUdhWPDFN5Z7gi_Nx7fo72678zA4NHwxMbIgNdDhuuCgv8si6uY0x6brPxZikTtzSyA8nNCAWxnjheEJYhWujBEw=s2048.png"/>
          <p:cNvPicPr>
            <a:picLocks noChangeAspect="1"/>
          </p:cNvPicPr>
          <p:nvPr/>
        </p:nvPicPr>
        <p:blipFill>
          <a:blip r:embed="rId2">
            <a:extLst/>
          </a:blip>
          <a:srcRect l="0" t="36236" r="0" b="0"/>
          <a:stretch>
            <a:fillRect/>
          </a:stretch>
        </p:blipFill>
        <p:spPr>
          <a:xfrm>
            <a:off x="988681" y="2534373"/>
            <a:ext cx="16831222" cy="4899706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ALICE Upgrade week, 4-7 December 2023, Torino"/>
          <p:cNvSpPr txBox="1"/>
          <p:nvPr/>
        </p:nvSpPr>
        <p:spPr>
          <a:xfrm>
            <a:off x="2478929" y="7717969"/>
            <a:ext cx="8057693" cy="5234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sz="2800"/>
            </a:pPr>
            <a:r>
              <a:t>ALICE Upgrade week, </a:t>
            </a:r>
            <a:r>
              <a:rPr u="sng">
                <a:hlinkClick r:id="rId3" invalidUrl="" action="" tgtFrame="" tooltip="" history="1" highlightClick="0" endSnd="0"/>
              </a:rPr>
              <a:t>4-7 December 2023, Torino</a:t>
            </a:r>
          </a:p>
        </p:txBody>
      </p:sp>
      <p:pic>
        <p:nvPicPr>
          <p:cNvPr id="121" name="LVZiMTuiSahSw10U2Z4lPHQ8Um0jbSvI3zeHJpO-8Maq3Q2iQrkN0pXwXs8I3NYkS-JiC8UE0dBX0roxOmA5Y4g18gOuieqSVQRp3Qae5_lUhQIFOTgk_ajkRq3TduQ0Q_N2uh0b6OBC7Z0XQ7nzpNmFbg=s2048.png" descr="LVZiMTuiSahSw10U2Z4lPHQ8Um0jbSvI3zeHJpO-8Maq3Q2iQrkN0pXwXs8I3NYkS-JiC8UE0dBX0roxOmA5Y4g18gOuieqSVQRp3Qae5_lUhQIFOTgk_ajkRq3TduQ0Q_N2uh0b6OBC7Z0XQ7nzpNmFbg=s2048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630162" y="7675907"/>
            <a:ext cx="11053549" cy="4606485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“ALICE 3” Days, CERN,  25-27 March"/>
          <p:cNvSpPr txBox="1"/>
          <p:nvPr/>
        </p:nvSpPr>
        <p:spPr>
          <a:xfrm>
            <a:off x="5213350" y="3768725"/>
            <a:ext cx="3820906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b="0" sz="1200">
                <a:latin typeface="Times Roman"/>
                <a:ea typeface="Times Roman"/>
                <a:cs typeface="Times Roman"/>
                <a:sym typeface="Times Roman"/>
              </a:defRPr>
            </a:pPr>
          </a:p>
          <a:p>
            <a:pPr algn="l" defTabSz="457200">
              <a:defRPr b="0" sz="1733">
                <a:solidFill>
                  <a:srgbClr val="FFFFFF"/>
                </a:solidFill>
              </a:defRPr>
            </a:pPr>
            <a:r>
              <a:t>“ALICE 3” Days, CERN,  25-27 March</a:t>
            </a:r>
            <a:endParaRPr sz="1200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</p:txBody>
      </p:sp>
      <p:sp>
        <p:nvSpPr>
          <p:cNvPr id="123" name="ALICE 3 Days, 25-27 March, CERN"/>
          <p:cNvSpPr txBox="1"/>
          <p:nvPr/>
        </p:nvSpPr>
        <p:spPr>
          <a:xfrm>
            <a:off x="15676310" y="12448432"/>
            <a:ext cx="6099049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pPr/>
            <a:r>
              <a:t>ALICE 3 Days, 25-27 March, CERN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LS3 upgrades: ITS 3 — ultra-light fully cylindrical tracking laye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18184">
              <a:defRPr sz="5568"/>
            </a:lvl1pPr>
          </a:lstStyle>
          <a:p>
            <a:pPr/>
            <a:r>
              <a:t>LS3 upgrades: ITS 3 — ultra-light fully cylindrical tracking layers</a:t>
            </a:r>
          </a:p>
        </p:txBody>
      </p:sp>
      <p:sp>
        <p:nvSpPr>
          <p:cNvPr id="126" name="Slide Number"/>
          <p:cNvSpPr txBox="1"/>
          <p:nvPr>
            <p:ph type="sldNum" sz="quarter" idx="2"/>
          </p:nvPr>
        </p:nvSpPr>
        <p:spPr>
          <a:xfrm>
            <a:off x="23694963" y="13231511"/>
            <a:ext cx="255525" cy="3992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7" name="ALICE update | CKC meeting 22 April 2024 | Marco van Leeuwen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ALICE update | CKC meeting 22 April 2024 | Marco van Leeuwen</a:t>
            </a:r>
          </a:p>
        </p:txBody>
      </p:sp>
      <p:sp>
        <p:nvSpPr>
          <p:cNvPr id="128" name="TDR  approved (CERN-LHCC-2024-003)"/>
          <p:cNvSpPr txBox="1"/>
          <p:nvPr/>
        </p:nvSpPr>
        <p:spPr>
          <a:xfrm>
            <a:off x="2392735" y="12371787"/>
            <a:ext cx="7447789" cy="586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sz="3200">
                <a:latin typeface="+mn-lt"/>
                <a:ea typeface="+mn-ea"/>
                <a:cs typeface="+mn-cs"/>
                <a:sym typeface="Helvetica Neue Medium"/>
              </a:defRPr>
            </a:pPr>
            <a:r>
              <a:rPr u="sng">
                <a:hlinkClick r:id="rId2" invalidUrl="" action="" tgtFrame="" tooltip="" history="1" highlightClick="0" endSnd="0"/>
              </a:rPr>
              <a:t>TDR </a:t>
            </a:r>
            <a:r>
              <a:t> approved </a:t>
            </a:r>
            <a:r>
              <a:rPr>
                <a:latin typeface="Helvetica Neue Light"/>
                <a:ea typeface="Helvetica Neue Light"/>
                <a:cs typeface="Helvetica Neue Light"/>
                <a:sym typeface="Helvetica Neue Light"/>
              </a:rPr>
              <a:t>(CERN-LHCC-2024-003)</a:t>
            </a:r>
          </a:p>
        </p:txBody>
      </p:sp>
      <p:sp>
        <p:nvSpPr>
          <p:cNvPr id="129" name="ITS3: replace inner three layers of ITS with ultralight tracker…"/>
          <p:cNvSpPr txBox="1"/>
          <p:nvPr/>
        </p:nvSpPr>
        <p:spPr>
          <a:xfrm>
            <a:off x="1046921" y="8485033"/>
            <a:ext cx="10636878" cy="2757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1000"/>
              </a:spcBef>
              <a:defRPr b="0"/>
            </a:pPr>
            <a:r>
              <a:t>ITS3: replace inner three layers of ITS with ultralight tracker</a:t>
            </a:r>
          </a:p>
          <a:p>
            <a:pPr marL="423333" indent="-423333" algn="l">
              <a:spcBef>
                <a:spcPts val="1000"/>
              </a:spcBef>
              <a:buSzPct val="125000"/>
              <a:buChar char="•"/>
              <a:defRPr b="0"/>
            </a:pPr>
            <a:r>
              <a:t>Large-area curved sensors (stitched CMOS)</a:t>
            </a:r>
          </a:p>
          <a:p>
            <a:pPr marL="423333" indent="-423333" algn="l">
              <a:spcBef>
                <a:spcPts val="1000"/>
              </a:spcBef>
              <a:buSzPct val="125000"/>
              <a:buChar char="•"/>
              <a:defRPr b="0"/>
            </a:pPr>
            <a:r>
              <a:t>Air cooling — low power</a:t>
            </a:r>
          </a:p>
          <a:p>
            <a:pPr marL="423333" indent="-423333" algn="l">
              <a:spcBef>
                <a:spcPts val="1000"/>
              </a:spcBef>
              <a:buSzPct val="125000"/>
              <a:buChar char="•"/>
              <a:defRPr b="0"/>
            </a:pPr>
            <a:r>
              <a:t>Improve performance for heavy flavour, dielectrons (thermal radiation) — </a:t>
            </a:r>
            <a:r>
              <a:rPr u="sng">
                <a:latin typeface="Helvetica Neue Light"/>
                <a:ea typeface="Helvetica Neue Light"/>
                <a:cs typeface="Helvetica Neue Light"/>
                <a:sym typeface="Helvetica Neue Light"/>
                <a:hlinkClick r:id="rId3" invalidUrl="" action="" tgtFrame="" tooltip="" history="1" highlightClick="0" endSnd="0"/>
              </a:rPr>
              <a:t>physics performance note</a:t>
            </a:r>
          </a:p>
        </p:txBody>
      </p:sp>
      <p:grpSp>
        <p:nvGrpSpPr>
          <p:cNvPr id="133" name="Group"/>
          <p:cNvGrpSpPr/>
          <p:nvPr/>
        </p:nvGrpSpPr>
        <p:grpSpPr>
          <a:xfrm>
            <a:off x="1031923" y="2283596"/>
            <a:ext cx="5978438" cy="5502978"/>
            <a:chOff x="0" y="0"/>
            <a:chExt cx="5978436" cy="5502977"/>
          </a:xfrm>
        </p:grpSpPr>
        <p:pic>
          <p:nvPicPr>
            <p:cNvPr id="130" name="pasted-movie.png" descr="pasted-movie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5534787" cy="550297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1" name="Rectangle"/>
            <p:cNvSpPr/>
            <p:nvPr/>
          </p:nvSpPr>
          <p:spPr>
            <a:xfrm>
              <a:off x="4447205" y="4587161"/>
              <a:ext cx="1201032" cy="60452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32" name="Rectangle"/>
            <p:cNvSpPr/>
            <p:nvPr/>
          </p:nvSpPr>
          <p:spPr>
            <a:xfrm>
              <a:off x="4777405" y="777161"/>
              <a:ext cx="1201032" cy="95275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</a:defRPr>
              </a:pPr>
            </a:p>
          </p:txBody>
        </p:sp>
      </p:grpSp>
      <p:pic>
        <p:nvPicPr>
          <p:cNvPr id="134" name="wklejony-obrazek.tiff" descr="wklejony-obrazek.tiff"/>
          <p:cNvPicPr>
            <a:picLocks noChangeAspect="1"/>
          </p:cNvPicPr>
          <p:nvPr/>
        </p:nvPicPr>
        <p:blipFill>
          <a:blip r:embed="rId5">
            <a:extLst/>
          </a:blip>
          <a:srcRect l="2159" t="7644" r="2160" b="7642"/>
          <a:stretch>
            <a:fillRect/>
          </a:stretch>
        </p:blipFill>
        <p:spPr>
          <a:xfrm>
            <a:off x="8079840" y="3165792"/>
            <a:ext cx="4700496" cy="47003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fill="norm" stroke="1" extrusionOk="0">
                <a:moveTo>
                  <a:pt x="9840" y="0"/>
                </a:moveTo>
                <a:cubicBezTo>
                  <a:pt x="7322" y="0"/>
                  <a:pt x="4802" y="1005"/>
                  <a:pt x="2881" y="3015"/>
                </a:cubicBezTo>
                <a:cubicBezTo>
                  <a:pt x="-961" y="7037"/>
                  <a:pt x="-961" y="13557"/>
                  <a:pt x="2881" y="17579"/>
                </a:cubicBezTo>
                <a:cubicBezTo>
                  <a:pt x="6724" y="21600"/>
                  <a:pt x="12954" y="21600"/>
                  <a:pt x="16797" y="17579"/>
                </a:cubicBezTo>
                <a:cubicBezTo>
                  <a:pt x="20639" y="13557"/>
                  <a:pt x="20639" y="7037"/>
                  <a:pt x="16797" y="3015"/>
                </a:cubicBezTo>
                <a:cubicBezTo>
                  <a:pt x="14876" y="1005"/>
                  <a:pt x="12358" y="0"/>
                  <a:pt x="9840" y="0"/>
                </a:cubicBezTo>
                <a:close/>
              </a:path>
            </a:pathLst>
          </a:custGeom>
          <a:ln w="25400">
            <a:miter lim="400000"/>
          </a:ln>
          <a:effectLst>
            <a:outerShdw sx="100000" sy="100000" kx="0" ky="0" algn="b" rotWithShape="0" blurRad="254000" dist="127000" dir="5400000">
              <a:srgbClr val="000000">
                <a:alpha val="70000"/>
              </a:srgbClr>
            </a:outerShdw>
          </a:effectLst>
        </p:spPr>
      </p:pic>
      <p:pic>
        <p:nvPicPr>
          <p:cNvPr id="135" name="pasted-movie.png" descr="pasted-movi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4527764" y="3051123"/>
            <a:ext cx="6357378" cy="3550589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Handling of stitched structures"/>
          <p:cNvSpPr txBox="1"/>
          <p:nvPr/>
        </p:nvSpPr>
        <p:spPr>
          <a:xfrm>
            <a:off x="14939059" y="2399444"/>
            <a:ext cx="5534788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Handling of stitched structures</a:t>
            </a:r>
          </a:p>
        </p:txBody>
      </p:sp>
      <p:sp>
        <p:nvSpPr>
          <p:cNvPr id="137" name="Wire bonding of curved sensors"/>
          <p:cNvSpPr txBox="1"/>
          <p:nvPr/>
        </p:nvSpPr>
        <p:spPr>
          <a:xfrm>
            <a:off x="7490672" y="2399444"/>
            <a:ext cx="5878831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Wire bonding of curved sensors</a:t>
            </a:r>
          </a:p>
        </p:txBody>
      </p:sp>
      <p:pic>
        <p:nvPicPr>
          <p:cNvPr id="138" name="pasted-movie.png" descr="pasted-movie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3849815" y="7529278"/>
            <a:ext cx="7986535" cy="5273237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Beam tests"/>
          <p:cNvSpPr txBox="1"/>
          <p:nvPr/>
        </p:nvSpPr>
        <p:spPr>
          <a:xfrm>
            <a:off x="16790760" y="6994599"/>
            <a:ext cx="2104645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Beam tests</a:t>
            </a:r>
          </a:p>
        </p:txBody>
      </p:sp>
      <p:sp>
        <p:nvSpPr>
          <p:cNvPr id="140" name="New Engineering Run 1 stitched sensors being tested"/>
          <p:cNvSpPr txBox="1"/>
          <p:nvPr/>
        </p:nvSpPr>
        <p:spPr>
          <a:xfrm>
            <a:off x="968570" y="11557930"/>
            <a:ext cx="10793579" cy="609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New Engineering Run 1 stitched sensors being tested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ALICE 3 upgrad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18184">
              <a:defRPr sz="5568"/>
            </a:lvl1pPr>
          </a:lstStyle>
          <a:p>
            <a:pPr/>
            <a:r>
              <a:t>ALICE 3 upgrade</a:t>
            </a:r>
          </a:p>
        </p:txBody>
      </p:sp>
      <p:sp>
        <p:nvSpPr>
          <p:cNvPr id="143" name="Cost and schedule: Scoping Document…"/>
          <p:cNvSpPr txBox="1"/>
          <p:nvPr>
            <p:ph type="body" sz="quarter" idx="1"/>
          </p:nvPr>
        </p:nvSpPr>
        <p:spPr>
          <a:xfrm>
            <a:off x="854049" y="8166648"/>
            <a:ext cx="8638826" cy="2489621"/>
          </a:xfrm>
          <a:prstGeom prst="rect">
            <a:avLst/>
          </a:prstGeom>
        </p:spPr>
        <p:txBody>
          <a:bodyPr/>
          <a:lstStyle/>
          <a:p>
            <a:pPr marL="0" indent="0" defTabSz="668655">
              <a:spcBef>
                <a:spcPts val="1200"/>
              </a:spcBef>
              <a:buSzTx/>
              <a:buNone/>
              <a:defRPr sz="3078"/>
            </a:pPr>
            <a:r>
              <a:t>Cost and schedule: Scoping Document</a:t>
            </a:r>
          </a:p>
          <a:p>
            <a:pPr marL="514350" indent="-514350" defTabSz="668655">
              <a:spcBef>
                <a:spcPts val="1200"/>
              </a:spcBef>
              <a:defRPr sz="3078"/>
            </a:pPr>
            <a:r>
              <a:t>Two main scoping options defined:</a:t>
            </a:r>
          </a:p>
          <a:p>
            <a:pPr lvl="1" marL="1028700" indent="-514350" defTabSz="668655">
              <a:spcBef>
                <a:spcPts val="1200"/>
              </a:spcBef>
              <a:defRPr sz="3078"/>
            </a:pPr>
            <a:r>
              <a:t>Setup without ECal</a:t>
            </a:r>
          </a:p>
          <a:p>
            <a:pPr lvl="1" marL="1028700" indent="-514350" defTabSz="668655">
              <a:spcBef>
                <a:spcPts val="1200"/>
              </a:spcBef>
              <a:defRPr sz="3078"/>
            </a:pPr>
            <a:r>
              <a:t>Reduced magnetic field: ~ 1 T</a:t>
            </a:r>
          </a:p>
        </p:txBody>
      </p:sp>
      <p:sp>
        <p:nvSpPr>
          <p:cNvPr id="144" name="Slide Number"/>
          <p:cNvSpPr txBox="1"/>
          <p:nvPr>
            <p:ph type="sldNum" sz="quarter" idx="2"/>
          </p:nvPr>
        </p:nvSpPr>
        <p:spPr>
          <a:xfrm>
            <a:off x="23688562" y="13231511"/>
            <a:ext cx="255525" cy="3992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5" name="Letter of Intent: LHCC-2022-009"/>
          <p:cNvSpPr txBox="1"/>
          <p:nvPr/>
        </p:nvSpPr>
        <p:spPr>
          <a:xfrm>
            <a:off x="18753332" y="9744267"/>
            <a:ext cx="4769131" cy="498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sz="26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Letter of Intent:</a:t>
            </a:r>
            <a:r>
              <a:rPr u="sng">
                <a:hlinkClick r:id="rId3" invalidUrl="" action="" tgtFrame="" tooltip="" history="1" highlightClick="0" endSnd="0"/>
              </a:rPr>
              <a:t> LHCC-2022-009</a:t>
            </a:r>
          </a:p>
        </p:txBody>
      </p:sp>
      <p:pic>
        <p:nvPicPr>
          <p:cNvPr id="146" name="Picture 1" descr="Picture 1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971663" y="1550597"/>
            <a:ext cx="10614823" cy="813739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7" name="Picture 27" descr="Picture 27"/>
          <p:cNvPicPr>
            <a:picLocks noChangeAspect="1"/>
          </p:cNvPicPr>
          <p:nvPr/>
        </p:nvPicPr>
        <p:blipFill>
          <a:blip r:embed="rId5">
            <a:extLst/>
          </a:blip>
          <a:srcRect l="3275" t="6683" r="3274" b="8998"/>
          <a:stretch>
            <a:fillRect/>
          </a:stretch>
        </p:blipFill>
        <p:spPr>
          <a:xfrm>
            <a:off x="14557771" y="9935429"/>
            <a:ext cx="8161078" cy="2979852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Retractable vertex tracker"/>
          <p:cNvSpPr txBox="1"/>
          <p:nvPr/>
        </p:nvSpPr>
        <p:spPr>
          <a:xfrm>
            <a:off x="12949210" y="12318708"/>
            <a:ext cx="4383279" cy="523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Retractable vertex tracker</a:t>
            </a:r>
          </a:p>
        </p:txBody>
      </p:sp>
      <p:pic>
        <p:nvPicPr>
          <p:cNvPr id="149" name="Picture 26" descr="Picture 26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005032" y="10884661"/>
            <a:ext cx="1983532" cy="1113353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ACTS"/>
          <p:cNvSpPr txBox="1"/>
          <p:nvPr/>
        </p:nvSpPr>
        <p:spPr>
          <a:xfrm>
            <a:off x="2485549" y="-2046975"/>
            <a:ext cx="728778" cy="749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b="0" sz="1200">
                <a:latin typeface="Times Roman"/>
                <a:ea typeface="Times Roman"/>
                <a:cs typeface="Times Roman"/>
                <a:sym typeface="Times Roman"/>
              </a:defRPr>
            </a:pPr>
          </a:p>
          <a:p>
            <a:pPr algn="l" defTabSz="457200">
              <a:defRPr b="0" sz="1866">
                <a:solidFill>
                  <a:srgbClr val="11329A"/>
                </a:solidFill>
              </a:defRPr>
            </a:pPr>
            <a:r>
              <a:t>ACTS</a:t>
            </a:r>
            <a:endParaRPr sz="1200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</p:txBody>
      </p:sp>
      <p:pic>
        <p:nvPicPr>
          <p:cNvPr id="151" name="unknown.png" descr="unknown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784597" y="8229020"/>
            <a:ext cx="3797564" cy="3752489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Scoping Document reviewed by editorial committee"/>
          <p:cNvSpPr txBox="1"/>
          <p:nvPr/>
        </p:nvSpPr>
        <p:spPr>
          <a:xfrm>
            <a:off x="1725477" y="11394263"/>
            <a:ext cx="5732908" cy="1030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latin typeface="+mn-lt"/>
                <a:ea typeface="+mn-ea"/>
                <a:cs typeface="+mn-cs"/>
                <a:sym typeface="Helvetica Neue Medium"/>
              </a:defRPr>
            </a:pPr>
            <a:r>
              <a:t>Scoping Document</a:t>
            </a:r>
            <a:br/>
            <a:r>
              <a:t>reviewed by editorial committee</a:t>
            </a:r>
          </a:p>
        </p:txBody>
      </p:sp>
      <p:sp>
        <p:nvSpPr>
          <p:cNvPr id="153" name="ALICE 3 design:…"/>
          <p:cNvSpPr txBox="1"/>
          <p:nvPr/>
        </p:nvSpPr>
        <p:spPr>
          <a:xfrm>
            <a:off x="897363" y="2795154"/>
            <a:ext cx="12976528" cy="4252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l">
              <a:spcBef>
                <a:spcPts val="1000"/>
              </a:spcBef>
              <a:defRPr b="0" sz="3200"/>
            </a:pPr>
            <a:r>
              <a:t>ALICE 3 design:</a:t>
            </a:r>
          </a:p>
          <a:p>
            <a:pPr marL="580571" indent="-580571" algn="l">
              <a:spcBef>
                <a:spcPts val="1000"/>
              </a:spcBef>
              <a:buSzPct val="125000"/>
              <a:buChar char="•"/>
              <a:defRPr b="0" sz="3200"/>
            </a:pPr>
            <a:r>
              <a:t>Compact and lightweight all-silicon tracker</a:t>
            </a:r>
          </a:p>
          <a:p>
            <a:pPr lvl="1" marL="1215571" indent="-580571" algn="l">
              <a:spcBef>
                <a:spcPts val="1000"/>
              </a:spcBef>
              <a:buSzPct val="125000"/>
              <a:buChar char="•"/>
              <a:defRPr b="0" sz="3200"/>
            </a:pPr>
            <a:r>
              <a:t>Excellent pointing resolution with a retractable vertex detector</a:t>
            </a:r>
          </a:p>
          <a:p>
            <a:pPr marL="580571" indent="-580571" algn="l">
              <a:spcBef>
                <a:spcPts val="1000"/>
              </a:spcBef>
              <a:buSzPct val="125000"/>
              <a:buChar char="•"/>
              <a:defRPr b="0" sz="3200"/>
            </a:pPr>
            <a:r>
              <a:t>Extensive particle identification: TOF, RICH</a:t>
            </a:r>
          </a:p>
          <a:p>
            <a:pPr marL="580571" indent="-580571" algn="l">
              <a:spcBef>
                <a:spcPts val="1000"/>
              </a:spcBef>
              <a:buSzPct val="125000"/>
              <a:buChar char="•"/>
              <a:defRPr b="0" sz="3200"/>
            </a:pPr>
            <a:r>
              <a:t>Large acceptance</a:t>
            </a:r>
          </a:p>
          <a:p>
            <a:pPr algn="l">
              <a:spcBef>
                <a:spcPts val="1000"/>
              </a:spcBef>
              <a:defRPr b="0" sz="3200"/>
            </a:pPr>
            <a:r>
              <a:t>Sensor R&amp;D started: test beams for MID, ECal, RICH TOF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