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3" r:id="rId4"/>
    <p:sldId id="264" r:id="rId5"/>
    <p:sldId id="258" r:id="rId6"/>
    <p:sldId id="262" r:id="rId7"/>
    <p:sldId id="260" r:id="rId8"/>
    <p:sldId id="278" r:id="rId9"/>
    <p:sldId id="267" r:id="rId10"/>
    <p:sldId id="273" r:id="rId11"/>
    <p:sldId id="272" r:id="rId12"/>
    <p:sldId id="265" r:id="rId13"/>
    <p:sldId id="274" r:id="rId14"/>
    <p:sldId id="268" r:id="rId15"/>
    <p:sldId id="277" r:id="rId16"/>
    <p:sldId id="275" r:id="rId17"/>
    <p:sldId id="276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68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499D6-CC57-44C6-B97C-899C14E888EA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326D8-49CD-45F1-B292-F719226C551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237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9B369-1D79-5858-ABF3-B0DD108A9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7DEAC3-D92F-A3E6-FCB3-16B17EAB0F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EBA3B-3E55-464C-8833-8B5548B40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42CC-B680-4224-AF3A-A2241C3052EE}" type="datetime1">
              <a:rPr lang="fr-FR" smtClean="0"/>
              <a:t>11/04/2024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77509-E67B-59B5-9A0E-150DD3E8B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6382-B1A0-00C0-2DA5-BBA34B641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871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83AC8-F971-BE12-C8C9-4A3D165D6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43845-74FC-D5C8-454C-DABAAB4D1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4B17A-EB18-2417-4DD6-DD2718EAB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54C8-6153-4831-A7F2-925F76507B4F}" type="datetime1">
              <a:rPr lang="fr-FR" smtClean="0"/>
              <a:t>11/04/2024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E3CB5-33FF-AC63-B1FA-9A72B8916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B523E-869F-88B1-D646-22E8FB665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94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0D238F-D3AF-006B-4D77-BBDED2BF8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9ADB6-AA7C-2FAE-F3FE-0103546D1B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9C2C1-9AE3-69E1-AF28-150E2A427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3D61-92C8-4F76-B55E-7F2463C49952}" type="datetime1">
              <a:rPr lang="fr-FR" smtClean="0"/>
              <a:t>11/04/2024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570A9-21A1-DEF9-DACD-27B09E054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27B1A-56D4-99BC-FF63-D2BBECEE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447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9C62D-26F2-533C-B9C3-87C949FE6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47BB8-8BC2-45D9-791C-2CB7E923A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FCD7D-A8A5-5016-995C-A2B8E1258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3981-0903-4EA6-A3AE-F9AD01FC328E}" type="datetime1">
              <a:rPr lang="fr-FR" smtClean="0"/>
              <a:t>11/04/2024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E8854-6A0F-769E-785C-539D61D8C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DC145-A51E-8062-BAE2-4DAA74E96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080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8EE46-4CF3-7A4C-7A19-5E592476F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E4BDE-55DD-F541-1C79-45E7D2E55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A4D66-742F-7DB9-33A7-4D42031F4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E9DB-0A77-49DD-89FD-3A7AF9F835E0}" type="datetime1">
              <a:rPr lang="fr-FR" smtClean="0"/>
              <a:t>11/04/2024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18AF74-39B5-5D68-0F83-3DB5A7721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A3285-E84D-01A9-82A4-D3CAEFD9D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33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3ED99-1D82-005A-CFAE-3D5D124B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C499D-0BB5-30D1-BEEE-8B2C07FA5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E7D06F-D98B-4B37-2064-303DC82C4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F0BED2-3C31-C582-5D77-D520B8CA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F134-A6C0-4A8E-A2C2-7E88A1BD90D5}" type="datetime1">
              <a:rPr lang="fr-FR" smtClean="0"/>
              <a:t>11/04/2024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49DE3A-E610-5D24-85B7-051CB5934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2164B-CB46-00EC-C2E7-CBC4D955A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6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63C57-8DFF-6219-7731-2048B4CB3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C2521-7330-2868-9A62-3DD9EB9B2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483289-5336-FC52-C3F3-48B49CF781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E87E2F-DD32-C8AB-8E82-CE6CA08A17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B336CC-D95E-D70E-AB04-9EF6090FA4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0B355F-2863-47F3-617F-FD13F3A66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0DEA-1EF4-4770-AE57-38664FE5E596}" type="datetime1">
              <a:rPr lang="fr-FR" smtClean="0"/>
              <a:t>11/04/2024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4B9F3D-CCD7-013D-5E92-BD41B98BD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ED97E5-4F0D-719C-6EDF-1E94E09EF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916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BACE0-F3DB-FC4C-8758-AD0CA1546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CEE097-AA2A-6829-5EE1-DCA8FF0D2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26B7-8C19-4B24-9F11-2C59295E0F50}" type="datetime1">
              <a:rPr lang="fr-FR" smtClean="0"/>
              <a:t>11/04/2024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B16A71-AF9E-8294-C8FF-BC599CE3C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50ED3D-14CD-E9E6-2389-CABDD6460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03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DC3264-E5A2-236D-D846-643C1AC70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4446-38B5-4E1B-B38B-8C8E8A472B10}" type="datetime1">
              <a:rPr lang="fr-FR" smtClean="0"/>
              <a:t>11/04/2024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7E33A9-3612-02C4-FDD0-4E349A630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57A085-068F-6925-5C04-9D1244F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065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4111D-EB55-BD3D-AE3A-27261655D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C2704-568A-100D-3DEE-BEA6028F9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E7B49E-AF7B-13BF-CB13-5B434AAE7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9E06E4-9799-568E-CF53-1D76CE42D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A2-5AD2-4F61-A3AF-CAD0B9624DBB}" type="datetime1">
              <a:rPr lang="fr-FR" smtClean="0"/>
              <a:t>11/04/2024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25E1D1-9F9D-4C4E-556E-E575C67C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CE1E1B-F8B3-AAF7-CBE9-10B7EF503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450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FBDFC-71D1-ADE9-714B-586B9E281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F39503-7AD7-A356-C72D-0B4DC599B0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B2C23-EADF-433E-056E-765C64BF28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AAC618-744C-AF7D-571E-99A566A33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91359-9CA3-45A8-925E-563471A72E03}" type="datetime1">
              <a:rPr lang="fr-FR" smtClean="0"/>
              <a:t>11/04/2024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EC41F8-2968-7B70-3515-7AB994F49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289C9-6759-366D-E918-357CB539D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29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1D5B7D-40E7-C5F6-A862-0C799C157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42290A-6388-854B-88E5-7F2584109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7653A-2255-10B5-87F6-CA7BD8A32B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328E9B-21F2-4FFC-81CA-55B94CDD0007}" type="datetime1">
              <a:rPr lang="fr-FR" smtClean="0"/>
              <a:t>11/04/2024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FE0B7-B051-EF74-D179-B7109C8236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1CC35-2C20-5DF4-CC26-8106C740F8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40C4CD-D999-4148-B7C4-429539D85C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05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mihofer/fcc-ee-collimation-lattice/-/blob/tridodo_572/scripts/fcc_ee_z.madx?ref_type=heads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DE354-42BD-4C5C-FD31-B1F82FC397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 studies with Xsuite &amp; bisection applied to DA analysis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1F3234-613B-2278-859F-4900E40F44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With help from scripts made by M. Hofer and P. </a:t>
            </a:r>
            <a:r>
              <a:rPr lang="en-GB" dirty="0" err="1"/>
              <a:t>Kicsiny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83C86-F245-7BD4-9A71-932CC68A2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431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7B7B99-3BCC-F5C0-7C7D-07B7D7A64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6DB43A-480C-C263-FF40-AB1BD7F33E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083" r="1678" b="7855"/>
          <a:stretch/>
        </p:blipFill>
        <p:spPr>
          <a:xfrm>
            <a:off x="7990007" y="3670382"/>
            <a:ext cx="4074804" cy="30167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A85A45-CB4F-A6AD-FA3A-3DE2E4BBE9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51911"/>
          <a:stretch/>
        </p:blipFill>
        <p:spPr>
          <a:xfrm>
            <a:off x="7917590" y="462971"/>
            <a:ext cx="4219639" cy="2951691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3F5971DB-57B3-264B-CC6C-C20B3B307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052" y="3553414"/>
            <a:ext cx="4074803" cy="325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6D2415B3-E780-81AC-D71C-171522A61A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430" y="53173"/>
            <a:ext cx="4400740" cy="351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A13F14-334F-4FEB-5F7A-98E10085DB93}"/>
              </a:ext>
            </a:extLst>
          </p:cNvPr>
          <p:cNvSpPr txBox="1"/>
          <p:nvPr/>
        </p:nvSpPr>
        <p:spPr>
          <a:xfrm>
            <a:off x="521494" y="1985963"/>
            <a:ext cx="33004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Similar DA with crab waist off between Xsuite and SAD.</a:t>
            </a:r>
          </a:p>
          <a:p>
            <a:r>
              <a:rPr lang="en-GB" dirty="0"/>
              <a:t>Still better DA off-energy</a:t>
            </a:r>
          </a:p>
          <a:p>
            <a:endParaRPr lang="en-GB" dirty="0"/>
          </a:p>
          <a:p>
            <a:r>
              <a:rPr lang="en-GB" dirty="0"/>
              <a:t>With crab waist on, seems to be different, </a:t>
            </a:r>
          </a:p>
          <a:p>
            <a:pPr marL="285750" indent="-285750">
              <a:buFontTx/>
              <a:buChar char="-"/>
            </a:pPr>
            <a:r>
              <a:rPr lang="en-GB" dirty="0"/>
              <a:t>which value for </a:t>
            </a:r>
            <a:r>
              <a:rPr lang="en-GB" dirty="0" err="1"/>
              <a:t>cs_comp</a:t>
            </a:r>
            <a:r>
              <a:rPr lang="en-GB" dirty="0"/>
              <a:t> is set in SAD ?</a:t>
            </a:r>
          </a:p>
          <a:p>
            <a:pPr marL="285750" indent="-285750">
              <a:buFontTx/>
              <a:buChar char="-"/>
            </a:pPr>
            <a:r>
              <a:rPr lang="en-GB" dirty="0"/>
              <a:t>the number of turns differ 900 turns for Xsuite, 2700 turns for SAD. </a:t>
            </a:r>
          </a:p>
          <a:p>
            <a:endParaRPr lang="en-GB" dirty="0"/>
          </a:p>
          <a:p>
            <a:r>
              <a:rPr lang="en-GB" dirty="0"/>
              <a:t>The RF voltage is 80 MV.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4896B9-ABCC-5CB9-AB4C-58A97ECE2B98}"/>
              </a:ext>
            </a:extLst>
          </p:cNvPr>
          <p:cNvCxnSpPr>
            <a:cxnSpLocks/>
          </p:cNvCxnSpPr>
          <p:nvPr/>
        </p:nvCxnSpPr>
        <p:spPr>
          <a:xfrm>
            <a:off x="6875724" y="1042988"/>
            <a:ext cx="0" cy="20566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5F13C4-F43C-8C5E-1E95-CB85F990D67C}"/>
              </a:ext>
            </a:extLst>
          </p:cNvPr>
          <p:cNvSpPr txBox="1"/>
          <p:nvPr/>
        </p:nvSpPr>
        <p:spPr>
          <a:xfrm>
            <a:off x="6158398" y="639072"/>
            <a:ext cx="110603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rgbClr val="FF0000"/>
                </a:solidFill>
              </a:rPr>
              <a:t>No crab waist</a:t>
            </a:r>
            <a:endParaRPr lang="fr-FR" sz="1050" dirty="0">
              <a:solidFill>
                <a:srgbClr val="FF0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011E2A0-DCE0-C8B3-122B-A9926E8CF62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7741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V24.1 (LCC) @Z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0810EB-A1E2-88E7-7757-E5BDE9B1907F}"/>
              </a:ext>
            </a:extLst>
          </p:cNvPr>
          <p:cNvSpPr txBox="1"/>
          <p:nvPr/>
        </p:nvSpPr>
        <p:spPr>
          <a:xfrm>
            <a:off x="8267324" y="407658"/>
            <a:ext cx="1178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CW=0%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D60DA1-9B95-7C1F-6D55-0F66C8A5BEC7}"/>
              </a:ext>
            </a:extLst>
          </p:cNvPr>
          <p:cNvSpPr txBox="1"/>
          <p:nvPr/>
        </p:nvSpPr>
        <p:spPr>
          <a:xfrm>
            <a:off x="8336335" y="3692967"/>
            <a:ext cx="1178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CW=70%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164A25-A3FD-C7D9-BC27-FBE726DFD2EA}"/>
              </a:ext>
            </a:extLst>
          </p:cNvPr>
          <p:cNvCxnSpPr>
            <a:cxnSpLocks/>
          </p:cNvCxnSpPr>
          <p:nvPr/>
        </p:nvCxnSpPr>
        <p:spPr>
          <a:xfrm>
            <a:off x="4670687" y="1042988"/>
            <a:ext cx="0" cy="20566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F0A05EB-3F20-92DE-434C-A6C33B2FD8D7}"/>
              </a:ext>
            </a:extLst>
          </p:cNvPr>
          <p:cNvSpPr txBox="1"/>
          <p:nvPr/>
        </p:nvSpPr>
        <p:spPr>
          <a:xfrm>
            <a:off x="8718804" y="3266675"/>
            <a:ext cx="2799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SAD results from K. </a:t>
            </a:r>
            <a:r>
              <a:rPr lang="en-GB" dirty="0" err="1"/>
              <a:t>Oide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9731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7197E-CC1C-D332-A0FF-EA6A45D26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74143"/>
          </a:xfrm>
        </p:spPr>
        <p:txBody>
          <a:bodyPr/>
          <a:lstStyle/>
          <a:p>
            <a:r>
              <a:rPr lang="en-GB" dirty="0"/>
              <a:t>V24.1 (LCC) @tt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E049E9-454B-304B-8B7E-96729B6A600D}"/>
              </a:ext>
            </a:extLst>
          </p:cNvPr>
          <p:cNvSpPr/>
          <p:nvPr/>
        </p:nvSpPr>
        <p:spPr>
          <a:xfrm>
            <a:off x="6737684" y="3429000"/>
            <a:ext cx="1411705" cy="4531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9A2D07-8F97-1CD9-4CD4-08091B7CE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11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FDB1A4-9A11-4976-194D-10171C7AEF73}"/>
              </a:ext>
            </a:extLst>
          </p:cNvPr>
          <p:cNvSpPr txBox="1"/>
          <p:nvPr/>
        </p:nvSpPr>
        <p:spPr>
          <a:xfrm>
            <a:off x="442482" y="5022176"/>
            <a:ext cx="33485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Crab waist at 0 or 40% </a:t>
            </a:r>
          </a:p>
          <a:p>
            <a:r>
              <a:rPr lang="en-GB" sz="1600" dirty="0" err="1"/>
              <a:t>cs_frac</a:t>
            </a:r>
            <a:r>
              <a:rPr lang="en-GB" sz="1600" dirty="0"/>
              <a:t> = </a:t>
            </a:r>
            <a:r>
              <a:rPr lang="en-GB" sz="1600" dirty="0" err="1"/>
              <a:t>cs_comp</a:t>
            </a:r>
            <a:r>
              <a:rPr lang="en-GB" sz="1600" dirty="0"/>
              <a:t> = 0.4 </a:t>
            </a:r>
          </a:p>
          <a:p>
            <a:r>
              <a:rPr lang="en-GB" sz="1600" dirty="0"/>
              <a:t> </a:t>
            </a:r>
          </a:p>
          <a:p>
            <a:r>
              <a:rPr lang="en-GB" sz="1600" dirty="0"/>
              <a:t>800MHz RF frequency with </a:t>
            </a:r>
          </a:p>
          <a:p>
            <a:r>
              <a:rPr lang="en-GB" sz="1600" dirty="0"/>
              <a:t>harmonic = 242400 and not 135000 and same RF voltage as GHC lattice</a:t>
            </a:r>
            <a:endParaRPr lang="fr-FR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1B0631-35C4-D86B-F6C1-9DEA92DCA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6602" y="3700593"/>
            <a:ext cx="3958601" cy="28573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C3C285F-D575-2D87-31C3-18BEEF649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6602" y="780108"/>
            <a:ext cx="3958601" cy="291452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C4AEF47-6645-313D-C248-5E2962601B5A}"/>
              </a:ext>
            </a:extLst>
          </p:cNvPr>
          <p:cNvGrpSpPr/>
          <p:nvPr/>
        </p:nvGrpSpPr>
        <p:grpSpPr>
          <a:xfrm>
            <a:off x="4096073" y="3778479"/>
            <a:ext cx="3790525" cy="3051066"/>
            <a:chOff x="4096073" y="3778479"/>
            <a:chExt cx="3790525" cy="3051066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587B6ABD-0743-B99B-7B05-E754B1B44F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6073" y="3778479"/>
              <a:ext cx="3790525" cy="30510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EC22CBB-978A-5D29-2CAD-EF87B004514F}"/>
                </a:ext>
              </a:extLst>
            </p:cNvPr>
            <p:cNvSpPr txBox="1"/>
            <p:nvPr/>
          </p:nvSpPr>
          <p:spPr>
            <a:xfrm>
              <a:off x="6285828" y="4270535"/>
              <a:ext cx="93710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solidFill>
                    <a:srgbClr val="FF0000"/>
                  </a:solidFill>
                </a:rPr>
                <a:t>No crab waist</a:t>
              </a:r>
              <a:endParaRPr lang="fr-FR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6ADE469-2456-8BF6-4BE7-56128CBF8B3D}"/>
                </a:ext>
              </a:extLst>
            </p:cNvPr>
            <p:cNvCxnSpPr>
              <a:cxnSpLocks/>
            </p:cNvCxnSpPr>
            <p:nvPr/>
          </p:nvCxnSpPr>
          <p:spPr>
            <a:xfrm>
              <a:off x="4658202" y="4609478"/>
              <a:ext cx="0" cy="182807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91BDF67-7988-2E44-483E-617A608FFE20}"/>
                </a:ext>
              </a:extLst>
            </p:cNvPr>
            <p:cNvCxnSpPr>
              <a:cxnSpLocks/>
            </p:cNvCxnSpPr>
            <p:nvPr/>
          </p:nvCxnSpPr>
          <p:spPr>
            <a:xfrm>
              <a:off x="7162887" y="4609478"/>
              <a:ext cx="0" cy="182807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8835EFA-C9AD-2F07-56D9-FCA1DF89DA67}"/>
                </a:ext>
              </a:extLst>
            </p:cNvPr>
            <p:cNvSpPr txBox="1"/>
            <p:nvPr/>
          </p:nvSpPr>
          <p:spPr>
            <a:xfrm>
              <a:off x="4267743" y="4270535"/>
              <a:ext cx="19801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err="1">
                  <a:solidFill>
                    <a:srgbClr val="FF0000"/>
                  </a:solidFill>
                </a:rPr>
                <a:t>Vrf</a:t>
              </a:r>
              <a:r>
                <a:rPr lang="en-GB" sz="1000" dirty="0">
                  <a:solidFill>
                    <a:srgbClr val="FF0000"/>
                  </a:solidFill>
                </a:rPr>
                <a:t> = 10GV and 800MHz</a:t>
              </a:r>
              <a:endParaRPr lang="fr-FR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B4239D0-D212-2856-2170-64FC710688D7}"/>
              </a:ext>
            </a:extLst>
          </p:cNvPr>
          <p:cNvGrpSpPr/>
          <p:nvPr/>
        </p:nvGrpSpPr>
        <p:grpSpPr>
          <a:xfrm>
            <a:off x="4096074" y="571651"/>
            <a:ext cx="3790526" cy="3051065"/>
            <a:chOff x="4096074" y="571651"/>
            <a:chExt cx="3790526" cy="3051065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38529F66-968F-FF9A-7C06-C8103F3F5C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6074" y="571651"/>
              <a:ext cx="3790526" cy="3051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59214D-1D8C-FD46-DFA1-37BE9A4431E9}"/>
                </a:ext>
              </a:extLst>
            </p:cNvPr>
            <p:cNvSpPr txBox="1"/>
            <p:nvPr/>
          </p:nvSpPr>
          <p:spPr>
            <a:xfrm>
              <a:off x="4287860" y="1097848"/>
              <a:ext cx="19801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err="1">
                  <a:solidFill>
                    <a:srgbClr val="FF0000"/>
                  </a:solidFill>
                </a:rPr>
                <a:t>Vrf</a:t>
              </a:r>
              <a:r>
                <a:rPr lang="en-GB" sz="1000" dirty="0">
                  <a:solidFill>
                    <a:srgbClr val="FF0000"/>
                  </a:solidFill>
                </a:rPr>
                <a:t> = 11.65GV and 800MHz</a:t>
              </a:r>
              <a:endParaRPr lang="fr-FR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D62BFBC-43FC-69BE-5B59-EA5C4C39B89B}"/>
              </a:ext>
            </a:extLst>
          </p:cNvPr>
          <p:cNvGrpSpPr/>
          <p:nvPr/>
        </p:nvGrpSpPr>
        <p:grpSpPr>
          <a:xfrm>
            <a:off x="137473" y="1835823"/>
            <a:ext cx="3958601" cy="3186353"/>
            <a:chOff x="137473" y="1835823"/>
            <a:chExt cx="3958601" cy="3186353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47F5C4A-3462-41C3-A115-3CEA41F4AC6A}"/>
                </a:ext>
              </a:extLst>
            </p:cNvPr>
            <p:cNvGrpSpPr/>
            <p:nvPr/>
          </p:nvGrpSpPr>
          <p:grpSpPr>
            <a:xfrm>
              <a:off x="137473" y="1835823"/>
              <a:ext cx="3958601" cy="3186353"/>
              <a:chOff x="137473" y="1835823"/>
              <a:chExt cx="3958601" cy="3186353"/>
            </a:xfrm>
          </p:grpSpPr>
          <p:pic>
            <p:nvPicPr>
              <p:cNvPr id="23" name="Picture 2">
                <a:extLst>
                  <a:ext uri="{FF2B5EF4-FFF2-40B4-BE49-F238E27FC236}">
                    <a16:creationId xmlns:a16="http://schemas.microsoft.com/office/drawing/2014/main" id="{828813BF-BA03-75D0-7A3B-DF0A9C9789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473" y="1835823"/>
                <a:ext cx="3958601" cy="31863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28D7399-2839-AD4A-5D81-7B70D0A9F7E3}"/>
                  </a:ext>
                </a:extLst>
              </p:cNvPr>
              <p:cNvSpPr txBox="1"/>
              <p:nvPr/>
            </p:nvSpPr>
            <p:spPr>
              <a:xfrm>
                <a:off x="346797" y="2394803"/>
                <a:ext cx="201063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err="1">
                    <a:solidFill>
                      <a:srgbClr val="FF0000"/>
                    </a:solidFill>
                  </a:rPr>
                  <a:t>Vrf</a:t>
                </a:r>
                <a:r>
                  <a:rPr lang="en-GB" sz="1200" b="1" dirty="0">
                    <a:solidFill>
                      <a:srgbClr val="FF0000"/>
                    </a:solidFill>
                  </a:rPr>
                  <a:t> = 10GV and 800MHz</a:t>
                </a:r>
                <a:endParaRPr lang="fr-FR" sz="1200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826B313-4043-65CE-8A00-D1E3EE7D48E7}"/>
                </a:ext>
              </a:extLst>
            </p:cNvPr>
            <p:cNvCxnSpPr>
              <a:cxnSpLocks/>
            </p:cNvCxnSpPr>
            <p:nvPr/>
          </p:nvCxnSpPr>
          <p:spPr>
            <a:xfrm>
              <a:off x="738665" y="2714625"/>
              <a:ext cx="0" cy="189485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9EB5B-2E96-7FC6-0FED-E5FB356C70D6}"/>
                </a:ext>
              </a:extLst>
            </p:cNvPr>
            <p:cNvCxnSpPr>
              <a:cxnSpLocks/>
            </p:cNvCxnSpPr>
            <p:nvPr/>
          </p:nvCxnSpPr>
          <p:spPr>
            <a:xfrm>
              <a:off x="3334228" y="2714625"/>
              <a:ext cx="0" cy="189485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949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38E00-8677-2CB7-26EC-DA1517BB0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59214"/>
          </a:xfrm>
        </p:spPr>
        <p:txBody>
          <a:bodyPr/>
          <a:lstStyle/>
          <a:p>
            <a:r>
              <a:rPr lang="en-GB" dirty="0"/>
              <a:t>V23 vs V24.1 (GHC lattice) @tt</a:t>
            </a:r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0BD1AE-5D75-A48F-0CA8-511C71B04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684" y="3780996"/>
            <a:ext cx="4591691" cy="307700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E4F1AB-8233-4A26-A501-B4EEF0FD9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12</a:t>
            </a:fld>
            <a:endParaRPr lang="fr-FR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9D3A0F6-B641-A95E-C13E-7D2812070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61" y="4138714"/>
            <a:ext cx="3614654" cy="255969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C257C6F-A356-FAC9-0838-78807324BC74}"/>
              </a:ext>
            </a:extLst>
          </p:cNvPr>
          <p:cNvGrpSpPr/>
          <p:nvPr/>
        </p:nvGrpSpPr>
        <p:grpSpPr>
          <a:xfrm>
            <a:off x="67061" y="729104"/>
            <a:ext cx="4235968" cy="3409610"/>
            <a:chOff x="67061" y="729104"/>
            <a:chExt cx="4235968" cy="3409610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D7C91C8D-8DF7-C38E-849B-2954A4B358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61" y="729104"/>
              <a:ext cx="4235968" cy="34096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5CC223F-8581-2C22-A68E-82F9D7684F66}"/>
                </a:ext>
              </a:extLst>
            </p:cNvPr>
            <p:cNvCxnSpPr>
              <a:cxnSpLocks/>
            </p:cNvCxnSpPr>
            <p:nvPr/>
          </p:nvCxnSpPr>
          <p:spPr>
            <a:xfrm>
              <a:off x="782280" y="1677471"/>
              <a:ext cx="0" cy="203407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F64E814-7EFB-6D13-1C0D-E6EA92A587A9}"/>
                </a:ext>
              </a:extLst>
            </p:cNvPr>
            <p:cNvCxnSpPr>
              <a:cxnSpLocks/>
            </p:cNvCxnSpPr>
            <p:nvPr/>
          </p:nvCxnSpPr>
          <p:spPr>
            <a:xfrm>
              <a:off x="3341977" y="1677471"/>
              <a:ext cx="0" cy="203407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264720A-730B-5B33-6725-C73300EC88C0}"/>
                </a:ext>
              </a:extLst>
            </p:cNvPr>
            <p:cNvSpPr txBox="1"/>
            <p:nvPr/>
          </p:nvSpPr>
          <p:spPr>
            <a:xfrm>
              <a:off x="1765103" y="2367936"/>
              <a:ext cx="7464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rgbClr val="FF0000"/>
                  </a:solidFill>
                </a:rPr>
                <a:t>tt</a:t>
              </a:r>
              <a:r>
                <a:rPr lang="en-GB" dirty="0">
                  <a:solidFill>
                    <a:srgbClr val="FF0000"/>
                  </a:solidFill>
                </a:rPr>
                <a:t> v24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8EF4E23-FAE9-0826-0F64-4B98F2C5301F}"/>
              </a:ext>
            </a:extLst>
          </p:cNvPr>
          <p:cNvGrpSpPr/>
          <p:nvPr/>
        </p:nvGrpSpPr>
        <p:grpSpPr>
          <a:xfrm>
            <a:off x="7305359" y="895739"/>
            <a:ext cx="4596768" cy="3141306"/>
            <a:chOff x="7305359" y="895739"/>
            <a:chExt cx="4596768" cy="314130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6CBD059-B030-60E7-B198-8C8DF159E6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170" b="3416"/>
            <a:stretch/>
          </p:blipFill>
          <p:spPr>
            <a:xfrm>
              <a:off x="7305359" y="895739"/>
              <a:ext cx="4596768" cy="314130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E926B76-3C2A-7420-91EA-E66101A1E638}"/>
                </a:ext>
              </a:extLst>
            </p:cNvPr>
            <p:cNvSpPr txBox="1"/>
            <p:nvPr/>
          </p:nvSpPr>
          <p:spPr>
            <a:xfrm>
              <a:off x="9329840" y="2281726"/>
              <a:ext cx="7464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rgbClr val="FF0000"/>
                  </a:solidFill>
                </a:rPr>
                <a:t>tt</a:t>
              </a:r>
              <a:r>
                <a:rPr lang="en-GB" dirty="0">
                  <a:solidFill>
                    <a:srgbClr val="FF0000"/>
                  </a:solidFill>
                </a:rPr>
                <a:t> v24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052" name="Picture 4">
            <a:extLst>
              <a:ext uri="{FF2B5EF4-FFF2-40B4-BE49-F238E27FC236}">
                <a16:creationId xmlns:a16="http://schemas.microsoft.com/office/drawing/2014/main" id="{0051AFFB-1DDC-6F3A-EEF8-74B98AA5DF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69"/>
          <a:stretch/>
        </p:blipFill>
        <p:spPr bwMode="auto">
          <a:xfrm>
            <a:off x="3609396" y="3831240"/>
            <a:ext cx="3663370" cy="3077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BCCEE03-E523-F3C0-38E8-51431C4B3D0E}"/>
              </a:ext>
            </a:extLst>
          </p:cNvPr>
          <p:cNvSpPr txBox="1"/>
          <p:nvPr/>
        </p:nvSpPr>
        <p:spPr>
          <a:xfrm>
            <a:off x="571500" y="6538912"/>
            <a:ext cx="149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Peter’s result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3C4444-E5F1-2F6A-A0FB-459AA068DF5C}"/>
              </a:ext>
            </a:extLst>
          </p:cNvPr>
          <p:cNvSpPr txBox="1"/>
          <p:nvPr/>
        </p:nvSpPr>
        <p:spPr>
          <a:xfrm>
            <a:off x="5067856" y="5233897"/>
            <a:ext cx="74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tt</a:t>
            </a:r>
            <a:r>
              <a:rPr lang="en-GB" dirty="0">
                <a:solidFill>
                  <a:srgbClr val="FF0000"/>
                </a:solidFill>
              </a:rPr>
              <a:t> v23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59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8FEC8-CD53-3363-61A5-0C2301293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V24.1 (GHC lattice) @Z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89B147-6774-E063-7BB3-1C8AF610C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13</a:t>
            </a:fld>
            <a:endParaRPr lang="fr-FR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C2CC0A7-AD16-0957-5929-F7D2FDEDE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781" y="1878452"/>
            <a:ext cx="4970652" cy="396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7E9EC2-7B87-61D1-38A4-D2E6AE0EE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546" y="2389181"/>
            <a:ext cx="4948774" cy="326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159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F568D-E181-CC1A-419A-040D79A89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at Z</a:t>
            </a:r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BD2D485-0596-9B51-8F06-AB2CAB6EA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2" y="1800226"/>
            <a:ext cx="3900130" cy="338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9832F72-45B2-A368-8F82-E255BED1D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312" y="1800226"/>
            <a:ext cx="3900130" cy="338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364D8D-D062-A02F-2125-00E34E6044C7}"/>
              </a:ext>
            </a:extLst>
          </p:cNvPr>
          <p:cNvSpPr txBox="1"/>
          <p:nvPr/>
        </p:nvSpPr>
        <p:spPr>
          <a:xfrm>
            <a:off x="626970" y="5410567"/>
            <a:ext cx="33306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200 MV total RF voltage</a:t>
            </a:r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E97674-1D05-167D-2BB9-6A7080FD42EB}"/>
              </a:ext>
            </a:extLst>
          </p:cNvPr>
          <p:cNvSpPr txBox="1"/>
          <p:nvPr/>
        </p:nvSpPr>
        <p:spPr>
          <a:xfrm>
            <a:off x="4664869" y="5410567"/>
            <a:ext cx="695801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80 MV total RF voltage</a:t>
            </a:r>
            <a:endParaRPr lang="fr-FR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FEAD7A09-8A29-6ACF-F8A9-2272C7A573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71"/>
          <a:stretch/>
        </p:blipFill>
        <p:spPr bwMode="auto">
          <a:xfrm>
            <a:off x="8236743" y="1690688"/>
            <a:ext cx="3585658" cy="354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D27AA0-E1B0-7FDB-ACA6-04243D811390}"/>
              </a:ext>
            </a:extLst>
          </p:cNvPr>
          <p:cNvSpPr txBox="1"/>
          <p:nvPr/>
        </p:nvSpPr>
        <p:spPr>
          <a:xfrm>
            <a:off x="5436393" y="1621631"/>
            <a:ext cx="131802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V24.3_LCC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CC954C-AA73-E4F4-EBD1-C40DE9EA7FA1}"/>
              </a:ext>
            </a:extLst>
          </p:cNvPr>
          <p:cNvSpPr txBox="1"/>
          <p:nvPr/>
        </p:nvSpPr>
        <p:spPr>
          <a:xfrm>
            <a:off x="9158289" y="1551167"/>
            <a:ext cx="146327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V24.1_GHC</a:t>
            </a:r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DA2E6-D3EE-1AF4-77F0-3D8D1BD3FFE4}"/>
              </a:ext>
            </a:extLst>
          </p:cNvPr>
          <p:cNvSpPr txBox="1"/>
          <p:nvPr/>
        </p:nvSpPr>
        <p:spPr>
          <a:xfrm>
            <a:off x="1482493" y="1621631"/>
            <a:ext cx="131802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V24.3_LCC</a:t>
            </a:r>
            <a:endParaRPr lang="fr-FR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049741-8AD8-10CA-2B10-027927A1A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643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28EB-C460-91F8-00B3-617702DEF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&amp; outlook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11EFD-9507-0821-8BD0-225AD63D48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Used Xsuite to perform DA study similar to what P. </a:t>
            </a:r>
            <a:r>
              <a:rPr lang="en-GB" dirty="0" err="1"/>
              <a:t>Kisciny</a:t>
            </a:r>
            <a:r>
              <a:rPr lang="en-GB" dirty="0"/>
              <a:t> had presented in previous optics meeting(s) with the addition of bisection to find the DA limit or chaotic region with less macroparticles (</a:t>
            </a:r>
            <a:r>
              <a:rPr lang="en-GB" i="1" dirty="0"/>
              <a:t>i.e.</a:t>
            </a:r>
            <a:r>
              <a:rPr lang="en-GB" dirty="0"/>
              <a:t> faster).</a:t>
            </a:r>
          </a:p>
          <a:p>
            <a:endParaRPr lang="en-GB" dirty="0"/>
          </a:p>
          <a:p>
            <a:r>
              <a:rPr lang="en-GB" dirty="0"/>
              <a:t>It can be implemented as a </a:t>
            </a:r>
            <a:r>
              <a:rPr lang="en-GB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test on Gitlab</a:t>
            </a:r>
            <a:r>
              <a:rPr lang="en-GB" dirty="0"/>
              <a:t>, and it can be used to </a:t>
            </a:r>
            <a:r>
              <a:rPr lang="en-GB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perform DA-based optimization with Xsuite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Preliminary DA comparison between Xsuite and SAD yields comparable results </a:t>
            </a:r>
            <a:r>
              <a:rPr lang="en-GB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without crab waist </a:t>
            </a:r>
            <a:r>
              <a:rPr lang="en-GB" dirty="0"/>
              <a:t>(K. </a:t>
            </a:r>
            <a:r>
              <a:rPr lang="en-GB" dirty="0" err="1"/>
              <a:t>Oide</a:t>
            </a:r>
            <a:r>
              <a:rPr lang="en-GB" dirty="0"/>
              <a:t> results of 180</a:t>
            </a:r>
            <a:r>
              <a:rPr lang="en-GB" baseline="30000" dirty="0"/>
              <a:t>th</a:t>
            </a:r>
            <a:r>
              <a:rPr lang="en-GB" dirty="0"/>
              <a:t> optics meeting). </a:t>
            </a:r>
            <a:r>
              <a:rPr lang="en-GB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Adding crab waist </a:t>
            </a:r>
            <a:r>
              <a:rPr lang="en-GB" dirty="0"/>
              <a:t>the results differ more. May be explained by the use of different settings of some variables (</a:t>
            </a:r>
            <a:r>
              <a:rPr lang="en-GB" i="1" dirty="0"/>
              <a:t>e.g.</a:t>
            </a:r>
            <a:r>
              <a:rPr lang="en-GB" dirty="0"/>
              <a:t> </a:t>
            </a:r>
            <a:r>
              <a:rPr lang="en-GB" dirty="0" err="1"/>
              <a:t>cs_comp</a:t>
            </a:r>
            <a:r>
              <a:rPr lang="en-GB" dirty="0"/>
              <a:t>), different magnet slicing, different number of tracked turn, etc..</a:t>
            </a:r>
          </a:p>
          <a:p>
            <a:pPr lvl="1"/>
            <a:endParaRPr lang="en-GB" dirty="0"/>
          </a:p>
          <a:p>
            <a:r>
              <a:rPr lang="en-GB" dirty="0"/>
              <a:t>Comparison with </a:t>
            </a:r>
            <a:r>
              <a:rPr lang="en-GB" dirty="0" err="1"/>
              <a:t>pyAT</a:t>
            </a:r>
            <a:r>
              <a:rPr lang="en-GB" dirty="0"/>
              <a:t> to come next, currently in discussion with S. White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0AB75E-3BA9-BBEA-3EF1-65ADE10E9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307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18F6-EC21-498F-56E3-24D408370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Parameters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50F42-211D-A293-BED2-98586F4C4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SR with quantum fluctuation</a:t>
            </a:r>
          </a:p>
          <a:p>
            <a:r>
              <a:rPr lang="en-GB" dirty="0"/>
              <a:t>Slicing as in the GitLab repository for the GHC lattice (</a:t>
            </a:r>
            <a:r>
              <a:rPr lang="en-GB" dirty="0">
                <a:hlinkClick r:id="rId2"/>
              </a:rPr>
              <a:t>ref</a:t>
            </a:r>
            <a:r>
              <a:rPr lang="en-GB" dirty="0"/>
              <a:t>)</a:t>
            </a:r>
          </a:p>
          <a:p>
            <a:r>
              <a:rPr lang="en-GB" dirty="0"/>
              <a:t>Similar slicing for the LCC lattice (see next slide)</a:t>
            </a:r>
          </a:p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605DE-3CD9-D2BB-7865-9580CB843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694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83FBB-3EAF-7006-B5B1-CC67A7C3B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LCC lattice slicing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6C1FF-D897-F29E-9D42-0F0806198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/>
              <a:t>// </a:t>
            </a:r>
            <a:r>
              <a:rPr lang="fr-FR" dirty="0" err="1"/>
              <a:t>Slicing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special</a:t>
            </a:r>
            <a:r>
              <a:rPr lang="fr-FR" dirty="0"/>
              <a:t> attention </a:t>
            </a:r>
            <a:r>
              <a:rPr lang="fr-FR" dirty="0" err="1"/>
              <a:t>ot</a:t>
            </a:r>
            <a:r>
              <a:rPr lang="fr-FR" dirty="0"/>
              <a:t> IR quads and </a:t>
            </a:r>
            <a:r>
              <a:rPr lang="fr-FR" dirty="0" err="1"/>
              <a:t>sextupoles</a:t>
            </a:r>
            <a:r>
              <a:rPr lang="fr-FR" dirty="0"/>
              <a:t>     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CLASS=RFCAVITY, SLICE = 1;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CLASS=</a:t>
            </a:r>
            <a:r>
              <a:rPr lang="fr-FR" dirty="0" err="1"/>
              <a:t>sbend</a:t>
            </a:r>
            <a:r>
              <a:rPr lang="fr-FR" dirty="0"/>
              <a:t>, SLICE = 4;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CLASS=</a:t>
            </a:r>
            <a:r>
              <a:rPr lang="fr-FR" dirty="0" err="1"/>
              <a:t>rbend</a:t>
            </a:r>
            <a:r>
              <a:rPr lang="fr-FR" dirty="0"/>
              <a:t>, SLICE = 4;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CLASS=</a:t>
            </a:r>
            <a:r>
              <a:rPr lang="fr-FR" dirty="0" err="1"/>
              <a:t>quadrupole</a:t>
            </a:r>
            <a:r>
              <a:rPr lang="fr-FR" dirty="0"/>
              <a:t>, SLICE = 4;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CLASS=</a:t>
            </a:r>
            <a:r>
              <a:rPr lang="fr-FR" dirty="0" err="1"/>
              <a:t>sextupole</a:t>
            </a:r>
            <a:r>
              <a:rPr lang="fr-FR" dirty="0"/>
              <a:t>, SLICE = 4;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PATTERN=d[</a:t>
            </a:r>
            <a:r>
              <a:rPr lang="fr-FR" dirty="0" err="1"/>
              <a:t>lfs</a:t>
            </a:r>
            <a:r>
              <a:rPr lang="fr-FR" dirty="0"/>
              <a:t>], SLICE = 10;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PATTERN=q[</a:t>
            </a:r>
            <a:r>
              <a:rPr lang="fr-FR" dirty="0" err="1"/>
              <a:t>fd</a:t>
            </a:r>
            <a:r>
              <a:rPr lang="fr-FR" dirty="0"/>
              <a:t>][123456], SLICE = 10;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PATTERN=q[</a:t>
            </a:r>
            <a:r>
              <a:rPr lang="fr-FR" dirty="0" err="1"/>
              <a:t>fd</a:t>
            </a:r>
            <a:r>
              <a:rPr lang="fr-FR" dirty="0"/>
              <a:t>][m], SLICE = 10;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PATTERN=qd0, SLICE = 125;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PATTERN=s[</a:t>
            </a:r>
            <a:r>
              <a:rPr lang="fr-FR" dirty="0" err="1"/>
              <a:t>fd</a:t>
            </a:r>
            <a:r>
              <a:rPr lang="fr-FR" dirty="0"/>
              <a:t>][</a:t>
            </a:r>
            <a:r>
              <a:rPr lang="fr-FR" dirty="0" err="1"/>
              <a:t>xy</a:t>
            </a:r>
            <a:r>
              <a:rPr lang="fr-FR" dirty="0"/>
              <a:t>], SLICE = 20;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PATTERN=s[</a:t>
            </a:r>
            <a:r>
              <a:rPr lang="fr-FR" dirty="0" err="1"/>
              <a:t>fd</a:t>
            </a:r>
            <a:r>
              <a:rPr lang="fr-FR" dirty="0"/>
              <a:t>][m], SLICE = 20;</a:t>
            </a:r>
          </a:p>
          <a:p>
            <a:pPr marL="0" indent="0">
              <a:buNone/>
            </a:pPr>
            <a:r>
              <a:rPr lang="fr-FR" dirty="0"/>
              <a:t>SELECT, FLAG=</a:t>
            </a:r>
            <a:r>
              <a:rPr lang="fr-FR" dirty="0" err="1"/>
              <a:t>makethin</a:t>
            </a:r>
            <a:r>
              <a:rPr lang="fr-FR" dirty="0"/>
              <a:t>, PATTERN=</a:t>
            </a:r>
            <a:r>
              <a:rPr lang="fr-FR" dirty="0" err="1"/>
              <a:t>scrab</a:t>
            </a:r>
            <a:r>
              <a:rPr lang="fr-FR" dirty="0"/>
              <a:t>[</a:t>
            </a:r>
            <a:r>
              <a:rPr lang="fr-FR" dirty="0" err="1"/>
              <a:t>lr</a:t>
            </a:r>
            <a:r>
              <a:rPr lang="fr-FR" dirty="0"/>
              <a:t>], SLICE = 20;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461106-FA71-FC8F-E0A7-15BF890F1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242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51239-007B-82AE-5D98-ED580CAB4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Oide’s</a:t>
            </a:r>
            <a:r>
              <a:rPr lang="en-GB" dirty="0"/>
              <a:t> DA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33ECE-46F0-9713-BFDF-79C939D9B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Tracking planes with varying action J, phase </a:t>
            </a:r>
            <a:r>
              <a:rPr lang="el-GR" dirty="0"/>
              <a:t>φ</a:t>
            </a:r>
            <a:r>
              <a:rPr lang="en-GB" dirty="0"/>
              <a:t> and energy offset </a:t>
            </a:r>
            <a:r>
              <a:rPr lang="el-GR" dirty="0"/>
              <a:t>δ</a:t>
            </a:r>
            <a:endParaRPr lang="en-GB" dirty="0"/>
          </a:p>
          <a:p>
            <a:r>
              <a:rPr lang="en-GB" dirty="0"/>
              <a:t>J varies in ±40</a:t>
            </a:r>
            <a:r>
              <a:rPr lang="el-GR" dirty="0"/>
              <a:t>σ</a:t>
            </a:r>
            <a:r>
              <a:rPr lang="en-GB" dirty="0"/>
              <a:t>, </a:t>
            </a:r>
            <a:r>
              <a:rPr lang="el-GR" dirty="0"/>
              <a:t>δ</a:t>
            </a:r>
            <a:r>
              <a:rPr lang="en-GB" dirty="0"/>
              <a:t> varies in ±3% (or less depending on beam energy)</a:t>
            </a:r>
          </a:p>
          <a:p>
            <a:r>
              <a:rPr lang="el-GR" dirty="0"/>
              <a:t>Φ</a:t>
            </a:r>
            <a:r>
              <a:rPr lang="en-GB" dirty="0"/>
              <a:t> is [0, </a:t>
            </a:r>
            <a:r>
              <a:rPr lang="el-GR" dirty="0"/>
              <a:t>π</a:t>
            </a:r>
            <a:r>
              <a:rPr lang="en-GB" dirty="0"/>
              <a:t>/4, </a:t>
            </a:r>
            <a:r>
              <a:rPr lang="el-GR" dirty="0"/>
              <a:t>π</a:t>
            </a:r>
            <a:r>
              <a:rPr lang="en-GB" dirty="0"/>
              <a:t>/2, 3</a:t>
            </a:r>
            <a:r>
              <a:rPr lang="el-GR" dirty="0"/>
              <a:t>π</a:t>
            </a:r>
            <a:r>
              <a:rPr lang="en-GB" dirty="0"/>
              <a:t>/4, </a:t>
            </a:r>
            <a:r>
              <a:rPr lang="el-GR" dirty="0"/>
              <a:t>π</a:t>
            </a:r>
            <a:r>
              <a:rPr lang="en-GB" dirty="0"/>
              <a:t>, -3</a:t>
            </a:r>
            <a:r>
              <a:rPr lang="el-GR" dirty="0"/>
              <a:t>π</a:t>
            </a:r>
            <a:r>
              <a:rPr lang="en-GB" dirty="0"/>
              <a:t>/4, -</a:t>
            </a:r>
            <a:r>
              <a:rPr lang="el-GR" dirty="0"/>
              <a:t>π</a:t>
            </a:r>
            <a:r>
              <a:rPr lang="en-GB" dirty="0"/>
              <a:t>/2,</a:t>
            </a:r>
            <a:r>
              <a:rPr lang="el-GR" dirty="0"/>
              <a:t> </a:t>
            </a:r>
            <a:r>
              <a:rPr lang="en-GB" dirty="0"/>
              <a:t>-</a:t>
            </a:r>
            <a:r>
              <a:rPr lang="el-GR" dirty="0"/>
              <a:t>π</a:t>
            </a:r>
            <a:r>
              <a:rPr lang="en-GB" dirty="0"/>
              <a:t>/4]</a:t>
            </a:r>
          </a:p>
          <a:p>
            <a:r>
              <a:rPr lang="en-GB" dirty="0"/>
              <a:t>Average the particle survival over the various phases</a:t>
            </a:r>
          </a:p>
          <a:p>
            <a:r>
              <a:rPr lang="en-GB" dirty="0"/>
              <a:t>X = Y = J cos(</a:t>
            </a:r>
            <a:r>
              <a:rPr lang="el-GR" dirty="0"/>
              <a:t>Φ</a:t>
            </a:r>
            <a:r>
              <a:rPr lang="en-GB" dirty="0"/>
              <a:t>) , PX = PY = J sin(</a:t>
            </a:r>
            <a:r>
              <a:rPr lang="el-GR" dirty="0"/>
              <a:t>Φ</a:t>
            </a:r>
            <a:r>
              <a:rPr lang="en-GB" dirty="0"/>
              <a:t>) and J</a:t>
            </a:r>
            <a:r>
              <a:rPr lang="en-GB" baseline="-25000" dirty="0"/>
              <a:t>x</a:t>
            </a:r>
            <a:r>
              <a:rPr lang="en-GB" dirty="0"/>
              <a:t>/J</a:t>
            </a:r>
            <a:r>
              <a:rPr lang="en-GB" baseline="-25000" dirty="0"/>
              <a:t>y</a:t>
            </a:r>
            <a:r>
              <a:rPr lang="en-GB" dirty="0"/>
              <a:t> = </a:t>
            </a:r>
            <a:r>
              <a:rPr lang="el-GR" dirty="0"/>
              <a:t>ε</a:t>
            </a:r>
            <a:r>
              <a:rPr lang="en-GB" baseline="-25000" dirty="0"/>
              <a:t>x</a:t>
            </a:r>
            <a:r>
              <a:rPr lang="en-GB" dirty="0"/>
              <a:t>/</a:t>
            </a:r>
            <a:r>
              <a:rPr lang="el-GR" dirty="0"/>
              <a:t>ε</a:t>
            </a:r>
            <a:r>
              <a:rPr lang="en-GB" baseline="-25000" dirty="0"/>
              <a:t>y</a:t>
            </a:r>
          </a:p>
          <a:p>
            <a:r>
              <a:rPr lang="en-GB" dirty="0"/>
              <a:t>The ‘brute force’ DA tracks a lot of macroparticles</a:t>
            </a:r>
          </a:p>
          <a:p>
            <a:pPr lvl="1"/>
            <a:r>
              <a:rPr lang="en-GB" i="1" dirty="0"/>
              <a:t>e.g.</a:t>
            </a:r>
            <a:r>
              <a:rPr lang="en-GB" dirty="0"/>
              <a:t> 10k to 40k macroparticles depending on grid size and refinement.</a:t>
            </a:r>
          </a:p>
          <a:p>
            <a:pPr lvl="1"/>
            <a:r>
              <a:rPr lang="en-GB" dirty="0"/>
              <a:t>The particles surviving in the ‘central region’ of the DA take a lot of time for a not so relevant information, and the better the DA the more time it will take.</a:t>
            </a:r>
          </a:p>
          <a:p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Proposal: perform a bisection to find the DA limit to decrease the macroparticles tracked and the DA simulation duration.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A385BB-3FE8-4EE5-A9CA-5CDC72307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46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51239-007B-82AE-5D98-ED580CAB4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Oide’s</a:t>
            </a:r>
            <a:r>
              <a:rPr lang="en-GB" dirty="0"/>
              <a:t> DA - Macroparticle grid</a:t>
            </a:r>
            <a:endParaRPr lang="fr-FR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C248A9A-BAAC-F1D9-A594-214C6743F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736" y="1544594"/>
            <a:ext cx="4438976" cy="447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0943B8ED-4878-0F9F-F6B1-198CC2A12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669" y="1634686"/>
            <a:ext cx="4438975" cy="447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C3EF28-9DD4-2687-A2F4-B245E4142D91}"/>
              </a:ext>
            </a:extLst>
          </p:cNvPr>
          <p:cNvSpPr txBox="1"/>
          <p:nvPr/>
        </p:nvSpPr>
        <p:spPr>
          <a:xfrm>
            <a:off x="6453675" y="6387093"/>
            <a:ext cx="349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Grid resulting from bisection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F5391F-D6AB-66B9-710B-9B3ECF8286CE}"/>
              </a:ext>
            </a:extLst>
          </p:cNvPr>
          <p:cNvSpPr txBox="1"/>
          <p:nvPr/>
        </p:nvSpPr>
        <p:spPr>
          <a:xfrm>
            <a:off x="1581743" y="6387093"/>
            <a:ext cx="349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‘Brute force’ grid</a:t>
            </a: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497E16-6C23-9BDC-3D42-5A414C93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11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51239-007B-82AE-5D98-ED580CAB4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Oide’s</a:t>
            </a:r>
            <a:r>
              <a:rPr lang="en-GB" dirty="0"/>
              <a:t> DA - Macroparticle grid</a:t>
            </a:r>
            <a:endParaRPr lang="fr-FR" dirty="0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0943B8ED-4878-0F9F-F6B1-198CC2A129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7"/>
          <a:stretch/>
        </p:blipFill>
        <p:spPr bwMode="auto">
          <a:xfrm>
            <a:off x="116673" y="1310806"/>
            <a:ext cx="4050147" cy="482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902E791D-6207-7966-CB18-B910B3F7ED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8"/>
          <a:stretch/>
        </p:blipFill>
        <p:spPr bwMode="auto">
          <a:xfrm>
            <a:off x="4166820" y="1310806"/>
            <a:ext cx="3972301" cy="482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9B31F17-18BC-24AD-8C26-45FD4526DB55}"/>
              </a:ext>
            </a:extLst>
          </p:cNvPr>
          <p:cNvSpPr txBox="1"/>
          <p:nvPr/>
        </p:nvSpPr>
        <p:spPr>
          <a:xfrm>
            <a:off x="4347519" y="6265649"/>
            <a:ext cx="349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Only </a:t>
            </a:r>
            <a:r>
              <a:rPr lang="el-GR" dirty="0"/>
              <a:t>φ</a:t>
            </a:r>
            <a:r>
              <a:rPr lang="en-GB" dirty="0"/>
              <a:t>=0</a:t>
            </a:r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DC94CA-48A8-519A-771C-2550878EBD8A}"/>
              </a:ext>
            </a:extLst>
          </p:cNvPr>
          <p:cNvSpPr txBox="1"/>
          <p:nvPr/>
        </p:nvSpPr>
        <p:spPr>
          <a:xfrm>
            <a:off x="393265" y="6265649"/>
            <a:ext cx="349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All phases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4A48BD-A8C9-AC94-5F60-38E030EAB989}"/>
              </a:ext>
            </a:extLst>
          </p:cNvPr>
          <p:cNvSpPr txBox="1"/>
          <p:nvPr/>
        </p:nvSpPr>
        <p:spPr>
          <a:xfrm>
            <a:off x="8376790" y="6265649"/>
            <a:ext cx="349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Only </a:t>
            </a:r>
            <a:r>
              <a:rPr lang="el-GR" dirty="0"/>
              <a:t>φ</a:t>
            </a:r>
            <a:r>
              <a:rPr lang="en-GB" dirty="0"/>
              <a:t>=0, and all survived</a:t>
            </a:r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D60FE73-C86F-5EB9-8CED-CB6B69955D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7"/>
          <a:stretch/>
        </p:blipFill>
        <p:spPr bwMode="auto">
          <a:xfrm>
            <a:off x="8100197" y="1310805"/>
            <a:ext cx="4050147" cy="482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7431CD-BAE4-9E31-444C-3D10D3615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01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3C47B-D922-624F-35B1-09ADF267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Resulting DA</a:t>
            </a:r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4477370-7E6E-19FB-3E55-F9FB539177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27"/>
          <a:stretch/>
        </p:blipFill>
        <p:spPr bwMode="auto">
          <a:xfrm>
            <a:off x="1328737" y="1842453"/>
            <a:ext cx="4693444" cy="467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C1B810-E931-5E35-376C-C0FE1598639A}"/>
              </a:ext>
            </a:extLst>
          </p:cNvPr>
          <p:cNvSpPr txBox="1"/>
          <p:nvPr/>
        </p:nvSpPr>
        <p:spPr>
          <a:xfrm>
            <a:off x="4057651" y="213359"/>
            <a:ext cx="7965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 you increase the ‘depth’ of tracked macroparticle in action J, the central area becomes increasingly whiter, proving the particles survived.</a:t>
            </a:r>
          </a:p>
          <a:p>
            <a:endParaRPr lang="en-GB" dirty="0"/>
          </a:p>
          <a:p>
            <a:r>
              <a:rPr lang="en-GB" dirty="0"/>
              <a:t>Some parts of the central region appear less white because of the average between phase planes because some planes have no data at this (</a:t>
            </a:r>
            <a:r>
              <a:rPr lang="el-GR" dirty="0"/>
              <a:t>δ</a:t>
            </a:r>
            <a:r>
              <a:rPr lang="en-GB" dirty="0"/>
              <a:t>,J) position.</a:t>
            </a:r>
            <a:endParaRPr lang="fr-FR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5AC486C-F241-F69F-1EA8-6B07BD2A9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181" y="1842453"/>
            <a:ext cx="4622006" cy="467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945CFA-E850-D7D8-EDD8-B273CA1EB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7129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0B722-93D5-E615-6879-2E3B8E8D6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with increasing number of turns</a:t>
            </a:r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1FA099-8F8D-C4FF-2E43-4E1A271B31C2}"/>
              </a:ext>
            </a:extLst>
          </p:cNvPr>
          <p:cNvSpPr txBox="1"/>
          <p:nvPr/>
        </p:nvSpPr>
        <p:spPr>
          <a:xfrm>
            <a:off x="281769" y="5393809"/>
            <a:ext cx="3950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800 turns ~ 2h09 </a:t>
            </a:r>
          </a:p>
          <a:p>
            <a:pPr algn="ctr"/>
            <a:r>
              <a:rPr lang="en-GB" dirty="0"/>
              <a:t>Including slicing and Xsuite line conversion from MADX sequence</a:t>
            </a:r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468F83-CB76-635F-DA78-BA4A28ECFFE8}"/>
              </a:ext>
            </a:extLst>
          </p:cNvPr>
          <p:cNvSpPr txBox="1"/>
          <p:nvPr/>
        </p:nvSpPr>
        <p:spPr>
          <a:xfrm>
            <a:off x="4120753" y="5386345"/>
            <a:ext cx="3950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1500 turns ~ 3h28</a:t>
            </a:r>
          </a:p>
          <a:p>
            <a:pPr algn="ctr"/>
            <a:r>
              <a:rPr lang="en-GB" dirty="0"/>
              <a:t>including slicing and Xsuite line conversion from MADX sequence</a:t>
            </a:r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3DDE0F-4404-7B9A-B3E2-C4F865A9E97D}"/>
              </a:ext>
            </a:extLst>
          </p:cNvPr>
          <p:cNvSpPr txBox="1"/>
          <p:nvPr/>
        </p:nvSpPr>
        <p:spPr>
          <a:xfrm>
            <a:off x="7959740" y="5398767"/>
            <a:ext cx="3950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2400 turns ~ 3h</a:t>
            </a:r>
          </a:p>
          <a:p>
            <a:pPr algn="ctr"/>
            <a:r>
              <a:rPr lang="en-GB" dirty="0"/>
              <a:t>including slicing and Xsuite line conversion from MADX sequence</a:t>
            </a:r>
            <a:endParaRPr lang="fr-FR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BF568E1-6911-545A-00A5-CB481BBAAF06}"/>
              </a:ext>
            </a:extLst>
          </p:cNvPr>
          <p:cNvGrpSpPr/>
          <p:nvPr/>
        </p:nvGrpSpPr>
        <p:grpSpPr>
          <a:xfrm>
            <a:off x="295026" y="1530502"/>
            <a:ext cx="11601949" cy="3796995"/>
            <a:chOff x="450426" y="1530502"/>
            <a:chExt cx="11601949" cy="3796995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0AD5A2CF-8FE3-7595-FB2B-2461F852597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893"/>
            <a:stretch/>
          </p:blipFill>
          <p:spPr bwMode="auto">
            <a:xfrm>
              <a:off x="8128394" y="1530502"/>
              <a:ext cx="3923981" cy="37969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4086369F-AFAD-EFD8-68C3-0DE73E7259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426" y="1530502"/>
              <a:ext cx="7677968" cy="37969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7F920A-86D5-63B0-8310-00D3D0E4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2918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D80A8-E5F3-569C-2D79-50A999AD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interest of bisection for DA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51CEC-8702-14C3-BD8C-4A6F82B4A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Assuming a fixed time to track in the FCC-</a:t>
            </a:r>
            <a:r>
              <a:rPr lang="en-GB" dirty="0" err="1"/>
              <a:t>ee</a:t>
            </a:r>
            <a:r>
              <a:rPr lang="en-GB" dirty="0"/>
              <a:t> lattice, let’s say 6ms/macroparticle/turn, if one needs less macroparticles to find the DA than a ‘brute force’ method:</a:t>
            </a:r>
          </a:p>
          <a:p>
            <a:pPr lvl="1"/>
            <a:r>
              <a:rPr lang="en-GB" dirty="0"/>
              <a:t>One can increase the number of turns to perform the DA (is it necessary ?)</a:t>
            </a:r>
          </a:p>
          <a:p>
            <a:pPr lvl="1"/>
            <a:r>
              <a:rPr lang="en-GB" dirty="0"/>
              <a:t>One can refine the grid to perform a more precise DA (is it necessary ?)</a:t>
            </a:r>
          </a:p>
          <a:p>
            <a:pPr lvl="1"/>
            <a:r>
              <a:rPr lang="en-GB" dirty="0"/>
              <a:t>One can compute the DA faster in view of DA optimization as presented by S. White.</a:t>
            </a:r>
          </a:p>
          <a:p>
            <a:r>
              <a:rPr lang="en-GB" dirty="0"/>
              <a:t>This method can be implemented as a test on the GitLab repository.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B23246-D30C-9CCF-8652-4C786F2C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7577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09906-48FB-3AA6-FFF8-CA3CC305F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results</a:t>
            </a: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F12DD-0CE4-116C-9D98-6F44F64188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023CE-8943-FBC3-45AD-8CD16457E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4862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F568D-E181-CC1A-419A-040D79A89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at Z with varying RF voltage (V24.3_LCC)</a:t>
            </a:r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BD2D485-0596-9B51-8F06-AB2CAB6EA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555" y="1639849"/>
            <a:ext cx="4487069" cy="388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9832F72-45B2-A368-8F82-E255BED1D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499" y="1639849"/>
            <a:ext cx="4487069" cy="388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364D8D-D062-A02F-2125-00E34E6044C7}"/>
              </a:ext>
            </a:extLst>
          </p:cNvPr>
          <p:cNvSpPr txBox="1"/>
          <p:nvPr/>
        </p:nvSpPr>
        <p:spPr>
          <a:xfrm>
            <a:off x="1843088" y="5644634"/>
            <a:ext cx="296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200 MV total RF voltage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E97674-1D05-167D-2BB9-6A7080FD42EB}"/>
              </a:ext>
            </a:extLst>
          </p:cNvPr>
          <p:cNvSpPr txBox="1"/>
          <p:nvPr/>
        </p:nvSpPr>
        <p:spPr>
          <a:xfrm>
            <a:off x="6860382" y="5644634"/>
            <a:ext cx="296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80 MV total RF voltage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42FE60-0E29-5595-FFE2-897C2CC59E2B}"/>
              </a:ext>
            </a:extLst>
          </p:cNvPr>
          <p:cNvSpPr txBox="1"/>
          <p:nvPr/>
        </p:nvSpPr>
        <p:spPr>
          <a:xfrm>
            <a:off x="838200" y="6171684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Agrees with the RF acceptance formula.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535B0-D51E-5DF2-1C2F-782BC50A1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C4CD-D999-4148-B7C4-429539D85C5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510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12168</TotalTime>
  <Words>1067</Words>
  <Application>Microsoft Office PowerPoint</Application>
  <PresentationFormat>Widescreen</PresentationFormat>
  <Paragraphs>119</Paragraphs>
  <Slides>17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Aptos</vt:lpstr>
      <vt:lpstr>Aptos Display</vt:lpstr>
      <vt:lpstr>Arial</vt:lpstr>
      <vt:lpstr>Office Theme</vt:lpstr>
      <vt:lpstr>DA studies with Xsuite &amp; bisection applied to DA analysis</vt:lpstr>
      <vt:lpstr>Oide’s DA</vt:lpstr>
      <vt:lpstr>Oide’s DA - Macroparticle grid</vt:lpstr>
      <vt:lpstr>Oide’s DA - Macroparticle grid</vt:lpstr>
      <vt:lpstr>Resulting DA</vt:lpstr>
      <vt:lpstr>Results with increasing number of turns</vt:lpstr>
      <vt:lpstr>Potential interest of bisection for DA</vt:lpstr>
      <vt:lpstr>Some results</vt:lpstr>
      <vt:lpstr>DA at Z with varying RF voltage (V24.3_LCC)</vt:lpstr>
      <vt:lpstr>PowerPoint Presentation</vt:lpstr>
      <vt:lpstr>V24.1 (LCC) @tt</vt:lpstr>
      <vt:lpstr>V23 vs V24.1 (GHC lattice) @tt</vt:lpstr>
      <vt:lpstr>V24.1 (GHC lattice) @Z</vt:lpstr>
      <vt:lpstr>DA at Z</vt:lpstr>
      <vt:lpstr>Summary &amp; outlook</vt:lpstr>
      <vt:lpstr>Parameters</vt:lpstr>
      <vt:lpstr>LCC lattice slicing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 studies with Xsuite &amp; bisection applied to DA analysis</dc:title>
  <dc:creator>Kevin Daniel Joel Andre</dc:creator>
  <cp:lastModifiedBy>Kevin Daniel Joel Andre</cp:lastModifiedBy>
  <cp:revision>15</cp:revision>
  <dcterms:created xsi:type="dcterms:W3CDTF">2024-03-27T15:36:24Z</dcterms:created>
  <dcterms:modified xsi:type="dcterms:W3CDTF">2024-04-11T12:36:09Z</dcterms:modified>
</cp:coreProperties>
</file>