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6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43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369465-C2FB-40BE-8355-414F18AB90CD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CFEE3A-E894-40C7-81CC-C3ACC4B49E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252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83EA6-B10B-6D00-0773-B1306283FE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B92395-A8A1-AF3C-B84F-9517F860A2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0C4EB-FF63-511E-595A-22E0008F8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0C6F-0D82-4F18-9392-C4251D3A28AE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76803-BC8A-57F3-7960-D2EB804D5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9E4DB5-D5FB-7345-AC51-EEC36487D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C06F-541B-47A1-99D6-6E0F45143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513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00691-C590-C0A6-1104-5DF51966A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82B7C8-DD7A-A4F0-7929-0293A64DA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93E23-DCCB-12FF-3554-1088D4B54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0C6F-0D82-4F18-9392-C4251D3A28AE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5E7932-A65F-0C6F-5D9A-A39284C49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DAB73F-9371-8078-C918-B103E5995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C06F-541B-47A1-99D6-6E0F45143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0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79B3C0-1D41-3612-FE12-746A43A664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9E58CF-E00F-4964-DDC5-9953FC5753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B6D17B-137C-9CA4-F741-F9781CBB2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0C6F-0D82-4F18-9392-C4251D3A28AE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7E1B05-4F8B-7EBB-F96A-86A3CF97D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67747-C5C6-770D-1BB8-686C25C32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C06F-541B-47A1-99D6-6E0F45143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35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27BFF-2489-31EB-3721-EBAFCB2F1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AAAB1-F059-AC53-8C24-7AC31C419F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E7847-F697-0F3A-F473-3874F98C8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0C6F-0D82-4F18-9392-C4251D3A28AE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8658CE-BF14-77FB-7D6D-122A7421F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3DD26F-2D70-2266-92EF-170713C55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C06F-541B-47A1-99D6-6E0F45143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625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4CC969-F2C7-8015-2BC1-3B8118408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51C3E0-9E0C-FAD1-E973-507B74269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B2779C-1FD5-FA97-658B-4CB7DFEE5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0C6F-0D82-4F18-9392-C4251D3A28AE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FE913D-43E4-3CE1-4491-C7FD62A37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8999DD-A750-B95C-E57B-8F2313633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C06F-541B-47A1-99D6-6E0F45143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598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B4A08-D6BA-A64E-0A6A-7A5AE4008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0A312F-0015-D413-3826-1B630547A4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0137D8-EAF1-00A9-E4E6-8CFAC4C1F1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F4EC68-5D66-7BFD-F9AA-7BC690D48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0C6F-0D82-4F18-9392-C4251D3A28AE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2596F8-DF4F-5154-1DDD-B3B97E550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AB783E-5586-6E59-43B2-B52A98CC4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C06F-541B-47A1-99D6-6E0F45143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712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C27E2-F3E8-1498-5932-3F0CC1C64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BAA55B-4257-9A57-7AFB-6FB0BA4A3B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A41B4D-906C-57DC-64D5-DFE86ED811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73D5FA-F92B-2AF1-DBA6-0347130F66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546DD2-AE5A-6A41-BFB6-A224EB909D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15CFA4-21AD-D09E-CE75-BC56F6B18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0C6F-0D82-4F18-9392-C4251D3A28AE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F02AF1-34CD-8654-5C9D-678409EC8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146027-9A89-01A3-E76A-6B8BD1C0C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C06F-541B-47A1-99D6-6E0F45143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222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1F8B-C762-7304-8E2D-EBC9DDEEB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6A8CA8-18B8-37F4-1506-3984CFD0B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0C6F-0D82-4F18-9392-C4251D3A28AE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37852A-4983-450B-922A-8707F5575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95CD10-4C12-FDFB-8E34-5749AF4BB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C06F-541B-47A1-99D6-6E0F45143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39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A400D9-FB5C-798F-EF32-F68C41FEB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0C6F-0D82-4F18-9392-C4251D3A28AE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8FBA32-E420-C184-1797-66230E57A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BB85EA-C4CC-B395-D281-5D93FAF58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C06F-541B-47A1-99D6-6E0F45143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397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64F98-1C49-BBD5-B507-F00B738CE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7FBA14-D373-BA09-2E7F-7B9EAD9E37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2389FE-3AEC-820A-B2AB-21E94FF0CB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E8DD57-8245-F1D1-13EE-80A1F8A61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0C6F-0D82-4F18-9392-C4251D3A28AE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4A0AAB-AF30-9D39-9394-7445C60FD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DB0877-889C-D0D6-BCAE-FC4EB593C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C06F-541B-47A1-99D6-6E0F45143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630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A5A4C-38AE-058E-04A6-B43972F76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DC70B-AF59-C65E-D78D-B1656F1F88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2E90F2-A1CF-40E6-66FC-23EC9FEC49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0B8818-6482-7877-375F-9EC63D57F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0C6F-0D82-4F18-9392-C4251D3A28AE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A3C9D9-3949-E035-4AD3-F731E7FE2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FD9AC0-75EC-E235-8EB2-9F3FC768A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C06F-541B-47A1-99D6-6E0F45143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256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ABD97F-9EF6-84F7-71C8-569DC6BB1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85EE49-5F41-5183-B6C1-A74AAB03F0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0E920-2BFA-DA6D-77BB-B02664E156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F0C6F-0D82-4F18-9392-C4251D3A28AE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F3A7A3-DD63-3052-604E-7904BF4637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DCA5C1-0DC6-298A-FE2B-32E0159CB2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1C06F-541B-47A1-99D6-6E0F45143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32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378927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196F5-8F1A-A6CA-CD09-4187FFEEDB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683451"/>
            <a:ext cx="11155680" cy="2387600"/>
          </a:xfrm>
        </p:spPr>
        <p:txBody>
          <a:bodyPr>
            <a:normAutofit fontScale="90000"/>
          </a:bodyPr>
          <a:lstStyle/>
          <a:p>
            <a:r>
              <a:rPr lang="en-GB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Update on booster vacuum system, operation mode and polarisation time estimate in the DR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AF5B95-5510-3F97-190E-A41F506687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9992" y="3995230"/>
            <a:ext cx="9750552" cy="1655762"/>
          </a:xfrm>
        </p:spPr>
        <p:txBody>
          <a:bodyPr>
            <a:normAutofit/>
          </a:bodyPr>
          <a:lstStyle/>
          <a:p>
            <a:r>
              <a:rPr lang="en-US" sz="3200" dirty="0"/>
              <a:t>Frank Zimmermann</a:t>
            </a:r>
          </a:p>
          <a:p>
            <a:r>
              <a:rPr lang="en-GB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183rd FCC-ee Optics Design Meeting &amp; 54th FCCIS WP2.2 Meeting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676683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5D884-1324-BCA2-16EB-A9E7F9285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680" y="161925"/>
            <a:ext cx="11181080" cy="1325563"/>
          </a:xfrm>
        </p:spPr>
        <p:txBody>
          <a:bodyPr/>
          <a:lstStyle/>
          <a:p>
            <a:r>
              <a:rPr lang="en-US" dirty="0"/>
              <a:t>booster proposal based on FCC-ee “booster day”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B8130C-400E-6774-C303-99C56B8AA5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6310" y="1497809"/>
            <a:ext cx="5552087" cy="23489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634B11-8A1D-C00F-403B-9D50C7A50AD9}"/>
              </a:ext>
            </a:extLst>
          </p:cNvPr>
          <p:cNvSpPr txBox="1"/>
          <p:nvPr/>
        </p:nvSpPr>
        <p:spPr>
          <a:xfrm>
            <a:off x="614680" y="1317784"/>
            <a:ext cx="60960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vacuum system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no NEG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no bake-out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Cu chamber with thickness	 		1-1.5 mm OK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(L. Von Freeden), </a:t>
            </a: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inner radius 30 mm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(L. Von Freeden</a:t>
            </a:r>
            <a:endParaRPr lang="en-GB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F4B4D6-8C81-883F-B4EA-15715B90B140}"/>
                  </a:ext>
                </a:extLst>
              </p:cNvPr>
              <p:cNvSpPr txBox="1"/>
              <p:nvPr/>
            </p:nvSpPr>
            <p:spPr>
              <a:xfrm>
                <a:off x="1553844" y="4755386"/>
                <a:ext cx="9584932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can we achieve 30 </a:t>
                </a:r>
                <a:r>
                  <a:rPr lang="en-US" sz="3200" dirty="0" err="1"/>
                  <a:t>nTorr</a:t>
                </a:r>
                <a:r>
                  <a:rPr lang="en-US" sz="3200" dirty="0"/>
                  <a:t> w/o NEG &amp; w/o in-situ bakeout?</a:t>
                </a:r>
              </a:p>
              <a:p>
                <a:endParaRPr lang="en-US" sz="3200" dirty="0"/>
              </a:p>
              <a:p>
                <a:r>
                  <a:rPr lang="en-US" sz="3200" dirty="0"/>
                  <a:t> maximum beam current </a:t>
                </a:r>
                <a14:m>
                  <m:oMath xmlns:m="http://schemas.openxmlformats.org/officeDocument/2006/math">
                    <m:r>
                      <a:rPr lang="en-US" sz="3200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3200" dirty="0"/>
                  <a:t>10-15 mA</a:t>
                </a:r>
                <a:endParaRPr lang="en-GB" sz="32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F4B4D6-8C81-883F-B4EA-15715B90B1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3844" y="4755386"/>
                <a:ext cx="9584932" cy="1569660"/>
              </a:xfrm>
              <a:prstGeom prst="rect">
                <a:avLst/>
              </a:prstGeom>
              <a:blipFill>
                <a:blip r:embed="rId3"/>
                <a:stretch>
                  <a:fillRect l="-1654" t="-5039" r="-1527" b="-120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7528DDE0-2A9C-66DD-F53B-CF767818249B}"/>
              </a:ext>
            </a:extLst>
          </p:cNvPr>
          <p:cNvSpPr/>
          <p:nvPr/>
        </p:nvSpPr>
        <p:spPr>
          <a:xfrm>
            <a:off x="10535381" y="1496187"/>
            <a:ext cx="1116584" cy="234896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F30BA5-3A48-F972-426E-DD541AA112CF}"/>
              </a:ext>
            </a:extLst>
          </p:cNvPr>
          <p:cNvSpPr txBox="1"/>
          <p:nvPr/>
        </p:nvSpPr>
        <p:spPr>
          <a:xfrm>
            <a:off x="7620000" y="96533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https://indico.cern.ch/event/1378927/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76691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B4C6C-8D14-9C6B-2CFA-7D35089519E5}"/>
              </a:ext>
            </a:extLst>
          </p:cNvPr>
          <p:cNvSpPr txBox="1">
            <a:spLocks/>
          </p:cNvSpPr>
          <p:nvPr/>
        </p:nvSpPr>
        <p:spPr>
          <a:xfrm>
            <a:off x="584535" y="272457"/>
            <a:ext cx="1118108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proposed alternative injector layout</a:t>
            </a:r>
            <a:endParaRPr lang="en-GB" dirty="0"/>
          </a:p>
        </p:txBody>
      </p:sp>
      <p:pic>
        <p:nvPicPr>
          <p:cNvPr id="5" name="Picture 4" descr="A black and white image of a rectangular object&#10;&#10;Description automatically generated">
            <a:extLst>
              <a:ext uri="{FF2B5EF4-FFF2-40B4-BE49-F238E27FC236}">
                <a16:creationId xmlns:a16="http://schemas.microsoft.com/office/drawing/2014/main" id="{4DA37C6F-05B2-FFA6-C87E-C33C1D04CC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39" y="1598020"/>
            <a:ext cx="11696121" cy="41009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FA4DD4-B433-0EF6-0C47-DC2C4D3524FA}"/>
              </a:ext>
            </a:extLst>
          </p:cNvPr>
          <p:cNvSpPr txBox="1"/>
          <p:nvPr/>
        </p:nvSpPr>
        <p:spPr>
          <a:xfrm>
            <a:off x="1122218" y="6099464"/>
            <a:ext cx="11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MTR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9EB14B-00AC-9ED9-9D18-526C4634FB58}"/>
              </a:ext>
            </a:extLst>
          </p:cNvPr>
          <p:cNvSpPr txBox="1"/>
          <p:nvPr/>
        </p:nvSpPr>
        <p:spPr>
          <a:xfrm>
            <a:off x="8780318" y="5527964"/>
            <a:ext cx="2871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R. Zennaro, P. Craievich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7340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3072C21-62D5-575D-6E94-45ABAA718D0A}"/>
              </a:ext>
            </a:extLst>
          </p:cNvPr>
          <p:cNvSpPr txBox="1">
            <a:spLocks/>
          </p:cNvSpPr>
          <p:nvPr/>
        </p:nvSpPr>
        <p:spPr>
          <a:xfrm>
            <a:off x="614680" y="161925"/>
            <a:ext cx="1118108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pre-</a:t>
            </a:r>
            <a:r>
              <a:rPr lang="en-US" dirty="0" err="1"/>
              <a:t>polarisation</a:t>
            </a:r>
            <a:r>
              <a:rPr lang="en-US" dirty="0"/>
              <a:t> in damping ring?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2E85FB-46D0-F7AC-CD96-5A629272F2EE}"/>
              </a:ext>
            </a:extLst>
          </p:cNvPr>
          <p:cNvSpPr txBox="1"/>
          <p:nvPr/>
        </p:nvSpPr>
        <p:spPr>
          <a:xfrm>
            <a:off x="614679" y="1317784"/>
            <a:ext cx="1129261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this may save 1-2 hours each time when filling from scratch after an abort</a:t>
            </a:r>
          </a:p>
          <a:p>
            <a:endParaRPr lang="en-GB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255E500-813A-1C9E-74B7-2F46743D7C19}"/>
                  </a:ext>
                </a:extLst>
              </p:cNvPr>
              <p:cNvSpPr txBox="1"/>
              <p:nvPr/>
            </p:nvSpPr>
            <p:spPr>
              <a:xfrm>
                <a:off x="776852" y="2438415"/>
                <a:ext cx="6094324" cy="9417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GB" sz="2400" b="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GB" sz="2400" b="0" i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GB" sz="2400" b="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f>
                        <m:fPr>
                          <m:ctrlPr>
                            <a:rPr lang="en-GB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GB" sz="2400" b="0" i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GB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2400" b="0" i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GB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400" b="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2400" b="0" i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  <m:sup>
                              <m:r>
                                <a:rPr lang="en-GB" sz="2400" b="0" i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sz="24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255E500-813A-1C9E-74B7-2F46743D7C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852" y="2438415"/>
                <a:ext cx="6094324" cy="94173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54F67FD-C16D-5E1F-7A8B-62EA39F94364}"/>
                  </a:ext>
                </a:extLst>
              </p:cNvPr>
              <p:cNvSpPr txBox="1"/>
              <p:nvPr/>
            </p:nvSpPr>
            <p:spPr>
              <a:xfrm>
                <a:off x="3502745" y="2477306"/>
                <a:ext cx="6094324" cy="8199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000" i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20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000" i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ad>
                                <m:radPr>
                                  <m:degHide m:val="on"/>
                                  <m:ctrlPr>
                                    <a:rPr lang="en-GB" sz="20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GB" sz="2000" i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e>
                              </m:rad>
                            </m:num>
                            <m:den>
                              <m:r>
                                <a:rPr lang="en-GB" sz="2000" i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den>
                          </m:f>
                        </m:e>
                      </m:d>
                      <m:f>
                        <m:fPr>
                          <m:ctrlPr>
                            <a:rPr lang="en-GB" sz="20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GB" sz="2000" i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ℏ</m:t>
                          </m:r>
                        </m:num>
                        <m:den>
                          <m:sSub>
                            <m:sSubPr>
                              <m:ctrlPr>
                                <a:rPr lang="en-GB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GB" sz="20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54F67FD-C16D-5E1F-7A8B-62EA39F943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2745" y="2477306"/>
                <a:ext cx="6094324" cy="8199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9ACE7AC3-7C07-9BFD-FB1C-3B01CE415699}"/>
              </a:ext>
            </a:extLst>
          </p:cNvPr>
          <p:cNvSpPr txBox="1"/>
          <p:nvPr/>
        </p:nvSpPr>
        <p:spPr>
          <a:xfrm flipH="1">
            <a:off x="4815925" y="2702592"/>
            <a:ext cx="783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with</a:t>
            </a:r>
            <a:endParaRPr lang="en-GB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79E67E1-21E9-A6DA-5F02-52853DC1AB52}"/>
                  </a:ext>
                </a:extLst>
              </p:cNvPr>
              <p:cNvSpPr txBox="1"/>
              <p:nvPr/>
            </p:nvSpPr>
            <p:spPr>
              <a:xfrm>
                <a:off x="1798655" y="4049486"/>
                <a:ext cx="5944961" cy="23083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consider</a:t>
                </a:r>
              </a:p>
              <a:p>
                <a:endParaRPr lang="en-US" sz="2400" dirty="0"/>
              </a:p>
              <a:p>
                <a:r>
                  <a:rPr lang="en-US" sz="2400" i="1" dirty="0"/>
                  <a:t>E</a:t>
                </a:r>
                <a:r>
                  <a:rPr lang="en-US" sz="2400" dirty="0"/>
                  <a:t>=2.86 GeV, </a:t>
                </a:r>
                <a:r>
                  <a:rPr lang="en-US" sz="2400" i="1" dirty="0"/>
                  <a:t>C</a:t>
                </a:r>
                <a:r>
                  <a:rPr lang="en-US" sz="2400" dirty="0"/>
                  <a:t>=400 m, </a:t>
                </a:r>
                <a:r>
                  <a:rPr lang="en-US" sz="2400" dirty="0">
                    <a:latin typeface="Symbol" panose="05050102010706020507" pitchFamily="18" charset="2"/>
                  </a:rPr>
                  <a:t>r</a:t>
                </a:r>
                <a:r>
                  <a:rPr lang="en-US" sz="2400" baseline="-25000" dirty="0"/>
                  <a:t>+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400" dirty="0"/>
                  <a:t> 2 m (4.8 T), </a:t>
                </a:r>
                <a:r>
                  <a:rPr lang="en-US" sz="2400" i="1" dirty="0"/>
                  <a:t>L</a:t>
                </a:r>
                <a:r>
                  <a:rPr lang="en-US" sz="2400" baseline="-25000" dirty="0"/>
                  <a:t>+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400" dirty="0"/>
                  <a:t>5 m</a:t>
                </a:r>
              </a:p>
              <a:p>
                <a:endParaRPr lang="en-US" sz="2400" dirty="0"/>
              </a:p>
              <a:p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	→ </a:t>
                </a:r>
                <a:r>
                  <a:rPr lang="en-US" sz="2400" dirty="0"/>
                  <a:t>1/</a:t>
                </a:r>
                <a:r>
                  <a:rPr lang="en-US" sz="2400" dirty="0" err="1">
                    <a:latin typeface="Symbol" panose="05050102010706020507" pitchFamily="18" charset="2"/>
                  </a:rPr>
                  <a:t>t</a:t>
                </a:r>
                <a:r>
                  <a:rPr lang="en-US" sz="2400" baseline="-25000" dirty="0" err="1"/>
                  <a:t>p</a:t>
                </a:r>
                <a:r>
                  <a:rPr lang="en-US" sz="2400" baseline="-250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400" dirty="0"/>
                  <a:t> 4 minutes </a:t>
                </a:r>
              </a:p>
              <a:p>
                <a:endParaRPr lang="en-GB" sz="24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79E67E1-21E9-A6DA-5F02-52853DC1AB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8655" y="4049486"/>
                <a:ext cx="5944961" cy="2308324"/>
              </a:xfrm>
              <a:prstGeom prst="rect">
                <a:avLst/>
              </a:prstGeom>
              <a:blipFill>
                <a:blip r:embed="rId4"/>
                <a:stretch>
                  <a:fillRect l="-1538" t="-2111" r="-8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0E42D050-60B3-1C12-6EAA-BE209EB35B97}"/>
              </a:ext>
            </a:extLst>
          </p:cNvPr>
          <p:cNvSpPr txBox="1"/>
          <p:nvPr/>
        </p:nvSpPr>
        <p:spPr>
          <a:xfrm>
            <a:off x="8540963" y="2877014"/>
            <a:ext cx="29699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E. </a:t>
            </a:r>
            <a:r>
              <a:rPr lang="en-US" sz="1400" dirty="0" err="1"/>
              <a:t>Gianfelice</a:t>
            </a:r>
            <a:r>
              <a:rPr lang="en-US" sz="1400" dirty="0"/>
              <a:t>, PRAB 19, 101005  (2016)</a:t>
            </a:r>
            <a:endParaRPr lang="en-GB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CCB4A6-B4D5-9450-E0D9-648A75B02046}"/>
              </a:ext>
            </a:extLst>
          </p:cNvPr>
          <p:cNvSpPr txBox="1"/>
          <p:nvPr/>
        </p:nvSpPr>
        <p:spPr>
          <a:xfrm>
            <a:off x="776852" y="2005267"/>
            <a:ext cx="2307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0070C0"/>
                </a:solidFill>
              </a:rPr>
              <a:t>polarisation</a:t>
            </a:r>
            <a:r>
              <a:rPr lang="en-US" sz="2400" dirty="0">
                <a:solidFill>
                  <a:srgbClr val="0070C0"/>
                </a:solidFill>
              </a:rPr>
              <a:t> time</a:t>
            </a:r>
            <a:endParaRPr lang="en-GB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520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191</Words>
  <Application>Microsoft Office PowerPoint</Application>
  <PresentationFormat>Widescreen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Roboto</vt:lpstr>
      <vt:lpstr>Symbol</vt:lpstr>
      <vt:lpstr>Office Theme</vt:lpstr>
      <vt:lpstr>Update on booster vacuum system, operation mode and polarisation time estimate in the DR</vt:lpstr>
      <vt:lpstr>booster proposal based on FCC-ee “booster day”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booster vacuum system, operation mode and polarisation time estimate in the DR</dc:title>
  <dc:creator>Frank Zimmermann</dc:creator>
  <cp:lastModifiedBy>Frank Zimmermann</cp:lastModifiedBy>
  <cp:revision>2</cp:revision>
  <dcterms:created xsi:type="dcterms:W3CDTF">2024-04-10T21:03:19Z</dcterms:created>
  <dcterms:modified xsi:type="dcterms:W3CDTF">2024-04-10T21:33:15Z</dcterms:modified>
</cp:coreProperties>
</file>