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sldIdLst>
    <p:sldId id="256" r:id="rId2"/>
    <p:sldId id="258" r:id="rId3"/>
    <p:sldId id="260" r:id="rId4"/>
    <p:sldId id="262" r:id="rId5"/>
    <p:sldId id="261" r:id="rId6"/>
    <p:sldId id="263" r:id="rId7"/>
    <p:sldId id="264" r:id="rId8"/>
    <p:sldId id="265" r:id="rId9"/>
    <p:sldId id="266" r:id="rId10"/>
    <p:sldId id="267" r:id="rId11"/>
    <p:sldId id="268" r:id="rId12"/>
    <p:sldId id="259" r:id="rId13"/>
    <p:sldId id="269" r:id="rId14"/>
    <p:sldId id="270" r:id="rId15"/>
    <p:sldId id="271" r:id="rId16"/>
    <p:sldId id="273" r:id="rId17"/>
    <p:sldId id="272" r:id="rId18"/>
    <p:sldId id="257" r:id="rId1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377B"/>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snapToObjects="1">
      <p:cViewPr>
        <p:scale>
          <a:sx n="150" d="100"/>
          <a:sy n="150" d="100"/>
        </p:scale>
        <p:origin x="468" y="108"/>
      </p:cViewPr>
      <p:guideLst>
        <p:guide orient="horz" pos="1620"/>
        <p:guide pos="28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4/11/2024</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4/11/2024</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4/11/2024</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10.xml"/><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85E33-19A4-C542-03EC-2D7A7DF360BA}"/>
              </a:ext>
            </a:extLst>
          </p:cNvPr>
          <p:cNvSpPr>
            <a:spLocks noGrp="1"/>
          </p:cNvSpPr>
          <p:nvPr>
            <p:ph type="title"/>
          </p:nvPr>
        </p:nvSpPr>
        <p:spPr/>
        <p:txBody>
          <a:bodyPr>
            <a:normAutofit fontScale="90000"/>
          </a:bodyPr>
          <a:lstStyle/>
          <a:p>
            <a:r>
              <a:rPr lang="nl-NL"/>
              <a:t>EESD – test at 20 K</a:t>
            </a:r>
            <a:endParaRPr lang="en-GB"/>
          </a:p>
        </p:txBody>
      </p:sp>
      <p:sp>
        <p:nvSpPr>
          <p:cNvPr id="3" name="Text Placeholder 2">
            <a:extLst>
              <a:ext uri="{FF2B5EF4-FFF2-40B4-BE49-F238E27FC236}">
                <a16:creationId xmlns:a16="http://schemas.microsoft.com/office/drawing/2014/main" id="{F3C1E4A5-6437-87C9-4CE9-CC8085A078E3}"/>
              </a:ext>
            </a:extLst>
          </p:cNvPr>
          <p:cNvSpPr>
            <a:spLocks noGrp="1"/>
          </p:cNvSpPr>
          <p:nvPr>
            <p:ph type="body" idx="10"/>
          </p:nvPr>
        </p:nvSpPr>
        <p:spPr/>
        <p:txBody>
          <a:bodyPr/>
          <a:lstStyle/>
          <a:p>
            <a:r>
              <a:rPr lang="nl-NL"/>
              <a:t>12-04-2024</a:t>
            </a:r>
            <a:endParaRPr lang="en-GB"/>
          </a:p>
        </p:txBody>
      </p:sp>
      <p:sp>
        <p:nvSpPr>
          <p:cNvPr id="4" name="TextBox 3">
            <a:extLst>
              <a:ext uri="{FF2B5EF4-FFF2-40B4-BE49-F238E27FC236}">
                <a16:creationId xmlns:a16="http://schemas.microsoft.com/office/drawing/2014/main" id="{84AD579F-55B6-D605-338F-69303C6FB37A}"/>
              </a:ext>
            </a:extLst>
          </p:cNvPr>
          <p:cNvSpPr txBox="1"/>
          <p:nvPr/>
        </p:nvSpPr>
        <p:spPr>
          <a:xfrm>
            <a:off x="518614" y="2957015"/>
            <a:ext cx="6018663" cy="938719"/>
          </a:xfrm>
          <a:prstGeom prst="rect">
            <a:avLst/>
          </a:prstGeom>
          <a:noFill/>
        </p:spPr>
        <p:txBody>
          <a:bodyPr wrap="square" rtlCol="0">
            <a:spAutoFit/>
          </a:bodyPr>
          <a:lstStyle/>
          <a:p>
            <a:r>
              <a:rPr lang="nl-NL" sz="1100"/>
              <a:t>Gerard Willering  TE-MSC-TM</a:t>
            </a:r>
          </a:p>
          <a:p>
            <a:r>
              <a:rPr lang="nl-NL" sz="1100"/>
              <a:t>Franco Mangiarotti, Jerome Feuvrier, Jean-Luc Guyon, Patrick Viret, Mariano Pentella, et al.</a:t>
            </a:r>
          </a:p>
          <a:p>
            <a:r>
              <a:rPr lang="nl-NL" sz="1100"/>
              <a:t>With many thanks to cryo operation team: Remi Mauny, Nicolas Balin, et al. </a:t>
            </a:r>
          </a:p>
          <a:p>
            <a:r>
              <a:rPr lang="nl-NL" sz="1100"/>
              <a:t>And credits to the EESD team Lucie Baudin, Nicolas Bourcey, Arnaud Devred, Patricia Borges de Sousa et al. </a:t>
            </a:r>
          </a:p>
        </p:txBody>
      </p:sp>
      <p:sp>
        <p:nvSpPr>
          <p:cNvPr id="5" name="Text Placeholder 2">
            <a:extLst>
              <a:ext uri="{FF2B5EF4-FFF2-40B4-BE49-F238E27FC236}">
                <a16:creationId xmlns:a16="http://schemas.microsoft.com/office/drawing/2014/main" id="{8D04B490-E605-9388-A388-36293379AE9A}"/>
              </a:ext>
            </a:extLst>
          </p:cNvPr>
          <p:cNvSpPr txBox="1">
            <a:spLocks/>
          </p:cNvSpPr>
          <p:nvPr/>
        </p:nvSpPr>
        <p:spPr>
          <a:xfrm>
            <a:off x="518614" y="4008104"/>
            <a:ext cx="3108960" cy="314740"/>
          </a:xfrm>
          <a:prstGeom prst="rect">
            <a:avLst/>
          </a:prstGeom>
        </p:spPr>
        <p:txBody>
          <a:bodyPr vert="horz" lIns="45720" tIns="0" rIns="45720" bIns="0" anchor="b">
            <a:normAutofit fontScale="85000" lnSpcReduction="20000"/>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nl-NL"/>
              <a:t>Preliminary results with purpose of intitial discussion.  </a:t>
            </a:r>
            <a:endParaRPr lang="en-GB"/>
          </a:p>
        </p:txBody>
      </p:sp>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C5B209-CD0C-57C7-A767-01D4A424764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DB82B38-19BA-9F06-BE99-81ED72F7B709}"/>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478B1D84-618E-2AC1-CFCB-2BB0A91278BD}"/>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D278859C-551E-2CB2-4A24-C914339BC588}"/>
              </a:ext>
            </a:extLst>
          </p:cNvPr>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6" name="Picture 5" descr="A graph of a number of data&#10;&#10;Description automatically generated with medium confidence">
            <a:extLst>
              <a:ext uri="{FF2B5EF4-FFF2-40B4-BE49-F238E27FC236}">
                <a16:creationId xmlns:a16="http://schemas.microsoft.com/office/drawing/2014/main" id="{2B04AFF7-B58B-4886-0912-8831F62A6B6E}"/>
              </a:ext>
            </a:extLst>
          </p:cNvPr>
          <p:cNvPicPr>
            <a:picLocks noChangeAspect="1"/>
          </p:cNvPicPr>
          <p:nvPr/>
        </p:nvPicPr>
        <p:blipFill>
          <a:blip r:embed="rId2"/>
          <a:stretch>
            <a:fillRect/>
          </a:stretch>
        </p:blipFill>
        <p:spPr>
          <a:xfrm>
            <a:off x="3089365" y="0"/>
            <a:ext cx="6054701" cy="4663440"/>
          </a:xfrm>
          <a:prstGeom prst="rect">
            <a:avLst/>
          </a:prstGeom>
        </p:spPr>
      </p:pic>
      <p:sp>
        <p:nvSpPr>
          <p:cNvPr id="7" name="TextBox 6">
            <a:extLst>
              <a:ext uri="{FF2B5EF4-FFF2-40B4-BE49-F238E27FC236}">
                <a16:creationId xmlns:a16="http://schemas.microsoft.com/office/drawing/2014/main" id="{14B58ABE-DD91-C408-0B51-EFC8526A8DEE}"/>
              </a:ext>
            </a:extLst>
          </p:cNvPr>
          <p:cNvSpPr txBox="1"/>
          <p:nvPr/>
        </p:nvSpPr>
        <p:spPr>
          <a:xfrm>
            <a:off x="195943" y="104503"/>
            <a:ext cx="2480231" cy="369332"/>
          </a:xfrm>
          <a:prstGeom prst="rect">
            <a:avLst/>
          </a:prstGeom>
          <a:noFill/>
        </p:spPr>
        <p:txBody>
          <a:bodyPr wrap="none" rtlCol="0">
            <a:spAutoFit/>
          </a:bodyPr>
          <a:lstStyle/>
          <a:p>
            <a:r>
              <a:rPr lang="nl-NL"/>
              <a:t>Voltage during quench</a:t>
            </a:r>
            <a:endParaRPr lang="en-GB"/>
          </a:p>
        </p:txBody>
      </p:sp>
      <p:sp>
        <p:nvSpPr>
          <p:cNvPr id="8" name="TextBox 7">
            <a:extLst>
              <a:ext uri="{FF2B5EF4-FFF2-40B4-BE49-F238E27FC236}">
                <a16:creationId xmlns:a16="http://schemas.microsoft.com/office/drawing/2014/main" id="{854E2457-62DA-F14A-39FC-7FA20DA9221E}"/>
              </a:ext>
            </a:extLst>
          </p:cNvPr>
          <p:cNvSpPr txBox="1"/>
          <p:nvPr/>
        </p:nvSpPr>
        <p:spPr>
          <a:xfrm>
            <a:off x="124097" y="476661"/>
            <a:ext cx="2552077" cy="2123658"/>
          </a:xfrm>
          <a:prstGeom prst="rect">
            <a:avLst/>
          </a:prstGeom>
          <a:noFill/>
        </p:spPr>
        <p:txBody>
          <a:bodyPr wrap="square" rtlCol="0">
            <a:spAutoFit/>
          </a:bodyPr>
          <a:lstStyle/>
          <a:p>
            <a:r>
              <a:rPr lang="nl-NL" sz="1100"/>
              <a:t>V</a:t>
            </a:r>
            <a:r>
              <a:rPr lang="en-GB" sz="1100"/>
              <a:t>ery slow voltage build up</a:t>
            </a:r>
          </a:p>
          <a:p>
            <a:r>
              <a:rPr lang="en-GB" sz="1100"/>
              <a:t>8 mV/second at 2000 A at 30 K</a:t>
            </a:r>
          </a:p>
          <a:p>
            <a:r>
              <a:rPr lang="en-GB" sz="1100"/>
              <a:t>80 mV/second at 4500 A at 20 K</a:t>
            </a:r>
          </a:p>
          <a:p>
            <a:endParaRPr lang="en-GB" sz="1100"/>
          </a:p>
          <a:p>
            <a:r>
              <a:rPr lang="en-GB" sz="1100"/>
              <a:t>Similar profile. </a:t>
            </a:r>
          </a:p>
          <a:p>
            <a:r>
              <a:rPr lang="en-GB" sz="1100"/>
              <a:t>Negative voltage indicates quench in lower coil layer. </a:t>
            </a:r>
          </a:p>
          <a:p>
            <a:endParaRPr lang="en-GB" sz="1100"/>
          </a:p>
          <a:p>
            <a:r>
              <a:rPr lang="en-GB" sz="1100"/>
              <a:t>All quenches in the same coil, could indicate that that coil is a bit warmer.</a:t>
            </a:r>
          </a:p>
          <a:p>
            <a:endParaRPr lang="en-GB" sz="1100"/>
          </a:p>
          <a:p>
            <a:endParaRPr lang="nl-NL" sz="1100"/>
          </a:p>
        </p:txBody>
      </p:sp>
      <p:pic>
        <p:nvPicPr>
          <p:cNvPr id="9" name="Picture 8">
            <a:extLst>
              <a:ext uri="{FF2B5EF4-FFF2-40B4-BE49-F238E27FC236}">
                <a16:creationId xmlns:a16="http://schemas.microsoft.com/office/drawing/2014/main" id="{BBAB8AAF-C7F9-4CBC-F06F-9F4CE5524766}"/>
              </a:ext>
            </a:extLst>
          </p:cNvPr>
          <p:cNvPicPr>
            <a:picLocks noChangeAspect="1"/>
          </p:cNvPicPr>
          <p:nvPr/>
        </p:nvPicPr>
        <p:blipFill rotWithShape="1">
          <a:blip r:embed="rId3"/>
          <a:srcRect b="24986"/>
          <a:stretch/>
        </p:blipFill>
        <p:spPr>
          <a:xfrm>
            <a:off x="0" y="2209828"/>
            <a:ext cx="2969335" cy="940386"/>
          </a:xfrm>
          <a:prstGeom prst="rect">
            <a:avLst/>
          </a:prstGeom>
        </p:spPr>
      </p:pic>
      <p:sp>
        <p:nvSpPr>
          <p:cNvPr id="11" name="TextBox 10">
            <a:extLst>
              <a:ext uri="{FF2B5EF4-FFF2-40B4-BE49-F238E27FC236}">
                <a16:creationId xmlns:a16="http://schemas.microsoft.com/office/drawing/2014/main" id="{D76B5192-69E3-22CA-1B61-497FF4B7D609}"/>
              </a:ext>
            </a:extLst>
          </p:cNvPr>
          <p:cNvSpPr txBox="1"/>
          <p:nvPr/>
        </p:nvSpPr>
        <p:spPr>
          <a:xfrm>
            <a:off x="0" y="3231991"/>
            <a:ext cx="2969335" cy="1015663"/>
          </a:xfrm>
          <a:prstGeom prst="rect">
            <a:avLst/>
          </a:prstGeom>
          <a:noFill/>
        </p:spPr>
        <p:txBody>
          <a:bodyPr wrap="square">
            <a:spAutoFit/>
          </a:bodyPr>
          <a:lstStyle/>
          <a:p>
            <a:r>
              <a:rPr lang="en-GB" sz="1200"/>
              <a:t>If both coils quench simultaneously, we will not be able to protect and we will burn the coil easily. A co-wound wire in the grooves seems to be a simple solution for this issue. </a:t>
            </a:r>
          </a:p>
        </p:txBody>
      </p:sp>
    </p:spTree>
    <p:extLst>
      <p:ext uri="{BB962C8B-B14F-4D97-AF65-F5344CB8AC3E}">
        <p14:creationId xmlns:p14="http://schemas.microsoft.com/office/powerpoint/2010/main" val="3731811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DB8C97-3135-2176-C60A-1202E1600E02}"/>
            </a:ext>
          </a:extLst>
        </p:cNvPr>
        <p:cNvGrpSpPr/>
        <p:nvPr/>
      </p:nvGrpSpPr>
      <p:grpSpPr>
        <a:xfrm>
          <a:off x="0" y="0"/>
          <a:ext cx="0" cy="0"/>
          <a:chOff x="0" y="0"/>
          <a:chExt cx="0" cy="0"/>
        </a:xfrm>
      </p:grpSpPr>
      <p:pic>
        <p:nvPicPr>
          <p:cNvPr id="9" name="Picture 8" descr="A circular object with a circle in the middle&#10;&#10;Description automatically generated with medium confidence">
            <a:extLst>
              <a:ext uri="{FF2B5EF4-FFF2-40B4-BE49-F238E27FC236}">
                <a16:creationId xmlns:a16="http://schemas.microsoft.com/office/drawing/2014/main" id="{66F500FC-AFB6-D7D6-8029-BEE2CE9D34C3}"/>
              </a:ext>
            </a:extLst>
          </p:cNvPr>
          <p:cNvPicPr>
            <a:picLocks noChangeAspect="1"/>
          </p:cNvPicPr>
          <p:nvPr/>
        </p:nvPicPr>
        <p:blipFill rotWithShape="1">
          <a:blip r:embed="rId2">
            <a:extLst>
              <a:ext uri="{28A0092B-C50C-407E-A947-70E740481C1C}">
                <a14:useLocalDpi xmlns:a14="http://schemas.microsoft.com/office/drawing/2010/main" val="0"/>
              </a:ext>
            </a:extLst>
          </a:blip>
          <a:srcRect l="10381" t="18611" b="15695"/>
          <a:stretch/>
        </p:blipFill>
        <p:spPr>
          <a:xfrm>
            <a:off x="99496" y="3326040"/>
            <a:ext cx="3453601" cy="1427202"/>
          </a:xfrm>
          <a:prstGeom prst="rect">
            <a:avLst/>
          </a:prstGeom>
        </p:spPr>
      </p:pic>
      <p:sp>
        <p:nvSpPr>
          <p:cNvPr id="2" name="Date Placeholder 1">
            <a:extLst>
              <a:ext uri="{FF2B5EF4-FFF2-40B4-BE49-F238E27FC236}">
                <a16:creationId xmlns:a16="http://schemas.microsoft.com/office/drawing/2014/main" id="{7C6916A9-0565-0BB9-9D67-7B7F01B1A7C7}"/>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620BEBF9-EED1-375D-1598-F605B06AA543}"/>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29C74986-BCCF-E527-BE14-9C0CE8DBFDC5}"/>
              </a:ext>
            </a:extLst>
          </p:cNvPr>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6" name="Picture 5">
            <a:extLst>
              <a:ext uri="{FF2B5EF4-FFF2-40B4-BE49-F238E27FC236}">
                <a16:creationId xmlns:a16="http://schemas.microsoft.com/office/drawing/2014/main" id="{2EEF7287-2B6D-721B-0207-37DF5B754105}"/>
              </a:ext>
            </a:extLst>
          </p:cNvPr>
          <p:cNvPicPr>
            <a:picLocks noChangeAspect="1"/>
          </p:cNvPicPr>
          <p:nvPr/>
        </p:nvPicPr>
        <p:blipFill>
          <a:blip r:embed="rId3"/>
          <a:stretch>
            <a:fillRect/>
          </a:stretch>
        </p:blipFill>
        <p:spPr>
          <a:xfrm>
            <a:off x="3616011" y="147570"/>
            <a:ext cx="5151566" cy="3450635"/>
          </a:xfrm>
          <a:prstGeom prst="rect">
            <a:avLst/>
          </a:prstGeom>
        </p:spPr>
      </p:pic>
      <p:sp>
        <p:nvSpPr>
          <p:cNvPr id="7" name="TextBox 6">
            <a:extLst>
              <a:ext uri="{FF2B5EF4-FFF2-40B4-BE49-F238E27FC236}">
                <a16:creationId xmlns:a16="http://schemas.microsoft.com/office/drawing/2014/main" id="{CF73C664-0C59-E50C-4C5E-CC450F496ED5}"/>
              </a:ext>
            </a:extLst>
          </p:cNvPr>
          <p:cNvSpPr txBox="1"/>
          <p:nvPr/>
        </p:nvSpPr>
        <p:spPr>
          <a:xfrm>
            <a:off x="0" y="68460"/>
            <a:ext cx="3453601" cy="3323987"/>
          </a:xfrm>
          <a:prstGeom prst="rect">
            <a:avLst/>
          </a:prstGeom>
          <a:noFill/>
        </p:spPr>
        <p:txBody>
          <a:bodyPr wrap="square" rtlCol="0">
            <a:spAutoFit/>
          </a:bodyPr>
          <a:lstStyle/>
          <a:p>
            <a:r>
              <a:rPr lang="nl-NL" sz="1400"/>
              <a:t>AC loss EESD</a:t>
            </a:r>
          </a:p>
          <a:p>
            <a:endParaRPr lang="nl-NL" sz="1400"/>
          </a:p>
          <a:p>
            <a:r>
              <a:rPr lang="nl-NL" sz="1400"/>
              <a:t>Measured at ~20.5 K</a:t>
            </a:r>
          </a:p>
          <a:p>
            <a:r>
              <a:rPr lang="nl-NL" sz="1400"/>
              <a:t>Current cycles from 1 to 4 to 1 kA.</a:t>
            </a:r>
          </a:p>
          <a:p>
            <a:r>
              <a:rPr lang="nl-NL" sz="1400"/>
              <a:t>Both coils have the same loss. </a:t>
            </a:r>
          </a:p>
          <a:p>
            <a:endParaRPr lang="nl-NL" sz="1400"/>
          </a:p>
          <a:p>
            <a:r>
              <a:rPr lang="nl-NL" sz="1400"/>
              <a:t>Most loss is ramp rate dependent loss</a:t>
            </a:r>
          </a:p>
          <a:p>
            <a:r>
              <a:rPr lang="nl-NL" sz="1400"/>
              <a:t>(~50 J per A/s, mostly induced currents) and only a small fraction is ramp rate independent (~800 J, mostly magnetization).</a:t>
            </a:r>
          </a:p>
          <a:p>
            <a:endParaRPr lang="nl-NL" sz="1400"/>
          </a:p>
          <a:p>
            <a:r>
              <a:rPr lang="nl-NL" sz="1400"/>
              <a:t>Easy to imagine currents induced in the aluminum cooling layer, highly coupled with the magnet with a low resistance.</a:t>
            </a:r>
            <a:endParaRPr lang="en-GB" sz="1400"/>
          </a:p>
        </p:txBody>
      </p:sp>
    </p:spTree>
    <p:extLst>
      <p:ext uri="{BB962C8B-B14F-4D97-AF65-F5344CB8AC3E}">
        <p14:creationId xmlns:p14="http://schemas.microsoft.com/office/powerpoint/2010/main" val="3431533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D9C1DB-3503-1791-D6BF-E96B5765883E}"/>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1AB4A6E6-C38B-AEFB-5977-59957B894972}"/>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973B10AA-2439-CBA8-FFE0-3D6A839ADED6}"/>
              </a:ext>
            </a:extLst>
          </p:cNvPr>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6" name="Picture 5" descr="A graph of a graph&#10;&#10;Description automatically generated with medium confidence">
            <a:extLst>
              <a:ext uri="{FF2B5EF4-FFF2-40B4-BE49-F238E27FC236}">
                <a16:creationId xmlns:a16="http://schemas.microsoft.com/office/drawing/2014/main" id="{8088CAF8-C858-FFD3-8BDD-3B77C314D644}"/>
              </a:ext>
            </a:extLst>
          </p:cNvPr>
          <p:cNvPicPr>
            <a:picLocks noChangeAspect="1"/>
          </p:cNvPicPr>
          <p:nvPr/>
        </p:nvPicPr>
        <p:blipFill>
          <a:blip r:embed="rId2"/>
          <a:stretch>
            <a:fillRect/>
          </a:stretch>
        </p:blipFill>
        <p:spPr>
          <a:xfrm>
            <a:off x="2466022" y="0"/>
            <a:ext cx="6677978" cy="5143500"/>
          </a:xfrm>
          <a:prstGeom prst="rect">
            <a:avLst/>
          </a:prstGeom>
        </p:spPr>
      </p:pic>
      <p:sp>
        <p:nvSpPr>
          <p:cNvPr id="7" name="TextBox 6">
            <a:extLst>
              <a:ext uri="{FF2B5EF4-FFF2-40B4-BE49-F238E27FC236}">
                <a16:creationId xmlns:a16="http://schemas.microsoft.com/office/drawing/2014/main" id="{B5641419-E58B-BD77-0386-5BFBA29C6339}"/>
              </a:ext>
            </a:extLst>
          </p:cNvPr>
          <p:cNvSpPr txBox="1"/>
          <p:nvPr/>
        </p:nvSpPr>
        <p:spPr>
          <a:xfrm>
            <a:off x="0" y="68460"/>
            <a:ext cx="2156103" cy="307777"/>
          </a:xfrm>
          <a:prstGeom prst="rect">
            <a:avLst/>
          </a:prstGeom>
          <a:noFill/>
        </p:spPr>
        <p:txBody>
          <a:bodyPr wrap="none" rtlCol="0">
            <a:spAutoFit/>
          </a:bodyPr>
          <a:lstStyle/>
          <a:p>
            <a:r>
              <a:rPr lang="nl-NL" sz="1400"/>
              <a:t>How to measure AC-loss</a:t>
            </a:r>
            <a:endParaRPr lang="en-GB" sz="1400"/>
          </a:p>
        </p:txBody>
      </p:sp>
      <p:sp>
        <p:nvSpPr>
          <p:cNvPr id="8" name="TextBox 7">
            <a:extLst>
              <a:ext uri="{FF2B5EF4-FFF2-40B4-BE49-F238E27FC236}">
                <a16:creationId xmlns:a16="http://schemas.microsoft.com/office/drawing/2014/main" id="{D0154520-AB73-8A5E-230B-EBEA3EBAAAC2}"/>
              </a:ext>
            </a:extLst>
          </p:cNvPr>
          <p:cNvSpPr txBox="1"/>
          <p:nvPr/>
        </p:nvSpPr>
        <p:spPr>
          <a:xfrm>
            <a:off x="67165" y="609600"/>
            <a:ext cx="2244961" cy="523220"/>
          </a:xfrm>
          <a:prstGeom prst="rect">
            <a:avLst/>
          </a:prstGeom>
          <a:noFill/>
        </p:spPr>
        <p:txBody>
          <a:bodyPr wrap="square" rtlCol="0">
            <a:spAutoFit/>
          </a:bodyPr>
          <a:lstStyle/>
          <a:p>
            <a:r>
              <a:rPr lang="nl-NL" sz="1400"/>
              <a:t>Current ramps at different ramp rates</a:t>
            </a:r>
            <a:endParaRPr lang="en-GB" sz="1400"/>
          </a:p>
        </p:txBody>
      </p:sp>
      <p:sp>
        <p:nvSpPr>
          <p:cNvPr id="9" name="TextBox 8">
            <a:extLst>
              <a:ext uri="{FF2B5EF4-FFF2-40B4-BE49-F238E27FC236}">
                <a16:creationId xmlns:a16="http://schemas.microsoft.com/office/drawing/2014/main" id="{445D3A17-6A24-37CD-A011-D08543A5F376}"/>
              </a:ext>
            </a:extLst>
          </p:cNvPr>
          <p:cNvSpPr txBox="1"/>
          <p:nvPr/>
        </p:nvSpPr>
        <p:spPr>
          <a:xfrm>
            <a:off x="66101" y="2669831"/>
            <a:ext cx="2244961" cy="707886"/>
          </a:xfrm>
          <a:prstGeom prst="rect">
            <a:avLst/>
          </a:prstGeom>
          <a:noFill/>
        </p:spPr>
        <p:txBody>
          <a:bodyPr wrap="square" rtlCol="0">
            <a:spAutoFit/>
          </a:bodyPr>
          <a:lstStyle/>
          <a:p>
            <a:r>
              <a:rPr lang="nl-NL" sz="1000"/>
              <a:t>Integrate V*I. We can see the L*dI/dt energization and deenergization of the magnet (about 30 kJ between 1 and 4 kA)</a:t>
            </a:r>
            <a:endParaRPr lang="en-GB" sz="1000"/>
          </a:p>
        </p:txBody>
      </p:sp>
      <p:sp>
        <p:nvSpPr>
          <p:cNvPr id="10" name="Arrow: Up-Down 9">
            <a:extLst>
              <a:ext uri="{FF2B5EF4-FFF2-40B4-BE49-F238E27FC236}">
                <a16:creationId xmlns:a16="http://schemas.microsoft.com/office/drawing/2014/main" id="{64DBFAEB-32BB-3F37-417C-5E66083DDF15}"/>
              </a:ext>
            </a:extLst>
          </p:cNvPr>
          <p:cNvSpPr/>
          <p:nvPr/>
        </p:nvSpPr>
        <p:spPr>
          <a:xfrm>
            <a:off x="3726180" y="3121547"/>
            <a:ext cx="84908" cy="464207"/>
          </a:xfrm>
          <a:prstGeom prst="upDownArrow">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39696B0D-0C9F-223E-6E7E-55F7489D1266}"/>
              </a:ext>
            </a:extLst>
          </p:cNvPr>
          <p:cNvSpPr txBox="1"/>
          <p:nvPr/>
        </p:nvSpPr>
        <p:spPr>
          <a:xfrm>
            <a:off x="74062" y="3751600"/>
            <a:ext cx="2244961" cy="1015663"/>
          </a:xfrm>
          <a:prstGeom prst="rect">
            <a:avLst/>
          </a:prstGeom>
          <a:solidFill>
            <a:schemeClr val="bg1"/>
          </a:solidFill>
        </p:spPr>
        <p:txBody>
          <a:bodyPr wrap="square" rtlCol="0">
            <a:spAutoFit/>
          </a:bodyPr>
          <a:lstStyle/>
          <a:p>
            <a:r>
              <a:rPr lang="nl-NL" sz="1000"/>
              <a:t>However, if we integrate one cycle, we do not arrive at the same level as before. This is the losses we have on the way (hopefully no resistive losses, only magnetization and coupling current)</a:t>
            </a:r>
            <a:endParaRPr lang="en-GB" sz="1000"/>
          </a:p>
        </p:txBody>
      </p:sp>
      <p:cxnSp>
        <p:nvCxnSpPr>
          <p:cNvPr id="13" name="Straight Connector 12">
            <a:extLst>
              <a:ext uri="{FF2B5EF4-FFF2-40B4-BE49-F238E27FC236}">
                <a16:creationId xmlns:a16="http://schemas.microsoft.com/office/drawing/2014/main" id="{185B3678-A7F3-E8C7-296C-1F21FE045E72}"/>
              </a:ext>
            </a:extLst>
          </p:cNvPr>
          <p:cNvCxnSpPr/>
          <p:nvPr/>
        </p:nvCxnSpPr>
        <p:spPr>
          <a:xfrm>
            <a:off x="4799192" y="4432663"/>
            <a:ext cx="864964" cy="0"/>
          </a:xfrm>
          <a:prstGeom prst="line">
            <a:avLst/>
          </a:prstGeom>
          <a:ln>
            <a:solidFill>
              <a:srgbClr val="0C377B"/>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25D6691C-9F36-DB33-009B-78F3451983B8}"/>
              </a:ext>
            </a:extLst>
          </p:cNvPr>
          <p:cNvCxnSpPr>
            <a:cxnSpLocks/>
          </p:cNvCxnSpPr>
          <p:nvPr/>
        </p:nvCxnSpPr>
        <p:spPr>
          <a:xfrm>
            <a:off x="5479869" y="4336869"/>
            <a:ext cx="567851" cy="0"/>
          </a:xfrm>
          <a:prstGeom prst="line">
            <a:avLst/>
          </a:prstGeom>
          <a:ln>
            <a:solidFill>
              <a:srgbClr val="0C377B"/>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8708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AC8490-FBF0-ED7F-4A3F-302F262707FC}"/>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D976F441-CB86-CC9C-8F7A-D37F65F9F39B}"/>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8A31EAAB-96BE-5825-52C2-B2F94C5E2E9B}"/>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6" name="Picture 5" descr="A graph of a graph of a number of objects&#10;&#10;Description automatically generated with medium confidence">
            <a:extLst>
              <a:ext uri="{FF2B5EF4-FFF2-40B4-BE49-F238E27FC236}">
                <a16:creationId xmlns:a16="http://schemas.microsoft.com/office/drawing/2014/main" id="{62FBA06C-B0AC-DC4A-1035-FD45647BE989}"/>
              </a:ext>
            </a:extLst>
          </p:cNvPr>
          <p:cNvPicPr>
            <a:picLocks noChangeAspect="1"/>
          </p:cNvPicPr>
          <p:nvPr/>
        </p:nvPicPr>
        <p:blipFill>
          <a:blip r:embed="rId2"/>
          <a:stretch>
            <a:fillRect/>
          </a:stretch>
        </p:blipFill>
        <p:spPr>
          <a:xfrm>
            <a:off x="83480" y="509353"/>
            <a:ext cx="4488520" cy="3457140"/>
          </a:xfrm>
          <a:prstGeom prst="rect">
            <a:avLst/>
          </a:prstGeom>
        </p:spPr>
      </p:pic>
      <p:sp>
        <p:nvSpPr>
          <p:cNvPr id="7" name="TextBox 6">
            <a:extLst>
              <a:ext uri="{FF2B5EF4-FFF2-40B4-BE49-F238E27FC236}">
                <a16:creationId xmlns:a16="http://schemas.microsoft.com/office/drawing/2014/main" id="{118B16D1-A431-4C74-C4DD-CC4E04626F89}"/>
              </a:ext>
            </a:extLst>
          </p:cNvPr>
          <p:cNvSpPr txBox="1"/>
          <p:nvPr/>
        </p:nvSpPr>
        <p:spPr>
          <a:xfrm>
            <a:off x="0" y="68460"/>
            <a:ext cx="6947095" cy="307777"/>
          </a:xfrm>
          <a:prstGeom prst="rect">
            <a:avLst/>
          </a:prstGeom>
          <a:noFill/>
        </p:spPr>
        <p:txBody>
          <a:bodyPr wrap="none" rtlCol="0">
            <a:spAutoFit/>
          </a:bodyPr>
          <a:lstStyle/>
          <a:p>
            <a:r>
              <a:rPr lang="nl-NL" sz="1400"/>
              <a:t>Temperature rise in the former following power supply switch of and energy extraction</a:t>
            </a:r>
            <a:endParaRPr lang="en-GB" sz="1400"/>
          </a:p>
        </p:txBody>
      </p:sp>
      <p:sp>
        <p:nvSpPr>
          <p:cNvPr id="8" name="TextBox 7">
            <a:extLst>
              <a:ext uri="{FF2B5EF4-FFF2-40B4-BE49-F238E27FC236}">
                <a16:creationId xmlns:a16="http://schemas.microsoft.com/office/drawing/2014/main" id="{872B37D5-1BAC-5725-9990-D1122BC0FF30}"/>
              </a:ext>
            </a:extLst>
          </p:cNvPr>
          <p:cNvSpPr txBox="1"/>
          <p:nvPr/>
        </p:nvSpPr>
        <p:spPr>
          <a:xfrm>
            <a:off x="4761412" y="509353"/>
            <a:ext cx="2847702" cy="600164"/>
          </a:xfrm>
          <a:prstGeom prst="rect">
            <a:avLst/>
          </a:prstGeom>
          <a:noFill/>
        </p:spPr>
        <p:txBody>
          <a:bodyPr wrap="square" rtlCol="0">
            <a:spAutoFit/>
          </a:bodyPr>
          <a:lstStyle/>
          <a:p>
            <a:r>
              <a:rPr lang="nl-NL" sz="1100"/>
              <a:t>The temperature has a systematic rise after each energy extraction (independent of quench in the magnet).</a:t>
            </a:r>
            <a:endParaRPr lang="en-GB" sz="1100"/>
          </a:p>
        </p:txBody>
      </p:sp>
      <p:pic>
        <p:nvPicPr>
          <p:cNvPr id="10" name="Picture 9">
            <a:extLst>
              <a:ext uri="{FF2B5EF4-FFF2-40B4-BE49-F238E27FC236}">
                <a16:creationId xmlns:a16="http://schemas.microsoft.com/office/drawing/2014/main" id="{81773D1E-3991-F8F2-CAD5-ECA1CE29A80E}"/>
              </a:ext>
            </a:extLst>
          </p:cNvPr>
          <p:cNvPicPr>
            <a:picLocks noChangeAspect="1"/>
          </p:cNvPicPr>
          <p:nvPr/>
        </p:nvPicPr>
        <p:blipFill>
          <a:blip r:embed="rId3"/>
          <a:stretch>
            <a:fillRect/>
          </a:stretch>
        </p:blipFill>
        <p:spPr>
          <a:xfrm>
            <a:off x="4761412" y="1454905"/>
            <a:ext cx="4040580" cy="2511588"/>
          </a:xfrm>
          <a:prstGeom prst="rect">
            <a:avLst/>
          </a:prstGeom>
        </p:spPr>
      </p:pic>
    </p:spTree>
    <p:extLst>
      <p:ext uri="{BB962C8B-B14F-4D97-AF65-F5344CB8AC3E}">
        <p14:creationId xmlns:p14="http://schemas.microsoft.com/office/powerpoint/2010/main" val="12272715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4B72C7-02A6-9D83-8F16-399CC8B12B30}"/>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E2B2D069-8D81-0304-B94F-38E95C717622}"/>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5EED0764-8799-26E9-775D-8FF996C952FD}"/>
              </a:ext>
            </a:extLst>
          </p:cNvPr>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6" name="Picture 5" descr="A graph of a function&#10;&#10;Description automatically generated with medium confidence">
            <a:extLst>
              <a:ext uri="{FF2B5EF4-FFF2-40B4-BE49-F238E27FC236}">
                <a16:creationId xmlns:a16="http://schemas.microsoft.com/office/drawing/2014/main" id="{50A1200F-AF8C-CA3A-DD31-410A9911960C}"/>
              </a:ext>
            </a:extLst>
          </p:cNvPr>
          <p:cNvPicPr>
            <a:picLocks noChangeAspect="1"/>
          </p:cNvPicPr>
          <p:nvPr/>
        </p:nvPicPr>
        <p:blipFill>
          <a:blip r:embed="rId2"/>
          <a:stretch>
            <a:fillRect/>
          </a:stretch>
        </p:blipFill>
        <p:spPr>
          <a:xfrm>
            <a:off x="1680610" y="313260"/>
            <a:ext cx="5782780" cy="4454003"/>
          </a:xfrm>
          <a:prstGeom prst="rect">
            <a:avLst/>
          </a:prstGeom>
        </p:spPr>
      </p:pic>
      <p:sp>
        <p:nvSpPr>
          <p:cNvPr id="7" name="TextBox 6">
            <a:extLst>
              <a:ext uri="{FF2B5EF4-FFF2-40B4-BE49-F238E27FC236}">
                <a16:creationId xmlns:a16="http://schemas.microsoft.com/office/drawing/2014/main" id="{53B79416-A656-4247-EC8E-FD5BADC019C8}"/>
              </a:ext>
            </a:extLst>
          </p:cNvPr>
          <p:cNvSpPr txBox="1"/>
          <p:nvPr/>
        </p:nvSpPr>
        <p:spPr>
          <a:xfrm>
            <a:off x="0" y="68460"/>
            <a:ext cx="3477234" cy="307777"/>
          </a:xfrm>
          <a:prstGeom prst="rect">
            <a:avLst/>
          </a:prstGeom>
          <a:noFill/>
        </p:spPr>
        <p:txBody>
          <a:bodyPr wrap="none" rtlCol="0">
            <a:spAutoFit/>
          </a:bodyPr>
          <a:lstStyle/>
          <a:p>
            <a:r>
              <a:rPr lang="nl-NL" sz="1400"/>
              <a:t>Current decay following energy extraction</a:t>
            </a:r>
            <a:endParaRPr lang="en-GB" sz="1400"/>
          </a:p>
        </p:txBody>
      </p:sp>
      <p:sp>
        <p:nvSpPr>
          <p:cNvPr id="11" name="TextBox 10">
            <a:extLst>
              <a:ext uri="{FF2B5EF4-FFF2-40B4-BE49-F238E27FC236}">
                <a16:creationId xmlns:a16="http://schemas.microsoft.com/office/drawing/2014/main" id="{199F1ED2-123F-81CA-0B34-BA856BBFF0BC}"/>
              </a:ext>
            </a:extLst>
          </p:cNvPr>
          <p:cNvSpPr txBox="1"/>
          <p:nvPr/>
        </p:nvSpPr>
        <p:spPr>
          <a:xfrm>
            <a:off x="0" y="1153088"/>
            <a:ext cx="1481592" cy="1631216"/>
          </a:xfrm>
          <a:prstGeom prst="rect">
            <a:avLst/>
          </a:prstGeom>
          <a:noFill/>
        </p:spPr>
        <p:txBody>
          <a:bodyPr wrap="square" rtlCol="0">
            <a:spAutoFit/>
          </a:bodyPr>
          <a:lstStyle/>
          <a:p>
            <a:r>
              <a:rPr lang="nl-NL" sz="1000"/>
              <a:t>Power supply switch off. </a:t>
            </a:r>
          </a:p>
          <a:p>
            <a:r>
              <a:rPr lang="nl-NL" sz="1000"/>
              <a:t>External voltage on the magnet drop from 0 to -2.5 V. </a:t>
            </a:r>
          </a:p>
          <a:p>
            <a:endParaRPr lang="nl-NL" sz="1000"/>
          </a:p>
          <a:p>
            <a:r>
              <a:rPr lang="nl-NL" sz="1000"/>
              <a:t>This causes already a very fast decay, only seen in magnet with a highly coupled layer. </a:t>
            </a:r>
            <a:endParaRPr lang="en-GB" sz="1000"/>
          </a:p>
        </p:txBody>
      </p:sp>
      <p:cxnSp>
        <p:nvCxnSpPr>
          <p:cNvPr id="12" name="Straight Arrow Connector 11">
            <a:extLst>
              <a:ext uri="{FF2B5EF4-FFF2-40B4-BE49-F238E27FC236}">
                <a16:creationId xmlns:a16="http://schemas.microsoft.com/office/drawing/2014/main" id="{314DDB51-81E6-F87E-9877-CA3EBC621517}"/>
              </a:ext>
            </a:extLst>
          </p:cNvPr>
          <p:cNvCxnSpPr>
            <a:cxnSpLocks/>
          </p:cNvCxnSpPr>
          <p:nvPr/>
        </p:nvCxnSpPr>
        <p:spPr>
          <a:xfrm flipV="1">
            <a:off x="1148624" y="685800"/>
            <a:ext cx="1346382" cy="983259"/>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2C387D01-1FC5-E1B6-897E-C1EA4263100E}"/>
              </a:ext>
            </a:extLst>
          </p:cNvPr>
          <p:cNvCxnSpPr>
            <a:cxnSpLocks/>
          </p:cNvCxnSpPr>
          <p:nvPr/>
        </p:nvCxnSpPr>
        <p:spPr>
          <a:xfrm>
            <a:off x="1148624" y="1733822"/>
            <a:ext cx="1433323" cy="409288"/>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ED92B389-DAF4-46CD-FCB6-DA44DF425262}"/>
              </a:ext>
            </a:extLst>
          </p:cNvPr>
          <p:cNvCxnSpPr>
            <a:cxnSpLocks/>
          </p:cNvCxnSpPr>
          <p:nvPr/>
        </p:nvCxnSpPr>
        <p:spPr>
          <a:xfrm>
            <a:off x="1195251" y="1828800"/>
            <a:ext cx="1386696" cy="1338943"/>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75D82F46-1EF1-8539-BD0C-7B49BC16DD9C}"/>
              </a:ext>
            </a:extLst>
          </p:cNvPr>
          <p:cNvSpPr txBox="1"/>
          <p:nvPr/>
        </p:nvSpPr>
        <p:spPr>
          <a:xfrm>
            <a:off x="7662408" y="919798"/>
            <a:ext cx="1346382" cy="1477328"/>
          </a:xfrm>
          <a:prstGeom prst="rect">
            <a:avLst/>
          </a:prstGeom>
          <a:noFill/>
        </p:spPr>
        <p:txBody>
          <a:bodyPr wrap="square" rtlCol="0">
            <a:spAutoFit/>
          </a:bodyPr>
          <a:lstStyle/>
          <a:p>
            <a:r>
              <a:rPr lang="nl-NL" sz="1000"/>
              <a:t>Energy extraction 20 mOhm (40 V at 2 kA) is switched in with a delay of 300 ms.  </a:t>
            </a:r>
          </a:p>
          <a:p>
            <a:endParaRPr lang="nl-NL" sz="1000"/>
          </a:p>
          <a:p>
            <a:r>
              <a:rPr lang="nl-NL" sz="1000"/>
              <a:t>Fast current decay measured by the power converter. </a:t>
            </a:r>
          </a:p>
        </p:txBody>
      </p:sp>
      <p:cxnSp>
        <p:nvCxnSpPr>
          <p:cNvPr id="23" name="Straight Arrow Connector 22">
            <a:extLst>
              <a:ext uri="{FF2B5EF4-FFF2-40B4-BE49-F238E27FC236}">
                <a16:creationId xmlns:a16="http://schemas.microsoft.com/office/drawing/2014/main" id="{0D975DB4-12F9-1B11-5D5F-FB914F9B203A}"/>
              </a:ext>
            </a:extLst>
          </p:cNvPr>
          <p:cNvCxnSpPr>
            <a:cxnSpLocks/>
          </p:cNvCxnSpPr>
          <p:nvPr/>
        </p:nvCxnSpPr>
        <p:spPr>
          <a:xfrm flipH="1" flipV="1">
            <a:off x="6335486" y="1391194"/>
            <a:ext cx="1427411" cy="1546998"/>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FFB4BD96-EE79-8789-9D05-27E0ADB3BC5D}"/>
              </a:ext>
            </a:extLst>
          </p:cNvPr>
          <p:cNvSpPr txBox="1"/>
          <p:nvPr/>
        </p:nvSpPr>
        <p:spPr>
          <a:xfrm>
            <a:off x="7762897" y="2768349"/>
            <a:ext cx="1346382" cy="1015663"/>
          </a:xfrm>
          <a:prstGeom prst="rect">
            <a:avLst/>
          </a:prstGeom>
          <a:noFill/>
        </p:spPr>
        <p:txBody>
          <a:bodyPr wrap="square" rtlCol="0">
            <a:spAutoFit/>
          </a:bodyPr>
          <a:lstStyle/>
          <a:p>
            <a:r>
              <a:rPr lang="nl-NL" sz="1000"/>
              <a:t>Final current decay takes very long, since the current induced in the former will be fed back to the magnet. </a:t>
            </a:r>
          </a:p>
        </p:txBody>
      </p:sp>
    </p:spTree>
    <p:extLst>
      <p:ext uri="{BB962C8B-B14F-4D97-AF65-F5344CB8AC3E}">
        <p14:creationId xmlns:p14="http://schemas.microsoft.com/office/powerpoint/2010/main" val="342457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65C902-42D3-7FD4-6D45-F31718B8A5F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0C4D348-03CE-41CA-4377-632BCA1E7042}"/>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5954AFCB-E122-92DB-A43E-9B5D8F778A9D}"/>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14176953-BFE8-46EB-FF5A-B8944766ADCC}"/>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5" name="TextBox 4">
            <a:extLst>
              <a:ext uri="{FF2B5EF4-FFF2-40B4-BE49-F238E27FC236}">
                <a16:creationId xmlns:a16="http://schemas.microsoft.com/office/drawing/2014/main" id="{ECFA942D-CFC8-0800-6425-54352BB2ECA6}"/>
              </a:ext>
            </a:extLst>
          </p:cNvPr>
          <p:cNvSpPr txBox="1"/>
          <p:nvPr/>
        </p:nvSpPr>
        <p:spPr>
          <a:xfrm>
            <a:off x="0" y="68460"/>
            <a:ext cx="1071127" cy="307777"/>
          </a:xfrm>
          <a:prstGeom prst="rect">
            <a:avLst/>
          </a:prstGeom>
          <a:noFill/>
        </p:spPr>
        <p:txBody>
          <a:bodyPr wrap="none" rtlCol="0">
            <a:spAutoFit/>
          </a:bodyPr>
          <a:lstStyle/>
          <a:p>
            <a:r>
              <a:rPr lang="nl-NL" sz="1400"/>
              <a:t>C</a:t>
            </a:r>
            <a:r>
              <a:rPr lang="en-GB" sz="1400"/>
              <a:t>onclusion</a:t>
            </a:r>
            <a:endParaRPr lang="nl-NL" sz="1400"/>
          </a:p>
        </p:txBody>
      </p:sp>
      <p:sp>
        <p:nvSpPr>
          <p:cNvPr id="6" name="TextBox 5">
            <a:extLst>
              <a:ext uri="{FF2B5EF4-FFF2-40B4-BE49-F238E27FC236}">
                <a16:creationId xmlns:a16="http://schemas.microsoft.com/office/drawing/2014/main" id="{5D395348-4659-DD9D-5B9F-4F9F178EB9C0}"/>
              </a:ext>
            </a:extLst>
          </p:cNvPr>
          <p:cNvSpPr txBox="1"/>
          <p:nvPr/>
        </p:nvSpPr>
        <p:spPr>
          <a:xfrm>
            <a:off x="137158" y="584854"/>
            <a:ext cx="6622871" cy="2800767"/>
          </a:xfrm>
          <a:prstGeom prst="rect">
            <a:avLst/>
          </a:prstGeom>
          <a:noFill/>
        </p:spPr>
        <p:txBody>
          <a:bodyPr wrap="square" rtlCol="0">
            <a:spAutoFit/>
          </a:bodyPr>
          <a:lstStyle/>
          <a:p>
            <a:r>
              <a:rPr lang="nl-NL" sz="1100"/>
              <a:t>In SM18 we are very happy to test a magnet in HFM of this size in helium gas at 20 K - 30 K. This is a very important milestone and paves the way to future tests of full HTS magnets in gas for example. Many thanks to all involved!!</a:t>
            </a:r>
          </a:p>
          <a:p>
            <a:pPr marL="171450" indent="-171450">
              <a:buFont typeface="Arial" panose="020B0604020202020204" pitchFamily="34" charset="0"/>
              <a:buChar char="•"/>
            </a:pPr>
            <a:r>
              <a:rPr lang="nl-NL" sz="1100"/>
              <a:t>Very smooth cryo operation.</a:t>
            </a:r>
          </a:p>
          <a:p>
            <a:endParaRPr lang="en-GB" sz="1100"/>
          </a:p>
          <a:p>
            <a:r>
              <a:rPr lang="en-GB" sz="1100"/>
              <a:t>On the magnet: </a:t>
            </a:r>
          </a:p>
          <a:p>
            <a:pPr marL="171450" indent="-171450">
              <a:buFont typeface="Arial" panose="020B0604020202020204" pitchFamily="34" charset="0"/>
              <a:buChar char="•"/>
            </a:pPr>
            <a:r>
              <a:rPr lang="en-GB" sz="1100"/>
              <a:t>Made it to target current</a:t>
            </a:r>
          </a:p>
          <a:p>
            <a:pPr marL="171450" indent="-171450">
              <a:buFont typeface="Arial" panose="020B0604020202020204" pitchFamily="34" charset="0"/>
              <a:buChar char="•"/>
            </a:pPr>
            <a:r>
              <a:rPr lang="en-GB" sz="1100"/>
              <a:t>Quench limits defined (careful with the exact temperature of the coil in the plot)</a:t>
            </a:r>
          </a:p>
          <a:p>
            <a:pPr marL="171450" indent="-171450">
              <a:buFont typeface="Arial" panose="020B0604020202020204" pitchFamily="34" charset="0"/>
              <a:buChar char="•"/>
            </a:pPr>
            <a:r>
              <a:rPr lang="en-GB" sz="1100"/>
              <a:t>AC loss defined</a:t>
            </a:r>
          </a:p>
          <a:p>
            <a:pPr marL="171450" indent="-171450">
              <a:buFont typeface="Arial" panose="020B0604020202020204" pitchFamily="34" charset="0"/>
              <a:buChar char="•"/>
            </a:pPr>
            <a:r>
              <a:rPr lang="en-GB" sz="1100"/>
              <a:t>Magnetic measurements done</a:t>
            </a:r>
          </a:p>
          <a:p>
            <a:pPr marL="171450" indent="-171450">
              <a:buFont typeface="Arial" panose="020B0604020202020204" pitchFamily="34" charset="0"/>
              <a:buChar char="•"/>
            </a:pPr>
            <a:endParaRPr lang="en-GB" sz="1100"/>
          </a:p>
          <a:p>
            <a:endParaRPr lang="en-GB" sz="1100"/>
          </a:p>
          <a:p>
            <a:endParaRPr lang="en-GB" sz="1100"/>
          </a:p>
          <a:p>
            <a:r>
              <a:rPr lang="en-GB" sz="1100"/>
              <a:t>Suggestions from my side: </a:t>
            </a:r>
          </a:p>
          <a:p>
            <a:pPr marL="171450" indent="-171450">
              <a:buFont typeface="Arial" panose="020B0604020202020204" pitchFamily="34" charset="0"/>
              <a:buChar char="•"/>
            </a:pPr>
            <a:r>
              <a:rPr lang="en-GB" sz="1100"/>
              <a:t>Consider a co-wound wire for symmetric quench detection. </a:t>
            </a:r>
          </a:p>
          <a:p>
            <a:endParaRPr lang="nl-NL" sz="1100"/>
          </a:p>
        </p:txBody>
      </p:sp>
    </p:spTree>
    <p:extLst>
      <p:ext uri="{BB962C8B-B14F-4D97-AF65-F5344CB8AC3E}">
        <p14:creationId xmlns:p14="http://schemas.microsoft.com/office/powerpoint/2010/main" val="2254290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1A4814-8F8C-DB20-62B8-660AF3F11FEE}"/>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7B0BFAE9-B677-7E33-4D3A-17867E8F015E}"/>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CEA5AE0E-3FB7-A900-B720-6BD988E61D34}"/>
              </a:ext>
            </a:extLst>
          </p:cNvPr>
          <p:cNvSpPr>
            <a:spLocks noGrp="1"/>
          </p:cNvSpPr>
          <p:nvPr>
            <p:ph type="sldNum" sz="quarter" idx="4"/>
          </p:nvPr>
        </p:nvSpPr>
        <p:spPr/>
        <p:txBody>
          <a:bodyPr/>
          <a:lstStyle/>
          <a:p>
            <a:fld id="{17918391-D411-FE40-AAD7-861AE5233E0E}" type="slidenum">
              <a:rPr lang="en-US" smtClean="0"/>
              <a:pPr/>
              <a:t>16</a:t>
            </a:fld>
            <a:endParaRPr lang="en-US" dirty="0"/>
          </a:p>
        </p:txBody>
      </p:sp>
      <p:sp>
        <p:nvSpPr>
          <p:cNvPr id="5" name="TextBox 4">
            <a:extLst>
              <a:ext uri="{FF2B5EF4-FFF2-40B4-BE49-F238E27FC236}">
                <a16:creationId xmlns:a16="http://schemas.microsoft.com/office/drawing/2014/main" id="{3E19D04C-55C9-38A5-C339-ECF5341480C9}"/>
              </a:ext>
            </a:extLst>
          </p:cNvPr>
          <p:cNvSpPr txBox="1"/>
          <p:nvPr/>
        </p:nvSpPr>
        <p:spPr>
          <a:xfrm>
            <a:off x="1771650" y="1313060"/>
            <a:ext cx="1479892" cy="307777"/>
          </a:xfrm>
          <a:prstGeom prst="rect">
            <a:avLst/>
          </a:prstGeom>
          <a:noFill/>
        </p:spPr>
        <p:txBody>
          <a:bodyPr wrap="none" rtlCol="0">
            <a:spAutoFit/>
          </a:bodyPr>
          <a:lstStyle/>
          <a:p>
            <a:r>
              <a:rPr lang="nl-NL" sz="1400"/>
              <a:t>A</a:t>
            </a:r>
            <a:r>
              <a:rPr lang="en-GB" sz="1400"/>
              <a:t>dditional slides</a:t>
            </a:r>
            <a:endParaRPr lang="nl-NL" sz="1400"/>
          </a:p>
        </p:txBody>
      </p:sp>
    </p:spTree>
    <p:extLst>
      <p:ext uri="{BB962C8B-B14F-4D97-AF65-F5344CB8AC3E}">
        <p14:creationId xmlns:p14="http://schemas.microsoft.com/office/powerpoint/2010/main" val="480594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3D72C6-4860-984C-2EEA-374B8F829C20}"/>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16960417-034A-0788-55D6-FD0DED47AE99}"/>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CCFEE41A-B4F8-5A9B-ECDB-6C9BC7635B24}"/>
              </a:ext>
            </a:extLst>
          </p:cNvPr>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5" name="Picture 4" descr="A graph showing different colored lines&#10;&#10;Description automatically generated">
            <a:extLst>
              <a:ext uri="{FF2B5EF4-FFF2-40B4-BE49-F238E27FC236}">
                <a16:creationId xmlns:a16="http://schemas.microsoft.com/office/drawing/2014/main" id="{8CFA655D-7ECC-532A-33CA-147C5EE7F03A}"/>
              </a:ext>
            </a:extLst>
          </p:cNvPr>
          <p:cNvPicPr>
            <a:picLocks noChangeAspect="1"/>
          </p:cNvPicPr>
          <p:nvPr/>
        </p:nvPicPr>
        <p:blipFill rotWithShape="1">
          <a:blip r:embed="rId2">
            <a:extLst>
              <a:ext uri="{28A0092B-C50C-407E-A947-70E740481C1C}">
                <a14:useLocalDpi xmlns:a14="http://schemas.microsoft.com/office/drawing/2010/main" val="0"/>
              </a:ext>
            </a:extLst>
          </a:blip>
          <a:srcRect b="34665"/>
          <a:stretch/>
        </p:blipFill>
        <p:spPr>
          <a:xfrm>
            <a:off x="1492024" y="431799"/>
            <a:ext cx="8031386" cy="4041575"/>
          </a:xfrm>
          <a:prstGeom prst="rect">
            <a:avLst/>
          </a:prstGeom>
        </p:spPr>
      </p:pic>
      <p:sp>
        <p:nvSpPr>
          <p:cNvPr id="6" name="TextBox 5">
            <a:extLst>
              <a:ext uri="{FF2B5EF4-FFF2-40B4-BE49-F238E27FC236}">
                <a16:creationId xmlns:a16="http://schemas.microsoft.com/office/drawing/2014/main" id="{190D05DC-D733-B7FB-4F72-6BEE3B8657A2}"/>
              </a:ext>
            </a:extLst>
          </p:cNvPr>
          <p:cNvSpPr txBox="1"/>
          <p:nvPr/>
        </p:nvSpPr>
        <p:spPr>
          <a:xfrm>
            <a:off x="133350" y="11310"/>
            <a:ext cx="4011996" cy="307777"/>
          </a:xfrm>
          <a:prstGeom prst="rect">
            <a:avLst/>
          </a:prstGeom>
          <a:noFill/>
        </p:spPr>
        <p:txBody>
          <a:bodyPr wrap="none" rtlCol="0">
            <a:spAutoFit/>
          </a:bodyPr>
          <a:lstStyle/>
          <a:p>
            <a:r>
              <a:rPr lang="nl-NL" sz="1400"/>
              <a:t>Temperature in the yoke compared to the coil. </a:t>
            </a:r>
          </a:p>
        </p:txBody>
      </p:sp>
      <p:sp>
        <p:nvSpPr>
          <p:cNvPr id="7" name="TextBox 6">
            <a:extLst>
              <a:ext uri="{FF2B5EF4-FFF2-40B4-BE49-F238E27FC236}">
                <a16:creationId xmlns:a16="http://schemas.microsoft.com/office/drawing/2014/main" id="{9F024921-D38E-71A2-81FE-3E2741C0F3E4}"/>
              </a:ext>
            </a:extLst>
          </p:cNvPr>
          <p:cNvSpPr txBox="1"/>
          <p:nvPr/>
        </p:nvSpPr>
        <p:spPr>
          <a:xfrm>
            <a:off x="50799" y="2123560"/>
            <a:ext cx="1384075" cy="938719"/>
          </a:xfrm>
          <a:prstGeom prst="rect">
            <a:avLst/>
          </a:prstGeom>
          <a:noFill/>
        </p:spPr>
        <p:txBody>
          <a:bodyPr wrap="square" rtlCol="0">
            <a:spAutoFit/>
          </a:bodyPr>
          <a:lstStyle/>
          <a:p>
            <a:r>
              <a:rPr lang="nl-NL" sz="1100"/>
              <a:t>Probes on outside of the yoke have about the same slope as those in the coil.</a:t>
            </a:r>
            <a:endParaRPr lang="en-GB" sz="1100"/>
          </a:p>
        </p:txBody>
      </p:sp>
      <p:sp>
        <p:nvSpPr>
          <p:cNvPr id="8" name="TextBox 7">
            <a:extLst>
              <a:ext uri="{FF2B5EF4-FFF2-40B4-BE49-F238E27FC236}">
                <a16:creationId xmlns:a16="http://schemas.microsoft.com/office/drawing/2014/main" id="{34A42FF0-18E3-0165-6346-0E9C19538855}"/>
              </a:ext>
            </a:extLst>
          </p:cNvPr>
          <p:cNvSpPr txBox="1"/>
          <p:nvPr/>
        </p:nvSpPr>
        <p:spPr>
          <a:xfrm>
            <a:off x="152400" y="1142484"/>
            <a:ext cx="1384075" cy="430887"/>
          </a:xfrm>
          <a:prstGeom prst="rect">
            <a:avLst/>
          </a:prstGeom>
          <a:noFill/>
        </p:spPr>
        <p:txBody>
          <a:bodyPr wrap="square" rtlCol="0">
            <a:spAutoFit/>
          </a:bodyPr>
          <a:lstStyle/>
          <a:p>
            <a:r>
              <a:rPr lang="nl-NL" sz="1100"/>
              <a:t>Step in He inlet temperature</a:t>
            </a:r>
            <a:endParaRPr lang="en-GB" sz="1100"/>
          </a:p>
        </p:txBody>
      </p:sp>
      <p:cxnSp>
        <p:nvCxnSpPr>
          <p:cNvPr id="9" name="Straight Arrow Connector 8">
            <a:extLst>
              <a:ext uri="{FF2B5EF4-FFF2-40B4-BE49-F238E27FC236}">
                <a16:creationId xmlns:a16="http://schemas.microsoft.com/office/drawing/2014/main" id="{92E9AA3D-77F4-A246-28CE-CB8F2E4F72E2}"/>
              </a:ext>
            </a:extLst>
          </p:cNvPr>
          <p:cNvCxnSpPr>
            <a:cxnSpLocks/>
          </p:cNvCxnSpPr>
          <p:nvPr/>
        </p:nvCxnSpPr>
        <p:spPr>
          <a:xfrm flipV="1">
            <a:off x="1269274" y="2592919"/>
            <a:ext cx="1550126" cy="36671"/>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9474C128-3966-5AF3-D4FC-0FDD31566272}"/>
              </a:ext>
            </a:extLst>
          </p:cNvPr>
          <p:cNvCxnSpPr>
            <a:cxnSpLocks/>
          </p:cNvCxnSpPr>
          <p:nvPr/>
        </p:nvCxnSpPr>
        <p:spPr>
          <a:xfrm>
            <a:off x="1091474" y="1494024"/>
            <a:ext cx="1410426" cy="436376"/>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92562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5662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ircular object with a circle in the middle&#10;&#10;Description automatically generated with medium confidence">
            <a:extLst>
              <a:ext uri="{FF2B5EF4-FFF2-40B4-BE49-F238E27FC236}">
                <a16:creationId xmlns:a16="http://schemas.microsoft.com/office/drawing/2014/main" id="{7EBD1C4D-37A5-0390-EFD4-5B0987DBD16D}"/>
              </a:ext>
            </a:extLst>
          </p:cNvPr>
          <p:cNvPicPr>
            <a:picLocks noChangeAspect="1"/>
          </p:cNvPicPr>
          <p:nvPr/>
        </p:nvPicPr>
        <p:blipFill rotWithShape="1">
          <a:blip r:embed="rId2">
            <a:extLst>
              <a:ext uri="{28A0092B-C50C-407E-A947-70E740481C1C}">
                <a14:useLocalDpi xmlns:a14="http://schemas.microsoft.com/office/drawing/2010/main" val="0"/>
              </a:ext>
            </a:extLst>
          </a:blip>
          <a:srcRect l="10381" t="18611" b="15695"/>
          <a:stretch/>
        </p:blipFill>
        <p:spPr>
          <a:xfrm>
            <a:off x="262782" y="223555"/>
            <a:ext cx="4181667" cy="1728076"/>
          </a:xfrm>
          <a:prstGeom prst="rect">
            <a:avLst/>
          </a:prstGeom>
        </p:spPr>
      </p:pic>
      <p:sp>
        <p:nvSpPr>
          <p:cNvPr id="3" name="TextBox 2">
            <a:extLst>
              <a:ext uri="{FF2B5EF4-FFF2-40B4-BE49-F238E27FC236}">
                <a16:creationId xmlns:a16="http://schemas.microsoft.com/office/drawing/2014/main" id="{11E24C51-6D09-B1D5-D462-184755E962DB}"/>
              </a:ext>
            </a:extLst>
          </p:cNvPr>
          <p:cNvSpPr txBox="1"/>
          <p:nvPr/>
        </p:nvSpPr>
        <p:spPr>
          <a:xfrm>
            <a:off x="4690281" y="327546"/>
            <a:ext cx="2787943" cy="923330"/>
          </a:xfrm>
          <a:prstGeom prst="rect">
            <a:avLst/>
          </a:prstGeom>
          <a:noFill/>
        </p:spPr>
        <p:txBody>
          <a:bodyPr wrap="none" rtlCol="0">
            <a:spAutoFit/>
          </a:bodyPr>
          <a:lstStyle/>
          <a:p>
            <a:r>
              <a:rPr lang="nl-NL"/>
              <a:t>EESD reference pictures:</a:t>
            </a:r>
          </a:p>
          <a:p>
            <a:r>
              <a:rPr lang="en-GB"/>
              <a:t>Two layer coil</a:t>
            </a:r>
          </a:p>
          <a:p>
            <a:endParaRPr lang="en-GB"/>
          </a:p>
        </p:txBody>
      </p:sp>
      <p:pic>
        <p:nvPicPr>
          <p:cNvPr id="4" name="Picture 3" descr="A purple and purple train&#10;&#10;Description automatically generated with medium confidence">
            <a:extLst>
              <a:ext uri="{FF2B5EF4-FFF2-40B4-BE49-F238E27FC236}">
                <a16:creationId xmlns:a16="http://schemas.microsoft.com/office/drawing/2014/main" id="{EA5AA81B-E475-9A08-F9C0-8E4A918BEF1B}"/>
              </a:ext>
            </a:extLst>
          </p:cNvPr>
          <p:cNvPicPr>
            <a:picLocks noChangeAspect="1"/>
          </p:cNvPicPr>
          <p:nvPr/>
        </p:nvPicPr>
        <p:blipFill rotWithShape="1">
          <a:blip r:embed="rId3">
            <a:extLst>
              <a:ext uri="{28A0092B-C50C-407E-A947-70E740481C1C}">
                <a14:useLocalDpi xmlns:a14="http://schemas.microsoft.com/office/drawing/2010/main" val="0"/>
              </a:ext>
            </a:extLst>
          </a:blip>
          <a:srcRect l="10302" t="48734" r="8738" b="38378"/>
          <a:stretch/>
        </p:blipFill>
        <p:spPr>
          <a:xfrm>
            <a:off x="36017" y="1951631"/>
            <a:ext cx="5677846" cy="509517"/>
          </a:xfrm>
          <a:prstGeom prst="rect">
            <a:avLst/>
          </a:prstGeom>
        </p:spPr>
      </p:pic>
      <p:pic>
        <p:nvPicPr>
          <p:cNvPr id="15" name="Picture 14">
            <a:extLst>
              <a:ext uri="{FF2B5EF4-FFF2-40B4-BE49-F238E27FC236}">
                <a16:creationId xmlns:a16="http://schemas.microsoft.com/office/drawing/2014/main" id="{826F9BED-6C71-7938-F592-F001012890BD}"/>
              </a:ext>
            </a:extLst>
          </p:cNvPr>
          <p:cNvPicPr>
            <a:picLocks noChangeAspect="1"/>
          </p:cNvPicPr>
          <p:nvPr/>
        </p:nvPicPr>
        <p:blipFill>
          <a:blip r:embed="rId4"/>
          <a:stretch>
            <a:fillRect/>
          </a:stretch>
        </p:blipFill>
        <p:spPr>
          <a:xfrm>
            <a:off x="100458" y="2446221"/>
            <a:ext cx="2856091" cy="1812666"/>
          </a:xfrm>
          <a:prstGeom prst="rect">
            <a:avLst/>
          </a:prstGeom>
        </p:spPr>
      </p:pic>
      <p:sp>
        <p:nvSpPr>
          <p:cNvPr id="16" name="TextBox 15">
            <a:extLst>
              <a:ext uri="{FF2B5EF4-FFF2-40B4-BE49-F238E27FC236}">
                <a16:creationId xmlns:a16="http://schemas.microsoft.com/office/drawing/2014/main" id="{BD570EAC-0C05-8653-5474-A13CEFDED3EE}"/>
              </a:ext>
            </a:extLst>
          </p:cNvPr>
          <p:cNvSpPr txBox="1"/>
          <p:nvPr/>
        </p:nvSpPr>
        <p:spPr>
          <a:xfrm>
            <a:off x="100458" y="4190646"/>
            <a:ext cx="2464136" cy="430887"/>
          </a:xfrm>
          <a:prstGeom prst="rect">
            <a:avLst/>
          </a:prstGeom>
          <a:noFill/>
        </p:spPr>
        <p:txBody>
          <a:bodyPr wrap="none" rtlCol="0">
            <a:spAutoFit/>
          </a:bodyPr>
          <a:lstStyle/>
          <a:p>
            <a:r>
              <a:rPr lang="nl-NL" sz="1100"/>
              <a:t>Three CERNOX temperature probes</a:t>
            </a:r>
            <a:endParaRPr lang="en-GB" sz="1100"/>
          </a:p>
          <a:p>
            <a:endParaRPr lang="en-GB" sz="1100"/>
          </a:p>
        </p:txBody>
      </p:sp>
      <p:pic>
        <p:nvPicPr>
          <p:cNvPr id="20" name="Picture 19">
            <a:extLst>
              <a:ext uri="{FF2B5EF4-FFF2-40B4-BE49-F238E27FC236}">
                <a16:creationId xmlns:a16="http://schemas.microsoft.com/office/drawing/2014/main" id="{BC6A2365-BED9-4A46-BE6B-317892B80C7C}"/>
              </a:ext>
            </a:extLst>
          </p:cNvPr>
          <p:cNvPicPr>
            <a:picLocks noChangeAspect="1"/>
          </p:cNvPicPr>
          <p:nvPr/>
        </p:nvPicPr>
        <p:blipFill>
          <a:blip r:embed="rId5"/>
          <a:stretch>
            <a:fillRect/>
          </a:stretch>
        </p:blipFill>
        <p:spPr>
          <a:xfrm>
            <a:off x="4107977" y="2652386"/>
            <a:ext cx="3552967" cy="1500017"/>
          </a:xfrm>
          <a:prstGeom prst="rect">
            <a:avLst/>
          </a:prstGeom>
        </p:spPr>
      </p:pic>
      <p:sp>
        <p:nvSpPr>
          <p:cNvPr id="21" name="TextBox 20">
            <a:extLst>
              <a:ext uri="{FF2B5EF4-FFF2-40B4-BE49-F238E27FC236}">
                <a16:creationId xmlns:a16="http://schemas.microsoft.com/office/drawing/2014/main" id="{54F1A032-FC77-BB7A-5727-81D9B89E29FC}"/>
              </a:ext>
            </a:extLst>
          </p:cNvPr>
          <p:cNvSpPr txBox="1"/>
          <p:nvPr/>
        </p:nvSpPr>
        <p:spPr>
          <a:xfrm>
            <a:off x="7378889" y="3739487"/>
            <a:ext cx="1377300" cy="369332"/>
          </a:xfrm>
          <a:prstGeom prst="rect">
            <a:avLst/>
          </a:prstGeom>
          <a:noFill/>
        </p:spPr>
        <p:txBody>
          <a:bodyPr wrap="none" rtlCol="0">
            <a:spAutoFit/>
          </a:bodyPr>
          <a:lstStyle/>
          <a:p>
            <a:r>
              <a:rPr lang="nl-NL"/>
              <a:t>Lower layer</a:t>
            </a:r>
            <a:endParaRPr lang="en-GB"/>
          </a:p>
        </p:txBody>
      </p:sp>
      <p:cxnSp>
        <p:nvCxnSpPr>
          <p:cNvPr id="23" name="Straight Arrow Connector 22">
            <a:extLst>
              <a:ext uri="{FF2B5EF4-FFF2-40B4-BE49-F238E27FC236}">
                <a16:creationId xmlns:a16="http://schemas.microsoft.com/office/drawing/2014/main" id="{09D96112-AE06-5AEF-7F9F-A36FF4679E7D}"/>
              </a:ext>
            </a:extLst>
          </p:cNvPr>
          <p:cNvCxnSpPr/>
          <p:nvPr/>
        </p:nvCxnSpPr>
        <p:spPr>
          <a:xfrm flipH="1" flipV="1">
            <a:off x="6155140" y="3612107"/>
            <a:ext cx="1087272" cy="33664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901F16C6-5FEE-4109-28D7-645B91C40014}"/>
              </a:ext>
            </a:extLst>
          </p:cNvPr>
          <p:cNvCxnSpPr>
            <a:cxnSpLocks/>
          </p:cNvCxnSpPr>
          <p:nvPr/>
        </p:nvCxnSpPr>
        <p:spPr>
          <a:xfrm flipH="1" flipV="1">
            <a:off x="6453116" y="3348166"/>
            <a:ext cx="1303362" cy="22754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5C86441F-D621-AA0B-7FE8-B70A237A7A10}"/>
              </a:ext>
            </a:extLst>
          </p:cNvPr>
          <p:cNvSpPr txBox="1"/>
          <p:nvPr/>
        </p:nvSpPr>
        <p:spPr>
          <a:xfrm>
            <a:off x="7722357" y="3391047"/>
            <a:ext cx="1377300" cy="369332"/>
          </a:xfrm>
          <a:prstGeom prst="rect">
            <a:avLst/>
          </a:prstGeom>
          <a:noFill/>
        </p:spPr>
        <p:txBody>
          <a:bodyPr wrap="none" rtlCol="0">
            <a:spAutoFit/>
          </a:bodyPr>
          <a:lstStyle/>
          <a:p>
            <a:r>
              <a:rPr lang="nl-NL"/>
              <a:t>Upper layer</a:t>
            </a:r>
            <a:endParaRPr lang="en-GB"/>
          </a:p>
        </p:txBody>
      </p:sp>
      <p:sp>
        <p:nvSpPr>
          <p:cNvPr id="27" name="TextBox 26">
            <a:extLst>
              <a:ext uri="{FF2B5EF4-FFF2-40B4-BE49-F238E27FC236}">
                <a16:creationId xmlns:a16="http://schemas.microsoft.com/office/drawing/2014/main" id="{D98AEF50-A379-F072-BB47-887F536E5FC7}"/>
              </a:ext>
            </a:extLst>
          </p:cNvPr>
          <p:cNvSpPr txBox="1"/>
          <p:nvPr/>
        </p:nvSpPr>
        <p:spPr>
          <a:xfrm>
            <a:off x="6616888" y="2461148"/>
            <a:ext cx="2569934" cy="369332"/>
          </a:xfrm>
          <a:prstGeom prst="rect">
            <a:avLst/>
          </a:prstGeom>
          <a:noFill/>
        </p:spPr>
        <p:txBody>
          <a:bodyPr wrap="none" rtlCol="0">
            <a:spAutoFit/>
          </a:bodyPr>
          <a:lstStyle/>
          <a:p>
            <a:r>
              <a:rPr lang="nl-NL"/>
              <a:t>Aluminum cooling layer</a:t>
            </a:r>
            <a:endParaRPr lang="en-GB"/>
          </a:p>
        </p:txBody>
      </p:sp>
      <p:cxnSp>
        <p:nvCxnSpPr>
          <p:cNvPr id="28" name="Straight Arrow Connector 27">
            <a:extLst>
              <a:ext uri="{FF2B5EF4-FFF2-40B4-BE49-F238E27FC236}">
                <a16:creationId xmlns:a16="http://schemas.microsoft.com/office/drawing/2014/main" id="{92E0E1DD-4605-EDBA-AACE-99F9AD83240F}"/>
              </a:ext>
            </a:extLst>
          </p:cNvPr>
          <p:cNvCxnSpPr>
            <a:cxnSpLocks/>
          </p:cNvCxnSpPr>
          <p:nvPr/>
        </p:nvCxnSpPr>
        <p:spPr>
          <a:xfrm flipH="1">
            <a:off x="6528178" y="2797413"/>
            <a:ext cx="714234" cy="30564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0217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9A3B78-4132-4BE1-0F10-E2F91576667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A314986-28B8-C1BE-BC63-D6A104A29A7E}"/>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D754CB4C-AA1D-67C1-7B92-4068D265B44C}"/>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3F0FDD1C-132A-129F-5E2C-5E889232BEE9}"/>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9" name="Picture 8" descr="A screenshot of a graph&#10;&#10;Description automatically generated">
            <a:extLst>
              <a:ext uri="{FF2B5EF4-FFF2-40B4-BE49-F238E27FC236}">
                <a16:creationId xmlns:a16="http://schemas.microsoft.com/office/drawing/2014/main" id="{EA3E17AB-2F82-AD9F-49FC-3890927AF440}"/>
              </a:ext>
            </a:extLst>
          </p:cNvPr>
          <p:cNvPicPr>
            <a:picLocks noChangeAspect="1"/>
          </p:cNvPicPr>
          <p:nvPr/>
        </p:nvPicPr>
        <p:blipFill>
          <a:blip r:embed="rId2"/>
          <a:stretch>
            <a:fillRect/>
          </a:stretch>
        </p:blipFill>
        <p:spPr>
          <a:xfrm>
            <a:off x="0" y="-1"/>
            <a:ext cx="6746966" cy="5196637"/>
          </a:xfrm>
          <a:prstGeom prst="rect">
            <a:avLst/>
          </a:prstGeom>
        </p:spPr>
      </p:pic>
      <p:sp>
        <p:nvSpPr>
          <p:cNvPr id="5" name="TextBox 4">
            <a:extLst>
              <a:ext uri="{FF2B5EF4-FFF2-40B4-BE49-F238E27FC236}">
                <a16:creationId xmlns:a16="http://schemas.microsoft.com/office/drawing/2014/main" id="{B02243F4-FC19-F0F7-9E56-C0E6CF9AD019}"/>
              </a:ext>
            </a:extLst>
          </p:cNvPr>
          <p:cNvSpPr txBox="1"/>
          <p:nvPr/>
        </p:nvSpPr>
        <p:spPr>
          <a:xfrm>
            <a:off x="6825342" y="102393"/>
            <a:ext cx="2076209" cy="646331"/>
          </a:xfrm>
          <a:prstGeom prst="rect">
            <a:avLst/>
          </a:prstGeom>
          <a:noFill/>
        </p:spPr>
        <p:txBody>
          <a:bodyPr wrap="none" rtlCol="0">
            <a:spAutoFit/>
          </a:bodyPr>
          <a:lstStyle/>
          <a:p>
            <a:r>
              <a:rPr lang="nl-NL"/>
              <a:t>Powering at ~20 K</a:t>
            </a:r>
          </a:p>
          <a:p>
            <a:r>
              <a:rPr lang="nl-NL"/>
              <a:t>4 april 2024</a:t>
            </a:r>
          </a:p>
        </p:txBody>
      </p:sp>
      <p:sp>
        <p:nvSpPr>
          <p:cNvPr id="10" name="TextBox 9">
            <a:extLst>
              <a:ext uri="{FF2B5EF4-FFF2-40B4-BE49-F238E27FC236}">
                <a16:creationId xmlns:a16="http://schemas.microsoft.com/office/drawing/2014/main" id="{F1745901-4483-C895-BB1C-D3D70CA5331A}"/>
              </a:ext>
            </a:extLst>
          </p:cNvPr>
          <p:cNvSpPr txBox="1"/>
          <p:nvPr/>
        </p:nvSpPr>
        <p:spPr>
          <a:xfrm>
            <a:off x="6971348" y="2111662"/>
            <a:ext cx="2172652" cy="276999"/>
          </a:xfrm>
          <a:prstGeom prst="rect">
            <a:avLst/>
          </a:prstGeom>
          <a:noFill/>
        </p:spPr>
        <p:txBody>
          <a:bodyPr wrap="square" rtlCol="0">
            <a:spAutoFit/>
          </a:bodyPr>
          <a:lstStyle/>
          <a:p>
            <a:r>
              <a:rPr lang="nl-NL" sz="1200"/>
              <a:t>Magnet temperature at 20 K</a:t>
            </a:r>
            <a:endParaRPr lang="en-GB" sz="1200"/>
          </a:p>
        </p:txBody>
      </p:sp>
      <p:cxnSp>
        <p:nvCxnSpPr>
          <p:cNvPr id="12" name="Straight Arrow Connector 11">
            <a:extLst>
              <a:ext uri="{FF2B5EF4-FFF2-40B4-BE49-F238E27FC236}">
                <a16:creationId xmlns:a16="http://schemas.microsoft.com/office/drawing/2014/main" id="{27C11435-FB2F-619C-2AB4-737498474941}"/>
              </a:ext>
            </a:extLst>
          </p:cNvPr>
          <p:cNvCxnSpPr>
            <a:cxnSpLocks/>
            <a:stCxn id="10" idx="1"/>
          </p:cNvCxnSpPr>
          <p:nvPr/>
        </p:nvCxnSpPr>
        <p:spPr>
          <a:xfrm flipH="1">
            <a:off x="5372934" y="2250162"/>
            <a:ext cx="1598414" cy="459666"/>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5EC0FBFB-FD92-7E31-947D-0894DF48AD60}"/>
              </a:ext>
            </a:extLst>
          </p:cNvPr>
          <p:cNvSpPr txBox="1"/>
          <p:nvPr/>
        </p:nvSpPr>
        <p:spPr>
          <a:xfrm>
            <a:off x="6899366" y="998962"/>
            <a:ext cx="2244634" cy="830997"/>
          </a:xfrm>
          <a:prstGeom prst="rect">
            <a:avLst/>
          </a:prstGeom>
          <a:noFill/>
        </p:spPr>
        <p:txBody>
          <a:bodyPr wrap="square" rtlCol="0">
            <a:spAutoFit/>
          </a:bodyPr>
          <a:lstStyle/>
          <a:p>
            <a:r>
              <a:rPr lang="nl-NL" sz="1200"/>
              <a:t>Leads temperature at 24-25 K, increasing during powering.</a:t>
            </a:r>
          </a:p>
          <a:p>
            <a:r>
              <a:rPr lang="nl-NL" sz="1200"/>
              <a:t>He-valve closed, no active leads cooling, but OK for 4 kA. </a:t>
            </a:r>
            <a:endParaRPr lang="en-GB" sz="1200"/>
          </a:p>
        </p:txBody>
      </p:sp>
      <p:cxnSp>
        <p:nvCxnSpPr>
          <p:cNvPr id="15" name="Straight Arrow Connector 14">
            <a:extLst>
              <a:ext uri="{FF2B5EF4-FFF2-40B4-BE49-F238E27FC236}">
                <a16:creationId xmlns:a16="http://schemas.microsoft.com/office/drawing/2014/main" id="{27DC8CF8-B33B-0F6C-D785-B165D561926C}"/>
              </a:ext>
            </a:extLst>
          </p:cNvPr>
          <p:cNvCxnSpPr>
            <a:cxnSpLocks/>
          </p:cNvCxnSpPr>
          <p:nvPr/>
        </p:nvCxnSpPr>
        <p:spPr>
          <a:xfrm flipH="1">
            <a:off x="5279492" y="1375141"/>
            <a:ext cx="1619874" cy="580992"/>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5BF0B98B-B84B-E930-0FCF-EB44081F8607}"/>
              </a:ext>
            </a:extLst>
          </p:cNvPr>
          <p:cNvSpPr txBox="1"/>
          <p:nvPr/>
        </p:nvSpPr>
        <p:spPr>
          <a:xfrm>
            <a:off x="6825342" y="3321142"/>
            <a:ext cx="2172652" cy="276999"/>
          </a:xfrm>
          <a:prstGeom prst="rect">
            <a:avLst/>
          </a:prstGeom>
          <a:noFill/>
        </p:spPr>
        <p:txBody>
          <a:bodyPr wrap="square" rtlCol="0">
            <a:spAutoFit/>
          </a:bodyPr>
          <a:lstStyle/>
          <a:p>
            <a:r>
              <a:rPr lang="nl-NL" sz="1200"/>
              <a:t>Powering cycles performed. </a:t>
            </a:r>
            <a:endParaRPr lang="en-GB" sz="1200"/>
          </a:p>
        </p:txBody>
      </p:sp>
      <p:cxnSp>
        <p:nvCxnSpPr>
          <p:cNvPr id="20" name="Straight Arrow Connector 19">
            <a:extLst>
              <a:ext uri="{FF2B5EF4-FFF2-40B4-BE49-F238E27FC236}">
                <a16:creationId xmlns:a16="http://schemas.microsoft.com/office/drawing/2014/main" id="{CC06836C-8DB5-224E-B0D6-DFF44DE9C4A9}"/>
              </a:ext>
            </a:extLst>
          </p:cNvPr>
          <p:cNvCxnSpPr>
            <a:cxnSpLocks/>
            <a:stCxn id="19" idx="1"/>
          </p:cNvCxnSpPr>
          <p:nvPr/>
        </p:nvCxnSpPr>
        <p:spPr>
          <a:xfrm flipH="1">
            <a:off x="5305003" y="3459642"/>
            <a:ext cx="1520339" cy="229832"/>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4091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3E6A1-C0E4-29F4-642C-31327CE16EC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FECC12D-6F22-DC1C-8DF1-F3E38BB383AD}"/>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1E1FB9F4-8475-BEFE-EFBE-640B67FF3E38}"/>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3C25B0B0-F247-E800-B0E9-1FD9D4831DB9}"/>
              </a:ext>
            </a:extLst>
          </p:cNvPr>
          <p:cNvSpPr>
            <a:spLocks noGrp="1"/>
          </p:cNvSpPr>
          <p:nvPr>
            <p:ph type="sldNum" sz="quarter" idx="4"/>
          </p:nvPr>
        </p:nvSpPr>
        <p:spPr/>
        <p:txBody>
          <a:bodyPr/>
          <a:lstStyle/>
          <a:p>
            <a:fld id="{17918391-D411-FE40-AAD7-861AE5233E0E}" type="slidenum">
              <a:rPr lang="en-US" smtClean="0"/>
              <a:pPr/>
              <a:t>4</a:t>
            </a:fld>
            <a:endParaRPr lang="en-US" dirty="0"/>
          </a:p>
        </p:txBody>
      </p:sp>
      <p:pic>
        <p:nvPicPr>
          <p:cNvPr id="6" name="Picture 5" descr="A graph of a graph&#10;&#10;Description automatically generated with medium confidence">
            <a:extLst>
              <a:ext uri="{FF2B5EF4-FFF2-40B4-BE49-F238E27FC236}">
                <a16:creationId xmlns:a16="http://schemas.microsoft.com/office/drawing/2014/main" id="{B48C5F32-6E83-460B-E610-38644F2BCE61}"/>
              </a:ext>
            </a:extLst>
          </p:cNvPr>
          <p:cNvPicPr>
            <a:picLocks noChangeAspect="1"/>
          </p:cNvPicPr>
          <p:nvPr/>
        </p:nvPicPr>
        <p:blipFill>
          <a:blip r:embed="rId2"/>
          <a:stretch>
            <a:fillRect/>
          </a:stretch>
        </p:blipFill>
        <p:spPr>
          <a:xfrm>
            <a:off x="2639771" y="171336"/>
            <a:ext cx="6233074" cy="4800827"/>
          </a:xfrm>
          <a:prstGeom prst="rect">
            <a:avLst/>
          </a:prstGeom>
        </p:spPr>
      </p:pic>
      <p:sp>
        <p:nvSpPr>
          <p:cNvPr id="7" name="TextBox 6">
            <a:extLst>
              <a:ext uri="{FF2B5EF4-FFF2-40B4-BE49-F238E27FC236}">
                <a16:creationId xmlns:a16="http://schemas.microsoft.com/office/drawing/2014/main" id="{66C0C18C-A0F3-2C7C-22A4-37FF89909041}"/>
              </a:ext>
            </a:extLst>
          </p:cNvPr>
          <p:cNvSpPr txBox="1"/>
          <p:nvPr/>
        </p:nvSpPr>
        <p:spPr>
          <a:xfrm>
            <a:off x="-62088" y="852123"/>
            <a:ext cx="2244634" cy="1015663"/>
          </a:xfrm>
          <a:prstGeom prst="rect">
            <a:avLst/>
          </a:prstGeom>
          <a:noFill/>
        </p:spPr>
        <p:txBody>
          <a:bodyPr wrap="square" rtlCol="0">
            <a:spAutoFit/>
          </a:bodyPr>
          <a:lstStyle/>
          <a:p>
            <a:r>
              <a:rPr lang="nl-NL" sz="1200"/>
              <a:t>Leads temperature at 30-31 K, increasing during powering.</a:t>
            </a:r>
          </a:p>
          <a:p>
            <a:r>
              <a:rPr lang="nl-NL" sz="1200"/>
              <a:t>He-valve closed, no active leads cooling, quench after 1 minute at 3 kA.</a:t>
            </a:r>
            <a:endParaRPr lang="en-GB" sz="1200"/>
          </a:p>
        </p:txBody>
      </p:sp>
      <p:sp>
        <p:nvSpPr>
          <p:cNvPr id="8" name="TextBox 7">
            <a:extLst>
              <a:ext uri="{FF2B5EF4-FFF2-40B4-BE49-F238E27FC236}">
                <a16:creationId xmlns:a16="http://schemas.microsoft.com/office/drawing/2014/main" id="{0A2BD875-1E4A-D4F8-8FF5-06F6C74D1739}"/>
              </a:ext>
            </a:extLst>
          </p:cNvPr>
          <p:cNvSpPr txBox="1"/>
          <p:nvPr/>
        </p:nvSpPr>
        <p:spPr>
          <a:xfrm>
            <a:off x="22124" y="84646"/>
            <a:ext cx="2076209" cy="646331"/>
          </a:xfrm>
          <a:prstGeom prst="rect">
            <a:avLst/>
          </a:prstGeom>
          <a:noFill/>
        </p:spPr>
        <p:txBody>
          <a:bodyPr wrap="none" rtlCol="0">
            <a:spAutoFit/>
          </a:bodyPr>
          <a:lstStyle/>
          <a:p>
            <a:r>
              <a:rPr lang="nl-NL"/>
              <a:t>Powering at ~25 K</a:t>
            </a:r>
          </a:p>
          <a:p>
            <a:r>
              <a:rPr lang="nl-NL"/>
              <a:t>5 april 2024</a:t>
            </a:r>
          </a:p>
        </p:txBody>
      </p:sp>
      <p:cxnSp>
        <p:nvCxnSpPr>
          <p:cNvPr id="22" name="Straight Arrow Connector 21">
            <a:extLst>
              <a:ext uri="{FF2B5EF4-FFF2-40B4-BE49-F238E27FC236}">
                <a16:creationId xmlns:a16="http://schemas.microsoft.com/office/drawing/2014/main" id="{5B466D3B-4948-4C01-0198-F5719A45FEE9}"/>
              </a:ext>
            </a:extLst>
          </p:cNvPr>
          <p:cNvCxnSpPr>
            <a:cxnSpLocks/>
          </p:cNvCxnSpPr>
          <p:nvPr/>
        </p:nvCxnSpPr>
        <p:spPr>
          <a:xfrm flipV="1">
            <a:off x="2029034" y="1428333"/>
            <a:ext cx="1261471" cy="186885"/>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D885ACDC-D34E-13FD-9954-B07DD770EEDF}"/>
              </a:ext>
            </a:extLst>
          </p:cNvPr>
          <p:cNvCxnSpPr>
            <a:cxnSpLocks/>
          </p:cNvCxnSpPr>
          <p:nvPr/>
        </p:nvCxnSpPr>
        <p:spPr>
          <a:xfrm flipV="1">
            <a:off x="2098333" y="1228099"/>
            <a:ext cx="2340178" cy="1461705"/>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A88561A5-1A1E-4F5E-B670-2789AABEAC3C}"/>
              </a:ext>
            </a:extLst>
          </p:cNvPr>
          <p:cNvSpPr txBox="1"/>
          <p:nvPr/>
        </p:nvSpPr>
        <p:spPr>
          <a:xfrm>
            <a:off x="-42545" y="2106947"/>
            <a:ext cx="2391951" cy="1015663"/>
          </a:xfrm>
          <a:prstGeom prst="rect">
            <a:avLst/>
          </a:prstGeom>
          <a:noFill/>
        </p:spPr>
        <p:txBody>
          <a:bodyPr wrap="square" rtlCol="0">
            <a:spAutoFit/>
          </a:bodyPr>
          <a:lstStyle/>
          <a:p>
            <a:r>
              <a:rPr lang="nl-NL" sz="1200"/>
              <a:t>Quench at 2.6 kA, while helium input temperature was not stable and going up to 32 K. </a:t>
            </a:r>
          </a:p>
          <a:p>
            <a:r>
              <a:rPr lang="nl-NL" sz="1200"/>
              <a:t>Measurement of temperature in coil was not yet optimized.</a:t>
            </a:r>
            <a:endParaRPr lang="en-GB" sz="1200"/>
          </a:p>
        </p:txBody>
      </p:sp>
      <p:cxnSp>
        <p:nvCxnSpPr>
          <p:cNvPr id="17" name="Straight Arrow Connector 16">
            <a:extLst>
              <a:ext uri="{FF2B5EF4-FFF2-40B4-BE49-F238E27FC236}">
                <a16:creationId xmlns:a16="http://schemas.microsoft.com/office/drawing/2014/main" id="{A40BD894-F406-F920-3613-2D6F0BFD1CD7}"/>
              </a:ext>
            </a:extLst>
          </p:cNvPr>
          <p:cNvCxnSpPr>
            <a:cxnSpLocks/>
          </p:cNvCxnSpPr>
          <p:nvPr/>
        </p:nvCxnSpPr>
        <p:spPr>
          <a:xfrm>
            <a:off x="2098333" y="2689804"/>
            <a:ext cx="2194879" cy="1127983"/>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971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A31CF5-C475-A008-9F0B-9F0F0DCB1DC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898BE66-072B-0103-761A-6F76EFDA7C40}"/>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6448FC1B-6A81-57CA-6D6C-4F7CD485A4B0}"/>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4045A4C7-3B3E-7D5D-5724-9F5584AC609E}"/>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6" name="Picture 5" descr="A screenshot of a graph&#10;&#10;Description automatically generated">
            <a:extLst>
              <a:ext uri="{FF2B5EF4-FFF2-40B4-BE49-F238E27FC236}">
                <a16:creationId xmlns:a16="http://schemas.microsoft.com/office/drawing/2014/main" id="{7EDBA06B-DEA2-291C-52AE-28091383CE05}"/>
              </a:ext>
            </a:extLst>
          </p:cNvPr>
          <p:cNvPicPr>
            <a:picLocks noChangeAspect="1"/>
          </p:cNvPicPr>
          <p:nvPr/>
        </p:nvPicPr>
        <p:blipFill>
          <a:blip r:embed="rId2"/>
          <a:stretch>
            <a:fillRect/>
          </a:stretch>
        </p:blipFill>
        <p:spPr>
          <a:xfrm>
            <a:off x="2466022" y="0"/>
            <a:ext cx="6677978" cy="5143500"/>
          </a:xfrm>
          <a:prstGeom prst="rect">
            <a:avLst/>
          </a:prstGeom>
        </p:spPr>
      </p:pic>
      <p:sp>
        <p:nvSpPr>
          <p:cNvPr id="7" name="TextBox 6">
            <a:extLst>
              <a:ext uri="{FF2B5EF4-FFF2-40B4-BE49-F238E27FC236}">
                <a16:creationId xmlns:a16="http://schemas.microsoft.com/office/drawing/2014/main" id="{CFF8FFB3-71D6-B9E3-83BD-811ED7865BAD}"/>
              </a:ext>
            </a:extLst>
          </p:cNvPr>
          <p:cNvSpPr txBox="1"/>
          <p:nvPr/>
        </p:nvSpPr>
        <p:spPr>
          <a:xfrm>
            <a:off x="22124" y="84646"/>
            <a:ext cx="2076209" cy="646331"/>
          </a:xfrm>
          <a:prstGeom prst="rect">
            <a:avLst/>
          </a:prstGeom>
          <a:noFill/>
        </p:spPr>
        <p:txBody>
          <a:bodyPr wrap="none" rtlCol="0">
            <a:spAutoFit/>
          </a:bodyPr>
          <a:lstStyle/>
          <a:p>
            <a:r>
              <a:rPr lang="nl-NL"/>
              <a:t>Powering at ~25 K</a:t>
            </a:r>
          </a:p>
          <a:p>
            <a:r>
              <a:rPr lang="nl-NL"/>
              <a:t>5 april 2024</a:t>
            </a:r>
          </a:p>
        </p:txBody>
      </p:sp>
      <p:sp>
        <p:nvSpPr>
          <p:cNvPr id="8" name="TextBox 7">
            <a:extLst>
              <a:ext uri="{FF2B5EF4-FFF2-40B4-BE49-F238E27FC236}">
                <a16:creationId xmlns:a16="http://schemas.microsoft.com/office/drawing/2014/main" id="{D9996694-4607-BCC0-AFE8-5DA2BA381925}"/>
              </a:ext>
            </a:extLst>
          </p:cNvPr>
          <p:cNvSpPr txBox="1"/>
          <p:nvPr/>
        </p:nvSpPr>
        <p:spPr>
          <a:xfrm>
            <a:off x="0" y="730977"/>
            <a:ext cx="2356082" cy="1200329"/>
          </a:xfrm>
          <a:prstGeom prst="rect">
            <a:avLst/>
          </a:prstGeom>
          <a:noFill/>
        </p:spPr>
        <p:txBody>
          <a:bodyPr wrap="square" rtlCol="0">
            <a:spAutoFit/>
          </a:bodyPr>
          <a:lstStyle/>
          <a:p>
            <a:r>
              <a:rPr lang="nl-NL" sz="1200"/>
              <a:t>Good efforts by cryo operation for stable 25 K in the coil and control of leads temperature at ~20 K.  </a:t>
            </a:r>
          </a:p>
          <a:p>
            <a:r>
              <a:rPr lang="nl-NL" sz="1200"/>
              <a:t>Temperature measurement in coil also improved.</a:t>
            </a:r>
            <a:endParaRPr lang="en-GB" sz="1200"/>
          </a:p>
        </p:txBody>
      </p:sp>
      <p:sp>
        <p:nvSpPr>
          <p:cNvPr id="9" name="TextBox 8">
            <a:extLst>
              <a:ext uri="{FF2B5EF4-FFF2-40B4-BE49-F238E27FC236}">
                <a16:creationId xmlns:a16="http://schemas.microsoft.com/office/drawing/2014/main" id="{6FDB033D-0BED-9C41-1433-DC4E9568F0DF}"/>
              </a:ext>
            </a:extLst>
          </p:cNvPr>
          <p:cNvSpPr txBox="1"/>
          <p:nvPr/>
        </p:nvSpPr>
        <p:spPr>
          <a:xfrm>
            <a:off x="-35869" y="3308410"/>
            <a:ext cx="2391951" cy="276999"/>
          </a:xfrm>
          <a:prstGeom prst="rect">
            <a:avLst/>
          </a:prstGeom>
          <a:noFill/>
        </p:spPr>
        <p:txBody>
          <a:bodyPr wrap="square" rtlCol="0">
            <a:spAutoFit/>
          </a:bodyPr>
          <a:lstStyle/>
          <a:p>
            <a:r>
              <a:rPr lang="nl-NL" sz="1200"/>
              <a:t>Powering at ~25 K </a:t>
            </a:r>
            <a:endParaRPr lang="en-GB" sz="1200"/>
          </a:p>
        </p:txBody>
      </p:sp>
      <p:sp>
        <p:nvSpPr>
          <p:cNvPr id="10" name="TextBox 9">
            <a:extLst>
              <a:ext uri="{FF2B5EF4-FFF2-40B4-BE49-F238E27FC236}">
                <a16:creationId xmlns:a16="http://schemas.microsoft.com/office/drawing/2014/main" id="{AD6C171A-D3E0-6800-3741-30FBEE19BD4A}"/>
              </a:ext>
            </a:extLst>
          </p:cNvPr>
          <p:cNvSpPr txBox="1"/>
          <p:nvPr/>
        </p:nvSpPr>
        <p:spPr>
          <a:xfrm rot="18160871">
            <a:off x="3909320" y="841213"/>
            <a:ext cx="1146621" cy="507831"/>
          </a:xfrm>
          <a:prstGeom prst="rect">
            <a:avLst/>
          </a:prstGeom>
          <a:noFill/>
        </p:spPr>
        <p:txBody>
          <a:bodyPr wrap="square" rtlCol="0">
            <a:spAutoFit/>
          </a:bodyPr>
          <a:lstStyle/>
          <a:p>
            <a:r>
              <a:rPr lang="nl-NL" sz="900"/>
              <a:t>Temperature rise after fast current decay</a:t>
            </a:r>
            <a:endParaRPr lang="en-GB" sz="900"/>
          </a:p>
        </p:txBody>
      </p:sp>
      <p:cxnSp>
        <p:nvCxnSpPr>
          <p:cNvPr id="11" name="Straight Arrow Connector 10">
            <a:extLst>
              <a:ext uri="{FF2B5EF4-FFF2-40B4-BE49-F238E27FC236}">
                <a16:creationId xmlns:a16="http://schemas.microsoft.com/office/drawing/2014/main" id="{0C19D7AB-6B4F-8C20-7DD8-6743C10AC6AC}"/>
              </a:ext>
            </a:extLst>
          </p:cNvPr>
          <p:cNvCxnSpPr>
            <a:cxnSpLocks/>
          </p:cNvCxnSpPr>
          <p:nvPr/>
        </p:nvCxnSpPr>
        <p:spPr>
          <a:xfrm>
            <a:off x="1482324" y="3486956"/>
            <a:ext cx="1961694" cy="504367"/>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08391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816C5-A16B-7F9A-33D9-17BD3AB7DAD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54BFCF1-486F-A89A-AF64-35ABFB8C679F}"/>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B944258A-D4C7-954D-425A-65EF574201ED}"/>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AC7E7D91-4438-74E8-FCE0-1972DF619D06}"/>
              </a:ext>
            </a:extLst>
          </p:cNvPr>
          <p:cNvSpPr>
            <a:spLocks noGrp="1"/>
          </p:cNvSpPr>
          <p:nvPr>
            <p:ph type="sldNum" sz="quarter" idx="4"/>
          </p:nvPr>
        </p:nvSpPr>
        <p:spPr/>
        <p:txBody>
          <a:bodyPr/>
          <a:lstStyle/>
          <a:p>
            <a:fld id="{17918391-D411-FE40-AAD7-861AE5233E0E}" type="slidenum">
              <a:rPr lang="en-US" smtClean="0"/>
              <a:pPr/>
              <a:t>6</a:t>
            </a:fld>
            <a:endParaRPr lang="en-US" dirty="0"/>
          </a:p>
        </p:txBody>
      </p:sp>
      <p:pic>
        <p:nvPicPr>
          <p:cNvPr id="6" name="Picture 5" descr="A graph of a graph&#10;&#10;Description automatically generated with medium confidence">
            <a:extLst>
              <a:ext uri="{FF2B5EF4-FFF2-40B4-BE49-F238E27FC236}">
                <a16:creationId xmlns:a16="http://schemas.microsoft.com/office/drawing/2014/main" id="{4DB3183E-422C-F28D-8F46-C81CB3D788C1}"/>
              </a:ext>
            </a:extLst>
          </p:cNvPr>
          <p:cNvPicPr>
            <a:picLocks noChangeAspect="1"/>
          </p:cNvPicPr>
          <p:nvPr/>
        </p:nvPicPr>
        <p:blipFill>
          <a:blip r:embed="rId2"/>
          <a:stretch>
            <a:fillRect/>
          </a:stretch>
        </p:blipFill>
        <p:spPr>
          <a:xfrm>
            <a:off x="2443898" y="0"/>
            <a:ext cx="6677978" cy="5143500"/>
          </a:xfrm>
          <a:prstGeom prst="rect">
            <a:avLst/>
          </a:prstGeom>
        </p:spPr>
      </p:pic>
      <p:sp>
        <p:nvSpPr>
          <p:cNvPr id="7" name="TextBox 6">
            <a:extLst>
              <a:ext uri="{FF2B5EF4-FFF2-40B4-BE49-F238E27FC236}">
                <a16:creationId xmlns:a16="http://schemas.microsoft.com/office/drawing/2014/main" id="{ABADA4FE-6484-CE24-D63A-4ADA41071B94}"/>
              </a:ext>
            </a:extLst>
          </p:cNvPr>
          <p:cNvSpPr txBox="1"/>
          <p:nvPr/>
        </p:nvSpPr>
        <p:spPr>
          <a:xfrm>
            <a:off x="22124" y="84646"/>
            <a:ext cx="2076209" cy="646331"/>
          </a:xfrm>
          <a:prstGeom prst="rect">
            <a:avLst/>
          </a:prstGeom>
          <a:noFill/>
        </p:spPr>
        <p:txBody>
          <a:bodyPr wrap="none" rtlCol="0">
            <a:spAutoFit/>
          </a:bodyPr>
          <a:lstStyle/>
          <a:p>
            <a:r>
              <a:rPr lang="nl-NL"/>
              <a:t>Powering at ~30 K</a:t>
            </a:r>
          </a:p>
          <a:p>
            <a:r>
              <a:rPr lang="nl-NL"/>
              <a:t>8 april 2024</a:t>
            </a:r>
          </a:p>
        </p:txBody>
      </p:sp>
      <p:sp>
        <p:nvSpPr>
          <p:cNvPr id="8" name="TextBox 7">
            <a:extLst>
              <a:ext uri="{FF2B5EF4-FFF2-40B4-BE49-F238E27FC236}">
                <a16:creationId xmlns:a16="http://schemas.microsoft.com/office/drawing/2014/main" id="{7F6E20F2-A031-6077-DBD2-9AC37DEA78BB}"/>
              </a:ext>
            </a:extLst>
          </p:cNvPr>
          <p:cNvSpPr txBox="1"/>
          <p:nvPr/>
        </p:nvSpPr>
        <p:spPr>
          <a:xfrm>
            <a:off x="22124" y="848543"/>
            <a:ext cx="2356082" cy="830997"/>
          </a:xfrm>
          <a:prstGeom prst="rect">
            <a:avLst/>
          </a:prstGeom>
          <a:noFill/>
        </p:spPr>
        <p:txBody>
          <a:bodyPr wrap="square" rtlCol="0">
            <a:spAutoFit/>
          </a:bodyPr>
          <a:lstStyle/>
          <a:p>
            <a:r>
              <a:rPr lang="nl-NL" sz="1200"/>
              <a:t>Stepfunction in inlet temperature. </a:t>
            </a:r>
          </a:p>
          <a:p>
            <a:r>
              <a:rPr lang="nl-NL" sz="1200"/>
              <a:t>Slowly followed by increase in coil temperature. </a:t>
            </a:r>
            <a:endParaRPr lang="en-GB" sz="1200"/>
          </a:p>
        </p:txBody>
      </p:sp>
      <p:sp>
        <p:nvSpPr>
          <p:cNvPr id="9" name="TextBox 8">
            <a:extLst>
              <a:ext uri="{FF2B5EF4-FFF2-40B4-BE49-F238E27FC236}">
                <a16:creationId xmlns:a16="http://schemas.microsoft.com/office/drawing/2014/main" id="{5FA13CC1-D229-A8EE-1999-AAE0C3579C60}"/>
              </a:ext>
            </a:extLst>
          </p:cNvPr>
          <p:cNvSpPr txBox="1"/>
          <p:nvPr/>
        </p:nvSpPr>
        <p:spPr>
          <a:xfrm>
            <a:off x="-35869" y="3308410"/>
            <a:ext cx="2391951" cy="276999"/>
          </a:xfrm>
          <a:prstGeom prst="rect">
            <a:avLst/>
          </a:prstGeom>
          <a:noFill/>
        </p:spPr>
        <p:txBody>
          <a:bodyPr wrap="square" rtlCol="0">
            <a:spAutoFit/>
          </a:bodyPr>
          <a:lstStyle/>
          <a:p>
            <a:r>
              <a:rPr lang="nl-NL" sz="1200"/>
              <a:t>Powering at ~30 K </a:t>
            </a:r>
            <a:endParaRPr lang="en-GB" sz="1200"/>
          </a:p>
        </p:txBody>
      </p:sp>
      <p:cxnSp>
        <p:nvCxnSpPr>
          <p:cNvPr id="10" name="Straight Arrow Connector 9">
            <a:extLst>
              <a:ext uri="{FF2B5EF4-FFF2-40B4-BE49-F238E27FC236}">
                <a16:creationId xmlns:a16="http://schemas.microsoft.com/office/drawing/2014/main" id="{3B2BF5E3-28E4-21F5-F2B0-B6581D25016D}"/>
              </a:ext>
            </a:extLst>
          </p:cNvPr>
          <p:cNvCxnSpPr>
            <a:cxnSpLocks/>
          </p:cNvCxnSpPr>
          <p:nvPr/>
        </p:nvCxnSpPr>
        <p:spPr>
          <a:xfrm>
            <a:off x="1482324" y="3486956"/>
            <a:ext cx="4657219" cy="732347"/>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4BC18C53-4824-7D82-55FC-AC78E95E7289}"/>
              </a:ext>
            </a:extLst>
          </p:cNvPr>
          <p:cNvCxnSpPr>
            <a:cxnSpLocks/>
          </p:cNvCxnSpPr>
          <p:nvPr/>
        </p:nvCxnSpPr>
        <p:spPr>
          <a:xfrm flipH="1">
            <a:off x="8078356" y="3801291"/>
            <a:ext cx="107020" cy="280852"/>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9978B2D7-2EEF-20C8-E74F-DD5CBAE7033B}"/>
              </a:ext>
            </a:extLst>
          </p:cNvPr>
          <p:cNvSpPr txBox="1"/>
          <p:nvPr/>
        </p:nvSpPr>
        <p:spPr>
          <a:xfrm>
            <a:off x="7963307" y="3541607"/>
            <a:ext cx="671242" cy="246221"/>
          </a:xfrm>
          <a:prstGeom prst="rect">
            <a:avLst/>
          </a:prstGeom>
          <a:noFill/>
        </p:spPr>
        <p:txBody>
          <a:bodyPr wrap="square" rtlCol="0">
            <a:spAutoFit/>
          </a:bodyPr>
          <a:lstStyle/>
          <a:p>
            <a:r>
              <a:rPr lang="nl-NL" sz="1000"/>
              <a:t>quench</a:t>
            </a:r>
            <a:endParaRPr lang="en-GB" sz="1000"/>
          </a:p>
        </p:txBody>
      </p:sp>
    </p:spTree>
    <p:extLst>
      <p:ext uri="{BB962C8B-B14F-4D97-AF65-F5344CB8AC3E}">
        <p14:creationId xmlns:p14="http://schemas.microsoft.com/office/powerpoint/2010/main" val="3099023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7BB8A-CB3A-A845-B422-87C6ECF7946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9B4D160-98EB-4CAE-DA51-95687774527C}"/>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A9FC6A99-BE4E-C2A7-599B-4548ACD8F8B5}"/>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1AE91939-BC80-69F4-0E05-D9E8611D45F8}"/>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6" name="Picture 5" descr="A graph of a graph&#10;&#10;Description automatically generated with medium confidence">
            <a:extLst>
              <a:ext uri="{FF2B5EF4-FFF2-40B4-BE49-F238E27FC236}">
                <a16:creationId xmlns:a16="http://schemas.microsoft.com/office/drawing/2014/main" id="{11F1779B-7BB5-CC45-CE8F-37AE9234AF06}"/>
              </a:ext>
            </a:extLst>
          </p:cNvPr>
          <p:cNvPicPr>
            <a:picLocks noChangeAspect="1"/>
          </p:cNvPicPr>
          <p:nvPr/>
        </p:nvPicPr>
        <p:blipFill>
          <a:blip r:embed="rId2"/>
          <a:stretch>
            <a:fillRect/>
          </a:stretch>
        </p:blipFill>
        <p:spPr>
          <a:xfrm>
            <a:off x="2443898" y="0"/>
            <a:ext cx="6677978" cy="5143500"/>
          </a:xfrm>
          <a:prstGeom prst="rect">
            <a:avLst/>
          </a:prstGeom>
        </p:spPr>
      </p:pic>
      <p:sp>
        <p:nvSpPr>
          <p:cNvPr id="7" name="TextBox 6">
            <a:extLst>
              <a:ext uri="{FF2B5EF4-FFF2-40B4-BE49-F238E27FC236}">
                <a16:creationId xmlns:a16="http://schemas.microsoft.com/office/drawing/2014/main" id="{EEC1CF22-C59C-3B3F-884E-B9B544F37825}"/>
              </a:ext>
            </a:extLst>
          </p:cNvPr>
          <p:cNvSpPr txBox="1"/>
          <p:nvPr/>
        </p:nvSpPr>
        <p:spPr>
          <a:xfrm>
            <a:off x="22124" y="84646"/>
            <a:ext cx="2048339" cy="461665"/>
          </a:xfrm>
          <a:prstGeom prst="rect">
            <a:avLst/>
          </a:prstGeom>
          <a:noFill/>
        </p:spPr>
        <p:txBody>
          <a:bodyPr wrap="square" rtlCol="0">
            <a:spAutoFit/>
          </a:bodyPr>
          <a:lstStyle/>
          <a:p>
            <a:r>
              <a:rPr lang="nl-NL" sz="1200"/>
              <a:t>5 quenches at variable temperatures 9 april 2024</a:t>
            </a:r>
          </a:p>
        </p:txBody>
      </p:sp>
      <p:cxnSp>
        <p:nvCxnSpPr>
          <p:cNvPr id="10" name="Straight Arrow Connector 9">
            <a:extLst>
              <a:ext uri="{FF2B5EF4-FFF2-40B4-BE49-F238E27FC236}">
                <a16:creationId xmlns:a16="http://schemas.microsoft.com/office/drawing/2014/main" id="{6B4BB865-7B59-659C-9915-BA0F3FA9FF91}"/>
              </a:ext>
            </a:extLst>
          </p:cNvPr>
          <p:cNvCxnSpPr>
            <a:cxnSpLocks/>
          </p:cNvCxnSpPr>
          <p:nvPr/>
        </p:nvCxnSpPr>
        <p:spPr>
          <a:xfrm>
            <a:off x="4676503" y="933994"/>
            <a:ext cx="1254034" cy="502921"/>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F7793C9-3C6E-FEAF-72CB-D247A972C159}"/>
              </a:ext>
            </a:extLst>
          </p:cNvPr>
          <p:cNvSpPr txBox="1"/>
          <p:nvPr/>
        </p:nvSpPr>
        <p:spPr>
          <a:xfrm>
            <a:off x="4303068" y="377233"/>
            <a:ext cx="1323991" cy="577081"/>
          </a:xfrm>
          <a:prstGeom prst="rect">
            <a:avLst/>
          </a:prstGeom>
          <a:noFill/>
        </p:spPr>
        <p:txBody>
          <a:bodyPr wrap="square" rtlCol="0">
            <a:spAutoFit/>
          </a:bodyPr>
          <a:lstStyle/>
          <a:p>
            <a:r>
              <a:rPr lang="nl-NL" sz="1050"/>
              <a:t>Former temperature rise following quench</a:t>
            </a:r>
            <a:endParaRPr lang="en-GB" sz="1050"/>
          </a:p>
        </p:txBody>
      </p:sp>
      <p:cxnSp>
        <p:nvCxnSpPr>
          <p:cNvPr id="13" name="Straight Arrow Connector 12">
            <a:extLst>
              <a:ext uri="{FF2B5EF4-FFF2-40B4-BE49-F238E27FC236}">
                <a16:creationId xmlns:a16="http://schemas.microsoft.com/office/drawing/2014/main" id="{D2365128-DDF3-2E33-8EC8-51125127B040}"/>
              </a:ext>
            </a:extLst>
          </p:cNvPr>
          <p:cNvCxnSpPr>
            <a:cxnSpLocks/>
          </p:cNvCxnSpPr>
          <p:nvPr/>
        </p:nvCxnSpPr>
        <p:spPr>
          <a:xfrm>
            <a:off x="4965063" y="954314"/>
            <a:ext cx="2002206" cy="482601"/>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9505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BF592A-E2D2-4A81-16BA-ADBA98DA3D6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00E2BAC-DCD2-8C92-7E27-859C70E9B760}"/>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A4DCC7E9-03EC-F697-37A0-7AFEB89574A2}"/>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4EF91BF4-B7D7-0DCB-0180-CA6273C07C84}"/>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TextBox 4">
            <a:extLst>
              <a:ext uri="{FF2B5EF4-FFF2-40B4-BE49-F238E27FC236}">
                <a16:creationId xmlns:a16="http://schemas.microsoft.com/office/drawing/2014/main" id="{053F3B42-7B48-EF3A-98FF-C57219B79EB4}"/>
              </a:ext>
            </a:extLst>
          </p:cNvPr>
          <p:cNvSpPr txBox="1"/>
          <p:nvPr/>
        </p:nvSpPr>
        <p:spPr>
          <a:xfrm>
            <a:off x="22124" y="84646"/>
            <a:ext cx="2048339" cy="1200329"/>
          </a:xfrm>
          <a:prstGeom prst="rect">
            <a:avLst/>
          </a:prstGeom>
          <a:noFill/>
        </p:spPr>
        <p:txBody>
          <a:bodyPr wrap="square" rtlCol="0">
            <a:spAutoFit/>
          </a:bodyPr>
          <a:lstStyle/>
          <a:p>
            <a:r>
              <a:rPr lang="nl-NL" sz="1200"/>
              <a:t>1 quench and AC loss cycles up to 150 A/s</a:t>
            </a:r>
          </a:p>
          <a:p>
            <a:r>
              <a:rPr lang="nl-NL" sz="1200"/>
              <a:t>10 april 2024</a:t>
            </a:r>
          </a:p>
          <a:p>
            <a:endParaRPr lang="nl-NL" sz="1200"/>
          </a:p>
          <a:p>
            <a:r>
              <a:rPr lang="nl-NL" sz="1200"/>
              <a:t>Magnet reached 9 times 4 kA ~20.</a:t>
            </a:r>
          </a:p>
        </p:txBody>
      </p:sp>
      <p:pic>
        <p:nvPicPr>
          <p:cNvPr id="7" name="Picture 6" descr="A screenshot of a graph&#10;&#10;Description automatically generated">
            <a:extLst>
              <a:ext uri="{FF2B5EF4-FFF2-40B4-BE49-F238E27FC236}">
                <a16:creationId xmlns:a16="http://schemas.microsoft.com/office/drawing/2014/main" id="{347C7E83-2B6F-6DEF-71B5-C75E90D647BA}"/>
              </a:ext>
            </a:extLst>
          </p:cNvPr>
          <p:cNvPicPr>
            <a:picLocks noChangeAspect="1"/>
          </p:cNvPicPr>
          <p:nvPr/>
        </p:nvPicPr>
        <p:blipFill>
          <a:blip r:embed="rId2"/>
          <a:stretch>
            <a:fillRect/>
          </a:stretch>
        </p:blipFill>
        <p:spPr>
          <a:xfrm>
            <a:off x="2291102" y="0"/>
            <a:ext cx="6677978" cy="5143500"/>
          </a:xfrm>
          <a:prstGeom prst="rect">
            <a:avLst/>
          </a:prstGeom>
        </p:spPr>
      </p:pic>
    </p:spTree>
    <p:extLst>
      <p:ext uri="{BB962C8B-B14F-4D97-AF65-F5344CB8AC3E}">
        <p14:creationId xmlns:p14="http://schemas.microsoft.com/office/powerpoint/2010/main" val="2017547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6AA17F-DDE6-B369-DB9F-A22F04B4065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4CF7D0D-DF85-1623-4A85-3264843132BA}"/>
              </a:ext>
            </a:extLst>
          </p:cNvPr>
          <p:cNvSpPr>
            <a:spLocks noGrp="1"/>
          </p:cNvSpPr>
          <p:nvPr>
            <p:ph type="dt" sz="half" idx="2"/>
          </p:nvPr>
        </p:nvSpPr>
        <p:spPr/>
        <p:txBody>
          <a:bodyPr/>
          <a:lstStyle/>
          <a:p>
            <a:fld id="{B4BFD808-6B56-4447-9401-2398D08EE3C0}" type="datetime1">
              <a:rPr lang="en-US" smtClean="0"/>
              <a:pPr/>
              <a:t>4/11/2024</a:t>
            </a:fld>
            <a:endParaRPr lang="en-US" dirty="0"/>
          </a:p>
        </p:txBody>
      </p:sp>
      <p:sp>
        <p:nvSpPr>
          <p:cNvPr id="3" name="Footer Placeholder 2">
            <a:extLst>
              <a:ext uri="{FF2B5EF4-FFF2-40B4-BE49-F238E27FC236}">
                <a16:creationId xmlns:a16="http://schemas.microsoft.com/office/drawing/2014/main" id="{27B4A589-604D-260B-9ECB-A3798300676D}"/>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AADE1AE0-8781-59E9-1BED-8319D0B91DA3}"/>
              </a:ext>
            </a:extLst>
          </p:cNvPr>
          <p:cNvSpPr>
            <a:spLocks noGrp="1"/>
          </p:cNvSpPr>
          <p:nvPr>
            <p:ph type="sldNum" sz="quarter" idx="4"/>
          </p:nvPr>
        </p:nvSpPr>
        <p:spPr/>
        <p:txBody>
          <a:bodyPr/>
          <a:lstStyle/>
          <a:p>
            <a:fld id="{17918391-D411-FE40-AAD7-861AE5233E0E}" type="slidenum">
              <a:rPr lang="en-US" smtClean="0"/>
              <a:pPr/>
              <a:t>9</a:t>
            </a:fld>
            <a:endParaRPr lang="en-US" dirty="0"/>
          </a:p>
        </p:txBody>
      </p:sp>
      <p:pic>
        <p:nvPicPr>
          <p:cNvPr id="6" name="Picture 5">
            <a:extLst>
              <a:ext uri="{FF2B5EF4-FFF2-40B4-BE49-F238E27FC236}">
                <a16:creationId xmlns:a16="http://schemas.microsoft.com/office/drawing/2014/main" id="{E5575244-5E54-745E-3D7E-97134ED76877}"/>
              </a:ext>
            </a:extLst>
          </p:cNvPr>
          <p:cNvPicPr>
            <a:picLocks noChangeAspect="1"/>
          </p:cNvPicPr>
          <p:nvPr/>
        </p:nvPicPr>
        <p:blipFill>
          <a:blip r:embed="rId2"/>
          <a:stretch>
            <a:fillRect/>
          </a:stretch>
        </p:blipFill>
        <p:spPr>
          <a:xfrm>
            <a:off x="3635260" y="97873"/>
            <a:ext cx="5051540" cy="2900628"/>
          </a:xfrm>
          <a:prstGeom prst="rect">
            <a:avLst/>
          </a:prstGeom>
        </p:spPr>
      </p:pic>
      <p:sp>
        <p:nvSpPr>
          <p:cNvPr id="10" name="TextBox 9">
            <a:extLst>
              <a:ext uri="{FF2B5EF4-FFF2-40B4-BE49-F238E27FC236}">
                <a16:creationId xmlns:a16="http://schemas.microsoft.com/office/drawing/2014/main" id="{CAA0BBAB-721F-CD7D-327D-D0017069EA2D}"/>
              </a:ext>
            </a:extLst>
          </p:cNvPr>
          <p:cNvSpPr txBox="1"/>
          <p:nvPr/>
        </p:nvSpPr>
        <p:spPr>
          <a:xfrm>
            <a:off x="52251" y="97873"/>
            <a:ext cx="2121093" cy="369332"/>
          </a:xfrm>
          <a:prstGeom prst="rect">
            <a:avLst/>
          </a:prstGeom>
          <a:noFill/>
        </p:spPr>
        <p:txBody>
          <a:bodyPr wrap="square" rtlCol="0">
            <a:spAutoFit/>
          </a:bodyPr>
          <a:lstStyle/>
          <a:p>
            <a:r>
              <a:rPr lang="nl-NL"/>
              <a:t>Quench plot EESD</a:t>
            </a:r>
          </a:p>
        </p:txBody>
      </p:sp>
      <p:sp>
        <p:nvSpPr>
          <p:cNvPr id="11" name="TextBox 10">
            <a:extLst>
              <a:ext uri="{FF2B5EF4-FFF2-40B4-BE49-F238E27FC236}">
                <a16:creationId xmlns:a16="http://schemas.microsoft.com/office/drawing/2014/main" id="{751AD679-EC23-A0A2-9451-100C43BF8B15}"/>
              </a:ext>
            </a:extLst>
          </p:cNvPr>
          <p:cNvSpPr txBox="1"/>
          <p:nvPr/>
        </p:nvSpPr>
        <p:spPr>
          <a:xfrm>
            <a:off x="124097" y="888272"/>
            <a:ext cx="2893423" cy="2246769"/>
          </a:xfrm>
          <a:prstGeom prst="rect">
            <a:avLst/>
          </a:prstGeom>
          <a:noFill/>
        </p:spPr>
        <p:txBody>
          <a:bodyPr wrap="square" rtlCol="0">
            <a:spAutoFit/>
          </a:bodyPr>
          <a:lstStyle/>
          <a:p>
            <a:r>
              <a:rPr lang="nl-NL" sz="1400"/>
              <a:t>Main question: what is the real temperature of the coil. </a:t>
            </a:r>
          </a:p>
          <a:p>
            <a:endParaRPr lang="nl-NL" sz="1400"/>
          </a:p>
          <a:p>
            <a:r>
              <a:rPr lang="nl-NL" sz="1400"/>
              <a:t>3 probes in the former, 1 helium inlet temperature. For this plot I took the highest temperature, assuming that the coil quenches at the spot where we have highest temperature. </a:t>
            </a:r>
            <a:r>
              <a:rPr lang="en-GB" sz="1400"/>
              <a:t>This may need further detailed analysis.</a:t>
            </a:r>
            <a:endParaRPr lang="nl-NL" sz="1400"/>
          </a:p>
        </p:txBody>
      </p:sp>
      <p:pic>
        <p:nvPicPr>
          <p:cNvPr id="12" name="Picture 11">
            <a:extLst>
              <a:ext uri="{FF2B5EF4-FFF2-40B4-BE49-F238E27FC236}">
                <a16:creationId xmlns:a16="http://schemas.microsoft.com/office/drawing/2014/main" id="{7919175C-4085-4D2A-CDDB-FB184ED3B2B2}"/>
              </a:ext>
            </a:extLst>
          </p:cNvPr>
          <p:cNvPicPr>
            <a:picLocks noChangeAspect="1"/>
          </p:cNvPicPr>
          <p:nvPr/>
        </p:nvPicPr>
        <p:blipFill>
          <a:blip r:embed="rId3"/>
          <a:stretch>
            <a:fillRect/>
          </a:stretch>
        </p:blipFill>
        <p:spPr>
          <a:xfrm>
            <a:off x="124097" y="3135226"/>
            <a:ext cx="3552967" cy="1500017"/>
          </a:xfrm>
          <a:prstGeom prst="rect">
            <a:avLst/>
          </a:prstGeom>
        </p:spPr>
      </p:pic>
      <p:pic>
        <p:nvPicPr>
          <p:cNvPr id="14" name="Picture 13">
            <a:extLst>
              <a:ext uri="{FF2B5EF4-FFF2-40B4-BE49-F238E27FC236}">
                <a16:creationId xmlns:a16="http://schemas.microsoft.com/office/drawing/2014/main" id="{7FE185D7-C303-56C6-DC5B-E0E915290710}"/>
              </a:ext>
            </a:extLst>
          </p:cNvPr>
          <p:cNvPicPr>
            <a:picLocks noChangeAspect="1"/>
          </p:cNvPicPr>
          <p:nvPr/>
        </p:nvPicPr>
        <p:blipFill>
          <a:blip r:embed="rId4"/>
          <a:stretch>
            <a:fillRect/>
          </a:stretch>
        </p:blipFill>
        <p:spPr>
          <a:xfrm>
            <a:off x="4036135" y="3031551"/>
            <a:ext cx="3208337" cy="1667442"/>
          </a:xfrm>
          <a:prstGeom prst="rect">
            <a:avLst/>
          </a:prstGeom>
          <a:solidFill>
            <a:schemeClr val="bg1"/>
          </a:solidFill>
        </p:spPr>
      </p:pic>
    </p:spTree>
    <p:extLst>
      <p:ext uri="{BB962C8B-B14F-4D97-AF65-F5344CB8AC3E}">
        <p14:creationId xmlns:p14="http://schemas.microsoft.com/office/powerpoint/2010/main" val="773271707"/>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CERNCorporate16-9</Template>
  <TotalTime>1115</TotalTime>
  <Words>944</Words>
  <Application>Microsoft Office PowerPoint</Application>
  <PresentationFormat>On-screen Show (16:9)</PresentationFormat>
  <Paragraphs>145</Paragraphs>
  <Slides>18</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18</vt:i4>
      </vt:variant>
    </vt:vector>
  </HeadingPairs>
  <TitlesOfParts>
    <vt:vector size="20" baseType="lpstr">
      <vt:lpstr>Arial</vt:lpstr>
      <vt:lpstr>CERNCorporate16-9</vt:lpstr>
      <vt:lpstr>EESD – test at 20 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Gerard Willering</dc:creator>
  <cp:lastModifiedBy>Gerard Willering</cp:lastModifiedBy>
  <cp:revision>9</cp:revision>
  <dcterms:created xsi:type="dcterms:W3CDTF">2024-04-11T14:42:28Z</dcterms:created>
  <dcterms:modified xsi:type="dcterms:W3CDTF">2024-04-12T09:17:28Z</dcterms:modified>
</cp:coreProperties>
</file>