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0"/>
  </p:notesMasterIdLst>
  <p:sldIdLst>
    <p:sldId id="256" r:id="rId2"/>
    <p:sldId id="387" r:id="rId3"/>
    <p:sldId id="385" r:id="rId4"/>
    <p:sldId id="386" r:id="rId5"/>
    <p:sldId id="388" r:id="rId6"/>
    <p:sldId id="389" r:id="rId7"/>
    <p:sldId id="273" r:id="rId8"/>
    <p:sldId id="390" r:id="rId9"/>
    <p:sldId id="383" r:id="rId10"/>
    <p:sldId id="381" r:id="rId11"/>
    <p:sldId id="377" r:id="rId12"/>
    <p:sldId id="391" r:id="rId13"/>
    <p:sldId id="379" r:id="rId14"/>
    <p:sldId id="392" r:id="rId15"/>
    <p:sldId id="376" r:id="rId16"/>
    <p:sldId id="312" r:id="rId17"/>
    <p:sldId id="309" r:id="rId18"/>
    <p:sldId id="360" r:id="rId19"/>
  </p:sldIdLst>
  <p:sldSz cx="9144000" cy="6858000" type="screen4x3"/>
  <p:notesSz cx="6724650" cy="977423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Calibri" pitchFamily="3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itchFamily="32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35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FF"/>
    <a:srgbClr val="00CC00"/>
    <a:srgbClr val="FFFFCC"/>
    <a:srgbClr val="FFFF99"/>
    <a:srgbClr val="009900"/>
    <a:srgbClr val="00FF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3" autoAdjust="0"/>
    <p:restoredTop sz="93600" autoAdjust="0"/>
  </p:normalViewPr>
  <p:slideViewPr>
    <p:cSldViewPr>
      <p:cViewPr varScale="1">
        <p:scale>
          <a:sx n="114" d="100"/>
          <a:sy n="114" d="100"/>
        </p:scale>
        <p:origin x="1824" y="1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35"/>
        <p:guide pos="21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AutoShape 1"/>
          <p:cNvSpPr>
            <a:spLocks noChangeArrowheads="1"/>
          </p:cNvSpPr>
          <p:nvPr/>
        </p:nvSpPr>
        <p:spPr bwMode="auto">
          <a:xfrm>
            <a:off x="0" y="2"/>
            <a:ext cx="6724650" cy="97742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172" tIns="45086" rIns="90172" bIns="45086" anchor="ctr"/>
          <a:lstStyle/>
          <a:p>
            <a:endParaRPr lang="de-DE"/>
          </a:p>
        </p:txBody>
      </p:sp>
      <p:sp>
        <p:nvSpPr>
          <p:cNvPr id="44034" name="AutoShape 2"/>
          <p:cNvSpPr>
            <a:spLocks noChangeArrowheads="1"/>
          </p:cNvSpPr>
          <p:nvPr/>
        </p:nvSpPr>
        <p:spPr bwMode="auto">
          <a:xfrm>
            <a:off x="0" y="2"/>
            <a:ext cx="6724650" cy="97742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172" tIns="45086" rIns="90172" bIns="45086" anchor="ctr"/>
          <a:lstStyle/>
          <a:p>
            <a:endParaRPr lang="de-DE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0" y="2"/>
            <a:ext cx="6724650" cy="97742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172" tIns="45086" rIns="90172" bIns="45086" anchor="ctr"/>
          <a:lstStyle/>
          <a:p>
            <a:endParaRPr lang="de-DE"/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0" y="2"/>
            <a:ext cx="6726220" cy="97742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172" tIns="45086" rIns="90172" bIns="45086" anchor="ctr"/>
          <a:lstStyle/>
          <a:p>
            <a:endParaRPr lang="de-DE"/>
          </a:p>
        </p:txBody>
      </p:sp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0" y="2"/>
            <a:ext cx="6726220" cy="97742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172" tIns="45086" rIns="90172" bIns="45086" anchor="ctr"/>
          <a:lstStyle/>
          <a:p>
            <a:endParaRPr lang="de-DE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0" y="0"/>
            <a:ext cx="2915429" cy="489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172" tIns="45086" rIns="90172" bIns="45086" anchor="ctr"/>
          <a:lstStyle/>
          <a:p>
            <a:endParaRPr lang="de-DE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3809222" y="3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172" tIns="45086" rIns="90172" bIns="45086" anchor="ctr"/>
          <a:lstStyle/>
          <a:p>
            <a:endParaRPr lang="de-DE"/>
          </a:p>
        </p:txBody>
      </p:sp>
      <p:sp>
        <p:nvSpPr>
          <p:cNvPr id="44040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0" y="731838"/>
            <a:ext cx="4878388" cy="3659187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4041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72308" y="4643312"/>
            <a:ext cx="5373750" cy="439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2" tIns="45086" rIns="90172" bIns="45086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/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0" y="9283495"/>
            <a:ext cx="2915429" cy="489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172" tIns="45086" rIns="90172" bIns="45086" anchor="ctr"/>
          <a:lstStyle/>
          <a:p>
            <a:endParaRPr lang="de-DE"/>
          </a:p>
        </p:txBody>
      </p:sp>
      <p:sp>
        <p:nvSpPr>
          <p:cNvPr id="44043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809223" y="9283496"/>
            <a:ext cx="2907573" cy="481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172" tIns="45086" rIns="90172" bIns="45086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13863" algn="l"/>
                <a:tab pos="1427726" algn="l"/>
                <a:tab pos="2141589" algn="l"/>
                <a:tab pos="2855452" algn="l"/>
              </a:tabLst>
              <a:defRPr sz="1100">
                <a:solidFill>
                  <a:srgbClr val="000000"/>
                </a:solidFill>
                <a:latin typeface="Times New Roman" pitchFamily="16" charset="0"/>
                <a:ea typeface="Lucida Sans Unicode" pitchFamily="32" charset="0"/>
                <a:cs typeface="Lucida Sans Unicode" pitchFamily="32" charset="0"/>
              </a:defRPr>
            </a:lvl1pPr>
          </a:lstStyle>
          <a:p>
            <a:fld id="{257547D8-3AA6-49BF-9D57-FA48E2E9562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466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A79DE41-9100-4E40-AE58-3DAC0E329138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B4B533B0-2895-468A-8E05-5D59C387DDDE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47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911631B-6270-44D0-A92D-B5A899843BA0}" type="slidenum">
              <a:rPr lang="de-DE" altLang="de-DE"/>
              <a:pPr/>
              <a:t>13</a:t>
            </a:fld>
            <a:endParaRPr lang="de-DE" altLang="de-DE"/>
          </a:p>
        </p:txBody>
      </p:sp>
      <p:sp>
        <p:nvSpPr>
          <p:cNvPr id="95233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86E7F94D-6A39-4B5F-B2AF-3C9A5E0D071C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13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52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07947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911631B-6270-44D0-A92D-B5A899843BA0}" type="slidenum">
              <a:rPr lang="de-DE" altLang="de-DE"/>
              <a:pPr/>
              <a:t>14</a:t>
            </a:fld>
            <a:endParaRPr lang="de-DE" altLang="de-DE"/>
          </a:p>
        </p:txBody>
      </p:sp>
      <p:sp>
        <p:nvSpPr>
          <p:cNvPr id="95233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86E7F94D-6A39-4B5F-B2AF-3C9A5E0D071C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14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52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092023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911631B-6270-44D0-A92D-B5A899843BA0}" type="slidenum">
              <a:rPr lang="de-DE" altLang="de-DE"/>
              <a:pPr/>
              <a:t>15</a:t>
            </a:fld>
            <a:endParaRPr lang="de-DE" altLang="de-DE"/>
          </a:p>
        </p:txBody>
      </p:sp>
      <p:sp>
        <p:nvSpPr>
          <p:cNvPr id="95233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86E7F94D-6A39-4B5F-B2AF-3C9A5E0D071C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15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52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82034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EEE7A3E-E9A1-4576-A5C9-1FB377DF1750}" type="slidenum">
              <a:rPr lang="de-DE" altLang="de-DE"/>
              <a:pPr/>
              <a:t>16</a:t>
            </a:fld>
            <a:endParaRPr lang="de-DE" altLang="de-DE"/>
          </a:p>
        </p:txBody>
      </p:sp>
      <p:sp>
        <p:nvSpPr>
          <p:cNvPr id="96257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A36FDBF8-1265-4487-B4FA-1A68B767AF9F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16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6258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59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21330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41FC81-4C98-4855-B566-B4ED943707D6}" type="slidenum">
              <a:rPr lang="de-DE" altLang="de-DE"/>
              <a:pPr/>
              <a:t>17</a:t>
            </a:fld>
            <a:endParaRPr lang="de-DE" altLang="de-DE"/>
          </a:p>
        </p:txBody>
      </p:sp>
      <p:sp>
        <p:nvSpPr>
          <p:cNvPr id="92161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CD124D55-6C74-4C07-8CB3-DFA2A5FECCCC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17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216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79045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A79DE41-9100-4E40-AE58-3DAC0E329138}" type="slidenum">
              <a:rPr lang="de-DE" altLang="de-DE"/>
              <a:pPr/>
              <a:t>2</a:t>
            </a:fld>
            <a:endParaRPr lang="de-DE" altLang="de-DE"/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B4B533B0-2895-468A-8E05-5D59C387DDDE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2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475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54040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E8B0F5C-D8E5-427F-8C0C-E065269D57AC}" type="slidenum">
              <a:rPr lang="de-DE" altLang="de-DE"/>
              <a:pPr/>
              <a:t>3</a:t>
            </a:fld>
            <a:endParaRPr lang="de-DE" altLang="de-DE"/>
          </a:p>
        </p:txBody>
      </p:sp>
      <p:sp>
        <p:nvSpPr>
          <p:cNvPr id="78849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F6A3FF26-0293-4A15-89AA-DE8D91B6938C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3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885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EB8A0B5-A9F8-4E64-A823-8E4311FBD4AF}" type="slidenum">
              <a:rPr lang="de-DE" altLang="de-DE"/>
              <a:pPr/>
              <a:t>4</a:t>
            </a:fld>
            <a:endParaRPr lang="de-DE" altLang="de-DE"/>
          </a:p>
        </p:txBody>
      </p:sp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798CC19D-D776-4E78-B71D-A9F100AF5873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4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987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EB8A0B5-A9F8-4E64-A823-8E4311FBD4AF}" type="slidenum">
              <a:rPr lang="de-DE" altLang="de-DE"/>
              <a:pPr/>
              <a:t>5</a:t>
            </a:fld>
            <a:endParaRPr lang="de-DE" altLang="de-DE"/>
          </a:p>
        </p:txBody>
      </p:sp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798CC19D-D776-4E78-B71D-A9F100AF5873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5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987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88309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EB8A0B5-A9F8-4E64-A823-8E4311FBD4AF}" type="slidenum">
              <a:rPr lang="de-DE" altLang="de-DE"/>
              <a:pPr/>
              <a:t>6</a:t>
            </a:fld>
            <a:endParaRPr lang="de-DE" altLang="de-DE"/>
          </a:p>
        </p:txBody>
      </p:sp>
      <p:sp>
        <p:nvSpPr>
          <p:cNvPr id="79873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798CC19D-D776-4E78-B71D-A9F100AF5873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6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7987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79391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41FC81-4C98-4855-B566-B4ED943707D6}" type="slidenum">
              <a:rPr lang="de-DE" altLang="de-DE"/>
              <a:pPr/>
              <a:t>7</a:t>
            </a:fld>
            <a:endParaRPr lang="de-DE" altLang="de-DE"/>
          </a:p>
        </p:txBody>
      </p:sp>
      <p:sp>
        <p:nvSpPr>
          <p:cNvPr id="92161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CD124D55-6C74-4C07-8CB3-DFA2A5FECCCC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7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216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241FC81-4C98-4855-B566-B4ED943707D6}" type="slidenum">
              <a:rPr lang="de-DE" altLang="de-DE"/>
              <a:pPr/>
              <a:t>8</a:t>
            </a:fld>
            <a:endParaRPr lang="de-DE" altLang="de-DE"/>
          </a:p>
        </p:txBody>
      </p:sp>
      <p:sp>
        <p:nvSpPr>
          <p:cNvPr id="92161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CD124D55-6C74-4C07-8CB3-DFA2A5FECCCC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8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216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1254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911631B-6270-44D0-A92D-B5A899843BA0}" type="slidenum">
              <a:rPr lang="de-DE" altLang="de-DE"/>
              <a:pPr/>
              <a:t>11</a:t>
            </a:fld>
            <a:endParaRPr lang="de-DE" altLang="de-DE"/>
          </a:p>
        </p:txBody>
      </p:sp>
      <p:sp>
        <p:nvSpPr>
          <p:cNvPr id="95233" name="Text Box 1"/>
          <p:cNvSpPr txBox="1">
            <a:spLocks noChangeArrowheads="1"/>
          </p:cNvSpPr>
          <p:nvPr/>
        </p:nvSpPr>
        <p:spPr bwMode="auto">
          <a:xfrm>
            <a:off x="3809222" y="9283496"/>
            <a:ext cx="2912287" cy="486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172" tIns="45086" rIns="90172" bIns="45086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>
              <a:buClrTx/>
              <a:buFontTx/>
              <a:buNone/>
            </a:pPr>
            <a:fld id="{86E7F94D-6A39-4B5F-B2AF-3C9A5E0D071C}" type="slidenum">
              <a:rPr lang="de-DE" altLang="de-DE" sz="1100">
                <a:solidFill>
                  <a:srgbClr val="000000"/>
                </a:solidFill>
                <a:latin typeface="Times New Roman" pitchFamily="16" charset="0"/>
              </a:rPr>
              <a:pPr algn="r">
                <a:buClrTx/>
                <a:buFontTx/>
                <a:buNone/>
              </a:pPr>
              <a:t>11</a:t>
            </a:fld>
            <a:endParaRPr lang="de-DE" altLang="de-DE" sz="110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95234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31838"/>
            <a:ext cx="4887912" cy="36671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5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2308" y="4643311"/>
            <a:ext cx="5381605" cy="44026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9546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94085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56116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48723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79600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31387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81851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244731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839574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625839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3972958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Thomas Sieber</a:t>
            </a:r>
          </a:p>
        </p:txBody>
      </p:sp>
    </p:spTree>
    <p:extLst>
      <p:ext uri="{BB962C8B-B14F-4D97-AF65-F5344CB8AC3E}">
        <p14:creationId xmlns:p14="http://schemas.microsoft.com/office/powerpoint/2010/main" val="74487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58763"/>
            <a:ext cx="1646238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-17463" y="908050"/>
            <a:ext cx="9178926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0" y="6308725"/>
            <a:ext cx="9144000" cy="1588"/>
          </a:xfrm>
          <a:prstGeom prst="line">
            <a:avLst/>
          </a:prstGeom>
          <a:noFill/>
          <a:ln w="25560" cap="sq">
            <a:solidFill>
              <a:srgbClr val="1F497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52400" y="7938"/>
            <a:ext cx="30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4450"/>
            <a:ext cx="974725" cy="31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44450"/>
            <a:ext cx="977900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0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350838" y="6448425"/>
            <a:ext cx="2125662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r>
              <a:rPr lang="de-DE" altLang="de-DE"/>
              <a:t>22.02.2016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776663" y="6448425"/>
            <a:ext cx="15827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r>
              <a:rPr lang="de-DE" altLang="de-DE"/>
              <a:t>GSI ARD Workshop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7519988" y="6448425"/>
            <a:ext cx="129222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r>
              <a:rPr lang="de-DE" altLang="de-DE"/>
              <a:t>Thomas Sieber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sldNum="0"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tiff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835696" y="2150636"/>
            <a:ext cx="4608512" cy="237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de-DE" sz="1400" dirty="0">
                <a:solidFill>
                  <a:srgbClr val="000000"/>
                </a:solidFill>
              </a:rPr>
              <a:t>CCC Mini Workshop, CERN, 18</a:t>
            </a:r>
            <a:r>
              <a:rPr lang="de-DE" altLang="de-DE" sz="1400" baseline="30000" dirty="0">
                <a:solidFill>
                  <a:srgbClr val="000000"/>
                </a:solidFill>
              </a:rPr>
              <a:t>th</a:t>
            </a:r>
            <a:r>
              <a:rPr lang="de-DE" altLang="de-DE" sz="1400" dirty="0">
                <a:solidFill>
                  <a:srgbClr val="000000"/>
                </a:solidFill>
              </a:rPr>
              <a:t> June 2024</a:t>
            </a:r>
            <a:endParaRPr lang="de-DE" altLang="de-DE" sz="3200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endParaRPr lang="de-DE" altLang="de-DE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endParaRPr lang="de-DE" altLang="de-DE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endParaRPr lang="de-DE" altLang="de-DE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endParaRPr lang="de-DE" altLang="de-DE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de-DE" altLang="de-DE" dirty="0">
                <a:solidFill>
                  <a:srgbClr val="000000"/>
                </a:solidFill>
              </a:rPr>
              <a:t>Thomas Sieber</a:t>
            </a:r>
            <a:r>
              <a:rPr lang="de-DE" altLang="de-DE" sz="1400" dirty="0">
                <a:solidFill>
                  <a:srgbClr val="000000"/>
                </a:solidFill>
              </a:rPr>
              <a:t> </a:t>
            </a:r>
          </a:p>
          <a:p>
            <a:pPr>
              <a:buClrTx/>
              <a:buFontTx/>
              <a:buNone/>
            </a:pPr>
            <a:endParaRPr lang="de-DE" altLang="de-DE" sz="2000" b="1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CCC Perspective at GSI/FAIR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75656" y="188640"/>
            <a:ext cx="5688632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sz="1600" dirty="0">
                <a:solidFill>
                  <a:srgbClr val="FFFFFF"/>
                </a:solidFill>
                <a:latin typeface="Arial" charset="0"/>
              </a:rPr>
              <a:t>Feedback </a:t>
            </a:r>
            <a:r>
              <a:rPr lang="de-DE" altLang="de-DE" sz="1600" dirty="0" err="1">
                <a:solidFill>
                  <a:srgbClr val="FFFFFF"/>
                </a:solidFill>
                <a:latin typeface="Arial" charset="0"/>
              </a:rPr>
              <a:t>Detector</a:t>
            </a:r>
            <a:r>
              <a:rPr lang="de-DE" altLang="de-DE" sz="1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de-DE" altLang="de-DE" sz="1600" dirty="0" err="1">
                <a:solidFill>
                  <a:srgbClr val="FFFFFF"/>
                </a:solidFill>
                <a:latin typeface="Arial" charset="0"/>
              </a:rPr>
              <a:t>for</a:t>
            </a:r>
            <a:r>
              <a:rPr lang="de-DE" altLang="de-DE" sz="1600" dirty="0">
                <a:solidFill>
                  <a:srgbClr val="FFFFFF"/>
                </a:solidFill>
                <a:latin typeface="Arial" charset="0"/>
              </a:rPr>
              <a:t> KO </a:t>
            </a:r>
            <a:r>
              <a:rPr lang="de-DE" altLang="de-DE" sz="1600" dirty="0" err="1">
                <a:solidFill>
                  <a:srgbClr val="FFFFFF"/>
                </a:solidFill>
                <a:latin typeface="Arial" charset="0"/>
              </a:rPr>
              <a:t>extr</a:t>
            </a:r>
            <a:r>
              <a:rPr lang="de-DE" altLang="de-DE" sz="1600" dirty="0">
                <a:solidFill>
                  <a:srgbClr val="FFFFFF"/>
                </a:solidFill>
                <a:latin typeface="Arial" charset="0"/>
              </a:rPr>
              <a:t>. Beam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1517561" y="836712"/>
            <a:ext cx="4748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U(CCC)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368072" y="1772816"/>
            <a:ext cx="8527601" cy="2708929"/>
            <a:chOff x="377711" y="1413759"/>
            <a:chExt cx="8527601" cy="2708929"/>
          </a:xfrm>
        </p:grpSpPr>
        <p:sp>
          <p:nvSpPr>
            <p:cNvPr id="44" name="Rechteck 43"/>
            <p:cNvSpPr/>
            <p:nvPr/>
          </p:nvSpPr>
          <p:spPr>
            <a:xfrm>
              <a:off x="2484768" y="1413759"/>
              <a:ext cx="775370" cy="36260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CCC</a:t>
              </a:r>
            </a:p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DAQ</a:t>
              </a:r>
            </a:p>
          </p:txBody>
        </p:sp>
        <p:sp>
          <p:nvSpPr>
            <p:cNvPr id="45" name="Rechteck 44"/>
            <p:cNvSpPr/>
            <p:nvPr/>
          </p:nvSpPr>
          <p:spPr>
            <a:xfrm>
              <a:off x="377712" y="1413759"/>
              <a:ext cx="775370" cy="362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Level Shifter</a:t>
              </a:r>
            </a:p>
          </p:txBody>
        </p:sp>
        <p:sp>
          <p:nvSpPr>
            <p:cNvPr id="46" name="Rechteck 45"/>
            <p:cNvSpPr/>
            <p:nvPr/>
          </p:nvSpPr>
          <p:spPr>
            <a:xfrm>
              <a:off x="1491590" y="1465096"/>
              <a:ext cx="646817" cy="2599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T-splitter</a:t>
              </a:r>
            </a:p>
          </p:txBody>
        </p:sp>
        <p:cxnSp>
          <p:nvCxnSpPr>
            <p:cNvPr id="48" name="Gerade Verbindung mit Pfeil 47"/>
            <p:cNvCxnSpPr/>
            <p:nvPr/>
          </p:nvCxnSpPr>
          <p:spPr>
            <a:xfrm>
              <a:off x="2162255" y="1595063"/>
              <a:ext cx="32251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/>
            <p:cNvCxnSpPr>
              <a:endCxn id="45" idx="3"/>
            </p:cNvCxnSpPr>
            <p:nvPr/>
          </p:nvCxnSpPr>
          <p:spPr>
            <a:xfrm flipH="1">
              <a:off x="1153083" y="1595063"/>
              <a:ext cx="339403" cy="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hteck 49"/>
            <p:cNvSpPr/>
            <p:nvPr/>
          </p:nvSpPr>
          <p:spPr>
            <a:xfrm>
              <a:off x="377712" y="2017253"/>
              <a:ext cx="775370" cy="362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U/f</a:t>
              </a:r>
            </a:p>
            <a:p>
              <a:pPr algn="ctr"/>
              <a:r>
                <a:rPr lang="en-GB" sz="800" dirty="0"/>
                <a:t>converter</a:t>
              </a:r>
            </a:p>
          </p:txBody>
        </p:sp>
        <p:sp>
          <p:nvSpPr>
            <p:cNvPr id="51" name="Rechteck 50"/>
            <p:cNvSpPr/>
            <p:nvPr/>
          </p:nvSpPr>
          <p:spPr>
            <a:xfrm>
              <a:off x="377711" y="2634653"/>
              <a:ext cx="775370" cy="3626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PS 710</a:t>
              </a:r>
            </a:p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Disc. (15ns)</a:t>
              </a:r>
            </a:p>
          </p:txBody>
        </p:sp>
        <p:sp>
          <p:nvSpPr>
            <p:cNvPr id="52" name="Rechteck 51"/>
            <p:cNvSpPr/>
            <p:nvPr/>
          </p:nvSpPr>
          <p:spPr>
            <a:xfrm>
              <a:off x="2484767" y="2636422"/>
              <a:ext cx="775370" cy="362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/>
                <a:t>Patch panel No. 4 (1)</a:t>
              </a:r>
            </a:p>
          </p:txBody>
        </p:sp>
        <p:sp>
          <p:nvSpPr>
            <p:cNvPr id="53" name="Pfeil nach rechts 52"/>
            <p:cNvSpPr/>
            <p:nvPr/>
          </p:nvSpPr>
          <p:spPr>
            <a:xfrm>
              <a:off x="3283480" y="2787529"/>
              <a:ext cx="621748" cy="93128"/>
            </a:xfrm>
            <a:prstGeom prst="rightArrow">
              <a:avLst/>
            </a:prstGeom>
            <a:solidFill>
              <a:schemeClr val="tx1"/>
            </a:solidFill>
            <a:ln w="2857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57" name="Rechteck 56"/>
            <p:cNvSpPr/>
            <p:nvPr/>
          </p:nvSpPr>
          <p:spPr>
            <a:xfrm>
              <a:off x="3928570" y="3332101"/>
              <a:ext cx="775370" cy="36260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Scope</a:t>
              </a:r>
            </a:p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SDAOSZI015</a:t>
              </a:r>
            </a:p>
          </p:txBody>
        </p:sp>
        <p:cxnSp>
          <p:nvCxnSpPr>
            <p:cNvPr id="58" name="Gerade Verbindung mit Pfeil 57"/>
            <p:cNvCxnSpPr>
              <a:endCxn id="50" idx="0"/>
            </p:cNvCxnSpPr>
            <p:nvPr/>
          </p:nvCxnSpPr>
          <p:spPr>
            <a:xfrm>
              <a:off x="765396" y="1776368"/>
              <a:ext cx="1" cy="2408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mit Pfeil 59"/>
            <p:cNvCxnSpPr/>
            <p:nvPr/>
          </p:nvCxnSpPr>
          <p:spPr>
            <a:xfrm>
              <a:off x="765394" y="2382281"/>
              <a:ext cx="1" cy="24088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/>
            <p:cNvCxnSpPr>
              <a:stCxn id="51" idx="3"/>
              <a:endCxn id="52" idx="1"/>
            </p:cNvCxnSpPr>
            <p:nvPr/>
          </p:nvCxnSpPr>
          <p:spPr>
            <a:xfrm>
              <a:off x="1153081" y="2815958"/>
              <a:ext cx="1331685" cy="176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mit Pfeil 61"/>
            <p:cNvCxnSpPr>
              <a:endCxn id="57" idx="0"/>
            </p:cNvCxnSpPr>
            <p:nvPr/>
          </p:nvCxnSpPr>
          <p:spPr>
            <a:xfrm>
              <a:off x="4316255" y="2861808"/>
              <a:ext cx="1" cy="470293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mit Pfeil 62"/>
            <p:cNvCxnSpPr/>
            <p:nvPr/>
          </p:nvCxnSpPr>
          <p:spPr>
            <a:xfrm>
              <a:off x="4611541" y="2847199"/>
              <a:ext cx="32251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mit Pfeil 64"/>
            <p:cNvCxnSpPr/>
            <p:nvPr/>
          </p:nvCxnSpPr>
          <p:spPr>
            <a:xfrm>
              <a:off x="5647121" y="2847199"/>
              <a:ext cx="32251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 Verbindung mit Pfeil 65"/>
            <p:cNvCxnSpPr/>
            <p:nvPr/>
          </p:nvCxnSpPr>
          <p:spPr>
            <a:xfrm>
              <a:off x="6694258" y="2834093"/>
              <a:ext cx="32251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winkelter Verbinder 66"/>
            <p:cNvCxnSpPr>
              <a:endCxn id="57" idx="3"/>
            </p:cNvCxnSpPr>
            <p:nvPr/>
          </p:nvCxnSpPr>
          <p:spPr>
            <a:xfrm rot="10800000" flipV="1">
              <a:off x="4703941" y="3025192"/>
              <a:ext cx="2546444" cy="488213"/>
            </a:xfrm>
            <a:prstGeom prst="bentConnector3">
              <a:avLst>
                <a:gd name="adj1" fmla="val -575"/>
              </a:avLst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mit Pfeil 68"/>
            <p:cNvCxnSpPr/>
            <p:nvPr/>
          </p:nvCxnSpPr>
          <p:spPr>
            <a:xfrm flipH="1">
              <a:off x="7451729" y="3028503"/>
              <a:ext cx="896" cy="73157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hteck 69"/>
            <p:cNvSpPr/>
            <p:nvPr/>
          </p:nvSpPr>
          <p:spPr>
            <a:xfrm>
              <a:off x="7069818" y="3760079"/>
              <a:ext cx="775370" cy="362609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Lassie</a:t>
              </a:r>
            </a:p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DAQ</a:t>
              </a:r>
            </a:p>
          </p:txBody>
        </p:sp>
        <p:sp>
          <p:nvSpPr>
            <p:cNvPr id="71" name="Rechteck 70"/>
            <p:cNvSpPr/>
            <p:nvPr/>
          </p:nvSpPr>
          <p:spPr>
            <a:xfrm>
              <a:off x="3928571" y="2652788"/>
              <a:ext cx="775370" cy="362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err="1"/>
                <a:t>LeCroy</a:t>
              </a:r>
              <a:r>
                <a:rPr lang="en-GB" sz="800" dirty="0"/>
                <a:t> 428F</a:t>
              </a:r>
            </a:p>
            <a:p>
              <a:pPr algn="ctr"/>
              <a:r>
                <a:rPr lang="en-GB" sz="800" dirty="0"/>
                <a:t>Analogue </a:t>
              </a:r>
            </a:p>
          </p:txBody>
        </p:sp>
        <p:cxnSp>
          <p:nvCxnSpPr>
            <p:cNvPr id="72" name="Gewinkelter Verbinder 71"/>
            <p:cNvCxnSpPr>
              <a:endCxn id="76" idx="1"/>
            </p:cNvCxnSpPr>
            <p:nvPr/>
          </p:nvCxnSpPr>
          <p:spPr>
            <a:xfrm rot="16200000" flipH="1">
              <a:off x="7458865" y="2995926"/>
              <a:ext cx="719942" cy="319573"/>
            </a:xfrm>
            <a:prstGeom prst="bentConnector2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hteck 72"/>
            <p:cNvSpPr/>
            <p:nvPr/>
          </p:nvSpPr>
          <p:spPr>
            <a:xfrm>
              <a:off x="7046870" y="2665895"/>
              <a:ext cx="775370" cy="3626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PS 710</a:t>
              </a:r>
            </a:p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Disc. (15ns)</a:t>
              </a:r>
            </a:p>
          </p:txBody>
        </p:sp>
        <p:sp>
          <p:nvSpPr>
            <p:cNvPr id="74" name="Rechteck 73"/>
            <p:cNvSpPr/>
            <p:nvPr/>
          </p:nvSpPr>
          <p:spPr>
            <a:xfrm>
              <a:off x="4952604" y="2665895"/>
              <a:ext cx="775370" cy="3626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PS 710</a:t>
              </a:r>
            </a:p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Disc. (20ns)</a:t>
              </a:r>
            </a:p>
          </p:txBody>
        </p:sp>
        <p:sp>
          <p:nvSpPr>
            <p:cNvPr id="75" name="Rechteck 74"/>
            <p:cNvSpPr/>
            <p:nvPr/>
          </p:nvSpPr>
          <p:spPr>
            <a:xfrm>
              <a:off x="5982412" y="2665895"/>
              <a:ext cx="775370" cy="36260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Octal </a:t>
              </a:r>
            </a:p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Fan Out</a:t>
              </a:r>
            </a:p>
          </p:txBody>
        </p:sp>
        <p:sp>
          <p:nvSpPr>
            <p:cNvPr id="76" name="Rechteck 75"/>
            <p:cNvSpPr/>
            <p:nvPr/>
          </p:nvSpPr>
          <p:spPr>
            <a:xfrm>
              <a:off x="7978622" y="3271288"/>
              <a:ext cx="854713" cy="48879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RF-Exciter</a:t>
              </a:r>
            </a:p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System </a:t>
              </a:r>
            </a:p>
            <a:p>
              <a:pPr algn="ctr"/>
              <a:r>
                <a:rPr lang="en-GB" sz="800" dirty="0">
                  <a:solidFill>
                    <a:schemeClr val="tx1"/>
                  </a:solidFill>
                </a:rPr>
                <a:t>(Rack 111  )</a:t>
              </a:r>
            </a:p>
          </p:txBody>
        </p:sp>
        <p:sp>
          <p:nvSpPr>
            <p:cNvPr id="81" name="Textfeld 80"/>
            <p:cNvSpPr txBox="1"/>
            <p:nvPr/>
          </p:nvSpPr>
          <p:spPr>
            <a:xfrm>
              <a:off x="1500468" y="2007268"/>
              <a:ext cx="6222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tx1"/>
                  </a:solidFill>
                </a:rPr>
                <a:t>U(CCC)</a:t>
              </a:r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7996024" y="2623343"/>
              <a:ext cx="909288" cy="461665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de-DE" sz="1200" dirty="0">
                  <a:solidFill>
                    <a:schemeClr val="tx1"/>
                  </a:solidFill>
                </a:rPr>
                <a:t>A. Reiter</a:t>
              </a:r>
            </a:p>
            <a:p>
              <a:pPr>
                <a:spcAft>
                  <a:spcPts val="600"/>
                </a:spcAft>
              </a:pPr>
              <a:r>
                <a:rPr lang="de-DE" sz="1200" dirty="0">
                  <a:solidFill>
                    <a:schemeClr val="tx1"/>
                  </a:solidFill>
                </a:rPr>
                <a:t>H. Bräuning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cxnSp>
          <p:nvCxnSpPr>
            <p:cNvPr id="82" name="Gerade Verbindung mit Pfeil 81"/>
            <p:cNvCxnSpPr/>
            <p:nvPr/>
          </p:nvCxnSpPr>
          <p:spPr>
            <a:xfrm flipH="1" flipV="1">
              <a:off x="1811611" y="1770735"/>
              <a:ext cx="1" cy="25884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Grafik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0431" y="1104483"/>
            <a:ext cx="5243011" cy="1590658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78" y="4428582"/>
            <a:ext cx="6877403" cy="1854295"/>
          </a:xfrm>
          <a:prstGeom prst="rect">
            <a:avLst/>
          </a:prstGeom>
        </p:spPr>
      </p:pic>
      <p:sp>
        <p:nvSpPr>
          <p:cNvPr id="83" name="Textfeld 82"/>
          <p:cNvSpPr txBox="1"/>
          <p:nvPr/>
        </p:nvSpPr>
        <p:spPr>
          <a:xfrm>
            <a:off x="579528" y="3638901"/>
            <a:ext cx="293073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dirty="0">
                <a:solidFill>
                  <a:schemeClr val="tx1"/>
                </a:solidFill>
              </a:rPr>
              <a:t>Setup </a:t>
            </a:r>
            <a:r>
              <a:rPr lang="de-DE" dirty="0" err="1">
                <a:solidFill>
                  <a:schemeClr val="tx1"/>
                </a:solidFill>
              </a:rPr>
              <a:t>for</a:t>
            </a:r>
            <a:r>
              <a:rPr lang="de-DE" dirty="0">
                <a:solidFill>
                  <a:schemeClr val="tx1"/>
                </a:solidFill>
              </a:rPr>
              <a:t> SDR Feedback Loop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4" name="Textfeld 83"/>
          <p:cNvSpPr txBox="1"/>
          <p:nvPr/>
        </p:nvSpPr>
        <p:spPr>
          <a:xfrm>
            <a:off x="7554960" y="1195180"/>
            <a:ext cx="508473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SEM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5" name="Textfeld 84"/>
          <p:cNvSpPr txBox="1"/>
          <p:nvPr/>
        </p:nvSpPr>
        <p:spPr>
          <a:xfrm>
            <a:off x="7554959" y="2021049"/>
            <a:ext cx="473206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CCC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6" name="Textfeld 85"/>
          <p:cNvSpPr txBox="1"/>
          <p:nvPr/>
        </p:nvSpPr>
        <p:spPr>
          <a:xfrm>
            <a:off x="7034730" y="4652263"/>
            <a:ext cx="2090124" cy="156966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1200" dirty="0">
                <a:solidFill>
                  <a:schemeClr val="tx1"/>
                </a:solidFill>
              </a:rPr>
              <a:t>- </a:t>
            </a:r>
            <a:r>
              <a:rPr lang="de-DE" sz="1200" dirty="0" err="1">
                <a:solidFill>
                  <a:schemeClr val="tx1"/>
                </a:solidFill>
              </a:rPr>
              <a:t>Flux</a:t>
            </a:r>
            <a:r>
              <a:rPr lang="de-DE" sz="1200" dirty="0">
                <a:solidFill>
                  <a:schemeClr val="tx1"/>
                </a:solidFill>
              </a:rPr>
              <a:t> Jump </a:t>
            </a:r>
            <a:r>
              <a:rPr lang="de-DE" sz="1200" dirty="0" err="1">
                <a:solidFill>
                  <a:schemeClr val="tx1"/>
                </a:solidFill>
              </a:rPr>
              <a:t>occurred</a:t>
            </a:r>
            <a:r>
              <a:rPr lang="de-DE" sz="1200" dirty="0">
                <a:solidFill>
                  <a:schemeClr val="tx1"/>
                </a:solidFill>
              </a:rPr>
              <a:t>  at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1200" dirty="0" err="1">
                <a:solidFill>
                  <a:schemeClr val="tx1"/>
                </a:solidFill>
              </a:rPr>
              <a:t>both</a:t>
            </a:r>
            <a:r>
              <a:rPr lang="de-DE" sz="1200" dirty="0">
                <a:solidFill>
                  <a:schemeClr val="tx1"/>
                </a:solidFill>
              </a:rPr>
              <a:t> SQUIDS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de-DE" sz="12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solidFill>
                  <a:schemeClr val="tx1"/>
                </a:solidFill>
              </a:rPr>
              <a:t>- Due </a:t>
            </a:r>
            <a:r>
              <a:rPr lang="de-DE" sz="1200" dirty="0" err="1">
                <a:solidFill>
                  <a:schemeClr val="tx1"/>
                </a:solidFill>
              </a:rPr>
              <a:t>to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spill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properties</a:t>
            </a:r>
            <a:r>
              <a:rPr lang="de-DE" sz="1200" dirty="0">
                <a:solidFill>
                  <a:schemeClr val="tx1"/>
                </a:solidFill>
              </a:rPr>
              <a:t> at </a:t>
            </a:r>
          </a:p>
          <a:p>
            <a:pPr>
              <a:spcAft>
                <a:spcPts val="0"/>
              </a:spcAft>
            </a:pPr>
            <a:r>
              <a:rPr lang="de-DE" sz="1200" dirty="0">
                <a:solidFill>
                  <a:schemeClr val="tx1"/>
                </a:solidFill>
              </a:rPr>
              <a:t>Ar beam </a:t>
            </a:r>
            <a:r>
              <a:rPr lang="de-DE" sz="1200" dirty="0" err="1">
                <a:solidFill>
                  <a:schemeClr val="tx1"/>
                </a:solidFill>
              </a:rPr>
              <a:t>or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general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problem</a:t>
            </a:r>
            <a:r>
              <a:rPr lang="de-DE" sz="1200" dirty="0">
                <a:solidFill>
                  <a:schemeClr val="tx1"/>
                </a:solidFill>
              </a:rPr>
              <a:t>?</a:t>
            </a:r>
          </a:p>
          <a:p>
            <a:pPr>
              <a:spcAft>
                <a:spcPts val="0"/>
              </a:spcAft>
            </a:pPr>
            <a:endParaRPr lang="de-DE" sz="1200" dirty="0">
              <a:solidFill>
                <a:schemeClr val="tx1"/>
              </a:solidFill>
            </a:endParaRPr>
          </a:p>
          <a:p>
            <a:pPr>
              <a:spcAft>
                <a:spcPts val="0"/>
              </a:spcAft>
            </a:pPr>
            <a:r>
              <a:rPr lang="de-DE" sz="1200" dirty="0">
                <a:solidFill>
                  <a:schemeClr val="tx1"/>
                </a:solidFill>
              </a:rPr>
              <a:t>- </a:t>
            </a:r>
            <a:r>
              <a:rPr lang="de-DE" sz="1200" dirty="0" err="1">
                <a:solidFill>
                  <a:schemeClr val="tx1"/>
                </a:solidFill>
              </a:rPr>
              <a:t>Once</a:t>
            </a:r>
            <a:r>
              <a:rPr lang="de-DE" sz="1200" dirty="0">
                <a:solidFill>
                  <a:schemeClr val="tx1"/>
                </a:solidFill>
              </a:rPr>
              <a:t> CCC </a:t>
            </a:r>
            <a:r>
              <a:rPr lang="de-DE" sz="1200" dirty="0" err="1">
                <a:solidFill>
                  <a:schemeClr val="tx1"/>
                </a:solidFill>
              </a:rPr>
              <a:t>works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filtering</a:t>
            </a:r>
            <a:r>
              <a:rPr lang="de-DE" sz="1200" dirty="0">
                <a:solidFill>
                  <a:schemeClr val="tx1"/>
                </a:solidFill>
              </a:rPr>
              <a:t> in </a:t>
            </a:r>
          </a:p>
          <a:p>
            <a:pPr>
              <a:spcAft>
                <a:spcPts val="0"/>
              </a:spcAft>
            </a:pPr>
            <a:r>
              <a:rPr lang="de-DE" sz="1200" dirty="0">
                <a:solidFill>
                  <a:schemeClr val="tx1"/>
                </a:solidFill>
              </a:rPr>
              <a:t>FESA will </a:t>
            </a:r>
            <a:r>
              <a:rPr lang="de-DE" sz="1200" dirty="0" err="1">
                <a:solidFill>
                  <a:schemeClr val="tx1"/>
                </a:solidFill>
              </a:rPr>
              <a:t>provide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good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signal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87" name="Rechteck 86"/>
          <p:cNvSpPr/>
          <p:nvPr/>
        </p:nvSpPr>
        <p:spPr bwMode="auto">
          <a:xfrm>
            <a:off x="7037231" y="4643336"/>
            <a:ext cx="1957612" cy="1595336"/>
          </a:xfrm>
          <a:prstGeom prst="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9161C30-3D3A-401A-E84A-81203BC96435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4" name="Text Box 2">
              <a:extLst>
                <a:ext uri="{FF2B5EF4-FFF2-40B4-BE49-F238E27FC236}">
                  <a16:creationId xmlns:a16="http://schemas.microsoft.com/office/drawing/2014/main" id="{3D3117A5-40BF-9E30-FDBC-3C187778AA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65DE6BFA-3454-A2C9-72A9-6B869AA64A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7</a:t>
              </a:r>
            </a:p>
          </p:txBody>
        </p:sp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4E6D6E1F-08A0-AD38-749D-2827585556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7" name="Ellipse 6">
            <a:extLst>
              <a:ext uri="{FF2B5EF4-FFF2-40B4-BE49-F238E27FC236}">
                <a16:creationId xmlns:a16="http://schemas.microsoft.com/office/drawing/2014/main" id="{CED01C05-DE8D-EFFB-9C92-2282BA4B476A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426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sz="1600" dirty="0">
                <a:latin typeface="Arial" charset="0"/>
              </a:rPr>
              <a:t>Situation at CRYRING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251520" y="836712"/>
            <a:ext cx="7848872" cy="5328592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CCC-XD (Niobium) successfully operated in storage ring, </a:t>
            </a:r>
            <a:r>
              <a:rPr lang="en-US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 measurement could be demonstrated, support for </a:t>
            </a:r>
            <a:r>
              <a:rPr lang="en-US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Cryring</a:t>
            </a: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 experiments provided. 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endParaRPr lang="en-US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strong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influence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-background on V/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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Curve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when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moving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from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lab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machine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 Bias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Current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reduced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operation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less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stable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than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in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laboratory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unavoidable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jump at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injection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slew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rate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problems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partly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solved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by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damping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the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system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magnetic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ramp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up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to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30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nA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better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magnetic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shielding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required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periodic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disturbances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liquefier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, 30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required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implemented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in FESA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endParaRPr lang="en-US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Todos</a:t>
            </a: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slew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rate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limitations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damping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modified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eigenmodes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by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matching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trafo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improve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magnetic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shielding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shield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from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axial CCC)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longer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standing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time (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new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thermal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shield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bigger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liquefier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less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expensive (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lead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shielding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better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noise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etc. (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matching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transformer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design, Dual Core CCC)</a:t>
            </a: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space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restrictions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compact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0.5 m CCC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required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–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seems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realistic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with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axial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shielding</a:t>
            </a:r>
            <a:endParaRPr lang="de-DE" sz="1200" b="1" kern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buFontTx/>
              <a:buChar char="-"/>
            </a:pP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project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dependent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on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future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modifications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/ experimental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programme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CRYRING </a:t>
            </a:r>
            <a:endParaRPr lang="de-DE" sz="12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fik 9"/>
          <p:cNvPicPr/>
          <p:nvPr/>
        </p:nvPicPr>
        <p:blipFill>
          <a:blip r:embed="rId3"/>
          <a:stretch>
            <a:fillRect/>
          </a:stretch>
        </p:blipFill>
        <p:spPr>
          <a:xfrm>
            <a:off x="7288671" y="2492896"/>
            <a:ext cx="1582596" cy="3424796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9521D3E-EB44-4904-39D5-F5E70CBB9509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85C405F1-B98E-EC33-7F09-6525396023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4" name="Text Box 3">
              <a:extLst>
                <a:ext uri="{FF2B5EF4-FFF2-40B4-BE49-F238E27FC236}">
                  <a16:creationId xmlns:a16="http://schemas.microsoft.com/office/drawing/2014/main" id="{5165BF5E-475E-89EC-98AB-EFCD8ABEB4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F17B204A-B11E-9E1F-4417-14D0ECF0C6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6" name="Ellipse 5">
            <a:extLst>
              <a:ext uri="{FF2B5EF4-FFF2-40B4-BE49-F238E27FC236}">
                <a16:creationId xmlns:a16="http://schemas.microsoft.com/office/drawing/2014/main" id="{8A6C21FC-3196-0653-3764-BB7819C50257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763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75656" y="188640"/>
            <a:ext cx="5688632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sz="1600" dirty="0">
                <a:solidFill>
                  <a:srgbClr val="FFFFFF"/>
                </a:solidFill>
                <a:latin typeface="Arial" charset="0"/>
              </a:rPr>
              <a:t>Engineering Run 04/2024  DCCC@SIS18</a:t>
            </a:r>
          </a:p>
        </p:txBody>
      </p:sp>
      <p:grpSp>
        <p:nvGrpSpPr>
          <p:cNvPr id="36" name="Gruppieren 35"/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37" name="Text Box 2"/>
            <p:cNvSpPr txBox="1">
              <a:spLocks noChangeArrowheads="1"/>
            </p:cNvSpPr>
            <p:nvPr/>
          </p:nvSpPr>
          <p:spPr bwMode="auto">
            <a:xfrm>
              <a:off x="3131840" y="6448425"/>
              <a:ext cx="2665711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GSI </a:t>
              </a:r>
              <a:r>
                <a:rPr lang="de-DE" altLang="de-DE" sz="1200" dirty="0" err="1">
                  <a:solidFill>
                    <a:srgbClr val="000000"/>
                  </a:solidFill>
                </a:rPr>
                <a:t>Machine</a:t>
              </a:r>
              <a:r>
                <a:rPr lang="de-DE" altLang="de-DE" sz="1200" dirty="0">
                  <a:solidFill>
                    <a:srgbClr val="000000"/>
                  </a:solidFill>
                </a:rPr>
                <a:t> </a:t>
              </a:r>
              <a:r>
                <a:rPr lang="de-DE" altLang="de-DE" sz="1200" dirty="0" err="1">
                  <a:solidFill>
                    <a:srgbClr val="000000"/>
                  </a:solidFill>
                </a:rPr>
                <a:t>Coordination</a:t>
              </a:r>
              <a:r>
                <a:rPr lang="de-DE" altLang="de-DE" sz="1200" dirty="0">
                  <a:solidFill>
                    <a:srgbClr val="000000"/>
                  </a:solidFill>
                </a:rPr>
                <a:t> Meeting</a:t>
              </a:r>
            </a:p>
          </p:txBody>
        </p:sp>
        <p:sp>
          <p:nvSpPr>
            <p:cNvPr id="38" name="Text Box 3"/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endParaRPr lang="de-DE" altLang="de-DE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39" name="Text Box 4"/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4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40" name="Ellipse 39"/>
          <p:cNvSpPr/>
          <p:nvPr/>
        </p:nvSpPr>
        <p:spPr bwMode="auto">
          <a:xfrm>
            <a:off x="8592542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8640955" y="6446016"/>
            <a:ext cx="263214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200" b="1" dirty="0">
                <a:solidFill>
                  <a:schemeClr val="tx1"/>
                </a:solidFill>
              </a:rPr>
              <a:t>9</a:t>
            </a:r>
            <a:endParaRPr lang="en-US" sz="1200" b="1" dirty="0">
              <a:solidFill>
                <a:schemeClr val="tx1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4394" y="1916832"/>
            <a:ext cx="4093046" cy="438055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00" y="1052736"/>
            <a:ext cx="4066884" cy="211746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838" y="3891100"/>
            <a:ext cx="4320988" cy="227420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620082" y="1465039"/>
            <a:ext cx="1472198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FFT </a:t>
            </a:r>
            <a:r>
              <a:rPr lang="de-DE" sz="1400" dirty="0" err="1">
                <a:solidFill>
                  <a:schemeClr val="tx1"/>
                </a:solidFill>
              </a:rPr>
              <a:t>from</a:t>
            </a:r>
            <a:r>
              <a:rPr lang="de-DE" sz="1400" dirty="0">
                <a:solidFill>
                  <a:schemeClr val="tx1"/>
                </a:solidFill>
              </a:rPr>
              <a:t> Er beam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395536" y="3284984"/>
            <a:ext cx="2927917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Test </a:t>
            </a:r>
            <a:r>
              <a:rPr lang="de-DE" sz="1400" dirty="0" err="1">
                <a:solidFill>
                  <a:schemeClr val="tx1"/>
                </a:solidFill>
              </a:rPr>
              <a:t>of</a:t>
            </a:r>
            <a:r>
              <a:rPr lang="de-DE" sz="1400" dirty="0">
                <a:solidFill>
                  <a:schemeClr val="tx1"/>
                </a:solidFill>
              </a:rPr>
              <a:t> tune „</a:t>
            </a:r>
            <a:r>
              <a:rPr lang="de-DE" sz="1400" dirty="0" err="1">
                <a:solidFill>
                  <a:schemeClr val="tx1"/>
                </a:solidFill>
              </a:rPr>
              <a:t>wobbling</a:t>
            </a:r>
            <a:r>
              <a:rPr lang="de-DE" sz="1400" dirty="0">
                <a:solidFill>
                  <a:schemeClr val="tx1"/>
                </a:solidFill>
              </a:rPr>
              <a:t>“ </a:t>
            </a:r>
            <a:r>
              <a:rPr lang="de-DE" sz="1400" dirty="0" err="1">
                <a:solidFill>
                  <a:schemeClr val="tx1"/>
                </a:solidFill>
              </a:rPr>
              <a:t>with</a:t>
            </a:r>
            <a:r>
              <a:rPr lang="de-DE" sz="1400" dirty="0">
                <a:solidFill>
                  <a:schemeClr val="tx1"/>
                </a:solidFill>
              </a:rPr>
              <a:t> Ar beam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Gerade Verbindung mit Pfeil 11"/>
          <p:cNvCxnSpPr/>
          <p:nvPr/>
        </p:nvCxnSpPr>
        <p:spPr bwMode="auto">
          <a:xfrm>
            <a:off x="4572000" y="1628800"/>
            <a:ext cx="936104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hteck 1"/>
          <p:cNvSpPr/>
          <p:nvPr/>
        </p:nvSpPr>
        <p:spPr>
          <a:xfrm>
            <a:off x="5040052" y="1052736"/>
            <a:ext cx="33483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Beam: Er</a:t>
            </a:r>
            <a:r>
              <a:rPr lang="de-DE" altLang="de-DE" sz="1000" b="1" baseline="30000" dirty="0">
                <a:solidFill>
                  <a:srgbClr val="000000"/>
                </a:solidFill>
                <a:latin typeface="Arial" charset="0"/>
              </a:rPr>
              <a:t>57+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, ~5*10</a:t>
            </a:r>
            <a:r>
              <a:rPr lang="de-DE" altLang="de-DE" sz="1000" b="1" baseline="30000" dirty="0">
                <a:solidFill>
                  <a:srgbClr val="000000"/>
                </a:solidFill>
                <a:latin typeface="Arial" charset="0"/>
              </a:rPr>
              <a:t>8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pps, 400 </a:t>
            </a:r>
            <a:r>
              <a:rPr lang="de-DE" altLang="de-DE" sz="1000" b="1" dirty="0" err="1">
                <a:solidFill>
                  <a:srgbClr val="000000"/>
                </a:solidFill>
                <a:latin typeface="Arial" charset="0"/>
              </a:rPr>
              <a:t>MeV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/u, </a:t>
            </a:r>
            <a:r>
              <a:rPr lang="de-DE" altLang="de-DE" sz="1000" b="1" dirty="0" err="1">
                <a:solidFill>
                  <a:srgbClr val="000000"/>
                </a:solidFill>
                <a:latin typeface="Arial" charset="0"/>
              </a:rPr>
              <a:t>t</a:t>
            </a:r>
            <a:r>
              <a:rPr lang="de-DE" altLang="de-DE" sz="1000" b="1" baseline="-25000" dirty="0" err="1">
                <a:solidFill>
                  <a:srgbClr val="000000"/>
                </a:solidFill>
                <a:latin typeface="Arial" charset="0"/>
              </a:rPr>
              <a:t>extr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 20 </a:t>
            </a:r>
            <a:r>
              <a:rPr lang="de-DE" altLang="de-DE" sz="1000" b="1" dirty="0" err="1">
                <a:solidFill>
                  <a:srgbClr val="000000"/>
                </a:solidFill>
                <a:latin typeface="Arial" charset="0"/>
              </a:rPr>
              <a:t>ms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 – 1 s</a:t>
            </a:r>
            <a:endParaRPr lang="en-US" sz="1000" dirty="0"/>
          </a:p>
        </p:txBody>
      </p:sp>
      <p:sp>
        <p:nvSpPr>
          <p:cNvPr id="16" name="Rechteck 15"/>
          <p:cNvSpPr/>
          <p:nvPr/>
        </p:nvSpPr>
        <p:spPr>
          <a:xfrm>
            <a:off x="395536" y="3573016"/>
            <a:ext cx="331236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Beam: Ar</a:t>
            </a:r>
            <a:r>
              <a:rPr lang="de-DE" altLang="de-DE" sz="1000" b="1" baseline="30000" dirty="0">
                <a:solidFill>
                  <a:srgbClr val="000000"/>
                </a:solidFill>
                <a:latin typeface="Arial" charset="0"/>
              </a:rPr>
              <a:t>18+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, ~3*10</a:t>
            </a:r>
            <a:r>
              <a:rPr lang="de-DE" altLang="de-DE" sz="1000" b="1" baseline="30000" dirty="0">
                <a:solidFill>
                  <a:srgbClr val="000000"/>
                </a:solidFill>
                <a:latin typeface="Arial" charset="0"/>
              </a:rPr>
              <a:t>9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pps, 400 </a:t>
            </a:r>
            <a:r>
              <a:rPr lang="de-DE" altLang="de-DE" sz="1000" b="1" dirty="0" err="1">
                <a:solidFill>
                  <a:srgbClr val="000000"/>
                </a:solidFill>
                <a:latin typeface="Arial" charset="0"/>
              </a:rPr>
              <a:t>MeV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/u, </a:t>
            </a:r>
            <a:r>
              <a:rPr lang="de-DE" altLang="de-DE" sz="1000" b="1" dirty="0" err="1">
                <a:solidFill>
                  <a:srgbClr val="000000"/>
                </a:solidFill>
                <a:latin typeface="Arial" charset="0"/>
              </a:rPr>
              <a:t>t</a:t>
            </a:r>
            <a:r>
              <a:rPr lang="de-DE" altLang="de-DE" sz="1000" b="1" baseline="-25000" dirty="0" err="1">
                <a:solidFill>
                  <a:srgbClr val="000000"/>
                </a:solidFill>
                <a:latin typeface="Arial" charset="0"/>
              </a:rPr>
              <a:t>extr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 50 </a:t>
            </a:r>
            <a:r>
              <a:rPr lang="de-DE" altLang="de-DE" sz="1000" b="1" dirty="0" err="1">
                <a:solidFill>
                  <a:srgbClr val="000000"/>
                </a:solidFill>
                <a:latin typeface="Arial" charset="0"/>
              </a:rPr>
              <a:t>ms</a:t>
            </a:r>
            <a:r>
              <a:rPr lang="de-DE" altLang="de-DE" sz="1000" b="1" dirty="0">
                <a:solidFill>
                  <a:srgbClr val="000000"/>
                </a:solidFill>
                <a:latin typeface="Arial" charset="0"/>
              </a:rPr>
              <a:t> – 2 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02925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201612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sz="1600" dirty="0">
                <a:latin typeface="Arial" charset="0"/>
              </a:rPr>
              <a:t>Summary </a:t>
            </a:r>
            <a:r>
              <a:rPr lang="de-DE" altLang="de-DE" sz="1600" dirty="0" err="1">
                <a:latin typeface="Arial" charset="0"/>
              </a:rPr>
              <a:t>and</a:t>
            </a:r>
            <a:r>
              <a:rPr lang="de-DE" altLang="de-DE" sz="1600" dirty="0">
                <a:latin typeface="Arial" charset="0"/>
              </a:rPr>
              <a:t> Outlook</a:t>
            </a:r>
          </a:p>
        </p:txBody>
      </p:sp>
      <p:sp>
        <p:nvSpPr>
          <p:cNvPr id="36" name="Ellipse 35"/>
          <p:cNvSpPr/>
          <p:nvPr/>
        </p:nvSpPr>
        <p:spPr bwMode="auto">
          <a:xfrm>
            <a:off x="8592542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38" name="Inhaltsplatzhalter 2"/>
          <p:cNvSpPr txBox="1">
            <a:spLocks/>
          </p:cNvSpPr>
          <p:nvPr/>
        </p:nvSpPr>
        <p:spPr>
          <a:xfrm>
            <a:off x="467544" y="1358841"/>
            <a:ext cx="8241704" cy="4446423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CCC focus at FAIR changed from storage rings to transport sections </a:t>
            </a: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 FAIR Early Science … FS, FS+ scenarios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CCC-XD successfully operated in storage rings and transport lines, </a:t>
            </a:r>
            <a:r>
              <a:rPr lang="en-US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 and spill measurement could be demonstrated, system fulfils FAIR requirements (almost)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Beamtime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in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 2023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showed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XD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setup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capability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online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spill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analysis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Axial CCC type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provides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excellent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magnetic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shielding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, but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extremely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noise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sensitive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Dual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core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CCC</a:t>
            </a: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 combines advantages of both systems and will be the choice for FAIR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DCCC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successfully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tested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beam,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operation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detector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feedback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out (so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far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sz="1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200" kern="0" dirty="0">
                <a:latin typeface="Arial" panose="020B0604020202020204" pitchFamily="34" charset="0"/>
                <a:cs typeface="Arial" panose="020B0604020202020204" pitchFamily="34" charset="0"/>
              </a:rPr>
              <a:t>Current activities:</a:t>
            </a:r>
          </a:p>
          <a:p>
            <a:pPr>
              <a:spcBef>
                <a:spcPts val="600"/>
              </a:spcBef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-   New thermal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(June 2024)</a:t>
            </a:r>
          </a:p>
          <a:p>
            <a:pPr marL="180000">
              <a:spcBef>
                <a:spcPts val="600"/>
              </a:spcBef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-  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Liquefier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2024) 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collaboration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with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TransMIT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Gießen?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FESA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filtering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, online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processing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SQUID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controls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spill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optimization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finalization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 DCCC design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 FH Jena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advanced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de-DE" sz="12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processing</a:t>
            </a:r>
            <a:endParaRPr lang="de-DE" sz="12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purchasing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cryostat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2nd CCC end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</a:p>
          <a:p>
            <a:pPr marL="0" indent="0">
              <a:spcBef>
                <a:spcPts val="600"/>
              </a:spcBef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…..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slow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controls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Simatic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cryostat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optimization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commercial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whenever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ressources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available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0074F35-BD2E-21EF-C334-AD039C99FCA7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3" name="Text Box 3">
              <a:extLst>
                <a:ext uri="{FF2B5EF4-FFF2-40B4-BE49-F238E27FC236}">
                  <a16:creationId xmlns:a16="http://schemas.microsoft.com/office/drawing/2014/main" id="{C595F1C3-116E-F905-FD06-1D404D21B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endParaRPr lang="de-DE" altLang="de-DE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4" name="Text Box 4">
              <a:extLst>
                <a:ext uri="{FF2B5EF4-FFF2-40B4-BE49-F238E27FC236}">
                  <a16:creationId xmlns:a16="http://schemas.microsoft.com/office/drawing/2014/main" id="{1162C224-8B2C-2E15-605F-BA46B07922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5" name="Ellipse 4">
            <a:extLst>
              <a:ext uri="{FF2B5EF4-FFF2-40B4-BE49-F238E27FC236}">
                <a16:creationId xmlns:a16="http://schemas.microsoft.com/office/drawing/2014/main" id="{1256D4C7-CAF0-5C9E-1992-ED4D0D492096}"/>
              </a:ext>
            </a:extLst>
          </p:cNvPr>
          <p:cNvSpPr/>
          <p:nvPr/>
        </p:nvSpPr>
        <p:spPr bwMode="auto">
          <a:xfrm>
            <a:off x="8592542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1CEA83D-D11D-4121-651E-CC059D485DB3}"/>
              </a:ext>
            </a:extLst>
          </p:cNvPr>
          <p:cNvSpPr txBox="1"/>
          <p:nvPr/>
        </p:nvSpPr>
        <p:spPr>
          <a:xfrm>
            <a:off x="8601682" y="6446016"/>
            <a:ext cx="341760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200" b="1" dirty="0">
                <a:solidFill>
                  <a:schemeClr val="tx1"/>
                </a:solidFill>
              </a:rPr>
              <a:t>10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98FBEDDD-EE4C-AAB1-3A0B-386D8FD90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912" y="6448425"/>
            <a:ext cx="144016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de-DE" sz="1200" dirty="0">
                <a:solidFill>
                  <a:srgbClr val="000000"/>
                </a:solidFill>
              </a:rPr>
              <a:t>CCC Mini Workshop</a:t>
            </a:r>
          </a:p>
        </p:txBody>
      </p:sp>
    </p:spTree>
    <p:extLst>
      <p:ext uri="{BB962C8B-B14F-4D97-AF65-F5344CB8AC3E}">
        <p14:creationId xmlns:p14="http://schemas.microsoft.com/office/powerpoint/2010/main" val="40664181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201612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sz="1600" dirty="0">
                <a:latin typeface="Arial" charset="0"/>
              </a:rPr>
              <a:t>Further </a:t>
            </a:r>
            <a:r>
              <a:rPr lang="de-DE" altLang="de-DE" sz="1600" dirty="0" err="1">
                <a:latin typeface="Arial" charset="0"/>
              </a:rPr>
              <a:t>Collaboration</a:t>
            </a:r>
            <a:r>
              <a:rPr lang="de-DE" altLang="de-DE" sz="1600" dirty="0">
                <a:latin typeface="Arial" charset="0"/>
              </a:rPr>
              <a:t> Topics GSI / CERN / Jena</a:t>
            </a:r>
          </a:p>
        </p:txBody>
      </p:sp>
      <p:sp>
        <p:nvSpPr>
          <p:cNvPr id="36" name="Ellipse 35"/>
          <p:cNvSpPr/>
          <p:nvPr/>
        </p:nvSpPr>
        <p:spPr bwMode="auto">
          <a:xfrm>
            <a:off x="8592542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38" name="Inhaltsplatzhalter 2"/>
          <p:cNvSpPr txBox="1">
            <a:spLocks/>
          </p:cNvSpPr>
          <p:nvPr/>
        </p:nvSpPr>
        <p:spPr>
          <a:xfrm>
            <a:off x="2267744" y="2214646"/>
            <a:ext cx="4752528" cy="2655260"/>
          </a:xfrm>
          <a:prstGeom prst="rect">
            <a:avLst/>
          </a:prstGeom>
        </p:spPr>
        <p:txBody>
          <a:bodyPr/>
          <a:lstStyle>
            <a:lvl1pPr marL="342900" indent="-342900" algn="l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8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FESA </a:t>
            </a:r>
            <a:r>
              <a:rPr lang="de-DE" sz="12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de-DE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</a:t>
            </a:r>
            <a:r>
              <a:rPr lang="de-DE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rings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FESA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class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HEBT (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merge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DCCC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optimization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</a:rPr>
              <a:t>tests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</a:rPr>
              <a:t> at GSI / CERN 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FAIR + SPS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Slow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controls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cryogenic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/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vacuum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system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with UNICOS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Liquefier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development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beyond</a:t>
            </a:r>
            <a:r>
              <a:rPr lang="de-DE" sz="1200" ker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Cryomech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Dry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cryostat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(FAIR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dimensions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time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schedule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?)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Improved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filtering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periodic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disturbances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CCC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detector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spill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optimization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feedback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system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Nonmagnetic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ceramic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gaps</a:t>
            </a: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Optimization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SQUID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electronics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(FLL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stability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de-DE" sz="1200" kern="0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radiation</a:t>
            </a:r>
            <a:r>
              <a:rPr lang="de-DE" sz="1200" kern="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pPr marL="171450" indent="-171450">
              <a:spcBef>
                <a:spcPts val="600"/>
              </a:spcBef>
              <a:buFontTx/>
              <a:buChar char="-"/>
            </a:pP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Tx/>
              <a:buChar char="-"/>
            </a:pPr>
            <a:endParaRPr lang="de-DE" sz="12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0074F35-BD2E-21EF-C334-AD039C99FCA7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3" name="Text Box 3">
              <a:extLst>
                <a:ext uri="{FF2B5EF4-FFF2-40B4-BE49-F238E27FC236}">
                  <a16:creationId xmlns:a16="http://schemas.microsoft.com/office/drawing/2014/main" id="{C595F1C3-116E-F905-FD06-1D404D21B2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endParaRPr lang="de-DE" altLang="de-DE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4" name="Text Box 4">
              <a:extLst>
                <a:ext uri="{FF2B5EF4-FFF2-40B4-BE49-F238E27FC236}">
                  <a16:creationId xmlns:a16="http://schemas.microsoft.com/office/drawing/2014/main" id="{1162C224-8B2C-2E15-605F-BA46B07922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5" name="Ellipse 4">
            <a:extLst>
              <a:ext uri="{FF2B5EF4-FFF2-40B4-BE49-F238E27FC236}">
                <a16:creationId xmlns:a16="http://schemas.microsoft.com/office/drawing/2014/main" id="{1256D4C7-CAF0-5C9E-1992-ED4D0D492096}"/>
              </a:ext>
            </a:extLst>
          </p:cNvPr>
          <p:cNvSpPr/>
          <p:nvPr/>
        </p:nvSpPr>
        <p:spPr bwMode="auto">
          <a:xfrm>
            <a:off x="8592542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1CEA83D-D11D-4121-651E-CC059D485DB3}"/>
              </a:ext>
            </a:extLst>
          </p:cNvPr>
          <p:cNvSpPr txBox="1"/>
          <p:nvPr/>
        </p:nvSpPr>
        <p:spPr>
          <a:xfrm>
            <a:off x="8601682" y="6446016"/>
            <a:ext cx="341760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200" b="1" dirty="0">
                <a:solidFill>
                  <a:schemeClr val="tx1"/>
                </a:solidFill>
              </a:rPr>
              <a:t>10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98FBEDDD-EE4C-AAB1-3A0B-386D8FD907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912" y="6448425"/>
            <a:ext cx="144016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de-DE" sz="1200" dirty="0">
                <a:solidFill>
                  <a:srgbClr val="000000"/>
                </a:solidFill>
              </a:rPr>
              <a:t>CCC Mini Workshop</a:t>
            </a:r>
          </a:p>
        </p:txBody>
      </p:sp>
    </p:spTree>
    <p:extLst>
      <p:ext uri="{BB962C8B-B14F-4D97-AF65-F5344CB8AC3E}">
        <p14:creationId xmlns:p14="http://schemas.microsoft.com/office/powerpoint/2010/main" val="2742933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201612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</a:pPr>
            <a:r>
              <a:rPr lang="de-DE" altLang="de-DE" sz="1600" dirty="0">
                <a:latin typeface="Arial" charset="0"/>
              </a:rPr>
              <a:t>CCC </a:t>
            </a:r>
            <a:r>
              <a:rPr lang="de-DE" altLang="de-DE" sz="1600" dirty="0" err="1">
                <a:latin typeface="Arial" charset="0"/>
              </a:rPr>
              <a:t>Collaboration</a:t>
            </a:r>
            <a:r>
              <a:rPr lang="de-DE" altLang="de-DE" sz="1600" dirty="0">
                <a:latin typeface="Arial" charset="0"/>
              </a:rPr>
              <a:t> 2015-2024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1979612" y="1300982"/>
            <a:ext cx="590475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1788" indent="-331788"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spcBef>
                <a:spcPts val="450"/>
              </a:spcBef>
              <a:buClr>
                <a:srgbClr val="FDBB63"/>
              </a:buClr>
              <a:buFont typeface="Wingdings" charset="2"/>
              <a:buChar char=""/>
            </a:pPr>
            <a:r>
              <a:rPr lang="de-DE" altLang="de-DE" sz="1400" b="1" dirty="0">
                <a:solidFill>
                  <a:srgbClr val="333333"/>
                </a:solidFill>
                <a:latin typeface="Arial" charset="0"/>
              </a:rPr>
              <a:t>HI Jena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: Laboratory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tests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,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shielding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and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SQUID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circuit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design, SPICE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models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  <a:sym typeface="Wingdings" panose="05000000000000000000" pitchFamily="2" charset="2"/>
              </a:rPr>
              <a:t>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  <a:sym typeface="Wingdings" panose="05000000000000000000" pitchFamily="2" charset="2"/>
              </a:rPr>
              <a:t>signal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  <a:sym typeface="Wingdings" panose="05000000000000000000" pitchFamily="2" charset="2"/>
              </a:rPr>
              <a:t>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  <a:sym typeface="Wingdings" panose="05000000000000000000" pitchFamily="2" charset="2"/>
              </a:rPr>
              <a:t>processing</a:t>
            </a:r>
            <a:endParaRPr lang="de-DE" altLang="de-DE" sz="1200" dirty="0">
              <a:solidFill>
                <a:srgbClr val="333333"/>
              </a:solidFill>
              <a:latin typeface="Arial" charset="0"/>
            </a:endParaRP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1979613" y="1980951"/>
            <a:ext cx="633680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1788" indent="-331788"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spcBef>
                <a:spcPts val="450"/>
              </a:spcBef>
              <a:buClr>
                <a:srgbClr val="FDBB63"/>
              </a:buClr>
              <a:buFont typeface="Wingdings" charset="2"/>
              <a:buChar char=""/>
            </a:pPr>
            <a:r>
              <a:rPr lang="de-DE" altLang="de-DE" sz="1400" b="1" dirty="0">
                <a:solidFill>
                  <a:srgbClr val="333333"/>
                </a:solidFill>
                <a:latin typeface="Arial" charset="0"/>
              </a:rPr>
              <a:t>FSU Jena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: Laboratories (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cold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lab, EMV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shielded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),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administration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(BMBF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appl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.)</a:t>
            </a: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1962024" y="5778760"/>
            <a:ext cx="6630518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1788" indent="-331788"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spcBef>
                <a:spcPts val="450"/>
              </a:spcBef>
              <a:buClr>
                <a:srgbClr val="FDBB63"/>
              </a:buClr>
              <a:buFont typeface="Wingdings" charset="2"/>
              <a:buChar char=""/>
            </a:pPr>
            <a:r>
              <a:rPr lang="de-DE" altLang="de-DE" sz="1400" b="1" dirty="0" err="1">
                <a:solidFill>
                  <a:srgbClr val="333333"/>
                </a:solidFill>
                <a:latin typeface="Arial" charset="0"/>
              </a:rPr>
              <a:t>Magnicon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: SQUID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electronics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,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expertise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, 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radiation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test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; </a:t>
            </a:r>
            <a:r>
              <a:rPr lang="de-DE" altLang="de-DE" sz="1400" b="1" dirty="0">
                <a:solidFill>
                  <a:srgbClr val="333333"/>
                </a:solidFill>
                <a:latin typeface="Arial" charset="0"/>
              </a:rPr>
              <a:t>FH Jena: 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Signal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processing</a:t>
            </a:r>
            <a:endParaRPr lang="de-DE" altLang="de-DE" sz="1200" dirty="0">
              <a:solidFill>
                <a:srgbClr val="333333"/>
              </a:solidFill>
              <a:latin typeface="Arial" charset="0"/>
            </a:endParaRPr>
          </a:p>
        </p:txBody>
      </p:sp>
      <p:pic>
        <p:nvPicPr>
          <p:cNvPr id="6554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4332982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554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5363270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554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3139"/>
            <a:ext cx="1079500" cy="903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5549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20" y="1124744"/>
            <a:ext cx="1259260" cy="64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5551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65" y="4221088"/>
            <a:ext cx="67627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5557" name="Picture 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91327"/>
            <a:ext cx="1283637" cy="737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5558" name="Text Box 22"/>
          <p:cNvSpPr txBox="1">
            <a:spLocks noChangeArrowheads="1"/>
          </p:cNvSpPr>
          <p:nvPr/>
        </p:nvSpPr>
        <p:spPr bwMode="auto">
          <a:xfrm>
            <a:off x="1962025" y="4276081"/>
            <a:ext cx="5706319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1788" indent="-331788"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spcBef>
                <a:spcPts val="450"/>
              </a:spcBef>
              <a:buClr>
                <a:srgbClr val="FDBB63"/>
              </a:buClr>
              <a:buFont typeface="Wingdings" charset="2"/>
              <a:buChar char=""/>
            </a:pPr>
            <a:r>
              <a:rPr lang="de-DE" altLang="de-DE" sz="1400" b="1" dirty="0">
                <a:solidFill>
                  <a:srgbClr val="000000"/>
                </a:solidFill>
                <a:latin typeface="Arial" charset="0"/>
              </a:rPr>
              <a:t>CERN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Cryostat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development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, FESA,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beamline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tests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(ring) (1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PhD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thesis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65559" name="Text Box 23"/>
          <p:cNvSpPr txBox="1">
            <a:spLocks noChangeArrowheads="1"/>
          </p:cNvSpPr>
          <p:nvPr/>
        </p:nvSpPr>
        <p:spPr bwMode="auto">
          <a:xfrm>
            <a:off x="1962026" y="2882776"/>
            <a:ext cx="6354390" cy="33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1788" indent="-331788"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spcBef>
                <a:spcPts val="450"/>
              </a:spcBef>
              <a:buClr>
                <a:srgbClr val="FDBB63"/>
              </a:buClr>
              <a:buFont typeface="Wingdings" charset="2"/>
              <a:buChar char=""/>
            </a:pPr>
            <a:r>
              <a:rPr lang="de-DE" altLang="de-DE" sz="1400" b="1" dirty="0">
                <a:solidFill>
                  <a:srgbClr val="000000"/>
                </a:solidFill>
                <a:latin typeface="Arial" charset="0"/>
              </a:rPr>
              <a:t>IPHT Jena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: SQUID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development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and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production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, SQUID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electronics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, magn.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shield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 </a:t>
            </a:r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1962025" y="3533438"/>
            <a:ext cx="6630517" cy="32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1788" indent="-331788"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spcBef>
                <a:spcPts val="450"/>
              </a:spcBef>
              <a:buClr>
                <a:srgbClr val="FDBB63"/>
              </a:buClr>
              <a:buFont typeface="Wingdings" charset="2"/>
              <a:buChar char=""/>
            </a:pPr>
            <a:r>
              <a:rPr lang="de-DE" altLang="de-DE" sz="1400" b="1" dirty="0">
                <a:solidFill>
                  <a:srgbClr val="000000"/>
                </a:solidFill>
                <a:latin typeface="Arial" charset="0"/>
              </a:rPr>
              <a:t>TEMF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Simulations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shielding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factors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electrical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and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mechanical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eigenmodes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and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000000"/>
                </a:solidFill>
                <a:latin typeface="Arial" charset="0"/>
              </a:rPr>
              <a:t>stability</a:t>
            </a:r>
            <a:r>
              <a:rPr lang="de-DE" altLang="de-DE" sz="12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pic>
        <p:nvPicPr>
          <p:cNvPr id="65561" name="Picture 2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76997"/>
            <a:ext cx="1446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3" name="Gruppieren 2"/>
          <p:cNvGrpSpPr/>
          <p:nvPr/>
        </p:nvGrpSpPr>
        <p:grpSpPr>
          <a:xfrm>
            <a:off x="590649" y="5085184"/>
            <a:ext cx="2087562" cy="471488"/>
            <a:chOff x="590649" y="4956689"/>
            <a:chExt cx="2087562" cy="471488"/>
          </a:xfrm>
        </p:grpSpPr>
        <p:pic>
          <p:nvPicPr>
            <p:cNvPr id="65550" name="Picture 1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649" y="4956689"/>
              <a:ext cx="2087562" cy="471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" name="Rechteck 1"/>
            <p:cNvSpPr/>
            <p:nvPr/>
          </p:nvSpPr>
          <p:spPr bwMode="auto">
            <a:xfrm>
              <a:off x="590649" y="5228332"/>
              <a:ext cx="2087561" cy="1752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 pitchFamily="32" charset="0"/>
              </a:endParaRPr>
            </a:p>
          </p:txBody>
        </p:sp>
      </p:grp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1962024" y="5153710"/>
            <a:ext cx="70024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1788" indent="-331788"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spcBef>
                <a:spcPts val="450"/>
              </a:spcBef>
              <a:buClr>
                <a:srgbClr val="FDBB63"/>
              </a:buClr>
              <a:buFont typeface="Wingdings" charset="2"/>
              <a:buChar char=""/>
            </a:pPr>
            <a:r>
              <a:rPr lang="de-DE" altLang="de-DE" sz="1400" b="1" dirty="0">
                <a:solidFill>
                  <a:srgbClr val="333333"/>
                </a:solidFill>
                <a:latin typeface="Arial" charset="0"/>
              </a:rPr>
              <a:t>GSI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: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Cryostat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, beam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test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(HEBT/ring),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detector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development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(2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PhD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thesis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), FESA,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electronics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</a:t>
            </a:r>
            <a:r>
              <a:rPr lang="de-DE" altLang="de-DE" sz="1200" dirty="0" err="1">
                <a:solidFill>
                  <a:srgbClr val="333333"/>
                </a:solidFill>
                <a:latin typeface="Arial" charset="0"/>
              </a:rPr>
              <a:t>optimization</a:t>
            </a:r>
            <a:r>
              <a:rPr lang="de-DE" altLang="de-DE" sz="1200" dirty="0">
                <a:solidFill>
                  <a:srgbClr val="333333"/>
                </a:solidFill>
                <a:latin typeface="Arial" charset="0"/>
              </a:rPr>
              <a:t> 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639483" y="5805512"/>
            <a:ext cx="867374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31788" indent="-331788"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1788" algn="l"/>
                <a:tab pos="779463" algn="l"/>
                <a:tab pos="1228725" algn="l"/>
                <a:tab pos="1677988" algn="l"/>
                <a:tab pos="2127250" algn="l"/>
                <a:tab pos="2576513" algn="l"/>
                <a:tab pos="3025775" algn="l"/>
                <a:tab pos="3475038" algn="l"/>
                <a:tab pos="3924300" algn="l"/>
                <a:tab pos="4373563" algn="l"/>
                <a:tab pos="4822825" algn="l"/>
                <a:tab pos="5272088" algn="l"/>
                <a:tab pos="5721350" algn="l"/>
                <a:tab pos="6170613" algn="l"/>
                <a:tab pos="6619875" algn="l"/>
                <a:tab pos="7069138" algn="l"/>
                <a:tab pos="7518400" algn="l"/>
                <a:tab pos="7967663" algn="l"/>
                <a:tab pos="8416925" algn="l"/>
                <a:tab pos="8866188" algn="l"/>
                <a:tab pos="9315450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marL="0" indent="0">
              <a:spcBef>
                <a:spcPts val="450"/>
              </a:spcBef>
              <a:buClr>
                <a:srgbClr val="FDBB63"/>
              </a:buClr>
            </a:pPr>
            <a:r>
              <a:rPr lang="de-DE" altLang="de-DE" sz="1400" b="1" dirty="0">
                <a:solidFill>
                  <a:srgbClr val="333333"/>
                </a:solidFill>
                <a:latin typeface="Arial" charset="0"/>
              </a:rPr>
              <a:t>… AND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FA3F746B-8C62-84BF-78B4-9F7BC9B3F930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9626127B-E4E6-8432-27C6-62226D05A2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endParaRPr lang="de-DE" altLang="de-DE" sz="1200" b="1" dirty="0">
                <a:solidFill>
                  <a:srgbClr val="000000"/>
                </a:solidFill>
              </a:endParaRPr>
            </a:p>
          </p:txBody>
        </p:sp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C3F1E9D1-EEAA-8F10-9BFD-91B6F70A85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7" name="Ellipse 6">
            <a:extLst>
              <a:ext uri="{FF2B5EF4-FFF2-40B4-BE49-F238E27FC236}">
                <a16:creationId xmlns:a16="http://schemas.microsoft.com/office/drawing/2014/main" id="{F799B0C2-D362-1A8A-7151-11B50E1CCAFA}"/>
              </a:ext>
            </a:extLst>
          </p:cNvPr>
          <p:cNvSpPr/>
          <p:nvPr/>
        </p:nvSpPr>
        <p:spPr bwMode="auto">
          <a:xfrm>
            <a:off x="8592542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8137B62-2AC9-4C39-1741-186E62F55D7A}"/>
              </a:ext>
            </a:extLst>
          </p:cNvPr>
          <p:cNvSpPr txBox="1"/>
          <p:nvPr/>
        </p:nvSpPr>
        <p:spPr>
          <a:xfrm>
            <a:off x="8601682" y="6446016"/>
            <a:ext cx="341760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200" b="1" dirty="0">
                <a:solidFill>
                  <a:schemeClr val="tx1"/>
                </a:solidFill>
              </a:rPr>
              <a:t>11</a:t>
            </a:r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D723BD67-8AB1-06A7-461B-D20B53F6F4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912" y="6448425"/>
            <a:ext cx="144016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de-DE" sz="1200" dirty="0">
                <a:solidFill>
                  <a:srgbClr val="000000"/>
                </a:solidFill>
              </a:rPr>
              <a:t>CCC Mini Workshop</a:t>
            </a:r>
          </a:p>
        </p:txBody>
      </p:sp>
    </p:spTree>
    <p:extLst>
      <p:ext uri="{BB962C8B-B14F-4D97-AF65-F5344CB8AC3E}">
        <p14:creationId xmlns:p14="http://schemas.microsoft.com/office/powerpoint/2010/main" val="35229618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2915816" y="3098717"/>
            <a:ext cx="3511195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de-DE" sz="2000" dirty="0" err="1">
                <a:solidFill>
                  <a:srgbClr val="000000"/>
                </a:solidFill>
                <a:latin typeface="Arial" charset="0"/>
              </a:rPr>
              <a:t>Thank</a:t>
            </a:r>
            <a:r>
              <a:rPr lang="de-DE" altLang="de-DE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  <a:latin typeface="Arial" charset="0"/>
              </a:rPr>
              <a:t>you</a:t>
            </a:r>
            <a:r>
              <a:rPr lang="de-DE" altLang="de-DE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  <a:latin typeface="Arial" charset="0"/>
              </a:rPr>
              <a:t>for</a:t>
            </a:r>
            <a:r>
              <a:rPr lang="de-DE" altLang="de-DE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  <a:latin typeface="Arial" charset="0"/>
              </a:rPr>
              <a:t>your</a:t>
            </a:r>
            <a:r>
              <a:rPr lang="de-DE" altLang="de-DE" sz="20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  <a:latin typeface="Arial" charset="0"/>
              </a:rPr>
              <a:t>attention</a:t>
            </a:r>
            <a:r>
              <a:rPr lang="de-DE" altLang="de-DE" sz="2000" dirty="0">
                <a:solidFill>
                  <a:srgbClr val="000000"/>
                </a:solidFill>
                <a:latin typeface="Arial" charset="0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4178444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904" y="3650519"/>
            <a:ext cx="1845784" cy="2462276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dirty="0" err="1">
                <a:latin typeface="Arial" charset="0"/>
              </a:rPr>
              <a:t>Production</a:t>
            </a:r>
            <a:r>
              <a:rPr lang="de-DE" altLang="de-DE" dirty="0">
                <a:latin typeface="Arial" charset="0"/>
              </a:rPr>
              <a:t> </a:t>
            </a:r>
            <a:r>
              <a:rPr lang="de-DE" altLang="de-DE" dirty="0" err="1">
                <a:latin typeface="Arial" charset="0"/>
              </a:rPr>
              <a:t>of</a:t>
            </a:r>
            <a:r>
              <a:rPr lang="de-DE" altLang="de-DE" dirty="0">
                <a:latin typeface="Arial" charset="0"/>
              </a:rPr>
              <a:t> </a:t>
            </a:r>
            <a:r>
              <a:rPr lang="de-DE" altLang="de-DE" dirty="0" err="1">
                <a:latin typeface="Arial" charset="0"/>
              </a:rPr>
              <a:t>the</a:t>
            </a:r>
            <a:r>
              <a:rPr lang="de-DE" altLang="de-DE" dirty="0">
                <a:latin typeface="Arial" charset="0"/>
              </a:rPr>
              <a:t> CRYRING </a:t>
            </a:r>
            <a:r>
              <a:rPr lang="de-DE" altLang="de-DE" dirty="0" err="1">
                <a:latin typeface="Arial" charset="0"/>
              </a:rPr>
              <a:t>Cryostat</a:t>
            </a:r>
            <a:endParaRPr lang="de-DE" altLang="de-DE" dirty="0">
              <a:latin typeface="Arial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697" y="1290962"/>
            <a:ext cx="2805691" cy="210426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3267" y="1373991"/>
            <a:ext cx="2694985" cy="202123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9912" y="3633742"/>
            <a:ext cx="1845784" cy="2462276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1560" y="1124745"/>
            <a:ext cx="1715717" cy="2288766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683568" y="3067645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743492" y="3079744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He-</a:t>
            </a:r>
            <a:r>
              <a:rPr lang="de-DE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endParaRPr lang="de-D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009697" y="2933565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Thermal </a:t>
            </a:r>
          </a:p>
          <a:p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3796416" y="5651130"/>
            <a:ext cx="1096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He-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Chamber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MLI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6308085" y="5639851"/>
            <a:ext cx="13195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tubing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MLI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1600" y="3633742"/>
            <a:ext cx="1872241" cy="2497571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2205778" y="5669648"/>
            <a:ext cx="1058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Windows</a:t>
            </a:r>
          </a:p>
          <a:p>
            <a:r>
              <a:rPr lang="de-DE" sz="12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mounted</a:t>
            </a:r>
            <a:endParaRPr lang="de-D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1"/>
          <p:cNvGrpSpPr>
            <a:grpSpLocks/>
          </p:cNvGrpSpPr>
          <p:nvPr/>
        </p:nvGrpSpPr>
        <p:grpSpPr bwMode="auto">
          <a:xfrm>
            <a:off x="350838" y="6448416"/>
            <a:ext cx="8613776" cy="365125"/>
            <a:chOff x="221" y="4062"/>
            <a:chExt cx="5426" cy="230"/>
          </a:xfrm>
        </p:grpSpPr>
        <p:sp>
          <p:nvSpPr>
            <p:cNvPr id="23" name="Text Box 2"/>
            <p:cNvSpPr txBox="1">
              <a:spLocks noChangeArrowheads="1"/>
            </p:cNvSpPr>
            <p:nvPr/>
          </p:nvSpPr>
          <p:spPr bwMode="auto">
            <a:xfrm>
              <a:off x="2245" y="4065"/>
              <a:ext cx="1722" cy="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Annual MT Meeting, DESY, Hamburg</a:t>
              </a:r>
            </a:p>
          </p:txBody>
        </p:sp>
        <p:sp>
          <p:nvSpPr>
            <p:cNvPr id="25" name="Text Box 3"/>
            <p:cNvSpPr txBox="1">
              <a:spLocks noChangeArrowheads="1"/>
            </p:cNvSpPr>
            <p:nvPr/>
          </p:nvSpPr>
          <p:spPr bwMode="auto">
            <a:xfrm>
              <a:off x="4831" y="4062"/>
              <a:ext cx="816" cy="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</a:t>
              </a:r>
            </a:p>
          </p:txBody>
        </p:sp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221" y="4062"/>
              <a:ext cx="1026" cy="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September 27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165992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75656" y="188640"/>
            <a:ext cx="5688632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sz="1600" dirty="0">
                <a:solidFill>
                  <a:srgbClr val="FFFFFF"/>
                </a:solidFill>
                <a:latin typeface="Arial" charset="0"/>
              </a:rPr>
              <a:t>Alternative CCC </a:t>
            </a:r>
            <a:r>
              <a:rPr lang="de-DE" altLang="de-DE" sz="1600" dirty="0" err="1">
                <a:solidFill>
                  <a:srgbClr val="FFFFFF"/>
                </a:solidFill>
                <a:latin typeface="Arial" charset="0"/>
              </a:rPr>
              <a:t>Types</a:t>
            </a:r>
            <a:endParaRPr lang="de-DE" altLang="de-DE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588224" y="1181073"/>
            <a:ext cx="1227452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u="sng" dirty="0">
                <a:solidFill>
                  <a:schemeClr val="tx1"/>
                </a:solidFill>
              </a:rPr>
              <a:t>Dual Core CCC</a:t>
            </a:r>
            <a:endParaRPr lang="en-US" sz="1400" u="sng" dirty="0">
              <a:solidFill>
                <a:schemeClr val="tx1"/>
              </a:solidFill>
            </a:endParaRPr>
          </a:p>
        </p:txBody>
      </p:sp>
      <p:pic>
        <p:nvPicPr>
          <p:cNvPr id="30" name="Picture 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35" y="1058292"/>
            <a:ext cx="211304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5287" y="1060322"/>
            <a:ext cx="3744416" cy="222466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995" y="3789040"/>
            <a:ext cx="3324925" cy="2208384"/>
          </a:xfrm>
          <a:prstGeom prst="rect">
            <a:avLst/>
          </a:prstGeom>
        </p:spPr>
      </p:pic>
      <p:sp>
        <p:nvSpPr>
          <p:cNvPr id="36" name="Textfeld 35"/>
          <p:cNvSpPr txBox="1"/>
          <p:nvPr/>
        </p:nvSpPr>
        <p:spPr>
          <a:xfrm>
            <a:off x="971600" y="6022168"/>
            <a:ext cx="2603205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de-DE" sz="1200" dirty="0">
                <a:solidFill>
                  <a:schemeClr val="tx1"/>
                </a:solidFill>
              </a:rPr>
              <a:t>Noise </a:t>
            </a:r>
            <a:r>
              <a:rPr lang="de-DE" sz="1200" dirty="0" err="1">
                <a:solidFill>
                  <a:schemeClr val="tx1"/>
                </a:solidFill>
              </a:rPr>
              <a:t>figures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for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classical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and</a:t>
            </a:r>
            <a:r>
              <a:rPr lang="de-DE" sz="1200" dirty="0">
                <a:solidFill>
                  <a:schemeClr val="tx1"/>
                </a:solidFill>
              </a:rPr>
              <a:t> axial CCC</a:t>
            </a:r>
          </a:p>
        </p:txBody>
      </p:sp>
      <p:grpSp>
        <p:nvGrpSpPr>
          <p:cNvPr id="44" name="Gruppieren 43"/>
          <p:cNvGrpSpPr/>
          <p:nvPr/>
        </p:nvGrpSpPr>
        <p:grpSpPr>
          <a:xfrm>
            <a:off x="2753773" y="1086110"/>
            <a:ext cx="1919827" cy="2491817"/>
            <a:chOff x="2753773" y="1086110"/>
            <a:chExt cx="1919827" cy="2491817"/>
          </a:xfrm>
        </p:grpSpPr>
        <p:sp>
          <p:nvSpPr>
            <p:cNvPr id="15" name="Textfeld 14"/>
            <p:cNvSpPr txBox="1"/>
            <p:nvPr/>
          </p:nvSpPr>
          <p:spPr>
            <a:xfrm>
              <a:off x="2854350" y="1156494"/>
              <a:ext cx="1780983" cy="2380139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>
                <a:spcAft>
                  <a:spcPts val="400"/>
                </a:spcAft>
              </a:pPr>
              <a:r>
                <a:rPr lang="de-DE" sz="1400" u="sng" dirty="0">
                  <a:solidFill>
                    <a:schemeClr val="tx1"/>
                  </a:solidFill>
                </a:rPr>
                <a:t>Axial/</a:t>
              </a:r>
              <a:r>
                <a:rPr lang="de-DE" sz="1400" u="sng" dirty="0" err="1">
                  <a:solidFill>
                    <a:schemeClr val="tx1"/>
                  </a:solidFill>
                </a:rPr>
                <a:t>Coreless</a:t>
              </a:r>
              <a:r>
                <a:rPr lang="de-DE" sz="1400" u="sng" dirty="0">
                  <a:solidFill>
                    <a:schemeClr val="tx1"/>
                  </a:solidFill>
                </a:rPr>
                <a:t>-CCC</a:t>
              </a:r>
            </a:p>
            <a:p>
              <a:pPr>
                <a:spcAft>
                  <a:spcPts val="400"/>
                </a:spcAft>
              </a:pPr>
              <a:r>
                <a:rPr lang="de-DE" sz="1200" dirty="0">
                  <a:solidFill>
                    <a:schemeClr val="tx1"/>
                  </a:solidFill>
                </a:rPr>
                <a:t>Pros</a:t>
              </a: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>
                  <a:solidFill>
                    <a:schemeClr val="tx1"/>
                  </a:solidFill>
                </a:rPr>
                <a:t>magn. </a:t>
              </a:r>
              <a:r>
                <a:rPr lang="de-DE" sz="1200" dirty="0" err="1">
                  <a:solidFill>
                    <a:schemeClr val="tx1"/>
                  </a:solidFill>
                </a:rPr>
                <a:t>shielding</a:t>
              </a:r>
              <a:r>
                <a:rPr lang="de-DE" sz="1200" dirty="0">
                  <a:solidFill>
                    <a:schemeClr val="tx1"/>
                  </a:solidFill>
                </a:rPr>
                <a:t> (-150 dB </a:t>
              </a:r>
              <a:r>
                <a:rPr lang="de-DE" sz="1200" dirty="0" err="1">
                  <a:solidFill>
                    <a:schemeClr val="tx1"/>
                  </a:solidFill>
                </a:rPr>
                <a:t>instead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of</a:t>
              </a:r>
              <a:r>
                <a:rPr lang="de-DE" sz="1200" dirty="0">
                  <a:solidFill>
                    <a:schemeClr val="tx1"/>
                  </a:solidFill>
                </a:rPr>
                <a:t> -75 dB)</a:t>
              </a: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 err="1">
                  <a:solidFill>
                    <a:schemeClr val="tx1"/>
                  </a:solidFill>
                </a:rPr>
                <a:t>lead</a:t>
              </a:r>
              <a:r>
                <a:rPr lang="de-DE" sz="1200" dirty="0">
                  <a:solidFill>
                    <a:schemeClr val="tx1"/>
                  </a:solidFill>
                </a:rPr>
                <a:t> / </a:t>
              </a:r>
              <a:r>
                <a:rPr lang="de-DE" sz="1200" dirty="0" err="1">
                  <a:solidFill>
                    <a:schemeClr val="tx1"/>
                  </a:solidFill>
                </a:rPr>
                <a:t>costs</a:t>
              </a:r>
              <a:endParaRPr lang="de-DE" sz="1200" dirty="0">
                <a:solidFill>
                  <a:schemeClr val="tx1"/>
                </a:solidFill>
              </a:endParaRP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>
                  <a:solidFill>
                    <a:schemeClr val="tx1"/>
                  </a:solidFill>
                </a:rPr>
                <a:t>easy </a:t>
              </a:r>
              <a:r>
                <a:rPr lang="de-DE" sz="1200" dirty="0" err="1">
                  <a:solidFill>
                    <a:schemeClr val="tx1"/>
                  </a:solidFill>
                </a:rPr>
                <a:t>manufacturing</a:t>
              </a:r>
              <a:endParaRPr lang="de-DE" sz="1200" dirty="0">
                <a:solidFill>
                  <a:schemeClr val="tx1"/>
                </a:solidFill>
              </a:endParaRP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>
                  <a:solidFill>
                    <a:schemeClr val="tx1"/>
                  </a:solidFill>
                </a:rPr>
                <a:t>[</a:t>
              </a:r>
              <a:r>
                <a:rPr lang="de-DE" sz="1200" dirty="0" err="1">
                  <a:solidFill>
                    <a:schemeClr val="tx1"/>
                  </a:solidFill>
                </a:rPr>
                <a:t>two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stage</a:t>
              </a:r>
              <a:r>
                <a:rPr lang="de-DE" sz="1200" dirty="0">
                  <a:solidFill>
                    <a:schemeClr val="tx1"/>
                  </a:solidFill>
                </a:rPr>
                <a:t> SQUID]</a:t>
              </a:r>
            </a:p>
            <a:p>
              <a:pPr>
                <a:spcAft>
                  <a:spcPts val="400"/>
                </a:spcAft>
              </a:pPr>
              <a:r>
                <a:rPr lang="de-DE" sz="1200" dirty="0" err="1">
                  <a:solidFill>
                    <a:schemeClr val="tx1"/>
                  </a:solidFill>
                </a:rPr>
                <a:t>Cons</a:t>
              </a:r>
              <a:endParaRPr lang="de-DE" sz="1200" dirty="0">
                <a:solidFill>
                  <a:schemeClr val="tx1"/>
                </a:solidFill>
              </a:endParaRP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 err="1">
                  <a:solidFill>
                    <a:schemeClr val="tx1"/>
                  </a:solidFill>
                </a:rPr>
                <a:t>weak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coupling</a:t>
              </a:r>
              <a:r>
                <a:rPr lang="de-DE" sz="1200" dirty="0">
                  <a:solidFill>
                    <a:schemeClr val="tx1"/>
                  </a:solidFill>
                </a:rPr>
                <a:t> (beam)</a:t>
              </a: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 err="1">
                  <a:solidFill>
                    <a:schemeClr val="tx1"/>
                  </a:solidFill>
                </a:rPr>
                <a:t>excessive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noise</a:t>
              </a:r>
              <a:endParaRPr lang="de-DE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2753773" y="1086110"/>
              <a:ext cx="1919827" cy="2491817"/>
            </a:xfrm>
            <a:prstGeom prst="rect">
              <a:avLst/>
            </a:prstGeom>
            <a:noFill/>
            <a:ln w="317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 pitchFamily="32" charset="0"/>
              </a:endParaRPr>
            </a:p>
          </p:txBody>
        </p:sp>
      </p:grpSp>
      <p:grpSp>
        <p:nvGrpSpPr>
          <p:cNvPr id="45" name="Gruppieren 44"/>
          <p:cNvGrpSpPr/>
          <p:nvPr/>
        </p:nvGrpSpPr>
        <p:grpSpPr>
          <a:xfrm>
            <a:off x="7003702" y="3501009"/>
            <a:ext cx="1888778" cy="2518792"/>
            <a:chOff x="7003702" y="3501009"/>
            <a:chExt cx="1888778" cy="2518792"/>
          </a:xfrm>
        </p:grpSpPr>
        <p:sp>
          <p:nvSpPr>
            <p:cNvPr id="39" name="Textfeld 38"/>
            <p:cNvSpPr txBox="1"/>
            <p:nvPr/>
          </p:nvSpPr>
          <p:spPr>
            <a:xfrm>
              <a:off x="7092280" y="3579981"/>
              <a:ext cx="1800200" cy="2380139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>
                <a:spcAft>
                  <a:spcPts val="400"/>
                </a:spcAft>
              </a:pPr>
              <a:r>
                <a:rPr lang="de-DE" sz="1400" u="sng" dirty="0">
                  <a:solidFill>
                    <a:schemeClr val="tx1"/>
                  </a:solidFill>
                </a:rPr>
                <a:t>Dual-CCC</a:t>
              </a:r>
            </a:p>
            <a:p>
              <a:pPr>
                <a:spcAft>
                  <a:spcPts val="400"/>
                </a:spcAft>
              </a:pPr>
              <a:r>
                <a:rPr lang="de-DE" sz="1200" dirty="0">
                  <a:solidFill>
                    <a:schemeClr val="tx1"/>
                  </a:solidFill>
                </a:rPr>
                <a:t>Pros</a:t>
              </a: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>
                  <a:solidFill>
                    <a:schemeClr val="tx1"/>
                  </a:solidFill>
                </a:rPr>
                <a:t>magn. </a:t>
              </a:r>
              <a:r>
                <a:rPr lang="de-DE" sz="1200" dirty="0" err="1">
                  <a:solidFill>
                    <a:schemeClr val="tx1"/>
                  </a:solidFill>
                </a:rPr>
                <a:t>shielding</a:t>
              </a:r>
              <a:r>
                <a:rPr lang="de-DE" sz="1200" dirty="0">
                  <a:solidFill>
                    <a:schemeClr val="tx1"/>
                  </a:solidFill>
                </a:rPr>
                <a:t> (150 dB </a:t>
              </a:r>
              <a:r>
                <a:rPr lang="de-DE" sz="1200" dirty="0" err="1">
                  <a:solidFill>
                    <a:schemeClr val="tx1"/>
                  </a:solidFill>
                </a:rPr>
                <a:t>instead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of</a:t>
              </a:r>
              <a:r>
                <a:rPr lang="de-DE" sz="1200" dirty="0">
                  <a:solidFill>
                    <a:schemeClr val="tx1"/>
                  </a:solidFill>
                </a:rPr>
                <a:t> 75 dB)</a:t>
              </a: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 err="1">
                  <a:solidFill>
                    <a:schemeClr val="tx1"/>
                  </a:solidFill>
                </a:rPr>
                <a:t>lead</a:t>
              </a:r>
              <a:r>
                <a:rPr lang="de-DE" sz="1200" dirty="0">
                  <a:solidFill>
                    <a:schemeClr val="tx1"/>
                  </a:solidFill>
                </a:rPr>
                <a:t> / </a:t>
              </a:r>
              <a:r>
                <a:rPr lang="de-DE" sz="1200" dirty="0" err="1">
                  <a:solidFill>
                    <a:schemeClr val="tx1"/>
                  </a:solidFill>
                </a:rPr>
                <a:t>costs</a:t>
              </a:r>
              <a:endParaRPr lang="de-DE" sz="1200" dirty="0">
                <a:solidFill>
                  <a:schemeClr val="tx1"/>
                </a:solidFill>
              </a:endParaRP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>
                  <a:solidFill>
                    <a:schemeClr val="tx1"/>
                  </a:solidFill>
                </a:rPr>
                <a:t>easy </a:t>
              </a:r>
              <a:r>
                <a:rPr lang="de-DE" sz="1200" dirty="0" err="1">
                  <a:solidFill>
                    <a:schemeClr val="tx1"/>
                  </a:solidFill>
                </a:rPr>
                <a:t>manufacturing</a:t>
              </a:r>
              <a:endParaRPr lang="de-DE" sz="1200" dirty="0">
                <a:solidFill>
                  <a:schemeClr val="tx1"/>
                </a:solidFill>
              </a:endParaRP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>
                  <a:solidFill>
                    <a:schemeClr val="tx1"/>
                  </a:solidFill>
                </a:rPr>
                <a:t>[</a:t>
              </a:r>
              <a:r>
                <a:rPr lang="de-DE" sz="1200" dirty="0" err="1">
                  <a:solidFill>
                    <a:schemeClr val="tx1"/>
                  </a:solidFill>
                </a:rPr>
                <a:t>two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stage</a:t>
              </a:r>
              <a:r>
                <a:rPr lang="de-DE" sz="1200" dirty="0">
                  <a:solidFill>
                    <a:schemeClr val="tx1"/>
                  </a:solidFill>
                </a:rPr>
                <a:t> SQUID]</a:t>
              </a: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>
                  <a:solidFill>
                    <a:schemeClr val="tx1"/>
                  </a:solidFill>
                </a:rPr>
                <a:t>strong </a:t>
              </a:r>
              <a:r>
                <a:rPr lang="de-DE" sz="1200" dirty="0" err="1">
                  <a:solidFill>
                    <a:schemeClr val="tx1"/>
                  </a:solidFill>
                </a:rPr>
                <a:t>coupling</a:t>
              </a:r>
              <a:endParaRPr lang="de-DE" sz="1200" dirty="0">
                <a:solidFill>
                  <a:schemeClr val="tx1"/>
                </a:solidFill>
              </a:endParaRP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 err="1">
                  <a:solidFill>
                    <a:schemeClr val="tx1"/>
                  </a:solidFill>
                </a:rPr>
                <a:t>low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noise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background</a:t>
              </a:r>
              <a:endParaRPr lang="de-DE" sz="1200" dirty="0">
                <a:solidFill>
                  <a:schemeClr val="tx1"/>
                </a:solidFill>
              </a:endParaRPr>
            </a:p>
            <a:p>
              <a:pPr marL="171450" indent="-171450">
                <a:spcAft>
                  <a:spcPts val="400"/>
                </a:spcAft>
                <a:buFontTx/>
                <a:buChar char="-"/>
              </a:pPr>
              <a:r>
                <a:rPr lang="de-DE" sz="1200" dirty="0" err="1">
                  <a:solidFill>
                    <a:schemeClr val="tx1"/>
                  </a:solidFill>
                </a:rPr>
                <a:t>redundancy</a:t>
              </a:r>
              <a:endParaRPr lang="de-DE" sz="12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hteck 39"/>
            <p:cNvSpPr/>
            <p:nvPr/>
          </p:nvSpPr>
          <p:spPr bwMode="auto">
            <a:xfrm>
              <a:off x="7003702" y="3501009"/>
              <a:ext cx="1854548" cy="2518792"/>
            </a:xfrm>
            <a:prstGeom prst="rect">
              <a:avLst/>
            </a:prstGeom>
            <a:noFill/>
            <a:ln w="317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 pitchFamily="32" charset="0"/>
              </a:endParaRPr>
            </a:p>
          </p:txBody>
        </p:sp>
      </p:grpSp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747380"/>
            <a:ext cx="2138212" cy="1940707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 bwMode="auto">
          <a:xfrm>
            <a:off x="4572000" y="5733256"/>
            <a:ext cx="180020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feld 25"/>
          <p:cNvSpPr txBox="1"/>
          <p:nvPr/>
        </p:nvSpPr>
        <p:spPr>
          <a:xfrm>
            <a:off x="5152059" y="5703651"/>
            <a:ext cx="822304" cy="24622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0"/>
              </a:spcAft>
            </a:pPr>
            <a:r>
              <a:rPr lang="de-DE" sz="1000" dirty="0">
                <a:solidFill>
                  <a:schemeClr val="tx1"/>
                </a:solidFill>
              </a:rPr>
              <a:t>350 mm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0A9F167F-A3D0-B110-9EFE-8D5DD4496BCF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6" name="Text Box 2">
              <a:extLst>
                <a:ext uri="{FF2B5EF4-FFF2-40B4-BE49-F238E27FC236}">
                  <a16:creationId xmlns:a16="http://schemas.microsoft.com/office/drawing/2014/main" id="{424ABF07-0F21-2C06-5B0D-A990B07A7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8" name="Text Box 3">
              <a:extLst>
                <a:ext uri="{FF2B5EF4-FFF2-40B4-BE49-F238E27FC236}">
                  <a16:creationId xmlns:a16="http://schemas.microsoft.com/office/drawing/2014/main" id="{33C5F57D-02E6-7E97-8994-4730CFCDCE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6</a:t>
              </a:r>
            </a:p>
          </p:txBody>
        </p:sp>
        <p:sp>
          <p:nvSpPr>
            <p:cNvPr id="9" name="Text Box 4">
              <a:extLst>
                <a:ext uri="{FF2B5EF4-FFF2-40B4-BE49-F238E27FC236}">
                  <a16:creationId xmlns:a16="http://schemas.microsoft.com/office/drawing/2014/main" id="{6FBB4480-D364-8130-40D6-1893628D2A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11" name="Ellipse 10">
            <a:extLst>
              <a:ext uri="{FF2B5EF4-FFF2-40B4-BE49-F238E27FC236}">
                <a16:creationId xmlns:a16="http://schemas.microsoft.com/office/drawing/2014/main" id="{0F9B05D2-12F8-D39C-B425-9B152828880E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994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907704" y="2636912"/>
            <a:ext cx="2736304" cy="18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altLang="de-DE" sz="1600" u="sng" dirty="0">
                <a:solidFill>
                  <a:srgbClr val="000000"/>
                </a:solidFill>
              </a:rPr>
              <a:t>Outline</a:t>
            </a:r>
          </a:p>
          <a:p>
            <a:pPr>
              <a:buClrTx/>
              <a:buFontTx/>
              <a:buNone/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de-DE" altLang="de-DE" sz="1600" dirty="0">
                <a:solidFill>
                  <a:srgbClr val="000000"/>
                </a:solidFill>
              </a:rPr>
              <a:t>CCC time </a:t>
            </a:r>
            <a:r>
              <a:rPr lang="de-DE" altLang="de-DE" sz="1600" dirty="0" err="1">
                <a:solidFill>
                  <a:srgbClr val="000000"/>
                </a:solidFill>
              </a:rPr>
              <a:t>schedule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for</a:t>
            </a:r>
            <a:r>
              <a:rPr lang="de-DE" altLang="de-DE" sz="1600" dirty="0">
                <a:solidFill>
                  <a:srgbClr val="000000"/>
                </a:solidFill>
              </a:rPr>
              <a:t> FAIR</a:t>
            </a:r>
          </a:p>
          <a:p>
            <a:pPr>
              <a:buClrTx/>
              <a:buFontTx/>
              <a:buNone/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de-DE" altLang="de-DE" sz="1600" dirty="0" err="1">
                <a:solidFill>
                  <a:srgbClr val="000000"/>
                </a:solidFill>
              </a:rPr>
              <a:t>Current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status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de-DE" altLang="de-DE" sz="1600" dirty="0" err="1">
                <a:solidFill>
                  <a:srgbClr val="000000"/>
                </a:solidFill>
              </a:rPr>
              <a:t>Pending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</a:rPr>
              <a:t>tasks</a:t>
            </a:r>
            <a:r>
              <a:rPr lang="de-DE" altLang="de-DE" sz="1600" dirty="0">
                <a:solidFill>
                  <a:srgbClr val="000000"/>
                </a:solidFill>
              </a:rPr>
              <a:t> / </a:t>
            </a:r>
            <a:r>
              <a:rPr lang="de-DE" altLang="de-DE" sz="1600" dirty="0" err="1">
                <a:solidFill>
                  <a:srgbClr val="000000"/>
                </a:solidFill>
              </a:rPr>
              <a:t>developments</a:t>
            </a:r>
            <a:r>
              <a:rPr lang="de-DE" altLang="de-DE" sz="160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99389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uppieren 46"/>
          <p:cNvGrpSpPr/>
          <p:nvPr/>
        </p:nvGrpSpPr>
        <p:grpSpPr>
          <a:xfrm>
            <a:off x="1763688" y="1628800"/>
            <a:ext cx="5161050" cy="3661124"/>
            <a:chOff x="4341813" y="1020763"/>
            <a:chExt cx="4766691" cy="3381375"/>
          </a:xfrm>
        </p:grpSpPr>
        <p:grpSp>
          <p:nvGrpSpPr>
            <p:cNvPr id="48" name="Gruppieren 47"/>
            <p:cNvGrpSpPr/>
            <p:nvPr/>
          </p:nvGrpSpPr>
          <p:grpSpPr>
            <a:xfrm>
              <a:off x="4341813" y="1020763"/>
              <a:ext cx="4766691" cy="3078163"/>
              <a:chOff x="4341813" y="1020763"/>
              <a:chExt cx="4766691" cy="3078163"/>
            </a:xfrm>
          </p:grpSpPr>
          <p:pic>
            <p:nvPicPr>
              <p:cNvPr id="61" name="Picture 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45013" y="1020763"/>
                <a:ext cx="4438650" cy="3078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62" name="Text Box 8"/>
              <p:cNvSpPr txBox="1">
                <a:spLocks noChangeArrowheads="1"/>
              </p:cNvSpPr>
              <p:nvPr/>
            </p:nvSpPr>
            <p:spPr bwMode="auto">
              <a:xfrm>
                <a:off x="4572000" y="2636912"/>
                <a:ext cx="704850" cy="4587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2400" b="1" dirty="0">
                    <a:solidFill>
                      <a:srgbClr val="1E38B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6" charset="0"/>
                    <a:cs typeface="Times New Roman" pitchFamily="16" charset="0"/>
                  </a:rPr>
                  <a:t>GSI</a:t>
                </a:r>
              </a:p>
            </p:txBody>
          </p:sp>
          <p:sp>
            <p:nvSpPr>
              <p:cNvPr id="63" name="Text Box 9"/>
              <p:cNvSpPr txBox="1">
                <a:spLocks noChangeArrowheads="1"/>
              </p:cNvSpPr>
              <p:nvPr/>
            </p:nvSpPr>
            <p:spPr bwMode="auto">
              <a:xfrm>
                <a:off x="8186166" y="2204864"/>
                <a:ext cx="922338" cy="4587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24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6" charset="0"/>
                    <a:cs typeface="Times New Roman" pitchFamily="16" charset="0"/>
                  </a:rPr>
                  <a:t>FAIR</a:t>
                </a:r>
              </a:p>
            </p:txBody>
          </p:sp>
          <p:sp>
            <p:nvSpPr>
              <p:cNvPr id="64" name="Text Box 10"/>
              <p:cNvSpPr txBox="1">
                <a:spLocks noChangeArrowheads="1"/>
              </p:cNvSpPr>
              <p:nvPr/>
            </p:nvSpPr>
            <p:spPr bwMode="auto">
              <a:xfrm>
                <a:off x="7677151" y="1520826"/>
                <a:ext cx="765175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>
                    <a:solidFill>
                      <a:srgbClr val="C00000"/>
                    </a:solidFill>
                    <a:latin typeface="Arial" charset="0"/>
                  </a:rPr>
                  <a:t>SIS100</a:t>
                </a:r>
              </a:p>
            </p:txBody>
          </p:sp>
          <p:sp>
            <p:nvSpPr>
              <p:cNvPr id="65" name="Text Box 11"/>
              <p:cNvSpPr txBox="1">
                <a:spLocks noChangeArrowheads="1"/>
              </p:cNvSpPr>
              <p:nvPr/>
            </p:nvSpPr>
            <p:spPr bwMode="auto">
              <a:xfrm>
                <a:off x="5724128" y="3340224"/>
                <a:ext cx="673100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 dirty="0">
                    <a:solidFill>
                      <a:srgbClr val="C00000"/>
                    </a:solidFill>
                    <a:latin typeface="Arial" charset="0"/>
                  </a:rPr>
                  <a:t>HESR</a:t>
                </a:r>
              </a:p>
            </p:txBody>
          </p:sp>
          <p:sp>
            <p:nvSpPr>
              <p:cNvPr id="66" name="Text Box 12"/>
              <p:cNvSpPr txBox="1">
                <a:spLocks noChangeArrowheads="1"/>
              </p:cNvSpPr>
              <p:nvPr/>
            </p:nvSpPr>
            <p:spPr bwMode="auto">
              <a:xfrm>
                <a:off x="5292080" y="2992438"/>
                <a:ext cx="990600" cy="36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b="1" i="1" dirty="0">
                    <a:solidFill>
                      <a:srgbClr val="C00000"/>
                    </a:solidFill>
                    <a:latin typeface="Arial" charset="0"/>
                  </a:rPr>
                  <a:t>Cryring</a:t>
                </a:r>
              </a:p>
            </p:txBody>
          </p:sp>
          <p:sp>
            <p:nvSpPr>
              <p:cNvPr id="67" name="Text Box 13"/>
              <p:cNvSpPr txBox="1">
                <a:spLocks noChangeArrowheads="1"/>
              </p:cNvSpPr>
              <p:nvPr/>
            </p:nvSpPr>
            <p:spPr bwMode="auto">
              <a:xfrm>
                <a:off x="6470651" y="1536701"/>
                <a:ext cx="665163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>
                    <a:solidFill>
                      <a:srgbClr val="203CCA"/>
                    </a:solidFill>
                    <a:latin typeface="Arial" charset="0"/>
                  </a:rPr>
                  <a:t>SIS18</a:t>
                </a:r>
              </a:p>
            </p:txBody>
          </p:sp>
          <p:sp>
            <p:nvSpPr>
              <p:cNvPr id="68" name="Text Box 14"/>
              <p:cNvSpPr txBox="1">
                <a:spLocks noChangeArrowheads="1"/>
              </p:cNvSpPr>
              <p:nvPr/>
            </p:nvSpPr>
            <p:spPr bwMode="auto">
              <a:xfrm>
                <a:off x="4341813" y="1539876"/>
                <a:ext cx="849313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>
                    <a:solidFill>
                      <a:srgbClr val="203CCA"/>
                    </a:solidFill>
                    <a:latin typeface="Arial" charset="0"/>
                  </a:rPr>
                  <a:t>UNILAC</a:t>
                </a:r>
              </a:p>
            </p:txBody>
          </p:sp>
          <p:sp>
            <p:nvSpPr>
              <p:cNvPr id="69" name="Line 15"/>
              <p:cNvSpPr>
                <a:spLocks noChangeShapeType="1"/>
              </p:cNvSpPr>
              <p:nvPr/>
            </p:nvSpPr>
            <p:spPr bwMode="auto">
              <a:xfrm>
                <a:off x="5002213" y="1784351"/>
                <a:ext cx="333375" cy="258763"/>
              </a:xfrm>
              <a:prstGeom prst="line">
                <a:avLst/>
              </a:prstGeom>
              <a:noFill/>
              <a:ln w="9360" cap="sq">
                <a:solidFill>
                  <a:srgbClr val="203CCA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0" name="Text Box 16"/>
              <p:cNvSpPr txBox="1">
                <a:spLocks noChangeArrowheads="1"/>
              </p:cNvSpPr>
              <p:nvPr/>
            </p:nvSpPr>
            <p:spPr bwMode="auto">
              <a:xfrm>
                <a:off x="5537423" y="1268760"/>
                <a:ext cx="1266825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 dirty="0">
                    <a:solidFill>
                      <a:srgbClr val="C00000"/>
                    </a:solidFill>
                    <a:latin typeface="Arial" charset="0"/>
                  </a:rPr>
                  <a:t>Proton </a:t>
                </a:r>
                <a:r>
                  <a:rPr lang="de-DE" altLang="de-DE" sz="1400" b="1" i="1" dirty="0" err="1">
                    <a:solidFill>
                      <a:srgbClr val="C00000"/>
                    </a:solidFill>
                    <a:latin typeface="Arial" charset="0"/>
                  </a:rPr>
                  <a:t>Linac</a:t>
                </a:r>
                <a:endParaRPr lang="de-DE" altLang="de-DE" sz="1400" b="1" i="1" dirty="0">
                  <a:solidFill>
                    <a:srgbClr val="C00000"/>
                  </a:solidFill>
                  <a:latin typeface="Arial" charset="0"/>
                </a:endParaRPr>
              </a:p>
            </p:txBody>
          </p:sp>
          <p:sp>
            <p:nvSpPr>
              <p:cNvPr id="71" name="Line 17"/>
              <p:cNvSpPr>
                <a:spLocks noChangeShapeType="1"/>
              </p:cNvSpPr>
              <p:nvPr/>
            </p:nvSpPr>
            <p:spPr bwMode="auto">
              <a:xfrm flipH="1">
                <a:off x="6246813" y="1573560"/>
                <a:ext cx="114300" cy="274291"/>
              </a:xfrm>
              <a:prstGeom prst="line">
                <a:avLst/>
              </a:prstGeom>
              <a:noFill/>
              <a:ln w="9360" cap="sq">
                <a:solidFill>
                  <a:srgbClr val="C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2" name="Text Box 18"/>
              <p:cNvSpPr txBox="1">
                <a:spLocks noChangeArrowheads="1"/>
              </p:cNvSpPr>
              <p:nvPr/>
            </p:nvSpPr>
            <p:spPr bwMode="auto">
              <a:xfrm>
                <a:off x="6143626" y="3648076"/>
                <a:ext cx="434975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>
                    <a:solidFill>
                      <a:srgbClr val="C00000"/>
                    </a:solidFill>
                    <a:latin typeface="Arial" charset="0"/>
                  </a:rPr>
                  <a:t>CR</a:t>
                </a:r>
              </a:p>
            </p:txBody>
          </p:sp>
          <p:sp>
            <p:nvSpPr>
              <p:cNvPr id="73" name="Line 19"/>
              <p:cNvSpPr>
                <a:spLocks noChangeShapeType="1"/>
              </p:cNvSpPr>
              <p:nvPr/>
            </p:nvSpPr>
            <p:spPr bwMode="auto">
              <a:xfrm flipH="1">
                <a:off x="6067426" y="2881313"/>
                <a:ext cx="96838" cy="166688"/>
              </a:xfrm>
              <a:prstGeom prst="line">
                <a:avLst/>
              </a:prstGeom>
              <a:noFill/>
              <a:ln w="9360" cap="sq">
                <a:solidFill>
                  <a:srgbClr val="C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4" name="Text Box 20"/>
              <p:cNvSpPr txBox="1">
                <a:spLocks noChangeArrowheads="1"/>
              </p:cNvSpPr>
              <p:nvPr/>
            </p:nvSpPr>
            <p:spPr bwMode="auto">
              <a:xfrm>
                <a:off x="7978776" y="2757488"/>
                <a:ext cx="582613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>
                    <a:solidFill>
                      <a:srgbClr val="009E47"/>
                    </a:solidFill>
                    <a:latin typeface="Arial" charset="0"/>
                  </a:rPr>
                  <a:t>CBM</a:t>
                </a:r>
              </a:p>
            </p:txBody>
          </p:sp>
          <p:sp>
            <p:nvSpPr>
              <p:cNvPr id="75" name="Text Box 21"/>
              <p:cNvSpPr txBox="1">
                <a:spLocks noChangeArrowheads="1"/>
              </p:cNvSpPr>
              <p:nvPr/>
            </p:nvSpPr>
            <p:spPr bwMode="auto">
              <a:xfrm>
                <a:off x="7596336" y="3068960"/>
                <a:ext cx="1089025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 dirty="0">
                    <a:solidFill>
                      <a:srgbClr val="009E47"/>
                    </a:solidFill>
                    <a:latin typeface="Arial" charset="0"/>
                  </a:rPr>
                  <a:t>Super FRS</a:t>
                </a:r>
              </a:p>
            </p:txBody>
          </p:sp>
          <p:sp>
            <p:nvSpPr>
              <p:cNvPr id="76" name="Text Box 22"/>
              <p:cNvSpPr txBox="1">
                <a:spLocks noChangeArrowheads="1"/>
              </p:cNvSpPr>
              <p:nvPr/>
            </p:nvSpPr>
            <p:spPr bwMode="auto">
              <a:xfrm>
                <a:off x="7596336" y="3648076"/>
                <a:ext cx="898525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 dirty="0" err="1">
                    <a:solidFill>
                      <a:srgbClr val="009E47"/>
                    </a:solidFill>
                    <a:latin typeface="Arial" charset="0"/>
                  </a:rPr>
                  <a:t>NuSTAR</a:t>
                </a:r>
                <a:endParaRPr lang="de-DE" altLang="de-DE" sz="1400" b="1" i="1" dirty="0">
                  <a:solidFill>
                    <a:srgbClr val="009E47"/>
                  </a:solidFill>
                  <a:latin typeface="Arial" charset="0"/>
                </a:endParaRPr>
              </a:p>
            </p:txBody>
          </p:sp>
          <p:sp>
            <p:nvSpPr>
              <p:cNvPr id="77" name="Text Box 23"/>
              <p:cNvSpPr txBox="1">
                <a:spLocks noChangeArrowheads="1"/>
              </p:cNvSpPr>
              <p:nvPr/>
            </p:nvSpPr>
            <p:spPr bwMode="auto">
              <a:xfrm>
                <a:off x="6297195" y="2934928"/>
                <a:ext cx="638614" cy="2484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000" b="1" i="1" dirty="0">
                    <a:solidFill>
                      <a:srgbClr val="009E47"/>
                    </a:solidFill>
                    <a:latin typeface="Arial" charset="0"/>
                  </a:rPr>
                  <a:t>PANDA</a:t>
                </a:r>
              </a:p>
            </p:txBody>
          </p:sp>
        </p:grpSp>
        <p:grpSp>
          <p:nvGrpSpPr>
            <p:cNvPr id="49" name="Gruppieren 48"/>
            <p:cNvGrpSpPr/>
            <p:nvPr/>
          </p:nvGrpSpPr>
          <p:grpSpPr>
            <a:xfrm>
              <a:off x="6213476" y="2082801"/>
              <a:ext cx="2823020" cy="2319337"/>
              <a:chOff x="6213476" y="2082801"/>
              <a:chExt cx="2823020" cy="2319337"/>
            </a:xfrm>
          </p:grpSpPr>
          <p:sp>
            <p:nvSpPr>
              <p:cNvPr id="50" name="Freeform 24"/>
              <p:cNvSpPr>
                <a:spLocks noChangeArrowheads="1"/>
              </p:cNvSpPr>
              <p:nvPr/>
            </p:nvSpPr>
            <p:spPr bwMode="auto">
              <a:xfrm>
                <a:off x="7559377" y="4152901"/>
                <a:ext cx="180975" cy="180975"/>
              </a:xfrm>
              <a:custGeom>
                <a:avLst/>
                <a:gdLst>
                  <a:gd name="G0" fmla="+- 26065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 0 0"/>
                  <a:gd name="G10" fmla="+- 26065 0 0"/>
                  <a:gd name="T0" fmla="*/ 0 w 239817"/>
                  <a:gd name="T1" fmla="*/ 0 h 239817"/>
                  <a:gd name="T2" fmla="*/ 0 w 239817"/>
                  <a:gd name="T3" fmla="*/ 0 h 239817"/>
                  <a:gd name="T4" fmla="*/ 0 w 239817"/>
                  <a:gd name="T5" fmla="*/ 0 h 239817"/>
                  <a:gd name="T6" fmla="*/ 0 w 239817"/>
                  <a:gd name="T7" fmla="*/ 0 h 239817"/>
                  <a:gd name="T8" fmla="*/ 0 w 239817"/>
                  <a:gd name="T9" fmla="*/ 0 h 239817"/>
                  <a:gd name="T10" fmla="*/ 72917 w 239817"/>
                  <a:gd name="T11" fmla="*/ 90742 h 239817"/>
                  <a:gd name="T12" fmla="*/ 166900 w 239817"/>
                  <a:gd name="T13" fmla="*/ 183104 h 239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39817" h="239817">
                    <a:moveTo>
                      <a:pt x="0" y="91602"/>
                    </a:moveTo>
                    <a:lnTo>
                      <a:pt x="91602" y="91602"/>
                    </a:lnTo>
                    <a:lnTo>
                      <a:pt x="119909" y="0"/>
                    </a:lnTo>
                    <a:lnTo>
                      <a:pt x="148215" y="91602"/>
                    </a:lnTo>
                    <a:lnTo>
                      <a:pt x="239817" y="91602"/>
                    </a:lnTo>
                    <a:lnTo>
                      <a:pt x="165709" y="148214"/>
                    </a:lnTo>
                    <a:lnTo>
                      <a:pt x="194016" y="239816"/>
                    </a:lnTo>
                    <a:lnTo>
                      <a:pt x="119909" y="183203"/>
                    </a:lnTo>
                    <a:lnTo>
                      <a:pt x="45801" y="239816"/>
                    </a:lnTo>
                    <a:lnTo>
                      <a:pt x="74108" y="148214"/>
                    </a:lnTo>
                    <a:lnTo>
                      <a:pt x="0" y="91602"/>
                    </a:lnTo>
                    <a:close/>
                  </a:path>
                </a:pathLst>
              </a:custGeom>
              <a:solidFill>
                <a:srgbClr val="FFFF00"/>
              </a:solidFill>
              <a:ln w="1908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1" name="Text Box 25"/>
              <p:cNvSpPr txBox="1">
                <a:spLocks noChangeArrowheads="1"/>
              </p:cNvSpPr>
              <p:nvPr/>
            </p:nvSpPr>
            <p:spPr bwMode="auto">
              <a:xfrm>
                <a:off x="7720458" y="4097338"/>
                <a:ext cx="1316038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6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FFFFFF"/>
                    </a:solidFill>
                    <a:latin typeface="Calibri" pitchFamily="32" charset="0"/>
                    <a:ea typeface="Lucida Sans Unicode" pitchFamily="32" charset="0"/>
                    <a:cs typeface="Lucida Sans Unicode" pitchFamily="32" charset="0"/>
                  </a:defRPr>
                </a:lvl9pPr>
              </a:lstStyle>
              <a:p>
                <a:pPr>
                  <a:buClrTx/>
                  <a:buFontTx/>
                  <a:buNone/>
                </a:pPr>
                <a:r>
                  <a:rPr lang="de-DE" altLang="de-DE" sz="1400" b="1" i="1" dirty="0">
                    <a:solidFill>
                      <a:srgbClr val="000000"/>
                    </a:solidFill>
                    <a:latin typeface="Arial" charset="0"/>
                  </a:rPr>
                  <a:t>CCC Position</a:t>
                </a:r>
              </a:p>
            </p:txBody>
          </p:sp>
          <p:sp>
            <p:nvSpPr>
              <p:cNvPr id="52" name="Freeform 26"/>
              <p:cNvSpPr>
                <a:spLocks noChangeArrowheads="1"/>
              </p:cNvSpPr>
              <p:nvPr/>
            </p:nvSpPr>
            <p:spPr bwMode="auto">
              <a:xfrm>
                <a:off x="6521451" y="3579813"/>
                <a:ext cx="180975" cy="180975"/>
              </a:xfrm>
              <a:custGeom>
                <a:avLst/>
                <a:gdLst>
                  <a:gd name="G0" fmla="+- 26065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 0 0"/>
                  <a:gd name="G10" fmla="+- 26065 0 0"/>
                  <a:gd name="T0" fmla="*/ 0 w 239817"/>
                  <a:gd name="T1" fmla="*/ 0 h 239817"/>
                  <a:gd name="T2" fmla="*/ 0 w 239817"/>
                  <a:gd name="T3" fmla="*/ 0 h 239817"/>
                  <a:gd name="T4" fmla="*/ 0 w 239817"/>
                  <a:gd name="T5" fmla="*/ 0 h 239817"/>
                  <a:gd name="T6" fmla="*/ 0 w 239817"/>
                  <a:gd name="T7" fmla="*/ 0 h 239817"/>
                  <a:gd name="T8" fmla="*/ 0 w 239817"/>
                  <a:gd name="T9" fmla="*/ 0 h 239817"/>
                  <a:gd name="T10" fmla="*/ 72917 w 239817"/>
                  <a:gd name="T11" fmla="*/ 90742 h 239817"/>
                  <a:gd name="T12" fmla="*/ 166900 w 239817"/>
                  <a:gd name="T13" fmla="*/ 183104 h 239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39817" h="239817">
                    <a:moveTo>
                      <a:pt x="0" y="91602"/>
                    </a:moveTo>
                    <a:lnTo>
                      <a:pt x="91602" y="91602"/>
                    </a:lnTo>
                    <a:lnTo>
                      <a:pt x="119909" y="0"/>
                    </a:lnTo>
                    <a:lnTo>
                      <a:pt x="148215" y="91602"/>
                    </a:lnTo>
                    <a:lnTo>
                      <a:pt x="239817" y="91602"/>
                    </a:lnTo>
                    <a:lnTo>
                      <a:pt x="165709" y="148214"/>
                    </a:lnTo>
                    <a:lnTo>
                      <a:pt x="194016" y="239816"/>
                    </a:lnTo>
                    <a:lnTo>
                      <a:pt x="119909" y="183203"/>
                    </a:lnTo>
                    <a:lnTo>
                      <a:pt x="45801" y="239816"/>
                    </a:lnTo>
                    <a:lnTo>
                      <a:pt x="74108" y="148214"/>
                    </a:lnTo>
                    <a:lnTo>
                      <a:pt x="0" y="91602"/>
                    </a:lnTo>
                    <a:close/>
                  </a:path>
                </a:pathLst>
              </a:custGeom>
              <a:solidFill>
                <a:srgbClr val="FFFF00"/>
              </a:solidFill>
              <a:ln w="1908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3" name="Freeform 27"/>
              <p:cNvSpPr>
                <a:spLocks noChangeArrowheads="1"/>
              </p:cNvSpPr>
              <p:nvPr/>
            </p:nvSpPr>
            <p:spPr bwMode="auto">
              <a:xfrm>
                <a:off x="6853238" y="2082801"/>
                <a:ext cx="180975" cy="180975"/>
              </a:xfrm>
              <a:custGeom>
                <a:avLst/>
                <a:gdLst>
                  <a:gd name="G0" fmla="+- 26065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 0 0"/>
                  <a:gd name="G10" fmla="+- 26065 0 0"/>
                  <a:gd name="T0" fmla="*/ 0 w 239817"/>
                  <a:gd name="T1" fmla="*/ 0 h 239817"/>
                  <a:gd name="T2" fmla="*/ 0 w 239817"/>
                  <a:gd name="T3" fmla="*/ 0 h 239817"/>
                  <a:gd name="T4" fmla="*/ 0 w 239817"/>
                  <a:gd name="T5" fmla="*/ 0 h 239817"/>
                  <a:gd name="T6" fmla="*/ 0 w 239817"/>
                  <a:gd name="T7" fmla="*/ 0 h 239817"/>
                  <a:gd name="T8" fmla="*/ 0 w 239817"/>
                  <a:gd name="T9" fmla="*/ 0 h 239817"/>
                  <a:gd name="T10" fmla="*/ 72917 w 239817"/>
                  <a:gd name="T11" fmla="*/ 90742 h 239817"/>
                  <a:gd name="T12" fmla="*/ 166900 w 239817"/>
                  <a:gd name="T13" fmla="*/ 183104 h 239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39817" h="239817">
                    <a:moveTo>
                      <a:pt x="0" y="91602"/>
                    </a:moveTo>
                    <a:lnTo>
                      <a:pt x="91602" y="91602"/>
                    </a:lnTo>
                    <a:lnTo>
                      <a:pt x="119909" y="0"/>
                    </a:lnTo>
                    <a:lnTo>
                      <a:pt x="148215" y="91602"/>
                    </a:lnTo>
                    <a:lnTo>
                      <a:pt x="239817" y="91602"/>
                    </a:lnTo>
                    <a:lnTo>
                      <a:pt x="165709" y="148214"/>
                    </a:lnTo>
                    <a:lnTo>
                      <a:pt x="194016" y="239816"/>
                    </a:lnTo>
                    <a:lnTo>
                      <a:pt x="119909" y="183203"/>
                    </a:lnTo>
                    <a:lnTo>
                      <a:pt x="45801" y="239816"/>
                    </a:lnTo>
                    <a:lnTo>
                      <a:pt x="74108" y="148214"/>
                    </a:lnTo>
                    <a:lnTo>
                      <a:pt x="0" y="91602"/>
                    </a:lnTo>
                    <a:close/>
                  </a:path>
                </a:pathLst>
              </a:custGeom>
              <a:solidFill>
                <a:srgbClr val="FFFF00"/>
              </a:solidFill>
              <a:ln w="1908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4" name="Freeform 28"/>
              <p:cNvSpPr>
                <a:spLocks noChangeArrowheads="1"/>
              </p:cNvSpPr>
              <p:nvPr/>
            </p:nvSpPr>
            <p:spPr bwMode="auto">
              <a:xfrm>
                <a:off x="7477126" y="2182813"/>
                <a:ext cx="180975" cy="180975"/>
              </a:xfrm>
              <a:custGeom>
                <a:avLst/>
                <a:gdLst>
                  <a:gd name="G0" fmla="+- 26065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 0 0"/>
                  <a:gd name="G10" fmla="+- 26065 0 0"/>
                  <a:gd name="T0" fmla="*/ 0 w 239817"/>
                  <a:gd name="T1" fmla="*/ 0 h 239817"/>
                  <a:gd name="T2" fmla="*/ 0 w 239817"/>
                  <a:gd name="T3" fmla="*/ 0 h 239817"/>
                  <a:gd name="T4" fmla="*/ 0 w 239817"/>
                  <a:gd name="T5" fmla="*/ 0 h 239817"/>
                  <a:gd name="T6" fmla="*/ 0 w 239817"/>
                  <a:gd name="T7" fmla="*/ 0 h 239817"/>
                  <a:gd name="T8" fmla="*/ 0 w 239817"/>
                  <a:gd name="T9" fmla="*/ 0 h 239817"/>
                  <a:gd name="T10" fmla="*/ 72917 w 239817"/>
                  <a:gd name="T11" fmla="*/ 90742 h 239817"/>
                  <a:gd name="T12" fmla="*/ 166900 w 239817"/>
                  <a:gd name="T13" fmla="*/ 183104 h 239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39817" h="239817">
                    <a:moveTo>
                      <a:pt x="0" y="91602"/>
                    </a:moveTo>
                    <a:lnTo>
                      <a:pt x="91602" y="91602"/>
                    </a:lnTo>
                    <a:lnTo>
                      <a:pt x="119909" y="0"/>
                    </a:lnTo>
                    <a:lnTo>
                      <a:pt x="148215" y="91602"/>
                    </a:lnTo>
                    <a:lnTo>
                      <a:pt x="239817" y="91602"/>
                    </a:lnTo>
                    <a:lnTo>
                      <a:pt x="165709" y="148214"/>
                    </a:lnTo>
                    <a:lnTo>
                      <a:pt x="194016" y="239816"/>
                    </a:lnTo>
                    <a:lnTo>
                      <a:pt x="119909" y="183203"/>
                    </a:lnTo>
                    <a:lnTo>
                      <a:pt x="45801" y="239816"/>
                    </a:lnTo>
                    <a:lnTo>
                      <a:pt x="74108" y="148214"/>
                    </a:lnTo>
                    <a:lnTo>
                      <a:pt x="0" y="91602"/>
                    </a:lnTo>
                    <a:close/>
                  </a:path>
                </a:pathLst>
              </a:custGeom>
              <a:solidFill>
                <a:srgbClr val="FFFF00"/>
              </a:solidFill>
              <a:ln w="1908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8" name="Freeform 29"/>
              <p:cNvSpPr>
                <a:spLocks noChangeArrowheads="1"/>
              </p:cNvSpPr>
              <p:nvPr/>
            </p:nvSpPr>
            <p:spPr bwMode="auto">
              <a:xfrm>
                <a:off x="7605713" y="2317751"/>
                <a:ext cx="180975" cy="180975"/>
              </a:xfrm>
              <a:custGeom>
                <a:avLst/>
                <a:gdLst>
                  <a:gd name="G0" fmla="+- 26065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 0 0"/>
                  <a:gd name="G10" fmla="+- 26065 0 0"/>
                  <a:gd name="T0" fmla="*/ 0 w 239817"/>
                  <a:gd name="T1" fmla="*/ 0 h 239817"/>
                  <a:gd name="T2" fmla="*/ 0 w 239817"/>
                  <a:gd name="T3" fmla="*/ 0 h 239817"/>
                  <a:gd name="T4" fmla="*/ 0 w 239817"/>
                  <a:gd name="T5" fmla="*/ 0 h 239817"/>
                  <a:gd name="T6" fmla="*/ 0 w 239817"/>
                  <a:gd name="T7" fmla="*/ 0 h 239817"/>
                  <a:gd name="T8" fmla="*/ 0 w 239817"/>
                  <a:gd name="T9" fmla="*/ 0 h 239817"/>
                  <a:gd name="T10" fmla="*/ 72917 w 239817"/>
                  <a:gd name="T11" fmla="*/ 90742 h 239817"/>
                  <a:gd name="T12" fmla="*/ 166900 w 239817"/>
                  <a:gd name="T13" fmla="*/ 183104 h 239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39817" h="239817">
                    <a:moveTo>
                      <a:pt x="0" y="91602"/>
                    </a:moveTo>
                    <a:lnTo>
                      <a:pt x="91602" y="91602"/>
                    </a:lnTo>
                    <a:lnTo>
                      <a:pt x="119909" y="0"/>
                    </a:lnTo>
                    <a:lnTo>
                      <a:pt x="148215" y="91602"/>
                    </a:lnTo>
                    <a:lnTo>
                      <a:pt x="239817" y="91602"/>
                    </a:lnTo>
                    <a:lnTo>
                      <a:pt x="165709" y="148214"/>
                    </a:lnTo>
                    <a:lnTo>
                      <a:pt x="194016" y="239816"/>
                    </a:lnTo>
                    <a:lnTo>
                      <a:pt x="119909" y="183203"/>
                    </a:lnTo>
                    <a:lnTo>
                      <a:pt x="45801" y="239816"/>
                    </a:lnTo>
                    <a:lnTo>
                      <a:pt x="74108" y="148214"/>
                    </a:lnTo>
                    <a:lnTo>
                      <a:pt x="0" y="91602"/>
                    </a:lnTo>
                    <a:close/>
                  </a:path>
                </a:pathLst>
              </a:custGeom>
              <a:solidFill>
                <a:srgbClr val="FFFF00"/>
              </a:solidFill>
              <a:ln w="1908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9" name="Freeform 30"/>
              <p:cNvSpPr>
                <a:spLocks noChangeArrowheads="1"/>
              </p:cNvSpPr>
              <p:nvPr/>
            </p:nvSpPr>
            <p:spPr bwMode="auto">
              <a:xfrm>
                <a:off x="7721601" y="2449513"/>
                <a:ext cx="180975" cy="180975"/>
              </a:xfrm>
              <a:custGeom>
                <a:avLst/>
                <a:gdLst>
                  <a:gd name="G0" fmla="+- 26065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 0 0"/>
                  <a:gd name="G10" fmla="+- 26065 0 0"/>
                  <a:gd name="T0" fmla="*/ 0 w 239817"/>
                  <a:gd name="T1" fmla="*/ 0 h 239817"/>
                  <a:gd name="T2" fmla="*/ 0 w 239817"/>
                  <a:gd name="T3" fmla="*/ 0 h 239817"/>
                  <a:gd name="T4" fmla="*/ 0 w 239817"/>
                  <a:gd name="T5" fmla="*/ 0 h 239817"/>
                  <a:gd name="T6" fmla="*/ 0 w 239817"/>
                  <a:gd name="T7" fmla="*/ 0 h 239817"/>
                  <a:gd name="T8" fmla="*/ 0 w 239817"/>
                  <a:gd name="T9" fmla="*/ 0 h 239817"/>
                  <a:gd name="T10" fmla="*/ 72917 w 239817"/>
                  <a:gd name="T11" fmla="*/ 90742 h 239817"/>
                  <a:gd name="T12" fmla="*/ 166900 w 239817"/>
                  <a:gd name="T13" fmla="*/ 183104 h 239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39817" h="239817">
                    <a:moveTo>
                      <a:pt x="0" y="91602"/>
                    </a:moveTo>
                    <a:lnTo>
                      <a:pt x="91602" y="91602"/>
                    </a:lnTo>
                    <a:lnTo>
                      <a:pt x="119909" y="0"/>
                    </a:lnTo>
                    <a:lnTo>
                      <a:pt x="148215" y="91602"/>
                    </a:lnTo>
                    <a:lnTo>
                      <a:pt x="239817" y="91602"/>
                    </a:lnTo>
                    <a:lnTo>
                      <a:pt x="165709" y="148214"/>
                    </a:lnTo>
                    <a:lnTo>
                      <a:pt x="194016" y="239816"/>
                    </a:lnTo>
                    <a:lnTo>
                      <a:pt x="119909" y="183203"/>
                    </a:lnTo>
                    <a:lnTo>
                      <a:pt x="45801" y="239816"/>
                    </a:lnTo>
                    <a:lnTo>
                      <a:pt x="74108" y="148214"/>
                    </a:lnTo>
                    <a:lnTo>
                      <a:pt x="0" y="91602"/>
                    </a:lnTo>
                    <a:close/>
                  </a:path>
                </a:pathLst>
              </a:custGeom>
              <a:solidFill>
                <a:srgbClr val="FFFF00"/>
              </a:solidFill>
              <a:ln w="1908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60" name="Freeform 31"/>
              <p:cNvSpPr>
                <a:spLocks noChangeArrowheads="1"/>
              </p:cNvSpPr>
              <p:nvPr/>
            </p:nvSpPr>
            <p:spPr bwMode="auto">
              <a:xfrm>
                <a:off x="6213476" y="2771776"/>
                <a:ext cx="155575" cy="155575"/>
              </a:xfrm>
              <a:custGeom>
                <a:avLst/>
                <a:gdLst>
                  <a:gd name="G0" fmla="+- 26065 0 0"/>
                  <a:gd name="G1" fmla="+- 1 0 0"/>
                  <a:gd name="G2" fmla="+- 1 0 0"/>
                  <a:gd name="G3" fmla="+- 1 0 0"/>
                  <a:gd name="G4" fmla="+- 1 0 0"/>
                  <a:gd name="G5" fmla="+- 1 0 0"/>
                  <a:gd name="G6" fmla="+- 1 0 0"/>
                  <a:gd name="G7" fmla="+- 1 0 0"/>
                  <a:gd name="G8" fmla="+- 1 0 0"/>
                  <a:gd name="G9" fmla="+- 1 0 0"/>
                  <a:gd name="G10" fmla="+- 26065 0 0"/>
                  <a:gd name="T0" fmla="*/ 0 w 239817"/>
                  <a:gd name="T1" fmla="*/ 0 h 239817"/>
                  <a:gd name="T2" fmla="*/ 0 w 239817"/>
                  <a:gd name="T3" fmla="*/ 0 h 239817"/>
                  <a:gd name="T4" fmla="*/ 0 w 239817"/>
                  <a:gd name="T5" fmla="*/ 0 h 239817"/>
                  <a:gd name="T6" fmla="*/ 0 w 239817"/>
                  <a:gd name="T7" fmla="*/ 0 h 239817"/>
                  <a:gd name="T8" fmla="*/ 0 w 239817"/>
                  <a:gd name="T9" fmla="*/ 0 h 239817"/>
                  <a:gd name="T10" fmla="*/ 73545 w 239817"/>
                  <a:gd name="T11" fmla="*/ 91130 h 239817"/>
                  <a:gd name="T12" fmla="*/ 166272 w 239817"/>
                  <a:gd name="T13" fmla="*/ 183861 h 2398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39817" h="239817">
                    <a:moveTo>
                      <a:pt x="0" y="91602"/>
                    </a:moveTo>
                    <a:lnTo>
                      <a:pt x="91602" y="91602"/>
                    </a:lnTo>
                    <a:lnTo>
                      <a:pt x="119909" y="0"/>
                    </a:lnTo>
                    <a:lnTo>
                      <a:pt x="148215" y="91602"/>
                    </a:lnTo>
                    <a:lnTo>
                      <a:pt x="239817" y="91602"/>
                    </a:lnTo>
                    <a:lnTo>
                      <a:pt x="165709" y="148214"/>
                    </a:lnTo>
                    <a:lnTo>
                      <a:pt x="194016" y="239816"/>
                    </a:lnTo>
                    <a:lnTo>
                      <a:pt x="119909" y="183203"/>
                    </a:lnTo>
                    <a:lnTo>
                      <a:pt x="45801" y="239816"/>
                    </a:lnTo>
                    <a:lnTo>
                      <a:pt x="74108" y="148214"/>
                    </a:lnTo>
                    <a:lnTo>
                      <a:pt x="0" y="91602"/>
                    </a:lnTo>
                    <a:close/>
                  </a:path>
                </a:pathLst>
              </a:custGeom>
              <a:solidFill>
                <a:srgbClr val="FFFF00"/>
              </a:solidFill>
              <a:ln w="19080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</p:grpSp>
      <p:sp>
        <p:nvSpPr>
          <p:cNvPr id="78" name="Rectangle 4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dirty="0">
                <a:latin typeface="Arial" charset="0"/>
              </a:rPr>
              <a:t>CCC Installation Points at FAIR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5719C3AE-0891-4A31-C036-334D5BFBC6B9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F1B193CB-CA90-5026-449F-410E155552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4" name="Text Box 3">
              <a:extLst>
                <a:ext uri="{FF2B5EF4-FFF2-40B4-BE49-F238E27FC236}">
                  <a16:creationId xmlns:a16="http://schemas.microsoft.com/office/drawing/2014/main" id="{18D5A1A5-0F4F-3EE7-696A-5355FB6EA3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027A7436-0444-5CA1-42E9-87052C4075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6" name="Ellipse 5">
            <a:extLst>
              <a:ext uri="{FF2B5EF4-FFF2-40B4-BE49-F238E27FC236}">
                <a16:creationId xmlns:a16="http://schemas.microsoft.com/office/drawing/2014/main" id="{4E0C7D0B-D015-017B-2101-5A9337445B23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53328" y="5674032"/>
            <a:ext cx="6859122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tx1"/>
                </a:solidFill>
              </a:rPr>
              <a:t>FAIR </a:t>
            </a:r>
            <a:r>
              <a:rPr lang="de-DE" sz="1400" dirty="0" err="1">
                <a:solidFill>
                  <a:schemeClr val="tx1"/>
                </a:solidFill>
              </a:rPr>
              <a:t>council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decision</a:t>
            </a:r>
            <a:r>
              <a:rPr lang="de-DE" sz="1400" dirty="0">
                <a:solidFill>
                  <a:schemeClr val="tx1"/>
                </a:solidFill>
              </a:rPr>
              <a:t>: 4 x HEBT, (1 x </a:t>
            </a:r>
            <a:r>
              <a:rPr lang="de-DE" sz="1400" dirty="0" err="1">
                <a:solidFill>
                  <a:schemeClr val="tx1"/>
                </a:solidFill>
              </a:rPr>
              <a:t>storage</a:t>
            </a:r>
            <a:r>
              <a:rPr lang="de-DE" sz="1400" dirty="0">
                <a:solidFill>
                  <a:schemeClr val="tx1"/>
                </a:solidFill>
              </a:rPr>
              <a:t> ring), 1 x prototype in CRYRING </a:t>
            </a:r>
            <a:r>
              <a:rPr lang="de-DE" sz="1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de-DE" sz="1400" dirty="0" err="1">
                <a:solidFill>
                  <a:schemeClr val="tx1"/>
                </a:solidFill>
                <a:sym typeface="Wingdings" panose="05000000000000000000" pitchFamily="2" charset="2"/>
              </a:rPr>
              <a:t>compact</a:t>
            </a:r>
            <a:r>
              <a:rPr lang="de-DE" sz="1400" dirty="0">
                <a:solidFill>
                  <a:schemeClr val="tx1"/>
                </a:solidFill>
                <a:sym typeface="Wingdings" panose="05000000000000000000" pitchFamily="2" charset="2"/>
              </a:rPr>
              <a:t> CCC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uppieren 17"/>
          <p:cNvGrpSpPr/>
          <p:nvPr/>
        </p:nvGrpSpPr>
        <p:grpSpPr>
          <a:xfrm>
            <a:off x="214917" y="1196752"/>
            <a:ext cx="8771065" cy="4726783"/>
            <a:chOff x="1694917" y="1471999"/>
            <a:chExt cx="8771065" cy="4726783"/>
          </a:xfrm>
        </p:grpSpPr>
        <p:sp>
          <p:nvSpPr>
            <p:cNvPr id="23" name="Rechteck 22"/>
            <p:cNvSpPr/>
            <p:nvPr/>
          </p:nvSpPr>
          <p:spPr>
            <a:xfrm>
              <a:off x="1694917" y="1471999"/>
              <a:ext cx="8771065" cy="4726783"/>
            </a:xfrm>
            <a:prstGeom prst="rect">
              <a:avLst/>
            </a:prstGeom>
            <a:noFill/>
            <a:ln w="19050">
              <a:solidFill>
                <a:srgbClr val="FDBB6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de-DE">
                <a:solidFill>
                  <a:prstClr val="white"/>
                </a:solidFill>
                <a:latin typeface="Arial"/>
              </a:endParaRPr>
            </a:p>
          </p:txBody>
        </p:sp>
        <p:pic>
          <p:nvPicPr>
            <p:cNvPr id="24" name="Picture 10" descr="b7ab02cb-2f8a-44ae-b123-521730b8ad77@w2k3Mail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6089" y="1775074"/>
              <a:ext cx="1837363" cy="1566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9" descr="8e7b2e29-dbde-416b-a627-7073ab6e0e81@w2k3Mail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79652" y="1851140"/>
              <a:ext cx="1713422" cy="1490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7" descr="d684900b-1aee-46ca-9f89-0229a6c56c00@w2k3Mail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8306" y="1915976"/>
              <a:ext cx="1699729" cy="1414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4" descr="179d1194-534b-4beb-b0a7-18909894e7e3@w2k3Mail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5113" y="4135149"/>
              <a:ext cx="1631553" cy="1341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3" descr="98e92c73-95ec-4feb-80f0-51ec639ecac3@w2k3Mail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4635" y="4151376"/>
              <a:ext cx="1668336" cy="1309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uppieren 28"/>
            <p:cNvGrpSpPr/>
            <p:nvPr/>
          </p:nvGrpSpPr>
          <p:grpSpPr>
            <a:xfrm>
              <a:off x="1934219" y="2275744"/>
              <a:ext cx="1654626" cy="1355275"/>
              <a:chOff x="114300" y="2878842"/>
              <a:chExt cx="2247900" cy="2001647"/>
            </a:xfrm>
          </p:grpSpPr>
          <p:sp>
            <p:nvSpPr>
              <p:cNvPr id="48" name="Ellipse 47"/>
              <p:cNvSpPr/>
              <p:nvPr/>
            </p:nvSpPr>
            <p:spPr>
              <a:xfrm>
                <a:off x="789845" y="2878842"/>
                <a:ext cx="1024748" cy="1169348"/>
              </a:xfrm>
              <a:prstGeom prst="ellipse">
                <a:avLst/>
              </a:prstGeom>
              <a:noFill/>
              <a:ln w="28575">
                <a:solidFill>
                  <a:srgbClr val="FF99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de-DE" sz="120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49" name="Rechteck 48"/>
              <p:cNvSpPr/>
              <p:nvPr/>
            </p:nvSpPr>
            <p:spPr>
              <a:xfrm>
                <a:off x="114300" y="4527191"/>
                <a:ext cx="2247900" cy="35329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r>
                  <a:rPr lang="de-DE" sz="1200" dirty="0">
                    <a:solidFill>
                      <a:prstClr val="white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Early Science</a:t>
                </a:r>
              </a:p>
            </p:txBody>
          </p:sp>
        </p:grpSp>
        <p:grpSp>
          <p:nvGrpSpPr>
            <p:cNvPr id="30" name="Gruppieren 29"/>
            <p:cNvGrpSpPr/>
            <p:nvPr/>
          </p:nvGrpSpPr>
          <p:grpSpPr>
            <a:xfrm>
              <a:off x="3679652" y="1831567"/>
              <a:ext cx="1714492" cy="1799453"/>
              <a:chOff x="2427215" y="2146421"/>
              <a:chExt cx="2697696" cy="2770524"/>
            </a:xfrm>
          </p:grpSpPr>
          <p:sp>
            <p:nvSpPr>
              <p:cNvPr id="46" name="Rechteck 45"/>
              <p:cNvSpPr/>
              <p:nvPr/>
            </p:nvSpPr>
            <p:spPr>
              <a:xfrm>
                <a:off x="2427215" y="4548646"/>
                <a:ext cx="2603500" cy="368299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r>
                  <a:rPr lang="de-DE" sz="1200" dirty="0">
                    <a:solidFill>
                      <a:prstClr val="white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First Science</a:t>
                </a:r>
              </a:p>
            </p:txBody>
          </p:sp>
          <p:sp>
            <p:nvSpPr>
              <p:cNvPr id="47" name="Ellipse 46"/>
              <p:cNvSpPr/>
              <p:nvPr/>
            </p:nvSpPr>
            <p:spPr>
              <a:xfrm>
                <a:off x="3884926" y="2146421"/>
                <a:ext cx="1239985" cy="1031393"/>
              </a:xfrm>
              <a:prstGeom prst="ellipse">
                <a:avLst/>
              </a:prstGeom>
              <a:noFill/>
              <a:ln w="28575">
                <a:solidFill>
                  <a:srgbClr val="FF99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de-DE" sz="12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grpSp>
          <p:nvGrpSpPr>
            <p:cNvPr id="31" name="Gruppieren 30"/>
            <p:cNvGrpSpPr/>
            <p:nvPr/>
          </p:nvGrpSpPr>
          <p:grpSpPr>
            <a:xfrm>
              <a:off x="5441056" y="2523745"/>
              <a:ext cx="1676979" cy="1114510"/>
              <a:chOff x="5372100" y="3246631"/>
              <a:chExt cx="2435860" cy="1633860"/>
            </a:xfrm>
          </p:grpSpPr>
          <p:sp>
            <p:nvSpPr>
              <p:cNvPr id="44" name="Rechteck 43"/>
              <p:cNvSpPr/>
              <p:nvPr/>
            </p:nvSpPr>
            <p:spPr>
              <a:xfrm>
                <a:off x="5372100" y="4512192"/>
                <a:ext cx="2435860" cy="368299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r>
                  <a:rPr lang="de-DE" sz="1200" dirty="0">
                    <a:solidFill>
                      <a:prstClr val="white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First Science +</a:t>
                </a:r>
              </a:p>
            </p:txBody>
          </p:sp>
          <p:sp>
            <p:nvSpPr>
              <p:cNvPr id="45" name="Ellipse 44"/>
              <p:cNvSpPr/>
              <p:nvPr/>
            </p:nvSpPr>
            <p:spPr>
              <a:xfrm>
                <a:off x="7048256" y="3246631"/>
                <a:ext cx="495799" cy="393700"/>
              </a:xfrm>
              <a:prstGeom prst="ellipse">
                <a:avLst/>
              </a:prstGeom>
              <a:noFill/>
              <a:ln w="28575">
                <a:solidFill>
                  <a:srgbClr val="FF99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de-DE" sz="12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32" name="Gleichschenkliges Dreieck 31"/>
            <p:cNvSpPr/>
            <p:nvPr/>
          </p:nvSpPr>
          <p:spPr>
            <a:xfrm rot="5400000">
              <a:off x="9723154" y="5530366"/>
              <a:ext cx="464939" cy="382666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de-DE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33" name="Gruppieren 32"/>
            <p:cNvGrpSpPr/>
            <p:nvPr/>
          </p:nvGrpSpPr>
          <p:grpSpPr>
            <a:xfrm>
              <a:off x="6311132" y="4852392"/>
              <a:ext cx="1676979" cy="995608"/>
              <a:chOff x="5372100" y="3420939"/>
              <a:chExt cx="2435860" cy="1459552"/>
            </a:xfrm>
          </p:grpSpPr>
          <p:sp>
            <p:nvSpPr>
              <p:cNvPr id="42" name="Rechteck 41"/>
              <p:cNvSpPr/>
              <p:nvPr/>
            </p:nvSpPr>
            <p:spPr>
              <a:xfrm>
                <a:off x="5372100" y="4512192"/>
                <a:ext cx="2435860" cy="368299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r>
                  <a:rPr lang="de-DE" sz="1200" dirty="0">
                    <a:solidFill>
                      <a:prstClr val="white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Intermediate </a:t>
                </a:r>
                <a:r>
                  <a:rPr lang="de-DE" sz="1200" dirty="0" err="1">
                    <a:solidFill>
                      <a:prstClr val="white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Objective</a:t>
                </a:r>
                <a:endParaRPr lang="de-DE" sz="12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3" name="Ellipse 42"/>
              <p:cNvSpPr/>
              <p:nvPr/>
            </p:nvSpPr>
            <p:spPr>
              <a:xfrm rot="18572171">
                <a:off x="6768649" y="3638125"/>
                <a:ext cx="615386" cy="181013"/>
              </a:xfrm>
              <a:prstGeom prst="ellipse">
                <a:avLst/>
              </a:prstGeom>
              <a:noFill/>
              <a:ln w="28575">
                <a:solidFill>
                  <a:srgbClr val="FF99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de-DE" sz="12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grpSp>
          <p:nvGrpSpPr>
            <p:cNvPr id="34" name="Gruppieren 33"/>
            <p:cNvGrpSpPr/>
            <p:nvPr/>
          </p:nvGrpSpPr>
          <p:grpSpPr>
            <a:xfrm rot="21181381">
              <a:off x="8042639" y="4704538"/>
              <a:ext cx="1676978" cy="1151408"/>
              <a:chOff x="5372101" y="3248937"/>
              <a:chExt cx="2435860" cy="1631553"/>
            </a:xfrm>
          </p:grpSpPr>
          <p:sp>
            <p:nvSpPr>
              <p:cNvPr id="40" name="Rechteck 39"/>
              <p:cNvSpPr/>
              <p:nvPr/>
            </p:nvSpPr>
            <p:spPr>
              <a:xfrm rot="418619">
                <a:off x="5372101" y="4512192"/>
                <a:ext cx="2435860" cy="36829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r>
                  <a:rPr lang="de-DE" sz="1200" dirty="0">
                    <a:solidFill>
                      <a:prstClr val="white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Modulare Startversion</a:t>
                </a:r>
              </a:p>
            </p:txBody>
          </p:sp>
          <p:sp>
            <p:nvSpPr>
              <p:cNvPr id="41" name="Ellipse 40"/>
              <p:cNvSpPr/>
              <p:nvPr/>
            </p:nvSpPr>
            <p:spPr>
              <a:xfrm rot="17685128">
                <a:off x="6110363" y="3481089"/>
                <a:ext cx="1051742" cy="587438"/>
              </a:xfrm>
              <a:prstGeom prst="ellipse">
                <a:avLst/>
              </a:prstGeom>
              <a:noFill/>
              <a:ln w="28575">
                <a:solidFill>
                  <a:srgbClr val="FF993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de-DE" sz="1200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sp>
          <p:nvSpPr>
            <p:cNvPr id="35" name="Rechteck 34"/>
            <p:cNvSpPr/>
            <p:nvPr/>
          </p:nvSpPr>
          <p:spPr>
            <a:xfrm>
              <a:off x="4573615" y="5601005"/>
              <a:ext cx="1676979" cy="25122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r>
                <a:rPr lang="de-DE" sz="1200" dirty="0">
                  <a:solidFill>
                    <a:prstClr val="whit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First Science ++</a:t>
              </a:r>
            </a:p>
          </p:txBody>
        </p:sp>
        <p:pic>
          <p:nvPicPr>
            <p:cNvPr id="36" name="Picture 5" descr="0cbfe791-1635-43b7-890a-81c8d3e58bb3@w2k3Mail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3614" y="4154312"/>
              <a:ext cx="1745629" cy="1370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Ellipse 36"/>
            <p:cNvSpPr/>
            <p:nvPr/>
          </p:nvSpPr>
          <p:spPr>
            <a:xfrm rot="17266509">
              <a:off x="8578487" y="4357957"/>
              <a:ext cx="255696" cy="212177"/>
            </a:xfrm>
            <a:prstGeom prst="ellipse">
              <a:avLst/>
            </a:prstGeom>
            <a:noFill/>
            <a:ln w="28575">
              <a:solidFill>
                <a:srgbClr val="FF993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de-DE" sz="12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 rot="2206977">
              <a:off x="5551746" y="4750042"/>
              <a:ext cx="211857" cy="493838"/>
            </a:xfrm>
            <a:prstGeom prst="ellipse">
              <a:avLst/>
            </a:prstGeom>
            <a:noFill/>
            <a:ln w="28575">
              <a:solidFill>
                <a:srgbClr val="FF993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de-DE" sz="1200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9" name="Ellipse 38"/>
            <p:cNvSpPr/>
            <p:nvPr/>
          </p:nvSpPr>
          <p:spPr>
            <a:xfrm rot="18572171">
              <a:off x="7460667" y="5152968"/>
              <a:ext cx="187086" cy="258569"/>
            </a:xfrm>
            <a:prstGeom prst="ellipse">
              <a:avLst/>
            </a:prstGeom>
            <a:noFill/>
            <a:ln w="28575">
              <a:solidFill>
                <a:srgbClr val="FF993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de-DE" sz="120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78" name="Rectangle 4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dirty="0">
                <a:latin typeface="Arial" charset="0"/>
              </a:rPr>
              <a:t>Updated FAIR </a:t>
            </a:r>
            <a:r>
              <a:rPr lang="de-DE" altLang="de-DE" dirty="0" err="1">
                <a:latin typeface="Arial" charset="0"/>
              </a:rPr>
              <a:t>Planning</a:t>
            </a:r>
            <a:endParaRPr lang="de-DE" altLang="de-DE" dirty="0">
              <a:latin typeface="Arial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427B42D-C28B-FD6A-6DD8-19E48F574A6F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6FD2C02D-CAAE-B1FA-BF05-059C048E43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4" name="Text Box 3">
              <a:extLst>
                <a:ext uri="{FF2B5EF4-FFF2-40B4-BE49-F238E27FC236}">
                  <a16:creationId xmlns:a16="http://schemas.microsoft.com/office/drawing/2014/main" id="{60D00F78-EFA5-C20B-B7C1-7BB2C789E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95B618BF-B61D-3296-3ADA-C527BE38D1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6" name="Ellipse 5">
            <a:extLst>
              <a:ext uri="{FF2B5EF4-FFF2-40B4-BE49-F238E27FC236}">
                <a16:creationId xmlns:a16="http://schemas.microsoft.com/office/drawing/2014/main" id="{123B9BB6-70DE-A59F-7322-4571348FB5E8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7" name="Stern mit 5 Zacken 6"/>
          <p:cNvSpPr/>
          <p:nvPr/>
        </p:nvSpPr>
        <p:spPr bwMode="auto">
          <a:xfrm>
            <a:off x="1196680" y="2000497"/>
            <a:ext cx="196012" cy="196012"/>
          </a:xfrm>
          <a:prstGeom prst="star5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50" name="Stern mit 5 Zacken 49"/>
          <p:cNvSpPr/>
          <p:nvPr/>
        </p:nvSpPr>
        <p:spPr bwMode="auto">
          <a:xfrm>
            <a:off x="1495668" y="2266367"/>
            <a:ext cx="196012" cy="196012"/>
          </a:xfrm>
          <a:prstGeom prst="star5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51" name="Stern mit 5 Zacken 50"/>
          <p:cNvSpPr/>
          <p:nvPr/>
        </p:nvSpPr>
        <p:spPr bwMode="auto">
          <a:xfrm>
            <a:off x="3305419" y="2147776"/>
            <a:ext cx="196012" cy="196012"/>
          </a:xfrm>
          <a:prstGeom prst="star5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52" name="Stern mit 5 Zacken 51"/>
          <p:cNvSpPr/>
          <p:nvPr/>
        </p:nvSpPr>
        <p:spPr bwMode="auto">
          <a:xfrm>
            <a:off x="3296867" y="2291843"/>
            <a:ext cx="196012" cy="196012"/>
          </a:xfrm>
          <a:prstGeom prst="star5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53" name="Stern mit 5 Zacken 52"/>
          <p:cNvSpPr/>
          <p:nvPr/>
        </p:nvSpPr>
        <p:spPr bwMode="auto">
          <a:xfrm>
            <a:off x="5532867" y="2125249"/>
            <a:ext cx="196012" cy="196012"/>
          </a:xfrm>
          <a:prstGeom prst="star5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 bwMode="auto">
          <a:xfrm flipH="1">
            <a:off x="5220074" y="2263302"/>
            <a:ext cx="311722" cy="8048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Stern mit 5 Zacken 53"/>
          <p:cNvSpPr/>
          <p:nvPr/>
        </p:nvSpPr>
        <p:spPr bwMode="auto">
          <a:xfrm>
            <a:off x="7364909" y="4949513"/>
            <a:ext cx="196012" cy="196012"/>
          </a:xfrm>
          <a:prstGeom prst="star5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652353" y="2035916"/>
            <a:ext cx="29206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dirty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 flipH="1">
            <a:off x="899301" y="3422242"/>
            <a:ext cx="694373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solidFill>
                  <a:schemeClr val="tx1"/>
                </a:solidFill>
              </a:rPr>
              <a:t>2026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 flipH="1">
            <a:off x="2825740" y="3422242"/>
            <a:ext cx="810155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solidFill>
                  <a:schemeClr val="tx1"/>
                </a:solidFill>
              </a:rPr>
              <a:t>2028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6" name="Textfeld 55"/>
          <p:cNvSpPr txBox="1"/>
          <p:nvPr/>
        </p:nvSpPr>
        <p:spPr>
          <a:xfrm flipH="1">
            <a:off x="4440982" y="3427698"/>
            <a:ext cx="816807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>
                <a:solidFill>
                  <a:schemeClr val="tx1"/>
                </a:solidFill>
              </a:rPr>
              <a:t>2028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 bwMode="auto">
          <a:xfrm>
            <a:off x="2168014" y="5753383"/>
            <a:ext cx="1080120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Textfeld 56"/>
          <p:cNvSpPr txBox="1"/>
          <p:nvPr/>
        </p:nvSpPr>
        <p:spPr>
          <a:xfrm flipH="1">
            <a:off x="2399918" y="5427194"/>
            <a:ext cx="816807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dirty="0" err="1">
                <a:solidFill>
                  <a:schemeClr val="tx1"/>
                </a:solidFill>
              </a:rPr>
              <a:t>tbd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8" name="Stern mit 5 Zacken 57"/>
          <p:cNvSpPr/>
          <p:nvPr/>
        </p:nvSpPr>
        <p:spPr bwMode="auto">
          <a:xfrm>
            <a:off x="6905019" y="2543668"/>
            <a:ext cx="196012" cy="196012"/>
          </a:xfrm>
          <a:prstGeom prst="star5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59" name="Textfeld 58"/>
          <p:cNvSpPr txBox="1"/>
          <p:nvPr/>
        </p:nvSpPr>
        <p:spPr>
          <a:xfrm flipH="1">
            <a:off x="7086281" y="2487855"/>
            <a:ext cx="1287863" cy="33855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i="1" dirty="0">
                <a:solidFill>
                  <a:schemeClr val="tx1"/>
                </a:solidFill>
              </a:rPr>
              <a:t>CCC Position</a:t>
            </a:r>
            <a:endParaRPr lang="en-US" sz="16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4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dirty="0">
                <a:latin typeface="Arial" charset="0"/>
              </a:rPr>
              <a:t>Time </a:t>
            </a:r>
            <a:r>
              <a:rPr lang="de-DE" altLang="de-DE" dirty="0" err="1">
                <a:latin typeface="Arial" charset="0"/>
              </a:rPr>
              <a:t>schedule</a:t>
            </a:r>
            <a:r>
              <a:rPr lang="de-DE" altLang="de-DE" dirty="0">
                <a:latin typeface="Arial" charset="0"/>
              </a:rPr>
              <a:t>, </a:t>
            </a:r>
            <a:r>
              <a:rPr lang="de-DE" altLang="de-DE" dirty="0" err="1">
                <a:latin typeface="Arial" charset="0"/>
              </a:rPr>
              <a:t>next</a:t>
            </a:r>
            <a:r>
              <a:rPr lang="de-DE" altLang="de-DE" dirty="0">
                <a:latin typeface="Arial" charset="0"/>
              </a:rPr>
              <a:t> </a:t>
            </a:r>
            <a:r>
              <a:rPr lang="de-DE" altLang="de-DE" dirty="0" err="1">
                <a:latin typeface="Arial" charset="0"/>
              </a:rPr>
              <a:t>steps</a:t>
            </a:r>
            <a:r>
              <a:rPr lang="de-DE" altLang="de-DE" dirty="0">
                <a:latin typeface="Arial" charset="0"/>
              </a:rPr>
              <a:t>, </a:t>
            </a:r>
            <a:r>
              <a:rPr lang="de-DE" altLang="de-DE" dirty="0" err="1">
                <a:latin typeface="Arial" charset="0"/>
              </a:rPr>
              <a:t>costs</a:t>
            </a:r>
            <a:endParaRPr lang="de-DE" altLang="de-DE" dirty="0">
              <a:latin typeface="Arial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427B42D-C28B-FD6A-6DD8-19E48F574A6F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6FD2C02D-CAAE-B1FA-BF05-059C048E43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4" name="Text Box 3">
              <a:extLst>
                <a:ext uri="{FF2B5EF4-FFF2-40B4-BE49-F238E27FC236}">
                  <a16:creationId xmlns:a16="http://schemas.microsoft.com/office/drawing/2014/main" id="{60D00F78-EFA5-C20B-B7C1-7BB2C789E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95B618BF-B61D-3296-3ADA-C527BE38D1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6" name="Ellipse 5">
            <a:extLst>
              <a:ext uri="{FF2B5EF4-FFF2-40B4-BE49-F238E27FC236}">
                <a16:creationId xmlns:a16="http://schemas.microsoft.com/office/drawing/2014/main" id="{123B9BB6-70DE-A59F-7322-4571348FB5E8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60" name="TextBox 16"/>
          <p:cNvSpPr/>
          <p:nvPr/>
        </p:nvSpPr>
        <p:spPr>
          <a:xfrm>
            <a:off x="611560" y="1412776"/>
            <a:ext cx="6408712" cy="403041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</a:rPr>
              <a:t>25 l/d liquefier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2023/2024 (current purchase: 150 k€) will arrive next month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Next steps (ES scenario):</a:t>
            </a:r>
            <a:endParaRPr lang="en-US" sz="1600" strike="noStrike" spc="-1" dirty="0">
              <a:solidFill>
                <a:srgbClr val="000000"/>
              </a:solidFill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1x 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ryostat 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</a:rPr>
              <a:t>with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SPS based 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</a:rPr>
              <a:t>slow controls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(ILK, 250 k€, Q3/2024)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432000" lvl="1" indent="-216000"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1x 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</a:rPr>
              <a:t>l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iquefier (150 k€, Q3/2024) </a:t>
            </a:r>
            <a:r>
              <a:rPr lang="de-DE" sz="1600" spc="-1" dirty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de-DE" sz="1600" spc="-1" dirty="0" err="1">
                <a:solidFill>
                  <a:srgbClr val="000000"/>
                </a:solidFill>
                <a:sym typeface="Wingdings" panose="05000000000000000000" pitchFamily="2" charset="2"/>
              </a:rPr>
              <a:t>TransMit</a:t>
            </a:r>
            <a:r>
              <a:rPr lang="de-DE" sz="1600" spc="-1" dirty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sym typeface="Wingdings" panose="05000000000000000000" pitchFamily="2" charset="2"/>
              </a:rPr>
              <a:t>company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1x CCC 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</a:rPr>
              <a:t>d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etector + electronics (50 k€, Q3/2024)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16000" lvl="1" indent="0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  <a:sym typeface="Wingdings" panose="05000000000000000000" pitchFamily="2" charset="2"/>
              </a:rPr>
              <a:t> 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  <a:sym typeface="Wingdings" panose="05000000000000000000" pitchFamily="2" charset="2"/>
              </a:rPr>
              <a:t>2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full CCC detector systems for ES 2024+2025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</a:rPr>
              <a:t>Following steps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(FS </a:t>
            </a: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</a:rPr>
              <a:t>scenario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):</a:t>
            </a:r>
            <a:endParaRPr lang="en-US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spc="-1" dirty="0">
                <a:solidFill>
                  <a:srgbClr val="000000"/>
                </a:solidFill>
                <a:latin typeface="Calibri"/>
                <a:ea typeface="DejaVu Sans"/>
              </a:rPr>
              <a:t>order 2 systems together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2026/2027 (~900 k€)</a:t>
            </a: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de-DE" sz="1600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n-US" sz="1600" b="0" strike="noStrike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285840" indent="-285840">
              <a:buFont typeface="Arial"/>
              <a:buChar char="•"/>
            </a:pPr>
            <a:r>
              <a:rPr lang="en-US" sz="1600" spc="-1" dirty="0">
                <a:solidFill>
                  <a:srgbClr val="000000"/>
                </a:solidFill>
                <a:ea typeface="DejaVu Sans"/>
              </a:rPr>
              <a:t>Separate planning for CRYRING</a:t>
            </a:r>
            <a:endParaRPr lang="de-DE" sz="1600" spc="-1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61" name="Gruppieren 60"/>
          <p:cNvGrpSpPr/>
          <p:nvPr/>
        </p:nvGrpSpPr>
        <p:grpSpPr>
          <a:xfrm>
            <a:off x="6012160" y="3717032"/>
            <a:ext cx="2584907" cy="2106612"/>
            <a:chOff x="4031134" y="3786730"/>
            <a:chExt cx="2584907" cy="2106612"/>
          </a:xfrm>
        </p:grpSpPr>
        <p:sp>
          <p:nvSpPr>
            <p:cNvPr id="62" name="Text Box 38"/>
            <p:cNvSpPr txBox="1">
              <a:spLocks noChangeArrowheads="1"/>
            </p:cNvSpPr>
            <p:nvPr/>
          </p:nvSpPr>
          <p:spPr bwMode="auto">
            <a:xfrm>
              <a:off x="4139117" y="3793080"/>
              <a:ext cx="2476924" cy="2100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spcBef>
                  <a:spcPts val="400"/>
                </a:spcBef>
              </a:pPr>
              <a:r>
                <a:rPr lang="de-DE" altLang="de-DE" sz="1200" u="sng" dirty="0">
                  <a:solidFill>
                    <a:srgbClr val="000000"/>
                  </a:solidFill>
                  <a:latin typeface="Arial" charset="0"/>
                </a:rPr>
                <a:t>System </a:t>
              </a:r>
              <a:r>
                <a:rPr lang="de-DE" altLang="de-DE" sz="1200" u="sng" dirty="0" err="1">
                  <a:solidFill>
                    <a:srgbClr val="000000"/>
                  </a:solidFill>
                  <a:latin typeface="Arial" charset="0"/>
                </a:rPr>
                <a:t>costs</a:t>
              </a:r>
              <a:r>
                <a:rPr lang="de-DE" altLang="de-DE" sz="1200" u="sng" dirty="0">
                  <a:solidFill>
                    <a:srgbClr val="000000"/>
                  </a:solidFill>
                  <a:latin typeface="Arial" charset="0"/>
                </a:rPr>
                <a:t> (2019)</a:t>
              </a:r>
            </a:p>
            <a:p>
              <a:pPr>
                <a:spcBef>
                  <a:spcPts val="400"/>
                </a:spcBef>
              </a:pPr>
              <a:endParaRPr lang="de-DE" altLang="de-DE" sz="1000" u="sng" dirty="0">
                <a:solidFill>
                  <a:srgbClr val="000000"/>
                </a:solidFill>
                <a:latin typeface="Arial" charset="0"/>
              </a:endParaRPr>
            </a:p>
            <a:p>
              <a:pPr>
                <a:spcBef>
                  <a:spcPts val="400"/>
                </a:spcBef>
              </a:pPr>
              <a:r>
                <a:rPr lang="de-DE" altLang="de-DE" sz="1000" dirty="0" err="1">
                  <a:solidFill>
                    <a:srgbClr val="00CC00"/>
                  </a:solidFill>
                  <a:latin typeface="Arial" charset="0"/>
                </a:rPr>
                <a:t>Nb</a:t>
              </a:r>
              <a:r>
                <a:rPr lang="de-DE" altLang="de-DE" sz="1000" dirty="0">
                  <a:solidFill>
                    <a:srgbClr val="00CC00"/>
                  </a:solidFill>
                  <a:latin typeface="Arial" charset="0"/>
                </a:rPr>
                <a:t> CCC			150 k€</a:t>
              </a:r>
            </a:p>
            <a:p>
              <a:pPr>
                <a:spcBef>
                  <a:spcPts val="400"/>
                </a:spcBef>
              </a:pPr>
              <a:r>
                <a:rPr lang="de-DE" altLang="de-DE" sz="1000" dirty="0" err="1">
                  <a:solidFill>
                    <a:srgbClr val="C00000"/>
                  </a:solidFill>
                  <a:latin typeface="Arial" charset="0"/>
                </a:rPr>
                <a:t>Cryostat</a:t>
              </a:r>
              <a:r>
                <a:rPr lang="de-DE" altLang="de-DE" sz="1000" dirty="0">
                  <a:solidFill>
                    <a:srgbClr val="C00000"/>
                  </a:solidFill>
                  <a:latin typeface="Arial" charset="0"/>
                </a:rPr>
                <a:t>			200 k€</a:t>
              </a:r>
            </a:p>
            <a:p>
              <a:pPr>
                <a:spcBef>
                  <a:spcPts val="400"/>
                </a:spcBef>
              </a:pPr>
              <a:r>
                <a:rPr lang="de-DE" altLang="de-DE" sz="1000" dirty="0" err="1">
                  <a:solidFill>
                    <a:srgbClr val="C00000"/>
                  </a:solidFill>
                  <a:latin typeface="Arial" charset="0"/>
                </a:rPr>
                <a:t>Liquefier</a:t>
              </a:r>
              <a:r>
                <a:rPr lang="de-DE" altLang="de-DE" sz="1000" dirty="0">
                  <a:solidFill>
                    <a:srgbClr val="C00000"/>
                  </a:solidFill>
                  <a:latin typeface="Arial" charset="0"/>
                </a:rPr>
                <a:t>		 	  80 k€</a:t>
              </a:r>
            </a:p>
            <a:p>
              <a:pPr>
                <a:spcBef>
                  <a:spcPts val="400"/>
                </a:spcBef>
              </a:pPr>
              <a:r>
                <a:rPr lang="de-DE" altLang="de-DE" sz="1000" dirty="0">
                  <a:solidFill>
                    <a:schemeClr val="tx1"/>
                  </a:solidFill>
                  <a:latin typeface="Arial" charset="0"/>
                </a:rPr>
                <a:t>SQUID + </a:t>
              </a:r>
              <a:r>
                <a:rPr lang="de-DE" altLang="de-DE" sz="1000" dirty="0" err="1">
                  <a:solidFill>
                    <a:schemeClr val="tx1"/>
                  </a:solidFill>
                  <a:latin typeface="Arial" charset="0"/>
                </a:rPr>
                <a:t>electronics</a:t>
              </a:r>
              <a:r>
                <a:rPr lang="de-DE" altLang="de-DE" sz="1000" dirty="0">
                  <a:solidFill>
                    <a:schemeClr val="tx1"/>
                  </a:solidFill>
                  <a:latin typeface="Arial" charset="0"/>
                </a:rPr>
                <a:t>	  	  10 k€</a:t>
              </a:r>
            </a:p>
            <a:p>
              <a:pPr>
                <a:spcBef>
                  <a:spcPts val="400"/>
                </a:spcBef>
              </a:pPr>
              <a:r>
                <a:rPr lang="de-DE" altLang="de-DE" sz="1000" dirty="0">
                  <a:solidFill>
                    <a:srgbClr val="000000"/>
                  </a:solidFill>
                  <a:latin typeface="Arial" charset="0"/>
                </a:rPr>
                <a:t>DAQ				  10 k€</a:t>
              </a:r>
            </a:p>
            <a:p>
              <a:pPr>
                <a:spcBef>
                  <a:spcPts val="400"/>
                </a:spcBef>
              </a:pPr>
              <a:r>
                <a:rPr lang="de-DE" altLang="de-DE" sz="1000" dirty="0">
                  <a:solidFill>
                    <a:srgbClr val="000000"/>
                  </a:solidFill>
                  <a:latin typeface="Arial" charset="0"/>
                </a:rPr>
                <a:t>Support			  	    5 k€</a:t>
              </a:r>
            </a:p>
            <a:p>
              <a:pPr>
                <a:spcBef>
                  <a:spcPts val="400"/>
                </a:spcBef>
              </a:pPr>
              <a:endParaRPr lang="de-DE" altLang="de-DE" sz="800" dirty="0">
                <a:solidFill>
                  <a:srgbClr val="000000"/>
                </a:solidFill>
                <a:latin typeface="Arial" charset="0"/>
              </a:endParaRPr>
            </a:p>
            <a:p>
              <a:pPr>
                <a:spcBef>
                  <a:spcPts val="400"/>
                </a:spcBef>
              </a:pPr>
              <a:r>
                <a:rPr lang="de-DE" altLang="de-DE" sz="1200" b="1" dirty="0">
                  <a:solidFill>
                    <a:srgbClr val="000000"/>
                  </a:solidFill>
                  <a:latin typeface="Arial" charset="0"/>
                </a:rPr>
                <a:t>Total			      ~ 450 k€</a:t>
              </a:r>
            </a:p>
          </p:txBody>
        </p:sp>
        <p:sp>
          <p:nvSpPr>
            <p:cNvPr id="63" name="Rectangle 39"/>
            <p:cNvSpPr>
              <a:spLocks noChangeArrowheads="1"/>
            </p:cNvSpPr>
            <p:nvPr/>
          </p:nvSpPr>
          <p:spPr bwMode="auto">
            <a:xfrm>
              <a:off x="4031134" y="3786730"/>
              <a:ext cx="2520134" cy="2106612"/>
            </a:xfrm>
            <a:prstGeom prst="rect">
              <a:avLst/>
            </a:prstGeom>
            <a:noFill/>
            <a:ln w="25560" cap="sq">
              <a:solidFill>
                <a:srgbClr val="385D8A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459590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4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dirty="0" err="1">
                <a:latin typeface="Arial" charset="0"/>
              </a:rPr>
              <a:t>Current</a:t>
            </a:r>
            <a:r>
              <a:rPr lang="de-DE" altLang="de-DE" dirty="0">
                <a:latin typeface="Arial" charset="0"/>
              </a:rPr>
              <a:t> </a:t>
            </a:r>
            <a:r>
              <a:rPr lang="de-DE" altLang="de-DE" dirty="0" err="1">
                <a:latin typeface="Arial" charset="0"/>
              </a:rPr>
              <a:t>Activities</a:t>
            </a:r>
            <a:endParaRPr lang="de-DE" altLang="de-DE" dirty="0">
              <a:latin typeface="Arial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427B42D-C28B-FD6A-6DD8-19E48F574A6F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3" name="Text Box 2">
              <a:extLst>
                <a:ext uri="{FF2B5EF4-FFF2-40B4-BE49-F238E27FC236}">
                  <a16:creationId xmlns:a16="http://schemas.microsoft.com/office/drawing/2014/main" id="{6FD2C02D-CAAE-B1FA-BF05-059C048E43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4" name="Text Box 3">
              <a:extLst>
                <a:ext uri="{FF2B5EF4-FFF2-40B4-BE49-F238E27FC236}">
                  <a16:creationId xmlns:a16="http://schemas.microsoft.com/office/drawing/2014/main" id="{60D00F78-EFA5-C20B-B7C1-7BB2C789EB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5" name="Text Box 4">
              <a:extLst>
                <a:ext uri="{FF2B5EF4-FFF2-40B4-BE49-F238E27FC236}">
                  <a16:creationId xmlns:a16="http://schemas.microsoft.com/office/drawing/2014/main" id="{95B618BF-B61D-3296-3ADA-C527BE38D1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6" name="Ellipse 5">
            <a:extLst>
              <a:ext uri="{FF2B5EF4-FFF2-40B4-BE49-F238E27FC236}">
                <a16:creationId xmlns:a16="http://schemas.microsoft.com/office/drawing/2014/main" id="{123B9BB6-70DE-A59F-7322-4571348FB5E8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sp>
        <p:nvSpPr>
          <p:cNvPr id="60" name="TextBox 16"/>
          <p:cNvSpPr/>
          <p:nvPr/>
        </p:nvSpPr>
        <p:spPr>
          <a:xfrm>
            <a:off x="1249163" y="1291290"/>
            <a:ext cx="7488832" cy="452286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dirty="0">
                <a:solidFill>
                  <a:srgbClr val="000000"/>
                </a:solidFill>
                <a:latin typeface="Calibri"/>
              </a:rPr>
              <a:t>Thermal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shield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modified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better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 He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flow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test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is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ongoing</a:t>
            </a:r>
            <a:endParaRPr lang="de-DE" sz="1600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dirty="0">
                <a:solidFill>
                  <a:srgbClr val="000000"/>
                </a:solidFill>
                <a:latin typeface="Calibri"/>
              </a:rPr>
              <a:t>25 l/d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liquefier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ordered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,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arrives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 in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</a:rPr>
              <a:t>July</a:t>
            </a:r>
            <a:r>
              <a:rPr lang="de-DE" sz="16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tests</a:t>
            </a:r>
            <a:endParaRPr lang="de-DE" sz="1600" spc="-1" dirty="0">
              <a:solidFill>
                <a:srgbClr val="000000"/>
              </a:solidFill>
              <a:latin typeface="Calibri"/>
              <a:sym typeface="Wingdings" panose="05000000000000000000" pitchFamily="2" charset="2"/>
            </a:endParaRPr>
          </a:p>
          <a:p>
            <a:pPr marL="285840" indent="-285840">
              <a:lnSpc>
                <a:spcPct val="150000"/>
              </a:lnSpc>
              <a:buFont typeface="Arial"/>
              <a:buChar char="•"/>
            </a:pPr>
            <a:r>
              <a:rPr lang="de-DE" sz="1600" spc="-1" dirty="0">
                <a:solidFill>
                  <a:srgbClr val="000000"/>
                </a:solidFill>
                <a:ea typeface="DejaVu Sans"/>
              </a:rPr>
              <a:t>Ring FESA </a:t>
            </a:r>
            <a:r>
              <a:rPr lang="de-DE" sz="1600" spc="-1" dirty="0" err="1">
                <a:solidFill>
                  <a:srgbClr val="000000"/>
                </a:solidFill>
                <a:ea typeface="DejaVu Sans"/>
              </a:rPr>
              <a:t>class</a:t>
            </a:r>
            <a:r>
              <a:rPr lang="de-DE" sz="1600" spc="-1" dirty="0">
                <a:solidFill>
                  <a:srgbClr val="000000"/>
                </a:solidFill>
                <a:ea typeface="DejaVu Sans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ea typeface="DejaVu Sans"/>
              </a:rPr>
              <a:t>started</a:t>
            </a:r>
            <a:r>
              <a:rPr lang="de-DE" sz="1600" spc="-1" dirty="0">
                <a:solidFill>
                  <a:srgbClr val="000000"/>
                </a:solidFill>
                <a:ea typeface="DejaVu Sans"/>
              </a:rPr>
              <a:t> (</a:t>
            </a:r>
            <a:r>
              <a:rPr lang="de-DE" sz="1600" spc="-1" dirty="0" err="1">
                <a:solidFill>
                  <a:srgbClr val="000000"/>
                </a:solidFill>
                <a:ea typeface="DejaVu Sans"/>
              </a:rPr>
              <a:t>based</a:t>
            </a:r>
            <a:r>
              <a:rPr lang="de-DE" sz="1600" spc="-1" dirty="0">
                <a:solidFill>
                  <a:srgbClr val="000000"/>
                </a:solidFill>
                <a:ea typeface="DejaVu Sans"/>
              </a:rPr>
              <a:t> on AD </a:t>
            </a:r>
            <a:r>
              <a:rPr lang="de-DE" sz="1600" spc="-1" dirty="0" err="1">
                <a:solidFill>
                  <a:srgbClr val="000000"/>
                </a:solidFill>
                <a:ea typeface="DejaVu Sans"/>
              </a:rPr>
              <a:t>class</a:t>
            </a:r>
            <a:r>
              <a:rPr lang="de-DE" sz="1600" spc="-1" dirty="0">
                <a:solidFill>
                  <a:srgbClr val="000000"/>
                </a:solidFill>
                <a:ea typeface="DejaVu Sans"/>
              </a:rPr>
              <a:t>), </a:t>
            </a:r>
            <a:r>
              <a:rPr lang="de-DE" sz="1600" spc="-1" dirty="0" err="1">
                <a:solidFill>
                  <a:srgbClr val="000000"/>
                </a:solidFill>
                <a:ea typeface="DejaVu Sans"/>
              </a:rPr>
              <a:t>currently</a:t>
            </a:r>
            <a:r>
              <a:rPr lang="de-DE" sz="1600" spc="-1" dirty="0">
                <a:solidFill>
                  <a:srgbClr val="000000"/>
                </a:solidFill>
                <a:ea typeface="DejaVu Sans"/>
              </a:rPr>
              <a:t> on hold, due to HEBT</a:t>
            </a:r>
          </a:p>
          <a:p>
            <a:pPr marL="285840" indent="-285840">
              <a:lnSpc>
                <a:spcPct val="150000"/>
              </a:lnSpc>
              <a:buFont typeface="Arial"/>
              <a:buChar char="•"/>
            </a:pP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nonmagnetic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He + UHV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tube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by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NTG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company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,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cryo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test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next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week</a:t>
            </a:r>
            <a:endParaRPr lang="de-DE" sz="1600" spc="-1" dirty="0">
              <a:solidFill>
                <a:srgbClr val="000000"/>
              </a:solidFill>
              <a:latin typeface="Calibri"/>
              <a:sym typeface="Wingdings" panose="05000000000000000000" pitchFamily="2" charset="2"/>
            </a:endParaRP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CCC-XD and DCCC beam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test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at SIS18 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evaluation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 Lorenzo</a:t>
            </a: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HEBT FESA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class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to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be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completed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(SQUID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controls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)</a:t>
            </a: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Filtering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of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periodic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noise</a:t>
            </a:r>
            <a:endParaRPr lang="de-DE" sz="1600" spc="-1" dirty="0">
              <a:solidFill>
                <a:srgbClr val="000000"/>
              </a:solidFill>
              <a:latin typeface="Calibri"/>
              <a:sym typeface="Wingdings" panose="05000000000000000000" pitchFamily="2" charset="2"/>
            </a:endParaRP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Implementation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of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CCC in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spill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optimzation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feedback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system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(online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spill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correction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)</a:t>
            </a: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Slow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controls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,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hardware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specification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,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interface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with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UNICOS</a:t>
            </a: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Optimization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of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DCCC ( Volker)</a:t>
            </a:r>
          </a:p>
          <a:p>
            <a:pPr marL="285840" indent="-28584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[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Optimization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of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SQUID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electronics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, FLL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stability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,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radiation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hardness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– at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the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moment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0.0 </a:t>
            </a:r>
            <a:r>
              <a:rPr lang="de-DE" sz="16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ressources</a:t>
            </a:r>
            <a:r>
              <a:rPr lang="de-DE" sz="16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2887283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sz="1600" dirty="0" err="1">
                <a:latin typeface="Arial" charset="0"/>
              </a:rPr>
              <a:t>Modified</a:t>
            </a:r>
            <a:r>
              <a:rPr lang="de-DE" altLang="de-DE" sz="1600" dirty="0">
                <a:latin typeface="Arial" charset="0"/>
              </a:rPr>
              <a:t> Thermal </a:t>
            </a:r>
            <a:r>
              <a:rPr lang="de-DE" altLang="de-DE" sz="1600" dirty="0" err="1">
                <a:latin typeface="Arial" charset="0"/>
              </a:rPr>
              <a:t>Shield</a:t>
            </a:r>
            <a:endParaRPr lang="de-DE" altLang="de-DE" sz="1600" dirty="0">
              <a:latin typeface="Arial" charset="0"/>
            </a:endParaRPr>
          </a:p>
        </p:txBody>
      </p:sp>
      <p:grpSp>
        <p:nvGrpSpPr>
          <p:cNvPr id="68" name="Gruppieren 67"/>
          <p:cNvGrpSpPr/>
          <p:nvPr/>
        </p:nvGrpSpPr>
        <p:grpSpPr>
          <a:xfrm>
            <a:off x="247643" y="564904"/>
            <a:ext cx="3689269" cy="5611713"/>
            <a:chOff x="4585841" y="931280"/>
            <a:chExt cx="3874591" cy="5893606"/>
          </a:xfrm>
        </p:grpSpPr>
        <p:grpSp>
          <p:nvGrpSpPr>
            <p:cNvPr id="69" name="Gruppieren 68"/>
            <p:cNvGrpSpPr/>
            <p:nvPr/>
          </p:nvGrpSpPr>
          <p:grpSpPr>
            <a:xfrm>
              <a:off x="4585841" y="931280"/>
              <a:ext cx="3874591" cy="5893606"/>
              <a:chOff x="5222880" y="764704"/>
              <a:chExt cx="3874591" cy="5893606"/>
            </a:xfrm>
          </p:grpSpPr>
          <p:pic>
            <p:nvPicPr>
              <p:cNvPr id="71" name="Picture 2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63452" y="764704"/>
                <a:ext cx="3173045" cy="5893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2" name="Rechteck 71"/>
              <p:cNvSpPr/>
              <p:nvPr/>
            </p:nvSpPr>
            <p:spPr>
              <a:xfrm>
                <a:off x="5940153" y="6274670"/>
                <a:ext cx="355864" cy="2498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Textfeld 73"/>
              <p:cNvSpPr txBox="1"/>
              <p:nvPr/>
            </p:nvSpPr>
            <p:spPr>
              <a:xfrm rot="16200000">
                <a:off x="8681239" y="4231387"/>
                <a:ext cx="5554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de-DE" sz="12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1200</a:t>
                </a:r>
              </a:p>
            </p:txBody>
          </p:sp>
          <p:cxnSp>
            <p:nvCxnSpPr>
              <p:cNvPr id="75" name="Gerade Verbindung mit Pfeil 74"/>
              <p:cNvCxnSpPr/>
              <p:nvPr/>
            </p:nvCxnSpPr>
            <p:spPr>
              <a:xfrm>
                <a:off x="8842047" y="3145121"/>
                <a:ext cx="0" cy="2588135"/>
              </a:xfrm>
              <a:prstGeom prst="straightConnector1">
                <a:avLst/>
              </a:prstGeom>
              <a:ln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Textfeld 75"/>
              <p:cNvSpPr txBox="1"/>
              <p:nvPr/>
            </p:nvSpPr>
            <p:spPr>
              <a:xfrm>
                <a:off x="7524328" y="2062009"/>
                <a:ext cx="74727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de-DE" sz="11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Liquefier</a:t>
                </a:r>
                <a:endParaRPr lang="de-DE" sz="11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Head</a:t>
                </a:r>
              </a:p>
            </p:txBody>
          </p:sp>
          <p:sp>
            <p:nvSpPr>
              <p:cNvPr id="77" name="Textfeld 76"/>
              <p:cNvSpPr txBox="1"/>
              <p:nvPr/>
            </p:nvSpPr>
            <p:spPr>
              <a:xfrm>
                <a:off x="6112040" y="2431214"/>
                <a:ext cx="747274" cy="452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de-DE" sz="11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Vacuum</a:t>
                </a:r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Tank</a:t>
                </a:r>
              </a:p>
            </p:txBody>
          </p:sp>
          <p:sp>
            <p:nvSpPr>
              <p:cNvPr id="78" name="Textfeld 77"/>
              <p:cNvSpPr txBox="1"/>
              <p:nvPr/>
            </p:nvSpPr>
            <p:spPr>
              <a:xfrm>
                <a:off x="5329572" y="3369688"/>
                <a:ext cx="819283" cy="452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de-DE" sz="11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Aluminum</a:t>
                </a:r>
                <a:endParaRPr lang="de-DE" sz="11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Windows</a:t>
                </a:r>
              </a:p>
            </p:txBody>
          </p:sp>
          <p:sp>
            <p:nvSpPr>
              <p:cNvPr id="79" name="Textfeld 78"/>
              <p:cNvSpPr txBox="1"/>
              <p:nvPr/>
            </p:nvSpPr>
            <p:spPr>
              <a:xfrm>
                <a:off x="5340727" y="3930376"/>
                <a:ext cx="819283" cy="985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Thermal </a:t>
                </a:r>
              </a:p>
              <a:p>
                <a:pPr algn="just"/>
                <a:r>
                  <a:rPr lang="de-DE" sz="11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Shielding</a:t>
                </a:r>
                <a:endParaRPr lang="de-DE" sz="11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de-DE" sz="11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with</a:t>
                </a:r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Enthalpie Line</a:t>
                </a:r>
              </a:p>
            </p:txBody>
          </p:sp>
          <p:sp>
            <p:nvSpPr>
              <p:cNvPr id="80" name="Textfeld 79"/>
              <p:cNvSpPr txBox="1"/>
              <p:nvPr/>
            </p:nvSpPr>
            <p:spPr>
              <a:xfrm>
                <a:off x="5222880" y="5013176"/>
                <a:ext cx="960491" cy="4525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UHV Beam</a:t>
                </a:r>
              </a:p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Tube</a:t>
                </a:r>
              </a:p>
            </p:txBody>
          </p:sp>
          <p:sp>
            <p:nvSpPr>
              <p:cNvPr id="81" name="Textfeld 80"/>
              <p:cNvSpPr txBox="1"/>
              <p:nvPr/>
            </p:nvSpPr>
            <p:spPr>
              <a:xfrm>
                <a:off x="5768941" y="6165304"/>
                <a:ext cx="819283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Helium </a:t>
                </a:r>
              </a:p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Container</a:t>
                </a:r>
              </a:p>
            </p:txBody>
          </p:sp>
          <p:sp>
            <p:nvSpPr>
              <p:cNvPr id="82" name="Textfeld 81"/>
              <p:cNvSpPr txBox="1"/>
              <p:nvPr/>
            </p:nvSpPr>
            <p:spPr>
              <a:xfrm>
                <a:off x="8060548" y="6151275"/>
                <a:ext cx="89842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CCC </a:t>
                </a:r>
                <a:r>
                  <a:rPr lang="de-DE" sz="11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Shield</a:t>
                </a:r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+</a:t>
                </a:r>
              </a:p>
              <a:p>
                <a:pPr algn="just"/>
                <a:r>
                  <a:rPr lang="de-DE" sz="1100" dirty="0" err="1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Detector</a:t>
                </a:r>
                <a:endParaRPr lang="de-DE" sz="1100" dirty="0">
                  <a:solidFill>
                    <a:schemeClr val="tx1"/>
                  </a:solidFill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Textfeld 82"/>
              <p:cNvSpPr txBox="1"/>
              <p:nvPr/>
            </p:nvSpPr>
            <p:spPr>
              <a:xfrm>
                <a:off x="5480909" y="5590401"/>
                <a:ext cx="819283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Steel</a:t>
                </a:r>
              </a:p>
              <a:p>
                <a:pPr algn="just"/>
                <a:r>
                  <a:rPr lang="de-DE" sz="1100" dirty="0">
                    <a:solidFill>
                      <a:schemeClr val="tx1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Frame</a:t>
                </a:r>
              </a:p>
            </p:txBody>
          </p:sp>
          <p:cxnSp>
            <p:nvCxnSpPr>
              <p:cNvPr id="84" name="Gerade Verbindung 12"/>
              <p:cNvCxnSpPr>
                <a:stCxn id="76" idx="0"/>
              </p:cNvCxnSpPr>
              <p:nvPr/>
            </p:nvCxnSpPr>
            <p:spPr>
              <a:xfrm flipV="1">
                <a:off x="7897965" y="1767209"/>
                <a:ext cx="229621" cy="2948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Gerade Verbindung 67"/>
              <p:cNvCxnSpPr/>
              <p:nvPr/>
            </p:nvCxnSpPr>
            <p:spPr>
              <a:xfrm>
                <a:off x="5925733" y="4423312"/>
                <a:ext cx="734498" cy="13175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Gerade Verbindung 68"/>
              <p:cNvCxnSpPr/>
              <p:nvPr/>
            </p:nvCxnSpPr>
            <p:spPr>
              <a:xfrm flipV="1">
                <a:off x="5910022" y="5013177"/>
                <a:ext cx="678202" cy="275073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Gerade Verbindung 69"/>
              <p:cNvCxnSpPr/>
              <p:nvPr/>
            </p:nvCxnSpPr>
            <p:spPr>
              <a:xfrm flipV="1">
                <a:off x="5910022" y="5639963"/>
                <a:ext cx="268560" cy="11279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Gerade Verbindung 70"/>
              <p:cNvCxnSpPr/>
              <p:nvPr/>
            </p:nvCxnSpPr>
            <p:spPr>
              <a:xfrm flipV="1">
                <a:off x="6351397" y="4937760"/>
                <a:ext cx="1251186" cy="142555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Gerade Verbindung 71"/>
              <p:cNvCxnSpPr/>
              <p:nvPr/>
            </p:nvCxnSpPr>
            <p:spPr>
              <a:xfrm flipH="1" flipV="1">
                <a:off x="7700554" y="4761411"/>
                <a:ext cx="632825" cy="138986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Text Box 37"/>
            <p:cNvSpPr txBox="1">
              <a:spLocks noChangeArrowheads="1"/>
            </p:cNvSpPr>
            <p:nvPr/>
          </p:nvSpPr>
          <p:spPr bwMode="auto">
            <a:xfrm>
              <a:off x="4830885" y="1744128"/>
              <a:ext cx="1656184" cy="3099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spcBef>
                  <a:spcPts val="400"/>
                </a:spcBef>
                <a:buClrTx/>
                <a:buFontTx/>
                <a:buNone/>
              </a:pPr>
              <a:r>
                <a:rPr lang="de-DE" altLang="de-DE" sz="1400" b="1" dirty="0" err="1">
                  <a:solidFill>
                    <a:srgbClr val="000000"/>
                  </a:solidFill>
                  <a:latin typeface="Arial" charset="0"/>
                </a:rPr>
                <a:t>Cryostat</a:t>
              </a:r>
              <a:r>
                <a:rPr lang="de-DE" altLang="de-DE" sz="1400" b="1" dirty="0">
                  <a:solidFill>
                    <a:srgbClr val="000000"/>
                  </a:solidFill>
                  <a:latin typeface="Arial" charset="0"/>
                </a:rPr>
                <a:t> Design</a:t>
              </a:r>
            </a:p>
          </p:txBody>
        </p: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F7238C3-48E9-1C09-A011-BF229A0D81A0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4" name="Text Box 2">
              <a:extLst>
                <a:ext uri="{FF2B5EF4-FFF2-40B4-BE49-F238E27FC236}">
                  <a16:creationId xmlns:a16="http://schemas.microsoft.com/office/drawing/2014/main" id="{43405786-33DB-23F6-1359-453560D550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C7E64ABF-9C3A-3469-4710-F214D28509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6</a:t>
              </a:r>
            </a:p>
          </p:txBody>
        </p:sp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165BFD09-14E0-A1AD-66C8-8FFAF38843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7" name="Ellipse 6">
            <a:extLst>
              <a:ext uri="{FF2B5EF4-FFF2-40B4-BE49-F238E27FC236}">
                <a16:creationId xmlns:a16="http://schemas.microsoft.com/office/drawing/2014/main" id="{8E4DB072-3115-E1EB-5088-F774A7F6BBA5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9569" y="1097551"/>
            <a:ext cx="3450221" cy="4136108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1844" y="4904844"/>
            <a:ext cx="1730655" cy="1297991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6129195" y="5229200"/>
            <a:ext cx="2566857" cy="106182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de-DE" sz="1200" dirty="0">
                <a:solidFill>
                  <a:schemeClr val="tx1"/>
                </a:solidFill>
              </a:rPr>
              <a:t>7 m </a:t>
            </a:r>
            <a:r>
              <a:rPr lang="de-DE" sz="1200" dirty="0" err="1">
                <a:solidFill>
                  <a:schemeClr val="tx1"/>
                </a:solidFill>
              </a:rPr>
              <a:t>of</a:t>
            </a:r>
            <a:r>
              <a:rPr lang="de-DE" sz="1200" dirty="0">
                <a:solidFill>
                  <a:schemeClr val="tx1"/>
                </a:solidFill>
              </a:rPr>
              <a:t> 14 mm </a:t>
            </a:r>
            <a:r>
              <a:rPr lang="de-DE" sz="1200" dirty="0" err="1">
                <a:solidFill>
                  <a:schemeClr val="tx1"/>
                </a:solidFill>
              </a:rPr>
              <a:t>diameter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enthalpy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tube</a:t>
            </a:r>
            <a:endParaRPr lang="de-DE" sz="12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1200" dirty="0" err="1">
                <a:solidFill>
                  <a:schemeClr val="tx1"/>
                </a:solidFill>
              </a:rPr>
              <a:t>before</a:t>
            </a:r>
            <a:r>
              <a:rPr lang="de-DE" sz="1200" dirty="0">
                <a:solidFill>
                  <a:schemeClr val="tx1"/>
                </a:solidFill>
              </a:rPr>
              <a:t>: 15 m </a:t>
            </a:r>
            <a:r>
              <a:rPr lang="de-DE" sz="1200" dirty="0" err="1">
                <a:solidFill>
                  <a:schemeClr val="tx1"/>
                </a:solidFill>
              </a:rPr>
              <a:t>with</a:t>
            </a:r>
            <a:r>
              <a:rPr lang="de-DE" sz="1200" dirty="0">
                <a:solidFill>
                  <a:schemeClr val="tx1"/>
                </a:solidFill>
              </a:rPr>
              <a:t> 10 mm</a:t>
            </a:r>
          </a:p>
          <a:p>
            <a:pPr>
              <a:spcAft>
                <a:spcPts val="600"/>
              </a:spcAft>
            </a:pPr>
            <a:r>
              <a:rPr lang="de-DE" sz="1200" dirty="0" err="1">
                <a:solidFill>
                  <a:schemeClr val="tx1"/>
                </a:solidFill>
              </a:rPr>
              <a:t>much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better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manufacturing</a:t>
            </a:r>
            <a:endParaRPr lang="de-DE" sz="12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de-DE" sz="1200" dirty="0" err="1">
                <a:solidFill>
                  <a:schemeClr val="tx1"/>
                </a:solidFill>
              </a:rPr>
              <a:t>critical</a:t>
            </a:r>
            <a:r>
              <a:rPr lang="de-DE" sz="1200" dirty="0">
                <a:solidFill>
                  <a:schemeClr val="tx1"/>
                </a:solidFill>
              </a:rPr>
              <a:t> </a:t>
            </a:r>
            <a:r>
              <a:rPr lang="de-DE" sz="1200" dirty="0" err="1">
                <a:solidFill>
                  <a:schemeClr val="tx1"/>
                </a:solidFill>
              </a:rPr>
              <a:t>point</a:t>
            </a:r>
            <a:r>
              <a:rPr lang="de-DE" sz="1200" dirty="0">
                <a:solidFill>
                  <a:schemeClr val="tx1"/>
                </a:solidFill>
              </a:rPr>
              <a:t>: </a:t>
            </a:r>
            <a:r>
              <a:rPr lang="de-DE" sz="1200" dirty="0" err="1">
                <a:solidFill>
                  <a:schemeClr val="tx1"/>
                </a:solidFill>
              </a:rPr>
              <a:t>soldering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692275" y="188913"/>
            <a:ext cx="5111750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Calibri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sz="1600" dirty="0" err="1">
                <a:latin typeface="Arial" charset="0"/>
              </a:rPr>
              <a:t>Nonmagnetic</a:t>
            </a:r>
            <a:r>
              <a:rPr lang="de-DE" altLang="de-DE" sz="1600" dirty="0">
                <a:latin typeface="Arial" charset="0"/>
              </a:rPr>
              <a:t> Gap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F7238C3-48E9-1C09-A011-BF229A0D81A0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4" name="Text Box 2">
              <a:extLst>
                <a:ext uri="{FF2B5EF4-FFF2-40B4-BE49-F238E27FC236}">
                  <a16:creationId xmlns:a16="http://schemas.microsoft.com/office/drawing/2014/main" id="{43405786-33DB-23F6-1359-453560D550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C7E64ABF-9C3A-3469-4710-F214D28509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165BFD09-14E0-A1AD-66C8-8FFAF38843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7" name="Ellipse 6">
            <a:extLst>
              <a:ext uri="{FF2B5EF4-FFF2-40B4-BE49-F238E27FC236}">
                <a16:creationId xmlns:a16="http://schemas.microsoft.com/office/drawing/2014/main" id="{8E4DB072-3115-E1EB-5088-F774A7F6BBA5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943" y="1702772"/>
            <a:ext cx="3696164" cy="3667543"/>
          </a:xfrm>
          <a:prstGeom prst="rect">
            <a:avLst/>
          </a:prstGeom>
        </p:spPr>
      </p:pic>
      <p:sp>
        <p:nvSpPr>
          <p:cNvPr id="31" name="TextBox 16"/>
          <p:cNvSpPr/>
          <p:nvPr/>
        </p:nvSpPr>
        <p:spPr>
          <a:xfrm>
            <a:off x="755576" y="2348880"/>
            <a:ext cx="3816424" cy="28916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/>
                <a:ea typeface="DejaVu Sans"/>
              </a:rPr>
              <a:t>Motivation: strong influence of inner parts on measurement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de-DE" sz="1400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dirty="0" err="1">
                <a:solidFill>
                  <a:srgbClr val="000000"/>
                </a:solidFill>
                <a:latin typeface="Calibri"/>
                <a:ea typeface="DejaVu Sans"/>
              </a:rPr>
              <a:t>common</a:t>
            </a:r>
            <a:r>
              <a:rPr lang="de-DE" sz="140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ea typeface="DejaVu Sans"/>
              </a:rPr>
              <a:t>development</a:t>
            </a:r>
            <a:r>
              <a:rPr lang="de-DE" sz="1400" spc="-1" dirty="0">
                <a:solidFill>
                  <a:srgbClr val="000000"/>
                </a:solidFill>
                <a:latin typeface="Calibri"/>
                <a:ea typeface="DejaVu Sans"/>
              </a:rPr>
              <a:t> GSI / NTG</a:t>
            </a:r>
            <a:endParaRPr lang="en-US" sz="1400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n-US" sz="1400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285840" indent="-285840">
              <a:buFont typeface="Arial"/>
              <a:buChar char="•"/>
            </a:pPr>
            <a:r>
              <a:rPr lang="en-US" sz="1400" spc="-1" dirty="0">
                <a:solidFill>
                  <a:srgbClr val="000000"/>
                </a:solidFill>
                <a:ea typeface="DejaVu Sans"/>
              </a:rPr>
              <a:t>connection ceramics – copper – stainless steel</a:t>
            </a:r>
          </a:p>
          <a:p>
            <a:pPr>
              <a:lnSpc>
                <a:spcPct val="100000"/>
              </a:lnSpc>
              <a:buClr>
                <a:srgbClr val="000000"/>
              </a:buClr>
            </a:pPr>
            <a:endParaRPr lang="de-DE" sz="1400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dirty="0" err="1">
                <a:solidFill>
                  <a:srgbClr val="000000"/>
                </a:solidFill>
                <a:latin typeface="Calibri"/>
                <a:ea typeface="DejaVu Sans"/>
              </a:rPr>
              <a:t>temperature</a:t>
            </a:r>
            <a:r>
              <a:rPr lang="de-DE" sz="140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ea typeface="DejaVu Sans"/>
              </a:rPr>
              <a:t>range</a:t>
            </a:r>
            <a:r>
              <a:rPr lang="de-DE" sz="1400" spc="-1" dirty="0">
                <a:solidFill>
                  <a:srgbClr val="000000"/>
                </a:solidFill>
                <a:latin typeface="Calibri"/>
                <a:ea typeface="DejaVu Sans"/>
              </a:rPr>
              <a:t> 4 K – 600 K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de-DE" sz="1400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dirty="0">
                <a:solidFill>
                  <a:srgbClr val="000000"/>
                </a:solidFill>
                <a:latin typeface="Calibri"/>
                <a:ea typeface="DejaVu Sans"/>
              </a:rPr>
              <a:t>LN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ea typeface="DejaVu Sans"/>
              </a:rPr>
              <a:t>test</a:t>
            </a:r>
            <a:r>
              <a:rPr lang="de-DE" sz="140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ea typeface="DejaVu Sans"/>
              </a:rPr>
              <a:t>with</a:t>
            </a:r>
            <a:r>
              <a:rPr lang="de-DE" sz="1400" spc="-1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ea typeface="DejaVu Sans"/>
              </a:rPr>
              <a:t>leakage</a:t>
            </a:r>
            <a:r>
              <a:rPr lang="de-DE" sz="1400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ea typeface="DejaVu Sans"/>
              </a:rPr>
              <a:t>testing</a:t>
            </a:r>
            <a:r>
              <a:rPr lang="de-DE" sz="1400" spc="-1" dirty="0">
                <a:solidFill>
                  <a:srgbClr val="000000"/>
                </a:solidFill>
                <a:latin typeface="Calibri"/>
                <a:ea typeface="DejaVu Sans"/>
              </a:rPr>
              <a:t> on 24.06.</a:t>
            </a:r>
            <a:endParaRPr lang="en-US" sz="1400" spc="-1" dirty="0">
              <a:solidFill>
                <a:srgbClr val="000000"/>
              </a:solidFill>
              <a:latin typeface="Calibri"/>
              <a:ea typeface="DejaVu Sans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de-DE" sz="1400" b="0" strike="noStrike" spc="-1" dirty="0">
              <a:solidFill>
                <a:srgbClr val="000000"/>
              </a:solidFill>
              <a:latin typeface="Calibri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de-DE" sz="14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if</a:t>
            </a:r>
            <a:r>
              <a:rPr lang="de-DE" sz="14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successfull</a:t>
            </a:r>
            <a:r>
              <a:rPr lang="de-DE" sz="14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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ordering</a:t>
            </a:r>
            <a:r>
              <a:rPr lang="de-DE" sz="14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of</a:t>
            </a:r>
            <a:r>
              <a:rPr lang="de-DE" sz="1400" spc="-1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 UHV </a:t>
            </a:r>
            <a:r>
              <a:rPr lang="de-DE" sz="1400" spc="-1" dirty="0" err="1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tube</a:t>
            </a:r>
            <a:endParaRPr lang="en-US" sz="1400" b="0" strike="noStrike" spc="-1" dirty="0">
              <a:solidFill>
                <a:srgbClr val="000000"/>
              </a:solidFill>
              <a:latin typeface="Arial"/>
            </a:endParaRPr>
          </a:p>
          <a:p>
            <a:pPr marL="216000" lvl="1" indent="0">
              <a:lnSpc>
                <a:spcPct val="100000"/>
              </a:lnSpc>
              <a:buClr>
                <a:srgbClr val="000000"/>
              </a:buClr>
              <a:buSzPct val="45000"/>
            </a:pPr>
            <a:endParaRPr lang="de-DE" sz="1400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158302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75656" y="188640"/>
            <a:ext cx="5688632" cy="503237"/>
          </a:xfrm>
          <a:prstGeom prst="rect">
            <a:avLst/>
          </a:prstGeom>
          <a:solidFill>
            <a:srgbClr val="1F497D"/>
          </a:solidFill>
          <a:ln w="12600" cap="sq">
            <a:solidFill>
              <a:srgbClr val="000000"/>
            </a:solidFill>
            <a:miter lim="800000"/>
            <a:headEnd/>
            <a:tailEnd/>
          </a:ln>
          <a:effectLst>
            <a:outerShdw dist="38184" dir="2700000" algn="ctr" rotWithShape="0">
              <a:srgbClr val="000000">
                <a:alpha val="80011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Calibri" pitchFamily="32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de-DE" altLang="de-DE" sz="1600" dirty="0">
                <a:solidFill>
                  <a:srgbClr val="FFFFFF"/>
                </a:solidFill>
                <a:latin typeface="Arial" charset="0"/>
              </a:rPr>
              <a:t>Spill Measurement in FESA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59" y="1052736"/>
            <a:ext cx="8840893" cy="504056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5197AEF-1234-D1E3-9C6C-BDE029B909EF}"/>
              </a:ext>
            </a:extLst>
          </p:cNvPr>
          <p:cNvGrpSpPr/>
          <p:nvPr/>
        </p:nvGrpSpPr>
        <p:grpSpPr>
          <a:xfrm>
            <a:off x="350838" y="6448424"/>
            <a:ext cx="8613650" cy="360364"/>
            <a:chOff x="350838" y="6448424"/>
            <a:chExt cx="8613650" cy="360364"/>
          </a:xfrm>
        </p:grpSpPr>
        <p:sp>
          <p:nvSpPr>
            <p:cNvPr id="4" name="Text Box 2">
              <a:extLst>
                <a:ext uri="{FF2B5EF4-FFF2-40B4-BE49-F238E27FC236}">
                  <a16:creationId xmlns:a16="http://schemas.microsoft.com/office/drawing/2014/main" id="{1F324962-14C8-A479-45D0-8FCC9B2245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9912" y="6448425"/>
              <a:ext cx="1440160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CCC Mini Workshop</a:t>
              </a:r>
            </a:p>
          </p:txBody>
        </p:sp>
        <p:sp>
          <p:nvSpPr>
            <p:cNvPr id="5" name="Text Box 3">
              <a:extLst>
                <a:ext uri="{FF2B5EF4-FFF2-40B4-BE49-F238E27FC236}">
                  <a16:creationId xmlns:a16="http://schemas.microsoft.com/office/drawing/2014/main" id="{271EB37C-E1EC-6067-695A-0E859A508D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08304" y="6448424"/>
              <a:ext cx="1656184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Thomas Sieber           </a:t>
              </a:r>
              <a:r>
                <a:rPr lang="de-DE" altLang="de-DE" sz="1200" b="1" dirty="0">
                  <a:solidFill>
                    <a:srgbClr val="000000"/>
                  </a:solidFill>
                </a:rPr>
                <a:t>6</a:t>
              </a:r>
            </a:p>
          </p:txBody>
        </p:sp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FD4F8484-6F09-5359-03AB-B263B17932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838" y="6448425"/>
              <a:ext cx="162877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Calibri" pitchFamily="32" charset="0"/>
                  <a:ea typeface="Lucida Sans Unicode" pitchFamily="32" charset="0"/>
                  <a:cs typeface="Lucida Sans Unicode" pitchFamily="32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altLang="de-DE" sz="1200" dirty="0">
                  <a:solidFill>
                    <a:srgbClr val="000000"/>
                  </a:solidFill>
                </a:rPr>
                <a:t>June 18</a:t>
              </a:r>
              <a:r>
                <a:rPr lang="de-DE" altLang="de-DE" sz="1200" baseline="30000" dirty="0">
                  <a:solidFill>
                    <a:srgbClr val="000000"/>
                  </a:solidFill>
                </a:rPr>
                <a:t>th</a:t>
              </a:r>
              <a:r>
                <a:rPr lang="de-DE" altLang="de-DE" sz="1200" dirty="0">
                  <a:solidFill>
                    <a:srgbClr val="000000"/>
                  </a:solidFill>
                </a:rPr>
                <a:t> 2024</a:t>
              </a:r>
            </a:p>
          </p:txBody>
        </p:sp>
      </p:grpSp>
      <p:sp>
        <p:nvSpPr>
          <p:cNvPr id="7" name="Ellipse 6">
            <a:extLst>
              <a:ext uri="{FF2B5EF4-FFF2-40B4-BE49-F238E27FC236}">
                <a16:creationId xmlns:a16="http://schemas.microsoft.com/office/drawing/2014/main" id="{7949BC81-A5D7-0A0F-1A29-C94823EC8143}"/>
              </a:ext>
            </a:extLst>
          </p:cNvPr>
          <p:cNvSpPr/>
          <p:nvPr/>
        </p:nvSpPr>
        <p:spPr bwMode="auto">
          <a:xfrm>
            <a:off x="8551490" y="6404496"/>
            <a:ext cx="360040" cy="36004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6786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  <a:txDef>
      <a:spPr/>
      <a:bodyPr vert="horz" wrap="square" lIns="91440" tIns="45720" rIns="91440" bIns="45720" rtlCol="0" anchor="t">
        <a:spAutoFit/>
      </a:bodyPr>
      <a:lstStyle>
        <a:defPPr>
          <a:spcAft>
            <a:spcPts val="600"/>
          </a:spcAft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1508</Words>
  <Application>Microsoft Office PowerPoint</Application>
  <PresentationFormat>Bildschirmpräsentation (4:3)</PresentationFormat>
  <Paragraphs>332</Paragraphs>
  <Slides>18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4" baseType="lpstr">
      <vt:lpstr>Arial</vt:lpstr>
      <vt:lpstr>Calibri</vt:lpstr>
      <vt:lpstr>DejaVu Sans</vt:lpstr>
      <vt:lpstr>Times New Roman</vt:lpstr>
      <vt:lpstr>Wingdings</vt:lpstr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Sieber, Thomas</dc:creator>
  <cp:lastModifiedBy>Wayne Schlegel</cp:lastModifiedBy>
  <cp:revision>947</cp:revision>
  <cp:lastPrinted>2024-06-03T15:46:45Z</cp:lastPrinted>
  <dcterms:created xsi:type="dcterms:W3CDTF">2015-07-23T12:11:02Z</dcterms:created>
  <dcterms:modified xsi:type="dcterms:W3CDTF">2024-06-17T12:35:51Z</dcterms:modified>
</cp:coreProperties>
</file>