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 autoCompressPictures="0">
  <p:sldMasterIdLst>
    <p:sldMasterId id="2147483648" r:id="rId1"/>
    <p:sldMasterId id="2147483694" r:id="rId2"/>
  </p:sldMasterIdLst>
  <p:notesMasterIdLst>
    <p:notesMasterId r:id="rId13"/>
  </p:notesMasterIdLst>
  <p:handoutMasterIdLst>
    <p:handoutMasterId r:id="rId14"/>
  </p:handoutMasterIdLst>
  <p:sldIdLst>
    <p:sldId id="261" r:id="rId3"/>
    <p:sldId id="262" r:id="rId4"/>
    <p:sldId id="266" r:id="rId5"/>
    <p:sldId id="267" r:id="rId6"/>
    <p:sldId id="269" r:id="rId7"/>
    <p:sldId id="270" r:id="rId8"/>
    <p:sldId id="271" r:id="rId9"/>
    <p:sldId id="264" r:id="rId10"/>
    <p:sldId id="275" r:id="rId11"/>
    <p:sldId id="272" r:id="rId12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F4D5D"/>
    <a:srgbClr val="DCE7F0"/>
    <a:srgbClr val="1D8DB0"/>
    <a:srgbClr val="005E7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4FD19B0-F999-4947-941F-82DEF7D849C3}" v="626" dt="2024-05-21T21:45:02.636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516" autoAdjust="0"/>
    <p:restoredTop sz="94652"/>
  </p:normalViewPr>
  <p:slideViewPr>
    <p:cSldViewPr snapToGrid="0" snapToObjects="1">
      <p:cViewPr varScale="1">
        <p:scale>
          <a:sx n="60" d="100"/>
          <a:sy n="60" d="100"/>
        </p:scale>
        <p:origin x="1088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158" d="100"/>
          <a:sy n="158" d="100"/>
        </p:scale>
        <p:origin x="4240" y="2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microsoft.com/office/2015/10/relationships/revisionInfo" Target="revisionInfo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591CCF-F6FD-734B-854A-5BC033593B1E}" type="datetimeFigureOut">
              <a:rPr lang="nl-NL" smtClean="0"/>
              <a:t>22-5-2024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152A6D4-CD3D-5148-8B70-A84796F20135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5891639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3C66214-DB21-4647-B5DA-0D17CA592867}" type="datetimeFigureOut">
              <a:rPr lang="nl-NL" smtClean="0"/>
              <a:t>22-5-2024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954E32A-327F-AF4B-8E1F-209FBF93D26D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640467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/>
          <p:cNvSpPr/>
          <p:nvPr userDrawn="1"/>
        </p:nvSpPr>
        <p:spPr>
          <a:xfrm>
            <a:off x="0" y="0"/>
            <a:ext cx="121932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nl-BE"/>
          </a:p>
        </p:txBody>
      </p:sp>
      <p:sp>
        <p:nvSpPr>
          <p:cNvPr id="10" name="Rechthoek 9"/>
          <p:cNvSpPr/>
          <p:nvPr userDrawn="1"/>
        </p:nvSpPr>
        <p:spPr>
          <a:xfrm>
            <a:off x="0" y="648000"/>
            <a:ext cx="12193200" cy="6210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nl-BE"/>
          </a:p>
        </p:txBody>
      </p:sp>
      <p:sp>
        <p:nvSpPr>
          <p:cNvPr id="8" name="Rechthoek 7"/>
          <p:cNvSpPr/>
          <p:nvPr userDrawn="1"/>
        </p:nvSpPr>
        <p:spPr>
          <a:xfrm>
            <a:off x="0" y="647998"/>
            <a:ext cx="12193200" cy="4456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nl-BE"/>
          </a:p>
        </p:txBody>
      </p:sp>
      <p:pic>
        <p:nvPicPr>
          <p:cNvPr id="9" name="Afbeelding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000" y="360000"/>
            <a:ext cx="2018135" cy="72000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575999" y="1080000"/>
            <a:ext cx="6096524" cy="4024798"/>
          </a:xfrm>
        </p:spPr>
        <p:txBody>
          <a:bodyPr anchor="ctr" anchorCtr="0">
            <a:normAutofit/>
          </a:bodyPr>
          <a:lstStyle>
            <a:lvl1pPr algn="l">
              <a:defRPr sz="40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575999" y="5392801"/>
            <a:ext cx="6096524" cy="730188"/>
          </a:xfrm>
        </p:spPr>
        <p:txBody>
          <a:bodyPr lIns="0" tIns="0" rIns="0" bIns="0"/>
          <a:lstStyle>
            <a:lvl1pPr marL="0" indent="0" algn="l">
              <a:buNone/>
              <a:defRPr sz="24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nl-NL" dirty="0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7248525" y="1654175"/>
            <a:ext cx="4368673" cy="4468813"/>
          </a:xfrm>
        </p:spPr>
        <p:txBody>
          <a:bodyPr/>
          <a:lstStyle/>
          <a:p>
            <a:r>
              <a:rPr lang="en-US"/>
              <a:t>Click icon to add picture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2861770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026">
          <p15:clr>
            <a:srgbClr val="FBAE40"/>
          </p15:clr>
        </p15:guide>
        <p15:guide id="2" pos="4203">
          <p15:clr>
            <a:srgbClr val="FBAE40"/>
          </p15:clr>
        </p15:guide>
        <p15:guide id="3" orient="horz" pos="3974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/>
          <p:cNvSpPr/>
          <p:nvPr/>
        </p:nvSpPr>
        <p:spPr>
          <a:xfrm>
            <a:off x="0" y="0"/>
            <a:ext cx="121932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nl-BE"/>
          </a:p>
        </p:txBody>
      </p:sp>
      <p:sp>
        <p:nvSpPr>
          <p:cNvPr id="8" name="Rechthoek 7"/>
          <p:cNvSpPr/>
          <p:nvPr/>
        </p:nvSpPr>
        <p:spPr>
          <a:xfrm>
            <a:off x="0" y="647998"/>
            <a:ext cx="12193200" cy="621000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nl-BE"/>
          </a:p>
        </p:txBody>
      </p:sp>
      <p:pic>
        <p:nvPicPr>
          <p:cNvPr id="9" name="Afbeelding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000" y="360000"/>
            <a:ext cx="2018135" cy="7200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3791" y="1350253"/>
            <a:ext cx="4648209" cy="5507747"/>
          </a:xfrm>
          <a:prstGeom prst="rect">
            <a:avLst/>
          </a:prstGeom>
        </p:spPr>
      </p:pic>
      <p:sp>
        <p:nvSpPr>
          <p:cNvPr id="12" name="Ondertitel 2"/>
          <p:cNvSpPr>
            <a:spLocks noGrp="1"/>
          </p:cNvSpPr>
          <p:nvPr>
            <p:ph type="subTitle" idx="1"/>
          </p:nvPr>
        </p:nvSpPr>
        <p:spPr>
          <a:xfrm>
            <a:off x="576003" y="4359604"/>
            <a:ext cx="8333999" cy="1655999"/>
          </a:xfrm>
        </p:spPr>
        <p:txBody>
          <a:bodyPr lIns="0" tIns="0" rIns="0" bIns="0"/>
          <a:lstStyle>
            <a:lvl1pPr marL="0" indent="0" algn="l">
              <a:buNone/>
              <a:defRPr sz="2400" baseline="0">
                <a:solidFill>
                  <a:schemeClr val="bg1"/>
                </a:solidFill>
              </a:defRPr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  <a:endParaRPr lang="nl-NL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576000" y="1800000"/>
            <a:ext cx="8334000" cy="2386800"/>
          </a:xfrm>
        </p:spPr>
        <p:txBody>
          <a:bodyPr>
            <a:normAutofit/>
          </a:bodyPr>
          <a:lstStyle>
            <a:lvl1pPr>
              <a:defRPr sz="4000">
                <a:solidFill>
                  <a:schemeClr val="bg1"/>
                </a:solidFill>
              </a:defRPr>
            </a:lvl1pPr>
          </a:lstStyle>
          <a:p>
            <a:r>
              <a:rPr lang="nl-NL" dirty="0"/>
              <a:t>Klik om de stijl te bewerken</a:t>
            </a:r>
          </a:p>
        </p:txBody>
      </p:sp>
    </p:spTree>
    <p:extLst>
      <p:ext uri="{BB962C8B-B14F-4D97-AF65-F5344CB8AC3E}">
        <p14:creationId xmlns:p14="http://schemas.microsoft.com/office/powerpoint/2010/main" val="33203803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/>
          <p:cNvSpPr/>
          <p:nvPr/>
        </p:nvSpPr>
        <p:spPr>
          <a:xfrm>
            <a:off x="0" y="0"/>
            <a:ext cx="12193200" cy="620756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B54F3B-E6E8-43E9-895B-DDA8319E5CA6}" type="datetime1">
              <a:rPr lang="nl-BE" smtClean="0"/>
              <a:t>22/05/2024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Phillip Imgram | Instituut voor Kern- en Stralingsfysica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179DAE-D0A6-40C3-B8BC-6A97C268D03A}" type="slidenum">
              <a:rPr lang="nl-NL" smtClean="0"/>
              <a:t>‹#›</a:t>
            </a:fld>
            <a:endParaRPr lang="nl-NL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3791" y="675126"/>
            <a:ext cx="4648209" cy="5507747"/>
          </a:xfrm>
          <a:prstGeom prst="rect">
            <a:avLst/>
          </a:prstGeom>
        </p:spPr>
      </p:pic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576003" y="1800000"/>
            <a:ext cx="8333999" cy="2386800"/>
          </a:xfrm>
        </p:spPr>
        <p:txBody>
          <a:bodyPr anchor="b">
            <a:normAutofit/>
          </a:bodyPr>
          <a:lstStyle>
            <a:lvl1pPr>
              <a:defRPr sz="4000" baseline="0">
                <a:solidFill>
                  <a:srgbClr val="1D8DB0"/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10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576003" y="4359600"/>
            <a:ext cx="8333999" cy="1501200"/>
          </a:xfrm>
        </p:spPr>
        <p:txBody>
          <a:bodyPr lIns="0" tIns="0" rIns="0" bIns="0"/>
          <a:lstStyle>
            <a:lvl1pPr marL="0" indent="0">
              <a:buNone/>
              <a:defRPr sz="2400" baseline="0">
                <a:solidFill>
                  <a:srgbClr val="005E77"/>
                </a:solidFill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</p:spTree>
    <p:extLst>
      <p:ext uri="{BB962C8B-B14F-4D97-AF65-F5344CB8AC3E}">
        <p14:creationId xmlns:p14="http://schemas.microsoft.com/office/powerpoint/2010/main" val="332277031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Header_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FA53CE-DA82-4E89-8355-27FD25E14126}" type="datetime1">
              <a:rPr lang="nl-BE" smtClean="0"/>
              <a:t>22/05/2024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Phillip Imgram | Instituut voor Kern- en Stralingsfysica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179DAE-D0A6-40C3-B8BC-6A97C268D03A}" type="slidenum">
              <a:rPr lang="nl-NL" smtClean="0"/>
              <a:t>‹#›</a:t>
            </a:fld>
            <a:endParaRPr lang="nl-NL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3791" y="675126"/>
            <a:ext cx="4648209" cy="5507747"/>
          </a:xfrm>
          <a:prstGeom prst="rect">
            <a:avLst/>
          </a:prstGeom>
        </p:spPr>
      </p:pic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576003" y="1800000"/>
            <a:ext cx="8333999" cy="2386800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nl-NL" dirty="0"/>
              <a:t>Klik om de stijl te bewerken</a:t>
            </a:r>
          </a:p>
        </p:txBody>
      </p:sp>
      <p:sp>
        <p:nvSpPr>
          <p:cNvPr id="9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576003" y="4359600"/>
            <a:ext cx="8333999" cy="1501200"/>
          </a:xfrm>
        </p:spPr>
        <p:txBody>
          <a:bodyPr lIns="0" tIns="0" rIns="0" bIns="0"/>
          <a:lstStyle>
            <a:lvl1pPr marL="0" indent="0">
              <a:buNone/>
              <a:defRPr sz="2400" baseline="0">
                <a:solidFill>
                  <a:srgbClr val="2F4D5D"/>
                </a:solidFill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dirty="0"/>
              <a:t>Tekststijl van het model bewerken</a:t>
            </a:r>
          </a:p>
        </p:txBody>
      </p:sp>
    </p:spTree>
    <p:extLst>
      <p:ext uri="{BB962C8B-B14F-4D97-AF65-F5344CB8AC3E}">
        <p14:creationId xmlns:p14="http://schemas.microsoft.com/office/powerpoint/2010/main" val="32706911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885D22-F394-42A7-A2EF-1451B365E35D}" type="datetime1">
              <a:rPr lang="nl-BE" smtClean="0"/>
              <a:t>22/05/2024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Phillip Imgram | Instituut voor Kern- en Stralingsfysica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‹#›</a:t>
            </a:fld>
            <a:endParaRPr lang="nl-NL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021808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/>
          <p:cNvSpPr/>
          <p:nvPr userDrawn="1"/>
        </p:nvSpPr>
        <p:spPr>
          <a:xfrm>
            <a:off x="0" y="0"/>
            <a:ext cx="12193200" cy="620756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nl-BE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75999" y="1800000"/>
            <a:ext cx="6096524" cy="2386800"/>
          </a:xfrm>
        </p:spPr>
        <p:txBody>
          <a:bodyPr anchor="b"/>
          <a:lstStyle>
            <a:lvl1pPr>
              <a:defRPr sz="400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575999" y="4359600"/>
            <a:ext cx="6096264" cy="1501200"/>
          </a:xfrm>
        </p:spPr>
        <p:txBody>
          <a:bodyPr lIns="0" tIns="0" rIns="0" bIns="0"/>
          <a:lstStyle>
            <a:lvl1pPr marL="0" indent="0">
              <a:buNone/>
              <a:defRPr sz="2400" baseline="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3A0F0B-3F62-4FDA-883C-84F8EE9C982E}" type="datetime1">
              <a:rPr lang="nl-BE" smtClean="0"/>
              <a:t>22/05/2024</a:t>
            </a:fld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Phillip Imgram | Instituut voor Kern- en Stralingsfysica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‹#›</a:t>
            </a:fld>
            <a:endParaRPr lang="nl-NL"/>
          </a:p>
        </p:txBody>
      </p:sp>
      <p:sp>
        <p:nvSpPr>
          <p:cNvPr id="8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7248525" y="584201"/>
            <a:ext cx="4368673" cy="2376000"/>
          </a:xfrm>
        </p:spPr>
        <p:txBody>
          <a:bodyPr/>
          <a:lstStyle/>
          <a:p>
            <a:r>
              <a:rPr lang="en-US"/>
              <a:t>Click icon to add picture</a:t>
            </a:r>
            <a:endParaRPr lang="nl-NL"/>
          </a:p>
        </p:txBody>
      </p:sp>
      <p:sp>
        <p:nvSpPr>
          <p:cNvPr id="9" name="Picture Placeholder 4"/>
          <p:cNvSpPr>
            <a:spLocks noGrp="1"/>
          </p:cNvSpPr>
          <p:nvPr>
            <p:ph type="pic" sz="quarter" idx="14"/>
          </p:nvPr>
        </p:nvSpPr>
        <p:spPr>
          <a:xfrm>
            <a:off x="7248262" y="3248513"/>
            <a:ext cx="4368673" cy="2376000"/>
          </a:xfrm>
        </p:spPr>
        <p:txBody>
          <a:bodyPr/>
          <a:lstStyle/>
          <a:p>
            <a:r>
              <a:rPr lang="en-US"/>
              <a:t>Click icon to add picture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5214852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543">
          <p15:clr>
            <a:srgbClr val="FBAE40"/>
          </p15:clr>
        </p15:guide>
        <p15:guide id="2" pos="4203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_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75999" y="1800000"/>
            <a:ext cx="6096264" cy="2386800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575999" y="4359600"/>
            <a:ext cx="6096264" cy="1501200"/>
          </a:xfrm>
        </p:spPr>
        <p:txBody>
          <a:bodyPr lIns="0" tIns="0" rIns="0" bIns="0"/>
          <a:lstStyle>
            <a:lvl1pPr marL="0" indent="0">
              <a:buNone/>
              <a:defRPr sz="2400" baseline="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6AA0A-92A9-4619-A4BB-BBC5F3FBDEB7}" type="datetime1">
              <a:rPr lang="nl-BE" smtClean="0"/>
              <a:t>22/05/2024</a:t>
            </a:fld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Phillip Imgram | Instituut voor Kern- en Stralingsfysica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‹#›</a:t>
            </a:fld>
            <a:endParaRPr lang="nl-NL"/>
          </a:p>
        </p:txBody>
      </p:sp>
      <p:sp>
        <p:nvSpPr>
          <p:cNvPr id="7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7248525" y="584201"/>
            <a:ext cx="4368673" cy="5040312"/>
          </a:xfrm>
        </p:spPr>
        <p:txBody>
          <a:bodyPr/>
          <a:lstStyle/>
          <a:p>
            <a:r>
              <a:rPr lang="en-US"/>
              <a:t>Click icon to add picture</a:t>
            </a:r>
            <a:endParaRPr lang="nl-NL"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543" userDrawn="1">
          <p15:clr>
            <a:srgbClr val="FBAE40"/>
          </p15:clr>
        </p15:guide>
        <p15:guide id="2" pos="4203" userDrawn="1">
          <p15:clr>
            <a:srgbClr val="FBAE40"/>
          </p15:clr>
        </p15:guide>
        <p15:guide id="3" orient="horz" pos="368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8846C-ECA9-465A-9213-42B09103D5B0}" type="datetime1">
              <a:rPr lang="nl-BE" smtClean="0"/>
              <a:t>22/05/2024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Phillip Imgram | Instituut voor Kern- en Stralingsfysica</a:t>
            </a:r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‹#›</a:t>
            </a:fld>
            <a:endParaRPr lang="nl-NL"/>
          </a:p>
        </p:txBody>
      </p:sp>
      <p:sp>
        <p:nvSpPr>
          <p:cNvPr id="9" name="Tijdelijke aanduiding voor tekst 2"/>
          <p:cNvSpPr>
            <a:spLocks noGrp="1"/>
          </p:cNvSpPr>
          <p:nvPr>
            <p:ph idx="1"/>
          </p:nvPr>
        </p:nvSpPr>
        <p:spPr>
          <a:xfrm>
            <a:off x="576000" y="1656000"/>
            <a:ext cx="5400000" cy="4464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 dirty="0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3"/>
          </p:nvPr>
        </p:nvSpPr>
        <p:spPr>
          <a:xfrm>
            <a:off x="6217200" y="1656000"/>
            <a:ext cx="5400000" cy="44640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8595890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576000" y="1656000"/>
            <a:ext cx="5421575" cy="5400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576000" y="2276271"/>
            <a:ext cx="5421575" cy="383765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56000"/>
            <a:ext cx="5445000" cy="5400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276271"/>
            <a:ext cx="5445000" cy="383765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 dirty="0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B53BDB-73B8-48B2-A7DE-46C451CFF8D9}" type="datetime1">
              <a:rPr lang="nl-BE" smtClean="0"/>
              <a:t>22/05/2024</a:t>
            </a:fld>
            <a:endParaRPr lang="nl-NL" dirty="0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Phillip Imgram | Instituut voor Kern- en Stralingsfysica</a:t>
            </a:r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‹#›</a:t>
            </a:fld>
            <a:endParaRPr lang="nl-NL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7840015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E8CD93-244E-4368-8A4A-C38675DEA212}" type="datetime1">
              <a:rPr lang="nl-BE" smtClean="0"/>
              <a:t>22/05/2024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Phillip Imgram | Instituut voor Kern- en Stralingsfysica</a:t>
            </a:r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‹#›</a:t>
            </a:fld>
            <a:endParaRPr lang="nl-NL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466319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473D92-667C-4391-8E41-DDB78E5A3285}" type="datetime1">
              <a:rPr lang="nl-BE" smtClean="0"/>
              <a:t>22/05/2024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Phillip Imgram | Instituut voor Kern- en Stralingsfysica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77720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_Finis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hoek 8"/>
          <p:cNvSpPr/>
          <p:nvPr userDrawn="1"/>
        </p:nvSpPr>
        <p:spPr>
          <a:xfrm>
            <a:off x="0" y="0"/>
            <a:ext cx="12193200" cy="620999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nl-BE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79120" y="510988"/>
            <a:ext cx="11039793" cy="5184424"/>
          </a:xfrm>
        </p:spPr>
        <p:txBody>
          <a:bodyPr anchor="ctr" anchorCtr="0">
            <a:noAutofit/>
          </a:bodyPr>
          <a:lstStyle>
            <a:lvl1pPr algn="ctr">
              <a:defRPr sz="60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0639C-E819-44CD-8B67-8AC88AB58DAC}" type="datetime1">
              <a:rPr lang="nl-BE" smtClean="0"/>
              <a:t>22/05/2024</a:t>
            </a:fld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Phillip Imgram | Instituut voor Kern- en Stralingsfysica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1.png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/>
          <p:cNvSpPr/>
          <p:nvPr userDrawn="1"/>
        </p:nvSpPr>
        <p:spPr>
          <a:xfrm>
            <a:off x="0" y="6210000"/>
            <a:ext cx="12192000" cy="64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nl-BE"/>
          </a:p>
        </p:txBody>
      </p:sp>
      <p:pic>
        <p:nvPicPr>
          <p:cNvPr id="8" name="Afbeelding 7"/>
          <p:cNvPicPr>
            <a:picLocks noChangeAspect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41200" y="6353999"/>
            <a:ext cx="1008305" cy="360000"/>
          </a:xfrm>
          <a:prstGeom prst="rect">
            <a:avLst/>
          </a:prstGeom>
        </p:spPr>
      </p:pic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576000" y="207036"/>
            <a:ext cx="11041200" cy="1152000"/>
          </a:xfrm>
          <a:prstGeom prst="rect">
            <a:avLst/>
          </a:prstGeom>
        </p:spPr>
        <p:txBody>
          <a:bodyPr vert="horz" lIns="0" tIns="0" rIns="0" bIns="0" rtlCol="0" anchor="ctr" anchorCtr="0">
            <a:normAutofit/>
          </a:bodyPr>
          <a:lstStyle/>
          <a:p>
            <a:r>
              <a:rPr lang="nl-NL" dirty="0"/>
              <a:t>Titelstijl van model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576000" y="1656000"/>
            <a:ext cx="11041200" cy="4464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dirty="0"/>
              <a:t>Klik om de tekststijl van het model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1440000" y="6210000"/>
            <a:ext cx="720000" cy="648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 baseline="0">
                <a:solidFill>
                  <a:schemeClr val="bg1"/>
                </a:solidFill>
                <a:latin typeface="Arial" charset="0"/>
              </a:defRPr>
            </a:lvl1pPr>
          </a:lstStyle>
          <a:p>
            <a:fld id="{D012FA13-FA99-44AC-B91E-4B4ABDA5AB2C}" type="datetime1">
              <a:rPr lang="nl-BE" smtClean="0"/>
              <a:t>22/05/2024</a:t>
            </a:fld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6033600" y="6210000"/>
            <a:ext cx="4993200" cy="648000"/>
          </a:xfrm>
          <a:prstGeom prst="rect">
            <a:avLst/>
          </a:prstGeom>
        </p:spPr>
        <p:txBody>
          <a:bodyPr vert="horz" lIns="0" tIns="0" rIns="180000" bIns="0" rtlCol="0" anchor="ctr"/>
          <a:lstStyle>
            <a:lvl1pPr algn="r">
              <a:defRPr sz="1000" baseline="0">
                <a:solidFill>
                  <a:schemeClr val="bg1"/>
                </a:solidFill>
                <a:latin typeface="Arial" charset="0"/>
              </a:defRPr>
            </a:lvl1pPr>
          </a:lstStyle>
          <a:p>
            <a:r>
              <a:rPr lang="nl-NL"/>
              <a:t>Phillip Imgram | Instituut voor Kern- en Stralingsfysica</a:t>
            </a:r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576000" y="6210000"/>
            <a:ext cx="648000" cy="648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 baseline="0">
                <a:solidFill>
                  <a:schemeClr val="bg1"/>
                </a:solidFill>
                <a:latin typeface="Arial" charset="0"/>
              </a:defRPr>
            </a:lvl1pPr>
          </a:lstStyle>
          <a:p>
            <a:fld id="{0A297500-7527-634B-90F4-69D0994C32B4}" type="slidenum">
              <a:rPr lang="nl-NL" smtClean="0"/>
              <a:pPr/>
              <a:t>‹#›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637559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0" r:id="rId4"/>
    <p:sldLayoutId id="2147483652" r:id="rId5"/>
    <p:sldLayoutId id="2147483653" r:id="rId6"/>
    <p:sldLayoutId id="2147483654" r:id="rId7"/>
    <p:sldLayoutId id="2147483655" r:id="rId8"/>
    <p:sldLayoutId id="2147483661" r:id="rId9"/>
  </p:sldLayoutIdLst>
  <p:hf hdr="0" dt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4000" kern="1200" baseline="0">
          <a:solidFill>
            <a:schemeClr val="tx2"/>
          </a:solidFill>
          <a:latin typeface="Arial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Font typeface="Arial"/>
        <a:buChar char="•"/>
        <a:defRPr sz="2400" kern="1200" baseline="0">
          <a:solidFill>
            <a:schemeClr val="tx1"/>
          </a:solidFill>
          <a:latin typeface="Arial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buFont typeface="Arial"/>
        <a:buChar char="•"/>
        <a:defRPr sz="2400" kern="1200" baseline="0">
          <a:solidFill>
            <a:schemeClr val="tx1"/>
          </a:solidFill>
          <a:latin typeface="Arial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buFont typeface="Arial"/>
        <a:buChar char="•"/>
        <a:defRPr sz="2000" kern="1200" baseline="0">
          <a:solidFill>
            <a:schemeClr val="tx1"/>
          </a:solidFill>
          <a:latin typeface="Arial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buFont typeface="Arial"/>
        <a:buChar char="•"/>
        <a:defRPr sz="1800" kern="1200" baseline="0">
          <a:solidFill>
            <a:schemeClr val="tx1"/>
          </a:solidFill>
          <a:latin typeface="Arial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buFont typeface="Arial"/>
        <a:buChar char="•"/>
        <a:defRPr sz="1800" kern="1200" baseline="0">
          <a:solidFill>
            <a:schemeClr val="tx1"/>
          </a:solidFill>
          <a:latin typeface="Arial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1042" userDrawn="1">
          <p15:clr>
            <a:srgbClr val="F26B43"/>
          </p15:clr>
        </p15:guide>
        <p15:guide id="2" pos="7319" userDrawn="1">
          <p15:clr>
            <a:srgbClr val="F26B43"/>
          </p15:clr>
        </p15:guide>
        <p15:guide id="3" orient="horz" pos="3857" userDrawn="1">
          <p15:clr>
            <a:srgbClr val="F26B43"/>
          </p15:clr>
        </p15:guide>
        <p15:guide id="4" pos="362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/>
          <p:cNvSpPr/>
          <p:nvPr/>
        </p:nvSpPr>
        <p:spPr>
          <a:xfrm>
            <a:off x="0" y="6210000"/>
            <a:ext cx="12192000" cy="64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nl-BE"/>
          </a:p>
        </p:txBody>
      </p:sp>
      <p:pic>
        <p:nvPicPr>
          <p:cNvPr id="8" name="Afbeelding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41200" y="6353999"/>
            <a:ext cx="1008305" cy="360000"/>
          </a:xfrm>
          <a:prstGeom prst="rect">
            <a:avLst/>
          </a:prstGeom>
        </p:spPr>
      </p:pic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576000" y="216000"/>
            <a:ext cx="11041200" cy="1152000"/>
          </a:xfrm>
          <a:prstGeom prst="rect">
            <a:avLst/>
          </a:prstGeom>
        </p:spPr>
        <p:txBody>
          <a:bodyPr vert="horz" lIns="0" tIns="0" rIns="0" bIns="0" rtlCol="0" anchor="ctr" anchorCtr="0">
            <a:normAutofit/>
          </a:bodyPr>
          <a:lstStyle/>
          <a:p>
            <a:r>
              <a:rPr lang="nl-NL" dirty="0"/>
              <a:t>Titelstijl van model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576000" y="1656000"/>
            <a:ext cx="11041200" cy="4464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dirty="0"/>
              <a:t>Klik om de tekststijl van het model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1440000" y="6210000"/>
            <a:ext cx="720000" cy="648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 baseline="0">
                <a:solidFill>
                  <a:schemeClr val="bg1"/>
                </a:solidFill>
                <a:latin typeface="Arial" charset="0"/>
              </a:defRPr>
            </a:lvl1pPr>
          </a:lstStyle>
          <a:p>
            <a:fld id="{C89A284C-8421-42DE-A91C-94D2C3B49983}" type="datetime1">
              <a:rPr lang="nl-BE" smtClean="0"/>
              <a:t>22/05/2024</a:t>
            </a:fld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6033600" y="6210000"/>
            <a:ext cx="4993200" cy="648000"/>
          </a:xfrm>
          <a:prstGeom prst="rect">
            <a:avLst/>
          </a:prstGeom>
        </p:spPr>
        <p:txBody>
          <a:bodyPr vert="horz" lIns="0" tIns="0" rIns="180000" bIns="0" rtlCol="0" anchor="ctr"/>
          <a:lstStyle>
            <a:lvl1pPr algn="r">
              <a:defRPr sz="1000" baseline="0">
                <a:solidFill>
                  <a:schemeClr val="bg1"/>
                </a:solidFill>
                <a:latin typeface="Arial" charset="0"/>
              </a:defRPr>
            </a:lvl1pPr>
          </a:lstStyle>
          <a:p>
            <a:r>
              <a:rPr lang="nl-NL"/>
              <a:t>Phillip Imgram | Instituut voor Kern- en Stralingsfysica</a:t>
            </a:r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576000" y="6210000"/>
            <a:ext cx="648000" cy="648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 baseline="0">
                <a:solidFill>
                  <a:schemeClr val="bg1"/>
                </a:solidFill>
                <a:latin typeface="Arial" charset="0"/>
              </a:defRPr>
            </a:lvl1pPr>
          </a:lstStyle>
          <a:p>
            <a:fld id="{0A297500-7527-634B-90F4-69D0994C32B4}" type="slidenum">
              <a:rPr lang="nl-NL" smtClean="0"/>
              <a:pPr/>
              <a:t>‹#›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7325232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6" r:id="rId2"/>
    <p:sldLayoutId id="2147483697" r:id="rId3"/>
  </p:sldLayoutIdLst>
  <p:hf hdr="0" dt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4000" kern="1200" baseline="0">
          <a:solidFill>
            <a:schemeClr val="tx2"/>
          </a:solidFill>
          <a:latin typeface="Arial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Font typeface="Arial"/>
        <a:buChar char="•"/>
        <a:defRPr sz="2400" kern="1200" baseline="0">
          <a:solidFill>
            <a:schemeClr val="tx1"/>
          </a:solidFill>
          <a:latin typeface="Arial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buFont typeface="Arial"/>
        <a:buChar char="•"/>
        <a:defRPr sz="2400" kern="1200" baseline="0">
          <a:solidFill>
            <a:schemeClr val="tx1"/>
          </a:solidFill>
          <a:latin typeface="Arial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buFont typeface="Arial"/>
        <a:buChar char="•"/>
        <a:defRPr sz="2000" kern="1200" baseline="0">
          <a:solidFill>
            <a:schemeClr val="tx1"/>
          </a:solidFill>
          <a:latin typeface="Arial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buFont typeface="Arial"/>
        <a:buChar char="•"/>
        <a:defRPr sz="1800" kern="1200" baseline="0">
          <a:solidFill>
            <a:schemeClr val="tx1"/>
          </a:solidFill>
          <a:latin typeface="Arial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buFont typeface="Arial"/>
        <a:buChar char="•"/>
        <a:defRPr sz="1800" kern="1200" baseline="0">
          <a:solidFill>
            <a:schemeClr val="tx1"/>
          </a:solidFill>
          <a:latin typeface="Arial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/>
          <p:cNvSpPr>
            <a:spLocks noGrp="1"/>
          </p:cNvSpPr>
          <p:nvPr>
            <p:ph type="ctrTitle"/>
          </p:nvPr>
        </p:nvSpPr>
        <p:spPr>
          <a:xfrm>
            <a:off x="575999" y="1080000"/>
            <a:ext cx="11130448" cy="4024798"/>
          </a:xfrm>
        </p:spPr>
        <p:txBody>
          <a:bodyPr/>
          <a:lstStyle/>
          <a:p>
            <a:r>
              <a:rPr lang="nl-NL" dirty="0" err="1"/>
              <a:t>Collinear</a:t>
            </a:r>
            <a:r>
              <a:rPr lang="nl-NL" dirty="0"/>
              <a:t> Laser </a:t>
            </a:r>
            <a:r>
              <a:rPr lang="nl-NL" dirty="0" err="1"/>
              <a:t>Spectroscopy</a:t>
            </a:r>
            <a:r>
              <a:rPr lang="nl-NL" dirty="0"/>
              <a:t> of </a:t>
            </a:r>
            <a:r>
              <a:rPr lang="nl-NL" baseline="30000" dirty="0"/>
              <a:t>223-226,228</a:t>
            </a:r>
            <a:r>
              <a:rPr lang="nl-NL" dirty="0"/>
              <a:t>Ra</a:t>
            </a:r>
            <a:r>
              <a:rPr lang="nl-NL" baseline="30000" dirty="0"/>
              <a:t>+</a:t>
            </a:r>
            <a:r>
              <a:rPr lang="nl-NL" dirty="0"/>
              <a:t> </a:t>
            </a:r>
          </a:p>
        </p:txBody>
      </p:sp>
      <p:sp>
        <p:nvSpPr>
          <p:cNvPr id="9" name="Ondertitel 8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nl-NL" dirty="0" err="1"/>
              <a:t>Proposal</a:t>
            </a:r>
            <a:r>
              <a:rPr lang="nl-NL" dirty="0"/>
              <a:t> </a:t>
            </a:r>
            <a:r>
              <a:rPr lang="nl-NL" dirty="0" err="1"/>
              <a:t>for</a:t>
            </a:r>
            <a:r>
              <a:rPr lang="nl-NL" dirty="0"/>
              <a:t> ISOLDE winter </a:t>
            </a:r>
            <a:r>
              <a:rPr lang="nl-NL" dirty="0" err="1"/>
              <a:t>physics</a:t>
            </a:r>
            <a:br>
              <a:rPr lang="nl-NL" dirty="0"/>
            </a:br>
            <a:r>
              <a:rPr lang="nl-NL" dirty="0"/>
              <a:t>(INTC-P-699)</a:t>
            </a:r>
          </a:p>
        </p:txBody>
      </p:sp>
      <p:sp>
        <p:nvSpPr>
          <p:cNvPr id="10" name="Tijdelijke aanduiding voor afbeelding 9"/>
          <p:cNvSpPr>
            <a:spLocks noGrp="1"/>
          </p:cNvSpPr>
          <p:nvPr>
            <p:ph type="pic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82999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CB62D678-2500-7EE6-86EF-F967D18A07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Phillip Imgram | Instituut voor Kern- en Stralingsfysica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CEE26C9-A487-FCCB-BFCA-54DC6C0B31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10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354590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A08C50C-843F-91FE-DE69-B5E20001154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6000" y="1359036"/>
            <a:ext cx="11041200" cy="4760964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Collinear Laser Spectroscopy of </a:t>
            </a:r>
            <a:r>
              <a:rPr lang="nl-NL" baseline="30000" dirty="0"/>
              <a:t>223-226,228</a:t>
            </a:r>
            <a:r>
              <a:rPr lang="nl-NL" dirty="0"/>
              <a:t>Ra</a:t>
            </a:r>
            <a:r>
              <a:rPr lang="nl-NL" baseline="30000" dirty="0"/>
              <a:t>+</a:t>
            </a:r>
            <a:r>
              <a:rPr lang="nl-NL" dirty="0"/>
              <a:t> at </a:t>
            </a:r>
            <a:r>
              <a:rPr lang="nl-NL" b="1" dirty="0"/>
              <a:t>COLLAPS</a:t>
            </a:r>
            <a:br>
              <a:rPr lang="nl-NL" b="1" dirty="0"/>
            </a:br>
            <a:r>
              <a:rPr lang="nl-NL" dirty="0"/>
              <a:t>(</a:t>
            </a:r>
            <a:r>
              <a:rPr lang="nl-NL" b="1" dirty="0"/>
              <a:t>→ </a:t>
            </a:r>
            <a:r>
              <a:rPr lang="nl-NL" dirty="0" err="1"/>
              <a:t>same</a:t>
            </a:r>
            <a:r>
              <a:rPr lang="nl-NL" dirty="0"/>
              <a:t> </a:t>
            </a:r>
            <a:r>
              <a:rPr lang="nl-NL" dirty="0" err="1"/>
              <a:t>isotopes</a:t>
            </a:r>
            <a:r>
              <a:rPr lang="nl-NL" dirty="0"/>
              <a:t> as in </a:t>
            </a:r>
            <a:r>
              <a:rPr lang="nl-NL" dirty="0" err="1"/>
              <a:t>RaF</a:t>
            </a:r>
            <a:r>
              <a:rPr lang="nl-NL" dirty="0"/>
              <a:t> </a:t>
            </a:r>
            <a:r>
              <a:rPr lang="nl-NL" dirty="0" err="1"/>
              <a:t>beamtimes</a:t>
            </a:r>
            <a:r>
              <a:rPr lang="nl-NL" dirty="0"/>
              <a:t> at CRIS)</a:t>
            </a:r>
            <a:endParaRPr lang="en-US" b="1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 marL="0" indent="0">
              <a:buNone/>
            </a:pPr>
            <a:endParaRPr lang="en-US" b="1" dirty="0"/>
          </a:p>
          <a:p>
            <a:r>
              <a:rPr lang="en-US" b="1" dirty="0"/>
              <a:t>Goal</a:t>
            </a:r>
            <a:r>
              <a:rPr lang="en-US" dirty="0"/>
              <a:t>: Increased precision in isotope shift (factor 10) and hyperfine constants</a:t>
            </a:r>
            <a:br>
              <a:rPr lang="en-US" dirty="0"/>
            </a:br>
            <a:r>
              <a:rPr lang="en-US" dirty="0"/>
              <a:t>(factor 2 – 10) in two transitions compared to previous measurements</a:t>
            </a:r>
          </a:p>
          <a:p>
            <a:endParaRPr lang="en-US" b="1" dirty="0"/>
          </a:p>
          <a:p>
            <a:r>
              <a:rPr lang="en-US" b="1" dirty="0"/>
              <a:t>Request: 13 Shifts </a:t>
            </a:r>
            <a:r>
              <a:rPr lang="en-US" dirty="0"/>
              <a:t>with previously irradiated UCx target</a:t>
            </a:r>
            <a:br>
              <a:rPr lang="en-US" dirty="0"/>
            </a:br>
            <a:r>
              <a:rPr lang="en-US" dirty="0"/>
              <a:t>(1x preparation, 2x5 measurements, 2x systematic investigations)</a:t>
            </a:r>
            <a:br>
              <a:rPr lang="en-US" dirty="0"/>
            </a:br>
            <a:r>
              <a:rPr lang="en-US" dirty="0"/>
              <a:t>→ RILIS </a:t>
            </a:r>
            <a:r>
              <a:rPr lang="en-US" b="1" dirty="0"/>
              <a:t>not</a:t>
            </a:r>
            <a:r>
              <a:rPr lang="en-US" dirty="0"/>
              <a:t> strictly necessary since Ra is easily surface ionized</a:t>
            </a:r>
            <a:br>
              <a:rPr lang="en-US" dirty="0"/>
            </a:br>
            <a:r>
              <a:rPr lang="en-US" dirty="0"/>
              <a:t>→ ISOLDE winter physics</a:t>
            </a:r>
            <a:br>
              <a:rPr lang="en-US" dirty="0"/>
            </a:b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84DE299-F59A-C7C5-B34C-4EEBA021A5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Phillip Imgram | Instituut voor Kern- en Stralingsfysica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249ACCB-A4F3-753F-5C9C-C97E1127BD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2</a:t>
            </a:fld>
            <a:endParaRPr lang="nl-NL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A070495B-D819-D5ED-40AA-BAD345F752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Key facts of the proposal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831E0F1F-AAF2-2504-FC58-813A707C1013}"/>
              </a:ext>
            </a:extLst>
          </p:cNvPr>
          <p:cNvGrpSpPr/>
          <p:nvPr/>
        </p:nvGrpSpPr>
        <p:grpSpPr>
          <a:xfrm>
            <a:off x="899999" y="2230561"/>
            <a:ext cx="8530453" cy="1047808"/>
            <a:chOff x="900000" y="2431061"/>
            <a:chExt cx="9150820" cy="1124008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C7F63A19-D7DC-CF6E-B7CD-3E3C719B3C7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900000" y="2431061"/>
              <a:ext cx="9150820" cy="1124008"/>
            </a:xfrm>
            <a:prstGeom prst="rect">
              <a:avLst/>
            </a:prstGeom>
          </p:spPr>
        </p:pic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B06649BE-8A70-CB9D-F72B-84206637149C}"/>
                </a:ext>
              </a:extLst>
            </p:cNvPr>
            <p:cNvSpPr/>
            <p:nvPr/>
          </p:nvSpPr>
          <p:spPr>
            <a:xfrm>
              <a:off x="2048933" y="2431061"/>
              <a:ext cx="4580467" cy="1124008"/>
            </a:xfrm>
            <a:prstGeom prst="rect">
              <a:avLst/>
            </a:prstGeom>
            <a:noFill/>
            <a:ln w="57150"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AFCA83C6-3BEE-4CD9-5AD8-F7C3A6533DD6}"/>
                </a:ext>
              </a:extLst>
            </p:cNvPr>
            <p:cNvSpPr/>
            <p:nvPr/>
          </p:nvSpPr>
          <p:spPr>
            <a:xfrm>
              <a:off x="7778333" y="2431061"/>
              <a:ext cx="1141300" cy="1124008"/>
            </a:xfrm>
            <a:prstGeom prst="rect">
              <a:avLst/>
            </a:prstGeom>
            <a:noFill/>
            <a:ln w="57150"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628251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BD2860B-B590-9775-2B7B-80507F7BEE8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7019" y="1656000"/>
            <a:ext cx="11800302" cy="4464000"/>
          </a:xfrm>
        </p:spPr>
        <p:txBody>
          <a:bodyPr>
            <a:normAutofit/>
          </a:bodyPr>
          <a:lstStyle/>
          <a:p>
            <a:r>
              <a:rPr lang="en-US" dirty="0"/>
              <a:t>Recently large interest in </a:t>
            </a:r>
            <a:r>
              <a:rPr lang="en-US" baseline="30000" dirty="0"/>
              <a:t>223</a:t>
            </a:r>
            <a:r>
              <a:rPr lang="en-US" dirty="0"/>
              <a:t>Ra and </a:t>
            </a:r>
            <a:r>
              <a:rPr lang="en-US" baseline="30000" dirty="0"/>
              <a:t>225</a:t>
            </a:r>
            <a:r>
              <a:rPr lang="en-US" dirty="0"/>
              <a:t>Ra due to their </a:t>
            </a:r>
            <a:r>
              <a:rPr lang="en-US" i="1" dirty="0"/>
              <a:t>P,T</a:t>
            </a:r>
            <a:r>
              <a:rPr lang="en-US" dirty="0"/>
              <a:t>-violating properties</a:t>
            </a:r>
            <a:br>
              <a:rPr lang="en-US" dirty="0"/>
            </a:br>
            <a:r>
              <a:rPr lang="en-US" dirty="0"/>
              <a:t>→ </a:t>
            </a:r>
            <a:r>
              <a:rPr lang="en-US" i="1" dirty="0"/>
              <a:t>P</a:t>
            </a:r>
            <a:r>
              <a:rPr lang="en-US" dirty="0"/>
              <a:t>-odd nuclear anapole moment &amp; </a:t>
            </a:r>
            <a:r>
              <a:rPr lang="en-US" i="1" dirty="0"/>
              <a:t>P,T</a:t>
            </a:r>
            <a:r>
              <a:rPr lang="en-US" dirty="0"/>
              <a:t>-odd nuclear Schiff moment</a:t>
            </a:r>
          </a:p>
          <a:p>
            <a:endParaRPr lang="en-US" dirty="0"/>
          </a:p>
          <a:p>
            <a:pPr lvl="1"/>
            <a:r>
              <a:rPr lang="en-US" dirty="0"/>
              <a:t>Schiff</a:t>
            </a:r>
            <a:r>
              <a:rPr lang="en-GB" dirty="0"/>
              <a:t> operator directly dependent on mean-square charge radius </a:t>
            </a:r>
            <a:r>
              <a:rPr lang="en-US" b="1" dirty="0"/>
              <a:t>&lt;r</a:t>
            </a:r>
            <a:r>
              <a:rPr lang="en-US" b="1" baseline="-25000" dirty="0"/>
              <a:t>C</a:t>
            </a:r>
            <a:r>
              <a:rPr lang="en-US" b="1" baseline="30000" dirty="0"/>
              <a:t>2</a:t>
            </a:r>
            <a:r>
              <a:rPr lang="en-US" b="1" dirty="0"/>
              <a:t>&gt;</a:t>
            </a:r>
            <a:br>
              <a:rPr lang="en-US" b="1" dirty="0"/>
            </a:br>
            <a:r>
              <a:rPr lang="en-US" b="1" dirty="0"/>
              <a:t>→ </a:t>
            </a:r>
            <a:r>
              <a:rPr lang="en-US" dirty="0"/>
              <a:t>Isotope shift measurements in Ra</a:t>
            </a:r>
            <a:r>
              <a:rPr lang="en-US" baseline="30000" dirty="0"/>
              <a:t>+</a:t>
            </a:r>
          </a:p>
          <a:p>
            <a:endParaRPr lang="en-US" dirty="0"/>
          </a:p>
          <a:p>
            <a:pPr lvl="1"/>
            <a:r>
              <a:rPr lang="en-US" dirty="0"/>
              <a:t>Anapole moment dependent on spatial distribution of nuclear current density </a:t>
            </a:r>
            <a:r>
              <a:rPr lang="en-US" b="1" dirty="0"/>
              <a:t>j(r)</a:t>
            </a:r>
            <a:br>
              <a:rPr lang="en-US" b="1" dirty="0"/>
            </a:br>
            <a:r>
              <a:rPr lang="en-US" b="1" dirty="0"/>
              <a:t>→ </a:t>
            </a:r>
            <a:r>
              <a:rPr lang="en-US" dirty="0"/>
              <a:t>Can be constrained by measurements of the Bohr-Weisskopf-effect in HFS</a:t>
            </a:r>
            <a:endParaRPr lang="en-US" b="1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F6C46B0-CD53-BBD2-9156-9666A7A426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Phillip Imgram | Instituut voor Kern- en Stralingsfysica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3160DD8-4D8D-F9C9-0213-3D0D4DBD54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3</a:t>
            </a:fld>
            <a:endParaRPr lang="nl-NL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D6307AE0-6895-5E6D-2F6D-9F9A469F46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Why Radium II (again)?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6A93D90-24C6-BAC3-1590-EE3698B17933}"/>
              </a:ext>
            </a:extLst>
          </p:cNvPr>
          <p:cNvSpPr txBox="1"/>
          <p:nvPr/>
        </p:nvSpPr>
        <p:spPr>
          <a:xfrm>
            <a:off x="733646" y="1052619"/>
            <a:ext cx="62386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→ was measured in the 1980s at COLLAPS by Klaus Wendt et al.</a:t>
            </a:r>
          </a:p>
        </p:txBody>
      </p:sp>
    </p:spTree>
    <p:extLst>
      <p:ext uri="{BB962C8B-B14F-4D97-AF65-F5344CB8AC3E}">
        <p14:creationId xmlns:p14="http://schemas.microsoft.com/office/powerpoint/2010/main" val="37054437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BD2860B-B590-9775-2B7B-80507F7BEE8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6000" y="1467292"/>
            <a:ext cx="11041200" cy="4652707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Current precision of </a:t>
            </a:r>
            <a:r>
              <a:rPr lang="el-GR" b="1" dirty="0"/>
              <a:t>δ</a:t>
            </a:r>
            <a:r>
              <a:rPr lang="en-US" b="1" dirty="0"/>
              <a:t>&lt;r</a:t>
            </a:r>
            <a:r>
              <a:rPr lang="en-US" b="1" baseline="-25000" dirty="0"/>
              <a:t>C</a:t>
            </a:r>
            <a:r>
              <a:rPr lang="en-US" b="1" baseline="30000" dirty="0"/>
              <a:t>2</a:t>
            </a:r>
            <a:r>
              <a:rPr lang="en-US" b="1" dirty="0"/>
              <a:t>&gt; </a:t>
            </a:r>
            <a:r>
              <a:rPr lang="en-US" dirty="0"/>
              <a:t>is on the 5% level. No absolute value in the Ra chain has been measured (yet). </a:t>
            </a:r>
            <a:r>
              <a:rPr lang="el-GR" dirty="0"/>
              <a:t>Δ</a:t>
            </a:r>
            <a:r>
              <a:rPr lang="en-US" dirty="0"/>
              <a:t>R/R ≤ 1.5% necessary to not limit intrinsic-frame Schiff moment</a:t>
            </a:r>
          </a:p>
          <a:p>
            <a:endParaRPr lang="en-US" dirty="0"/>
          </a:p>
          <a:p>
            <a:r>
              <a:rPr lang="en-US" dirty="0"/>
              <a:t>D</a:t>
            </a:r>
            <a:r>
              <a:rPr lang="en-US" sz="2400" dirty="0"/>
              <a:t>irect measurement of </a:t>
            </a:r>
            <a:r>
              <a:rPr lang="en-US" sz="2400" b="1" dirty="0"/>
              <a:t>&lt;r</a:t>
            </a:r>
            <a:r>
              <a:rPr lang="en-US" sz="2400" b="1" baseline="-25000" dirty="0"/>
              <a:t>C</a:t>
            </a:r>
            <a:r>
              <a:rPr lang="en-US" sz="2400" b="1" baseline="30000" dirty="0"/>
              <a:t>2</a:t>
            </a:r>
            <a:r>
              <a:rPr lang="en-US" sz="2400" b="1" dirty="0"/>
              <a:t>&gt; </a:t>
            </a:r>
            <a:r>
              <a:rPr lang="en-US" sz="2400" dirty="0"/>
              <a:t>of </a:t>
            </a:r>
            <a:r>
              <a:rPr lang="en-US" sz="2400" baseline="30000" dirty="0"/>
              <a:t>223,225</a:t>
            </a:r>
            <a:r>
              <a:rPr lang="en-US" sz="2400" dirty="0"/>
              <a:t>Ra unrealistic (lifetime), but </a:t>
            </a:r>
            <a:r>
              <a:rPr lang="en-US" sz="2400" b="1" dirty="0"/>
              <a:t>new radius</a:t>
            </a:r>
            <a:br>
              <a:rPr lang="en-US" sz="2400" b="1" dirty="0"/>
            </a:br>
            <a:r>
              <a:rPr lang="en-US" sz="2400" b="1" dirty="0"/>
              <a:t>of </a:t>
            </a:r>
            <a:r>
              <a:rPr lang="en-US" sz="2400" b="1" baseline="30000" dirty="0"/>
              <a:t>226</a:t>
            </a:r>
            <a:r>
              <a:rPr lang="en-US" sz="2400" b="1" dirty="0"/>
              <a:t>Ra </a:t>
            </a:r>
            <a:r>
              <a:rPr lang="en-US" sz="2400" dirty="0"/>
              <a:t>is targeted by </a:t>
            </a:r>
            <a:r>
              <a:rPr lang="en-US" sz="2400" dirty="0" err="1"/>
              <a:t>muX</a:t>
            </a:r>
            <a:r>
              <a:rPr lang="en-US" sz="2400" dirty="0"/>
              <a:t> (PSI, see proposal INTC-P-704) and might be feasible at SCRIT (electron scattering)</a:t>
            </a:r>
          </a:p>
          <a:p>
            <a:endParaRPr lang="en-US" dirty="0"/>
          </a:p>
          <a:p>
            <a:r>
              <a:rPr lang="en-US" dirty="0"/>
              <a:t>New isotope-shift measurements from this proposal together with new state-of-the-art atomic structure calculations (by L. </a:t>
            </a:r>
            <a:r>
              <a:rPr lang="en-US" dirty="0" err="1"/>
              <a:t>Skripnikov</a:t>
            </a:r>
            <a:r>
              <a:rPr lang="en-US" dirty="0"/>
              <a:t>, in preparation) will improve the </a:t>
            </a:r>
            <a:r>
              <a:rPr lang="el-GR" b="1" dirty="0"/>
              <a:t>δ</a:t>
            </a:r>
            <a:r>
              <a:rPr lang="en-US" sz="2400" b="1" dirty="0"/>
              <a:t>&lt;r</a:t>
            </a:r>
            <a:r>
              <a:rPr lang="en-US" sz="2400" b="1" baseline="-25000" dirty="0"/>
              <a:t>C</a:t>
            </a:r>
            <a:r>
              <a:rPr lang="en-US" sz="2400" b="1" baseline="30000" dirty="0"/>
              <a:t>2</a:t>
            </a:r>
            <a:r>
              <a:rPr lang="en-US" sz="2400" b="1" dirty="0"/>
              <a:t>&gt;</a:t>
            </a:r>
            <a:r>
              <a:rPr lang="en-US" sz="2400" b="1" baseline="30000" dirty="0"/>
              <a:t>225,226</a:t>
            </a:r>
            <a:r>
              <a:rPr lang="en-US" dirty="0"/>
              <a:t> and </a:t>
            </a:r>
            <a:r>
              <a:rPr lang="el-GR" b="1" dirty="0"/>
              <a:t>δ</a:t>
            </a:r>
            <a:r>
              <a:rPr lang="en-US" b="1" dirty="0"/>
              <a:t>&lt;</a:t>
            </a:r>
            <a:r>
              <a:rPr lang="en-US" b="1"/>
              <a:t>r</a:t>
            </a:r>
            <a:r>
              <a:rPr lang="en-US" b="1" baseline="-25000"/>
              <a:t>C</a:t>
            </a:r>
            <a:r>
              <a:rPr lang="en-US" b="1" baseline="30000"/>
              <a:t>2</a:t>
            </a:r>
            <a:r>
              <a:rPr lang="en-US" b="1"/>
              <a:t>&gt;</a:t>
            </a:r>
            <a:r>
              <a:rPr lang="en-US" b="1" baseline="30000"/>
              <a:t>223,226</a:t>
            </a:r>
            <a:r>
              <a:rPr lang="en-US"/>
              <a:t> to </a:t>
            </a:r>
            <a:r>
              <a:rPr lang="en-US" dirty="0"/>
              <a:t>≤ 1% precision</a:t>
            </a:r>
            <a:endParaRPr lang="en-US" b="1" baseline="30000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→ Combining both results will deliver a new precise value for </a:t>
            </a:r>
            <a:r>
              <a:rPr lang="en-US" sz="2400" b="1" dirty="0"/>
              <a:t>&lt;r</a:t>
            </a:r>
            <a:r>
              <a:rPr lang="en-US" sz="2400" b="1" baseline="-25000" dirty="0"/>
              <a:t>C</a:t>
            </a:r>
            <a:r>
              <a:rPr lang="en-US" sz="2400" b="1" baseline="30000" dirty="0"/>
              <a:t>2</a:t>
            </a:r>
            <a:r>
              <a:rPr lang="en-US" sz="2400" b="1" dirty="0"/>
              <a:t>&gt;  </a:t>
            </a:r>
            <a:r>
              <a:rPr lang="en-US" sz="2400" dirty="0"/>
              <a:t>of </a:t>
            </a:r>
            <a:r>
              <a:rPr lang="en-US" sz="2400" baseline="30000" dirty="0"/>
              <a:t>223,225</a:t>
            </a:r>
            <a:r>
              <a:rPr lang="en-US" sz="2400" dirty="0"/>
              <a:t>Ra 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F6C46B0-CD53-BBD2-9156-9666A7A426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Phillip Imgram | Instituut voor Kern- en Stralingsfysica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3160DD8-4D8D-F9C9-0213-3D0D4DBD54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4</a:t>
            </a:fld>
            <a:endParaRPr lang="nl-NL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D6307AE0-6895-5E6D-2F6D-9F9A469F46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</a:t>
            </a:r>
            <a:r>
              <a:rPr lang="en-US" dirty="0" err="1"/>
              <a:t>harge</a:t>
            </a:r>
            <a:r>
              <a:rPr lang="en-US" dirty="0"/>
              <a:t> radius of </a:t>
            </a:r>
            <a:r>
              <a:rPr lang="en-US" baseline="30000" dirty="0"/>
              <a:t>223,225</a:t>
            </a:r>
            <a:r>
              <a:rPr lang="en-US" dirty="0"/>
              <a:t>Ra</a:t>
            </a:r>
          </a:p>
        </p:txBody>
      </p:sp>
    </p:spTree>
    <p:extLst>
      <p:ext uri="{BB962C8B-B14F-4D97-AF65-F5344CB8AC3E}">
        <p14:creationId xmlns:p14="http://schemas.microsoft.com/office/powerpoint/2010/main" val="41067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BD2860B-B590-9775-2B7B-80507F7BEE8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6000" y="1656000"/>
            <a:ext cx="11428158" cy="4464000"/>
          </a:xfrm>
        </p:spPr>
        <p:txBody>
          <a:bodyPr>
            <a:normAutofit fontScale="92500" lnSpcReduction="10000"/>
          </a:bodyPr>
          <a:lstStyle/>
          <a:p>
            <a:r>
              <a:rPr lang="en-GB" dirty="0"/>
              <a:t>Hyperfine constant				  with</a:t>
            </a:r>
          </a:p>
          <a:p>
            <a:endParaRPr lang="en-US" dirty="0"/>
          </a:p>
          <a:p>
            <a:endParaRPr lang="en-US" dirty="0"/>
          </a:p>
          <a:p>
            <a:endParaRPr lang="en-US" b="1" dirty="0"/>
          </a:p>
          <a:p>
            <a:endParaRPr lang="en-US" b="1" dirty="0"/>
          </a:p>
          <a:p>
            <a:pPr marL="0" indent="0">
              <a:buNone/>
            </a:pPr>
            <a:endParaRPr lang="en-US" b="1" dirty="0"/>
          </a:p>
          <a:p>
            <a:pPr marL="0" indent="0">
              <a:buNone/>
            </a:pPr>
            <a:r>
              <a:rPr lang="en-US" b="1" dirty="0"/>
              <a:t>→ </a:t>
            </a:r>
            <a:r>
              <a:rPr lang="en-US" dirty="0"/>
              <a:t>extraction of A</a:t>
            </a:r>
            <a:r>
              <a:rPr lang="en-US" baseline="-25000" dirty="0"/>
              <a:t>BW</a:t>
            </a:r>
            <a:r>
              <a:rPr lang="en-US" dirty="0"/>
              <a:t> will constrain </a:t>
            </a:r>
            <a:r>
              <a:rPr lang="en-US" b="1" dirty="0"/>
              <a:t>F(r)</a:t>
            </a:r>
            <a:r>
              <a:rPr lang="en-US" dirty="0"/>
              <a:t> and by that also the spatial distribution of nuclear current density </a:t>
            </a:r>
            <a:r>
              <a:rPr lang="en-US" b="1" dirty="0"/>
              <a:t>j(r)</a:t>
            </a:r>
          </a:p>
          <a:p>
            <a:endParaRPr lang="en-US" b="1" dirty="0"/>
          </a:p>
          <a:p>
            <a:r>
              <a:rPr lang="en-US" b="1" dirty="0"/>
              <a:t>But</a:t>
            </a:r>
            <a:r>
              <a:rPr lang="en-US" dirty="0"/>
              <a:t>: (In principle) only possible when non-optical measurement of g is available</a:t>
            </a:r>
            <a:br>
              <a:rPr lang="en-US" dirty="0"/>
            </a:br>
            <a:r>
              <a:rPr lang="en-US" dirty="0"/>
              <a:t>→ </a:t>
            </a:r>
            <a:r>
              <a:rPr lang="en-US" sz="2400" dirty="0"/>
              <a:t>only for </a:t>
            </a:r>
            <a:r>
              <a:rPr lang="en-US" sz="2400" baseline="30000" dirty="0"/>
              <a:t>213,225</a:t>
            </a:r>
            <a:r>
              <a:rPr lang="en-US" sz="2400" dirty="0"/>
              <a:t>Ra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F6C46B0-CD53-BBD2-9156-9666A7A426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Phillip Imgram | Instituut voor Kern- en Stralingsfysica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3160DD8-4D8D-F9C9-0213-3D0D4DBD54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5</a:t>
            </a:fld>
            <a:endParaRPr lang="nl-NL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D6307AE0-6895-5E6D-2F6D-9F9A469F46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Bohr-Weisskopf-effect in </a:t>
            </a:r>
            <a:r>
              <a:rPr lang="en-US" baseline="30000" dirty="0"/>
              <a:t>223,225</a:t>
            </a:r>
            <a:r>
              <a:rPr lang="en-US" dirty="0"/>
              <a:t>Ra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E8BD118A-3FD1-208C-EA03-5811690482F1}"/>
              </a:ext>
            </a:extLst>
          </p:cNvPr>
          <p:cNvGrpSpPr/>
          <p:nvPr/>
        </p:nvGrpSpPr>
        <p:grpSpPr>
          <a:xfrm>
            <a:off x="3592119" y="1411743"/>
            <a:ext cx="5998447" cy="785997"/>
            <a:chOff x="3592119" y="1475541"/>
            <a:chExt cx="5998447" cy="785997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A9BD0086-27BA-17B9-93AB-A3C68E7BA8B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592119" y="1539495"/>
              <a:ext cx="3469666" cy="618914"/>
            </a:xfrm>
            <a:prstGeom prst="rect">
              <a:avLst/>
            </a:prstGeom>
          </p:spPr>
        </p:pic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FE45DCAE-41BE-6468-C604-F3B800DF3D0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037743" y="1475541"/>
              <a:ext cx="1552823" cy="785997"/>
            </a:xfrm>
            <a:prstGeom prst="rect">
              <a:avLst/>
            </a:prstGeom>
          </p:spPr>
        </p:pic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A847B489-5551-2819-E0E8-1B0A30FE5F25}"/>
              </a:ext>
            </a:extLst>
          </p:cNvPr>
          <p:cNvGrpSpPr/>
          <p:nvPr/>
        </p:nvGrpSpPr>
        <p:grpSpPr>
          <a:xfrm>
            <a:off x="3312041" y="2104927"/>
            <a:ext cx="4041301" cy="647067"/>
            <a:chOff x="3312041" y="2221888"/>
            <a:chExt cx="4041301" cy="647067"/>
          </a:xfrm>
        </p:grpSpPr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0466B85C-A0F4-86DA-0041-42E111BF2F1E}"/>
                </a:ext>
              </a:extLst>
            </p:cNvPr>
            <p:cNvSpPr txBox="1"/>
            <p:nvPr/>
          </p:nvSpPr>
          <p:spPr>
            <a:xfrm>
              <a:off x="3312041" y="2436617"/>
              <a:ext cx="1323753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200" dirty="0"/>
                <a:t>measure</a:t>
              </a:r>
              <a:endParaRPr lang="en-US" sz="2200" dirty="0"/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96E59EF6-A72E-BAE2-B1D1-3ADDF01ADCCC}"/>
                </a:ext>
              </a:extLst>
            </p:cNvPr>
            <p:cNvSpPr txBox="1"/>
            <p:nvPr/>
          </p:nvSpPr>
          <p:spPr>
            <a:xfrm>
              <a:off x="4760768" y="2438068"/>
              <a:ext cx="1335232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200" dirty="0"/>
                <a:t>calculate</a:t>
              </a:r>
              <a:endParaRPr lang="en-US" sz="2200" dirty="0"/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A263A707-E339-1AA9-478B-F457DC8C0115}"/>
                </a:ext>
              </a:extLst>
            </p:cNvPr>
            <p:cNvSpPr txBox="1"/>
            <p:nvPr/>
          </p:nvSpPr>
          <p:spPr>
            <a:xfrm>
              <a:off x="6220974" y="2438068"/>
              <a:ext cx="1132368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200" dirty="0"/>
                <a:t>extract</a:t>
              </a:r>
              <a:endParaRPr lang="en-US" sz="2200" dirty="0"/>
            </a:p>
          </p:txBody>
        </p:sp>
        <p:sp>
          <p:nvSpPr>
            <p:cNvPr id="20" name="Left Brace 19">
              <a:extLst>
                <a:ext uri="{FF2B5EF4-FFF2-40B4-BE49-F238E27FC236}">
                  <a16:creationId xmlns:a16="http://schemas.microsoft.com/office/drawing/2014/main" id="{4DE4CCB1-FB25-F490-6A2C-6EE598C13668}"/>
                </a:ext>
              </a:extLst>
            </p:cNvPr>
            <p:cNvSpPr/>
            <p:nvPr/>
          </p:nvSpPr>
          <p:spPr>
            <a:xfrm rot="16200000">
              <a:off x="4016479" y="2001232"/>
              <a:ext cx="176281" cy="617594"/>
            </a:xfrm>
            <a:prstGeom prst="leftBrace">
              <a:avLst/>
            </a:prstGeom>
            <a:ln w="28575">
              <a:solidFill>
                <a:srgbClr val="2F4D5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Left Brace 20">
              <a:extLst>
                <a:ext uri="{FF2B5EF4-FFF2-40B4-BE49-F238E27FC236}">
                  <a16:creationId xmlns:a16="http://schemas.microsoft.com/office/drawing/2014/main" id="{719F9444-A2BE-D291-0916-8AE3EADA8367}"/>
                </a:ext>
              </a:extLst>
            </p:cNvPr>
            <p:cNvSpPr/>
            <p:nvPr/>
          </p:nvSpPr>
          <p:spPr>
            <a:xfrm rot="16200000">
              <a:off x="5321875" y="1641539"/>
              <a:ext cx="171178" cy="1331879"/>
            </a:xfrm>
            <a:prstGeom prst="leftBrace">
              <a:avLst/>
            </a:prstGeom>
            <a:ln w="28575">
              <a:solidFill>
                <a:srgbClr val="2F4D5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Left Brace 21">
              <a:extLst>
                <a:ext uri="{FF2B5EF4-FFF2-40B4-BE49-F238E27FC236}">
                  <a16:creationId xmlns:a16="http://schemas.microsoft.com/office/drawing/2014/main" id="{7A8E32E0-3E19-82CA-D8A2-8A1E9BD93064}"/>
                </a:ext>
              </a:extLst>
            </p:cNvPr>
            <p:cNvSpPr/>
            <p:nvPr/>
          </p:nvSpPr>
          <p:spPr>
            <a:xfrm rot="16200000">
              <a:off x="6555728" y="1991660"/>
              <a:ext cx="135839" cy="596296"/>
            </a:xfrm>
            <a:prstGeom prst="leftBrace">
              <a:avLst/>
            </a:prstGeom>
            <a:ln w="28575">
              <a:solidFill>
                <a:srgbClr val="2F4D5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7B4ED277-3DFB-1890-EBC7-3053AB79732C}"/>
              </a:ext>
            </a:extLst>
          </p:cNvPr>
          <p:cNvGrpSpPr/>
          <p:nvPr/>
        </p:nvGrpSpPr>
        <p:grpSpPr>
          <a:xfrm>
            <a:off x="9154633" y="1081333"/>
            <a:ext cx="2659002" cy="458162"/>
            <a:chOff x="9154633" y="1081333"/>
            <a:chExt cx="2659002" cy="458162"/>
          </a:xfrm>
        </p:grpSpPr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EC7C1F4B-7736-E153-BA03-9D7AF132D7C9}"/>
                </a:ext>
              </a:extLst>
            </p:cNvPr>
            <p:cNvSpPr txBox="1"/>
            <p:nvPr/>
          </p:nvSpPr>
          <p:spPr>
            <a:xfrm>
              <a:off x="9436061" y="1081333"/>
              <a:ext cx="237757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Atomic magnetic field</a:t>
              </a:r>
            </a:p>
          </p:txBody>
        </p:sp>
        <p:cxnSp>
          <p:nvCxnSpPr>
            <p:cNvPr id="25" name="Straight Arrow Connector 24">
              <a:extLst>
                <a:ext uri="{FF2B5EF4-FFF2-40B4-BE49-F238E27FC236}">
                  <a16:creationId xmlns:a16="http://schemas.microsoft.com/office/drawing/2014/main" id="{A727DA36-D105-04C9-BF25-9C1C520292F6}"/>
                </a:ext>
              </a:extLst>
            </p:cNvPr>
            <p:cNvCxnSpPr/>
            <p:nvPr/>
          </p:nvCxnSpPr>
          <p:spPr>
            <a:xfrm flipH="1">
              <a:off x="9154633" y="1356228"/>
              <a:ext cx="281428" cy="183267"/>
            </a:xfrm>
            <a:prstGeom prst="straightConnector1">
              <a:avLst/>
            </a:prstGeom>
            <a:ln>
              <a:solidFill>
                <a:schemeClr val="bg2">
                  <a:lumMod val="1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B0D78559-3AAC-D7F1-E5B4-986972298466}"/>
              </a:ext>
            </a:extLst>
          </p:cNvPr>
          <p:cNvGrpSpPr/>
          <p:nvPr/>
        </p:nvGrpSpPr>
        <p:grpSpPr>
          <a:xfrm>
            <a:off x="900000" y="3018979"/>
            <a:ext cx="9424215" cy="921343"/>
            <a:chOff x="900000" y="3306060"/>
            <a:chExt cx="9424215" cy="921343"/>
          </a:xfrm>
        </p:grpSpPr>
        <p:pic>
          <p:nvPicPr>
            <p:cNvPr id="27" name="Picture 26">
              <a:extLst>
                <a:ext uri="{FF2B5EF4-FFF2-40B4-BE49-F238E27FC236}">
                  <a16:creationId xmlns:a16="http://schemas.microsoft.com/office/drawing/2014/main" id="{E8A45903-D3A5-72D1-5958-7D3C61EC15C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900000" y="3306060"/>
              <a:ext cx="3279979" cy="921343"/>
            </a:xfrm>
            <a:prstGeom prst="rect">
              <a:avLst/>
            </a:prstGeom>
          </p:spPr>
        </p:pic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433ED714-98D2-B709-58FE-41634AC46BAB}"/>
                </a:ext>
              </a:extLst>
            </p:cNvPr>
            <p:cNvSpPr txBox="1"/>
            <p:nvPr/>
          </p:nvSpPr>
          <p:spPr>
            <a:xfrm>
              <a:off x="4413417" y="3396406"/>
              <a:ext cx="5910798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200" dirty="0"/>
                <a:t>→ F(r) is the spatial distribution of nuclear</a:t>
              </a:r>
            </a:p>
            <a:p>
              <a:r>
                <a:rPr lang="en-US" sz="2200" dirty="0"/>
                <a:t>Magnetization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2431936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BD2860B-B590-9775-2B7B-80507F7BEE8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6000" y="1656000"/>
            <a:ext cx="11428158" cy="44640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/>
              <a:t>However,</a:t>
            </a:r>
            <a:r>
              <a:rPr lang="en-US" dirty="0"/>
              <a:t> BW contribution differs in states</a:t>
            </a:r>
            <a:br>
              <a:rPr lang="en-US" dirty="0"/>
            </a:br>
            <a:r>
              <a:rPr lang="en-US" dirty="0"/>
              <a:t>7s </a:t>
            </a:r>
            <a:r>
              <a:rPr lang="en-US" baseline="30000" dirty="0"/>
              <a:t>2</a:t>
            </a:r>
            <a:r>
              <a:rPr lang="en-US" dirty="0"/>
              <a:t>S</a:t>
            </a:r>
            <a:r>
              <a:rPr lang="en-US" baseline="-25000" dirty="0"/>
              <a:t>1/2</a:t>
            </a:r>
            <a:r>
              <a:rPr lang="en-US" dirty="0"/>
              <a:t>: 4.3%</a:t>
            </a:r>
            <a:br>
              <a:rPr lang="en-US" dirty="0"/>
            </a:br>
            <a:r>
              <a:rPr lang="en-US" dirty="0"/>
              <a:t>7p </a:t>
            </a:r>
            <a:r>
              <a:rPr lang="en-US" baseline="30000" dirty="0"/>
              <a:t>2</a:t>
            </a:r>
            <a:r>
              <a:rPr lang="en-US" dirty="0"/>
              <a:t>P</a:t>
            </a:r>
            <a:r>
              <a:rPr lang="en-US" baseline="-25000" dirty="0"/>
              <a:t>1/2</a:t>
            </a:r>
            <a:r>
              <a:rPr lang="en-US" dirty="0"/>
              <a:t>: 1.4%</a:t>
            </a:r>
            <a:br>
              <a:rPr lang="en-US" dirty="0"/>
            </a:br>
            <a:r>
              <a:rPr lang="en-US" dirty="0"/>
              <a:t>7p </a:t>
            </a:r>
            <a:r>
              <a:rPr lang="en-US" baseline="30000" dirty="0"/>
              <a:t>2</a:t>
            </a:r>
            <a:r>
              <a:rPr lang="en-US" dirty="0"/>
              <a:t>P</a:t>
            </a:r>
            <a:r>
              <a:rPr lang="en-US" baseline="-25000" dirty="0"/>
              <a:t>3/2</a:t>
            </a:r>
            <a:r>
              <a:rPr lang="en-US" dirty="0"/>
              <a:t>: 0.4%</a:t>
            </a:r>
          </a:p>
          <a:p>
            <a:endParaRPr lang="en-US" dirty="0"/>
          </a:p>
          <a:p>
            <a:pPr marL="0" indent="0">
              <a:buNone/>
            </a:pPr>
            <a:endParaRPr lang="en-US" b="1" dirty="0"/>
          </a:p>
          <a:p>
            <a:pPr marL="0" indent="0">
              <a:buNone/>
            </a:pPr>
            <a:r>
              <a:rPr lang="en-US" b="1" dirty="0"/>
              <a:t>Plan</a:t>
            </a:r>
            <a:r>
              <a:rPr lang="en-US" dirty="0"/>
              <a:t>:</a:t>
            </a:r>
            <a:br>
              <a:rPr lang="en-US" dirty="0"/>
            </a:br>
            <a:r>
              <a:rPr lang="en-US" dirty="0"/>
              <a:t>1. Measure HFS in D2 transition precisely with CLS</a:t>
            </a:r>
            <a:br>
              <a:rPr lang="en-US" dirty="0"/>
            </a:br>
            <a:r>
              <a:rPr lang="en-US" dirty="0"/>
              <a:t>2. Extract g-factor from </a:t>
            </a:r>
            <a:r>
              <a:rPr lang="en-US" baseline="30000" dirty="0"/>
              <a:t>2</a:t>
            </a:r>
            <a:r>
              <a:rPr lang="en-US" dirty="0"/>
              <a:t>P</a:t>
            </a:r>
            <a:r>
              <a:rPr lang="en-US" baseline="-25000" dirty="0"/>
              <a:t>3/2</a:t>
            </a:r>
            <a:r>
              <a:rPr lang="en-US" dirty="0"/>
              <a:t> state with 0.4% systematic uncertainty</a:t>
            </a:r>
            <a:br>
              <a:rPr lang="en-US" dirty="0"/>
            </a:br>
            <a:r>
              <a:rPr lang="en-US" dirty="0"/>
              <a:t>3. Extract </a:t>
            </a:r>
            <a:r>
              <a:rPr lang="en-US" b="1" dirty="0"/>
              <a:t>A</a:t>
            </a:r>
            <a:r>
              <a:rPr lang="en-US" b="1" baseline="-25000" dirty="0"/>
              <a:t>BW</a:t>
            </a:r>
            <a:r>
              <a:rPr lang="en-US" dirty="0"/>
              <a:t> from </a:t>
            </a:r>
            <a:r>
              <a:rPr lang="en-US" baseline="30000" dirty="0"/>
              <a:t>2</a:t>
            </a:r>
            <a:r>
              <a:rPr lang="en-US" dirty="0"/>
              <a:t>S</a:t>
            </a:r>
            <a:r>
              <a:rPr lang="en-US" baseline="-25000" dirty="0"/>
              <a:t>1/2</a:t>
            </a:r>
            <a:r>
              <a:rPr lang="en-US" dirty="0"/>
              <a:t> state which has 10 times higher sensitivity to BW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F6C46B0-CD53-BBD2-9156-9666A7A426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Phillip Imgram | Instituut voor Kern- en Stralingsfysica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3160DD8-4D8D-F9C9-0213-3D0D4DBD54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6</a:t>
            </a:fld>
            <a:endParaRPr lang="nl-NL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D6307AE0-6895-5E6D-2F6D-9F9A469F46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Bohr-Weisskopf-effect in </a:t>
            </a:r>
            <a:r>
              <a:rPr lang="en-US" baseline="30000" dirty="0"/>
              <a:t>223,225</a:t>
            </a:r>
            <a:r>
              <a:rPr lang="en-US" dirty="0"/>
              <a:t>Ra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83741B1-C7D7-A1B2-D89C-8B1771E69F2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90681" y="1566000"/>
            <a:ext cx="4413477" cy="28068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604116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F6C46B0-CD53-BBD2-9156-9666A7A426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Phillip Imgram | Instituut voor Kern- en Stralingsfysica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3160DD8-4D8D-F9C9-0213-3D0D4DBD54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7</a:t>
            </a:fld>
            <a:endParaRPr lang="nl-NL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D6307AE0-6895-5E6D-2F6D-9F9A469F46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Bohr-Weisskopf-effect in </a:t>
            </a:r>
            <a:r>
              <a:rPr lang="en-US" baseline="30000" dirty="0"/>
              <a:t>223,225</a:t>
            </a:r>
            <a:r>
              <a:rPr lang="en-US" dirty="0"/>
              <a:t>Ra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906C831-FA52-42A5-A11B-C33E9DB0196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01190" y="1786243"/>
            <a:ext cx="7189619" cy="4164675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DA713D80-7DB7-3E73-1F64-80A780748B23}"/>
              </a:ext>
            </a:extLst>
          </p:cNvPr>
          <p:cNvSpPr txBox="1"/>
          <p:nvPr/>
        </p:nvSpPr>
        <p:spPr>
          <a:xfrm>
            <a:off x="5294337" y="1454985"/>
            <a:ext cx="160332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For </a:t>
            </a:r>
            <a:r>
              <a:rPr lang="en-US" sz="2400" b="1" baseline="30000" dirty="0"/>
              <a:t>223</a:t>
            </a:r>
            <a:r>
              <a:rPr lang="en-US" sz="2400" b="1" dirty="0"/>
              <a:t>Ra:</a:t>
            </a:r>
          </a:p>
        </p:txBody>
      </p:sp>
    </p:spTree>
    <p:extLst>
      <p:ext uri="{BB962C8B-B14F-4D97-AF65-F5344CB8AC3E}">
        <p14:creationId xmlns:p14="http://schemas.microsoft.com/office/powerpoint/2010/main" val="125178265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D1070038-6924-28DF-D740-6A14B4C43B5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91471" y="1559490"/>
            <a:ext cx="4413477" cy="2806844"/>
          </a:xfrm>
          <a:prstGeom prst="rect">
            <a:avLst/>
          </a:prstGeom>
        </p:spPr>
      </p:pic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C2F7167-8E89-2E94-0E5E-B6D00D33F4A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1451" y="4674493"/>
            <a:ext cx="11041200" cy="153357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/>
              <a:t>Main</a:t>
            </a:r>
            <a:r>
              <a:rPr lang="en-US" dirty="0"/>
              <a:t> improvements compared to 1980s measurements:</a:t>
            </a:r>
          </a:p>
          <a:p>
            <a:r>
              <a:rPr lang="en-US" dirty="0"/>
              <a:t>High-voltage measurements (ISCOOL &amp; scanning voltage), at least x10 better</a:t>
            </a:r>
          </a:p>
          <a:p>
            <a:r>
              <a:rPr lang="en-US" dirty="0"/>
              <a:t>Laser frequency measurement &amp; stabilization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1AFC23B-478F-FAF3-F9E1-CC5919D47F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Phillip Imgram | Instituut voor Kern- en Stralingsfysica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50E2A00-74E3-F0AC-CAE2-C6C1165038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8</a:t>
            </a:fld>
            <a:endParaRPr lang="nl-NL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6F4E10A9-E85A-D5B1-8462-C0F55544A4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The COLLAPS setup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248455CE-B2F5-4D0C-D995-3D6E529C2B5D}"/>
              </a:ext>
            </a:extLst>
          </p:cNvPr>
          <p:cNvGrpSpPr/>
          <p:nvPr/>
        </p:nvGrpSpPr>
        <p:grpSpPr>
          <a:xfrm>
            <a:off x="331451" y="1073858"/>
            <a:ext cx="7016180" cy="3600635"/>
            <a:chOff x="331451" y="1073858"/>
            <a:chExt cx="7016180" cy="3600635"/>
          </a:xfrm>
        </p:grpSpPr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486F24E1-1B83-6999-DB1E-13684E348AE2}"/>
                </a:ext>
              </a:extLst>
            </p:cNvPr>
            <p:cNvGrpSpPr/>
            <p:nvPr/>
          </p:nvGrpSpPr>
          <p:grpSpPr>
            <a:xfrm>
              <a:off x="331451" y="1073858"/>
              <a:ext cx="6585288" cy="3600635"/>
              <a:chOff x="7035114" y="1071927"/>
              <a:chExt cx="6585288" cy="3600635"/>
            </a:xfrm>
          </p:grpSpPr>
          <p:pic>
            <p:nvPicPr>
              <p:cNvPr id="7" name="Picture 6">
                <a:extLst>
                  <a:ext uri="{FF2B5EF4-FFF2-40B4-BE49-F238E27FC236}">
                    <a16:creationId xmlns:a16="http://schemas.microsoft.com/office/drawing/2014/main" id="{74B8AD53-19B4-DF1C-8DA9-8435A834307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7035114" y="1071927"/>
                <a:ext cx="6585288" cy="3600635"/>
              </a:xfrm>
              <a:prstGeom prst="rect">
                <a:avLst/>
              </a:prstGeom>
            </p:spPr>
          </p:pic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CA07250B-1369-9419-C39C-76253C9CF54F}"/>
                  </a:ext>
                </a:extLst>
              </p:cNvPr>
              <p:cNvSpPr/>
              <p:nvPr/>
            </p:nvSpPr>
            <p:spPr>
              <a:xfrm>
                <a:off x="7336465" y="1071927"/>
                <a:ext cx="499730" cy="287109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43B2908C-1507-AA8C-33E1-E34C67667683}"/>
                </a:ext>
              </a:extLst>
            </p:cNvPr>
            <p:cNvSpPr txBox="1"/>
            <p:nvPr/>
          </p:nvSpPr>
          <p:spPr>
            <a:xfrm>
              <a:off x="5816443" y="1756492"/>
              <a:ext cx="153118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(Not needed)</a:t>
              </a:r>
            </a:p>
          </p:txBody>
        </p: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F533D1CB-A57A-4BF1-2554-29A6329690E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033600" y="2179963"/>
              <a:ext cx="420363" cy="297423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76448657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7ECC772B-B8EC-A038-3B59-F7B8330E24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Phillip Imgram | Instituut voor Kern- en Stralingsfysica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CB4C807-A4D0-0D33-8CC7-E29A3DB910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9</a:t>
            </a:fld>
            <a:endParaRPr lang="nl-NL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2B8B5B36-ED80-D8E5-582C-83772014DC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Response to TAC comments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3FBC32F-6946-09A6-6405-BB2181670A09}"/>
              </a:ext>
            </a:extLst>
          </p:cNvPr>
          <p:cNvSpPr txBox="1"/>
          <p:nvPr/>
        </p:nvSpPr>
        <p:spPr>
          <a:xfrm>
            <a:off x="574800" y="1103855"/>
            <a:ext cx="11489107" cy="507831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Is this proposal also possible as online beamtime?</a:t>
            </a:r>
            <a:br>
              <a:rPr lang="en-US" dirty="0"/>
            </a:br>
            <a:br>
              <a:rPr lang="en-US" dirty="0"/>
            </a:br>
            <a:r>
              <a:rPr lang="en-US" dirty="0"/>
              <a:t>→ In principle, </a:t>
            </a:r>
            <a:r>
              <a:rPr lang="en-US" b="1" dirty="0"/>
              <a:t>yes</a:t>
            </a:r>
            <a:r>
              <a:rPr lang="en-US" dirty="0"/>
              <a:t>. However, we would prefer an </a:t>
            </a:r>
            <a:r>
              <a:rPr lang="en-US" b="1" dirty="0"/>
              <a:t>offline</a:t>
            </a:r>
            <a:r>
              <a:rPr lang="en-US" dirty="0"/>
              <a:t> beamtime since this would ease the scheduling</a:t>
            </a:r>
            <a:br>
              <a:rPr lang="en-US" dirty="0"/>
            </a:br>
            <a:r>
              <a:rPr lang="en-US" dirty="0"/>
              <a:t>from our side. Furthermore, we expect less contamination (Fr) in an offline beamtime.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Is this proposal still feasible within the requested shifts (13) with a reduced ion beam (≤ 7e5 ions)?</a:t>
            </a:r>
            <a:br>
              <a:rPr lang="en-US" dirty="0"/>
            </a:br>
            <a:br>
              <a:rPr lang="en-US" dirty="0"/>
            </a:br>
            <a:r>
              <a:rPr lang="en-US" dirty="0"/>
              <a:t>→ </a:t>
            </a:r>
            <a:r>
              <a:rPr lang="en-US" b="1" dirty="0"/>
              <a:t>Yes</a:t>
            </a:r>
            <a:r>
              <a:rPr lang="en-US" dirty="0"/>
              <a:t>, since we don’t expect to be limited in statistical, but in </a:t>
            </a:r>
            <a:r>
              <a:rPr lang="en-US" b="1" dirty="0"/>
              <a:t>systematic uncertainties</a:t>
            </a:r>
            <a:r>
              <a:rPr lang="en-US" dirty="0"/>
              <a:t>.</a:t>
            </a:r>
            <a:br>
              <a:rPr lang="en-US" dirty="0"/>
            </a:br>
            <a:r>
              <a:rPr lang="en-US" dirty="0"/>
              <a:t>Therefore, the following considerations were made for the initial (conservative) shift request: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Since the </a:t>
            </a:r>
            <a:r>
              <a:rPr lang="en-US" dirty="0" err="1"/>
              <a:t>pA</a:t>
            </a:r>
            <a:r>
              <a:rPr lang="en-US" dirty="0"/>
              <a:t> of ion beam was estimated from the CRIS </a:t>
            </a:r>
            <a:r>
              <a:rPr lang="en-US" dirty="0" err="1"/>
              <a:t>RaF</a:t>
            </a:r>
            <a:r>
              <a:rPr lang="en-US" dirty="0"/>
              <a:t> run anyways, we made our shift estimation</a:t>
            </a:r>
            <a:br>
              <a:rPr lang="en-US" dirty="0"/>
            </a:br>
            <a:r>
              <a:rPr lang="en-US" dirty="0"/>
              <a:t>with an assumed yield of 1e6 – 5e6 ions/s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For similar intensities, we usually need 0.5 shifts per isotope and transition. For this beamtime, we</a:t>
            </a:r>
            <a:br>
              <a:rPr lang="en-US" dirty="0"/>
            </a:br>
            <a:r>
              <a:rPr lang="en-US" dirty="0"/>
              <a:t>doubled this time to not only acquire more statistics, but to investigate and accommodate for systematic</a:t>
            </a:r>
            <a:br>
              <a:rPr lang="en-US" dirty="0"/>
            </a:br>
            <a:r>
              <a:rPr lang="en-US" dirty="0"/>
              <a:t>uncertainties, which means many reference measurements (→ magnet cycling). However, this</a:t>
            </a:r>
            <a:br>
              <a:rPr lang="en-US" dirty="0"/>
            </a:br>
            <a:r>
              <a:rPr lang="en-US" dirty="0"/>
              <a:t>is something we can accommodate for and slightly reduce the number of reference measurements if</a:t>
            </a:r>
            <a:br>
              <a:rPr lang="en-US" dirty="0"/>
            </a:br>
            <a:r>
              <a:rPr lang="en-US" dirty="0"/>
              <a:t>necessary.</a:t>
            </a:r>
          </a:p>
          <a:p>
            <a:pPr lvl="1"/>
            <a:r>
              <a:rPr lang="en-US" dirty="0"/>
              <a:t>→ Summarized: Of course, more beam would be better, but 7e5 ions/s should still be feasible, </a:t>
            </a:r>
            <a:r>
              <a:rPr lang="en-US" b="1" dirty="0"/>
              <a:t>if the beam</a:t>
            </a:r>
            <a:br>
              <a:rPr lang="en-US" b="1" dirty="0"/>
            </a:br>
            <a:r>
              <a:rPr lang="en-US" b="1" dirty="0"/>
              <a:t>is rather clean!</a:t>
            </a:r>
          </a:p>
        </p:txBody>
      </p:sp>
    </p:spTree>
    <p:extLst>
      <p:ext uri="{BB962C8B-B14F-4D97-AF65-F5344CB8AC3E}">
        <p14:creationId xmlns:p14="http://schemas.microsoft.com/office/powerpoint/2010/main" val="283312483"/>
      </p:ext>
    </p:extLst>
  </p:cSld>
  <p:clrMapOvr>
    <a:masterClrMapping/>
  </p:clrMapOvr>
</p:sld>
</file>

<file path=ppt/theme/theme1.xml><?xml version="1.0" encoding="utf-8"?>
<a:theme xmlns:a="http://schemas.openxmlformats.org/drawingml/2006/main" name="KU Leuven">
  <a:themeElements>
    <a:clrScheme name="Custom 14">
      <a:dk1>
        <a:srgbClr val="2F4D5D"/>
      </a:dk1>
      <a:lt1>
        <a:srgbClr val="FFFFFF"/>
      </a:lt1>
      <a:dk2>
        <a:srgbClr val="1D8DB0"/>
      </a:dk2>
      <a:lt2>
        <a:srgbClr val="DCE7F0"/>
      </a:lt2>
      <a:accent1>
        <a:srgbClr val="1D8DB0"/>
      </a:accent1>
      <a:accent2>
        <a:srgbClr val="2F4D5D"/>
      </a:accent2>
      <a:accent3>
        <a:srgbClr val="52BDEC"/>
      </a:accent3>
      <a:accent4>
        <a:srgbClr val="466E87"/>
      </a:accent4>
      <a:accent5>
        <a:srgbClr val="E7B037"/>
      </a:accent5>
      <a:accent6>
        <a:srgbClr val="D4D842"/>
      </a:accent6>
      <a:hlink>
        <a:srgbClr val="466E87"/>
      </a:hlink>
      <a:folHlink>
        <a:srgbClr val="1D8DB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KU Leuven Sedes">
  <a:themeElements>
    <a:clrScheme name="Custom 14">
      <a:dk1>
        <a:srgbClr val="2F4D5D"/>
      </a:dk1>
      <a:lt1>
        <a:srgbClr val="FFFFFF"/>
      </a:lt1>
      <a:dk2>
        <a:srgbClr val="1D8DB0"/>
      </a:dk2>
      <a:lt2>
        <a:srgbClr val="DCE7F0"/>
      </a:lt2>
      <a:accent1>
        <a:srgbClr val="1D8DB0"/>
      </a:accent1>
      <a:accent2>
        <a:srgbClr val="2F4D5D"/>
      </a:accent2>
      <a:accent3>
        <a:srgbClr val="52BDEC"/>
      </a:accent3>
      <a:accent4>
        <a:srgbClr val="466E87"/>
      </a:accent4>
      <a:accent5>
        <a:srgbClr val="E7B037"/>
      </a:accent5>
      <a:accent6>
        <a:srgbClr val="D4D842"/>
      </a:accent6>
      <a:hlink>
        <a:srgbClr val="466E87"/>
      </a:hlink>
      <a:folHlink>
        <a:srgbClr val="1D8DB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KU Leuven" id="{BC384CAF-57B4-4083-BC3D-22218BF4A46A}" vid="{75672E21-F18C-4958-94B8-19E54344552B}"/>
    </a:ext>
  </a:extLst>
</a:theme>
</file>

<file path=ppt/theme/theme3.xml><?xml version="1.0" encoding="utf-8"?>
<a:theme xmlns:a="http://schemas.openxmlformats.org/drawingml/2006/main" name="Office-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-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KU Leuven</Template>
  <TotalTime>0</TotalTime>
  <Words>846</Words>
  <Application>Microsoft Office PowerPoint</Application>
  <PresentationFormat>Widescreen</PresentationFormat>
  <Paragraphs>79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Arial</vt:lpstr>
      <vt:lpstr>Calibri</vt:lpstr>
      <vt:lpstr>KU Leuven</vt:lpstr>
      <vt:lpstr>KU Leuven Sedes</vt:lpstr>
      <vt:lpstr>Collinear Laser Spectroscopy of 223-226,228Ra+ </vt:lpstr>
      <vt:lpstr>Key facts of the proposal</vt:lpstr>
      <vt:lpstr>Why Radium II (again)?</vt:lpstr>
      <vt:lpstr>Charge radius of 223,225Ra</vt:lpstr>
      <vt:lpstr>Bohr-Weisskopf-effect in 223,225Ra</vt:lpstr>
      <vt:lpstr>Bohr-Weisskopf-effect in 223,225Ra</vt:lpstr>
      <vt:lpstr>Bohr-Weisskopf-effect in 223,225Ra</vt:lpstr>
      <vt:lpstr>The COLLAPS setup</vt:lpstr>
      <vt:lpstr>Response to TAC comments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2022-11-30T14:47:09Z</dcterms:created>
  <dcterms:modified xsi:type="dcterms:W3CDTF">2024-05-22T08:12:36Z</dcterms:modified>
</cp:coreProperties>
</file>