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96" r:id="rId2"/>
    <p:sldId id="294" r:id="rId3"/>
    <p:sldId id="268" r:id="rId4"/>
    <p:sldId id="271" r:id="rId5"/>
    <p:sldId id="299" r:id="rId6"/>
    <p:sldId id="309" r:id="rId7"/>
    <p:sldId id="307" r:id="rId8"/>
    <p:sldId id="308" r:id="rId9"/>
    <p:sldId id="278" r:id="rId10"/>
    <p:sldId id="311" r:id="rId11"/>
    <p:sldId id="310" r:id="rId12"/>
    <p:sldId id="306" r:id="rId13"/>
    <p:sldId id="302" r:id="rId14"/>
    <p:sldId id="304" r:id="rId15"/>
    <p:sldId id="305" r:id="rId16"/>
    <p:sldId id="303" r:id="rId17"/>
    <p:sldId id="300" r:id="rId18"/>
    <p:sldId id="301" r:id="rId19"/>
    <p:sldId id="273" r:id="rId20"/>
    <p:sldId id="28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86"/>
  </p:normalViewPr>
  <p:slideViewPr>
    <p:cSldViewPr snapToGrid="0" snapToObjects="1">
      <p:cViewPr varScale="1">
        <p:scale>
          <a:sx n="67" d="100"/>
          <a:sy n="67" d="100"/>
        </p:scale>
        <p:origin x="644" y="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F465-DC8D-4AC0-A228-4EE3ACD440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117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F465-DC8D-4AC0-A228-4EE3ACD440A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820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1CF465-DC8D-4AC0-A228-4EE3ACD440AD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7802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5F41ED0-52A5-4A32-9FF0-FA29E1E6DCE1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5DB9B15-CB63-4CC5-AB8B-D1EE6817EC38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57A3BB1-2229-40B4-AA5F-D924B1C2AC1A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6A6CD57-097C-4FF7-A79E-7ED55D5C6173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A22531F-5BBD-489C-A1D5-8C6F39A473BC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FC92719F-872E-4571-B234-B3FC48B52E99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97452E4D-66C1-4F61-B81A-AF7D7D5AD04C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A30DBE22-145A-4DDD-B242-DFB993410B6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4DBBD6-DBB8-4FD5-957B-26B299A2AC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ABAF62-C60A-4346-A69E-797F1919BF20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961BB-D9A2-47AD-8CDE-ADB4484C06D0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44838-5865-4891-B622-302CB9E9C7EF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E5346B7-E957-4208-869F-B77E826C99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3DBC9B-9E4A-488F-978C-8610DADA03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77CC9BB-754C-43C1-84AE-7261AE8E1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C8072-4031-4C76-989C-94391C45CFE5}" type="datetime1">
              <a:rPr lang="en-US" smtClean="0"/>
              <a:t>5/22/2024</a:t>
            </a:fld>
            <a:endParaRPr lang="en-US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69949E0-51A1-4B03-A18B-5083E0CDE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Dr. Juliana Schell - ISOLDE SEMINAR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CB1DBEE-9B0D-41EC-ACCC-FDB442862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020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312AD-3D0C-41C0-B2F4-78D810B3466D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0E91FA-8A83-408C-AC17-9801513D6369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7C346F-8C5F-46CF-A0EB-9E77F36BD9C4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1066B3-F699-41B3-AA93-751DED116010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04113-6E07-4F03-8E9D-2E92F46ECF2A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38AE4-6D6B-466F-BF41-71572686F27C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C885252B-B69A-46D3-9139-1C0AB145122A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  <p:sldLayoutId id="214748367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21.png"/><Relationship Id="rId5" Type="http://schemas.openxmlformats.org/officeDocument/2006/relationships/image" Target="../media/image410.png"/><Relationship Id="rId10" Type="http://schemas.openxmlformats.org/officeDocument/2006/relationships/image" Target="../media/image22.png"/><Relationship Id="rId9" Type="http://schemas.openxmlformats.org/officeDocument/2006/relationships/image" Target="../media/image44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cryst1105050" TargetMode="External"/><Relationship Id="rId2" Type="http://schemas.openxmlformats.org/officeDocument/2006/relationships/hyperlink" Target="https://doi.org/10.1016/0168-583X(95)01329-6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3390/cryst1105050" TargetMode="External"/><Relationship Id="rId2" Type="http://schemas.openxmlformats.org/officeDocument/2006/relationships/hyperlink" Target="https://doi.org/10.1080/10420159908226235" TargetMode="Externa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4" Type="http://schemas.openxmlformats.org/officeDocument/2006/relationships/image" Target="../media/image3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x.doi.org/10.1143/JJAP.35.2740" TargetMode="External"/><Relationship Id="rId2" Type="http://schemas.openxmlformats.org/officeDocument/2006/relationships/hyperlink" Target="https://doi.org/10.1038/s41598-017-09703-2" TargetMode="Externa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38/s41598-017-09703-2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Relationship Id="rId4" Type="http://schemas.openxmlformats.org/officeDocument/2006/relationships/hyperlink" Target="https://doi.org/10.1002/adfm.201300085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abstract/document/10373934" TargetMode="External"/><Relationship Id="rId2" Type="http://schemas.openxmlformats.org/officeDocument/2006/relationships/hyperlink" Target="https://pubs.acs.org/doi/full/10.1021/acsami.2c20579" TargetMode="Externa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2.png"/><Relationship Id="rId4" Type="http://schemas.openxmlformats.org/officeDocument/2006/relationships/hyperlink" Target="https://journals.aps.org/prapplied/abstract/10.1103/PhysRevApplied.20.06404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3" Type="http://schemas.openxmlformats.org/officeDocument/2006/relationships/image" Target="../media/image14.png"/><Relationship Id="rId12" Type="http://schemas.openxmlformats.org/officeDocument/2006/relationships/image" Target="../media/image17.png"/><Relationship Id="rId17" Type="http://schemas.openxmlformats.org/officeDocument/2006/relationships/image" Target="../media/image310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300.png"/><Relationship Id="rId1" Type="http://schemas.openxmlformats.org/officeDocument/2006/relationships/slideLayout" Target="../slideLayouts/slideLayout22.xml"/><Relationship Id="rId11" Type="http://schemas.openxmlformats.org/officeDocument/2006/relationships/image" Target="../media/image16.png"/><Relationship Id="rId15" Type="http://schemas.openxmlformats.org/officeDocument/2006/relationships/image" Target="../media/image20.png"/><Relationship Id="rId10" Type="http://schemas.openxmlformats.org/officeDocument/2006/relationships/image" Target="../media/image400.png"/><Relationship Id="rId4" Type="http://schemas.openxmlformats.org/officeDocument/2006/relationships/image" Target="../media/image15.png"/><Relationship Id="rId9" Type="http://schemas.openxmlformats.org/officeDocument/2006/relationships/image" Target="../media/image390.png"/><Relationship Id="rId1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sz="4000" dirty="0"/>
              <a:t>Local study of Lithium </a:t>
            </a:r>
            <a:r>
              <a:rPr lang="en-GB" sz="3600" dirty="0"/>
              <a:t>Niobate</a:t>
            </a:r>
            <a:r>
              <a:rPr lang="en-GB" sz="4000" dirty="0"/>
              <a:t> domain walls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Presenter name and spokesperson</a:t>
            </a:r>
          </a:p>
          <a:p>
            <a:r>
              <a:rPr lang="en-GB" b="0" dirty="0" err="1"/>
              <a:t>Dr.</a:t>
            </a:r>
            <a:r>
              <a:rPr lang="en-GB" b="0" dirty="0"/>
              <a:t> Juliana </a:t>
            </a:r>
            <a:r>
              <a:rPr lang="en-GB" b="0" dirty="0" err="1"/>
              <a:t>Heiniger</a:t>
            </a:r>
            <a:r>
              <a:rPr lang="en-GB" b="0" dirty="0"/>
              <a:t>-Schell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AB2B1DD7-BD41-9B46-2413-DE248F36B28A}"/>
              </a:ext>
            </a:extLst>
          </p:cNvPr>
          <p:cNvSpPr txBox="1">
            <a:spLocks/>
          </p:cNvSpPr>
          <p:nvPr/>
        </p:nvSpPr>
        <p:spPr>
          <a:xfrm>
            <a:off x="4865688" y="5662233"/>
            <a:ext cx="5679729" cy="54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17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Second spokesperson</a:t>
            </a:r>
          </a:p>
          <a:p>
            <a:r>
              <a:rPr lang="en-GB" b="0" dirty="0"/>
              <a:t>Prof. Lukas Eng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C476E08-59BF-B673-C059-90B937FD47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579" t="27459" r="16461" b="24490"/>
          <a:stretch/>
        </p:blipFill>
        <p:spPr>
          <a:xfrm>
            <a:off x="1628775" y="400050"/>
            <a:ext cx="8553450" cy="2514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4D0E423-4109-02EB-A536-13D3500176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5500" t="35259" r="11917" b="56444"/>
          <a:stretch/>
        </p:blipFill>
        <p:spPr>
          <a:xfrm>
            <a:off x="2825579" y="4433254"/>
            <a:ext cx="1856912" cy="68865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D8C631-AE7F-E0CB-A115-02A83AD0F35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417" t="34815" r="54833" b="56444"/>
          <a:stretch/>
        </p:blipFill>
        <p:spPr>
          <a:xfrm>
            <a:off x="4752974" y="4341814"/>
            <a:ext cx="2016633" cy="922336"/>
          </a:xfrm>
          <a:prstGeom prst="rect">
            <a:avLst/>
          </a:prstGeom>
        </p:spPr>
      </p:pic>
      <p:pic>
        <p:nvPicPr>
          <p:cNvPr id="10" name="Picture 9" descr="A blue and white sign&#10;&#10;Description automatically generated">
            <a:extLst>
              <a:ext uri="{FF2B5EF4-FFF2-40B4-BE49-F238E27FC236}">
                <a16:creationId xmlns:a16="http://schemas.microsoft.com/office/drawing/2014/main" id="{1298077C-E1A3-47EE-E632-8376DC8170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58000" y="4456623"/>
            <a:ext cx="2218054" cy="85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276" y="133218"/>
            <a:ext cx="10515600" cy="907744"/>
          </a:xfrm>
        </p:spPr>
        <p:txBody>
          <a:bodyPr>
            <a:normAutofit/>
          </a:bodyPr>
          <a:lstStyle/>
          <a:p>
            <a:r>
              <a:rPr lang="en-US" dirty="0"/>
              <a:t>The frequencies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10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81B6-37A3-4B41-A40E-B01F45B7AB63}" type="datetime1">
              <a:rPr lang="en-US" smtClean="0"/>
              <a:t>5/22/2024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307327" y="1934657"/>
                <a:ext cx="3933404" cy="232922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DE" dirty="0"/>
                  <a:t>Lowest observable transition frequency</a:t>
                </a:r>
              </a:p>
              <a:p>
                <a:pPr algn="ctr"/>
                <a:r>
                  <a:rPr lang="de-DE" dirty="0"/>
                  <a:t>for half-integer spin and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=0:</m:t>
                    </m:r>
                  </m:oMath>
                </a14:m>
                <a:endParaRPr lang="de-DE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 smtClean="0">
                          <a:latin typeface="Cambria Math" panose="02040503050406030204" pitchFamily="18" charset="0"/>
                        </a:rPr>
                        <m:t>  </m:t>
                      </m:r>
                    </m:oMath>
                  </m:oMathPara>
                </a14:m>
                <a:endParaRPr lang="de-DE" i="1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=6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𝜔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accent1"/>
                              </a:solidFill>
                              <a:latin typeface="Cambria Math" panose="02040503050406030204" pitchFamily="18" charset="0"/>
                            </a:rPr>
                            <m:t>𝑄</m:t>
                          </m:r>
                        </m:sub>
                      </m:sSub>
                    </m:oMath>
                  </m:oMathPara>
                </a14:m>
                <a:endParaRPr lang="de-DE" dirty="0">
                  <a:solidFill>
                    <a:schemeClr val="accent1"/>
                  </a:solidFill>
                </a:endParaRPr>
              </a:p>
              <a:p>
                <a:pPr algn="ctr"/>
                <a:endParaRPr lang="de-DE" dirty="0">
                  <a:solidFill>
                    <a:schemeClr val="accent1"/>
                  </a:solidFill>
                </a:endParaRPr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GB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sSub>
                      <m:sSubPr>
                        <m:ctrlP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de-D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GB" dirty="0"/>
                  <a:t> (</a:t>
                </a:r>
                <a14:m>
                  <m:oMath xmlns:m="http://schemas.openxmlformats.org/officeDocument/2006/math">
                    <m:r>
                      <a:rPr lang="de-DE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𝑛</m:t>
                    </m:r>
                    <m:r>
                      <a:rPr lang="de-D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=1,2,3</m:t>
                    </m:r>
                  </m:oMath>
                </a14:m>
                <a:r>
                  <a:rPr lang="en-GB" dirty="0"/>
                  <a:t> for </a:t>
                </a:r>
                <a14:m>
                  <m:oMath xmlns:m="http://schemas.openxmlformats.org/officeDocument/2006/math">
                    <m:r>
                      <a:rPr lang="en-GB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𝐼</m:t>
                    </m:r>
                    <m:r>
                      <a:rPr lang="en-GB" i="1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=5/2</m:t>
                    </m:r>
                  </m:oMath>
                </a14:m>
                <a:r>
                  <a:rPr lang="en-GB" dirty="0"/>
                  <a:t>)</a:t>
                </a:r>
              </a:p>
              <a:p>
                <a:pPr algn="ctr"/>
                <a:endParaRPr lang="en-GB" dirty="0"/>
              </a:p>
              <a:p>
                <a:pPr algn="ctr"/>
                <a:endParaRPr lang="de-DE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27" y="1934657"/>
                <a:ext cx="3933404" cy="2329227"/>
              </a:xfrm>
              <a:prstGeom prst="rect">
                <a:avLst/>
              </a:prstGeom>
              <a:blipFill>
                <a:blip r:embed="rId5"/>
                <a:stretch>
                  <a:fillRect l="-310" t="-1309" r="-31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9" name="Group 8"/>
          <p:cNvGrpSpPr/>
          <p:nvPr/>
        </p:nvGrpSpPr>
        <p:grpSpPr>
          <a:xfrm>
            <a:off x="4640408" y="1952595"/>
            <a:ext cx="3512992" cy="4268496"/>
            <a:chOff x="4640408" y="2996823"/>
            <a:chExt cx="3512992" cy="4268496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640408" y="3657595"/>
              <a:ext cx="3512992" cy="3607724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6" name="TextBox 45"/>
                <p:cNvSpPr txBox="1"/>
                <p:nvPr/>
              </p:nvSpPr>
              <p:spPr>
                <a:xfrm>
                  <a:off x="5116409" y="2996823"/>
                  <a:ext cx="2544724" cy="94423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just"/>
                  <a:r>
                    <a:rPr lang="de-DE" dirty="0"/>
                    <a:t>For</a:t>
                  </a:r>
                  <a:r>
                    <a:rPr lang="de-DE" dirty="0">
                      <a:solidFill>
                        <a:schemeClr val="accent1"/>
                      </a:solidFill>
                    </a:rPr>
                    <a:t> </a:t>
                  </a:r>
                  <a14:m>
                    <m:oMath xmlns:m="http://schemas.openxmlformats.org/officeDocument/2006/math"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≠0  </m:t>
                      </m:r>
                      <m:r>
                        <m:rPr>
                          <m:sty m:val="p"/>
                        </m:rPr>
                        <a:rPr lang="en-GB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and</m:t>
                      </m:r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GB" i="1">
                          <a:solidFill>
                            <a:schemeClr val="accent1"/>
                          </a:solidFill>
                          <a:latin typeface="Cambria Math" panose="02040503050406030204" pitchFamily="18" charset="0"/>
                        </a:rPr>
                        <m:t>=5/2</m:t>
                      </m:r>
                    </m:oMath>
                  </a14:m>
                  <a:endParaRPr lang="en-GB" dirty="0">
                    <a:solidFill>
                      <a:schemeClr val="accent1"/>
                    </a:solidFill>
                  </a:endParaRPr>
                </a:p>
                <a:p>
                  <a:pPr algn="just"/>
                  <a:endParaRPr lang="en-GB" dirty="0"/>
                </a:p>
                <a:p>
                  <a:pPr algn="just"/>
                  <a:endParaRPr lang="de-DE" dirty="0"/>
                </a:p>
              </p:txBody>
            </p:sp>
          </mc:Choice>
          <mc:Fallback xmlns="">
            <p:sp>
              <p:nvSpPr>
                <p:cNvPr id="46" name="TextBox 4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116409" y="2996823"/>
                  <a:ext cx="2544724" cy="944233"/>
                </a:xfrm>
                <a:prstGeom prst="rect">
                  <a:avLst/>
                </a:prstGeom>
                <a:blipFill>
                  <a:blip r:embed="rId8"/>
                  <a:stretch>
                    <a:fillRect l="-1914" t="-3226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Rectangle 18"/>
              <p:cNvSpPr/>
              <p:nvPr/>
            </p:nvSpPr>
            <p:spPr>
              <a:xfrm>
                <a:off x="364276" y="1164771"/>
                <a:ext cx="7181390" cy="135396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de-DE" dirty="0"/>
                  <a:t>Quadrupole frequency: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e>
                      <m:sub>
                        <m: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𝑒𝑄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𝑧𝑧</m:t>
                            </m:r>
                          </m:sub>
                        </m:sSub>
                      </m:num>
                      <m:den>
                        <m:r>
                          <a:rPr lang="en-GB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>
                            <a:latin typeface="Cambria Math" panose="02040503050406030204" pitchFamily="18" charset="0"/>
                          </a:rPr>
                          <m:t>−1)ℏ</m:t>
                        </m:r>
                      </m:den>
                    </m:f>
                  </m:oMath>
                </a14:m>
                <a:r>
                  <a:rPr lang="en-GB" dirty="0"/>
                  <a:t>       </a:t>
                </a:r>
                <a:r>
                  <a:rPr lang="de-DE" dirty="0"/>
                  <a:t>Spin independent: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a:rPr lang="en-GB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sub>
                    </m:sSub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𝑒𝑄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𝑧𝑧</m:t>
                            </m:r>
                          </m:sub>
                        </m:sSub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9" name="Rectangle 1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276" y="1164771"/>
                <a:ext cx="7181390" cy="1353960"/>
              </a:xfrm>
              <a:prstGeom prst="rect">
                <a:avLst/>
              </a:prstGeom>
              <a:blipFill>
                <a:blip r:embed="rId9"/>
                <a:stretch>
                  <a:fillRect l="-7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Connector 21"/>
          <p:cNvCxnSpPr/>
          <p:nvPr/>
        </p:nvCxnSpPr>
        <p:spPr>
          <a:xfrm>
            <a:off x="4380807" y="1952595"/>
            <a:ext cx="33251" cy="42684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7">
            <a:extLst>
              <a:ext uri="{FF2B5EF4-FFF2-40B4-BE49-F238E27FC236}">
                <a16:creationId xmlns:a16="http://schemas.microsoft.com/office/drawing/2014/main" id="{6AEF5942-DDCF-414B-D88F-94DE48F26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A8F5A2-CB7A-A971-989F-5368BDCCC593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49456" t="54861" r="43984" b="37222"/>
          <a:stretch/>
        </p:blipFill>
        <p:spPr>
          <a:xfrm>
            <a:off x="8486775" y="2522568"/>
            <a:ext cx="3394995" cy="2304337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847264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590" y="133218"/>
            <a:ext cx="10515600" cy="907744"/>
          </a:xfrm>
        </p:spPr>
        <p:txBody>
          <a:bodyPr>
            <a:normAutofit/>
          </a:bodyPr>
          <a:lstStyle/>
          <a:p>
            <a:r>
              <a:rPr lang="en-US" dirty="0"/>
              <a:t>The EFG in LNO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11</a:t>
            </a:fld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F81B6-37A3-4B41-A40E-B01F45B7AB63}" type="datetime1">
              <a:rPr lang="en-US" smtClean="0"/>
              <a:t>5/22/2024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1395170" y="2146132"/>
            <a:ext cx="9401660" cy="3786538"/>
            <a:chOff x="1012784" y="1763745"/>
            <a:chExt cx="9401660" cy="3786538"/>
          </a:xfrm>
        </p:grpSpPr>
        <p:grpSp>
          <p:nvGrpSpPr>
            <p:cNvPr id="14" name="Group 13"/>
            <p:cNvGrpSpPr/>
            <p:nvPr/>
          </p:nvGrpSpPr>
          <p:grpSpPr>
            <a:xfrm>
              <a:off x="3727179" y="1968506"/>
              <a:ext cx="3953063" cy="3259674"/>
              <a:chOff x="7983295" y="2118136"/>
              <a:chExt cx="3953063" cy="325967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983295" y="2118136"/>
                <a:ext cx="3953063" cy="285750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8698690" y="4916145"/>
                <a:ext cx="2462982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GB" sz="1200" dirty="0"/>
                  <a:t>AIP Advances 7, 105017 (2017)</a:t>
                </a:r>
              </a:p>
              <a:p>
                <a:r>
                  <a:rPr lang="en-GB" sz="1200" dirty="0"/>
                  <a:t>https://doi.org/10.1063/1.4994249</a:t>
                </a:r>
              </a:p>
            </p:txBody>
          </p:sp>
        </p:grpSp>
        <p:sp>
          <p:nvSpPr>
            <p:cNvPr id="17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2126707" y="1763746"/>
              <a:ext cx="2103069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Apply fields</a:t>
              </a:r>
            </a:p>
          </p:txBody>
        </p:sp>
        <p:sp>
          <p:nvSpPr>
            <p:cNvPr id="18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7812594" y="5066319"/>
              <a:ext cx="1911893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Lattice location of the probe</a:t>
              </a:r>
            </a:p>
          </p:txBody>
        </p:sp>
        <p:sp>
          <p:nvSpPr>
            <p:cNvPr id="20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1322589" y="5066320"/>
              <a:ext cx="2345299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Defects and lattice deformation</a:t>
              </a:r>
            </a:p>
          </p:txBody>
        </p:sp>
        <p:sp>
          <p:nvSpPr>
            <p:cNvPr id="21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8280343" y="3397255"/>
              <a:ext cx="2134101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Electrons bound to the probe</a:t>
              </a:r>
            </a:p>
          </p:txBody>
        </p:sp>
        <p:sp>
          <p:nvSpPr>
            <p:cNvPr id="23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7197453" y="1763745"/>
              <a:ext cx="2295999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Vzz and </a:t>
              </a:r>
              <a:r>
                <a:rPr lang="el-GR" dirty="0"/>
                <a:t>η</a:t>
              </a:r>
              <a:r>
                <a:rPr lang="en-US" dirty="0"/>
                <a:t> values</a:t>
              </a:r>
            </a:p>
          </p:txBody>
        </p:sp>
        <p:sp>
          <p:nvSpPr>
            <p:cNvPr id="24" name="Rechteck 182">
              <a:extLst>
                <a:ext uri="{FF2B5EF4-FFF2-40B4-BE49-F238E27FC236}">
                  <a16:creationId xmlns:a16="http://schemas.microsoft.com/office/drawing/2014/main" id="{811AE996-7E6C-448D-BB06-B08564916330}"/>
                </a:ext>
              </a:extLst>
            </p:cNvPr>
            <p:cNvSpPr/>
            <p:nvPr/>
          </p:nvSpPr>
          <p:spPr>
            <a:xfrm>
              <a:off x="1012784" y="3397256"/>
              <a:ext cx="2195755" cy="483963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Conduction electrons (DWs)</a:t>
              </a: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72885" y="988943"/>
            <a:ext cx="11046229" cy="889462"/>
            <a:chOff x="572885" y="1321452"/>
            <a:chExt cx="11046229" cy="889462"/>
          </a:xfrm>
        </p:grpSpPr>
        <p:sp>
          <p:nvSpPr>
            <p:cNvPr id="10" name="Rectangle 9"/>
            <p:cNvSpPr/>
            <p:nvPr/>
          </p:nvSpPr>
          <p:spPr>
            <a:xfrm>
              <a:off x="572885" y="1321452"/>
              <a:ext cx="11046229" cy="889462"/>
            </a:xfrm>
            <a:prstGeom prst="rect">
              <a:avLst/>
            </a:prstGeom>
            <a:solidFill>
              <a:schemeClr val="accent2"/>
            </a:solidFill>
            <a:ln>
              <a:solidFill>
                <a:schemeClr val="accent2"/>
              </a:solidFill>
            </a:ln>
            <a:effectLst>
              <a:glow rad="2286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2139457" y="1483539"/>
              <a:ext cx="8968088" cy="489113"/>
              <a:chOff x="690580" y="992855"/>
              <a:chExt cx="8968088" cy="489113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690580" y="992855"/>
                <a:ext cx="4458357" cy="489113"/>
                <a:chOff x="3243866" y="952529"/>
                <a:chExt cx="4458357" cy="489113"/>
              </a:xfrm>
            </p:grpSpPr>
            <p:sp>
              <p:nvSpPr>
                <p:cNvPr id="25" name="Rechteck 182">
                  <a:extLst>
                    <a:ext uri="{FF2B5EF4-FFF2-40B4-BE49-F238E27FC236}">
                      <a16:creationId xmlns:a16="http://schemas.microsoft.com/office/drawing/2014/main" id="{811AE996-7E6C-448D-BB06-B08564916330}"/>
                    </a:ext>
                  </a:extLst>
                </p:cNvPr>
                <p:cNvSpPr/>
                <p:nvPr/>
              </p:nvSpPr>
              <p:spPr>
                <a:xfrm>
                  <a:off x="3243866" y="957679"/>
                  <a:ext cx="1911893" cy="48396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LNO properties </a:t>
                  </a:r>
                </a:p>
              </p:txBody>
            </p:sp>
            <p:sp>
              <p:nvSpPr>
                <p:cNvPr id="26" name="Rechteck 182">
                  <a:extLst>
                    <a:ext uri="{FF2B5EF4-FFF2-40B4-BE49-F238E27FC236}">
                      <a16:creationId xmlns:a16="http://schemas.microsoft.com/office/drawing/2014/main" id="{811AE996-7E6C-448D-BB06-B08564916330}"/>
                    </a:ext>
                  </a:extLst>
                </p:cNvPr>
                <p:cNvSpPr/>
                <p:nvPr/>
              </p:nvSpPr>
              <p:spPr>
                <a:xfrm>
                  <a:off x="5790330" y="952529"/>
                  <a:ext cx="1911893" cy="48396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>
                      <a:solidFill>
                        <a:schemeClr val="accent1"/>
                      </a:solidFill>
                    </a:rPr>
                    <a:t>Nuclear probe properties</a:t>
                  </a:r>
                </a:p>
              </p:txBody>
            </p:sp>
            <p:sp>
              <p:nvSpPr>
                <p:cNvPr id="3" name="Left-Right Arrow 2"/>
                <p:cNvSpPr/>
                <p:nvPr/>
              </p:nvSpPr>
              <p:spPr>
                <a:xfrm>
                  <a:off x="5159933" y="1029697"/>
                  <a:ext cx="609600" cy="307571"/>
                </a:xfrm>
                <a:prstGeom prst="leftRight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9" name="Cross 28"/>
              <p:cNvSpPr/>
              <p:nvPr/>
            </p:nvSpPr>
            <p:spPr>
              <a:xfrm>
                <a:off x="5348108" y="1070505"/>
                <a:ext cx="325322" cy="307571"/>
              </a:xfrm>
              <a:prstGeom prst="plus">
                <a:avLst>
                  <a:gd name="adj" fmla="val 35811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hteck 182">
                <a:extLst>
                  <a:ext uri="{FF2B5EF4-FFF2-40B4-BE49-F238E27FC236}">
                    <a16:creationId xmlns:a16="http://schemas.microsoft.com/office/drawing/2014/main" id="{811AE996-7E6C-448D-BB06-B08564916330}"/>
                  </a:ext>
                </a:extLst>
              </p:cNvPr>
              <p:cNvSpPr/>
              <p:nvPr/>
            </p:nvSpPr>
            <p:spPr>
              <a:xfrm>
                <a:off x="5787313" y="993337"/>
                <a:ext cx="3871355" cy="483963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accent1"/>
                    </a:solidFill>
                  </a:rPr>
                  <a:t>Nuclear probe incorporation method and measurements conditions</a:t>
                </a:r>
              </a:p>
            </p:txBody>
          </p:sp>
        </p:grpSp>
      </p:grp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EF8772-3408-F329-8041-026A8912E2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75245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TDPAC </a:t>
            </a:r>
            <a:r>
              <a:rPr lang="en-US" sz="2000" b="0" dirty="0"/>
              <a:t>measurements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6354763" cy="668337"/>
          </a:xfrm>
        </p:spPr>
        <p:txBody>
          <a:bodyPr/>
          <a:lstStyle/>
          <a:p>
            <a:r>
              <a:rPr lang="en-US" baseline="30000" dirty="0"/>
              <a:t>111m</a:t>
            </a:r>
            <a:r>
              <a:rPr lang="en-US" dirty="0"/>
              <a:t>Cd implanted in LNO at 60 keV (ISOLDE)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0" dirty="0"/>
              <a:t>Figure source: B. Hauer et al. Phys. Rev. B 51, 6208 (1995).</a:t>
            </a:r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 </a:t>
            </a:r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endParaRPr lang="en-GB" sz="16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7BEBA4-EC20-B60B-F10F-3A8764506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473" t="66957" r="29647" b="17536"/>
          <a:stretch/>
        </p:blipFill>
        <p:spPr>
          <a:xfrm>
            <a:off x="7979581" y="248999"/>
            <a:ext cx="2318340" cy="15700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EB88B5-F20B-102D-4EA9-F0B4CEB602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8594" t="42778" r="16328" b="23217"/>
          <a:stretch/>
        </p:blipFill>
        <p:spPr>
          <a:xfrm>
            <a:off x="1145352" y="3205543"/>
            <a:ext cx="4276725" cy="233203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ED8B8AE-278C-64E2-9C87-3D9EBDE4CC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2188" t="30556" r="51562" b="13055"/>
          <a:stretch/>
        </p:blipFill>
        <p:spPr>
          <a:xfrm>
            <a:off x="7239000" y="1745455"/>
            <a:ext cx="3676650" cy="4442619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7051943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TDPAC </a:t>
            </a:r>
            <a:r>
              <a:rPr lang="en-US" sz="2000" b="0" dirty="0"/>
              <a:t>measurements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30000" dirty="0"/>
              <a:t>111</a:t>
            </a:r>
            <a:r>
              <a:rPr lang="en-US" dirty="0"/>
              <a:t>In implanted in LNO at 150 keV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0" dirty="0"/>
              <a:t>Figure source: B. Hauer et al. Phys. Rev. B 51, 6208 (1995).</a:t>
            </a:r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v</a:t>
            </a:r>
            <a:r>
              <a:rPr lang="en-GB" sz="1600" b="0" baseline="-25000" dirty="0"/>
              <a:t>Q1</a:t>
            </a:r>
            <a:r>
              <a:rPr lang="en-GB" sz="1600" b="0" dirty="0"/>
              <a:t> = 192(1) MHz and asymmetry parameter </a:t>
            </a:r>
            <a:r>
              <a:rPr lang="el-GR" sz="1600" b="0" dirty="0"/>
              <a:t>η</a:t>
            </a:r>
            <a:r>
              <a:rPr lang="en-GB" sz="1600" b="0" dirty="0"/>
              <a:t> = 0.11(2) (predominant 68%) and v</a:t>
            </a:r>
            <a:r>
              <a:rPr lang="en-GB" sz="1600" b="0" baseline="-25000" dirty="0"/>
              <a:t>Q1</a:t>
            </a:r>
            <a:r>
              <a:rPr lang="en-GB" sz="1600" b="0" dirty="0"/>
              <a:t> = 205(1) MHz and </a:t>
            </a:r>
            <a:r>
              <a:rPr lang="el-GR" sz="1600" b="0" dirty="0"/>
              <a:t>η</a:t>
            </a:r>
            <a:r>
              <a:rPr lang="en-GB" sz="1600" b="0" dirty="0"/>
              <a:t> = 0.16(4). </a:t>
            </a:r>
          </a:p>
          <a:p>
            <a:pPr marL="0" indent="0">
              <a:buNone/>
            </a:pPr>
            <a:r>
              <a:rPr lang="en-GB" sz="1600" b="0" dirty="0"/>
              <a:t>Second fraction for </a:t>
            </a:r>
            <a:r>
              <a:rPr lang="en-GB" sz="1600" b="0" dirty="0" err="1"/>
              <a:t>In@Li</a:t>
            </a:r>
            <a:r>
              <a:rPr lang="en-GB" sz="1600" b="0" dirty="0"/>
              <a:t> associated to a Nb-vacancy.</a:t>
            </a:r>
            <a:endParaRPr lang="en-GB" sz="1400" b="0" dirty="0"/>
          </a:p>
          <a:p>
            <a:pPr marL="0" indent="0">
              <a:buNone/>
            </a:pPr>
            <a:r>
              <a:rPr lang="en-GB" sz="1600" b="0" dirty="0"/>
              <a:t> </a:t>
            </a:r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endParaRPr lang="en-GB" sz="16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D7BEBA4-EC20-B60B-F10F-3A8764506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473" t="66957" r="29647" b="17536"/>
          <a:stretch/>
        </p:blipFill>
        <p:spPr>
          <a:xfrm>
            <a:off x="7979581" y="248999"/>
            <a:ext cx="2318340" cy="157001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C33F526-87EB-0AFA-B102-EC9FF8DE77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9414" t="32963" r="18997" b="11919"/>
          <a:stretch/>
        </p:blipFill>
        <p:spPr>
          <a:xfrm>
            <a:off x="6510336" y="1822449"/>
            <a:ext cx="4338639" cy="4258294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7395781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TDPAC </a:t>
            </a:r>
            <a:r>
              <a:rPr lang="en-US" sz="2000" b="0" dirty="0"/>
              <a:t>measurements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907088" cy="668337"/>
          </a:xfrm>
        </p:spPr>
        <p:txBody>
          <a:bodyPr/>
          <a:lstStyle/>
          <a:p>
            <a:r>
              <a:rPr lang="en-GB" b="0" dirty="0"/>
              <a:t>Obtained NQI for </a:t>
            </a:r>
            <a:r>
              <a:rPr lang="en-GB" b="0" baseline="30000" dirty="0"/>
              <a:t>111m</a:t>
            </a:r>
            <a:r>
              <a:rPr lang="en-GB" b="0" dirty="0"/>
              <a:t>Cd 60 keV at ISOLDE</a:t>
            </a:r>
            <a:endParaRPr lang="en-US" b="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6107113" cy="37623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600" b="0" dirty="0"/>
              <a:t>Figure source: A. Kling, et al., </a:t>
            </a:r>
            <a:r>
              <a:rPr lang="en-GB" sz="1600" b="0" dirty="0" err="1"/>
              <a:t>Nucl</a:t>
            </a:r>
            <a:r>
              <a:rPr lang="en-GB" sz="1600" b="0" dirty="0"/>
              <a:t>. Instr. Meth. B 1996, 113, 293–295. </a:t>
            </a:r>
            <a:r>
              <a:rPr lang="en-GB" sz="1600" b="0" dirty="0">
                <a:hlinkClick r:id="rId2"/>
              </a:rPr>
              <a:t>https://doi.org/10.1016/0168-583X(95)01329-6</a:t>
            </a:r>
            <a:endParaRPr lang="en-GB" sz="1600" b="0" dirty="0"/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v</a:t>
            </a:r>
            <a:r>
              <a:rPr lang="en-GB" sz="1600" b="0" baseline="-25000" dirty="0"/>
              <a:t>Q</a:t>
            </a:r>
            <a:r>
              <a:rPr lang="en-GB" sz="1600" b="0" dirty="0"/>
              <a:t> = 191(2) MHz and asymmetry parameter </a:t>
            </a:r>
            <a:r>
              <a:rPr lang="el-GR" sz="1600" b="0" dirty="0"/>
              <a:t>η</a:t>
            </a:r>
            <a:r>
              <a:rPr lang="en-GB" sz="1600" b="0" dirty="0"/>
              <a:t> = 0. The  asymmetry parameter indicate a higher crystal lattice.</a:t>
            </a:r>
          </a:p>
          <a:p>
            <a:pPr marL="0" indent="0">
              <a:buNone/>
            </a:pPr>
            <a:endParaRPr lang="en-GB" sz="1400" b="0" dirty="0"/>
          </a:p>
          <a:p>
            <a:pPr marL="0" indent="0">
              <a:buNone/>
            </a:pPr>
            <a:endParaRPr lang="en-GB" sz="1400" b="0" dirty="0"/>
          </a:p>
          <a:p>
            <a:pPr marL="0" indent="0">
              <a:buNone/>
            </a:pPr>
            <a:endParaRPr lang="en-GB" sz="1400" b="0" dirty="0"/>
          </a:p>
          <a:p>
            <a:pPr marL="0" indent="0">
              <a:buNone/>
            </a:pPr>
            <a:r>
              <a:rPr lang="en-GB" sz="1400" b="0" dirty="0"/>
              <a:t>Other references: LN (4.6 </a:t>
            </a:r>
            <a:r>
              <a:rPr lang="en-GB" sz="1400" b="0" dirty="0" err="1"/>
              <a:t>wt</a:t>
            </a:r>
            <a:r>
              <a:rPr lang="en-GB" sz="1400" b="0" dirty="0"/>
              <a:t>% K2O)</a:t>
            </a:r>
          </a:p>
          <a:p>
            <a:pPr marL="0" indent="0">
              <a:buNone/>
            </a:pPr>
            <a:r>
              <a:rPr lang="en-GB" sz="1400" b="0" dirty="0"/>
              <a:t>A. Kling, J.G. Marques, Crystals 2021, 11, 501.</a:t>
            </a:r>
          </a:p>
          <a:p>
            <a:pPr marL="0" indent="0">
              <a:buNone/>
            </a:pPr>
            <a:r>
              <a:rPr lang="en-GB" sz="1400" b="0" dirty="0">
                <a:hlinkClick r:id="rId3"/>
              </a:rPr>
              <a:t>https://doi.org/10.3390/cryst1105050</a:t>
            </a:r>
            <a:endParaRPr lang="en-GB" sz="14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3007E62-E6C9-69CD-C45D-9F5C4F22B72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6719" t="21134" r="7969" b="18194"/>
          <a:stretch/>
        </p:blipFill>
        <p:spPr>
          <a:xfrm>
            <a:off x="6915149" y="1458913"/>
            <a:ext cx="4541837" cy="4389437"/>
          </a:xfrm>
          <a:prstGeom prst="rect">
            <a:avLst/>
          </a:prstGeom>
          <a:ln w="9525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6317563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Previous TDPAC </a:t>
            </a:r>
            <a:r>
              <a:rPr lang="en-US" sz="2000" b="0" dirty="0"/>
              <a:t>measurements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907088" cy="668337"/>
          </a:xfrm>
        </p:spPr>
        <p:txBody>
          <a:bodyPr/>
          <a:lstStyle/>
          <a:p>
            <a:r>
              <a:rPr lang="en-GB" b="0" dirty="0"/>
              <a:t>Obtained NQI for </a:t>
            </a:r>
            <a:r>
              <a:rPr lang="en-GB" b="0" baseline="30000" dirty="0"/>
              <a:t>111</a:t>
            </a:r>
            <a:r>
              <a:rPr lang="en-GB" b="0" dirty="0"/>
              <a:t>In 150 keV at HISKP</a:t>
            </a:r>
            <a:endParaRPr lang="en-US" b="0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1600" b="0" dirty="0"/>
              <a:t>Figure source: J.G. Marques, et al., Rad. Eff. Def. Solids 1999, 150, 233–236. </a:t>
            </a:r>
            <a:r>
              <a:rPr lang="en-GB" sz="1600" b="0" dirty="0">
                <a:hlinkClick r:id="rId2"/>
              </a:rPr>
              <a:t>https://doi.org/10.1080/10420159908226235</a:t>
            </a:r>
            <a:endParaRPr lang="en-GB" sz="1600" b="0" dirty="0"/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v</a:t>
            </a:r>
            <a:r>
              <a:rPr lang="en-GB" sz="1600" b="0" baseline="-25000" dirty="0"/>
              <a:t>Q1</a:t>
            </a:r>
            <a:r>
              <a:rPr lang="en-GB" sz="1600" b="0" dirty="0"/>
              <a:t> = 191(2) MHz and v</a:t>
            </a:r>
            <a:r>
              <a:rPr lang="en-GB" sz="1600" b="0" baseline="-25000" dirty="0"/>
              <a:t>Q2</a:t>
            </a:r>
            <a:r>
              <a:rPr lang="en-GB" sz="1600" b="0" dirty="0"/>
              <a:t> = 205.2 MHz and asymmetry parameter </a:t>
            </a:r>
            <a:r>
              <a:rPr lang="el-GR" sz="1600" b="0" dirty="0"/>
              <a:t>η</a:t>
            </a:r>
            <a:r>
              <a:rPr lang="en-GB" sz="1600" b="0" dirty="0"/>
              <a:t> &gt; 0. Two distinct Li-sites. Lattice disorder decreases with increase of K</a:t>
            </a:r>
            <a:r>
              <a:rPr lang="en-GB" sz="1600" b="0" baseline="-25000" dirty="0"/>
              <a:t>2</a:t>
            </a:r>
            <a:r>
              <a:rPr lang="en-GB" sz="1600" b="0" dirty="0"/>
              <a:t>O (lower delta value).</a:t>
            </a:r>
          </a:p>
          <a:p>
            <a:pPr marL="0" indent="0">
              <a:buNone/>
            </a:pPr>
            <a:endParaRPr lang="en-GB" sz="1600" b="0" dirty="0"/>
          </a:p>
          <a:p>
            <a:pPr marL="0" indent="0">
              <a:buNone/>
            </a:pPr>
            <a:r>
              <a:rPr lang="en-GB" sz="1600" b="0" dirty="0"/>
              <a:t>Data could not be described by models that consider vacancies and Nb </a:t>
            </a:r>
            <a:r>
              <a:rPr lang="en-GB" sz="1600" b="0" dirty="0" err="1"/>
              <a:t>antisites</a:t>
            </a:r>
            <a:r>
              <a:rPr lang="en-GB" sz="1600" b="0" dirty="0"/>
              <a:t>.</a:t>
            </a:r>
          </a:p>
          <a:p>
            <a:pPr marL="0" indent="0">
              <a:buNone/>
            </a:pPr>
            <a:endParaRPr lang="en-GB" sz="1400" b="0" dirty="0"/>
          </a:p>
          <a:p>
            <a:pPr marL="0" indent="0">
              <a:buNone/>
            </a:pPr>
            <a:r>
              <a:rPr lang="en-GB" sz="1400" b="0" dirty="0"/>
              <a:t>Other references: LN (4.6 </a:t>
            </a:r>
            <a:r>
              <a:rPr lang="en-GB" sz="1400" b="0" dirty="0" err="1"/>
              <a:t>wt</a:t>
            </a:r>
            <a:r>
              <a:rPr lang="en-GB" sz="1400" b="0" dirty="0"/>
              <a:t>% K2O)</a:t>
            </a:r>
          </a:p>
          <a:p>
            <a:pPr marL="0" indent="0">
              <a:buNone/>
            </a:pPr>
            <a:r>
              <a:rPr lang="en-GB" sz="1400" b="0" dirty="0"/>
              <a:t>A. Kling, J.G. Marques, Crystals 2021, 11, 501.</a:t>
            </a:r>
          </a:p>
          <a:p>
            <a:pPr marL="0" indent="0">
              <a:buNone/>
            </a:pPr>
            <a:r>
              <a:rPr lang="en-GB" sz="1400" b="0" dirty="0">
                <a:hlinkClick r:id="rId3"/>
              </a:rPr>
              <a:t>https://doi.org/10.3390/cryst1105050</a:t>
            </a:r>
            <a:endParaRPr lang="en-GB" sz="1400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775B7A-5495-98EA-D04D-74F1F33FAB5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2344" t="24722" r="33547" b="20417"/>
          <a:stretch/>
        </p:blipFill>
        <p:spPr>
          <a:xfrm>
            <a:off x="6638925" y="1695450"/>
            <a:ext cx="4158565" cy="3762376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7280036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8D7BEBA4-EC20-B60B-F10F-3A8764506FB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473" t="66957" r="29647" b="17536"/>
          <a:stretch/>
        </p:blipFill>
        <p:spPr>
          <a:xfrm>
            <a:off x="8789206" y="67613"/>
            <a:ext cx="2318340" cy="157001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Our TDPAC </a:t>
            </a:r>
            <a:r>
              <a:rPr lang="en-US" sz="2000" b="0" dirty="0"/>
              <a:t>measurements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Spectra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635487" y="1604966"/>
            <a:ext cx="6153313" cy="655634"/>
          </a:xfrm>
        </p:spPr>
        <p:txBody>
          <a:bodyPr>
            <a:normAutofit/>
          </a:bodyPr>
          <a:lstStyle/>
          <a:p>
            <a:r>
              <a:rPr lang="en-US" dirty="0"/>
              <a:t>Comparison with DFT and previous work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2D090A-AED5-CF5D-6590-11E27CDFAD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5624" t="25507" r="14566" b="19632"/>
          <a:stretch/>
        </p:blipFill>
        <p:spPr>
          <a:xfrm>
            <a:off x="5536084" y="2028116"/>
            <a:ext cx="6072809" cy="3762377"/>
          </a:xfrm>
          <a:prstGeom prst="rect">
            <a:avLst/>
          </a:prstGeom>
        </p:spPr>
      </p:pic>
      <p:grpSp>
        <p:nvGrpSpPr>
          <p:cNvPr id="18" name="Group 17">
            <a:extLst>
              <a:ext uri="{FF2B5EF4-FFF2-40B4-BE49-F238E27FC236}">
                <a16:creationId xmlns:a16="http://schemas.microsoft.com/office/drawing/2014/main" id="{379A1A51-0D04-A134-319B-E62E5245B5D8}"/>
              </a:ext>
            </a:extLst>
          </p:cNvPr>
          <p:cNvGrpSpPr/>
          <p:nvPr/>
        </p:nvGrpSpPr>
        <p:grpSpPr>
          <a:xfrm>
            <a:off x="268354" y="2260135"/>
            <a:ext cx="5347891" cy="2818760"/>
            <a:chOff x="268354" y="2260135"/>
            <a:chExt cx="5347891" cy="2818760"/>
          </a:xfrm>
          <a:noFill/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7291F88F-40E2-E370-3C9B-6A17189A4A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43206" t="34368" r="20028" b="34058"/>
            <a:stretch/>
          </p:blipFill>
          <p:spPr>
            <a:xfrm>
              <a:off x="268354" y="2495550"/>
              <a:ext cx="5347891" cy="2583345"/>
            </a:xfrm>
            <a:prstGeom prst="rect">
              <a:avLst/>
            </a:prstGeom>
            <a:grpFill/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D27A4B1-8F29-2F83-27B0-3028EA2BF8B2}"/>
                </a:ext>
              </a:extLst>
            </p:cNvPr>
            <p:cNvSpPr txBox="1"/>
            <p:nvPr/>
          </p:nvSpPr>
          <p:spPr>
            <a:xfrm>
              <a:off x="518117" y="2260135"/>
              <a:ext cx="4270400" cy="25181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US" dirty="0"/>
                <a:t>R(t)   Single Domain      Periodically poled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6272091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250611" cy="4608512"/>
          </a:xfrm>
        </p:spPr>
        <p:txBody>
          <a:bodyPr/>
          <a:lstStyle/>
          <a:p>
            <a:pPr marL="0" indent="0">
              <a:buNone/>
            </a:pPr>
            <a:endParaRPr lang="en-US" sz="16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request </a:t>
            </a:r>
            <a:r>
              <a:rPr lang="en-US" sz="2000" b="0" baseline="30000" dirty="0"/>
              <a:t>111m</a:t>
            </a:r>
            <a:r>
              <a:rPr lang="en-US" sz="2000" b="0" dirty="0"/>
              <a:t>Cd 9 shifts (72 hours) + 1 shift reserved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6C88-6AE5-4CE9-ABC7-D4686D5636F2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83603B3-0407-6F22-E62F-79D241F78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122626"/>
              </p:ext>
            </p:extLst>
          </p:nvPr>
        </p:nvGraphicFramePr>
        <p:xfrm>
          <a:off x="407987" y="1119676"/>
          <a:ext cx="8896352" cy="519320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24088">
                  <a:extLst>
                    <a:ext uri="{9D8B030D-6E8A-4147-A177-3AD203B41FA5}">
                      <a16:colId xmlns:a16="http://schemas.microsoft.com/office/drawing/2014/main" val="1904904554"/>
                    </a:ext>
                  </a:extLst>
                </a:gridCol>
                <a:gridCol w="1159146">
                  <a:extLst>
                    <a:ext uri="{9D8B030D-6E8A-4147-A177-3AD203B41FA5}">
                      <a16:colId xmlns:a16="http://schemas.microsoft.com/office/drawing/2014/main" val="2495819521"/>
                    </a:ext>
                  </a:extLst>
                </a:gridCol>
                <a:gridCol w="3932089">
                  <a:extLst>
                    <a:ext uri="{9D8B030D-6E8A-4147-A177-3AD203B41FA5}">
                      <a16:colId xmlns:a16="http://schemas.microsoft.com/office/drawing/2014/main" val="3331285614"/>
                    </a:ext>
                  </a:extLst>
                </a:gridCol>
                <a:gridCol w="1581029">
                  <a:extLst>
                    <a:ext uri="{9D8B030D-6E8A-4147-A177-3AD203B41FA5}">
                      <a16:colId xmlns:a16="http://schemas.microsoft.com/office/drawing/2014/main" val="3907689427"/>
                    </a:ext>
                  </a:extLst>
                </a:gridCol>
              </a:tblGrid>
              <a:tr h="391662">
                <a:tc>
                  <a:txBody>
                    <a:bodyPr/>
                    <a:lstStyle/>
                    <a:p>
                      <a:r>
                        <a:rPr lang="en-US" sz="1200" dirty="0"/>
                        <a:t>Probe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Annealing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Number of samples</a:t>
                      </a:r>
                    </a:p>
                    <a:p>
                      <a:r>
                        <a:rPr lang="en-US" sz="1200" dirty="0"/>
                        <a:t>(5 angular dependence measurements + reproduction)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Beam time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67405"/>
                  </a:ext>
                </a:extLst>
              </a:tr>
              <a:tr h="391662">
                <a:tc>
                  <a:txBody>
                    <a:bodyPr/>
                    <a:lstStyle/>
                    <a:p>
                      <a:r>
                        <a:rPr lang="en-US" sz="1200" dirty="0"/>
                        <a:t>Single domain 30 keV (repeat for 60 keV)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+10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341889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+10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100346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+10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23447"/>
                  </a:ext>
                </a:extLst>
              </a:tr>
              <a:tr h="391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Periodically poled 30 keV</a:t>
                      </a:r>
                      <a:endParaRPr lang="en-GB" sz="1200" dirty="0"/>
                    </a:p>
                    <a:p>
                      <a:r>
                        <a:rPr lang="en-US" sz="1200" dirty="0"/>
                        <a:t>(repeat for 60 keV)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 +10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781129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 +10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256985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10 +10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10 hours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61037"/>
                  </a:ext>
                </a:extLst>
              </a:tr>
              <a:tr h="391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Single domain 30 keV applied E field (repeat for 60 keV)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57028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1515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04867"/>
                  </a:ext>
                </a:extLst>
              </a:tr>
              <a:tr h="39166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Periodically poled 30 keV applied E field (repeat for 60 keV)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42204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893346"/>
                  </a:ext>
                </a:extLst>
              </a:tr>
              <a:tr h="317681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 +2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378283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2B848AA3-29A8-EABD-EDCC-731F5522F4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56" t="54861" r="43984" b="37222"/>
          <a:stretch/>
        </p:blipFill>
        <p:spPr>
          <a:xfrm>
            <a:off x="9496426" y="2846418"/>
            <a:ext cx="2385344" cy="1619041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31371863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250611" cy="4608512"/>
          </a:xfrm>
        </p:spPr>
        <p:txBody>
          <a:bodyPr/>
          <a:lstStyle/>
          <a:p>
            <a:pPr marL="0" indent="0">
              <a:buNone/>
            </a:pPr>
            <a:endParaRPr lang="en-US" sz="16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request </a:t>
            </a:r>
            <a:r>
              <a:rPr lang="en-US" sz="2000" b="0" baseline="30000" dirty="0"/>
              <a:t>111</a:t>
            </a:r>
            <a:r>
              <a:rPr lang="en-US" sz="2000" b="0" dirty="0"/>
              <a:t>In 2 shifts</a:t>
            </a:r>
            <a:endParaRPr lang="en-US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6C88-6AE5-4CE9-ABC7-D4686D5636F2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083603B3-0407-6F22-E62F-79D241F788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628142"/>
              </p:ext>
            </p:extLst>
          </p:nvPr>
        </p:nvGraphicFramePr>
        <p:xfrm>
          <a:off x="379414" y="1096963"/>
          <a:ext cx="8936036" cy="4652802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155857">
                  <a:extLst>
                    <a:ext uri="{9D8B030D-6E8A-4147-A177-3AD203B41FA5}">
                      <a16:colId xmlns:a16="http://schemas.microsoft.com/office/drawing/2014/main" val="1904904554"/>
                    </a:ext>
                  </a:extLst>
                </a:gridCol>
                <a:gridCol w="1060941">
                  <a:extLst>
                    <a:ext uri="{9D8B030D-6E8A-4147-A177-3AD203B41FA5}">
                      <a16:colId xmlns:a16="http://schemas.microsoft.com/office/drawing/2014/main" val="2495819521"/>
                    </a:ext>
                  </a:extLst>
                </a:gridCol>
                <a:gridCol w="3335400">
                  <a:extLst>
                    <a:ext uri="{9D8B030D-6E8A-4147-A177-3AD203B41FA5}">
                      <a16:colId xmlns:a16="http://schemas.microsoft.com/office/drawing/2014/main" val="3331285614"/>
                    </a:ext>
                  </a:extLst>
                </a:gridCol>
                <a:gridCol w="1383838">
                  <a:extLst>
                    <a:ext uri="{9D8B030D-6E8A-4147-A177-3AD203B41FA5}">
                      <a16:colId xmlns:a16="http://schemas.microsoft.com/office/drawing/2014/main" val="3907689427"/>
                    </a:ext>
                  </a:extLst>
                </a:gridCol>
              </a:tblGrid>
              <a:tr h="586591">
                <a:tc>
                  <a:txBody>
                    <a:bodyPr/>
                    <a:lstStyle/>
                    <a:p>
                      <a:r>
                        <a:rPr lang="en-US" sz="1200" dirty="0"/>
                        <a:t>Probe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Annealing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Number of samples</a:t>
                      </a:r>
                    </a:p>
                    <a:p>
                      <a:r>
                        <a:rPr lang="en-US" sz="1200" dirty="0"/>
                        <a:t>(~10 angular dependence measurements + reproduction)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Beam time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14467405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r>
                        <a:rPr lang="en-US" sz="1200" dirty="0"/>
                        <a:t>Single domain 30 keV (repeat for 60 keV)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6341889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0100346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3023447"/>
                  </a:ext>
                </a:extLst>
              </a:tr>
              <a:tr h="4189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Periodically poled 30 keV</a:t>
                      </a:r>
                      <a:endParaRPr lang="en-GB" sz="1200" dirty="0"/>
                    </a:p>
                    <a:p>
                      <a:r>
                        <a:rPr lang="en-US" sz="1200" dirty="0"/>
                        <a:t>(repeat for 60 keV)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06781129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6256985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2 hours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3561037"/>
                  </a:ext>
                </a:extLst>
              </a:tr>
              <a:tr h="4189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Single domain 30 keV applied E field (repeat for 60 keV)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957028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571515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1504867"/>
                  </a:ext>
                </a:extLst>
              </a:tr>
              <a:tr h="41899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Periodically poled 30 keV applied E field (repeat for 60 keV)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air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33A0"/>
                          </a:solidFill>
                          <a:effectLst/>
                          <a:uLnTx/>
                          <a:uFillTx/>
                          <a:latin typeface="Arial"/>
                          <a:ea typeface="+mn-ea"/>
                          <a:cs typeface="+mn-cs"/>
                        </a:rPr>
                        <a:t>1 +1</a:t>
                      </a: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2 hours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142204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/>
                        <a:t>Oxygen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Arial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6893346"/>
                  </a:ext>
                </a:extLst>
              </a:tr>
              <a:tr h="293458">
                <a:tc>
                  <a:txBody>
                    <a:bodyPr/>
                    <a:lstStyle/>
                    <a:p>
                      <a:endParaRPr lang="en-GB" sz="120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dirty="0" err="1"/>
                        <a:t>Ar</a:t>
                      </a:r>
                      <a:r>
                        <a:rPr lang="en-US" sz="1200" dirty="0"/>
                        <a:t> flow</a:t>
                      </a:r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033A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GB" sz="1200" dirty="0"/>
                    </a:p>
                  </a:txBody>
                  <a:tcPr>
                    <a:solidFill>
                      <a:schemeClr val="tx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3378283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3C14A9DB-078F-3DF1-A497-F902D31852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9456" t="54861" r="43984" b="37222"/>
          <a:stretch/>
        </p:blipFill>
        <p:spPr>
          <a:xfrm>
            <a:off x="9496426" y="2522568"/>
            <a:ext cx="2385344" cy="1619041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18148040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2143B5-036C-6B4B-988E-F39AA80865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 Acknowledgments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490E9F-1337-B249-B72B-EEC3D0107CC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6516688" cy="4608512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2"/>
                </a:solidFill>
              </a:rPr>
              <a:t>BMBF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>
                <a:solidFill>
                  <a:schemeClr val="accent2"/>
                </a:solidFill>
              </a:rPr>
              <a:t>Bundesministerium</a:t>
            </a:r>
            <a:r>
              <a:rPr lang="en-US" b="0" dirty="0">
                <a:solidFill>
                  <a:schemeClr val="accent2"/>
                </a:solidFill>
              </a:rPr>
              <a:t> für </a:t>
            </a:r>
            <a:r>
              <a:rPr lang="en-US" b="0" dirty="0" err="1">
                <a:solidFill>
                  <a:schemeClr val="accent2"/>
                </a:solidFill>
              </a:rPr>
              <a:t>Bildung</a:t>
            </a:r>
            <a:r>
              <a:rPr lang="en-US" b="0" dirty="0">
                <a:solidFill>
                  <a:schemeClr val="accent2"/>
                </a:solidFill>
              </a:rPr>
              <a:t> und </a:t>
            </a:r>
            <a:r>
              <a:rPr lang="en-US" b="0" dirty="0" err="1">
                <a:solidFill>
                  <a:schemeClr val="accent2"/>
                </a:solidFill>
              </a:rPr>
              <a:t>Forschung</a:t>
            </a:r>
            <a:endParaRPr lang="en-US" b="0" dirty="0">
              <a:solidFill>
                <a:schemeClr val="accent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 err="1"/>
              <a:t>Erforschung</a:t>
            </a:r>
            <a:r>
              <a:rPr lang="en-US" b="0" dirty="0"/>
              <a:t> </a:t>
            </a:r>
            <a:r>
              <a:rPr lang="en-US" b="0" dirty="0" err="1"/>
              <a:t>kondensierter</a:t>
            </a:r>
            <a:r>
              <a:rPr lang="en-US" b="0" dirty="0"/>
              <a:t> </a:t>
            </a:r>
            <a:r>
              <a:rPr lang="en-US" b="0" dirty="0" err="1"/>
              <a:t>Materie</a:t>
            </a:r>
            <a:r>
              <a:rPr lang="en-US" b="0" dirty="0"/>
              <a:t> </a:t>
            </a:r>
            <a:r>
              <a:rPr lang="en-US" b="0" dirty="0" err="1"/>
              <a:t>mit</a:t>
            </a:r>
            <a:r>
              <a:rPr lang="en-US" b="0" dirty="0"/>
              <a:t> </a:t>
            </a:r>
            <a:r>
              <a:rPr lang="en-US" b="0" dirty="0" err="1"/>
              <a:t>Großgeräten</a:t>
            </a:r>
            <a:r>
              <a:rPr lang="en-US" b="0" dirty="0"/>
              <a:t> </a:t>
            </a:r>
            <a:r>
              <a:rPr lang="en-US" b="0" dirty="0" err="1"/>
              <a:t>Ausbau</a:t>
            </a:r>
            <a:r>
              <a:rPr lang="en-US" b="0" dirty="0"/>
              <a:t> und </a:t>
            </a:r>
            <a:r>
              <a:rPr lang="en-US" b="0" dirty="0" err="1"/>
              <a:t>Unterhalt</a:t>
            </a:r>
            <a:r>
              <a:rPr lang="en-US" b="0" dirty="0"/>
              <a:t> der </a:t>
            </a:r>
            <a:r>
              <a:rPr lang="en-US" b="0" dirty="0" err="1"/>
              <a:t>Einrichtungen</a:t>
            </a:r>
            <a:r>
              <a:rPr lang="en-US" b="0" dirty="0"/>
              <a:t> an ISOLDE/CERN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accent2"/>
                </a:solidFill>
              </a:rPr>
              <a:t>Germany, contract: 05K16PGA and 05K22PGA for ISOSOL and for PACBIT Prof. Dr. D. </a:t>
            </a:r>
            <a:r>
              <a:rPr lang="en-US" b="0" dirty="0" err="1">
                <a:solidFill>
                  <a:schemeClr val="accent2"/>
                </a:solidFill>
              </a:rPr>
              <a:t>Lupascu</a:t>
            </a:r>
            <a:r>
              <a:rPr lang="en-US" b="0" dirty="0">
                <a:solidFill>
                  <a:schemeClr val="accent2"/>
                </a:solidFill>
              </a:rPr>
              <a:t>, Dr. J. H.-Schell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European Union’s Horizon Europe Framework research and innovation </a:t>
            </a:r>
            <a:r>
              <a:rPr lang="en-US" b="0" dirty="0" err="1"/>
              <a:t>programme</a:t>
            </a:r>
            <a:r>
              <a:rPr lang="en-US" b="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Agreement no. 101057511 (EURO-LABS)</a:t>
            </a:r>
          </a:p>
          <a:p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075F19F-AA8C-CA41-9CEE-FA69D4C12F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50F99D-0BBB-4D30-A093-C4BBC36D869F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DA9686-93B4-1247-8BC3-851E6DCFA3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1CF139-B1E8-434B-AD73-A21B87B9A5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24716A0-0C40-E9A3-E1EE-2BEC05D3CA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8074" y="717018"/>
            <a:ext cx="3649471" cy="3619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About EURO-LABS - EURO-LABS">
            <a:extLst>
              <a:ext uri="{FF2B5EF4-FFF2-40B4-BE49-F238E27FC236}">
                <a16:creationId xmlns:a16="http://schemas.microsoft.com/office/drawing/2014/main" id="{1DE6F9EA-7A41-0445-DBD3-8AC7502909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5451" y="4636714"/>
            <a:ext cx="2472999" cy="121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4277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88503"/>
            <a:ext cx="11155361" cy="4608512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GB" dirty="0">
                <a:solidFill>
                  <a:schemeClr val="tx1"/>
                </a:solidFill>
              </a:rPr>
              <a:t>J. H.-Schell</a:t>
            </a:r>
            <a:r>
              <a:rPr lang="en-GB" baseline="30000" dirty="0">
                <a:solidFill>
                  <a:schemeClr val="tx1"/>
                </a:solidFill>
              </a:rPr>
              <a:t>1,2</a:t>
            </a:r>
            <a:r>
              <a:rPr lang="en-GB" dirty="0">
                <a:solidFill>
                  <a:schemeClr val="tx1"/>
                </a:solidFill>
              </a:rPr>
              <a:t>, H. M. Gürlich</a:t>
            </a:r>
            <a:r>
              <a:rPr lang="en-GB" baseline="30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, T. T. Dang</a:t>
            </a:r>
            <a:r>
              <a:rPr lang="en-GB" baseline="30000" dirty="0">
                <a:solidFill>
                  <a:schemeClr val="tx1"/>
                </a:solidFill>
              </a:rPr>
              <a:t>2</a:t>
            </a:r>
            <a:r>
              <a:rPr lang="en-GB" dirty="0">
                <a:solidFill>
                  <a:schemeClr val="tx1"/>
                </a:solidFill>
              </a:rPr>
              <a:t>, I. C. J. Yap</a:t>
            </a:r>
            <a:r>
              <a:rPr lang="en-GB" baseline="30000" dirty="0">
                <a:solidFill>
                  <a:schemeClr val="tx1"/>
                </a:solidFill>
              </a:rPr>
              <a:t>2</a:t>
            </a:r>
            <a:r>
              <a:rPr lang="en-GB" dirty="0">
                <a:solidFill>
                  <a:schemeClr val="tx1"/>
                </a:solidFill>
              </a:rPr>
              <a:t>, B. Dörschel</a:t>
            </a:r>
            <a:r>
              <a:rPr lang="en-GB" baseline="30000" dirty="0">
                <a:solidFill>
                  <a:schemeClr val="tx1"/>
                </a:solidFill>
              </a:rPr>
              <a:t>2</a:t>
            </a:r>
            <a:r>
              <a:rPr lang="en-GB" dirty="0">
                <a:solidFill>
                  <a:schemeClr val="tx1"/>
                </a:solidFill>
              </a:rPr>
              <a:t>, S. D. Seddon</a:t>
            </a:r>
            <a:r>
              <a:rPr lang="en-GB" baseline="30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, B. Koppitz</a:t>
            </a:r>
            <a:r>
              <a:rPr lang="en-GB" baseline="30000" dirty="0">
                <a:solidFill>
                  <a:schemeClr val="tx1"/>
                </a:solidFill>
              </a:rPr>
              <a:t>3</a:t>
            </a:r>
            <a:r>
              <a:rPr lang="en-GB" dirty="0">
                <a:solidFill>
                  <a:schemeClr val="tx1"/>
                </a:solidFill>
              </a:rPr>
              <a:t>, A. M. L. Lopes</a:t>
            </a:r>
            <a:r>
              <a:rPr lang="en-GB" baseline="30000" dirty="0">
                <a:solidFill>
                  <a:schemeClr val="tx1"/>
                </a:solidFill>
              </a:rPr>
              <a:t>4</a:t>
            </a:r>
            <a:r>
              <a:rPr lang="en-GB" dirty="0">
                <a:solidFill>
                  <a:schemeClr val="tx1"/>
                </a:solidFill>
              </a:rPr>
              <a:t>, A. W. Carbonari</a:t>
            </a:r>
            <a:r>
              <a:rPr lang="en-GB" baseline="30000" dirty="0">
                <a:solidFill>
                  <a:schemeClr val="tx1"/>
                </a:solidFill>
              </a:rPr>
              <a:t>5</a:t>
            </a:r>
            <a:r>
              <a:rPr lang="en-GB" dirty="0">
                <a:solidFill>
                  <a:schemeClr val="tx1"/>
                </a:solidFill>
              </a:rPr>
              <a:t>, N. Lima</a:t>
            </a:r>
            <a:r>
              <a:rPr lang="en-GB" baseline="30000" dirty="0">
                <a:solidFill>
                  <a:schemeClr val="tx1"/>
                </a:solidFill>
              </a:rPr>
              <a:t>1,5</a:t>
            </a:r>
            <a:r>
              <a:rPr lang="en-GB" dirty="0">
                <a:solidFill>
                  <a:schemeClr val="tx1"/>
                </a:solidFill>
              </a:rPr>
              <a:t>, P. Rocha-Rodrigues</a:t>
            </a:r>
            <a:r>
              <a:rPr lang="en-GB" baseline="30000" dirty="0">
                <a:solidFill>
                  <a:schemeClr val="tx1"/>
                </a:solidFill>
              </a:rPr>
              <a:t>4</a:t>
            </a:r>
            <a:r>
              <a:rPr lang="en-GB" dirty="0">
                <a:solidFill>
                  <a:schemeClr val="tx1"/>
                </a:solidFill>
              </a:rPr>
              <a:t>, L. M. Eng</a:t>
            </a:r>
            <a:r>
              <a:rPr lang="en-GB" baseline="30000" dirty="0">
                <a:solidFill>
                  <a:schemeClr val="tx1"/>
                </a:solidFill>
              </a:rPr>
              <a:t>3,6</a:t>
            </a:r>
          </a:p>
          <a:p>
            <a:pPr marL="0" lvl="1" indent="0">
              <a:buNone/>
            </a:pPr>
            <a:endParaRPr lang="en-GB" dirty="0"/>
          </a:p>
          <a:p>
            <a:pPr marL="0" lvl="1" indent="0">
              <a:buNone/>
            </a:pPr>
            <a:r>
              <a:rPr lang="en-GB" baseline="30000" dirty="0"/>
              <a:t>1 </a:t>
            </a:r>
            <a:r>
              <a:rPr lang="en-GB" dirty="0"/>
              <a:t>European Organization for Nuclear Research (CERN), CH-1211 Geneva, Switzerland</a:t>
            </a:r>
          </a:p>
          <a:p>
            <a:pPr marL="0" lvl="1" indent="0">
              <a:buNone/>
            </a:pPr>
            <a:r>
              <a:rPr lang="en-GB" baseline="30000" dirty="0"/>
              <a:t>2</a:t>
            </a:r>
            <a:r>
              <a:rPr lang="en-GB" dirty="0"/>
              <a:t> Institute for Materials Science and Center for Nanointegration Duisburg-Essen (CENIDE), University of Duisburg-Essen, 45141 Essen, Germany</a:t>
            </a:r>
          </a:p>
          <a:p>
            <a:pPr marL="0" lvl="1" indent="0">
              <a:buNone/>
            </a:pPr>
            <a:r>
              <a:rPr lang="en-GB" baseline="30000" dirty="0"/>
              <a:t>3</a:t>
            </a:r>
            <a:r>
              <a:rPr lang="en-GB" dirty="0"/>
              <a:t> Institute of Applied Physics, </a:t>
            </a:r>
            <a:r>
              <a:rPr lang="en-GB" dirty="0" err="1"/>
              <a:t>Technische</a:t>
            </a:r>
            <a:r>
              <a:rPr lang="en-GB" dirty="0"/>
              <a:t> Universität Dresden, 01062 Dresden, Germany</a:t>
            </a:r>
          </a:p>
          <a:p>
            <a:pPr marL="0" lvl="1" indent="0">
              <a:buNone/>
            </a:pPr>
            <a:r>
              <a:rPr lang="en-GB" baseline="30000" dirty="0"/>
              <a:t>4</a:t>
            </a:r>
            <a:r>
              <a:rPr lang="en-GB" dirty="0"/>
              <a:t> Institute of Physics for Advanced Materials, Nanotechnology and Photonics (IFIMUP), 4169 - 007 Porto, Portugal</a:t>
            </a:r>
          </a:p>
          <a:p>
            <a:pPr marL="0" lvl="1" indent="0">
              <a:buNone/>
            </a:pPr>
            <a:r>
              <a:rPr lang="en-GB" baseline="30000" dirty="0"/>
              <a:t>5</a:t>
            </a:r>
            <a:r>
              <a:rPr lang="en-GB" dirty="0"/>
              <a:t> Instituto de </a:t>
            </a:r>
            <a:r>
              <a:rPr lang="en-GB" dirty="0" err="1"/>
              <a:t>Pesquisas</a:t>
            </a:r>
            <a:r>
              <a:rPr lang="en-GB" dirty="0"/>
              <a:t> </a:t>
            </a:r>
            <a:r>
              <a:rPr lang="en-GB" dirty="0" err="1"/>
              <a:t>Energéticas</a:t>
            </a:r>
            <a:r>
              <a:rPr lang="en-GB" dirty="0"/>
              <a:t> e </a:t>
            </a:r>
            <a:r>
              <a:rPr lang="en-GB" dirty="0" err="1"/>
              <a:t>Nucleares</a:t>
            </a:r>
            <a:r>
              <a:rPr lang="en-GB" dirty="0"/>
              <a:t> IPEN-CNEN/SP, São Paulo 05508-000, Brazil</a:t>
            </a:r>
          </a:p>
          <a:p>
            <a:pPr marL="0" lvl="1" indent="0">
              <a:buNone/>
            </a:pPr>
            <a:r>
              <a:rPr lang="en-GB" baseline="30000" dirty="0"/>
              <a:t>6</a:t>
            </a:r>
            <a:r>
              <a:rPr lang="en-GB" dirty="0"/>
              <a:t> </a:t>
            </a:r>
            <a:r>
              <a:rPr lang="en-GB" dirty="0" err="1"/>
              <a:t>ct.qmat</a:t>
            </a:r>
            <a:r>
              <a:rPr lang="en-GB" dirty="0"/>
              <a:t>: Dresden-Würzburg Cluster of Excellence—EXC 2147, </a:t>
            </a:r>
            <a:r>
              <a:rPr lang="en-GB" dirty="0" err="1"/>
              <a:t>Technische</a:t>
            </a:r>
            <a:r>
              <a:rPr lang="en-GB" dirty="0"/>
              <a:t> Universität Dresden, 01062 Dresden, Germany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 </a:t>
            </a:r>
            <a:r>
              <a:rPr lang="en-US" sz="2000" dirty="0"/>
              <a:t>C</a:t>
            </a:r>
            <a:r>
              <a:rPr lang="en-GB" sz="2000" dirty="0"/>
              <a:t>ERN-INTC-2024-034 / INTC-P-703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CA9AA-3564-4023-9BA3-C35E4B5E252E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Dr. Juliana Schell | </a:t>
            </a:r>
            <a:r>
              <a:rPr lang="en-GB" dirty="0"/>
              <a:t>Local study of Lithium Niobate domain walls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>
            <a:extLst>
              <a:ext uri="{FF2B5EF4-FFF2-40B4-BE49-F238E27FC236}">
                <a16:creationId xmlns:a16="http://schemas.microsoft.com/office/drawing/2014/main" id="{52493EFB-8A94-4C37-0344-B7D59F42C698}"/>
              </a:ext>
            </a:extLst>
          </p:cNvPr>
          <p:cNvGrpSpPr/>
          <p:nvPr/>
        </p:nvGrpSpPr>
        <p:grpSpPr>
          <a:xfrm>
            <a:off x="722077" y="638175"/>
            <a:ext cx="2411609" cy="2538560"/>
            <a:chOff x="884002" y="638175"/>
            <a:chExt cx="2411609" cy="2538560"/>
          </a:xfrm>
        </p:grpSpPr>
        <p:pic>
          <p:nvPicPr>
            <p:cNvPr id="8" name="Picture 7" descr="&#10;">
              <a:extLst>
                <a:ext uri="{FF2B5EF4-FFF2-40B4-BE49-F238E27FC236}">
                  <a16:creationId xmlns:a16="http://schemas.microsoft.com/office/drawing/2014/main" id="{E8E4ABA1-9883-8E5A-D214-3F0788A662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921" r="7615"/>
            <a:stretch/>
          </p:blipFill>
          <p:spPr>
            <a:xfrm>
              <a:off x="884002" y="638175"/>
              <a:ext cx="2411609" cy="1889752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022A4C5-5F8D-D7BD-ACA6-7180BA52AD88}"/>
                </a:ext>
              </a:extLst>
            </p:cNvPr>
            <p:cNvSpPr txBox="1"/>
            <p:nvPr/>
          </p:nvSpPr>
          <p:spPr>
            <a:xfrm>
              <a:off x="1193109" y="2622737"/>
              <a:ext cx="1641475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Prof. Lukas Eng</a:t>
              </a:r>
            </a:p>
            <a:p>
              <a:pPr algn="ctr"/>
              <a:r>
                <a:rPr lang="en-US" dirty="0"/>
                <a:t>Spokesperson</a:t>
              </a:r>
              <a:endParaRPr lang="en-GB" dirty="0"/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1CC5F19-78B3-9E6D-F4BD-3E3107C445A6}"/>
              </a:ext>
            </a:extLst>
          </p:cNvPr>
          <p:cNvGrpSpPr/>
          <p:nvPr/>
        </p:nvGrpSpPr>
        <p:grpSpPr>
          <a:xfrm>
            <a:off x="887386" y="3360833"/>
            <a:ext cx="2084730" cy="2839942"/>
            <a:chOff x="1096936" y="3360833"/>
            <a:chExt cx="2084730" cy="2839942"/>
          </a:xfrm>
        </p:grpSpPr>
        <p:pic>
          <p:nvPicPr>
            <p:cNvPr id="3" name="Picture 2" descr="A person wearing glasses and a colorful sweater&#10;&#10;Description automatically generated">
              <a:extLst>
                <a:ext uri="{FF2B5EF4-FFF2-40B4-BE49-F238E27FC236}">
                  <a16:creationId xmlns:a16="http://schemas.microsoft.com/office/drawing/2014/main" id="{03D0D0EB-A557-2D97-E0B1-EB156F875C9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96936" y="3360833"/>
              <a:ext cx="2084730" cy="2184415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42413D90-6880-3F36-578D-BE21498CF94B}"/>
                </a:ext>
              </a:extLst>
            </p:cNvPr>
            <p:cNvSpPr txBox="1"/>
            <p:nvPr/>
          </p:nvSpPr>
          <p:spPr>
            <a:xfrm>
              <a:off x="1142582" y="5646777"/>
              <a:ext cx="197496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Mr. Hannes G</a:t>
              </a:r>
              <a:r>
                <a:rPr lang="en-GB" dirty="0">
                  <a:solidFill>
                    <a:schemeClr val="tx1"/>
                  </a:solidFill>
                </a:rPr>
                <a:t>ü</a:t>
              </a:r>
              <a:r>
                <a:rPr lang="en-US" dirty="0" err="1"/>
                <a:t>rlich</a:t>
              </a:r>
              <a:endParaRPr lang="en-US" dirty="0"/>
            </a:p>
            <a:p>
              <a:pPr algn="ctr"/>
              <a:r>
                <a:rPr lang="en-US" dirty="0"/>
                <a:t>Master candidate	</a:t>
              </a:r>
              <a:endParaRPr lang="en-GB" dirty="0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CEAF7E7-3AFB-C9A0-FDC2-9AFE68093DF4}"/>
              </a:ext>
            </a:extLst>
          </p:cNvPr>
          <p:cNvGrpSpPr/>
          <p:nvPr/>
        </p:nvGrpSpPr>
        <p:grpSpPr>
          <a:xfrm>
            <a:off x="6559780" y="3366693"/>
            <a:ext cx="2441345" cy="2985798"/>
            <a:chOff x="6455005" y="3366693"/>
            <a:chExt cx="2441345" cy="2985798"/>
          </a:xfrm>
        </p:grpSpPr>
        <p:pic>
          <p:nvPicPr>
            <p:cNvPr id="5" name="Picture 4" descr="A person wearing glasses and a plaid shirt&#10;&#10;Description automatically generated">
              <a:extLst>
                <a:ext uri="{FF2B5EF4-FFF2-40B4-BE49-F238E27FC236}">
                  <a16:creationId xmlns:a16="http://schemas.microsoft.com/office/drawing/2014/main" id="{9E6BF8C1-68F7-AFB3-E38C-F94BBE8A659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86576" y="3366693"/>
              <a:ext cx="1617932" cy="2178555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F64954B-D1A6-B95E-3F42-63770C4D18C8}"/>
                </a:ext>
              </a:extLst>
            </p:cNvPr>
            <p:cNvSpPr txBox="1"/>
            <p:nvPr/>
          </p:nvSpPr>
          <p:spPr>
            <a:xfrm>
              <a:off x="6455005" y="5706160"/>
              <a:ext cx="244134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Mr. Björn </a:t>
              </a:r>
              <a:r>
                <a:rPr lang="en-US" dirty="0" err="1"/>
                <a:t>Dörschel</a:t>
              </a:r>
              <a:endParaRPr lang="en-US" dirty="0"/>
            </a:p>
            <a:p>
              <a:pPr algn="ctr"/>
              <a:r>
                <a:rPr lang="en-US" dirty="0"/>
                <a:t>Master candidate</a:t>
              </a:r>
              <a:endParaRPr lang="en-GB" dirty="0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BB755CC-A3C6-ED40-FABA-F7CAA55F05AA}"/>
              </a:ext>
            </a:extLst>
          </p:cNvPr>
          <p:cNvGrpSpPr/>
          <p:nvPr/>
        </p:nvGrpSpPr>
        <p:grpSpPr>
          <a:xfrm>
            <a:off x="9077891" y="3366694"/>
            <a:ext cx="2201365" cy="2985797"/>
            <a:chOff x="8811191" y="3366694"/>
            <a:chExt cx="2201365" cy="2985797"/>
          </a:xfrm>
        </p:grpSpPr>
        <p:pic>
          <p:nvPicPr>
            <p:cNvPr id="12" name="Picture 11" descr="A person smiling in front of a building&#10;&#10;Description automatically generated">
              <a:extLst>
                <a:ext uri="{FF2B5EF4-FFF2-40B4-BE49-F238E27FC236}">
                  <a16:creationId xmlns:a16="http://schemas.microsoft.com/office/drawing/2014/main" id="{2AAF96C8-B7A9-7427-C83C-D86EFECF08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901463" y="3366694"/>
              <a:ext cx="2041285" cy="2178555"/>
            </a:xfrm>
            <a:prstGeom prst="rect">
              <a:avLst/>
            </a:prstGeom>
          </p:spPr>
        </p:pic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4611957-7969-D600-ECA9-2719B5E3A623}"/>
                </a:ext>
              </a:extLst>
            </p:cNvPr>
            <p:cNvSpPr txBox="1"/>
            <p:nvPr/>
          </p:nvSpPr>
          <p:spPr>
            <a:xfrm>
              <a:off x="8811191" y="5706160"/>
              <a:ext cx="2201365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dirty="0"/>
                <a:t>Ms. Nicole Lima</a:t>
              </a:r>
            </a:p>
            <a:p>
              <a:pPr algn="ctr"/>
              <a:r>
                <a:rPr lang="en-US" dirty="0"/>
                <a:t>PhD Candidate</a:t>
              </a:r>
              <a:endParaRPr lang="en-GB" dirty="0"/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B9F98A8-0358-F04D-9C31-5E88F678B664}"/>
              </a:ext>
            </a:extLst>
          </p:cNvPr>
          <p:cNvGrpSpPr/>
          <p:nvPr/>
        </p:nvGrpSpPr>
        <p:grpSpPr>
          <a:xfrm>
            <a:off x="4208643" y="653423"/>
            <a:ext cx="1782603" cy="2526627"/>
            <a:chOff x="4018143" y="653423"/>
            <a:chExt cx="1782603" cy="2526627"/>
          </a:xfrm>
        </p:grpSpPr>
        <p:pic>
          <p:nvPicPr>
            <p:cNvPr id="14" name="Picture 13" descr="A person wearing glasses and smiling&#10;&#10;Description automatically generated">
              <a:extLst>
                <a:ext uri="{FF2B5EF4-FFF2-40B4-BE49-F238E27FC236}">
                  <a16:creationId xmlns:a16="http://schemas.microsoft.com/office/drawing/2014/main" id="{330A134E-B385-9699-62EC-42D283AF98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7686"/>
            <a:stretch/>
          </p:blipFill>
          <p:spPr>
            <a:xfrm>
              <a:off x="4028561" y="653423"/>
              <a:ext cx="1751184" cy="1889752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6D5E9AB6-97E9-DB18-56DF-B26D4BBD2C93}"/>
                </a:ext>
              </a:extLst>
            </p:cNvPr>
            <p:cNvSpPr txBox="1"/>
            <p:nvPr/>
          </p:nvSpPr>
          <p:spPr>
            <a:xfrm>
              <a:off x="4018143" y="2626052"/>
              <a:ext cx="1782603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Dr. Juliana Schell</a:t>
              </a:r>
            </a:p>
            <a:p>
              <a:pPr algn="ctr"/>
              <a:r>
                <a:rPr lang="en-US" dirty="0"/>
                <a:t>Spokesperson</a:t>
              </a:r>
              <a:endParaRPr lang="en-GB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1523C86-16E6-407A-8D58-64B53C94FC6A}"/>
              </a:ext>
            </a:extLst>
          </p:cNvPr>
          <p:cNvGrpSpPr/>
          <p:nvPr/>
        </p:nvGrpSpPr>
        <p:grpSpPr>
          <a:xfrm>
            <a:off x="6789227" y="653423"/>
            <a:ext cx="1883636" cy="2526627"/>
            <a:chOff x="6770177" y="653423"/>
            <a:chExt cx="1883636" cy="2526627"/>
          </a:xfrm>
        </p:grpSpPr>
        <p:pic>
          <p:nvPicPr>
            <p:cNvPr id="10" name="Picture 9" descr="A person standing in front of a large metal tower&#10;&#10;Description automatically generated">
              <a:extLst>
                <a:ext uri="{FF2B5EF4-FFF2-40B4-BE49-F238E27FC236}">
                  <a16:creationId xmlns:a16="http://schemas.microsoft.com/office/drawing/2014/main" id="{1851B1D2-FDEB-57C9-EB02-D53FC5D5192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70177" y="653423"/>
              <a:ext cx="1883636" cy="1889752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52D3C6F4-0490-FC60-E0FE-296554DE7298}"/>
                </a:ext>
              </a:extLst>
            </p:cNvPr>
            <p:cNvSpPr txBox="1"/>
            <p:nvPr/>
          </p:nvSpPr>
          <p:spPr>
            <a:xfrm>
              <a:off x="6897110" y="2626052"/>
              <a:ext cx="1650195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Mr. Thanh Dang</a:t>
              </a:r>
            </a:p>
            <a:p>
              <a:pPr algn="ctr"/>
              <a:r>
                <a:rPr lang="en-US" dirty="0"/>
                <a:t>PhD candidate</a:t>
              </a:r>
              <a:endParaRPr lang="en-GB" dirty="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88F6EBB-4D3C-5B5A-A93B-50FBD8B1F316}"/>
              </a:ext>
            </a:extLst>
          </p:cNvPr>
          <p:cNvGrpSpPr/>
          <p:nvPr/>
        </p:nvGrpSpPr>
        <p:grpSpPr>
          <a:xfrm>
            <a:off x="9379172" y="581026"/>
            <a:ext cx="1564531" cy="2592400"/>
            <a:chOff x="9378341" y="581026"/>
            <a:chExt cx="1564531" cy="2592400"/>
          </a:xfrm>
        </p:grpSpPr>
        <p:pic>
          <p:nvPicPr>
            <p:cNvPr id="7" name="Picture 6" descr="A person with dark hair and a blue shirt&#10;&#10;Description automatically generated">
              <a:extLst>
                <a:ext uri="{FF2B5EF4-FFF2-40B4-BE49-F238E27FC236}">
                  <a16:creationId xmlns:a16="http://schemas.microsoft.com/office/drawing/2014/main" id="{8705A650-B985-7315-4FCC-ABDAF7251D9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9387661" y="581026"/>
              <a:ext cx="1526964" cy="1962150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3DF29E7-CFD4-DE0F-22CF-124F05A781CE}"/>
                </a:ext>
              </a:extLst>
            </p:cNvPr>
            <p:cNvSpPr txBox="1"/>
            <p:nvPr/>
          </p:nvSpPr>
          <p:spPr>
            <a:xfrm>
              <a:off x="9378341" y="2619428"/>
              <a:ext cx="1564531" cy="55399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dirty="0"/>
                <a:t>Mr. Ian Yap</a:t>
              </a:r>
            </a:p>
            <a:p>
              <a:pPr algn="ctr"/>
              <a:r>
                <a:rPr lang="en-US" dirty="0"/>
                <a:t>PhD Candidate</a:t>
              </a:r>
              <a:endParaRPr lang="en-GB" dirty="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1EED0A1F-680A-B5C6-2BA0-AE0A9C046635}"/>
              </a:ext>
            </a:extLst>
          </p:cNvPr>
          <p:cNvSpPr txBox="1"/>
          <p:nvPr/>
        </p:nvSpPr>
        <p:spPr>
          <a:xfrm>
            <a:off x="2771209" y="3413240"/>
            <a:ext cx="4477315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M</a:t>
            </a:r>
            <a:r>
              <a:rPr lang="en-GB" dirty="0"/>
              <a:t>ore researchers from TU-Dresden:</a:t>
            </a:r>
          </a:p>
          <a:p>
            <a:pPr algn="ctr"/>
            <a:r>
              <a:rPr lang="en-GB" dirty="0">
                <a:solidFill>
                  <a:schemeClr val="tx1"/>
                </a:solidFill>
              </a:rPr>
              <a:t>S. D. Seddon, B. </a:t>
            </a:r>
            <a:r>
              <a:rPr lang="en-GB" dirty="0" err="1">
                <a:solidFill>
                  <a:schemeClr val="tx1"/>
                </a:solidFill>
              </a:rPr>
              <a:t>Koppitz</a:t>
            </a:r>
            <a:endParaRPr lang="en-GB" dirty="0">
              <a:solidFill>
                <a:schemeClr val="tx1"/>
              </a:solidFill>
            </a:endParaRPr>
          </a:p>
          <a:p>
            <a:pPr algn="ctr"/>
            <a:r>
              <a:rPr lang="en-GB" dirty="0"/>
              <a:t>Consultants:</a:t>
            </a:r>
          </a:p>
          <a:p>
            <a:pPr marL="342900" indent="-342900" algn="ctr">
              <a:buAutoNum type="alphaUcPeriod"/>
            </a:pPr>
            <a:r>
              <a:rPr lang="en-GB" dirty="0">
                <a:solidFill>
                  <a:schemeClr val="tx1"/>
                </a:solidFill>
              </a:rPr>
              <a:t>M. L. Lopes, A. W. Carbonari,</a:t>
            </a:r>
          </a:p>
          <a:p>
            <a:pPr marL="342900" indent="-342900" algn="ctr">
              <a:buAutoNum type="alphaUcPeriod"/>
            </a:pPr>
            <a:r>
              <a:rPr lang="en-GB" dirty="0">
                <a:solidFill>
                  <a:schemeClr val="tx1"/>
                </a:solidFill>
              </a:rPr>
              <a:t>P. Rocha-Rodrigues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250611" cy="4608512"/>
          </a:xfrm>
        </p:spPr>
        <p:txBody>
          <a:bodyPr/>
          <a:lstStyle/>
          <a:p>
            <a:r>
              <a:rPr lang="en-GB" dirty="0"/>
              <a:t>Robust wide-band-gap ferroelectric </a:t>
            </a:r>
            <a:r>
              <a:rPr lang="en-GB" b="0" dirty="0"/>
              <a:t>(E </a:t>
            </a:r>
            <a:r>
              <a:rPr lang="en-GB" b="0" baseline="-25000" dirty="0"/>
              <a:t>g</a:t>
            </a:r>
            <a:r>
              <a:rPr lang="en-GB" b="0" dirty="0"/>
              <a:t> ≈ 4 eV)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0" i="0" dirty="0">
                <a:solidFill>
                  <a:srgbClr val="222222"/>
                </a:solidFill>
                <a:effectLst/>
                <a:latin typeface="-apple-system"/>
              </a:rPr>
              <a:t> </a:t>
            </a:r>
            <a:r>
              <a:rPr lang="en-GB" dirty="0"/>
              <a:t>High Curie temperature </a:t>
            </a:r>
            <a:r>
              <a:rPr lang="en-GB" b="0" dirty="0"/>
              <a:t>(T </a:t>
            </a:r>
            <a:r>
              <a:rPr lang="en-GB" b="0" i="0" baseline="-25000" dirty="0">
                <a:solidFill>
                  <a:srgbClr val="222222"/>
                </a:solidFill>
                <a:effectLst/>
                <a:latin typeface="-apple-system"/>
              </a:rPr>
              <a:t>C</a:t>
            </a:r>
            <a:r>
              <a:rPr lang="en-GB" b="0" dirty="0"/>
              <a:t> ≈ 1200 °C)</a:t>
            </a:r>
          </a:p>
          <a:p>
            <a:endParaRPr lang="en-GB" dirty="0"/>
          </a:p>
          <a:p>
            <a:r>
              <a:rPr lang="en-GB" dirty="0"/>
              <a:t>Large values of the spontaneous polarization near room temperature (</a:t>
            </a:r>
            <a:r>
              <a:rPr lang="en-GB" b="0" dirty="0"/>
              <a:t>P </a:t>
            </a:r>
            <a:r>
              <a:rPr lang="en-GB" b="0" baseline="-25000" dirty="0"/>
              <a:t>S</a:t>
            </a:r>
            <a:r>
              <a:rPr lang="en-GB" b="0" dirty="0"/>
              <a:t> ≈ 70 µC/cm</a:t>
            </a:r>
            <a:r>
              <a:rPr lang="en-GB" b="0" baseline="30000" dirty="0"/>
              <a:t>2</a:t>
            </a:r>
            <a:r>
              <a:rPr lang="en-GB" b="0" dirty="0"/>
              <a:t>)</a:t>
            </a:r>
          </a:p>
          <a:p>
            <a:endParaRPr lang="en-GB" b="0" dirty="0"/>
          </a:p>
          <a:p>
            <a:r>
              <a:rPr lang="en-GB" dirty="0"/>
              <a:t>The 5-%Mg doping level leads to a two-order higher optical stability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sz="1600" b="0" dirty="0"/>
              <a:t>References:</a:t>
            </a:r>
          </a:p>
          <a:p>
            <a:pPr marL="0" indent="0">
              <a:buNone/>
            </a:pPr>
            <a:r>
              <a:rPr lang="en-GB" sz="1600" b="0" dirty="0"/>
              <a:t>C. S. Werner et al., Sci Rep 7, 9862 (2017). </a:t>
            </a:r>
            <a:r>
              <a:rPr lang="en-GB" sz="1600" b="0" dirty="0">
                <a:hlinkClick r:id="rId2"/>
              </a:rPr>
              <a:t>https://doi.org/10.1038/s41598-017-09703-2</a:t>
            </a:r>
            <a:endParaRPr lang="en-GB" sz="1600" b="0" dirty="0"/>
          </a:p>
          <a:p>
            <a:pPr marL="0" indent="0">
              <a:buNone/>
            </a:pPr>
            <a:r>
              <a:rPr lang="fr-FR" sz="1600" b="0" dirty="0"/>
              <a:t>Y. </a:t>
            </a:r>
            <a:r>
              <a:rPr lang="fr-FR" sz="1600" b="0" dirty="0" err="1"/>
              <a:t>Furukawa</a:t>
            </a:r>
            <a:r>
              <a:rPr lang="fr-FR" sz="1600" b="0" dirty="0"/>
              <a:t> et al., </a:t>
            </a:r>
            <a:r>
              <a:rPr lang="fr-FR" sz="1600" b="0" dirty="0" err="1"/>
              <a:t>Jpn</a:t>
            </a:r>
            <a:r>
              <a:rPr lang="fr-FR" sz="1600" b="0" dirty="0"/>
              <a:t>. J. </a:t>
            </a:r>
            <a:r>
              <a:rPr lang="fr-FR" sz="1600" b="0" dirty="0" err="1"/>
              <a:t>Appl</a:t>
            </a:r>
            <a:r>
              <a:rPr lang="fr-FR" sz="1600" b="0" dirty="0"/>
              <a:t>. Phys. 35 (1996) 2740. </a:t>
            </a:r>
            <a:r>
              <a:rPr lang="fr-FR" sz="1600" b="0" dirty="0">
                <a:hlinkClick r:id="rId3"/>
              </a:rPr>
              <a:t>https://dx.doi.org/10.1143/JJAP.35.2740</a:t>
            </a:r>
            <a:endParaRPr lang="fr-FR" sz="1600" b="0" dirty="0"/>
          </a:p>
          <a:p>
            <a:pPr marL="0" indent="0">
              <a:buNone/>
            </a:pPr>
            <a:endParaRPr lang="en-US" sz="1600" b="0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Lithium Niobate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6C88-6AE5-4CE9-ABC7-D4686D5636F2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3044467-C0B2-E7B8-3EFE-180C77186D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000" t="32801" r="42000" b="27555"/>
          <a:stretch/>
        </p:blipFill>
        <p:spPr>
          <a:xfrm>
            <a:off x="8351838" y="517843"/>
            <a:ext cx="3048000" cy="2718752"/>
          </a:xfrm>
          <a:prstGeom prst="rect">
            <a:avLst/>
          </a:prstGeom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1811628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1F03BD07-6E3D-BF87-A9D4-1080AABB07A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328" t="50000" r="35157" b="18750"/>
          <a:stretch/>
        </p:blipFill>
        <p:spPr>
          <a:xfrm>
            <a:off x="7772400" y="166498"/>
            <a:ext cx="3476625" cy="18623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Domain Walls (DW)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General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GB" b="0" dirty="0"/>
              <a:t>Ferroelectric domain walls isolate regions with different polarizations.</a:t>
            </a:r>
          </a:p>
          <a:p>
            <a:endParaRPr lang="en-GB" b="0" dirty="0"/>
          </a:p>
          <a:p>
            <a:r>
              <a:rPr lang="en-GB" b="0" dirty="0"/>
              <a:t>Due to the local breaking of spatial symmetry, DW can exhibit properties completely different from those of the material</a:t>
            </a:r>
            <a:endParaRPr lang="en-US" b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Lithium Niobate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B996B29-8529-3ADE-3DF0-21B8E83E488E}"/>
              </a:ext>
            </a:extLst>
          </p:cNvPr>
          <p:cNvSpPr txBox="1">
            <a:spLocks/>
          </p:cNvSpPr>
          <p:nvPr/>
        </p:nvSpPr>
        <p:spPr>
          <a:xfrm>
            <a:off x="5789612" y="2427287"/>
            <a:ext cx="5999188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0" dirty="0"/>
              <a:t>Charged ferroelectric domain walls (CDW) in LNO have a 13-order higher conductivity than in bulk.</a:t>
            </a:r>
          </a:p>
          <a:p>
            <a:r>
              <a:rPr lang="en-GB" b="0" dirty="0"/>
              <a:t>New applications: adaptive-optical elements, electrically controlled integrated-optical chips for quantum photonics, and advanced LN-semiconductor-hybrid optoelectronic devices</a:t>
            </a:r>
            <a:endParaRPr lang="en-US" b="0" dirty="0"/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5CDDDB7-24AE-3AF1-2C15-725E2EBF7AEA}"/>
              </a:ext>
            </a:extLst>
          </p:cNvPr>
          <p:cNvSpPr txBox="1">
            <a:spLocks/>
          </p:cNvSpPr>
          <p:nvPr/>
        </p:nvSpPr>
        <p:spPr>
          <a:xfrm>
            <a:off x="546894" y="4966875"/>
            <a:ext cx="11250611" cy="1331912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chemeClr val="tx2"/>
                </a:solidFill>
              </a:rPr>
              <a:t>References:</a:t>
            </a:r>
          </a:p>
          <a:p>
            <a:r>
              <a:rPr lang="en-GB" sz="1600" b="0" dirty="0">
                <a:solidFill>
                  <a:schemeClr val="tx2"/>
                </a:solidFill>
              </a:rPr>
              <a:t>C. S. Werner et al., Sci Rep 7, 9862 (2017). </a:t>
            </a:r>
            <a:r>
              <a:rPr lang="en-GB" sz="1600" b="0" dirty="0">
                <a:solidFill>
                  <a:schemeClr val="tx2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https://doi.org/10.1038/s41598-017-09703-2</a:t>
            </a:r>
            <a:endParaRPr lang="en-GB" sz="1600" b="0" dirty="0">
              <a:solidFill>
                <a:schemeClr val="tx2"/>
              </a:solidFill>
            </a:endParaRPr>
          </a:p>
          <a:p>
            <a:r>
              <a:rPr lang="en-US" sz="1600" b="0" dirty="0">
                <a:solidFill>
                  <a:schemeClr val="tx2"/>
                </a:solidFill>
              </a:rPr>
              <a:t>R. K. Vasudevan, et al. Adv. </a:t>
            </a:r>
            <a:r>
              <a:rPr lang="en-US" sz="1600" b="0" dirty="0" err="1">
                <a:solidFill>
                  <a:schemeClr val="tx2"/>
                </a:solidFill>
              </a:rPr>
              <a:t>Funct</a:t>
            </a:r>
            <a:r>
              <a:rPr lang="en-US" sz="1600" b="0" dirty="0">
                <a:solidFill>
                  <a:schemeClr val="tx2"/>
                </a:solidFill>
              </a:rPr>
              <a:t>. Mater. 23 (2013) 2592. </a:t>
            </a:r>
            <a:r>
              <a:rPr lang="en-US" sz="1600" b="0" dirty="0">
                <a:solidFill>
                  <a:schemeClr val="tx2"/>
                </a:solidFill>
                <a:hlinkClick r:id="rId4"/>
              </a:rPr>
              <a:t>https://doi.org/10.1002/adfm.201300085</a:t>
            </a:r>
            <a:endParaRPr lang="en-US" sz="1600" b="0" dirty="0">
              <a:solidFill>
                <a:schemeClr val="tx2"/>
              </a:solidFill>
            </a:endParaRPr>
          </a:p>
          <a:p>
            <a:r>
              <a:rPr lang="en-US" sz="1600" b="0" dirty="0">
                <a:solidFill>
                  <a:schemeClr val="tx2"/>
                </a:solidFill>
              </a:rPr>
              <a:t>C. S. Werner et al., Scientific Reports 7 (2017) 9862. </a:t>
            </a:r>
            <a:r>
              <a:rPr lang="en-US" sz="1600" b="0" dirty="0">
                <a:solidFill>
                  <a:schemeClr val="tx2"/>
                </a:solidFill>
                <a:hlinkClick r:id="rId3"/>
              </a:rPr>
              <a:t>https://doi.org/10.1038/s41598-017-09703-2</a:t>
            </a:r>
            <a:endParaRPr lang="en-US" sz="1600" b="0" dirty="0">
              <a:solidFill>
                <a:schemeClr val="tx2"/>
              </a:solidFill>
            </a:endParaRP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46410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</a:t>
            </a:r>
            <a:r>
              <a:rPr lang="en-US" sz="2000" b="0" dirty="0"/>
              <a:t>current state of art and future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LNO in nanoelectronics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4792663" cy="3762376"/>
          </a:xfrm>
        </p:spPr>
        <p:txBody>
          <a:bodyPr/>
          <a:lstStyle/>
          <a:p>
            <a:r>
              <a:rPr lang="en-US" b="0" dirty="0"/>
              <a:t>S</a:t>
            </a:r>
            <a:r>
              <a:rPr lang="en-GB" b="0" dirty="0" err="1"/>
              <a:t>ensors</a:t>
            </a:r>
            <a:r>
              <a:rPr lang="en-GB" b="0" dirty="0"/>
              <a:t> in compact </a:t>
            </a:r>
            <a:r>
              <a:rPr lang="en-GB" b="0" dirty="0" err="1"/>
              <a:t>eletromechanical</a:t>
            </a:r>
            <a:r>
              <a:rPr lang="en-GB" b="0" dirty="0"/>
              <a:t> systems</a:t>
            </a:r>
          </a:p>
          <a:p>
            <a:r>
              <a:rPr lang="en-GB" b="0" dirty="0"/>
              <a:t>Selectors in phase-change memory and resistive random access memory</a:t>
            </a:r>
          </a:p>
          <a:p>
            <a:r>
              <a:rPr lang="en-GB" b="0" dirty="0"/>
              <a:t>Half-wave/full wave rectifiers in modern nanocircuits.</a:t>
            </a:r>
            <a:endParaRPr lang="en-US" b="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CEE151B-8922-7E46-9018-C7FDD02AAA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The role of DW in performance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B996B29-8529-3ADE-3DF0-21B8E83E488E}"/>
              </a:ext>
            </a:extLst>
          </p:cNvPr>
          <p:cNvSpPr txBox="1">
            <a:spLocks/>
          </p:cNvSpPr>
          <p:nvPr/>
        </p:nvSpPr>
        <p:spPr>
          <a:xfrm>
            <a:off x="5789612" y="2427287"/>
            <a:ext cx="5999188" cy="37623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0" dirty="0"/>
              <a:t>Conduction through head-to-head, neutral or tail-to-tail DWs</a:t>
            </a:r>
          </a:p>
          <a:p>
            <a:r>
              <a:rPr lang="en-US" b="0" dirty="0"/>
              <a:t>High conductivity between polarization orientations</a:t>
            </a:r>
          </a:p>
          <a:p>
            <a:r>
              <a:rPr lang="en-US" b="0" dirty="0"/>
              <a:t>Ultra-thin topological interface (~few units cells)</a:t>
            </a:r>
          </a:p>
          <a:p>
            <a:r>
              <a:rPr lang="en-US" b="0" dirty="0"/>
              <a:t>“DW electronics’</a:t>
            </a: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85CDDDB7-24AE-3AF1-2C15-725E2EBF7AEA}"/>
              </a:ext>
            </a:extLst>
          </p:cNvPr>
          <p:cNvSpPr txBox="1">
            <a:spLocks/>
          </p:cNvSpPr>
          <p:nvPr/>
        </p:nvSpPr>
        <p:spPr>
          <a:xfrm>
            <a:off x="546894" y="4966875"/>
            <a:ext cx="11250611" cy="1331912"/>
          </a:xfrm>
          <a:prstGeom prst="rect">
            <a:avLst/>
          </a:prstGeom>
        </p:spPr>
        <p:txBody>
          <a:bodyPr vert="horz" lIns="0" tIns="0" rIns="0" bIns="0" rtlCol="0" anchor="t" anchorCtr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400" b="1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None/>
              <a:tabLst/>
              <a:defRPr sz="20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8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None/>
              <a:tabLst/>
              <a:defRPr sz="16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b="0" dirty="0">
                <a:solidFill>
                  <a:schemeClr val="tx2"/>
                </a:solidFill>
              </a:rPr>
              <a:t>References: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J. Sun et al., ACS Appl. Mater. Interfaces 2023, 15, 6, 8691–8698 (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  <a:hlinkClick r:id="rId2"/>
              </a:rPr>
              <a:t>https://pubs.acs.org/doi/full/10.1021/acsami.2c20579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 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D. Hu et al.,  IEEE 2024 (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  <a:hlinkClick r:id="rId3"/>
              </a:rPr>
              <a:t>https://ieeexplore.ieee.org/abstract/document/10373934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 </a:t>
            </a:r>
          </a:p>
          <a:p>
            <a:pPr algn="l" rtl="0" fontAlgn="base"/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H. </a:t>
            </a:r>
            <a:r>
              <a:rPr lang="en-GB" sz="1800" b="0" i="0" dirty="0" err="1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Beccard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 et al., Phys. Rev. Appl. 2023  (</a:t>
            </a:r>
            <a:r>
              <a:rPr lang="en-GB" sz="1800" b="0" i="0" u="none" strike="noStrike" dirty="0">
                <a:solidFill>
                  <a:srgbClr val="000000"/>
                </a:solidFill>
                <a:effectLst/>
                <a:latin typeface="Aptos" panose="020B0004020202020204" pitchFamily="34" charset="0"/>
                <a:hlinkClick r:id="rId4"/>
              </a:rPr>
              <a:t>https://journals.aps.org/prapplied/abstract/10.1103/PhysRevApplied.20.064043</a:t>
            </a:r>
            <a:r>
              <a:rPr lang="en-GB" sz="1800" b="0" i="0" dirty="0">
                <a:solidFill>
                  <a:srgbClr val="000000"/>
                </a:solidFill>
                <a:effectLst/>
                <a:latin typeface="Aptos" panose="020B0004020202020204" pitchFamily="34" charset="0"/>
              </a:rPr>
              <a:t>) </a:t>
            </a:r>
          </a:p>
          <a:p>
            <a:r>
              <a:rPr lang="en-US" sz="1600" b="0" dirty="0">
                <a:solidFill>
                  <a:schemeClr val="tx2"/>
                </a:solidFill>
              </a:rPr>
              <a:t>.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943B1D-C70A-1AAC-C780-D4A88499F2F3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2">
                <a:tint val="45000"/>
                <a:satMod val="400000"/>
              </a:schemeClr>
            </a:duotone>
            <a:alphaModFix/>
          </a:blip>
          <a:srcRect l="16093" t="31389" r="35560" b="20417"/>
          <a:stretch/>
        </p:blipFill>
        <p:spPr>
          <a:xfrm>
            <a:off x="7157643" y="39311"/>
            <a:ext cx="2375319" cy="13319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13559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FBBB39-0AD6-F547-95DA-8A8FF1A65A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Applications </a:t>
            </a:r>
            <a:r>
              <a:rPr lang="en-US" sz="2000" b="0" dirty="0"/>
              <a:t>current state of art and future</a:t>
            </a:r>
            <a:endParaRPr lang="en-US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BD96A5-0591-3145-AF4F-52E6DDB1259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role of DW in performance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65A9-C170-AE44-8D09-23070DF61E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278438" cy="3762376"/>
          </a:xfrm>
        </p:spPr>
        <p:txBody>
          <a:bodyPr/>
          <a:lstStyle/>
          <a:p>
            <a:r>
              <a:rPr lang="en-GB" sz="1800" b="0" dirty="0"/>
              <a:t>Inclined DWs (a &gt; 0) in LNO lead to DW conductivity (DWC) of up to 1 mA [Kirbus2019, Godau2017]</a:t>
            </a:r>
          </a:p>
          <a:p>
            <a:pPr marL="0" indent="0">
              <a:buNone/>
            </a:pPr>
            <a:endParaRPr lang="en-GB" sz="1800" b="0" dirty="0"/>
          </a:p>
          <a:p>
            <a:r>
              <a:rPr lang="en-US" sz="1800" b="0" dirty="0"/>
              <a:t>h2h vs. t2t, i.e. n-type / p-type DWs in PPLN are re-configurable [Xiao2018]</a:t>
            </a:r>
          </a:p>
          <a:p>
            <a:endParaRPr lang="en-US" sz="1800" b="0" dirty="0"/>
          </a:p>
          <a:p>
            <a:r>
              <a:rPr lang="en-US" sz="1800" b="0" dirty="0"/>
              <a:t>DWC transport activation energies (20 … 400 °C of ~ 120 </a:t>
            </a:r>
            <a:r>
              <a:rPr lang="en-US" sz="1800" b="0" dirty="0" err="1"/>
              <a:t>meV</a:t>
            </a:r>
            <a:r>
              <a:rPr lang="en-US" sz="1800" b="0" dirty="0"/>
              <a:t> [Kämpfe2020, Yakhnevych2024]</a:t>
            </a:r>
          </a:p>
          <a:p>
            <a:pPr marL="0" indent="0">
              <a:buNone/>
            </a:pPr>
            <a:endParaRPr lang="en-US" sz="1800" b="0" dirty="0"/>
          </a:p>
          <a:p>
            <a:r>
              <a:rPr lang="en-US" sz="1800" b="0" dirty="0"/>
              <a:t>Bloch-, Néel-type DW topology in LNO [Acevedo-Salas2023]</a:t>
            </a:r>
          </a:p>
          <a:p>
            <a:endParaRPr lang="en-US" sz="1800" b="0" dirty="0"/>
          </a:p>
          <a:p>
            <a:endParaRPr lang="en-US" b="0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24B919-5D13-7342-B90B-869F775224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9E4CFF-0672-4E92-BA0E-1855AC5E8BE7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52412D-3392-0E4E-A308-F34C7F59D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8B996B29-8529-3ADE-3DF0-21B8E83E488E}"/>
              </a:ext>
            </a:extLst>
          </p:cNvPr>
          <p:cNvSpPr txBox="1">
            <a:spLocks/>
          </p:cNvSpPr>
          <p:nvPr/>
        </p:nvSpPr>
        <p:spPr>
          <a:xfrm>
            <a:off x="5789612" y="2427287"/>
            <a:ext cx="5999188" cy="376237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24000" indent="-3240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0" dirty="0"/>
              <a:t>Hall-transport of inclined h2h DWs in LNO show 2D-electron-gas behavior [Beccard2024, Verhoff2024, Yakhnevych2024]</a:t>
            </a:r>
          </a:p>
          <a:p>
            <a:pPr marL="0" indent="0">
              <a:buNone/>
            </a:pPr>
            <a:endParaRPr lang="en-US" sz="1800" b="0" dirty="0"/>
          </a:p>
          <a:p>
            <a:r>
              <a:rPr lang="en-US" sz="1800" b="0" dirty="0"/>
              <a:t>Separating Schottky barrier injection from true electronic DW transport through the R2D2-model [Zahn2024]</a:t>
            </a:r>
          </a:p>
          <a:p>
            <a:pPr marL="0" indent="0">
              <a:buNone/>
            </a:pPr>
            <a:endParaRPr lang="en-US" sz="1800" b="0" dirty="0"/>
          </a:p>
          <a:p>
            <a:r>
              <a:rPr lang="en-US" sz="1800" b="0" dirty="0"/>
              <a:t>Enhanced DWC by photo-generated electron-hole pairs [Ding2024]</a:t>
            </a:r>
          </a:p>
          <a:p>
            <a:pPr marL="0" indent="0">
              <a:buNone/>
            </a:pPr>
            <a:endParaRPr lang="en-US" sz="1800" b="0" dirty="0"/>
          </a:p>
          <a:p>
            <a:r>
              <a:rPr lang="en-US" sz="1800" b="0" dirty="0"/>
              <a:t>Mechanical strain in-/decreases DWC depending on DW orientation [Singh2021]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D842EDC-2E40-A87C-8DB0-E2E55BBBB6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4375" t="47222" r="13515" b="25834"/>
          <a:stretch/>
        </p:blipFill>
        <p:spPr>
          <a:xfrm>
            <a:off x="7862503" y="328529"/>
            <a:ext cx="2186806" cy="1499084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4015535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250611" cy="4608512"/>
          </a:xfrm>
        </p:spPr>
        <p:txBody>
          <a:bodyPr>
            <a:normAutofit/>
          </a:bodyPr>
          <a:lstStyle/>
          <a:p>
            <a:r>
              <a:rPr lang="en-US" sz="1600" b="0" dirty="0"/>
              <a:t>L. M. </a:t>
            </a:r>
            <a:r>
              <a:rPr lang="en-US" sz="1600" b="0" dirty="0" err="1"/>
              <a:t>Verhoff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2-dimensional electronic conductivity in insulating ferroelectrics: Peculiar properties of domain walls</a:t>
            </a:r>
            <a:r>
              <a:rPr lang="en-US" sz="1600" b="0" dirty="0"/>
              <a:t>, Phys. Rev. Lett. (2024) submitted.</a:t>
            </a:r>
          </a:p>
          <a:p>
            <a:r>
              <a:rPr lang="en-US" sz="1600" b="0" dirty="0"/>
              <a:t>U. </a:t>
            </a:r>
            <a:r>
              <a:rPr lang="en-US" sz="1600" b="0" dirty="0" err="1"/>
              <a:t>Yakhnevych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High-temperature domain wall current in Mg-doped lithium niobate single crystals up to 400°C</a:t>
            </a:r>
            <a:r>
              <a:rPr lang="en-US" sz="1600" b="0" dirty="0"/>
              <a:t>, Appl. Phys. Lett. (2004) submitted; https://doi.org/10.48550/arXiv.2404.01214.</a:t>
            </a:r>
          </a:p>
          <a:p>
            <a:r>
              <a:rPr lang="en-US" sz="1600" b="0" dirty="0"/>
              <a:t>L. Ding, L.M. Eng, et al., </a:t>
            </a:r>
            <a:r>
              <a:rPr lang="en-US" sz="1600" b="0" dirty="0">
                <a:solidFill>
                  <a:schemeClr val="accent2"/>
                </a:solidFill>
              </a:rPr>
              <a:t>Comparative study of photo-induced electronic transport along ferroelectric domain walls in lithium niobate single crystals</a:t>
            </a:r>
            <a:r>
              <a:rPr lang="en-US" sz="1600" b="0" dirty="0"/>
              <a:t>, Appl. Phys. Lett. (2024) submitted; https://arxiv.org/abs/2402.17508.</a:t>
            </a:r>
          </a:p>
          <a:p>
            <a:r>
              <a:rPr lang="en-US" sz="1600" b="0" dirty="0"/>
              <a:t>M. Zahn, L.M. Eng, et al., </a:t>
            </a:r>
            <a:r>
              <a:rPr lang="en-US" sz="1600" b="0" dirty="0">
                <a:solidFill>
                  <a:schemeClr val="accent2"/>
                </a:solidFill>
              </a:rPr>
              <a:t>Equivalent-circuit model that quantitatively describes domain-wall conductivity in FE LiNbO</a:t>
            </a:r>
            <a:r>
              <a:rPr lang="en-US" sz="1600" b="0" baseline="-25000" dirty="0">
                <a:solidFill>
                  <a:schemeClr val="accent2"/>
                </a:solidFill>
              </a:rPr>
              <a:t>3</a:t>
            </a:r>
            <a:r>
              <a:rPr lang="en-US" sz="1600" b="0" dirty="0"/>
              <a:t>, Phys. Rev. Appl. 21, 024007 (2024); https://doi.org/10.1103/PhysRevApplied.21.024007.</a:t>
            </a:r>
          </a:p>
          <a:p>
            <a:r>
              <a:rPr lang="en-US" sz="1600" b="0" dirty="0"/>
              <a:t>H. </a:t>
            </a:r>
            <a:r>
              <a:rPr lang="en-US" sz="1600" b="0" dirty="0" err="1"/>
              <a:t>Beccard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Hall mobilities and sheet carrier densities in a single LiNbO</a:t>
            </a:r>
            <a:r>
              <a:rPr lang="en-US" sz="1600" b="0" baseline="-25000" dirty="0">
                <a:solidFill>
                  <a:schemeClr val="accent2"/>
                </a:solidFill>
              </a:rPr>
              <a:t>3</a:t>
            </a:r>
            <a:r>
              <a:rPr lang="en-US" sz="1600" b="0" dirty="0">
                <a:solidFill>
                  <a:schemeClr val="accent2"/>
                </a:solidFill>
              </a:rPr>
              <a:t> conductive ferroelectric DWs</a:t>
            </a:r>
            <a:r>
              <a:rPr lang="en-US" sz="1600" b="0" dirty="0"/>
              <a:t>, Phys. Rev. Appl. 20, 064043 (2023); https://doi.org/10.1103/PhysRevApplied.20.064043.</a:t>
            </a:r>
          </a:p>
          <a:p>
            <a:r>
              <a:rPr lang="en-US" sz="1600" b="0" dirty="0"/>
              <a:t>U. Acevedo-Salas, L.M. Eng, et al., </a:t>
            </a:r>
            <a:r>
              <a:rPr lang="en-US" sz="1600" b="0" dirty="0">
                <a:solidFill>
                  <a:schemeClr val="accent2"/>
                </a:solidFill>
              </a:rPr>
              <a:t>Impact of 3D curvature on the polarization orientation in </a:t>
            </a:r>
            <a:r>
              <a:rPr lang="en-US" sz="1600" b="0" dirty="0" err="1">
                <a:solidFill>
                  <a:schemeClr val="accent2"/>
                </a:solidFill>
              </a:rPr>
              <a:t>nonIsing</a:t>
            </a:r>
            <a:r>
              <a:rPr lang="en-US" sz="1600" b="0" dirty="0">
                <a:solidFill>
                  <a:schemeClr val="accent2"/>
                </a:solidFill>
              </a:rPr>
              <a:t> domain walls</a:t>
            </a:r>
            <a:r>
              <a:rPr lang="en-US" sz="1600" b="0" dirty="0"/>
              <a:t>, Nano Letters 23, 795 (2023); https://doi.org/10.1021/acs.nanolett.2c03579.</a:t>
            </a:r>
          </a:p>
          <a:p>
            <a:r>
              <a:rPr lang="en-US" sz="1600" b="0" dirty="0"/>
              <a:t>E. Singh, L.M. Eng, et al., </a:t>
            </a:r>
            <a:r>
              <a:rPr lang="en-US" sz="1600" b="0" dirty="0">
                <a:solidFill>
                  <a:schemeClr val="accent2"/>
                </a:solidFill>
              </a:rPr>
              <a:t>Tuning the domain wall conductivity in bulk lithium niobate by uniaxial stress</a:t>
            </a:r>
            <a:r>
              <a:rPr lang="en-US" sz="1600" b="0" dirty="0"/>
              <a:t>, Phys. Rev. B 106, 144103 (2022); https://doi.org/10.1103/PhysRevB.106.144103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 </a:t>
            </a:r>
            <a:r>
              <a:rPr lang="en-US" sz="2000" b="0" dirty="0"/>
              <a:t>of the group Prof. Lukas Eng (TU-Dresden)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6C88-6AE5-4CE9-ABC7-D4686D5636F2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94866B-FEB1-B70C-E306-AC205C5237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500" t="35259" r="11917" b="56444"/>
          <a:stretch/>
        </p:blipFill>
        <p:spPr>
          <a:xfrm>
            <a:off x="8131004" y="337504"/>
            <a:ext cx="1856912" cy="68865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23D720-73CE-877E-8CA9-E565230C44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17" t="34815" r="54833" b="56444"/>
          <a:stretch/>
        </p:blipFill>
        <p:spPr>
          <a:xfrm>
            <a:off x="10058399" y="246064"/>
            <a:ext cx="2016633" cy="92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64223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1592263"/>
            <a:ext cx="11250611" cy="4608512"/>
          </a:xfrm>
        </p:spPr>
        <p:txBody>
          <a:bodyPr>
            <a:normAutofit/>
          </a:bodyPr>
          <a:lstStyle/>
          <a:p>
            <a:r>
              <a:rPr lang="en-US" sz="1600" b="0" dirty="0"/>
              <a:t>J. Rix, L.M. Eng, et al., </a:t>
            </a:r>
            <a:r>
              <a:rPr lang="en-US" sz="1600" b="0" dirty="0">
                <a:solidFill>
                  <a:schemeClr val="accent2"/>
                </a:solidFill>
              </a:rPr>
              <a:t>Brillouin and Raman imaging of domain walls in periodically-poled MgO:LiNbO</a:t>
            </a:r>
            <a:r>
              <a:rPr lang="en-US" sz="1600" b="0" baseline="-25000" dirty="0">
                <a:solidFill>
                  <a:schemeClr val="accent2"/>
                </a:solidFill>
              </a:rPr>
              <a:t>3</a:t>
            </a:r>
            <a:r>
              <a:rPr lang="en-US" sz="1600" b="0" dirty="0"/>
              <a:t>, Optics Express 30, 5051 (2022); https://doi.org/10.1364/OE.447554.</a:t>
            </a:r>
          </a:p>
          <a:p>
            <a:r>
              <a:rPr lang="en-US" sz="1600" b="0" dirty="0"/>
              <a:t>J. </a:t>
            </a:r>
            <a:r>
              <a:rPr lang="en-US" sz="1600" b="0" dirty="0" err="1"/>
              <a:t>Golde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Quantifying the Refractive Index of Ferroelectric Domain Walls in Periodically-Poled LiNbO</a:t>
            </a:r>
            <a:r>
              <a:rPr lang="en-US" sz="1600" b="0" baseline="-25000" dirty="0">
                <a:solidFill>
                  <a:schemeClr val="accent2"/>
                </a:solidFill>
              </a:rPr>
              <a:t>3</a:t>
            </a:r>
            <a:r>
              <a:rPr lang="en-US" sz="1600" b="0" dirty="0">
                <a:solidFill>
                  <a:schemeClr val="accent2"/>
                </a:solidFill>
              </a:rPr>
              <a:t> Single Crystals by Polarization-Sensitive Optical Coherence Tomography</a:t>
            </a:r>
            <a:r>
              <a:rPr lang="en-US" sz="1600" b="0" dirty="0"/>
              <a:t>, Optics Expr. 29, 33615 (2021); https://doi.org/10.1364/OE.432810.</a:t>
            </a:r>
          </a:p>
          <a:p>
            <a:r>
              <a:rPr lang="en-US" sz="1600" b="0" dirty="0"/>
              <a:t>Th. </a:t>
            </a:r>
            <a:r>
              <a:rPr lang="en-US" sz="1600" b="0" dirty="0" err="1"/>
              <a:t>Kämpfe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Tunable Non-Volatile Memory by Conductive FE Domain Walls in Lithium Niobate Thin Films</a:t>
            </a:r>
            <a:r>
              <a:rPr lang="en-US" sz="1600" b="0" dirty="0"/>
              <a:t>, Crystal 10, 804 (2020); https://doi.org/10.3390/cryst10090804.</a:t>
            </a:r>
          </a:p>
          <a:p>
            <a:r>
              <a:rPr lang="en-US" sz="1600" b="0" dirty="0"/>
              <a:t>B. </a:t>
            </a:r>
            <a:r>
              <a:rPr lang="en-US" sz="1600" b="0" dirty="0" err="1"/>
              <a:t>Kirbus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Real-Time 3D-Imaging of Nanoscale Ferroelectric Domain Wall Dynamics in Lithium Niobate Single Crystals under Electric Stimuli: Implications for Domain Wall-Based </a:t>
            </a:r>
            <a:r>
              <a:rPr lang="en-US" sz="1600" b="0" dirty="0" err="1">
                <a:solidFill>
                  <a:schemeClr val="accent2"/>
                </a:solidFill>
              </a:rPr>
              <a:t>Nanoelectronic</a:t>
            </a:r>
            <a:r>
              <a:rPr lang="en-US" sz="1600" b="0" dirty="0">
                <a:solidFill>
                  <a:schemeClr val="accent2"/>
                </a:solidFill>
              </a:rPr>
              <a:t> Devices</a:t>
            </a:r>
            <a:r>
              <a:rPr lang="en-US" sz="1600" b="0" dirty="0"/>
              <a:t>, ACS Applied Nano Materials 2, 5787 (2019); https://doi.org/10.1021/acsanm.9b01240.</a:t>
            </a:r>
          </a:p>
          <a:p>
            <a:r>
              <a:rPr lang="en-US" sz="1600" b="0" dirty="0"/>
              <a:t>S.Y. Xiao, L.M. Eng, et al., </a:t>
            </a:r>
            <a:r>
              <a:rPr lang="en-US" sz="1600" b="0" dirty="0">
                <a:solidFill>
                  <a:schemeClr val="accent2"/>
                </a:solidFill>
              </a:rPr>
              <a:t>Dipole-tunneling model from asymmetric DW conductivity in LiNbO</a:t>
            </a:r>
            <a:r>
              <a:rPr lang="en-US" sz="1600" b="0" baseline="-25000" dirty="0">
                <a:solidFill>
                  <a:schemeClr val="accent2"/>
                </a:solidFill>
              </a:rPr>
              <a:t>3</a:t>
            </a:r>
            <a:r>
              <a:rPr lang="en-US" sz="1600" b="0" dirty="0">
                <a:solidFill>
                  <a:schemeClr val="accent2"/>
                </a:solidFill>
              </a:rPr>
              <a:t> single crystals</a:t>
            </a:r>
            <a:r>
              <a:rPr lang="en-US" sz="1600" b="0" dirty="0"/>
              <a:t>, Phys. Rev. Appl. 10, 034002 (2018); https://doi.org/10.1103/PhysRevApplied.10.034002.</a:t>
            </a:r>
          </a:p>
          <a:p>
            <a:r>
              <a:rPr lang="en-US" sz="1600" b="0" dirty="0"/>
              <a:t>Ch. </a:t>
            </a:r>
            <a:r>
              <a:rPr lang="en-US" sz="1600" b="0" dirty="0" err="1"/>
              <a:t>Godau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Enhancing the domain wall conductivity in lithium niobate single crystals</a:t>
            </a:r>
            <a:r>
              <a:rPr lang="en-US" sz="1600" b="0" dirty="0"/>
              <a:t>, ACS Nano 11, 4816 (2017); https://doi.org/10.1021/acsnano.7b01199.</a:t>
            </a:r>
          </a:p>
          <a:p>
            <a:r>
              <a:rPr lang="en-US" sz="1600" b="0" dirty="0"/>
              <a:t>T. </a:t>
            </a:r>
            <a:r>
              <a:rPr lang="en-US" sz="1600" b="0" dirty="0" err="1"/>
              <a:t>Kämpfe</a:t>
            </a:r>
            <a:r>
              <a:rPr lang="en-US" sz="1600" b="0" dirty="0"/>
              <a:t>, L.M. Eng, et al., </a:t>
            </a:r>
            <a:r>
              <a:rPr lang="en-US" sz="1600" b="0" dirty="0">
                <a:solidFill>
                  <a:schemeClr val="accent2"/>
                </a:solidFill>
              </a:rPr>
              <a:t>Optical 3D profiling of charged DWs in ferroelectrics by Cherenkov SHG</a:t>
            </a:r>
            <a:r>
              <a:rPr lang="en-US" sz="1600" b="0" dirty="0"/>
              <a:t>, Phys. Rev. B 89, 035314 (2014); https://doi.org/10.1103/PhysRevB.89.035314.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Works </a:t>
            </a:r>
            <a:r>
              <a:rPr lang="en-US" sz="2000" b="0" dirty="0"/>
              <a:t>of the group Prof. Lukas Eng (TU-Dresden)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A6C88-6AE5-4CE9-ABC7-D4686D5636F2}" type="datetime3">
              <a:rPr lang="en-US" smtClean="0"/>
              <a:t>22 May 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24AE41-8AEE-561D-F2CE-2703F51CC37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5500" t="35259" r="11917" b="56444"/>
          <a:stretch/>
        </p:blipFill>
        <p:spPr>
          <a:xfrm>
            <a:off x="8131004" y="337504"/>
            <a:ext cx="1856912" cy="68865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0A1872-6363-05E6-7215-D334DA146D4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417" t="34815" r="54833" b="56444"/>
          <a:stretch/>
        </p:blipFill>
        <p:spPr>
          <a:xfrm>
            <a:off x="10058399" y="246064"/>
            <a:ext cx="2016633" cy="92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67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0B3B0B-1F41-4974-8B14-6C3201DC09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Perturbed Angular Correlation (PAC)</a:t>
            </a:r>
            <a:br>
              <a:rPr lang="en-US" dirty="0"/>
            </a:br>
            <a:r>
              <a:rPr lang="en-US" sz="2400" b="0" dirty="0"/>
              <a:t>A method to probe </a:t>
            </a:r>
            <a:r>
              <a:rPr lang="en-US" sz="2400" b="0" dirty="0">
                <a:solidFill>
                  <a:schemeClr val="accent1"/>
                </a:solidFill>
              </a:rPr>
              <a:t>hyperfine interactions </a:t>
            </a:r>
            <a:r>
              <a:rPr lang="en-US" sz="2400" b="0" dirty="0"/>
              <a:t>in matter</a:t>
            </a:r>
            <a:endParaRPr lang="en-US" b="0" dirty="0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93853150-8748-4906-A99E-0D21BD93A0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698" y="2940621"/>
            <a:ext cx="2178998" cy="1819695"/>
          </a:xfrm>
          <a:prstGeom prst="rect">
            <a:avLst/>
          </a:prstGeom>
        </p:spPr>
      </p:pic>
      <p:sp>
        <p:nvSpPr>
          <p:cNvPr id="3" name="Ellipse 2">
            <a:extLst>
              <a:ext uri="{FF2B5EF4-FFF2-40B4-BE49-F238E27FC236}">
                <a16:creationId xmlns:a16="http://schemas.microsoft.com/office/drawing/2014/main" id="{93969E2E-B4E5-42FC-B2C1-BAA952A6DE88}"/>
              </a:ext>
            </a:extLst>
          </p:cNvPr>
          <p:cNvSpPr/>
          <p:nvPr/>
        </p:nvSpPr>
        <p:spPr>
          <a:xfrm>
            <a:off x="2069449" y="3459809"/>
            <a:ext cx="521021" cy="521021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Gerader Verbinder 9">
            <a:extLst>
              <a:ext uri="{FF2B5EF4-FFF2-40B4-BE49-F238E27FC236}">
                <a16:creationId xmlns:a16="http://schemas.microsoft.com/office/drawing/2014/main" id="{7670DF67-BE44-44EF-B85F-174DE99822B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2329960" y="1863524"/>
            <a:ext cx="2404086" cy="159628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1F7CB298-C047-4780-9A2E-A71056150561}"/>
              </a:ext>
            </a:extLst>
          </p:cNvPr>
          <p:cNvCxnSpPr>
            <a:cxnSpLocks/>
          </p:cNvCxnSpPr>
          <p:nvPr/>
        </p:nvCxnSpPr>
        <p:spPr>
          <a:xfrm>
            <a:off x="2329960" y="3980830"/>
            <a:ext cx="2772127" cy="139889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B4788F0D-628E-4C59-8125-FD92DCD9EBF8}"/>
              </a:ext>
            </a:extLst>
          </p:cNvPr>
          <p:cNvGrpSpPr/>
          <p:nvPr/>
        </p:nvGrpSpPr>
        <p:grpSpPr>
          <a:xfrm rot="20838026">
            <a:off x="3916492" y="1219970"/>
            <a:ext cx="6370947" cy="4680931"/>
            <a:chOff x="8923125" y="2473698"/>
            <a:chExt cx="1012254" cy="743734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99B893C-D876-4C78-8AB4-5035142D8117}"/>
                </a:ext>
              </a:extLst>
            </p:cNvPr>
            <p:cNvSpPr/>
            <p:nvPr/>
          </p:nvSpPr>
          <p:spPr>
            <a:xfrm>
              <a:off x="8923125" y="2473698"/>
              <a:ext cx="646996" cy="646996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B3D1791B-8142-4C10-B0FD-CED238F61AFE}"/>
                </a:ext>
              </a:extLst>
            </p:cNvPr>
            <p:cNvSpPr/>
            <p:nvPr/>
          </p:nvSpPr>
          <p:spPr>
            <a:xfrm rot="2480464">
              <a:off x="9427796" y="3138758"/>
              <a:ext cx="507583" cy="7867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7" name="Gruppieren 66">
            <a:extLst>
              <a:ext uri="{FF2B5EF4-FFF2-40B4-BE49-F238E27FC236}">
                <a16:creationId xmlns:a16="http://schemas.microsoft.com/office/drawing/2014/main" id="{7E1E351E-5D3C-42A8-AEAA-13DB7DEEBBAA}"/>
              </a:ext>
            </a:extLst>
          </p:cNvPr>
          <p:cNvGrpSpPr/>
          <p:nvPr/>
        </p:nvGrpSpPr>
        <p:grpSpPr>
          <a:xfrm>
            <a:off x="6096000" y="3719167"/>
            <a:ext cx="1154565" cy="658756"/>
            <a:chOff x="3693151" y="2779065"/>
            <a:chExt cx="2085619" cy="1189984"/>
          </a:xfrm>
        </p:grpSpPr>
        <p:cxnSp>
          <p:nvCxnSpPr>
            <p:cNvPr id="31" name="Gerader Verbinder 30">
              <a:extLst>
                <a:ext uri="{FF2B5EF4-FFF2-40B4-BE49-F238E27FC236}">
                  <a16:creationId xmlns:a16="http://schemas.microsoft.com/office/drawing/2014/main" id="{0375355E-042F-4837-BB8A-35566494B10F}"/>
                </a:ext>
              </a:extLst>
            </p:cNvPr>
            <p:cNvCxnSpPr>
              <a:cxnSpLocks/>
            </p:cNvCxnSpPr>
            <p:nvPr/>
          </p:nvCxnSpPr>
          <p:spPr>
            <a:xfrm>
              <a:off x="3693151" y="3325867"/>
              <a:ext cx="48547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Gerader Verbinder 31">
              <a:extLst>
                <a:ext uri="{FF2B5EF4-FFF2-40B4-BE49-F238E27FC236}">
                  <a16:creationId xmlns:a16="http://schemas.microsoft.com/office/drawing/2014/main" id="{87A2CE11-4BF2-478B-BEF0-104527747066}"/>
                </a:ext>
              </a:extLst>
            </p:cNvPr>
            <p:cNvCxnSpPr>
              <a:cxnSpLocks/>
            </p:cNvCxnSpPr>
            <p:nvPr/>
          </p:nvCxnSpPr>
          <p:spPr>
            <a:xfrm>
              <a:off x="4791121" y="3022455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Gerader Verbinder 32">
              <a:extLst>
                <a:ext uri="{FF2B5EF4-FFF2-40B4-BE49-F238E27FC236}">
                  <a16:creationId xmlns:a16="http://schemas.microsoft.com/office/drawing/2014/main" id="{D5D98B93-B00E-4C35-AB40-9FEE56115F5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74300" y="3016251"/>
              <a:ext cx="604922" cy="305647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Gerader Verbinder 33">
              <a:extLst>
                <a:ext uri="{FF2B5EF4-FFF2-40B4-BE49-F238E27FC236}">
                  <a16:creationId xmlns:a16="http://schemas.microsoft.com/office/drawing/2014/main" id="{F1B230F7-7DC2-43A9-9B71-4392C4F7315F}"/>
                </a:ext>
              </a:extLst>
            </p:cNvPr>
            <p:cNvCxnSpPr>
              <a:cxnSpLocks/>
            </p:cNvCxnSpPr>
            <p:nvPr/>
          </p:nvCxnSpPr>
          <p:spPr>
            <a:xfrm>
              <a:off x="4801754" y="3752498"/>
              <a:ext cx="96061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Gerader Verbinder 34">
              <a:extLst>
                <a:ext uri="{FF2B5EF4-FFF2-40B4-BE49-F238E27FC236}">
                  <a16:creationId xmlns:a16="http://schemas.microsoft.com/office/drawing/2014/main" id="{FBA804DE-CCF2-4769-9AC0-CDB7EEDB132F}"/>
                </a:ext>
              </a:extLst>
            </p:cNvPr>
            <p:cNvCxnSpPr>
              <a:cxnSpLocks/>
            </p:cNvCxnSpPr>
            <p:nvPr/>
          </p:nvCxnSpPr>
          <p:spPr>
            <a:xfrm>
              <a:off x="4174300" y="3319908"/>
              <a:ext cx="641719" cy="432589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Gerader Verbinder 35">
              <a:extLst>
                <a:ext uri="{FF2B5EF4-FFF2-40B4-BE49-F238E27FC236}">
                  <a16:creationId xmlns:a16="http://schemas.microsoft.com/office/drawing/2014/main" id="{7D9FBB6B-EDCE-49B2-B1A9-B82582335405}"/>
                </a:ext>
              </a:extLst>
            </p:cNvPr>
            <p:cNvCxnSpPr>
              <a:cxnSpLocks/>
            </p:cNvCxnSpPr>
            <p:nvPr/>
          </p:nvCxnSpPr>
          <p:spPr>
            <a:xfrm>
              <a:off x="4816019" y="2785985"/>
              <a:ext cx="96275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Gerader Verbinder 36">
              <a:extLst>
                <a:ext uri="{FF2B5EF4-FFF2-40B4-BE49-F238E27FC236}">
                  <a16:creationId xmlns:a16="http://schemas.microsoft.com/office/drawing/2014/main" id="{2BF037EB-42E6-4A36-808A-F086B527A7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99198" y="2782004"/>
              <a:ext cx="616821" cy="533923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Gerader Verbinder 37">
              <a:extLst>
                <a:ext uri="{FF2B5EF4-FFF2-40B4-BE49-F238E27FC236}">
                  <a16:creationId xmlns:a16="http://schemas.microsoft.com/office/drawing/2014/main" id="{8D0A21FE-6144-44DA-AC78-43174C91D7B0}"/>
                </a:ext>
              </a:extLst>
            </p:cNvPr>
            <p:cNvCxnSpPr>
              <a:cxnSpLocks/>
            </p:cNvCxnSpPr>
            <p:nvPr/>
          </p:nvCxnSpPr>
          <p:spPr>
            <a:xfrm>
              <a:off x="4826652" y="3967417"/>
              <a:ext cx="94727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357A6422-69D9-4AE8-B805-A91A1C75A866}"/>
                </a:ext>
              </a:extLst>
            </p:cNvPr>
            <p:cNvCxnSpPr>
              <a:cxnSpLocks/>
            </p:cNvCxnSpPr>
            <p:nvPr/>
          </p:nvCxnSpPr>
          <p:spPr>
            <a:xfrm>
              <a:off x="4199198" y="3329841"/>
              <a:ext cx="616821" cy="633598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Gerade Verbindung mit Pfeil 39">
              <a:extLst>
                <a:ext uri="{FF2B5EF4-FFF2-40B4-BE49-F238E27FC236}">
                  <a16:creationId xmlns:a16="http://schemas.microsoft.com/office/drawing/2014/main" id="{D19DA488-179B-44B1-8910-0CE7660B2B9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2785985"/>
              <a:ext cx="0" cy="2151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Gerade Verbindung mit Pfeil 40">
              <a:extLst>
                <a:ext uri="{FF2B5EF4-FFF2-40B4-BE49-F238E27FC236}">
                  <a16:creationId xmlns:a16="http://schemas.microsoft.com/office/drawing/2014/main" id="{B6359F88-857C-4439-B372-AE565E996CE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3489068"/>
              <a:ext cx="0" cy="26342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 Verbindung mit Pfeil 41">
              <a:extLst>
                <a:ext uri="{FF2B5EF4-FFF2-40B4-BE49-F238E27FC236}">
                  <a16:creationId xmlns:a16="http://schemas.microsoft.com/office/drawing/2014/main" id="{702981CB-76F2-4D84-8CE0-BD5CEBC72A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025" y="3489067"/>
              <a:ext cx="0" cy="4743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94EA072A-3BE6-4EE7-8DD4-0B8633D4A74D}"/>
                </a:ext>
              </a:extLst>
            </p:cNvPr>
            <p:cNvCxnSpPr>
              <a:cxnSpLocks/>
            </p:cNvCxnSpPr>
            <p:nvPr/>
          </p:nvCxnSpPr>
          <p:spPr>
            <a:xfrm>
              <a:off x="4802685" y="3251598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E5C4CCFA-4114-4FEA-BF2C-C7D60B8A220F}"/>
                </a:ext>
              </a:extLst>
            </p:cNvPr>
            <p:cNvCxnSpPr>
              <a:cxnSpLocks/>
            </p:cNvCxnSpPr>
            <p:nvPr/>
          </p:nvCxnSpPr>
          <p:spPr>
            <a:xfrm>
              <a:off x="4802685" y="3491678"/>
              <a:ext cx="972176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Gerader Verbinder 50">
              <a:extLst>
                <a:ext uri="{FF2B5EF4-FFF2-40B4-BE49-F238E27FC236}">
                  <a16:creationId xmlns:a16="http://schemas.microsoft.com/office/drawing/2014/main" id="{3C1CA7A1-DF5A-489A-B605-177A694DCC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03519" y="3261724"/>
              <a:ext cx="612500" cy="52483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Gerader Verbinder 53">
              <a:extLst>
                <a:ext uri="{FF2B5EF4-FFF2-40B4-BE49-F238E27FC236}">
                  <a16:creationId xmlns:a16="http://schemas.microsoft.com/office/drawing/2014/main" id="{3EBA3C74-2258-44EA-810E-693C0EB3FF3C}"/>
                </a:ext>
              </a:extLst>
            </p:cNvPr>
            <p:cNvCxnSpPr>
              <a:cxnSpLocks/>
            </p:cNvCxnSpPr>
            <p:nvPr/>
          </p:nvCxnSpPr>
          <p:spPr>
            <a:xfrm>
              <a:off x="4235538" y="3329811"/>
              <a:ext cx="566216" cy="161867"/>
            </a:xfrm>
            <a:prstGeom prst="line">
              <a:avLst/>
            </a:prstGeom>
            <a:ln w="1905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Gerade Verbindung mit Pfeil 60">
              <a:extLst>
                <a:ext uri="{FF2B5EF4-FFF2-40B4-BE49-F238E27FC236}">
                  <a16:creationId xmlns:a16="http://schemas.microsoft.com/office/drawing/2014/main" id="{9C035301-8C9B-40C1-B09B-049FD638C8D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2031" y="2779065"/>
              <a:ext cx="0" cy="47437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Gerade Verbindung mit Pfeil 65">
              <a:extLst>
                <a:ext uri="{FF2B5EF4-FFF2-40B4-BE49-F238E27FC236}">
                  <a16:creationId xmlns:a16="http://schemas.microsoft.com/office/drawing/2014/main" id="{BDDF6DD2-21C8-4E74-85F4-EF611B5B02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31111" y="3753919"/>
              <a:ext cx="0" cy="21513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5" name="Grafik 104">
            <a:extLst>
              <a:ext uri="{FF2B5EF4-FFF2-40B4-BE49-F238E27FC236}">
                <a16:creationId xmlns:a16="http://schemas.microsoft.com/office/drawing/2014/main" id="{ACD87C76-9CE3-4D92-A5C7-34230414877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89440" y="2447210"/>
            <a:ext cx="796914" cy="552355"/>
          </a:xfrm>
          <a:prstGeom prst="rect">
            <a:avLst/>
          </a:prstGeom>
        </p:spPr>
      </p:pic>
      <p:cxnSp>
        <p:nvCxnSpPr>
          <p:cNvPr id="106" name="Gerader Verbinder 105">
            <a:extLst>
              <a:ext uri="{FF2B5EF4-FFF2-40B4-BE49-F238E27FC236}">
                <a16:creationId xmlns:a16="http://schemas.microsoft.com/office/drawing/2014/main" id="{0E7B259D-C085-40EA-A5D7-D6FBA9A71AFC}"/>
              </a:ext>
            </a:extLst>
          </p:cNvPr>
          <p:cNvCxnSpPr>
            <a:cxnSpLocks/>
          </p:cNvCxnSpPr>
          <p:nvPr/>
        </p:nvCxnSpPr>
        <p:spPr>
          <a:xfrm>
            <a:off x="6134180" y="2721683"/>
            <a:ext cx="25931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9DA96317-A9CD-426C-9AA6-C94F28B4B045}"/>
              </a:ext>
            </a:extLst>
          </p:cNvPr>
          <p:cNvCxnSpPr>
            <a:cxnSpLocks/>
          </p:cNvCxnSpPr>
          <p:nvPr/>
        </p:nvCxnSpPr>
        <p:spPr>
          <a:xfrm flipV="1">
            <a:off x="6393499" y="2483191"/>
            <a:ext cx="195940" cy="232401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Gerader Verbinder 108">
            <a:extLst>
              <a:ext uri="{FF2B5EF4-FFF2-40B4-BE49-F238E27FC236}">
                <a16:creationId xmlns:a16="http://schemas.microsoft.com/office/drawing/2014/main" id="{FD8E41A0-6C1C-45E1-8AB2-1D266CECF80F}"/>
              </a:ext>
            </a:extLst>
          </p:cNvPr>
          <p:cNvCxnSpPr>
            <a:cxnSpLocks/>
          </p:cNvCxnSpPr>
          <p:nvPr/>
        </p:nvCxnSpPr>
        <p:spPr>
          <a:xfrm>
            <a:off x="6400412" y="2715592"/>
            <a:ext cx="191774" cy="53139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Gerader Verbinder 112">
            <a:extLst>
              <a:ext uri="{FF2B5EF4-FFF2-40B4-BE49-F238E27FC236}">
                <a16:creationId xmlns:a16="http://schemas.microsoft.com/office/drawing/2014/main" id="{EA03213A-870B-47E8-8928-91288E8DA6E9}"/>
              </a:ext>
            </a:extLst>
          </p:cNvPr>
          <p:cNvCxnSpPr>
            <a:cxnSpLocks/>
          </p:cNvCxnSpPr>
          <p:nvPr/>
        </p:nvCxnSpPr>
        <p:spPr>
          <a:xfrm>
            <a:off x="6393499" y="2730533"/>
            <a:ext cx="195940" cy="179766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Gerader Verbinder 116">
            <a:extLst>
              <a:ext uri="{FF2B5EF4-FFF2-40B4-BE49-F238E27FC236}">
                <a16:creationId xmlns:a16="http://schemas.microsoft.com/office/drawing/2014/main" id="{D970B843-6400-4992-BE75-03DD07CD7D86}"/>
              </a:ext>
            </a:extLst>
          </p:cNvPr>
          <p:cNvCxnSpPr>
            <a:cxnSpLocks/>
          </p:cNvCxnSpPr>
          <p:nvPr/>
        </p:nvCxnSpPr>
        <p:spPr>
          <a:xfrm>
            <a:off x="4028389" y="3440022"/>
            <a:ext cx="107369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Textfeld 117">
            <a:extLst>
              <a:ext uri="{FF2B5EF4-FFF2-40B4-BE49-F238E27FC236}">
                <a16:creationId xmlns:a16="http://schemas.microsoft.com/office/drawing/2014/main" id="{C3E5B4BF-2638-4111-B9D3-C6AFCB97E1B7}"/>
              </a:ext>
            </a:extLst>
          </p:cNvPr>
          <p:cNvSpPr txBox="1"/>
          <p:nvPr/>
        </p:nvSpPr>
        <p:spPr>
          <a:xfrm>
            <a:off x="4008094" y="3206626"/>
            <a:ext cx="772106" cy="371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5/2</a:t>
            </a:r>
            <a:r>
              <a:rPr lang="en-US" sz="1200" baseline="30000" dirty="0"/>
              <a:t>+</a:t>
            </a:r>
            <a:r>
              <a:rPr lang="en-US" sz="1200" dirty="0"/>
              <a:t> </a:t>
            </a:r>
          </a:p>
          <a:p>
            <a:r>
              <a:rPr lang="en-US" sz="1200" dirty="0"/>
              <a:t>245.395keV</a:t>
            </a:r>
          </a:p>
        </p:txBody>
      </p:sp>
      <p:sp>
        <p:nvSpPr>
          <p:cNvPr id="120" name="Textfeld 119">
            <a:extLst>
              <a:ext uri="{FF2B5EF4-FFF2-40B4-BE49-F238E27FC236}">
                <a16:creationId xmlns:a16="http://schemas.microsoft.com/office/drawing/2014/main" id="{7DEA3164-BCD2-4348-9477-42E70DA1EB34}"/>
              </a:ext>
            </a:extLst>
          </p:cNvPr>
          <p:cNvSpPr txBox="1"/>
          <p:nvPr/>
        </p:nvSpPr>
        <p:spPr>
          <a:xfrm>
            <a:off x="4581255" y="3208632"/>
            <a:ext cx="483050" cy="2230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84.5ns</a:t>
            </a:r>
          </a:p>
        </p:txBody>
      </p:sp>
      <p:cxnSp>
        <p:nvCxnSpPr>
          <p:cNvPr id="121" name="Gerader Verbinder 120">
            <a:extLst>
              <a:ext uri="{FF2B5EF4-FFF2-40B4-BE49-F238E27FC236}">
                <a16:creationId xmlns:a16="http://schemas.microsoft.com/office/drawing/2014/main" id="{FF1A419A-DD35-43A7-ADDB-5F544098DD85}"/>
              </a:ext>
            </a:extLst>
          </p:cNvPr>
          <p:cNvCxnSpPr>
            <a:cxnSpLocks/>
          </p:cNvCxnSpPr>
          <p:nvPr/>
        </p:nvCxnSpPr>
        <p:spPr>
          <a:xfrm>
            <a:off x="5135988" y="3440022"/>
            <a:ext cx="960011" cy="57973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Gerader Verbinder 122">
            <a:extLst>
              <a:ext uri="{FF2B5EF4-FFF2-40B4-BE49-F238E27FC236}">
                <a16:creationId xmlns:a16="http://schemas.microsoft.com/office/drawing/2014/main" id="{027E6FE5-438D-4517-9170-BDB21631A7DB}"/>
              </a:ext>
            </a:extLst>
          </p:cNvPr>
          <p:cNvCxnSpPr>
            <a:cxnSpLocks/>
          </p:cNvCxnSpPr>
          <p:nvPr/>
        </p:nvCxnSpPr>
        <p:spPr>
          <a:xfrm flipH="1">
            <a:off x="5102087" y="2711308"/>
            <a:ext cx="1039979" cy="728714"/>
          </a:xfrm>
          <a:prstGeom prst="line">
            <a:avLst/>
          </a:prstGeom>
          <a:ln w="1905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Gerade Verbindung mit Pfeil 127">
            <a:extLst>
              <a:ext uri="{FF2B5EF4-FFF2-40B4-BE49-F238E27FC236}">
                <a16:creationId xmlns:a16="http://schemas.microsoft.com/office/drawing/2014/main" id="{826F0D6F-EAE6-478C-B66C-1F2D8ECC915A}"/>
              </a:ext>
            </a:extLst>
          </p:cNvPr>
          <p:cNvCxnSpPr>
            <a:cxnSpLocks/>
          </p:cNvCxnSpPr>
          <p:nvPr/>
        </p:nvCxnSpPr>
        <p:spPr>
          <a:xfrm flipH="1" flipV="1">
            <a:off x="7075504" y="2471475"/>
            <a:ext cx="2210" cy="4473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Gerade Verbindung mit Pfeil 129">
            <a:extLst>
              <a:ext uri="{FF2B5EF4-FFF2-40B4-BE49-F238E27FC236}">
                <a16:creationId xmlns:a16="http://schemas.microsoft.com/office/drawing/2014/main" id="{E682A65E-F607-4275-AAF2-0031FBFA6C31}"/>
              </a:ext>
            </a:extLst>
          </p:cNvPr>
          <p:cNvCxnSpPr>
            <a:cxnSpLocks/>
          </p:cNvCxnSpPr>
          <p:nvPr/>
        </p:nvCxnSpPr>
        <p:spPr>
          <a:xfrm flipV="1">
            <a:off x="6790516" y="2748756"/>
            <a:ext cx="0" cy="1706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Gerade Verbindung mit Pfeil 131">
            <a:extLst>
              <a:ext uri="{FF2B5EF4-FFF2-40B4-BE49-F238E27FC236}">
                <a16:creationId xmlns:a16="http://schemas.microsoft.com/office/drawing/2014/main" id="{F72CE669-572B-4C42-9690-3D143F1A500F}"/>
              </a:ext>
            </a:extLst>
          </p:cNvPr>
          <p:cNvCxnSpPr>
            <a:cxnSpLocks/>
          </p:cNvCxnSpPr>
          <p:nvPr/>
        </p:nvCxnSpPr>
        <p:spPr>
          <a:xfrm flipV="1">
            <a:off x="6790516" y="2471475"/>
            <a:ext cx="0" cy="27728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feld 133">
            <a:extLst>
              <a:ext uri="{FF2B5EF4-FFF2-40B4-BE49-F238E27FC236}">
                <a16:creationId xmlns:a16="http://schemas.microsoft.com/office/drawing/2014/main" id="{89F8AE60-3338-433A-B56D-6EF9AE67B7E6}"/>
              </a:ext>
            </a:extLst>
          </p:cNvPr>
          <p:cNvSpPr txBox="1"/>
          <p:nvPr/>
        </p:nvSpPr>
        <p:spPr>
          <a:xfrm>
            <a:off x="6530462" y="2706188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000" dirty="0"/>
          </a:p>
        </p:txBody>
      </p:sp>
      <p:sp>
        <p:nvSpPr>
          <p:cNvPr id="135" name="Textfeld 134">
            <a:extLst>
              <a:ext uri="{FF2B5EF4-FFF2-40B4-BE49-F238E27FC236}">
                <a16:creationId xmlns:a16="http://schemas.microsoft.com/office/drawing/2014/main" id="{576E3B91-4006-4F10-B866-99806926F6A1}"/>
              </a:ext>
            </a:extLst>
          </p:cNvPr>
          <p:cNvSpPr txBox="1"/>
          <p:nvPr/>
        </p:nvSpPr>
        <p:spPr>
          <a:xfrm>
            <a:off x="7067104" y="2485225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000" dirty="0"/>
          </a:p>
        </p:txBody>
      </p:sp>
      <p:sp>
        <p:nvSpPr>
          <p:cNvPr id="136" name="Textfeld 135">
            <a:extLst>
              <a:ext uri="{FF2B5EF4-FFF2-40B4-BE49-F238E27FC236}">
                <a16:creationId xmlns:a16="http://schemas.microsoft.com/office/drawing/2014/main" id="{B4CBFEB6-1264-4415-9F71-7A4DDFF5E91E}"/>
              </a:ext>
            </a:extLst>
          </p:cNvPr>
          <p:cNvSpPr txBox="1"/>
          <p:nvPr/>
        </p:nvSpPr>
        <p:spPr>
          <a:xfrm>
            <a:off x="6539978" y="2472404"/>
            <a:ext cx="255854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000" dirty="0"/>
          </a:p>
        </p:txBody>
      </p:sp>
      <p:sp>
        <p:nvSpPr>
          <p:cNvPr id="137" name="Textfeld 136">
            <a:extLst>
              <a:ext uri="{FF2B5EF4-FFF2-40B4-BE49-F238E27FC236}">
                <a16:creationId xmlns:a16="http://schemas.microsoft.com/office/drawing/2014/main" id="{DBE2E16B-B50E-43EF-B818-A4B249562078}"/>
              </a:ext>
            </a:extLst>
          </p:cNvPr>
          <p:cNvSpPr txBox="1"/>
          <p:nvPr/>
        </p:nvSpPr>
        <p:spPr>
          <a:xfrm>
            <a:off x="6767002" y="4358212"/>
            <a:ext cx="249399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US" sz="1000" dirty="0"/>
          </a:p>
        </p:txBody>
      </p:sp>
      <p:sp>
        <p:nvSpPr>
          <p:cNvPr id="138" name="Textfeld 137">
            <a:extLst>
              <a:ext uri="{FF2B5EF4-FFF2-40B4-BE49-F238E27FC236}">
                <a16:creationId xmlns:a16="http://schemas.microsoft.com/office/drawing/2014/main" id="{4DC6F81F-4738-4CEF-A633-2248C8D77823}"/>
              </a:ext>
            </a:extLst>
          </p:cNvPr>
          <p:cNvSpPr txBox="1"/>
          <p:nvPr/>
        </p:nvSpPr>
        <p:spPr>
          <a:xfrm>
            <a:off x="6982171" y="4371908"/>
            <a:ext cx="302326" cy="1982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sz="1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l-GR" sz="10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0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endParaRPr lang="en-US" sz="1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/>
              <p:nvPr/>
            </p:nvSpPr>
            <p:spPr>
              <a:xfrm>
                <a:off x="5034711" y="2690517"/>
                <a:ext cx="1016299" cy="53822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9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sz="9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𝑥𝑥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𝑦𝑦</m:t>
                                    </m:r>
                                  </m:sub>
                                </m:sSub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de-AT" sz="9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sSub>
                                  <m:sSubPr>
                                    <m:ctrlPr>
                                      <a:rPr lang="en-US" sz="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de-AT" sz="900" b="0" i="1" smtClean="0">
                                        <a:latin typeface="Cambria Math" panose="02040503050406030204" pitchFamily="18" charset="0"/>
                                      </a:rPr>
                                      <m:t>𝑧𝑧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US" sz="900" dirty="0"/>
              </a:p>
            </p:txBody>
          </p:sp>
        </mc:Choice>
        <mc:Fallback xmlns="">
          <p:sp>
            <p:nvSpPr>
              <p:cNvPr id="149" name="Textfeld 148">
                <a:extLst>
                  <a:ext uri="{FF2B5EF4-FFF2-40B4-BE49-F238E27FC236}">
                    <a16:creationId xmlns:a16="http://schemas.microsoft.com/office/drawing/2014/main" id="{C8FEC12F-55BC-499F-B784-3BAFFF705F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34711" y="2690517"/>
                <a:ext cx="1016299" cy="538224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0" name="Textfeld 149">
            <a:extLst>
              <a:ext uri="{FF2B5EF4-FFF2-40B4-BE49-F238E27FC236}">
                <a16:creationId xmlns:a16="http://schemas.microsoft.com/office/drawing/2014/main" id="{67529B34-B5E2-443D-9083-94F651B37A88}"/>
              </a:ext>
            </a:extLst>
          </p:cNvPr>
          <p:cNvSpPr txBox="1"/>
          <p:nvPr/>
        </p:nvSpPr>
        <p:spPr>
          <a:xfrm>
            <a:off x="4589276" y="2392635"/>
            <a:ext cx="16369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Electric Field Gradient (EFG)</a:t>
            </a: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941F0DBE-3683-491E-BB65-F38645817226}"/>
              </a:ext>
            </a:extLst>
          </p:cNvPr>
          <p:cNvSpPr txBox="1"/>
          <p:nvPr/>
        </p:nvSpPr>
        <p:spPr>
          <a:xfrm>
            <a:off x="4754814" y="3627865"/>
            <a:ext cx="147187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Magnetic Hyperfine field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Textfeld 151">
                <a:extLst>
                  <a:ext uri="{FF2B5EF4-FFF2-40B4-BE49-F238E27FC236}">
                    <a16:creationId xmlns:a16="http://schemas.microsoft.com/office/drawing/2014/main" id="{C9EB52A0-EA2E-4FFE-91E6-2FCAB4BF0E43}"/>
                  </a:ext>
                </a:extLst>
              </p:cNvPr>
              <p:cNvSpPr txBox="1"/>
              <p:nvPr/>
            </p:nvSpPr>
            <p:spPr>
              <a:xfrm>
                <a:off x="5074699" y="3846370"/>
                <a:ext cx="66441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sz="1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AT" sz="1000" b="0" i="1" smtClean="0">
                              <a:latin typeface="Cambria Math" panose="02040503050406030204" pitchFamily="18" charset="0"/>
                            </a:rPr>
                            <m:t>0,0,</m:t>
                          </m:r>
                          <m:sSub>
                            <m:sSubPr>
                              <m:ctrlP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de-AT" sz="1000" b="0" i="1" smtClean="0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000" dirty="0"/>
              </a:p>
            </p:txBody>
          </p:sp>
        </mc:Choice>
        <mc:Fallback xmlns="">
          <p:sp>
            <p:nvSpPr>
              <p:cNvPr id="152" name="Textfeld 151">
                <a:extLst>
                  <a:ext uri="{FF2B5EF4-FFF2-40B4-BE49-F238E27FC236}">
                    <a16:creationId xmlns:a16="http://schemas.microsoft.com/office/drawing/2014/main" id="{C9EB52A0-EA2E-4FFE-91E6-2FCAB4BF0E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74699" y="3846370"/>
                <a:ext cx="664413" cy="246221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6" name="Grafik 155">
            <a:extLst>
              <a:ext uri="{FF2B5EF4-FFF2-40B4-BE49-F238E27FC236}">
                <a16:creationId xmlns:a16="http://schemas.microsoft.com/office/drawing/2014/main" id="{9FB6FF6E-19F1-41B2-859F-A052D5CDD95D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598" y="3021126"/>
            <a:ext cx="979159" cy="213336"/>
          </a:xfrm>
          <a:prstGeom prst="rect">
            <a:avLst/>
          </a:prstGeom>
        </p:spPr>
      </p:pic>
      <p:sp>
        <p:nvSpPr>
          <p:cNvPr id="153" name="Textfeld 152">
            <a:extLst>
              <a:ext uri="{FF2B5EF4-FFF2-40B4-BE49-F238E27FC236}">
                <a16:creationId xmlns:a16="http://schemas.microsoft.com/office/drawing/2014/main" id="{60107926-5A73-41A6-BFD2-9F59B1A80618}"/>
              </a:ext>
            </a:extLst>
          </p:cNvPr>
          <p:cNvSpPr txBox="1"/>
          <p:nvPr/>
        </p:nvSpPr>
        <p:spPr>
          <a:xfrm>
            <a:off x="5010274" y="1800648"/>
            <a:ext cx="2005587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Nuclear level splitting</a:t>
            </a:r>
          </a:p>
        </p:txBody>
      </p:sp>
      <p:pic>
        <p:nvPicPr>
          <p:cNvPr id="157" name="Grafik 156">
            <a:extLst>
              <a:ext uri="{FF2B5EF4-FFF2-40B4-BE49-F238E27FC236}">
                <a16:creationId xmlns:a16="http://schemas.microsoft.com/office/drawing/2014/main" id="{71A46C52-BF0E-4B51-87CB-49783907EA14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31598" y="4594380"/>
            <a:ext cx="908358" cy="192500"/>
          </a:xfrm>
          <a:prstGeom prst="rect">
            <a:avLst/>
          </a:prstGeom>
        </p:spPr>
      </p:pic>
      <p:sp>
        <p:nvSpPr>
          <p:cNvPr id="158" name="Textfeld 157">
            <a:extLst>
              <a:ext uri="{FF2B5EF4-FFF2-40B4-BE49-F238E27FC236}">
                <a16:creationId xmlns:a16="http://schemas.microsoft.com/office/drawing/2014/main" id="{EC6614DB-979B-4B84-AC7A-5118C42FD924}"/>
              </a:ext>
            </a:extLst>
          </p:cNvPr>
          <p:cNvSpPr txBox="1"/>
          <p:nvPr/>
        </p:nvSpPr>
        <p:spPr>
          <a:xfrm>
            <a:off x="6151269" y="3287685"/>
            <a:ext cx="16936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+ combined interactions</a:t>
            </a:r>
          </a:p>
        </p:txBody>
      </p:sp>
      <p:pic>
        <p:nvPicPr>
          <p:cNvPr id="159" name="Grafik 158">
            <a:extLst>
              <a:ext uri="{FF2B5EF4-FFF2-40B4-BE49-F238E27FC236}">
                <a16:creationId xmlns:a16="http://schemas.microsoft.com/office/drawing/2014/main" id="{80199A7B-8585-4074-A6E1-A1668B29668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clrChange>
              <a:clrFrom>
                <a:srgbClr val="F7FABC"/>
              </a:clrFrom>
              <a:clrTo>
                <a:srgbClr val="F7FABC">
                  <a:alpha val="0"/>
                </a:srgbClr>
              </a:clrTo>
            </a:clrChange>
            <a:grayscl/>
          </a:blip>
          <a:srcRect l="2177" t="3584"/>
          <a:stretch/>
        </p:blipFill>
        <p:spPr>
          <a:xfrm>
            <a:off x="9934816" y="1167224"/>
            <a:ext cx="1708205" cy="980346"/>
          </a:xfrm>
          <a:prstGeom prst="rect">
            <a:avLst/>
          </a:prstGeom>
        </p:spPr>
      </p:pic>
      <p:sp>
        <p:nvSpPr>
          <p:cNvPr id="162" name="Textfeld 161">
            <a:extLst>
              <a:ext uri="{FF2B5EF4-FFF2-40B4-BE49-F238E27FC236}">
                <a16:creationId xmlns:a16="http://schemas.microsoft.com/office/drawing/2014/main" id="{F2902F83-C633-4894-AEBB-32920C05C365}"/>
              </a:ext>
            </a:extLst>
          </p:cNvPr>
          <p:cNvSpPr txBox="1"/>
          <p:nvPr/>
        </p:nvSpPr>
        <p:spPr>
          <a:xfrm>
            <a:off x="10098341" y="2103362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1</a:t>
            </a:r>
            <a:endParaRPr lang="en-US" sz="1600" dirty="0"/>
          </a:p>
        </p:txBody>
      </p:sp>
      <p:sp>
        <p:nvSpPr>
          <p:cNvPr id="163" name="Textfeld 162">
            <a:extLst>
              <a:ext uri="{FF2B5EF4-FFF2-40B4-BE49-F238E27FC236}">
                <a16:creationId xmlns:a16="http://schemas.microsoft.com/office/drawing/2014/main" id="{325CE270-BEAC-4C24-99A8-6A00418D5A63}"/>
              </a:ext>
            </a:extLst>
          </p:cNvPr>
          <p:cNvSpPr txBox="1"/>
          <p:nvPr/>
        </p:nvSpPr>
        <p:spPr>
          <a:xfrm>
            <a:off x="10560590" y="209349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en-US" sz="1600" dirty="0"/>
          </a:p>
        </p:txBody>
      </p:sp>
      <p:sp>
        <p:nvSpPr>
          <p:cNvPr id="164" name="Textfeld 163">
            <a:extLst>
              <a:ext uri="{FF2B5EF4-FFF2-40B4-BE49-F238E27FC236}">
                <a16:creationId xmlns:a16="http://schemas.microsoft.com/office/drawing/2014/main" id="{B3BE1CF1-45B5-4188-8BE8-CA8E1C68E4A2}"/>
              </a:ext>
            </a:extLst>
          </p:cNvPr>
          <p:cNvSpPr txBox="1"/>
          <p:nvPr/>
        </p:nvSpPr>
        <p:spPr>
          <a:xfrm>
            <a:off x="11022839" y="2093499"/>
            <a:ext cx="396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ω</a:t>
            </a:r>
            <a:r>
              <a:rPr lang="de-AT" sz="16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endParaRPr lang="en-US" sz="1600" dirty="0"/>
          </a:p>
        </p:txBody>
      </p:sp>
      <p:grpSp>
        <p:nvGrpSpPr>
          <p:cNvPr id="175" name="Gruppieren 174">
            <a:extLst>
              <a:ext uri="{FF2B5EF4-FFF2-40B4-BE49-F238E27FC236}">
                <a16:creationId xmlns:a16="http://schemas.microsoft.com/office/drawing/2014/main" id="{EB405170-CFC2-4751-B3EC-C7F2FBD65638}"/>
              </a:ext>
            </a:extLst>
          </p:cNvPr>
          <p:cNvGrpSpPr/>
          <p:nvPr/>
        </p:nvGrpSpPr>
        <p:grpSpPr>
          <a:xfrm>
            <a:off x="9945956" y="3780163"/>
            <a:ext cx="1554648" cy="1254496"/>
            <a:chOff x="9450317" y="3758732"/>
            <a:chExt cx="1554648" cy="1254496"/>
          </a:xfrm>
        </p:grpSpPr>
        <p:pic>
          <p:nvPicPr>
            <p:cNvPr id="161" name="Grafik 160">
              <a:extLst>
                <a:ext uri="{FF2B5EF4-FFF2-40B4-BE49-F238E27FC236}">
                  <a16:creationId xmlns:a16="http://schemas.microsoft.com/office/drawing/2014/main" id="{AC0CF5D7-EB72-4FB8-A896-55BE4A15FBE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clrChange>
                <a:clrFrom>
                  <a:srgbClr val="FDFFBF"/>
                </a:clrFrom>
                <a:clrTo>
                  <a:srgbClr val="FDFFBF">
                    <a:alpha val="0"/>
                  </a:srgbClr>
                </a:clrTo>
              </a:clrChange>
              <a:grayscl/>
            </a:blip>
            <a:srcRect t="1433" b="7226"/>
            <a:stretch/>
          </p:blipFill>
          <p:spPr>
            <a:xfrm>
              <a:off x="9450317" y="3758732"/>
              <a:ext cx="1554648" cy="931898"/>
            </a:xfrm>
            <a:prstGeom prst="rect">
              <a:avLst/>
            </a:prstGeom>
          </p:spPr>
        </p:pic>
        <p:sp>
          <p:nvSpPr>
            <p:cNvPr id="165" name="Textfeld 164">
              <a:extLst>
                <a:ext uri="{FF2B5EF4-FFF2-40B4-BE49-F238E27FC236}">
                  <a16:creationId xmlns:a16="http://schemas.microsoft.com/office/drawing/2014/main" id="{D44D5AC8-319E-4CC2-9317-C3B40C0486D5}"/>
                </a:ext>
              </a:extLst>
            </p:cNvPr>
            <p:cNvSpPr txBox="1"/>
            <p:nvPr/>
          </p:nvSpPr>
          <p:spPr>
            <a:xfrm>
              <a:off x="9593060" y="4641795"/>
              <a:ext cx="38504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endParaRPr lang="en-US" sz="1600" dirty="0"/>
            </a:p>
          </p:txBody>
        </p:sp>
        <p:sp>
          <p:nvSpPr>
            <p:cNvPr id="166" name="Textfeld 165">
              <a:extLst>
                <a:ext uri="{FF2B5EF4-FFF2-40B4-BE49-F238E27FC236}">
                  <a16:creationId xmlns:a16="http://schemas.microsoft.com/office/drawing/2014/main" id="{990CA207-4C71-400B-A77C-37067BF0EBB7}"/>
                </a:ext>
              </a:extLst>
            </p:cNvPr>
            <p:cNvSpPr txBox="1"/>
            <p:nvPr/>
          </p:nvSpPr>
          <p:spPr>
            <a:xfrm>
              <a:off x="9978102" y="4674674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2</a:t>
              </a:r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L</a:t>
              </a:r>
              <a:endParaRPr lang="en-US" sz="1600" dirty="0"/>
            </a:p>
          </p:txBody>
        </p:sp>
      </p:grpSp>
      <p:grpSp>
        <p:nvGrpSpPr>
          <p:cNvPr id="176" name="Gruppieren 175">
            <a:extLst>
              <a:ext uri="{FF2B5EF4-FFF2-40B4-BE49-F238E27FC236}">
                <a16:creationId xmlns:a16="http://schemas.microsoft.com/office/drawing/2014/main" id="{4C234A11-A981-4F02-8951-45626449074E}"/>
              </a:ext>
            </a:extLst>
          </p:cNvPr>
          <p:cNvGrpSpPr/>
          <p:nvPr/>
        </p:nvGrpSpPr>
        <p:grpSpPr>
          <a:xfrm>
            <a:off x="9980045" y="2561147"/>
            <a:ext cx="1557351" cy="1187722"/>
            <a:chOff x="9343875" y="2572124"/>
            <a:chExt cx="1557351" cy="1187722"/>
          </a:xfrm>
        </p:grpSpPr>
        <p:pic>
          <p:nvPicPr>
            <p:cNvPr id="160" name="Grafik 159">
              <a:extLst>
                <a:ext uri="{FF2B5EF4-FFF2-40B4-BE49-F238E27FC236}">
                  <a16:creationId xmlns:a16="http://schemas.microsoft.com/office/drawing/2014/main" id="{D1FC2764-19E8-4BC3-9759-A200A0AAC0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>
              <a:grayscl/>
            </a:blip>
            <a:srcRect t="4023" b="6502"/>
            <a:stretch/>
          </p:blipFill>
          <p:spPr>
            <a:xfrm>
              <a:off x="9343875" y="2572124"/>
              <a:ext cx="1557351" cy="898003"/>
            </a:xfrm>
            <a:prstGeom prst="rect">
              <a:avLst/>
            </a:prstGeom>
          </p:spPr>
        </p:pic>
        <p:sp>
          <p:nvSpPr>
            <p:cNvPr id="167" name="Textfeld 166">
              <a:extLst>
                <a:ext uri="{FF2B5EF4-FFF2-40B4-BE49-F238E27FC236}">
                  <a16:creationId xmlns:a16="http://schemas.microsoft.com/office/drawing/2014/main" id="{96706985-2B59-4249-9A3A-F484523937E4}"/>
                </a:ext>
              </a:extLst>
            </p:cNvPr>
            <p:cNvSpPr txBox="1"/>
            <p:nvPr/>
          </p:nvSpPr>
          <p:spPr>
            <a:xfrm>
              <a:off x="9887376" y="3421292"/>
              <a:ext cx="39946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600" dirty="0">
                  <a:latin typeface="Calibri" panose="020F0502020204030204" pitchFamily="34" charset="0"/>
                  <a:cs typeface="Calibri" panose="020F0502020204030204" pitchFamily="34" charset="0"/>
                </a:rPr>
                <a:t>ω</a:t>
              </a:r>
              <a:r>
                <a:rPr lang="de-AT" sz="1600" baseline="-25000" dirty="0">
                  <a:latin typeface="Calibri" panose="020F0502020204030204" pitchFamily="34" charset="0"/>
                  <a:cs typeface="Calibri" panose="020F0502020204030204" pitchFamily="34" charset="0"/>
                </a:rPr>
                <a:t>n</a:t>
              </a:r>
              <a:endParaRPr lang="en-US" sz="1600" dirty="0"/>
            </a:p>
          </p:txBody>
        </p:sp>
      </p:grpSp>
      <p:cxnSp>
        <p:nvCxnSpPr>
          <p:cNvPr id="169" name="Gerade Verbindung mit Pfeil 168">
            <a:extLst>
              <a:ext uri="{FF2B5EF4-FFF2-40B4-BE49-F238E27FC236}">
                <a16:creationId xmlns:a16="http://schemas.microsoft.com/office/drawing/2014/main" id="{E6DE32FC-2DD1-4B90-B86C-F45D96B2C55C}"/>
              </a:ext>
            </a:extLst>
          </p:cNvPr>
          <p:cNvCxnSpPr>
            <a:cxnSpLocks/>
          </p:cNvCxnSpPr>
          <p:nvPr/>
        </p:nvCxnSpPr>
        <p:spPr>
          <a:xfrm flipV="1">
            <a:off x="7590829" y="2068074"/>
            <a:ext cx="2003233" cy="6553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Gerade Verbindung mit Pfeil 169">
            <a:extLst>
              <a:ext uri="{FF2B5EF4-FFF2-40B4-BE49-F238E27FC236}">
                <a16:creationId xmlns:a16="http://schemas.microsoft.com/office/drawing/2014/main" id="{D41DBD2E-F104-4369-9B92-345544FCDF5B}"/>
              </a:ext>
            </a:extLst>
          </p:cNvPr>
          <p:cNvCxnSpPr>
            <a:cxnSpLocks/>
          </p:cNvCxnSpPr>
          <p:nvPr/>
        </p:nvCxnSpPr>
        <p:spPr>
          <a:xfrm flipV="1">
            <a:off x="7816019" y="3213283"/>
            <a:ext cx="1942074" cy="2154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Gerade Verbindung mit Pfeil 171">
            <a:extLst>
              <a:ext uri="{FF2B5EF4-FFF2-40B4-BE49-F238E27FC236}">
                <a16:creationId xmlns:a16="http://schemas.microsoft.com/office/drawing/2014/main" id="{7A1B40A0-A692-4DB1-9FD1-ADEC525C17A2}"/>
              </a:ext>
            </a:extLst>
          </p:cNvPr>
          <p:cNvCxnSpPr>
            <a:cxnSpLocks/>
          </p:cNvCxnSpPr>
          <p:nvPr/>
        </p:nvCxnSpPr>
        <p:spPr>
          <a:xfrm>
            <a:off x="7388468" y="4066309"/>
            <a:ext cx="2426051" cy="43329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Textfeld 173">
            <a:extLst>
              <a:ext uri="{FF2B5EF4-FFF2-40B4-BE49-F238E27FC236}">
                <a16:creationId xmlns:a16="http://schemas.microsoft.com/office/drawing/2014/main" id="{8A599015-F795-4220-A740-EC0695192875}"/>
              </a:ext>
            </a:extLst>
          </p:cNvPr>
          <p:cNvSpPr txBox="1"/>
          <p:nvPr/>
        </p:nvSpPr>
        <p:spPr>
          <a:xfrm>
            <a:off x="9758093" y="678881"/>
            <a:ext cx="25958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accent1"/>
                </a:solidFill>
              </a:rPr>
              <a:t>Transition frequencies</a:t>
            </a: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38BDCD3C-385C-4FC7-AAED-78A8325F4727}"/>
              </a:ext>
            </a:extLst>
          </p:cNvPr>
          <p:cNvSpPr/>
          <p:nvPr/>
        </p:nvSpPr>
        <p:spPr>
          <a:xfrm>
            <a:off x="518077" y="5599768"/>
            <a:ext cx="1911893" cy="4839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Nuclear probing state in matter</a:t>
            </a: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811AE996-7E6C-448D-BB06-B08564916330}"/>
              </a:ext>
            </a:extLst>
          </p:cNvPr>
          <p:cNvSpPr/>
          <p:nvPr/>
        </p:nvSpPr>
        <p:spPr>
          <a:xfrm>
            <a:off x="4915584" y="5610401"/>
            <a:ext cx="1911893" cy="4839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Consequence</a:t>
            </a:r>
          </a:p>
        </p:txBody>
      </p:sp>
      <p:sp>
        <p:nvSpPr>
          <p:cNvPr id="184" name="Rechteck 183">
            <a:extLst>
              <a:ext uri="{FF2B5EF4-FFF2-40B4-BE49-F238E27FC236}">
                <a16:creationId xmlns:a16="http://schemas.microsoft.com/office/drawing/2014/main" id="{D1A5DF2E-B113-4675-9B85-5D92BE1F9DAE}"/>
              </a:ext>
            </a:extLst>
          </p:cNvPr>
          <p:cNvSpPr/>
          <p:nvPr/>
        </p:nvSpPr>
        <p:spPr>
          <a:xfrm>
            <a:off x="9808841" y="5614138"/>
            <a:ext cx="1911893" cy="483963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Observable</a:t>
            </a:r>
          </a:p>
        </p:txBody>
      </p:sp>
      <p:sp>
        <p:nvSpPr>
          <p:cNvPr id="186" name="Pfeil: nach links gekrümmt 185">
            <a:extLst>
              <a:ext uri="{FF2B5EF4-FFF2-40B4-BE49-F238E27FC236}">
                <a16:creationId xmlns:a16="http://schemas.microsoft.com/office/drawing/2014/main" id="{5F0A2779-9818-430F-B3BB-7059CB0EF77F}"/>
              </a:ext>
            </a:extLst>
          </p:cNvPr>
          <p:cNvSpPr/>
          <p:nvPr/>
        </p:nvSpPr>
        <p:spPr>
          <a:xfrm rot="10800000">
            <a:off x="124913" y="3594693"/>
            <a:ext cx="376784" cy="2257689"/>
          </a:xfrm>
          <a:prstGeom prst="curvedLeftArrow">
            <a:avLst>
              <a:gd name="adj1" fmla="val 13634"/>
              <a:gd name="adj2" fmla="val 50000"/>
              <a:gd name="adj3" fmla="val 16534"/>
            </a:avLst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8" name="Textfeld 187">
                <a:extLst>
                  <a:ext uri="{FF2B5EF4-FFF2-40B4-BE49-F238E27FC236}">
                    <a16:creationId xmlns:a16="http://schemas.microsoft.com/office/drawing/2014/main" id="{8D8DE7C2-3511-4DE1-9ECF-50B8FA23C027}"/>
                  </a:ext>
                </a:extLst>
              </p:cNvPr>
              <p:cNvSpPr txBox="1"/>
              <p:nvPr/>
            </p:nvSpPr>
            <p:spPr>
              <a:xfrm>
                <a:off x="6219245" y="3009410"/>
                <a:ext cx="23403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1100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ω</a:t>
                </a:r>
                <a14:m>
                  <m:oMath xmlns:m="http://schemas.openxmlformats.org/officeDocument/2006/math">
                    <m:r>
                      <a:rPr lang="de-AT" sz="1200" b="0" i="0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20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endParaRPr lang="en-US" sz="1100" dirty="0">
                  <a:solidFill>
                    <a:schemeClr val="accent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8" name="Textfeld 187">
                <a:extLst>
                  <a:ext uri="{FF2B5EF4-FFF2-40B4-BE49-F238E27FC236}">
                    <a16:creationId xmlns:a16="http://schemas.microsoft.com/office/drawing/2014/main" id="{8D8DE7C2-3511-4DE1-9ECF-50B8FA23C02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9245" y="3009410"/>
                <a:ext cx="234038" cy="184666"/>
              </a:xfrm>
              <a:prstGeom prst="rect">
                <a:avLst/>
              </a:prstGeom>
              <a:blipFill>
                <a:blip r:embed="rId16"/>
                <a:stretch>
                  <a:fillRect l="-35897" t="-20000" r="-17949" b="-4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9" name="Textfeld 188">
                <a:extLst>
                  <a:ext uri="{FF2B5EF4-FFF2-40B4-BE49-F238E27FC236}">
                    <a16:creationId xmlns:a16="http://schemas.microsoft.com/office/drawing/2014/main" id="{806B4AD3-143F-41E9-A668-5A84233F3D5A}"/>
                  </a:ext>
                </a:extLst>
              </p:cNvPr>
              <p:cNvSpPr txBox="1"/>
              <p:nvPr/>
            </p:nvSpPr>
            <p:spPr>
              <a:xfrm>
                <a:off x="6243753" y="4576134"/>
                <a:ext cx="23403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l-GR" sz="1100" dirty="0">
                    <a:solidFill>
                      <a:schemeClr val="accent1"/>
                    </a:solidFill>
                    <a:latin typeface="Times New Roman" panose="02020603050405020304" pitchFamily="18" charset="0"/>
                    <a:ea typeface="Cambria Math" panose="02040503050406030204" pitchFamily="18" charset="0"/>
                    <a:cs typeface="Times New Roman" panose="02020603050405020304" pitchFamily="18" charset="0"/>
                  </a:rPr>
                  <a:t>ω</a:t>
                </a:r>
                <a14:m>
                  <m:oMath xmlns:m="http://schemas.openxmlformats.org/officeDocument/2006/math">
                    <m:r>
                      <a:rPr lang="de-AT" sz="12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2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endParaRPr lang="en-US" sz="11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89" name="Textfeld 188">
                <a:extLst>
                  <a:ext uri="{FF2B5EF4-FFF2-40B4-BE49-F238E27FC236}">
                    <a16:creationId xmlns:a16="http://schemas.microsoft.com/office/drawing/2014/main" id="{806B4AD3-143F-41E9-A668-5A84233F3D5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43753" y="4576134"/>
                <a:ext cx="234038" cy="184666"/>
              </a:xfrm>
              <a:prstGeom prst="rect">
                <a:avLst/>
              </a:prstGeom>
              <a:blipFill>
                <a:blip r:embed="rId17"/>
                <a:stretch>
                  <a:fillRect l="-35897" t="-20000" r="-17949" b="-4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5B3444-302E-4847-942C-D563AF35FEFA}" type="slidenum">
              <a:rPr lang="en-US" smtClean="0"/>
              <a:t>9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10446-A7B9-4FAB-8C19-613B8145C51D}" type="datetime1">
              <a:rPr lang="en-US" smtClean="0"/>
              <a:t>5/22/2024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8CBFAF3-9AFD-76BA-576B-7DC6CF849027}"/>
              </a:ext>
            </a:extLst>
          </p:cNvPr>
          <p:cNvSpPr/>
          <p:nvPr/>
        </p:nvSpPr>
        <p:spPr>
          <a:xfrm>
            <a:off x="1133203" y="3254521"/>
            <a:ext cx="781050" cy="392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785BB32-9951-DC8B-44FB-695BDF3F18A1}"/>
              </a:ext>
            </a:extLst>
          </p:cNvPr>
          <p:cNvSpPr/>
          <p:nvPr/>
        </p:nvSpPr>
        <p:spPr>
          <a:xfrm>
            <a:off x="1199878" y="3797446"/>
            <a:ext cx="781050" cy="39239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9F4F93D-867C-E63C-AEF7-88EFE6FF59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145352" y="6424993"/>
            <a:ext cx="6787386" cy="365125"/>
          </a:xfrm>
        </p:spPr>
        <p:txBody>
          <a:bodyPr/>
          <a:lstStyle/>
          <a:p>
            <a:r>
              <a:rPr lang="en-GB"/>
              <a:t>Dr. Juliana Schell | Local study of Lithium Niobate domain walls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203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677</TotalTime>
  <Words>2681</Words>
  <Application>Microsoft Office PowerPoint</Application>
  <PresentationFormat>Widescreen</PresentationFormat>
  <Paragraphs>348</Paragraphs>
  <Slides>20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7" baseType="lpstr">
      <vt:lpstr>-apple-system</vt:lpstr>
      <vt:lpstr>Aptos</vt:lpstr>
      <vt:lpstr>Arial</vt:lpstr>
      <vt:lpstr>Calibri</vt:lpstr>
      <vt:lpstr>Cambria Math</vt:lpstr>
      <vt:lpstr>Times New Roman</vt:lpstr>
      <vt:lpstr>Office Theme</vt:lpstr>
      <vt:lpstr>Local study of Lithium Niobate domain walls</vt:lpstr>
      <vt:lpstr>Collaboration CERN-INTC-2024-034 / INTC-P-703</vt:lpstr>
      <vt:lpstr>Lithium Niobate</vt:lpstr>
      <vt:lpstr>Domain Walls (DW)</vt:lpstr>
      <vt:lpstr>Applications current state of art and future</vt:lpstr>
      <vt:lpstr>Applications current state of art and future</vt:lpstr>
      <vt:lpstr>Works of the group Prof. Lukas Eng (TU-Dresden)</vt:lpstr>
      <vt:lpstr>Works of the group Prof. Lukas Eng (TU-Dresden)</vt:lpstr>
      <vt:lpstr>Perturbed Angular Correlation (PAC) A method to probe hyperfine interactions in matter</vt:lpstr>
      <vt:lpstr>The frequencies</vt:lpstr>
      <vt:lpstr>The EFG in LNO</vt:lpstr>
      <vt:lpstr>Previous TDPAC measurements</vt:lpstr>
      <vt:lpstr>Previous TDPAC measurements</vt:lpstr>
      <vt:lpstr>Previous TDPAC measurements</vt:lpstr>
      <vt:lpstr>Previous TDPAC measurements</vt:lpstr>
      <vt:lpstr>Our TDPAC measurements</vt:lpstr>
      <vt:lpstr>Beam request 111mCd 9 shifts (72 hours) + 1 shift reserved</vt:lpstr>
      <vt:lpstr>Beam request 111In 2 shifts</vt:lpstr>
      <vt:lpstr>Thank you! Acknowledgments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Local study of Lithium Niobate domain walls</dc:title>
  <dc:creator>Juliana Schell</dc:creator>
  <cp:lastModifiedBy>Juliana Schell</cp:lastModifiedBy>
  <cp:revision>33</cp:revision>
  <dcterms:created xsi:type="dcterms:W3CDTF">2024-05-13T12:50:29Z</dcterms:created>
  <dcterms:modified xsi:type="dcterms:W3CDTF">2024-05-22T09:17:17Z</dcterms:modified>
</cp:coreProperties>
</file>