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9"/>
  </p:notesMasterIdLst>
  <p:sldIdLst>
    <p:sldId id="432" r:id="rId2"/>
    <p:sldId id="436" r:id="rId3"/>
    <p:sldId id="390" r:id="rId4"/>
    <p:sldId id="428" r:id="rId5"/>
    <p:sldId id="425" r:id="rId6"/>
    <p:sldId id="275" r:id="rId7"/>
    <p:sldId id="450" r:id="rId8"/>
    <p:sldId id="282" r:id="rId9"/>
    <p:sldId id="424" r:id="rId10"/>
    <p:sldId id="447" r:id="rId11"/>
    <p:sldId id="413" r:id="rId12"/>
    <p:sldId id="308" r:id="rId13"/>
    <p:sldId id="451" r:id="rId14"/>
    <p:sldId id="438" r:id="rId15"/>
    <p:sldId id="446" r:id="rId16"/>
    <p:sldId id="459" r:id="rId17"/>
    <p:sldId id="453" r:id="rId18"/>
    <p:sldId id="454" r:id="rId19"/>
    <p:sldId id="449" r:id="rId20"/>
    <p:sldId id="452" r:id="rId21"/>
    <p:sldId id="455" r:id="rId22"/>
    <p:sldId id="458" r:id="rId23"/>
    <p:sldId id="457" r:id="rId24"/>
    <p:sldId id="456" r:id="rId25"/>
    <p:sldId id="460" r:id="rId26"/>
    <p:sldId id="435" r:id="rId27"/>
    <p:sldId id="44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87" autoAdjust="0"/>
    <p:restoredTop sz="95571" autoAdjust="0"/>
  </p:normalViewPr>
  <p:slideViewPr>
    <p:cSldViewPr>
      <p:cViewPr>
        <p:scale>
          <a:sx n="170" d="100"/>
          <a:sy n="170" d="100"/>
        </p:scale>
        <p:origin x="1064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97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2T10:21:08.89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2126 0 16383,'-69'54'0,"0"0"0,1 0 0,-1 0 0,0 0 0,-13 10 0,-4 2 0,15-10 0,35-25 0,34-26 0,2 0 0,0 0 0,0 0 0,0 0 0,0 0 0,0 0 0,0 2 0,0 0 0,2 1 0,-1 5 0,10 8 0,-1 9 0,6 0 0,9 14 0,0-4 0,6 4 0,2 4 0,-8-13 0,-6-7 0,-7-8 0,-10-10 0,3-5 0,-5 2 0,5-4 0,-5 1 0,4-1 0,-1 2 0,2 0 0,2 2 0,5 13 0,-4-10 0,7 16 0,-7-17 0,-1 3 0,-1-3 0,-3-3 0,4 1 0,-1 0 0,7 3 0,-8-2 0,3 1 0,-6-4 0,-1 0 0,1 0 0,-2-1 0,2 3 0,-1-1 0,3 1 0,-3-2 0,3 0 0,-1 0 0,-1-1 0,1 4 0,1-1 0,-3 7 0,6 1 0,-3 5 0,-1-1 0,3-3 0,-6-2 0,2-5 0,-2-1 0,0-1 0,0-2 0,0 0 0,0 2 0,0-2 0,0 2 0,0-2 0,0 2 0,0 1 0,0 6 0,-2-5 0,1 4 0,-5 7 0,5-9 0,-5 11 0,1-10 0,-1-4 0,-1 6 0,2-9 0,0 2 0,2 0 0,-1-3 0,1 4 0,-2-4 0,0 3 0,0 0 0,0-2 0,0 0 0,0 2 0,0-4 0,-2 4 0,2-2 0,0 0 0,0-3 0,5 3 0,-5-5 0,5 5 0,-5-5 0,5 4 0,-5-1 0,3 2 0,-5-2 0,1 1 0,-1-1 0,2 2 0,0-3 0,0 1 0,2-1 0,-1-2 0,1 2 0,-2-2 0,2 3 0,-3-3 0,3 4 0,-5-3 0,3 1 0,1 0 0,-1-1 0,0 3 0,0-1 0,-2 2 0,1-3 0,-8 6 0,6-4 0,-7 5 0,6-5 0,-1 1 0,0 0 0,2-2 0,1-1 0,2-2 0,0 2 0,0-1 0,0 3 0,0-1 0,0 0 0,0-1 0,3 0 0,-3-2 0,2 5 0,-1-5 0,-1 2 0,0 1 0,-3-1 0,1 1 0,-1 1 0,1-3 0,0 5 0,1-4 0,-3 4 0,1-3 0,-4 4 0,2-2 0,-2 0 0,-2 3 0,3-4 0,-3 2 0,-1 2 0,5-4 0,-5 2 0,8-2 0,2-1 0,0 0 0,3-1 0,-3-2 0,2 2 0,-2-1 0,1 1 0,-2 0 0,-1-2 0,-5 8 0,-1 0 0,-2 1 0,-6 2 0,12-6 0,-7 2 0,8-2 0,-1 0 0,-1 0 0,0 0 0,2-3 0,1 3 0,2-5 0,0 2 0,0-2 0,2 3 0,-1-3 0,1 4 0,-4 1 0,2-1 0,-2 4 0,-1-2 0,3 1 0,-4 0 0,5-2 0,-2 0 0,5 0 0,-3 0 0,1 0 0,0 0 0,1 2 0,2-2 0,0 4 0,-2-3 0,1 3 0,-1-1 0,2-1 0,0 0 0,0 0 0,0-1 0,0 3 0,0-2 0,0 1 0,0 1 0,0-3 0,0 3 0,0-4 0,0 2 0,0-2 0,0 0 0,0 0 0,0 2 0,0-2 0,0 5 0,0-3 0,0 1 0,0-1 0,0 0 0,0-2 0,0 2 0,2-2 0,-1 0 0,3 0 0,-3 0 0,3 2 0,-3-2 0,1 2 0,0-2 0,-2 0 0,6 7 0,-4-6 0,4 3 0,-3-2 0,3-2 0,0 5 0,3 0 0,1-3 0,16 13 0,-13-10 0,13 11 0,-12-10 0,-5-3 0,0 1 0,-5-7 0,-1 3 0,2-5 0,-3 4 0,3-3 0,-5 3 0,7-1 0,-4 4 0,4 1 0,0-1 0,2 7 0,6-4 0,-3 2 0,0-3 0,-5-4 0,-2-3 0,-3 3 0,1-3 0,-3 3 0,0 0 0,0 0 0,0 0 0,0 0 0,0 0 0,0 2 0,0-2 0,0 4 0,0 3 0,0-1 0,0 3 0,0-4 0,0 0 0,0-3 0,0 3 0,0 1 0,-3 0 0,1 3 0,-1-4 0,-2 0 0,5-2 0,-4-1 0,3-3 0,-1 1 0,2 0 0,-2 0 0,1 0 0,-1 2 0,0-4 0,1 4 0,-1-4 0,0 1 0,-1 1 0,0 0 0,-1-2 0,1 1 0,-2-1 0,-2 2 0,1 2 0,-3-2 0,1 2 0,-1 0 0,-1 1 0,-16 12 0,12-9 0,-15 10 0,18-13 0,-4-1 0,6 1 0,-1-4 0,2 3 0,1-5 0,4 3 0,-1-5 0,1 3 0,0-1 0,-1-2 0,-1 5 0,-1-3 0,-3 3 0,4-2 0,-2 1 0,2-3 0,2 3 0,-4-3 0,2 5 0,-9-2 0,3 3 0,-1-3 0,-2 4 0,5-5 0,-3 4 0,5-3 0,2-1 0,-2 2 0,2-3 0,-5 3 0,5-3 0,-2 1 0,4 1 0,1-1 0,-1 0 0,1 1 0,-1-1 0,-1 0 0,3 1 0,-3-1 0,3 4 0,-3-4 0,3 3 0,-3-5 0,3 3 0,-3-3 0,3 3 0,-1-1 0,2 2 0,0 0 0,-2-3 0,1 3 0,-1-3 0,2 3 0,-2 0 0,1 0 0,-1 0 0,0 0 0,1 0 0,-1 0 0,2-1 0,-2 1 0,-1 2 0,0-1 0,1 1 0,2-2 0,0 0 0,0-1 0,0 1 0,0 0 0,0 0 0,0 0 0,0 0 0,0 0 0,0 0 0,0 0 0,0-1 0,0 1 0,0 2 0,0 1 0,3 6 0,1 1 0,1 0 0,1-1 0,-1-6 0,0 1 0,-3-3 0,3 3 0,0-4 0,0 5 0,2-3 0,9 11 0,-2-4 0,5 4 0,-1-5 0,-3-5 0,13 7 0,-11-8 0,18 11 0,-22-12 0,13 9 0,-17-9 0,9 6 0,-9-4 0,3 3 0,-3-3 0,-4 1 0,5-4 0,-5 4 0,4-1 0,-3 0 0,-2-1 0,-1-2 0,-3 2 0,2-2 0,-2 2 0,5-2 0,-5 0 0,2 0 0,-2 0 0,0-1 0,0 1 0,0 0 0,0 7 0,-2-6 0,-4 12 0,0-11 0,-3 6 0,2-5 0,0 1 0,-1-1 0,-6 3 0,5-6 0,-9 8 0,3-7 0,-13 9 0,6-7 0,-1 3 0,9-5 0,4-1 0,0 0 0,2-1 0,1-1 0,4 1 0,-1-3 0,1 1 0,-2-2 0,0 2 0,-2-1 0,-5 4 0,-11 0 0,-7 3 0,-24-3 0,12 4 0,-13-8 0,30 3 0,5-4 0,10 0 0,3 2 0,-1 1 0,-1-1 0,3 1 0,-3-1 0,3-2 0,-3 5 0,-3-5 0,-3 5 0,-13 0 0,11 1 0,-6-1 0,16-1 0,0-3 0,4 3 0,1-1 0,-1 0 0,3 1 0,-7-1 0,4 2 0,-4 2 0,0-2 0,1 2 0,-1-2 0,2 0 0,0 0 0,2 0 0,1 0 0,0-1 0,1 1 0,-1 0 0,2 0 0,0 0 0,0 0 0,-2 0 0,1 0 0,-1-1 0,2 1 0,0 0 0,0 0 0,0 0 0,0 0 0,0 0 0,0 0 0,0 2 0,0-2 0,0 4 0,0-1 0,5 2 0,-2-1 0,6 1 0,0 4 0,17 13 0,-11-11 0,10 6 0,-15-15 0,0 1 0,4 0 0,-3 2 0,16-2 0,-15 2 0,11-1 0,-14-1 0,3 5 0,-4-6 0,0 4 0,-1-6 0,1 2 0,1-1 0,1 1 0,12 4 0,-9-5 0,7 5 0,-10-4 0,-5-1 0,4 3 0,-3-6 0,3 6 0,-1-6 0,1 6 0,1-1 0,4 3 0,-5-1 0,4-1 0,-5 1 0,0-3 0,-4 1 0,1-1 0,-5-2 0,3 0 0,-3-1 0,0 4 0,0-3 0,0 2 0,0-2 0,0 2 0,-3 5 0,0-1 0,-5 3 0,0-4 0,-10 8 0,6-7 0,-10 9 0,-5 1 0,-7 3 0,0-2 0,-8 9 0,11-16 0,3 4 0,5-6 0,14-7 0,1 1 0,1-4 0,2-1 0,0-2 0,2 2 0,-1-2 0,1 3 0,-4-3 0,-1 0 0,-2 2 0,-12-2 0,-3 7 0,-5-3 0,-6 9 0,6-4 0,4 1 0,0-3 0,2 2 0,9-4 0,-7 5 0,17-9 0,-2 3 0,2-3 0,0 3 0,-7 0 0,4 1 0,-4-2 0,2 1 0,5-1 0,-2 2 0,4 0 0,1 0 0,4 0 0,1-3 0,-1 3 0,3-3 0,-5 3 0,2 2 0,1 1 0,-1 2 0,5-1 0,5 14 0,9 0 0,0 3 0,0-6 0,-3-7 0,-3-4 0,0 1 0,-3-4 0,-2 4 0,-5-5 0,2 2 0,-2-2 0,0 0 0,2 2 0,0 1 0,11 10 0,-6-7 0,22 18 0,-8-16 0,3 7 0,-7-10 0,-16-3 0,0 0 0,-5-2 0,1 0 0,-2 0 0,2 2 0,-2 0 0,3 1 0,-1-1 0,-2 0 0,2 5 0,-2-1 0,0 3 0,0-4 0,0-1 0,0 1 0,0 0 0,0-2 0,0 1 0,0-2 0,-2 1 0,-3 1 0,0-6 0,-2 4 0,0-2 0,1 2 0,-3 1 0,3-1 0,-3 0 0,1 1 0,1-3 0,-3 2 0,3-5 0,-8 4 0,0 3 0,-13-1 0,7 2 0,-3-3 0,6-1 0,3 0 0,-13 6 0,13-7 0,-20 8 0,25-10 0,-13 4 0,9 0 0,-1-1 0,-1 1 0,2-1 0,7-1 0,-3 0 0,5 0 0,-2-3 0,2 3 0,0-3 0,0 3 0,0 0 0,0 0 0,0 0 0,0 0 0,2 0 0,-1-3 0,3 3 0,-3-3 0,3 3 0,-3 0 0,3 0 0,-3 0 0,3 2 0,-3-2 0,1 5 0,-4-5 0,4 2 0,-6 0 0,6-2 0,-2 3 0,3-4 0,-1-1 0,3 1 0,-2-1 0,2 2 0,0 0 0,0 0 0,0 0 0,0 6 0,0 2 0,0 0 0,0 5 0,0-9 0,-3 5 0,3-4 0,-5-3 0,5 2 0,-4-3 0,3 1 0,-3-2 0,1 0 0,0-1 0,1 1 0,0 0 0,-1-2 0,0 1 0,1-1 0,2 2 0,-2-2 0,1 1 0,-1-1 0,0-1 0,1 3 0,-3-3 0,3 3 0,-1 0 0,0-2 0,1 1 0,-3-1 0,3 2 0,-3 0 0,3-1 0,-3-1 0,3 2 0,-1-3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2T10:21:31.03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303 1 16383,'-8'2'0,"1"3"0,2-3 0,0 3 0,0 0 0,0 0 0,2 0 0,-9 11 0,-3 2 0,-3 2 0,0-2 0,6-4 0,2-3 0,-9 12 0,9-12 0,-8 5 0,13-7 0,-4-1 0,3 0 0,-1 1 0,2-4 0,0 5 0,2-5 0,-1 2 0,1-2 0,-2 0 0,2 0 0,-1-1 0,1 1 0,0 0 0,-1 0 0,1 0 0,0 0 0,-1 2 0,1 1 0,-2-1 0,0 2 0,-3 3 0,-2 3 0,3-2 0,1-1 0,4-7 0,1 2 0,-1-2 0,2 2 0,-2-2 0,2 0 0,-3 0 0,3 2 0,0 1 0,0 1 0,0 1 0,0 0 0,0 0 0,0-1 0,0-1 0,0 1 0,2-3 0,1 1 0,0-3 0,1 1 0,-1 0 0,2 2 0,0-1 0,3 7 0,-2-6 0,5 6 0,5 3 0,-5-6 0,5 7 0,2-1 0,-4-2 0,3 2 0,-4-8 0,-5-1 0,0-1 0,-1 1 0,0-2 0,0 2 0,1-2 0,-1 2 0,0 0 0,1-1 0,-1 1 0,0-2 0,5 3 0,-6-4 0,5 4 0,-4-6 0,1 6 0,2-3 0,-3 2 0,3-2 0,-3-2 0,1 1 0,1-1 0,-4 1 0,3 1 0,-4 0 0,1 0 0,0-2 0,0 1 0,0-1 0,0 2 0,4 2 0,-3-2 0,3 2 0,-4-2 0,0 0 0,-2 0 0,1 0 0,-3 0 0,1 0 0,0-1 0,-2 1 0,5 2 0,0 1 0,4 6 0,-1 1 0,7 13 0,-4-7 0,5 7 0,-7-13 0,0 12 0,-7-16 0,3 12 0,-5-18 0,2 4 0,1-1 0,-1-1 0,1 3 0,1-5 0,-3 4 0,1-1 0,-2-1 0,0 3 0,0-3 0,0 3 0,0 0 0,0 4 0,0-3 0,0 3 0,0-4 0,0-1 0,0-1 0,-2 1 0,1-3 0,-1 1 0,0-5 0,1 3 0,-3-5 0,3 4 0,-3-3 0,1 3 0,0-1 0,-1 2 0,-1 0 0,0 2 0,-6 5 0,5-6 0,-3 7 0,4-9 0,-2 3 0,2-2 0,-5-1 0,5 1 0,-2 0 0,2 0 0,-2 0 0,1 0 0,-3 2 0,3-2 0,-3 4 0,4-3 0,-2 1 0,2-2 0,-3 0 0,5 0 0,-3-3 0,3 3 0,-2-5 0,0 5 0,0-3 0,-2 3 0,1 0 0,-1 0 0,2 0 0,2 0 0,-1-3 0,3 3 0,-3-5 0,4 5 0,-5-3 0,5 3 0,-5 0 0,5 0 0,-5 0 0,2 0 0,1 0 0,-3-3 0,3 3 0,-1-3 0,-2 3 0,5 0 0,-5 0 0,3 0 0,-3 0 0,2 2 0,-1-2 0,3 2 0,-3-2 0,3 0 0,-1 0 0,2 0 0,-2 0 0,1-1 0,-1 1 0,2 2 0,0-1 0,0 3 0,0 3 0,0-1 0,0 1 0,0-3 0,0-1 0,0 1 0,0-1 0,0 1 0,0-3 0,0 7 0,0-4 0,0 5 0,0-4 0,0-1 0,2 1 0,-1 0 0,3 0 0,-1-1 0,2 6 0,0-7 0,-1 6 0,-2-7 0,0 3 0,-1 0 0,5 0 0,-3-1 0,7 1 0,-5 0 0,12 8 0,-9-6 0,7 2 0,-10-8 0,2-1 0,1 0 0,-1 2 0,1 0 0,3 0 0,-5 0 0,12-1 0,-9-1 0,5 3 0,-4-3 0,-3 0 0,3 2 0,-3-6 0,3 8 0,0-6 0,0 4 0,-1-2 0,14 6 0,2 2 0,13 1 0,-13 0 0,2-6 0,-12 0 0,0-2 0,-3 0 0,-5-2 0,-2-1 0,0 2 0,-2-3 0,1 3 0,-1 0 0,2 0 0,-1 0 0,3 0 0,-1 0 0,1-1 0,-2 3 0,0 1 0,-3 0 0,3 1 0,-5-2 0,2 1 0,-2 1 0,3-3 0,-1 1 0,1-2 0,-1-1 0,-2 4 0,0-1 0,0 1 0,0-1 0,0 0 0,0-2 0,0 4 0,0-3 0,0 1 0,0-2 0,0 0 0,0 2 0,0-2 0,0 4 0,0-1 0,0 2 0,-2-1 0,1 1 0,-4 4 0,2-3 0,0 1 0,1-3 0,0-1 0,1 2 0,-6-1 0,4 1 0,-2-2 0,1 1 0,3-4 0,-3 5 0,1-3 0,-2 3 0,0-2 0,0-1 0,2-3 0,-1-1 0,3 2 0,-1-3 0,0 3 0,-1-2 0,1 1 0,-1-1 0,-1 4 0,1 1 0,-7 1 0,5-1 0,-2-1 0,0-2 0,3 0 0,-2 0 0,5-1 0,-5 1 0,2 0 0,-3-2 0,0 3 0,2-2 0,0 3 0,0-2 0,2-1 0,-4 1 0,4 0 0,-4 0 0,5 0 0,-3 0 0,0 0 0,-2 2 0,1-2 0,-1 2 0,2-2 0,0 2 0,0-1 0,-4 7 0,4-6 0,-2 4 0,1-4 0,0 1 0,-5 6 0,5-6 0,-4 6 0,7-6 0,-5-1 0,3 2 0,3-1 0,-3-3 0,3 4 0,-3-8 0,2 6 0,1-5 0,-1 1 0,3 1 0,-2-1 0,-1 0 0,3 1 0,-5 1 0,5 1 0,-4 3 0,1-2 0,0 1 0,1-1 0,0 0 0,1 1 0,-1-1 0,2 0 0,-2-2 0,1 0 0,-1 2 0,2-2 0,0 3 0,0-1 0,0-2 0,0 2 0,0-2 0,0 2 0,0-2 0,0 9 0,2-5 0,1 5 0,5 0 0,2 1 0,0 5 0,-2-5 0,0-3 0,-2-3 0,1-4 0,-5 2 0,3-2 0,0 0 0,0 0 0,4 2 0,-1-2 0,2 5 0,-3-5 0,2 4 0,3 0 0,-3-1 0,5 3 0,-7-6 0,1 2 0,-1-2 0,-2 0 0,0-2 0,-1-1 0,1 0 0,0-1 0,0 1 0,2 0 0,1 1 0,14 4 0,-11-2 0,8 2 0,-12-2 0,-1 0 0,3-3 0,-4 5 0,5-6 0,-3 6 0,-1-5 0,0 1 0,-3-1 0,2-2 0,-3 2 0,3 1 0,-3 0 0,3 1 0,2-1 0,5 5 0,-3-2 0,9 3 0,-9-1 0,5-2 0,-5 3 0,1-4 0,0 2 0,-5-2 0,2 0 0,-4-2 0,1 3 0,1-2 0,0 3 0,-2-2 0,1-1 0,-1 1 0,2 0 0,0 0 0,0 0 0,2 2 0,-2 1 0,2 1 0,-2-1 0,0 1 0,0-1 0,0-1 0,0 3 0,-1-3 0,-1 1 0,-1-1 0,-2-2 0,2-1 0,-1 4 0,1-3 0,-2 4 0,0-3 0,0 1 0,0 0 0,0 0 0,0 3 0,0-2 0,0 1 0,0-2 0,0 3 0,0 0 0,0 4 0,0 9 0,0-5 0,0 4 0,0-12 0,-2-3 0,1 2 0,-1-3 0,2 3 0,-2-3 0,-1 1 0,-2 0 0,3-2 0,-3 2 0,5-2 0,-5 0 0,5 0 0,-5 2 0,2-2 0,-2 4 0,1-1 0,-1 2 0,-3 0 0,1-1 0,-3 1 0,2-2 0,-1 1 0,3-4 0,2 2 0,-1-2 0,2 0 0,-2-2 0,0 1 0,0-1 0,0 2 0,1 0 0,-4-1 0,3 1 0,-2 0 0,2 0 0,-2 0 0,1 0 0,-1 0 0,2 0 0,0 0 0,0-1 0,0-1 0,2 1 0,-1-1 0,-1 2 0,0 2 0,-5 1 0,5-1 0,-2 0 0,4-2 0,-2-2 0,5 1 0,-5 1 0,3 3 0,-3 1 0,-2 1 0,-3 4 0,4-5 0,-3 2 0,8-6 0,-1 0 0,2 0 0,-2-2 0,1 1 0,-1-1 0,2 2 0,0 2 0,0-2 0,0 2 0,0 0 0,0-1 0,0 3 0,0-4 0,0 2 0,0 0 0,0-1 0,0 1 0,0 0 0,0 5 0,0-3 0,2 2 0,-1-4 0,1 1 0,0 1 0,-1 1 0,1 4 0,-2-3 0,0 3 0,0-4 0,0-3 0,2 3 0,1-5 0,-1 2 0,3-2 0,-5 0 0,5-2 0,-5 1 0,7-1 0,-6 2 0,8-1 0,-4 3 0,9 2 0,13 12 0,-5-8 0,25 17 0,-12-8 0,12 5 0,-18-5 0,-7-8 0,-8-6 0,-5 1 0,2-3 0,-4 4 0,-2-5 0,5 2 0,2 2 0,3 0 0,13 2 0,-7 2 0,7-2 0,-1 5 0,-9-4 0,8 4 0,-15-8 0,1 2 0,-5-4 0,-4 1 0,3-5 0,-2 3 0,5-3 0,-2 3 0,7 1 0,-3 1 0,-3-5 0,-4 4 0,-9-6 0,5 5 0,-5 2 0,5-1 0,-5-1 0,3-1 0,-1-1 0,-2-1 0,0 5 0,0-6 0,0 5 0,1-5 0,3 3 0,-3-1 0,1 0 0,0 1 0,-1-3 0,3 3 0,-3-3 0,1 3 0,-2-1 0,0 1 0,-2 1 0,4 0 0,-6 0 0,3 2 0,-3-1 0,-1 3 0,0-4 0,2 2 0,1-2 0,4 0 0,1 0 0,4 0 0,-1 0 0,1 0 0,-2 2 0,0-2 0,0 2 0,0-2 0,0 0 0,0 0 0,-2-3 0,1 3 0,-1-3 0,0 5 0,1-1 0,-1 1 0,2-2 0,0 0 0,-2-3 0,1 3 0,-1-3 0,0 1 0,1 4 0,-3-6 0,3 5 0,-1-3 0,0 0 0,-1 3 0,-4 0 0,4 1 0,-2 0 0,3-2 0,2 0 0,-2 0 0,-1 0 0,1 0 0,-3-3 0,2 5 0,-2-4 0,3 4 0,-3-2 0,2 0 0,-1-2 0,3 1 0,-1-1 0,2 2 0,-2-1 0,-1-1 0,0 2 0,1-3 0,2 3 0,0 0 0,-2-2 0,1 1 0,-1-1 0,2 2 0,-2 0 0,-1 2 0,0-2 0,-1 0 0,1-1 0,0-1 0,-1 2 0,1 0 0,0 0 0,-1 2 0,3-2 0,-5 2 0,5 0 0,-7 5 0,8-3 0,-5 2 0,2-6 0,-2 0 0,2 0 0,1 0 0,2-1 0,-2-1 0,1 2 0,-3-1 0,3 2 0,-3-1 0,1-1 0,0-1 0,1 2 0,2 0 0,0-1 0,0 1 0,0 0 0,2-2 0,-1 1 0,1-1 0,0 0 0,1 1 0,0-1 0,1-1 0,-4 3 0,5-5 0,-3 2 0,1 1 0,8 3 0,-7 2 0,8-1 0,-7-1 0,-1-3 0,-1 2 0,2-2 0,-5 1 0,4-4 0,-3 5 0,3-5 0,-1 5 0,2-5 0,-2 5 0,1-5 0,-1 2 0,2 0 0,2 1 0,4 3 0,0-1 0,8 1 0,-8-3 0,1 0 0,-5-1 0,0 1 0,-2-1 0,2 1 0,-2-3 0,0 2 0,0-2 0,-3 5 0,3-3 0,-2 1 0,1 1 0,1-3 0,2 6 0,5-4 0,-3 5 0,2-5 0,-6-1 0,0 0 0,0-1 0,0 1 0,-2 0 0,1 1 0,5 3 0,-2-3 0,10 5 0,-8-2 0,3 1 0,-5-3 0,-2-4 0,0 2 0,-2 1 0,1 2 0,-1-2 0,2-1 0,-1 0 0,-1 1 0,-1 4 0,0-2 0,-1 2 0,-1-4 0,2-1 0,-2 2 0,-2-2 0,4 6 0,-7 2 0,5 22 0,0-8 0,0 8 0,0-18 0,0-4 0,0-1 0,0-1 0,0-1 0,0-2 0,0 0 0,0 0 0,0-1 0,0 1 0,-2 0 0,1 2 0,-3 1 0,1 2 0,0-1 0,-2 6 0,0 8 0,1-8 0,-2 7 0,3-15 0,-2 1 0,0-1 0,3-2 0,-5 0 0,4 2 0,-5-2 0,6 4 0,-9 0 0,4-1 0,-7 1 0,6-4 0,-1 0 0,4-1 0,-3-1 0,4 1 0,-1-1 0,-3 2 0,3 0 0,-2 0 0,2 0 0,0-3 0,0 3 0,0-5 0,2 5 0,1-9 0,0 11 0,1-7 0,-1 9 0,2-4 0,4 2 0,3 5 0,1-1 0,3 3 0,-6-7 0,2 0 0,-2-2 0,0 2 0,6 0 0,-2 2 0,10 1 0,12 10 0,-3 3 0,4-3 0,-9-1 0,-8-10 0,4 4 0,1 0 0,8 3 0,-3 5 0,4-4 0,6 12 0,-13-14 0,5 6 0,-13-12 0,-7-2 0,0-2 0,0 0 0,-1 0 0,1 0 0,0-3 0,-2 3 0,4-2 0,-1 1 0,2 1 0,0 2 0,12 5 0,-5 0 0,6 0 0,-8-1 0,10 7 0,-14-10 0,14 9 0,-19-16 0,1 1 0,-4 0 0,1 1 0,-1 0 0,-1-3 0,-2-7 0,-2 0 0,-6-4 0,3 3 0,-2-2 0,0 3 0,1 2 0,-1 0 0,2 5 0,0-4 0,0 1 0,0 0 0,0-1 0,0 1 0,0-2 0,0 0 0,0 2 0,0-1 0,0 3 0,0-3 0,1 1 0,1-2 0,-2 2 0,5-1 0,-2 1 0,-1-2 0,1 0 0,-3 2 0,2-1 0,1 1 0,0 1 0,-1-5 0,-4 6 0,1-6 0,1 5 0,-1-6 0,2 3 0,-5-4 0,4 3 0,-5-3 0,5 3 0,-9-4 0,1-11 0,0 7 0,1-13 0,7 16 0,-1-8 0,1 11 0,-1-2 0,3 6 0,1 1 0,0 1 0,-1-3 0,0 2 0,-3-4 0,2 0 0,-5-3 0,6 2 0,-2 1 0,7 6 0,1 8 0,2 0 0,-2 4 0,3-4 0,8 9 0,-1 0 0,4 8 0,-4-5 0,-7-4 0,0 0 0,1-8 0,-4 2 0,4-3 0,-2 1 0,-2-2 0,3 0 0,4 14 0,1-8 0,1 16 0,-3-17 0,1 9 0,-2-11 0,1 4 0,-7-7 0,3-3 0,-3 5 0,3-4 0,-2 4 0,1-2 0,-1 2 0,2 1 0,0-1 0,0 0 0,0-2 0,14 6 0,10 21 0,2-11 0,-3 13 0,-16-25 0,-9-4 0,-1-5 0,-11-3 0,5 0 0,-6-1 0,3 1 0,2-2 0,-4 0 0,1 2 0,-2-1 0,2 4 0,-1-5 0,-3 2 0,1-2 0,-3 1 0,-17-5 0,11 4 0,-16-6 0,21 5 0,3 3 0,5 1 0,2 2 0,-3-3 0,1 1 0,-3-1 0,2 1 0,1 2 0,2 0 0,0 0 0,0 0 0,0 0 0,0 0 0,0 0 0,0 0 0,-2 0 0,0 0 0,-3 0 0,2 0 0,1 0 0,2 0 0,0 0 0,0 0 0,0 0 0,0 0 0,-2 0 0,-1 0 0,-1 0 0,-1 2 0,2-2 0,-1 3 0,3-3 0,-1 0 0,4 2 0,-1-2 0,-1 2 0,2-4 0,-2-1 0,5-16 0,0-4 0,2-1 0,-1 7 0,1 15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2T10:21:36.766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1 467 16383,'3'-8'0,"-1"1"0,-2 0 0,0-1 0,0-1 0,0-10 0,3 3 0,-3-25 0,3 24 0,-3-13 0,0 22 0,0-6 0,0 3 0,-2-3 0,1 4 0,-1 0 0,2 1 0,0-1 0,0 0 0,0 0 0,0 0 0,0 3 0,0-3 0,0 5 0,0-2 0,0 2 0,0 0 0,0 0 0,0 0 0,-2 0 0,1-7 0,-1 6 0,2-8 0,0 9 0,0-5 0,0 5 0,0-4 0,0 3 0,0-1 0,0 2 0,0 0 0,0 0 0,0 0 0,0 0 0,0 0 0,0 0 0,0 0 0,0 0 0,0 0 0,0 0 0,0 0 0,0 5 0,0 7 0,2-1 0,-1 6 0,1-7 0,-2-1 0,2 3 0,-1-1 0,1 7 0,-2 9 0,0-5 0,0 9 0,0 6 0,4 0 0,-3 6 0,3-2 0,-4-7 0,0 1 0,5 14 0,-3-20 0,3 12 0,-5-21 0,0-1 0,0-4 0,0-3 0,0 2 0,0-3 0,0 3 0,0-3 0,0 3 0,0-2 0,0 3 0,0 0 0,0 4 0,0-3 0,0 3 0,0-4 0,0 4 0,0-6 0,0 6 0,0-6 0,0 1 0,0-1 0,0 1 0,0-1 0,0-1 0,0 0 0,0-2 0,0-4 0,0-6 0,0-1 0,0-4 0,0 5 0,0 0 0,0 0 0,2 0 0,-2 1 0,3-1 0,-1 0 0,-2 0 0,5 0 0,-3 0 0,1 0 0,1 0 0,-1 0 0,0 0 0,1 0 0,-1 0 0,2 0 0,0 0 0,-1 0 0,1 0 0,0 0 0,0-2 0,2 2 0,1-5 0,2 5 0,-3-5 0,0 5 0,-2-2 0,0 2 0,-2 0 0,1 0 0,-1 0 0,-1 0 0,3 0 0,-5 0 0,5 0 0,-3 2 0,1-1 0,1 1 0,-1 0 0,0-1 0,1 1 0,-1-2 0,2 3 0,-3-3 0,3 5 0,-3-5 0,3 5 0,-2-5 0,1 2 0,-1 1 0,2-3 0,0 3 0,0-1 0,-3-2 0,5 3 0,-4-3 0,11-4 0,-3-1 0,1 0 0,-5 1 0,-3 6 0,-1-1 0,2 1 0,0-2 0,0 2 0,-2-1 0,1 3 0,-4-3 0,5 3 0,-5-3 0,5 3 0,-5-3 0,5 3 0,-5-3 0,4 3 0,-1-1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2T10:22:01.86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1 0 16383,'0'0'0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2T10:22:02.49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1 1 16383,'0'0'0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20CD0-7FC6-4972-81CF-C2E61F175DC4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8248C-0C07-466E-BA3A-E827CB32B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14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77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21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49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13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8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35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9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63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49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6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7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1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37.png"/><Relationship Id="rId4" Type="http://schemas.openxmlformats.org/officeDocument/2006/relationships/image" Target="../media/image34.png"/><Relationship Id="rId9" Type="http://schemas.openxmlformats.org/officeDocument/2006/relationships/customXml" Target="../ink/ink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74037" y="243512"/>
                <a:ext cx="8795926" cy="5221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Coulomb Excitation and RDDS measurement of a Triaxial </a:t>
                </a:r>
                <a:r>
                  <a:rPr lang="en-ZA" sz="3600" dirty="0" err="1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Superdeformed</a:t>
                </a:r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ZA" sz="3600" b="0" i="0" dirty="0" smtClean="0">
                        <a:solidFill>
                          <a:srgbClr val="3333FF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-band” in </a:t>
                </a:r>
                <a:r>
                  <a:rPr lang="en-ZA" sz="3600" baseline="30000" dirty="0">
                    <a:solidFill>
                      <a:srgbClr val="33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162</a:t>
                </a:r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Yb</a:t>
                </a:r>
              </a:p>
              <a:p>
                <a:endParaRPr lang="en-ZA" sz="3200" dirty="0">
                  <a:solidFill>
                    <a:srgbClr val="FF0000"/>
                  </a:solidFill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R.A. Bark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Fransen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A.N. Andreyev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N. Bernier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M.G. Borge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5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D. Bucher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6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J.C.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Cubiss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F. Dunkel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L. Gaffney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7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 Gerl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8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K. Hadyńska-Klęk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H. Hess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R. Hirsch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E.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Ince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 Jafta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 Jolie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P. Jones1, T. Kröll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C.-D. Lakenbrink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E. Lawrie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J.J. Lawrie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Z. P. Li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S. Majola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B.O. Mampaso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5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Mehl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S.M. Mullins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Müller-Gatermann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15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P.J. Napiorkowski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Ngwetsheni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S. Ntshangase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16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G. O’Neill, N. Orce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Page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Pakarinen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17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N. Pietralla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L. Pellegri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P. Reiter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A. Ilana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18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 J. Srebrny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 Stryjczyk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17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J.F.Sharpey-Schafer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16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F. von Spee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N. Warr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K. Wrzosek-Lipska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 Wiedeking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Z. Yue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endParaRPr lang="en-ZA" sz="1600" baseline="300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and S.Q. Zhang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19</a:t>
                </a:r>
              </a:p>
              <a:p>
                <a:endParaRPr lang="en-ZA" sz="1600" baseline="30000" dirty="0">
                  <a:latin typeface="Helvetica" pitchFamily="2" charset="0"/>
                </a:endParaRPr>
              </a:p>
              <a:p>
                <a:endParaRPr lang="en-ZA" sz="1600" baseline="30000" dirty="0">
                  <a:effectLst/>
                  <a:latin typeface="Helvetica" pitchFamily="2" charset="0"/>
                </a:endParaRPr>
              </a:p>
              <a:p>
                <a:endParaRPr lang="en-ZA" sz="1600" dirty="0">
                  <a:solidFill>
                    <a:srgbClr val="FF0000"/>
                  </a:solidFill>
                </a:endParaRPr>
              </a:p>
              <a:p>
                <a:r>
                  <a:rPr lang="en-ZA" sz="3200">
                    <a:solidFill>
                      <a:srgbClr val="FF0000"/>
                    </a:solidFill>
                  </a:rPr>
                  <a:t>INTC-P-708</a:t>
                </a:r>
                <a:endParaRPr lang="en-ZA" sz="3200" dirty="0">
                  <a:solidFill>
                    <a:srgbClr val="FF0000"/>
                  </a:solidFill>
                </a:endParaRPr>
              </a:p>
              <a:p>
                <a:endParaRPr lang="en-ZA" sz="32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37" y="243512"/>
                <a:ext cx="8795926" cy="5221942"/>
              </a:xfrm>
              <a:prstGeom prst="rect">
                <a:avLst/>
              </a:prstGeom>
              <a:blipFill>
                <a:blip r:embed="rId2"/>
                <a:stretch>
                  <a:fillRect l="-1873" t="-1699" r="-1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35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5C3144-9298-A10E-562F-3AEC8AE19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748" y="1373505"/>
            <a:ext cx="4495036" cy="45735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226926-9616-E3E8-5F52-F98B9E6DE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19536"/>
            <a:ext cx="5400600" cy="4470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B52E3C-1FB1-795A-A2DF-5DCD133F5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280" y="697569"/>
            <a:ext cx="3550739" cy="360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2E2207-05E3-9F79-FCA9-8D277D289C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649535"/>
            <a:ext cx="4072930" cy="63867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E82C3-A1D3-2CB7-6A18-EAC52DB14073}"/>
              </a:ext>
            </a:extLst>
          </p:cNvPr>
          <p:cNvGrpSpPr/>
          <p:nvPr/>
        </p:nvGrpSpPr>
        <p:grpSpPr>
          <a:xfrm>
            <a:off x="4595474" y="1889435"/>
            <a:ext cx="4086349" cy="3541717"/>
            <a:chOff x="4654502" y="1772816"/>
            <a:chExt cx="4318301" cy="382305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1D4013D-7B00-299E-F059-332E401ED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54502" y="1772816"/>
              <a:ext cx="4318301" cy="34508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D2B8627-369E-1326-2117-2EF559FF1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0853" y="5265673"/>
              <a:ext cx="1282700" cy="2794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D813854-7F96-19FC-0E04-CB2A889D0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43259" y="5214872"/>
              <a:ext cx="901700" cy="381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D0A18BE-EED3-0C7A-EF72-D139D59267C6}"/>
                </a:ext>
              </a:extLst>
            </p:cNvPr>
            <p:cNvCxnSpPr>
              <a:cxnSpLocks/>
            </p:cNvCxnSpPr>
            <p:nvPr/>
          </p:nvCxnSpPr>
          <p:spPr>
            <a:xfrm>
              <a:off x="7694109" y="5265673"/>
              <a:ext cx="0" cy="28058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57AE691-7AD9-5195-49F5-DC06B8BFC8B3}"/>
                </a:ext>
              </a:extLst>
            </p:cNvPr>
            <p:cNvCxnSpPr>
              <a:cxnSpLocks/>
            </p:cNvCxnSpPr>
            <p:nvPr/>
          </p:nvCxnSpPr>
          <p:spPr>
            <a:xfrm>
              <a:off x="8036014" y="5264490"/>
              <a:ext cx="0" cy="28058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61224DB-898B-5468-5DC1-8809489FB928}"/>
                </a:ext>
              </a:extLst>
            </p:cNvPr>
            <p:cNvCxnSpPr/>
            <p:nvPr/>
          </p:nvCxnSpPr>
          <p:spPr>
            <a:xfrm flipV="1">
              <a:off x="7380312" y="4509120"/>
              <a:ext cx="1033707" cy="71452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A341A27-F8E1-70A5-74E8-328DAF2923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0312" y="2492896"/>
              <a:ext cx="936104" cy="273074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28917C4-3E54-4E65-4EC1-67EC7C2D63E0}"/>
              </a:ext>
            </a:extLst>
          </p:cNvPr>
          <p:cNvSpPr/>
          <p:nvPr/>
        </p:nvSpPr>
        <p:spPr>
          <a:xfrm>
            <a:off x="467544" y="1484784"/>
            <a:ext cx="786640" cy="322595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10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16632"/>
            <a:ext cx="4464496" cy="65177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14766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In-band</a:t>
            </a:r>
          </a:p>
          <a:p>
            <a:r>
              <a:rPr lang="en-ZA" sz="3200" dirty="0">
                <a:solidFill>
                  <a:srgbClr val="FF0000"/>
                </a:solidFill>
                <a:sym typeface="Symbol" panose="05050102010706020507" pitchFamily="18" charset="2"/>
              </a:rPr>
              <a:t>B(E2)s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51520" y="2204864"/>
            <a:ext cx="5760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1520" y="3789040"/>
            <a:ext cx="576064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34070" y="1844824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ground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(theory)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6178" y="3507599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0</a:t>
            </a:r>
            <a:r>
              <a:rPr lang="en-ZA" sz="2800" baseline="-25000" dirty="0">
                <a:solidFill>
                  <a:srgbClr val="FF0000"/>
                </a:solidFill>
              </a:rPr>
              <a:t>2</a:t>
            </a:r>
            <a:r>
              <a:rPr lang="en-ZA" sz="2800" baseline="30000" dirty="0">
                <a:solidFill>
                  <a:srgbClr val="FF0000"/>
                </a:solidFill>
              </a:rPr>
              <a:t>+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(theory)</a:t>
            </a:r>
          </a:p>
        </p:txBody>
      </p:sp>
      <p:sp>
        <p:nvSpPr>
          <p:cNvPr id="9" name="Oval 8"/>
          <p:cNvSpPr/>
          <p:nvPr/>
        </p:nvSpPr>
        <p:spPr>
          <a:xfrm>
            <a:off x="6886898" y="2057946"/>
            <a:ext cx="144016" cy="1469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Oval 9"/>
          <p:cNvSpPr/>
          <p:nvPr/>
        </p:nvSpPr>
        <p:spPr>
          <a:xfrm>
            <a:off x="6969547" y="3671466"/>
            <a:ext cx="144016" cy="1469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7245834" y="1844824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ground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 (</a:t>
            </a:r>
            <a:r>
              <a:rPr lang="en-ZA" sz="2800" dirty="0" err="1">
                <a:solidFill>
                  <a:srgbClr val="FF0000"/>
                </a:solidFill>
              </a:rPr>
              <a:t>exp</a:t>
            </a:r>
            <a:r>
              <a:rPr lang="en-ZA" sz="28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87827" y="3507599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0</a:t>
            </a:r>
            <a:r>
              <a:rPr lang="en-ZA" sz="2800" baseline="-25000" dirty="0">
                <a:solidFill>
                  <a:srgbClr val="FF0000"/>
                </a:solidFill>
              </a:rPr>
              <a:t>2</a:t>
            </a:r>
            <a:r>
              <a:rPr lang="en-ZA" sz="2800" baseline="30000" dirty="0">
                <a:solidFill>
                  <a:srgbClr val="FF0000"/>
                </a:solidFill>
              </a:rPr>
              <a:t>+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 (</a:t>
            </a:r>
            <a:r>
              <a:rPr lang="en-ZA" sz="2800" dirty="0" err="1">
                <a:solidFill>
                  <a:srgbClr val="FF0000"/>
                </a:solidFill>
              </a:rPr>
              <a:t>exp</a:t>
            </a:r>
            <a:r>
              <a:rPr lang="en-ZA" sz="2800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6198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34139" y="164767"/>
            <a:ext cx="4248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Branching Ratios </a:t>
            </a:r>
            <a:r>
              <a:rPr lang="en-ZA" sz="3200" dirty="0">
                <a:solidFill>
                  <a:srgbClr val="FF0000"/>
                </a:solidFill>
                <a:sym typeface="Symbol"/>
              </a:rPr>
              <a:t></a:t>
            </a:r>
            <a:r>
              <a:rPr lang="en-ZA" sz="3200" dirty="0">
                <a:solidFill>
                  <a:srgbClr val="FF0000"/>
                </a:solidFill>
              </a:rPr>
              <a:t>-band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06" y="164767"/>
            <a:ext cx="3877847" cy="5636844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131753" y="1483269"/>
            <a:ext cx="2376354" cy="3790326"/>
            <a:chOff x="73243" y="285533"/>
            <a:chExt cx="2376354" cy="3790326"/>
          </a:xfrm>
        </p:grpSpPr>
        <p:sp>
          <p:nvSpPr>
            <p:cNvPr id="17" name="TextBox 16"/>
            <p:cNvSpPr txBox="1"/>
            <p:nvPr/>
          </p:nvSpPr>
          <p:spPr>
            <a:xfrm>
              <a:off x="73243" y="285533"/>
              <a:ext cx="2304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-</a:t>
              </a:r>
              <a:r>
                <a:rPr lang="en-ZA" sz="2800" dirty="0">
                  <a:solidFill>
                    <a:srgbClr val="FF0000"/>
                  </a:solidFill>
                </a:rPr>
                <a:t>band B(E2) branching ratios:  out/in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64378" y="2204864"/>
              <a:ext cx="5760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64378" y="3140968"/>
              <a:ext cx="5760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672118" y="3513612"/>
              <a:ext cx="5760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53136" y="3268852"/>
              <a:ext cx="3985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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19745" y="3552639"/>
              <a:ext cx="6298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g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5579" y="2951366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I-2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2286" y="1945829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I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25" name="Straight Arrow Connector 24"/>
            <p:cNvCxnSpPr>
              <a:stCxn id="24" idx="3"/>
            </p:cNvCxnSpPr>
            <p:nvPr/>
          </p:nvCxnSpPr>
          <p:spPr>
            <a:xfrm>
              <a:off x="1098866" y="2207439"/>
              <a:ext cx="0" cy="93352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4" idx="3"/>
            </p:cNvCxnSpPr>
            <p:nvPr/>
          </p:nvCxnSpPr>
          <p:spPr>
            <a:xfrm>
              <a:off x="1098866" y="2207439"/>
              <a:ext cx="952854" cy="1323023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29629" y="2374248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in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09267" y="2446600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out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275125" y="4420408"/>
            <a:ext cx="686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  <a:sym typeface="Symbol" panose="05050102010706020507" pitchFamily="18" charset="2"/>
              </a:rPr>
              <a:t>I-2</a:t>
            </a:r>
            <a:endParaRPr lang="en-ZA" sz="2800" dirty="0">
              <a:solidFill>
                <a:srgbClr val="FF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5050505"/>
            <a:ext cx="90182" cy="21602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68452">
            <a:off x="1952919" y="5120526"/>
            <a:ext cx="157905" cy="14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90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1A02EB-5FF4-079F-2387-134B9F7AE1A2}"/>
              </a:ext>
            </a:extLst>
          </p:cNvPr>
          <p:cNvSpPr txBox="1"/>
          <p:nvPr/>
        </p:nvSpPr>
        <p:spPr>
          <a:xfrm>
            <a:off x="863588" y="404664"/>
            <a:ext cx="74168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Aim: measure transition rates to test the </a:t>
            </a:r>
            <a:r>
              <a:rPr lang="en-ZA" sz="2800" dirty="0" err="1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Superdeformed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 Triaxia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l Shape of the “</a:t>
            </a:r>
            <a:r>
              <a:rPr lang="en-ZA" sz="2800" dirty="0">
                <a:solidFill>
                  <a:srgbClr val="3333FF"/>
                </a:solidFill>
                <a:sym typeface="Symbol"/>
              </a:rPr>
              <a:t></a:t>
            </a:r>
            <a:r>
              <a:rPr lang="en-ZA" sz="2800" dirty="0">
                <a:solidFill>
                  <a:srgbClr val="FF0000"/>
                </a:solidFill>
                <a:sym typeface="Symbol"/>
              </a:rPr>
              <a:t> 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-bands”</a:t>
            </a:r>
          </a:p>
          <a:p>
            <a:pPr algn="ctr"/>
            <a:endParaRPr lang="en-ZA" sz="2800" dirty="0">
              <a:solidFill>
                <a:srgbClr val="3333FF"/>
              </a:solidFill>
              <a:effectLst/>
              <a:cs typeface="Times New Roman" panose="02020603050405020304" pitchFamily="18" charset="0"/>
            </a:endParaRPr>
          </a:p>
          <a:p>
            <a:pPr algn="ctr"/>
            <a:r>
              <a:rPr lang="en-ZA" sz="2800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But which nucleus to study?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C9E380-D037-A645-CFAE-6854206F07A7}"/>
              </a:ext>
            </a:extLst>
          </p:cNvPr>
          <p:cNvSpPr txBox="1"/>
          <p:nvPr/>
        </p:nvSpPr>
        <p:spPr>
          <a:xfrm>
            <a:off x="1506188" y="2374734"/>
            <a:ext cx="5555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dirty="0" err="1">
                <a:solidFill>
                  <a:srgbClr val="FF0000"/>
                </a:solidFill>
              </a:rPr>
              <a:t>LoI</a:t>
            </a:r>
            <a:r>
              <a:rPr lang="en-ZA" sz="2800" dirty="0">
                <a:solidFill>
                  <a:srgbClr val="FF0000"/>
                </a:solidFill>
              </a:rPr>
              <a:t> 226: </a:t>
            </a:r>
            <a:r>
              <a:rPr lang="en-ZA" sz="2800" baseline="30000" dirty="0">
                <a:solidFill>
                  <a:srgbClr val="FF0000"/>
                </a:solidFill>
              </a:rPr>
              <a:t>160,162,164</a:t>
            </a:r>
            <a:r>
              <a:rPr lang="en-ZA" sz="2800" dirty="0">
                <a:solidFill>
                  <a:srgbClr val="FF0000"/>
                </a:solidFill>
              </a:rPr>
              <a:t>Yb Yields measured: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596ABB-6479-276B-7AFB-56B17B8AA9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9620"/>
              </p:ext>
            </p:extLst>
          </p:nvPr>
        </p:nvGraphicFramePr>
        <p:xfrm>
          <a:off x="1115616" y="3135313"/>
          <a:ext cx="6624736" cy="19330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6204">
                  <a:extLst>
                    <a:ext uri="{9D8B030D-6E8A-4147-A177-3AD203B41FA5}">
                      <a16:colId xmlns:a16="http://schemas.microsoft.com/office/drawing/2014/main" val="834484084"/>
                    </a:ext>
                  </a:extLst>
                </a:gridCol>
                <a:gridCol w="1586204">
                  <a:extLst>
                    <a:ext uri="{9D8B030D-6E8A-4147-A177-3AD203B41FA5}">
                      <a16:colId xmlns:a16="http://schemas.microsoft.com/office/drawing/2014/main" val="3673776656"/>
                    </a:ext>
                  </a:extLst>
                </a:gridCol>
                <a:gridCol w="1772817">
                  <a:extLst>
                    <a:ext uri="{9D8B030D-6E8A-4147-A177-3AD203B41FA5}">
                      <a16:colId xmlns:a16="http://schemas.microsoft.com/office/drawing/2014/main" val="1969491298"/>
                    </a:ext>
                  </a:extLst>
                </a:gridCol>
                <a:gridCol w="1679511">
                  <a:extLst>
                    <a:ext uri="{9D8B030D-6E8A-4147-A177-3AD203B41FA5}">
                      <a16:colId xmlns:a16="http://schemas.microsoft.com/office/drawing/2014/main" val="3518619018"/>
                    </a:ext>
                  </a:extLst>
                </a:gridCol>
              </a:tblGrid>
              <a:tr h="618127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A</a:t>
                      </a:r>
                      <a:endParaRPr lang="en-ZA" sz="18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ZA" sz="12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With LIST on:</a:t>
                      </a:r>
                      <a:endParaRPr lang="en-ZA" sz="1800" dirty="0">
                        <a:effectLst/>
                      </a:endParaRPr>
                    </a:p>
                    <a:p>
                      <a:r>
                        <a:rPr lang="en-US" sz="1800" dirty="0">
                          <a:effectLst/>
                        </a:rPr>
                        <a:t>(</a:t>
                      </a:r>
                      <a:r>
                        <a:rPr lang="en-US" sz="1800" dirty="0" err="1">
                          <a:effectLst/>
                        </a:rPr>
                        <a:t>pps</a:t>
                      </a: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US" sz="1800" dirty="0">
                          <a:effectLst/>
                        </a:rPr>
                        <a:t>C)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Impurities with LIST off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Yield with LIST off: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US" sz="1800" dirty="0" err="1">
                          <a:effectLst/>
                        </a:rPr>
                        <a:t>pps</a:t>
                      </a: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US" sz="1800" dirty="0">
                          <a:effectLst/>
                        </a:rPr>
                        <a:t>C)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en-ZA" sz="12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1488739"/>
                  </a:ext>
                </a:extLst>
              </a:tr>
              <a:tr h="309063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160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7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</a:t>
                      </a: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6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50%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3.5</a:t>
                      </a: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8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4362192"/>
                  </a:ext>
                </a:extLst>
              </a:tr>
              <a:tr h="309063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162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</a:t>
                      </a: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7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6.5%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9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3557364"/>
                  </a:ext>
                </a:extLst>
              </a:tr>
              <a:tr h="309063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164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</a:t>
                      </a: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7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4%</a:t>
                      </a:r>
                      <a:endParaRPr lang="en-Z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1.5</a:t>
                      </a: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9</a:t>
                      </a:r>
                      <a:endParaRPr lang="en-Z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9526779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125E9303-6185-CC33-8779-F46031585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7" y="1519488"/>
            <a:ext cx="115735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58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5268ACD0-0D46-77A3-F8DA-9285884688B9}"/>
              </a:ext>
            </a:extLst>
          </p:cNvPr>
          <p:cNvGrpSpPr/>
          <p:nvPr/>
        </p:nvGrpSpPr>
        <p:grpSpPr>
          <a:xfrm>
            <a:off x="685800" y="1705260"/>
            <a:ext cx="7772400" cy="4194404"/>
            <a:chOff x="685800" y="1251205"/>
            <a:chExt cx="7772400" cy="419440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0A727F8-A634-8231-B9C8-298F7DF5B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1488160"/>
              <a:ext cx="7772400" cy="3520135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9178FD0-41AE-1254-217C-C308C3F4E84B}"/>
                </a:ext>
              </a:extLst>
            </p:cNvPr>
            <p:cNvSpPr txBox="1"/>
            <p:nvPr/>
          </p:nvSpPr>
          <p:spPr>
            <a:xfrm>
              <a:off x="6372200" y="1251205"/>
              <a:ext cx="17281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18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Known Least </a:t>
              </a:r>
              <a:endParaRPr lang="en-ZA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1E0653-3410-68FB-40F6-58CFF47658C3}"/>
                </a:ext>
              </a:extLst>
            </p:cNvPr>
            <p:cNvSpPr txBox="1"/>
            <p:nvPr/>
          </p:nvSpPr>
          <p:spPr>
            <a:xfrm>
              <a:off x="1331640" y="5076277"/>
              <a:ext cx="17281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18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No E0’s</a:t>
              </a:r>
              <a:endParaRPr lang="en-ZA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C745FB-227B-E421-EB83-928AFF22FBC6}"/>
                </a:ext>
              </a:extLst>
            </p:cNvPr>
            <p:cNvSpPr txBox="1"/>
            <p:nvPr/>
          </p:nvSpPr>
          <p:spPr>
            <a:xfrm>
              <a:off x="6577608" y="5060584"/>
              <a:ext cx="17281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18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No E0’s</a:t>
              </a:r>
              <a:endParaRPr lang="en-ZA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C58886-4F35-4FE4-B403-84F99C3F0D8B}"/>
                </a:ext>
              </a:extLst>
            </p:cNvPr>
            <p:cNvSpPr txBox="1"/>
            <p:nvPr/>
          </p:nvSpPr>
          <p:spPr>
            <a:xfrm>
              <a:off x="3884713" y="5060584"/>
              <a:ext cx="17281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One</a:t>
              </a:r>
              <a:r>
                <a:rPr lang="en-US" sz="18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E0</a:t>
              </a:r>
              <a:endParaRPr lang="en-ZA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6BA4A31-1AE5-3BC5-3301-E98112A6B85A}"/>
              </a:ext>
            </a:extLst>
          </p:cNvPr>
          <p:cNvSpPr/>
          <p:nvPr/>
        </p:nvSpPr>
        <p:spPr>
          <a:xfrm>
            <a:off x="2195736" y="4365104"/>
            <a:ext cx="216024" cy="144016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0A3EA8-70C2-768F-11C5-2ABF3AE1F8FF}"/>
              </a:ext>
            </a:extLst>
          </p:cNvPr>
          <p:cNvSpPr/>
          <p:nvPr/>
        </p:nvSpPr>
        <p:spPr>
          <a:xfrm>
            <a:off x="5034744" y="4289565"/>
            <a:ext cx="216024" cy="144016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2B7FA7-4CD2-ED2B-4F6C-8E8BAC2C50D5}"/>
              </a:ext>
            </a:extLst>
          </p:cNvPr>
          <p:cNvSpPr/>
          <p:nvPr/>
        </p:nvSpPr>
        <p:spPr>
          <a:xfrm>
            <a:off x="5034744" y="4429555"/>
            <a:ext cx="216024" cy="144016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6F695F-4491-9E94-448E-1AF8535395CD}"/>
              </a:ext>
            </a:extLst>
          </p:cNvPr>
          <p:cNvSpPr/>
          <p:nvPr/>
        </p:nvSpPr>
        <p:spPr>
          <a:xfrm>
            <a:off x="7596017" y="4280940"/>
            <a:ext cx="216024" cy="144016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ADA3C1-8E95-F1A6-9391-F23F4F69A35B}"/>
              </a:ext>
            </a:extLst>
          </p:cNvPr>
          <p:cNvSpPr/>
          <p:nvPr/>
        </p:nvSpPr>
        <p:spPr>
          <a:xfrm>
            <a:off x="7596336" y="4494006"/>
            <a:ext cx="216024" cy="144016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9760AC-39AF-66E7-6468-43E7A9936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0700"/>
            <a:ext cx="4968552" cy="205562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4BBE80D-8365-2A3D-9F52-DF8D55CE87BE}"/>
              </a:ext>
            </a:extLst>
          </p:cNvPr>
          <p:cNvSpPr/>
          <p:nvPr/>
        </p:nvSpPr>
        <p:spPr>
          <a:xfrm>
            <a:off x="5441869" y="755231"/>
            <a:ext cx="426274" cy="360040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787118-967F-FFA3-ADBB-1E435DCCB32B}"/>
              </a:ext>
            </a:extLst>
          </p:cNvPr>
          <p:cNvSpPr txBox="1"/>
          <p:nvPr/>
        </p:nvSpPr>
        <p:spPr>
          <a:xfrm>
            <a:off x="6084168" y="687491"/>
            <a:ext cx="2615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Unknown transitions</a:t>
            </a:r>
            <a:endParaRPr lang="en-ZA" sz="18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6C66C9-BF31-9809-483F-ACA4405D3E13}"/>
              </a:ext>
            </a:extLst>
          </p:cNvPr>
          <p:cNvSpPr/>
          <p:nvPr/>
        </p:nvSpPr>
        <p:spPr>
          <a:xfrm>
            <a:off x="7596017" y="4120941"/>
            <a:ext cx="216024" cy="144016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516AF6-0F2E-35E9-48B3-653A8A9E55BA}"/>
              </a:ext>
            </a:extLst>
          </p:cNvPr>
          <p:cNvSpPr/>
          <p:nvPr/>
        </p:nvSpPr>
        <p:spPr>
          <a:xfrm>
            <a:off x="7596017" y="3937682"/>
            <a:ext cx="216024" cy="144016"/>
          </a:xfrm>
          <a:prstGeom prst="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47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6CFD9-8FB4-3628-FFF9-F39F83B46A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6403" y="-1446372"/>
            <a:ext cx="6711195" cy="868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96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1A02EB-5FF4-079F-2387-134B9F7AE1A2}"/>
              </a:ext>
            </a:extLst>
          </p:cNvPr>
          <p:cNvSpPr txBox="1"/>
          <p:nvPr/>
        </p:nvSpPr>
        <p:spPr>
          <a:xfrm>
            <a:off x="971600" y="2564904"/>
            <a:ext cx="741682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Methods to measure transitions rates:</a:t>
            </a:r>
          </a:p>
          <a:p>
            <a:pPr algn="ctr"/>
            <a:endParaRPr lang="en-ZA" sz="28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ZA" sz="2800" dirty="0">
                <a:solidFill>
                  <a:srgbClr val="3333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Recoil Distance Doppler Shift</a:t>
            </a:r>
          </a:p>
          <a:p>
            <a:pPr algn="ctr"/>
            <a:r>
              <a:rPr lang="en-ZA" sz="28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en-ZA" sz="2800" dirty="0">
                <a:solidFill>
                  <a:srgbClr val="3333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Coulomb Excitation Sum Rules </a:t>
            </a:r>
            <a:endParaRPr lang="en-ZA" sz="28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125E9303-6185-CC33-8779-F46031585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7" y="1519488"/>
            <a:ext cx="115735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C10E4E-9138-0E2B-3A44-3FD2B4DB0BAC}"/>
              </a:ext>
            </a:extLst>
          </p:cNvPr>
          <p:cNvSpPr txBox="1"/>
          <p:nvPr/>
        </p:nvSpPr>
        <p:spPr>
          <a:xfrm>
            <a:off x="467544" y="519791"/>
            <a:ext cx="76328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Aim: measure transition rates to test the </a:t>
            </a:r>
            <a:r>
              <a:rPr lang="en-ZA" sz="2800" dirty="0" err="1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Superdeformed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 Triaxia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l Shape of the “</a:t>
            </a:r>
            <a:r>
              <a:rPr lang="en-ZA" sz="2800" dirty="0">
                <a:solidFill>
                  <a:srgbClr val="3333FF"/>
                </a:solidFill>
                <a:sym typeface="Symbol"/>
              </a:rPr>
              <a:t></a:t>
            </a:r>
            <a:r>
              <a:rPr lang="en-ZA" sz="2800" dirty="0">
                <a:solidFill>
                  <a:srgbClr val="FF0000"/>
                </a:solidFill>
                <a:sym typeface="Symbol"/>
              </a:rPr>
              <a:t> 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-bands”</a:t>
            </a:r>
          </a:p>
        </p:txBody>
      </p:sp>
    </p:spTree>
    <p:extLst>
      <p:ext uri="{BB962C8B-B14F-4D97-AF65-F5344CB8AC3E}">
        <p14:creationId xmlns:p14="http://schemas.microsoft.com/office/powerpoint/2010/main" val="648694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C243554D-A539-8EF4-56A4-A10ADA76B13B}"/>
              </a:ext>
            </a:extLst>
          </p:cNvPr>
          <p:cNvSpPr txBox="1"/>
          <p:nvPr/>
        </p:nvSpPr>
        <p:spPr>
          <a:xfrm>
            <a:off x="863588" y="285247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Setup: Coulomb Excitation/RDDS Setup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45CD7A-8B4A-D58E-DDE8-926591C9B303}"/>
              </a:ext>
            </a:extLst>
          </p:cNvPr>
          <p:cNvGrpSpPr/>
          <p:nvPr/>
        </p:nvGrpSpPr>
        <p:grpSpPr>
          <a:xfrm>
            <a:off x="877811" y="1177036"/>
            <a:ext cx="5537893" cy="2766720"/>
            <a:chOff x="877811" y="1523460"/>
            <a:chExt cx="5537893" cy="276672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5B868A7-AE4B-3081-37FC-A6207C3A0C82}"/>
                </a:ext>
              </a:extLst>
            </p:cNvPr>
            <p:cNvGrpSpPr/>
            <p:nvPr/>
          </p:nvGrpSpPr>
          <p:grpSpPr>
            <a:xfrm>
              <a:off x="877811" y="1523460"/>
              <a:ext cx="5001419" cy="2742131"/>
              <a:chOff x="794717" y="2954702"/>
              <a:chExt cx="5001419" cy="2742131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B5B30FE-2213-4C85-D8FE-86E2BF030F62}"/>
                  </a:ext>
                </a:extLst>
              </p:cNvPr>
              <p:cNvSpPr/>
              <p:nvPr/>
            </p:nvSpPr>
            <p:spPr>
              <a:xfrm>
                <a:off x="2627784" y="3573016"/>
                <a:ext cx="144016" cy="1368152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A3F31F9-EFE8-F00D-38E0-1DF7B97E409B}"/>
                  </a:ext>
                </a:extLst>
              </p:cNvPr>
              <p:cNvSpPr/>
              <p:nvPr/>
            </p:nvSpPr>
            <p:spPr>
              <a:xfrm>
                <a:off x="3991372" y="3573016"/>
                <a:ext cx="144016" cy="136815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4BA0415-1F53-A637-4332-AE1BCCB68627}"/>
                  </a:ext>
                </a:extLst>
              </p:cNvPr>
              <p:cNvSpPr/>
              <p:nvPr/>
            </p:nvSpPr>
            <p:spPr>
              <a:xfrm>
                <a:off x="5652120" y="2954702"/>
                <a:ext cx="144016" cy="1029237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73EF280-F2A4-D041-E8FC-C0E467F17177}"/>
                  </a:ext>
                </a:extLst>
              </p:cNvPr>
              <p:cNvSpPr/>
              <p:nvPr/>
            </p:nvSpPr>
            <p:spPr>
              <a:xfrm>
                <a:off x="5652120" y="4487994"/>
                <a:ext cx="144016" cy="1029237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6288EB89-7B57-0F56-27D0-81A60A9279DE}"/>
                  </a:ext>
                </a:extLst>
              </p:cNvPr>
              <p:cNvCxnSpPr/>
              <p:nvPr/>
            </p:nvCxnSpPr>
            <p:spPr>
              <a:xfrm>
                <a:off x="794717" y="4257092"/>
                <a:ext cx="158417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0C654C92-AF34-3A79-B62D-D22771F436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07354" y="3828333"/>
                <a:ext cx="1372799" cy="21602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55C4699-BAF1-C686-E013-2F91E8E23B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32968" y="4077072"/>
                <a:ext cx="1086396" cy="18002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A55D597C-8282-B8C8-815E-F7DE31A65A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81375" y="4797152"/>
                <a:ext cx="1470745" cy="55493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71831DEA-54FA-B3DA-C387-4FE723934D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43808" y="4257092"/>
                <a:ext cx="1147564" cy="46805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0E26BDB-04A8-8725-DBC8-6A8FDD471509}"/>
                  </a:ext>
                </a:extLst>
              </p:cNvPr>
              <p:cNvSpPr txBox="1"/>
              <p:nvPr/>
            </p:nvSpPr>
            <p:spPr>
              <a:xfrm>
                <a:off x="1979712" y="5028925"/>
                <a:ext cx="114005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92</a:t>
                </a:r>
                <a:r>
                  <a:rPr lang="en-US" dirty="0"/>
                  <a:t>Mo</a:t>
                </a:r>
              </a:p>
              <a:p>
                <a:r>
                  <a:rPr lang="en-US" dirty="0"/>
                  <a:t>1 mg/cm</a:t>
                </a:r>
                <a:r>
                  <a:rPr lang="en-US" baseline="30000" dirty="0"/>
                  <a:t>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EFA4083-624E-1813-DC56-854C761A84AE}"/>
                  </a:ext>
                </a:extLst>
              </p:cNvPr>
              <p:cNvSpPr txBox="1"/>
              <p:nvPr/>
            </p:nvSpPr>
            <p:spPr>
              <a:xfrm>
                <a:off x="3496444" y="5050502"/>
                <a:ext cx="12763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err="1"/>
                  <a:t>nat</a:t>
                </a:r>
                <a:r>
                  <a:rPr lang="en-US" dirty="0" err="1"/>
                  <a:t>Mg</a:t>
                </a:r>
                <a:endParaRPr lang="en-US" dirty="0"/>
              </a:p>
              <a:p>
                <a:r>
                  <a:rPr lang="en-US" dirty="0"/>
                  <a:t>2.5 mg/cm</a:t>
                </a:r>
                <a:r>
                  <a:rPr lang="en-US" baseline="30000" dirty="0"/>
                  <a:t>2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1AE7C12-3579-CBC3-57F7-767AF4FCE38E}"/>
                  </a:ext>
                </a:extLst>
              </p:cNvPr>
              <p:cNvSpPr txBox="1"/>
              <p:nvPr/>
            </p:nvSpPr>
            <p:spPr>
              <a:xfrm>
                <a:off x="828809" y="3333762"/>
                <a:ext cx="124309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162</a:t>
                </a:r>
                <a:r>
                  <a:rPr lang="en-US" dirty="0"/>
                  <a:t>Yb</a:t>
                </a:r>
              </a:p>
              <a:p>
                <a:r>
                  <a:rPr lang="en-US" dirty="0"/>
                  <a:t>4.1 MeV/A</a:t>
                </a:r>
              </a:p>
              <a:p>
                <a:r>
                  <a:rPr lang="en-US" dirty="0"/>
                  <a:t>5 x 10</a:t>
                </a:r>
                <a:r>
                  <a:rPr lang="en-US" baseline="30000" dirty="0"/>
                  <a:t>6</a:t>
                </a:r>
                <a:r>
                  <a:rPr lang="en-US" dirty="0"/>
                  <a:t> </a:t>
                </a:r>
                <a:r>
                  <a:rPr lang="en-US" dirty="0" err="1"/>
                  <a:t>pps</a:t>
                </a:r>
                <a:endParaRPr lang="en-US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1EDBC37-7070-1E18-4CEA-683556EB39FE}"/>
                  </a:ext>
                </a:extLst>
              </p:cNvPr>
              <p:cNvSpPr txBox="1"/>
              <p:nvPr/>
            </p:nvSpPr>
            <p:spPr>
              <a:xfrm>
                <a:off x="4356187" y="3496651"/>
                <a:ext cx="654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162</a:t>
                </a:r>
                <a:r>
                  <a:rPr lang="en-US" dirty="0"/>
                  <a:t>Yb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76E8C0D-0036-5F3F-9F81-97BD087CD9EC}"/>
                  </a:ext>
                </a:extLst>
              </p:cNvPr>
              <p:cNvSpPr txBox="1"/>
              <p:nvPr/>
            </p:nvSpPr>
            <p:spPr>
              <a:xfrm>
                <a:off x="4537395" y="4703157"/>
                <a:ext cx="6607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92</a:t>
                </a:r>
                <a:r>
                  <a:rPr lang="en-US" dirty="0"/>
                  <a:t>Mo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BD9E49F-8881-60A1-10AD-83EA149AE075}"/>
                </a:ext>
              </a:extLst>
            </p:cNvPr>
            <p:cNvSpPr txBox="1"/>
            <p:nvPr/>
          </p:nvSpPr>
          <p:spPr>
            <a:xfrm>
              <a:off x="5851126" y="2924570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18</a:t>
              </a:r>
              <a:r>
                <a:rPr lang="en-ZA" sz="18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  <a:sym typeface="Symbol" pitchFamily="2" charset="2"/>
                </a:rPr>
                <a:t></a:t>
              </a:r>
              <a:r>
                <a:rPr lang="en-ZA" dirty="0">
                  <a:effectLst/>
                </a:rPr>
                <a:t> </a:t>
              </a:r>
              <a:endParaRPr lang="en-US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8810CC3-8F6F-0966-9619-199327EA6048}"/>
                </a:ext>
              </a:extLst>
            </p:cNvPr>
            <p:cNvSpPr txBox="1"/>
            <p:nvPr/>
          </p:nvSpPr>
          <p:spPr>
            <a:xfrm>
              <a:off x="5825027" y="3920848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52</a:t>
              </a:r>
              <a:r>
                <a:rPr lang="en-ZA" sz="18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  <a:sym typeface="Symbol" pitchFamily="2" charset="2"/>
                </a:rPr>
                <a:t></a:t>
              </a:r>
              <a:r>
                <a:rPr lang="en-ZA" dirty="0">
                  <a:effectLst/>
                </a:rPr>
                <a:t> </a:t>
              </a:r>
              <a:endParaRPr lang="en-US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023EC6D-070B-FE8F-DA7A-04759FA6096B}"/>
              </a:ext>
            </a:extLst>
          </p:cNvPr>
          <p:cNvSpPr txBox="1"/>
          <p:nvPr/>
        </p:nvSpPr>
        <p:spPr>
          <a:xfrm>
            <a:off x="5890415" y="1325427"/>
            <a:ext cx="3004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QQQ2 charged particle detector array (CD detector)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61E8B3-0DF3-ADF1-C04B-8FC890A89D06}"/>
              </a:ext>
            </a:extLst>
          </p:cNvPr>
          <p:cNvSpPr txBox="1"/>
          <p:nvPr/>
        </p:nvSpPr>
        <p:spPr>
          <a:xfrm>
            <a:off x="3715793" y="4671962"/>
            <a:ext cx="1476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Miniball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array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45</a:t>
            </a:r>
            <a:r>
              <a:rPr lang="en-ZA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 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/135</a:t>
            </a:r>
            <a:r>
              <a:rPr lang="en-ZA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 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7% eff.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F083608E-497D-D3ED-FDC9-A6BC96900BDE}"/>
              </a:ext>
            </a:extLst>
          </p:cNvPr>
          <p:cNvSpPr/>
          <p:nvPr/>
        </p:nvSpPr>
        <p:spPr>
          <a:xfrm rot="18683138">
            <a:off x="2184352" y="4670190"/>
            <a:ext cx="896963" cy="50405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A6A011B7-2BFF-1C06-5376-A1E7AD492EB6}"/>
              </a:ext>
            </a:extLst>
          </p:cNvPr>
          <p:cNvSpPr/>
          <p:nvPr/>
        </p:nvSpPr>
        <p:spPr>
          <a:xfrm rot="2541530">
            <a:off x="5684933" y="4698939"/>
            <a:ext cx="896963" cy="50405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27FDF6A-833F-566E-838C-0BD6ECA5CCD9}"/>
              </a:ext>
            </a:extLst>
          </p:cNvPr>
          <p:cNvSpPr txBox="1"/>
          <p:nvPr/>
        </p:nvSpPr>
        <p:spPr>
          <a:xfrm>
            <a:off x="2340412" y="1279261"/>
            <a:ext cx="894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target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6F2A65A-FEBC-2FB0-8469-A9951C780C7E}"/>
              </a:ext>
            </a:extLst>
          </p:cNvPr>
          <p:cNvSpPr txBox="1"/>
          <p:nvPr/>
        </p:nvSpPr>
        <p:spPr>
          <a:xfrm>
            <a:off x="3622105" y="1268760"/>
            <a:ext cx="104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degrader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15ACBE-C1E5-D978-A542-B1D6C5098F48}"/>
              </a:ext>
            </a:extLst>
          </p:cNvPr>
          <p:cNvSpPr txBox="1"/>
          <p:nvPr/>
        </p:nvSpPr>
        <p:spPr>
          <a:xfrm>
            <a:off x="299725" y="2661154"/>
            <a:ext cx="133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Safe </a:t>
            </a:r>
            <a:r>
              <a:rPr lang="en-US" dirty="0" err="1"/>
              <a:t>Coulex</a:t>
            </a: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5AF0A44-26F4-9812-DFD8-41551ADD6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702" y="3275253"/>
            <a:ext cx="1741507" cy="133700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FF67744-4D28-8A91-D65C-F07C003F407B}"/>
              </a:ext>
            </a:extLst>
          </p:cNvPr>
          <p:cNvSpPr txBox="1"/>
          <p:nvPr/>
        </p:nvSpPr>
        <p:spPr>
          <a:xfrm>
            <a:off x="7144790" y="2827972"/>
            <a:ext cx="1963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Cologne Plunger</a:t>
            </a:r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3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9D4DC00F-9947-901F-53C9-131984EC6D27}"/>
                  </a:ext>
                </a:extLst>
              </p14:cNvPr>
              <p14:cNvContentPartPr/>
              <p14:nvPr/>
            </p14:nvContentPartPr>
            <p14:xfrm>
              <a:off x="3048474" y="2515609"/>
              <a:ext cx="765720" cy="2108160"/>
            </p14:xfrm>
          </p:contentPart>
        </mc:Choice>
        <mc:Fallback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9D4DC00F-9947-901F-53C9-131984EC6D2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0474" y="2407609"/>
                <a:ext cx="801360" cy="232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5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49D7EE7A-83F4-4E58-42AC-C5CD4E699650}"/>
                  </a:ext>
                </a:extLst>
              </p14:cNvPr>
              <p14:cNvContentPartPr/>
              <p14:nvPr/>
            </p14:nvContentPartPr>
            <p14:xfrm>
              <a:off x="5126754" y="2222929"/>
              <a:ext cx="678240" cy="2385720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49D7EE7A-83F4-4E58-42AC-C5CD4E69965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08754" y="2115289"/>
                <a:ext cx="713880" cy="260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7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E0B65CE7-0BC8-C267-72F6-0FFA32174DD5}"/>
                  </a:ext>
                </a:extLst>
              </p14:cNvPr>
              <p14:cNvContentPartPr/>
              <p14:nvPr/>
            </p14:nvContentPartPr>
            <p14:xfrm>
              <a:off x="3035154" y="4437649"/>
              <a:ext cx="122400" cy="246960"/>
            </p14:xfrm>
          </p:contentPart>
        </mc:Choice>
        <mc:Fallback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E0B65CE7-0BC8-C267-72F6-0FFA32174DD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17514" y="4330009"/>
                <a:ext cx="158040" cy="46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9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AC65F3AF-90B6-B20B-F910-7120CECDDB99}"/>
                  </a:ext>
                </a:extLst>
              </p14:cNvPr>
              <p14:cNvContentPartPr/>
              <p14:nvPr/>
            </p14:nvContentPartPr>
            <p14:xfrm>
              <a:off x="444594" y="971929"/>
              <a:ext cx="360" cy="360"/>
            </p14:xfrm>
          </p:contentPart>
        </mc:Choice>
        <mc:Fallback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AC65F3AF-90B6-B20B-F910-7120CECDDB9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6954" y="863929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11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2178B20A-17E2-852C-5F98-2612C3B20946}"/>
                  </a:ext>
                </a:extLst>
              </p14:cNvPr>
              <p14:cNvContentPartPr/>
              <p14:nvPr/>
            </p14:nvContentPartPr>
            <p14:xfrm>
              <a:off x="-699126" y="408889"/>
              <a:ext cx="360" cy="360"/>
            </p14:xfrm>
          </p:contentPart>
        </mc:Choice>
        <mc:Fallback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2178B20A-17E2-852C-5F98-2612C3B2094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-716766" y="301249"/>
                <a:ext cx="36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89FF44DB-6D0A-A358-C0C8-15471EA6C70A}"/>
              </a:ext>
            </a:extLst>
          </p:cNvPr>
          <p:cNvSpPr txBox="1"/>
          <p:nvPr/>
        </p:nvSpPr>
        <p:spPr>
          <a:xfrm>
            <a:off x="2956398" y="1963337"/>
            <a:ext cx="133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v/c~0.08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5CE985-CCA8-DEC5-D079-7B804DACA972}"/>
              </a:ext>
            </a:extLst>
          </p:cNvPr>
          <p:cNvSpPr txBox="1"/>
          <p:nvPr/>
        </p:nvSpPr>
        <p:spPr>
          <a:xfrm>
            <a:off x="4572000" y="2167300"/>
            <a:ext cx="133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v/c~0.05</a:t>
            </a:r>
          </a:p>
        </p:txBody>
      </p:sp>
    </p:spTree>
    <p:extLst>
      <p:ext uri="{BB962C8B-B14F-4D97-AF65-F5344CB8AC3E}">
        <p14:creationId xmlns:p14="http://schemas.microsoft.com/office/powerpoint/2010/main" val="2709287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6E07E5-8084-847A-E68E-5B9B939513C9}"/>
              </a:ext>
            </a:extLst>
          </p:cNvPr>
          <p:cNvSpPr txBox="1"/>
          <p:nvPr/>
        </p:nvSpPr>
        <p:spPr>
          <a:xfrm>
            <a:off x="863588" y="285247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Kinematics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338D0E-606F-7B69-299D-B4E360840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78" y="723689"/>
            <a:ext cx="3895090" cy="30184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733998-EF35-9176-C0B5-59E47C9FF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23689"/>
            <a:ext cx="3841750" cy="29521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148E83-8380-0416-0AEB-E156D9A7DBFB}"/>
              </a:ext>
            </a:extLst>
          </p:cNvPr>
          <p:cNvSpPr/>
          <p:nvPr/>
        </p:nvSpPr>
        <p:spPr>
          <a:xfrm>
            <a:off x="175078" y="3634104"/>
            <a:ext cx="4108890" cy="154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9F1A14-3B7A-AF9C-B8A1-B497A9B4EA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977" y="3634105"/>
            <a:ext cx="4008755" cy="32238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8FEA7F-EBB1-625F-9E89-9BC7D4E8EA6F}"/>
              </a:ext>
            </a:extLst>
          </p:cNvPr>
          <p:cNvSpPr txBox="1"/>
          <p:nvPr/>
        </p:nvSpPr>
        <p:spPr>
          <a:xfrm>
            <a:off x="1331640" y="276071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162</a:t>
            </a:r>
            <a:r>
              <a:rPr lang="en-US" dirty="0">
                <a:solidFill>
                  <a:srgbClr val="FF0000"/>
                </a:solidFill>
              </a:rPr>
              <a:t>Yb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157DC3-6364-81AE-E44D-80209C464B59}"/>
              </a:ext>
            </a:extLst>
          </p:cNvPr>
          <p:cNvSpPr txBox="1"/>
          <p:nvPr/>
        </p:nvSpPr>
        <p:spPr>
          <a:xfrm>
            <a:off x="3203848" y="5373216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162</a:t>
            </a:r>
            <a:r>
              <a:rPr lang="en-US" dirty="0">
                <a:solidFill>
                  <a:srgbClr val="FF0000"/>
                </a:solidFill>
              </a:rPr>
              <a:t>Yb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B8039F-10F5-5419-2B31-BE17073E67FA}"/>
              </a:ext>
            </a:extLst>
          </p:cNvPr>
          <p:cNvSpPr txBox="1"/>
          <p:nvPr/>
        </p:nvSpPr>
        <p:spPr>
          <a:xfrm>
            <a:off x="1658813" y="1599925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3333FF"/>
                </a:solidFill>
              </a:rPr>
              <a:t>92</a:t>
            </a:r>
            <a:r>
              <a:rPr lang="en-US" dirty="0">
                <a:solidFill>
                  <a:srgbClr val="3333FF"/>
                </a:solidFill>
              </a:rPr>
              <a:t>Mo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75D762-47CF-3F12-20D8-7542DD88EF05}"/>
              </a:ext>
            </a:extLst>
          </p:cNvPr>
          <p:cNvSpPr txBox="1"/>
          <p:nvPr/>
        </p:nvSpPr>
        <p:spPr>
          <a:xfrm>
            <a:off x="4068082" y="465313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3333FF"/>
                </a:solidFill>
              </a:rPr>
              <a:t>24</a:t>
            </a:r>
            <a:r>
              <a:rPr lang="en-US" dirty="0">
                <a:solidFill>
                  <a:srgbClr val="3333FF"/>
                </a:solidFill>
              </a:rPr>
              <a:t>Mg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604AB5-F872-052A-FB4E-BDFCA2D3A1AF}"/>
              </a:ext>
            </a:extLst>
          </p:cNvPr>
          <p:cNvSpPr txBox="1"/>
          <p:nvPr/>
        </p:nvSpPr>
        <p:spPr>
          <a:xfrm>
            <a:off x="102369" y="4087008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aseline="30000" dirty="0">
                <a:solidFill>
                  <a:srgbClr val="FF0000"/>
                </a:solidFill>
              </a:rPr>
              <a:t>162</a:t>
            </a:r>
            <a:r>
              <a:rPr lang="en-ZA" sz="2000" dirty="0">
                <a:solidFill>
                  <a:srgbClr val="FF0000"/>
                </a:solidFill>
              </a:rPr>
              <a:t>Yb distinguished from </a:t>
            </a:r>
            <a:r>
              <a:rPr lang="en-ZA" sz="2000" baseline="30000" dirty="0">
                <a:solidFill>
                  <a:srgbClr val="FF0000"/>
                </a:solidFill>
              </a:rPr>
              <a:t>92</a:t>
            </a:r>
            <a:r>
              <a:rPr lang="en-ZA" sz="2000" dirty="0">
                <a:solidFill>
                  <a:srgbClr val="FF0000"/>
                </a:solidFill>
              </a:rPr>
              <a:t>Mo and Mg in angle-energy</a:t>
            </a:r>
          </a:p>
        </p:txBody>
      </p:sp>
    </p:spTree>
    <p:extLst>
      <p:ext uri="{BB962C8B-B14F-4D97-AF65-F5344CB8AC3E}">
        <p14:creationId xmlns:p14="http://schemas.microsoft.com/office/powerpoint/2010/main" val="3784337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191511-0472-E80D-4980-D43E3C0A2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8719"/>
            <a:ext cx="5400600" cy="44943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BDD6E4-63A5-4623-5715-AAEC00B08C21}"/>
              </a:ext>
            </a:extLst>
          </p:cNvPr>
          <p:cNvSpPr txBox="1"/>
          <p:nvPr/>
        </p:nvSpPr>
        <p:spPr>
          <a:xfrm>
            <a:off x="611560" y="188640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GOSIA Calculation: Coulomb Excitation of </a:t>
            </a:r>
            <a:r>
              <a:rPr lang="en-ZA" sz="2800" baseline="300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162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Yb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96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96386" y="116632"/>
            <a:ext cx="986783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ZA" sz="32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endParaRPr lang="en-ZA" sz="3200" dirty="0">
              <a:solidFill>
                <a:srgbClr val="FF0000"/>
              </a:solidFill>
            </a:endParaRPr>
          </a:p>
          <a:p>
            <a:r>
              <a:rPr lang="en-ZA" sz="3200" dirty="0"/>
              <a:t>	   Studying the origin of 0</a:t>
            </a:r>
            <a:r>
              <a:rPr lang="en-ZA" sz="3200" baseline="-25000" dirty="0"/>
              <a:t>2</a:t>
            </a:r>
            <a:r>
              <a:rPr lang="en-ZA" sz="3200" baseline="30000" dirty="0"/>
              <a:t>+</a:t>
            </a:r>
            <a:r>
              <a:rPr lang="en-ZA" sz="3200" dirty="0"/>
              <a:t> bands in mass 160 region</a:t>
            </a:r>
          </a:p>
          <a:p>
            <a:endParaRPr lang="en-ZA" sz="3200" dirty="0"/>
          </a:p>
          <a:p>
            <a:r>
              <a:rPr lang="en-ZA" sz="3200" dirty="0">
                <a:solidFill>
                  <a:srgbClr val="FF0000"/>
                </a:solidFill>
              </a:rPr>
              <a:t>	   </a:t>
            </a:r>
            <a:r>
              <a:rPr lang="en-ZA" sz="3200" dirty="0">
                <a:solidFill>
                  <a:srgbClr val="3333FF"/>
                </a:solidFill>
                <a:latin typeface="Symbol" pitchFamily="18" charset="2"/>
              </a:rPr>
              <a:t>b</a:t>
            </a:r>
            <a:r>
              <a:rPr lang="en-ZA" sz="3200" dirty="0">
                <a:solidFill>
                  <a:srgbClr val="3333FF"/>
                </a:solidFill>
              </a:rPr>
              <a:t> vibrations?</a:t>
            </a:r>
          </a:p>
          <a:p>
            <a:r>
              <a:rPr lang="en-ZA" sz="3200" dirty="0">
                <a:solidFill>
                  <a:srgbClr val="3333FF"/>
                </a:solidFill>
              </a:rPr>
              <a:t>	   shape coexistence?</a:t>
            </a:r>
          </a:p>
          <a:p>
            <a:r>
              <a:rPr lang="en-ZA" sz="3200" dirty="0">
                <a:solidFill>
                  <a:srgbClr val="3333FF"/>
                </a:solidFill>
              </a:rPr>
              <a:t>	  “pairing isomers” – “second vacuum”?</a:t>
            </a:r>
          </a:p>
          <a:p>
            <a:r>
              <a:rPr lang="en-ZA" sz="3200" dirty="0">
                <a:solidFill>
                  <a:srgbClr val="3333FF"/>
                </a:solidFill>
              </a:rPr>
              <a:t>	   X(5)….?</a:t>
            </a:r>
          </a:p>
          <a:p>
            <a:endParaRPr lang="en-ZA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10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C00B55-84B4-C5A5-28E3-24856B40D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33639" y="-249664"/>
            <a:ext cx="5428744" cy="70254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E369C2-075E-883A-0307-3DE92173C954}"/>
              </a:ext>
            </a:extLst>
          </p:cNvPr>
          <p:cNvSpPr/>
          <p:nvPr/>
        </p:nvSpPr>
        <p:spPr>
          <a:xfrm>
            <a:off x="2398128" y="1988840"/>
            <a:ext cx="2101864" cy="2582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09C7D6-67A5-8C0E-1124-16ADA7485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48" y="1700808"/>
            <a:ext cx="4287289" cy="30219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BE92423-605B-3351-F587-FADA3DC73494}"/>
              </a:ext>
            </a:extLst>
          </p:cNvPr>
          <p:cNvSpPr/>
          <p:nvPr/>
        </p:nvSpPr>
        <p:spPr>
          <a:xfrm>
            <a:off x="6656293" y="3418458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1F921BE-377F-D067-3405-F97A4A235435}"/>
              </a:ext>
            </a:extLst>
          </p:cNvPr>
          <p:cNvSpPr/>
          <p:nvPr/>
        </p:nvSpPr>
        <p:spPr>
          <a:xfrm>
            <a:off x="5769296" y="4070498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B54E5B5-35B7-1BDA-452B-66A9B33508FC}"/>
              </a:ext>
            </a:extLst>
          </p:cNvPr>
          <p:cNvSpPr/>
          <p:nvPr/>
        </p:nvSpPr>
        <p:spPr>
          <a:xfrm>
            <a:off x="6330838" y="4043610"/>
            <a:ext cx="227092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1C5DD58-27F2-084C-78A0-382EC8B6A558}"/>
              </a:ext>
            </a:extLst>
          </p:cNvPr>
          <p:cNvSpPr/>
          <p:nvPr/>
        </p:nvSpPr>
        <p:spPr>
          <a:xfrm>
            <a:off x="6336372" y="3573016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69325B3-255B-C0C0-9005-A4CF249B9758}"/>
              </a:ext>
            </a:extLst>
          </p:cNvPr>
          <p:cNvSpPr/>
          <p:nvPr/>
        </p:nvSpPr>
        <p:spPr>
          <a:xfrm>
            <a:off x="5958387" y="3999768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B3FEA88-9B34-E6F9-5156-6F524DCDE6A7}"/>
              </a:ext>
            </a:extLst>
          </p:cNvPr>
          <p:cNvSpPr/>
          <p:nvPr/>
        </p:nvSpPr>
        <p:spPr>
          <a:xfrm>
            <a:off x="5527762" y="3927760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FF9E55B-4342-79FF-9D6A-7F9158758977}"/>
              </a:ext>
            </a:extLst>
          </p:cNvPr>
          <p:cNvSpPr/>
          <p:nvPr/>
        </p:nvSpPr>
        <p:spPr>
          <a:xfrm>
            <a:off x="5439654" y="3789040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55731F-9CEF-3D3F-04FF-3B598ECE3DAF}"/>
              </a:ext>
            </a:extLst>
          </p:cNvPr>
          <p:cNvSpPr txBox="1"/>
          <p:nvPr/>
        </p:nvSpPr>
        <p:spPr>
          <a:xfrm>
            <a:off x="467544" y="188640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“Clean lines” of </a:t>
            </a:r>
            <a:r>
              <a:rPr lang="en-ZA" sz="2800" baseline="300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162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Yb 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“</a:t>
            </a:r>
            <a:r>
              <a:rPr lang="en-ZA" sz="2800" dirty="0">
                <a:solidFill>
                  <a:srgbClr val="3333FF"/>
                </a:solidFill>
                <a:sym typeface="Symbol"/>
              </a:rPr>
              <a:t></a:t>
            </a:r>
            <a:r>
              <a:rPr lang="en-ZA" sz="2800" dirty="0">
                <a:solidFill>
                  <a:srgbClr val="FF0000"/>
                </a:solidFill>
                <a:sym typeface="Symbol"/>
              </a:rPr>
              <a:t> 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-band”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 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31EF1C-E2DB-70DC-242A-C40A02F60D51}"/>
              </a:ext>
            </a:extLst>
          </p:cNvPr>
          <p:cNvSpPr txBox="1"/>
          <p:nvPr/>
        </p:nvSpPr>
        <p:spPr>
          <a:xfrm>
            <a:off x="2483768" y="880575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FF0000"/>
                </a:solidFill>
              </a:rPr>
              <a:t>Typical resolution of 12 keV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1CA46D-4129-AAA1-4952-A3F23B6C55BF}"/>
              </a:ext>
            </a:extLst>
          </p:cNvPr>
          <p:cNvSpPr txBox="1"/>
          <p:nvPr/>
        </p:nvSpPr>
        <p:spPr>
          <a:xfrm>
            <a:off x="2282917" y="5073076"/>
            <a:ext cx="4725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FF0000"/>
                </a:solidFill>
              </a:rPr>
              <a:t>But RDDS will have shifted and unshifted components with differing v/c’s</a:t>
            </a:r>
          </a:p>
        </p:txBody>
      </p:sp>
    </p:spTree>
    <p:extLst>
      <p:ext uri="{BB962C8B-B14F-4D97-AF65-F5344CB8AC3E}">
        <p14:creationId xmlns:p14="http://schemas.microsoft.com/office/powerpoint/2010/main" val="3351295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FE3B01B-3C20-F443-D0AE-59CB96AFE2CC}"/>
              </a:ext>
            </a:extLst>
          </p:cNvPr>
          <p:cNvSpPr/>
          <p:nvPr/>
        </p:nvSpPr>
        <p:spPr>
          <a:xfrm>
            <a:off x="2411760" y="1484784"/>
            <a:ext cx="3744416" cy="3600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ADEA8F2-1AEF-04BC-2746-26D741891304}"/>
              </a:ext>
            </a:extLst>
          </p:cNvPr>
          <p:cNvSpPr/>
          <p:nvPr/>
        </p:nvSpPr>
        <p:spPr>
          <a:xfrm>
            <a:off x="2339752" y="2204864"/>
            <a:ext cx="3888432" cy="38164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6B08DBB-B5DD-6BD1-4964-A003428A9206}"/>
              </a:ext>
            </a:extLst>
          </p:cNvPr>
          <p:cNvSpPr/>
          <p:nvPr/>
        </p:nvSpPr>
        <p:spPr>
          <a:xfrm>
            <a:off x="3277952" y="2221797"/>
            <a:ext cx="2012032" cy="205757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016151-CA33-5B35-942E-28E2395AFD45}"/>
              </a:ext>
            </a:extLst>
          </p:cNvPr>
          <p:cNvSpPr txBox="1"/>
          <p:nvPr/>
        </p:nvSpPr>
        <p:spPr>
          <a:xfrm>
            <a:off x="3851920" y="222179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</a:t>
            </a:r>
            <a:r>
              <a:rPr lang="en-ZA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</a:t>
            </a:r>
            <a:r>
              <a:rPr lang="en-ZA" dirty="0">
                <a:effectLst/>
              </a:rPr>
              <a:t> 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6A4771-2D13-7683-452E-D14C94B6CAED}"/>
              </a:ext>
            </a:extLst>
          </p:cNvPr>
          <p:cNvSpPr txBox="1"/>
          <p:nvPr/>
        </p:nvSpPr>
        <p:spPr>
          <a:xfrm>
            <a:off x="3851236" y="110698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33</a:t>
            </a:r>
            <a:r>
              <a:rPr lang="en-ZA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</a:t>
            </a:r>
            <a:r>
              <a:rPr lang="en-ZA" dirty="0">
                <a:effectLst/>
              </a:rPr>
              <a:t> 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F473945-2216-5D91-DC3E-BBFB1FBE1DF9}"/>
              </a:ext>
            </a:extLst>
          </p:cNvPr>
          <p:cNvSpPr/>
          <p:nvPr/>
        </p:nvSpPr>
        <p:spPr>
          <a:xfrm>
            <a:off x="4247964" y="3165009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32DA3B-E65E-FE2D-6613-69902E55C92F}"/>
              </a:ext>
            </a:extLst>
          </p:cNvPr>
          <p:cNvCxnSpPr>
            <a:cxnSpLocks/>
          </p:cNvCxnSpPr>
          <p:nvPr/>
        </p:nvCxnSpPr>
        <p:spPr>
          <a:xfrm flipV="1">
            <a:off x="4283968" y="836712"/>
            <a:ext cx="36004" cy="46805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E21694-5116-E6A6-6A87-702992A4E1A3}"/>
              </a:ext>
            </a:extLst>
          </p:cNvPr>
          <p:cNvCxnSpPr>
            <a:cxnSpLocks/>
          </p:cNvCxnSpPr>
          <p:nvPr/>
        </p:nvCxnSpPr>
        <p:spPr>
          <a:xfrm>
            <a:off x="1511660" y="3201013"/>
            <a:ext cx="56166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BA93B9D-1E10-F178-DD20-823FB8F68BF6}"/>
              </a:ext>
            </a:extLst>
          </p:cNvPr>
          <p:cNvSpPr/>
          <p:nvPr/>
        </p:nvSpPr>
        <p:spPr>
          <a:xfrm>
            <a:off x="2411760" y="1476318"/>
            <a:ext cx="3744416" cy="3600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DAA73E-9AF4-D7CF-5D98-759A0F030BE0}"/>
              </a:ext>
            </a:extLst>
          </p:cNvPr>
          <p:cNvSpPr txBox="1"/>
          <p:nvPr/>
        </p:nvSpPr>
        <p:spPr>
          <a:xfrm>
            <a:off x="395536" y="116632"/>
            <a:ext cx="7776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Doppler Shift/Width Map 1 MeV “degraded” gamma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427F5B-CCA6-1C15-86B1-3D1FFA58204B}"/>
              </a:ext>
            </a:extLst>
          </p:cNvPr>
          <p:cNvSpPr txBox="1"/>
          <p:nvPr/>
        </p:nvSpPr>
        <p:spPr>
          <a:xfrm>
            <a:off x="662236" y="910588"/>
            <a:ext cx="26157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Useful Area of QQQ2</a:t>
            </a:r>
          </a:p>
          <a:p>
            <a:pPr algn="just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Particle detector</a:t>
            </a:r>
            <a:endParaRPr lang="en-ZA" sz="18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1B6A3B3-BACE-F59F-E07B-2D953CAA6EB1}"/>
              </a:ext>
            </a:extLst>
          </p:cNvPr>
          <p:cNvCxnSpPr>
            <a:cxnSpLocks/>
          </p:cNvCxnSpPr>
          <p:nvPr/>
        </p:nvCxnSpPr>
        <p:spPr>
          <a:xfrm>
            <a:off x="2490078" y="1443138"/>
            <a:ext cx="1098570" cy="3516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0367E30-D2B5-22D4-2E8A-3BA31C3FF6DA}"/>
              </a:ext>
            </a:extLst>
          </p:cNvPr>
          <p:cNvCxnSpPr>
            <a:cxnSpLocks/>
          </p:cNvCxnSpPr>
          <p:nvPr/>
        </p:nvCxnSpPr>
        <p:spPr>
          <a:xfrm flipV="1">
            <a:off x="2751085" y="1476318"/>
            <a:ext cx="3218166" cy="33515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A8E388A-2EDE-2C04-9522-A19EA497A1D4}"/>
              </a:ext>
            </a:extLst>
          </p:cNvPr>
          <p:cNvCxnSpPr>
            <a:cxnSpLocks/>
          </p:cNvCxnSpPr>
          <p:nvPr/>
        </p:nvCxnSpPr>
        <p:spPr>
          <a:xfrm flipH="1" flipV="1">
            <a:off x="2519772" y="1711288"/>
            <a:ext cx="3600400" cy="30292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B051430-4E67-1924-9E4D-25471F6041A4}"/>
              </a:ext>
            </a:extLst>
          </p:cNvPr>
          <p:cNvSpPr txBox="1"/>
          <p:nvPr/>
        </p:nvSpPr>
        <p:spPr>
          <a:xfrm>
            <a:off x="6228184" y="810262"/>
            <a:ext cx="28083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Relative to a single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Miniball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detector at ~ 45</a:t>
            </a:r>
            <a:r>
              <a:rPr lang="en-ZA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 </a:t>
            </a:r>
            <a:r>
              <a:rPr lang="en-ZA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</a:t>
            </a:r>
            <a:endParaRPr lang="en-ZA" sz="18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AA3A262-14F6-7236-E4F0-F9E4F96B65E0}"/>
              </a:ext>
            </a:extLst>
          </p:cNvPr>
          <p:cNvSpPr txBox="1"/>
          <p:nvPr/>
        </p:nvSpPr>
        <p:spPr>
          <a:xfrm>
            <a:off x="4320463" y="632817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ZA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</a:t>
            </a:r>
            <a:r>
              <a:rPr lang="en-ZA" dirty="0">
                <a:effectLst/>
              </a:rPr>
              <a:t> 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221345-522D-60C9-B764-B7444057F680}"/>
              </a:ext>
            </a:extLst>
          </p:cNvPr>
          <p:cNvSpPr txBox="1"/>
          <p:nvPr/>
        </p:nvSpPr>
        <p:spPr>
          <a:xfrm>
            <a:off x="5874133" y="139373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45</a:t>
            </a:r>
            <a:r>
              <a:rPr lang="en-ZA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</a:t>
            </a:r>
            <a:r>
              <a:rPr lang="en-ZA" dirty="0">
                <a:effectLst/>
              </a:rPr>
              <a:t> 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B706236-EEDC-5C64-5A7C-5132657A68E5}"/>
              </a:ext>
            </a:extLst>
          </p:cNvPr>
          <p:cNvSpPr txBox="1"/>
          <p:nvPr/>
        </p:nvSpPr>
        <p:spPr>
          <a:xfrm>
            <a:off x="7157978" y="299230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</a:t>
            </a:r>
            <a:r>
              <a:rPr lang="en-ZA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</a:t>
            </a:r>
            <a:r>
              <a:rPr lang="en-ZA" dirty="0">
                <a:effectLst/>
              </a:rPr>
              <a:t> 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938048-1FEE-2BA8-66F0-81BB274C2B08}"/>
              </a:ext>
            </a:extLst>
          </p:cNvPr>
          <p:cNvSpPr txBox="1"/>
          <p:nvPr/>
        </p:nvSpPr>
        <p:spPr>
          <a:xfrm>
            <a:off x="4276700" y="1173061"/>
            <a:ext cx="982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29/6 keV</a:t>
            </a:r>
            <a:r>
              <a:rPr lang="en-ZA" sz="1600" dirty="0">
                <a:effectLst/>
              </a:rPr>
              <a:t> </a:t>
            </a:r>
            <a:endParaRPr lang="en-US" sz="1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9B0E02-87E9-AEF9-F7F9-ABDA1520983E}"/>
              </a:ext>
            </a:extLst>
          </p:cNvPr>
          <p:cNvSpPr txBox="1"/>
          <p:nvPr/>
        </p:nvSpPr>
        <p:spPr>
          <a:xfrm>
            <a:off x="3360719" y="1954188"/>
            <a:ext cx="1091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18/15 keV</a:t>
            </a:r>
            <a:r>
              <a:rPr lang="en-ZA" sz="1600" dirty="0">
                <a:effectLst/>
              </a:rPr>
              <a:t> </a:t>
            </a:r>
            <a:endParaRPr lang="en-US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ED3E5B-DEB1-DC5C-39BD-A770B9B905E7}"/>
              </a:ext>
            </a:extLst>
          </p:cNvPr>
          <p:cNvSpPr txBox="1"/>
          <p:nvPr/>
        </p:nvSpPr>
        <p:spPr>
          <a:xfrm>
            <a:off x="4298336" y="1637968"/>
            <a:ext cx="982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24/9 keV</a:t>
            </a:r>
            <a:r>
              <a:rPr lang="en-ZA" sz="1600" dirty="0">
                <a:effectLst/>
              </a:rPr>
              <a:t> </a:t>
            </a:r>
            <a:endParaRPr lang="en-US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CAC37B9-8D8E-0222-D7CB-74CC621EBB40}"/>
              </a:ext>
            </a:extLst>
          </p:cNvPr>
          <p:cNvSpPr txBox="1"/>
          <p:nvPr/>
        </p:nvSpPr>
        <p:spPr>
          <a:xfrm>
            <a:off x="6066332" y="2898463"/>
            <a:ext cx="1091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17/15 keV</a:t>
            </a:r>
            <a:r>
              <a:rPr lang="en-ZA" sz="1600" dirty="0">
                <a:effectLst/>
              </a:rPr>
              <a:t> </a:t>
            </a:r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7DB35BB-FB6F-DAD6-F542-BCF31B1F3057}"/>
              </a:ext>
            </a:extLst>
          </p:cNvPr>
          <p:cNvSpPr txBox="1"/>
          <p:nvPr/>
        </p:nvSpPr>
        <p:spPr>
          <a:xfrm>
            <a:off x="5617461" y="1766474"/>
            <a:ext cx="1091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26/10 keV</a:t>
            </a:r>
            <a:r>
              <a:rPr lang="en-ZA" sz="1600" dirty="0">
                <a:effectLst/>
              </a:rPr>
              <a:t> </a:t>
            </a:r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88877F-83F3-A038-EA4E-4C055219FC31}"/>
              </a:ext>
            </a:extLst>
          </p:cNvPr>
          <p:cNvSpPr txBox="1"/>
          <p:nvPr/>
        </p:nvSpPr>
        <p:spPr>
          <a:xfrm>
            <a:off x="5286899" y="2170331"/>
            <a:ext cx="1091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22/14 keV</a:t>
            </a:r>
            <a:r>
              <a:rPr lang="en-ZA" sz="1600" dirty="0">
                <a:effectLst/>
              </a:rPr>
              <a:t> </a:t>
            </a:r>
            <a:endParaRPr lang="en-US" sz="16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BEA93F7-CC3F-B448-FCC0-C7DEA61E37DE}"/>
              </a:ext>
            </a:extLst>
          </p:cNvPr>
          <p:cNvSpPr/>
          <p:nvPr/>
        </p:nvSpPr>
        <p:spPr>
          <a:xfrm>
            <a:off x="4276700" y="2177327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8A39AB5-4FCE-F2C6-9A19-3D2FD8B13528}"/>
              </a:ext>
            </a:extLst>
          </p:cNvPr>
          <p:cNvSpPr/>
          <p:nvPr/>
        </p:nvSpPr>
        <p:spPr>
          <a:xfrm>
            <a:off x="4287420" y="180493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C87F5A4-B5D4-A2A2-D6FA-854CF764A1CD}"/>
              </a:ext>
            </a:extLst>
          </p:cNvPr>
          <p:cNvSpPr/>
          <p:nvPr/>
        </p:nvSpPr>
        <p:spPr>
          <a:xfrm>
            <a:off x="4278699" y="144313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A170EA93-34CD-E341-BB41-12C80BF36391}"/>
              </a:ext>
            </a:extLst>
          </p:cNvPr>
          <p:cNvSpPr/>
          <p:nvPr/>
        </p:nvSpPr>
        <p:spPr>
          <a:xfrm>
            <a:off x="5244590" y="2156333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6F764C8-7ECF-9EAA-9721-2A7CB2813511}"/>
              </a:ext>
            </a:extLst>
          </p:cNvPr>
          <p:cNvSpPr/>
          <p:nvPr/>
        </p:nvSpPr>
        <p:spPr>
          <a:xfrm>
            <a:off x="5494602" y="1899747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61D22B7-F0E1-4C9C-B317-CF10E4A034A8}"/>
              </a:ext>
            </a:extLst>
          </p:cNvPr>
          <p:cNvSpPr/>
          <p:nvPr/>
        </p:nvSpPr>
        <p:spPr>
          <a:xfrm>
            <a:off x="6113862" y="314096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2C25A8-28D4-E5FD-1173-956885CD64E7}"/>
              </a:ext>
            </a:extLst>
          </p:cNvPr>
          <p:cNvSpPr txBox="1"/>
          <p:nvPr/>
        </p:nvSpPr>
        <p:spPr>
          <a:xfrm>
            <a:off x="388268" y="5335316"/>
            <a:ext cx="7776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4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“undegraded” gamma’s have ~ 2 keV higher widths</a:t>
            </a:r>
            <a:endParaRPr lang="en-ZA" sz="24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714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0673FD-4397-645A-400D-1367F627B8DF}"/>
              </a:ext>
            </a:extLst>
          </p:cNvPr>
          <p:cNvSpPr txBox="1"/>
          <p:nvPr/>
        </p:nvSpPr>
        <p:spPr>
          <a:xfrm>
            <a:off x="863588" y="620688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Coulomb Excitation without degrader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64E047-2CA3-53B0-5736-682AC03D50FA}"/>
              </a:ext>
            </a:extLst>
          </p:cNvPr>
          <p:cNvSpPr txBox="1"/>
          <p:nvPr/>
        </p:nvSpPr>
        <p:spPr>
          <a:xfrm>
            <a:off x="1619672" y="1772816"/>
            <a:ext cx="64447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Degrader removed – only “undegraded”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Necessary to aid interpretation of RDDS spectra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If only one of the degraded/undegraded lines are clean in RDDS, will be provide the total strength of the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3333FF"/>
                </a:solidFill>
              </a:rPr>
              <a:t>Allows analysis of triaxiality using sum rules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07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B0AB90E-DF66-C261-3038-70DFBD1CC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957" y="753774"/>
            <a:ext cx="5318085" cy="46570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B25938A-F6D7-F71B-C8FB-6408F183AFF1}"/>
              </a:ext>
            </a:extLst>
          </p:cNvPr>
          <p:cNvGrpSpPr/>
          <p:nvPr/>
        </p:nvGrpSpPr>
        <p:grpSpPr>
          <a:xfrm>
            <a:off x="1048413" y="1300723"/>
            <a:ext cx="6475916" cy="3496429"/>
            <a:chOff x="827584" y="1041003"/>
            <a:chExt cx="7047175" cy="374323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825AA3E-EC66-7F48-5E0A-B829A07A0C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3608" y="1488336"/>
              <a:ext cx="2592288" cy="58067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266DD8F-F356-F35D-33A2-BA9BB222D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7584" y="2220569"/>
              <a:ext cx="6406480" cy="64585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151B269-988B-A232-C7C6-3C9D57215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8853" y="2943104"/>
              <a:ext cx="4500172" cy="64585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0F50564-3F84-899C-59C1-BDB8D5149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8853" y="3892082"/>
              <a:ext cx="6624736" cy="89215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F5EB460-2899-7DC3-31AB-09128B3AB7FC}"/>
                </a:ext>
              </a:extLst>
            </p:cNvPr>
            <p:cNvSpPr txBox="1"/>
            <p:nvPr/>
          </p:nvSpPr>
          <p:spPr>
            <a:xfrm>
              <a:off x="2843808" y="1041003"/>
              <a:ext cx="2585216" cy="395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Quadrupole tensor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57C3794-D6D3-48E1-FEF5-5D857C7177F5}"/>
                </a:ext>
              </a:extLst>
            </p:cNvPr>
            <p:cNvSpPr txBox="1"/>
            <p:nvPr/>
          </p:nvSpPr>
          <p:spPr>
            <a:xfrm>
              <a:off x="3913188" y="1528789"/>
              <a:ext cx="2592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Quadrupole moment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F8847F5-D068-1069-7C38-CA16FCE3AFC1}"/>
                </a:ext>
              </a:extLst>
            </p:cNvPr>
            <p:cNvSpPr txBox="1"/>
            <p:nvPr/>
          </p:nvSpPr>
          <p:spPr>
            <a:xfrm>
              <a:off x="5796345" y="3052887"/>
              <a:ext cx="2078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triaxiality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0FA6806-9B30-C7A6-14D6-744A17950B91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 flipH="1">
              <a:off x="2411760" y="1238704"/>
              <a:ext cx="432049" cy="390096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592B2A3-8345-F42D-FE0F-C9B60FBF606A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>
              <a:off x="3557526" y="1713455"/>
              <a:ext cx="355662" cy="5967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4130C23-9E4A-9F88-3A3F-029767F46670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>
              <a:off x="5429025" y="3237553"/>
              <a:ext cx="367320" cy="6169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8A4C630-FC5C-55B5-0904-91890D665B03}"/>
              </a:ext>
            </a:extLst>
          </p:cNvPr>
          <p:cNvSpPr txBox="1"/>
          <p:nvPr/>
        </p:nvSpPr>
        <p:spPr>
          <a:xfrm>
            <a:off x="863587" y="207651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Sum Rules determine shape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F94858B-BDB1-4E76-7AB6-6B5180A3BE19}"/>
                  </a:ext>
                </a:extLst>
              </p:cNvPr>
              <p:cNvSpPr txBox="1"/>
              <p:nvPr/>
            </p:nvSpPr>
            <p:spPr>
              <a:xfrm>
                <a:off x="2195736" y="5432618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ZA" sz="180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ZA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  <m:sub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begChr m:val="‖"/>
                            <m:endChr m:val="‖"/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d>
                        <m:sSub>
                          <m:sSubPr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  <m:sub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begChr m:val="〈"/>
                        <m:endChr m:val="〉"/>
                        <m:ctrlPr>
                          <a:rPr lang="en-ZA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  <m:sub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begChr m:val="‖"/>
                            <m:endChr m:val="‖"/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d>
                        <m:sSub>
                          <m:sSubPr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  <m:sub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begChr m:val="〈"/>
                        <m:endChr m:val="〉"/>
                        <m:ctrlPr>
                          <a:rPr lang="en-ZA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  <m:sub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begChr m:val="‖"/>
                            <m:endChr m:val="‖"/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d>
                        <m:sSub>
                          <m:sSubPr>
                            <m:ctrlP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  <m:sub>
                            <m:r>
                              <a:rPr lang="en-ZA" sz="18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ZA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F94858B-BDB1-4E76-7AB6-6B5180A3BE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432618"/>
                <a:ext cx="457200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450AEB03-F400-45DB-CA46-78DAC20C66D1}"/>
              </a:ext>
            </a:extLst>
          </p:cNvPr>
          <p:cNvSpPr txBox="1"/>
          <p:nvPr/>
        </p:nvSpPr>
        <p:spPr>
          <a:xfrm>
            <a:off x="573664" y="4954074"/>
            <a:ext cx="5944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</a:rPr>
              <a:t>In-band matrix elements most important, e.g.</a:t>
            </a:r>
          </a:p>
        </p:txBody>
      </p:sp>
    </p:spTree>
    <p:extLst>
      <p:ext uri="{BB962C8B-B14F-4D97-AF65-F5344CB8AC3E}">
        <p14:creationId xmlns:p14="http://schemas.microsoft.com/office/powerpoint/2010/main" val="2357692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43C440-F9F1-FC73-0502-EFAC5DDAF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032304"/>
            <a:ext cx="6192688" cy="27157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64AB82-681E-10FB-62F1-FF831C9347D7}"/>
                  </a:ext>
                </a:extLst>
              </p:cNvPr>
              <p:cNvSpPr txBox="1"/>
              <p:nvPr/>
            </p:nvSpPr>
            <p:spPr>
              <a:xfrm>
                <a:off x="1547664" y="260648"/>
                <a:ext cx="6696744" cy="16927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Symbol" pitchFamily="2" charset="2"/>
                  <a:buChar char="b"/>
                </a:pPr>
                <a:r>
                  <a:rPr lang="en-ZA" sz="32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- decay of </a:t>
                </a:r>
                <a:r>
                  <a:rPr lang="en-ZA" sz="3200" baseline="300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162</a:t>
                </a:r>
                <a:r>
                  <a:rPr lang="en-ZA" sz="32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Lu</a:t>
                </a:r>
              </a:p>
              <a:p>
                <a:r>
                  <a:rPr lang="en-ZA" sz="24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Determine branching ratios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ZA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b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levels</a:t>
                </a:r>
              </a:p>
              <a:p>
                <a:pPr algn="ctr"/>
                <a:r>
                  <a:rPr lang="en-US" sz="2400" dirty="0">
                    <a:solidFill>
                      <a:srgbClr val="FF0000"/>
                    </a:solidFill>
                  </a:rPr>
                  <a:t>To get in-band B(E2)’s of 213 and 124 keV transitions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Q</a:t>
                </a:r>
                <a:r>
                  <a:rPr lang="en-US" sz="2400" b="1" baseline="-25000" dirty="0">
                    <a:solidFill>
                      <a:srgbClr val="FF0000"/>
                    </a:solidFill>
                  </a:rPr>
                  <a:t>t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64AB82-681E-10FB-62F1-FF831C934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60648"/>
                <a:ext cx="6696744" cy="1692771"/>
              </a:xfrm>
              <a:prstGeom prst="rect">
                <a:avLst/>
              </a:prstGeom>
              <a:blipFill>
                <a:blip r:embed="rId3"/>
                <a:stretch>
                  <a:fillRect l="-2273" t="-5970" r="-2273" b="-67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BBEEBAD-2CD9-C7E6-C1AE-C8ABFC9CE408}"/>
              </a:ext>
            </a:extLst>
          </p:cNvPr>
          <p:cNvSpPr txBox="1"/>
          <p:nvPr/>
        </p:nvSpPr>
        <p:spPr>
          <a:xfrm>
            <a:off x="611560" y="4876693"/>
            <a:ext cx="79208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 </a:t>
            </a:r>
            <a:r>
              <a:rPr lang="en-ZA" sz="3200" dirty="0" err="1">
                <a:solidFill>
                  <a:srgbClr val="3333FF"/>
                </a:solidFill>
                <a:cs typeface="Times New Roman" panose="02020603050405020304" pitchFamily="18" charset="0"/>
              </a:rPr>
              <a:t>LoI</a:t>
            </a:r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 268 approved to determine yields of </a:t>
            </a:r>
            <a:r>
              <a:rPr lang="en-ZA" sz="3200" baseline="30000" dirty="0">
                <a:solidFill>
                  <a:srgbClr val="3333FF"/>
                </a:solidFill>
                <a:cs typeface="Times New Roman" panose="02020603050405020304" pitchFamily="18" charset="0"/>
              </a:rPr>
              <a:t>162</a:t>
            </a:r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Lu</a:t>
            </a:r>
          </a:p>
          <a:p>
            <a:pPr algn="ctr"/>
            <a:r>
              <a:rPr lang="en-ZA" sz="32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Estimate need about 3 x 10</a:t>
            </a:r>
            <a:r>
              <a:rPr lang="en-ZA" sz="24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12</a:t>
            </a:r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 decays</a:t>
            </a:r>
            <a:endParaRPr lang="en-ZA" sz="3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39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31FEF6-3927-5979-CB98-438ECEAA004A}"/>
              </a:ext>
            </a:extLst>
          </p:cNvPr>
          <p:cNvSpPr txBox="1"/>
          <p:nvPr/>
        </p:nvSpPr>
        <p:spPr>
          <a:xfrm>
            <a:off x="827584" y="764704"/>
            <a:ext cx="79208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 Summary of beamtime request </a:t>
            </a:r>
            <a:r>
              <a:rPr lang="en-ZA" sz="3200" baseline="30000" dirty="0">
                <a:solidFill>
                  <a:srgbClr val="3333FF"/>
                </a:solidFill>
                <a:cs typeface="Times New Roman" panose="02020603050405020304" pitchFamily="18" charset="0"/>
              </a:rPr>
              <a:t>162</a:t>
            </a:r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Yb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F6BE4D-7C0F-9D5B-9392-D7C8E73B8F18}"/>
              </a:ext>
            </a:extLst>
          </p:cNvPr>
          <p:cNvSpPr txBox="1"/>
          <p:nvPr/>
        </p:nvSpPr>
        <p:spPr>
          <a:xfrm>
            <a:off x="827584" y="1700808"/>
            <a:ext cx="64447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4 days for RDDS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1 day pure Coulomb Excitation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5 days - 15 shifts total</a:t>
            </a:r>
          </a:p>
          <a:p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5F0C2C-DBE6-1330-90C4-186F2DB5CD4D}"/>
              </a:ext>
            </a:extLst>
          </p:cNvPr>
          <p:cNvSpPr txBox="1"/>
          <p:nvPr/>
        </p:nvSpPr>
        <p:spPr>
          <a:xfrm>
            <a:off x="899592" y="3136612"/>
            <a:ext cx="79208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 Summary of beamtime request </a:t>
            </a:r>
            <a:r>
              <a:rPr lang="en-ZA" sz="3200" baseline="30000" dirty="0">
                <a:solidFill>
                  <a:srgbClr val="3333FF"/>
                </a:solidFill>
                <a:cs typeface="Times New Roman" panose="02020603050405020304" pitchFamily="18" charset="0"/>
              </a:rPr>
              <a:t>162</a:t>
            </a:r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Lu decay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B57F9-3FC2-A058-4863-20EECB7DC128}"/>
              </a:ext>
            </a:extLst>
          </p:cNvPr>
          <p:cNvSpPr txBox="1"/>
          <p:nvPr/>
        </p:nvSpPr>
        <p:spPr>
          <a:xfrm>
            <a:off x="827583" y="4077072"/>
            <a:ext cx="6444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None – await results of </a:t>
            </a:r>
            <a:r>
              <a:rPr lang="en-ZA" sz="2400" dirty="0" err="1">
                <a:solidFill>
                  <a:srgbClr val="FF0000"/>
                </a:solidFill>
              </a:rPr>
              <a:t>LoI</a:t>
            </a:r>
            <a:r>
              <a:rPr lang="en-ZA" sz="2400" dirty="0">
                <a:solidFill>
                  <a:srgbClr val="FF0000"/>
                </a:solidFill>
              </a:rPr>
              <a:t> 268</a:t>
            </a:r>
          </a:p>
          <a:p>
            <a:endParaRPr lang="en-Z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72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1700808"/>
            <a:ext cx="1896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Thank You</a:t>
            </a:r>
          </a:p>
        </p:txBody>
      </p:sp>
      <p:sp>
        <p:nvSpPr>
          <p:cNvPr id="3" name="Rectangle 2"/>
          <p:cNvSpPr/>
          <p:nvPr/>
        </p:nvSpPr>
        <p:spPr>
          <a:xfrm>
            <a:off x="3387228" y="5937128"/>
            <a:ext cx="4065092" cy="920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200" dirty="0">
                <a:solidFill>
                  <a:schemeClr val="bg1"/>
                </a:solidFill>
              </a:rPr>
              <a:t>16th International Symposium on Capture Gamma-Ray Spectroscopy and Related Topics (CGS16)</a:t>
            </a:r>
          </a:p>
          <a:p>
            <a:endParaRPr lang="en-ZA" sz="1200" dirty="0">
              <a:solidFill>
                <a:schemeClr val="bg1"/>
              </a:solidFill>
            </a:endParaRPr>
          </a:p>
          <a:p>
            <a:r>
              <a:rPr lang="en-ZA" sz="1000" dirty="0">
                <a:solidFill>
                  <a:schemeClr val="bg1"/>
                </a:solidFill>
              </a:rPr>
              <a:t>18-22 September 2017</a:t>
            </a:r>
          </a:p>
          <a:p>
            <a:r>
              <a:rPr lang="en-ZA" sz="1000" dirty="0">
                <a:solidFill>
                  <a:schemeClr val="bg1"/>
                </a:solidFill>
              </a:rPr>
              <a:t>Shanghai Jiao Tong University</a:t>
            </a:r>
          </a:p>
        </p:txBody>
      </p:sp>
    </p:spTree>
    <p:extLst>
      <p:ext uri="{BB962C8B-B14F-4D97-AF65-F5344CB8AC3E}">
        <p14:creationId xmlns:p14="http://schemas.microsoft.com/office/powerpoint/2010/main" val="4127931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28AEEE-AEF9-043E-CC6F-A65A3858A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799" y="1062728"/>
            <a:ext cx="5900943" cy="18479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BCB4E2-0454-5D1E-D953-A463C9D16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575" y="3573016"/>
            <a:ext cx="6302997" cy="16668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58A2F0-0448-7A43-DE0B-FC7EA3F7A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578" y="3297488"/>
            <a:ext cx="2111951" cy="1971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EEA6E0-08D0-E6F6-B09A-59CA0F3DE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3775" y="1037298"/>
            <a:ext cx="3432527" cy="197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8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6" descr="DSCF00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86" y="1579797"/>
            <a:ext cx="4103142" cy="307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323850" y="1072357"/>
            <a:ext cx="2452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e.g.</a:t>
            </a: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189395" y="2131174"/>
            <a:ext cx="2465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152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Sm(</a:t>
            </a:r>
            <a:r>
              <a:rPr lang="en-GB" altLang="en-US" sz="2400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,4n)</a:t>
            </a:r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152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Gd</a:t>
            </a: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179388" y="2613691"/>
            <a:ext cx="2770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147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Sm(</a:t>
            </a:r>
            <a:r>
              <a:rPr lang="en-GB" altLang="en-US" sz="2400" baseline="30000" dirty="0">
                <a:solidFill>
                  <a:srgbClr val="FF0000"/>
                </a:solidFill>
                <a:latin typeface="Symbol" pitchFamily="18" charset="2"/>
              </a:rPr>
              <a:t>16</a:t>
            </a:r>
            <a:r>
              <a:rPr lang="en-GB" altLang="en-US" sz="2400" dirty="0">
                <a:solidFill>
                  <a:srgbClr val="FF0000"/>
                </a:solidFill>
                <a:latin typeface="Symbol" pitchFamily="18" charset="2"/>
              </a:rPr>
              <a:t>O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,4n)</a:t>
            </a:r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160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Yb</a:t>
            </a:r>
          </a:p>
        </p:txBody>
      </p: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327215" y="254161"/>
            <a:ext cx="8391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800" dirty="0">
                <a:solidFill>
                  <a:srgbClr val="3333FF"/>
                </a:solidFill>
                <a:latin typeface="+mn-lt"/>
              </a:rPr>
              <a:t>Experiments in mass 160 region using AFRODITE array of 8 or 9 clover detectors + LEP detectors</a:t>
            </a:r>
          </a:p>
        </p:txBody>
      </p:sp>
      <p:sp>
        <p:nvSpPr>
          <p:cNvPr id="12295" name="TextBox 9"/>
          <p:cNvSpPr txBox="1">
            <a:spLocks noChangeArrowheads="1"/>
          </p:cNvSpPr>
          <p:nvPr/>
        </p:nvSpPr>
        <p:spPr bwMode="auto">
          <a:xfrm>
            <a:off x="899592" y="4906619"/>
            <a:ext cx="69127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Experiments optimized to study LOW-SPIN states </a:t>
            </a:r>
          </a:p>
          <a:p>
            <a:pPr eaLnBrk="1" hangingPunct="1"/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Light, low-energy beams – low recoil velocities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91331" y="4166916"/>
            <a:ext cx="2582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aseline="30000" dirty="0">
                <a:solidFill>
                  <a:srgbClr val="FF0000"/>
                </a:solidFill>
                <a:latin typeface="Calisto MT" pitchFamily="18" charset="0"/>
              </a:rPr>
              <a:t>148</a:t>
            </a:r>
            <a:r>
              <a:rPr lang="en-GB" sz="2400" dirty="0">
                <a:solidFill>
                  <a:srgbClr val="FF0000"/>
                </a:solidFill>
                <a:latin typeface="Calisto MT" pitchFamily="18" charset="0"/>
              </a:rPr>
              <a:t>Sm(</a:t>
            </a:r>
            <a:r>
              <a:rPr lang="en-GB" sz="2400" baseline="30000" dirty="0">
                <a:solidFill>
                  <a:srgbClr val="FF0000"/>
                </a:solidFill>
                <a:latin typeface="Calisto MT" panose="02040603050505030304" pitchFamily="18" charset="0"/>
              </a:rPr>
              <a:t>12</a:t>
            </a:r>
            <a:r>
              <a:rPr lang="en-GB" sz="2400" dirty="0">
                <a:solidFill>
                  <a:srgbClr val="FF0000"/>
                </a:solidFill>
                <a:latin typeface="Calisto MT" pitchFamily="18" charset="0"/>
              </a:rPr>
              <a:t>C,4n)</a:t>
            </a:r>
            <a:r>
              <a:rPr lang="en-GB" sz="2400" baseline="30000" dirty="0">
                <a:solidFill>
                  <a:srgbClr val="FF0000"/>
                </a:solidFill>
                <a:latin typeface="Calisto MT" pitchFamily="18" charset="0"/>
              </a:rPr>
              <a:t>156</a:t>
            </a:r>
            <a:r>
              <a:rPr lang="en-GB" sz="2400" dirty="0">
                <a:solidFill>
                  <a:srgbClr val="FF0000"/>
                </a:solidFill>
                <a:latin typeface="Calisto MT" pitchFamily="18" charset="0"/>
              </a:rPr>
              <a:t>Er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89395" y="3643117"/>
            <a:ext cx="25867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aseline="30000" dirty="0">
                <a:solidFill>
                  <a:srgbClr val="FF0000"/>
                </a:solidFill>
                <a:latin typeface="Calisto MT" panose="02040603050505030304" pitchFamily="18" charset="0"/>
              </a:rPr>
              <a:t>152</a:t>
            </a:r>
            <a:r>
              <a:rPr lang="en-GB" sz="2400" dirty="0">
                <a:solidFill>
                  <a:srgbClr val="FF0000"/>
                </a:solidFill>
                <a:latin typeface="Calisto MT" panose="02040603050505030304" pitchFamily="18" charset="0"/>
              </a:rPr>
              <a:t>Sm(</a:t>
            </a:r>
            <a:r>
              <a:rPr lang="en-GB" sz="2400" baseline="30000" dirty="0">
                <a:solidFill>
                  <a:srgbClr val="FF0000"/>
                </a:solidFill>
                <a:latin typeface="Calisto MT" panose="02040603050505030304" pitchFamily="18" charset="0"/>
              </a:rPr>
              <a:t>12</a:t>
            </a:r>
            <a:r>
              <a:rPr lang="en-GB" sz="2400" dirty="0">
                <a:solidFill>
                  <a:srgbClr val="FF0000"/>
                </a:solidFill>
                <a:latin typeface="Calisto MT" panose="02040603050505030304" pitchFamily="18" charset="0"/>
              </a:rPr>
              <a:t>C,4n)</a:t>
            </a:r>
            <a:r>
              <a:rPr lang="en-GB" sz="2400" baseline="30000" dirty="0">
                <a:solidFill>
                  <a:srgbClr val="FF0000"/>
                </a:solidFill>
                <a:latin typeface="Calisto MT" panose="02040603050505030304" pitchFamily="18" charset="0"/>
              </a:rPr>
              <a:t>160</a:t>
            </a:r>
            <a:r>
              <a:rPr lang="en-GB" sz="2400" dirty="0">
                <a:solidFill>
                  <a:srgbClr val="FF0000"/>
                </a:solidFill>
                <a:latin typeface="Calisto MT" panose="02040603050505030304" pitchFamily="18" charset="0"/>
              </a:rPr>
              <a:t>Er</a:t>
            </a:r>
          </a:p>
        </p:txBody>
      </p:sp>
      <p:sp>
        <p:nvSpPr>
          <p:cNvPr id="12298" name="TextBox 3"/>
          <p:cNvSpPr txBox="1">
            <a:spLocks noChangeArrowheads="1"/>
          </p:cNvSpPr>
          <p:nvPr/>
        </p:nvSpPr>
        <p:spPr bwMode="auto">
          <a:xfrm>
            <a:off x="177306" y="3119021"/>
            <a:ext cx="266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144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Sm(</a:t>
            </a:r>
            <a:r>
              <a:rPr lang="en-GB" altLang="en-US" sz="2400" baseline="30000" dirty="0">
                <a:solidFill>
                  <a:srgbClr val="FF0000"/>
                </a:solidFill>
                <a:latin typeface="Symbol" pitchFamily="18" charset="2"/>
              </a:rPr>
              <a:t>17</a:t>
            </a:r>
            <a:r>
              <a:rPr lang="en-GB" altLang="en-US" sz="2400" dirty="0">
                <a:solidFill>
                  <a:srgbClr val="FF0000"/>
                </a:solidFill>
                <a:latin typeface="Symbol" pitchFamily="18" charset="2"/>
              </a:rPr>
              <a:t>O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,3n)</a:t>
            </a:r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158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Yb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12006" y="1633868"/>
            <a:ext cx="2465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152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Sm(</a:t>
            </a:r>
            <a:r>
              <a:rPr lang="en-GB" altLang="en-US" sz="2400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,2n)</a:t>
            </a:r>
            <a:r>
              <a:rPr lang="en-GB" altLang="en-US" sz="2400" baseline="30000" dirty="0">
                <a:solidFill>
                  <a:srgbClr val="FF0000"/>
                </a:solidFill>
                <a:latin typeface="Calisto MT" pitchFamily="18" charset="0"/>
              </a:rPr>
              <a:t>154</a:t>
            </a:r>
            <a:r>
              <a:rPr lang="en-GB" altLang="en-US" sz="2400" dirty="0">
                <a:solidFill>
                  <a:srgbClr val="FF0000"/>
                </a:solidFill>
                <a:latin typeface="Calisto MT" pitchFamily="18" charset="0"/>
              </a:rPr>
              <a:t>Gd</a:t>
            </a:r>
          </a:p>
        </p:txBody>
      </p:sp>
    </p:spTree>
    <p:extLst>
      <p:ext uri="{BB962C8B-B14F-4D97-AF65-F5344CB8AC3E}">
        <p14:creationId xmlns:p14="http://schemas.microsoft.com/office/powerpoint/2010/main" val="172600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Content Placeholder 3" descr="yb160_20i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00188"/>
            <a:ext cx="9296400" cy="3983037"/>
          </a:xfrm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1285875" y="642938"/>
            <a:ext cx="266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400" baseline="30000" dirty="0">
                <a:solidFill>
                  <a:srgbClr val="FF0000"/>
                </a:solidFill>
                <a:latin typeface="Calisto MT" pitchFamily="18" charset="0"/>
              </a:rPr>
              <a:t>147</a:t>
            </a:r>
            <a:r>
              <a:rPr lang="en-GB" sz="2400" dirty="0">
                <a:solidFill>
                  <a:srgbClr val="FF0000"/>
                </a:solidFill>
                <a:latin typeface="Calisto MT" pitchFamily="18" charset="0"/>
              </a:rPr>
              <a:t>Sm(</a:t>
            </a:r>
            <a:r>
              <a:rPr lang="en-GB" sz="2400" baseline="30000" dirty="0">
                <a:solidFill>
                  <a:srgbClr val="FF0000"/>
                </a:solidFill>
                <a:latin typeface="Symbol" pitchFamily="18" charset="2"/>
              </a:rPr>
              <a:t>16</a:t>
            </a:r>
            <a:r>
              <a:rPr lang="en-GB" sz="2400" dirty="0">
                <a:solidFill>
                  <a:srgbClr val="FF0000"/>
                </a:solidFill>
                <a:latin typeface="Symbol" pitchFamily="18" charset="2"/>
              </a:rPr>
              <a:t>O</a:t>
            </a:r>
            <a:r>
              <a:rPr lang="en-GB" sz="2400" dirty="0">
                <a:solidFill>
                  <a:srgbClr val="FF0000"/>
                </a:solidFill>
                <a:latin typeface="Calisto MT" pitchFamily="18" charset="0"/>
              </a:rPr>
              <a:t>,3n)</a:t>
            </a:r>
            <a:r>
              <a:rPr lang="en-GB" sz="2400" baseline="30000" dirty="0">
                <a:solidFill>
                  <a:srgbClr val="FF0000"/>
                </a:solidFill>
                <a:latin typeface="Calisto MT" pitchFamily="18" charset="0"/>
              </a:rPr>
              <a:t>160</a:t>
            </a:r>
            <a:r>
              <a:rPr lang="en-GB" sz="2400" dirty="0">
                <a:solidFill>
                  <a:srgbClr val="FF0000"/>
                </a:solidFill>
                <a:latin typeface="Calisto MT" pitchFamily="18" charset="0"/>
              </a:rPr>
              <a:t>Yb</a:t>
            </a:r>
          </a:p>
        </p:txBody>
      </p:sp>
      <p:sp>
        <p:nvSpPr>
          <p:cNvPr id="2" name="Rectangle 1"/>
          <p:cNvSpPr/>
          <p:nvPr/>
        </p:nvSpPr>
        <p:spPr>
          <a:xfrm>
            <a:off x="6732240" y="5395203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sto MT" pitchFamily="18" charset="0"/>
                <a:sym typeface="Symbol"/>
              </a:rPr>
              <a:t>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724128" y="536932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sto MT" pitchFamily="18" charset="0"/>
                <a:sym typeface="Symbol"/>
              </a:rPr>
              <a:t>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499992" y="5362937"/>
            <a:ext cx="298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sto MT" pitchFamily="18" charset="0"/>
                <a:sym typeface="Symbol"/>
              </a:rPr>
              <a:t>g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460557-618B-7DE3-FD96-ED10AC9E4FE7}"/>
              </a:ext>
            </a:extLst>
          </p:cNvPr>
          <p:cNvSpPr/>
          <p:nvPr/>
        </p:nvSpPr>
        <p:spPr>
          <a:xfrm>
            <a:off x="3203848" y="5034646"/>
            <a:ext cx="1024639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alisto MT" pitchFamily="18" charset="0"/>
                <a:sym typeface="Symbol"/>
              </a:rPr>
              <a:t>octupole</a:t>
            </a:r>
          </a:p>
          <a:p>
            <a:r>
              <a:rPr lang="en-GB" dirty="0" err="1">
                <a:solidFill>
                  <a:srgbClr val="FF0000"/>
                </a:solidFill>
                <a:latin typeface="Calisto MT" pitchFamily="18" charset="0"/>
                <a:sym typeface="Symbol"/>
              </a:rPr>
              <a:t>vib</a:t>
            </a:r>
            <a:r>
              <a:rPr lang="en-GB" dirty="0">
                <a:solidFill>
                  <a:srgbClr val="FF0000"/>
                </a:solidFill>
                <a:latin typeface="Calisto MT" pitchFamily="18" charset="0"/>
                <a:sym typeface="Symbol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53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71578"/>
            <a:ext cx="3426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b="1" dirty="0">
                <a:solidFill>
                  <a:srgbClr val="FF0000"/>
                </a:solidFill>
              </a:rPr>
              <a:t>Energy Systematics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DE78F4C-E556-C853-6BFF-9A1A5289E679}"/>
              </a:ext>
            </a:extLst>
          </p:cNvPr>
          <p:cNvGrpSpPr/>
          <p:nvPr/>
        </p:nvGrpSpPr>
        <p:grpSpPr>
          <a:xfrm>
            <a:off x="104439" y="1737284"/>
            <a:ext cx="3794591" cy="5570756"/>
            <a:chOff x="139282" y="908720"/>
            <a:chExt cx="3794591" cy="5570756"/>
          </a:xfrm>
        </p:grpSpPr>
        <p:sp>
          <p:nvSpPr>
            <p:cNvPr id="4" name="TextBox 3"/>
            <p:cNvSpPr txBox="1"/>
            <p:nvPr/>
          </p:nvSpPr>
          <p:spPr>
            <a:xfrm>
              <a:off x="139282" y="908720"/>
              <a:ext cx="3794591" cy="5570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</a:rPr>
                <a:t>	</a:t>
              </a:r>
              <a:r>
                <a:rPr lang="en-ZA" sz="2400" dirty="0">
                  <a:solidFill>
                    <a:srgbClr val="FF0000"/>
                  </a:solidFill>
                </a:rPr>
                <a:t>ground band</a:t>
              </a:r>
            </a:p>
            <a:p>
              <a:r>
                <a:rPr lang="en-ZA" sz="2400" dirty="0">
                  <a:solidFill>
                    <a:srgbClr val="FF0000"/>
                  </a:solidFill>
                  <a:sym typeface="Symbol"/>
                </a:rPr>
                <a:t>              band</a:t>
              </a:r>
            </a:p>
            <a:p>
              <a:r>
                <a:rPr lang="en-ZA" sz="2400" dirty="0">
                  <a:solidFill>
                    <a:srgbClr val="FF0000"/>
                  </a:solidFill>
                  <a:sym typeface="Symbol"/>
                </a:rPr>
                <a:t>              band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        0</a:t>
              </a:r>
              <a:r>
                <a:rPr lang="en-ZA" sz="2400" baseline="-25000" dirty="0">
                  <a:solidFill>
                    <a:srgbClr val="FF0000"/>
                  </a:solidFill>
                </a:rPr>
                <a:t>3</a:t>
              </a:r>
              <a:r>
                <a:rPr lang="en-ZA" sz="2400" baseline="30000" dirty="0">
                  <a:solidFill>
                    <a:srgbClr val="FF0000"/>
                  </a:solidFill>
                </a:rPr>
                <a:t>+</a:t>
              </a:r>
              <a:r>
                <a:rPr lang="en-ZA" sz="2400" dirty="0">
                  <a:solidFill>
                    <a:srgbClr val="FF0000"/>
                  </a:solidFill>
                </a:rPr>
                <a:t> band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        S-band</a:t>
              </a:r>
            </a:p>
            <a:p>
              <a:endParaRPr lang="en-ZA" sz="2800" dirty="0">
                <a:solidFill>
                  <a:srgbClr val="FF0000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ZA" sz="2400" dirty="0">
                  <a:solidFill>
                    <a:srgbClr val="FF0000"/>
                  </a:solidFill>
                  <a:sym typeface="Symbol" panose="05050102010706020507" pitchFamily="18" charset="2"/>
                </a:rPr>
                <a:t>-band almost always parallel to ground band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l-GR" sz="2400" dirty="0">
                  <a:solidFill>
                    <a:srgbClr val="FF0000"/>
                  </a:solidFill>
                </a:rPr>
                <a:t>β</a:t>
              </a:r>
              <a:r>
                <a:rPr lang="en-ZA" sz="2400" dirty="0">
                  <a:solidFill>
                    <a:srgbClr val="FF0000"/>
                  </a:solidFill>
                </a:rPr>
                <a:t>-band not always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parallel, especially in 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Er and Yb nuclei           </a:t>
              </a:r>
            </a:p>
            <a:p>
              <a:endParaRPr lang="en-ZA" sz="2800" dirty="0">
                <a:solidFill>
                  <a:srgbClr val="FF0000"/>
                </a:solidFill>
              </a:endParaRPr>
            </a:p>
            <a:p>
              <a:endParaRPr lang="en-ZA" sz="2800" dirty="0">
                <a:solidFill>
                  <a:srgbClr val="FF0000"/>
                </a:solidFill>
              </a:endParaRPr>
            </a:p>
            <a:p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5536" y="1013489"/>
              <a:ext cx="248637" cy="249574"/>
            </a:xfrm>
            <a:prstGeom prst="ellipse">
              <a:avLst/>
            </a:prstGeom>
            <a:noFill/>
            <a:ln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395536" y="1445263"/>
              <a:ext cx="248637" cy="219055"/>
            </a:xfrm>
            <a:prstGeom prst="triangl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392053" y="1772816"/>
              <a:ext cx="248637" cy="24957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8" name="Oval 7"/>
            <p:cNvSpPr/>
            <p:nvPr/>
          </p:nvSpPr>
          <p:spPr>
            <a:xfrm>
              <a:off x="748528" y="1780807"/>
              <a:ext cx="248637" cy="24957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90741" y="2119630"/>
              <a:ext cx="248637" cy="2495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Diamond 9"/>
            <p:cNvSpPr/>
            <p:nvPr/>
          </p:nvSpPr>
          <p:spPr>
            <a:xfrm>
              <a:off x="381158" y="2492896"/>
              <a:ext cx="302410" cy="292425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4901A47-9CC9-E598-E4CB-B7B355AE7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0"/>
            <a:ext cx="4649339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DCF948-2681-53F9-F68F-11224A922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288" y="916150"/>
            <a:ext cx="5110336" cy="6613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435456-A8AA-ACED-CB8D-4F48D8BBE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758" y="735872"/>
            <a:ext cx="3094112" cy="15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51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2084"/>
            <a:ext cx="3299508" cy="271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90" y="3366757"/>
            <a:ext cx="7342422" cy="252028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341180" y="3071246"/>
            <a:ext cx="5394921" cy="1886363"/>
            <a:chOff x="2409134" y="3468216"/>
            <a:chExt cx="5394921" cy="1886363"/>
          </a:xfrm>
        </p:grpSpPr>
        <p:sp>
          <p:nvSpPr>
            <p:cNvPr id="5" name="Rounded Rectangle 4"/>
            <p:cNvSpPr/>
            <p:nvPr/>
          </p:nvSpPr>
          <p:spPr>
            <a:xfrm>
              <a:off x="2409134" y="4346467"/>
              <a:ext cx="5331218" cy="1008112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6732240" y="4065005"/>
              <a:ext cx="325695" cy="28146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083986" y="3468216"/>
              <a:ext cx="7200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200" b="1" dirty="0" err="1">
                  <a:solidFill>
                    <a:srgbClr val="FF0000"/>
                  </a:solidFill>
                </a:rPr>
                <a:t>T</a:t>
              </a:r>
              <a:r>
                <a:rPr lang="en-ZA" sz="3200" b="1" baseline="-25000" dirty="0" err="1">
                  <a:solidFill>
                    <a:srgbClr val="FF0000"/>
                  </a:solidFill>
                </a:rPr>
                <a:t>vib</a:t>
              </a:r>
              <a:endParaRPr lang="en-ZA" sz="32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6376254" y="5021713"/>
            <a:ext cx="1080120" cy="64807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1806097" y="4453553"/>
            <a:ext cx="351860" cy="37882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854061"/>
            <a:ext cx="1381548" cy="109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56292"/>
            <a:ext cx="3739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The vibrating nucleus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453" y="2066546"/>
            <a:ext cx="3681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Vibrating Liquid drop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0639" y="2568154"/>
            <a:ext cx="3835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The Bohr Hamiltonian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18348" y="4860288"/>
            <a:ext cx="4614609" cy="1067496"/>
            <a:chOff x="1318348" y="4860288"/>
            <a:chExt cx="4614609" cy="1067496"/>
          </a:xfrm>
        </p:grpSpPr>
        <p:sp>
          <p:nvSpPr>
            <p:cNvPr id="13" name="Rounded Rectangle 12"/>
            <p:cNvSpPr/>
            <p:nvPr/>
          </p:nvSpPr>
          <p:spPr>
            <a:xfrm>
              <a:off x="2719074" y="4860288"/>
              <a:ext cx="3213883" cy="1026749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318348" y="5343009"/>
              <a:ext cx="1249607" cy="584775"/>
              <a:chOff x="1318348" y="5343009"/>
              <a:chExt cx="1249607" cy="58477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318348" y="5343009"/>
                <a:ext cx="7037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3200" b="1" dirty="0">
                    <a:solidFill>
                      <a:srgbClr val="FF0000"/>
                    </a:solidFill>
                  </a:rPr>
                  <a:t>T</a:t>
                </a:r>
                <a:r>
                  <a:rPr lang="en-ZA" sz="3200" b="1" baseline="-25000" dirty="0">
                    <a:solidFill>
                      <a:srgbClr val="FF0000"/>
                    </a:solidFill>
                  </a:rPr>
                  <a:t>rot</a:t>
                </a:r>
              </a:p>
            </p:txBody>
          </p:sp>
          <p:cxnSp>
            <p:nvCxnSpPr>
              <p:cNvPr id="17" name="Straight Connector 16"/>
              <p:cNvCxnSpPr>
                <a:endCxn id="15" idx="3"/>
              </p:cNvCxnSpPr>
              <p:nvPr/>
            </p:nvCxnSpPr>
            <p:spPr>
              <a:xfrm flipH="1">
                <a:off x="2022067" y="5499002"/>
                <a:ext cx="545888" cy="136395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91068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2084"/>
            <a:ext cx="3299508" cy="271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90" y="3366757"/>
            <a:ext cx="7342422" cy="252028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341180" y="3071246"/>
            <a:ext cx="5394921" cy="1886363"/>
            <a:chOff x="2409134" y="3468216"/>
            <a:chExt cx="5394921" cy="1886363"/>
          </a:xfrm>
        </p:grpSpPr>
        <p:sp>
          <p:nvSpPr>
            <p:cNvPr id="5" name="Rounded Rectangle 4"/>
            <p:cNvSpPr/>
            <p:nvPr/>
          </p:nvSpPr>
          <p:spPr>
            <a:xfrm>
              <a:off x="2409134" y="4346467"/>
              <a:ext cx="5331218" cy="1008112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6732240" y="4065005"/>
              <a:ext cx="325695" cy="28146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083986" y="3468216"/>
              <a:ext cx="7200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200" b="1" dirty="0" err="1">
                  <a:solidFill>
                    <a:srgbClr val="FF0000"/>
                  </a:solidFill>
                </a:rPr>
                <a:t>T</a:t>
              </a:r>
              <a:r>
                <a:rPr lang="en-ZA" sz="3200" b="1" baseline="-25000" dirty="0" err="1">
                  <a:solidFill>
                    <a:srgbClr val="FF0000"/>
                  </a:solidFill>
                </a:rPr>
                <a:t>vib</a:t>
              </a:r>
              <a:endParaRPr lang="en-ZA" sz="32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6376254" y="5021713"/>
            <a:ext cx="1080120" cy="64807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1806097" y="4453553"/>
            <a:ext cx="351860" cy="37882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60639" y="2568154"/>
            <a:ext cx="3835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The Bohr Hamiltonian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18348" y="4860288"/>
            <a:ext cx="4614609" cy="1067496"/>
            <a:chOff x="1318348" y="4860288"/>
            <a:chExt cx="4614609" cy="1067496"/>
          </a:xfrm>
        </p:grpSpPr>
        <p:sp>
          <p:nvSpPr>
            <p:cNvPr id="13" name="Rounded Rectangle 12"/>
            <p:cNvSpPr/>
            <p:nvPr/>
          </p:nvSpPr>
          <p:spPr>
            <a:xfrm>
              <a:off x="2719074" y="4860288"/>
              <a:ext cx="3213883" cy="1026749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318348" y="5343009"/>
              <a:ext cx="1249607" cy="584775"/>
              <a:chOff x="1318348" y="5343009"/>
              <a:chExt cx="1249607" cy="58477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318348" y="5343009"/>
                <a:ext cx="7037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3200" b="1" dirty="0">
                    <a:solidFill>
                      <a:srgbClr val="FF0000"/>
                    </a:solidFill>
                  </a:rPr>
                  <a:t>T</a:t>
                </a:r>
                <a:r>
                  <a:rPr lang="en-ZA" sz="3200" b="1" baseline="-25000" dirty="0">
                    <a:solidFill>
                      <a:srgbClr val="FF0000"/>
                    </a:solidFill>
                  </a:rPr>
                  <a:t>rot</a:t>
                </a:r>
              </a:p>
            </p:txBody>
          </p:sp>
          <p:cxnSp>
            <p:nvCxnSpPr>
              <p:cNvPr id="17" name="Straight Connector 16"/>
              <p:cNvCxnSpPr>
                <a:endCxn id="15" idx="3"/>
              </p:cNvCxnSpPr>
              <p:nvPr/>
            </p:nvCxnSpPr>
            <p:spPr>
              <a:xfrm flipH="1">
                <a:off x="2022067" y="5499002"/>
                <a:ext cx="545888" cy="136395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19">
            <a:extLst>
              <a:ext uri="{FF2B5EF4-FFF2-40B4-BE49-F238E27FC236}">
                <a16:creationId xmlns:a16="http://schemas.microsoft.com/office/drawing/2014/main" id="{A1DC16A5-6526-7E50-53FC-558E6ABF5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98046"/>
            <a:ext cx="3240360" cy="261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4E7C523-DCEE-12B1-8AC0-7A7C842876DA}"/>
              </a:ext>
            </a:extLst>
          </p:cNvPr>
          <p:cNvSpPr txBox="1"/>
          <p:nvPr/>
        </p:nvSpPr>
        <p:spPr>
          <a:xfrm>
            <a:off x="750098" y="235858"/>
            <a:ext cx="4240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In reality: </a:t>
            </a:r>
          </a:p>
          <a:p>
            <a:r>
              <a:rPr lang="en-ZA" sz="3200" dirty="0">
                <a:solidFill>
                  <a:srgbClr val="FF0000"/>
                </a:solidFill>
              </a:rPr>
              <a:t>Complicated Potential Energy Surfaces</a:t>
            </a:r>
          </a:p>
        </p:txBody>
      </p:sp>
    </p:spTree>
    <p:extLst>
      <p:ext uri="{BB962C8B-B14F-4D97-AF65-F5344CB8AC3E}">
        <p14:creationId xmlns:p14="http://schemas.microsoft.com/office/powerpoint/2010/main" val="231368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2046" y="55789"/>
            <a:ext cx="87133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Re-cast Bohr Hamiltonian: 5 Dimensional Collective</a:t>
            </a:r>
          </a:p>
          <a:p>
            <a:r>
              <a:rPr lang="en-ZA" sz="3200" dirty="0">
                <a:solidFill>
                  <a:srgbClr val="FF0000"/>
                </a:solidFill>
              </a:rPr>
              <a:t>Hamiltonian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31640" y="1096764"/>
            <a:ext cx="7075679" cy="3914598"/>
            <a:chOff x="605463" y="1340768"/>
            <a:chExt cx="8088041" cy="4945377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340768"/>
              <a:ext cx="2724150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463" y="2059498"/>
              <a:ext cx="6924675" cy="301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841" y="5153442"/>
              <a:ext cx="1990725" cy="100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2213746" y="5658267"/>
              <a:ext cx="358822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499992" y="2348880"/>
              <a:ext cx="504056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029348" y="3387699"/>
              <a:ext cx="534539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092218" y="4437111"/>
              <a:ext cx="471670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300192" y="4437112"/>
              <a:ext cx="432048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99230" y="5547389"/>
              <a:ext cx="5394274" cy="738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3200" dirty="0">
                  <a:solidFill>
                    <a:srgbClr val="FF0000"/>
                  </a:solidFill>
                </a:rPr>
                <a:t>Need to determine </a:t>
              </a:r>
              <a:r>
                <a:rPr lang="en-ZA" sz="3200" i="1" dirty="0">
                  <a:solidFill>
                    <a:srgbClr val="FF0000"/>
                  </a:solidFill>
                  <a:latin typeface="High Tower Text" panose="02040502050506030303" pitchFamily="18" charset="0"/>
                </a:rPr>
                <a:t>I</a:t>
              </a:r>
              <a:r>
                <a:rPr lang="en-ZA" sz="3200" dirty="0">
                  <a:solidFill>
                    <a:srgbClr val="FF0000"/>
                  </a:solidFill>
                </a:rPr>
                <a:t>’s, </a:t>
              </a:r>
              <a:r>
                <a:rPr lang="en-ZA" sz="3200" i="1" dirty="0">
                  <a:solidFill>
                    <a:srgbClr val="FF0000"/>
                  </a:solidFill>
                </a:rPr>
                <a:t>B</a:t>
              </a:r>
              <a:r>
                <a:rPr lang="en-ZA" sz="3200" dirty="0">
                  <a:solidFill>
                    <a:srgbClr val="FF0000"/>
                  </a:solidFill>
                </a:rPr>
                <a:t>’s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840190" y="1516444"/>
              <a:ext cx="504056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611560" y="4961342"/>
            <a:ext cx="71955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2400" dirty="0">
                <a:solidFill>
                  <a:srgbClr val="4A33F7"/>
                </a:solidFill>
              </a:rPr>
              <a:t>T. </a:t>
            </a:r>
            <a:r>
              <a:rPr lang="en-ZA" sz="2400" dirty="0" err="1">
                <a:solidFill>
                  <a:srgbClr val="4A33F7"/>
                </a:solidFill>
              </a:rPr>
              <a:t>Niksic</a:t>
            </a:r>
            <a:r>
              <a:rPr lang="en-ZA" sz="2400" dirty="0">
                <a:solidFill>
                  <a:srgbClr val="4A33F7"/>
                </a:solidFill>
              </a:rPr>
              <a:t> et al PRC 79, 034303 (2009)</a:t>
            </a:r>
          </a:p>
          <a:p>
            <a:r>
              <a:rPr lang="en-ZA" sz="2400" dirty="0">
                <a:solidFill>
                  <a:srgbClr val="4A33F7"/>
                </a:solidFill>
              </a:rPr>
              <a:t>Z.P. Li et al., PRC 79, 054301 (2009)</a:t>
            </a:r>
          </a:p>
        </p:txBody>
      </p:sp>
    </p:spTree>
    <p:extLst>
      <p:ext uri="{BB962C8B-B14F-4D97-AF65-F5344CB8AC3E}">
        <p14:creationId xmlns:p14="http://schemas.microsoft.com/office/powerpoint/2010/main" val="204069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321657" y="3284984"/>
            <a:ext cx="289903" cy="240985"/>
          </a:xfrm>
          <a:prstGeom prst="ellipse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303888" y="3645024"/>
            <a:ext cx="325440" cy="249574"/>
          </a:xfrm>
          <a:prstGeom prst="triangl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21657" y="4567122"/>
            <a:ext cx="307671" cy="320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1" name="Oval 20"/>
          <p:cNvSpPr/>
          <p:nvPr/>
        </p:nvSpPr>
        <p:spPr>
          <a:xfrm>
            <a:off x="258266" y="4136394"/>
            <a:ext cx="327396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2" name="Oval 21"/>
          <p:cNvSpPr/>
          <p:nvPr/>
        </p:nvSpPr>
        <p:spPr>
          <a:xfrm>
            <a:off x="755576" y="4077072"/>
            <a:ext cx="32739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TextBox 2"/>
          <p:cNvSpPr txBox="1"/>
          <p:nvPr/>
        </p:nvSpPr>
        <p:spPr>
          <a:xfrm>
            <a:off x="400333" y="120982"/>
            <a:ext cx="3714603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>
                <a:solidFill>
                  <a:srgbClr val="FF0000"/>
                </a:solidFill>
              </a:rPr>
              <a:t>N=92</a:t>
            </a:r>
          </a:p>
          <a:p>
            <a:r>
              <a:rPr lang="en-ZA" sz="2800" dirty="0">
                <a:solidFill>
                  <a:srgbClr val="FF0000"/>
                </a:solidFill>
              </a:rPr>
              <a:t>Calculated Energies </a:t>
            </a:r>
          </a:p>
          <a:p>
            <a:r>
              <a:rPr lang="en-ZA" sz="2800" dirty="0">
                <a:solidFill>
                  <a:srgbClr val="FF0000"/>
                </a:solidFill>
              </a:rPr>
              <a:t>(lines) compared to experiment (points)</a:t>
            </a: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r>
              <a:rPr lang="en-ZA" sz="2800" dirty="0">
                <a:solidFill>
                  <a:srgbClr val="FF0000"/>
                </a:solidFill>
              </a:rPr>
              <a:t>     ground band</a:t>
            </a:r>
          </a:p>
          <a:p>
            <a:r>
              <a:rPr lang="en-ZA" sz="2800" dirty="0">
                <a:solidFill>
                  <a:srgbClr val="FF0000"/>
                </a:solidFill>
                <a:sym typeface="Symbol"/>
              </a:rPr>
              <a:t>      band</a:t>
            </a:r>
          </a:p>
          <a:p>
            <a:r>
              <a:rPr lang="en-ZA" sz="2800" dirty="0">
                <a:solidFill>
                  <a:srgbClr val="FF0000"/>
                </a:solidFill>
                <a:sym typeface="Symbol"/>
              </a:rPr>
              <a:t>            band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      0</a:t>
            </a:r>
            <a:r>
              <a:rPr lang="en-ZA" sz="2800" baseline="-25000" dirty="0">
                <a:solidFill>
                  <a:srgbClr val="FF0000"/>
                </a:solidFill>
              </a:rPr>
              <a:t>3</a:t>
            </a:r>
            <a:r>
              <a:rPr lang="en-ZA" sz="2800" baseline="30000" dirty="0">
                <a:solidFill>
                  <a:srgbClr val="FF0000"/>
                </a:solidFill>
              </a:rPr>
              <a:t>+</a:t>
            </a:r>
            <a:r>
              <a:rPr lang="en-ZA" sz="2800" dirty="0">
                <a:solidFill>
                  <a:srgbClr val="FF0000"/>
                </a:solidFill>
              </a:rPr>
              <a:t> band</a:t>
            </a: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071" y="0"/>
            <a:ext cx="4276929" cy="68580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75" y="2599876"/>
            <a:ext cx="3912322" cy="305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8" y="2495068"/>
            <a:ext cx="4040998" cy="319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4" y="2564533"/>
            <a:ext cx="3949860" cy="307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63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19238</TotalTime>
  <Words>1018</Words>
  <Application>Microsoft Macintosh PowerPoint</Application>
  <PresentationFormat>On-screen Show (4:3)</PresentationFormat>
  <Paragraphs>207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Aptos</vt:lpstr>
      <vt:lpstr>Arial</vt:lpstr>
      <vt:lpstr>Calibri</vt:lpstr>
      <vt:lpstr>Calisto MT</vt:lpstr>
      <vt:lpstr>Cambria Math</vt:lpstr>
      <vt:lpstr>Helvetica</vt:lpstr>
      <vt:lpstr>High Tower Text</vt:lpstr>
      <vt:lpstr>Symbol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</dc:creator>
  <cp:lastModifiedBy>Microsoft Office User</cp:lastModifiedBy>
  <cp:revision>187</cp:revision>
  <dcterms:created xsi:type="dcterms:W3CDTF">2016-06-22T06:21:46Z</dcterms:created>
  <dcterms:modified xsi:type="dcterms:W3CDTF">2024-05-22T12:43:38Z</dcterms:modified>
</cp:coreProperties>
</file>