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9" r:id="rId2"/>
    <p:sldId id="289" r:id="rId3"/>
    <p:sldId id="1452" r:id="rId4"/>
    <p:sldId id="1453" r:id="rId5"/>
    <p:sldId id="1451" r:id="rId6"/>
    <p:sldId id="28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C22"/>
    <a:srgbClr val="00863D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88" autoAdjust="0"/>
    <p:restoredTop sz="94686"/>
  </p:normalViewPr>
  <p:slideViewPr>
    <p:cSldViewPr snapToObjects="1">
      <p:cViewPr varScale="1">
        <p:scale>
          <a:sx n="110" d="100"/>
          <a:sy n="110" d="100"/>
        </p:scale>
        <p:origin x="1536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4/11/2024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4/11/2024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4/11/2024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4/11/2024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4/11/2024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4/11/2024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4/11/2024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4/11/2024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4/11/2024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4/11/2024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4/11/2024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4/11/2024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4/11/2024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4/11/2024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4/11/2024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4/11/2024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yfp-conferences.org/files/file/%7Be7a6514a-c3ff-41f5-b14e-094cb5290cc5%7D/Program%20DYFP2024.pdf" TargetMode="External"/><Relationship Id="rId2" Type="http://schemas.openxmlformats.org/officeDocument/2006/relationships/hyperlink" Target="https://dyfp-conferences.org/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dyfp-conferences.org/files/file/%7B54325e2a-4d4a-4325-b927-919ed02f971a%7D/DYFP%202024%20posters%20-%20session%20II.pdf" TargetMode="External"/><Relationship Id="rId4" Type="http://schemas.openxmlformats.org/officeDocument/2006/relationships/hyperlink" Target="https://www.dyfp-conferences.org/files/file/%7B21f8e8eb-0e99-4307-90ef-59d6fe00f4ef%7D/DYFP%202024%20posters%20-%20session%20I.pdf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657600"/>
            <a:ext cx="11376027" cy="1924665"/>
          </a:xfrm>
        </p:spPr>
        <p:txBody>
          <a:bodyPr/>
          <a:lstStyle/>
          <a:p>
            <a:r>
              <a:rPr lang="en-US" sz="3200" dirty="0"/>
              <a:t>Visit at the 19</a:t>
            </a:r>
            <a:r>
              <a:rPr lang="en-US" sz="3200" baseline="30000" dirty="0"/>
              <a:t>th</a:t>
            </a:r>
            <a:r>
              <a:rPr lang="en-US" sz="3200" dirty="0"/>
              <a:t> international conference on Deformation, Yield and Fracture of Polymers in Kerkrade, Netherlands</a:t>
            </a:r>
            <a:br>
              <a:rPr lang="en-US" sz="3200" dirty="0"/>
            </a:br>
            <a:r>
              <a:rPr lang="en-US" sz="2400" dirty="0">
                <a:solidFill>
                  <a:schemeClr val="accent2"/>
                </a:solidFill>
              </a:rPr>
              <a:t>Polymer laboratory meeting</a:t>
            </a:r>
            <a:endParaRPr lang="en-US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b="1" dirty="0"/>
              <a:t>D</a:t>
            </a:r>
            <a:r>
              <a:rPr lang="hu-HU" sz="1800" b="1" dirty="0"/>
              <a:t>á</a:t>
            </a:r>
            <a:r>
              <a:rPr lang="en-US" sz="1800" b="1" dirty="0"/>
              <a:t>vid M</a:t>
            </a:r>
            <a:r>
              <a:rPr lang="hu-HU" sz="1800" b="1" dirty="0"/>
              <a:t>á</a:t>
            </a:r>
            <a:r>
              <a:rPr lang="en-US" sz="1800" b="1" dirty="0"/>
              <a:t>t</a:t>
            </a:r>
            <a:r>
              <a:rPr lang="hu-HU" sz="1800" b="1" dirty="0"/>
              <a:t>é</a:t>
            </a:r>
            <a:r>
              <a:rPr lang="en-US" sz="1800" b="1" dirty="0"/>
              <a:t> Parragh</a:t>
            </a:r>
          </a:p>
          <a:p>
            <a:pPr algn="l"/>
            <a:r>
              <a:rPr lang="en-US" sz="1800" b="1" dirty="0"/>
              <a:t>11/04/2024</a:t>
            </a:r>
          </a:p>
        </p:txBody>
      </p:sp>
      <p:pic>
        <p:nvPicPr>
          <p:cNvPr id="7" name="Picture 6" descr="A close up of text&#10;&#10;Description automatically generated">
            <a:extLst>
              <a:ext uri="{FF2B5EF4-FFF2-40B4-BE49-F238E27FC236}">
                <a16:creationId xmlns:a16="http://schemas.microsoft.com/office/drawing/2014/main" id="{D2986049-B269-DCFD-6CC4-9B90A18D59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8800" y="315861"/>
            <a:ext cx="2514600" cy="150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9566180-A2DC-1584-4C03-612D76228B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284" y="3911768"/>
            <a:ext cx="4404554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close up of text&#10;&#10;Description automatically generated">
            <a:extLst>
              <a:ext uri="{FF2B5EF4-FFF2-40B4-BE49-F238E27FC236}">
                <a16:creationId xmlns:a16="http://schemas.microsoft.com/office/drawing/2014/main" id="{A70DB9AA-6225-9E51-E5CF-2A906467F7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5985" y="4819058"/>
            <a:ext cx="2333015" cy="139775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906940-A7E5-F417-55D3-B665A1F1B7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592263"/>
            <a:ext cx="6831010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Internation conference on </a:t>
            </a:r>
            <a:r>
              <a:rPr lang="en-US" dirty="0"/>
              <a:t>Deformation, Yield and Fracture of Polymers</a:t>
            </a:r>
            <a:r>
              <a:rPr lang="en-US" b="0" dirty="0"/>
              <a:t>, 24-28 March 2024, Kerkrade, Netherlands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Poster presentation: </a:t>
            </a:r>
            <a:r>
              <a:rPr lang="en-GB" b="0" dirty="0"/>
              <a:t>Effect of irradiation temperature and environment on aging of epoxy resins for superconducting magnets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962DECB-DED7-1A1E-F3C1-7F7B91D75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conference</a:t>
            </a:r>
            <a:endParaRPr lang="en-GB" dirty="0"/>
          </a:p>
        </p:txBody>
      </p:sp>
      <p:pic>
        <p:nvPicPr>
          <p:cNvPr id="19" name="Content Placeholder 18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6107386-DA6F-C372-E006-053B501DA3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7768" y="708581"/>
            <a:ext cx="3896242" cy="5508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830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090ECB-84A7-F045-431A-DC94697BE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3E49AE4-992E-2663-93F5-8443C4E0B8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effectLst/>
                <a:latin typeface="+mj-lt"/>
                <a:ea typeface="Calibri" panose="020F0502020204030204" pitchFamily="34" charset="0"/>
              </a:rPr>
              <a:t>Molecular Modeling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dirty="0">
                <a:latin typeface="+mj-lt"/>
              </a:rPr>
              <a:t>Surfaces, Contact &amp; Adhesion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dirty="0">
                <a:latin typeface="+mj-lt"/>
              </a:rPr>
              <a:t>Fracture &amp; Toughness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dirty="0">
                <a:latin typeface="+mj-lt"/>
              </a:rPr>
              <a:t>Physics of Glasses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dirty="0">
                <a:latin typeface="+mj-lt"/>
              </a:rPr>
              <a:t>Biological &amp; Bioinspired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dirty="0">
                <a:latin typeface="+mj-lt"/>
              </a:rPr>
              <a:t>Soft Matter &amp; Rubbers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dirty="0">
                <a:latin typeface="+mj-lt"/>
              </a:rPr>
              <a:t>Fatigue &amp; Durability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dirty="0">
                <a:latin typeface="+mj-lt"/>
              </a:rPr>
              <a:t>In-Situ Observations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dirty="0">
                <a:latin typeface="+mj-lt"/>
              </a:rPr>
              <a:t>Semi-Crystalline Polymers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A5BE14-7952-E57F-CAAD-EE74610EF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topics</a:t>
            </a:r>
            <a:endParaRPr lang="en-GB" dirty="0"/>
          </a:p>
        </p:txBody>
      </p:sp>
      <p:pic>
        <p:nvPicPr>
          <p:cNvPr id="5" name="Picture 4" descr="A diagram of a craze&#10;&#10;Description automatically generated">
            <a:extLst>
              <a:ext uri="{FF2B5EF4-FFF2-40B4-BE49-F238E27FC236}">
                <a16:creationId xmlns:a16="http://schemas.microsoft.com/office/drawing/2014/main" id="{E070F7C2-AFC9-9C5C-3A1A-F64FDC5D71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66631" y="550611"/>
            <a:ext cx="3346119" cy="14483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B1FE495-6BF8-09A7-B01E-5313D613C520}"/>
              </a:ext>
            </a:extLst>
          </p:cNvPr>
          <p:cNvSpPr txBox="1"/>
          <p:nvPr/>
        </p:nvSpPr>
        <p:spPr>
          <a:xfrm>
            <a:off x="5049856" y="1913142"/>
            <a:ext cx="34637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600" dirty="0" err="1"/>
              <a:t>Laschuetza</a:t>
            </a:r>
            <a:r>
              <a:rPr lang="en-GB" sz="600" dirty="0"/>
              <a:t>, Tobias, and Thomas Seelig. "Finite Element Analyses Of Crazing In Glassy Polymers Under Cyclic Mode I Loading."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5C97922-09CB-A626-9CAA-2630C24089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5160" y="555907"/>
            <a:ext cx="2448083" cy="138157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5D68478-B79B-4249-E843-0AFD87D0A549}"/>
              </a:ext>
            </a:extLst>
          </p:cNvPr>
          <p:cNvSpPr txBox="1"/>
          <p:nvPr/>
        </p:nvSpPr>
        <p:spPr>
          <a:xfrm>
            <a:off x="8812469" y="1913142"/>
            <a:ext cx="29534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600" dirty="0" err="1"/>
              <a:t>Grondin</a:t>
            </a:r>
            <a:r>
              <a:rPr lang="en-GB" sz="600" dirty="0"/>
              <a:t>, </a:t>
            </a:r>
            <a:r>
              <a:rPr lang="en-GB" sz="600" dirty="0" err="1"/>
              <a:t>Jérémy</a:t>
            </a:r>
            <a:r>
              <a:rPr lang="en-GB" sz="600" dirty="0"/>
              <a:t>, et al. "</a:t>
            </a:r>
            <a:r>
              <a:rPr lang="en-GB" sz="600" dirty="0" err="1"/>
              <a:t>Intraspherulitic</a:t>
            </a:r>
            <a:r>
              <a:rPr lang="en-GB" sz="600" dirty="0"/>
              <a:t> mechanical heterogeneities and microstructure of </a:t>
            </a:r>
            <a:r>
              <a:rPr lang="en-GB" sz="600" dirty="0" err="1"/>
              <a:t>i</a:t>
            </a:r>
            <a:r>
              <a:rPr lang="en-GB" sz="600" dirty="0"/>
              <a:t>-PP highlighted by nanoindentation and atomic force microscopy." Polymer 285 (2023): 126391.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5964F4B-8D68-9B93-D238-73179C116F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0817" y="2454736"/>
            <a:ext cx="2815030" cy="159858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DEA2F9C-4C77-0463-DD6F-89951F73AAB5}"/>
              </a:ext>
            </a:extLst>
          </p:cNvPr>
          <p:cNvSpPr txBox="1"/>
          <p:nvPr/>
        </p:nvSpPr>
        <p:spPr>
          <a:xfrm>
            <a:off x="4534708" y="4064662"/>
            <a:ext cx="36258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600" dirty="0"/>
              <a:t>Kessler, Michael, et al. "Influence of the Degree of Swelling on the Stiffness and Toughness of Microgel‐Reinforced Hydrogels." Macromolecular Rapid Communications 44.16 (2023): 2200864.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48D5025-6591-3813-C42B-EE319A5C6D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86078" y="2665369"/>
            <a:ext cx="3084193" cy="109462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4414849-1174-DF74-A22B-5CFAE19532A1}"/>
              </a:ext>
            </a:extLst>
          </p:cNvPr>
          <p:cNvSpPr txBox="1"/>
          <p:nvPr/>
        </p:nvSpPr>
        <p:spPr>
          <a:xfrm>
            <a:off x="8200878" y="3728487"/>
            <a:ext cx="36545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600" dirty="0"/>
              <a:t>Lewis, Broderick, Joseph M. Dennis, and Kenneth R. Shull. "Effects of dynamic disulfide bonds on mechanical </a:t>
            </a:r>
            <a:r>
              <a:rPr lang="en-GB" sz="600" dirty="0" err="1"/>
              <a:t>behavior</a:t>
            </a:r>
            <a:r>
              <a:rPr lang="en-GB" sz="600" dirty="0"/>
              <a:t> in glassy epoxy thermosets." ACS Applied Polymer Materials 5.4 (2023): 2583-2595.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34EE4E9-F0F6-0AF5-557B-58B3CF5ECD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86800" y="4356901"/>
            <a:ext cx="2718851" cy="147095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9A86E857-DFCB-BB72-A30E-B20B09E0F0DF}"/>
              </a:ext>
            </a:extLst>
          </p:cNvPr>
          <p:cNvSpPr txBox="1"/>
          <p:nvPr/>
        </p:nvSpPr>
        <p:spPr>
          <a:xfrm>
            <a:off x="8490420" y="5827854"/>
            <a:ext cx="311161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600" dirty="0" err="1"/>
              <a:t>Houriet</a:t>
            </a:r>
            <a:r>
              <a:rPr lang="en-GB" sz="600" dirty="0"/>
              <a:t>, Caroline, et al. "3D Printing of Flow‐Inspired Anisotropic Patterns with Liquid Crystalline Polymers." Advanced Materials 36.11 (2024): 2307444.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7C6C3C42-255B-7D12-3C6B-54F9FA67651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09447" y="4467833"/>
            <a:ext cx="2619975" cy="1455542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2E8B0BB2-BFF5-E457-004B-9B2BD1FA4C45}"/>
              </a:ext>
            </a:extLst>
          </p:cNvPr>
          <p:cNvSpPr txBox="1"/>
          <p:nvPr/>
        </p:nvSpPr>
        <p:spPr>
          <a:xfrm>
            <a:off x="5399164" y="5889536"/>
            <a:ext cx="273025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600" dirty="0"/>
              <a:t>Bay, R. </a:t>
            </a:r>
            <a:r>
              <a:rPr lang="en-GB" sz="600" dirty="0" err="1"/>
              <a:t>Konane</a:t>
            </a:r>
            <a:r>
              <a:rPr lang="en-GB" sz="600" dirty="0"/>
              <a:t>, and Alfred J. Crosby. "Uniaxial extension of ultrathin freestanding polymer films." ACS Macro Letters 8.9 (2019): 1080-1085.</a:t>
            </a:r>
          </a:p>
        </p:txBody>
      </p:sp>
    </p:spTree>
    <p:extLst>
      <p:ext uri="{BB962C8B-B14F-4D97-AF65-F5344CB8AC3E}">
        <p14:creationId xmlns:p14="http://schemas.microsoft.com/office/powerpoint/2010/main" val="2920894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098C19-F5B5-9EF7-A9BD-1E78D29F3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Poster session highlights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09126F-5CAF-225D-22E3-808A21A35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4/11/2024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D31298-37AC-205F-0429-79ABCB970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8" name="Picture 17" descr="A white board with writing on it&#10;&#10;Description automatically generated">
            <a:extLst>
              <a:ext uri="{FF2B5EF4-FFF2-40B4-BE49-F238E27FC236}">
                <a16:creationId xmlns:a16="http://schemas.microsoft.com/office/drawing/2014/main" id="{4803D2DE-9FD4-8036-F452-3A6415F970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98" t="15167" r="1398" b="15822"/>
          <a:stretch/>
        </p:blipFill>
        <p:spPr>
          <a:xfrm rot="5400000">
            <a:off x="5237586" y="2293342"/>
            <a:ext cx="626998" cy="3245220"/>
          </a:xfrm>
          <a:prstGeom prst="rect">
            <a:avLst/>
          </a:prstGeom>
        </p:spPr>
      </p:pic>
      <p:pic>
        <p:nvPicPr>
          <p:cNvPr id="20" name="Picture 19" descr="A sign on a wall&#10;&#10;Description automatically generated">
            <a:extLst>
              <a:ext uri="{FF2B5EF4-FFF2-40B4-BE49-F238E27FC236}">
                <a16:creationId xmlns:a16="http://schemas.microsoft.com/office/drawing/2014/main" id="{A2EDAD66-D999-EB19-5B28-B449841FE5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136910" y="4053242"/>
            <a:ext cx="754058" cy="2513521"/>
          </a:xfrm>
          <a:prstGeom prst="rect">
            <a:avLst/>
          </a:prstGeom>
        </p:spPr>
      </p:pic>
      <p:pic>
        <p:nvPicPr>
          <p:cNvPr id="22" name="Picture 21" descr="A poster on a stand&#10;&#10;Description automatically generated">
            <a:extLst>
              <a:ext uri="{FF2B5EF4-FFF2-40B4-BE49-F238E27FC236}">
                <a16:creationId xmlns:a16="http://schemas.microsoft.com/office/drawing/2014/main" id="{540FEE8C-A946-7B77-782C-E89203F83DE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465440" y="-533895"/>
            <a:ext cx="848241" cy="3240000"/>
          </a:xfrm>
          <a:prstGeom prst="rect">
            <a:avLst/>
          </a:prstGeom>
        </p:spPr>
      </p:pic>
      <p:pic>
        <p:nvPicPr>
          <p:cNvPr id="24" name="Picture 23" descr="A close-up of a board&#10;&#10;Description automatically generated">
            <a:extLst>
              <a:ext uri="{FF2B5EF4-FFF2-40B4-BE49-F238E27FC236}">
                <a16:creationId xmlns:a16="http://schemas.microsoft.com/office/drawing/2014/main" id="{CE11EDCC-172B-FBCC-F8B8-FDC65300D38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460724" y="-46191"/>
            <a:ext cx="857671" cy="4045777"/>
          </a:xfrm>
          <a:prstGeom prst="rect">
            <a:avLst/>
          </a:prstGeom>
        </p:spPr>
      </p:pic>
      <p:pic>
        <p:nvPicPr>
          <p:cNvPr id="26" name="Picture 25" descr="A white board with orange and black text&#10;&#10;Description automatically generated">
            <a:extLst>
              <a:ext uri="{FF2B5EF4-FFF2-40B4-BE49-F238E27FC236}">
                <a16:creationId xmlns:a16="http://schemas.microsoft.com/office/drawing/2014/main" id="{0C2EAC00-A84B-E17A-8BF7-0DFA237B6F1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541711" y="447843"/>
            <a:ext cx="701524" cy="4419600"/>
          </a:xfrm>
          <a:prstGeom prst="rect">
            <a:avLst/>
          </a:prstGeom>
        </p:spPr>
      </p:pic>
      <p:pic>
        <p:nvPicPr>
          <p:cNvPr id="28" name="Picture 27" descr="A poster on a board&#10;&#10;Description automatically generated">
            <a:extLst>
              <a:ext uri="{FF2B5EF4-FFF2-40B4-BE49-F238E27FC236}">
                <a16:creationId xmlns:a16="http://schemas.microsoft.com/office/drawing/2014/main" id="{26EB75EB-19D9-A38D-1E0B-89D4398D53C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259838" y="2616728"/>
            <a:ext cx="582495" cy="3964508"/>
          </a:xfrm>
          <a:prstGeom prst="rect">
            <a:avLst/>
          </a:prstGeom>
        </p:spPr>
      </p:pic>
      <p:pic>
        <p:nvPicPr>
          <p:cNvPr id="30" name="Picture 29" descr="A close-up of a poster&#10;&#10;Description automatically generated">
            <a:extLst>
              <a:ext uri="{FF2B5EF4-FFF2-40B4-BE49-F238E27FC236}">
                <a16:creationId xmlns:a16="http://schemas.microsoft.com/office/drawing/2014/main" id="{C42D0E9B-28C3-C0B3-0B7A-3F04EF8FAD1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682650" y="3560393"/>
            <a:ext cx="461262" cy="4106128"/>
          </a:xfrm>
          <a:prstGeom prst="rect">
            <a:avLst/>
          </a:prstGeom>
        </p:spPr>
      </p:pic>
      <p:pic>
        <p:nvPicPr>
          <p:cNvPr id="32" name="Picture 31" descr="A white sign with text and images&#10;&#10;Description automatically generated">
            <a:extLst>
              <a:ext uri="{FF2B5EF4-FFF2-40B4-BE49-F238E27FC236}">
                <a16:creationId xmlns:a16="http://schemas.microsoft.com/office/drawing/2014/main" id="{3C990DA4-226E-F7AF-B7C3-BC5CEFEFB254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499040" y="476883"/>
            <a:ext cx="765139" cy="2751138"/>
          </a:xfrm>
          <a:prstGeom prst="rect">
            <a:avLst/>
          </a:prstGeom>
        </p:spPr>
      </p:pic>
      <p:pic>
        <p:nvPicPr>
          <p:cNvPr id="34" name="Picture 33" descr="A poster board with information&#10;&#10;Description automatically generated">
            <a:extLst>
              <a:ext uri="{FF2B5EF4-FFF2-40B4-BE49-F238E27FC236}">
                <a16:creationId xmlns:a16="http://schemas.microsoft.com/office/drawing/2014/main" id="{5DB2060C-D8F7-6493-B9AF-DA7CFF5D4A8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672980" y="2220272"/>
            <a:ext cx="699756" cy="2779957"/>
          </a:xfrm>
          <a:prstGeom prst="rect">
            <a:avLst/>
          </a:prstGeom>
        </p:spPr>
      </p:pic>
      <p:pic>
        <p:nvPicPr>
          <p:cNvPr id="36" name="Picture 35" descr="A white board with information&#10;&#10;Description automatically generated">
            <a:extLst>
              <a:ext uri="{FF2B5EF4-FFF2-40B4-BE49-F238E27FC236}">
                <a16:creationId xmlns:a16="http://schemas.microsoft.com/office/drawing/2014/main" id="{FBDAE7A6-8AF3-8EDE-BF1B-2B4CB92DC0FD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638421" y="1275412"/>
            <a:ext cx="753631" cy="3104758"/>
          </a:xfrm>
          <a:prstGeom prst="rect">
            <a:avLst/>
          </a:prstGeom>
        </p:spPr>
      </p:pic>
      <p:pic>
        <p:nvPicPr>
          <p:cNvPr id="38" name="Picture 37" descr="A poster with a blue background&#10;&#10;Description automatically generated with medium confidence">
            <a:extLst>
              <a:ext uri="{FF2B5EF4-FFF2-40B4-BE49-F238E27FC236}">
                <a16:creationId xmlns:a16="http://schemas.microsoft.com/office/drawing/2014/main" id="{D6FB3934-B9E6-2DCC-BC18-36AB2E242783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562259" y="3393685"/>
            <a:ext cx="765139" cy="3041615"/>
          </a:xfrm>
          <a:prstGeom prst="rect">
            <a:avLst/>
          </a:prstGeom>
        </p:spPr>
      </p:pic>
      <p:pic>
        <p:nvPicPr>
          <p:cNvPr id="40" name="Picture 39" descr="A poster with different types of information&#10;&#10;Description automatically generated">
            <a:extLst>
              <a:ext uri="{FF2B5EF4-FFF2-40B4-BE49-F238E27FC236}">
                <a16:creationId xmlns:a16="http://schemas.microsoft.com/office/drawing/2014/main" id="{AA0DC5C9-602E-0572-4B20-6D695DEF906C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393383" y="3691740"/>
            <a:ext cx="719296" cy="2819401"/>
          </a:xfrm>
          <a:prstGeom prst="rect">
            <a:avLst/>
          </a:prstGeom>
        </p:spPr>
      </p:pic>
      <p:pic>
        <p:nvPicPr>
          <p:cNvPr id="42" name="Picture 41" descr="A poster on a wall&#10;&#10;Description automatically generated">
            <a:extLst>
              <a:ext uri="{FF2B5EF4-FFF2-40B4-BE49-F238E27FC236}">
                <a16:creationId xmlns:a16="http://schemas.microsoft.com/office/drawing/2014/main" id="{93DE878B-55CC-5752-35F6-368E528F763C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321032" y="2785565"/>
            <a:ext cx="864000" cy="2819399"/>
          </a:xfrm>
          <a:prstGeom prst="rect">
            <a:avLst/>
          </a:prstGeom>
        </p:spPr>
      </p:pic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5B308EBB-E714-CFED-2B8A-565AD4DDB75D}"/>
              </a:ext>
            </a:extLst>
          </p:cNvPr>
          <p:cNvSpPr/>
          <p:nvPr/>
        </p:nvSpPr>
        <p:spPr>
          <a:xfrm>
            <a:off x="222346" y="3466286"/>
            <a:ext cx="3077240" cy="2283485"/>
          </a:xfrm>
          <a:prstGeom prst="round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881C3C94-C0D3-EE41-1BA5-D6962269D9E9}"/>
              </a:ext>
            </a:extLst>
          </p:cNvPr>
          <p:cNvSpPr/>
          <p:nvPr/>
        </p:nvSpPr>
        <p:spPr>
          <a:xfrm>
            <a:off x="3443257" y="3466286"/>
            <a:ext cx="4176743" cy="2283485"/>
          </a:xfrm>
          <a:prstGeom prst="round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466DA3BF-137E-3D54-D010-922DA931506D}"/>
              </a:ext>
            </a:extLst>
          </p:cNvPr>
          <p:cNvSpPr/>
          <p:nvPr/>
        </p:nvSpPr>
        <p:spPr>
          <a:xfrm>
            <a:off x="7771952" y="542622"/>
            <a:ext cx="4235214" cy="3491074"/>
          </a:xfrm>
          <a:prstGeom prst="roundRect">
            <a:avLst>
              <a:gd name="adj" fmla="val 9489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07321665-37C6-52C5-4C14-612BDE9447A3}"/>
              </a:ext>
            </a:extLst>
          </p:cNvPr>
          <p:cNvSpPr/>
          <p:nvPr/>
        </p:nvSpPr>
        <p:spPr>
          <a:xfrm>
            <a:off x="7765498" y="4368268"/>
            <a:ext cx="4235214" cy="1679656"/>
          </a:xfrm>
          <a:prstGeom prst="round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C6603235-3BAD-9381-3BFA-B40DC9295C56}"/>
              </a:ext>
            </a:extLst>
          </p:cNvPr>
          <p:cNvSpPr/>
          <p:nvPr/>
        </p:nvSpPr>
        <p:spPr>
          <a:xfrm>
            <a:off x="222346" y="1372932"/>
            <a:ext cx="5340254" cy="1679656"/>
          </a:xfrm>
          <a:prstGeom prst="round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0AF832D6-0621-662E-87E3-9AB3161247AE}"/>
              </a:ext>
            </a:extLst>
          </p:cNvPr>
          <p:cNvSpPr/>
          <p:nvPr/>
        </p:nvSpPr>
        <p:spPr>
          <a:xfrm>
            <a:off x="460902" y="3192922"/>
            <a:ext cx="2358498" cy="3176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accent3"/>
                </a:solidFill>
              </a:rPr>
              <a:t>3D printing</a:t>
            </a:r>
            <a:endParaRPr lang="en-GB" b="1" dirty="0">
              <a:solidFill>
                <a:schemeClr val="accent3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609C0AE3-BFB9-46A2-2261-13132306647A}"/>
              </a:ext>
            </a:extLst>
          </p:cNvPr>
          <p:cNvSpPr/>
          <p:nvPr/>
        </p:nvSpPr>
        <p:spPr>
          <a:xfrm>
            <a:off x="7903475" y="285041"/>
            <a:ext cx="3859213" cy="3176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err="1">
                <a:solidFill>
                  <a:schemeClr val="accent3"/>
                </a:solidFill>
              </a:rPr>
              <a:t>Fibre</a:t>
            </a:r>
            <a:r>
              <a:rPr lang="en-US" b="1" dirty="0">
                <a:solidFill>
                  <a:schemeClr val="accent3"/>
                </a:solidFill>
              </a:rPr>
              <a:t>-reinforced polymers</a:t>
            </a:r>
            <a:endParaRPr lang="en-GB" b="1" dirty="0">
              <a:solidFill>
                <a:schemeClr val="accent3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C7DC1F2-A983-B039-DFFC-03B13ED950FE}"/>
              </a:ext>
            </a:extLst>
          </p:cNvPr>
          <p:cNvSpPr/>
          <p:nvPr/>
        </p:nvSpPr>
        <p:spPr>
          <a:xfrm>
            <a:off x="7897021" y="4113109"/>
            <a:ext cx="1812681" cy="3176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accent3"/>
                </a:solidFill>
              </a:rPr>
              <a:t>Miscellaneous</a:t>
            </a:r>
            <a:endParaRPr lang="en-GB" b="1" dirty="0">
              <a:solidFill>
                <a:schemeClr val="accent3"/>
              </a:solidFill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65AA03B-85DC-92CD-0AB5-55884BB8BF09}"/>
              </a:ext>
            </a:extLst>
          </p:cNvPr>
          <p:cNvSpPr/>
          <p:nvPr/>
        </p:nvSpPr>
        <p:spPr>
          <a:xfrm>
            <a:off x="3683728" y="3208074"/>
            <a:ext cx="3245220" cy="3176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accent3"/>
                </a:solidFill>
              </a:rPr>
              <a:t>Semi-crystalline polymers</a:t>
            </a:r>
            <a:endParaRPr lang="en-GB" b="1" dirty="0">
              <a:solidFill>
                <a:schemeClr val="accent3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63C02A3F-74CD-3AC5-1805-EDAD49CAA766}"/>
              </a:ext>
            </a:extLst>
          </p:cNvPr>
          <p:cNvSpPr/>
          <p:nvPr/>
        </p:nvSpPr>
        <p:spPr>
          <a:xfrm>
            <a:off x="343330" y="1107267"/>
            <a:ext cx="2358498" cy="3176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accent3"/>
                </a:solidFill>
              </a:rPr>
              <a:t>Glassy polymers</a:t>
            </a:r>
            <a:endParaRPr lang="en-GB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101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906940-A7E5-F417-55D3-B665A1F1B7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3" cy="4608512"/>
          </a:xfrm>
        </p:spPr>
        <p:txBody>
          <a:bodyPr/>
          <a:lstStyle/>
          <a:p>
            <a:r>
              <a:rPr lang="en-US" sz="1800" b="0" dirty="0"/>
              <a:t> </a:t>
            </a:r>
            <a:br>
              <a:rPr lang="en-US" sz="1800" b="0" dirty="0"/>
            </a:br>
            <a:r>
              <a:rPr lang="en-US" sz="1800" b="0" dirty="0"/>
              <a:t> </a:t>
            </a:r>
          </a:p>
          <a:p>
            <a:endParaRPr lang="en-GB" sz="1800" b="0" dirty="0"/>
          </a:p>
          <a:p>
            <a:endParaRPr lang="en-US" sz="1800" b="0" dirty="0"/>
          </a:p>
          <a:p>
            <a:r>
              <a:rPr lang="en-GB" sz="1800" b="0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962DECB-DED7-1A1E-F3C1-7F7B91D75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/>
              <a:t>References</a:t>
            </a:r>
            <a:endParaRPr lang="en-GB" dirty="0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426FDF76-AA8E-0C71-7DFF-F40D321078B7}"/>
              </a:ext>
            </a:extLst>
          </p:cNvPr>
          <p:cNvSpPr txBox="1">
            <a:spLocks/>
          </p:cNvSpPr>
          <p:nvPr/>
        </p:nvSpPr>
        <p:spPr>
          <a:xfrm>
            <a:off x="395956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hlinkClick r:id="rId2"/>
              </a:rPr>
              <a:t>https://dyfp-conferences.org/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Oral program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https://www.dyfp-conferences.org/files/file/%7Be7a6514a-c3ff-41f5-b14e-094cb5290cc5%7D/Program%20DYFP2024.pdf</a:t>
            </a:r>
            <a:r>
              <a:rPr lang="en-US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Poster program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hlinkClick r:id="rId4"/>
              </a:rPr>
              <a:t>https://www.dyfp-conferences.org/files/file/%7B21f8e8eb-0e99-4307-90ef-59d6fe00f4ef%7D/DYFP%202024%20posters%20-%20session%20I.pdf</a:t>
            </a:r>
            <a:r>
              <a:rPr lang="en-US" dirty="0"/>
              <a:t>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hlinkClick r:id="rId5"/>
              </a:rPr>
              <a:t>https://www.dyfp-conferences.org/files/file/%7B54325e2a-4d4a-4325-b927-919ed02f971a%7D/DYFP%202024%20posters%20-%20session%20II.pdf</a:t>
            </a:r>
            <a:r>
              <a:rPr lang="en-US" dirty="0"/>
              <a:t> </a:t>
            </a:r>
          </a:p>
          <a:p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6713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Irradiation_study_of_polymers_DMP_2023</Template>
  <TotalTime>2458</TotalTime>
  <Words>385</Words>
  <Application>Microsoft Office PowerPoint</Application>
  <PresentationFormat>Widescreen</PresentationFormat>
  <Paragraphs>42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Visit at the 19th international conference on Deformation, Yield and Fracture of Polymers in Kerkrade, Netherlands Polymer laboratory meeting</vt:lpstr>
      <vt:lpstr>The conference</vt:lpstr>
      <vt:lpstr>Session topics</vt:lpstr>
      <vt:lpstr>Poster session highlights</vt:lpstr>
      <vt:lpstr>References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David Mate Parragh</dc:creator>
  <cp:lastModifiedBy>David Parragh</cp:lastModifiedBy>
  <cp:revision>283</cp:revision>
  <cp:lastPrinted>2020-01-30T13:49:18Z</cp:lastPrinted>
  <dcterms:created xsi:type="dcterms:W3CDTF">2023-02-22T15:09:57Z</dcterms:created>
  <dcterms:modified xsi:type="dcterms:W3CDTF">2024-04-11T14:03:06Z</dcterms:modified>
</cp:coreProperties>
</file>