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14"/>
  </p:notesMasterIdLst>
  <p:sldIdLst>
    <p:sldId id="275" r:id="rId2"/>
    <p:sldId id="1509" r:id="rId3"/>
    <p:sldId id="1513" r:id="rId4"/>
    <p:sldId id="1504" r:id="rId5"/>
    <p:sldId id="1510" r:id="rId6"/>
    <p:sldId id="1505" r:id="rId7"/>
    <p:sldId id="1508" r:id="rId8"/>
    <p:sldId id="1506" r:id="rId9"/>
    <p:sldId id="1507" r:id="rId10"/>
    <p:sldId id="1512" r:id="rId11"/>
    <p:sldId id="1514" r:id="rId12"/>
    <p:sldId id="1511" r:id="rId13"/>
  </p:sldIdLst>
  <p:sldSz cx="9144000" cy="5143500" type="screen16x9"/>
  <p:notesSz cx="7772400" cy="100584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161" d="100"/>
          <a:sy n="161" d="100"/>
        </p:scale>
        <p:origin x="4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C96A2-6385-3442-99DE-075984665CA1}" type="datetimeFigureOut">
              <a:rPr lang="en-CH" smtClean="0"/>
              <a:t>20.03.24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E300D-DBBF-3848-BA67-121F084FCDA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4681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153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16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 8" descr="MUON-Slide-graphBase-pagebottom.jpg"/>
          <p:cNvPicPr/>
          <p:nvPr/>
        </p:nvPicPr>
        <p:blipFill>
          <a:blip r:embed="rId16"/>
          <a:stretch/>
        </p:blipFill>
        <p:spPr>
          <a:xfrm>
            <a:off x="0" y="4947840"/>
            <a:ext cx="9143280" cy="264600"/>
          </a:xfrm>
          <a:prstGeom prst="rect">
            <a:avLst/>
          </a:prstGeom>
          <a:ln w="0">
            <a:noFill/>
          </a:ln>
        </p:spPr>
      </p:pic>
      <p:pic>
        <p:nvPicPr>
          <p:cNvPr id="81" name="Image 6" descr="MCC-inernational-finalV01.png"/>
          <p:cNvPicPr/>
          <p:nvPr/>
        </p:nvPicPr>
        <p:blipFill>
          <a:blip r:embed="rId17"/>
          <a:stretch/>
        </p:blipFill>
        <p:spPr>
          <a:xfrm>
            <a:off x="8110800" y="36000"/>
            <a:ext cx="1013040" cy="1013040"/>
          </a:xfrm>
          <a:prstGeom prst="rect">
            <a:avLst/>
          </a:prstGeom>
          <a:ln w="0">
            <a:noFill/>
          </a:ln>
        </p:spPr>
      </p:pic>
      <p:pic>
        <p:nvPicPr>
          <p:cNvPr id="82" name="Image 8" descr="MUON-Slide-graphBase-pagebottom.jpg"/>
          <p:cNvPicPr/>
          <p:nvPr/>
        </p:nvPicPr>
        <p:blipFill>
          <a:blip r:embed="rId16"/>
          <a:stretch/>
        </p:blipFill>
        <p:spPr>
          <a:xfrm>
            <a:off x="-12600" y="4705200"/>
            <a:ext cx="9143280" cy="50724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148064" y="4155926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April 2024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993254" y="1811466"/>
            <a:ext cx="4666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IMCC ESPPU Plans</a:t>
            </a:r>
            <a:endParaRPr lang="en-GB" sz="2800" dirty="0">
              <a:latin typeface="Calibri"/>
              <a:cs typeface="Calibri"/>
            </a:endParaRPr>
          </a:p>
        </p:txBody>
      </p:sp>
      <p:sp>
        <p:nvSpPr>
          <p:cNvPr id="9" name="ZoneTexte 86"/>
          <p:cNvSpPr txBox="1"/>
          <p:nvPr/>
        </p:nvSpPr>
        <p:spPr>
          <a:xfrm>
            <a:off x="1691680" y="2995086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D. Schulte</a:t>
            </a:r>
          </a:p>
          <a:p>
            <a:pPr algn="ctr"/>
            <a:r>
              <a:rPr lang="en-US" sz="1600" dirty="0">
                <a:latin typeface="Calibri"/>
                <a:cs typeface="Calibri"/>
              </a:rPr>
              <a:t>for the International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Collider Collaboration</a:t>
            </a:r>
          </a:p>
        </p:txBody>
      </p:sp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3"/>
            <a:ext cx="1278826" cy="14691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F6C843-49F1-6D74-AF6B-BBBFA07D4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4219644"/>
            <a:ext cx="1292030" cy="8613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D3C3A7-A2E6-0F03-03B3-3F83A51A2268}"/>
              </a:ext>
            </a:extLst>
          </p:cNvPr>
          <p:cNvSpPr/>
          <p:nvPr/>
        </p:nvSpPr>
        <p:spPr>
          <a:xfrm>
            <a:off x="1327525" y="4467501"/>
            <a:ext cx="5031133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Research and Innovation programme under GA No 101094300.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BFB7B5-6E22-8A82-8FDE-92F0AE439E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15F8E-9204-4519-9F93-B345071B4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10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44082" y="836847"/>
            <a:ext cx="8161718" cy="327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and agree on the scope of the R&amp;D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test stand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is a global effort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 for the demonstrator should not preempt the choice of host for the collider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Clarify synergies of the R&amp;D and its facilities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technologies (e.g. magnets for fusion reactors)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 technologies (e.g. detector technology for FCC, magnets for FCC-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Physics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programmes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(e.g. Mu2e, …)</a:t>
            </a:r>
          </a:p>
        </p:txBody>
      </p:sp>
    </p:spTree>
    <p:extLst>
      <p:ext uri="{BB962C8B-B14F-4D97-AF65-F5344CB8AC3E}">
        <p14:creationId xmlns:p14="http://schemas.microsoft.com/office/powerpoint/2010/main" val="2056035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Timeline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11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44082" y="836847"/>
            <a:ext cx="8161718" cy="327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Assumed that minimum timeline is defined by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cooling technology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technology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design and technology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verify that this is true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check that the timelines for each of these technologies is established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establish other timelines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particular also civil engineering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Tightly linked to R&amp;D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site also plays an important part in the timeline</a:t>
            </a:r>
          </a:p>
        </p:txBody>
      </p:sp>
    </p:spTree>
    <p:extLst>
      <p:ext uri="{BB962C8B-B14F-4D97-AF65-F5344CB8AC3E}">
        <p14:creationId xmlns:p14="http://schemas.microsoft.com/office/powerpoint/2010/main" val="58753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12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47395" y="924311"/>
            <a:ext cx="8161718" cy="302953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exciting time lies ahead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to present progress and assess the muon collider potential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put enough focus on R&amp;D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Hope that our US colleagues will help with ESPPU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to prepare additional documents for the US soon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P5 recommended a Panel to follow the European Strategy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integrate with the rest of the world</a:t>
            </a:r>
          </a:p>
        </p:txBody>
      </p:sp>
    </p:spTree>
    <p:extLst>
      <p:ext uri="{BB962C8B-B14F-4D97-AF65-F5344CB8AC3E}">
        <p14:creationId xmlns:p14="http://schemas.microsoft.com/office/powerpoint/2010/main" val="3239670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Council and ESPPU 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2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15591" y="1178750"/>
            <a:ext cx="8161718" cy="278331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Council decided deadline for contributions to next ESPPU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31rst March 2025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 Symposium June or July 2025 (tbc)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June 2026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prepare several reports</a:t>
            </a:r>
          </a:p>
          <a:p>
            <a:pPr lvl="1"/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will not be able to address all the work planned for 2026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to see how to describe this in the report</a:t>
            </a:r>
          </a:p>
        </p:txBody>
      </p:sp>
    </p:spTree>
    <p:extLst>
      <p:ext uri="{BB962C8B-B14F-4D97-AF65-F5344CB8AC3E}">
        <p14:creationId xmlns:p14="http://schemas.microsoft.com/office/powerpoint/2010/main" val="392520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3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44082" y="787340"/>
            <a:ext cx="8161718" cy="37682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Roadmap we promised to the next ESPPU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 report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 cost and power consumption scale estimate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plan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requires some scenarios and timelines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will have some US process after the ESPPU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understand which documents are required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 design?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study for demonstrator?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IMCC should prepare all reports together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 to help with ESPPU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Europe to help with US strategy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partners to be also integrated</a:t>
            </a:r>
          </a:p>
        </p:txBody>
      </p:sp>
    </p:spTree>
    <p:extLst>
      <p:ext uri="{BB962C8B-B14F-4D97-AF65-F5344CB8AC3E}">
        <p14:creationId xmlns:p14="http://schemas.microsoft.com/office/powerpoint/2010/main" val="235220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4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15591" y="717573"/>
            <a:ext cx="8161718" cy="35219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reports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evaluation report (promised)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 on R&amp;D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(promised)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Others, e.g. technologies, … (might be good)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probably to prepare several types of reports (guessing from last ESPPU)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or more concise documents (maybe 10 pages?)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Must be submitted at the deadline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or more long reports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Must be useable at the deadline</a:t>
            </a:r>
          </a:p>
          <a:p>
            <a:pPr lvl="1"/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68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 Writing and Editing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5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15591" y="717573"/>
            <a:ext cx="8161718" cy="37682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agree on the report structure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end of June or August?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Starting from the Interim Report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an editorial team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Regular meetings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role in writing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pushing the other authors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 have some editing for language and design at the end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Maybe we can find some native speakers that volunteer to do this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 try to see if we can make associate position available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we find graphics support?</a:t>
            </a:r>
          </a:p>
          <a:p>
            <a:pPr lvl="1"/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Note: Also have to write another parameter document</a:t>
            </a:r>
          </a:p>
        </p:txBody>
      </p:sp>
    </p:spTree>
    <p:extLst>
      <p:ext uri="{BB962C8B-B14F-4D97-AF65-F5344CB8AC3E}">
        <p14:creationId xmlns:p14="http://schemas.microsoft.com/office/powerpoint/2010/main" val="3417227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Tentative Timeline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6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15591" y="558551"/>
            <a:ext cx="4456409" cy="37682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 report(s)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April 2024: Parameter revision is starting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June 2024: Parameters updated (to EU October)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September 2024: Overleaf in place for authors to start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October 2024: Report ready for content editing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December 2024: Draft ready for collaboration and the IAC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January 2025: Report ready for copy editing (language)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February 2025: Start of signature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March 2025: Report ready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E4BA7CAF-BA7D-E368-F368-4172FAEBF095}"/>
              </a:ext>
            </a:extLst>
          </p:cNvPr>
          <p:cNvSpPr/>
          <p:nvPr/>
        </p:nvSpPr>
        <p:spPr>
          <a:xfrm>
            <a:off x="4572000" y="544637"/>
            <a:ext cx="4456409" cy="37682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Concise report(s)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September 2024: Overleaf in place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October 2024: Start of editing to integrate long report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December 2024: Draft ready for editing and IAC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February 2025: Start of copy (language) editing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March 2025: Report submission</a:t>
            </a:r>
          </a:p>
        </p:txBody>
      </p:sp>
    </p:spTree>
    <p:extLst>
      <p:ext uri="{BB962C8B-B14F-4D97-AF65-F5344CB8AC3E}">
        <p14:creationId xmlns:p14="http://schemas.microsoft.com/office/powerpoint/2010/main" val="2461604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 and Parameters Task Force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7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44082" y="646021"/>
            <a:ext cx="8161718" cy="401442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Seems reasonable to concentrate things in a single task force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consumption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plans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 team to keep cost confidential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 team will work directly with small teams of experts for technologies and areas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Obtain cost information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 parameters and identify potential conflicts and trade-off needs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 and discuss findings in a large group with all experts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Except for the part that is confidential (cost)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in particular for R&amp;D plan and timeline</a:t>
            </a:r>
          </a:p>
        </p:txBody>
      </p:sp>
    </p:spTree>
    <p:extLst>
      <p:ext uri="{BB962C8B-B14F-4D97-AF65-F5344CB8AC3E}">
        <p14:creationId xmlns:p14="http://schemas.microsoft.com/office/powerpoint/2010/main" val="2891914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371" y="-12587"/>
            <a:ext cx="7401339" cy="565175"/>
          </a:xfrm>
        </p:spPr>
        <p:txBody>
          <a:bodyPr/>
          <a:lstStyle/>
          <a:p>
            <a:pPr algn="ctr"/>
            <a:r>
              <a:rPr lang="en-US" sz="3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of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Parameter Decisions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8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15591" y="558551"/>
            <a:ext cx="8161718" cy="42606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parameters along the chain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sequences are not yet fully defined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power on target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should aim for more than 2 MW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system chain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trade-off points from 6D to final cooling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RCS staging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swing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Collider ring assumptions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</a:t>
            </a:r>
          </a:p>
          <a:p>
            <a:pPr lvl="1"/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deal with site specific designs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LHC tunnel?</a:t>
            </a:r>
          </a:p>
        </p:txBody>
      </p:sp>
    </p:spTree>
    <p:extLst>
      <p:ext uri="{BB962C8B-B14F-4D97-AF65-F5344CB8AC3E}">
        <p14:creationId xmlns:p14="http://schemas.microsoft.com/office/powerpoint/2010/main" val="81103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         IMCC ESPPU plans, ICB meeting, April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 and Power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9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44082" y="836847"/>
            <a:ext cx="8161718" cy="278331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build the cost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 is to have full PBS (Project Breakdown Structure)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Fill in what we know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 the other parts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the potential for savings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estimate some envelope for R&amp;D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cost</a:t>
            </a:r>
          </a:p>
        </p:txBody>
      </p:sp>
    </p:spTree>
    <p:extLst>
      <p:ext uri="{BB962C8B-B14F-4D97-AF65-F5344CB8AC3E}">
        <p14:creationId xmlns:p14="http://schemas.microsoft.com/office/powerpoint/2010/main" val="822966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112373</TotalTime>
  <Words>1029</Words>
  <Application>Microsoft Macintosh PowerPoint</Application>
  <PresentationFormat>On-screen Show (16:9)</PresentationFormat>
  <Paragraphs>198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Montserrat</vt:lpstr>
      <vt:lpstr>Symbol</vt:lpstr>
      <vt:lpstr>Wingdings</vt:lpstr>
      <vt:lpstr>Office Theme</vt:lpstr>
      <vt:lpstr>PowerPoint Presentation</vt:lpstr>
      <vt:lpstr>Council and ESPPU </vt:lpstr>
      <vt:lpstr>Comments</vt:lpstr>
      <vt:lpstr>Reports</vt:lpstr>
      <vt:lpstr>Report Writing and Editing</vt:lpstr>
      <vt:lpstr>Tentative Timeline</vt:lpstr>
      <vt:lpstr>Cost and Parameters Task Force</vt:lpstr>
      <vt:lpstr>Examples of Important Parameter Decisions</vt:lpstr>
      <vt:lpstr>Cost and Power</vt:lpstr>
      <vt:lpstr>R&amp;D Programme</vt:lpstr>
      <vt:lpstr>Project Timeline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MuCol_template</dc:title>
  <dc:subject/>
  <dc:creator/>
  <dc:description/>
  <cp:lastModifiedBy>Daniel Schulte</cp:lastModifiedBy>
  <cp:revision>35</cp:revision>
  <dcterms:created xsi:type="dcterms:W3CDTF">2023-06-08T13:19:21Z</dcterms:created>
  <dcterms:modified xsi:type="dcterms:W3CDTF">2024-04-15T13:42:28Z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(16:9)</vt:lpwstr>
  </property>
  <property fmtid="{D5CDD505-2E9C-101B-9397-08002B2CF9AE}" pid="3" name="Slides">
    <vt:r8>23</vt:r8>
  </property>
</Properties>
</file>