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66" r:id="rId2"/>
  </p:sldMasterIdLst>
  <p:notesMasterIdLst>
    <p:notesMasterId r:id="rId12"/>
  </p:notesMasterIdLst>
  <p:handoutMasterIdLst>
    <p:handoutMasterId r:id="rId13"/>
  </p:handoutMasterIdLst>
  <p:sldIdLst>
    <p:sldId id="1435" r:id="rId3"/>
    <p:sldId id="1444" r:id="rId4"/>
    <p:sldId id="1442" r:id="rId5"/>
    <p:sldId id="1445" r:id="rId6"/>
    <p:sldId id="1443" r:id="rId7"/>
    <p:sldId id="1440" r:id="rId8"/>
    <p:sldId id="256" r:id="rId9"/>
    <p:sldId id="273" r:id="rId10"/>
    <p:sldId id="258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bias Waldmann" initials="TW" lastIdx="3" clrIdx="0">
    <p:extLst>
      <p:ext uri="{19B8F6BF-5375-455C-9EA6-DF929625EA0E}">
        <p15:presenceInfo xmlns:p15="http://schemas.microsoft.com/office/powerpoint/2012/main" userId="54f8ada69c3c4b54" providerId="Windows Live"/>
      </p:ext>
    </p:extLst>
  </p:cmAuthor>
  <p:cmAuthor id="2" name="Piotr Gasik" initials="PG" lastIdx="2" clrIdx="1">
    <p:extLst>
      <p:ext uri="{19B8F6BF-5375-455C-9EA6-DF929625EA0E}">
        <p15:presenceInfo xmlns:p15="http://schemas.microsoft.com/office/powerpoint/2012/main" userId="S::p.gasik@cern.ch::36489971-f330-4833-98e6-9247d8ff18d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D4"/>
    <a:srgbClr val="009EB3"/>
    <a:srgbClr val="1D59AE"/>
    <a:srgbClr val="00007F"/>
    <a:srgbClr val="FF3FFF"/>
    <a:srgbClr val="DEECF8"/>
    <a:srgbClr val="E3F1D9"/>
    <a:srgbClr val="000000"/>
    <a:srgbClr val="4A4F4D"/>
    <a:srgbClr val="8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90"/>
    <p:restoredTop sz="96918"/>
  </p:normalViewPr>
  <p:slideViewPr>
    <p:cSldViewPr snapToGrid="0" snapToObjects="1">
      <p:cViewPr varScale="1">
        <p:scale>
          <a:sx n="175" d="100"/>
          <a:sy n="175" d="100"/>
        </p:scale>
        <p:origin x="656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Mappe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Tabelle1!$B$4:$B$13</c:f>
              <c:strCache>
                <c:ptCount val="10"/>
                <c:pt idx="0">
                  <c:v>China</c:v>
                </c:pt>
                <c:pt idx="1">
                  <c:v>South Korea</c:v>
                </c:pt>
                <c:pt idx="2">
                  <c:v>France</c:v>
                </c:pt>
                <c:pt idx="3">
                  <c:v>Germany</c:v>
                </c:pt>
                <c:pt idx="4">
                  <c:v>Italy</c:v>
                </c:pt>
                <c:pt idx="5">
                  <c:v>Belgium</c:v>
                </c:pt>
                <c:pt idx="6">
                  <c:v>CERN</c:v>
                </c:pt>
                <c:pt idx="7">
                  <c:v>Japan</c:v>
                </c:pt>
                <c:pt idx="8">
                  <c:v>Portugal</c:v>
                </c:pt>
                <c:pt idx="9">
                  <c:v>Spain</c:v>
                </c:pt>
              </c:strCache>
            </c:strRef>
          </c:cat>
          <c:val>
            <c:numRef>
              <c:f>Tabelle1!$C$4:$C$13</c:f>
              <c:numCache>
                <c:formatCode>General</c:formatCode>
                <c:ptCount val="10"/>
                <c:pt idx="0">
                  <c:v>3</c:v>
                </c:pt>
                <c:pt idx="1">
                  <c:v>3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C0-40D8-96A7-0E8F1B4693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89113167"/>
        <c:axId val="789115247"/>
        <c:axId val="0"/>
      </c:bar3DChart>
      <c:catAx>
        <c:axId val="7891131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89115247"/>
        <c:crosses val="autoZero"/>
        <c:auto val="1"/>
        <c:lblAlgn val="ctr"/>
        <c:lblOffset val="100"/>
        <c:noMultiLvlLbl val="0"/>
      </c:catAx>
      <c:valAx>
        <c:axId val="7891152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891131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481769-0800-944A-8DBB-2DAEF1C6D333}" type="datetimeFigureOut">
              <a:rPr lang="en-US" smtClean="0"/>
              <a:pPr/>
              <a:t>3/14/24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5C290-D270-0C47-828A-99847FD7389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788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4BCFC-5A55-3748-A3F0-3E2A4EDC3E18}" type="datetimeFigureOut">
              <a:rPr lang="en-US" smtClean="0"/>
              <a:pPr/>
              <a:t>3/14/24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E71D0-4E26-554E-994E-38E72B70DF4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0133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65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  <a:prstGeom prst="rect">
            <a:avLst/>
          </a:prstGeom>
        </p:spPr>
        <p:txBody>
          <a:bodyPr anchor="ctr"/>
          <a:lstStyle>
            <a:lvl1pPr algn="l">
              <a:defRPr sz="2400" b="1">
                <a:solidFill>
                  <a:srgbClr val="1D59AE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5372"/>
            <a:ext cx="8229600" cy="3709252"/>
          </a:xfrm>
          <a:prstGeom prst="rect">
            <a:avLst/>
          </a:prstGeom>
        </p:spPr>
        <p:txBody>
          <a:bodyPr/>
          <a:lstStyle>
            <a:lvl1pPr marL="184150" indent="-184150">
              <a:tabLst/>
              <a:defRPr sz="2400"/>
            </a:lvl1pPr>
            <a:lvl2pPr marL="584200" indent="-223838">
              <a:tabLst/>
              <a:defRPr sz="2000"/>
            </a:lvl2pPr>
            <a:lvl3pPr marL="892175" indent="-177800">
              <a:tabLst/>
              <a:defRPr sz="1800"/>
            </a:lvl3pPr>
            <a:lvl4pPr marL="1246188" indent="-177800">
              <a:tabLst/>
              <a:defRPr sz="1600"/>
            </a:lvl4pPr>
            <a:lvl5pPr marL="1600200" indent="-177800">
              <a:tabLst/>
              <a:defRPr sz="1600"/>
            </a:lvl5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edit</a:t>
            </a:r>
            <a:r>
              <a:rPr lang="pl-PL" dirty="0"/>
              <a:t> Master </a:t>
            </a:r>
            <a:r>
              <a:rPr lang="pl-PL" dirty="0" err="1"/>
              <a:t>text</a:t>
            </a:r>
            <a:r>
              <a:rPr lang="pl-PL" dirty="0"/>
              <a:t> </a:t>
            </a:r>
            <a:r>
              <a:rPr lang="pl-PL" dirty="0" err="1"/>
              <a:t>styles</a:t>
            </a:r>
            <a:endParaRPr lang="pl-PL" dirty="0"/>
          </a:p>
          <a:p>
            <a:pPr lvl="1"/>
            <a:r>
              <a:rPr lang="pl-PL" dirty="0"/>
              <a:t>Second </a:t>
            </a:r>
            <a:r>
              <a:rPr lang="pl-PL" dirty="0" err="1"/>
              <a:t>level</a:t>
            </a:r>
            <a:endParaRPr lang="pl-PL" dirty="0"/>
          </a:p>
          <a:p>
            <a:pPr lvl="2"/>
            <a:r>
              <a:rPr lang="pl-PL" dirty="0"/>
              <a:t>Third </a:t>
            </a:r>
            <a:r>
              <a:rPr lang="pl-PL" dirty="0" err="1"/>
              <a:t>level</a:t>
            </a:r>
            <a:endParaRPr lang="pl-PL" dirty="0"/>
          </a:p>
          <a:p>
            <a:pPr lvl="3"/>
            <a:r>
              <a:rPr lang="pl-PL" dirty="0" err="1"/>
              <a:t>Fourth</a:t>
            </a:r>
            <a:r>
              <a:rPr lang="pl-PL" dirty="0"/>
              <a:t> </a:t>
            </a:r>
            <a:r>
              <a:rPr lang="pl-PL" dirty="0" err="1"/>
              <a:t>level</a:t>
            </a:r>
            <a:endParaRPr lang="pl-PL" dirty="0"/>
          </a:p>
          <a:p>
            <a:pPr lvl="4"/>
            <a:r>
              <a:rPr lang="pl-PL" dirty="0" err="1"/>
              <a:t>Fifth</a:t>
            </a:r>
            <a:r>
              <a:rPr lang="pl-PL" dirty="0"/>
              <a:t> </a:t>
            </a:r>
            <a:r>
              <a:rPr lang="pl-PL" dirty="0" err="1"/>
              <a:t>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/>
          <a:p>
            <a:r>
              <a:rPr lang="en-US"/>
              <a:t>RD51 Collaboration Meeeting 2020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EB686AB-5E0E-0B44-9671-EE4812669FB6}"/>
              </a:ext>
            </a:extLst>
          </p:cNvPr>
          <p:cNvSpPr txBox="1">
            <a:spLocks/>
          </p:cNvSpPr>
          <p:nvPr userDrawn="1"/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ECD4D6-CEBA-244B-964B-18F77BCC6F7C}" type="slidenum">
              <a:rPr lang="de-DE" smtClean="0"/>
              <a:pPr/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043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edit</a:t>
            </a:r>
            <a:r>
              <a:rPr lang="pl-PL" dirty="0"/>
              <a:t> Master </a:t>
            </a:r>
            <a:r>
              <a:rPr lang="pl-PL" dirty="0" err="1"/>
              <a:t>title</a:t>
            </a:r>
            <a:r>
              <a:rPr lang="pl-PL" dirty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222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  <a:prstGeom prst="rect">
            <a:avLst/>
          </a:prstGeom>
        </p:spPr>
        <p:txBody>
          <a:bodyPr anchor="ctr"/>
          <a:lstStyle>
            <a:lvl1pPr algn="l">
              <a:defRPr sz="2400"/>
            </a:lvl1pPr>
          </a:lstStyle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2F0F621-22DA-A041-BEF9-0984CECC06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>
            <a:lvl1pPr algn="ctr">
              <a:defRPr lang="en-US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RD51 Collaboration Meeeting 2020</a:t>
            </a:r>
            <a:endParaRPr lang="de-DE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CBD7919-FFEF-A34C-BFE8-1DB51E817C54}"/>
              </a:ext>
            </a:extLst>
          </p:cNvPr>
          <p:cNvSpPr txBox="1">
            <a:spLocks/>
          </p:cNvSpPr>
          <p:nvPr userDrawn="1"/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ECD4D6-CEBA-244B-964B-18F77BCC6F7C}" type="slidenum">
              <a:rPr lang="de-DE" smtClean="0"/>
              <a:pPr/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3971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D7353-A87F-F045-88D7-5F7C0E113C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>
            <a:lvl1pPr algn="ctr">
              <a:defRPr lang="en-US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RD51 Collaboration Meeeting 2020</a:t>
            </a:r>
            <a:endParaRPr lang="de-DE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D6EDFA5-39E8-4742-B5F1-F1A770D2F73F}"/>
              </a:ext>
            </a:extLst>
          </p:cNvPr>
          <p:cNvSpPr txBox="1">
            <a:spLocks/>
          </p:cNvSpPr>
          <p:nvPr userDrawn="1"/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ECD4D6-CEBA-244B-964B-18F77BCC6F7C}" type="slidenum">
              <a:rPr lang="de-DE" smtClean="0"/>
              <a:pPr/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6186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02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0B7D8-8F58-9C34-A3E8-24A49D2B52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A353FB-3B6A-E87C-6D58-2FA8BC4209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0775C-CB21-D0DF-10D3-040667898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AC28B-69FD-4A43-B169-5BB1A86272E1}" type="datetime1">
              <a:rPr lang="fr-FR" smtClean="0"/>
              <a:t>14/03/2024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7510D9-FCFC-D262-EA26-913418738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F9B92-16E5-FABB-8460-CF6178BB1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351133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2E823E-0827-D7C5-93B5-83BE9366E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0270-C6B4-6E41-8EE8-6582751D0DEB}" type="datetime1">
              <a:rPr lang="fr-FR" smtClean="0"/>
              <a:t>14/03/2024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B61E48-A289-05ED-34BA-EF5C99BA7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769359-86F0-C98E-E1B4-0765D4CDE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34810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457202" y="616856"/>
            <a:ext cx="7844971" cy="0"/>
          </a:xfrm>
          <a:prstGeom prst="line">
            <a:avLst/>
          </a:prstGeom>
          <a:ln>
            <a:solidFill>
              <a:srgbClr val="1D5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1F9D8119-F7C0-A247-8E36-475B922578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lvl1pPr algn="l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CECD4D6-CEBA-244B-964B-18F77BCC6F7C}" type="slidenum">
              <a:rPr lang="de-DE" smtClean="0"/>
              <a:pPr/>
              <a:t>‹N°›</a:t>
            </a:fld>
            <a:endParaRPr lang="de-DE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13D846DC-638D-AF44-93D2-613D06B8ED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>
            <a:lvl1pPr algn="ctr">
              <a:defRPr lang="en-US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RD51 Collaboration Meeeting 2020</a:t>
            </a:r>
            <a:endParaRPr lang="de-DE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90CF7F1-AE20-02FD-FC35-0FAF8FBB6F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4511" y="-4643"/>
            <a:ext cx="779489" cy="779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35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0069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683A69-B8C6-4E22-010B-24DA2D4D5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WP7-B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96263BB-DD79-C0F8-98D0-222D61BDA587}"/>
              </a:ext>
            </a:extLst>
          </p:cNvPr>
          <p:cNvSpPr txBox="1"/>
          <p:nvPr/>
        </p:nvSpPr>
        <p:spPr>
          <a:xfrm>
            <a:off x="947351" y="996779"/>
            <a:ext cx="67138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Timing Detectors- B</a:t>
            </a:r>
          </a:p>
          <a:p>
            <a:pPr algn="ctr"/>
            <a:r>
              <a:rPr lang="fr-FR" sz="2000" dirty="0">
                <a:effectLst/>
                <a:latin typeface="Helvetica" pitchFamily="2" charset="0"/>
              </a:rPr>
              <a:t>High-rate, large, </a:t>
            </a:r>
            <a:r>
              <a:rPr lang="fr-FR" sz="2000" dirty="0" err="1">
                <a:effectLst/>
                <a:latin typeface="Helvetica" pitchFamily="2" charset="0"/>
              </a:rPr>
              <a:t>precise</a:t>
            </a:r>
            <a:r>
              <a:rPr lang="fr-FR" sz="2000" dirty="0">
                <a:effectLst/>
                <a:latin typeface="Helvetica" pitchFamily="2" charset="0"/>
              </a:rPr>
              <a:t> timing </a:t>
            </a:r>
            <a:r>
              <a:rPr lang="fr-FR" sz="2000" dirty="0" err="1">
                <a:latin typeface="Helvetica" pitchFamily="2" charset="0"/>
              </a:rPr>
              <a:t>M</a:t>
            </a:r>
            <a:r>
              <a:rPr lang="fr-FR" sz="2000" dirty="0" err="1">
                <a:effectLst/>
                <a:latin typeface="Helvetica" pitchFamily="2" charset="0"/>
              </a:rPr>
              <a:t>RPCs</a:t>
            </a:r>
            <a:r>
              <a:rPr lang="fr-FR" sz="2000" dirty="0">
                <a:effectLst/>
                <a:latin typeface="Helvetica" pitchFamily="2" charset="0"/>
              </a:rPr>
              <a:t>/</a:t>
            </a:r>
            <a:r>
              <a:rPr lang="fr-FR" sz="2000" dirty="0" err="1">
                <a:effectLst/>
                <a:latin typeface="Helvetica" pitchFamily="2" charset="0"/>
              </a:rPr>
              <a:t>RPCs</a:t>
            </a:r>
            <a:endParaRPr lang="fr-FR" sz="2000" dirty="0">
              <a:effectLst/>
              <a:latin typeface="Helvetica" pitchFamily="2" charset="0"/>
            </a:endParaRPr>
          </a:p>
          <a:p>
            <a:pPr algn="ctr"/>
            <a:endParaRPr lang="en-US" sz="2000" b="1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6674C75-5BE8-79E2-1C6E-D1364C9FF211}"/>
              </a:ext>
            </a:extLst>
          </p:cNvPr>
          <p:cNvSpPr txBox="1"/>
          <p:nvPr/>
        </p:nvSpPr>
        <p:spPr>
          <a:xfrm>
            <a:off x="457199" y="2115396"/>
            <a:ext cx="79206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(M)RPC are still the reference in time resolution when large detectors are needed</a:t>
            </a:r>
          </a:p>
          <a:p>
            <a:r>
              <a:rPr lang="en-US" dirty="0"/>
              <a:t>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Trigg, </a:t>
            </a:r>
            <a:r>
              <a:rPr lang="en-US" dirty="0" err="1"/>
              <a:t>ToF</a:t>
            </a:r>
            <a:r>
              <a:rPr lang="en-US" dirty="0"/>
              <a:t>, PFA-based Calorimetry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Some applications need few hundreds of </a:t>
            </a:r>
            <a:r>
              <a:rPr lang="en-US" dirty="0" err="1"/>
              <a:t>ps</a:t>
            </a:r>
            <a:r>
              <a:rPr lang="en-US" dirty="0"/>
              <a:t> resolution other a few tens of </a:t>
            </a:r>
            <a:r>
              <a:rPr lang="en-US" dirty="0" err="1"/>
              <a:t>ps</a:t>
            </a:r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53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683A69-B8C6-4E22-010B-24DA2D4D5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WP7-B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9B911E8-4467-87E9-4178-3741B82D3704}"/>
              </a:ext>
            </a:extLst>
          </p:cNvPr>
          <p:cNvSpPr txBox="1"/>
          <p:nvPr/>
        </p:nvSpPr>
        <p:spPr>
          <a:xfrm>
            <a:off x="457200" y="1521200"/>
            <a:ext cx="62937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fr-FR" sz="1200" dirty="0">
                <a:effectLst/>
                <a:latin typeface="Helvetica" pitchFamily="2" charset="0"/>
              </a:rPr>
              <a:t>Institut de la physique des 2 infinis de Lyon (IP2I)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fr-FR" sz="1200" dirty="0">
                <a:effectLst/>
                <a:latin typeface="Helvetica" pitchFamily="2" charset="0"/>
              </a:rPr>
              <a:t>Centro de </a:t>
            </a:r>
            <a:r>
              <a:rPr lang="fr-FR" sz="1200" dirty="0" err="1">
                <a:effectLst/>
                <a:latin typeface="Helvetica" pitchFamily="2" charset="0"/>
              </a:rPr>
              <a:t>Investigaciones</a:t>
            </a:r>
            <a:r>
              <a:rPr lang="fr-FR" sz="1200" dirty="0">
                <a:effectLst/>
                <a:latin typeface="Helvetica" pitchFamily="2" charset="0"/>
              </a:rPr>
              <a:t> </a:t>
            </a:r>
            <a:r>
              <a:rPr lang="fr-FR" sz="1200" dirty="0" err="1">
                <a:effectLst/>
                <a:latin typeface="Helvetica" pitchFamily="2" charset="0"/>
              </a:rPr>
              <a:t>Energéticas</a:t>
            </a:r>
            <a:r>
              <a:rPr lang="fr-FR" sz="1200" dirty="0">
                <a:effectLst/>
                <a:latin typeface="Helvetica" pitchFamily="2" charset="0"/>
              </a:rPr>
              <a:t>, </a:t>
            </a:r>
            <a:r>
              <a:rPr lang="fr-FR" sz="1200" dirty="0" err="1">
                <a:effectLst/>
                <a:latin typeface="Helvetica" pitchFamily="2" charset="0"/>
              </a:rPr>
              <a:t>Medioambientales</a:t>
            </a:r>
            <a:r>
              <a:rPr lang="fr-FR" sz="1200" dirty="0">
                <a:effectLst/>
                <a:latin typeface="Helvetica" pitchFamily="2" charset="0"/>
              </a:rPr>
              <a:t> y </a:t>
            </a:r>
            <a:r>
              <a:rPr lang="fr-FR" sz="1200" dirty="0" err="1">
                <a:effectLst/>
                <a:latin typeface="Helvetica" pitchFamily="2" charset="0"/>
              </a:rPr>
              <a:t>Tecnológicas</a:t>
            </a:r>
            <a:r>
              <a:rPr lang="fr-FR" sz="1200" dirty="0">
                <a:effectLst/>
                <a:latin typeface="Helvetica" pitchFamily="2" charset="0"/>
              </a:rPr>
              <a:t> (CIEMAT)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fr-FR" sz="1200" dirty="0" err="1">
                <a:effectLst/>
                <a:latin typeface="Helvetica" pitchFamily="2" charset="0"/>
              </a:rPr>
              <a:t>Vrije</a:t>
            </a:r>
            <a:r>
              <a:rPr lang="fr-FR" sz="1200" dirty="0">
                <a:effectLst/>
                <a:latin typeface="Helvetica" pitchFamily="2" charset="0"/>
              </a:rPr>
              <a:t> </a:t>
            </a:r>
            <a:r>
              <a:rPr lang="fr-FR" sz="1200" dirty="0" err="1">
                <a:effectLst/>
                <a:latin typeface="Helvetica" pitchFamily="2" charset="0"/>
              </a:rPr>
              <a:t>Universiteit</a:t>
            </a:r>
            <a:r>
              <a:rPr lang="fr-FR" sz="1200" dirty="0">
                <a:effectLst/>
                <a:latin typeface="Helvetica" pitchFamily="2" charset="0"/>
              </a:rPr>
              <a:t> Brussel (VUB)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fr-FR" sz="1200" dirty="0" err="1">
                <a:effectLst/>
                <a:latin typeface="Helvetica" pitchFamily="2" charset="0"/>
              </a:rPr>
              <a:t>Gangneung</a:t>
            </a:r>
            <a:r>
              <a:rPr lang="fr-FR" sz="1200" dirty="0">
                <a:effectLst/>
                <a:latin typeface="Helvetica" pitchFamily="2" charset="0"/>
              </a:rPr>
              <a:t>-Wonju National </a:t>
            </a:r>
            <a:r>
              <a:rPr lang="fr-FR" sz="1200" dirty="0" err="1">
                <a:effectLst/>
                <a:latin typeface="Helvetica" pitchFamily="2" charset="0"/>
              </a:rPr>
              <a:t>University</a:t>
            </a:r>
            <a:r>
              <a:rPr lang="fr-FR" sz="1200" dirty="0">
                <a:effectLst/>
                <a:latin typeface="Helvetica" pitchFamily="2" charset="0"/>
              </a:rPr>
              <a:t> (GWNU)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fr-FR" sz="1200" dirty="0">
                <a:effectLst/>
                <a:latin typeface="Helvetica" pitchFamily="2" charset="0"/>
              </a:rPr>
              <a:t>Shanghai </a:t>
            </a:r>
            <a:r>
              <a:rPr lang="fr-FR" sz="1200" dirty="0" err="1">
                <a:effectLst/>
                <a:latin typeface="Helvetica" pitchFamily="2" charset="0"/>
              </a:rPr>
              <a:t>Jiao</a:t>
            </a:r>
            <a:r>
              <a:rPr lang="fr-FR" sz="1200" dirty="0">
                <a:effectLst/>
                <a:latin typeface="Helvetica" pitchFamily="2" charset="0"/>
              </a:rPr>
              <a:t> Tong </a:t>
            </a:r>
            <a:r>
              <a:rPr lang="fr-FR" sz="1200" dirty="0" err="1">
                <a:effectLst/>
                <a:latin typeface="Helvetica" pitchFamily="2" charset="0"/>
              </a:rPr>
              <a:t>University</a:t>
            </a:r>
            <a:r>
              <a:rPr lang="fr-FR" sz="1200" dirty="0">
                <a:effectLst/>
                <a:latin typeface="Helvetica" pitchFamily="2" charset="0"/>
              </a:rPr>
              <a:t> (SJTU)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fr-FR" sz="1200" dirty="0">
                <a:effectLst/>
                <a:latin typeface="Helvetica" pitchFamily="2" charset="0"/>
              </a:rPr>
              <a:t>Organisation de Micro-Électronique Générale Avancée (OMEGA)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fr-FR" sz="1200" dirty="0" err="1">
                <a:effectLst/>
                <a:latin typeface="Helvetica" pitchFamily="2" charset="0"/>
              </a:rPr>
              <a:t>Physikalisches</a:t>
            </a:r>
            <a:r>
              <a:rPr lang="fr-FR" sz="1200" dirty="0">
                <a:effectLst/>
                <a:latin typeface="Helvetica" pitchFamily="2" charset="0"/>
              </a:rPr>
              <a:t> Institut, Heidelberg </a:t>
            </a:r>
            <a:r>
              <a:rPr lang="fr-FR" sz="1200" dirty="0" err="1">
                <a:effectLst/>
                <a:latin typeface="Helvetica" pitchFamily="2" charset="0"/>
              </a:rPr>
              <a:t>University</a:t>
            </a:r>
            <a:r>
              <a:rPr lang="fr-FR" sz="1200" dirty="0">
                <a:effectLst/>
                <a:latin typeface="Helvetica" pitchFamily="2" charset="0"/>
              </a:rPr>
              <a:t> (HDU)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fr-FR" sz="1200" dirty="0">
                <a:effectLst/>
                <a:latin typeface="Helvetica" pitchFamily="2" charset="0"/>
              </a:rPr>
              <a:t>Kyoto </a:t>
            </a:r>
            <a:r>
              <a:rPr lang="fr-FR" sz="1200" dirty="0" err="1">
                <a:effectLst/>
                <a:latin typeface="Helvetica" pitchFamily="2" charset="0"/>
              </a:rPr>
              <a:t>University</a:t>
            </a:r>
            <a:r>
              <a:rPr lang="fr-FR" sz="1200" dirty="0">
                <a:effectLst/>
                <a:latin typeface="Helvetica" pitchFamily="2" charset="0"/>
              </a:rPr>
              <a:t> (KU)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fr-FR" sz="1200" dirty="0" err="1">
                <a:effectLst/>
                <a:latin typeface="Helvetica" pitchFamily="2" charset="0"/>
              </a:rPr>
              <a:t>Laboratório</a:t>
            </a:r>
            <a:r>
              <a:rPr lang="fr-FR" sz="1200" dirty="0">
                <a:effectLst/>
                <a:latin typeface="Helvetica" pitchFamily="2" charset="0"/>
              </a:rPr>
              <a:t> de </a:t>
            </a:r>
            <a:r>
              <a:rPr lang="fr-FR" sz="1200" dirty="0" err="1">
                <a:effectLst/>
                <a:latin typeface="Helvetica" pitchFamily="2" charset="0"/>
              </a:rPr>
              <a:t>Instrumentação</a:t>
            </a:r>
            <a:r>
              <a:rPr lang="fr-FR" sz="1200" dirty="0">
                <a:effectLst/>
                <a:latin typeface="Helvetica" pitchFamily="2" charset="0"/>
              </a:rPr>
              <a:t> e </a:t>
            </a:r>
            <a:r>
              <a:rPr lang="fr-FR" sz="1200" dirty="0" err="1">
                <a:effectLst/>
                <a:latin typeface="Helvetica" pitchFamily="2" charset="0"/>
              </a:rPr>
              <a:t>Física</a:t>
            </a:r>
            <a:r>
              <a:rPr lang="fr-FR" sz="1200" dirty="0">
                <a:effectLst/>
                <a:latin typeface="Helvetica" pitchFamily="2" charset="0"/>
              </a:rPr>
              <a:t> </a:t>
            </a:r>
            <a:r>
              <a:rPr lang="fr-FR" sz="1200" dirty="0" err="1">
                <a:effectLst/>
                <a:latin typeface="Helvetica" pitchFamily="2" charset="0"/>
              </a:rPr>
              <a:t>Experimental</a:t>
            </a:r>
            <a:r>
              <a:rPr lang="fr-FR" sz="1200" dirty="0">
                <a:effectLst/>
                <a:latin typeface="Helvetica" pitchFamily="2" charset="0"/>
              </a:rPr>
              <a:t> de </a:t>
            </a:r>
            <a:r>
              <a:rPr lang="fr-FR" sz="1200" dirty="0" err="1">
                <a:effectLst/>
                <a:latin typeface="Helvetica" pitchFamily="2" charset="0"/>
              </a:rPr>
              <a:t>Partículas</a:t>
            </a:r>
            <a:r>
              <a:rPr lang="fr-FR" sz="1200" dirty="0">
                <a:effectLst/>
                <a:latin typeface="Helvetica" pitchFamily="2" charset="0"/>
              </a:rPr>
              <a:t> (LIP)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fr-FR" sz="1200" dirty="0" err="1">
                <a:effectLst/>
                <a:latin typeface="Helvetica" pitchFamily="2" charset="0"/>
              </a:rPr>
              <a:t>Tsinghua</a:t>
            </a:r>
            <a:r>
              <a:rPr lang="fr-FR" sz="1200" dirty="0">
                <a:effectLst/>
                <a:latin typeface="Helvetica" pitchFamily="2" charset="0"/>
              </a:rPr>
              <a:t> </a:t>
            </a:r>
            <a:r>
              <a:rPr lang="fr-FR" sz="1200" dirty="0" err="1">
                <a:effectLst/>
                <a:latin typeface="Helvetica" pitchFamily="2" charset="0"/>
              </a:rPr>
              <a:t>University</a:t>
            </a:r>
            <a:r>
              <a:rPr lang="fr-FR" sz="1200" dirty="0">
                <a:effectLst/>
                <a:latin typeface="Helvetica" pitchFamily="2" charset="0"/>
              </a:rPr>
              <a:t> (THU)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fr-FR" sz="1200" dirty="0">
                <a:effectLst/>
                <a:latin typeface="Helvetica" pitchFamily="2" charset="0"/>
              </a:rPr>
              <a:t>Shenzhen Institute of Advanced </a:t>
            </a:r>
            <a:r>
              <a:rPr lang="fr-FR" sz="1200" dirty="0" err="1">
                <a:effectLst/>
                <a:latin typeface="Helvetica" pitchFamily="2" charset="0"/>
              </a:rPr>
              <a:t>Technology</a:t>
            </a:r>
            <a:r>
              <a:rPr lang="fr-FR" sz="1200" dirty="0">
                <a:effectLst/>
                <a:latin typeface="Helvetica" pitchFamily="2" charset="0"/>
              </a:rPr>
              <a:t> (SIAT)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fr-FR" sz="1200" dirty="0">
                <a:effectLst/>
                <a:latin typeface="Helvetica" pitchFamily="2" charset="0"/>
              </a:rPr>
              <a:t>Daegu </a:t>
            </a:r>
            <a:r>
              <a:rPr lang="fr-FR" sz="1200" dirty="0" err="1">
                <a:effectLst/>
                <a:latin typeface="Helvetica" pitchFamily="2" charset="0"/>
              </a:rPr>
              <a:t>Gyeongbuk</a:t>
            </a:r>
            <a:r>
              <a:rPr lang="fr-FR" sz="1200" dirty="0">
                <a:effectLst/>
                <a:latin typeface="Helvetica" pitchFamily="2" charset="0"/>
              </a:rPr>
              <a:t> Institute of Science and </a:t>
            </a:r>
            <a:r>
              <a:rPr lang="fr-FR" sz="1200" dirty="0" err="1">
                <a:effectLst/>
                <a:latin typeface="Helvetica" pitchFamily="2" charset="0"/>
              </a:rPr>
              <a:t>Technology</a:t>
            </a:r>
            <a:r>
              <a:rPr lang="fr-FR" sz="1200" dirty="0">
                <a:effectLst/>
                <a:latin typeface="Helvetica" pitchFamily="2" charset="0"/>
              </a:rPr>
              <a:t> (DGIST)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fr-FR" sz="1200" dirty="0">
                <a:effectLst/>
                <a:latin typeface="Helvetica" pitchFamily="2" charset="0"/>
              </a:rPr>
              <a:t>Max-Planck Institute for </a:t>
            </a:r>
            <a:r>
              <a:rPr lang="fr-FR" sz="1200" dirty="0" err="1">
                <a:effectLst/>
                <a:latin typeface="Helvetica" pitchFamily="2" charset="0"/>
              </a:rPr>
              <a:t>Physics</a:t>
            </a:r>
            <a:r>
              <a:rPr lang="fr-FR" sz="1200" dirty="0">
                <a:effectLst/>
                <a:latin typeface="Helvetica" pitchFamily="2" charset="0"/>
              </a:rPr>
              <a:t> (MPP)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fr-FR" sz="1200" dirty="0">
                <a:effectLst/>
                <a:latin typeface="Helvetica" pitchFamily="2" charset="0"/>
              </a:rPr>
              <a:t>INFN-BARI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fr-FR" sz="1200" dirty="0">
                <a:effectLst/>
                <a:latin typeface="Helvetica" pitchFamily="2" charset="0"/>
              </a:rPr>
              <a:t>Roma Ter </a:t>
            </a:r>
            <a:r>
              <a:rPr lang="fr-FR" sz="1200" dirty="0" err="1">
                <a:effectLst/>
                <a:latin typeface="Helvetica" pitchFamily="2" charset="0"/>
              </a:rPr>
              <a:t>Vergata</a:t>
            </a:r>
            <a:endParaRPr lang="fr-FR" sz="1200" dirty="0">
              <a:effectLst/>
              <a:latin typeface="Helvetica" pitchFamily="2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fr-FR" sz="1200" dirty="0" err="1">
                <a:effectLst/>
                <a:latin typeface="Helvetica" pitchFamily="2" charset="0"/>
              </a:rPr>
              <a:t>Hanyang</a:t>
            </a:r>
            <a:r>
              <a:rPr lang="fr-FR" sz="1200" dirty="0">
                <a:effectLst/>
                <a:latin typeface="Helvetica" pitchFamily="2" charset="0"/>
              </a:rPr>
              <a:t> </a:t>
            </a:r>
            <a:r>
              <a:rPr lang="fr-FR" sz="1200" dirty="0" err="1">
                <a:effectLst/>
                <a:latin typeface="Helvetica" pitchFamily="2" charset="0"/>
              </a:rPr>
              <a:t>University</a:t>
            </a:r>
            <a:endParaRPr lang="fr-FR" sz="1200" dirty="0">
              <a:effectLst/>
              <a:latin typeface="Helvetica" pitchFamily="2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fr-FR" sz="1200" dirty="0">
                <a:effectLst/>
                <a:latin typeface="Helvetica" pitchFamily="2" charset="0"/>
              </a:rPr>
              <a:t>CERN EP-DT </a:t>
            </a:r>
            <a:r>
              <a:rPr lang="fr-FR" sz="1200" dirty="0" err="1">
                <a:effectLst/>
                <a:latin typeface="Helvetica" pitchFamily="2" charset="0"/>
              </a:rPr>
              <a:t>gas</a:t>
            </a:r>
            <a:r>
              <a:rPr lang="fr-FR" sz="1200" dirty="0">
                <a:effectLst/>
                <a:latin typeface="Helvetica" pitchFamily="2" charset="0"/>
              </a:rPr>
              <a:t> team</a:t>
            </a:r>
          </a:p>
          <a:p>
            <a:endParaRPr lang="en-US" sz="12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2590227-73F3-BF9A-AEA0-A67A6F3F5FDF}"/>
              </a:ext>
            </a:extLst>
          </p:cNvPr>
          <p:cNvSpPr txBox="1"/>
          <p:nvPr/>
        </p:nvSpPr>
        <p:spPr>
          <a:xfrm>
            <a:off x="457199" y="873211"/>
            <a:ext cx="719575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17</a:t>
            </a:r>
            <a:r>
              <a:rPr lang="en-US" sz="1600" dirty="0"/>
              <a:t> institutes from 2 continents with expertise in RPCs/MRPCs and its readout electronics </a:t>
            </a:r>
          </a:p>
        </p:txBody>
      </p:sp>
      <p:graphicFrame>
        <p:nvGraphicFramePr>
          <p:cNvPr id="6" name="Diagram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6322754"/>
              </p:ext>
            </p:extLst>
          </p:nvPr>
        </p:nvGraphicFramePr>
        <p:xfrm>
          <a:off x="5822830" y="2873675"/>
          <a:ext cx="3407434" cy="22439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94177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683A69-B8C6-4E22-010B-24DA2D4D5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WP7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A79F7EF-A969-5F6C-57C3-D28ED5ECE765}"/>
              </a:ext>
            </a:extLst>
          </p:cNvPr>
          <p:cNvSpPr txBox="1"/>
          <p:nvPr/>
        </p:nvSpPr>
        <p:spPr>
          <a:xfrm>
            <a:off x="535459" y="980303"/>
            <a:ext cx="8089557" cy="10772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>
                <a:effectLst/>
                <a:latin typeface="Helvetica" pitchFamily="2" charset="0"/>
              </a:rPr>
              <a:t>D B.1: Production and </a:t>
            </a:r>
            <a:r>
              <a:rPr lang="fr-FR" sz="1600" dirty="0" err="1">
                <a:effectLst/>
                <a:latin typeface="Helvetica" pitchFamily="2" charset="0"/>
              </a:rPr>
              <a:t>comparison</a:t>
            </a:r>
            <a:r>
              <a:rPr lang="fr-FR" sz="1600" dirty="0">
                <a:effectLst/>
                <a:latin typeface="Helvetica" pitchFamily="2" charset="0"/>
              </a:rPr>
              <a:t> of full large (&gt; 1 m2) MRPC detectors </a:t>
            </a:r>
            <a:r>
              <a:rPr lang="fr-FR" sz="1600" dirty="0" err="1">
                <a:effectLst/>
                <a:latin typeface="Helvetica" pitchFamily="2" charset="0"/>
              </a:rPr>
              <a:t>with</a:t>
            </a:r>
            <a:r>
              <a:rPr lang="fr-FR" sz="1600" dirty="0">
                <a:latin typeface="Helvetica" pitchFamily="2" charset="0"/>
              </a:rPr>
              <a:t> </a:t>
            </a:r>
            <a:r>
              <a:rPr lang="fr-FR" sz="1600" dirty="0" err="1">
                <a:effectLst/>
                <a:latin typeface="Helvetica" pitchFamily="2" charset="0"/>
              </a:rPr>
              <a:t>different</a:t>
            </a:r>
            <a:r>
              <a:rPr lang="fr-FR" sz="1600" dirty="0">
                <a:effectLst/>
                <a:latin typeface="Helvetica" pitchFamily="2" charset="0"/>
              </a:rPr>
              <a:t> techniques (24M).</a:t>
            </a:r>
          </a:p>
          <a:p>
            <a:r>
              <a:rPr lang="fr-FR" sz="1600" dirty="0">
                <a:effectLst/>
                <a:latin typeface="Helvetica" pitchFamily="2" charset="0"/>
              </a:rPr>
              <a:t>M B.1: production of </a:t>
            </a:r>
            <a:r>
              <a:rPr lang="fr-FR" sz="1600" dirty="0" err="1">
                <a:effectLst/>
                <a:latin typeface="Helvetica" pitchFamily="2" charset="0"/>
              </a:rPr>
              <a:t>small</a:t>
            </a:r>
            <a:r>
              <a:rPr lang="fr-FR" sz="1600" dirty="0">
                <a:effectLst/>
                <a:latin typeface="Helvetica" pitchFamily="2" charset="0"/>
              </a:rPr>
              <a:t> detector O(10 cm) of 4-8 gaps prototypes </a:t>
            </a:r>
            <a:r>
              <a:rPr lang="fr-FR" sz="1600" dirty="0" err="1">
                <a:effectLst/>
                <a:latin typeface="Helvetica" pitchFamily="2" charset="0"/>
              </a:rPr>
              <a:t>using</a:t>
            </a:r>
            <a:r>
              <a:rPr lang="fr-FR" sz="1600" dirty="0">
                <a:latin typeface="Helvetica" pitchFamily="2" charset="0"/>
              </a:rPr>
              <a:t> </a:t>
            </a:r>
            <a:r>
              <a:rPr lang="fr-FR" sz="1600" dirty="0" err="1">
                <a:effectLst/>
                <a:latin typeface="Helvetica" pitchFamily="2" charset="0"/>
              </a:rPr>
              <a:t>different</a:t>
            </a:r>
            <a:r>
              <a:rPr lang="fr-FR" sz="1600" dirty="0">
                <a:effectLst/>
                <a:latin typeface="Helvetica" pitchFamily="2" charset="0"/>
              </a:rPr>
              <a:t> technologies.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B433B5E-111E-AF32-3D81-3B006BFC6F1D}"/>
              </a:ext>
            </a:extLst>
          </p:cNvPr>
          <p:cNvSpPr txBox="1"/>
          <p:nvPr/>
        </p:nvSpPr>
        <p:spPr>
          <a:xfrm>
            <a:off x="580767" y="2428223"/>
            <a:ext cx="8089557" cy="15696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>
                <a:effectLst/>
                <a:latin typeface="Helvetica" pitchFamily="2" charset="0"/>
              </a:rPr>
              <a:t>D B.2: Production of large PCB of </a:t>
            </a:r>
            <a:r>
              <a:rPr lang="fr-FR" sz="1600" dirty="0" err="1">
                <a:effectLst/>
                <a:latin typeface="Helvetica" pitchFamily="2" charset="0"/>
              </a:rPr>
              <a:t>strip</a:t>
            </a:r>
            <a:r>
              <a:rPr lang="fr-FR" sz="1600" dirty="0">
                <a:effectLst/>
                <a:latin typeface="Helvetica" pitchFamily="2" charset="0"/>
              </a:rPr>
              <a:t> and PAD-</a:t>
            </a:r>
            <a:r>
              <a:rPr lang="fr-FR" sz="1600" dirty="0" err="1">
                <a:effectLst/>
                <a:latin typeface="Helvetica" pitchFamily="2" charset="0"/>
              </a:rPr>
              <a:t>based</a:t>
            </a:r>
            <a:r>
              <a:rPr lang="fr-FR" sz="1600" dirty="0">
                <a:effectLst/>
                <a:latin typeface="Helvetica" pitchFamily="2" charset="0"/>
              </a:rPr>
              <a:t> pickup configuration</a:t>
            </a:r>
          </a:p>
          <a:p>
            <a:r>
              <a:rPr lang="fr-FR" sz="1600" dirty="0" err="1">
                <a:effectLst/>
                <a:latin typeface="Helvetica" pitchFamily="2" charset="0"/>
              </a:rPr>
              <a:t>equipped</a:t>
            </a:r>
            <a:r>
              <a:rPr lang="fr-FR" sz="1600" dirty="0">
                <a:effectLst/>
                <a:latin typeface="Helvetica" pitchFamily="2" charset="0"/>
              </a:rPr>
              <a:t> </a:t>
            </a:r>
            <a:r>
              <a:rPr lang="fr-FR" sz="1600" dirty="0" err="1">
                <a:effectLst/>
                <a:latin typeface="Helvetica" pitchFamily="2" charset="0"/>
              </a:rPr>
              <a:t>with</a:t>
            </a:r>
            <a:r>
              <a:rPr lang="fr-FR" sz="1600" dirty="0">
                <a:effectLst/>
                <a:latin typeface="Helvetica" pitchFamily="2" charset="0"/>
              </a:rPr>
              <a:t> </a:t>
            </a:r>
            <a:r>
              <a:rPr lang="fr-FR" sz="1600" dirty="0" err="1">
                <a:effectLst/>
                <a:latin typeface="Helvetica" pitchFamily="2" charset="0"/>
              </a:rPr>
              <a:t>electronics</a:t>
            </a:r>
            <a:r>
              <a:rPr lang="fr-FR" sz="1600" dirty="0">
                <a:effectLst/>
                <a:latin typeface="Helvetica" pitchFamily="2" charset="0"/>
              </a:rPr>
              <a:t> able to </a:t>
            </a:r>
            <a:r>
              <a:rPr lang="fr-FR" sz="1600" dirty="0" err="1">
                <a:effectLst/>
                <a:latin typeface="Helvetica" pitchFamily="2" charset="0"/>
              </a:rPr>
              <a:t>reach</a:t>
            </a:r>
            <a:r>
              <a:rPr lang="fr-FR" sz="1600" dirty="0">
                <a:effectLst/>
                <a:latin typeface="Helvetica" pitchFamily="2" charset="0"/>
              </a:rPr>
              <a:t> </a:t>
            </a:r>
            <a:r>
              <a:rPr lang="fr-FR" sz="1600" dirty="0" err="1">
                <a:effectLst/>
                <a:latin typeface="Helvetica" pitchFamily="2" charset="0"/>
              </a:rPr>
              <a:t>better</a:t>
            </a:r>
            <a:r>
              <a:rPr lang="fr-FR" sz="1600" dirty="0">
                <a:effectLst/>
                <a:latin typeface="Helvetica" pitchFamily="2" charset="0"/>
              </a:rPr>
              <a:t> </a:t>
            </a:r>
            <a:r>
              <a:rPr lang="fr-FR" sz="1600" dirty="0" err="1">
                <a:effectLst/>
                <a:latin typeface="Helvetica" pitchFamily="2" charset="0"/>
              </a:rPr>
              <a:t>than</a:t>
            </a:r>
            <a:r>
              <a:rPr lang="fr-FR" sz="1600" dirty="0">
                <a:effectLst/>
                <a:latin typeface="Helvetica" pitchFamily="2" charset="0"/>
              </a:rPr>
              <a:t> 100 </a:t>
            </a:r>
            <a:r>
              <a:rPr lang="fr-FR" sz="1600" dirty="0" err="1">
                <a:effectLst/>
                <a:latin typeface="Helvetica" pitchFamily="2" charset="0"/>
              </a:rPr>
              <a:t>ps</a:t>
            </a:r>
            <a:r>
              <a:rPr lang="fr-FR" sz="1600" dirty="0">
                <a:effectLst/>
                <a:latin typeface="Helvetica" pitchFamily="2" charset="0"/>
              </a:rPr>
              <a:t> time </a:t>
            </a:r>
            <a:r>
              <a:rPr lang="fr-FR" sz="1600" dirty="0" err="1">
                <a:effectLst/>
                <a:latin typeface="Helvetica" pitchFamily="2" charset="0"/>
              </a:rPr>
              <a:t>resolution</a:t>
            </a:r>
            <a:r>
              <a:rPr lang="fr-FR" sz="1600" dirty="0">
                <a:latin typeface="Helvetica" pitchFamily="2" charset="0"/>
              </a:rPr>
              <a:t> </a:t>
            </a:r>
            <a:r>
              <a:rPr lang="fr-FR" sz="1600" dirty="0">
                <a:effectLst/>
                <a:latin typeface="Helvetica" pitchFamily="2" charset="0"/>
              </a:rPr>
              <a:t>(36 M)</a:t>
            </a:r>
          </a:p>
          <a:p>
            <a:endParaRPr lang="fr-FR" sz="1600" dirty="0">
              <a:effectLst/>
              <a:latin typeface="Helvetica" pitchFamily="2" charset="0"/>
            </a:endParaRPr>
          </a:p>
          <a:p>
            <a:r>
              <a:rPr lang="fr-FR" sz="1600" dirty="0">
                <a:effectLst/>
                <a:latin typeface="Helvetica" pitchFamily="2" charset="0"/>
              </a:rPr>
              <a:t>M B.2: </a:t>
            </a:r>
            <a:r>
              <a:rPr lang="fr-FR" sz="1600" dirty="0" err="1">
                <a:effectLst/>
                <a:latin typeface="Helvetica" pitchFamily="2" charset="0"/>
              </a:rPr>
              <a:t>Review</a:t>
            </a:r>
            <a:r>
              <a:rPr lang="fr-FR" sz="1600" dirty="0">
                <a:effectLst/>
                <a:latin typeface="Helvetica" pitchFamily="2" charset="0"/>
              </a:rPr>
              <a:t> of the </a:t>
            </a:r>
            <a:r>
              <a:rPr lang="fr-FR" sz="1600" dirty="0" err="1">
                <a:effectLst/>
                <a:latin typeface="Helvetica" pitchFamily="2" charset="0"/>
              </a:rPr>
              <a:t>needed</a:t>
            </a:r>
            <a:r>
              <a:rPr lang="fr-FR" sz="1600" dirty="0">
                <a:effectLst/>
                <a:latin typeface="Helvetica" pitchFamily="2" charset="0"/>
              </a:rPr>
              <a:t> </a:t>
            </a:r>
            <a:r>
              <a:rPr lang="fr-FR" sz="1600" dirty="0" err="1">
                <a:effectLst/>
                <a:latin typeface="Helvetica" pitchFamily="2" charset="0"/>
              </a:rPr>
              <a:t>electronics</a:t>
            </a:r>
            <a:r>
              <a:rPr lang="fr-FR" sz="1600" dirty="0">
                <a:effectLst/>
                <a:latin typeface="Helvetica" pitchFamily="2" charset="0"/>
              </a:rPr>
              <a:t> components to </a:t>
            </a:r>
            <a:r>
              <a:rPr lang="fr-FR" sz="1600" dirty="0" err="1">
                <a:effectLst/>
                <a:latin typeface="Helvetica" pitchFamily="2" charset="0"/>
              </a:rPr>
              <a:t>achieve</a:t>
            </a:r>
            <a:r>
              <a:rPr lang="fr-FR" sz="1600" dirty="0">
                <a:effectLst/>
                <a:latin typeface="Helvetica" pitchFamily="2" charset="0"/>
              </a:rPr>
              <a:t> 100 </a:t>
            </a:r>
            <a:r>
              <a:rPr lang="fr-FR" sz="1600" dirty="0" err="1">
                <a:effectLst/>
                <a:latin typeface="Helvetica" pitchFamily="2" charset="0"/>
              </a:rPr>
              <a:t>ps</a:t>
            </a:r>
            <a:r>
              <a:rPr lang="fr-FR" sz="1600" dirty="0">
                <a:effectLst/>
                <a:latin typeface="Helvetica" pitchFamily="2" charset="0"/>
              </a:rPr>
              <a:t> for </a:t>
            </a:r>
            <a:r>
              <a:rPr lang="fr-FR" sz="1600" dirty="0" err="1">
                <a:effectLst/>
                <a:latin typeface="Helvetica" pitchFamily="2" charset="0"/>
              </a:rPr>
              <a:t>strips</a:t>
            </a:r>
            <a:endParaRPr lang="fr-FR" sz="1600" dirty="0">
              <a:effectLst/>
              <a:latin typeface="Helvetica" pitchFamily="2" charset="0"/>
            </a:endParaRPr>
          </a:p>
          <a:p>
            <a:r>
              <a:rPr lang="fr-FR" sz="1600" dirty="0">
                <a:effectLst/>
                <a:latin typeface="Helvetica" pitchFamily="2" charset="0"/>
              </a:rPr>
              <a:t>and pad-like and performance </a:t>
            </a:r>
            <a:r>
              <a:rPr lang="fr-FR" sz="1600" dirty="0" err="1">
                <a:effectLst/>
                <a:latin typeface="Helvetica" pitchFamily="2" charset="0"/>
              </a:rPr>
              <a:t>comparison</a:t>
            </a:r>
            <a:r>
              <a:rPr lang="fr-FR" sz="1600" dirty="0">
                <a:effectLst/>
                <a:latin typeface="Helvetica" pitchFamily="2" charset="0"/>
              </a:rPr>
              <a:t> </a:t>
            </a:r>
            <a:r>
              <a:rPr lang="fr-FR" sz="1600" dirty="0" err="1">
                <a:effectLst/>
                <a:latin typeface="Helvetica" pitchFamily="2" charset="0"/>
              </a:rPr>
              <a:t>between</a:t>
            </a:r>
            <a:r>
              <a:rPr lang="fr-FR" sz="1600" dirty="0">
                <a:effectLst/>
                <a:latin typeface="Helvetica" pitchFamily="2" charset="0"/>
              </a:rPr>
              <a:t> direct and </a:t>
            </a:r>
            <a:r>
              <a:rPr lang="fr-FR" sz="1600" dirty="0" err="1">
                <a:effectLst/>
                <a:latin typeface="Helvetica" pitchFamily="2" charset="0"/>
              </a:rPr>
              <a:t>differential</a:t>
            </a:r>
            <a:endParaRPr lang="fr-FR" sz="1600" dirty="0">
              <a:effectLst/>
              <a:latin typeface="Helvetica" pitchFamily="2" charset="0"/>
            </a:endParaRPr>
          </a:p>
          <a:p>
            <a:r>
              <a:rPr lang="fr-FR" sz="1600" dirty="0" err="1">
                <a:effectLst/>
                <a:latin typeface="Helvetica" pitchFamily="2" charset="0"/>
              </a:rPr>
              <a:t>readout</a:t>
            </a:r>
            <a:r>
              <a:rPr lang="fr-FR" sz="1600" dirty="0">
                <a:effectLst/>
                <a:latin typeface="Helvetica" pitchFamily="2" charset="0"/>
              </a:rPr>
              <a:t> techniques.</a:t>
            </a:r>
          </a:p>
        </p:txBody>
      </p:sp>
    </p:spTree>
    <p:extLst>
      <p:ext uri="{BB962C8B-B14F-4D97-AF65-F5344CB8AC3E}">
        <p14:creationId xmlns:p14="http://schemas.microsoft.com/office/powerpoint/2010/main" val="469660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683A69-B8C6-4E22-010B-24DA2D4D5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WP7-B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A79F7EF-A969-5F6C-57C3-D28ED5ECE765}"/>
              </a:ext>
            </a:extLst>
          </p:cNvPr>
          <p:cNvSpPr txBox="1"/>
          <p:nvPr/>
        </p:nvSpPr>
        <p:spPr>
          <a:xfrm>
            <a:off x="535459" y="980303"/>
            <a:ext cx="8089557" cy="10772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>
                <a:effectLst/>
                <a:latin typeface="Helvetica" pitchFamily="2" charset="0"/>
              </a:rPr>
              <a:t>D B.3: Production of a stable single </a:t>
            </a:r>
            <a:r>
              <a:rPr lang="fr-FR" sz="1600" dirty="0" err="1">
                <a:effectLst/>
                <a:latin typeface="Helvetica" pitchFamily="2" charset="0"/>
              </a:rPr>
              <a:t>cell</a:t>
            </a:r>
            <a:r>
              <a:rPr lang="fr-FR" sz="1600" dirty="0">
                <a:effectLst/>
                <a:latin typeface="Helvetica" pitchFamily="2" charset="0"/>
              </a:rPr>
              <a:t> MRPC </a:t>
            </a:r>
            <a:r>
              <a:rPr lang="fr-FR" sz="1600" dirty="0" err="1">
                <a:effectLst/>
                <a:latin typeface="Helvetica" pitchFamily="2" charset="0"/>
              </a:rPr>
              <a:t>with</a:t>
            </a:r>
            <a:r>
              <a:rPr lang="fr-FR" sz="1600" dirty="0">
                <a:effectLst/>
                <a:latin typeface="Helvetica" pitchFamily="2" charset="0"/>
              </a:rPr>
              <a:t> </a:t>
            </a:r>
            <a:r>
              <a:rPr lang="fr-FR" sz="1600" dirty="0" err="1">
                <a:effectLst/>
                <a:latin typeface="Helvetica" pitchFamily="2" charset="0"/>
              </a:rPr>
              <a:t>very</a:t>
            </a:r>
            <a:r>
              <a:rPr lang="fr-FR" sz="1600" dirty="0">
                <a:effectLst/>
                <a:latin typeface="Helvetica" pitchFamily="2" charset="0"/>
              </a:rPr>
              <a:t> high-rate </a:t>
            </a:r>
            <a:r>
              <a:rPr lang="fr-FR" sz="1600" dirty="0" err="1">
                <a:effectLst/>
                <a:latin typeface="Helvetica" pitchFamily="2" charset="0"/>
              </a:rPr>
              <a:t>capability</a:t>
            </a:r>
            <a:r>
              <a:rPr lang="fr-FR" sz="1600" dirty="0">
                <a:latin typeface="Helvetica" pitchFamily="2" charset="0"/>
              </a:rPr>
              <a:t> </a:t>
            </a:r>
            <a:endParaRPr lang="fr-FR" sz="1600" dirty="0">
              <a:effectLst/>
              <a:latin typeface="Helvetica" pitchFamily="2" charset="0"/>
            </a:endParaRPr>
          </a:p>
          <a:p>
            <a:r>
              <a:rPr lang="fr-FR" sz="1600" dirty="0">
                <a:effectLst/>
                <a:latin typeface="Helvetica" pitchFamily="2" charset="0"/>
              </a:rPr>
              <a:t>(&gt; 150 kHz/cm2) and time </a:t>
            </a:r>
            <a:r>
              <a:rPr lang="fr-FR" sz="1600" dirty="0" err="1">
                <a:effectLst/>
                <a:latin typeface="Helvetica" pitchFamily="2" charset="0"/>
              </a:rPr>
              <a:t>resolution</a:t>
            </a:r>
            <a:r>
              <a:rPr lang="fr-FR" sz="1600" dirty="0">
                <a:effectLst/>
                <a:latin typeface="Helvetica" pitchFamily="2" charset="0"/>
              </a:rPr>
              <a:t> </a:t>
            </a:r>
            <a:r>
              <a:rPr lang="fr-FR" sz="1600" dirty="0" err="1">
                <a:effectLst/>
                <a:latin typeface="Helvetica" pitchFamily="2" charset="0"/>
              </a:rPr>
              <a:t>better</a:t>
            </a:r>
            <a:r>
              <a:rPr lang="fr-FR" sz="1600" dirty="0">
                <a:effectLst/>
                <a:latin typeface="Helvetica" pitchFamily="2" charset="0"/>
              </a:rPr>
              <a:t> </a:t>
            </a:r>
            <a:r>
              <a:rPr lang="fr-FR" sz="1600" dirty="0" err="1">
                <a:effectLst/>
                <a:latin typeface="Helvetica" pitchFamily="2" charset="0"/>
              </a:rPr>
              <a:t>than</a:t>
            </a:r>
            <a:r>
              <a:rPr lang="fr-FR" sz="1600" dirty="0">
                <a:effectLst/>
                <a:latin typeface="Helvetica" pitchFamily="2" charset="0"/>
              </a:rPr>
              <a:t> 100 </a:t>
            </a:r>
            <a:r>
              <a:rPr lang="fr-FR" sz="1600" dirty="0" err="1">
                <a:effectLst/>
                <a:latin typeface="Helvetica" pitchFamily="2" charset="0"/>
              </a:rPr>
              <a:t>ps</a:t>
            </a:r>
            <a:r>
              <a:rPr lang="fr-FR" sz="1600" dirty="0">
                <a:effectLst/>
                <a:latin typeface="Helvetica" pitchFamily="2" charset="0"/>
              </a:rPr>
              <a:t> (36M).</a:t>
            </a:r>
          </a:p>
          <a:p>
            <a:endParaRPr lang="fr-FR" sz="1600" dirty="0">
              <a:effectLst/>
              <a:latin typeface="Helvetica" pitchFamily="2" charset="0"/>
            </a:endParaRPr>
          </a:p>
          <a:p>
            <a:r>
              <a:rPr lang="fr-FR" sz="1600" dirty="0">
                <a:effectLst/>
                <a:latin typeface="Helvetica" pitchFamily="2" charset="0"/>
              </a:rPr>
              <a:t>M B.3: High-rate tests </a:t>
            </a:r>
            <a:r>
              <a:rPr lang="fr-FR" sz="1600" dirty="0" err="1">
                <a:effectLst/>
                <a:latin typeface="Helvetica" pitchFamily="2" charset="0"/>
              </a:rPr>
              <a:t>with</a:t>
            </a:r>
            <a:r>
              <a:rPr lang="fr-FR" sz="1600" dirty="0">
                <a:effectLst/>
                <a:latin typeface="Helvetica" pitchFamily="2" charset="0"/>
              </a:rPr>
              <a:t> </a:t>
            </a:r>
            <a:r>
              <a:rPr lang="fr-FR" sz="1600" dirty="0" err="1">
                <a:effectLst/>
                <a:latin typeface="Helvetica" pitchFamily="2" charset="0"/>
              </a:rPr>
              <a:t>small</a:t>
            </a:r>
            <a:r>
              <a:rPr lang="fr-FR" sz="1600" dirty="0">
                <a:effectLst/>
                <a:latin typeface="Helvetica" pitchFamily="2" charset="0"/>
              </a:rPr>
              <a:t> detector prototypes (24M)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B433B5E-111E-AF32-3D81-3B006BFC6F1D}"/>
              </a:ext>
            </a:extLst>
          </p:cNvPr>
          <p:cNvSpPr txBox="1"/>
          <p:nvPr/>
        </p:nvSpPr>
        <p:spPr>
          <a:xfrm>
            <a:off x="597243" y="2428223"/>
            <a:ext cx="8089557" cy="10772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>
                <a:effectLst/>
                <a:latin typeface="Helvetica" pitchFamily="2" charset="0"/>
              </a:rPr>
              <a:t>D B.4: Construction of large-area double-gap RPC </a:t>
            </a:r>
            <a:r>
              <a:rPr lang="fr-FR" sz="1600" dirty="0" err="1">
                <a:effectLst/>
                <a:latin typeface="Helvetica" pitchFamily="2" charset="0"/>
              </a:rPr>
              <a:t>with</a:t>
            </a:r>
            <a:r>
              <a:rPr lang="fr-FR" sz="1600" dirty="0">
                <a:effectLst/>
                <a:latin typeface="Helvetica" pitchFamily="2" charset="0"/>
              </a:rPr>
              <a:t> a time </a:t>
            </a:r>
            <a:r>
              <a:rPr lang="fr-FR" sz="1600" dirty="0" err="1">
                <a:effectLst/>
                <a:latin typeface="Helvetica" pitchFamily="2" charset="0"/>
              </a:rPr>
              <a:t>resolution</a:t>
            </a:r>
            <a:r>
              <a:rPr lang="fr-FR" sz="1600" dirty="0">
                <a:effectLst/>
                <a:latin typeface="Helvetica" pitchFamily="2" charset="0"/>
              </a:rPr>
              <a:t> </a:t>
            </a:r>
            <a:r>
              <a:rPr lang="fr-FR" sz="1600" dirty="0" err="1">
                <a:effectLst/>
                <a:latin typeface="Helvetica" pitchFamily="2" charset="0"/>
              </a:rPr>
              <a:t>better</a:t>
            </a:r>
            <a:endParaRPr lang="fr-FR" sz="1600" dirty="0">
              <a:effectLst/>
              <a:latin typeface="Helvetica" pitchFamily="2" charset="0"/>
            </a:endParaRPr>
          </a:p>
          <a:p>
            <a:r>
              <a:rPr lang="fr-FR" sz="1600" dirty="0" err="1">
                <a:effectLst/>
                <a:latin typeface="Helvetica" pitchFamily="2" charset="0"/>
              </a:rPr>
              <a:t>than</a:t>
            </a:r>
            <a:r>
              <a:rPr lang="fr-FR" sz="1600" dirty="0">
                <a:effectLst/>
                <a:latin typeface="Helvetica" pitchFamily="2" charset="0"/>
              </a:rPr>
              <a:t> 200 </a:t>
            </a:r>
            <a:r>
              <a:rPr lang="fr-FR" sz="1600" dirty="0" err="1">
                <a:effectLst/>
                <a:latin typeface="Helvetica" pitchFamily="2" charset="0"/>
              </a:rPr>
              <a:t>ps</a:t>
            </a:r>
            <a:r>
              <a:rPr lang="fr-FR" sz="1600" dirty="0">
                <a:effectLst/>
                <a:latin typeface="Helvetica" pitchFamily="2" charset="0"/>
              </a:rPr>
              <a:t> (36M).</a:t>
            </a:r>
          </a:p>
          <a:p>
            <a:endParaRPr lang="fr-FR" sz="1600" dirty="0">
              <a:latin typeface="Helvetica" pitchFamily="2" charset="0"/>
            </a:endParaRPr>
          </a:p>
          <a:p>
            <a:r>
              <a:rPr lang="fr-FR" sz="1600" dirty="0">
                <a:effectLst/>
                <a:latin typeface="Helvetica" pitchFamily="2" charset="0"/>
              </a:rPr>
              <a:t>M B.4: Construction of </a:t>
            </a:r>
            <a:r>
              <a:rPr lang="fr-FR" sz="1600" dirty="0" err="1">
                <a:effectLst/>
                <a:latin typeface="Helvetica" pitchFamily="2" charset="0"/>
              </a:rPr>
              <a:t>small</a:t>
            </a:r>
            <a:r>
              <a:rPr lang="fr-FR" sz="1600" dirty="0">
                <a:effectLst/>
                <a:latin typeface="Helvetica" pitchFamily="2" charset="0"/>
              </a:rPr>
              <a:t> prototype (50x50 cm2) </a:t>
            </a:r>
            <a:r>
              <a:rPr lang="fr-FR" sz="1600" dirty="0" err="1">
                <a:effectLst/>
                <a:latin typeface="Helvetica" pitchFamily="2" charset="0"/>
              </a:rPr>
              <a:t>reaching</a:t>
            </a:r>
            <a:r>
              <a:rPr lang="fr-FR" sz="1600" dirty="0">
                <a:effectLst/>
                <a:latin typeface="Helvetica" pitchFamily="2" charset="0"/>
              </a:rPr>
              <a:t> 200 </a:t>
            </a:r>
            <a:r>
              <a:rPr lang="fr-FR" sz="1600" dirty="0" err="1">
                <a:effectLst/>
                <a:latin typeface="Helvetica" pitchFamily="2" charset="0"/>
              </a:rPr>
              <a:t>ps</a:t>
            </a:r>
            <a:r>
              <a:rPr lang="fr-FR" sz="1600" dirty="0">
                <a:effectLst/>
                <a:latin typeface="Helvetica" pitchFamily="2" charset="0"/>
              </a:rPr>
              <a:t> (24M).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628D5F7-AD94-799F-6AB6-3A46931F2A67}"/>
              </a:ext>
            </a:extLst>
          </p:cNvPr>
          <p:cNvSpPr txBox="1"/>
          <p:nvPr/>
        </p:nvSpPr>
        <p:spPr>
          <a:xfrm>
            <a:off x="527221" y="3758634"/>
            <a:ext cx="8089557" cy="13234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Helvetica" pitchFamily="2" charset="0"/>
              </a:rPr>
              <a:t>D B.5: Timing and spatial </a:t>
            </a:r>
            <a:r>
              <a:rPr lang="fr-FR" sz="1600" dirty="0" err="1">
                <a:latin typeface="Helvetica" pitchFamily="2" charset="0"/>
              </a:rPr>
              <a:t>resolution</a:t>
            </a:r>
            <a:r>
              <a:rPr lang="fr-FR" sz="1600" dirty="0">
                <a:latin typeface="Helvetica" pitchFamily="2" charset="0"/>
              </a:rPr>
              <a:t> </a:t>
            </a:r>
            <a:r>
              <a:rPr lang="fr-FR" sz="1600" dirty="0" err="1">
                <a:latin typeface="Helvetica" pitchFamily="2" charset="0"/>
              </a:rPr>
              <a:t>studies</a:t>
            </a:r>
            <a:r>
              <a:rPr lang="fr-FR" sz="1600" dirty="0">
                <a:latin typeface="Helvetica" pitchFamily="2" charset="0"/>
              </a:rPr>
              <a:t> versus </a:t>
            </a:r>
            <a:r>
              <a:rPr lang="fr-FR" sz="1600" dirty="0" err="1">
                <a:latin typeface="Helvetica" pitchFamily="2" charset="0"/>
              </a:rPr>
              <a:t>different</a:t>
            </a:r>
            <a:r>
              <a:rPr lang="fr-FR" sz="1600" dirty="0">
                <a:latin typeface="Helvetica" pitchFamily="2" charset="0"/>
              </a:rPr>
              <a:t> </a:t>
            </a:r>
            <a:r>
              <a:rPr lang="fr-FR" sz="1600" dirty="0" err="1">
                <a:latin typeface="Helvetica" pitchFamily="2" charset="0"/>
              </a:rPr>
              <a:t>gas</a:t>
            </a:r>
            <a:r>
              <a:rPr lang="fr-FR" sz="1600" dirty="0">
                <a:latin typeface="Helvetica" pitchFamily="2" charset="0"/>
              </a:rPr>
              <a:t> mixtures (48M).</a:t>
            </a:r>
          </a:p>
          <a:p>
            <a:r>
              <a:rPr lang="fr-FR" sz="1600" dirty="0">
                <a:effectLst/>
                <a:latin typeface="Helvetica" pitchFamily="2" charset="0"/>
              </a:rPr>
              <a:t>M B.4: Construction of </a:t>
            </a:r>
            <a:r>
              <a:rPr lang="fr-FR" sz="1600" dirty="0" err="1">
                <a:effectLst/>
                <a:latin typeface="Helvetica" pitchFamily="2" charset="0"/>
              </a:rPr>
              <a:t>small</a:t>
            </a:r>
            <a:r>
              <a:rPr lang="fr-FR" sz="1600" dirty="0">
                <a:effectLst/>
                <a:latin typeface="Helvetica" pitchFamily="2" charset="0"/>
              </a:rPr>
              <a:t> prototype (50x50 cm2) </a:t>
            </a:r>
            <a:r>
              <a:rPr lang="fr-FR" sz="1600" dirty="0" err="1">
                <a:effectLst/>
                <a:latin typeface="Helvetica" pitchFamily="2" charset="0"/>
              </a:rPr>
              <a:t>reaching</a:t>
            </a:r>
            <a:r>
              <a:rPr lang="fr-FR" sz="1600" dirty="0">
                <a:effectLst/>
                <a:latin typeface="Helvetica" pitchFamily="2" charset="0"/>
              </a:rPr>
              <a:t> 200 </a:t>
            </a:r>
            <a:r>
              <a:rPr lang="fr-FR" sz="1600" dirty="0" err="1">
                <a:effectLst/>
                <a:latin typeface="Helvetica" pitchFamily="2" charset="0"/>
              </a:rPr>
              <a:t>ps</a:t>
            </a:r>
            <a:r>
              <a:rPr lang="fr-FR" sz="1600" dirty="0">
                <a:effectLst/>
                <a:latin typeface="Helvetica" pitchFamily="2" charset="0"/>
              </a:rPr>
              <a:t> (24M).</a:t>
            </a:r>
          </a:p>
          <a:p>
            <a:endParaRPr lang="fr-FR" sz="1600" dirty="0">
              <a:latin typeface="Helvetica" pitchFamily="2" charset="0"/>
            </a:endParaRPr>
          </a:p>
          <a:p>
            <a:r>
              <a:rPr lang="fr-FR" sz="1600" dirty="0">
                <a:effectLst/>
                <a:latin typeface="Helvetica" pitchFamily="2" charset="0"/>
              </a:rPr>
              <a:t>M B.5: </a:t>
            </a:r>
            <a:r>
              <a:rPr lang="fr-FR" sz="1600" dirty="0" err="1">
                <a:effectLst/>
                <a:latin typeface="Helvetica" pitchFamily="2" charset="0"/>
              </a:rPr>
              <a:t>preliminary</a:t>
            </a:r>
            <a:r>
              <a:rPr lang="fr-FR" sz="1600" dirty="0">
                <a:effectLst/>
                <a:latin typeface="Helvetica" pitchFamily="2" charset="0"/>
              </a:rPr>
              <a:t> </a:t>
            </a:r>
            <a:r>
              <a:rPr lang="fr-FR" sz="1600" dirty="0" err="1">
                <a:effectLst/>
                <a:latin typeface="Helvetica" pitchFamily="2" charset="0"/>
              </a:rPr>
              <a:t>results</a:t>
            </a:r>
            <a:r>
              <a:rPr lang="fr-FR" sz="1600" dirty="0">
                <a:effectLst/>
                <a:latin typeface="Helvetica" pitchFamily="2" charset="0"/>
              </a:rPr>
              <a:t> of timing and spatial </a:t>
            </a:r>
            <a:r>
              <a:rPr lang="fr-FR" sz="1600" dirty="0" err="1">
                <a:effectLst/>
                <a:latin typeface="Helvetica" pitchFamily="2" charset="0"/>
              </a:rPr>
              <a:t>resolution</a:t>
            </a:r>
            <a:r>
              <a:rPr lang="fr-FR" sz="1600" dirty="0">
                <a:effectLst/>
                <a:latin typeface="Helvetica" pitchFamily="2" charset="0"/>
              </a:rPr>
              <a:t> </a:t>
            </a:r>
            <a:r>
              <a:rPr lang="fr-FR" sz="1600" dirty="0" err="1">
                <a:effectLst/>
                <a:latin typeface="Helvetica" pitchFamily="2" charset="0"/>
              </a:rPr>
              <a:t>with</a:t>
            </a:r>
            <a:r>
              <a:rPr lang="fr-FR" sz="1600" dirty="0">
                <a:effectLst/>
                <a:latin typeface="Helvetica" pitchFamily="2" charset="0"/>
              </a:rPr>
              <a:t> standard </a:t>
            </a:r>
            <a:r>
              <a:rPr lang="fr-FR" sz="1600" dirty="0" err="1">
                <a:effectLst/>
                <a:latin typeface="Helvetica" pitchFamily="2" charset="0"/>
              </a:rPr>
              <a:t>gas</a:t>
            </a:r>
            <a:endParaRPr lang="fr-FR" sz="1600" dirty="0">
              <a:effectLst/>
              <a:latin typeface="Helvetica" pitchFamily="2" charset="0"/>
            </a:endParaRPr>
          </a:p>
          <a:p>
            <a:r>
              <a:rPr lang="fr-FR" sz="1600" dirty="0">
                <a:effectLst/>
                <a:latin typeface="Helvetica" pitchFamily="2" charset="0"/>
              </a:rPr>
              <a:t>Mixture (36)</a:t>
            </a:r>
          </a:p>
        </p:txBody>
      </p:sp>
    </p:spTree>
    <p:extLst>
      <p:ext uri="{BB962C8B-B14F-4D97-AF65-F5344CB8AC3E}">
        <p14:creationId xmlns:p14="http://schemas.microsoft.com/office/powerpoint/2010/main" val="1134047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5A1D1-C5DB-B173-3B97-A790A2E65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</p:spPr>
        <p:txBody>
          <a:bodyPr/>
          <a:lstStyle/>
          <a:p>
            <a:r>
              <a:rPr lang="en-GB" dirty="0"/>
              <a:t>WP7-B</a:t>
            </a:r>
            <a:endParaRPr lang="en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0B27D97F-3CED-A267-AD83-F2E5E6CEC842}"/>
              </a:ext>
            </a:extLst>
          </p:cNvPr>
          <p:cNvSpPr txBox="1">
            <a:spLocks/>
          </p:cNvSpPr>
          <p:nvPr/>
        </p:nvSpPr>
        <p:spPr>
          <a:xfrm>
            <a:off x="341870" y="1269119"/>
            <a:ext cx="5002886" cy="3276883"/>
          </a:xfrm>
          <a:prstGeom prst="rect">
            <a:avLst/>
          </a:prstGeom>
          <a:ln w="12700">
            <a:noFill/>
          </a:ln>
        </p:spPr>
        <p:txBody>
          <a:bodyPr/>
          <a:lstStyle>
            <a:lvl1pPr marL="184150" indent="-184150" algn="l" defTabSz="457200" rtl="0" eaLnBrk="1" latinLnBrk="0" hangingPunct="1">
              <a:spcBef>
                <a:spcPct val="20000"/>
              </a:spcBef>
              <a:buFont typeface="Arial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4200" indent="-223838" algn="l" defTabSz="457200" rtl="0" eaLnBrk="1" latinLnBrk="0" hangingPunct="1">
              <a:spcBef>
                <a:spcPct val="20000"/>
              </a:spcBef>
              <a:buFont typeface="Arial"/>
              <a:buChar char="–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2175" indent="-177800" algn="l" defTabSz="457200" rtl="0" eaLnBrk="1" latinLnBrk="0" hangingPunct="1">
              <a:spcBef>
                <a:spcPct val="20000"/>
              </a:spcBef>
              <a:buFont typeface="Arial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6188" indent="-177800" algn="l" defTabSz="457200" rtl="0" eaLnBrk="1" latinLnBrk="0" hangingPunct="1">
              <a:spcBef>
                <a:spcPct val="20000"/>
              </a:spcBef>
              <a:buFont typeface="Arial"/>
              <a:buChar char="–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177800" algn="l" defTabSz="457200" rtl="0" eaLnBrk="1" latinLnBrk="0" hangingPunct="1">
              <a:spcBef>
                <a:spcPct val="20000"/>
              </a:spcBef>
              <a:buFont typeface="Arial"/>
              <a:buChar char="»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1600" b="1" i="1" dirty="0"/>
              <a:t>Funding comments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200" dirty="0"/>
              <a:t>    </a:t>
            </a:r>
            <a:r>
              <a:rPr lang="en-GB" sz="1200" dirty="0">
                <a:sym typeface="Wingdings" pitchFamily="2" charset="2"/>
              </a:rPr>
              <a:t> The most challenging  topic is the readout electronics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000" dirty="0"/>
              <a:t>             Two groups (OMEGA &amp; DGIST) will play an important role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000" dirty="0"/>
              <a:t>             but funding is a must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000" dirty="0"/>
              <a:t>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5644E1E-7A42-B3EA-D460-36E1E62D7550}"/>
              </a:ext>
            </a:extLst>
          </p:cNvPr>
          <p:cNvSpPr txBox="1"/>
          <p:nvPr/>
        </p:nvSpPr>
        <p:spPr>
          <a:xfrm>
            <a:off x="5247316" y="752674"/>
            <a:ext cx="6367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/>
              <a:t>Existing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58D1716F-CA22-D19B-76CE-97C5DB7C7388}"/>
              </a:ext>
            </a:extLst>
          </p:cNvPr>
          <p:cNvSpPr txBox="1"/>
          <p:nvPr/>
        </p:nvSpPr>
        <p:spPr>
          <a:xfrm>
            <a:off x="4848744" y="3608658"/>
            <a:ext cx="16001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/>
              <a:t>Additional (not existing)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B41DC3C-5AD6-90A5-95F9-61E9EC6F05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5899" y="1033503"/>
            <a:ext cx="3521504" cy="254083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C0883700-664F-FDDC-E4B9-EBE71DC35A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8712" y="3833149"/>
            <a:ext cx="3458691" cy="12732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CBD1A98-88A7-2D21-23E0-D66BF5470D8C}"/>
              </a:ext>
            </a:extLst>
          </p:cNvPr>
          <p:cNvSpPr/>
          <p:nvPr/>
        </p:nvSpPr>
        <p:spPr>
          <a:xfrm>
            <a:off x="5303616" y="1010304"/>
            <a:ext cx="2613787" cy="224492"/>
          </a:xfrm>
          <a:prstGeom prst="rect">
            <a:avLst/>
          </a:prstGeom>
          <a:solidFill>
            <a:srgbClr val="0099D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Materials             FTE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29EC9D-95EE-72FE-B0CF-2B7C2DE36FD8}"/>
              </a:ext>
            </a:extLst>
          </p:cNvPr>
          <p:cNvSpPr/>
          <p:nvPr/>
        </p:nvSpPr>
        <p:spPr>
          <a:xfrm>
            <a:off x="5352994" y="3782736"/>
            <a:ext cx="2572647" cy="224492"/>
          </a:xfrm>
          <a:prstGeom prst="rect">
            <a:avLst/>
          </a:prstGeom>
          <a:solidFill>
            <a:srgbClr val="0099D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Materials             FTE</a:t>
            </a:r>
          </a:p>
        </p:txBody>
      </p:sp>
    </p:spTree>
    <p:extLst>
      <p:ext uri="{BB962C8B-B14F-4D97-AF65-F5344CB8AC3E}">
        <p14:creationId xmlns:p14="http://schemas.microsoft.com/office/powerpoint/2010/main" val="137741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5A1D1-C5DB-B173-3B97-A790A2E65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</p:spPr>
        <p:txBody>
          <a:bodyPr/>
          <a:lstStyle/>
          <a:p>
            <a:r>
              <a:rPr lang="en-GB" dirty="0"/>
              <a:t>WP7-B</a:t>
            </a:r>
            <a:endParaRPr lang="en-DE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C80636-B2A2-2BAF-1528-898D10A161BE}"/>
              </a:ext>
            </a:extLst>
          </p:cNvPr>
          <p:cNvSpPr txBox="1"/>
          <p:nvPr/>
        </p:nvSpPr>
        <p:spPr>
          <a:xfrm>
            <a:off x="2611395" y="896721"/>
            <a:ext cx="3105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Next steps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2D25223-B813-1DB2-5E4B-C13D001D48B8}"/>
              </a:ext>
            </a:extLst>
          </p:cNvPr>
          <p:cNvSpPr txBox="1"/>
          <p:nvPr/>
        </p:nvSpPr>
        <p:spPr>
          <a:xfrm>
            <a:off x="457200" y="1644993"/>
            <a:ext cx="8229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foresee to have a meeting which will take place by the end of February </a:t>
            </a:r>
          </a:p>
          <a:p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Update on the current activities  and funding perspectives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Inventory of the available tools within groups and for DRD1 collaborators 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Discussion of the common activities across the different technologies</a:t>
            </a:r>
          </a:p>
          <a:p>
            <a:r>
              <a:rPr lang="en-US" dirty="0"/>
              <a:t>       </a:t>
            </a:r>
          </a:p>
          <a:p>
            <a:r>
              <a:rPr lang="en-US" dirty="0"/>
              <a:t>The goal is to  build on current R&amp;D activities with available fundings and provide the needed arguments to obtain more fundings and to extend the network to new comers </a:t>
            </a:r>
          </a:p>
        </p:txBody>
      </p:sp>
    </p:spTree>
    <p:extLst>
      <p:ext uri="{BB962C8B-B14F-4D97-AF65-F5344CB8AC3E}">
        <p14:creationId xmlns:p14="http://schemas.microsoft.com/office/powerpoint/2010/main" val="4223801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014E35-7A1C-9DDC-A67A-80279B823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WP4.2 Discussions</a:t>
            </a:r>
          </a:p>
        </p:txBody>
      </p:sp>
    </p:spTree>
    <p:extLst>
      <p:ext uri="{BB962C8B-B14F-4D97-AF65-F5344CB8AC3E}">
        <p14:creationId xmlns:p14="http://schemas.microsoft.com/office/powerpoint/2010/main" val="1562914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B68250C-460B-663C-3A86-878F917DAFF8}"/>
              </a:ext>
            </a:extLst>
          </p:cNvPr>
          <p:cNvSpPr txBox="1"/>
          <p:nvPr/>
        </p:nvSpPr>
        <p:spPr>
          <a:xfrm>
            <a:off x="1005840" y="655321"/>
            <a:ext cx="74904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Fundings:</a:t>
            </a:r>
          </a:p>
          <a:p>
            <a:endParaRPr lang="en-US" dirty="0"/>
          </a:p>
          <a:p>
            <a:pPr marL="214313" indent="-214313">
              <a:buFont typeface="Wingdings" pitchFamily="2" charset="2"/>
              <a:buChar char="Ø"/>
            </a:pPr>
            <a:r>
              <a:rPr lang="en-US" dirty="0"/>
              <a:t> Sources</a:t>
            </a:r>
          </a:p>
          <a:p>
            <a:endParaRPr lang="en-US" dirty="0"/>
          </a:p>
          <a:p>
            <a:r>
              <a:rPr lang="en-US" dirty="0"/>
              <a:t>National, continental and international </a:t>
            </a:r>
          </a:p>
          <a:p>
            <a:endParaRPr lang="en-US" dirty="0"/>
          </a:p>
          <a:p>
            <a:pPr marL="214313" indent="-214313">
              <a:buFont typeface="Wingdings" pitchFamily="2" charset="2"/>
              <a:buChar char="Ø"/>
            </a:pPr>
            <a:r>
              <a:rPr lang="en-US" dirty="0"/>
              <a:t> Synergy</a:t>
            </a:r>
          </a:p>
          <a:p>
            <a:endParaRPr lang="en-US" dirty="0"/>
          </a:p>
          <a:p>
            <a:r>
              <a:rPr lang="en-US" dirty="0"/>
              <a:t>How to help each other by providing access to facilities and contacts</a:t>
            </a:r>
          </a:p>
          <a:p>
            <a:r>
              <a:rPr lang="en-US" dirty="0"/>
              <a:t>Facilities, tools, …..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860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E3839F05-2818-5039-FBEC-A8578A1F3A12}"/>
              </a:ext>
            </a:extLst>
          </p:cNvPr>
          <p:cNvSpPr txBox="1"/>
          <p:nvPr/>
        </p:nvSpPr>
        <p:spPr>
          <a:xfrm>
            <a:off x="516346" y="32593"/>
            <a:ext cx="457200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Internal organization</a:t>
            </a:r>
          </a:p>
          <a:p>
            <a:endParaRPr lang="en-US" dirty="0"/>
          </a:p>
          <a:p>
            <a:pPr marL="214313" indent="-214313">
              <a:buFont typeface="Wingdings" pitchFamily="2" charset="2"/>
              <a:buChar char="Ø"/>
            </a:pPr>
            <a:r>
              <a:rPr lang="en-US" dirty="0"/>
              <a:t>Deliverables responsibilities</a:t>
            </a:r>
          </a:p>
          <a:p>
            <a:pPr marL="214313" indent="-214313">
              <a:buFont typeface="Wingdings" pitchFamily="2" charset="2"/>
              <a:buChar char="q"/>
            </a:pPr>
            <a:endParaRPr lang="en-US" dirty="0"/>
          </a:p>
          <a:p>
            <a:pPr marL="214313" indent="-214313">
              <a:buFont typeface="Wingdings" pitchFamily="2" charset="2"/>
              <a:buChar char="q"/>
            </a:pPr>
            <a:r>
              <a:rPr lang="en-US" dirty="0"/>
              <a:t>WP47B.1 ?</a:t>
            </a:r>
          </a:p>
          <a:p>
            <a:pPr marL="214313" indent="-214313">
              <a:buFont typeface="Wingdings" pitchFamily="2" charset="2"/>
              <a:buChar char="q"/>
            </a:pPr>
            <a:r>
              <a:rPr lang="en-US" dirty="0"/>
              <a:t>WP47B.2 ?</a:t>
            </a:r>
          </a:p>
          <a:p>
            <a:pPr marL="214313" indent="-214313">
              <a:buFont typeface="Wingdings" pitchFamily="2" charset="2"/>
              <a:buChar char="q"/>
            </a:pPr>
            <a:r>
              <a:rPr lang="en-US" dirty="0"/>
              <a:t>WP47B. 3?</a:t>
            </a:r>
          </a:p>
          <a:p>
            <a:pPr marL="214313" indent="-214313">
              <a:buFont typeface="Wingdings" pitchFamily="2" charset="2"/>
              <a:buChar char="q"/>
            </a:pPr>
            <a:r>
              <a:rPr lang="en-US" dirty="0"/>
              <a:t>WP47B.4 ?</a:t>
            </a:r>
          </a:p>
          <a:p>
            <a:pPr marL="214313" indent="-214313">
              <a:buFont typeface="Wingdings" pitchFamily="2" charset="2"/>
              <a:buChar char="q"/>
            </a:pPr>
            <a:r>
              <a:rPr lang="en-US" dirty="0"/>
              <a:t>WP47B.5 ?</a:t>
            </a:r>
          </a:p>
          <a:p>
            <a:endParaRPr lang="en-US" dirty="0"/>
          </a:p>
          <a:p>
            <a:pPr marL="214313" indent="-214313">
              <a:buFont typeface="Wingdings" pitchFamily="2" charset="2"/>
              <a:buChar char="Ø"/>
            </a:pPr>
            <a:r>
              <a:rPr lang="en-US" dirty="0"/>
              <a:t> A place to put the presentations </a:t>
            </a:r>
            <a:r>
              <a:rPr lang="en-US" dirty="0">
                <a:sym typeface="Wingdings" pitchFamily="2" charset="2"/>
              </a:rPr>
              <a:t> WP7 webpage</a:t>
            </a:r>
            <a:endParaRPr lang="en-US" dirty="0"/>
          </a:p>
          <a:p>
            <a:endParaRPr lang="en-US" dirty="0"/>
          </a:p>
          <a:p>
            <a:pPr marL="214313" indent="-214313">
              <a:buFont typeface="Wingdings" pitchFamily="2" charset="2"/>
              <a:buChar char="Ø"/>
            </a:pPr>
            <a:r>
              <a:rPr lang="en-US" dirty="0"/>
              <a:t>Meetings frequency? Every 2 months to start </a:t>
            </a:r>
          </a:p>
          <a:p>
            <a:endParaRPr lang="en-US" dirty="0"/>
          </a:p>
          <a:p>
            <a:pPr marL="214313" indent="-214313">
              <a:buFont typeface="Wingdings" pitchFamily="2" charset="2"/>
              <a:buChar char="Ø"/>
            </a:pPr>
            <a:r>
              <a:rPr lang="en-US" dirty="0"/>
              <a:t>Reports?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193610"/>
      </p:ext>
    </p:extLst>
  </p:cSld>
  <p:clrMapOvr>
    <a:masterClrMapping/>
  </p:clrMapOvr>
</p:sld>
</file>

<file path=ppt/theme/theme1.xml><?xml version="1.0" encoding="utf-8"?>
<a:theme xmlns:a="http://schemas.openxmlformats.org/drawingml/2006/main" name="ALICE_own_16-9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lice16-9" id="{5F4209C4-504F-F14C-B350-41E86D492D0D}" vid="{9466F39D-475A-804D-9B27-93E6AD09E376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24580</TotalTime>
  <Words>629</Words>
  <Application>Microsoft Macintosh PowerPoint</Application>
  <PresentationFormat>Affichage à l'écran (16:9)</PresentationFormat>
  <Paragraphs>97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Wingdings</vt:lpstr>
      <vt:lpstr>ALICE_own_16-9</vt:lpstr>
      <vt:lpstr>Custom Design</vt:lpstr>
      <vt:lpstr>WP7-B</vt:lpstr>
      <vt:lpstr>WP7-B</vt:lpstr>
      <vt:lpstr>WP7</vt:lpstr>
      <vt:lpstr>WP7-B</vt:lpstr>
      <vt:lpstr>WP7-B</vt:lpstr>
      <vt:lpstr>WP7-B</vt:lpstr>
      <vt:lpstr>WP4.2 Discussions</vt:lpstr>
      <vt:lpstr>Présentation PowerPoint</vt:lpstr>
      <vt:lpstr>Présentation PowerPoint</vt:lpstr>
    </vt:vector>
  </TitlesOfParts>
  <Company>Technische Universität München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Piotr Gasik</dc:creator>
  <cp:lastModifiedBy>laktineh imad</cp:lastModifiedBy>
  <cp:revision>2558</cp:revision>
  <cp:lastPrinted>2022-10-02T09:45:25Z</cp:lastPrinted>
  <dcterms:created xsi:type="dcterms:W3CDTF">2018-04-16T13:41:07Z</dcterms:created>
  <dcterms:modified xsi:type="dcterms:W3CDTF">2024-03-31T21:04:47Z</dcterms:modified>
</cp:coreProperties>
</file>