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>
      <p:cViewPr varScale="1">
        <p:scale>
          <a:sx n="100" d="100"/>
          <a:sy n="100" d="100"/>
        </p:scale>
        <p:origin x="2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6E0CDE-6CEA-2E39-CD76-758EE8C139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B244B2B-97E0-5E2B-3E43-65C95933C7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2E9F1F-1F8E-167F-40C2-6950D1450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9834BE-4479-C078-D3D5-5EC8ED589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19F2D3-D715-5972-5E7B-B1987638A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705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FF9D74-ED51-4749-7BB3-132134161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401E9AD-D4C9-8D98-7BE1-36D810D35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8F7087-34F2-6E29-47B3-E3AB24D41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D1DB35-8AA3-87DD-4884-B50BA7B04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0D5987-5192-D968-36F5-D74DC36CD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758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AB8AF34-2ED3-7E93-B77C-85B8ACE720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DEF4868-928E-A1AF-AD25-2E61930E2A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D30393-41F7-CDEA-4373-B1B6A297B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C94CFD-F0DC-081D-66B4-168E81C65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A7F4AB-AA03-CE06-715F-A826D156A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08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48BF65-A0A2-CCEF-F7DF-5DAED3357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7D6411-8E9D-4E20-2AAF-7D3CA073E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E81026-92EA-6390-5B43-B481FE5A3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4C821E-5E07-780E-46D6-199B8F553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8A01B8-8D7B-34DC-1E4F-56D7F50C0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85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D16F6A-79F7-4685-DA89-2D719F282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0FE66A-1725-F766-E04C-A262A9E4E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99FB38-7BB7-B204-A3B9-9BAE9940D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927421-7D14-9803-D6D4-18CDE0072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97DF3E-531C-22E1-D3BC-8C5F05687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67DCEB-B4C3-9B75-0618-73A542035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112650-0205-1859-0F03-4487F7BBE5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265CC5E-280C-00FF-8833-F39A8B7CFE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EBA7C9B-30D9-1557-33B0-BEC35EF49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E23656-511E-653B-F546-78F627958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07A172E-9FB9-E1ED-02D2-74500881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47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B32A8E-A176-0FA9-FC15-8E7AFB3F2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56D472D-2E9E-2CAD-44DB-73DF8B683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735E3CA-1FE0-BF07-B7E3-2267D1F540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C9A7258-B6E7-08C5-E515-86CA0B384C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296710C-AA6D-E039-A971-9CA6942701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6EB74E6-5D3D-9716-D787-F4E0E3768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63DEDB-099E-CD36-03FC-116D12B56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4C542E5-D276-0D98-CBCF-C7CADDCFB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154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AF3278-F6E4-490F-2F2C-4C97C5EE5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8F3DD64-9EED-76C4-3731-81F6970E2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7D5B37-9EE9-C9A5-6075-9D7547B9A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B9C773-D489-0102-B77F-4F7BCFA2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1452D22-4278-36E8-A507-13E642C9F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A86002F-87F7-BA9C-E40C-58E329A25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55F2629-A3C0-BAC1-F0B5-C18AD5956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117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57AE11-0203-8043-F0EF-DD8097ECC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D6B37C-5887-F25A-FB0A-7D9811FD9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3FDEEE5-DEFB-ED38-DE80-883529AB51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FB699FC-6533-97B7-E754-6600209B4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6D32810-A563-56A3-3DDD-7778EEC63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5D75930-DEE8-7823-3ACC-DF70A4306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97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80860E-15C7-892B-4018-B5C5E6CB9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E937328-1767-5742-13FC-FDB8BFFC03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7A0D93-3601-C9DC-2F3D-9256217929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901C84D-935A-7C11-0EE1-E3D0B92EB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1691A6B-67D2-7DC1-4C5E-0B5B0EA45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965E308-190C-15EA-3E9D-CD7AD0949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7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51D48EB-1067-A48A-B53B-032EABC04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F9C2B6F-D80A-7032-C33A-C88FA8729C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B0F50B-2BC7-EE84-478D-1E76ABE43C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0FD2-DDF5-5B43-99BE-808CCB4C6E76}" type="datetimeFigureOut">
              <a:rPr lang="en-US" smtClean="0"/>
              <a:t>3/14/24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D0CCDF-6D84-2346-84EE-70BE44E64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612EB6-8319-5FF9-22E5-6BCCFBF840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CBB07-C125-8245-94F2-CAA1B9911B2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7D1CA83-B634-CEF9-A983-8920509B4072}"/>
              </a:ext>
            </a:extLst>
          </p:cNvPr>
          <p:cNvSpPr txBox="1"/>
          <p:nvPr/>
        </p:nvSpPr>
        <p:spPr>
          <a:xfrm>
            <a:off x="3401436" y="121018"/>
            <a:ext cx="5846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Institute of two infinities of </a:t>
            </a:r>
            <a:r>
              <a:rPr lang="en-US" sz="2400" b="1" dirty="0">
                <a:solidFill>
                  <a:srgbClr val="92D050"/>
                </a:solidFill>
              </a:rPr>
              <a:t>Lyon </a:t>
            </a:r>
            <a:r>
              <a:rPr lang="en-US" sz="2400" b="1" dirty="0">
                <a:solidFill>
                  <a:srgbClr val="FF0000"/>
                </a:solidFill>
              </a:rPr>
              <a:t>IP2I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F1B21C0-C6F8-4F4D-AD2F-57BE8AA601F4}"/>
              </a:ext>
            </a:extLst>
          </p:cNvPr>
          <p:cNvSpPr txBox="1"/>
          <p:nvPr/>
        </p:nvSpPr>
        <p:spPr>
          <a:xfrm>
            <a:off x="316801" y="745244"/>
            <a:ext cx="1188720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Group of 4 physicists (1.5 FTE)  and 1 engineers (0.5 FTE) collaborating with other  institutes (LPCC, OMEGA) </a:t>
            </a:r>
          </a:p>
          <a:p>
            <a:endParaRPr lang="en-US" sz="1600" dirty="0"/>
          </a:p>
          <a:p>
            <a:r>
              <a:rPr lang="en-US" sz="1600" dirty="0"/>
              <a:t>Activities:</a:t>
            </a:r>
          </a:p>
          <a:p>
            <a:r>
              <a:rPr lang="en-US" sz="1600" dirty="0"/>
              <a:t>Past: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/>
              <a:t>Semi-Digital HCAL: Development of large thin RPC, embedded semi-digital readout electronics  (HR) and DAQ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/>
              <a:t> </a:t>
            </a:r>
            <a:r>
              <a:rPr lang="en-US" sz="1600" dirty="0" err="1"/>
              <a:t>iRPC</a:t>
            </a:r>
            <a:r>
              <a:rPr lang="en-US" sz="1600" dirty="0"/>
              <a:t>: Development of readout electronic based on timing  and DAQ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/>
              <a:t> tomography: new readout scheme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/>
          </a:p>
          <a:p>
            <a:r>
              <a:rPr lang="en-US" sz="1600" dirty="0"/>
              <a:t>Recent activities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/>
              <a:t> MRPC: Development of a new technique to build large  MRPC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/>
              <a:t> TSDHCAL: Use of  MRPC to replace RPC in the SDHCAL in order to use precise time information for Particle Flow Algorithms)</a:t>
            </a:r>
          </a:p>
          <a:p>
            <a:r>
              <a:rPr lang="en-US" sz="1600" dirty="0"/>
              <a:t>        in collaboration with (OMEGA, SJTU, VUB, CIEMAT, GWNU)</a:t>
            </a:r>
          </a:p>
          <a:p>
            <a:endParaRPr lang="en-US" sz="1600" dirty="0"/>
          </a:p>
          <a:p>
            <a:r>
              <a:rPr lang="en-US" sz="1600" dirty="0"/>
              <a:t>Goals:</a:t>
            </a:r>
          </a:p>
          <a:p>
            <a:endParaRPr lang="en-US" sz="1600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sz="1600" dirty="0"/>
              <a:t>To build large MRPC  with high performances in terms of efficiency and timing using eco-friendly gases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600" dirty="0"/>
              <a:t> to Develop adapted readout electronics (</a:t>
            </a:r>
            <a:r>
              <a:rPr lang="en-US" sz="1600" dirty="0" err="1"/>
              <a:t>petiroc</a:t>
            </a:r>
            <a:r>
              <a:rPr lang="en-US" sz="1600" dirty="0"/>
              <a:t>, </a:t>
            </a:r>
            <a:r>
              <a:rPr lang="en-US" sz="1600" dirty="0" err="1"/>
              <a:t>liroc</a:t>
            </a:r>
            <a:r>
              <a:rPr lang="en-US" sz="1600" dirty="0"/>
              <a:t>…)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600" dirty="0"/>
              <a:t>To exploit their timing performance for muon, calorimetry and trigger-based applications 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3854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7-05-20 à 13.41.01.png">
            <a:extLst>
              <a:ext uri="{FF2B5EF4-FFF2-40B4-BE49-F238E27FC236}">
                <a16:creationId xmlns:a16="http://schemas.microsoft.com/office/drawing/2014/main" id="{F58541A4-050B-FC3C-CF69-D0AAA26C5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1" y="202670"/>
            <a:ext cx="3873499" cy="278061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FB7D79D-A364-CD76-B2AD-535D089D4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705" y="3235016"/>
            <a:ext cx="3254239" cy="262216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68EC078-05C6-774A-E725-85B1D83DDBE1}"/>
              </a:ext>
            </a:extLst>
          </p:cNvPr>
          <p:cNvSpPr txBox="1"/>
          <p:nvPr/>
        </p:nvSpPr>
        <p:spPr>
          <a:xfrm>
            <a:off x="2982980" y="444500"/>
            <a:ext cx="100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SDHCAL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598394D-0569-9EB5-77FC-442FE7F01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2287" y="2077836"/>
            <a:ext cx="3727925" cy="95763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9DE4E28-C2CF-7FED-65A8-AAE2B002B616}"/>
              </a:ext>
            </a:extLst>
          </p:cNvPr>
          <p:cNvSpPr txBox="1"/>
          <p:nvPr/>
        </p:nvSpPr>
        <p:spPr>
          <a:xfrm>
            <a:off x="9309098" y="4176768"/>
            <a:ext cx="124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4-gap RPC</a:t>
            </a:r>
          </a:p>
        </p:txBody>
      </p:sp>
      <p:pic>
        <p:nvPicPr>
          <p:cNvPr id="10" name="Google Shape;253;g1100a8192aa_0_10">
            <a:extLst>
              <a:ext uri="{FF2B5EF4-FFF2-40B4-BE49-F238E27FC236}">
                <a16:creationId xmlns:a16="http://schemas.microsoft.com/office/drawing/2014/main" id="{2A877849-C88C-940B-376B-B2CA5AB8F43F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2625" y="3402845"/>
            <a:ext cx="5873701" cy="330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55;g1100a8192aa_0_10">
            <a:extLst>
              <a:ext uri="{FF2B5EF4-FFF2-40B4-BE49-F238E27FC236}">
                <a16:creationId xmlns:a16="http://schemas.microsoft.com/office/drawing/2014/main" id="{D63FB84F-0827-2C7F-0F7E-28640A8FF69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5400000">
            <a:off x="5186750" y="4351371"/>
            <a:ext cx="3262949" cy="1144449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" name="Google Shape;256;g1100a8192aa_0_10">
            <a:extLst>
              <a:ext uri="{FF2B5EF4-FFF2-40B4-BE49-F238E27FC236}">
                <a16:creationId xmlns:a16="http://schemas.microsoft.com/office/drawing/2014/main" id="{927D8F16-4F0A-019F-7A2E-7349FC565F9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147331" y="5539457"/>
            <a:ext cx="1027820" cy="1019575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" name="Google Shape;261;g1100a8192aa_0_10">
            <a:extLst>
              <a:ext uri="{FF2B5EF4-FFF2-40B4-BE49-F238E27FC236}">
                <a16:creationId xmlns:a16="http://schemas.microsoft.com/office/drawing/2014/main" id="{144758A8-8BCE-F5ED-E331-0FE33B9F955F}"/>
              </a:ext>
            </a:extLst>
          </p:cNvPr>
          <p:cNvSpPr txBox="1"/>
          <p:nvPr/>
        </p:nvSpPr>
        <p:spPr>
          <a:xfrm>
            <a:off x="5130850" y="5156545"/>
            <a:ext cx="1061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FEB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" name="Google Shape;264;g1100a8192aa_0_10">
            <a:extLst>
              <a:ext uri="{FF2B5EF4-FFF2-40B4-BE49-F238E27FC236}">
                <a16:creationId xmlns:a16="http://schemas.microsoft.com/office/drawing/2014/main" id="{EBCDA452-EA01-4A6C-A1DD-F550CEE97DAF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993600" y="6270377"/>
            <a:ext cx="777600" cy="240343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" name="Google Shape;265;g1100a8192aa_0_10">
            <a:extLst>
              <a:ext uri="{FF2B5EF4-FFF2-40B4-BE49-F238E27FC236}">
                <a16:creationId xmlns:a16="http://schemas.microsoft.com/office/drawing/2014/main" id="{219642C2-F6EB-12E7-F835-61489117E470}"/>
              </a:ext>
            </a:extLst>
          </p:cNvPr>
          <p:cNvSpPr/>
          <p:nvPr/>
        </p:nvSpPr>
        <p:spPr>
          <a:xfrm>
            <a:off x="6698263" y="6330995"/>
            <a:ext cx="271500" cy="1191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266;g1100a8192aa_0_10">
            <a:extLst>
              <a:ext uri="{FF2B5EF4-FFF2-40B4-BE49-F238E27FC236}">
                <a16:creationId xmlns:a16="http://schemas.microsoft.com/office/drawing/2014/main" id="{3EEB87AA-47B0-B0B8-C96F-370EC96F3FC0}"/>
              </a:ext>
            </a:extLst>
          </p:cNvPr>
          <p:cNvSpPr txBox="1"/>
          <p:nvPr/>
        </p:nvSpPr>
        <p:spPr>
          <a:xfrm>
            <a:off x="472625" y="3501358"/>
            <a:ext cx="3078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Layout of iRPC</a:t>
            </a:r>
            <a:endParaRPr sz="20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Google Shape;271;g1100a8192aa_0_10">
            <a:extLst>
              <a:ext uri="{FF2B5EF4-FFF2-40B4-BE49-F238E27FC236}">
                <a16:creationId xmlns:a16="http://schemas.microsoft.com/office/drawing/2014/main" id="{A3135CF7-D050-CD4E-C41A-0FA91A61DCE3}"/>
              </a:ext>
            </a:extLst>
          </p:cNvPr>
          <p:cNvSpPr txBox="1"/>
          <p:nvPr/>
        </p:nvSpPr>
        <p:spPr>
          <a:xfrm>
            <a:off x="6935250" y="3357295"/>
            <a:ext cx="498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strips</a:t>
            </a:r>
            <a:endParaRPr sz="1000"/>
          </a:p>
        </p:txBody>
      </p:sp>
      <p:cxnSp>
        <p:nvCxnSpPr>
          <p:cNvPr id="18" name="Google Shape;272;g1100a8192aa_0_10">
            <a:extLst>
              <a:ext uri="{FF2B5EF4-FFF2-40B4-BE49-F238E27FC236}">
                <a16:creationId xmlns:a16="http://schemas.microsoft.com/office/drawing/2014/main" id="{6A553712-0425-D18F-2F24-D3F12CA518A9}"/>
              </a:ext>
            </a:extLst>
          </p:cNvPr>
          <p:cNvCxnSpPr>
            <a:stCxn id="17" idx="2"/>
          </p:cNvCxnSpPr>
          <p:nvPr/>
        </p:nvCxnSpPr>
        <p:spPr>
          <a:xfrm rot="5400000">
            <a:off x="6840750" y="3644095"/>
            <a:ext cx="291600" cy="3954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9" name="Google Shape;274;g1100a8192aa_0_10">
            <a:extLst>
              <a:ext uri="{FF2B5EF4-FFF2-40B4-BE49-F238E27FC236}">
                <a16:creationId xmlns:a16="http://schemas.microsoft.com/office/drawing/2014/main" id="{5F99B7C9-B57A-4532-1C48-204A6E87B8C8}"/>
              </a:ext>
            </a:extLst>
          </p:cNvPr>
          <p:cNvCxnSpPr/>
          <p:nvPr/>
        </p:nvCxnSpPr>
        <p:spPr>
          <a:xfrm>
            <a:off x="569100" y="3306570"/>
            <a:ext cx="55269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0" name="Picture 5">
            <a:extLst>
              <a:ext uri="{FF2B5EF4-FFF2-40B4-BE49-F238E27FC236}">
                <a16:creationId xmlns:a16="http://schemas.microsoft.com/office/drawing/2014/main" id="{00687DC9-F251-5EF0-895B-C29CF9564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450" y="455355"/>
            <a:ext cx="2895600" cy="217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F4D2769B-00A3-2E78-D823-5CAB9C01E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143999" y="377748"/>
            <a:ext cx="2895600" cy="22528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84499F32-E546-9D02-40D3-26950C3DA10E}"/>
              </a:ext>
            </a:extLst>
          </p:cNvPr>
          <p:cNvSpPr txBox="1"/>
          <p:nvPr/>
        </p:nvSpPr>
        <p:spPr>
          <a:xfrm>
            <a:off x="10321406" y="1292636"/>
            <a:ext cx="77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RPC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3B7C9BDA-A695-FC23-4465-EF88569711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96654" y="5333999"/>
            <a:ext cx="2922721" cy="121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890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22036</TotalTime>
  <Words>175</Words>
  <Application>Microsoft Macintosh PowerPoint</Application>
  <PresentationFormat>Grand écran</PresentationFormat>
  <Paragraphs>28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Roboto</vt:lpstr>
      <vt:lpstr>Wingdings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laktineh imad</dc:creator>
  <cp:lastModifiedBy>laktineh imad</cp:lastModifiedBy>
  <cp:revision>9</cp:revision>
  <dcterms:created xsi:type="dcterms:W3CDTF">2023-05-14T13:42:02Z</dcterms:created>
  <dcterms:modified xsi:type="dcterms:W3CDTF">2024-03-14T20:13:18Z</dcterms:modified>
</cp:coreProperties>
</file>