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1716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01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9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4362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96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074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4540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524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0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84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536DF-5DB9-4641-9AC3-D535676BA1AB}" type="datetimeFigureOut">
              <a:rPr lang="de-DE" smtClean="0"/>
              <a:t>15.03.2024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26262-9BF1-462F-B5C3-1DB0F970E8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676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</a:rPr>
              <a:t>Ultra high rate single cell MRPCs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Ingo </a:t>
            </a:r>
            <a:r>
              <a:rPr lang="de-DE" dirty="0" err="1" smtClean="0"/>
              <a:t>Deppner</a:t>
            </a:r>
            <a:endParaRPr lang="de-DE" dirty="0" smtClean="0"/>
          </a:p>
          <a:p>
            <a:r>
              <a:rPr lang="de-DE" dirty="0" smtClean="0"/>
              <a:t>Heidelberg University</a:t>
            </a:r>
          </a:p>
        </p:txBody>
      </p:sp>
    </p:spTree>
    <p:extLst>
      <p:ext uri="{BB962C8B-B14F-4D97-AF65-F5344CB8AC3E}">
        <p14:creationId xmlns:p14="http://schemas.microsoft.com/office/powerpoint/2010/main" val="287514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>
            <a:off x="0" y="0"/>
            <a:ext cx="12192000" cy="854567"/>
            <a:chOff x="0" y="2212482"/>
            <a:chExt cx="12192000" cy="854567"/>
          </a:xfrm>
        </p:grpSpPr>
        <p:sp>
          <p:nvSpPr>
            <p:cNvPr id="6" name="Rechteck 5"/>
            <p:cNvSpPr/>
            <p:nvPr/>
          </p:nvSpPr>
          <p:spPr>
            <a:xfrm>
              <a:off x="1" y="2212483"/>
              <a:ext cx="12191999" cy="854565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pic>
          <p:nvPicPr>
            <p:cNvPr id="5" name="Picture 3" descr="CBM-Logo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212484"/>
              <a:ext cx="623423" cy="854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1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7645" y="2212482"/>
              <a:ext cx="1434355" cy="854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8118"/>
            <a:ext cx="10338545" cy="740229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U</a:t>
            </a:r>
            <a:r>
              <a:rPr lang="en-US" sz="4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ltra high rate single cell MRPCs</a:t>
            </a:r>
            <a:endParaRPr lang="en-US" sz="44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1763375" y="6460633"/>
            <a:ext cx="428625" cy="397367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latin typeface="Arial Rounded MT Bold" panose="020F0704030504030204" pitchFamily="34" charset="0"/>
              </a:rPr>
              <a:t>1</a:t>
            </a:r>
            <a:endParaRPr lang="de-DE" sz="1600" dirty="0">
              <a:latin typeface="Arial Rounded MT Bold" panose="020F0704030504030204" pitchFamily="34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7258" y="1220181"/>
            <a:ext cx="3793963" cy="123498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7417258" y="850849"/>
            <a:ext cx="1637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DRD1 - WP7</a:t>
            </a:r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8983" y="2466759"/>
            <a:ext cx="4021493" cy="2810871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3455094" y="4196723"/>
            <a:ext cx="1809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BFTC mounted in in main frame</a:t>
            </a:r>
            <a:endParaRPr lang="en-US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437" y="2562475"/>
            <a:ext cx="2872857" cy="1716428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323437" y="2466759"/>
            <a:ext cx="14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BFTC module</a:t>
            </a:r>
            <a:endParaRPr lang="en-US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437" y="4322273"/>
            <a:ext cx="1011720" cy="955357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6339" y="4362430"/>
            <a:ext cx="932642" cy="83167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231931" y="4868140"/>
            <a:ext cx="470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3x</a:t>
            </a:r>
            <a:endParaRPr lang="de-DE" dirty="0"/>
          </a:p>
        </p:txBody>
      </p:sp>
      <p:sp>
        <p:nvSpPr>
          <p:cNvPr id="19" name="Nach oben gekrümmter Pfeil 18"/>
          <p:cNvSpPr/>
          <p:nvPr/>
        </p:nvSpPr>
        <p:spPr>
          <a:xfrm>
            <a:off x="1201382" y="5119233"/>
            <a:ext cx="531176" cy="1093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0" name="Nach oben gekrümmter Pfeil 19"/>
          <p:cNvSpPr/>
          <p:nvPr/>
        </p:nvSpPr>
        <p:spPr>
          <a:xfrm rot="16775396">
            <a:off x="1958410" y="4139855"/>
            <a:ext cx="1221808" cy="27809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117555" y="4143283"/>
            <a:ext cx="649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192x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3000928" y="2562475"/>
            <a:ext cx="649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24x</a:t>
            </a:r>
            <a:endParaRPr lang="de-DE" dirty="0"/>
          </a:p>
        </p:txBody>
      </p:sp>
      <p:sp>
        <p:nvSpPr>
          <p:cNvPr id="23" name="Nach unten gekrümmter Pfeil 22"/>
          <p:cNvSpPr/>
          <p:nvPr/>
        </p:nvSpPr>
        <p:spPr>
          <a:xfrm rot="20786139">
            <a:off x="2835955" y="2519509"/>
            <a:ext cx="804054" cy="15969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62085" y="1009280"/>
            <a:ext cx="57354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Fragmentation T0 Counter (BFTC) @ CBM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Single cells ceramic MRPC with high rate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BFTC delivers start time at CBM at high interaction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In-kind contribution from Russia to CBM-TOF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Collaboration with Russia suspended</a:t>
            </a:r>
            <a:endParaRPr lang="en-US" dirty="0"/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33781" y="3689155"/>
            <a:ext cx="1889970" cy="151896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42930" y="5364013"/>
            <a:ext cx="1917355" cy="1312598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6456583" y="2427446"/>
            <a:ext cx="57354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Idea: replace ceramic counter by low resistive glass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steps done in Heidelberg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Pushing the rate capability to new frontiers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Perfect to educate students </a:t>
            </a: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27007" y="3879495"/>
            <a:ext cx="3489742" cy="1423138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65286" y="5259530"/>
            <a:ext cx="2393089" cy="1608363"/>
          </a:xfrm>
          <a:prstGeom prst="rect">
            <a:avLst/>
          </a:prstGeom>
        </p:spPr>
      </p:pic>
      <p:sp>
        <p:nvSpPr>
          <p:cNvPr id="30" name="Nach links gekrümmter Pfeil 29"/>
          <p:cNvSpPr/>
          <p:nvPr/>
        </p:nvSpPr>
        <p:spPr>
          <a:xfrm rot="15478134">
            <a:off x="5765904" y="1207052"/>
            <a:ext cx="505097" cy="247364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3130076" y="5502754"/>
            <a:ext cx="4150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Requirements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 </a:t>
            </a:r>
            <a:r>
              <a:rPr lang="en-US" dirty="0" smtClean="0"/>
              <a:t>rate </a:t>
            </a:r>
            <a:r>
              <a:rPr lang="en-US" dirty="0" smtClean="0"/>
              <a:t>capability &gt; 150 kHz/cm2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Time resolution &lt; 80 </a:t>
            </a:r>
            <a:r>
              <a:rPr lang="en-US" dirty="0" err="1" smtClean="0"/>
              <a:t>ps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Efficiency &gt; 95%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147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>
            <a:off x="0" y="0"/>
            <a:ext cx="12192000" cy="854567"/>
            <a:chOff x="0" y="2212482"/>
            <a:chExt cx="12192000" cy="854567"/>
          </a:xfrm>
        </p:grpSpPr>
        <p:sp>
          <p:nvSpPr>
            <p:cNvPr id="6" name="Rechteck 5"/>
            <p:cNvSpPr/>
            <p:nvPr/>
          </p:nvSpPr>
          <p:spPr>
            <a:xfrm>
              <a:off x="1" y="2212483"/>
              <a:ext cx="12191999" cy="854565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pic>
          <p:nvPicPr>
            <p:cNvPr id="5" name="Picture 3" descr="CBM-Logo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212484"/>
              <a:ext cx="623423" cy="854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1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7645" y="2212482"/>
              <a:ext cx="1434355" cy="854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8118"/>
            <a:ext cx="10338545" cy="740229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U</a:t>
            </a:r>
            <a:r>
              <a:rPr lang="en-US" sz="4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ltra high rate single cell MRPCs</a:t>
            </a:r>
            <a:endParaRPr lang="en-US" sz="44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1763375" y="6460633"/>
            <a:ext cx="428625" cy="397367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latin typeface="Arial Rounded MT Bold" panose="020F0704030504030204" pitchFamily="34" charset="0"/>
              </a:rPr>
              <a:t>2</a:t>
            </a:r>
            <a:endParaRPr lang="de-DE" sz="1600" dirty="0">
              <a:latin typeface="Arial Rounded MT Bold" panose="020F070403050403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0583" y="1131200"/>
            <a:ext cx="1059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Ultra high rate single cell MRPC for T</a:t>
            </a:r>
            <a:r>
              <a:rPr lang="en-US" u="sng" dirty="0"/>
              <a:t>0</a:t>
            </a:r>
            <a:r>
              <a:rPr lang="en-US" u="sng" dirty="0" smtClean="0"/>
              <a:t> determination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funding </a:t>
            </a:r>
            <a:r>
              <a:rPr lang="en-US" dirty="0" smtClean="0"/>
              <a:t>for this project yet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Currently </a:t>
            </a:r>
            <a:r>
              <a:rPr lang="en-US" dirty="0" smtClean="0"/>
              <a:t>0.1 FTE</a:t>
            </a:r>
            <a:r>
              <a:rPr lang="en-US" dirty="0" smtClean="0"/>
              <a:t> </a:t>
            </a:r>
            <a:r>
              <a:rPr lang="en-US" dirty="0" smtClean="0"/>
              <a:t>human recourses </a:t>
            </a:r>
            <a:r>
              <a:rPr lang="en-US" dirty="0" smtClean="0"/>
              <a:t>(myself) for </a:t>
            </a:r>
            <a:r>
              <a:rPr lang="en-US" dirty="0" smtClean="0"/>
              <a:t>this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Gas detector consortium founded 2023 among German universities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Applied for funding from BMBF for the period 2024 – 2027 -&gt; No decision yet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2" name="Textfeld 31"/>
          <p:cNvSpPr txBox="1"/>
          <p:nvPr/>
        </p:nvSpPr>
        <p:spPr>
          <a:xfrm>
            <a:off x="386222" y="2703098"/>
            <a:ext cx="1059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Facility/Lab. at Heidelberg University/GSI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Cosmic test stand in Heidelberg </a:t>
            </a:r>
            <a:br>
              <a:rPr lang="en-US" dirty="0" smtClean="0"/>
            </a:br>
            <a:r>
              <a:rPr lang="en-US" dirty="0" smtClean="0"/>
              <a:t>- HV, LV, RPC gas mixing station available (mainly used for own detector tests)</a:t>
            </a:r>
            <a:br>
              <a:rPr lang="en-US" dirty="0" smtClean="0"/>
            </a:br>
            <a:r>
              <a:rPr lang="en-US" dirty="0" smtClean="0"/>
              <a:t>- readout electronics -&gt; integrated in CBM </a:t>
            </a:r>
            <a:r>
              <a:rPr lang="en-US" dirty="0" smtClean="0"/>
              <a:t>readout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Clean room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Electronic workshop -&gt; free of charge only for our institute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Mechanical workshop -&gt; free of charge only for our institute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mCBM</a:t>
            </a:r>
            <a:r>
              <a:rPr lang="en-US" dirty="0" smtClean="0"/>
              <a:t> test facility for high rate tests</a:t>
            </a:r>
            <a:br>
              <a:rPr lang="en-US" dirty="0" smtClean="0"/>
            </a:br>
            <a:r>
              <a:rPr lang="en-US" dirty="0" smtClean="0"/>
              <a:t>- up to now only used for CBM detector components</a:t>
            </a:r>
          </a:p>
          <a:p>
            <a:endParaRPr lang="en-US" dirty="0" smtClean="0"/>
          </a:p>
          <a:p>
            <a:r>
              <a:rPr lang="en-US" u="sng" dirty="0" smtClean="0"/>
              <a:t>Involvement of Heidelberg group (main project)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Project coordination (CBM TOF)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R&amp;D of high rate counter for CBM (detector test/beam test)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TOF module integration/production for CBM</a:t>
            </a:r>
            <a:endParaRPr lang="en-US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358" y="3105757"/>
            <a:ext cx="3850666" cy="288800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9204960" y="2736425"/>
            <a:ext cx="241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Cosmic</a:t>
            </a:r>
            <a:r>
              <a:rPr lang="de-DE" dirty="0" smtClean="0"/>
              <a:t> stand in HD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99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" y="1"/>
            <a:ext cx="12191999" cy="854565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3422" y="57168"/>
            <a:ext cx="10851399" cy="740229"/>
          </a:xfrm>
        </p:spPr>
        <p:txBody>
          <a:bodyPr>
            <a:noAutofit/>
          </a:bodyPr>
          <a:lstStyle/>
          <a:p>
            <a:r>
              <a:rPr lang="en-US" sz="4400" b="1" dirty="0" err="1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mCBM</a:t>
            </a:r>
            <a:r>
              <a:rPr lang="en-US" sz="4400" b="1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@ SIS18</a:t>
            </a:r>
            <a:endParaRPr lang="en-US" sz="44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4077" y="986616"/>
            <a:ext cx="6198308" cy="3375181"/>
          </a:xfrm>
          <a:prstGeom prst="rect">
            <a:avLst/>
          </a:prstGeom>
        </p:spPr>
      </p:pic>
      <p:sp>
        <p:nvSpPr>
          <p:cNvPr id="29" name="Rechteck 28"/>
          <p:cNvSpPr/>
          <p:nvPr/>
        </p:nvSpPr>
        <p:spPr>
          <a:xfrm>
            <a:off x="11763375" y="6460633"/>
            <a:ext cx="428625" cy="397367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latin typeface="Arial Rounded MT Bold" panose="020F0704030504030204" pitchFamily="34" charset="0"/>
              </a:rPr>
              <a:t>3</a:t>
            </a:r>
            <a:endParaRPr lang="de-DE" sz="1600" dirty="0">
              <a:latin typeface="Arial Rounded MT Bold" panose="020F070403050403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200900" y="844019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mTOF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8749285" y="1067583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mTRD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9701785" y="2041275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mMuCH</a:t>
            </a:r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10522322" y="3014967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mSTS</a:t>
            </a:r>
            <a:endParaRPr lang="de-DE" dirty="0"/>
          </a:p>
        </p:txBody>
      </p:sp>
      <p:sp>
        <p:nvSpPr>
          <p:cNvPr id="35" name="Textfeld 34"/>
          <p:cNvSpPr txBox="1"/>
          <p:nvPr/>
        </p:nvSpPr>
        <p:spPr>
          <a:xfrm>
            <a:off x="7109914" y="3363205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mPSD</a:t>
            </a:r>
            <a:endParaRPr lang="de-DE" dirty="0"/>
          </a:p>
        </p:txBody>
      </p:sp>
      <p:sp>
        <p:nvSpPr>
          <p:cNvPr id="36" name="Textfeld 35"/>
          <p:cNvSpPr txBox="1"/>
          <p:nvPr/>
        </p:nvSpPr>
        <p:spPr>
          <a:xfrm>
            <a:off x="6566989" y="1693043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mRICH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10048241" y="1306043"/>
            <a:ext cx="1585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real </a:t>
            </a:r>
            <a:r>
              <a:rPr lang="en-US" dirty="0" err="1" smtClean="0"/>
              <a:t>Pb</a:t>
            </a:r>
            <a:r>
              <a:rPr lang="en-US" dirty="0" smtClean="0"/>
              <a:t> on Au collision</a:t>
            </a:r>
            <a:endParaRPr lang="en-US" dirty="0"/>
          </a:p>
        </p:txBody>
      </p:sp>
      <p:sp>
        <p:nvSpPr>
          <p:cNvPr id="23" name="Textfeld 22"/>
          <p:cNvSpPr txBox="1"/>
          <p:nvPr/>
        </p:nvSpPr>
        <p:spPr>
          <a:xfrm>
            <a:off x="1028701" y="790584"/>
            <a:ext cx="4875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FAIR Phase 0: </a:t>
            </a:r>
            <a:r>
              <a:rPr lang="de-DE" sz="2400" b="1" dirty="0" err="1" smtClean="0"/>
              <a:t>mCBM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setup</a:t>
            </a:r>
            <a:r>
              <a:rPr lang="de-DE" sz="2400" b="1" dirty="0" smtClean="0"/>
              <a:t> @ SIS18 </a:t>
            </a:r>
            <a:endParaRPr lang="de-DE" sz="2400" b="1" dirty="0"/>
          </a:p>
        </p:txBody>
      </p:sp>
      <p:sp>
        <p:nvSpPr>
          <p:cNvPr id="38" name="Textfeld 37"/>
          <p:cNvSpPr txBox="1"/>
          <p:nvPr/>
        </p:nvSpPr>
        <p:spPr>
          <a:xfrm>
            <a:off x="76136" y="5226784"/>
            <a:ext cx="75231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err="1" smtClean="0"/>
              <a:t>mCBM</a:t>
            </a:r>
            <a:r>
              <a:rPr lang="en-US" dirty="0" smtClean="0"/>
              <a:t> is a full system test setup installed at SIS18/GSI dedicated</a:t>
            </a:r>
            <a:br>
              <a:rPr lang="en-US" dirty="0" smtClean="0"/>
            </a:br>
            <a:r>
              <a:rPr lang="en-US" dirty="0" smtClean="0"/>
              <a:t>for high rate detector and readout test including free streaming</a:t>
            </a:r>
            <a:br>
              <a:rPr lang="en-US" dirty="0" smtClean="0"/>
            </a:br>
            <a:r>
              <a:rPr lang="en-US" dirty="0" smtClean="0"/>
              <a:t>data acquisition and online event selection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Charged particle fluxes of up to 30 kHz/cm</a:t>
            </a:r>
            <a:r>
              <a:rPr lang="en-US" baseline="30000" dirty="0" smtClean="0"/>
              <a:t>2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Having a high rate test stand is highly important for detector development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10178035" y="3841815"/>
            <a:ext cx="1717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Target </a:t>
            </a:r>
            <a:r>
              <a:rPr lang="de-DE" dirty="0" err="1" smtClean="0"/>
              <a:t>chamber</a:t>
            </a:r>
            <a:endParaRPr lang="de-DE" dirty="0"/>
          </a:p>
        </p:txBody>
      </p:sp>
      <p:pic>
        <p:nvPicPr>
          <p:cNvPr id="41" name="Grafik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4822" y="889645"/>
            <a:ext cx="647969" cy="647969"/>
          </a:xfrm>
          <a:prstGeom prst="rect">
            <a:avLst/>
          </a:prstGeom>
        </p:spPr>
      </p:pic>
      <p:grpSp>
        <p:nvGrpSpPr>
          <p:cNvPr id="10" name="Gruppieren 9"/>
          <p:cNvGrpSpPr/>
          <p:nvPr/>
        </p:nvGrpSpPr>
        <p:grpSpPr>
          <a:xfrm>
            <a:off x="7540000" y="4162690"/>
            <a:ext cx="4037065" cy="2659955"/>
            <a:chOff x="7540000" y="4162690"/>
            <a:chExt cx="4037065" cy="265995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78653" y="4190053"/>
              <a:ext cx="3098412" cy="2632592"/>
            </a:xfrm>
            <a:prstGeom prst="rect">
              <a:avLst/>
            </a:prstGeom>
          </p:spPr>
        </p:pic>
        <p:pic>
          <p:nvPicPr>
            <p:cNvPr id="25" name="Grafik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85582" y="4493847"/>
              <a:ext cx="704258" cy="2083460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7540000" y="4162690"/>
              <a:ext cx="36819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Simulation: </a:t>
              </a:r>
              <a:r>
                <a:rPr lang="en-US" dirty="0" err="1" smtClean="0"/>
                <a:t>Au+Au</a:t>
              </a:r>
              <a:r>
                <a:rPr lang="en-US" dirty="0" smtClean="0"/>
                <a:t> @ 1.24 GeV </a:t>
              </a:r>
              <a:r>
                <a:rPr lang="en-US" dirty="0" err="1" smtClean="0"/>
                <a:t>mbias</a:t>
              </a:r>
              <a:endParaRPr lang="en-US" dirty="0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9092342" y="4709160"/>
              <a:ext cx="528320" cy="15595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Rechteck 36"/>
            <p:cNvSpPr/>
            <p:nvPr/>
          </p:nvSpPr>
          <p:spPr>
            <a:xfrm>
              <a:off x="10060383" y="4709160"/>
              <a:ext cx="498932" cy="155956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" name="Textfeld 11"/>
          <p:cNvSpPr txBox="1"/>
          <p:nvPr/>
        </p:nvSpPr>
        <p:spPr>
          <a:xfrm>
            <a:off x="9096100" y="823202"/>
            <a:ext cx="1193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N. Herrmann</a:t>
            </a:r>
            <a:endParaRPr lang="de-DE" sz="1400" dirty="0"/>
          </a:p>
        </p:txBody>
      </p:sp>
      <p:pic>
        <p:nvPicPr>
          <p:cNvPr id="42" name="Picture 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7645" y="0"/>
            <a:ext cx="1434355" cy="85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3" descr="CBM-Logo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623423" cy="85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68" y="1252249"/>
            <a:ext cx="6490331" cy="3809542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74" y="1213351"/>
            <a:ext cx="721674" cy="72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21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Microsoft Office PowerPoint</Application>
  <PresentationFormat>Breitbild</PresentationFormat>
  <Paragraphs>59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Arial Rounded MT Bold</vt:lpstr>
      <vt:lpstr>Calibri</vt:lpstr>
      <vt:lpstr>Calibri Light</vt:lpstr>
      <vt:lpstr>Office</vt:lpstr>
      <vt:lpstr>Ultra high rate single cell MRPCs</vt:lpstr>
      <vt:lpstr>Ultra high rate single cell MRPCs</vt:lpstr>
      <vt:lpstr>Ultra high rate single cell MRPCs</vt:lpstr>
      <vt:lpstr>mCBM @ SIS18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deppner-pc</dc:creator>
  <cp:lastModifiedBy>deppner-pc</cp:lastModifiedBy>
  <cp:revision>15</cp:revision>
  <dcterms:created xsi:type="dcterms:W3CDTF">2024-03-15T03:45:58Z</dcterms:created>
  <dcterms:modified xsi:type="dcterms:W3CDTF">2024-03-15T12:58:07Z</dcterms:modified>
</cp:coreProperties>
</file>