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4" r:id="rId4"/>
    <p:sldId id="265" r:id="rId5"/>
    <p:sldId id="263" r:id="rId6"/>
    <p:sldId id="258" r:id="rId7"/>
    <p:sldId id="260" r:id="rId8"/>
    <p:sldId id="261" r:id="rId9"/>
    <p:sldId id="259" r:id="rId10"/>
  </p:sldIdLst>
  <p:sldSz cx="9144000" cy="6858000" type="screen4x3"/>
  <p:notesSz cx="6858000" cy="9144000"/>
  <p:embeddedFontLst>
    <p:embeddedFont>
      <p:font typeface="Gill Sans MT" pitchFamily="34" charset="0"/>
      <p:regular r:id="rId12"/>
      <p:bold r:id="rId13"/>
      <p:italic r:id="rId14"/>
      <p:boldItalic r:id="rId15"/>
    </p:embeddedFont>
    <p:embeddedFont>
      <p:font typeface="Bookman Old Style" pitchFamily="18" charset="0"/>
      <p:regular r:id="rId16"/>
      <p:bold r:id="rId17"/>
      <p:italic r:id="rId18"/>
      <p:boldItalic r:id="rId19"/>
    </p:embeddedFon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Wingdings 3" pitchFamily="18" charset="2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70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E10F9-77EE-4234-9B77-AAE3571648CA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EB6EF-2DCC-410C-BEEB-F06F99962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9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48D81BF-8893-48A9-87A7-BFC290A53C7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48D81BF-8893-48A9-87A7-BFC290A53C7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48D81BF-8893-48A9-87A7-BFC290A53C74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ndico.cern.ch/categoryDisplay.py?categId=317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hyperlink" Target="http://radwg.web.cern.ch/RadWG/Pages/Radiation_levels/Weekly_report.htm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lhc-machine-committee/Presentations/1/lmc_93/lmc_93e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eg"/><Relationship Id="rId5" Type="http://schemas.openxmlformats.org/officeDocument/2006/relationships/image" Target="../media/image11.png"/><Relationship Id="rId4" Type="http://schemas.openxmlformats.org/officeDocument/2006/relationships/hyperlink" Target="https://espace.cern.ch/lhc-machine-committee/Presentations/1/lmc_93/lmc_93c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jpeg"/><Relationship Id="rId7" Type="http://schemas.openxmlformats.org/officeDocument/2006/relationships/hyperlink" Target="file:///\\cern.ch\dfs\Projects\R2E\Monitoring\Hongjun\Weekly%20Report%2025102010_version2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file:///\\cern.ch\dfs\Projects\R2E\Monitoring\Hongjun\2_Weekly%20Report%2025102010_Test3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hyperlink" Target="https://espace.cern.ch/lhc-md/Shared%20Documents/2011%20MD%20Requests/LHC-MD-REQUEST_R2E_tests_v2.doc" TargetMode="Externa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jpeg"/><Relationship Id="rId7" Type="http://schemas.openxmlformats.org/officeDocument/2006/relationships/hyperlink" Target="http://spsschedule.web.cern.ch/SPSschedule/schedules/sps/2011/v100/all.pd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1145469/2" TargetMode="External"/><Relationship Id="rId5" Type="http://schemas.openxmlformats.org/officeDocument/2006/relationships/hyperlink" Target="https://edms.cern.ch/nav/P:CERN-0000089142:V0" TargetMode="External"/><Relationship Id="rId10" Type="http://schemas.openxmlformats.org/officeDocument/2006/relationships/image" Target="../media/image7.png"/><Relationship Id="rId4" Type="http://schemas.openxmlformats.org/officeDocument/2006/relationships/hyperlink" Target="http://cern.ch/h4irrad" TargetMode="External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Report from the MCWG, 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R2E </a:t>
            </a:r>
            <a:r>
              <a:rPr lang="en-US" dirty="0" smtClean="0"/>
              <a:t>Project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43808" y="5124450"/>
            <a:ext cx="5233392" cy="5334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M. Calviani on behalf of the MCWG </a:t>
            </a:r>
            <a:r>
              <a:rPr lang="en-US" dirty="0"/>
              <a:t>(</a:t>
            </a:r>
            <a:r>
              <a:rPr lang="en-US" dirty="0">
                <a:hlinkClick r:id="rId2"/>
              </a:rPr>
              <a:t>link</a:t>
            </a:r>
            <a:r>
              <a:rPr lang="en-US" dirty="0"/>
              <a:t>), EN/STI</a:t>
            </a:r>
          </a:p>
        </p:txBody>
      </p:sp>
      <p:pic>
        <p:nvPicPr>
          <p:cNvPr id="4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51054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5129784"/>
            <a:ext cx="609600" cy="541403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15" y="5105400"/>
            <a:ext cx="579737" cy="56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091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 on the weekly report</a:t>
            </a:r>
            <a:endParaRPr lang="en-US" dirty="0"/>
          </a:p>
        </p:txBody>
      </p:sp>
      <p:pic>
        <p:nvPicPr>
          <p:cNvPr id="7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11" y="2911946"/>
            <a:ext cx="8915400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00411" y="1340768"/>
            <a:ext cx="82040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Weekly reports distributed through the </a:t>
            </a:r>
            <a:r>
              <a:rPr lang="en-GB" dirty="0" err="1" smtClean="0"/>
              <a:t>RadWG</a:t>
            </a:r>
            <a:r>
              <a:rPr lang="en-GB" dirty="0" smtClean="0"/>
              <a:t>: </a:t>
            </a:r>
            <a:r>
              <a:rPr lang="en-GB" dirty="0">
                <a:hlinkClick r:id="rId5"/>
              </a:rPr>
              <a:t>http://</a:t>
            </a:r>
            <a:r>
              <a:rPr lang="en-GB" dirty="0" smtClean="0">
                <a:hlinkClick r:id="rId5"/>
              </a:rPr>
              <a:t>radwg.web.cern.ch/RadWG/Pages/Radiation_levels/Weekly_report.htm</a:t>
            </a:r>
            <a:endParaRPr lang="en-GB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Review of R factor for tunnel location (measurement in the UJ13 </a:t>
            </a:r>
            <a:r>
              <a:rPr lang="en-GB" dirty="0" smtClean="0">
                <a:sym typeface="Wingdings" pitchFamily="2" charset="2"/>
              </a:rPr>
              <a:t> R=0.4)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>
                <a:sym typeface="Wingdings" pitchFamily="2" charset="2"/>
              </a:rPr>
              <a:t>Offset corrected BLM data are now available and provided by BE/BI/BL (A. Nordt) every week  integrated with the weekly report </a:t>
            </a:r>
            <a:r>
              <a:rPr lang="en-GB" dirty="0" smtClean="0"/>
              <a:t> 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15" y="6382513"/>
            <a:ext cx="4684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643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News on the weekly report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MC - Report from the MCWC - 5th R2E Project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698060" cy="336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627784" y="2950654"/>
            <a:ext cx="1440160" cy="33433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627784" y="3933056"/>
            <a:ext cx="1440160" cy="167165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067944" y="2924944"/>
            <a:ext cx="84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prior. 1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067944" y="3789040"/>
            <a:ext cx="84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prior. 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4725144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The present highest loaded shielding areas are the </a:t>
            </a:r>
            <a:r>
              <a:rPr lang="en-GB" b="1" dirty="0" smtClean="0">
                <a:solidFill>
                  <a:srgbClr val="0070C0"/>
                </a:solidFill>
              </a:rPr>
              <a:t>UJ14/16</a:t>
            </a:r>
            <a:r>
              <a:rPr lang="en-GB" dirty="0" smtClean="0"/>
              <a:t> (ATLAS </a:t>
            </a:r>
            <a:r>
              <a:rPr lang="en-GB" dirty="0" err="1" smtClean="0"/>
              <a:t>lumi</a:t>
            </a:r>
            <a:r>
              <a:rPr lang="en-GB" dirty="0" smtClean="0"/>
              <a:t> driven) where several equipment already failed (collimators, CRYO, biometry…) and for which relocation is under study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>
                <a:sym typeface="Wingdings" pitchFamily="2" charset="2"/>
                <a:hlinkClick r:id="rId3"/>
              </a:rPr>
              <a:t>link</a:t>
            </a:r>
            <a:endParaRPr lang="en-GB" dirty="0" smtClean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>
                <a:sym typeface="Wingdings" pitchFamily="2" charset="2"/>
              </a:rPr>
              <a:t>Inverted asymmetry (!) between the UJ13/17 and UJ14/16  shielding?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>
                <a:sym typeface="Wingdings" pitchFamily="2" charset="2"/>
              </a:rPr>
              <a:t>The next priority point is the </a:t>
            </a:r>
            <a:r>
              <a:rPr lang="en-GB" b="1" dirty="0" smtClean="0">
                <a:solidFill>
                  <a:srgbClr val="0070C0"/>
                </a:solidFill>
                <a:sym typeface="Wingdings" pitchFamily="2" charset="2"/>
              </a:rPr>
              <a:t>UJ56</a:t>
            </a:r>
            <a:r>
              <a:rPr lang="en-GB" dirty="0" smtClean="0">
                <a:sym typeface="Wingdings" pitchFamily="2" charset="2"/>
              </a:rPr>
              <a:t> (fluence less by factor of 2x)</a:t>
            </a:r>
            <a:endParaRPr lang="en-GB" dirty="0"/>
          </a:p>
        </p:txBody>
      </p:sp>
      <p:pic>
        <p:nvPicPr>
          <p:cNvPr id="12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EN-STI-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15" y="6382513"/>
            <a:ext cx="4684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451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News on the weekly report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1" y="1268760"/>
            <a:ext cx="902017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198884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PLC failures links in </a:t>
            </a:r>
            <a:r>
              <a:rPr lang="en-GB" b="1" dirty="0" smtClean="0">
                <a:solidFill>
                  <a:srgbClr val="0070C0"/>
                </a:solidFill>
              </a:rPr>
              <a:t>US85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 smtClean="0">
                <a:sym typeface="Wingdings" pitchFamily="2" charset="2"/>
              </a:rPr>
              <a:t>In ~1 month we got ~1-2*10</a:t>
            </a:r>
            <a:r>
              <a:rPr lang="en-GB" baseline="30000" dirty="0" smtClean="0">
                <a:sym typeface="Wingdings" pitchFamily="2" charset="2"/>
              </a:rPr>
              <a:t>6</a:t>
            </a:r>
            <a:r>
              <a:rPr lang="en-GB" dirty="0" smtClean="0">
                <a:sym typeface="Wingdings" pitchFamily="2" charset="2"/>
              </a:rPr>
              <a:t> cm</a:t>
            </a:r>
            <a:r>
              <a:rPr lang="en-GB" baseline="30000" dirty="0" smtClean="0">
                <a:sym typeface="Wingdings" pitchFamily="2" charset="2"/>
              </a:rPr>
              <a:t>-2</a:t>
            </a:r>
            <a:r>
              <a:rPr lang="en-GB" dirty="0" smtClean="0">
                <a:sym typeface="Wingdings" pitchFamily="2" charset="2"/>
              </a:rPr>
              <a:t> HEH, sufficient for failure of another device?  test in H4IRRAD to point out whether is radiation or not!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 smtClean="0">
                <a:sym typeface="Wingdings" pitchFamily="2" charset="2"/>
              </a:rPr>
              <a:t>Up to know (cumulated 2011 operation) is ~5-6*10</a:t>
            </a:r>
            <a:r>
              <a:rPr lang="en-GB" baseline="30000" dirty="0" smtClean="0">
                <a:sym typeface="Wingdings" pitchFamily="2" charset="2"/>
              </a:rPr>
              <a:t>6</a:t>
            </a:r>
            <a:r>
              <a:rPr lang="en-GB" dirty="0" smtClean="0">
                <a:sym typeface="Wingdings" pitchFamily="2" charset="2"/>
              </a:rPr>
              <a:t> cm</a:t>
            </a:r>
            <a:r>
              <a:rPr lang="en-GB" baseline="30000" dirty="0" smtClean="0">
                <a:sym typeface="Wingdings" pitchFamily="2" charset="2"/>
              </a:rPr>
              <a:t>-2</a:t>
            </a:r>
            <a:r>
              <a:rPr lang="en-GB" dirty="0" smtClean="0">
                <a:sym typeface="Wingdings" pitchFamily="2" charset="2"/>
              </a:rPr>
              <a:t>/2011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4" y="3429372"/>
            <a:ext cx="88868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8" y="4665910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P4</a:t>
            </a:r>
            <a:r>
              <a:rPr lang="en-GB" dirty="0" smtClean="0"/>
              <a:t> and </a:t>
            </a:r>
            <a:r>
              <a:rPr lang="en-GB" b="1" dirty="0" smtClean="0">
                <a:solidFill>
                  <a:srgbClr val="0070C0"/>
                </a:solidFill>
              </a:rPr>
              <a:t>P6</a:t>
            </a:r>
            <a:r>
              <a:rPr lang="en-GB" dirty="0" smtClean="0"/>
              <a:t> LSS are also presenting signs of significant beam-gas interaction (vacuum increase/e-cloud)! </a:t>
            </a:r>
            <a:r>
              <a:rPr lang="en-GB" dirty="0" smtClean="0">
                <a:sym typeface="Wingdings" pitchFamily="2" charset="2"/>
              </a:rPr>
              <a:t> radiation effects on the arc detectors? (</a:t>
            </a:r>
            <a:r>
              <a:rPr lang="en-GB" dirty="0" smtClean="0">
                <a:sym typeface="Wingdings" pitchFamily="2" charset="2"/>
                <a:hlinkClick r:id="rId4"/>
              </a:rPr>
              <a:t>link</a:t>
            </a:r>
            <a:r>
              <a:rPr lang="en-GB" dirty="0" smtClean="0">
                <a:sym typeface="Wingdings" pitchFamily="2" charset="2"/>
              </a:rPr>
              <a:t>)</a:t>
            </a:r>
            <a:endParaRPr lang="en-GB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4194076"/>
            <a:ext cx="3456384" cy="2127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EN-STI-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15" y="6382513"/>
            <a:ext cx="4684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69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News on the weekly report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1520" y="4280844"/>
            <a:ext cx="8352928" cy="2028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b="1" dirty="0" smtClean="0">
                <a:solidFill>
                  <a:srgbClr val="0070C0"/>
                </a:solidFill>
              </a:rPr>
              <a:t>TODO list</a:t>
            </a:r>
            <a:r>
              <a:rPr lang="en-GB" dirty="0" smtClean="0">
                <a:solidFill>
                  <a:srgbClr val="0070C0"/>
                </a:solidFill>
              </a:rPr>
              <a:t>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 smtClean="0"/>
              <a:t>Summing up all the location for which we know the R factor 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 smtClean="0"/>
              <a:t>Automatic time evolution of radiation levels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 smtClean="0"/>
              <a:t>Update of the graphical representation of radiation levels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 smtClean="0"/>
              <a:t>Beam intensity in the weekly report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 smtClean="0"/>
              <a:t>Calibration of RadMons </a:t>
            </a:r>
            <a:r>
              <a:rPr lang="en-GB" dirty="0" smtClean="0">
                <a:sym typeface="Wingdings" pitchFamily="2" charset="2"/>
              </a:rPr>
              <a:t> effect of RadMon orientation in the radiation field evaluation for shielded areas! 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067736" cy="3008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00192" y="1322184"/>
            <a:ext cx="2744149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W14: scrubbing run</a:t>
            </a:r>
          </a:p>
          <a:p>
            <a:r>
              <a:rPr lang="en-GB" sz="1400" b="1" dirty="0" smtClean="0"/>
              <a:t>W15+W16+W17: physics, 50ns</a:t>
            </a:r>
          </a:p>
          <a:p>
            <a:r>
              <a:rPr lang="en-GB" sz="1400" b="1" dirty="0" smtClean="0"/>
              <a:t>W18+W19: MD+TS</a:t>
            </a:r>
          </a:p>
        </p:txBody>
      </p:sp>
      <p:pic>
        <p:nvPicPr>
          <p:cNvPr id="9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15" y="6382513"/>
            <a:ext cx="4684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072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Updated version of the graphical </a:t>
            </a:r>
            <a:r>
              <a:rPr lang="en-GB" dirty="0" smtClean="0"/>
              <a:t>monitoring tool</a:t>
            </a:r>
            <a:endParaRPr lang="en-US" dirty="0"/>
          </a:p>
        </p:txBody>
      </p:sp>
      <p:pic>
        <p:nvPicPr>
          <p:cNvPr id="4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6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5536" y="2329716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hlinkClick r:id="rId4"/>
              </a:rPr>
              <a:t>G</a:t>
            </a:r>
            <a:r>
              <a:rPr lang="en-GB" sz="1400" dirty="0">
                <a:hlinkClick r:id="rId4"/>
              </a:rPr>
              <a:t>:/Projects/R2E/Monitoring/Hongjun/2_Weekly%20Report%2025102010_Test3.html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1196752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sz="2000" dirty="0" smtClean="0"/>
              <a:t>According to the feedback of the last MCWG Hong Jun have created two versions of the graphical weekly report representation, using two different layout drawings</a:t>
            </a:r>
            <a:endParaRPr lang="en-GB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062436"/>
            <a:ext cx="4608512" cy="3022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2996391"/>
            <a:ext cx="3456384" cy="3312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211960" y="5282044"/>
            <a:ext cx="4320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hlinkClick r:id="rId7" action="ppaction://hlinkfile"/>
              </a:rPr>
              <a:t>G:\Projects\R2E\Monitoring\Hongjun\Weekly Report 25102010_version2.html</a:t>
            </a:r>
            <a:endParaRPr lang="en-GB" sz="14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15" y="6382513"/>
            <a:ext cx="4684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215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LHC-MD for R2E</a:t>
            </a:r>
            <a:endParaRPr lang="en-US" dirty="0"/>
          </a:p>
        </p:txBody>
      </p:sp>
      <p:pic>
        <p:nvPicPr>
          <p:cNvPr id="4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48065" y="1602666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TS#3 have been shifted forward by 2 weeks!</a:t>
            </a:r>
          </a:p>
          <a:p>
            <a:pPr marL="285750" indent="-285750">
              <a:buFont typeface="Wingdings" pitchFamily="2" charset="2"/>
              <a:buChar char="§"/>
            </a:pPr>
            <a:endParaRPr lang="en-GB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Most probably the R2E MD will be performed between the 29</a:t>
            </a:r>
            <a:r>
              <a:rPr lang="en-GB" baseline="30000" dirty="0" smtClean="0"/>
              <a:t>th</a:t>
            </a:r>
            <a:r>
              <a:rPr lang="en-GB" dirty="0" smtClean="0"/>
              <a:t> June and 3</a:t>
            </a:r>
            <a:r>
              <a:rPr lang="en-GB" baseline="30000" dirty="0" smtClean="0"/>
              <a:t>rd </a:t>
            </a:r>
            <a:r>
              <a:rPr lang="en-GB" dirty="0" smtClean="0"/>
              <a:t>July 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0034" y="1268760"/>
            <a:ext cx="4409997" cy="2475453"/>
            <a:chOff x="450034" y="1340768"/>
            <a:chExt cx="4409997" cy="247545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034" y="1340768"/>
              <a:ext cx="4409997" cy="2475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2200871" y="2276872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TS</a:t>
              </a:r>
              <a:endParaRPr lang="en-GB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75656" y="2627620"/>
              <a:ext cx="572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MD</a:t>
              </a:r>
              <a:endParaRPr lang="en-GB" b="1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7544" y="3701931"/>
            <a:ext cx="83704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An updated version of the request taking into account the updated objective of the test have </a:t>
            </a:r>
            <a:r>
              <a:rPr lang="en-GB" dirty="0"/>
              <a:t>been uploaded </a:t>
            </a:r>
            <a:r>
              <a:rPr lang="en-GB" dirty="0">
                <a:hlinkClick r:id="rId5"/>
              </a:rPr>
              <a:t>https://</a:t>
            </a:r>
            <a:r>
              <a:rPr lang="en-GB" dirty="0" smtClean="0">
                <a:hlinkClick r:id="rId5"/>
              </a:rPr>
              <a:t>espace.cern.ch/lhc-md/Shared%20Documents/2011%20MD%20Requests/LHC-MD-REQUEST_R2E_tests_v2.doc</a:t>
            </a:r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We have discussed with BE/OP on the details beam parameters for the test 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 smtClean="0">
                <a:sym typeface="Wingdings" pitchFamily="2" charset="2"/>
              </a:rPr>
              <a:t>An </a:t>
            </a:r>
            <a:r>
              <a:rPr lang="en-GB" b="1" dirty="0" smtClean="0">
                <a:solidFill>
                  <a:srgbClr val="0070C0"/>
                </a:solidFill>
                <a:sym typeface="Wingdings" pitchFamily="2" charset="2"/>
              </a:rPr>
              <a:t>accurate planning of the test </a:t>
            </a:r>
            <a:r>
              <a:rPr lang="en-GB" dirty="0" smtClean="0">
                <a:sym typeface="Wingdings" pitchFamily="2" charset="2"/>
              </a:rPr>
              <a:t>is needed  TODO list!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15" y="6382513"/>
            <a:ext cx="4684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230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277613" y="629980"/>
            <a:ext cx="220192" cy="21602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277613" y="935360"/>
            <a:ext cx="220192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41821" y="548680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FIP RadMon (5V)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41821" y="836712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BatMon (3V)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65040" y="3140968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MBC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313584" y="3142136"/>
            <a:ext cx="711696" cy="358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MQ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169296" y="3140968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MBA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617840" y="3142136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MBB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33264" y="3140968"/>
            <a:ext cx="12961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MBB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21196" y="3129020"/>
            <a:ext cx="396044" cy="358104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130008" y="3144072"/>
            <a:ext cx="396044" cy="358104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5105672" y="2952383"/>
            <a:ext cx="0" cy="548625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37320" y="2636912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Cell 14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209715" y="2636912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Cell 15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3161456" y="3582308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297088" y="3582308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241576" y="3144072"/>
            <a:ext cx="45719" cy="35810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867114" y="2821578"/>
            <a:ext cx="8162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00B050"/>
                </a:solidFill>
              </a:rPr>
              <a:t>corrector</a:t>
            </a:r>
            <a:endParaRPr lang="en-US" sz="1100" b="1" dirty="0">
              <a:solidFill>
                <a:srgbClr val="00B050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425152" y="2708920"/>
            <a:ext cx="1152128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25152" y="2348880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Beam 1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547664" y="107340"/>
            <a:ext cx="5670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Gill Sans MT" pitchFamily="34" charset="0"/>
              </a:rPr>
              <a:t>LHC beam tests cell 14R2 – </a:t>
            </a:r>
            <a:r>
              <a:rPr lang="en-US" b="1" u="sng" dirty="0" smtClean="0">
                <a:latin typeface="Gill Sans MT" pitchFamily="34" charset="0"/>
              </a:rPr>
              <a:t>installed </a:t>
            </a:r>
            <a:r>
              <a:rPr lang="en-US" b="1" dirty="0" smtClean="0">
                <a:latin typeface="Gill Sans MT" pitchFamily="34" charset="0"/>
              </a:rPr>
              <a:t>configuration </a:t>
            </a:r>
            <a:endParaRPr lang="en-US" b="1" dirty="0">
              <a:latin typeface="Gill Sans MT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4097560" y="3573016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233192" y="3573016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025280" y="3573016"/>
            <a:ext cx="144016" cy="144016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277613" y="1223392"/>
            <a:ext cx="220192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641821" y="1124744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BatMon (5V)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954182" y="1309410"/>
            <a:ext cx="5115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i.e.</a:t>
            </a:r>
            <a:r>
              <a:rPr lang="en-US" sz="1400" dirty="0" smtClean="0"/>
              <a:t>: +1 FIP RadMon (5V) +1 BatMon (3V) +2 BatMon (5V) + 2 BLMs</a:t>
            </a:r>
            <a:endParaRPr lang="en-US" sz="1400" dirty="0"/>
          </a:p>
        </p:txBody>
      </p:sp>
      <p:sp>
        <p:nvSpPr>
          <p:cNvPr id="30" name="Oval 29"/>
          <p:cNvSpPr/>
          <p:nvPr/>
        </p:nvSpPr>
        <p:spPr>
          <a:xfrm>
            <a:off x="2325705" y="3573016"/>
            <a:ext cx="144016" cy="144016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077563" y="603340"/>
            <a:ext cx="4526885" cy="665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8h requested, 450 GeV/beam requested, 5*10</a:t>
            </a:r>
            <a:r>
              <a:rPr lang="en-US" baseline="30000" dirty="0" smtClean="0"/>
              <a:t>9</a:t>
            </a:r>
            <a:r>
              <a:rPr lang="en-US" dirty="0" smtClean="0"/>
              <a:t>-1*10</a:t>
            </a:r>
            <a:r>
              <a:rPr lang="en-US" baseline="30000" dirty="0" smtClean="0"/>
              <a:t>10</a:t>
            </a:r>
            <a:r>
              <a:rPr lang="en-US" dirty="0" smtClean="0"/>
              <a:t> p/bunch, 1 bunch/beam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2840432" y="3631456"/>
            <a:ext cx="288032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089176" y="3752613"/>
            <a:ext cx="288032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710284" y="4216019"/>
            <a:ext cx="288032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8049616" y="4111188"/>
            <a:ext cx="4828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BLMs</a:t>
            </a:r>
            <a:endParaRPr lang="en-US" dirty="0"/>
          </a:p>
        </p:txBody>
      </p:sp>
      <p:pic>
        <p:nvPicPr>
          <p:cNvPr id="36" name="Picture 2" descr="G:\Workspaces\c\calviani\R2E\MD_requests\9May11_BLM_installation\IMG_14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25143"/>
            <a:ext cx="2052000" cy="153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 descr="G:\Workspaces\c\calviani\R2E\MD_requests\9May11_BLM_installation\IMG_14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088" y="4702122"/>
            <a:ext cx="2052000" cy="153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G:\Workspaces\c\calviani\R2E\MD_requests\9May11_BLM_installation\IMG_147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59" y="4680520"/>
            <a:ext cx="2052000" cy="153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1868390" y="3726324"/>
            <a:ext cx="9541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STD0022(</a:t>
            </a:r>
            <a:r>
              <a:rPr lang="en-GB" sz="1050" b="1" dirty="0" smtClean="0">
                <a:solidFill>
                  <a:srgbClr val="0070C0"/>
                </a:solidFill>
              </a:rPr>
              <a:t>5V</a:t>
            </a:r>
            <a:r>
              <a:rPr lang="en-GB" sz="1050" dirty="0" smtClean="0"/>
              <a:t>)</a:t>
            </a:r>
            <a:endParaRPr lang="en-US" sz="1050" dirty="0"/>
          </a:p>
        </p:txBody>
      </p:sp>
      <p:sp>
        <p:nvSpPr>
          <p:cNvPr id="40" name="TextBox 39"/>
          <p:cNvSpPr txBox="1"/>
          <p:nvPr/>
        </p:nvSpPr>
        <p:spPr>
          <a:xfrm>
            <a:off x="2859721" y="3717032"/>
            <a:ext cx="1032655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2RM10S(</a:t>
            </a:r>
            <a:r>
              <a:rPr lang="en-GB" sz="1050" b="1" dirty="0" smtClean="0">
                <a:solidFill>
                  <a:srgbClr val="00B050"/>
                </a:solidFill>
              </a:rPr>
              <a:t>5V</a:t>
            </a:r>
            <a:r>
              <a:rPr lang="en-GB" sz="1050" dirty="0" smtClean="0"/>
              <a:t>)</a:t>
            </a:r>
          </a:p>
          <a:p>
            <a:r>
              <a:rPr lang="en-GB" sz="1050" dirty="0" smtClean="0"/>
              <a:t>+STD0021(</a:t>
            </a:r>
            <a:r>
              <a:rPr lang="en-GB" sz="1050" b="1" dirty="0" smtClean="0">
                <a:solidFill>
                  <a:srgbClr val="FF0000"/>
                </a:solidFill>
              </a:rPr>
              <a:t>3V</a:t>
            </a:r>
            <a:r>
              <a:rPr lang="en-GB" sz="1050" dirty="0" smtClean="0"/>
              <a:t>)</a:t>
            </a:r>
          </a:p>
          <a:p>
            <a:r>
              <a:rPr lang="en-GB" sz="1050" dirty="0" smtClean="0"/>
              <a:t>+BLM1</a:t>
            </a:r>
            <a:endParaRPr lang="en-US" sz="1050" dirty="0"/>
          </a:p>
        </p:txBody>
      </p:sp>
      <p:sp>
        <p:nvSpPr>
          <p:cNvPr id="41" name="TextBox 40"/>
          <p:cNvSpPr txBox="1"/>
          <p:nvPr/>
        </p:nvSpPr>
        <p:spPr>
          <a:xfrm>
            <a:off x="3923928" y="3861048"/>
            <a:ext cx="1032655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2RM20S(</a:t>
            </a:r>
            <a:r>
              <a:rPr lang="en-GB" sz="1050" b="1" dirty="0" smtClean="0">
                <a:solidFill>
                  <a:srgbClr val="00B050"/>
                </a:solidFill>
              </a:rPr>
              <a:t>5V</a:t>
            </a:r>
            <a:r>
              <a:rPr lang="en-GB" sz="1050" dirty="0" smtClean="0"/>
              <a:t>)</a:t>
            </a:r>
          </a:p>
          <a:p>
            <a:r>
              <a:rPr lang="en-GB" sz="1050" dirty="0" smtClean="0"/>
              <a:t>+STD0020(</a:t>
            </a:r>
            <a:r>
              <a:rPr lang="en-GB" sz="1050" b="1" dirty="0" smtClean="0">
                <a:solidFill>
                  <a:srgbClr val="FF0000"/>
                </a:solidFill>
              </a:rPr>
              <a:t>3V</a:t>
            </a:r>
            <a:r>
              <a:rPr lang="en-GB" sz="1050" dirty="0" smtClean="0"/>
              <a:t>)</a:t>
            </a:r>
          </a:p>
          <a:p>
            <a:r>
              <a:rPr lang="en-GB" sz="1050" dirty="0" smtClean="0"/>
              <a:t>+BLM2</a:t>
            </a:r>
            <a:endParaRPr lang="en-US" sz="1050" dirty="0"/>
          </a:p>
        </p:txBody>
      </p:sp>
      <p:sp>
        <p:nvSpPr>
          <p:cNvPr id="42" name="TextBox 41"/>
          <p:cNvSpPr txBox="1"/>
          <p:nvPr/>
        </p:nvSpPr>
        <p:spPr>
          <a:xfrm>
            <a:off x="4786432" y="3713185"/>
            <a:ext cx="9541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STD0023(</a:t>
            </a:r>
            <a:r>
              <a:rPr lang="en-GB" sz="1050" b="1" dirty="0" smtClean="0">
                <a:solidFill>
                  <a:srgbClr val="0070C0"/>
                </a:solidFill>
              </a:rPr>
              <a:t>5V</a:t>
            </a:r>
            <a:r>
              <a:rPr lang="en-GB" sz="1050" dirty="0" smtClean="0"/>
              <a:t>)</a:t>
            </a:r>
            <a:endParaRPr lang="en-US" sz="1050" dirty="0"/>
          </a:p>
        </p:txBody>
      </p:sp>
      <p:cxnSp>
        <p:nvCxnSpPr>
          <p:cNvPr id="43" name="Straight Arrow Connector 42"/>
          <p:cNvCxnSpPr>
            <a:stCxn id="40" idx="1"/>
            <a:endCxn id="38" idx="0"/>
          </p:cNvCxnSpPr>
          <p:nvPr/>
        </p:nvCxnSpPr>
        <p:spPr>
          <a:xfrm flipH="1">
            <a:off x="1629959" y="4005573"/>
            <a:ext cx="1229762" cy="6749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1" idx="2"/>
            <a:endCxn id="37" idx="0"/>
          </p:cNvCxnSpPr>
          <p:nvPr/>
        </p:nvCxnSpPr>
        <p:spPr>
          <a:xfrm flipH="1">
            <a:off x="4338088" y="4438129"/>
            <a:ext cx="102168" cy="2639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2" idx="2"/>
            <a:endCxn id="36" idx="0"/>
          </p:cNvCxnSpPr>
          <p:nvPr/>
        </p:nvCxnSpPr>
        <p:spPr>
          <a:xfrm>
            <a:off x="5263486" y="3967101"/>
            <a:ext cx="2134714" cy="75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067944" y="1685999"/>
            <a:ext cx="26311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23m between the two BLMs</a:t>
            </a:r>
          </a:p>
          <a:p>
            <a:r>
              <a:rPr lang="en-GB" sz="1400" dirty="0" smtClean="0"/>
              <a:t>60cm from BLM1 and 2RM10S</a:t>
            </a:r>
          </a:p>
          <a:p>
            <a:r>
              <a:rPr lang="en-GB" sz="1400" dirty="0" smtClean="0"/>
              <a:t>3.9m from STD0022 and BLM1</a:t>
            </a:r>
          </a:p>
          <a:p>
            <a:r>
              <a:rPr lang="en-GB" sz="1400" dirty="0" smtClean="0"/>
              <a:t>6.6m from STD0023 and 2RM20S</a:t>
            </a:r>
            <a:endParaRPr lang="en-US" sz="1400" dirty="0"/>
          </a:p>
        </p:txBody>
      </p:sp>
      <p:sp>
        <p:nvSpPr>
          <p:cNvPr id="47" name="Rectangle 46"/>
          <p:cNvSpPr/>
          <p:nvPr/>
        </p:nvSpPr>
        <p:spPr>
          <a:xfrm>
            <a:off x="1532706" y="1697583"/>
            <a:ext cx="18668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2RM20S:  3925m</a:t>
            </a:r>
          </a:p>
          <a:p>
            <a:r>
              <a:rPr lang="en-US" dirty="0">
                <a:solidFill>
                  <a:srgbClr val="FF0000"/>
                </a:solidFill>
              </a:rPr>
              <a:t>2RM10S: 3913m</a:t>
            </a:r>
          </a:p>
        </p:txBody>
      </p:sp>
      <p:sp>
        <p:nvSpPr>
          <p:cNvPr id="48" name="Date Placeholder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8</a:t>
            </a:fld>
            <a:endParaRPr lang="en-US"/>
          </a:p>
        </p:txBody>
      </p:sp>
      <p:pic>
        <p:nvPicPr>
          <p:cNvPr id="51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51" descr="EN-STI-LOG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15" y="6382513"/>
            <a:ext cx="4684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85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(brief) Status </a:t>
            </a:r>
            <a:r>
              <a:rPr lang="en-GB" dirty="0" smtClean="0"/>
              <a:t>of H4IRRAD</a:t>
            </a:r>
            <a:endParaRPr lang="en-US" dirty="0"/>
          </a:p>
        </p:txBody>
      </p:sp>
      <p:pic>
        <p:nvPicPr>
          <p:cNvPr id="4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26th May 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 - Report from the MCWC - 5th R2E Project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81BF-8893-48A9-87A7-BFC290A53C74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1371664"/>
            <a:ext cx="42176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The H4IRRAD test area is almost finished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>
                <a:hlinkClick r:id="rId4"/>
              </a:rPr>
              <a:t>http://cern.ch/h4irrad</a:t>
            </a:r>
            <a:r>
              <a:rPr lang="en-GB" dirty="0" smtClean="0"/>
              <a:t> up and running </a:t>
            </a:r>
            <a:r>
              <a:rPr lang="en-GB" dirty="0" smtClean="0">
                <a:sym typeface="Wingdings" pitchFamily="2" charset="2"/>
              </a:rPr>
              <a:t> documentation will be uploaded there and on the EDMS node (</a:t>
            </a:r>
            <a:r>
              <a:rPr lang="en-GB" dirty="0" smtClean="0">
                <a:sym typeface="Wingdings" pitchFamily="2" charset="2"/>
                <a:hlinkClick r:id="rId5"/>
              </a:rPr>
              <a:t>link</a:t>
            </a:r>
            <a:r>
              <a:rPr lang="en-GB" dirty="0" smtClean="0">
                <a:sym typeface="Wingdings" pitchFamily="2" charset="2"/>
              </a:rPr>
              <a:t>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>
                <a:sym typeface="Wingdings" pitchFamily="2" charset="2"/>
              </a:rPr>
              <a:t>Documentation for DSOs/RSOs in advanced phase (</a:t>
            </a:r>
            <a:r>
              <a:rPr lang="en-GB" dirty="0" smtClean="0">
                <a:hlinkClick r:id="rId6"/>
              </a:rPr>
              <a:t>link</a:t>
            </a:r>
            <a:r>
              <a:rPr lang="en-GB" dirty="0" smtClean="0">
                <a:sym typeface="Wingdings" pitchFamily="2" charset="2"/>
              </a:rPr>
              <a:t>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7504" y="3717032"/>
            <a:ext cx="56886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>
                <a:sym typeface="Wingdings" pitchFamily="2" charset="2"/>
              </a:rPr>
              <a:t>If  TAX intervention will go smoothly, the preliminary plans calls for start of H4IRRAD beam for the </a:t>
            </a:r>
            <a:r>
              <a:rPr lang="en-GB" b="1" dirty="0">
                <a:solidFill>
                  <a:srgbClr val="0070C0"/>
                </a:solidFill>
                <a:sym typeface="Wingdings" pitchFamily="2" charset="2"/>
              </a:rPr>
              <a:t>8</a:t>
            </a:r>
            <a:r>
              <a:rPr lang="en-GB" b="1" baseline="30000" dirty="0">
                <a:solidFill>
                  <a:srgbClr val="0070C0"/>
                </a:solidFill>
                <a:sym typeface="Wingdings" pitchFamily="2" charset="2"/>
              </a:rPr>
              <a:t>th</a:t>
            </a:r>
            <a:r>
              <a:rPr lang="en-GB" b="1" dirty="0">
                <a:solidFill>
                  <a:srgbClr val="0070C0"/>
                </a:solidFill>
                <a:sym typeface="Wingdings" pitchFamily="2" charset="2"/>
              </a:rPr>
              <a:t> June</a:t>
            </a:r>
            <a:r>
              <a:rPr lang="en-GB" dirty="0">
                <a:sym typeface="Wingdings" pitchFamily="2" charset="2"/>
              </a:rPr>
              <a:t> (effectively 9/10</a:t>
            </a:r>
            <a:r>
              <a:rPr lang="en-GB" baseline="30000" dirty="0">
                <a:sym typeface="Wingdings" pitchFamily="2" charset="2"/>
              </a:rPr>
              <a:t>th</a:t>
            </a:r>
            <a:r>
              <a:rPr lang="en-GB" dirty="0">
                <a:sym typeface="Wingdings" pitchFamily="2" charset="2"/>
              </a:rPr>
              <a:t>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>
                <a:sym typeface="Wingdings" pitchFamily="2" charset="2"/>
              </a:rPr>
              <a:t>SPS Schedule </a:t>
            </a:r>
            <a:r>
              <a:rPr lang="en-GB" dirty="0">
                <a:hlinkClick r:id="rId7"/>
              </a:rPr>
              <a:t>http://spsschedule.web.cern.ch/SPSschedule/schedules/sps/2011/v100/all.pdf</a:t>
            </a:r>
            <a:r>
              <a:rPr lang="en-GB" dirty="0">
                <a:sym typeface="Wingdings" pitchFamily="2" charset="2"/>
              </a:rPr>
              <a:t> </a:t>
            </a:r>
            <a:endParaRPr lang="en-GB" dirty="0" smtClean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>
                <a:sym typeface="Wingdings" pitchFamily="2" charset="2"/>
              </a:rPr>
              <a:t>Users meeting this Friday to discuss test schedule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Parallel discussion with PS/SPS coordinator to improve the scheduling and </a:t>
            </a:r>
            <a:r>
              <a:rPr lang="en-GB" b="1" dirty="0" smtClean="0">
                <a:solidFill>
                  <a:srgbClr val="0070C0"/>
                </a:solidFill>
              </a:rPr>
              <a:t>prioritize H4IRRAD tests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180" y="1224600"/>
            <a:ext cx="4711316" cy="2407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G:\Workspaces\c\calviani\R2E\H4IRRAD\Photos\20May2011\IMG_154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89040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804248" y="2806638"/>
            <a:ext cx="576064" cy="62236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8028384" y="2806638"/>
            <a:ext cx="504056" cy="62236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15" y="6382513"/>
            <a:ext cx="4684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48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110</TotalTime>
  <Words>735</Words>
  <Application>Microsoft Office PowerPoint</Application>
  <PresentationFormat>On-screen Show (4:3)</PresentationFormat>
  <Paragraphs>103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Gill Sans MT</vt:lpstr>
      <vt:lpstr>Wingdings</vt:lpstr>
      <vt:lpstr>Bookman Old Style</vt:lpstr>
      <vt:lpstr>Calibri</vt:lpstr>
      <vt:lpstr>Wingdings 3</vt:lpstr>
      <vt:lpstr>Origin</vt:lpstr>
      <vt:lpstr>Report from the MCWG, 5th R2E Project Meeting</vt:lpstr>
      <vt:lpstr>News on the weekly report</vt:lpstr>
      <vt:lpstr>News on the weekly report</vt:lpstr>
      <vt:lpstr>News on the weekly report</vt:lpstr>
      <vt:lpstr>News on the weekly report</vt:lpstr>
      <vt:lpstr>Updated version of the graphical monitoring tool</vt:lpstr>
      <vt:lpstr>LHC-MD for R2E</vt:lpstr>
      <vt:lpstr>PowerPoint Presentation</vt:lpstr>
      <vt:lpstr>(brief) Status of H4IRRAD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Calviani</dc:creator>
  <cp:lastModifiedBy>Marco Calviani</cp:lastModifiedBy>
  <cp:revision>82</cp:revision>
  <dcterms:created xsi:type="dcterms:W3CDTF">2011-05-25T20:17:50Z</dcterms:created>
  <dcterms:modified xsi:type="dcterms:W3CDTF">2011-05-26T08:16:56Z</dcterms:modified>
</cp:coreProperties>
</file>