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33"/>
  </p:notesMasterIdLst>
  <p:sldIdLst>
    <p:sldId id="256" r:id="rId4"/>
    <p:sldId id="257" r:id="rId5"/>
    <p:sldId id="280" r:id="rId6"/>
    <p:sldId id="296" r:id="rId7"/>
    <p:sldId id="270" r:id="rId8"/>
    <p:sldId id="286" r:id="rId9"/>
    <p:sldId id="293" r:id="rId10"/>
    <p:sldId id="259" r:id="rId11"/>
    <p:sldId id="260" r:id="rId12"/>
    <p:sldId id="261" r:id="rId13"/>
    <p:sldId id="262" r:id="rId14"/>
    <p:sldId id="263" r:id="rId15"/>
    <p:sldId id="264" r:id="rId16"/>
    <p:sldId id="267" r:id="rId17"/>
    <p:sldId id="268" r:id="rId18"/>
    <p:sldId id="269" r:id="rId19"/>
    <p:sldId id="297" r:id="rId20"/>
    <p:sldId id="274" r:id="rId21"/>
    <p:sldId id="290" r:id="rId22"/>
    <p:sldId id="292" r:id="rId23"/>
    <p:sldId id="299" r:id="rId24"/>
    <p:sldId id="266" r:id="rId25"/>
    <p:sldId id="298" r:id="rId26"/>
    <p:sldId id="281" r:id="rId27"/>
    <p:sldId id="300" r:id="rId28"/>
    <p:sldId id="282" r:id="rId29"/>
    <p:sldId id="301" r:id="rId30"/>
    <p:sldId id="287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41" autoAdjust="0"/>
    <p:restoredTop sz="94660"/>
  </p:normalViewPr>
  <p:slideViewPr>
    <p:cSldViewPr>
      <p:cViewPr>
        <p:scale>
          <a:sx n="60" d="100"/>
          <a:sy n="60" d="100"/>
        </p:scale>
        <p:origin x="-22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0C34A-265E-43C0-8694-C0EA71CDB314}" type="datetimeFigureOut">
              <a:rPr lang="en-IN" smtClean="0"/>
              <a:pPr/>
              <a:t>24-05-2011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66535-1C73-4C11-9BF2-792994BC5A6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18</a:t>
            </a:fld>
            <a:endParaRPr lang="en-I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22</a:t>
            </a:fld>
            <a:endParaRPr lang="en-I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23</a:t>
            </a:fld>
            <a:endParaRPr lang="en-I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24</a:t>
            </a:fld>
            <a:endParaRPr lang="en-I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25</a:t>
            </a:fld>
            <a:endParaRPr lang="en-I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26</a:t>
            </a:fld>
            <a:endParaRPr lang="en-I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27</a:t>
            </a:fld>
            <a:endParaRPr lang="en-I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28</a:t>
            </a:fld>
            <a:endParaRPr lang="en-I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29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00C8B-0306-4006-8825-86452709AE42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66535-1C73-4C11-9BF2-792994BC5A6B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273E-16DD-494E-9683-2154604038F2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670D-7314-4F0B-BCE9-6F11DC46C045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F0A80-1523-4ECC-A08B-7D8D714B713E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B29F0E-D426-49E2-9DDE-9A363A4B3E8D}" type="datetime1">
              <a:rPr lang="en-IN" smtClean="0"/>
              <a:t>27-05-2011</a:t>
            </a:fld>
            <a:endParaRPr lang="en-IN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48C261-A6E4-4459-8910-94A8EB604C10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EEAA56-485F-4EC0-93B5-ED5E526285CD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4803-725E-4E6C-BA0B-D46862AB1E74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9AAFF-3F55-4B92-9A21-5676E23FF286}" type="datetime1">
              <a:rPr lang="en-IN" smtClean="0"/>
              <a:t>27-05-2011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52757-AACB-4D83-AA06-A5A3E4DF1FF9}" type="datetime1">
              <a:rPr lang="en-IN" smtClean="0"/>
              <a:t>27-05-2011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F5AB4-900E-48E4-AEF5-10D5E90C0D1C}" type="datetime1">
              <a:rPr lang="en-IN" smtClean="0"/>
              <a:t>27-05-2011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96233-A1C2-4BC9-AE3E-E059B8A5747A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C4FE9-3406-42CE-912F-A41A5A1E2CF2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03183-C168-4E32-B416-922DC1D530E8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8B3B62-D93A-4230-8054-A4ED9C48BC1D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73904-98B1-493B-80A2-60EBEBEBD365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F2052AF-AE6D-4F56-B713-FD0CAD832F84}" type="datetime1">
              <a:rPr lang="en-IN" smtClean="0"/>
              <a:t>27-05-2011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3A479E-CE15-43B5-9BD1-11E807ACABB1}" type="datetime1">
              <a:rPr lang="en-IN" smtClean="0"/>
              <a:t>27-05-2011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68A4FD-44E4-48FF-901D-4756BDB58D38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3893C-BB49-4EF0-A1E3-894E234C0EFC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86EC-513D-425F-8D56-B4D652EFD446}" type="datetime1">
              <a:rPr lang="en-IN" smtClean="0"/>
              <a:t>27-05-2011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D87690-2409-4D2B-9E5E-EA6FFBC18920}" type="datetime1">
              <a:rPr lang="en-IN" smtClean="0"/>
              <a:t>27-05-2011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4D81-BB07-464C-A96E-8D2C780B3228}" type="datetime1">
              <a:rPr lang="en-IN" smtClean="0"/>
              <a:t>27-05-2011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D910-2D25-4801-A237-42C16904D1B4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924F38-81D8-4710-8422-52D4F56FBF3E}" type="datetime1">
              <a:rPr lang="en-IN" smtClean="0"/>
              <a:t>27-05-2011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3FA985-203D-41BE-86F7-39B1D75BF1E9}" type="datetime1">
              <a:rPr lang="en-IN" smtClean="0"/>
              <a:t>27-05-2011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38BA-F30A-4B95-9E80-74499238221E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534DE-7F1B-4C47-8DFB-11CF5DAE2021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0FCC-F82A-40D2-84EE-245B33FD65A9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1C9C-34CC-494B-BF1E-E4BBDF63C498}" type="datetime1">
              <a:rPr lang="en-IN" smtClean="0"/>
              <a:t>27-05-2011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5BE-F0B7-4D12-8929-56002B2C31E3}" type="datetime1">
              <a:rPr lang="en-IN" smtClean="0"/>
              <a:t>27-05-2011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77D9-C11A-443C-A8F1-E14F18B30599}" type="datetime1">
              <a:rPr lang="en-IN" smtClean="0"/>
              <a:t>27-05-2011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4F6DA-8AB1-42CC-AA5A-C12822ED1143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64B4-41FD-47E6-A482-8A7F264EC5C0}" type="datetime1">
              <a:rPr lang="en-IN" smtClean="0"/>
              <a:t>27-05-2011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144F0-7BFF-4676-B7F3-7035399ED402}" type="datetime1">
              <a:rPr lang="en-IN" smtClean="0"/>
              <a:t>27-05-2011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BB52B-E193-4ECE-B67F-14C4A594379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600">
                <a:solidFill>
                  <a:schemeClr val="tx1"/>
                </a:solidFill>
              </a:defRPr>
            </a:lvl1pPr>
            <a:extLst/>
          </a:lstStyle>
          <a:p>
            <a:fld id="{2888114A-B998-417C-A8F3-7B736A4C6D8E}" type="datetime1">
              <a:rPr lang="en-IN" smtClean="0"/>
              <a:t>27-05-2011</a:t>
            </a:fld>
            <a:endParaRPr lang="en-I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600">
                <a:solidFill>
                  <a:schemeClr val="accent3"/>
                </a:solidFill>
                <a:effectLst/>
              </a:defRPr>
            </a:lvl1pPr>
            <a:extLst/>
          </a:lstStyle>
          <a:p>
            <a:endParaRPr lang="en-IN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800">
                <a:solidFill>
                  <a:schemeClr val="tx1"/>
                </a:solidFill>
                <a:effectLst/>
              </a:defRPr>
            </a:lvl1pPr>
            <a:extLst/>
          </a:lstStyle>
          <a:p>
            <a:r>
              <a:rPr lang="en-IN" dirty="0" smtClean="0"/>
              <a:t>1</a:t>
            </a:r>
            <a:endParaRPr lang="en-IN" dirty="0"/>
          </a:p>
        </p:txBody>
      </p:sp>
      <p:sp>
        <p:nvSpPr>
          <p:cNvPr id="15" name="Rectangle 14"/>
          <p:cNvSpPr/>
          <p:nvPr/>
        </p:nvSpPr>
        <p:spPr bwMode="invGray">
          <a:xfrm flipH="1">
            <a:off x="539552" y="0"/>
            <a:ext cx="576064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57316F-4D2E-4416-B073-E44527FC7C90}" type="datetime1">
              <a:rPr lang="en-IN" smtClean="0"/>
              <a:t>27-05-2011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A50740-930F-4289-8B4D-3BA733BC33C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048" y="764704"/>
            <a:ext cx="8892480" cy="2592287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Efficiency </a:t>
            </a: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b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b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calorimeter Seed </a:t>
            </a: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</a:t>
            </a: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b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CLIC SiD</a:t>
            </a:r>
            <a:endParaRPr lang="en-IN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4256" y="3789040"/>
            <a:ext cx="6876256" cy="17526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Pooja Saxena,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Ph.D. Student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Center of Detector &amp; Related Software Technology</a:t>
            </a:r>
          </a:p>
          <a:p>
            <a:pPr algn="l"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Delhi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University,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India</a:t>
            </a:r>
            <a:endParaRPr lang="en-IN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9255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1505" y="44624"/>
            <a:ext cx="103097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1124744"/>
            <a:ext cx="1484965" cy="576064"/>
          </a:xfrm>
          <a:prstGeom prst="rect">
            <a:avLst/>
          </a:prstGeom>
          <a:noFill/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5915819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5682952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(p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568" y="5550331"/>
            <a:ext cx="7487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efficiency is ~99% for pt&gt; 1GeV &amp; drops to 88% for  0.25-1 GeV pt particles.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908720"/>
            <a:ext cx="5676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323528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(theta)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92696"/>
            <a:ext cx="6552728" cy="492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4016" y="5378440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non reconstructed low pt MC are lying in the central barrel region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efficiency is improving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the pt cut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6672"/>
            <a:ext cx="6768752" cy="440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(no of hits)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592" y="5134312"/>
          <a:ext cx="273630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1216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Pt (GeV)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efficiency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47251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no of hits= 7 </a:t>
            </a:r>
            <a:endParaRPr lang="en-I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51720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48072" y="-387424"/>
            <a:ext cx="7772400" cy="2694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b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</a:t>
            </a:r>
            <a:r>
              <a:rPr lang="en-US" sz="32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@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 </a:t>
            </a: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TeV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9k event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94928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Average 94.7% of findable MC’s are effectively reconstructed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052736"/>
            <a:ext cx="2657475" cy="428625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13</a:t>
            </a:fld>
            <a:endParaRPr lang="en-IN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628800"/>
            <a:ext cx="3168351" cy="403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57200" y="-99392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(Pt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836712"/>
            <a:ext cx="5676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2536" y="5373216"/>
            <a:ext cx="73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efficiency is ~99% for pt&gt; 1GeV &amp; drops to 89% for 0.25-1.0 GeV  pt particles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14</a:t>
            </a:fld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331640" y="45718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0.89</a:t>
            </a:r>
            <a:endParaRPr lang="en-IN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7704" y="4723556"/>
            <a:ext cx="2880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692696"/>
            <a:ext cx="5676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(theta)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5299174"/>
            <a:ext cx="896448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non reconstructed MC of pt , 0.25-1 GeV are lying in the central region</a:t>
            </a:r>
          </a:p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theta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efficiency is improving with the pt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cut</a:t>
            </a:r>
          </a:p>
          <a:p>
            <a:pPr>
              <a:buFont typeface="Wingdings" pitchFamily="2" charset="2"/>
              <a:buChar char="Ø"/>
            </a:pPr>
            <a:endParaRPr lang="en-IN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8544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Efficiency plots: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(no of hits)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IN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620688"/>
            <a:ext cx="6150818" cy="487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7544" y="5206320"/>
          <a:ext cx="273630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1216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Pt (GeV)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efficiency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</a:t>
                      </a:r>
                      <a:endParaRPr lang="en-IN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47251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no of hits= 7 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/>
          </p:cNvSpPr>
          <p:nvPr/>
        </p:nvSpPr>
        <p:spPr bwMode="auto">
          <a:xfrm>
            <a:off x="107504" y="1196752"/>
            <a:ext cx="8892480" cy="23042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6575" bIns="0" anchor="ctr"/>
          <a:lstStyle/>
          <a:p>
            <a:pPr marL="35719"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Task02 : </a:t>
            </a:r>
          </a:p>
          <a:p>
            <a:pPr marL="35719"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Calorimeter Seed Tracking Study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72" y="-459432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Calorimeter seed Tracking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887229"/>
            <a:ext cx="42484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Tracking code is not meant for the long lived particles like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(KS0 ,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Λ) decaying outside vertex region due to the vertex constraint in the helix fitting</a:t>
            </a:r>
          </a:p>
          <a:p>
            <a:pPr algn="just">
              <a:buFont typeface="Wingdings" pitchFamily="2" charset="2"/>
              <a:buChar char="Ø"/>
            </a:pP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But with the finely segmented ECAL, outside-to-Inside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Tracking starting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from Calorimeter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Clusters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is effective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8336" y="764704"/>
            <a:ext cx="46482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00192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3" name="Rectangle 14"/>
          <p:cNvSpPr>
            <a:spLocks/>
          </p:cNvSpPr>
          <p:nvPr/>
        </p:nvSpPr>
        <p:spPr bwMode="auto">
          <a:xfrm>
            <a:off x="5652120" y="3933057"/>
            <a:ext cx="2952328" cy="30777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2C2B28"/>
            </a:solidFill>
            <a:miter lim="800000"/>
            <a:headEnd/>
            <a:tailEnd/>
          </a:ln>
        </p:spPr>
        <p:txBody>
          <a:bodyPr wrap="square" lIns="0" tIns="0" rIns="36575" bIns="0">
            <a:spAutoFit/>
          </a:bodyPr>
          <a:lstStyle/>
          <a:p>
            <a:pPr marL="35719"/>
            <a:r>
              <a:rPr lang="en-US" sz="2000" dirty="0" smtClean="0"/>
              <a:t>JAS3 view</a:t>
            </a:r>
            <a:r>
              <a:rPr lang="en-US" sz="2000" dirty="0" smtClean="0"/>
              <a:t>, 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2008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933056"/>
            <a:ext cx="1590675" cy="41910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2008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512" y="4365104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Particle-Flow algorithms will benefit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from calorimeter-seed tracking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through</a:t>
            </a:r>
          </a:p>
          <a:p>
            <a:pPr>
              <a:buNone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		-better tracking,</a:t>
            </a:r>
          </a:p>
          <a:p>
            <a:pPr>
              <a:buNone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		-better track-cluster matching</a:t>
            </a:r>
          </a:p>
          <a:p>
            <a:pPr>
              <a:buNone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18</a:t>
            </a:fld>
            <a:endParaRPr lang="en-IN" dirty="0"/>
          </a:p>
        </p:txBody>
      </p:sp>
      <p:sp>
        <p:nvSpPr>
          <p:cNvPr id="21" name="Rectangle 20"/>
          <p:cNvSpPr/>
          <p:nvPr/>
        </p:nvSpPr>
        <p:spPr>
          <a:xfrm>
            <a:off x="323528" y="5939988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“In </a:t>
            </a:r>
            <a:r>
              <a:rPr lang="en-IN" dirty="0" smtClean="0"/>
              <a:t>addition, The algorithm is also able to find </a:t>
            </a:r>
            <a:r>
              <a:rPr lang="en-IN" dirty="0" smtClean="0"/>
              <a:t>calorimeter backscatters”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4" y="-459432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Calorimeter seed Tracking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050989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Some basic code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Garfield)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exist (written in 2005)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cal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tracking,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uses simulated hit (Garfield hit), whereas we have properly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digitized hit (helical hit)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encapsulates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all the information needed by the standard pattern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recognition algorithm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-It uses its own helix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GarfieldHelix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with different definition of helix parameters, want to interface to current version of Helix with proper parameter dependence 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HelixSwimmer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written by Jan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Strube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Need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rewrite the code for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track finding with the current version of Helix.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229600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Detector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Track Reconstruction Efficiency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Used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 -  			       @3TeV, Higgs search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-			    @3TeV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Tracking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Algorithm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 Results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Calorimeter Seed Tracking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(ongoing)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Summary &amp; Future Outlook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6333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924944"/>
            <a:ext cx="2657475" cy="428625"/>
          </a:xfrm>
          <a:prstGeom prst="rect">
            <a:avLst/>
          </a:prstGeom>
          <a:noFill/>
        </p:spPr>
      </p:pic>
      <p:sp>
        <p:nvSpPr>
          <p:cNvPr id="56335" name="Rectangle 1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6336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8013" y="2492896"/>
            <a:ext cx="2886075" cy="428625"/>
          </a:xfrm>
          <a:prstGeom prst="rect">
            <a:avLst/>
          </a:prstGeom>
          <a:noFill/>
        </p:spPr>
      </p:pic>
      <p:sp>
        <p:nvSpPr>
          <p:cNvPr id="56338" name="Rectangle 1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4" y="-459432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Calorimeter seed Tracking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6176" y="24208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520" y="836712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Initial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Implementation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Every ECAL cluster is considered to be a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seed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Identify such seeds using simple nearest neighbour clustering &amp;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calculate position, direction, and curvature radius for each of them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Extrapolate tracks from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seed towards the centre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of the detector, picking up tracker hits as we go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After each new added hit, recalculate track parameters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-Fit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). If there are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multiple hit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candidates in the same layer, branch and create new tracks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Apply quality cuts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&amp; discard duplicate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Find track intersection</a:t>
            </a:r>
          </a:p>
          <a:p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Identify particle by reconstructing the invariant mass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7887" y="675853"/>
            <a:ext cx="57626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664" y="-459432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Calorimeter seed Tracking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64925"/>
            <a:ext cx="31683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Progress so far :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have set helix for cal seed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have added hits lying on the last tracker layer   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Need to get the modified  parameters for the newly added hit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Further hits following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cut and helix fit will be added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821025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SzPct val="83000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TASK 01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Tracking efficiency for H-&gt;bb MC’s were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studied 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3TeV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Center of Mass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energy with 9k events.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9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Tracking efficiency is studied for various selection parameters variation.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9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Tracking reconstruction efficiency is 88% for pt&gt; 0.25-1.0 GeV MC particle lying in the central region for H-&gt; bb</a:t>
            </a:r>
          </a:p>
          <a:p>
            <a:pPr algn="just">
              <a:buClr>
                <a:srgbClr val="00009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~ 99% tracking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efficiency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both samples 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pt &gt; 1GeV &amp;  theta ~10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deg</a:t>
            </a:r>
          </a:p>
          <a:p>
            <a:pPr algn="just">
              <a:buClr>
                <a:srgbClr val="000090"/>
              </a:buClr>
              <a:buSzPct val="83000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90"/>
              </a:buClr>
              <a:buSzPct val="83000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90"/>
              </a:buClr>
              <a:buSzPct val="83000"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TASK 02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80000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Presently understanding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cal assisted tracking code &amp; trying to modify the code. </a:t>
            </a:r>
          </a:p>
          <a:p>
            <a:pPr algn="just">
              <a:buClr>
                <a:srgbClr val="800000"/>
              </a:buClr>
              <a:buSzPct val="83000"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Could run the example driver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Garfield track finder &amp; found the K0 for some samples.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Ongoing cal seed tracking study.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8000"/>
              </a:buClr>
              <a:buSzPct val="83000"/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8000"/>
              </a:buClr>
              <a:buSzPct val="83000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36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Summary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 Future Plan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64096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Acknowledgement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457200" y="1503655"/>
            <a:ext cx="821925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Christian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Grefe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helping me with the  understanding of the code &amp; for the discussions.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Stephane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&amp; Jan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Fridolf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Strube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discussions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980728"/>
            <a:ext cx="1588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Thanks to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23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276872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Backup</a:t>
            </a:r>
          </a:p>
          <a:p>
            <a:pPr algn="ctr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SLIDES</a:t>
            </a:r>
            <a:endParaRPr lang="en-IN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Pt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Pz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H-&gt;bb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59"/>
            <a:ext cx="6048672" cy="4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25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3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792" y="4462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Higgs Cross Section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CM energy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27</a:t>
            </a:fld>
            <a:endParaRPr lang="en-IN"/>
          </a:p>
        </p:txBody>
      </p:sp>
      <p:pic>
        <p:nvPicPr>
          <p:cNvPr id="1085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761" y="1484784"/>
            <a:ext cx="6790477" cy="41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547664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dirty="0" smtClean="0"/>
              <a:t>without </a:t>
            </a:r>
            <a:r>
              <a:rPr lang="en-IN" dirty="0" smtClean="0"/>
              <a:t>beam effects 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tree-level diagrams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496944" cy="4392488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Convert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digitized hits into a common hit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format.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Typically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6-7 hits are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sufficient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finding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 track, which allows the standard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pattern recognition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algorithm to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efficiently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track particles originating near the interaction point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IN" i="1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&gt; 200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MeV.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types of hits are supported: pixel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hits, strip hits &amp; stereo hits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Track finding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is controlled by a set of strategies. A strategy consists of the list of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detector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layers to be used, the role of each layer (seed,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confirm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or extend), kinematic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constraints (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, impact parameters), requirements i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the number of hits, and the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IN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cut.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504056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Tracking algorithm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&amp; Selection cut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28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496944" cy="4392488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Convert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digitized hits into a common hit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format.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Typically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6-7 hits are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sufficient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finding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 track, which allows the standard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pattern recognition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algorithm to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efficiently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track particles originating near the interaction point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IN" i="1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&gt; 200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MeV.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types of hits are supported: pixel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hits, strip hits &amp; stereo hits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Track finding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is controlled by a set of strategies. A strategy consists of the list of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detector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layers to be used, the role of each layer (seed,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confirm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or extend), kinematic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constraints (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, impact parameters), requirements i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the number of hits, and the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IN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cut.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504056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Tracking algorithm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&amp; Selection cut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29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SiD Overview</a:t>
            </a:r>
            <a:endParaRPr kumimoji="0" lang="en-I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1988840"/>
            <a:ext cx="38884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All silicon tracking system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is designed to provide excellent point resolution. 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Pixel detectors in vertex and forward region</a:t>
            </a:r>
          </a:p>
          <a:p>
            <a:pPr algn="just"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 Compact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finely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segmented EM calorimeter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silicon-tungsten) &amp; 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calorimeter.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5T  solenoid  field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is provided by superconducting coil outside of the calorimeter.  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1064930"/>
            <a:ext cx="8892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/>
              <a:t>The CLIC SiD </a:t>
            </a:r>
            <a:r>
              <a:rPr lang="en-IN" sz="2000" dirty="0" smtClean="0"/>
              <a:t>detector </a:t>
            </a:r>
            <a:r>
              <a:rPr lang="en-IN" sz="2000" dirty="0" smtClean="0"/>
              <a:t>model is a concept for a </a:t>
            </a:r>
            <a:r>
              <a:rPr lang="en-IN" sz="2000" dirty="0" smtClean="0"/>
              <a:t>4</a:t>
            </a:r>
            <a:r>
              <a:rPr lang="el-GR" sz="2000" dirty="0" smtClean="0"/>
              <a:t>π</a:t>
            </a:r>
            <a:r>
              <a:rPr lang="en-IN" sz="2000" dirty="0" smtClean="0"/>
              <a:t> </a:t>
            </a:r>
            <a:r>
              <a:rPr lang="en-IN" sz="2000" dirty="0" smtClean="0"/>
              <a:t>multi purpose detector for a </a:t>
            </a:r>
            <a:r>
              <a:rPr lang="en-IN" sz="2000" dirty="0" smtClean="0"/>
              <a:t>future linear </a:t>
            </a:r>
            <a:r>
              <a:rPr lang="en-IN" sz="2000" dirty="0" smtClean="0"/>
              <a:t>lepton collider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6056" y="5301208"/>
            <a:ext cx="381642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One quadrant of the CLIC SiD CDR detector model in the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zx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-plane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3</a:t>
            </a:fld>
            <a:endParaRPr lang="en-IN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30861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/>
          </p:cNvSpPr>
          <p:nvPr/>
        </p:nvSpPr>
        <p:spPr bwMode="auto">
          <a:xfrm>
            <a:off x="107504" y="1196752"/>
            <a:ext cx="8892480" cy="23042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6575" bIns="0" anchor="ctr"/>
          <a:lstStyle/>
          <a:p>
            <a:pPr marL="35719"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Task01 : </a:t>
            </a:r>
          </a:p>
          <a:p>
            <a:pPr marL="35719"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Track reconstruction efficiency study</a:t>
            </a:r>
          </a:p>
          <a:p>
            <a:pPr marL="35719"/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719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12565"/>
            <a:ext cx="359176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40557"/>
            <a:ext cx="324036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0" name="Slide Number Placeholder 3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A4E4848D-120F-40BE-9412-6E17A2AF8416}" type="slidenum">
              <a:rPr lang="en-US"/>
              <a:pPr/>
              <a:t>5</a:t>
            </a:fld>
            <a:endParaRPr lang="en-US"/>
          </a:p>
        </p:txBody>
      </p:sp>
      <p:sp>
        <p:nvSpPr>
          <p:cNvPr id="94219" name="Rectangle 11"/>
          <p:cNvSpPr>
            <a:spLocks/>
          </p:cNvSpPr>
          <p:nvPr/>
        </p:nvSpPr>
        <p:spPr bwMode="auto">
          <a:xfrm>
            <a:off x="323528" y="4725144"/>
            <a:ext cx="8820472" cy="18722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6575" bIns="0" anchor="ctr"/>
          <a:lstStyle/>
          <a:p>
            <a:pPr marL="35719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3TeV CM energy,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diboso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fusion is the dominant mode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iggs production</a:t>
            </a:r>
          </a:p>
          <a:p>
            <a:pPr marL="35719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Samples are generated using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Whizard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&amp; pythia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The tracking system is tasked with finding and reconstructing the trajectories of charged particles with high efficiency and precision.</a:t>
            </a:r>
          </a:p>
          <a:p>
            <a:pPr marL="35719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719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719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22" name="Rectangle 14"/>
          <p:cNvSpPr>
            <a:spLocks/>
          </p:cNvSpPr>
          <p:nvPr/>
        </p:nvSpPr>
        <p:spPr bwMode="auto">
          <a:xfrm>
            <a:off x="1331640" y="980728"/>
            <a:ext cx="2952327" cy="307777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2C2B28"/>
            </a:solidFill>
            <a:miter lim="800000"/>
            <a:headEnd/>
            <a:tailEnd/>
          </a:ln>
        </p:spPr>
        <p:txBody>
          <a:bodyPr wrap="square" lIns="0" tIns="0" rIns="36575" bIns="0">
            <a:spAutoFit/>
          </a:bodyPr>
          <a:lstStyle/>
          <a:p>
            <a:pPr marL="35719" algn="ctr"/>
            <a:endParaRPr lang="en-US" sz="20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Samples Used@3TeV,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 events</a:t>
            </a:r>
            <a:endParaRPr kumimoji="0" lang="en-IN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411760" y="2348880"/>
            <a:ext cx="288032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1259632" y="356372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WW Fusion</a:t>
            </a:r>
            <a:endParaRPr lang="en-IN" b="1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16168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4"/>
          <p:cNvSpPr>
            <a:spLocks/>
          </p:cNvSpPr>
          <p:nvPr/>
        </p:nvSpPr>
        <p:spPr bwMode="auto">
          <a:xfrm>
            <a:off x="5364089" y="980728"/>
            <a:ext cx="2880320" cy="307777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2C2B28"/>
            </a:solidFill>
            <a:miter lim="800000"/>
            <a:headEnd/>
            <a:tailEnd/>
          </a:ln>
        </p:spPr>
        <p:txBody>
          <a:bodyPr wrap="square" lIns="0" tIns="0" rIns="36575" bIns="0">
            <a:spAutoFit/>
          </a:bodyPr>
          <a:lstStyle/>
          <a:p>
            <a:pPr marL="35719" algn="ctr"/>
            <a:endParaRPr lang="en-US" sz="2000" dirty="0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984151"/>
            <a:ext cx="2657475" cy="428625"/>
          </a:xfrm>
          <a:prstGeom prst="rect">
            <a:avLst/>
          </a:prstGeom>
          <a:noFill/>
        </p:spPr>
      </p:pic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984151"/>
            <a:ext cx="2886075" cy="428625"/>
          </a:xfrm>
          <a:prstGeom prst="rect">
            <a:avLst/>
          </a:prstGeom>
          <a:noFill/>
        </p:spPr>
      </p:pic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00025"/>
            <a:ext cx="9144000" cy="492671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Seed Tracker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885825"/>
            <a:ext cx="7344815" cy="5972175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Track finding begins by forming all possible 3 hit track seeds in the three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“Seed Layers”</a:t>
            </a:r>
          </a:p>
          <a:p>
            <a:pPr lvl="1" algn="just" eaLnBrk="1" hangingPunct="1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Brute force approach to finding all possible track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seeds</a:t>
            </a:r>
          </a:p>
          <a:p>
            <a:pPr lvl="1" algn="just" eaLnBrk="1" hangingPunct="1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 the presence of a hit in a 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“Confirmation Layer”</a:t>
            </a:r>
          </a:p>
          <a:p>
            <a:pPr lvl="1" algn="just" eaLnBrk="1" hangingPunct="1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Significantly reduces the number of candidate tracks to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investigated</a:t>
            </a:r>
          </a:p>
          <a:p>
            <a:pPr lvl="1" algn="just" eaLnBrk="1" hangingPunct="1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hits to the track candidate using hits on the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“Extension Layers”</a:t>
            </a:r>
          </a:p>
          <a:p>
            <a:pPr lvl="1" algn="just" eaLnBrk="1" hangingPunct="1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Discard track candidates with fewer than 7 hits (6 hits for barrel only tracks)</a:t>
            </a:r>
          </a:p>
          <a:p>
            <a:pPr lvl="1" algn="just" eaLnBrk="1" hangingPunct="1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two track candidates share more than one hit, best candidate is selected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Upon each attempt to add a hit to a track candidate,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helix fit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performed and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global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used to determine if the new track candidate is viable</a:t>
            </a:r>
          </a:p>
          <a:p>
            <a:pPr algn="just"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rc 18"/>
          <p:cNvSpPr>
            <a:spLocks/>
          </p:cNvSpPr>
          <p:nvPr/>
        </p:nvSpPr>
        <p:spPr bwMode="auto">
          <a:xfrm>
            <a:off x="7848476" y="2351088"/>
            <a:ext cx="800100" cy="1016000"/>
          </a:xfrm>
          <a:custGeom>
            <a:avLst/>
            <a:gdLst>
              <a:gd name="T0" fmla="*/ 0 w 21600"/>
              <a:gd name="T1" fmla="*/ 0 h 21600"/>
              <a:gd name="T2" fmla="*/ 29632369 w 21600"/>
              <a:gd name="T3" fmla="*/ 47789624 h 21600"/>
              <a:gd name="T4" fmla="*/ 0 w 21600"/>
              <a:gd name="T5" fmla="*/ 47789624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7645276" y="1082675"/>
            <a:ext cx="947737" cy="914400"/>
            <a:chOff x="75" y="624"/>
            <a:chExt cx="597" cy="576"/>
          </a:xfrm>
        </p:grpSpPr>
        <p:sp>
          <p:nvSpPr>
            <p:cNvPr id="8" name="Arc 4"/>
            <p:cNvSpPr>
              <a:spLocks/>
            </p:cNvSpPr>
            <p:nvPr/>
          </p:nvSpPr>
          <p:spPr bwMode="auto">
            <a:xfrm>
              <a:off x="96" y="624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15 w 21600"/>
                <a:gd name="T3" fmla="*/ 15 h 21600"/>
                <a:gd name="T4" fmla="*/ 0 w 21600"/>
                <a:gd name="T5" fmla="*/ 1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640" y="1046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614" y="960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576" y="888"/>
              <a:ext cx="29" cy="29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75" y="912"/>
              <a:ext cx="528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800">
                  <a:solidFill>
                    <a:srgbClr val="FF0000"/>
                  </a:solidFill>
                </a:rPr>
                <a:t>Seed</a:t>
              </a:r>
            </a:p>
          </p:txBody>
        </p:sp>
      </p:grp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308304" y="2738438"/>
            <a:ext cx="1200572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800" dirty="0">
                <a:solidFill>
                  <a:srgbClr val="00B050"/>
                </a:solidFill>
              </a:rPr>
              <a:t>Confirm</a:t>
            </a:r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>
            <a:off x="7746876" y="2433638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3501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8610476" y="3103563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8569201" y="296703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8508876" y="285273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8356476" y="2662238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8432676" y="2662238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" name="Arc 21"/>
          <p:cNvSpPr>
            <a:spLocks/>
          </p:cNvSpPr>
          <p:nvPr/>
        </p:nvSpPr>
        <p:spPr bwMode="auto">
          <a:xfrm>
            <a:off x="7762751" y="3760788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3501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8634288" y="4540250"/>
            <a:ext cx="46038" cy="46038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8626351" y="4421188"/>
            <a:ext cx="46037" cy="4603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8558088" y="4289425"/>
            <a:ext cx="46038" cy="46038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8331076" y="4049713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8432676" y="4049713"/>
            <a:ext cx="46037" cy="46037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7584951" y="4051300"/>
            <a:ext cx="915987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dirty="0">
                <a:solidFill>
                  <a:srgbClr val="0070C0"/>
                </a:solidFill>
                <a:latin typeface="Luxi Serif" charset="0"/>
                <a:ea typeface="+mn-ea"/>
                <a:cs typeface="+mn-cs"/>
              </a:rPr>
              <a:t>Extend</a:t>
            </a:r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8235826" y="3873500"/>
            <a:ext cx="46037" cy="46038"/>
          </a:xfrm>
          <a:prstGeom prst="ellipse">
            <a:avLst/>
          </a:prstGeom>
          <a:solidFill>
            <a:srgbClr val="00B0F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Luxi Serif" charset="0"/>
              <a:ea typeface="+mn-ea"/>
              <a:cs typeface="+mn-cs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915794"/>
            <a:ext cx="8892480" cy="4420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Track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finding is controlled by a set of strategies.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ea typeface="DejaVu Serif"/>
              <a:cs typeface="Times New Roman" pitchFamily="18" charset="0"/>
            </a:endParaRPr>
          </a:p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Use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automated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Strategy Builder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ea typeface="DejaVu Serif"/>
              <a:cs typeface="Times New Roman" pitchFamily="18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de-DE" sz="2400" u="sng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Set required</a:t>
            </a:r>
          </a:p>
          <a:p>
            <a:pPr marL="1573213" lvl="2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SeedHits, ConfirmHits, ExtendHits</a:t>
            </a:r>
          </a:p>
          <a:p>
            <a:pPr marL="1573213" lvl="2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P</a:t>
            </a:r>
            <a:r>
              <a:rPr lang="de-DE" sz="2400" baseline="-250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t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, d0, z0 and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 cuts</a:t>
            </a:r>
          </a:p>
          <a:p>
            <a:pPr marL="1573213" lvl="2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           d0 – distance of closest approach (DCA) in xy plane</a:t>
            </a:r>
          </a:p>
          <a:p>
            <a:pPr marL="1573213" lvl="2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	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		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 charset="0"/>
                <a:ea typeface="DejaVu Serif"/>
                <a:cs typeface="Times New Roman" pitchFamily="18" charset="0"/>
              </a:rPr>
              <a:t>    z0-  z coordinate of DCA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ea typeface="DejaVu Serif"/>
              <a:cs typeface="Times New Roman" pitchFamily="18" charset="0"/>
            </a:endParaRPr>
          </a:p>
          <a:p>
            <a:pPr marL="1630363" lvl="2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requirements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in the number of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hits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73163" lvl="1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ea typeface="DejaVu Serif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00025"/>
            <a:ext cx="9144000" cy="492671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Seed Tracker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Algorithm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504056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Tracking algorithm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&amp; Selection cut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512" y="3856980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u="sng" dirty="0" smtClean="0"/>
              <a:t>Selection criteria :</a:t>
            </a:r>
            <a:endParaRPr lang="en-IN" b="1" u="sng" dirty="0" smtClean="0"/>
          </a:p>
          <a:p>
            <a:r>
              <a:rPr lang="en-IN" dirty="0" smtClean="0"/>
              <a:t>	Theta &gt; </a:t>
            </a:r>
            <a:r>
              <a:rPr lang="en-IN" dirty="0" smtClean="0"/>
              <a:t>10 degrees</a:t>
            </a:r>
          </a:p>
          <a:p>
            <a:r>
              <a:rPr lang="en-IN" dirty="0" smtClean="0"/>
              <a:t>	Pt &gt; </a:t>
            </a:r>
            <a:r>
              <a:rPr lang="en-IN" dirty="0" smtClean="0"/>
              <a:t>250 MeV</a:t>
            </a:r>
          </a:p>
          <a:p>
            <a:r>
              <a:rPr lang="en-IN" dirty="0" smtClean="0"/>
              <a:t>	Charge different from  </a:t>
            </a:r>
            <a:r>
              <a:rPr lang="en-IN" dirty="0" smtClean="0"/>
              <a:t>0 </a:t>
            </a:r>
          </a:p>
          <a:p>
            <a:r>
              <a:rPr lang="en-IN" dirty="0" smtClean="0"/>
              <a:t>	</a:t>
            </a:r>
            <a:r>
              <a:rPr lang="en-IN" dirty="0" smtClean="0"/>
              <a:t> Distance from IP (originating from the IP) &lt; 50 mm </a:t>
            </a:r>
            <a:r>
              <a:rPr lang="en-IN" dirty="0" smtClean="0"/>
              <a:t>	Flight </a:t>
            </a:r>
            <a:r>
              <a:rPr lang="en-IN" dirty="0" smtClean="0"/>
              <a:t>distance (path length) </a:t>
            </a:r>
            <a:r>
              <a:rPr lang="en-IN" dirty="0" smtClean="0"/>
              <a:t>&gt; 50 mm</a:t>
            </a:r>
          </a:p>
          <a:p>
            <a:r>
              <a:rPr lang="en-US" dirty="0" smtClean="0"/>
              <a:t>	S</a:t>
            </a:r>
            <a:r>
              <a:rPr lang="en-US" dirty="0" smtClean="0"/>
              <a:t>table MC Particles</a:t>
            </a:r>
            <a:endParaRPr lang="en-IN" dirty="0" smtClean="0"/>
          </a:p>
          <a:p>
            <a:endParaRPr lang="en-US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064896" cy="2376264"/>
          </a:xfrm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Efficiency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where,</a:t>
            </a:r>
          </a:p>
          <a:p>
            <a:pPr algn="just"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 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indable MC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particles: All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particles that pass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cuts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described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below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 reco MC particles : fraction of findable MC particles found by the tracking algorithm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44408" y="5805264"/>
            <a:ext cx="457200" cy="476250"/>
          </a:xfrm>
          <a:prstGeom prst="rect">
            <a:avLst/>
          </a:prstGeom>
        </p:spPr>
        <p:txBody>
          <a:bodyPr/>
          <a:lstStyle/>
          <a:p>
            <a:fld id="{E8DF4734-18ED-4E21-B58A-C045B74FD665}" type="slidenum">
              <a:rPr lang="en-IN" smtClean="0">
                <a:solidFill>
                  <a:schemeClr val="bg1"/>
                </a:solidFill>
              </a:rPr>
              <a:pPr/>
              <a:t>8</a:t>
            </a:fld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608400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Studied variation of all selection cuts used </a:t>
            </a:r>
            <a:endParaRPr lang="en-IN" dirty="0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184198"/>
            <a:ext cx="2596902" cy="694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1772816"/>
            <a:ext cx="5148064" cy="407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7504" y="-675456"/>
            <a:ext cx="7772400" cy="31683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Results: </a:t>
            </a:r>
            <a:b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@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 </a:t>
            </a: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TeV</a:t>
            </a:r>
            <a:r>
              <a:rPr lang="en-US" sz="32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~9k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events</a:t>
            </a:r>
            <a:b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34250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MC </a:t>
            </a:r>
            <a:r>
              <a:rPr lang="en-US" dirty="0" smtClean="0"/>
              <a:t>– findable </a:t>
            </a:r>
            <a:r>
              <a:rPr lang="en-US" dirty="0" smtClean="0"/>
              <a:t>MC</a:t>
            </a:r>
          </a:p>
          <a:p>
            <a:pPr>
              <a:buFont typeface="Arial" pitchFamily="34" charset="0"/>
              <a:buChar char="•"/>
            </a:pPr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395536" y="620769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Average 95.3% of findable MC’s are effectively reconstructed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764704"/>
            <a:ext cx="2886075" cy="428625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A50740-930F-4289-8B4D-3BA733BC33CE}" type="slidenum">
              <a:rPr lang="en-IN" smtClean="0"/>
              <a:pPr/>
              <a:t>9</a:t>
            </a:fld>
            <a:endParaRPr lang="en-IN"/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060848"/>
            <a:ext cx="27718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1309</Words>
  <Application>Microsoft Office PowerPoint</Application>
  <PresentationFormat>On-screen Show (4:3)</PresentationFormat>
  <Paragraphs>254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Custom Design</vt:lpstr>
      <vt:lpstr>Solstice</vt:lpstr>
      <vt:lpstr>Oriel</vt:lpstr>
      <vt:lpstr>Tracking Efficiency for           &amp;  calorimeter Seed tracking  for  the CLIC SiD</vt:lpstr>
      <vt:lpstr>Outline</vt:lpstr>
      <vt:lpstr>Slide 3</vt:lpstr>
      <vt:lpstr>Slide 4</vt:lpstr>
      <vt:lpstr>Slide 5</vt:lpstr>
      <vt:lpstr>Seed Tracker Algorithm</vt:lpstr>
      <vt:lpstr>Seed Tracker Algorithm</vt:lpstr>
      <vt:lpstr>Slide 8</vt:lpstr>
      <vt:lpstr>Slide 9</vt:lpstr>
      <vt:lpstr>Efficiency plots: (pt) </vt:lpstr>
      <vt:lpstr>Efficiency plots: (theta) </vt:lpstr>
      <vt:lpstr>Efficiency plots: (no of hits) </vt:lpstr>
      <vt:lpstr>Slide 13</vt:lpstr>
      <vt:lpstr>Efficiency plots: (Pt) </vt:lpstr>
      <vt:lpstr>Efficiency plots: (theta) </vt:lpstr>
      <vt:lpstr>Efficiency plots: (no of hits) </vt:lpstr>
      <vt:lpstr>Slide 17</vt:lpstr>
      <vt:lpstr>Calorimeter seed Tracking</vt:lpstr>
      <vt:lpstr>Calorimeter seed Tracking</vt:lpstr>
      <vt:lpstr>Calorimeter seed Tracking</vt:lpstr>
      <vt:lpstr>Calorimeter seed Tracking</vt:lpstr>
      <vt:lpstr>Slide 22</vt:lpstr>
      <vt:lpstr>Acknowledgement</vt:lpstr>
      <vt:lpstr>Slide 24</vt:lpstr>
      <vt:lpstr>Pt vs Pz for H-&gt;bb</vt:lpstr>
      <vt:lpstr>Slide 26</vt:lpstr>
      <vt:lpstr>Higgs Cross Section vs CM energy</vt:lpstr>
      <vt:lpstr>Slide 28</vt:lpstr>
      <vt:lpstr>Slide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Efficiency study for Higgs signal/background channel &amp; calorimeter Assisted tracking study for SiD experiment.</dc:title>
  <dc:creator>PoojaSaxena</dc:creator>
  <cp:lastModifiedBy>PoojaSaxena</cp:lastModifiedBy>
  <cp:revision>53</cp:revision>
  <dcterms:created xsi:type="dcterms:W3CDTF">2011-05-23T19:18:37Z</dcterms:created>
  <dcterms:modified xsi:type="dcterms:W3CDTF">2011-05-27T14:45:12Z</dcterms:modified>
</cp:coreProperties>
</file>