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79"/>
  </p:notesMasterIdLst>
  <p:sldIdLst>
    <p:sldId id="256" r:id="rId5"/>
    <p:sldId id="257" r:id="rId6"/>
    <p:sldId id="1605" r:id="rId7"/>
    <p:sldId id="1607" r:id="rId8"/>
    <p:sldId id="1608" r:id="rId9"/>
    <p:sldId id="1609" r:id="rId10"/>
    <p:sldId id="1684" r:id="rId11"/>
    <p:sldId id="1682" r:id="rId12"/>
    <p:sldId id="1680" r:id="rId13"/>
    <p:sldId id="1683" r:id="rId14"/>
    <p:sldId id="1681" r:id="rId15"/>
    <p:sldId id="1685" r:id="rId16"/>
    <p:sldId id="1687" r:id="rId17"/>
    <p:sldId id="1688" r:id="rId18"/>
    <p:sldId id="1689" r:id="rId19"/>
    <p:sldId id="1652" r:id="rId20"/>
    <p:sldId id="1690" r:id="rId21"/>
    <p:sldId id="1650" r:id="rId22"/>
    <p:sldId id="1726" r:id="rId23"/>
    <p:sldId id="1676" r:id="rId24"/>
    <p:sldId id="1691" r:id="rId25"/>
    <p:sldId id="1679" r:id="rId26"/>
    <p:sldId id="1693" r:id="rId27"/>
    <p:sldId id="1696" r:id="rId28"/>
    <p:sldId id="1731" r:id="rId29"/>
    <p:sldId id="1730" r:id="rId30"/>
    <p:sldId id="1673" r:id="rId31"/>
    <p:sldId id="1674" r:id="rId32"/>
    <p:sldId id="1732" r:id="rId33"/>
    <p:sldId id="1649" r:id="rId34"/>
    <p:sldId id="1671" r:id="rId35"/>
    <p:sldId id="1725" r:id="rId36"/>
    <p:sldId id="1709" r:id="rId37"/>
    <p:sldId id="1711" r:id="rId38"/>
    <p:sldId id="1710" r:id="rId39"/>
    <p:sldId id="1712" r:id="rId40"/>
    <p:sldId id="1717" r:id="rId41"/>
    <p:sldId id="1722" r:id="rId42"/>
    <p:sldId id="1718" r:id="rId43"/>
    <p:sldId id="1719" r:id="rId44"/>
    <p:sldId id="1720" r:id="rId45"/>
    <p:sldId id="1721" r:id="rId46"/>
    <p:sldId id="1622" r:id="rId47"/>
    <p:sldId id="280" r:id="rId48"/>
    <p:sldId id="1704" r:id="rId49"/>
    <p:sldId id="1733" r:id="rId50"/>
    <p:sldId id="1734" r:id="rId51"/>
    <p:sldId id="1735" r:id="rId52"/>
    <p:sldId id="1714" r:id="rId53"/>
    <p:sldId id="1715" r:id="rId54"/>
    <p:sldId id="1705" r:id="rId55"/>
    <p:sldId id="1724" r:id="rId56"/>
    <p:sldId id="1716" r:id="rId57"/>
    <p:sldId id="1737" r:id="rId58"/>
    <p:sldId id="1599" r:id="rId59"/>
    <p:sldId id="1695" r:id="rId60"/>
    <p:sldId id="1697" r:id="rId61"/>
    <p:sldId id="1620" r:id="rId62"/>
    <p:sldId id="1707" r:id="rId63"/>
    <p:sldId id="1601" r:id="rId64"/>
    <p:sldId id="1603" r:id="rId65"/>
    <p:sldId id="1602" r:id="rId66"/>
    <p:sldId id="1604" r:id="rId67"/>
    <p:sldId id="1727" r:id="rId68"/>
    <p:sldId id="1692" r:id="rId69"/>
    <p:sldId id="1694" r:id="rId70"/>
    <p:sldId id="350" r:id="rId71"/>
    <p:sldId id="1729" r:id="rId72"/>
    <p:sldId id="288" r:id="rId73"/>
    <p:sldId id="353" r:id="rId74"/>
    <p:sldId id="320" r:id="rId75"/>
    <p:sldId id="354" r:id="rId76"/>
    <p:sldId id="1589" r:id="rId77"/>
    <p:sldId id="1736" r:id="rId78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548ACA3-39EC-9120-BE71-A90BCF2FDD2D}" name="Jean-Louis Grenard" initials="JLG" userId="S::jean-louis.grenard@cern.ch::3cfbd564-dc6a-44a5-8f9b-b0eb35aadd9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66CCFF"/>
    <a:srgbClr val="E57500"/>
    <a:srgbClr val="AB7942"/>
    <a:srgbClr val="00BF44"/>
    <a:srgbClr val="DCEBF4"/>
    <a:srgbClr val="942092"/>
    <a:srgbClr val="0055A0"/>
    <a:srgbClr val="104282"/>
    <a:srgbClr val="0B38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5464" autoAdjust="0"/>
  </p:normalViewPr>
  <p:slideViewPr>
    <p:cSldViewPr snapToGrid="0" snapToObjects="1">
      <p:cViewPr varScale="1">
        <p:scale>
          <a:sx n="153" d="100"/>
          <a:sy n="153" d="100"/>
        </p:scale>
        <p:origin x="1926" y="6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openxmlformats.org/officeDocument/2006/relationships/tableStyles" Target="tableStyle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commentAuthors" Target="commentAuthors.xml"/><Relationship Id="rId85" Type="http://schemas.microsoft.com/office/2018/10/relationships/authors" Target="author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Relationship Id="rId61" Type="http://schemas.openxmlformats.org/officeDocument/2006/relationships/slide" Target="slides/slide57.xml"/><Relationship Id="rId8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26/04/2024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6511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002BA-CB03-6DB3-5FFE-7A7DE485D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C9C720-7D0F-52F0-02B6-1BEE29EF7E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3FD979-883F-6FFA-BE5A-1CF3F5F2E0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B22408-AFDE-C1B1-B6FE-4A8812D846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89482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002BA-CB03-6DB3-5FFE-7A7DE485D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C9C720-7D0F-52F0-02B6-1BEE29EF7E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3FD979-883F-6FFA-BE5A-1CF3F5F2E0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B22408-AFDE-C1B1-B6FE-4A8812D846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5507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002BA-CB03-6DB3-5FFE-7A7DE485DC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9C9C720-7D0F-52F0-02B6-1BEE29EF7E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3FD979-883F-6FFA-BE5A-1CF3F5F2E0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B22408-AFDE-C1B1-B6FE-4A8812D846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88029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C52B3-112A-5AC9-5B80-7E3752D0B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DB7DBC-F124-4697-F403-3332FE117D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8FBD09-A135-F78F-856E-95EDC93AC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71D94-95EE-4D64-4CA8-A4E7B6DB28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22845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C52B3-112A-5AC9-5B80-7E3752D0B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DB7DBC-F124-4697-F403-3332FE117D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8FBD09-A135-F78F-856E-95EDC93AC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71D94-95EE-4D64-4CA8-A4E7B6DB28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507696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3473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17290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5758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7374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004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7893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C52B3-112A-5AC9-5B80-7E3752D0B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DB7DBC-F124-4697-F403-3332FE117D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8FBD09-A135-F78F-856E-95EDC93AC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71D94-95EE-4D64-4CA8-A4E7B6DB28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87724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C52B3-112A-5AC9-5B80-7E3752D0B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DB7DBC-F124-4697-F403-3332FE117D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8FBD09-A135-F78F-856E-95EDC93AC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71D94-95EE-4D64-4CA8-A4E7B6DB28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5734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89282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EC35E9-5577-32C2-5BEC-D4BD3FCBE7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272567-D6FB-DB88-65E1-B5033E7A7D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FD22B3-86E0-B2CE-295D-78BEA7B0A7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CCBDED-E4EB-1AA0-6D0B-54EA50535A2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4809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33986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204690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2559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58988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6384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936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01346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91222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1301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06697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252103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634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860879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45760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59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28336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310938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147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437838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58018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64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79415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065800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5A60E3-21F8-20DE-25AE-D2AEE9A6ED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7C15B5-964C-4FFA-9F56-9EFCCCBB4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E9D5F8-4DEF-E087-A554-CAB760A955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00CF92-6CA3-FBCD-0841-D0C474D6FAE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66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818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67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74787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41042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69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990618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1200" dirty="0"/>
              <a:t>Field of magnetized iron block, 1.6 T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1.7 T of muon shield</a:t>
            </a:r>
            <a:endParaRPr lang="en-GB" sz="1200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70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02323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71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227867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72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561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23175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73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458096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74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82014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1888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2506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5C52B3-112A-5AC9-5B80-7E3752D0B0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4DB7DBC-F124-4697-F403-3332FE117D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B8FBD09-A135-F78F-856E-95EDC93AC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171D94-95EE-4D64-4CA8-A4E7B6DB289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96085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E3D781-958F-CCAF-4383-4C1390811C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85CD404-50BB-9546-947D-64DA5DD9D8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CAF71B-E446-45BC-5CB5-2A288B7A0A5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AB3387-166E-C53E-AC59-000A0811C2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854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6E6506B-FCD8-4835-B96D-AEF51CB7E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D871C0B-9566-4D55-B044-D29023B42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AC6E08DB-B42B-4884-BD63-61DB7DEBC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 algn="l" defTabSz="685800" eaLnBrk="1" hangingPunct="1">
              <a:spcBef>
                <a:spcPts val="300"/>
              </a:spcBef>
              <a:spcAft>
                <a:spcPts val="150"/>
              </a:spcAft>
              <a:buFont typeface="Arial"/>
              <a:defRPr lang="en-US" sz="21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243000" indent="-243000" algn="l" defTabSz="685800" eaLnBrk="1" hangingPunct="1">
              <a:spcBef>
                <a:spcPts val="300"/>
              </a:spcBef>
              <a:spcAft>
                <a:spcPts val="150"/>
              </a:spcAft>
              <a:buFont typeface="Arial"/>
              <a:buChar char="•"/>
              <a:defRPr lang="en-US" sz="21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486000" indent="-243000" algn="l" defTabSz="685800" eaLnBrk="1" hangingPunct="1">
              <a:spcBef>
                <a:spcPts val="300"/>
              </a:spcBef>
              <a:spcAft>
                <a:spcPts val="150"/>
              </a:spcAft>
              <a:buSzPct val="100000"/>
              <a:buFont typeface="Arial"/>
              <a:buChar char="•"/>
              <a:defRPr lang="en-US" sz="21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29000" indent="-243000" algn="l" defTabSz="685800" eaLnBrk="1" hangingPunct="1">
              <a:spcBef>
                <a:spcPts val="300"/>
              </a:spcBef>
              <a:spcAft>
                <a:spcPts val="150"/>
              </a:spcAft>
              <a:buSzPct val="100000"/>
              <a:buFont typeface="Arial"/>
              <a:buChar char="•"/>
              <a:defRPr lang="en-US" sz="21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  <a:p>
            <a:pPr lvl="3">
              <a:defRPr/>
            </a:pPr>
            <a:r>
              <a:rPr lang="en-US" dirty="0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2436394" y="4806000"/>
            <a:ext cx="650897" cy="273844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7" y="4806000"/>
            <a:ext cx="4929166" cy="273844"/>
          </a:xfrm>
        </p:spPr>
        <p:txBody>
          <a:bodyPr/>
          <a:lstStyle/>
          <a:p>
            <a:pPr>
              <a:defRPr/>
            </a:pPr>
            <a:r>
              <a:rPr lang="en-GB"/>
              <a:t>BDF target complex and target system | 28th SHiP Collaboration Meeting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298414" y="4806000"/>
            <a:ext cx="510941" cy="273844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763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257175" indent="-257175" algn="l" defTabSz="685800" eaLnBrk="1" hangingPunct="1">
              <a:spcBef>
                <a:spcPts val="300"/>
              </a:spcBef>
              <a:spcAft>
                <a:spcPts val="150"/>
              </a:spcAft>
              <a:buFont typeface="Arial"/>
              <a:buChar char="•"/>
              <a:defRPr sz="2100" b="1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1488" indent="-196454" algn="l" defTabSz="685800" eaLnBrk="1" hangingPunct="1">
              <a:spcBef>
                <a:spcPts val="300"/>
              </a:spcBef>
              <a:spcAft>
                <a:spcPts val="150"/>
              </a:spcAft>
              <a:buFont typeface="Arial"/>
              <a:buChar char="•"/>
              <a:defRPr sz="21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66750" indent="-195263" algn="l" defTabSz="685800" eaLnBrk="1" hangingPunct="1">
              <a:spcBef>
                <a:spcPts val="300"/>
              </a:spcBef>
              <a:spcAft>
                <a:spcPts val="150"/>
              </a:spcAft>
              <a:buSzPct val="100000"/>
              <a:buFont typeface="Arial"/>
              <a:buChar char="•"/>
              <a:defRPr sz="21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7256" indent="-202406" algn="l" defTabSz="685800" eaLnBrk="1" hangingPunct="1">
              <a:spcBef>
                <a:spcPts val="300"/>
              </a:spcBef>
              <a:spcAft>
                <a:spcPts val="150"/>
              </a:spcAft>
              <a:buSzPct val="100000"/>
              <a:buFont typeface="Arial"/>
              <a:buChar char="•"/>
              <a:defRPr sz="2100" b="0" dirty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HI-ECN3 | WP3 – Target &amp; Beam Intercepting Devices | kick-off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7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61BC280C-A56C-4550-8149-A75E0A8BC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D0885F77-3423-46B2-B531-859D18A4F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CBE66B76-9E50-4D38-8747-8EFAA1A91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3AC2C298-6424-4E6D-8352-9D8C649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6B86D55F-1829-4939-B609-73E0923F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F2562FFF-A52C-4EEA-BC4E-E160BF03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  <p:sldLayoutId id="2147483685" r:id="rId12"/>
    <p:sldLayoutId id="2147483687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edms.cern.ch/document/2263868/1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openxmlformats.org/officeDocument/2006/relationships/image" Target="../media/image4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12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png"/><Relationship Id="rId4" Type="http://schemas.openxmlformats.org/officeDocument/2006/relationships/image" Target="../media/image33.png"/><Relationship Id="rId9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47433/files/PBC%20ECN3%20TF%20Final%20Report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cds.cern.ch/record/2867743?ln=en" TargetMode="External"/><Relationship Id="rId4" Type="http://schemas.openxmlformats.org/officeDocument/2006/relationships/hyperlink" Target="https://cds.cern.ch/record/287860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jpeg"/><Relationship Id="rId4" Type="http://schemas.openxmlformats.org/officeDocument/2006/relationships/image" Target="../media/image52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0.png"/><Relationship Id="rId4" Type="http://schemas.openxmlformats.org/officeDocument/2006/relationships/image" Target="../media/image14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9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hyperlink" Target="https://indico.cern.ch/event/1409022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indico.cern.ch/event/1388577/" TargetMode="External"/><Relationship Id="rId5" Type="http://schemas.openxmlformats.org/officeDocument/2006/relationships/image" Target="../media/image74.png"/><Relationship Id="rId4" Type="http://schemas.openxmlformats.org/officeDocument/2006/relationships/image" Target="../media/image15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7.png"/><Relationship Id="rId5" Type="http://schemas.openxmlformats.org/officeDocument/2006/relationships/hyperlink" Target="https://indico.cern.ch/event/1398516/" TargetMode="External"/><Relationship Id="rId4" Type="http://schemas.openxmlformats.org/officeDocument/2006/relationships/image" Target="../media/image76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81533/" TargetMode="Externa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https://www.bbc.com/news/science-environment-68631692" TargetMode="Externa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box.cern.ch/s/xHSYDOaBJteiPAk" TargetMode="External"/><Relationship Id="rId2" Type="http://schemas.openxmlformats.org/officeDocument/2006/relationships/hyperlink" Target="https://indico.cern.ch/category/18317/" TargetMode="External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its.cern.ch/jira/secure/RapidBoard.jspa?rapidView=9179&amp;projectKey=RPWG" TargetMode="External"/><Relationship Id="rId4" Type="http://schemas.openxmlformats.org/officeDocument/2006/relationships/hyperlink" Target="https://edms.cern.ch/ui/#!master/navigator/project?P:1064786539:101402793:subDocs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95903/" TargetMode="Externa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2.xml"/><Relationship Id="rId5" Type="http://schemas.microsoft.com/office/2007/relationships/hdphoto" Target="../media/hdphoto1.wdp"/><Relationship Id="rId4" Type="http://schemas.openxmlformats.org/officeDocument/2006/relationships/image" Target="../media/image84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8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8.jpg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98.PNG"/><Relationship Id="rId4" Type="http://schemas.openxmlformats.org/officeDocument/2006/relationships/image" Target="../media/image97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e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10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13.PNG"/><Relationship Id="rId4" Type="http://schemas.openxmlformats.org/officeDocument/2006/relationships/image" Target="../media/image112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s://cds.cern.ch/record/2703984" TargetMode="External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1870669/0.2" TargetMode="External"/><Relationship Id="rId3" Type="http://schemas.openxmlformats.org/officeDocument/2006/relationships/image" Target="../media/image22.png"/><Relationship Id="rId7" Type="http://schemas.openxmlformats.org/officeDocument/2006/relationships/hyperlink" Target="https://cds.cern.ch/record/2703227/files/Muflux_Analysis_Reloaded.pdf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edms.cern.ch/document/2263868/1" TargetMode="External"/><Relationship Id="rId11" Type="http://schemas.openxmlformats.org/officeDocument/2006/relationships/image" Target="../media/image26.png"/><Relationship Id="rId5" Type="http://schemas.openxmlformats.org/officeDocument/2006/relationships/image" Target="../media/image24.png"/><Relationship Id="rId10" Type="http://schemas.openxmlformats.org/officeDocument/2006/relationships/image" Target="../media/image25.png"/><Relationship Id="rId4" Type="http://schemas.openxmlformats.org/officeDocument/2006/relationships/image" Target="../media/image23.png"/><Relationship Id="rId9" Type="http://schemas.openxmlformats.org/officeDocument/2006/relationships/hyperlink" Target="https://edms.cern.ch/document/2209174/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56629-2E6D-A58E-3F5E-C897CA62E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3D532B-9723-B41B-12C5-06DCE845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CDS – Target Activation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BFBEA6-2DBA-FCE0-5621-64485155E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84D3FCF1-B9ED-1FE4-15E0-CCBCE71FDEB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E33C2548-6495-4611-8AA6-8C6FDB875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037" y="986788"/>
            <a:ext cx="6740446" cy="509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b="1" dirty="0"/>
              <a:t>Residual dose rates</a:t>
            </a:r>
            <a:endParaRPr lang="en-US" sz="1050" dirty="0"/>
          </a:p>
          <a:p>
            <a:endParaRPr lang="en-US" sz="1200" b="1" dirty="0"/>
          </a:p>
          <a:p>
            <a:pPr marL="0" indent="0">
              <a:buNone/>
            </a:pPr>
            <a:endParaRPr lang="en-US" sz="12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227348-E5D3-873F-4896-A6C9231F503A}"/>
              </a:ext>
            </a:extLst>
          </p:cNvPr>
          <p:cNvSpPr txBox="1"/>
          <p:nvPr/>
        </p:nvSpPr>
        <p:spPr>
          <a:xfrm>
            <a:off x="309784" y="4711427"/>
            <a:ext cx="743919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/>
              <a:t>Radiological Assessment of the Beam Dump Facility at CERN, RP Technical Note, </a:t>
            </a:r>
            <a:r>
              <a:rPr lang="en-GB" sz="900" dirty="0">
                <a:hlinkClick r:id="rId2"/>
              </a:rPr>
              <a:t>EDMS 2263868 </a:t>
            </a:r>
            <a:endParaRPr lang="en-GB" sz="900" dirty="0"/>
          </a:p>
        </p:txBody>
      </p:sp>
      <p:pic>
        <p:nvPicPr>
          <p:cNvPr id="9" name="Picture 8" descr="A diagram of a heat exchanger&#10;&#10;Description automatically generated">
            <a:extLst>
              <a:ext uri="{FF2B5EF4-FFF2-40B4-BE49-F238E27FC236}">
                <a16:creationId xmlns:a16="http://schemas.microsoft.com/office/drawing/2014/main" id="{0C11CC27-E7D3-D4CF-9204-36AD983478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12"/>
          <a:stretch/>
        </p:blipFill>
        <p:spPr>
          <a:xfrm>
            <a:off x="309784" y="1771674"/>
            <a:ext cx="3798451" cy="20766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9C9561D-A772-5154-9903-D44AECFBF0FE}"/>
              </a:ext>
            </a:extLst>
          </p:cNvPr>
          <p:cNvSpPr txBox="1"/>
          <p:nvPr/>
        </p:nvSpPr>
        <p:spPr>
          <a:xfrm>
            <a:off x="404037" y="1503738"/>
            <a:ext cx="26482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Longitudinal cut along the target</a:t>
            </a:r>
            <a:endParaRPr lang="en-GB" sz="1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35EC5A-D29D-002E-901A-CE75A53BA055}"/>
              </a:ext>
            </a:extLst>
          </p:cNvPr>
          <p:cNvSpPr txBox="1"/>
          <p:nvPr/>
        </p:nvSpPr>
        <p:spPr>
          <a:xfrm>
            <a:off x="4723703" y="1046808"/>
            <a:ext cx="41170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Radionuclide inventory of W part of target</a:t>
            </a:r>
          </a:p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E77D28-B0C4-1994-D7B3-92CFDC04E1F7}"/>
              </a:ext>
            </a:extLst>
          </p:cNvPr>
          <p:cNvSpPr txBox="1"/>
          <p:nvPr/>
        </p:nvSpPr>
        <p:spPr>
          <a:xfrm>
            <a:off x="309784" y="3912857"/>
            <a:ext cx="455896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The residual dose rates of the target after 1 year of cool-down are still of the order of a few </a:t>
            </a:r>
            <a:r>
              <a:rPr lang="en-US" sz="1200" dirty="0" err="1"/>
              <a:t>Sv</a:t>
            </a:r>
            <a:r>
              <a:rPr lang="en-US" sz="1200" dirty="0"/>
              <a:t>/h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Thick iron cask (~30 cm thick) for transportation and storage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8EAFE9A-5459-AEC6-563E-CA245E4A9FBC}"/>
              </a:ext>
            </a:extLst>
          </p:cNvPr>
          <p:cNvSpPr txBox="1"/>
          <p:nvPr/>
        </p:nvSpPr>
        <p:spPr>
          <a:xfrm>
            <a:off x="743582" y="1890522"/>
            <a:ext cx="13456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chemeClr val="bg2">
                    <a:lumMod val="10000"/>
                  </a:schemeClr>
                </a:solidFill>
              </a:rPr>
              <a:t>1 year cool-down</a:t>
            </a:r>
            <a:endParaRPr lang="en-GB" sz="105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B226D9-6C02-EB3C-036A-2C565C7ED200}"/>
              </a:ext>
            </a:extLst>
          </p:cNvPr>
          <p:cNvSpPr txBox="1"/>
          <p:nvPr/>
        </p:nvSpPr>
        <p:spPr>
          <a:xfrm>
            <a:off x="404037" y="1230643"/>
            <a:ext cx="25653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2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2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en-US" sz="12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2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5" name="Picture 14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F4701E4F-55AF-3780-0729-EB7D91FB5B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948" y="1622240"/>
            <a:ext cx="2878428" cy="22423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A0FFA41-0D56-22E3-1B4E-883EAFFF58D7}"/>
              </a:ext>
            </a:extLst>
          </p:cNvPr>
          <p:cNvSpPr txBox="1"/>
          <p:nvPr/>
        </p:nvSpPr>
        <p:spPr>
          <a:xfrm>
            <a:off x="6011971" y="3849556"/>
            <a:ext cx="21734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Dominant radionuclide is shown in red</a:t>
            </a:r>
            <a:endParaRPr lang="en-CH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B733AB-B469-427A-6725-05E5D121AD58}"/>
              </a:ext>
            </a:extLst>
          </p:cNvPr>
          <p:cNvSpPr txBox="1"/>
          <p:nvPr/>
        </p:nvSpPr>
        <p:spPr>
          <a:xfrm>
            <a:off x="2798210" y="-18245"/>
            <a:ext cx="63615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5760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56629-2E6D-A58E-3F5E-C897CA62E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3D532B-9723-B41B-12C5-06DCE845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CDS – Safety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BFBEA6-2DBA-FCE0-5621-64485155E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11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84D3FCF1-B9ED-1FE4-15E0-CCBCE71FDEB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12" name="Picture 11" descr="A list of safety instructions&#10;&#10;Description automatically generated with medium confidence">
            <a:extLst>
              <a:ext uri="{FF2B5EF4-FFF2-40B4-BE49-F238E27FC236}">
                <a16:creationId xmlns:a16="http://schemas.microsoft.com/office/drawing/2014/main" id="{A5ECA6ED-BADF-E027-FB0A-92F80A7F7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326" y="996785"/>
            <a:ext cx="2953135" cy="3897562"/>
          </a:xfrm>
          <a:prstGeom prst="rect">
            <a:avLst/>
          </a:prstGeom>
        </p:spPr>
      </p:pic>
      <p:pic>
        <p:nvPicPr>
          <p:cNvPr id="14" name="Picture 13" descr="A white paper with black text&#10;&#10;Description automatically generated with medium confidence">
            <a:extLst>
              <a:ext uri="{FF2B5EF4-FFF2-40B4-BE49-F238E27FC236}">
                <a16:creationId xmlns:a16="http://schemas.microsoft.com/office/drawing/2014/main" id="{8FB30ED8-F919-3E90-A83E-12A8D634C8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7305" y="1113705"/>
            <a:ext cx="2952000" cy="954916"/>
          </a:xfrm>
          <a:prstGeom prst="rect">
            <a:avLst/>
          </a:prstGeom>
        </p:spPr>
      </p:pic>
      <p:pic>
        <p:nvPicPr>
          <p:cNvPr id="16" name="Picture 15" descr="A screenshot of a document&#10;&#10;Description automatically generated">
            <a:extLst>
              <a:ext uri="{FF2B5EF4-FFF2-40B4-BE49-F238E27FC236}">
                <a16:creationId xmlns:a16="http://schemas.microsoft.com/office/drawing/2014/main" id="{58533C31-4B37-0BAA-289B-15FB40D44A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2795" y="2553872"/>
            <a:ext cx="3400855" cy="190323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D973D6C-E9E1-4E2C-6563-84DE8CF1D445}"/>
              </a:ext>
            </a:extLst>
          </p:cNvPr>
          <p:cNvSpPr txBox="1"/>
          <p:nvPr/>
        </p:nvSpPr>
        <p:spPr>
          <a:xfrm>
            <a:off x="2798210" y="-18245"/>
            <a:ext cx="63615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27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56629-2E6D-A58E-3F5E-C897CA62E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3D532B-9723-B41B-12C5-06DCE845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CDS – Hazard ID and risk assessment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BFBEA6-2DBA-FCE0-5621-64485155E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12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84D3FCF1-B9ED-1FE4-15E0-CCBCE71FDEB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FCF28908-2512-C4DB-BB86-7F549C1999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95" y="952204"/>
            <a:ext cx="3600000" cy="2354594"/>
          </a:xfrm>
          <a:prstGeom prst="rect">
            <a:avLst/>
          </a:prstGeom>
        </p:spPr>
      </p:pic>
      <p:pic>
        <p:nvPicPr>
          <p:cNvPr id="10" name="Picture 9" descr="A white table with black text&#10;&#10;Description automatically generated">
            <a:extLst>
              <a:ext uri="{FF2B5EF4-FFF2-40B4-BE49-F238E27FC236}">
                <a16:creationId xmlns:a16="http://schemas.microsoft.com/office/drawing/2014/main" id="{2FF46197-38C3-3D14-896B-609774CC52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065" y="1216528"/>
            <a:ext cx="3600000" cy="2354298"/>
          </a:xfrm>
          <a:prstGeom prst="rect">
            <a:avLst/>
          </a:prstGeom>
        </p:spPr>
      </p:pic>
      <p:pic>
        <p:nvPicPr>
          <p:cNvPr id="13" name="Picture 1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300AA3E6-0ED0-10B9-88E7-44DD602433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487" y="1441105"/>
            <a:ext cx="3600000" cy="1835141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9C72A984-8B44-1706-9F4B-435F139F00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05753" y="1548781"/>
            <a:ext cx="3600000" cy="2417031"/>
          </a:xfrm>
          <a:prstGeom prst="rect">
            <a:avLst/>
          </a:prstGeom>
        </p:spPr>
      </p:pic>
      <p:pic>
        <p:nvPicPr>
          <p:cNvPr id="19" name="Picture 18" descr="A white sheet with black text&#10;&#10;Description automatically generated">
            <a:extLst>
              <a:ext uri="{FF2B5EF4-FFF2-40B4-BE49-F238E27FC236}">
                <a16:creationId xmlns:a16="http://schemas.microsoft.com/office/drawing/2014/main" id="{5CFCB3C2-EF82-570D-B96D-F0B5B40740E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23596" y="1799046"/>
            <a:ext cx="3600000" cy="2035808"/>
          </a:xfrm>
          <a:prstGeom prst="rect">
            <a:avLst/>
          </a:prstGeom>
        </p:spPr>
      </p:pic>
      <p:pic>
        <p:nvPicPr>
          <p:cNvPr id="21" name="Picture 20" descr="A screenshot of a computer&#10;&#10;Description automatically generated">
            <a:extLst>
              <a:ext uri="{FF2B5EF4-FFF2-40B4-BE49-F238E27FC236}">
                <a16:creationId xmlns:a16="http://schemas.microsoft.com/office/drawing/2014/main" id="{6FB8C4DF-B730-60AD-491F-6F1005E5C6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97002" y="1945825"/>
            <a:ext cx="3600000" cy="2093917"/>
          </a:xfrm>
          <a:prstGeom prst="rect">
            <a:avLst/>
          </a:prstGeom>
        </p:spPr>
      </p:pic>
      <p:pic>
        <p:nvPicPr>
          <p:cNvPr id="23" name="Picture 22" descr="A white sheet with black text&#10;&#10;Description automatically generated">
            <a:extLst>
              <a:ext uri="{FF2B5EF4-FFF2-40B4-BE49-F238E27FC236}">
                <a16:creationId xmlns:a16="http://schemas.microsoft.com/office/drawing/2014/main" id="{C9EB2745-C915-34B1-2270-AD3487B7733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55977" y="2178147"/>
            <a:ext cx="3600000" cy="2367603"/>
          </a:xfrm>
          <a:prstGeom prst="rect">
            <a:avLst/>
          </a:prstGeom>
        </p:spPr>
      </p:pic>
      <p:pic>
        <p:nvPicPr>
          <p:cNvPr id="25" name="Picture 24" descr="A screenshot of a computer&#10;&#10;Description automatically generated">
            <a:extLst>
              <a:ext uri="{FF2B5EF4-FFF2-40B4-BE49-F238E27FC236}">
                <a16:creationId xmlns:a16="http://schemas.microsoft.com/office/drawing/2014/main" id="{A7120288-9783-6BAA-68A6-B3149B7C4C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889267" y="2413226"/>
            <a:ext cx="3600000" cy="1780603"/>
          </a:xfrm>
          <a:prstGeom prst="rect">
            <a:avLst/>
          </a:prstGeom>
        </p:spPr>
      </p:pic>
      <p:pic>
        <p:nvPicPr>
          <p:cNvPr id="27" name="Picture 26" descr="A white sheet with black text&#10;&#10;Description automatically generated">
            <a:extLst>
              <a:ext uri="{FF2B5EF4-FFF2-40B4-BE49-F238E27FC236}">
                <a16:creationId xmlns:a16="http://schemas.microsoft.com/office/drawing/2014/main" id="{8A467262-B7DB-6896-A7E8-C189A898AF7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14271" y="1982555"/>
            <a:ext cx="3600000" cy="2039870"/>
          </a:xfrm>
          <a:prstGeom prst="rect">
            <a:avLst/>
          </a:prstGeom>
        </p:spPr>
      </p:pic>
      <p:pic>
        <p:nvPicPr>
          <p:cNvPr id="29" name="Picture 28" descr="A white sheet with black text&#10;&#10;Description automatically generated">
            <a:extLst>
              <a:ext uri="{FF2B5EF4-FFF2-40B4-BE49-F238E27FC236}">
                <a16:creationId xmlns:a16="http://schemas.microsoft.com/office/drawing/2014/main" id="{7CDED204-FC50-BAED-0CA8-5C0D4EF75C2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822006" y="1501328"/>
            <a:ext cx="3600000" cy="2394783"/>
          </a:xfrm>
          <a:prstGeom prst="rect">
            <a:avLst/>
          </a:prstGeom>
        </p:spPr>
      </p:pic>
      <p:pic>
        <p:nvPicPr>
          <p:cNvPr id="31" name="Picture 30" descr="A white sheet with black text&#10;&#10;Description automatically generated">
            <a:extLst>
              <a:ext uri="{FF2B5EF4-FFF2-40B4-BE49-F238E27FC236}">
                <a16:creationId xmlns:a16="http://schemas.microsoft.com/office/drawing/2014/main" id="{509C5ACA-E7CF-6A9E-F116-7749D4BE76F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67295" y="932298"/>
            <a:ext cx="3600000" cy="2315948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7512632-E3E7-9B6D-2CB8-392581671484}"/>
              </a:ext>
            </a:extLst>
          </p:cNvPr>
          <p:cNvSpPr txBox="1"/>
          <p:nvPr/>
        </p:nvSpPr>
        <p:spPr>
          <a:xfrm>
            <a:off x="2798210" y="-18245"/>
            <a:ext cx="63615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2558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56629-2E6D-A58E-3F5E-C897CA62E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3D532B-9723-B41B-12C5-06DCE845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/>
              <a:t>Location and layout optimization study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BFBEA6-2DBA-FCE0-5621-64485155E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84D3FCF1-B9ED-1FE4-15E0-CCBCE71FDEB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4A71893-7857-5933-28AE-B3D7E8316D22}"/>
              </a:ext>
            </a:extLst>
          </p:cNvPr>
          <p:cNvGrpSpPr>
            <a:grpSpLocks/>
          </p:cNvGrpSpPr>
          <p:nvPr/>
        </p:nvGrpSpPr>
        <p:grpSpPr>
          <a:xfrm>
            <a:off x="3940326" y="1245434"/>
            <a:ext cx="3226768" cy="3368170"/>
            <a:chOff x="5268686" y="1599855"/>
            <a:chExt cx="4549061" cy="4498636"/>
          </a:xfrm>
        </p:grpSpPr>
        <p:pic>
          <p:nvPicPr>
            <p:cNvPr id="11" name="Content Placeholder 4">
              <a:extLst>
                <a:ext uri="{FF2B5EF4-FFF2-40B4-BE49-F238E27FC236}">
                  <a16:creationId xmlns:a16="http://schemas.microsoft.com/office/drawing/2014/main" id="{711EAA11-6801-4CCF-D6CC-E2D394CC66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64"/>
            <a:stretch/>
          </p:blipFill>
          <p:spPr bwMode="auto">
            <a:xfrm>
              <a:off x="5268686" y="1607943"/>
              <a:ext cx="4549061" cy="44905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7B0D324-DB36-9380-0D19-FDEB6995B449}"/>
                </a:ext>
              </a:extLst>
            </p:cNvPr>
            <p:cNvSpPr>
              <a:spLocks/>
            </p:cNvSpPr>
            <p:nvPr/>
          </p:nvSpPr>
          <p:spPr>
            <a:xfrm>
              <a:off x="7377983" y="1599855"/>
              <a:ext cx="1071556" cy="606490"/>
            </a:xfrm>
            <a:prstGeom prst="rect">
              <a:avLst/>
            </a:prstGeom>
            <a:noFill/>
            <a:ln w="28575">
              <a:solidFill>
                <a:srgbClr val="38B3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84D0109-D81D-82CA-56F7-5B4020A999CE}"/>
                  </a:ext>
                </a:extLst>
              </p:cNvPr>
              <p:cNvSpPr txBox="1"/>
              <p:nvPr/>
            </p:nvSpPr>
            <p:spPr>
              <a:xfrm>
                <a:off x="358410" y="1051893"/>
                <a:ext cx="3447298" cy="37292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200" b="1" dirty="0"/>
                  <a:t>ESPP 2020</a:t>
                </a:r>
                <a:endParaRPr lang="en-GB" sz="1200" b="1" dirty="0"/>
              </a:p>
              <a:p>
                <a:pPr>
                  <a:spcAft>
                    <a:spcPts val="600"/>
                  </a:spcAft>
                </a:pPr>
                <a:r>
                  <a:rPr lang="en-GB" sz="1200" i="1" dirty="0">
                    <a:solidFill>
                      <a:srgbClr val="38B3C8"/>
                    </a:solidFill>
                  </a:rPr>
                  <a:t>Strong support for physics case, suitability of CERN injector complex, and community interest in medium term/size complementary scientific programme</a:t>
                </a:r>
              </a:p>
              <a:p>
                <a:pPr marL="285750" lvl="0" indent="-28575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GB" sz="1200" dirty="0">
                    <a:solidFill>
                      <a:srgbClr val="0033A0"/>
                    </a:solidFill>
                  </a:rPr>
                  <a:t>Main point: CERN budget overstrained with main ESPPU commitments</a:t>
                </a:r>
              </a:p>
              <a:p>
                <a:pPr marL="285750" indent="-285750">
                  <a:spcAft>
                    <a:spcPts val="2400"/>
                  </a:spcAft>
                  <a:buFont typeface="Wingdings" panose="05000000000000000000" pitchFamily="2" charset="2"/>
                  <a:buChar char="Ø"/>
                </a:pPr>
                <a:r>
                  <a:rPr lang="en-US" sz="1200" dirty="0">
                    <a:sym typeface="Wingdings" panose="05000000000000000000" pitchFamily="2" charset="2"/>
                  </a:rPr>
                  <a:t>2020 September: CERN launch of study for more cost-effective implementation</a:t>
                </a:r>
                <a:endParaRPr lang="en-GB" sz="1200" i="1" dirty="0"/>
              </a:p>
              <a:p>
                <a:r>
                  <a:rPr lang="en-US" sz="1200" b="1" dirty="0"/>
                  <a:t>Optimization study</a:t>
                </a:r>
                <a:br>
                  <a:rPr lang="en-US" sz="1200" b="1" dirty="0"/>
                </a:br>
                <a:r>
                  <a:rPr lang="en-US" sz="1200" dirty="0">
                    <a:solidFill>
                      <a:schemeClr val="tx1"/>
                    </a:solidFill>
                  </a:rPr>
                  <a:t>CERN management/PBC encourages focus on ECN3 for BDF/</a:t>
                </a:r>
                <a:r>
                  <a:rPr lang="en-US" sz="1200" dirty="0" err="1">
                    <a:solidFill>
                      <a:schemeClr val="tx1"/>
                    </a:solidFill>
                  </a:rPr>
                  <a:t>SHiP</a:t>
                </a:r>
                <a:endParaRPr lang="en-US" sz="1200" dirty="0">
                  <a:solidFill>
                    <a:schemeClr val="tx1"/>
                  </a:solidFill>
                </a:endParaRPr>
              </a:p>
              <a:p>
                <a:pPr>
                  <a:spcBef>
                    <a:spcPts val="400"/>
                  </a:spcBef>
                  <a:spcAft>
                    <a:spcPts val="600"/>
                  </a:spcAft>
                </a:pPr>
                <a:r>
                  <a:rPr lang="en-US" sz="1200" dirty="0">
                    <a:solidFill>
                      <a:schemeClr val="tx1"/>
                    </a:solidFill>
                  </a:rPr>
                  <a:t>Decision process over 2022-23 for future physics </a:t>
                </a:r>
                <a:r>
                  <a:rPr lang="en-US" sz="1200" dirty="0" err="1">
                    <a:solidFill>
                      <a:schemeClr val="tx1"/>
                    </a:solidFill>
                  </a:rPr>
                  <a:t>programme</a:t>
                </a:r>
                <a:r>
                  <a:rPr lang="en-US" sz="1200" dirty="0">
                    <a:solidFill>
                      <a:schemeClr val="tx1"/>
                    </a:solidFill>
                  </a:rPr>
                  <a:t> in ECN3 defined</a:t>
                </a:r>
              </a:p>
              <a:p>
                <a:pPr marL="285750" lvl="0" indent="-285750">
                  <a:spcAft>
                    <a:spcPts val="600"/>
                  </a:spcAft>
                  <a:buFont typeface="Wingdings" panose="05000000000000000000" pitchFamily="2" charset="2"/>
                  <a:buChar char="Ø"/>
                </a:pPr>
                <a:r>
                  <a:rPr lang="en-US" sz="1200" dirty="0">
                    <a:solidFill>
                      <a:schemeClr val="tx1"/>
                    </a:solidFill>
                  </a:rPr>
                  <a:t>Two principal candidate experiments for ECN3: HIKE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1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en-US" sz="1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chemeClr val="tx1"/>
                    </a:solidFill>
                  </a:rPr>
                  <a:t>) / SHADOWS and BDF/SHIP</a:t>
                </a:r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84D0109-D81D-82CA-56F7-5B4020A999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410" y="1051893"/>
                <a:ext cx="3447298" cy="3729226"/>
              </a:xfrm>
              <a:prstGeom prst="rect">
                <a:avLst/>
              </a:prstGeom>
              <a:blipFill>
                <a:blip r:embed="rId4"/>
                <a:stretch>
                  <a:fillRect l="-2832" t="-1473" r="-2301" b="-14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>
            <a:extLst>
              <a:ext uri="{FF2B5EF4-FFF2-40B4-BE49-F238E27FC236}">
                <a16:creationId xmlns:a16="http://schemas.microsoft.com/office/drawing/2014/main" id="{BB8B756A-4320-F35D-9D99-D0AFAC7EE3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48179" y="916684"/>
            <a:ext cx="1691784" cy="2240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BAF05A7-172C-73B4-FF6E-29F049862DE1}"/>
              </a:ext>
            </a:extLst>
          </p:cNvPr>
          <p:cNvSpPr/>
          <p:nvPr/>
        </p:nvSpPr>
        <p:spPr>
          <a:xfrm>
            <a:off x="7301712" y="3486266"/>
            <a:ext cx="1627902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100" dirty="0">
                <a:solidFill>
                  <a:srgbClr val="0033A0"/>
                </a:solidFill>
              </a:rPr>
              <a:t>Objective: Preserve </a:t>
            </a:r>
            <a:r>
              <a:rPr lang="en-US" sz="1100" dirty="0" err="1">
                <a:solidFill>
                  <a:srgbClr val="0033A0"/>
                </a:solidFill>
              </a:rPr>
              <a:t>SHiP’s</a:t>
            </a:r>
            <a:r>
              <a:rPr lang="en-US" sz="1100" dirty="0">
                <a:solidFill>
                  <a:srgbClr val="0033A0"/>
                </a:solidFill>
              </a:rPr>
              <a:t> original physics reach and scope</a:t>
            </a:r>
          </a:p>
          <a:p>
            <a:pPr algn="ctr"/>
            <a:endParaRPr lang="en-US" sz="1100" dirty="0"/>
          </a:p>
          <a:p>
            <a:pPr algn="ctr"/>
            <a:r>
              <a:rPr lang="en-US" sz="1100" i="1" dirty="0">
                <a:solidFill>
                  <a:srgbClr val="38B3C8"/>
                </a:solidFill>
              </a:rPr>
              <a:t>CDS design and prototyping studies largely generic</a:t>
            </a:r>
            <a:endParaRPr lang="en-US" sz="1100" dirty="0">
              <a:solidFill>
                <a:srgbClr val="38B3C8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5DD048-76B1-EBC4-907C-D3E8114A7749}"/>
              </a:ext>
            </a:extLst>
          </p:cNvPr>
          <p:cNvSpPr txBox="1"/>
          <p:nvPr/>
        </p:nvSpPr>
        <p:spPr>
          <a:xfrm>
            <a:off x="2798210" y="-18245"/>
            <a:ext cx="63615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O. Aberle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Study of alternative locations for the SPS Beam Dump Facility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CERN-PBC-Notes-2022-002</a:t>
            </a:r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70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56629-2E6D-A58E-3F5E-C897CA62E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3D532B-9723-B41B-12C5-06DCE845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/>
              <a:t>BDF/</a:t>
            </a:r>
            <a:r>
              <a:rPr lang="en-GB" sz="3200" b="1" dirty="0" err="1"/>
              <a:t>SHiP</a:t>
            </a:r>
            <a:r>
              <a:rPr lang="en-GB" sz="3200" b="1" dirty="0"/>
              <a:t> @ ECN3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BFBEA6-2DBA-FCE0-5621-64485155E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84D3FCF1-B9ED-1FE4-15E0-CCBCE71FDEB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A0F60D-255B-655D-3C0E-5C88ECF09B57}"/>
              </a:ext>
            </a:extLst>
          </p:cNvPr>
          <p:cNvSpPr txBox="1"/>
          <p:nvPr/>
        </p:nvSpPr>
        <p:spPr>
          <a:xfrm>
            <a:off x="404036" y="1187826"/>
            <a:ext cx="5366143" cy="3431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u="sng" dirty="0"/>
              <a:t>ECN3 Beam Delivery Task Force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Investigation of technical feasibility of high intensity beam delivery to ECN3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400" dirty="0"/>
              <a:t>Findings of the Physics Beyond Colliders ECN3 Beam Delivery Task Force, </a:t>
            </a:r>
            <a:r>
              <a:rPr lang="en-GB" sz="1400" dirty="0">
                <a:hlinkClick r:id="rId3"/>
              </a:rPr>
              <a:t>CERN-PBC-REPORT-2023-001</a:t>
            </a:r>
            <a:r>
              <a:rPr lang="en-US" sz="1400" dirty="0">
                <a:hlinkClick r:id="rId3"/>
              </a:rPr>
              <a:t> </a:t>
            </a:r>
            <a:endParaRPr lang="en-US" sz="1400" b="1" u="sng" dirty="0">
              <a:solidFill>
                <a:srgbClr val="0055A0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BDF WG</a:t>
            </a:r>
            <a:endParaRPr lang="en-US" sz="1400" b="1" u="sng" dirty="0">
              <a:solidFill>
                <a:srgbClr val="0055A0"/>
              </a:solidFill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dirty="0"/>
              <a:t>Investigation of technical feasibility of BDF at ECN3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US" sz="1400" dirty="0"/>
              <a:t>BDF/</a:t>
            </a:r>
            <a:r>
              <a:rPr lang="en-US" sz="1400" dirty="0" err="1"/>
              <a:t>SHiP</a:t>
            </a:r>
            <a:r>
              <a:rPr lang="en-US" sz="1400" dirty="0"/>
              <a:t> at the ECN3 high-intensity facility, </a:t>
            </a:r>
            <a:r>
              <a:rPr lang="en-US" sz="1400" dirty="0">
                <a:hlinkClick r:id="rId4"/>
              </a:rPr>
              <a:t>CERN-SPSC-2023-033 </a:t>
            </a:r>
            <a:endParaRPr lang="en-US" sz="1400" dirty="0"/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1400" dirty="0"/>
              <a:t>Post-LS3 Experimental Options in ECN3</a:t>
            </a:r>
            <a:r>
              <a:rPr lang="en-GB" sz="12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</a:t>
            </a:r>
            <a:r>
              <a:rPr lang="en-GB" sz="14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  <a:hlinkClick r:id="rId5"/>
              </a:rPr>
              <a:t>CERN-PBC-Report-2023-003</a:t>
            </a:r>
            <a:r>
              <a:rPr lang="en-GB" sz="1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marL="285750" lvl="1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en-GB" sz="1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For both, synergies with the </a:t>
            </a:r>
            <a:r>
              <a:rPr lang="en-GB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North Area Consolidation </a:t>
            </a:r>
            <a:r>
              <a:rPr lang="en-GB" sz="14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(NA-CONS) programme were investigated together with NA-CONS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B9AF98-D4A9-40B8-7791-694C228EC39B}"/>
              </a:ext>
            </a:extLst>
          </p:cNvPr>
          <p:cNvSpPr txBox="1"/>
          <p:nvPr/>
        </p:nvSpPr>
        <p:spPr>
          <a:xfrm>
            <a:off x="2798210" y="-18245"/>
            <a:ext cx="63615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et al.,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Findings of the Physics Beyond Colliders ECN3 Beam Delivery Task Force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CERN-PBC-REPORT-2023-001 </a:t>
            </a:r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Arduini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Jaeckel</a:t>
            </a:r>
            <a:r>
              <a:rPr lang="en-GB" sz="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Post-LS3 Experimental Options in ECN3,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r>
              <a:rPr lang="en-GB" sz="800" b="1" dirty="0" err="1"/>
              <a:t>SHiP</a:t>
            </a:r>
            <a:r>
              <a:rPr lang="en-GB" sz="800" b="1" dirty="0"/>
              <a:t> Collaboration</a:t>
            </a:r>
            <a:r>
              <a:rPr lang="en-GB" sz="800" dirty="0"/>
              <a:t>, BDF/</a:t>
            </a:r>
            <a:r>
              <a:rPr lang="en-GB" sz="800" dirty="0" err="1"/>
              <a:t>SHiP</a:t>
            </a:r>
            <a:r>
              <a:rPr lang="en-GB" sz="800" dirty="0"/>
              <a:t> at the ECN3 high-intensity beam facility, </a:t>
            </a:r>
            <a:r>
              <a:rPr lang="en-GB" sz="800" b="1" dirty="0"/>
              <a:t>CERN-SPSC-2023-033</a:t>
            </a:r>
          </a:p>
          <a:p>
            <a:endParaRPr lang="en-GB" sz="800" dirty="0"/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4BA3E9-3AC8-AF0B-EE0F-7A65A491C161}"/>
              </a:ext>
            </a:extLst>
          </p:cNvPr>
          <p:cNvSpPr/>
          <p:nvPr/>
        </p:nvSpPr>
        <p:spPr>
          <a:xfrm>
            <a:off x="5798384" y="1833995"/>
            <a:ext cx="34612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Key beam parameters – BDF vs. NA62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7E9CC04-39C9-67E5-B47D-5BCF47127E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637906"/>
              </p:ext>
            </p:extLst>
          </p:nvPr>
        </p:nvGraphicFramePr>
        <p:xfrm>
          <a:off x="5906540" y="2159828"/>
          <a:ext cx="3111336" cy="151905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114370">
                  <a:extLst>
                    <a:ext uri="{9D8B030D-6E8A-4147-A177-3AD203B41FA5}">
                      <a16:colId xmlns:a16="http://schemas.microsoft.com/office/drawing/2014/main" val="4041514422"/>
                    </a:ext>
                  </a:extLst>
                </a:gridCol>
                <a:gridCol w="651642">
                  <a:extLst>
                    <a:ext uri="{9D8B030D-6E8A-4147-A177-3AD203B41FA5}">
                      <a16:colId xmlns:a16="http://schemas.microsoft.com/office/drawing/2014/main" val="1890206611"/>
                    </a:ext>
                  </a:extLst>
                </a:gridCol>
                <a:gridCol w="715635">
                  <a:extLst>
                    <a:ext uri="{9D8B030D-6E8A-4147-A177-3AD203B41FA5}">
                      <a16:colId xmlns:a16="http://schemas.microsoft.com/office/drawing/2014/main" val="2848270989"/>
                    </a:ext>
                  </a:extLst>
                </a:gridCol>
                <a:gridCol w="629689">
                  <a:extLst>
                    <a:ext uri="{9D8B030D-6E8A-4147-A177-3AD203B41FA5}">
                      <a16:colId xmlns:a16="http://schemas.microsoft.com/office/drawing/2014/main" val="3202809877"/>
                    </a:ext>
                  </a:extLst>
                </a:gridCol>
              </a:tblGrid>
              <a:tr h="161728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endParaRPr lang="en-GB" sz="9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BDF </a:t>
                      </a:r>
                      <a:r>
                        <a:rPr lang="en-US" sz="9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SHiP</a:t>
                      </a:r>
                      <a:endParaRPr lang="en-GB" sz="9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NA62 nominal</a:t>
                      </a:r>
                      <a:endParaRPr lang="en-GB" sz="9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BDF / NA62</a:t>
                      </a:r>
                      <a:endParaRPr lang="en-GB" sz="9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902438"/>
                  </a:ext>
                </a:extLst>
              </a:tr>
              <a:tr h="6435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Intensity (p/spill)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9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900" b="0" baseline="0" dirty="0"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3.36×10</a:t>
                      </a:r>
                      <a:r>
                        <a:rPr lang="en-US" sz="9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9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0926741"/>
                  </a:ext>
                </a:extLst>
              </a:tr>
              <a:tr h="6435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Spill duration (s)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≥1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</a:t>
                      </a:r>
                      <a:r>
                        <a:rPr lang="en-US" sz="900" b="0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anose="020B0604020202020204" pitchFamily="34" charset="0"/>
                        </a:rPr>
                        <a:t>4.5</a:t>
                      </a:r>
                      <a:endParaRPr lang="en-GB" sz="9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0.2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990085"/>
                  </a:ext>
                </a:extLst>
              </a:tr>
              <a:tr h="6435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 length (s)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≥7.2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≥14.4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0.5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403040"/>
                  </a:ext>
                </a:extLst>
              </a:tr>
              <a:tr h="9415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Avg. intensity (p/s)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≤5.6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×10</a:t>
                      </a:r>
                      <a:r>
                        <a:rPr lang="en-US" sz="9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×10</a:t>
                      </a:r>
                      <a:r>
                        <a:rPr lang="en-US" sz="9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720927"/>
                  </a:ext>
                </a:extLst>
              </a:tr>
              <a:tr h="6435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baseline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 POT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9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2.6×10</a:t>
                      </a:r>
                      <a:r>
                        <a:rPr lang="en-US" sz="9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75093"/>
                  </a:ext>
                </a:extLst>
              </a:tr>
              <a:tr h="6435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Duration (years)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~12 (2025)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1.3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0933477"/>
                  </a:ext>
                </a:extLst>
              </a:tr>
              <a:tr h="6435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POT</a:t>
                      </a:r>
                      <a:endParaRPr lang="en-GB" sz="900" b="0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60×10</a:t>
                      </a:r>
                      <a:r>
                        <a:rPr lang="en-US" sz="9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9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9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~1.15×10</a:t>
                      </a:r>
                      <a:r>
                        <a:rPr lang="en-US" sz="9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9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900" b="0" kern="1200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9525" marR="9525" marT="9525" marB="0" anchor="b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074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86709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BC33D-1EB1-232F-5326-3867AB8DE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id="{17D3614F-5A1C-542E-6FC9-3D6CC7CAB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8211" y="880451"/>
            <a:ext cx="5657850" cy="35433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ACBED62B-94A6-7675-AFBF-EC88C15E0031}"/>
              </a:ext>
            </a:extLst>
          </p:cNvPr>
          <p:cNvGrpSpPr/>
          <p:nvPr/>
        </p:nvGrpSpPr>
        <p:grpSpPr>
          <a:xfrm>
            <a:off x="2028945" y="3716959"/>
            <a:ext cx="2019399" cy="351803"/>
            <a:chOff x="2055775" y="3935313"/>
            <a:chExt cx="2019399" cy="351803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F31F04B-65D0-92DA-3939-DE58C7A99217}"/>
                </a:ext>
              </a:extLst>
            </p:cNvPr>
            <p:cNvCxnSpPr>
              <a:cxnSpLocks/>
              <a:stCxn id="17" idx="3"/>
            </p:cNvCxnSpPr>
            <p:nvPr/>
          </p:nvCxnSpPr>
          <p:spPr>
            <a:xfrm flipV="1">
              <a:off x="3734441" y="3935313"/>
              <a:ext cx="340733" cy="224845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845DB34-361B-BC3F-67CE-3EA55D623626}"/>
                </a:ext>
              </a:extLst>
            </p:cNvPr>
            <p:cNvSpPr txBox="1"/>
            <p:nvPr/>
          </p:nvSpPr>
          <p:spPr>
            <a:xfrm>
              <a:off x="2055775" y="4033200"/>
              <a:ext cx="1678666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Transfer Tunnel (TT) 20</a:t>
              </a:r>
            </a:p>
          </p:txBody>
        </p:sp>
      </p:grpSp>
      <p:sp>
        <p:nvSpPr>
          <p:cNvPr id="9" name="Title 3">
            <a:extLst>
              <a:ext uri="{FF2B5EF4-FFF2-40B4-BE49-F238E27FC236}">
                <a16:creationId xmlns:a16="http://schemas.microsoft.com/office/drawing/2014/main" id="{5652D0AA-A926-48F4-57A6-55E656127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TCC8 &amp; ECN3 today (</a:t>
            </a:r>
            <a:r>
              <a:rPr lang="en-GB" sz="3200" b="1" dirty="0" err="1">
                <a:solidFill>
                  <a:srgbClr val="1A63A0"/>
                </a:solidFill>
              </a:rPr>
              <a:t>i</a:t>
            </a:r>
            <a:r>
              <a:rPr lang="en-GB" sz="3200" b="1" dirty="0">
                <a:solidFill>
                  <a:srgbClr val="1A63A0"/>
                </a:solidFill>
              </a:rPr>
              <a:t>)</a:t>
            </a:r>
            <a:endParaRPr lang="en-US" sz="4100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89BBFFD-8C7E-0DDC-E1D8-054BB942DB49}"/>
              </a:ext>
            </a:extLst>
          </p:cNvPr>
          <p:cNvGrpSpPr/>
          <p:nvPr/>
        </p:nvGrpSpPr>
        <p:grpSpPr>
          <a:xfrm>
            <a:off x="2704653" y="2902507"/>
            <a:ext cx="1917463" cy="470449"/>
            <a:chOff x="2704653" y="2902507"/>
            <a:chExt cx="1917463" cy="470449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F714F4E-1F07-0F60-BE22-C0A931C87F57}"/>
                </a:ext>
              </a:extLst>
            </p:cNvPr>
            <p:cNvSpPr txBox="1"/>
            <p:nvPr/>
          </p:nvSpPr>
          <p:spPr>
            <a:xfrm>
              <a:off x="2704653" y="2902507"/>
              <a:ext cx="1426994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TDC2</a:t>
              </a:r>
              <a:r>
                <a:rPr lang="en-CH" sz="1050" dirty="0"/>
                <a:t>: TT20 splitters</a:t>
              </a:r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9BF004F6-5854-5EE9-2715-A5F0FFE3922D}"/>
                </a:ext>
              </a:extLst>
            </p:cNvPr>
            <p:cNvSpPr/>
            <p:nvPr/>
          </p:nvSpPr>
          <p:spPr>
            <a:xfrm rot="18805098">
              <a:off x="4353667" y="3104508"/>
              <a:ext cx="399995" cy="13690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3043CAE5-1DE4-1030-718D-771D997CA185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4131647" y="3029465"/>
              <a:ext cx="347152" cy="98506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1CC48E2-8E5C-A311-F4DC-4E8916D73FAC}"/>
              </a:ext>
            </a:extLst>
          </p:cNvPr>
          <p:cNvGrpSpPr/>
          <p:nvPr/>
        </p:nvGrpSpPr>
        <p:grpSpPr>
          <a:xfrm>
            <a:off x="3201273" y="2171203"/>
            <a:ext cx="1714574" cy="890828"/>
            <a:chOff x="3201273" y="2171203"/>
            <a:chExt cx="1714574" cy="890828"/>
          </a:xfrm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E80E0BB-FAF2-ADBC-DA9E-ABF3C072ED2C}"/>
                </a:ext>
              </a:extLst>
            </p:cNvPr>
            <p:cNvSpPr/>
            <p:nvPr/>
          </p:nvSpPr>
          <p:spPr>
            <a:xfrm rot="18805098">
              <a:off x="4647398" y="2793583"/>
              <a:ext cx="399995" cy="13690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162DB74-81A5-96CA-FC5D-7EF155063599}"/>
                </a:ext>
              </a:extLst>
            </p:cNvPr>
            <p:cNvSpPr txBox="1"/>
            <p:nvPr/>
          </p:nvSpPr>
          <p:spPr>
            <a:xfrm>
              <a:off x="3201273" y="2171203"/>
              <a:ext cx="1249061" cy="41549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TCC2: </a:t>
              </a:r>
            </a:p>
            <a:p>
              <a:pPr algn="ctr"/>
              <a:r>
                <a:rPr lang="en-CH" sz="1050" dirty="0"/>
                <a:t>T2 / T4 / T6 / TAX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B334C32-50F0-DEB8-72E8-B43671F531A3}"/>
                </a:ext>
              </a:extLst>
            </p:cNvPr>
            <p:cNvCxnSpPr>
              <a:cxnSpLocks/>
            </p:cNvCxnSpPr>
            <p:nvPr/>
          </p:nvCxnSpPr>
          <p:spPr>
            <a:xfrm>
              <a:off x="4457253" y="2586701"/>
              <a:ext cx="333993" cy="204444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3B4E7E9-B566-303C-B258-A07C6E44BFEF}"/>
              </a:ext>
            </a:extLst>
          </p:cNvPr>
          <p:cNvGrpSpPr/>
          <p:nvPr/>
        </p:nvGrpSpPr>
        <p:grpSpPr>
          <a:xfrm>
            <a:off x="6572222" y="390925"/>
            <a:ext cx="545342" cy="636528"/>
            <a:chOff x="7497669" y="520744"/>
            <a:chExt cx="545342" cy="63652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F7E577B-B2D2-0F4D-2717-582DF540621E}"/>
                </a:ext>
              </a:extLst>
            </p:cNvPr>
            <p:cNvSpPr txBox="1"/>
            <p:nvPr/>
          </p:nvSpPr>
          <p:spPr>
            <a:xfrm>
              <a:off x="7497669" y="520744"/>
              <a:ext cx="545342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ECN3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F5E2190-F057-D378-FC58-B22A9A75DD65}"/>
                </a:ext>
              </a:extLst>
            </p:cNvPr>
            <p:cNvCxnSpPr>
              <a:cxnSpLocks/>
            </p:cNvCxnSpPr>
            <p:nvPr/>
          </p:nvCxnSpPr>
          <p:spPr>
            <a:xfrm>
              <a:off x="7501432" y="779281"/>
              <a:ext cx="0" cy="377991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37E246A-2D82-1686-851E-E5B21CEDB2B8}"/>
              </a:ext>
            </a:extLst>
          </p:cNvPr>
          <p:cNvGrpSpPr/>
          <p:nvPr/>
        </p:nvGrpSpPr>
        <p:grpSpPr>
          <a:xfrm>
            <a:off x="6131832" y="827187"/>
            <a:ext cx="2537313" cy="1114785"/>
            <a:chOff x="6131832" y="827187"/>
            <a:chExt cx="2537313" cy="1114785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A5A4028-CB89-7CA4-AE0B-A8BE4B1631A0}"/>
                </a:ext>
              </a:extLst>
            </p:cNvPr>
            <p:cNvSpPr/>
            <p:nvPr/>
          </p:nvSpPr>
          <p:spPr>
            <a:xfrm rot="18805098">
              <a:off x="5982847" y="976172"/>
              <a:ext cx="763048" cy="465078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3BA66C6-6B59-F5BD-A57F-9E99599A2D33}"/>
                </a:ext>
              </a:extLst>
            </p:cNvPr>
            <p:cNvSpPr txBox="1"/>
            <p:nvPr/>
          </p:nvSpPr>
          <p:spPr>
            <a:xfrm>
              <a:off x="7416878" y="1526474"/>
              <a:ext cx="1252267" cy="41549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TCC8: </a:t>
              </a:r>
              <a:r>
                <a:rPr lang="en-CH" sz="1050" dirty="0"/>
                <a:t>T10 / TAX </a:t>
              </a:r>
            </a:p>
            <a:p>
              <a:pPr algn="ctr"/>
              <a:r>
                <a:rPr lang="en-CH" sz="1050" dirty="0"/>
                <a:t>→ K12</a:t>
              </a: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9ABD6062-BA00-A8FA-7A71-A50E84D9D53D}"/>
                </a:ext>
              </a:extLst>
            </p:cNvPr>
            <p:cNvCxnSpPr>
              <a:cxnSpLocks/>
              <a:stCxn id="34" idx="1"/>
            </p:cNvCxnSpPr>
            <p:nvPr/>
          </p:nvCxnSpPr>
          <p:spPr>
            <a:xfrm flipH="1" flipV="1">
              <a:off x="6307045" y="1386563"/>
              <a:ext cx="1109833" cy="347660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79AF1A55-F0C6-1780-C522-BD2C13A63EC7}"/>
              </a:ext>
            </a:extLst>
          </p:cNvPr>
          <p:cNvGrpSpPr/>
          <p:nvPr/>
        </p:nvGrpSpPr>
        <p:grpSpPr>
          <a:xfrm>
            <a:off x="2114003" y="4387664"/>
            <a:ext cx="1556540" cy="446088"/>
            <a:chOff x="2114003" y="4387664"/>
            <a:chExt cx="1556540" cy="446088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AC0117B6-5D1F-0A9A-79C4-EB9E0559130F}"/>
                </a:ext>
              </a:extLst>
            </p:cNvPr>
            <p:cNvSpPr/>
            <p:nvPr/>
          </p:nvSpPr>
          <p:spPr>
            <a:xfrm rot="18964012">
              <a:off x="3165757" y="4387664"/>
              <a:ext cx="504786" cy="218036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350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231DA81-AC28-5A32-94CE-749B112B2C93}"/>
                </a:ext>
              </a:extLst>
            </p:cNvPr>
            <p:cNvSpPr txBox="1"/>
            <p:nvPr/>
          </p:nvSpPr>
          <p:spPr>
            <a:xfrm>
              <a:off x="2114003" y="4579836"/>
              <a:ext cx="821059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SPS LSS2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99BE19B2-F301-4A8F-F84E-EFCD79F839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0971" y="4539848"/>
              <a:ext cx="487179" cy="197750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2962B81-C313-43E5-8BD1-D61ED98C5B00}"/>
              </a:ext>
            </a:extLst>
          </p:cNvPr>
          <p:cNvSpPr/>
          <p:nvPr/>
        </p:nvSpPr>
        <p:spPr>
          <a:xfrm rot="18809743">
            <a:off x="5234482" y="1871955"/>
            <a:ext cx="875861" cy="125803"/>
          </a:xfrm>
          <a:prstGeom prst="rect">
            <a:avLst/>
          </a:prstGeom>
          <a:solidFill>
            <a:srgbClr val="73B2FF"/>
          </a:solidFill>
          <a:ln w="3175">
            <a:solidFill>
              <a:srgbClr val="385BC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D5AA1F3-7C3B-EAA3-8AB6-4E77820577AA}"/>
              </a:ext>
            </a:extLst>
          </p:cNvPr>
          <p:cNvSpPr/>
          <p:nvPr/>
        </p:nvSpPr>
        <p:spPr>
          <a:xfrm rot="18861143">
            <a:off x="6650699" y="968156"/>
            <a:ext cx="270996" cy="70709"/>
          </a:xfrm>
          <a:prstGeom prst="rect">
            <a:avLst/>
          </a:prstGeom>
          <a:solidFill>
            <a:srgbClr val="73B2FF"/>
          </a:solidFill>
          <a:ln w="3175">
            <a:solidFill>
              <a:srgbClr val="385BC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FC67E84-80E6-3000-DE46-C4E5B259FCD2}"/>
              </a:ext>
            </a:extLst>
          </p:cNvPr>
          <p:cNvGrpSpPr/>
          <p:nvPr/>
        </p:nvGrpSpPr>
        <p:grpSpPr>
          <a:xfrm>
            <a:off x="4354421" y="518321"/>
            <a:ext cx="3961261" cy="1575417"/>
            <a:chOff x="4193161" y="878050"/>
            <a:chExt cx="3961261" cy="1575417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3E7A5D0-089F-BE38-FA76-89A989AD7FA6}"/>
                </a:ext>
              </a:extLst>
            </p:cNvPr>
            <p:cNvSpPr txBox="1"/>
            <p:nvPr/>
          </p:nvSpPr>
          <p:spPr>
            <a:xfrm>
              <a:off x="4193161" y="1783049"/>
              <a:ext cx="545342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EHN1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A96271D-CE70-2F74-57E9-11A91609E854}"/>
                </a:ext>
              </a:extLst>
            </p:cNvPr>
            <p:cNvSpPr txBox="1"/>
            <p:nvPr/>
          </p:nvSpPr>
          <p:spPr>
            <a:xfrm>
              <a:off x="7609080" y="878050"/>
              <a:ext cx="545342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EHN2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2014EE39-210A-CE3C-1C57-26DB61941655}"/>
                </a:ext>
              </a:extLst>
            </p:cNvPr>
            <p:cNvCxnSpPr>
              <a:cxnSpLocks/>
            </p:cNvCxnSpPr>
            <p:nvPr/>
          </p:nvCxnSpPr>
          <p:spPr>
            <a:xfrm>
              <a:off x="4728118" y="2036093"/>
              <a:ext cx="571985" cy="417374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EEB360C0-BF76-5ACB-F723-102C77AC8623}"/>
                </a:ext>
              </a:extLst>
            </p:cNvPr>
            <p:cNvCxnSpPr>
              <a:cxnSpLocks/>
              <a:stCxn id="62" idx="1"/>
            </p:cNvCxnSpPr>
            <p:nvPr/>
          </p:nvCxnSpPr>
          <p:spPr>
            <a:xfrm flipH="1">
              <a:off x="6662921" y="1005008"/>
              <a:ext cx="946159" cy="314279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E989066-E717-1C7F-3BE4-B786C5D7BF6B}"/>
              </a:ext>
            </a:extLst>
          </p:cNvPr>
          <p:cNvGrpSpPr/>
          <p:nvPr/>
        </p:nvGrpSpPr>
        <p:grpSpPr>
          <a:xfrm>
            <a:off x="5901910" y="1945653"/>
            <a:ext cx="2081904" cy="413282"/>
            <a:chOff x="5926433" y="1965504"/>
            <a:chExt cx="2081904" cy="41328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AF4ED05-FA9A-8A57-A703-EB680450D57B}"/>
                </a:ext>
              </a:extLst>
            </p:cNvPr>
            <p:cNvSpPr txBox="1"/>
            <p:nvPr/>
          </p:nvSpPr>
          <p:spPr>
            <a:xfrm>
              <a:off x="7471010" y="2124870"/>
              <a:ext cx="537327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dirty="0"/>
                <a:t>TDC8</a:t>
              </a:r>
            </a:p>
          </p:txBody>
        </p: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42F83AB2-7987-E235-F4E2-EFE2C1F48810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 flipV="1">
              <a:off x="5926433" y="1965504"/>
              <a:ext cx="1544577" cy="286324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42FB7C8-2887-36F4-7EC6-21102A4A3AFA}"/>
              </a:ext>
            </a:extLst>
          </p:cNvPr>
          <p:cNvGrpSpPr/>
          <p:nvPr/>
        </p:nvGrpSpPr>
        <p:grpSpPr>
          <a:xfrm>
            <a:off x="3952867" y="986235"/>
            <a:ext cx="2175015" cy="1702688"/>
            <a:chOff x="3952867" y="986235"/>
            <a:chExt cx="2175015" cy="1702688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7B827AA2-9D07-716F-5B16-9E1F8151BE7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03714" y="1562795"/>
              <a:ext cx="724168" cy="771233"/>
            </a:xfrm>
            <a:prstGeom prst="line">
              <a:avLst/>
            </a:prstGeom>
            <a:ln>
              <a:solidFill>
                <a:srgbClr val="FF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F51EC66-4C38-00D1-B03D-AF489031CFC4}"/>
                </a:ext>
              </a:extLst>
            </p:cNvPr>
            <p:cNvGrpSpPr/>
            <p:nvPr/>
          </p:nvGrpSpPr>
          <p:grpSpPr>
            <a:xfrm>
              <a:off x="3952867" y="986235"/>
              <a:ext cx="1982889" cy="1702688"/>
              <a:chOff x="3952867" y="986235"/>
              <a:chExt cx="1982889" cy="1702688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68A4FF7-8FB1-97DA-509D-3305A97778D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4331" y="2334028"/>
                <a:ext cx="379383" cy="354895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817EB57-75B4-6D46-37B6-12B8265AF5CE}"/>
                  </a:ext>
                </a:extLst>
              </p:cNvPr>
              <p:cNvSpPr txBox="1"/>
              <p:nvPr/>
            </p:nvSpPr>
            <p:spPr>
              <a:xfrm>
                <a:off x="3952867" y="1842529"/>
                <a:ext cx="790602" cy="2539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050" dirty="0"/>
                  <a:t>TT83 (P4)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C1D9B82-08CF-B24B-056A-93636CD9584B}"/>
                  </a:ext>
                </a:extLst>
              </p:cNvPr>
              <p:cNvSpPr txBox="1"/>
              <p:nvPr/>
            </p:nvSpPr>
            <p:spPr>
              <a:xfrm>
                <a:off x="4791580" y="986235"/>
                <a:ext cx="865942" cy="253916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050" dirty="0"/>
                  <a:t>TT85 (P42)</a:t>
                </a: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549DDCAD-C9BF-674D-E90D-39E9BCB0B9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740847" y="2094837"/>
                <a:ext cx="467490" cy="408161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691C884B-D3F6-5741-C125-D4E9AFAB8D08}"/>
                  </a:ext>
                </a:extLst>
              </p:cNvPr>
              <p:cNvCxnSpPr>
                <a:cxnSpLocks/>
                <a:stCxn id="29" idx="2"/>
              </p:cNvCxnSpPr>
              <p:nvPr/>
            </p:nvCxnSpPr>
            <p:spPr>
              <a:xfrm>
                <a:off x="5224551" y="1240151"/>
                <a:ext cx="711205" cy="513569"/>
              </a:xfrm>
              <a:prstGeom prst="line">
                <a:avLst/>
              </a:prstGeom>
              <a:ln>
                <a:solidFill>
                  <a:srgbClr val="FF0000"/>
                </a:solidFill>
                <a:headEnd type="none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4C19016-AB96-C375-4085-68562877664C}"/>
              </a:ext>
            </a:extLst>
          </p:cNvPr>
          <p:cNvGrpSpPr/>
          <p:nvPr/>
        </p:nvGrpSpPr>
        <p:grpSpPr>
          <a:xfrm>
            <a:off x="5397188" y="663591"/>
            <a:ext cx="681786" cy="908085"/>
            <a:chOff x="7271624" y="2315698"/>
            <a:chExt cx="681786" cy="908085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2FF8329-67F2-4125-202D-35BE0EE5BE6C}"/>
                </a:ext>
              </a:extLst>
            </p:cNvPr>
            <p:cNvSpPr txBox="1"/>
            <p:nvPr/>
          </p:nvSpPr>
          <p:spPr>
            <a:xfrm>
              <a:off x="7271624" y="2315698"/>
              <a:ext cx="612668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dirty="0"/>
                <a:t>TDC85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B5758BF-CC92-4524-C115-0044901908DA}"/>
                </a:ext>
              </a:extLst>
            </p:cNvPr>
            <p:cNvCxnSpPr>
              <a:cxnSpLocks/>
              <a:stCxn id="41" idx="2"/>
            </p:cNvCxnSpPr>
            <p:nvPr/>
          </p:nvCxnSpPr>
          <p:spPr>
            <a:xfrm>
              <a:off x="7577958" y="2569614"/>
              <a:ext cx="375452" cy="654169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Slide Number Placeholder 7">
            <a:extLst>
              <a:ext uri="{FF2B5EF4-FFF2-40B4-BE49-F238E27FC236}">
                <a16:creationId xmlns:a16="http://schemas.microsoft.com/office/drawing/2014/main" id="{7F275F63-C8F2-0930-1043-95995BC79E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D651311-71D7-039D-4E87-093B8DB07010}"/>
              </a:ext>
            </a:extLst>
          </p:cNvPr>
          <p:cNvSpPr txBox="1"/>
          <p:nvPr/>
        </p:nvSpPr>
        <p:spPr>
          <a:xfrm>
            <a:off x="6430198" y="3232202"/>
            <a:ext cx="1824538" cy="25391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050" dirty="0"/>
              <a:t>P42 Beam Dump (TIDVG4)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2355F151-31DB-6AA1-E78E-1FDB06CB994F}"/>
              </a:ext>
            </a:extLst>
          </p:cNvPr>
          <p:cNvCxnSpPr>
            <a:cxnSpLocks/>
            <a:stCxn id="46" idx="1"/>
          </p:cNvCxnSpPr>
          <p:nvPr/>
        </p:nvCxnSpPr>
        <p:spPr>
          <a:xfrm flipH="1" flipV="1">
            <a:off x="5146158" y="2586701"/>
            <a:ext cx="1284040" cy="772459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3A4FD8A9-CC6D-EEE0-81B7-28F5B2DF2251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816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1CFEF-AB32-8CB5-E294-6F385D04E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>
            <a:extLst>
              <a:ext uri="{FF2B5EF4-FFF2-40B4-BE49-F238E27FC236}">
                <a16:creationId xmlns:a16="http://schemas.microsoft.com/office/drawing/2014/main" id="{3FFAEFE4-593E-E9BC-DA38-A923E90B3C3D}"/>
              </a:ext>
            </a:extLst>
          </p:cNvPr>
          <p:cNvSpPr/>
          <p:nvPr/>
        </p:nvSpPr>
        <p:spPr>
          <a:xfrm>
            <a:off x="-1277880" y="1124955"/>
            <a:ext cx="3610922" cy="34399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A282731-A0E3-66A2-800B-77B85BCBD717}"/>
              </a:ext>
            </a:extLst>
          </p:cNvPr>
          <p:cNvCxnSpPr>
            <a:cxnSpLocks/>
          </p:cNvCxnSpPr>
          <p:nvPr/>
        </p:nvCxnSpPr>
        <p:spPr>
          <a:xfrm flipH="1">
            <a:off x="3338801" y="4564863"/>
            <a:ext cx="97810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1C6F148-6318-6953-E16B-6A8C04052B51}"/>
              </a:ext>
            </a:extLst>
          </p:cNvPr>
          <p:cNvCxnSpPr>
            <a:cxnSpLocks/>
          </p:cNvCxnSpPr>
          <p:nvPr/>
        </p:nvCxnSpPr>
        <p:spPr>
          <a:xfrm flipH="1">
            <a:off x="3652558" y="2633866"/>
            <a:ext cx="65697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132113C-CA10-893C-4128-EFC4FF991D8C}"/>
              </a:ext>
            </a:extLst>
          </p:cNvPr>
          <p:cNvCxnSpPr>
            <a:cxnSpLocks/>
          </p:cNvCxnSpPr>
          <p:nvPr/>
        </p:nvCxnSpPr>
        <p:spPr>
          <a:xfrm flipH="1">
            <a:off x="3196930" y="1129994"/>
            <a:ext cx="1122389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A97FAD4-7140-6CCF-E3BC-17CD866862D8}"/>
              </a:ext>
            </a:extLst>
          </p:cNvPr>
          <p:cNvCxnSpPr>
            <a:cxnSpLocks/>
          </p:cNvCxnSpPr>
          <p:nvPr/>
        </p:nvCxnSpPr>
        <p:spPr>
          <a:xfrm flipH="1">
            <a:off x="4665431" y="2633866"/>
            <a:ext cx="3102964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4B6C548E-DA0B-67AD-8177-D1FB155357C4}"/>
              </a:ext>
            </a:extLst>
          </p:cNvPr>
          <p:cNvCxnSpPr>
            <a:cxnSpLocks/>
          </p:cNvCxnSpPr>
          <p:nvPr/>
        </p:nvCxnSpPr>
        <p:spPr>
          <a:xfrm flipH="1">
            <a:off x="4665431" y="1124955"/>
            <a:ext cx="3102964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63453AF-38D1-89BE-7608-88ED238D987A}"/>
              </a:ext>
            </a:extLst>
          </p:cNvPr>
          <p:cNvCxnSpPr>
            <a:cxnSpLocks/>
          </p:cNvCxnSpPr>
          <p:nvPr/>
        </p:nvCxnSpPr>
        <p:spPr>
          <a:xfrm flipH="1">
            <a:off x="5137621" y="2108806"/>
            <a:ext cx="2630774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D30CE69-B60A-7F91-D2CC-52A8DEB6E2CE}"/>
              </a:ext>
            </a:extLst>
          </p:cNvPr>
          <p:cNvCxnSpPr>
            <a:cxnSpLocks/>
          </p:cNvCxnSpPr>
          <p:nvPr/>
        </p:nvCxnSpPr>
        <p:spPr>
          <a:xfrm flipH="1">
            <a:off x="5081408" y="1623378"/>
            <a:ext cx="2686987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6F94EA12-4A5E-ED6B-4B4C-DAC25D619D88}"/>
              </a:ext>
            </a:extLst>
          </p:cNvPr>
          <p:cNvCxnSpPr>
            <a:cxnSpLocks/>
          </p:cNvCxnSpPr>
          <p:nvPr/>
        </p:nvCxnSpPr>
        <p:spPr>
          <a:xfrm flipH="1">
            <a:off x="6048274" y="3264803"/>
            <a:ext cx="1720121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8E8BB078-7250-5484-F721-A32BCBDE84D9}"/>
              </a:ext>
            </a:extLst>
          </p:cNvPr>
          <p:cNvCxnSpPr>
            <a:cxnSpLocks/>
          </p:cNvCxnSpPr>
          <p:nvPr/>
        </p:nvCxnSpPr>
        <p:spPr>
          <a:xfrm flipV="1">
            <a:off x="4720513" y="3257428"/>
            <a:ext cx="675353" cy="1307435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BDDB5B62-9802-D375-39FE-7F8419C139C8}"/>
              </a:ext>
            </a:extLst>
          </p:cNvPr>
          <p:cNvCxnSpPr>
            <a:cxnSpLocks/>
          </p:cNvCxnSpPr>
          <p:nvPr/>
        </p:nvCxnSpPr>
        <p:spPr>
          <a:xfrm flipH="1">
            <a:off x="4665430" y="2116180"/>
            <a:ext cx="476654" cy="52892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A153793-388F-A146-5BC5-9F8B18F828A7}"/>
              </a:ext>
            </a:extLst>
          </p:cNvPr>
          <p:cNvCxnSpPr>
            <a:cxnSpLocks/>
          </p:cNvCxnSpPr>
          <p:nvPr/>
        </p:nvCxnSpPr>
        <p:spPr>
          <a:xfrm flipH="1" flipV="1">
            <a:off x="4672805" y="1121088"/>
            <a:ext cx="424051" cy="520927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27E18E1-B8E6-7D40-65EA-63DD9EE09EA4}"/>
              </a:ext>
            </a:extLst>
          </p:cNvPr>
          <p:cNvCxnSpPr>
            <a:cxnSpLocks/>
          </p:cNvCxnSpPr>
          <p:nvPr/>
        </p:nvCxnSpPr>
        <p:spPr>
          <a:xfrm flipH="1" flipV="1">
            <a:off x="6038748" y="3255277"/>
            <a:ext cx="697181" cy="416078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A9AEF9C9-A3D7-A775-F89E-E968F6E57F9E}"/>
              </a:ext>
            </a:extLst>
          </p:cNvPr>
          <p:cNvCxnSpPr>
            <a:cxnSpLocks/>
          </p:cNvCxnSpPr>
          <p:nvPr/>
        </p:nvCxnSpPr>
        <p:spPr>
          <a:xfrm flipH="1">
            <a:off x="7090340" y="3732423"/>
            <a:ext cx="678055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5-point Star 68">
            <a:extLst>
              <a:ext uri="{FF2B5EF4-FFF2-40B4-BE49-F238E27FC236}">
                <a16:creationId xmlns:a16="http://schemas.microsoft.com/office/drawing/2014/main" id="{E6D0B858-BFBE-1AD9-2250-E1B27D430BC2}"/>
              </a:ext>
            </a:extLst>
          </p:cNvPr>
          <p:cNvSpPr/>
          <p:nvPr/>
        </p:nvSpPr>
        <p:spPr>
          <a:xfrm>
            <a:off x="4390349" y="1025404"/>
            <a:ext cx="202126" cy="19910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0" name="5-point Star 69">
            <a:extLst>
              <a:ext uri="{FF2B5EF4-FFF2-40B4-BE49-F238E27FC236}">
                <a16:creationId xmlns:a16="http://schemas.microsoft.com/office/drawing/2014/main" id="{B303A7BC-0E5F-4D9E-8165-D154BB5CA301}"/>
              </a:ext>
            </a:extLst>
          </p:cNvPr>
          <p:cNvSpPr/>
          <p:nvPr/>
        </p:nvSpPr>
        <p:spPr>
          <a:xfrm>
            <a:off x="4390107" y="2526940"/>
            <a:ext cx="202126" cy="19910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1" name="5-point Star 70">
            <a:extLst>
              <a:ext uri="{FF2B5EF4-FFF2-40B4-BE49-F238E27FC236}">
                <a16:creationId xmlns:a16="http://schemas.microsoft.com/office/drawing/2014/main" id="{A870BAFF-C721-DE61-C421-E16646DDB950}"/>
              </a:ext>
            </a:extLst>
          </p:cNvPr>
          <p:cNvSpPr/>
          <p:nvPr/>
        </p:nvSpPr>
        <p:spPr>
          <a:xfrm>
            <a:off x="4390107" y="4465312"/>
            <a:ext cx="202126" cy="19910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940826E-6006-7ECB-EA47-BD42D6E9BE65}"/>
              </a:ext>
            </a:extLst>
          </p:cNvPr>
          <p:cNvSpPr txBox="1"/>
          <p:nvPr/>
        </p:nvSpPr>
        <p:spPr>
          <a:xfrm>
            <a:off x="4311893" y="728858"/>
            <a:ext cx="9070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01604EB5-87DE-265E-099B-19F521F01402}"/>
              </a:ext>
            </a:extLst>
          </p:cNvPr>
          <p:cNvSpPr txBox="1"/>
          <p:nvPr/>
        </p:nvSpPr>
        <p:spPr>
          <a:xfrm>
            <a:off x="4294782" y="2230093"/>
            <a:ext cx="7382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234A56E-DEDD-0EB6-1731-106B1E0AC910}"/>
              </a:ext>
            </a:extLst>
          </p:cNvPr>
          <p:cNvSpPr txBox="1"/>
          <p:nvPr/>
        </p:nvSpPr>
        <p:spPr>
          <a:xfrm>
            <a:off x="4294782" y="4171712"/>
            <a:ext cx="7377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50C65DF-7DBD-8B0E-16BA-C7A0A4B44BDD}"/>
              </a:ext>
            </a:extLst>
          </p:cNvPr>
          <p:cNvSpPr txBox="1"/>
          <p:nvPr/>
        </p:nvSpPr>
        <p:spPr>
          <a:xfrm>
            <a:off x="1602331" y="807538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766EE8EC-0867-E99D-0EC8-DF0E75A26CD2}"/>
              </a:ext>
            </a:extLst>
          </p:cNvPr>
          <p:cNvSpPr txBox="1"/>
          <p:nvPr/>
        </p:nvSpPr>
        <p:spPr>
          <a:xfrm>
            <a:off x="2526309" y="801622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1E30B19-572A-516C-2E5D-C8CC428B4B01}"/>
              </a:ext>
            </a:extLst>
          </p:cNvPr>
          <p:cNvSpPr txBox="1"/>
          <p:nvPr/>
        </p:nvSpPr>
        <p:spPr>
          <a:xfrm>
            <a:off x="3620630" y="804834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BC46B30-C901-BCE8-6983-D34D8EE7D272}"/>
              </a:ext>
            </a:extLst>
          </p:cNvPr>
          <p:cNvSpPr txBox="1"/>
          <p:nvPr/>
        </p:nvSpPr>
        <p:spPr>
          <a:xfrm>
            <a:off x="3730773" y="2299084"/>
            <a:ext cx="6242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C7DEB89-3B21-86B4-600A-BB8C26A76401}"/>
              </a:ext>
            </a:extLst>
          </p:cNvPr>
          <p:cNvSpPr txBox="1"/>
          <p:nvPr/>
        </p:nvSpPr>
        <p:spPr>
          <a:xfrm>
            <a:off x="3652558" y="4206092"/>
            <a:ext cx="5991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AA5EBFC-A72F-6F75-02DB-A1D4D1D08ADA}"/>
              </a:ext>
            </a:extLst>
          </p:cNvPr>
          <p:cNvSpPr txBox="1"/>
          <p:nvPr/>
        </p:nvSpPr>
        <p:spPr>
          <a:xfrm>
            <a:off x="5982575" y="788114"/>
            <a:ext cx="7095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F4197DD9-D142-89D4-DEAF-67F6DBEB352F}"/>
              </a:ext>
            </a:extLst>
          </p:cNvPr>
          <p:cNvSpPr txBox="1"/>
          <p:nvPr/>
        </p:nvSpPr>
        <p:spPr>
          <a:xfrm>
            <a:off x="5982575" y="1303189"/>
            <a:ext cx="5533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2B99DC9-6E83-803B-A2EB-F64F79F0749E}"/>
              </a:ext>
            </a:extLst>
          </p:cNvPr>
          <p:cNvSpPr txBox="1"/>
          <p:nvPr/>
        </p:nvSpPr>
        <p:spPr>
          <a:xfrm>
            <a:off x="5982575" y="1800346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D7E0E0C6-3D64-44BC-B5E2-961953B0E9B5}"/>
              </a:ext>
            </a:extLst>
          </p:cNvPr>
          <p:cNvSpPr txBox="1"/>
          <p:nvPr/>
        </p:nvSpPr>
        <p:spPr>
          <a:xfrm>
            <a:off x="5982575" y="2306458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2B940D8-C21E-67C4-CF63-09D16C6E4F24}"/>
              </a:ext>
            </a:extLst>
          </p:cNvPr>
          <p:cNvSpPr txBox="1"/>
          <p:nvPr/>
        </p:nvSpPr>
        <p:spPr>
          <a:xfrm>
            <a:off x="5536154" y="2946775"/>
            <a:ext cx="6046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CE9372D-86BF-BE7A-54BE-E04A34200B55}"/>
              </a:ext>
            </a:extLst>
          </p:cNvPr>
          <p:cNvSpPr txBox="1"/>
          <p:nvPr/>
        </p:nvSpPr>
        <p:spPr>
          <a:xfrm>
            <a:off x="5992643" y="3522753"/>
            <a:ext cx="662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P42</a:t>
            </a:r>
          </a:p>
        </p:txBody>
      </p:sp>
      <p:sp>
        <p:nvSpPr>
          <p:cNvPr id="91" name="5-point Star 90">
            <a:extLst>
              <a:ext uri="{FF2B5EF4-FFF2-40B4-BE49-F238E27FC236}">
                <a16:creationId xmlns:a16="http://schemas.microsoft.com/office/drawing/2014/main" id="{8C2AA17C-1806-8CB1-4F3C-98F9020A215A}"/>
              </a:ext>
            </a:extLst>
          </p:cNvPr>
          <p:cNvSpPr/>
          <p:nvPr/>
        </p:nvSpPr>
        <p:spPr>
          <a:xfrm>
            <a:off x="6794394" y="3626858"/>
            <a:ext cx="202126" cy="19910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B224067-8B3F-BED9-AF22-36A1500FBDA7}"/>
              </a:ext>
            </a:extLst>
          </p:cNvPr>
          <p:cNvSpPr txBox="1"/>
          <p:nvPr/>
        </p:nvSpPr>
        <p:spPr>
          <a:xfrm>
            <a:off x="5489276" y="4206092"/>
            <a:ext cx="4619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04CED987-D047-6874-A912-5858453F058A}"/>
              </a:ext>
            </a:extLst>
          </p:cNvPr>
          <p:cNvSpPr/>
          <p:nvPr/>
        </p:nvSpPr>
        <p:spPr>
          <a:xfrm>
            <a:off x="8006789" y="968225"/>
            <a:ext cx="604684" cy="1792312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>
              <a:solidFill>
                <a:srgbClr val="FF0000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FD65111-09AC-8460-09FF-605A72B14E0D}"/>
              </a:ext>
            </a:extLst>
          </p:cNvPr>
          <p:cNvSpPr/>
          <p:nvPr/>
        </p:nvSpPr>
        <p:spPr>
          <a:xfrm>
            <a:off x="8009069" y="2834455"/>
            <a:ext cx="604684" cy="102121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>
              <a:solidFill>
                <a:srgbClr val="FF000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A718549-13E1-7396-2EF3-0572AD073DE9}"/>
              </a:ext>
            </a:extLst>
          </p:cNvPr>
          <p:cNvSpPr/>
          <p:nvPr/>
        </p:nvSpPr>
        <p:spPr>
          <a:xfrm>
            <a:off x="8008254" y="3944632"/>
            <a:ext cx="604684" cy="980881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>
              <a:solidFill>
                <a:srgbClr val="FF000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C606406-75AF-A9F3-0F37-497361AB97DA}"/>
              </a:ext>
            </a:extLst>
          </p:cNvPr>
          <p:cNvSpPr txBox="1"/>
          <p:nvPr/>
        </p:nvSpPr>
        <p:spPr>
          <a:xfrm rot="16200000">
            <a:off x="7778827" y="1629612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D1A2DBD-1700-1E1A-0ACE-77E49160F0D7}"/>
              </a:ext>
            </a:extLst>
          </p:cNvPr>
          <p:cNvSpPr txBox="1"/>
          <p:nvPr/>
        </p:nvSpPr>
        <p:spPr>
          <a:xfrm rot="16200000">
            <a:off x="7763708" y="311473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ECN3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9F8FCE81-5189-8652-EBD5-35DF60EC6CB4}"/>
              </a:ext>
            </a:extLst>
          </p:cNvPr>
          <p:cNvSpPr txBox="1"/>
          <p:nvPr/>
        </p:nvSpPr>
        <p:spPr>
          <a:xfrm rot="16200000">
            <a:off x="7779231" y="419138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9FB5423-D371-8D3E-1F7E-C824FB86E271}"/>
              </a:ext>
            </a:extLst>
          </p:cNvPr>
          <p:cNvSpPr txBox="1"/>
          <p:nvPr/>
        </p:nvSpPr>
        <p:spPr>
          <a:xfrm>
            <a:off x="448698" y="788488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3FCD8283-FEE2-DA39-CB46-1ED247D23158}"/>
              </a:ext>
            </a:extLst>
          </p:cNvPr>
          <p:cNvSpPr txBox="1"/>
          <p:nvPr/>
        </p:nvSpPr>
        <p:spPr>
          <a:xfrm>
            <a:off x="6418952" y="2949943"/>
            <a:ext cx="9789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1">
                    <a:lumMod val="75000"/>
                  </a:schemeClr>
                </a:solidFill>
              </a:rPr>
              <a:t>P41, P61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637490B-D7DF-1996-4FAC-DAA39834AF83}"/>
              </a:ext>
            </a:extLst>
          </p:cNvPr>
          <p:cNvCxnSpPr>
            <a:cxnSpLocks/>
          </p:cNvCxnSpPr>
          <p:nvPr/>
        </p:nvCxnSpPr>
        <p:spPr>
          <a:xfrm>
            <a:off x="5395866" y="3257428"/>
            <a:ext cx="652407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66BC4A25-0E24-1F8F-76AF-A8DA68D6B208}"/>
              </a:ext>
            </a:extLst>
          </p:cNvPr>
          <p:cNvSpPr txBox="1"/>
          <p:nvPr/>
        </p:nvSpPr>
        <p:spPr>
          <a:xfrm>
            <a:off x="280738" y="1555585"/>
            <a:ext cx="955139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32396B0-6EEC-242F-872D-13A6DF89F1D9}"/>
              </a:ext>
            </a:extLst>
          </p:cNvPr>
          <p:cNvCxnSpPr>
            <a:cxnSpLocks/>
          </p:cNvCxnSpPr>
          <p:nvPr/>
        </p:nvCxnSpPr>
        <p:spPr>
          <a:xfrm flipH="1" flipV="1">
            <a:off x="4665430" y="2626492"/>
            <a:ext cx="738266" cy="6309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3">
            <a:extLst>
              <a:ext uri="{FF2B5EF4-FFF2-40B4-BE49-F238E27FC236}">
                <a16:creationId xmlns:a16="http://schemas.microsoft.com/office/drawing/2014/main" id="{D7AB69DF-D46E-4454-4D91-CD69165F0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>
            <a:normAutofit/>
          </a:bodyPr>
          <a:lstStyle/>
          <a:p>
            <a:r>
              <a:rPr lang="en-US" sz="3100" b="1" dirty="0"/>
              <a:t>Today: Shared Beam Delivery to TCC2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8878F2F-85AF-CF25-9414-2F16AA2456A6}"/>
              </a:ext>
            </a:extLst>
          </p:cNvPr>
          <p:cNvSpPr txBox="1"/>
          <p:nvPr/>
        </p:nvSpPr>
        <p:spPr>
          <a:xfrm>
            <a:off x="7137967" y="3399065"/>
            <a:ext cx="870431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50" b="1" dirty="0">
                <a:solidFill>
                  <a:schemeClr val="bg2">
                    <a:lumMod val="10000"/>
                  </a:schemeClr>
                </a:solidFill>
              </a:rPr>
              <a:t>TCC8</a:t>
            </a:r>
            <a:endParaRPr lang="en-CH" sz="135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66B15F-2FCF-BACD-6399-CC142103EB4C}"/>
              </a:ext>
            </a:extLst>
          </p:cNvPr>
          <p:cNvSpPr txBox="1"/>
          <p:nvPr/>
        </p:nvSpPr>
        <p:spPr>
          <a:xfrm>
            <a:off x="6623196" y="3850418"/>
            <a:ext cx="12022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T10</a:t>
            </a:r>
          </a:p>
          <a:p>
            <a:pPr algn="ctr"/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Target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E34D4CD-106A-42AC-A3BC-C792889FFB1D}"/>
              </a:ext>
            </a:extLst>
          </p:cNvPr>
          <p:cNvCxnSpPr>
            <a:cxnSpLocks/>
          </p:cNvCxnSpPr>
          <p:nvPr/>
        </p:nvCxnSpPr>
        <p:spPr>
          <a:xfrm flipH="1">
            <a:off x="4695110" y="4571954"/>
            <a:ext cx="3073284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66D27A8-A43D-A4C8-1740-9431E559D080}"/>
              </a:ext>
            </a:extLst>
          </p:cNvPr>
          <p:cNvCxnSpPr>
            <a:cxnSpLocks/>
          </p:cNvCxnSpPr>
          <p:nvPr/>
        </p:nvCxnSpPr>
        <p:spPr>
          <a:xfrm flipH="1" flipV="1">
            <a:off x="3194521" y="1124955"/>
            <a:ext cx="476654" cy="150891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352EBE7-269F-52D9-7FC0-38748FD212B7}"/>
              </a:ext>
            </a:extLst>
          </p:cNvPr>
          <p:cNvCxnSpPr>
            <a:cxnSpLocks/>
          </p:cNvCxnSpPr>
          <p:nvPr/>
        </p:nvCxnSpPr>
        <p:spPr>
          <a:xfrm>
            <a:off x="2333042" y="1124955"/>
            <a:ext cx="1005759" cy="3439908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ED4A401-B3AE-F90E-D041-7783E031CF07}"/>
              </a:ext>
            </a:extLst>
          </p:cNvPr>
          <p:cNvCxnSpPr>
            <a:cxnSpLocks/>
            <a:stCxn id="7" idx="0"/>
          </p:cNvCxnSpPr>
          <p:nvPr/>
        </p:nvCxnSpPr>
        <p:spPr>
          <a:xfrm>
            <a:off x="527582" y="1124955"/>
            <a:ext cx="2666939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131E028-F7FE-7217-C34D-2E77D02207A7}"/>
              </a:ext>
            </a:extLst>
          </p:cNvPr>
          <p:cNvGrpSpPr/>
          <p:nvPr/>
        </p:nvGrpSpPr>
        <p:grpSpPr>
          <a:xfrm>
            <a:off x="126652" y="1223964"/>
            <a:ext cx="2890854" cy="3669178"/>
            <a:chOff x="126652" y="1223964"/>
            <a:chExt cx="2890854" cy="3669178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32059B17-FF7C-35D6-9559-D2BED707E948}"/>
                </a:ext>
              </a:extLst>
            </p:cNvPr>
            <p:cNvGrpSpPr/>
            <p:nvPr/>
          </p:nvGrpSpPr>
          <p:grpSpPr>
            <a:xfrm>
              <a:off x="2218133" y="1576647"/>
              <a:ext cx="208043" cy="618483"/>
              <a:chOff x="2742229" y="1757712"/>
              <a:chExt cx="208043" cy="618483"/>
            </a:xfrm>
          </p:grpSpPr>
          <p:sp>
            <p:nvSpPr>
              <p:cNvPr id="174" name="Oval 54">
                <a:extLst>
                  <a:ext uri="{FF2B5EF4-FFF2-40B4-BE49-F238E27FC236}">
                    <a16:creationId xmlns:a16="http://schemas.microsoft.com/office/drawing/2014/main" id="{58232258-8B15-4CAF-2B72-68A9A0861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2769968" y="1767207"/>
                <a:ext cx="180304" cy="608988"/>
              </a:xfrm>
              <a:prstGeom prst="ellipse">
                <a:avLst/>
              </a:prstGeom>
              <a:solidFill>
                <a:srgbClr val="33CC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  <p:sp>
            <p:nvSpPr>
              <p:cNvPr id="175" name="Rectangle 55">
                <a:extLst>
                  <a:ext uri="{FF2B5EF4-FFF2-40B4-BE49-F238E27FC236}">
                    <a16:creationId xmlns:a16="http://schemas.microsoft.com/office/drawing/2014/main" id="{BB1AAE8B-4D27-3593-902E-01CC41FCB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2229" y="1757712"/>
                <a:ext cx="201119" cy="1921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 anchor="ctr"/>
              <a:lstStyle/>
              <a:p>
                <a:endParaRPr lang="en-US"/>
              </a:p>
            </p:txBody>
          </p:sp>
        </p:grpSp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D87D3E15-3B5C-641D-A0BA-3D93C28703A2}"/>
                </a:ext>
              </a:extLst>
            </p:cNvPr>
            <p:cNvGrpSpPr/>
            <p:nvPr/>
          </p:nvGrpSpPr>
          <p:grpSpPr>
            <a:xfrm>
              <a:off x="132644" y="1223964"/>
              <a:ext cx="2884862" cy="3669178"/>
              <a:chOff x="132644" y="1223964"/>
              <a:chExt cx="2884862" cy="366917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EDC271EA-29FB-AB0B-3D5E-672CC346CAC7}"/>
                  </a:ext>
                </a:extLst>
              </p:cNvPr>
              <p:cNvGrpSpPr/>
              <p:nvPr/>
            </p:nvGrpSpPr>
            <p:grpSpPr>
              <a:xfrm>
                <a:off x="132644" y="2834455"/>
                <a:ext cx="2884862" cy="2058687"/>
                <a:chOff x="9359900" y="2131187"/>
                <a:chExt cx="3962401" cy="2575943"/>
              </a:xfrm>
            </p:grpSpPr>
            <p:sp>
              <p:nvSpPr>
                <p:cNvPr id="24" name="Rectangle 87">
                  <a:extLst>
                    <a:ext uri="{FF2B5EF4-FFF2-40B4-BE49-F238E27FC236}">
                      <a16:creationId xmlns:a16="http://schemas.microsoft.com/office/drawing/2014/main" id="{BC093C4A-11A5-C8A5-FF81-29C649C1BF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59900" y="2131187"/>
                  <a:ext cx="3962401" cy="25759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87" name="Rectangle 6">
                  <a:extLst>
                    <a:ext uri="{FF2B5EF4-FFF2-40B4-BE49-F238E27FC236}">
                      <a16:creationId xmlns:a16="http://schemas.microsoft.com/office/drawing/2014/main" id="{2F736DCD-AB7E-EB1B-A8AC-F6BCEBEF2E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5" y="4017137"/>
                  <a:ext cx="1524000" cy="533400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05" name="Rectangle 8">
                  <a:extLst>
                    <a:ext uri="{FF2B5EF4-FFF2-40B4-BE49-F238E27FC236}">
                      <a16:creationId xmlns:a16="http://schemas.microsoft.com/office/drawing/2014/main" id="{3569BCA0-E116-0A23-2DAC-7939E6F670A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883775" y="2645537"/>
                  <a:ext cx="1524000" cy="685800"/>
                </a:xfrm>
                <a:prstGeom prst="rect">
                  <a:avLst/>
                </a:prstGeom>
                <a:solidFill>
                  <a:srgbClr val="B2B2B2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20" name="AutoShape 15">
                  <a:extLst>
                    <a:ext uri="{FF2B5EF4-FFF2-40B4-BE49-F238E27FC236}">
                      <a16:creationId xmlns:a16="http://schemas.microsoft.com/office/drawing/2014/main" id="{342D809C-EF51-D849-426E-CAF0FFB71A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 flipV="1">
                  <a:off x="10417969" y="2951131"/>
                  <a:ext cx="457200" cy="303212"/>
                </a:xfrm>
                <a:prstGeom prst="homePlate">
                  <a:avLst>
                    <a:gd name="adj" fmla="val 37696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22" name="Oval 16">
                  <a:extLst>
                    <a:ext uri="{FF2B5EF4-FFF2-40B4-BE49-F238E27FC236}">
                      <a16:creationId xmlns:a16="http://schemas.microsoft.com/office/drawing/2014/main" id="{7ECFA444-E843-D1AC-D847-9DD27C2BD4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10521950" y="3102737"/>
                  <a:ext cx="247650" cy="762000"/>
                </a:xfrm>
                <a:prstGeom prst="ellipse">
                  <a:avLst/>
                </a:prstGeom>
                <a:solidFill>
                  <a:srgbClr val="993366">
                    <a:alpha val="60001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23" name="Line 17">
                  <a:extLst>
                    <a:ext uri="{FF2B5EF4-FFF2-40B4-BE49-F238E27FC236}">
                      <a16:creationId xmlns:a16="http://schemas.microsoft.com/office/drawing/2014/main" id="{0CF9C692-EAB3-36C3-49F6-B844F5C89A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0361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29" name="Line 18">
                  <a:extLst>
                    <a:ext uri="{FF2B5EF4-FFF2-40B4-BE49-F238E27FC236}">
                      <a16:creationId xmlns:a16="http://schemas.microsoft.com/office/drawing/2014/main" id="{2C3CBCFD-3487-5ACE-2F56-8E7E321E69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1885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0" name="Line 19">
                  <a:extLst>
                    <a:ext uri="{FF2B5EF4-FFF2-40B4-BE49-F238E27FC236}">
                      <a16:creationId xmlns:a16="http://schemas.microsoft.com/office/drawing/2014/main" id="{8B8B9673-DA4F-8761-4749-4BE5176D96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3409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1" name="Line 20">
                  <a:extLst>
                    <a:ext uri="{FF2B5EF4-FFF2-40B4-BE49-F238E27FC236}">
                      <a16:creationId xmlns:a16="http://schemas.microsoft.com/office/drawing/2014/main" id="{1D0690B8-2D85-00A0-D49F-346DCB5866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494963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3" name="Line 21">
                  <a:extLst>
                    <a:ext uri="{FF2B5EF4-FFF2-40B4-BE49-F238E27FC236}">
                      <a16:creationId xmlns:a16="http://schemas.microsoft.com/office/drawing/2014/main" id="{F0BB68C9-8C6E-D464-E78D-82B99EE7512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2553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4" name="Line 22">
                  <a:extLst>
                    <a:ext uri="{FF2B5EF4-FFF2-40B4-BE49-F238E27FC236}">
                      <a16:creationId xmlns:a16="http://schemas.microsoft.com/office/drawing/2014/main" id="{06708F8C-0B73-4A44-E068-68530198441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7981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5" name="Line 27">
                  <a:extLst>
                    <a:ext uri="{FF2B5EF4-FFF2-40B4-BE49-F238E27FC236}">
                      <a16:creationId xmlns:a16="http://schemas.microsoft.com/office/drawing/2014/main" id="{CECEB4CE-2C54-5702-2F81-208F25E6CA8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09505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36" name="Line 28">
                  <a:extLst>
                    <a:ext uri="{FF2B5EF4-FFF2-40B4-BE49-F238E27FC236}">
                      <a16:creationId xmlns:a16="http://schemas.microsoft.com/office/drawing/2014/main" id="{CECB210E-7D5F-85CA-7BEF-03FF016E1F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1102975" y="3331337"/>
                  <a:ext cx="0" cy="6858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/>
                <a:lstStyle/>
                <a:p>
                  <a:endParaRPr lang="en-US"/>
                </a:p>
              </p:txBody>
            </p:sp>
            <p:grpSp>
              <p:nvGrpSpPr>
                <p:cNvPr id="138" name="Group 56">
                  <a:extLst>
                    <a:ext uri="{FF2B5EF4-FFF2-40B4-BE49-F238E27FC236}">
                      <a16:creationId xmlns:a16="http://schemas.microsoft.com/office/drawing/2014/main" id="{10B88FFB-3040-52E0-D464-4E38D5B595B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1804650" y="2943987"/>
                  <a:ext cx="304800" cy="914400"/>
                  <a:chOff x="5050" y="1100"/>
                  <a:chExt cx="192" cy="576"/>
                </a:xfrm>
              </p:grpSpPr>
              <p:sp>
                <p:nvSpPr>
                  <p:cNvPr id="152" name="Oval 54">
                    <a:extLst>
                      <a:ext uri="{FF2B5EF4-FFF2-40B4-BE49-F238E27FC236}">
                        <a16:creationId xmlns:a16="http://schemas.microsoft.com/office/drawing/2014/main" id="{056DC423-01E9-2860-FBC8-8C5DC9C00444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074" y="1196"/>
                    <a:ext cx="156" cy="480"/>
                  </a:xfrm>
                  <a:prstGeom prst="ellipse">
                    <a:avLst/>
                  </a:prstGeom>
                  <a:solidFill>
                    <a:srgbClr val="33CC3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3" name="Rectangle 55">
                    <a:extLst>
                      <a:ext uri="{FF2B5EF4-FFF2-40B4-BE49-F238E27FC236}">
                        <a16:creationId xmlns:a16="http://schemas.microsoft.com/office/drawing/2014/main" id="{0FE1D00E-F78B-76B0-9AE7-8E4C41C920B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50" y="1100"/>
                    <a:ext cx="192" cy="24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39" name="Group 61">
                  <a:extLst>
                    <a:ext uri="{FF2B5EF4-FFF2-40B4-BE49-F238E27FC236}">
                      <a16:creationId xmlns:a16="http://schemas.microsoft.com/office/drawing/2014/main" id="{12B881E3-EAEE-477B-FD36-8580F70F8B4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163425" y="3102737"/>
                  <a:ext cx="463550" cy="838200"/>
                  <a:chOff x="4992" y="1200"/>
                  <a:chExt cx="292" cy="528"/>
                </a:xfrm>
              </p:grpSpPr>
              <p:sp>
                <p:nvSpPr>
                  <p:cNvPr id="148" name="Oval 57">
                    <a:extLst>
                      <a:ext uri="{FF2B5EF4-FFF2-40B4-BE49-F238E27FC236}">
                        <a16:creationId xmlns:a16="http://schemas.microsoft.com/office/drawing/2014/main" id="{0642FC80-1CB7-6170-9CB5-C7D385C180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060" y="1200"/>
                    <a:ext cx="156" cy="480"/>
                  </a:xfrm>
                  <a:prstGeom prst="ellipse">
                    <a:avLst/>
                  </a:prstGeom>
                  <a:solidFill>
                    <a:srgbClr val="0000FF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9" name="AutoShape 58">
                    <a:extLst>
                      <a:ext uri="{FF2B5EF4-FFF2-40B4-BE49-F238E27FC236}">
                        <a16:creationId xmlns:a16="http://schemas.microsoft.com/office/drawing/2014/main" id="{FCF044ED-D3A3-CE98-65F8-6858A348941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92" y="1296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0" name="AutoShape 59">
                    <a:extLst>
                      <a:ext uri="{FF2B5EF4-FFF2-40B4-BE49-F238E27FC236}">
                        <a16:creationId xmlns:a16="http://schemas.microsoft.com/office/drawing/2014/main" id="{12C12B4A-49D8-950F-0DE1-2A71F434B82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36" y="1296"/>
                    <a:ext cx="148" cy="48"/>
                  </a:xfrm>
                  <a:prstGeom prst="triangle">
                    <a:avLst>
                      <a:gd name="adj" fmla="val 5472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51" name="Rectangle 60">
                    <a:extLst>
                      <a:ext uri="{FF2B5EF4-FFF2-40B4-BE49-F238E27FC236}">
                        <a16:creationId xmlns:a16="http://schemas.microsoft.com/office/drawing/2014/main" id="{3D5094D9-E493-3BF2-F22D-29E0F8614E6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5" y="1344"/>
                    <a:ext cx="192" cy="3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0" name="Group 67">
                  <a:extLst>
                    <a:ext uri="{FF2B5EF4-FFF2-40B4-BE49-F238E27FC236}">
                      <a16:creationId xmlns:a16="http://schemas.microsoft.com/office/drawing/2014/main" id="{8B512BA1-2769-0250-5383-2F2EA5D9DD7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622213" y="3102737"/>
                  <a:ext cx="614362" cy="762000"/>
                  <a:chOff x="5757" y="864"/>
                  <a:chExt cx="387" cy="480"/>
                </a:xfrm>
              </p:grpSpPr>
              <p:sp>
                <p:nvSpPr>
                  <p:cNvPr id="143" name="AutoShape 52">
                    <a:extLst>
                      <a:ext uri="{FF2B5EF4-FFF2-40B4-BE49-F238E27FC236}">
                        <a16:creationId xmlns:a16="http://schemas.microsoft.com/office/drawing/2014/main" id="{937379DE-9CA4-8A1D-A056-456ED4FA21F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806" y="961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4" name="AutoShape 53">
                    <a:extLst>
                      <a:ext uri="{FF2B5EF4-FFF2-40B4-BE49-F238E27FC236}">
                        <a16:creationId xmlns:a16="http://schemas.microsoft.com/office/drawing/2014/main" id="{773C753E-E9A2-8F49-320C-073708A3384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951" y="961"/>
                    <a:ext cx="143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tx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6" name="AutoShape 63">
                    <a:extLst>
                      <a:ext uri="{FF2B5EF4-FFF2-40B4-BE49-F238E27FC236}">
                        <a16:creationId xmlns:a16="http://schemas.microsoft.com/office/drawing/2014/main" id="{8FB37933-64AB-4438-39CE-E5F95109C91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71745">
                    <a:off x="5757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147" name="AutoShape 64">
                    <a:extLst>
                      <a:ext uri="{FF2B5EF4-FFF2-40B4-BE49-F238E27FC236}">
                        <a16:creationId xmlns:a16="http://schemas.microsoft.com/office/drawing/2014/main" id="{CAB8CC7C-FF63-4E3B-F44D-2CFE3BBEC28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71745" flipH="1">
                    <a:off x="5954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81" name="Group 180">
                <a:extLst>
                  <a:ext uri="{FF2B5EF4-FFF2-40B4-BE49-F238E27FC236}">
                    <a16:creationId xmlns:a16="http://schemas.microsoft.com/office/drawing/2014/main" id="{BF7388F8-2301-0C42-4EAB-5CC73B81AC35}"/>
                  </a:ext>
                </a:extLst>
              </p:cNvPr>
              <p:cNvGrpSpPr/>
              <p:nvPr/>
            </p:nvGrpSpPr>
            <p:grpSpPr>
              <a:xfrm>
                <a:off x="2679427" y="1223964"/>
                <a:ext cx="337492" cy="625829"/>
                <a:chOff x="2392720" y="3788552"/>
                <a:chExt cx="337492" cy="625829"/>
              </a:xfrm>
            </p:grpSpPr>
            <p:sp>
              <p:nvSpPr>
                <p:cNvPr id="177" name="Oval 57">
                  <a:extLst>
                    <a:ext uri="{FF2B5EF4-FFF2-40B4-BE49-F238E27FC236}">
                      <a16:creationId xmlns:a16="http://schemas.microsoft.com/office/drawing/2014/main" id="{908D36AA-0F0C-617F-6423-2FA314C7A9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471314" y="3788552"/>
                  <a:ext cx="180304" cy="608988"/>
                </a:xfrm>
                <a:prstGeom prst="ellipse">
                  <a:avLst/>
                </a:prstGeom>
                <a:solidFill>
                  <a:srgbClr val="0000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78" name="AutoShape 58">
                  <a:extLst>
                    <a:ext uri="{FF2B5EF4-FFF2-40B4-BE49-F238E27FC236}">
                      <a16:creationId xmlns:a16="http://schemas.microsoft.com/office/drawing/2014/main" id="{6DA56DBE-1533-ED11-BCC3-C5FB53BCEB7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392720" y="3910350"/>
                  <a:ext cx="166434" cy="60899"/>
                </a:xfrm>
                <a:prstGeom prst="triangle">
                  <a:avLst>
                    <a:gd name="adj" fmla="val 57639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79" name="AutoShape 59">
                  <a:extLst>
                    <a:ext uri="{FF2B5EF4-FFF2-40B4-BE49-F238E27FC236}">
                      <a16:creationId xmlns:a16="http://schemas.microsoft.com/office/drawing/2014/main" id="{E73F8230-F1A9-5BA6-2895-0E0D8DE535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flipH="1">
                  <a:off x="2559154" y="3910350"/>
                  <a:ext cx="171058" cy="60899"/>
                </a:xfrm>
                <a:prstGeom prst="triangle">
                  <a:avLst>
                    <a:gd name="adj" fmla="val 54727"/>
                  </a:avLst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sp>
              <p:nvSpPr>
                <p:cNvPr id="180" name="Rectangle 60">
                  <a:extLst>
                    <a:ext uri="{FF2B5EF4-FFF2-40B4-BE49-F238E27FC236}">
                      <a16:creationId xmlns:a16="http://schemas.microsoft.com/office/drawing/2014/main" id="{F954E16B-44EB-87D2-70A2-FD71C74872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442419" y="3971248"/>
                  <a:ext cx="221913" cy="44313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</p:grpSp>
          <p:cxnSp>
            <p:nvCxnSpPr>
              <p:cNvPr id="183" name="Straight Arrow Connector 182">
                <a:extLst>
                  <a:ext uri="{FF2B5EF4-FFF2-40B4-BE49-F238E27FC236}">
                    <a16:creationId xmlns:a16="http://schemas.microsoft.com/office/drawing/2014/main" id="{1F39879F-45D3-CC56-0512-76C00C692A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2684" y="1301495"/>
                <a:ext cx="106862" cy="359425"/>
              </a:xfrm>
              <a:prstGeom prst="straightConnector1">
                <a:avLst/>
              </a:prstGeom>
              <a:ln w="6350">
                <a:solidFill>
                  <a:schemeClr val="accent1">
                    <a:lumMod val="10000"/>
                  </a:schemeClr>
                </a:solidFill>
                <a:headEnd w="med" len="sm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Straight Arrow Connector 185">
                <a:extLst>
                  <a:ext uri="{FF2B5EF4-FFF2-40B4-BE49-F238E27FC236}">
                    <a16:creationId xmlns:a16="http://schemas.microsoft.com/office/drawing/2014/main" id="{D7DE41F2-DC98-2AEA-52B5-0DEFF87634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92032" y="1303189"/>
                <a:ext cx="488935" cy="0"/>
              </a:xfrm>
              <a:prstGeom prst="straightConnector1">
                <a:avLst/>
              </a:prstGeom>
              <a:ln w="6350">
                <a:solidFill>
                  <a:schemeClr val="accent1">
                    <a:lumMod val="10000"/>
                  </a:schemeClr>
                </a:solidFill>
                <a:headEnd w="med" len="sm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7730B11-8558-B720-33FE-0D5653C53304}"/>
                  </a:ext>
                </a:extLst>
              </p:cNvPr>
              <p:cNvCxnSpPr>
                <a:cxnSpLocks/>
                <a:stCxn id="24" idx="0"/>
              </p:cNvCxnSpPr>
              <p:nvPr/>
            </p:nvCxnSpPr>
            <p:spPr>
              <a:xfrm flipV="1">
                <a:off x="1575075" y="1303189"/>
                <a:ext cx="567860" cy="153126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w="med" len="sm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54D15459-36B4-A84C-F601-6E6922D823EC}"/>
                </a:ext>
              </a:extLst>
            </p:cNvPr>
            <p:cNvSpPr txBox="1"/>
            <p:nvPr/>
          </p:nvSpPr>
          <p:spPr>
            <a:xfrm>
              <a:off x="2445512" y="3182646"/>
              <a:ext cx="5693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800" b="1" dirty="0"/>
                <a:t>Losses </a:t>
              </a:r>
            </a:p>
            <a:p>
              <a:pPr algn="ctr"/>
              <a:r>
                <a:rPr lang="en-CH" sz="800" b="1" dirty="0"/>
                <a:t>~ 5%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E2AE4ADC-1277-A2EA-D89D-782119AA5082}"/>
                </a:ext>
              </a:extLst>
            </p:cNvPr>
            <p:cNvSpPr txBox="1"/>
            <p:nvPr/>
          </p:nvSpPr>
          <p:spPr>
            <a:xfrm>
              <a:off x="1715901" y="3171048"/>
              <a:ext cx="6409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800" dirty="0"/>
                <a:t>Deflected right by B field</a:t>
              </a: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CF05C00A-FCFD-99E4-76B9-825CA6041788}"/>
                </a:ext>
              </a:extLst>
            </p:cNvPr>
            <p:cNvSpPr txBox="1"/>
            <p:nvPr/>
          </p:nvSpPr>
          <p:spPr>
            <a:xfrm>
              <a:off x="1909306" y="4324015"/>
              <a:ext cx="8551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800" dirty="0"/>
                <a:t>Continues straight, undeflected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C65DF6-42C5-ACAB-E71B-B080CE5248F5}"/>
                </a:ext>
              </a:extLst>
            </p:cNvPr>
            <p:cNvSpPr txBox="1"/>
            <p:nvPr/>
          </p:nvSpPr>
          <p:spPr>
            <a:xfrm>
              <a:off x="268561" y="2871259"/>
              <a:ext cx="255094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350" b="1" dirty="0"/>
                <a:t>Shared delivery: splitting</a:t>
              </a:r>
            </a:p>
          </p:txBody>
        </p: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830B16AF-88E3-9445-29D0-9D158D65B99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020010" y="3595806"/>
              <a:ext cx="4872" cy="366882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headEnd w="med" len="sm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AAEB25B6-7C0B-B593-9145-B8263BC4A8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4431" y="3854511"/>
              <a:ext cx="0" cy="487191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headEnd w="med" len="sm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C724AB02-CA19-F8C3-3FA4-D30D6BDE2263}"/>
                </a:ext>
              </a:extLst>
            </p:cNvPr>
            <p:cNvCxnSpPr>
              <a:cxnSpLocks/>
            </p:cNvCxnSpPr>
            <p:nvPr/>
          </p:nvCxnSpPr>
          <p:spPr>
            <a:xfrm>
              <a:off x="2742471" y="3483850"/>
              <a:ext cx="0" cy="254130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headEnd w="med" len="sm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65F570A6-A3D0-B826-9C52-81EFDF159796}"/>
                </a:ext>
              </a:extLst>
            </p:cNvPr>
            <p:cNvSpPr txBox="1"/>
            <p:nvPr/>
          </p:nvSpPr>
          <p:spPr>
            <a:xfrm>
              <a:off x="126652" y="3756462"/>
              <a:ext cx="8551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800" b="1" u="sng" dirty="0"/>
                <a:t>B</a:t>
              </a:r>
            </a:p>
          </p:txBody>
        </p:sp>
      </p:grpSp>
      <p:sp>
        <p:nvSpPr>
          <p:cNvPr id="245" name="Triangle 244">
            <a:extLst>
              <a:ext uri="{FF2B5EF4-FFF2-40B4-BE49-F238E27FC236}">
                <a16:creationId xmlns:a16="http://schemas.microsoft.com/office/drawing/2014/main" id="{67C0912A-EAC9-8FB9-988A-46971B829B73}"/>
              </a:ext>
            </a:extLst>
          </p:cNvPr>
          <p:cNvSpPr/>
          <p:nvPr/>
        </p:nvSpPr>
        <p:spPr>
          <a:xfrm>
            <a:off x="3077705" y="984885"/>
            <a:ext cx="298792" cy="255987"/>
          </a:xfrm>
          <a:prstGeom prst="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6" name="Triangle 245">
            <a:extLst>
              <a:ext uri="{FF2B5EF4-FFF2-40B4-BE49-F238E27FC236}">
                <a16:creationId xmlns:a16="http://schemas.microsoft.com/office/drawing/2014/main" id="{518CE70B-A319-3EAA-4A69-253A2D6E54C1}"/>
              </a:ext>
            </a:extLst>
          </p:cNvPr>
          <p:cNvSpPr/>
          <p:nvPr/>
        </p:nvSpPr>
        <p:spPr>
          <a:xfrm>
            <a:off x="2211781" y="984552"/>
            <a:ext cx="298792" cy="255987"/>
          </a:xfrm>
          <a:prstGeom prst="triangl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Slide Number Placeholder 7">
            <a:extLst>
              <a:ext uri="{FF2B5EF4-FFF2-40B4-BE49-F238E27FC236}">
                <a16:creationId xmlns:a16="http://schemas.microsoft.com/office/drawing/2014/main" id="{0D229982-4FCA-6417-E138-4F3F05C563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16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8463DA0-E657-9D94-C02D-3E71D016108B}"/>
              </a:ext>
            </a:extLst>
          </p:cNvPr>
          <p:cNvSpPr txBox="1"/>
          <p:nvPr/>
        </p:nvSpPr>
        <p:spPr>
          <a:xfrm>
            <a:off x="2822660" y="-28025"/>
            <a:ext cx="6361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Findings of the Physics Beyond Colliders ECN3 Beam Delivery Task Force,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CERN-PBC-REPORT-2023-001 </a:t>
            </a:r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Arduini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Jaeckel</a:t>
            </a:r>
            <a:r>
              <a:rPr lang="en-GB" sz="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Post-LS3 Experimental Options in ECN3,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34D93120-5CD6-71C4-9AEE-9AD46F48C458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358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25056-9A63-186C-09A9-FC5AA1BCB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6230E77-B589-DF60-70F5-92E30F3FFA05}"/>
              </a:ext>
            </a:extLst>
          </p:cNvPr>
          <p:cNvSpPr txBox="1"/>
          <p:nvPr/>
        </p:nvSpPr>
        <p:spPr>
          <a:xfrm>
            <a:off x="2822660" y="-28025"/>
            <a:ext cx="6361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Findings of the Physics Beyond Colliders ECN3 Beam Delivery Task Force,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CERN-PBC-REPORT-2023-001 </a:t>
            </a:r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Arduini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Jaeckel</a:t>
            </a:r>
            <a:r>
              <a:rPr lang="en-GB" sz="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Post-LS3 Experimental Options in ECN3,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Triangle 338">
            <a:extLst>
              <a:ext uri="{FF2B5EF4-FFF2-40B4-BE49-F238E27FC236}">
                <a16:creationId xmlns:a16="http://schemas.microsoft.com/office/drawing/2014/main" id="{959B9E38-4970-69BB-FA0B-69C6FABCE358}"/>
              </a:ext>
            </a:extLst>
          </p:cNvPr>
          <p:cNvSpPr/>
          <p:nvPr/>
        </p:nvSpPr>
        <p:spPr>
          <a:xfrm>
            <a:off x="3067018" y="983727"/>
            <a:ext cx="298792" cy="255987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0" name="Triangle 339">
            <a:extLst>
              <a:ext uri="{FF2B5EF4-FFF2-40B4-BE49-F238E27FC236}">
                <a16:creationId xmlns:a16="http://schemas.microsoft.com/office/drawing/2014/main" id="{E44CE177-F106-3ECF-18B6-78035900C3B9}"/>
              </a:ext>
            </a:extLst>
          </p:cNvPr>
          <p:cNvSpPr/>
          <p:nvPr/>
        </p:nvSpPr>
        <p:spPr>
          <a:xfrm>
            <a:off x="2211781" y="984552"/>
            <a:ext cx="298792" cy="255987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B2A222E-09CC-7952-426D-B3F05DA34A97}"/>
              </a:ext>
            </a:extLst>
          </p:cNvPr>
          <p:cNvSpPr/>
          <p:nvPr/>
        </p:nvSpPr>
        <p:spPr>
          <a:xfrm>
            <a:off x="-1277880" y="1124955"/>
            <a:ext cx="3610922" cy="34399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6CCD72F-A16F-AC32-EF95-685E2A4AACA9}"/>
              </a:ext>
            </a:extLst>
          </p:cNvPr>
          <p:cNvCxnSpPr>
            <a:cxnSpLocks/>
          </p:cNvCxnSpPr>
          <p:nvPr/>
        </p:nvCxnSpPr>
        <p:spPr>
          <a:xfrm flipH="1">
            <a:off x="3297555" y="4564863"/>
            <a:ext cx="101935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F8C2EA-5730-BE13-5AD5-8FCDBFAEB5A6}"/>
              </a:ext>
            </a:extLst>
          </p:cNvPr>
          <p:cNvCxnSpPr>
            <a:cxnSpLocks/>
          </p:cNvCxnSpPr>
          <p:nvPr/>
        </p:nvCxnSpPr>
        <p:spPr>
          <a:xfrm flipH="1">
            <a:off x="3652558" y="2633866"/>
            <a:ext cx="65697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8443FA4-3DE0-F4F1-AFD3-297A68F5A09B}"/>
              </a:ext>
            </a:extLst>
          </p:cNvPr>
          <p:cNvCxnSpPr>
            <a:cxnSpLocks/>
          </p:cNvCxnSpPr>
          <p:nvPr/>
        </p:nvCxnSpPr>
        <p:spPr>
          <a:xfrm flipH="1">
            <a:off x="3196930" y="1129994"/>
            <a:ext cx="112238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2DFE24A-EA06-FCE7-9710-ABB418048805}"/>
              </a:ext>
            </a:extLst>
          </p:cNvPr>
          <p:cNvCxnSpPr>
            <a:cxnSpLocks/>
          </p:cNvCxnSpPr>
          <p:nvPr/>
        </p:nvCxnSpPr>
        <p:spPr>
          <a:xfrm flipH="1">
            <a:off x="4665431" y="2633866"/>
            <a:ext cx="310296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82A2C91-5294-513C-1AD5-7C3B65DC0034}"/>
              </a:ext>
            </a:extLst>
          </p:cNvPr>
          <p:cNvCxnSpPr>
            <a:cxnSpLocks/>
          </p:cNvCxnSpPr>
          <p:nvPr/>
        </p:nvCxnSpPr>
        <p:spPr>
          <a:xfrm flipH="1">
            <a:off x="4665431" y="1124955"/>
            <a:ext cx="310296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6F7EB17-26DA-2822-8590-A5BEAC5457F5}"/>
              </a:ext>
            </a:extLst>
          </p:cNvPr>
          <p:cNvCxnSpPr>
            <a:cxnSpLocks/>
          </p:cNvCxnSpPr>
          <p:nvPr/>
        </p:nvCxnSpPr>
        <p:spPr>
          <a:xfrm flipH="1">
            <a:off x="5137621" y="2108806"/>
            <a:ext cx="263077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CC6FAC9-9A85-2D6C-35E0-5507FC505616}"/>
              </a:ext>
            </a:extLst>
          </p:cNvPr>
          <p:cNvCxnSpPr>
            <a:cxnSpLocks/>
          </p:cNvCxnSpPr>
          <p:nvPr/>
        </p:nvCxnSpPr>
        <p:spPr>
          <a:xfrm flipH="1">
            <a:off x="5081408" y="1623378"/>
            <a:ext cx="2686987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D4F869F-FC03-F66B-9FB2-CD6AAD3C53FA}"/>
              </a:ext>
            </a:extLst>
          </p:cNvPr>
          <p:cNvCxnSpPr>
            <a:cxnSpLocks/>
          </p:cNvCxnSpPr>
          <p:nvPr/>
        </p:nvCxnSpPr>
        <p:spPr>
          <a:xfrm flipH="1">
            <a:off x="6048274" y="3264803"/>
            <a:ext cx="1720121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6F77819-1DC6-3E61-B512-E36CE41589FA}"/>
              </a:ext>
            </a:extLst>
          </p:cNvPr>
          <p:cNvCxnSpPr>
            <a:cxnSpLocks/>
          </p:cNvCxnSpPr>
          <p:nvPr/>
        </p:nvCxnSpPr>
        <p:spPr>
          <a:xfrm flipV="1">
            <a:off x="4720513" y="3257428"/>
            <a:ext cx="675353" cy="1307435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E384E88-F4D8-6A74-438E-2A5029C0E594}"/>
              </a:ext>
            </a:extLst>
          </p:cNvPr>
          <p:cNvCxnSpPr>
            <a:cxnSpLocks/>
          </p:cNvCxnSpPr>
          <p:nvPr/>
        </p:nvCxnSpPr>
        <p:spPr>
          <a:xfrm flipH="1">
            <a:off x="4665430" y="2116180"/>
            <a:ext cx="476654" cy="52892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ED62FF6-D5F6-D23D-58E1-2ED97C309BC3}"/>
              </a:ext>
            </a:extLst>
          </p:cNvPr>
          <p:cNvCxnSpPr>
            <a:cxnSpLocks/>
          </p:cNvCxnSpPr>
          <p:nvPr/>
        </p:nvCxnSpPr>
        <p:spPr>
          <a:xfrm flipH="1" flipV="1">
            <a:off x="4672805" y="1121088"/>
            <a:ext cx="424051" cy="520927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9855431-3F28-ECB1-C3AA-11D27003423C}"/>
              </a:ext>
            </a:extLst>
          </p:cNvPr>
          <p:cNvCxnSpPr>
            <a:cxnSpLocks/>
          </p:cNvCxnSpPr>
          <p:nvPr/>
        </p:nvCxnSpPr>
        <p:spPr>
          <a:xfrm flipH="1" flipV="1">
            <a:off x="6038748" y="3255277"/>
            <a:ext cx="697181" cy="416078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F2610A0-3792-9F21-55FA-56682DCB6CDE}"/>
              </a:ext>
            </a:extLst>
          </p:cNvPr>
          <p:cNvCxnSpPr>
            <a:cxnSpLocks/>
          </p:cNvCxnSpPr>
          <p:nvPr/>
        </p:nvCxnSpPr>
        <p:spPr>
          <a:xfrm flipH="1">
            <a:off x="7090340" y="3732423"/>
            <a:ext cx="678055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5-point Star 68">
            <a:extLst>
              <a:ext uri="{FF2B5EF4-FFF2-40B4-BE49-F238E27FC236}">
                <a16:creationId xmlns:a16="http://schemas.microsoft.com/office/drawing/2014/main" id="{E7CC07FD-D64C-9A45-5433-4C03D106A137}"/>
              </a:ext>
            </a:extLst>
          </p:cNvPr>
          <p:cNvSpPr/>
          <p:nvPr/>
        </p:nvSpPr>
        <p:spPr>
          <a:xfrm>
            <a:off x="4390349" y="1025404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0" name="5-point Star 69">
            <a:extLst>
              <a:ext uri="{FF2B5EF4-FFF2-40B4-BE49-F238E27FC236}">
                <a16:creationId xmlns:a16="http://schemas.microsoft.com/office/drawing/2014/main" id="{6AE4F985-0470-95E4-DE30-6B245F1C6175}"/>
              </a:ext>
            </a:extLst>
          </p:cNvPr>
          <p:cNvSpPr/>
          <p:nvPr/>
        </p:nvSpPr>
        <p:spPr>
          <a:xfrm>
            <a:off x="4390107" y="2526940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1" name="5-point Star 70">
            <a:extLst>
              <a:ext uri="{FF2B5EF4-FFF2-40B4-BE49-F238E27FC236}">
                <a16:creationId xmlns:a16="http://schemas.microsoft.com/office/drawing/2014/main" id="{EE26FB9D-26F2-C43B-331D-898CBD3D4B3C}"/>
              </a:ext>
            </a:extLst>
          </p:cNvPr>
          <p:cNvSpPr/>
          <p:nvPr/>
        </p:nvSpPr>
        <p:spPr>
          <a:xfrm>
            <a:off x="4390107" y="4465312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225C163-1170-37AF-9485-9EC1448199EE}"/>
              </a:ext>
            </a:extLst>
          </p:cNvPr>
          <p:cNvSpPr txBox="1"/>
          <p:nvPr/>
        </p:nvSpPr>
        <p:spPr>
          <a:xfrm>
            <a:off x="4311893" y="728858"/>
            <a:ext cx="9070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1810F74-185B-4B11-AB0D-8D903E25EEB0}"/>
              </a:ext>
            </a:extLst>
          </p:cNvPr>
          <p:cNvSpPr txBox="1"/>
          <p:nvPr/>
        </p:nvSpPr>
        <p:spPr>
          <a:xfrm>
            <a:off x="4294782" y="2230093"/>
            <a:ext cx="7382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DC7BB69-7010-B6DA-A4B9-76F4B5396C9A}"/>
              </a:ext>
            </a:extLst>
          </p:cNvPr>
          <p:cNvSpPr txBox="1"/>
          <p:nvPr/>
        </p:nvSpPr>
        <p:spPr>
          <a:xfrm>
            <a:off x="4294782" y="4171712"/>
            <a:ext cx="7377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C89802-1679-697E-C6D7-6300D0829B1C}"/>
              </a:ext>
            </a:extLst>
          </p:cNvPr>
          <p:cNvSpPr txBox="1"/>
          <p:nvPr/>
        </p:nvSpPr>
        <p:spPr>
          <a:xfrm>
            <a:off x="3620630" y="804834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D5CA406-277C-F51F-0A38-3D1F0BC1F812}"/>
              </a:ext>
            </a:extLst>
          </p:cNvPr>
          <p:cNvSpPr txBox="1"/>
          <p:nvPr/>
        </p:nvSpPr>
        <p:spPr>
          <a:xfrm>
            <a:off x="3730773" y="2299084"/>
            <a:ext cx="6242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09D0D67-5031-F304-60CF-AFD6E8B0B5DA}"/>
              </a:ext>
            </a:extLst>
          </p:cNvPr>
          <p:cNvSpPr txBox="1"/>
          <p:nvPr/>
        </p:nvSpPr>
        <p:spPr>
          <a:xfrm>
            <a:off x="3652558" y="4206092"/>
            <a:ext cx="5991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19FD9C1-7C09-5B49-B356-F082FDDF36DC}"/>
              </a:ext>
            </a:extLst>
          </p:cNvPr>
          <p:cNvSpPr txBox="1"/>
          <p:nvPr/>
        </p:nvSpPr>
        <p:spPr>
          <a:xfrm>
            <a:off x="5982575" y="788114"/>
            <a:ext cx="7095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A74ED8F-3AFB-6097-D4CF-59A3BDF3FC14}"/>
              </a:ext>
            </a:extLst>
          </p:cNvPr>
          <p:cNvSpPr txBox="1"/>
          <p:nvPr/>
        </p:nvSpPr>
        <p:spPr>
          <a:xfrm>
            <a:off x="5982575" y="1303189"/>
            <a:ext cx="5533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355C901-BC19-AADE-8D7A-E5038DA3F998}"/>
              </a:ext>
            </a:extLst>
          </p:cNvPr>
          <p:cNvSpPr txBox="1"/>
          <p:nvPr/>
        </p:nvSpPr>
        <p:spPr>
          <a:xfrm>
            <a:off x="5982575" y="1800346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DA3A8C5-F463-1AB2-1041-0E02574E547C}"/>
              </a:ext>
            </a:extLst>
          </p:cNvPr>
          <p:cNvSpPr txBox="1"/>
          <p:nvPr/>
        </p:nvSpPr>
        <p:spPr>
          <a:xfrm>
            <a:off x="5982575" y="2306458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6E0D96A-0FE3-4013-58FE-E0B55DE153ED}"/>
              </a:ext>
            </a:extLst>
          </p:cNvPr>
          <p:cNvSpPr txBox="1"/>
          <p:nvPr/>
        </p:nvSpPr>
        <p:spPr>
          <a:xfrm>
            <a:off x="5536154" y="2946775"/>
            <a:ext cx="6046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F661975-C225-FC5E-1B81-6D6C437AAF68}"/>
              </a:ext>
            </a:extLst>
          </p:cNvPr>
          <p:cNvSpPr txBox="1"/>
          <p:nvPr/>
        </p:nvSpPr>
        <p:spPr>
          <a:xfrm>
            <a:off x="5992643" y="3522753"/>
            <a:ext cx="662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P42</a:t>
            </a:r>
          </a:p>
        </p:txBody>
      </p:sp>
      <p:sp>
        <p:nvSpPr>
          <p:cNvPr id="91" name="5-point Star 90">
            <a:extLst>
              <a:ext uri="{FF2B5EF4-FFF2-40B4-BE49-F238E27FC236}">
                <a16:creationId xmlns:a16="http://schemas.microsoft.com/office/drawing/2014/main" id="{CB052516-6F8D-F19D-2030-535C5D4DAC8F}"/>
              </a:ext>
            </a:extLst>
          </p:cNvPr>
          <p:cNvSpPr/>
          <p:nvPr/>
        </p:nvSpPr>
        <p:spPr>
          <a:xfrm>
            <a:off x="6794394" y="3626858"/>
            <a:ext cx="202126" cy="19910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72E4CFB-95D9-B50E-1C07-0D05E732953D}"/>
              </a:ext>
            </a:extLst>
          </p:cNvPr>
          <p:cNvSpPr txBox="1"/>
          <p:nvPr/>
        </p:nvSpPr>
        <p:spPr>
          <a:xfrm>
            <a:off x="5489276" y="4206092"/>
            <a:ext cx="4619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6D1D782-98AE-91E8-E158-D04E3DE36742}"/>
              </a:ext>
            </a:extLst>
          </p:cNvPr>
          <p:cNvSpPr/>
          <p:nvPr/>
        </p:nvSpPr>
        <p:spPr>
          <a:xfrm>
            <a:off x="8006789" y="968225"/>
            <a:ext cx="604684" cy="1792312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DD01F3A-E07D-7117-342E-96390619197A}"/>
              </a:ext>
            </a:extLst>
          </p:cNvPr>
          <p:cNvSpPr/>
          <p:nvPr/>
        </p:nvSpPr>
        <p:spPr>
          <a:xfrm>
            <a:off x="8009069" y="2834455"/>
            <a:ext cx="604684" cy="102121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>
              <a:solidFill>
                <a:srgbClr val="FF000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A79BD80-CB35-C62A-3C07-5601F6D1194E}"/>
              </a:ext>
            </a:extLst>
          </p:cNvPr>
          <p:cNvSpPr/>
          <p:nvPr/>
        </p:nvSpPr>
        <p:spPr>
          <a:xfrm>
            <a:off x="8008254" y="3944632"/>
            <a:ext cx="604684" cy="980881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F63B7-FB15-F399-6247-C172A2744B56}"/>
              </a:ext>
            </a:extLst>
          </p:cNvPr>
          <p:cNvSpPr txBox="1"/>
          <p:nvPr/>
        </p:nvSpPr>
        <p:spPr>
          <a:xfrm rot="16200000">
            <a:off x="7778827" y="1629612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A4108F0-74A7-D6B3-DBB7-9495A6D8F34B}"/>
              </a:ext>
            </a:extLst>
          </p:cNvPr>
          <p:cNvSpPr txBox="1"/>
          <p:nvPr/>
        </p:nvSpPr>
        <p:spPr>
          <a:xfrm rot="16200000">
            <a:off x="7763708" y="311473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625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C565E31-84DB-24F8-792B-2B410ECDE5D3}"/>
              </a:ext>
            </a:extLst>
          </p:cNvPr>
          <p:cNvSpPr txBox="1"/>
          <p:nvPr/>
        </p:nvSpPr>
        <p:spPr>
          <a:xfrm rot="16200000">
            <a:off x="7779231" y="419138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414E01C-EDED-EC5F-8FB7-30F7E7DE058E}"/>
              </a:ext>
            </a:extLst>
          </p:cNvPr>
          <p:cNvSpPr txBox="1"/>
          <p:nvPr/>
        </p:nvSpPr>
        <p:spPr>
          <a:xfrm>
            <a:off x="448698" y="788488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AACC286-AEFC-2399-88F6-AC2465E21F4C}"/>
              </a:ext>
            </a:extLst>
          </p:cNvPr>
          <p:cNvSpPr txBox="1"/>
          <p:nvPr/>
        </p:nvSpPr>
        <p:spPr>
          <a:xfrm>
            <a:off x="6418952" y="2949943"/>
            <a:ext cx="9789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1">
                    <a:lumMod val="75000"/>
                  </a:schemeClr>
                </a:solidFill>
              </a:rPr>
              <a:t>P41, P61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256B2FF-9C4F-E929-4F3C-622F91D65F24}"/>
              </a:ext>
            </a:extLst>
          </p:cNvPr>
          <p:cNvCxnSpPr>
            <a:cxnSpLocks/>
          </p:cNvCxnSpPr>
          <p:nvPr/>
        </p:nvCxnSpPr>
        <p:spPr>
          <a:xfrm>
            <a:off x="5395866" y="3257428"/>
            <a:ext cx="652407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EE6E8C66-DA9E-8ABF-5817-3A08A139154D}"/>
              </a:ext>
            </a:extLst>
          </p:cNvPr>
          <p:cNvSpPr txBox="1"/>
          <p:nvPr/>
        </p:nvSpPr>
        <p:spPr>
          <a:xfrm>
            <a:off x="280738" y="1555585"/>
            <a:ext cx="955139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249D755-A035-C88C-6FC0-B3426E6AC366}"/>
              </a:ext>
            </a:extLst>
          </p:cNvPr>
          <p:cNvCxnSpPr>
            <a:cxnSpLocks/>
          </p:cNvCxnSpPr>
          <p:nvPr/>
        </p:nvCxnSpPr>
        <p:spPr>
          <a:xfrm flipH="1" flipV="1">
            <a:off x="4665430" y="2626492"/>
            <a:ext cx="738266" cy="6309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3">
            <a:extLst>
              <a:ext uri="{FF2B5EF4-FFF2-40B4-BE49-F238E27FC236}">
                <a16:creationId xmlns:a16="http://schemas.microsoft.com/office/drawing/2014/main" id="{1BFB1226-6AAC-9301-447E-B9B448E73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>
            <a:normAutofit/>
          </a:bodyPr>
          <a:lstStyle/>
          <a:p>
            <a:r>
              <a:rPr lang="en-US" sz="3100" b="1" dirty="0"/>
              <a:t>Dedicated Beam Delivery to BDF/</a:t>
            </a:r>
            <a:r>
              <a:rPr lang="en-US" sz="3100" b="1" dirty="0" err="1"/>
              <a:t>SHiP</a:t>
            </a:r>
            <a:r>
              <a:rPr lang="en-US" sz="3100" b="1" dirty="0"/>
              <a:t>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ECF2B-8AF4-2DFB-5B8F-D9308249948A}"/>
              </a:ext>
            </a:extLst>
          </p:cNvPr>
          <p:cNvCxnSpPr>
            <a:cxnSpLocks/>
          </p:cNvCxnSpPr>
          <p:nvPr/>
        </p:nvCxnSpPr>
        <p:spPr>
          <a:xfrm flipH="1" flipV="1">
            <a:off x="4289527" y="2618101"/>
            <a:ext cx="207379" cy="3418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89831B-E4AA-3D59-802C-B1CFB6A39725}"/>
              </a:ext>
            </a:extLst>
          </p:cNvPr>
          <p:cNvCxnSpPr>
            <a:cxnSpLocks/>
          </p:cNvCxnSpPr>
          <p:nvPr/>
        </p:nvCxnSpPr>
        <p:spPr>
          <a:xfrm flipV="1">
            <a:off x="4478571" y="2618101"/>
            <a:ext cx="206319" cy="32867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EDF30F7-031F-2BA3-D5DB-5EFC65D78E73}"/>
              </a:ext>
            </a:extLst>
          </p:cNvPr>
          <p:cNvSpPr txBox="1"/>
          <p:nvPr/>
        </p:nvSpPr>
        <p:spPr>
          <a:xfrm>
            <a:off x="7137967" y="3399065"/>
            <a:ext cx="870431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50" b="1" dirty="0">
                <a:solidFill>
                  <a:schemeClr val="bg2">
                    <a:lumMod val="10000"/>
                  </a:schemeClr>
                </a:solidFill>
              </a:rPr>
              <a:t>TCC8</a:t>
            </a:r>
            <a:endParaRPr lang="en-CH" sz="135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162D10-9948-E858-69CB-5C84D881C498}"/>
              </a:ext>
            </a:extLst>
          </p:cNvPr>
          <p:cNvSpPr txBox="1"/>
          <p:nvPr/>
        </p:nvSpPr>
        <p:spPr>
          <a:xfrm>
            <a:off x="3747302" y="3047863"/>
            <a:ext cx="144711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350" b="1" dirty="0">
                <a:solidFill>
                  <a:srgbClr val="FF0000"/>
                </a:solidFill>
              </a:rPr>
              <a:t>No interaction with TCC2 Target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811FD6-7509-2A4F-205D-FA57820CEE07}"/>
              </a:ext>
            </a:extLst>
          </p:cNvPr>
          <p:cNvSpPr txBox="1"/>
          <p:nvPr/>
        </p:nvSpPr>
        <p:spPr>
          <a:xfrm>
            <a:off x="6623196" y="3850418"/>
            <a:ext cx="12022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BDF/S</a:t>
            </a:r>
            <a:r>
              <a:rPr lang="en-GB" sz="1350" b="1" dirty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iP</a:t>
            </a:r>
          </a:p>
          <a:p>
            <a:pPr algn="ctr"/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Target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288306D-2B1C-E428-CF4D-39FF919E904F}"/>
              </a:ext>
            </a:extLst>
          </p:cNvPr>
          <p:cNvCxnSpPr>
            <a:cxnSpLocks/>
          </p:cNvCxnSpPr>
          <p:nvPr/>
        </p:nvCxnSpPr>
        <p:spPr>
          <a:xfrm flipH="1">
            <a:off x="4695110" y="4571954"/>
            <a:ext cx="307328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FB49B7-DBA1-6883-D0CE-482496C68001}"/>
              </a:ext>
            </a:extLst>
          </p:cNvPr>
          <p:cNvCxnSpPr>
            <a:cxnSpLocks/>
          </p:cNvCxnSpPr>
          <p:nvPr/>
        </p:nvCxnSpPr>
        <p:spPr>
          <a:xfrm flipH="1" flipV="1">
            <a:off x="3194176" y="1104916"/>
            <a:ext cx="476999" cy="152895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99C5554-3901-191B-6DE5-FEA559682365}"/>
              </a:ext>
            </a:extLst>
          </p:cNvPr>
          <p:cNvSpPr txBox="1"/>
          <p:nvPr/>
        </p:nvSpPr>
        <p:spPr>
          <a:xfrm>
            <a:off x="3069577" y="1377182"/>
            <a:ext cx="1740134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FF0000"/>
                </a:solidFill>
              </a:rPr>
              <a:t>N</a:t>
            </a:r>
            <a:r>
              <a:rPr lang="en-CH" sz="1350" b="1" dirty="0">
                <a:solidFill>
                  <a:srgbClr val="FF0000"/>
                </a:solidFill>
              </a:rPr>
              <a:t>o splitting</a:t>
            </a:r>
          </a:p>
          <a:p>
            <a:pPr algn="ctr"/>
            <a:r>
              <a:rPr lang="en-CH" sz="1350" b="1" dirty="0">
                <a:solidFill>
                  <a:srgbClr val="FF0000"/>
                </a:solidFill>
              </a:rPr>
              <a:t>in TDC2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FD1759-33F6-E663-9850-DCE0C366CB6C}"/>
              </a:ext>
            </a:extLst>
          </p:cNvPr>
          <p:cNvCxnSpPr>
            <a:cxnSpLocks/>
          </p:cNvCxnSpPr>
          <p:nvPr/>
        </p:nvCxnSpPr>
        <p:spPr>
          <a:xfrm>
            <a:off x="2333042" y="1124955"/>
            <a:ext cx="1005759" cy="3439908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F1913C-A7AA-269D-9FC7-11F351982348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527581" y="1123474"/>
            <a:ext cx="2696012" cy="148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Oval 16">
            <a:extLst>
              <a:ext uri="{FF2B5EF4-FFF2-40B4-BE49-F238E27FC236}">
                <a16:creationId xmlns:a16="http://schemas.microsoft.com/office/drawing/2014/main" id="{F12FE5A2-DCD0-D987-3653-083F6E57E06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741390" y="1196724"/>
            <a:ext cx="181455" cy="262774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dirty="0"/>
          </a:p>
        </p:txBody>
      </p: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78FFE584-D6ED-16E9-29E1-87175323AE92}"/>
              </a:ext>
            </a:extLst>
          </p:cNvPr>
          <p:cNvCxnSpPr>
            <a:cxnSpLocks/>
          </p:cNvCxnSpPr>
          <p:nvPr/>
        </p:nvCxnSpPr>
        <p:spPr>
          <a:xfrm>
            <a:off x="2832117" y="1335781"/>
            <a:ext cx="194943" cy="727154"/>
          </a:xfrm>
          <a:prstGeom prst="straightConnector1">
            <a:avLst/>
          </a:prstGeom>
          <a:ln w="6350">
            <a:solidFill>
              <a:schemeClr val="accent1">
                <a:lumMod val="10000"/>
              </a:schemeClr>
            </a:solidFill>
            <a:headEnd w="med" len="sm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65CEA5A3-8A32-5966-102B-79C717F4540F}"/>
              </a:ext>
            </a:extLst>
          </p:cNvPr>
          <p:cNvGrpSpPr/>
          <p:nvPr/>
        </p:nvGrpSpPr>
        <p:grpSpPr>
          <a:xfrm>
            <a:off x="132644" y="1277486"/>
            <a:ext cx="2884862" cy="3615656"/>
            <a:chOff x="132644" y="1277486"/>
            <a:chExt cx="2884862" cy="3615656"/>
          </a:xfrm>
        </p:grpSpPr>
        <p:sp>
          <p:nvSpPr>
            <p:cNvPr id="303" name="Rectangle 55">
              <a:extLst>
                <a:ext uri="{FF2B5EF4-FFF2-40B4-BE49-F238E27FC236}">
                  <a16:creationId xmlns:a16="http://schemas.microsoft.com/office/drawing/2014/main" id="{E5FA2FE0-C077-40B3-57F6-1BFCECC33A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95995" y="1501667"/>
              <a:ext cx="201119" cy="2076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/>
            </a:p>
          </p:txBody>
        </p:sp>
        <p:grpSp>
          <p:nvGrpSpPr>
            <p:cNvPr id="304" name="Group 303">
              <a:extLst>
                <a:ext uri="{FF2B5EF4-FFF2-40B4-BE49-F238E27FC236}">
                  <a16:creationId xmlns:a16="http://schemas.microsoft.com/office/drawing/2014/main" id="{BFDB72A8-1121-E7FC-6464-5460F7CD0729}"/>
                </a:ext>
              </a:extLst>
            </p:cNvPr>
            <p:cNvGrpSpPr/>
            <p:nvPr/>
          </p:nvGrpSpPr>
          <p:grpSpPr>
            <a:xfrm>
              <a:off x="132644" y="1277486"/>
              <a:ext cx="2884862" cy="3615656"/>
              <a:chOff x="132644" y="1277486"/>
              <a:chExt cx="2884862" cy="3615656"/>
            </a:xfrm>
          </p:grpSpPr>
          <p:grpSp>
            <p:nvGrpSpPr>
              <p:cNvPr id="308" name="Group 307">
                <a:extLst>
                  <a:ext uri="{FF2B5EF4-FFF2-40B4-BE49-F238E27FC236}">
                    <a16:creationId xmlns:a16="http://schemas.microsoft.com/office/drawing/2014/main" id="{6E0DB95C-A23C-A182-D413-597396B01927}"/>
                  </a:ext>
                </a:extLst>
              </p:cNvPr>
              <p:cNvGrpSpPr/>
              <p:nvPr/>
            </p:nvGrpSpPr>
            <p:grpSpPr>
              <a:xfrm>
                <a:off x="132644" y="2834455"/>
                <a:ext cx="2884862" cy="2058687"/>
                <a:chOff x="9359900" y="2131187"/>
                <a:chExt cx="3962401" cy="2575943"/>
              </a:xfrm>
            </p:grpSpPr>
            <p:sp>
              <p:nvSpPr>
                <p:cNvPr id="311" name="Rectangle 87">
                  <a:extLst>
                    <a:ext uri="{FF2B5EF4-FFF2-40B4-BE49-F238E27FC236}">
                      <a16:creationId xmlns:a16="http://schemas.microsoft.com/office/drawing/2014/main" id="{41E56203-A376-0C76-34FF-3B49B0FE49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59900" y="2131187"/>
                  <a:ext cx="3962401" cy="257594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323" name="Rectangle 55">
                  <a:extLst>
                    <a:ext uri="{FF2B5EF4-FFF2-40B4-BE49-F238E27FC236}">
                      <a16:creationId xmlns:a16="http://schemas.microsoft.com/office/drawing/2014/main" id="{0583E9D2-641A-B6B8-D2D3-3FEE4AAA58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1804649" y="2943987"/>
                  <a:ext cx="304799" cy="381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grpSp>
              <p:nvGrpSpPr>
                <p:cNvPr id="324" name="Group 61">
                  <a:extLst>
                    <a:ext uri="{FF2B5EF4-FFF2-40B4-BE49-F238E27FC236}">
                      <a16:creationId xmlns:a16="http://schemas.microsoft.com/office/drawing/2014/main" id="{2AAA9B57-08D7-CC87-15D8-74A5D33928A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163425" y="3255137"/>
                  <a:ext cx="463550" cy="685800"/>
                  <a:chOff x="4992" y="1296"/>
                  <a:chExt cx="292" cy="432"/>
                </a:xfrm>
              </p:grpSpPr>
              <p:sp>
                <p:nvSpPr>
                  <p:cNvPr id="328" name="AutoShape 58">
                    <a:extLst>
                      <a:ext uri="{FF2B5EF4-FFF2-40B4-BE49-F238E27FC236}">
                        <a16:creationId xmlns:a16="http://schemas.microsoft.com/office/drawing/2014/main" id="{C485A9E9-DC7E-48D1-8981-63EFC0E254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992" y="1296"/>
                    <a:ext cx="144" cy="48"/>
                  </a:xfrm>
                  <a:prstGeom prst="triangle">
                    <a:avLst>
                      <a:gd name="adj" fmla="val 57639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9" name="AutoShape 59">
                    <a:extLst>
                      <a:ext uri="{FF2B5EF4-FFF2-40B4-BE49-F238E27FC236}">
                        <a16:creationId xmlns:a16="http://schemas.microsoft.com/office/drawing/2014/main" id="{D76A74B1-B86D-62B2-8C9B-453C2EB2730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136" y="1296"/>
                    <a:ext cx="148" cy="48"/>
                  </a:xfrm>
                  <a:prstGeom prst="triangle">
                    <a:avLst>
                      <a:gd name="adj" fmla="val 54727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30" name="Rectangle 60">
                    <a:extLst>
                      <a:ext uri="{FF2B5EF4-FFF2-40B4-BE49-F238E27FC236}">
                        <a16:creationId xmlns:a16="http://schemas.microsoft.com/office/drawing/2014/main" id="{D9F79FDD-4B4F-DBE2-5EEA-8170F398EFF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035" y="1344"/>
                    <a:ext cx="192" cy="384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5" name="Group 67">
                  <a:extLst>
                    <a:ext uri="{FF2B5EF4-FFF2-40B4-BE49-F238E27FC236}">
                      <a16:creationId xmlns:a16="http://schemas.microsoft.com/office/drawing/2014/main" id="{2874F0A7-0777-CD77-44F5-E9BF4ED4169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2622213" y="3102737"/>
                  <a:ext cx="614362" cy="762000"/>
                  <a:chOff x="5757" y="864"/>
                  <a:chExt cx="387" cy="480"/>
                </a:xfrm>
              </p:grpSpPr>
              <p:sp>
                <p:nvSpPr>
                  <p:cNvPr id="326" name="AutoShape 63">
                    <a:extLst>
                      <a:ext uri="{FF2B5EF4-FFF2-40B4-BE49-F238E27FC236}">
                        <a16:creationId xmlns:a16="http://schemas.microsoft.com/office/drawing/2014/main" id="{B799D528-9B8D-DE14-C2E0-9EC5D27F3EC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-171745">
                    <a:off x="5757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  <p:sp>
                <p:nvSpPr>
                  <p:cNvPr id="327" name="AutoShape 64">
                    <a:extLst>
                      <a:ext uri="{FF2B5EF4-FFF2-40B4-BE49-F238E27FC236}">
                        <a16:creationId xmlns:a16="http://schemas.microsoft.com/office/drawing/2014/main" id="{A6CC3D67-B463-FE74-5125-11FC4DD93F3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71745" flipH="1">
                    <a:off x="5954" y="864"/>
                    <a:ext cx="190" cy="480"/>
                  </a:xfrm>
                  <a:prstGeom prst="moon">
                    <a:avLst>
                      <a:gd name="adj" fmla="val 60713"/>
                    </a:avLst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rot="10800000" vert="eaVert" wrap="none" lIns="0" tIns="0" rIns="0" bIns="0" anchor="ctr"/>
                  <a:lstStyle/>
                  <a:p>
                    <a:endParaRPr lang="en-US"/>
                  </a:p>
                </p:txBody>
              </p:sp>
            </p:grpSp>
          </p:grpSp>
          <p:cxnSp>
            <p:nvCxnSpPr>
              <p:cNvPr id="309" name="Straight Arrow Connector 308">
                <a:extLst>
                  <a:ext uri="{FF2B5EF4-FFF2-40B4-BE49-F238E27FC236}">
                    <a16:creationId xmlns:a16="http://schemas.microsoft.com/office/drawing/2014/main" id="{871C430A-0914-0CCD-1A4C-6B3B6637E5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81271" y="1303189"/>
                <a:ext cx="488935" cy="0"/>
              </a:xfrm>
              <a:prstGeom prst="straightConnector1">
                <a:avLst/>
              </a:prstGeom>
              <a:ln w="6350">
                <a:solidFill>
                  <a:schemeClr val="accent1">
                    <a:lumMod val="10000"/>
                  </a:schemeClr>
                </a:solidFill>
                <a:headEnd w="med" len="sm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0" name="Straight Arrow Connector 309">
                <a:extLst>
                  <a:ext uri="{FF2B5EF4-FFF2-40B4-BE49-F238E27FC236}">
                    <a16:creationId xmlns:a16="http://schemas.microsoft.com/office/drawing/2014/main" id="{37D75D62-C393-B29F-A4EB-BB92AA215F22}"/>
                  </a:ext>
                </a:extLst>
              </p:cNvPr>
              <p:cNvCxnSpPr>
                <a:cxnSpLocks/>
                <a:stCxn id="311" idx="0"/>
              </p:cNvCxnSpPr>
              <p:nvPr/>
            </p:nvCxnSpPr>
            <p:spPr>
              <a:xfrm flipH="1" flipV="1">
                <a:off x="980343" y="1277486"/>
                <a:ext cx="594732" cy="155696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w="med" len="sm"/>
                <a:tailEnd type="triangle" w="sm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6" name="TextBox 305">
              <a:extLst>
                <a:ext uri="{FF2B5EF4-FFF2-40B4-BE49-F238E27FC236}">
                  <a16:creationId xmlns:a16="http://schemas.microsoft.com/office/drawing/2014/main" id="{0A881823-176A-AD79-D6C0-929FA15C33A4}"/>
                </a:ext>
              </a:extLst>
            </p:cNvPr>
            <p:cNvSpPr txBox="1"/>
            <p:nvPr/>
          </p:nvSpPr>
          <p:spPr>
            <a:xfrm>
              <a:off x="170345" y="2823681"/>
              <a:ext cx="277390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dirty="0"/>
                <a:t>Crystal shadowing</a:t>
              </a:r>
              <a:r>
                <a:rPr lang="en-CH" sz="1350" b="1" dirty="0"/>
                <a:t>: </a:t>
              </a:r>
              <a:r>
                <a:rPr lang="en-US" sz="1350" b="1" dirty="0"/>
                <a:t>loss reduction</a:t>
              </a:r>
              <a:endParaRPr lang="en-CH" sz="1350" b="1" dirty="0"/>
            </a:p>
          </p:txBody>
        </p:sp>
      </p:grpSp>
      <p:sp>
        <p:nvSpPr>
          <p:cNvPr id="334" name="Oval 16">
            <a:extLst>
              <a:ext uri="{FF2B5EF4-FFF2-40B4-BE49-F238E27FC236}">
                <a16:creationId xmlns:a16="http://schemas.microsoft.com/office/drawing/2014/main" id="{F3291C59-8BA0-2FF9-0121-78FB79E0904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56858" y="1185836"/>
            <a:ext cx="181455" cy="262774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dirty="0"/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7936F867-AA47-AAD9-AED3-A90546DA8B76}"/>
              </a:ext>
            </a:extLst>
          </p:cNvPr>
          <p:cNvSpPr txBox="1"/>
          <p:nvPr/>
        </p:nvSpPr>
        <p:spPr>
          <a:xfrm>
            <a:off x="1602331" y="807538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EA84338B-0423-5364-CDE4-01EBA56E4D94}"/>
              </a:ext>
            </a:extLst>
          </p:cNvPr>
          <p:cNvSpPr txBox="1"/>
          <p:nvPr/>
        </p:nvSpPr>
        <p:spPr>
          <a:xfrm>
            <a:off x="2526309" y="801622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410240E-59D9-660A-86E9-B0E34ED5D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17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9ABE1871-C094-5875-6ECB-A1AAB528C5EE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095A634-52B4-5345-F3D1-CC5284D485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19" y="3294111"/>
            <a:ext cx="2347396" cy="71528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F965403-6E9D-9CB0-9233-17EE78C51B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117" y="4043375"/>
            <a:ext cx="2014616" cy="843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914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264 0.20679 " pathEditMode="relative" ptsTypes="AA">
                                      <p:cBhvr>
                                        <p:cTn id="10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5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25056-9A63-186C-09A9-FC5AA1BCB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56230E77-B589-DF60-70F5-92E30F3FFA05}"/>
              </a:ext>
            </a:extLst>
          </p:cNvPr>
          <p:cNvSpPr txBox="1"/>
          <p:nvPr/>
        </p:nvSpPr>
        <p:spPr>
          <a:xfrm>
            <a:off x="2822660" y="-28025"/>
            <a:ext cx="6361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Findings of the Physics Beyond Colliders ECN3 Beam Delivery Task Force,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CERN-PBC-REPORT-2023-001 </a:t>
            </a:r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Arduini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Jaeckel</a:t>
            </a:r>
            <a:r>
              <a:rPr lang="en-GB" sz="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Post-LS3 Experimental Options in ECN3,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39" name="Triangle 338">
            <a:extLst>
              <a:ext uri="{FF2B5EF4-FFF2-40B4-BE49-F238E27FC236}">
                <a16:creationId xmlns:a16="http://schemas.microsoft.com/office/drawing/2014/main" id="{959B9E38-4970-69BB-FA0B-69C6FABCE358}"/>
              </a:ext>
            </a:extLst>
          </p:cNvPr>
          <p:cNvSpPr/>
          <p:nvPr/>
        </p:nvSpPr>
        <p:spPr>
          <a:xfrm>
            <a:off x="3067018" y="983727"/>
            <a:ext cx="298792" cy="255987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0" name="Triangle 339">
            <a:extLst>
              <a:ext uri="{FF2B5EF4-FFF2-40B4-BE49-F238E27FC236}">
                <a16:creationId xmlns:a16="http://schemas.microsoft.com/office/drawing/2014/main" id="{E44CE177-F106-3ECF-18B6-78035900C3B9}"/>
              </a:ext>
            </a:extLst>
          </p:cNvPr>
          <p:cNvSpPr/>
          <p:nvPr/>
        </p:nvSpPr>
        <p:spPr>
          <a:xfrm>
            <a:off x="2211781" y="984552"/>
            <a:ext cx="298792" cy="255987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B2A222E-09CC-7952-426D-B3F05DA34A97}"/>
              </a:ext>
            </a:extLst>
          </p:cNvPr>
          <p:cNvSpPr/>
          <p:nvPr/>
        </p:nvSpPr>
        <p:spPr>
          <a:xfrm>
            <a:off x="-1277880" y="1124955"/>
            <a:ext cx="3610922" cy="34399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6CCD72F-A16F-AC32-EF95-685E2A4AACA9}"/>
              </a:ext>
            </a:extLst>
          </p:cNvPr>
          <p:cNvCxnSpPr>
            <a:cxnSpLocks/>
          </p:cNvCxnSpPr>
          <p:nvPr/>
        </p:nvCxnSpPr>
        <p:spPr>
          <a:xfrm flipH="1">
            <a:off x="3297555" y="4564863"/>
            <a:ext cx="101935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F8C2EA-5730-BE13-5AD5-8FCDBFAEB5A6}"/>
              </a:ext>
            </a:extLst>
          </p:cNvPr>
          <p:cNvCxnSpPr>
            <a:cxnSpLocks/>
          </p:cNvCxnSpPr>
          <p:nvPr/>
        </p:nvCxnSpPr>
        <p:spPr>
          <a:xfrm flipH="1">
            <a:off x="3652558" y="2633866"/>
            <a:ext cx="65697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8443FA4-3DE0-F4F1-AFD3-297A68F5A09B}"/>
              </a:ext>
            </a:extLst>
          </p:cNvPr>
          <p:cNvCxnSpPr>
            <a:cxnSpLocks/>
          </p:cNvCxnSpPr>
          <p:nvPr/>
        </p:nvCxnSpPr>
        <p:spPr>
          <a:xfrm flipH="1">
            <a:off x="3196930" y="1129994"/>
            <a:ext cx="112238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2DFE24A-EA06-FCE7-9710-ABB418048805}"/>
              </a:ext>
            </a:extLst>
          </p:cNvPr>
          <p:cNvCxnSpPr>
            <a:cxnSpLocks/>
          </p:cNvCxnSpPr>
          <p:nvPr/>
        </p:nvCxnSpPr>
        <p:spPr>
          <a:xfrm flipH="1">
            <a:off x="4665431" y="2633866"/>
            <a:ext cx="310296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82A2C91-5294-513C-1AD5-7C3B65DC0034}"/>
              </a:ext>
            </a:extLst>
          </p:cNvPr>
          <p:cNvCxnSpPr>
            <a:cxnSpLocks/>
          </p:cNvCxnSpPr>
          <p:nvPr/>
        </p:nvCxnSpPr>
        <p:spPr>
          <a:xfrm flipH="1">
            <a:off x="4665431" y="1124955"/>
            <a:ext cx="310296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6F7EB17-26DA-2822-8590-A5BEAC5457F5}"/>
              </a:ext>
            </a:extLst>
          </p:cNvPr>
          <p:cNvCxnSpPr>
            <a:cxnSpLocks/>
          </p:cNvCxnSpPr>
          <p:nvPr/>
        </p:nvCxnSpPr>
        <p:spPr>
          <a:xfrm flipH="1">
            <a:off x="5137621" y="2108806"/>
            <a:ext cx="263077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CC6FAC9-9A85-2D6C-35E0-5507FC505616}"/>
              </a:ext>
            </a:extLst>
          </p:cNvPr>
          <p:cNvCxnSpPr>
            <a:cxnSpLocks/>
          </p:cNvCxnSpPr>
          <p:nvPr/>
        </p:nvCxnSpPr>
        <p:spPr>
          <a:xfrm flipH="1">
            <a:off x="5081408" y="1623378"/>
            <a:ext cx="2686987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D4F869F-FC03-F66B-9FB2-CD6AAD3C53FA}"/>
              </a:ext>
            </a:extLst>
          </p:cNvPr>
          <p:cNvCxnSpPr>
            <a:cxnSpLocks/>
          </p:cNvCxnSpPr>
          <p:nvPr/>
        </p:nvCxnSpPr>
        <p:spPr>
          <a:xfrm flipH="1">
            <a:off x="6048274" y="3264803"/>
            <a:ext cx="1720121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6F77819-1DC6-3E61-B512-E36CE41589FA}"/>
              </a:ext>
            </a:extLst>
          </p:cNvPr>
          <p:cNvCxnSpPr>
            <a:cxnSpLocks/>
          </p:cNvCxnSpPr>
          <p:nvPr/>
        </p:nvCxnSpPr>
        <p:spPr>
          <a:xfrm flipV="1">
            <a:off x="4720513" y="3257428"/>
            <a:ext cx="675353" cy="1307435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E384E88-F4D8-6A74-438E-2A5029C0E594}"/>
              </a:ext>
            </a:extLst>
          </p:cNvPr>
          <p:cNvCxnSpPr>
            <a:cxnSpLocks/>
          </p:cNvCxnSpPr>
          <p:nvPr/>
        </p:nvCxnSpPr>
        <p:spPr>
          <a:xfrm flipH="1">
            <a:off x="4665430" y="2116180"/>
            <a:ext cx="476654" cy="52892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ED62FF6-D5F6-D23D-58E1-2ED97C309BC3}"/>
              </a:ext>
            </a:extLst>
          </p:cNvPr>
          <p:cNvCxnSpPr>
            <a:cxnSpLocks/>
          </p:cNvCxnSpPr>
          <p:nvPr/>
        </p:nvCxnSpPr>
        <p:spPr>
          <a:xfrm flipH="1" flipV="1">
            <a:off x="4672805" y="1121088"/>
            <a:ext cx="424051" cy="520927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9855431-3F28-ECB1-C3AA-11D27003423C}"/>
              </a:ext>
            </a:extLst>
          </p:cNvPr>
          <p:cNvCxnSpPr>
            <a:cxnSpLocks/>
          </p:cNvCxnSpPr>
          <p:nvPr/>
        </p:nvCxnSpPr>
        <p:spPr>
          <a:xfrm flipH="1" flipV="1">
            <a:off x="6038748" y="3255277"/>
            <a:ext cx="697181" cy="416078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F2610A0-3792-9F21-55FA-56682DCB6CDE}"/>
              </a:ext>
            </a:extLst>
          </p:cNvPr>
          <p:cNvCxnSpPr>
            <a:cxnSpLocks/>
          </p:cNvCxnSpPr>
          <p:nvPr/>
        </p:nvCxnSpPr>
        <p:spPr>
          <a:xfrm flipH="1">
            <a:off x="7090340" y="3732423"/>
            <a:ext cx="678055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5-point Star 68">
            <a:extLst>
              <a:ext uri="{FF2B5EF4-FFF2-40B4-BE49-F238E27FC236}">
                <a16:creationId xmlns:a16="http://schemas.microsoft.com/office/drawing/2014/main" id="{E7CC07FD-D64C-9A45-5433-4C03D106A137}"/>
              </a:ext>
            </a:extLst>
          </p:cNvPr>
          <p:cNvSpPr/>
          <p:nvPr/>
        </p:nvSpPr>
        <p:spPr>
          <a:xfrm>
            <a:off x="4390349" y="1025404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0" name="5-point Star 69">
            <a:extLst>
              <a:ext uri="{FF2B5EF4-FFF2-40B4-BE49-F238E27FC236}">
                <a16:creationId xmlns:a16="http://schemas.microsoft.com/office/drawing/2014/main" id="{6AE4F985-0470-95E4-DE30-6B245F1C6175}"/>
              </a:ext>
            </a:extLst>
          </p:cNvPr>
          <p:cNvSpPr/>
          <p:nvPr/>
        </p:nvSpPr>
        <p:spPr>
          <a:xfrm>
            <a:off x="4390107" y="2526940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1" name="5-point Star 70">
            <a:extLst>
              <a:ext uri="{FF2B5EF4-FFF2-40B4-BE49-F238E27FC236}">
                <a16:creationId xmlns:a16="http://schemas.microsoft.com/office/drawing/2014/main" id="{EE26FB9D-26F2-C43B-331D-898CBD3D4B3C}"/>
              </a:ext>
            </a:extLst>
          </p:cNvPr>
          <p:cNvSpPr/>
          <p:nvPr/>
        </p:nvSpPr>
        <p:spPr>
          <a:xfrm>
            <a:off x="4390107" y="4465312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225C163-1170-37AF-9485-9EC1448199EE}"/>
              </a:ext>
            </a:extLst>
          </p:cNvPr>
          <p:cNvSpPr txBox="1"/>
          <p:nvPr/>
        </p:nvSpPr>
        <p:spPr>
          <a:xfrm>
            <a:off x="4311893" y="728858"/>
            <a:ext cx="9070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1810F74-185B-4B11-AB0D-8D903E25EEB0}"/>
              </a:ext>
            </a:extLst>
          </p:cNvPr>
          <p:cNvSpPr txBox="1"/>
          <p:nvPr/>
        </p:nvSpPr>
        <p:spPr>
          <a:xfrm>
            <a:off x="4294782" y="2230093"/>
            <a:ext cx="7382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DC7BB69-7010-B6DA-A4B9-76F4B5396C9A}"/>
              </a:ext>
            </a:extLst>
          </p:cNvPr>
          <p:cNvSpPr txBox="1"/>
          <p:nvPr/>
        </p:nvSpPr>
        <p:spPr>
          <a:xfrm>
            <a:off x="4294782" y="4171712"/>
            <a:ext cx="7377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C89802-1679-697E-C6D7-6300D0829B1C}"/>
              </a:ext>
            </a:extLst>
          </p:cNvPr>
          <p:cNvSpPr txBox="1"/>
          <p:nvPr/>
        </p:nvSpPr>
        <p:spPr>
          <a:xfrm>
            <a:off x="3620630" y="804834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D5CA406-277C-F51F-0A38-3D1F0BC1F812}"/>
              </a:ext>
            </a:extLst>
          </p:cNvPr>
          <p:cNvSpPr txBox="1"/>
          <p:nvPr/>
        </p:nvSpPr>
        <p:spPr>
          <a:xfrm>
            <a:off x="3730773" y="2299084"/>
            <a:ext cx="6242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09D0D67-5031-F304-60CF-AFD6E8B0B5DA}"/>
              </a:ext>
            </a:extLst>
          </p:cNvPr>
          <p:cNvSpPr txBox="1"/>
          <p:nvPr/>
        </p:nvSpPr>
        <p:spPr>
          <a:xfrm>
            <a:off x="3652558" y="4206092"/>
            <a:ext cx="5991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19FD9C1-7C09-5B49-B356-F082FDDF36DC}"/>
              </a:ext>
            </a:extLst>
          </p:cNvPr>
          <p:cNvSpPr txBox="1"/>
          <p:nvPr/>
        </p:nvSpPr>
        <p:spPr>
          <a:xfrm>
            <a:off x="5982575" y="788114"/>
            <a:ext cx="7095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A74ED8F-3AFB-6097-D4CF-59A3BDF3FC14}"/>
              </a:ext>
            </a:extLst>
          </p:cNvPr>
          <p:cNvSpPr txBox="1"/>
          <p:nvPr/>
        </p:nvSpPr>
        <p:spPr>
          <a:xfrm>
            <a:off x="5982575" y="1303189"/>
            <a:ext cx="5533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355C901-BC19-AADE-8D7A-E5038DA3F998}"/>
              </a:ext>
            </a:extLst>
          </p:cNvPr>
          <p:cNvSpPr txBox="1"/>
          <p:nvPr/>
        </p:nvSpPr>
        <p:spPr>
          <a:xfrm>
            <a:off x="5982575" y="1800346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DA3A8C5-F463-1AB2-1041-0E02574E547C}"/>
              </a:ext>
            </a:extLst>
          </p:cNvPr>
          <p:cNvSpPr txBox="1"/>
          <p:nvPr/>
        </p:nvSpPr>
        <p:spPr>
          <a:xfrm>
            <a:off x="5982575" y="2306458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6E0D96A-0FE3-4013-58FE-E0B55DE153ED}"/>
              </a:ext>
            </a:extLst>
          </p:cNvPr>
          <p:cNvSpPr txBox="1"/>
          <p:nvPr/>
        </p:nvSpPr>
        <p:spPr>
          <a:xfrm>
            <a:off x="5536154" y="2946775"/>
            <a:ext cx="6046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F661975-C225-FC5E-1B81-6D6C437AAF68}"/>
              </a:ext>
            </a:extLst>
          </p:cNvPr>
          <p:cNvSpPr txBox="1"/>
          <p:nvPr/>
        </p:nvSpPr>
        <p:spPr>
          <a:xfrm>
            <a:off x="5992643" y="3522753"/>
            <a:ext cx="662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P42</a:t>
            </a:r>
          </a:p>
        </p:txBody>
      </p:sp>
      <p:sp>
        <p:nvSpPr>
          <p:cNvPr id="91" name="5-point Star 90">
            <a:extLst>
              <a:ext uri="{FF2B5EF4-FFF2-40B4-BE49-F238E27FC236}">
                <a16:creationId xmlns:a16="http://schemas.microsoft.com/office/drawing/2014/main" id="{CB052516-6F8D-F19D-2030-535C5D4DAC8F}"/>
              </a:ext>
            </a:extLst>
          </p:cNvPr>
          <p:cNvSpPr/>
          <p:nvPr/>
        </p:nvSpPr>
        <p:spPr>
          <a:xfrm>
            <a:off x="6794394" y="3626858"/>
            <a:ext cx="202126" cy="19910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72E4CFB-95D9-B50E-1C07-0D05E732953D}"/>
              </a:ext>
            </a:extLst>
          </p:cNvPr>
          <p:cNvSpPr txBox="1"/>
          <p:nvPr/>
        </p:nvSpPr>
        <p:spPr>
          <a:xfrm>
            <a:off x="5489276" y="4206092"/>
            <a:ext cx="4619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6D1D782-98AE-91E8-E158-D04E3DE36742}"/>
              </a:ext>
            </a:extLst>
          </p:cNvPr>
          <p:cNvSpPr/>
          <p:nvPr/>
        </p:nvSpPr>
        <p:spPr>
          <a:xfrm>
            <a:off x="8006789" y="968225"/>
            <a:ext cx="604684" cy="1792312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DD01F3A-E07D-7117-342E-96390619197A}"/>
              </a:ext>
            </a:extLst>
          </p:cNvPr>
          <p:cNvSpPr/>
          <p:nvPr/>
        </p:nvSpPr>
        <p:spPr>
          <a:xfrm>
            <a:off x="8009069" y="2834455"/>
            <a:ext cx="604684" cy="102121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>
              <a:solidFill>
                <a:srgbClr val="FF000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A79BD80-CB35-C62A-3C07-5601F6D1194E}"/>
              </a:ext>
            </a:extLst>
          </p:cNvPr>
          <p:cNvSpPr/>
          <p:nvPr/>
        </p:nvSpPr>
        <p:spPr>
          <a:xfrm>
            <a:off x="8008254" y="3944632"/>
            <a:ext cx="604684" cy="980881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F63B7-FB15-F399-6247-C172A2744B56}"/>
              </a:ext>
            </a:extLst>
          </p:cNvPr>
          <p:cNvSpPr txBox="1"/>
          <p:nvPr/>
        </p:nvSpPr>
        <p:spPr>
          <a:xfrm rot="16200000">
            <a:off x="7778827" y="1629612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A4108F0-74A7-D6B3-DBB7-9495A6D8F34B}"/>
              </a:ext>
            </a:extLst>
          </p:cNvPr>
          <p:cNvSpPr txBox="1"/>
          <p:nvPr/>
        </p:nvSpPr>
        <p:spPr>
          <a:xfrm rot="16200000">
            <a:off x="7763708" y="311473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625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C565E31-84DB-24F8-792B-2B410ECDE5D3}"/>
              </a:ext>
            </a:extLst>
          </p:cNvPr>
          <p:cNvSpPr txBox="1"/>
          <p:nvPr/>
        </p:nvSpPr>
        <p:spPr>
          <a:xfrm rot="16200000">
            <a:off x="7779231" y="419138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414E01C-EDED-EC5F-8FB7-30F7E7DE058E}"/>
              </a:ext>
            </a:extLst>
          </p:cNvPr>
          <p:cNvSpPr txBox="1"/>
          <p:nvPr/>
        </p:nvSpPr>
        <p:spPr>
          <a:xfrm>
            <a:off x="448698" y="788488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AACC286-AEFC-2399-88F6-AC2465E21F4C}"/>
              </a:ext>
            </a:extLst>
          </p:cNvPr>
          <p:cNvSpPr txBox="1"/>
          <p:nvPr/>
        </p:nvSpPr>
        <p:spPr>
          <a:xfrm>
            <a:off x="6418952" y="2949943"/>
            <a:ext cx="9789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1">
                    <a:lumMod val="75000"/>
                  </a:schemeClr>
                </a:solidFill>
              </a:rPr>
              <a:t>P41, P61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256B2FF-9C4F-E929-4F3C-622F91D65F24}"/>
              </a:ext>
            </a:extLst>
          </p:cNvPr>
          <p:cNvCxnSpPr>
            <a:cxnSpLocks/>
          </p:cNvCxnSpPr>
          <p:nvPr/>
        </p:nvCxnSpPr>
        <p:spPr>
          <a:xfrm>
            <a:off x="5395866" y="3257428"/>
            <a:ext cx="652407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EE6E8C66-DA9E-8ABF-5817-3A08A139154D}"/>
              </a:ext>
            </a:extLst>
          </p:cNvPr>
          <p:cNvSpPr txBox="1"/>
          <p:nvPr/>
        </p:nvSpPr>
        <p:spPr>
          <a:xfrm>
            <a:off x="280738" y="1555585"/>
            <a:ext cx="955139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249D755-A035-C88C-6FC0-B3426E6AC366}"/>
              </a:ext>
            </a:extLst>
          </p:cNvPr>
          <p:cNvCxnSpPr>
            <a:cxnSpLocks/>
          </p:cNvCxnSpPr>
          <p:nvPr/>
        </p:nvCxnSpPr>
        <p:spPr>
          <a:xfrm flipH="1" flipV="1">
            <a:off x="4665430" y="2626492"/>
            <a:ext cx="738266" cy="6309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3">
            <a:extLst>
              <a:ext uri="{FF2B5EF4-FFF2-40B4-BE49-F238E27FC236}">
                <a16:creationId xmlns:a16="http://schemas.microsoft.com/office/drawing/2014/main" id="{1BFB1226-6AAC-9301-447E-B9B448E73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>
            <a:normAutofit/>
          </a:bodyPr>
          <a:lstStyle/>
          <a:p>
            <a:r>
              <a:rPr lang="en-US" sz="3100" b="1" dirty="0"/>
              <a:t>Dedicated Beam Delivery to BDF/</a:t>
            </a:r>
            <a:r>
              <a:rPr lang="en-US" sz="3100" b="1" dirty="0" err="1"/>
              <a:t>SHiP</a:t>
            </a:r>
            <a:r>
              <a:rPr lang="en-US" sz="3100" b="1" dirty="0"/>
              <a:t> 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ECF2B-8AF4-2DFB-5B8F-D9308249948A}"/>
              </a:ext>
            </a:extLst>
          </p:cNvPr>
          <p:cNvCxnSpPr>
            <a:cxnSpLocks/>
          </p:cNvCxnSpPr>
          <p:nvPr/>
        </p:nvCxnSpPr>
        <p:spPr>
          <a:xfrm flipH="1" flipV="1">
            <a:off x="4289527" y="2618101"/>
            <a:ext cx="207379" cy="3418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89831B-E4AA-3D59-802C-B1CFB6A39725}"/>
              </a:ext>
            </a:extLst>
          </p:cNvPr>
          <p:cNvCxnSpPr>
            <a:cxnSpLocks/>
          </p:cNvCxnSpPr>
          <p:nvPr/>
        </p:nvCxnSpPr>
        <p:spPr>
          <a:xfrm flipV="1">
            <a:off x="4478571" y="2618101"/>
            <a:ext cx="206319" cy="32867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EDF30F7-031F-2BA3-D5DB-5EFC65D78E73}"/>
              </a:ext>
            </a:extLst>
          </p:cNvPr>
          <p:cNvSpPr txBox="1"/>
          <p:nvPr/>
        </p:nvSpPr>
        <p:spPr>
          <a:xfrm>
            <a:off x="7137967" y="3399065"/>
            <a:ext cx="870431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50" b="1" dirty="0">
                <a:solidFill>
                  <a:schemeClr val="bg2">
                    <a:lumMod val="10000"/>
                  </a:schemeClr>
                </a:solidFill>
              </a:rPr>
              <a:t>TCC8</a:t>
            </a:r>
            <a:endParaRPr lang="en-CH" sz="135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5162D10-9948-E858-69CB-5C84D881C498}"/>
              </a:ext>
            </a:extLst>
          </p:cNvPr>
          <p:cNvSpPr txBox="1"/>
          <p:nvPr/>
        </p:nvSpPr>
        <p:spPr>
          <a:xfrm>
            <a:off x="3747302" y="3047863"/>
            <a:ext cx="144711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350" b="1" dirty="0">
                <a:solidFill>
                  <a:srgbClr val="FF0000"/>
                </a:solidFill>
              </a:rPr>
              <a:t>No interaction with TCC2 Target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811FD6-7509-2A4F-205D-FA57820CEE07}"/>
              </a:ext>
            </a:extLst>
          </p:cNvPr>
          <p:cNvSpPr txBox="1"/>
          <p:nvPr/>
        </p:nvSpPr>
        <p:spPr>
          <a:xfrm>
            <a:off x="6623196" y="3850418"/>
            <a:ext cx="12022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BDF/S</a:t>
            </a:r>
            <a:r>
              <a:rPr lang="en-GB" sz="1350" b="1" dirty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iP</a:t>
            </a:r>
          </a:p>
          <a:p>
            <a:pPr algn="ctr"/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Target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288306D-2B1C-E428-CF4D-39FF919E904F}"/>
              </a:ext>
            </a:extLst>
          </p:cNvPr>
          <p:cNvCxnSpPr>
            <a:cxnSpLocks/>
          </p:cNvCxnSpPr>
          <p:nvPr/>
        </p:nvCxnSpPr>
        <p:spPr>
          <a:xfrm flipH="1">
            <a:off x="4695110" y="4571954"/>
            <a:ext cx="307328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FB49B7-DBA1-6883-D0CE-482496C68001}"/>
              </a:ext>
            </a:extLst>
          </p:cNvPr>
          <p:cNvCxnSpPr>
            <a:cxnSpLocks/>
          </p:cNvCxnSpPr>
          <p:nvPr/>
        </p:nvCxnSpPr>
        <p:spPr>
          <a:xfrm flipH="1" flipV="1">
            <a:off x="3194176" y="1104916"/>
            <a:ext cx="476999" cy="152895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99C5554-3901-191B-6DE5-FEA559682365}"/>
              </a:ext>
            </a:extLst>
          </p:cNvPr>
          <p:cNvSpPr txBox="1"/>
          <p:nvPr/>
        </p:nvSpPr>
        <p:spPr>
          <a:xfrm>
            <a:off x="3069577" y="1377182"/>
            <a:ext cx="1740134" cy="5078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350" b="1" dirty="0">
                <a:solidFill>
                  <a:srgbClr val="FF0000"/>
                </a:solidFill>
              </a:rPr>
              <a:t>N</a:t>
            </a:r>
            <a:r>
              <a:rPr lang="en-CH" sz="1350" b="1" dirty="0">
                <a:solidFill>
                  <a:srgbClr val="FF0000"/>
                </a:solidFill>
              </a:rPr>
              <a:t>o splitting</a:t>
            </a:r>
          </a:p>
          <a:p>
            <a:pPr algn="ctr"/>
            <a:r>
              <a:rPr lang="en-CH" sz="1350" b="1" dirty="0">
                <a:solidFill>
                  <a:srgbClr val="FF0000"/>
                </a:solidFill>
              </a:rPr>
              <a:t>in TDC2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FD1759-33F6-E663-9850-DCE0C366CB6C}"/>
              </a:ext>
            </a:extLst>
          </p:cNvPr>
          <p:cNvCxnSpPr>
            <a:cxnSpLocks/>
          </p:cNvCxnSpPr>
          <p:nvPr/>
        </p:nvCxnSpPr>
        <p:spPr>
          <a:xfrm>
            <a:off x="2333042" y="1124955"/>
            <a:ext cx="1005759" cy="3439908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F1913C-A7AA-269D-9FC7-11F351982348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527581" y="1123474"/>
            <a:ext cx="2696012" cy="148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Oval 16">
            <a:extLst>
              <a:ext uri="{FF2B5EF4-FFF2-40B4-BE49-F238E27FC236}">
                <a16:creationId xmlns:a16="http://schemas.microsoft.com/office/drawing/2014/main" id="{F12FE5A2-DCD0-D987-3653-083F6E57E06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741390" y="1196724"/>
            <a:ext cx="181455" cy="262774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dirty="0"/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FBF02173-C7EE-74B5-2ED1-D45A02F578E8}"/>
              </a:ext>
            </a:extLst>
          </p:cNvPr>
          <p:cNvGrpSpPr/>
          <p:nvPr/>
        </p:nvGrpSpPr>
        <p:grpSpPr>
          <a:xfrm>
            <a:off x="4663915" y="757132"/>
            <a:ext cx="3082368" cy="2156877"/>
            <a:chOff x="5823782" y="157725"/>
            <a:chExt cx="3082368" cy="2156877"/>
          </a:xfrm>
        </p:grpSpPr>
        <p:pic>
          <p:nvPicPr>
            <p:cNvPr id="12" name="Picture 11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5BCD6301-AC7B-45A1-63EE-89B7E69390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-1000" t="-8" r="-84" b="-274"/>
            <a:stretch/>
          </p:blipFill>
          <p:spPr>
            <a:xfrm>
              <a:off x="7134603" y="157725"/>
              <a:ext cx="1771547" cy="2156877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179" name="Straight Arrow Connector 178">
              <a:extLst>
                <a:ext uri="{FF2B5EF4-FFF2-40B4-BE49-F238E27FC236}">
                  <a16:creationId xmlns:a16="http://schemas.microsoft.com/office/drawing/2014/main" id="{BBBD6454-1477-9F91-1A57-5C26D6FCED60}"/>
                </a:ext>
              </a:extLst>
            </p:cNvPr>
            <p:cNvCxnSpPr>
              <a:cxnSpLocks/>
              <a:stCxn id="12" idx="1"/>
              <a:endCxn id="76" idx="2"/>
            </p:cNvCxnSpPr>
            <p:nvPr/>
          </p:nvCxnSpPr>
          <p:spPr>
            <a:xfrm flipH="1">
              <a:off x="5823782" y="1236164"/>
              <a:ext cx="1310821" cy="694604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w="med" len="sm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1BB3BA19-785F-525E-5578-E90849557534}"/>
              </a:ext>
            </a:extLst>
          </p:cNvPr>
          <p:cNvGrpSpPr/>
          <p:nvPr/>
        </p:nvGrpSpPr>
        <p:grpSpPr>
          <a:xfrm>
            <a:off x="126652" y="1303189"/>
            <a:ext cx="2900408" cy="3589953"/>
            <a:chOff x="126652" y="1303189"/>
            <a:chExt cx="2900408" cy="3589953"/>
          </a:xfrm>
        </p:grpSpPr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78FFE584-D6ED-16E9-29E1-87175323AE92}"/>
                </a:ext>
              </a:extLst>
            </p:cNvPr>
            <p:cNvCxnSpPr>
              <a:cxnSpLocks/>
            </p:cNvCxnSpPr>
            <p:nvPr/>
          </p:nvCxnSpPr>
          <p:spPr>
            <a:xfrm>
              <a:off x="2832117" y="1335781"/>
              <a:ext cx="194943" cy="727154"/>
            </a:xfrm>
            <a:prstGeom prst="straightConnector1">
              <a:avLst/>
            </a:prstGeom>
            <a:ln w="6350">
              <a:solidFill>
                <a:schemeClr val="accent1">
                  <a:lumMod val="10000"/>
                </a:schemeClr>
              </a:solidFill>
              <a:headEnd w="med" len="sm"/>
              <a:tailEnd type="triangle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9" name="Group 298">
              <a:extLst>
                <a:ext uri="{FF2B5EF4-FFF2-40B4-BE49-F238E27FC236}">
                  <a16:creationId xmlns:a16="http://schemas.microsoft.com/office/drawing/2014/main" id="{FD862E69-69CF-D90A-797C-2EC7DFBFE9CA}"/>
                </a:ext>
              </a:extLst>
            </p:cNvPr>
            <p:cNvGrpSpPr/>
            <p:nvPr/>
          </p:nvGrpSpPr>
          <p:grpSpPr>
            <a:xfrm>
              <a:off x="126652" y="1303189"/>
              <a:ext cx="2890854" cy="3589953"/>
              <a:chOff x="126652" y="1303189"/>
              <a:chExt cx="2890854" cy="3589953"/>
            </a:xfrm>
          </p:grpSpPr>
          <p:grpSp>
            <p:nvGrpSpPr>
              <p:cNvPr id="300" name="Group 299">
                <a:extLst>
                  <a:ext uri="{FF2B5EF4-FFF2-40B4-BE49-F238E27FC236}">
                    <a16:creationId xmlns:a16="http://schemas.microsoft.com/office/drawing/2014/main" id="{65CEA5A3-8A32-5966-102B-79C717F4540F}"/>
                  </a:ext>
                </a:extLst>
              </p:cNvPr>
              <p:cNvGrpSpPr/>
              <p:nvPr/>
            </p:nvGrpSpPr>
            <p:grpSpPr>
              <a:xfrm>
                <a:off x="126652" y="1303189"/>
                <a:ext cx="2890854" cy="3589953"/>
                <a:chOff x="126652" y="1303189"/>
                <a:chExt cx="2890854" cy="3589953"/>
              </a:xfrm>
            </p:grpSpPr>
            <p:sp>
              <p:nvSpPr>
                <p:cNvPr id="303" name="Rectangle 55">
                  <a:extLst>
                    <a:ext uri="{FF2B5EF4-FFF2-40B4-BE49-F238E27FC236}">
                      <a16:creationId xmlns:a16="http://schemas.microsoft.com/office/drawing/2014/main" id="{E5FA2FE0-C077-40B3-57F6-1BFCECC33A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195995" y="1501667"/>
                  <a:ext cx="201119" cy="20767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rot="10800000" vert="eaVert" wrap="none" lIns="0" tIns="0" rIns="0" bIns="0" anchor="ctr"/>
                <a:lstStyle/>
                <a:p>
                  <a:endParaRPr lang="en-US"/>
                </a:p>
              </p:txBody>
            </p:sp>
            <p:grpSp>
              <p:nvGrpSpPr>
                <p:cNvPr id="304" name="Group 303">
                  <a:extLst>
                    <a:ext uri="{FF2B5EF4-FFF2-40B4-BE49-F238E27FC236}">
                      <a16:creationId xmlns:a16="http://schemas.microsoft.com/office/drawing/2014/main" id="{BFDB72A8-1121-E7FC-6464-5460F7CD0729}"/>
                    </a:ext>
                  </a:extLst>
                </p:cNvPr>
                <p:cNvGrpSpPr/>
                <p:nvPr/>
              </p:nvGrpSpPr>
              <p:grpSpPr>
                <a:xfrm>
                  <a:off x="132644" y="1303189"/>
                  <a:ext cx="2884862" cy="3589953"/>
                  <a:chOff x="132644" y="1303189"/>
                  <a:chExt cx="2884862" cy="3589953"/>
                </a:xfrm>
              </p:grpSpPr>
              <p:grpSp>
                <p:nvGrpSpPr>
                  <p:cNvPr id="308" name="Group 307">
                    <a:extLst>
                      <a:ext uri="{FF2B5EF4-FFF2-40B4-BE49-F238E27FC236}">
                        <a16:creationId xmlns:a16="http://schemas.microsoft.com/office/drawing/2014/main" id="{6E0DB95C-A23C-A182-D413-597396B01927}"/>
                      </a:ext>
                    </a:extLst>
                  </p:cNvPr>
                  <p:cNvGrpSpPr/>
                  <p:nvPr/>
                </p:nvGrpSpPr>
                <p:grpSpPr>
                  <a:xfrm>
                    <a:off x="132644" y="2834455"/>
                    <a:ext cx="2884862" cy="2058687"/>
                    <a:chOff x="9359900" y="2131187"/>
                    <a:chExt cx="3962401" cy="2575943"/>
                  </a:xfrm>
                </p:grpSpPr>
                <p:sp>
                  <p:nvSpPr>
                    <p:cNvPr id="311" name="Rectangle 87">
                      <a:extLst>
                        <a:ext uri="{FF2B5EF4-FFF2-40B4-BE49-F238E27FC236}">
                          <a16:creationId xmlns:a16="http://schemas.microsoft.com/office/drawing/2014/main" id="{41E56203-A376-0C76-34FF-3B49B0FE49C3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359900" y="2131187"/>
                      <a:ext cx="3962401" cy="2575943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312" name="Rectangle 6">
                      <a:extLst>
                        <a:ext uri="{FF2B5EF4-FFF2-40B4-BE49-F238E27FC236}">
                          <a16:creationId xmlns:a16="http://schemas.microsoft.com/office/drawing/2014/main" id="{FF7C2FB2-9127-C944-ADDA-6FE4515DFFD0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83775" y="4017137"/>
                      <a:ext cx="1524000" cy="533400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3" name="Rectangle 8">
                      <a:extLst>
                        <a:ext uri="{FF2B5EF4-FFF2-40B4-BE49-F238E27FC236}">
                          <a16:creationId xmlns:a16="http://schemas.microsoft.com/office/drawing/2014/main" id="{2F197B04-B773-DB6C-5B20-2FC40B00720F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9883775" y="2645537"/>
                      <a:ext cx="1524000" cy="685800"/>
                    </a:xfrm>
                    <a:prstGeom prst="rect">
                      <a:avLst/>
                    </a:prstGeom>
                    <a:solidFill>
                      <a:srgbClr val="B2B2B2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4" name="AutoShape 15">
                      <a:extLst>
                        <a:ext uri="{FF2B5EF4-FFF2-40B4-BE49-F238E27FC236}">
                          <a16:creationId xmlns:a16="http://schemas.microsoft.com/office/drawing/2014/main" id="{7D061310-45CC-C4A8-8250-85FD64F099AC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 rot="5400000" flipV="1">
                      <a:off x="10417970" y="2951131"/>
                      <a:ext cx="457200" cy="303212"/>
                    </a:xfrm>
                    <a:prstGeom prst="homePlate">
                      <a:avLst>
                        <a:gd name="adj" fmla="val 37696"/>
                      </a:avLst>
                    </a:prstGeom>
                    <a:solidFill>
                      <a:schemeClr val="bg1"/>
                    </a:solidFill>
                    <a:ln w="9525">
                      <a:solidFill>
                        <a:schemeClr val="tx1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5" name="Line 17">
                      <a:extLst>
                        <a:ext uri="{FF2B5EF4-FFF2-40B4-BE49-F238E27FC236}">
                          <a16:creationId xmlns:a16="http://schemas.microsoft.com/office/drawing/2014/main" id="{F46F5BED-530A-7B87-6B75-94BFC58B7DB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0361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6" name="Line 18">
                      <a:extLst>
                        <a:ext uri="{FF2B5EF4-FFF2-40B4-BE49-F238E27FC236}">
                          <a16:creationId xmlns:a16="http://schemas.microsoft.com/office/drawing/2014/main" id="{492A3564-B176-0469-0466-364D78B1807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1885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7" name="Line 19">
                      <a:extLst>
                        <a:ext uri="{FF2B5EF4-FFF2-40B4-BE49-F238E27FC236}">
                          <a16:creationId xmlns:a16="http://schemas.microsoft.com/office/drawing/2014/main" id="{0D56E380-8D10-B0D0-EEA8-AD73B606243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3409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8" name="Line 20">
                      <a:extLst>
                        <a:ext uri="{FF2B5EF4-FFF2-40B4-BE49-F238E27FC236}">
                          <a16:creationId xmlns:a16="http://schemas.microsoft.com/office/drawing/2014/main" id="{1DAFA5B5-D906-9F48-4162-80237EDC761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494963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19" name="Line 21">
                      <a:extLst>
                        <a:ext uri="{FF2B5EF4-FFF2-40B4-BE49-F238E27FC236}">
                          <a16:creationId xmlns:a16="http://schemas.microsoft.com/office/drawing/2014/main" id="{4A6A727B-83EB-6FD5-60C1-5629160F8C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2553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0" name="Line 22">
                      <a:extLst>
                        <a:ext uri="{FF2B5EF4-FFF2-40B4-BE49-F238E27FC236}">
                          <a16:creationId xmlns:a16="http://schemas.microsoft.com/office/drawing/2014/main" id="{AED17BBA-D809-24FE-943E-9117D19D6B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7981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1" name="Line 27">
                      <a:extLst>
                        <a:ext uri="{FF2B5EF4-FFF2-40B4-BE49-F238E27FC236}">
                          <a16:creationId xmlns:a16="http://schemas.microsoft.com/office/drawing/2014/main" id="{1513EEF2-280A-B610-E50C-12AAC41939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09505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2" name="Line 28">
                      <a:extLst>
                        <a:ext uri="{FF2B5EF4-FFF2-40B4-BE49-F238E27FC236}">
                          <a16:creationId xmlns:a16="http://schemas.microsoft.com/office/drawing/2014/main" id="{223887B1-4F11-9CD7-0E0C-A5BD0E8151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1102975" y="3331337"/>
                      <a:ext cx="0" cy="68580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323" name="Rectangle 55">
                      <a:extLst>
                        <a:ext uri="{FF2B5EF4-FFF2-40B4-BE49-F238E27FC236}">
                          <a16:creationId xmlns:a16="http://schemas.microsoft.com/office/drawing/2014/main" id="{0583E9D2-641A-B6B8-D2D3-3FEE4AAA5815}"/>
                        </a:ext>
                      </a:extLst>
                    </p:cNvPr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1804649" y="2943987"/>
                      <a:ext cx="304799" cy="3810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xmlns="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10800000" vert="eaVert" wrap="none" lIns="0" tIns="0" rIns="0" bIns="0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324" name="Group 61">
                      <a:extLst>
                        <a:ext uri="{FF2B5EF4-FFF2-40B4-BE49-F238E27FC236}">
                          <a16:creationId xmlns:a16="http://schemas.microsoft.com/office/drawing/2014/main" id="{2AAA9B57-08D7-CC87-15D8-74A5D33928AC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163425" y="3255137"/>
                      <a:ext cx="463550" cy="685800"/>
                      <a:chOff x="4992" y="1296"/>
                      <a:chExt cx="292" cy="432"/>
                    </a:xfrm>
                  </p:grpSpPr>
                  <p:sp>
                    <p:nvSpPr>
                      <p:cNvPr id="328" name="AutoShape 58">
                        <a:extLst>
                          <a:ext uri="{FF2B5EF4-FFF2-40B4-BE49-F238E27FC236}">
                            <a16:creationId xmlns:a16="http://schemas.microsoft.com/office/drawing/2014/main" id="{C485A9E9-DC7E-48D1-8981-63EFC0E25438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4992" y="1296"/>
                        <a:ext cx="144" cy="48"/>
                      </a:xfrm>
                      <a:prstGeom prst="triangle">
                        <a:avLst>
                          <a:gd name="adj" fmla="val 57639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9" name="AutoShape 59">
                        <a:extLst>
                          <a:ext uri="{FF2B5EF4-FFF2-40B4-BE49-F238E27FC236}">
                            <a16:creationId xmlns:a16="http://schemas.microsoft.com/office/drawing/2014/main" id="{D76A74B1-B86D-62B2-8C9B-453C2EB27303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flipH="1">
                        <a:off x="5136" y="1296"/>
                        <a:ext cx="148" cy="48"/>
                      </a:xfrm>
                      <a:prstGeom prst="triangle">
                        <a:avLst>
                          <a:gd name="adj" fmla="val 54727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30" name="Rectangle 60">
                        <a:extLst>
                          <a:ext uri="{FF2B5EF4-FFF2-40B4-BE49-F238E27FC236}">
                            <a16:creationId xmlns:a16="http://schemas.microsoft.com/office/drawing/2014/main" id="{D9F79FDD-4B4F-DBE2-5EEA-8170F398EFF2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>
                        <a:off x="5035" y="1344"/>
                        <a:ext cx="192" cy="38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325" name="Group 67">
                      <a:extLst>
                        <a:ext uri="{FF2B5EF4-FFF2-40B4-BE49-F238E27FC236}">
                          <a16:creationId xmlns:a16="http://schemas.microsoft.com/office/drawing/2014/main" id="{2874F0A7-0777-CD77-44F5-E9BF4ED4169E}"/>
                        </a:ext>
                      </a:extLst>
                    </p:cNvPr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2622213" y="3102737"/>
                      <a:ext cx="614362" cy="762000"/>
                      <a:chOff x="5757" y="864"/>
                      <a:chExt cx="387" cy="480"/>
                    </a:xfrm>
                  </p:grpSpPr>
                  <p:sp>
                    <p:nvSpPr>
                      <p:cNvPr id="326" name="AutoShape 63">
                        <a:extLst>
                          <a:ext uri="{FF2B5EF4-FFF2-40B4-BE49-F238E27FC236}">
                            <a16:creationId xmlns:a16="http://schemas.microsoft.com/office/drawing/2014/main" id="{B799D528-9B8D-DE14-C2E0-9EC5D27F3ECB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-171745">
                        <a:off x="5757" y="864"/>
                        <a:ext cx="190" cy="480"/>
                      </a:xfrm>
                      <a:prstGeom prst="moon">
                        <a:avLst>
                          <a:gd name="adj" fmla="val 60713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327" name="AutoShape 64">
                        <a:extLst>
                          <a:ext uri="{FF2B5EF4-FFF2-40B4-BE49-F238E27FC236}">
                            <a16:creationId xmlns:a16="http://schemas.microsoft.com/office/drawing/2014/main" id="{A6CC3D67-B463-FE74-5125-11FC4DD93F31}"/>
                          </a:ext>
                        </a:extLst>
                      </p:cNvPr>
                      <p:cNvSpPr>
                        <a:spLocks noChangeArrowheads="1"/>
                      </p:cNvSpPr>
                      <p:nvPr/>
                    </p:nvSpPr>
                    <p:spPr bwMode="auto">
                      <a:xfrm rot="171745" flipH="1">
                        <a:off x="5954" y="864"/>
                        <a:ext cx="190" cy="480"/>
                      </a:xfrm>
                      <a:prstGeom prst="moon">
                        <a:avLst>
                          <a:gd name="adj" fmla="val 60713"/>
                        </a:avLst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10800000" vert="eaVert" wrap="none" lIns="0" tIns="0" rIns="0" bIns="0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cxnSp>
                <p:nvCxnSpPr>
                  <p:cNvPr id="309" name="Straight Arrow Connector 308">
                    <a:extLst>
                      <a:ext uri="{FF2B5EF4-FFF2-40B4-BE49-F238E27FC236}">
                        <a16:creationId xmlns:a16="http://schemas.microsoft.com/office/drawing/2014/main" id="{871C430A-0914-0CCD-1A4C-6B3B6637E5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81271" y="1303189"/>
                    <a:ext cx="488935" cy="0"/>
                  </a:xfrm>
                  <a:prstGeom prst="straightConnector1">
                    <a:avLst/>
                  </a:prstGeom>
                  <a:ln w="6350">
                    <a:solidFill>
                      <a:schemeClr val="accent1">
                        <a:lumMod val="10000"/>
                      </a:schemeClr>
                    </a:solidFill>
                    <a:headEnd w="med" len="sm"/>
                    <a:tailEnd type="triangle" w="sm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0" name="Straight Arrow Connector 309">
                    <a:extLst>
                      <a:ext uri="{FF2B5EF4-FFF2-40B4-BE49-F238E27FC236}">
                        <a16:creationId xmlns:a16="http://schemas.microsoft.com/office/drawing/2014/main" id="{37D75D62-C393-B29F-A4EB-BB92AA215F22}"/>
                      </a:ext>
                    </a:extLst>
                  </p:cNvPr>
                  <p:cNvCxnSpPr>
                    <a:cxnSpLocks/>
                    <a:stCxn id="311" idx="0"/>
                  </p:cNvCxnSpPr>
                  <p:nvPr/>
                </p:nvCxnSpPr>
                <p:spPr>
                  <a:xfrm flipV="1">
                    <a:off x="1575075" y="1603271"/>
                    <a:ext cx="434322" cy="1231184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headEnd w="med" len="sm"/>
                    <a:tailEnd type="triangle" w="sm" len="med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05" name="TextBox 304">
                  <a:extLst>
                    <a:ext uri="{FF2B5EF4-FFF2-40B4-BE49-F238E27FC236}">
                      <a16:creationId xmlns:a16="http://schemas.microsoft.com/office/drawing/2014/main" id="{8BB4FF60-B2E5-47CC-53CB-BFB37C8018F2}"/>
                    </a:ext>
                  </a:extLst>
                </p:cNvPr>
                <p:cNvSpPr txBox="1"/>
                <p:nvPr/>
              </p:nvSpPr>
              <p:spPr>
                <a:xfrm>
                  <a:off x="1981889" y="3335728"/>
                  <a:ext cx="734496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CH" sz="800" b="1" dirty="0"/>
                    <a:t>No Losses </a:t>
                  </a:r>
                </a:p>
              </p:txBody>
            </p:sp>
            <p:sp>
              <p:nvSpPr>
                <p:cNvPr id="306" name="TextBox 305">
                  <a:extLst>
                    <a:ext uri="{FF2B5EF4-FFF2-40B4-BE49-F238E27FC236}">
                      <a16:creationId xmlns:a16="http://schemas.microsoft.com/office/drawing/2014/main" id="{0A881823-176A-AD79-D6C0-929FA15C33A4}"/>
                    </a:ext>
                  </a:extLst>
                </p:cNvPr>
                <p:cNvSpPr txBox="1"/>
                <p:nvPr/>
              </p:nvSpPr>
              <p:spPr>
                <a:xfrm>
                  <a:off x="170345" y="2856919"/>
                  <a:ext cx="2773905" cy="30008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350" b="1" dirty="0"/>
                    <a:t>Dedicated delivery: no splitting</a:t>
                  </a:r>
                </a:p>
              </p:txBody>
            </p:sp>
            <p:sp>
              <p:nvSpPr>
                <p:cNvPr id="307" name="TextBox 306">
                  <a:extLst>
                    <a:ext uri="{FF2B5EF4-FFF2-40B4-BE49-F238E27FC236}">
                      <a16:creationId xmlns:a16="http://schemas.microsoft.com/office/drawing/2014/main" id="{A5931B69-6883-CD58-3B73-394DB315417C}"/>
                    </a:ext>
                  </a:extLst>
                </p:cNvPr>
                <p:cNvSpPr txBox="1"/>
                <p:nvPr/>
              </p:nvSpPr>
              <p:spPr>
                <a:xfrm>
                  <a:off x="126652" y="3756462"/>
                  <a:ext cx="855192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800" b="1" u="sng" dirty="0"/>
                    <a:t>B</a:t>
                  </a:r>
                </a:p>
              </p:txBody>
            </p:sp>
          </p:grpSp>
          <p:sp>
            <p:nvSpPr>
              <p:cNvPr id="301" name="TextBox 300">
                <a:extLst>
                  <a:ext uri="{FF2B5EF4-FFF2-40B4-BE49-F238E27FC236}">
                    <a16:creationId xmlns:a16="http://schemas.microsoft.com/office/drawing/2014/main" id="{46E078FB-35E6-1A6E-A06B-57176D87FE12}"/>
                  </a:ext>
                </a:extLst>
              </p:cNvPr>
              <p:cNvSpPr txBox="1"/>
              <p:nvPr/>
            </p:nvSpPr>
            <p:spPr>
              <a:xfrm>
                <a:off x="1666768" y="3763479"/>
                <a:ext cx="125913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800" b="1" dirty="0"/>
                  <a:t>TT20 optics changed to transport beam through splitter aperture</a:t>
                </a:r>
              </a:p>
            </p:txBody>
          </p:sp>
          <p:sp>
            <p:nvSpPr>
              <p:cNvPr id="302" name="Line 22">
                <a:extLst>
                  <a:ext uri="{FF2B5EF4-FFF2-40B4-BE49-F238E27FC236}">
                    <a16:creationId xmlns:a16="http://schemas.microsoft.com/office/drawing/2014/main" id="{3F047D08-41CF-7B35-06B7-D4941603467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71798" y="3794617"/>
                <a:ext cx="0" cy="54809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rot="10800000" vert="eaVert" wrap="none"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192" name="Oval 16">
            <a:extLst>
              <a:ext uri="{FF2B5EF4-FFF2-40B4-BE49-F238E27FC236}">
                <a16:creationId xmlns:a16="http://schemas.microsoft.com/office/drawing/2014/main" id="{2D45EB78-4851-7C13-1C8F-DE7027A7AD8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78716" y="3460953"/>
            <a:ext cx="181455" cy="262774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/>
          </a:p>
        </p:txBody>
      </p:sp>
      <p:sp>
        <p:nvSpPr>
          <p:cNvPr id="334" name="Oval 16">
            <a:extLst>
              <a:ext uri="{FF2B5EF4-FFF2-40B4-BE49-F238E27FC236}">
                <a16:creationId xmlns:a16="http://schemas.microsoft.com/office/drawing/2014/main" id="{F3291C59-8BA0-2FF9-0121-78FB79E0904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56858" y="1185836"/>
            <a:ext cx="181455" cy="262774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dirty="0"/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7936F867-AA47-AAD9-AED3-A90546DA8B76}"/>
              </a:ext>
            </a:extLst>
          </p:cNvPr>
          <p:cNvSpPr txBox="1"/>
          <p:nvPr/>
        </p:nvSpPr>
        <p:spPr>
          <a:xfrm>
            <a:off x="1602331" y="807538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EA84338B-0423-5364-CDE4-01EBA56E4D94}"/>
              </a:ext>
            </a:extLst>
          </p:cNvPr>
          <p:cNvSpPr txBox="1"/>
          <p:nvPr/>
        </p:nvSpPr>
        <p:spPr>
          <a:xfrm>
            <a:off x="2526309" y="801622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410240E-59D9-660A-86E9-B0E34ED5D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18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9ABE1871-C094-5875-6ECB-A1AAB528C5EE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008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264 0.20679 " pathEditMode="relative" ptsTypes="AA">
                                      <p:cBhvr>
                                        <p:cTn id="14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20988E-6 L 0.00122 0.0845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422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" grpId="0" animBg="1"/>
      <p:bldP spid="175" grpId="1" animBg="1"/>
      <p:bldP spid="192" grpId="0" animBg="1"/>
      <p:bldP spid="192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225056-9A63-186C-09A9-FC5AA1BCB6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Triangle 338">
            <a:extLst>
              <a:ext uri="{FF2B5EF4-FFF2-40B4-BE49-F238E27FC236}">
                <a16:creationId xmlns:a16="http://schemas.microsoft.com/office/drawing/2014/main" id="{959B9E38-4970-69BB-FA0B-69C6FABCE358}"/>
              </a:ext>
            </a:extLst>
          </p:cNvPr>
          <p:cNvSpPr/>
          <p:nvPr/>
        </p:nvSpPr>
        <p:spPr>
          <a:xfrm>
            <a:off x="3067018" y="983727"/>
            <a:ext cx="298792" cy="255987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0" name="Triangle 339">
            <a:extLst>
              <a:ext uri="{FF2B5EF4-FFF2-40B4-BE49-F238E27FC236}">
                <a16:creationId xmlns:a16="http://schemas.microsoft.com/office/drawing/2014/main" id="{E44CE177-F106-3ECF-18B6-78035900C3B9}"/>
              </a:ext>
            </a:extLst>
          </p:cNvPr>
          <p:cNvSpPr/>
          <p:nvPr/>
        </p:nvSpPr>
        <p:spPr>
          <a:xfrm>
            <a:off x="2211781" y="984552"/>
            <a:ext cx="298792" cy="255987"/>
          </a:xfrm>
          <a:prstGeom prst="triangle">
            <a:avLst/>
          </a:prstGeom>
          <a:solidFill>
            <a:schemeClr val="accent1">
              <a:lumMod val="1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B2A222E-09CC-7952-426D-B3F05DA34A97}"/>
              </a:ext>
            </a:extLst>
          </p:cNvPr>
          <p:cNvSpPr/>
          <p:nvPr/>
        </p:nvSpPr>
        <p:spPr>
          <a:xfrm>
            <a:off x="-1277880" y="1124955"/>
            <a:ext cx="3610922" cy="34399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16CCD72F-A16F-AC32-EF95-685E2A4AACA9}"/>
              </a:ext>
            </a:extLst>
          </p:cNvPr>
          <p:cNvCxnSpPr>
            <a:cxnSpLocks/>
          </p:cNvCxnSpPr>
          <p:nvPr/>
        </p:nvCxnSpPr>
        <p:spPr>
          <a:xfrm flipH="1">
            <a:off x="3297555" y="4564863"/>
            <a:ext cx="101935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BF8C2EA-5730-BE13-5AD5-8FCDBFAEB5A6}"/>
              </a:ext>
            </a:extLst>
          </p:cNvPr>
          <p:cNvCxnSpPr>
            <a:cxnSpLocks/>
          </p:cNvCxnSpPr>
          <p:nvPr/>
        </p:nvCxnSpPr>
        <p:spPr>
          <a:xfrm flipH="1">
            <a:off x="3652558" y="2633866"/>
            <a:ext cx="656978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8443FA4-3DE0-F4F1-AFD3-297A68F5A09B}"/>
              </a:ext>
            </a:extLst>
          </p:cNvPr>
          <p:cNvCxnSpPr>
            <a:cxnSpLocks/>
          </p:cNvCxnSpPr>
          <p:nvPr/>
        </p:nvCxnSpPr>
        <p:spPr>
          <a:xfrm flipH="1">
            <a:off x="3196930" y="1129994"/>
            <a:ext cx="1122389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2DFE24A-EA06-FCE7-9710-ABB418048805}"/>
              </a:ext>
            </a:extLst>
          </p:cNvPr>
          <p:cNvCxnSpPr>
            <a:cxnSpLocks/>
          </p:cNvCxnSpPr>
          <p:nvPr/>
        </p:nvCxnSpPr>
        <p:spPr>
          <a:xfrm flipH="1">
            <a:off x="4665431" y="2633866"/>
            <a:ext cx="310296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82A2C91-5294-513C-1AD5-7C3B65DC0034}"/>
              </a:ext>
            </a:extLst>
          </p:cNvPr>
          <p:cNvCxnSpPr>
            <a:cxnSpLocks/>
          </p:cNvCxnSpPr>
          <p:nvPr/>
        </p:nvCxnSpPr>
        <p:spPr>
          <a:xfrm flipH="1">
            <a:off x="4665431" y="1124955"/>
            <a:ext cx="310296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66F7EB17-26DA-2822-8590-A5BEAC5457F5}"/>
              </a:ext>
            </a:extLst>
          </p:cNvPr>
          <p:cNvCxnSpPr>
            <a:cxnSpLocks/>
          </p:cNvCxnSpPr>
          <p:nvPr/>
        </p:nvCxnSpPr>
        <p:spPr>
          <a:xfrm flipH="1">
            <a:off x="5137621" y="2108806"/>
            <a:ext cx="263077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CC6FAC9-9A85-2D6C-35E0-5507FC505616}"/>
              </a:ext>
            </a:extLst>
          </p:cNvPr>
          <p:cNvCxnSpPr>
            <a:cxnSpLocks/>
          </p:cNvCxnSpPr>
          <p:nvPr/>
        </p:nvCxnSpPr>
        <p:spPr>
          <a:xfrm flipH="1">
            <a:off x="5081408" y="1623378"/>
            <a:ext cx="2686987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D4F869F-FC03-F66B-9FB2-CD6AAD3C53FA}"/>
              </a:ext>
            </a:extLst>
          </p:cNvPr>
          <p:cNvCxnSpPr>
            <a:cxnSpLocks/>
          </p:cNvCxnSpPr>
          <p:nvPr/>
        </p:nvCxnSpPr>
        <p:spPr>
          <a:xfrm flipH="1">
            <a:off x="6048274" y="3264803"/>
            <a:ext cx="1720121" cy="0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6F77819-1DC6-3E61-B512-E36CE41589FA}"/>
              </a:ext>
            </a:extLst>
          </p:cNvPr>
          <p:cNvCxnSpPr>
            <a:cxnSpLocks/>
          </p:cNvCxnSpPr>
          <p:nvPr/>
        </p:nvCxnSpPr>
        <p:spPr>
          <a:xfrm flipV="1">
            <a:off x="4720513" y="3257428"/>
            <a:ext cx="675353" cy="1307435"/>
          </a:xfrm>
          <a:prstGeom prst="line">
            <a:avLst/>
          </a:prstGeom>
          <a:ln w="635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E384E88-F4D8-6A74-438E-2A5029C0E594}"/>
              </a:ext>
            </a:extLst>
          </p:cNvPr>
          <p:cNvCxnSpPr>
            <a:cxnSpLocks/>
          </p:cNvCxnSpPr>
          <p:nvPr/>
        </p:nvCxnSpPr>
        <p:spPr>
          <a:xfrm flipH="1">
            <a:off x="4665430" y="2116180"/>
            <a:ext cx="476654" cy="528929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ED62FF6-D5F6-D23D-58E1-2ED97C309BC3}"/>
              </a:ext>
            </a:extLst>
          </p:cNvPr>
          <p:cNvCxnSpPr>
            <a:cxnSpLocks/>
          </p:cNvCxnSpPr>
          <p:nvPr/>
        </p:nvCxnSpPr>
        <p:spPr>
          <a:xfrm flipH="1" flipV="1">
            <a:off x="4672805" y="1121088"/>
            <a:ext cx="424051" cy="520927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9855431-3F28-ECB1-C3AA-11D27003423C}"/>
              </a:ext>
            </a:extLst>
          </p:cNvPr>
          <p:cNvCxnSpPr>
            <a:cxnSpLocks/>
          </p:cNvCxnSpPr>
          <p:nvPr/>
        </p:nvCxnSpPr>
        <p:spPr>
          <a:xfrm flipH="1" flipV="1">
            <a:off x="6038748" y="3255277"/>
            <a:ext cx="697181" cy="416078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8F2610A0-3792-9F21-55FA-56682DCB6CDE}"/>
              </a:ext>
            </a:extLst>
          </p:cNvPr>
          <p:cNvCxnSpPr>
            <a:cxnSpLocks/>
          </p:cNvCxnSpPr>
          <p:nvPr/>
        </p:nvCxnSpPr>
        <p:spPr>
          <a:xfrm flipH="1">
            <a:off x="7090340" y="3732423"/>
            <a:ext cx="678055" cy="0"/>
          </a:xfrm>
          <a:prstGeom prst="line">
            <a:avLst/>
          </a:prstGeom>
          <a:ln w="63500">
            <a:solidFill>
              <a:srgbClr val="FF0000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5-point Star 68">
            <a:extLst>
              <a:ext uri="{FF2B5EF4-FFF2-40B4-BE49-F238E27FC236}">
                <a16:creationId xmlns:a16="http://schemas.microsoft.com/office/drawing/2014/main" id="{E7CC07FD-D64C-9A45-5433-4C03D106A137}"/>
              </a:ext>
            </a:extLst>
          </p:cNvPr>
          <p:cNvSpPr/>
          <p:nvPr/>
        </p:nvSpPr>
        <p:spPr>
          <a:xfrm>
            <a:off x="4390349" y="1025404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0" name="5-point Star 69">
            <a:extLst>
              <a:ext uri="{FF2B5EF4-FFF2-40B4-BE49-F238E27FC236}">
                <a16:creationId xmlns:a16="http://schemas.microsoft.com/office/drawing/2014/main" id="{6AE4F985-0470-95E4-DE30-6B245F1C6175}"/>
              </a:ext>
            </a:extLst>
          </p:cNvPr>
          <p:cNvSpPr/>
          <p:nvPr/>
        </p:nvSpPr>
        <p:spPr>
          <a:xfrm>
            <a:off x="4390107" y="2526940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1" name="5-point Star 70">
            <a:extLst>
              <a:ext uri="{FF2B5EF4-FFF2-40B4-BE49-F238E27FC236}">
                <a16:creationId xmlns:a16="http://schemas.microsoft.com/office/drawing/2014/main" id="{EE26FB9D-26F2-C43B-331D-898CBD3D4B3C}"/>
              </a:ext>
            </a:extLst>
          </p:cNvPr>
          <p:cNvSpPr/>
          <p:nvPr/>
        </p:nvSpPr>
        <p:spPr>
          <a:xfrm>
            <a:off x="4390107" y="4465312"/>
            <a:ext cx="202126" cy="199103"/>
          </a:xfrm>
          <a:prstGeom prst="star5">
            <a:avLst/>
          </a:prstGeom>
          <a:solidFill>
            <a:schemeClr val="bg2">
              <a:lumMod val="1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C225C163-1170-37AF-9485-9EC1448199EE}"/>
              </a:ext>
            </a:extLst>
          </p:cNvPr>
          <p:cNvSpPr txBox="1"/>
          <p:nvPr/>
        </p:nvSpPr>
        <p:spPr>
          <a:xfrm>
            <a:off x="4311893" y="728858"/>
            <a:ext cx="90701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T2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51810F74-185B-4B11-AB0D-8D903E25EEB0}"/>
              </a:ext>
            </a:extLst>
          </p:cNvPr>
          <p:cNvSpPr txBox="1"/>
          <p:nvPr/>
        </p:nvSpPr>
        <p:spPr>
          <a:xfrm>
            <a:off x="4294782" y="2230093"/>
            <a:ext cx="73826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T4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DC7BB69-7010-B6DA-A4B9-76F4B5396C9A}"/>
              </a:ext>
            </a:extLst>
          </p:cNvPr>
          <p:cNvSpPr txBox="1"/>
          <p:nvPr/>
        </p:nvSpPr>
        <p:spPr>
          <a:xfrm>
            <a:off x="4294782" y="4171712"/>
            <a:ext cx="7377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T6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C89802-1679-697E-C6D7-6300D0829B1C}"/>
              </a:ext>
            </a:extLst>
          </p:cNvPr>
          <p:cNvSpPr txBox="1"/>
          <p:nvPr/>
        </p:nvSpPr>
        <p:spPr>
          <a:xfrm>
            <a:off x="3620630" y="804834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TT23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D5CA406-277C-F51F-0A38-3D1F0BC1F812}"/>
              </a:ext>
            </a:extLst>
          </p:cNvPr>
          <p:cNvSpPr txBox="1"/>
          <p:nvPr/>
        </p:nvSpPr>
        <p:spPr>
          <a:xfrm>
            <a:off x="3730773" y="2299084"/>
            <a:ext cx="62423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09D0D67-5031-F304-60CF-AFD6E8B0B5DA}"/>
              </a:ext>
            </a:extLst>
          </p:cNvPr>
          <p:cNvSpPr txBox="1"/>
          <p:nvPr/>
        </p:nvSpPr>
        <p:spPr>
          <a:xfrm>
            <a:off x="3652558" y="4206092"/>
            <a:ext cx="59917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TT25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19FD9C1-7C09-5B49-B356-F082FDDF36DC}"/>
              </a:ext>
            </a:extLst>
          </p:cNvPr>
          <p:cNvSpPr txBox="1"/>
          <p:nvPr/>
        </p:nvSpPr>
        <p:spPr>
          <a:xfrm>
            <a:off x="5982575" y="788114"/>
            <a:ext cx="7095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H2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5A74ED8F-3AFB-6097-D4CF-59A3BDF3FC14}"/>
              </a:ext>
            </a:extLst>
          </p:cNvPr>
          <p:cNvSpPr txBox="1"/>
          <p:nvPr/>
        </p:nvSpPr>
        <p:spPr>
          <a:xfrm>
            <a:off x="5982575" y="1303189"/>
            <a:ext cx="5533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H4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355C901-BC19-AADE-8D7A-E5038DA3F998}"/>
              </a:ext>
            </a:extLst>
          </p:cNvPr>
          <p:cNvSpPr txBox="1"/>
          <p:nvPr/>
        </p:nvSpPr>
        <p:spPr>
          <a:xfrm>
            <a:off x="5982575" y="1800346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H6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9DA3A8C5-F463-1AB2-1041-0E02574E547C}"/>
              </a:ext>
            </a:extLst>
          </p:cNvPr>
          <p:cNvSpPr txBox="1"/>
          <p:nvPr/>
        </p:nvSpPr>
        <p:spPr>
          <a:xfrm>
            <a:off x="5982575" y="2306458"/>
            <a:ext cx="4363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H8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E6E0D96A-0FE3-4013-58FE-E0B55DE153ED}"/>
              </a:ext>
            </a:extLst>
          </p:cNvPr>
          <p:cNvSpPr txBox="1"/>
          <p:nvPr/>
        </p:nvSpPr>
        <p:spPr>
          <a:xfrm>
            <a:off x="5536154" y="2946775"/>
            <a:ext cx="6046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P4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F661975-C225-FC5E-1B81-6D6C437AAF68}"/>
              </a:ext>
            </a:extLst>
          </p:cNvPr>
          <p:cNvSpPr txBox="1"/>
          <p:nvPr/>
        </p:nvSpPr>
        <p:spPr>
          <a:xfrm>
            <a:off x="5992643" y="3522753"/>
            <a:ext cx="662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P42</a:t>
            </a:r>
          </a:p>
        </p:txBody>
      </p:sp>
      <p:sp>
        <p:nvSpPr>
          <p:cNvPr id="91" name="5-point Star 90">
            <a:extLst>
              <a:ext uri="{FF2B5EF4-FFF2-40B4-BE49-F238E27FC236}">
                <a16:creationId xmlns:a16="http://schemas.microsoft.com/office/drawing/2014/main" id="{CB052516-6F8D-F19D-2030-535C5D4DAC8F}"/>
              </a:ext>
            </a:extLst>
          </p:cNvPr>
          <p:cNvSpPr/>
          <p:nvPr/>
        </p:nvSpPr>
        <p:spPr>
          <a:xfrm>
            <a:off x="6794394" y="3626858"/>
            <a:ext cx="202126" cy="199103"/>
          </a:xfrm>
          <a:prstGeom prst="star5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E72E4CFB-95D9-B50E-1C07-0D05E732953D}"/>
              </a:ext>
            </a:extLst>
          </p:cNvPr>
          <p:cNvSpPr txBox="1"/>
          <p:nvPr/>
        </p:nvSpPr>
        <p:spPr>
          <a:xfrm>
            <a:off x="5489276" y="4206092"/>
            <a:ext cx="46191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M2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76D1D782-98AE-91E8-E158-D04E3DE36742}"/>
              </a:ext>
            </a:extLst>
          </p:cNvPr>
          <p:cNvSpPr/>
          <p:nvPr/>
        </p:nvSpPr>
        <p:spPr>
          <a:xfrm>
            <a:off x="8006789" y="968225"/>
            <a:ext cx="604684" cy="1792312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4DD01F3A-E07D-7117-342E-96390619197A}"/>
              </a:ext>
            </a:extLst>
          </p:cNvPr>
          <p:cNvSpPr/>
          <p:nvPr/>
        </p:nvSpPr>
        <p:spPr>
          <a:xfrm>
            <a:off x="8009069" y="2834455"/>
            <a:ext cx="604684" cy="1021216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>
              <a:solidFill>
                <a:srgbClr val="FF000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4A79BD80-CB35-C62A-3C07-5601F6D1194E}"/>
              </a:ext>
            </a:extLst>
          </p:cNvPr>
          <p:cNvSpPr/>
          <p:nvPr/>
        </p:nvSpPr>
        <p:spPr>
          <a:xfrm>
            <a:off x="8008254" y="3944632"/>
            <a:ext cx="604684" cy="980881"/>
          </a:xfrm>
          <a:prstGeom prst="rect">
            <a:avLst/>
          </a:prstGeom>
          <a:noFill/>
          <a:ln w="63500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350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4DDF63B7-FB15-F399-6247-C172A2744B56}"/>
              </a:ext>
            </a:extLst>
          </p:cNvPr>
          <p:cNvSpPr txBox="1"/>
          <p:nvPr/>
        </p:nvSpPr>
        <p:spPr>
          <a:xfrm rot="16200000">
            <a:off x="7778827" y="1629612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EHN1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A4108F0-74A7-D6B3-DBB7-9495A6D8F34B}"/>
              </a:ext>
            </a:extLst>
          </p:cNvPr>
          <p:cNvSpPr txBox="1"/>
          <p:nvPr/>
        </p:nvSpPr>
        <p:spPr>
          <a:xfrm rot="16200000">
            <a:off x="7763708" y="311473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2625" b="1" dirty="0">
                <a:solidFill>
                  <a:srgbClr val="FF0000"/>
                </a:solidFill>
              </a:rPr>
              <a:t>ECN3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CC565E31-84DB-24F8-792B-2B410ECDE5D3}"/>
              </a:ext>
            </a:extLst>
          </p:cNvPr>
          <p:cNvSpPr txBox="1"/>
          <p:nvPr/>
        </p:nvSpPr>
        <p:spPr>
          <a:xfrm rot="16200000">
            <a:off x="7779231" y="4191383"/>
            <a:ext cx="1083951" cy="4962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EHN2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414E01C-EDED-EC5F-8FB7-30F7E7DE058E}"/>
              </a:ext>
            </a:extLst>
          </p:cNvPr>
          <p:cNvSpPr txBox="1"/>
          <p:nvPr/>
        </p:nvSpPr>
        <p:spPr>
          <a:xfrm>
            <a:off x="448698" y="788488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LSS2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9AACC286-AEFC-2399-88F6-AC2465E21F4C}"/>
              </a:ext>
            </a:extLst>
          </p:cNvPr>
          <p:cNvSpPr txBox="1"/>
          <p:nvPr/>
        </p:nvSpPr>
        <p:spPr>
          <a:xfrm>
            <a:off x="6418952" y="2949943"/>
            <a:ext cx="9789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1">
                    <a:lumMod val="75000"/>
                  </a:schemeClr>
                </a:solidFill>
              </a:rPr>
              <a:t>P41, P61</a:t>
            </a:r>
          </a:p>
        </p:txBody>
      </p: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256B2FF-9C4F-E929-4F3C-622F91D65F24}"/>
              </a:ext>
            </a:extLst>
          </p:cNvPr>
          <p:cNvCxnSpPr>
            <a:cxnSpLocks/>
          </p:cNvCxnSpPr>
          <p:nvPr/>
        </p:nvCxnSpPr>
        <p:spPr>
          <a:xfrm>
            <a:off x="5395866" y="3257428"/>
            <a:ext cx="652407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EE6E8C66-DA9E-8ABF-5817-3A08A139154D}"/>
              </a:ext>
            </a:extLst>
          </p:cNvPr>
          <p:cNvSpPr txBox="1"/>
          <p:nvPr/>
        </p:nvSpPr>
        <p:spPr>
          <a:xfrm>
            <a:off x="280738" y="1555585"/>
            <a:ext cx="955139" cy="496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625" dirty="0">
                <a:solidFill>
                  <a:schemeClr val="bg2">
                    <a:lumMod val="10000"/>
                  </a:schemeClr>
                </a:solidFill>
              </a:rPr>
              <a:t>SPS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249D755-A035-C88C-6FC0-B3426E6AC366}"/>
              </a:ext>
            </a:extLst>
          </p:cNvPr>
          <p:cNvCxnSpPr>
            <a:cxnSpLocks/>
          </p:cNvCxnSpPr>
          <p:nvPr/>
        </p:nvCxnSpPr>
        <p:spPr>
          <a:xfrm flipH="1" flipV="1">
            <a:off x="4665430" y="2626492"/>
            <a:ext cx="738266" cy="6309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3">
            <a:extLst>
              <a:ext uri="{FF2B5EF4-FFF2-40B4-BE49-F238E27FC236}">
                <a16:creationId xmlns:a16="http://schemas.microsoft.com/office/drawing/2014/main" id="{1BFB1226-6AAC-9301-447E-B9B448E73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>
            <a:normAutofit/>
          </a:bodyPr>
          <a:lstStyle/>
          <a:p>
            <a:r>
              <a:rPr lang="en-US" sz="3100" b="1" dirty="0"/>
              <a:t>P42 beam dump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B2ECF2B-8AF4-2DFB-5B8F-D9308249948A}"/>
              </a:ext>
            </a:extLst>
          </p:cNvPr>
          <p:cNvCxnSpPr>
            <a:cxnSpLocks/>
          </p:cNvCxnSpPr>
          <p:nvPr/>
        </p:nvCxnSpPr>
        <p:spPr>
          <a:xfrm flipH="1" flipV="1">
            <a:off x="4289527" y="2618101"/>
            <a:ext cx="207379" cy="341836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589831B-E4AA-3D59-802C-B1CFB6A39725}"/>
              </a:ext>
            </a:extLst>
          </p:cNvPr>
          <p:cNvCxnSpPr>
            <a:cxnSpLocks/>
          </p:cNvCxnSpPr>
          <p:nvPr/>
        </p:nvCxnSpPr>
        <p:spPr>
          <a:xfrm flipV="1">
            <a:off x="4478571" y="2618101"/>
            <a:ext cx="206319" cy="328674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EDF30F7-031F-2BA3-D5DB-5EFC65D78E73}"/>
              </a:ext>
            </a:extLst>
          </p:cNvPr>
          <p:cNvSpPr txBox="1"/>
          <p:nvPr/>
        </p:nvSpPr>
        <p:spPr>
          <a:xfrm>
            <a:off x="7137967" y="3399065"/>
            <a:ext cx="870431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350" b="1" dirty="0">
                <a:solidFill>
                  <a:schemeClr val="bg2">
                    <a:lumMod val="10000"/>
                  </a:schemeClr>
                </a:solidFill>
              </a:rPr>
              <a:t>TCC8</a:t>
            </a:r>
            <a:endParaRPr lang="en-CH" sz="135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811FD6-7509-2A4F-205D-FA57820CEE07}"/>
              </a:ext>
            </a:extLst>
          </p:cNvPr>
          <p:cNvSpPr txBox="1"/>
          <p:nvPr/>
        </p:nvSpPr>
        <p:spPr>
          <a:xfrm>
            <a:off x="6623196" y="3850418"/>
            <a:ext cx="120226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BDF/S</a:t>
            </a:r>
            <a:r>
              <a:rPr lang="en-GB" sz="1350" b="1" dirty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iP</a:t>
            </a:r>
          </a:p>
          <a:p>
            <a:pPr algn="ctr"/>
            <a:r>
              <a:rPr lang="en-CH" sz="1350" b="1" dirty="0">
                <a:solidFill>
                  <a:schemeClr val="bg2">
                    <a:lumMod val="10000"/>
                  </a:schemeClr>
                </a:solidFill>
              </a:rPr>
              <a:t>Target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A288306D-2B1C-E428-CF4D-39FF919E904F}"/>
              </a:ext>
            </a:extLst>
          </p:cNvPr>
          <p:cNvCxnSpPr>
            <a:cxnSpLocks/>
          </p:cNvCxnSpPr>
          <p:nvPr/>
        </p:nvCxnSpPr>
        <p:spPr>
          <a:xfrm flipH="1">
            <a:off x="4695110" y="4571954"/>
            <a:ext cx="3073284" cy="0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6FB49B7-DBA1-6883-D0CE-482496C68001}"/>
              </a:ext>
            </a:extLst>
          </p:cNvPr>
          <p:cNvCxnSpPr>
            <a:cxnSpLocks/>
          </p:cNvCxnSpPr>
          <p:nvPr/>
        </p:nvCxnSpPr>
        <p:spPr>
          <a:xfrm flipH="1" flipV="1">
            <a:off x="3194176" y="1104916"/>
            <a:ext cx="476999" cy="152895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0FD1759-33F6-E663-9850-DCE0C366CB6C}"/>
              </a:ext>
            </a:extLst>
          </p:cNvPr>
          <p:cNvCxnSpPr>
            <a:cxnSpLocks/>
          </p:cNvCxnSpPr>
          <p:nvPr/>
        </p:nvCxnSpPr>
        <p:spPr>
          <a:xfrm>
            <a:off x="2333042" y="1124955"/>
            <a:ext cx="1005759" cy="3439908"/>
          </a:xfrm>
          <a:prstGeom prst="line">
            <a:avLst/>
          </a:prstGeom>
          <a:ln w="635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3F1913C-A7AA-269D-9FC7-11F351982348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527581" y="1123474"/>
            <a:ext cx="2696012" cy="1481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Oval 16">
            <a:extLst>
              <a:ext uri="{FF2B5EF4-FFF2-40B4-BE49-F238E27FC236}">
                <a16:creationId xmlns:a16="http://schemas.microsoft.com/office/drawing/2014/main" id="{F12FE5A2-DCD0-D987-3653-083F6E57E063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2741390" y="1196724"/>
            <a:ext cx="181455" cy="262774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dirty="0"/>
          </a:p>
        </p:txBody>
      </p:sp>
      <p:sp>
        <p:nvSpPr>
          <p:cNvPr id="334" name="Oval 16">
            <a:extLst>
              <a:ext uri="{FF2B5EF4-FFF2-40B4-BE49-F238E27FC236}">
                <a16:creationId xmlns:a16="http://schemas.microsoft.com/office/drawing/2014/main" id="{F3291C59-8BA0-2FF9-0121-78FB79E0904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1956858" y="1185836"/>
            <a:ext cx="181455" cy="262774"/>
          </a:xfrm>
          <a:prstGeom prst="ellipse">
            <a:avLst/>
          </a:prstGeom>
          <a:solidFill>
            <a:srgbClr val="993366">
              <a:alpha val="600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rot="10800000" vert="eaVert" wrap="none" lIns="0" tIns="0" rIns="0" bIns="0" anchor="ctr"/>
          <a:lstStyle/>
          <a:p>
            <a:endParaRPr lang="en-US" dirty="0"/>
          </a:p>
        </p:txBody>
      </p:sp>
      <p:sp>
        <p:nvSpPr>
          <p:cNvPr id="337" name="TextBox 336">
            <a:extLst>
              <a:ext uri="{FF2B5EF4-FFF2-40B4-BE49-F238E27FC236}">
                <a16:creationId xmlns:a16="http://schemas.microsoft.com/office/drawing/2014/main" id="{7936F867-AA47-AAD9-AED3-A90546DA8B76}"/>
              </a:ext>
            </a:extLst>
          </p:cNvPr>
          <p:cNvSpPr txBox="1"/>
          <p:nvPr/>
        </p:nvSpPr>
        <p:spPr>
          <a:xfrm>
            <a:off x="1602331" y="807538"/>
            <a:ext cx="69848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TT21</a:t>
            </a:r>
          </a:p>
        </p:txBody>
      </p:sp>
      <p:sp>
        <p:nvSpPr>
          <p:cNvPr id="338" name="TextBox 337">
            <a:extLst>
              <a:ext uri="{FF2B5EF4-FFF2-40B4-BE49-F238E27FC236}">
                <a16:creationId xmlns:a16="http://schemas.microsoft.com/office/drawing/2014/main" id="{EA84338B-0423-5364-CDE4-01EBA56E4D94}"/>
              </a:ext>
            </a:extLst>
          </p:cNvPr>
          <p:cNvSpPr txBox="1"/>
          <p:nvPr/>
        </p:nvSpPr>
        <p:spPr>
          <a:xfrm>
            <a:off x="2526309" y="801622"/>
            <a:ext cx="61014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350" dirty="0">
                <a:solidFill>
                  <a:schemeClr val="bg2">
                    <a:lumMod val="10000"/>
                  </a:schemeClr>
                </a:solidFill>
              </a:rPr>
              <a:t>TT22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410240E-59D9-660A-86E9-B0E34ED5DB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19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9ABE1871-C094-5875-6ECB-A1AAB528C5EE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19DBF67-0D74-C9BF-7D22-1E60A5E026F1}"/>
              </a:ext>
            </a:extLst>
          </p:cNvPr>
          <p:cNvGrpSpPr/>
          <p:nvPr/>
        </p:nvGrpSpPr>
        <p:grpSpPr>
          <a:xfrm>
            <a:off x="2218133" y="1599225"/>
            <a:ext cx="208043" cy="618483"/>
            <a:chOff x="2742229" y="1757712"/>
            <a:chExt cx="208043" cy="618483"/>
          </a:xfrm>
        </p:grpSpPr>
        <p:sp>
          <p:nvSpPr>
            <p:cNvPr id="94" name="Oval 54">
              <a:extLst>
                <a:ext uri="{FF2B5EF4-FFF2-40B4-BE49-F238E27FC236}">
                  <a16:creationId xmlns:a16="http://schemas.microsoft.com/office/drawing/2014/main" id="{3BB4E84B-92A3-A06C-4F10-3E00E912228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769968" y="1767207"/>
              <a:ext cx="180304" cy="608988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/>
            </a:p>
          </p:txBody>
        </p:sp>
        <p:sp>
          <p:nvSpPr>
            <p:cNvPr id="95" name="Rectangle 55">
              <a:extLst>
                <a:ext uri="{FF2B5EF4-FFF2-40B4-BE49-F238E27FC236}">
                  <a16:creationId xmlns:a16="http://schemas.microsoft.com/office/drawing/2014/main" id="{9BB2B136-F0DD-254B-1EAB-1BDA25E271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2229" y="1757712"/>
              <a:ext cx="201119" cy="192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/>
            </a:p>
          </p:txBody>
        </p:sp>
      </p:grpSp>
      <p:sp>
        <p:nvSpPr>
          <p:cNvPr id="49" name="Rectangle 87">
            <a:extLst>
              <a:ext uri="{FF2B5EF4-FFF2-40B4-BE49-F238E27FC236}">
                <a16:creationId xmlns:a16="http://schemas.microsoft.com/office/drawing/2014/main" id="{51CB2872-0971-DADC-AB2D-7A8549738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2644" y="2342931"/>
            <a:ext cx="2884862" cy="2572789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90FF25F-012E-9D61-4ADE-E9BB5B87D0B8}"/>
              </a:ext>
            </a:extLst>
          </p:cNvPr>
          <p:cNvGrpSpPr/>
          <p:nvPr/>
        </p:nvGrpSpPr>
        <p:grpSpPr>
          <a:xfrm>
            <a:off x="2679427" y="1246542"/>
            <a:ext cx="337492" cy="625829"/>
            <a:chOff x="2392720" y="3788552"/>
            <a:chExt cx="337492" cy="625829"/>
          </a:xfrm>
        </p:grpSpPr>
        <p:sp>
          <p:nvSpPr>
            <p:cNvPr id="43" name="Oval 57">
              <a:extLst>
                <a:ext uri="{FF2B5EF4-FFF2-40B4-BE49-F238E27FC236}">
                  <a16:creationId xmlns:a16="http://schemas.microsoft.com/office/drawing/2014/main" id="{42358B60-8CB8-F4BA-242B-64AFDE1B361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471314" y="3788552"/>
              <a:ext cx="180304" cy="608988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/>
            </a:p>
          </p:txBody>
        </p:sp>
        <p:sp>
          <p:nvSpPr>
            <p:cNvPr id="44" name="AutoShape 58">
              <a:extLst>
                <a:ext uri="{FF2B5EF4-FFF2-40B4-BE49-F238E27FC236}">
                  <a16:creationId xmlns:a16="http://schemas.microsoft.com/office/drawing/2014/main" id="{8A1445CD-9BEE-549B-2E1B-D67C17DE0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2720" y="3910350"/>
              <a:ext cx="166434" cy="60899"/>
            </a:xfrm>
            <a:prstGeom prst="triangle">
              <a:avLst>
                <a:gd name="adj" fmla="val 57639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/>
            </a:p>
          </p:txBody>
        </p:sp>
        <p:sp>
          <p:nvSpPr>
            <p:cNvPr id="46" name="AutoShape 59">
              <a:extLst>
                <a:ext uri="{FF2B5EF4-FFF2-40B4-BE49-F238E27FC236}">
                  <a16:creationId xmlns:a16="http://schemas.microsoft.com/office/drawing/2014/main" id="{7664D1E6-71F5-0544-1A07-8707BDF2952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559154" y="3910350"/>
              <a:ext cx="171058" cy="60899"/>
            </a:xfrm>
            <a:prstGeom prst="triangle">
              <a:avLst>
                <a:gd name="adj" fmla="val 54727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/>
            </a:p>
          </p:txBody>
        </p:sp>
        <p:sp>
          <p:nvSpPr>
            <p:cNvPr id="47" name="Rectangle 60">
              <a:extLst>
                <a:ext uri="{FF2B5EF4-FFF2-40B4-BE49-F238E27FC236}">
                  <a16:creationId xmlns:a16="http://schemas.microsoft.com/office/drawing/2014/main" id="{834EBAD2-5531-4373-084D-1472D0E987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2419" y="3971248"/>
              <a:ext cx="221913" cy="4431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rot="10800000" vert="eaVert" wrap="none" lIns="0" tIns="0" rIns="0" bIns="0" anchor="ctr"/>
            <a:lstStyle/>
            <a:p>
              <a:endParaRPr lang="en-US"/>
            </a:p>
          </p:txBody>
        </p:sp>
      </p:grp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F3CCB1E-2E48-C737-CFEA-4B30E934E81F}"/>
              </a:ext>
            </a:extLst>
          </p:cNvPr>
          <p:cNvCxnSpPr>
            <a:cxnSpLocks/>
          </p:cNvCxnSpPr>
          <p:nvPr/>
        </p:nvCxnSpPr>
        <p:spPr>
          <a:xfrm>
            <a:off x="2192684" y="1324073"/>
            <a:ext cx="106862" cy="359425"/>
          </a:xfrm>
          <a:prstGeom prst="straightConnector1">
            <a:avLst/>
          </a:prstGeom>
          <a:ln w="6350">
            <a:solidFill>
              <a:schemeClr val="accent1">
                <a:lumMod val="10000"/>
              </a:schemeClr>
            </a:solidFill>
            <a:headEnd w="med" len="sm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10CFF51-6872-44CD-E8A1-6BB6E38580C6}"/>
              </a:ext>
            </a:extLst>
          </p:cNvPr>
          <p:cNvCxnSpPr>
            <a:cxnSpLocks/>
          </p:cNvCxnSpPr>
          <p:nvPr/>
        </p:nvCxnSpPr>
        <p:spPr>
          <a:xfrm>
            <a:off x="2192032" y="1325767"/>
            <a:ext cx="488935" cy="0"/>
          </a:xfrm>
          <a:prstGeom prst="straightConnector1">
            <a:avLst/>
          </a:prstGeom>
          <a:ln w="6350">
            <a:solidFill>
              <a:schemeClr val="accent1">
                <a:lumMod val="10000"/>
              </a:schemeClr>
            </a:solidFill>
            <a:headEnd w="med" len="sm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2772A29-8F06-0D06-258D-F84E9B5507AD}"/>
              </a:ext>
            </a:extLst>
          </p:cNvPr>
          <p:cNvCxnSpPr>
            <a:cxnSpLocks/>
            <a:stCxn id="49" idx="3"/>
          </p:cNvCxnSpPr>
          <p:nvPr/>
        </p:nvCxnSpPr>
        <p:spPr>
          <a:xfrm flipV="1">
            <a:off x="3017506" y="2946775"/>
            <a:ext cx="1968298" cy="682551"/>
          </a:xfrm>
          <a:prstGeom prst="straightConnector1">
            <a:avLst/>
          </a:prstGeom>
          <a:ln w="12700">
            <a:solidFill>
              <a:schemeClr val="tx1"/>
            </a:solidFill>
            <a:headEnd w="med" len="sm"/>
            <a:tailEnd type="triangle" w="sm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934A9E7-DC72-29F6-05C4-EEB37CA44B53}"/>
              </a:ext>
            </a:extLst>
          </p:cNvPr>
          <p:cNvSpPr txBox="1"/>
          <p:nvPr/>
        </p:nvSpPr>
        <p:spPr>
          <a:xfrm>
            <a:off x="260085" y="2380134"/>
            <a:ext cx="255094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/>
              <a:t>TIDVG4</a:t>
            </a:r>
            <a:endParaRPr lang="en-CH" sz="1350" b="1" dirty="0"/>
          </a:p>
        </p:txBody>
      </p: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1F496A73-4EBB-E778-7642-75C147059DB0}"/>
              </a:ext>
            </a:extLst>
          </p:cNvPr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3" t="38865" r="9295" b="34060"/>
          <a:stretch/>
        </p:blipFill>
        <p:spPr bwMode="auto">
          <a:xfrm>
            <a:off x="369308" y="2658999"/>
            <a:ext cx="2341333" cy="9772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EA158FB3-7386-9D1F-D6AC-E34E26690D4A}"/>
              </a:ext>
            </a:extLst>
          </p:cNvPr>
          <p:cNvSpPr txBox="1"/>
          <p:nvPr/>
        </p:nvSpPr>
        <p:spPr>
          <a:xfrm>
            <a:off x="99052" y="3894177"/>
            <a:ext cx="2959473" cy="12157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Permanently blocking aperture after LS3 for TCC2 beam commissioning (2028 – 2031)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50" dirty="0">
                <a:latin typeface="Arial" panose="020B0604020202020204" pitchFamily="34" charset="0"/>
                <a:cs typeface="Arial" panose="020B0604020202020204" pitchFamily="34" charset="0"/>
              </a:rPr>
              <a:t>Permanently blocking aperture after Long Shutdown 3 for TCC2 beam commissioning in 2028 – 2031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87">
            <a:extLst>
              <a:ext uri="{FF2B5EF4-FFF2-40B4-BE49-F238E27FC236}">
                <a16:creationId xmlns:a16="http://schemas.microsoft.com/office/drawing/2014/main" id="{8213F624-1DE1-4E5C-5FB6-14467911D3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2951" y="1386115"/>
            <a:ext cx="4177210" cy="1116577"/>
          </a:xfrm>
          <a:prstGeom prst="rect">
            <a:avLst/>
          </a:prstGeom>
          <a:solidFill>
            <a:schemeClr val="bg1"/>
          </a:solidFill>
          <a:ln w="9525">
            <a:solidFill>
              <a:srgbClr val="00B05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433044B-7CC8-C988-C014-AC560A45DB9B}"/>
              </a:ext>
            </a:extLst>
          </p:cNvPr>
          <p:cNvSpPr txBox="1"/>
          <p:nvPr/>
        </p:nvSpPr>
        <p:spPr>
          <a:xfrm>
            <a:off x="3689875" y="1482131"/>
            <a:ext cx="429206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HI-ECN3 studies for impact on EHN2 already ongoing (data analysis of past RP monitoring, recent collimator test, FLUKA simulations, access system) </a:t>
            </a:r>
          </a:p>
        </p:txBody>
      </p:sp>
    </p:spTree>
    <p:extLst>
      <p:ext uri="{BB962C8B-B14F-4D97-AF65-F5344CB8AC3E}">
        <p14:creationId xmlns:p14="http://schemas.microsoft.com/office/powerpoint/2010/main" val="260358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3264 0.20679 " pathEditMode="relative" ptsTypes="AA">
                                      <p:cBhvr>
                                        <p:cTn id="10" dur="2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84" grpId="0"/>
      <p:bldP spid="85" grpId="0"/>
      <p:bldP spid="99" grpId="0"/>
      <p:bldP spid="175" grpId="0" animBg="1"/>
      <p:bldP spid="175" grpId="1" animBg="1"/>
      <p:bldP spid="13" grpId="0" animBg="1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0236" y="604881"/>
            <a:ext cx="8226854" cy="1750860"/>
          </a:xfrm>
        </p:spPr>
        <p:txBody>
          <a:bodyPr>
            <a:normAutofit fontScale="90000"/>
          </a:bodyPr>
          <a:lstStyle/>
          <a:p>
            <a:r>
              <a:rPr lang="en-GB" b="1" i="0" u="none" strike="noStrike" dirty="0">
                <a:solidFill>
                  <a:srgbClr val="1A63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HI-ECN3 WP6 –</a:t>
            </a:r>
            <a:br>
              <a:rPr lang="en-GB" b="1" i="0" u="none" strike="noStrike" dirty="0">
                <a:solidFill>
                  <a:srgbClr val="1A63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1" i="0" u="none" strike="noStrike" dirty="0">
                <a:solidFill>
                  <a:srgbClr val="1A63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Radiation Protection</a:t>
            </a:r>
            <a:r>
              <a:rPr lang="en-US" b="1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Safety</a:t>
            </a:r>
            <a:br>
              <a:rPr lang="en-GB" b="1" i="0" u="none" strike="noStrike" dirty="0">
                <a:solidFill>
                  <a:srgbClr val="1A63A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000" i="1" u="none" strike="noStrike" dirty="0">
                <a:solidFill>
                  <a:srgbClr val="00B05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Kick-off meeting</a:t>
            </a:r>
            <a:endParaRPr lang="en-GB" i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290236" y="3155950"/>
            <a:ext cx="8634823" cy="1406435"/>
          </a:xfrm>
        </p:spPr>
        <p:txBody>
          <a:bodyPr>
            <a:normAutofit/>
          </a:bodyPr>
          <a:lstStyle/>
          <a:p>
            <a:r>
              <a:rPr lang="en-US" sz="1800" b="1" dirty="0"/>
              <a:t>C. Ahdida </a:t>
            </a:r>
            <a:r>
              <a:rPr lang="EN-US" sz="1800" b="1" dirty="0"/>
              <a:t>(</a:t>
            </a:r>
            <a:r>
              <a:rPr lang="en-US" sz="1800" b="1" dirty="0"/>
              <a:t>HSE-RP), M. Fraser – PL, HI-ECN3 Project Team, et al.</a:t>
            </a:r>
            <a:endParaRPr lang="en-US" sz="1600" dirty="0"/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  <a:r>
              <a:rPr lang="en-GB" sz="1600" baseline="30000" dirty="0">
                <a:latin typeface="Arial" panose="020B0604020202020204" pitchFamily="34" charset="0"/>
                <a:cs typeface="Arial" panose="020B0604020202020204" pitchFamily="34" charset="0"/>
              </a:rPr>
              <a:t>th </a:t>
            </a:r>
            <a:r>
              <a:rPr lang="en-GB" sz="1600" dirty="0"/>
              <a:t>April 2024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BC33D-1EB1-232F-5326-3867AB8DE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7D3614F-5A1C-542E-6FC9-3D6CC7CAB4C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23" r="1223"/>
          <a:stretch/>
        </p:blipFill>
        <p:spPr>
          <a:xfrm>
            <a:off x="2326804" y="1096034"/>
            <a:ext cx="4768508" cy="3511575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9" name="Title 3">
            <a:extLst>
              <a:ext uri="{FF2B5EF4-FFF2-40B4-BE49-F238E27FC236}">
                <a16:creationId xmlns:a16="http://schemas.microsoft.com/office/drawing/2014/main" id="{5652D0AA-A926-48F4-57A6-55E656127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TCC8 &amp; ECN3 today (ii)</a:t>
            </a:r>
            <a:endParaRPr lang="en-US" sz="4100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3B4E7E9-B566-303C-B258-A07C6E44BFEF}"/>
              </a:ext>
            </a:extLst>
          </p:cNvPr>
          <p:cNvGrpSpPr/>
          <p:nvPr/>
        </p:nvGrpSpPr>
        <p:grpSpPr>
          <a:xfrm>
            <a:off x="5739414" y="692255"/>
            <a:ext cx="582251" cy="1123228"/>
            <a:chOff x="7692826" y="749893"/>
            <a:chExt cx="582251" cy="1123228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F7E577B-B2D2-0F4D-2717-582DF540621E}"/>
                </a:ext>
              </a:extLst>
            </p:cNvPr>
            <p:cNvSpPr txBox="1"/>
            <p:nvPr/>
          </p:nvSpPr>
          <p:spPr>
            <a:xfrm>
              <a:off x="7729736" y="749893"/>
              <a:ext cx="545341" cy="253916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050" b="1" dirty="0"/>
                <a:t>ECN3</a:t>
              </a:r>
            </a:p>
          </p:txBody>
        </p: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BF5E2190-F057-D378-FC58-B22A9A75DD65}"/>
                </a:ext>
              </a:extLst>
            </p:cNvPr>
            <p:cNvCxnSpPr>
              <a:cxnSpLocks/>
              <a:stCxn id="36" idx="2"/>
            </p:cNvCxnSpPr>
            <p:nvPr/>
          </p:nvCxnSpPr>
          <p:spPr>
            <a:xfrm flipH="1">
              <a:off x="7692826" y="1003809"/>
              <a:ext cx="309581" cy="869312"/>
            </a:xfrm>
            <a:prstGeom prst="line">
              <a:avLst/>
            </a:prstGeom>
            <a:ln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191A8A3-FF44-7EF0-92F5-0EF2B642EECE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1805581" y="1406082"/>
            <a:ext cx="3149040" cy="1289904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6B19C4D4-6C53-E00E-CE48-2084EA85D042}"/>
              </a:ext>
            </a:extLst>
          </p:cNvPr>
          <p:cNvSpPr txBox="1"/>
          <p:nvPr/>
        </p:nvSpPr>
        <p:spPr>
          <a:xfrm>
            <a:off x="1268254" y="1279124"/>
            <a:ext cx="537327" cy="25391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TCC8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DA1C62-FC76-4567-E7BA-C8918E243E41}"/>
              </a:ext>
            </a:extLst>
          </p:cNvPr>
          <p:cNvSpPr txBox="1"/>
          <p:nvPr/>
        </p:nvSpPr>
        <p:spPr>
          <a:xfrm>
            <a:off x="7432055" y="1096034"/>
            <a:ext cx="545342" cy="25391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EHN2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4E4E022-0256-6BA8-4445-22B14ECDF2B1}"/>
              </a:ext>
            </a:extLst>
          </p:cNvPr>
          <p:cNvCxnSpPr>
            <a:cxnSpLocks/>
            <a:stCxn id="29" idx="1"/>
          </p:cNvCxnSpPr>
          <p:nvPr/>
        </p:nvCxnSpPr>
        <p:spPr>
          <a:xfrm flipH="1">
            <a:off x="6485896" y="1222992"/>
            <a:ext cx="946159" cy="314279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6DB5D39-08D7-9DD0-7F6C-B61D3F907121}"/>
              </a:ext>
            </a:extLst>
          </p:cNvPr>
          <p:cNvSpPr txBox="1"/>
          <p:nvPr/>
        </p:nvSpPr>
        <p:spPr>
          <a:xfrm>
            <a:off x="7353013" y="1748998"/>
            <a:ext cx="530915" cy="25391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BA82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ECCB3696-4E03-FA11-6BAE-9D9E7AE9517F}"/>
              </a:ext>
            </a:extLst>
          </p:cNvPr>
          <p:cNvCxnSpPr>
            <a:cxnSpLocks/>
            <a:stCxn id="31" idx="1"/>
          </p:cNvCxnSpPr>
          <p:nvPr/>
        </p:nvCxnSpPr>
        <p:spPr>
          <a:xfrm flipH="1">
            <a:off x="6420255" y="1875956"/>
            <a:ext cx="932758" cy="106326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8E5BBE45-D22E-8BD5-2825-1CAFA845C46E}"/>
              </a:ext>
            </a:extLst>
          </p:cNvPr>
          <p:cNvSpPr txBox="1"/>
          <p:nvPr/>
        </p:nvSpPr>
        <p:spPr>
          <a:xfrm>
            <a:off x="1516488" y="4361624"/>
            <a:ext cx="530915" cy="25391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BA81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3201840-8E99-D6D4-3527-74028D4355BF}"/>
              </a:ext>
            </a:extLst>
          </p:cNvPr>
          <p:cNvCxnSpPr>
            <a:cxnSpLocks/>
            <a:stCxn id="35" idx="3"/>
          </p:cNvCxnSpPr>
          <p:nvPr/>
        </p:nvCxnSpPr>
        <p:spPr>
          <a:xfrm>
            <a:off x="2047403" y="4488582"/>
            <a:ext cx="1396188" cy="77351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A1A42E70-C7C0-FF3F-16F4-16DD792AC585}"/>
              </a:ext>
            </a:extLst>
          </p:cNvPr>
          <p:cNvSpPr txBox="1"/>
          <p:nvPr/>
        </p:nvSpPr>
        <p:spPr>
          <a:xfrm>
            <a:off x="1243817" y="3681407"/>
            <a:ext cx="545342" cy="253916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EHN1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94776114-A587-3EE7-4A65-B6625B0BB48B}"/>
              </a:ext>
            </a:extLst>
          </p:cNvPr>
          <p:cNvCxnSpPr>
            <a:cxnSpLocks/>
            <a:stCxn id="40" idx="3"/>
          </p:cNvCxnSpPr>
          <p:nvPr/>
        </p:nvCxnSpPr>
        <p:spPr>
          <a:xfrm>
            <a:off x="1789159" y="3808365"/>
            <a:ext cx="1291267" cy="405977"/>
          </a:xfrm>
          <a:prstGeom prst="line">
            <a:avLst/>
          </a:prstGeom>
          <a:ln>
            <a:solidFill>
              <a:srgbClr val="FF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Slide Number Placeholder 7">
            <a:extLst>
              <a:ext uri="{FF2B5EF4-FFF2-40B4-BE49-F238E27FC236}">
                <a16:creationId xmlns:a16="http://schemas.microsoft.com/office/drawing/2014/main" id="{191E9ADC-4EEE-794F-2DA0-57669CB59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85B04BA-9A76-065C-7DB9-9D15E1FFF132}"/>
              </a:ext>
            </a:extLst>
          </p:cNvPr>
          <p:cNvGrpSpPr/>
          <p:nvPr/>
        </p:nvGrpSpPr>
        <p:grpSpPr>
          <a:xfrm>
            <a:off x="238841" y="1688975"/>
            <a:ext cx="8599779" cy="3105291"/>
            <a:chOff x="238841" y="1688975"/>
            <a:chExt cx="8599779" cy="3105291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1A2E3563-F2E0-F174-C61E-2DAF09220E09}"/>
                </a:ext>
              </a:extLst>
            </p:cNvPr>
            <p:cNvGrpSpPr/>
            <p:nvPr/>
          </p:nvGrpSpPr>
          <p:grpSpPr>
            <a:xfrm>
              <a:off x="4572000" y="2967580"/>
              <a:ext cx="4266620" cy="1826686"/>
              <a:chOff x="4572000" y="2967580"/>
              <a:chExt cx="4266620" cy="1826686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37E246A-2D82-1686-851E-E5B21CEDB2B8}"/>
                  </a:ext>
                </a:extLst>
              </p:cNvPr>
              <p:cNvGrpSpPr/>
              <p:nvPr/>
            </p:nvGrpSpPr>
            <p:grpSpPr>
              <a:xfrm>
                <a:off x="4572000" y="2967580"/>
                <a:ext cx="4230210" cy="337133"/>
                <a:chOff x="4299087" y="1553107"/>
                <a:chExt cx="4230210" cy="337133"/>
              </a:xfrm>
            </p:grpSpPr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43BA66C6-6B59-F5BD-A57F-9E99599A2D33}"/>
                    </a:ext>
                  </a:extLst>
                </p:cNvPr>
                <p:cNvSpPr txBox="1"/>
                <p:nvPr/>
              </p:nvSpPr>
              <p:spPr>
                <a:xfrm>
                  <a:off x="7436546" y="1553107"/>
                  <a:ext cx="1092751" cy="25391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E575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50" b="1" dirty="0"/>
                    <a:t>TCC8 Bridge</a:t>
                  </a:r>
                </a:p>
              </p:txBody>
            </p: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ABD6062-BA00-A8FA-7A71-A50E84D9D53D}"/>
                    </a:ext>
                  </a:extLst>
                </p:cNvPr>
                <p:cNvCxnSpPr>
                  <a:cxnSpLocks/>
                  <a:stCxn id="34" idx="1"/>
                </p:cNvCxnSpPr>
                <p:nvPr/>
              </p:nvCxnSpPr>
              <p:spPr>
                <a:xfrm flipH="1">
                  <a:off x="4299087" y="1680065"/>
                  <a:ext cx="3137459" cy="210175"/>
                </a:xfrm>
                <a:prstGeom prst="line">
                  <a:avLst/>
                </a:prstGeom>
                <a:ln>
                  <a:solidFill>
                    <a:srgbClr val="E575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F99C6120-6FDE-F8DD-4331-D6019C3877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/>
              <a:stretch/>
            </p:blipFill>
            <p:spPr>
              <a:xfrm>
                <a:off x="5940274" y="3496389"/>
                <a:ext cx="2898346" cy="1297877"/>
              </a:xfrm>
              <a:prstGeom prst="rect">
                <a:avLst/>
              </a:prstGeom>
              <a:ln w="12700">
                <a:solidFill>
                  <a:srgbClr val="E57500"/>
                </a:solidFill>
              </a:ln>
            </p:spPr>
          </p:pic>
        </p:grp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D57EA29-19BB-C600-B57D-9C9CB39A9932}"/>
                </a:ext>
              </a:extLst>
            </p:cNvPr>
            <p:cNvGrpSpPr/>
            <p:nvPr/>
          </p:nvGrpSpPr>
          <p:grpSpPr>
            <a:xfrm>
              <a:off x="238841" y="1688975"/>
              <a:ext cx="3640701" cy="2226077"/>
              <a:chOff x="238841" y="1688975"/>
              <a:chExt cx="3640701" cy="2226077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C3DF1184-372B-F645-8B6B-3C9EC7F2D8A2}"/>
                  </a:ext>
                </a:extLst>
              </p:cNvPr>
              <p:cNvGrpSpPr/>
              <p:nvPr/>
            </p:nvGrpSpPr>
            <p:grpSpPr>
              <a:xfrm>
                <a:off x="954652" y="3165983"/>
                <a:ext cx="2924890" cy="749069"/>
                <a:chOff x="7400655" y="2035836"/>
                <a:chExt cx="2924890" cy="749069"/>
              </a:xfrm>
            </p:grpSpPr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DA9F6DDF-3592-C304-FD50-C442572E82B5}"/>
                    </a:ext>
                  </a:extLst>
                </p:cNvPr>
                <p:cNvSpPr txBox="1"/>
                <p:nvPr/>
              </p:nvSpPr>
              <p:spPr>
                <a:xfrm>
                  <a:off x="7400655" y="2035836"/>
                  <a:ext cx="1092751" cy="253916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E575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050" b="1" dirty="0"/>
                    <a:t>EHN1 Ramp</a:t>
                  </a:r>
                </a:p>
              </p:txBody>
            </p: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0FE0B5C5-6B3E-984B-B292-CF33FC55890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78672" y="2287913"/>
                  <a:ext cx="1846873" cy="496992"/>
                </a:xfrm>
                <a:prstGeom prst="line">
                  <a:avLst/>
                </a:prstGeom>
                <a:ln>
                  <a:solidFill>
                    <a:srgbClr val="E57500"/>
                  </a:solidFill>
                  <a:headEnd type="none"/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47" name="Picture 1">
                <a:extLst>
                  <a:ext uri="{FF2B5EF4-FFF2-40B4-BE49-F238E27FC236}">
                    <a16:creationId xmlns:a16="http://schemas.microsoft.com/office/drawing/2014/main" id="{4BC744E6-C2ED-7E9F-2278-3C91BFBD9C2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t="16918" b="18591"/>
              <a:stretch/>
            </p:blipFill>
            <p:spPr>
              <a:xfrm>
                <a:off x="238841" y="1688975"/>
                <a:ext cx="1651062" cy="141980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E57500"/>
                </a:solidFill>
              </a:ln>
            </p:spPr>
          </p:pic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83F37FB-7520-E681-C872-BC4B9FDC126D}"/>
                </a:ext>
              </a:extLst>
            </p:cNvPr>
            <p:cNvSpPr txBox="1"/>
            <p:nvPr/>
          </p:nvSpPr>
          <p:spPr>
            <a:xfrm>
              <a:off x="7374713" y="2300539"/>
              <a:ext cx="1092751" cy="41549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E575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050" b="1" dirty="0">
                  <a:solidFill>
                    <a:srgbClr val="E57500"/>
                  </a:solidFill>
                </a:rPr>
                <a:t>RP Sensitive Areas</a:t>
              </a:r>
            </a:p>
          </p:txBody>
        </p:sp>
      </p:grp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D178DCC5-BD4A-7810-78C8-CB1AAD62F435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803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BC33D-1EB1-232F-5326-3867AB8DE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5652D0AA-A926-48F4-57A6-55E656127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EHN1 ramp &amp; TCC8 bridge</a:t>
            </a:r>
            <a:endParaRPr lang="en-US" sz="4100" dirty="0"/>
          </a:p>
        </p:txBody>
      </p:sp>
      <p:sp>
        <p:nvSpPr>
          <p:cNvPr id="43" name="Slide Number Placeholder 7">
            <a:extLst>
              <a:ext uri="{FF2B5EF4-FFF2-40B4-BE49-F238E27FC236}">
                <a16:creationId xmlns:a16="http://schemas.microsoft.com/office/drawing/2014/main" id="{191E9ADC-4EEE-794F-2DA0-57669CB599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21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D178DCC5-BD4A-7810-78C8-CB1AAD62F435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0C859022-2D5C-9DAB-D11D-B7D25AE93E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65" y="1051923"/>
            <a:ext cx="6539344" cy="3890431"/>
          </a:xfrm>
        </p:spPr>
        <p:txBody>
          <a:bodyPr>
            <a:noAutofit/>
          </a:bodyPr>
          <a:lstStyle/>
          <a:p>
            <a:pPr marL="182563" indent="-146050"/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EHN1 ramp</a:t>
            </a:r>
          </a:p>
          <a:p>
            <a:pPr marL="541338" lvl="1" indent="-182563">
              <a:buFont typeface="Arial" panose="020B0604020202020204" pitchFamily="34" charset="0"/>
              <a:buChar char="−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Several RP surveys in 2022 showed dose rates above given area classification limit (2.5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uSv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/h, Non-designated Area)</a:t>
            </a:r>
          </a:p>
          <a:p>
            <a:pPr marL="541338" lvl="1" indent="-182563">
              <a:buFont typeface="Arial" panose="020B0604020202020204" pitchFamily="34" charset="0"/>
              <a:buChar char="−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FLUKA simulations allowed to better understand the radiation levels (1e-2% beam losses, several local loss points, neutrons dominated)</a:t>
            </a:r>
          </a:p>
          <a:p>
            <a:pPr marL="541338" lvl="1" indent="-182563">
              <a:buFont typeface="Arial" panose="020B0604020202020204" pitchFamily="34" charset="0"/>
              <a:buChar char="−"/>
            </a:pPr>
            <a:r>
              <a:rPr lang="en-US" sz="1200" b="1" spc="-1" dirty="0">
                <a:solidFill>
                  <a:srgbClr val="0055A0"/>
                </a:solidFill>
              </a:rPr>
              <a:t>Various actions </a:t>
            </a:r>
            <a:r>
              <a:rPr lang="en-US" sz="1200" spc="-1" dirty="0">
                <a:solidFill>
                  <a:srgbClr val="0055A0"/>
                </a:solidFill>
              </a:rPr>
              <a:t>were performed to </a:t>
            </a:r>
            <a:r>
              <a:rPr lang="en-US" sz="1200" b="1" spc="-1" dirty="0">
                <a:solidFill>
                  <a:srgbClr val="0055A0"/>
                </a:solidFill>
              </a:rPr>
              <a:t>improve</a:t>
            </a:r>
            <a:r>
              <a:rPr lang="en-US" sz="1200" spc="-1" dirty="0">
                <a:solidFill>
                  <a:srgbClr val="0055A0"/>
                </a:solidFill>
              </a:rPr>
              <a:t> the radiation levels (VXSS, beam instrumentation, shielding reinforcement, etc.) →  factor 8 reduction in 2023</a:t>
            </a:r>
          </a:p>
          <a:p>
            <a:pPr marL="541338" lvl="1" indent="-182563">
              <a:buFont typeface="Wingdings" panose="05000000000000000000" pitchFamily="2" charset="2"/>
              <a:buChar char="Ø"/>
            </a:pPr>
            <a:r>
              <a:rPr lang="en-US" sz="1200" spc="-1" dirty="0">
                <a:solidFill>
                  <a:srgbClr val="00B050"/>
                </a:solidFill>
              </a:rPr>
              <a:t>HI-ECN3: Ongoing studies for loss reduction and mitigation methods (e.g. shielding, change of area classification)</a:t>
            </a:r>
          </a:p>
          <a:p>
            <a:pPr marL="182563" indent="-146050"/>
            <a:r>
              <a:rPr lang="en-US" sz="1200" u="sng" dirty="0">
                <a:latin typeface="Arial" panose="020B0604020202020204" pitchFamily="34" charset="0"/>
                <a:cs typeface="Arial" panose="020B0604020202020204" pitchFamily="34" charset="0"/>
              </a:rPr>
              <a:t>TCC8 bridge</a:t>
            </a:r>
          </a:p>
          <a:p>
            <a:pPr marL="541338" lvl="1" indent="-182563">
              <a:buFont typeface="Arial" panose="020B0604020202020204" pitchFamily="34" charset="0"/>
              <a:buChar char="−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RP survey showed dose rates close to Non-designated Area limit</a:t>
            </a:r>
          </a:p>
          <a:p>
            <a:pPr marL="541338" lvl="1" indent="-182563">
              <a:buFont typeface="Arial" panose="020B0604020202020204" pitchFamily="34" charset="0"/>
              <a:buChar char="−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FLUKA simulations showed risks for increased radiation for higher beam losses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1338" lvl="1" indent="-182563">
              <a:buClr>
                <a:srgbClr val="0055A0"/>
              </a:buClr>
              <a:buFont typeface="Wingdings" panose="05000000000000000000" pitchFamily="2" charset="2"/>
              <a:buChar char="Ø"/>
            </a:pPr>
            <a:r>
              <a:rPr lang="en-US" sz="1200" spc="-1" dirty="0">
                <a:solidFill>
                  <a:srgbClr val="00B050"/>
                </a:solidFill>
              </a:rPr>
              <a:t>HI-ECN3: </a:t>
            </a:r>
          </a:p>
          <a:p>
            <a:pPr marL="715963" lvl="1" indent="-179388">
              <a:buClr>
                <a:srgbClr val="0055A0"/>
              </a:buClr>
              <a:buFont typeface="Arial" panose="020B0604020202020204" pitchFamily="34" charset="0"/>
              <a:buChar char="−"/>
            </a:pPr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Environmental monitoring station next to bridge dismantled (not at worst location, no interlock) and an RP monitor was installed (worst location, w/ interlock) </a:t>
            </a:r>
          </a:p>
          <a:p>
            <a:pPr marL="715963" lvl="1" indent="-179388">
              <a:buClr>
                <a:srgbClr val="0055A0"/>
              </a:buClr>
              <a:buFont typeface="Arial" panose="020B0604020202020204" pitchFamily="34" charset="0"/>
              <a:buChar char="−"/>
            </a:pPr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Recent FLUKA studies indicate significant loss reduction when removing magnets below bridge → recent beam loss tests to be compared to simulations</a:t>
            </a:r>
          </a:p>
          <a:p>
            <a:pPr marL="715963" lvl="1" indent="-179388">
              <a:buClr>
                <a:srgbClr val="0055A0"/>
              </a:buClr>
              <a:buFont typeface="Arial" panose="020B0604020202020204" pitchFamily="34" charset="0"/>
              <a:buChar char="−"/>
            </a:pPr>
            <a:r>
              <a:rPr lang="en-US" sz="12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SCE launched study w/ external consultant for shielding improvement of bridge</a:t>
            </a:r>
          </a:p>
          <a:p>
            <a:pPr marL="541338" lvl="1" indent="-182563">
              <a:buFont typeface="Arial" panose="020B0604020202020204" pitchFamily="34" charset="0"/>
              <a:buChar char="−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D8C6C4F-35DA-0A14-1315-C14CCD4CFFD2}"/>
              </a:ext>
            </a:extLst>
          </p:cNvPr>
          <p:cNvGrpSpPr/>
          <p:nvPr/>
        </p:nvGrpSpPr>
        <p:grpSpPr>
          <a:xfrm>
            <a:off x="6908498" y="1522489"/>
            <a:ext cx="1775843" cy="1438412"/>
            <a:chOff x="-6236" y="2038788"/>
            <a:chExt cx="4503489" cy="336664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A44F2A5-070F-FDE0-2A7D-B633B66AE32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21" t="9064" r="5547"/>
            <a:stretch/>
          </p:blipFill>
          <p:spPr>
            <a:xfrm>
              <a:off x="-6236" y="2038788"/>
              <a:ext cx="4503489" cy="336664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D2B818F-05F1-2032-05FD-2399B61677BC}"/>
                </a:ext>
              </a:extLst>
            </p:cNvPr>
            <p:cNvSpPr/>
            <p:nvPr/>
          </p:nvSpPr>
          <p:spPr>
            <a:xfrm>
              <a:off x="1839217" y="5234394"/>
              <a:ext cx="231585" cy="149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500" dirty="0">
                  <a:solidFill>
                    <a:schemeClr val="bg2">
                      <a:lumMod val="10000"/>
                    </a:schemeClr>
                  </a:solidFill>
                </a:rPr>
                <a:t>z</a:t>
              </a:r>
              <a:endParaRPr lang="en-GB" sz="90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098607A7-E2D8-999D-3E2E-9EF14B015F06}"/>
              </a:ext>
            </a:extLst>
          </p:cNvPr>
          <p:cNvSpPr txBox="1"/>
          <p:nvPr/>
        </p:nvSpPr>
        <p:spPr>
          <a:xfrm>
            <a:off x="6540160" y="1130400"/>
            <a:ext cx="251252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EHN1 ramp prompt radiation H*(10)</a:t>
            </a:r>
            <a:br>
              <a:rPr lang="en-US" sz="1050" b="1" dirty="0"/>
            </a:br>
            <a:r>
              <a:rPr lang="en-GB" sz="1050" dirty="0"/>
              <a:t>1e-2% of NA62 nominal beam intensity </a:t>
            </a:r>
          </a:p>
          <a:p>
            <a:endParaRPr lang="en-GB" sz="10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3A35E58-446E-3D07-5A0A-A59A8C488551}"/>
              </a:ext>
            </a:extLst>
          </p:cNvPr>
          <p:cNvSpPr txBox="1"/>
          <p:nvPr/>
        </p:nvSpPr>
        <p:spPr>
          <a:xfrm>
            <a:off x="2822660" y="-28025"/>
            <a:ext cx="636156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al., Radiation Levels at the EHN1 Ramp,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EDMS 2931419 </a:t>
            </a:r>
          </a:p>
          <a:p>
            <a:pPr algn="r"/>
            <a:r>
              <a:rPr lang="en-GB" sz="800" b="1" dirty="0"/>
              <a:t>Giuseppe Mazzola </a:t>
            </a:r>
            <a:r>
              <a:rPr lang="en-GB" sz="800" dirty="0"/>
              <a:t>et al., RP studies at TCC8 bridge – update, </a:t>
            </a:r>
            <a:r>
              <a:rPr lang="en-GB" sz="800" b="1" dirty="0"/>
              <a:t>EDMS</a:t>
            </a:r>
            <a:r>
              <a:rPr lang="en-GB" sz="800" dirty="0"/>
              <a:t> </a:t>
            </a:r>
            <a:r>
              <a:rPr lang="en-GB" sz="800" b="1" dirty="0"/>
              <a:t>3053484</a:t>
            </a:r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F. Philippon et al., </a:t>
            </a:r>
            <a:r>
              <a:rPr lang="en-GB" sz="800" dirty="0"/>
              <a:t>RP Survey Measurement ECN3 (TDC85) Bridge</a:t>
            </a:r>
            <a:r>
              <a:rPr lang="en-GB" sz="800" b="1" dirty="0"/>
              <a:t>, EDMS 2924384</a:t>
            </a:r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FDF183-8E3C-CAE9-70E1-9745ACA8671E}"/>
              </a:ext>
            </a:extLst>
          </p:cNvPr>
          <p:cNvSpPr txBox="1"/>
          <p:nvPr/>
        </p:nvSpPr>
        <p:spPr>
          <a:xfrm>
            <a:off x="6540160" y="3147479"/>
            <a:ext cx="251252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TCC8 bridge prompt radiation H*(10)</a:t>
            </a:r>
            <a:br>
              <a:rPr lang="en-US" sz="1050" b="1" dirty="0"/>
            </a:br>
            <a:r>
              <a:rPr lang="en-GB" sz="1050" dirty="0"/>
              <a:t>Per primary</a:t>
            </a:r>
          </a:p>
          <a:p>
            <a:endParaRPr lang="en-GB" sz="1050" dirty="0"/>
          </a:p>
        </p:txBody>
      </p:sp>
      <p:pic>
        <p:nvPicPr>
          <p:cNvPr id="15" name="Picture 14" descr="A rainbow colored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CD9A1CC6-80BE-5A6A-B615-60E681F446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9296" y="3608264"/>
            <a:ext cx="1821498" cy="124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312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C1E2B65-9026-400A-B9B5-EB41EEE6F01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/>
        </p:blipFill>
        <p:spPr>
          <a:xfrm rot="-60000">
            <a:off x="26256" y="1569221"/>
            <a:ext cx="8952491" cy="2607638"/>
          </a:xfrm>
          <a:prstGeom prst="rect">
            <a:avLst/>
          </a:prstGeom>
          <a:ln>
            <a:noFill/>
          </a:ln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BDF/</a:t>
            </a:r>
            <a:r>
              <a:rPr lang="en-US" sz="3200" b="1" dirty="0" err="1"/>
              <a:t>SHiP</a:t>
            </a:r>
            <a:r>
              <a:rPr lang="en-US" sz="3200" b="1" dirty="0"/>
              <a:t> @ HI-ECN3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13ED583-5B98-AF4D-FF3C-0AD9ED880277}"/>
              </a:ext>
            </a:extLst>
          </p:cNvPr>
          <p:cNvSpPr txBox="1"/>
          <p:nvPr/>
        </p:nvSpPr>
        <p:spPr>
          <a:xfrm>
            <a:off x="5591721" y="1723956"/>
            <a:ext cx="123783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050" b="1" dirty="0"/>
              <a:t>New </a:t>
            </a:r>
          </a:p>
          <a:p>
            <a:pPr algn="ctr"/>
            <a:r>
              <a:rPr lang="en-CH" sz="1050" b="1" dirty="0"/>
              <a:t>Service Building</a:t>
            </a:r>
          </a:p>
          <a:p>
            <a:pPr algn="ctr"/>
            <a:r>
              <a:rPr lang="en-CH" sz="1050" dirty="0"/>
              <a:t>~ 500 – 700 m</a:t>
            </a:r>
            <a:r>
              <a:rPr lang="en-CH" sz="1050" baseline="30000" dirty="0"/>
              <a:t>2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204432" y="2886515"/>
            <a:ext cx="5076312" cy="81318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5473517" y="3699695"/>
            <a:ext cx="3115942" cy="52368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6529342" y="3821712"/>
            <a:ext cx="698502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/>
              <a:t>ECN3</a:t>
            </a:r>
            <a:endParaRPr lang="en-CH" sz="1050" b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15C7866-AFB6-030A-951D-F0A3C0754854}"/>
              </a:ext>
            </a:extLst>
          </p:cNvPr>
          <p:cNvCxnSpPr>
            <a:cxnSpLocks/>
          </p:cNvCxnSpPr>
          <p:nvPr/>
        </p:nvCxnSpPr>
        <p:spPr>
          <a:xfrm flipV="1">
            <a:off x="4015928" y="3474965"/>
            <a:ext cx="540580" cy="345698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Left Brace 34">
            <a:extLst>
              <a:ext uri="{FF2B5EF4-FFF2-40B4-BE49-F238E27FC236}">
                <a16:creationId xmlns:a16="http://schemas.microsoft.com/office/drawing/2014/main" id="{75913E46-2666-89A2-4843-ED6506C2C374}"/>
              </a:ext>
            </a:extLst>
          </p:cNvPr>
          <p:cNvSpPr/>
          <p:nvPr/>
        </p:nvSpPr>
        <p:spPr>
          <a:xfrm rot="16740277">
            <a:off x="4576240" y="3117699"/>
            <a:ext cx="45719" cy="627915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BD33DE-51F2-07AB-CA8C-C35BABB5B2FE}"/>
              </a:ext>
            </a:extLst>
          </p:cNvPr>
          <p:cNvSpPr txBox="1"/>
          <p:nvPr/>
        </p:nvSpPr>
        <p:spPr>
          <a:xfrm>
            <a:off x="-102359" y="3154736"/>
            <a:ext cx="133543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050" b="1" dirty="0"/>
              <a:t>Beam Dilution System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F664D7C-8BB1-810C-B7DE-AD6536E352C4}"/>
              </a:ext>
            </a:extLst>
          </p:cNvPr>
          <p:cNvCxnSpPr>
            <a:cxnSpLocks/>
          </p:cNvCxnSpPr>
          <p:nvPr/>
        </p:nvCxnSpPr>
        <p:spPr>
          <a:xfrm flipV="1">
            <a:off x="464904" y="2969709"/>
            <a:ext cx="5443" cy="209913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Left Brace 13">
            <a:extLst>
              <a:ext uri="{FF2B5EF4-FFF2-40B4-BE49-F238E27FC236}">
                <a16:creationId xmlns:a16="http://schemas.microsoft.com/office/drawing/2014/main" id="{5293C011-C654-DF2A-E768-85CFEE7EA1B2}"/>
              </a:ext>
            </a:extLst>
          </p:cNvPr>
          <p:cNvSpPr/>
          <p:nvPr/>
        </p:nvSpPr>
        <p:spPr>
          <a:xfrm rot="16740277">
            <a:off x="469147" y="2668454"/>
            <a:ext cx="45719" cy="322415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F9B39F79-1ACC-7F91-0964-3B552ED835E3}"/>
              </a:ext>
            </a:extLst>
          </p:cNvPr>
          <p:cNvSpPr/>
          <p:nvPr/>
        </p:nvSpPr>
        <p:spPr>
          <a:xfrm rot="5955759">
            <a:off x="5185162" y="1655586"/>
            <a:ext cx="69164" cy="1100675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/>
              <p:nvPr/>
            </p:nvSpPr>
            <p:spPr>
              <a:xfrm>
                <a:off x="7890649" y="1976046"/>
                <a:ext cx="104067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CH" sz="1050" b="1" dirty="0"/>
                  <a:t>New </a:t>
                </a:r>
              </a:p>
              <a:p>
                <a:pPr algn="ctr"/>
                <a:r>
                  <a:rPr lang="en-CH" sz="1050" b="1" dirty="0"/>
                  <a:t>Access Shaft</a:t>
                </a:r>
              </a:p>
              <a:p>
                <a:pPr algn="ctr"/>
                <a:r>
                  <a:rPr lang="en-CH" sz="1050" dirty="0"/>
                  <a:t>(material only)</a:t>
                </a:r>
              </a:p>
              <a:p>
                <a:pPr algn="ctr"/>
                <a:r>
                  <a:rPr lang="en-CH" sz="1050" dirty="0"/>
                  <a:t>8</a:t>
                </a:r>
                <a14:m>
                  <m:oMath xmlns:m="http://schemas.openxmlformats.org/officeDocument/2006/math">
                    <m:r>
                      <a:rPr lang="en-CH" sz="105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050" dirty="0"/>
                  <a:t>8 m</a:t>
                </a:r>
                <a:r>
                  <a:rPr lang="en-CH" sz="1050" baseline="30000" dirty="0"/>
                  <a:t>2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348B37E-A1DF-6C4C-4996-8F16567905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0649" y="1976046"/>
                <a:ext cx="1040671" cy="738664"/>
              </a:xfrm>
              <a:prstGeom prst="rect">
                <a:avLst/>
              </a:prstGeom>
              <a:blipFill>
                <a:blip r:embed="rId4"/>
                <a:stretch>
                  <a:fillRect b="-41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00C7986-2ADB-A2E4-175B-FDE755ED483C}"/>
              </a:ext>
            </a:extLst>
          </p:cNvPr>
          <p:cNvCxnSpPr>
            <a:cxnSpLocks/>
          </p:cNvCxnSpPr>
          <p:nvPr/>
        </p:nvCxnSpPr>
        <p:spPr>
          <a:xfrm>
            <a:off x="8714969" y="2508699"/>
            <a:ext cx="67231" cy="275067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8092EDF-B376-A31C-295F-C4D9E9F70E2E}"/>
              </a:ext>
            </a:extLst>
          </p:cNvPr>
          <p:cNvCxnSpPr>
            <a:cxnSpLocks/>
          </p:cNvCxnSpPr>
          <p:nvPr/>
        </p:nvCxnSpPr>
        <p:spPr>
          <a:xfrm flipH="1">
            <a:off x="5275583" y="2071762"/>
            <a:ext cx="296057" cy="52301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2345373" y="3155367"/>
            <a:ext cx="537327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050" b="1" dirty="0"/>
              <a:t>TCC8</a:t>
            </a:r>
            <a:endParaRPr lang="en-CH" sz="105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6722368" y="2091708"/>
                <a:ext cx="1148070" cy="5770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050" b="1" dirty="0"/>
                  <a:t>Existing </a:t>
                </a:r>
              </a:p>
              <a:p>
                <a:pPr algn="ctr"/>
                <a:r>
                  <a:rPr lang="en-CH" sz="1050" b="1" dirty="0"/>
                  <a:t>Access Shaft</a:t>
                </a:r>
              </a:p>
              <a:p>
                <a:pPr algn="ctr"/>
                <a:r>
                  <a:rPr lang="en-CH" sz="1050" dirty="0"/>
                  <a:t>4</a:t>
                </a:r>
                <a14:m>
                  <m:oMath xmlns:m="http://schemas.openxmlformats.org/officeDocument/2006/math">
                    <m:r>
                      <a:rPr lang="en-CH" sz="105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050" dirty="0"/>
                  <a:t>8 m</a:t>
                </a:r>
                <a:r>
                  <a:rPr lang="en-CH" sz="105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2368" y="2091708"/>
                <a:ext cx="1148070" cy="577081"/>
              </a:xfrm>
              <a:prstGeom prst="rect">
                <a:avLst/>
              </a:prstGeom>
              <a:blipFill>
                <a:blip r:embed="rId5"/>
                <a:stretch>
                  <a:fillRect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BAFCA07-F9EB-67B7-CC64-310860C9B89F}"/>
              </a:ext>
            </a:extLst>
          </p:cNvPr>
          <p:cNvSpPr txBox="1"/>
          <p:nvPr/>
        </p:nvSpPr>
        <p:spPr>
          <a:xfrm rot="524821">
            <a:off x="7160409" y="2876937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900" b="1" dirty="0"/>
              <a:t>B918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E7194B-E7F5-0AE0-6649-A95DBD4F31A3}"/>
              </a:ext>
            </a:extLst>
          </p:cNvPr>
          <p:cNvSpPr txBox="1"/>
          <p:nvPr/>
        </p:nvSpPr>
        <p:spPr>
          <a:xfrm rot="524821">
            <a:off x="5379524" y="2599879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900" b="1" dirty="0"/>
              <a:t>B911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54075FC7-CF3D-246B-24DA-608B369466EE}"/>
              </a:ext>
            </a:extLst>
          </p:cNvPr>
          <p:cNvCxnSpPr>
            <a:cxnSpLocks/>
          </p:cNvCxnSpPr>
          <p:nvPr/>
        </p:nvCxnSpPr>
        <p:spPr>
          <a:xfrm flipH="1">
            <a:off x="6238935" y="2465794"/>
            <a:ext cx="636980" cy="21652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D6FD9C2-7AD7-5EF3-2231-AB21C0E0713F}"/>
              </a:ext>
            </a:extLst>
          </p:cNvPr>
          <p:cNvSpPr txBox="1"/>
          <p:nvPr/>
        </p:nvSpPr>
        <p:spPr>
          <a:xfrm>
            <a:off x="654806" y="3889893"/>
            <a:ext cx="404006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050" b="1" dirty="0"/>
              <a:t>New Target Complex</a:t>
            </a:r>
          </a:p>
          <a:p>
            <a:pPr algn="r"/>
            <a:r>
              <a:rPr lang="en-US" sz="1050" dirty="0"/>
              <a:t>containing the Beam Dump Target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B3AE8EA5-6B6B-F741-66B3-F4D161EADE7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4A039E45-6E69-9207-E6BA-212F42500804}"/>
              </a:ext>
            </a:extLst>
          </p:cNvPr>
          <p:cNvSpPr txBox="1">
            <a:spLocks/>
          </p:cNvSpPr>
          <p:nvPr/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22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C0743DD-C36C-66BA-4B96-54BCC29CBEC8}"/>
              </a:ext>
            </a:extLst>
          </p:cNvPr>
          <p:cNvCxnSpPr>
            <a:cxnSpLocks/>
          </p:cNvCxnSpPr>
          <p:nvPr/>
        </p:nvCxnSpPr>
        <p:spPr>
          <a:xfrm flipH="1" flipV="1">
            <a:off x="4710205" y="3359544"/>
            <a:ext cx="2165710" cy="10162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4108697-BB2D-EF0C-9013-63D115450344}"/>
              </a:ext>
            </a:extLst>
          </p:cNvPr>
          <p:cNvCxnSpPr>
            <a:cxnSpLocks/>
          </p:cNvCxnSpPr>
          <p:nvPr/>
        </p:nvCxnSpPr>
        <p:spPr>
          <a:xfrm flipV="1">
            <a:off x="6875915" y="3848171"/>
            <a:ext cx="381007" cy="52760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7FC86A4-3474-F050-2D85-BBED033F4DF1}"/>
              </a:ext>
            </a:extLst>
          </p:cNvPr>
          <p:cNvSpPr txBox="1"/>
          <p:nvPr/>
        </p:nvSpPr>
        <p:spPr>
          <a:xfrm>
            <a:off x="3512649" y="4390150"/>
            <a:ext cx="40400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dirty="0"/>
              <a:t>Floor excavations</a:t>
            </a:r>
            <a:endParaRPr lang="en-CH" sz="1050" b="1" dirty="0"/>
          </a:p>
        </p:txBody>
      </p:sp>
    </p:spTree>
    <p:extLst>
      <p:ext uri="{BB962C8B-B14F-4D97-AF65-F5344CB8AC3E}">
        <p14:creationId xmlns:p14="http://schemas.microsoft.com/office/powerpoint/2010/main" val="1339276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Target Complex in TCC8</a:t>
            </a:r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3B74CF2C-7ED2-D347-6759-2710D474AFD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2CED50-392D-8E88-97B3-4829881A8298}"/>
              </a:ext>
            </a:extLst>
          </p:cNvPr>
          <p:cNvSpPr txBox="1"/>
          <p:nvPr/>
        </p:nvSpPr>
        <p:spPr>
          <a:xfrm>
            <a:off x="6960178" y="1045386"/>
            <a:ext cx="2088329" cy="361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>
                <a:solidFill>
                  <a:srgbClr val="00B050"/>
                </a:solidFill>
              </a:rPr>
              <a:t>HI-ECN3 studies already ongoing: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50"/>
                </a:solidFill>
              </a:rPr>
              <a:t>Detailed technical design of complex including handling concept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50"/>
                </a:solidFill>
              </a:rPr>
              <a:t>Reduction of length of magnetized hadron stopper (</a:t>
            </a:r>
            <a:r>
              <a:rPr lang="en-US" sz="1400" dirty="0" err="1">
                <a:solidFill>
                  <a:srgbClr val="00B050"/>
                </a:solidFill>
              </a:rPr>
              <a:t>SHiP</a:t>
            </a:r>
            <a:r>
              <a:rPr lang="en-US" sz="1400" dirty="0">
                <a:solidFill>
                  <a:srgbClr val="00B050"/>
                </a:solidFill>
              </a:rPr>
              <a:t> requirement)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50"/>
                </a:solidFill>
              </a:rPr>
              <a:t>Investigation of irradiation stations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50"/>
                </a:solidFill>
              </a:rPr>
              <a:t>Investigation of alternative target designs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B050"/>
                </a:solidFill>
              </a:rPr>
              <a:t>Etc. 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302BAAE3-C808-BE34-C4CF-8032EC99C4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33453"/>
            <a:ext cx="6955905" cy="324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526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3" name="Picture 2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923FE31F-C2CD-C455-98C9-2AB26DDDC6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79" y="890658"/>
            <a:ext cx="7182641" cy="3694182"/>
          </a:xfrm>
          <a:prstGeom prst="rect">
            <a:avLst/>
          </a:prstGeom>
        </p:spPr>
      </p:pic>
      <p:sp>
        <p:nvSpPr>
          <p:cNvPr id="6" name="Title 3">
            <a:extLst>
              <a:ext uri="{FF2B5EF4-FFF2-40B4-BE49-F238E27FC236}">
                <a16:creationId xmlns:a16="http://schemas.microsoft.com/office/drawing/2014/main" id="{C35B8BB8-38B1-CEEB-1CA4-66E77E214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Target Complex in TCC8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626818A-C3FC-9D2C-DB73-26B7105FD3CB}"/>
              </a:ext>
            </a:extLst>
          </p:cNvPr>
          <p:cNvGrpSpPr/>
          <p:nvPr/>
        </p:nvGrpSpPr>
        <p:grpSpPr>
          <a:xfrm>
            <a:off x="404036" y="3438144"/>
            <a:ext cx="5155516" cy="960120"/>
            <a:chOff x="507311" y="665768"/>
            <a:chExt cx="5155516" cy="960120"/>
          </a:xfrm>
        </p:grpSpPr>
        <p:sp>
          <p:nvSpPr>
            <p:cNvPr id="12" name="Rectangle: Rounded Corners 15">
              <a:extLst>
                <a:ext uri="{FF2B5EF4-FFF2-40B4-BE49-F238E27FC236}">
                  <a16:creationId xmlns:a16="http://schemas.microsoft.com/office/drawing/2014/main" id="{65ED1259-097A-8F52-C4B2-166C2CD1A363}"/>
                </a:ext>
              </a:extLst>
            </p:cNvPr>
            <p:cNvSpPr/>
            <p:nvPr/>
          </p:nvSpPr>
          <p:spPr>
            <a:xfrm>
              <a:off x="507311" y="765156"/>
              <a:ext cx="2366596" cy="86073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Trolley system on rollers: (</a:t>
              </a:r>
              <a:r>
                <a:rPr lang="en-US" sz="1400" dirty="0" err="1">
                  <a:solidFill>
                    <a:schemeClr val="tx1"/>
                  </a:solidFill>
                </a:rPr>
                <a:t>i</a:t>
              </a:r>
              <a:r>
                <a:rPr lang="en-US" sz="1400" dirty="0">
                  <a:solidFill>
                    <a:schemeClr val="tx1"/>
                  </a:solidFill>
                </a:rPr>
                <a:t>) vacuum tank opened 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(ii) target rolled out</a:t>
              </a:r>
              <a:endParaRPr lang="en-GB" sz="1400" b="0" dirty="0">
                <a:solidFill>
                  <a:schemeClr val="tx1"/>
                </a:solidFill>
              </a:endParaRP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C0B0B76E-6596-E5D4-05DF-02D8C2598525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 flipV="1">
              <a:off x="2873907" y="665768"/>
              <a:ext cx="2788920" cy="52975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64E8E819-7E20-B0FA-2156-C3E9940F0D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988" t="33075" r="7988" b="32801"/>
          <a:stretch/>
        </p:blipFill>
        <p:spPr>
          <a:xfrm rot="10800000">
            <a:off x="3459645" y="3939291"/>
            <a:ext cx="2676549" cy="8607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377D9DEA-5C17-93F8-6F30-8A5AB442F414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655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C35B8BB8-38B1-CEEB-1CA4-66E77E214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Service Building</a:t>
            </a: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377D9DEA-5C17-93F8-6F30-8A5AB442F414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EA13AA9-2261-AC57-863F-7B1DBB6FE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8963"/>
            <a:ext cx="9144000" cy="415508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A1B83C45-CA12-A020-FA53-4F7B01168B48}"/>
              </a:ext>
            </a:extLst>
          </p:cNvPr>
          <p:cNvSpPr txBox="1"/>
          <p:nvPr/>
        </p:nvSpPr>
        <p:spPr>
          <a:xfrm>
            <a:off x="7512960" y="2122615"/>
            <a:ext cx="13448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Evaporators?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F48B0A-DACF-A3CF-A7A2-93290F78AFFC}"/>
              </a:ext>
            </a:extLst>
          </p:cNvPr>
          <p:cNvSpPr txBox="1"/>
          <p:nvPr/>
        </p:nvSpPr>
        <p:spPr>
          <a:xfrm>
            <a:off x="6082301" y="4467676"/>
            <a:ext cx="32592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Power converters (on-going investigation ongoing for reusing BA82)</a:t>
            </a:r>
          </a:p>
        </p:txBody>
      </p:sp>
    </p:spTree>
    <p:extLst>
      <p:ext uri="{BB962C8B-B14F-4D97-AF65-F5344CB8AC3E}">
        <p14:creationId xmlns:p14="http://schemas.microsoft.com/office/powerpoint/2010/main" val="38009567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E1F34B-B057-C587-15E5-36A6B4B34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490" y="4794"/>
            <a:ext cx="819486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3450" spc="-1" dirty="0">
                <a:solidFill>
                  <a:srgbClr val="0055A0"/>
                </a:solidFill>
              </a:rPr>
              <a:t>RP studies for BDF/</a:t>
            </a:r>
            <a:r>
              <a:rPr lang="en-US" sz="3450" spc="-1" dirty="0" err="1">
                <a:solidFill>
                  <a:srgbClr val="0055A0"/>
                </a:solidFill>
              </a:rPr>
              <a:t>SHiP</a:t>
            </a:r>
            <a:r>
              <a:rPr lang="en-US" sz="3450" spc="-1" dirty="0">
                <a:solidFill>
                  <a:srgbClr val="0055A0"/>
                </a:solidFill>
              </a:rPr>
              <a:t> @ ECN3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A43472E-2EBB-4275-5DCF-A9AEC204ADB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26/04/2024</a:t>
            </a:fld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82065D-AFF2-EAF9-D532-C01614F602A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1E74DF-CD19-1E35-D53F-33C2C7889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26</a:t>
            </a:fld>
            <a:endParaRPr lang="en-GB" altLang="en-US" sz="75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4B43E9-F862-00CA-547F-117EDC8C5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84" y="3801302"/>
            <a:ext cx="778894" cy="652628"/>
          </a:xfrm>
          <a:prstGeom prst="rect">
            <a:avLst/>
          </a:prstGeom>
        </p:spPr>
      </p:pic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2B1495F-DF34-96A8-7823-337AFC5A0106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8985D10-61F7-694D-3A57-5AE87C4B40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985" y="880949"/>
            <a:ext cx="9241836" cy="153328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  <a:buNone/>
            </a:pPr>
            <a:r>
              <a:rPr lang="en-GB" sz="1400" b="0" strike="noStrike" spc="-1" dirty="0">
                <a:solidFill>
                  <a:srgbClr val="0055A0"/>
                </a:solidFill>
                <a:latin typeface="Arial"/>
              </a:rPr>
              <a:t>RP studies based on FLUKA MC simulations were performed for a preliminary design optimization of </a:t>
            </a:r>
            <a:r>
              <a:rPr lang="en-GB" sz="1400" b="1" spc="-1" dirty="0">
                <a:solidFill>
                  <a:srgbClr val="0055A0"/>
                </a:solidFill>
                <a:latin typeface="Arial"/>
              </a:rPr>
              <a:t>BDF/</a:t>
            </a:r>
            <a:r>
              <a:rPr lang="en-GB" sz="1400" b="1" spc="-1" dirty="0" err="1">
                <a:solidFill>
                  <a:srgbClr val="0055A0"/>
                </a:solidFill>
                <a:latin typeface="Arial"/>
              </a:rPr>
              <a:t>SHiP</a:t>
            </a:r>
            <a:endParaRPr lang="en-US" sz="1400" b="1" spc="-1" dirty="0">
              <a:latin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3AECD63-001E-C064-B8EA-D0F229C686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13" y="1134869"/>
            <a:ext cx="3686318" cy="20436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173255-8786-30F5-1F94-EF9378A57E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791" y="3443012"/>
            <a:ext cx="2082183" cy="137870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045792E-1A1A-19F2-B7B6-661AEC016AED}"/>
              </a:ext>
            </a:extLst>
          </p:cNvPr>
          <p:cNvSpPr txBox="1"/>
          <p:nvPr/>
        </p:nvSpPr>
        <p:spPr>
          <a:xfrm>
            <a:off x="1042085" y="3163248"/>
            <a:ext cx="21618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1000" b="1" dirty="0"/>
              <a:t>BDF/</a:t>
            </a:r>
            <a:r>
              <a:rPr lang="en-US" sz="1000" b="1" dirty="0" err="1"/>
              <a:t>SHiP</a:t>
            </a:r>
            <a:r>
              <a:rPr lang="en-US" sz="1000" b="1" dirty="0"/>
              <a:t> FLUKA model</a:t>
            </a:r>
            <a:endParaRPr lang="en-GB" sz="1000" b="1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BB965C5-3C63-0D5A-2042-1417D76E975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311"/>
          <a:stretch/>
        </p:blipFill>
        <p:spPr>
          <a:xfrm>
            <a:off x="3845492" y="1410789"/>
            <a:ext cx="1749372" cy="145212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6956DB2-FE2E-6BA6-E72C-B7FDEDFE10E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4083"/>
          <a:stretch/>
        </p:blipFill>
        <p:spPr>
          <a:xfrm>
            <a:off x="5706929" y="1434576"/>
            <a:ext cx="1681006" cy="142278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5957EB0-8420-FA37-8611-74FD7C3EEBAB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24695"/>
          <a:stretch/>
        </p:blipFill>
        <p:spPr>
          <a:xfrm>
            <a:off x="3870912" y="3147228"/>
            <a:ext cx="1569284" cy="122901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034DE6C-6D3C-0A81-EE6C-4E02746B0D08}"/>
              </a:ext>
            </a:extLst>
          </p:cNvPr>
          <p:cNvSpPr txBox="1"/>
          <p:nvPr/>
        </p:nvSpPr>
        <p:spPr>
          <a:xfrm>
            <a:off x="4008653" y="1219910"/>
            <a:ext cx="1569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BDF prompt dose rate</a:t>
            </a:r>
            <a:endParaRPr lang="en-GB" sz="9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92A1AD-0232-F043-1B50-A7A934DDAA81}"/>
              </a:ext>
            </a:extLst>
          </p:cNvPr>
          <p:cNvSpPr txBox="1"/>
          <p:nvPr/>
        </p:nvSpPr>
        <p:spPr>
          <a:xfrm>
            <a:off x="5818651" y="1219910"/>
            <a:ext cx="1569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BDF residual dose rate</a:t>
            </a:r>
            <a:endParaRPr lang="en-GB" sz="9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B9D9D9A-B9E7-0833-DFAA-0A2FAC2EA324}"/>
              </a:ext>
            </a:extLst>
          </p:cNvPr>
          <p:cNvSpPr txBox="1"/>
          <p:nvPr/>
        </p:nvSpPr>
        <p:spPr>
          <a:xfrm>
            <a:off x="3982976" y="2932562"/>
            <a:ext cx="15692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BDF H-3 activity in soil</a:t>
            </a:r>
            <a:endParaRPr lang="en-GB" sz="900" b="1" dirty="0"/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7476AF20-28BC-3EF0-FEFC-1EB1A39585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72604" y="2914368"/>
            <a:ext cx="2917136" cy="1641611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40CB0D08-554C-D34D-C678-B478BEEAEE0E}"/>
              </a:ext>
            </a:extLst>
          </p:cNvPr>
          <p:cNvSpPr txBox="1"/>
          <p:nvPr/>
        </p:nvSpPr>
        <p:spPr>
          <a:xfrm>
            <a:off x="7387935" y="1360102"/>
            <a:ext cx="1681006" cy="17004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050" dirty="0"/>
              <a:t>Worst-case immediate air release yields 3 </a:t>
            </a:r>
            <a:r>
              <a:rPr lang="en-GB" sz="1050" dirty="0" err="1"/>
              <a:t>nSv</a:t>
            </a:r>
            <a:r>
              <a:rPr lang="en-GB" sz="1050" dirty="0"/>
              <a:t>/year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050" dirty="0"/>
              <a:t>Annual limits on CERN site, the CERN fence and dose objective for members of the public are met</a:t>
            </a:r>
          </a:p>
          <a:p>
            <a:endParaRPr lang="en-GB" sz="105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FC5330AF-0229-B055-724F-83697BDE1B19}"/>
              </a:ext>
            </a:extLst>
          </p:cNvPr>
          <p:cNvSpPr txBox="1"/>
          <p:nvPr/>
        </p:nvSpPr>
        <p:spPr>
          <a:xfrm>
            <a:off x="2822660" y="-28025"/>
            <a:ext cx="63615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/>
              <a:t>Giuseppe Mazzola </a:t>
            </a:r>
            <a:r>
              <a:rPr lang="en-GB" sz="800" dirty="0"/>
              <a:t>et al., Radiological Assessment of the Beam Dump Facility at ECN3, </a:t>
            </a:r>
            <a:r>
              <a:rPr lang="en-GB" sz="800" b="1" dirty="0"/>
              <a:t>EDMS</a:t>
            </a:r>
            <a:r>
              <a:rPr lang="en-GB" sz="800" dirty="0"/>
              <a:t> </a:t>
            </a:r>
            <a:r>
              <a:rPr lang="en-GB" sz="800" b="1" dirty="0"/>
              <a:t>2911154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22FC56D-D22B-42EC-CB00-184406797EBB}"/>
              </a:ext>
            </a:extLst>
          </p:cNvPr>
          <p:cNvSpPr txBox="1"/>
          <p:nvPr/>
        </p:nvSpPr>
        <p:spPr>
          <a:xfrm>
            <a:off x="3483175" y="4513476"/>
            <a:ext cx="55857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r>
              <a:rPr lang="en-US" sz="900" dirty="0"/>
              <a:t>A </a:t>
            </a:r>
            <a:r>
              <a:rPr lang="en-GB" sz="900" b="1" dirty="0"/>
              <a:t>hydro-geological study w/ water sampling </a:t>
            </a:r>
            <a:r>
              <a:rPr lang="en-GB" sz="900" dirty="0"/>
              <a:t>is underway, which will allow to refine the design limits and possibly allow to reduce the required shielding</a:t>
            </a:r>
          </a:p>
        </p:txBody>
      </p:sp>
    </p:spTree>
    <p:extLst>
      <p:ext uri="{BB962C8B-B14F-4D97-AF65-F5344CB8AC3E}">
        <p14:creationId xmlns:p14="http://schemas.microsoft.com/office/powerpoint/2010/main" val="22517303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BC33D-1EB1-232F-5326-3867AB8DE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5652D0AA-A926-48F4-57A6-55E656127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TCC8 &amp; ECN3 today</a:t>
            </a:r>
            <a:endParaRPr lang="en-US" sz="4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D13A07-BCB3-9B69-07ED-F70B058E94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214" r="1214"/>
          <a:stretch/>
        </p:blipFill>
        <p:spPr>
          <a:xfrm>
            <a:off x="278606" y="934440"/>
            <a:ext cx="6872607" cy="4033940"/>
          </a:xfrm>
          <a:prstGeom prst="rect">
            <a:avLst/>
          </a:prstGeom>
        </p:spPr>
      </p:pic>
      <p:pic>
        <p:nvPicPr>
          <p:cNvPr id="11" name="Picture 10" descr="A long shot of a building&#10;&#10;Description automatically generated">
            <a:extLst>
              <a:ext uri="{FF2B5EF4-FFF2-40B4-BE49-F238E27FC236}">
                <a16:creationId xmlns:a16="http://schemas.microsoft.com/office/drawing/2014/main" id="{144807E6-328F-F671-E02B-F36BD17670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7208" y="131372"/>
            <a:ext cx="3594199" cy="2021227"/>
          </a:xfrm>
          <a:prstGeom prst="rect">
            <a:avLst/>
          </a:prstGeom>
        </p:spPr>
      </p:pic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5D735A4F-EB6A-36EF-83FC-501F9E0E4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27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691A279C-47DE-23D8-8BC8-BF013E9D7650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699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BC33D-1EB1-232F-5326-3867AB8DE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3">
            <a:extLst>
              <a:ext uri="{FF2B5EF4-FFF2-40B4-BE49-F238E27FC236}">
                <a16:creationId xmlns:a16="http://schemas.microsoft.com/office/drawing/2014/main" id="{5652D0AA-A926-48F4-57A6-55E656127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TCC8 &amp; ECN3 future</a:t>
            </a:r>
            <a:endParaRPr lang="en-US" sz="41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2D13A07-BCB3-9B69-07ED-F70B058E949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419" r="1419"/>
          <a:stretch/>
        </p:blipFill>
        <p:spPr>
          <a:xfrm>
            <a:off x="257627" y="931068"/>
            <a:ext cx="6872607" cy="40339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20B1532-B63E-1C02-3946-F96F1CA760C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411729" y="131270"/>
            <a:ext cx="3586966" cy="2021227"/>
          </a:xfrm>
          <a:prstGeom prst="rect">
            <a:avLst/>
          </a:prstGeom>
        </p:spPr>
      </p:pic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49D26D1E-C39C-DA22-A616-490BAE1188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28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8261FB2-98F8-3CCC-3C73-D985FDD08927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6702552" y="2653736"/>
            <a:ext cx="982851" cy="894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D3B00C4-80D8-57AD-D4A4-369EC93AF3FF}"/>
              </a:ext>
            </a:extLst>
          </p:cNvPr>
          <p:cNvSpPr txBox="1"/>
          <p:nvPr/>
        </p:nvSpPr>
        <p:spPr>
          <a:xfrm>
            <a:off x="7685403" y="2499847"/>
            <a:ext cx="1200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Gas Building</a:t>
            </a:r>
            <a:endParaRPr lang="en-GB" sz="1400" dirty="0"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887AB1A0-EB8A-94E9-5A2E-D6F0C17DA6F0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4609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HI-ECN3 </a:t>
            </a:r>
            <a:r>
              <a:rPr lang="en-US" sz="3100" b="1" i="1" dirty="0"/>
              <a:t>Study</a:t>
            </a:r>
            <a:r>
              <a:rPr lang="en-US" sz="3100" b="1" dirty="0"/>
              <a:t> Project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FD82697-088D-6982-6DA7-AD081063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65" y="1051923"/>
            <a:ext cx="8927869" cy="3890431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HI-ECN3 study project to deliver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TDR by end of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including timeline with resource and budget needs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Important aspects to consider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 addition to TDR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work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Updated budget profile (2024 - 2031) already provided for MTP2024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Safety: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documentation, inspections, RP studies for TCC8 activation/dismantling for LS3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Target R&amp;D / prototyping: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beam tests needed before LS3, i.e. in 2025, next year!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Preparations for Long Shutdown 3: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Dismantling of TCC8 and ECN3: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cable/services identification,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decabling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radioactive transport/waste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mgmt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(Radioactive) Storage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Specification / design / installation: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upstream equipment, primary zones inc. NA-CONS equipment and installation of beam dump in P42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Definition of interfaces with NA-CONS: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decouple access system and services so that upgrade work on TCC8/ECN3 can carry on in parallel to North Area operation (EHN1 and EHN2) 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Civil Engineering already on the critical path: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Pre-studies, hydrogeological survey, IRP Due Diligence and schedule optimization before Design Study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Cost savings: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CERN Shielding Recovery &amp; Reuse: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launch a CERN project (included in MTP24 for TT7 @ PS)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29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AB5596-F49B-75E8-1259-48FCBB486EE1}"/>
              </a:ext>
            </a:extLst>
          </p:cNvPr>
          <p:cNvSpPr txBox="1"/>
          <p:nvPr/>
        </p:nvSpPr>
        <p:spPr>
          <a:xfrm>
            <a:off x="1687484" y="0"/>
            <a:ext cx="74565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000" i="1" dirty="0"/>
              <a:t>… do not forget this is a TDR Study Project transitioning into a Project simultaneously</a:t>
            </a:r>
          </a:p>
          <a:p>
            <a:pPr algn="r"/>
            <a:r>
              <a:rPr lang="en-US" sz="1000" i="1" dirty="0"/>
              <a:t>(probably after CERN’s Council in June)</a:t>
            </a:r>
            <a:endParaRPr lang="en-CH" sz="1000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62BBF-839F-2D4A-7163-963BE1667C4A}"/>
              </a:ext>
            </a:extLst>
          </p:cNvPr>
          <p:cNvSpPr txBox="1"/>
          <p:nvPr/>
        </p:nvSpPr>
        <p:spPr>
          <a:xfrm>
            <a:off x="0" y="0"/>
            <a:ext cx="608427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t"/>
            <a:r>
              <a:rPr lang="en-GB" sz="1000" b="0" i="1" dirty="0">
                <a:effectLst/>
                <a:latin typeface="arial" panose="020B0604020202020204" pitchFamily="34" charset="0"/>
              </a:rPr>
              <a:t>ECN3 High Intensity Study Project Mandate</a:t>
            </a:r>
            <a:r>
              <a:rPr lang="en-GB" sz="1000" b="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</a:rPr>
              <a:t>EDMS #2921486</a:t>
            </a:r>
            <a:endParaRPr lang="en-GB" sz="1000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4BD4FA25-6CA4-331C-62A4-6810CA146F36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699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Content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A2E9E02-0DB1-738D-EAB4-18415AED4D8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9F09DED-0BF5-D79D-FF66-5C36A8FCF97D}"/>
              </a:ext>
            </a:extLst>
          </p:cNvPr>
          <p:cNvSpPr>
            <a:spLocks noGrp="1"/>
          </p:cNvSpPr>
          <p:nvPr/>
        </p:nvSpPr>
        <p:spPr bwMode="auto">
          <a:xfrm>
            <a:off x="326943" y="1620077"/>
            <a:ext cx="8335926" cy="310520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BDF/</a:t>
            </a:r>
            <a:r>
              <a:rPr lang="en-GB" sz="2000" b="0" dirty="0" err="1"/>
              <a:t>SHiP</a:t>
            </a:r>
            <a:endParaRPr lang="en-GB" sz="2000" b="0" dirty="0"/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BDF Comprehensive Design Study 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PBC studies for BDF@ECN3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HI-ECN3 project overview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WP6 scope, responsibilities and activities</a:t>
            </a:r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Administrative aspects</a:t>
            </a:r>
          </a:p>
          <a:p>
            <a:pPr marL="609750" lvl="1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050" b="0" dirty="0"/>
          </a:p>
          <a:p>
            <a:pPr marL="285750" indent="-28575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38563040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0D4621-D8E6-4C67-FECF-3E13A87BAC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F5E706E-B61F-B6A1-6F19-FDEC63D12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Timeline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8CF39B1-4698-97B5-83CC-6DDFC3EB8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361" y="925122"/>
            <a:ext cx="8836982" cy="1205833"/>
          </a:xfrm>
          <a:ln>
            <a:noFill/>
          </a:ln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PBC ECN3 Beam Delivery Task Force presented findings early 2023 to the CERN Research Board</a:t>
            </a:r>
          </a:p>
          <a:p>
            <a:pPr lvl="1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Our timeline has not changed and its 2024!</a:t>
            </a:r>
          </a:p>
          <a:p>
            <a:pPr lvl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Facility TDR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will need to be finalized towards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end 2025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to achieve </a:t>
            </a:r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 on target in 2030</a:t>
            </a:r>
          </a:p>
          <a:p>
            <a:pPr lvl="1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5AF92C86-DCC3-C70F-EF0A-744C4989A5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17B6EA7-33C6-704F-6F42-A6164C713C41}"/>
              </a:ext>
            </a:extLst>
          </p:cNvPr>
          <p:cNvGrpSpPr/>
          <p:nvPr/>
        </p:nvGrpSpPr>
        <p:grpSpPr>
          <a:xfrm>
            <a:off x="3679863" y="2130955"/>
            <a:ext cx="3199335" cy="815221"/>
            <a:chOff x="3188085" y="2200478"/>
            <a:chExt cx="3199335" cy="815221"/>
          </a:xfrm>
        </p:grpSpPr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2C71E3F-B88B-9FFC-0C82-C2AAFDD0D08B}"/>
                </a:ext>
              </a:extLst>
            </p:cNvPr>
            <p:cNvCxnSpPr>
              <a:cxnSpLocks/>
            </p:cNvCxnSpPr>
            <p:nvPr/>
          </p:nvCxnSpPr>
          <p:spPr>
            <a:xfrm>
              <a:off x="3672154" y="2874263"/>
              <a:ext cx="229914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7BC4EE-14D4-C158-BBE6-A885E4F3892A}"/>
                </a:ext>
              </a:extLst>
            </p:cNvPr>
            <p:cNvSpPr txBox="1"/>
            <p:nvPr/>
          </p:nvSpPr>
          <p:spPr>
            <a:xfrm>
              <a:off x="3188085" y="2200478"/>
              <a:ext cx="319933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400" b="1" i="1" dirty="0"/>
                <a:t>Civil Engineering for ECN3 is the critical path: ~ 3 – 4 years 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81466ED7-A0CA-1303-A115-F2919D320F10}"/>
                </a:ext>
              </a:extLst>
            </p:cNvPr>
            <p:cNvCxnSpPr>
              <a:cxnSpLocks/>
            </p:cNvCxnSpPr>
            <p:nvPr/>
          </p:nvCxnSpPr>
          <p:spPr>
            <a:xfrm>
              <a:off x="3649945" y="2709672"/>
              <a:ext cx="0" cy="30602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121D4A9-1ABD-BE61-CA24-182767A45624}"/>
                </a:ext>
              </a:extLst>
            </p:cNvPr>
            <p:cNvCxnSpPr>
              <a:cxnSpLocks/>
            </p:cNvCxnSpPr>
            <p:nvPr/>
          </p:nvCxnSpPr>
          <p:spPr>
            <a:xfrm>
              <a:off x="5986663" y="2709672"/>
              <a:ext cx="0" cy="306027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C6E5B64C-6051-F80D-1A58-E358DB6582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32" t="7960" r="5120" b="62772"/>
          <a:stretch/>
        </p:blipFill>
        <p:spPr bwMode="auto">
          <a:xfrm>
            <a:off x="415308" y="2889827"/>
            <a:ext cx="8271492" cy="19119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A6C60CAE-49C5-FEDD-116C-AE274F8F31C4}"/>
              </a:ext>
            </a:extLst>
          </p:cNvPr>
          <p:cNvGrpSpPr/>
          <p:nvPr/>
        </p:nvGrpSpPr>
        <p:grpSpPr>
          <a:xfrm>
            <a:off x="901699" y="2207071"/>
            <a:ext cx="2302941" cy="739105"/>
            <a:chOff x="0" y="2241536"/>
            <a:chExt cx="2302941" cy="739105"/>
          </a:xfrm>
        </p:grpSpPr>
        <p:sp>
          <p:nvSpPr>
            <p:cNvPr id="11" name="Content Placeholder 2">
              <a:extLst>
                <a:ext uri="{FF2B5EF4-FFF2-40B4-BE49-F238E27FC236}">
                  <a16:creationId xmlns:a16="http://schemas.microsoft.com/office/drawing/2014/main" id="{ECA29C4F-5767-CD2D-A68E-CF6EE0169F21}"/>
                </a:ext>
              </a:extLst>
            </p:cNvPr>
            <p:cNvSpPr txBox="1">
              <a:spLocks/>
            </p:cNvSpPr>
            <p:nvPr/>
          </p:nvSpPr>
          <p:spPr>
            <a:xfrm>
              <a:off x="0" y="2241536"/>
              <a:ext cx="2302941" cy="408025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177800" indent="-1778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Wingdings" panose="05000000000000000000" pitchFamily="2" charset="2"/>
                <a:buChar char="§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355600" indent="-1778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542925" indent="-1714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Clr>
                  <a:srgbClr val="0070C0"/>
                </a:buClr>
                <a:buFont typeface="Arial" panose="020B0604020202020204" pitchFamily="34" charset="0"/>
                <a:buChar char="•"/>
                <a:tabLst/>
                <a:defRPr sz="1400" kern="1200">
                  <a:solidFill>
                    <a:srgbClr val="0070C0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spcBef>
                  <a:spcPts val="600"/>
                </a:spcBef>
                <a:spcAft>
                  <a:spcPts val="0"/>
                </a:spcAft>
                <a:buNone/>
              </a:pPr>
              <a:r>
                <a:rPr lang="en-GB" sz="1400" i="1" dirty="0">
                  <a:solidFill>
                    <a:schemeClr val="tx1"/>
                  </a:solidFill>
                </a:rPr>
                <a:t>Research Board Decision for </a:t>
              </a:r>
              <a:r>
                <a:rPr lang="en-GB" sz="1400" i="1" dirty="0" err="1">
                  <a:solidFill>
                    <a:schemeClr val="tx1"/>
                  </a:solidFill>
                </a:rPr>
                <a:t>SHiP</a:t>
              </a:r>
              <a:r>
                <a:rPr lang="en-GB" sz="1400" i="1" dirty="0">
                  <a:solidFill>
                    <a:schemeClr val="tx1"/>
                  </a:solidFill>
                </a:rPr>
                <a:t>: March 2024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45FF833B-C71B-3CE2-467D-508B7573C36A}"/>
                </a:ext>
              </a:extLst>
            </p:cNvPr>
            <p:cNvCxnSpPr>
              <a:cxnSpLocks/>
            </p:cNvCxnSpPr>
            <p:nvPr/>
          </p:nvCxnSpPr>
          <p:spPr>
            <a:xfrm>
              <a:off x="2249481" y="2675835"/>
              <a:ext cx="0" cy="304806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6F4A85D-AA76-727B-2646-970D91F72FEF}"/>
              </a:ext>
            </a:extLst>
          </p:cNvPr>
          <p:cNvSpPr txBox="1"/>
          <p:nvPr/>
        </p:nvSpPr>
        <p:spPr>
          <a:xfrm>
            <a:off x="284309" y="2601905"/>
            <a:ext cx="27227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CERN-PBC-REPORT-2023-001</a:t>
            </a:r>
          </a:p>
          <a:p>
            <a:pPr algn="r"/>
            <a:r>
              <a:rPr lang="en-GB" sz="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March 2023</a:t>
            </a:r>
          </a:p>
          <a:p>
            <a:pPr algn="r"/>
            <a:r>
              <a:rPr lang="en-GB" sz="800" b="1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en-GB" sz="800" b="1" u="none" strike="noStrike" dirty="0">
              <a:solidFill>
                <a:srgbClr val="C00000"/>
              </a:solidFill>
              <a:effectLst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3FF1D79-BC08-B0FC-7756-8C9DBE27E507}"/>
              </a:ext>
            </a:extLst>
          </p:cNvPr>
          <p:cNvCxnSpPr>
            <a:cxnSpLocks/>
          </p:cNvCxnSpPr>
          <p:nvPr/>
        </p:nvCxnSpPr>
        <p:spPr>
          <a:xfrm>
            <a:off x="2457060" y="2901764"/>
            <a:ext cx="0" cy="3602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0844AFD-3354-ED4D-F1BD-858640C23578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344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TCC8/ECN3 dismantling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DA2ACC-0256-FC2E-CF3E-AC03C8E2305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8616" y="2105331"/>
            <a:ext cx="9065384" cy="2206466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F54E65-66BA-A24C-1566-93E210193AF1}"/>
              </a:ext>
            </a:extLst>
          </p:cNvPr>
          <p:cNvCxnSpPr>
            <a:cxnSpLocks/>
          </p:cNvCxnSpPr>
          <p:nvPr/>
        </p:nvCxnSpPr>
        <p:spPr>
          <a:xfrm>
            <a:off x="243834" y="3146515"/>
            <a:ext cx="5015312" cy="788850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7A2497E-B8C4-9860-822F-AD860FB4228A}"/>
              </a:ext>
            </a:extLst>
          </p:cNvPr>
          <p:cNvCxnSpPr>
            <a:cxnSpLocks/>
          </p:cNvCxnSpPr>
          <p:nvPr/>
        </p:nvCxnSpPr>
        <p:spPr>
          <a:xfrm>
            <a:off x="5282252" y="3965420"/>
            <a:ext cx="2995686" cy="463525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14FEC77D-7240-E287-AB43-4235321DDF6C}"/>
              </a:ext>
            </a:extLst>
          </p:cNvPr>
          <p:cNvSpPr txBox="1"/>
          <p:nvPr/>
        </p:nvSpPr>
        <p:spPr>
          <a:xfrm rot="541541">
            <a:off x="6364978" y="4046787"/>
            <a:ext cx="698502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ECN3</a:t>
            </a:r>
            <a:endParaRPr lang="en-CH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FF4DF8D-86F4-85F9-268C-144879069E7A}"/>
              </a:ext>
            </a:extLst>
          </p:cNvPr>
          <p:cNvSpPr txBox="1"/>
          <p:nvPr/>
        </p:nvSpPr>
        <p:spPr>
          <a:xfrm rot="524821">
            <a:off x="6378985" y="3044793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900" b="1" dirty="0"/>
              <a:t>B918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0AB40C-F30F-1B62-D6D0-0DD9909ED39F}"/>
              </a:ext>
            </a:extLst>
          </p:cNvPr>
          <p:cNvSpPr txBox="1"/>
          <p:nvPr/>
        </p:nvSpPr>
        <p:spPr>
          <a:xfrm rot="524821">
            <a:off x="5418925" y="2885819"/>
            <a:ext cx="4603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900" b="1" dirty="0"/>
              <a:t>B911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6EEC37C-476B-D71F-F05B-D2BC87E60EAC}"/>
              </a:ext>
            </a:extLst>
          </p:cNvPr>
          <p:cNvSpPr txBox="1"/>
          <p:nvPr/>
        </p:nvSpPr>
        <p:spPr>
          <a:xfrm rot="541541">
            <a:off x="2360730" y="3403825"/>
            <a:ext cx="58541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b="1" dirty="0"/>
              <a:t>TCC8</a:t>
            </a:r>
            <a:endParaRPr lang="en-CH" sz="12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/>
              <p:nvPr/>
            </p:nvSpPr>
            <p:spPr>
              <a:xfrm>
                <a:off x="6848669" y="2086874"/>
                <a:ext cx="114807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200" b="1" dirty="0"/>
                  <a:t>Existing </a:t>
                </a:r>
              </a:p>
              <a:p>
                <a:pPr algn="ctr"/>
                <a:r>
                  <a:rPr lang="en-CH" sz="1200" b="1" dirty="0"/>
                  <a:t>Access Shaft</a:t>
                </a:r>
              </a:p>
              <a:p>
                <a:pPr algn="ctr"/>
                <a:r>
                  <a:rPr lang="en-CH" sz="1200" dirty="0"/>
                  <a:t>4</a:t>
                </a:r>
                <a14:m>
                  <m:oMath xmlns:m="http://schemas.openxmlformats.org/officeDocument/2006/math">
                    <m:r>
                      <a:rPr lang="en-CH" sz="12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CH" sz="1200" dirty="0"/>
                  <a:t>8 m</a:t>
                </a:r>
                <a:r>
                  <a:rPr lang="en-CH" sz="1200" baseline="30000" dirty="0"/>
                  <a:t>2</a:t>
                </a:r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B1A6294B-8915-8C4F-04BF-C8B2FE510B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8669" y="2086874"/>
                <a:ext cx="1148070" cy="646331"/>
              </a:xfrm>
              <a:prstGeom prst="rect">
                <a:avLst/>
              </a:prstGeom>
              <a:blipFill>
                <a:blip r:embed="rId4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76C2A735-2F25-B632-0F2D-4BEAD76762A0}"/>
              </a:ext>
            </a:extLst>
          </p:cNvPr>
          <p:cNvCxnSpPr>
            <a:cxnSpLocks/>
          </p:cNvCxnSpPr>
          <p:nvPr/>
        </p:nvCxnSpPr>
        <p:spPr>
          <a:xfrm flipH="1">
            <a:off x="6278336" y="2556977"/>
            <a:ext cx="769654" cy="38534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DCC694D-4725-2A4E-9072-A61AD6B041FF}"/>
              </a:ext>
            </a:extLst>
          </p:cNvPr>
          <p:cNvSpPr txBox="1"/>
          <p:nvPr/>
        </p:nvSpPr>
        <p:spPr>
          <a:xfrm>
            <a:off x="305800" y="974899"/>
            <a:ext cx="869677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700" b="1" dirty="0"/>
              <a:t>T10 target, K12 beamline and NA62 experiment to be dismantled in LS3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700" b="1" dirty="0"/>
              <a:t>Cable identification must start ASAP: YETS24/25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50E9FC1-42D7-78D5-48A9-14B3B74E4F58}"/>
              </a:ext>
            </a:extLst>
          </p:cNvPr>
          <p:cNvCxnSpPr>
            <a:cxnSpLocks/>
          </p:cNvCxnSpPr>
          <p:nvPr/>
        </p:nvCxnSpPr>
        <p:spPr>
          <a:xfrm flipH="1">
            <a:off x="530225" y="2181225"/>
            <a:ext cx="746125" cy="619125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ED7CC879-E6F6-FAB1-52D3-AA8978A7FAA8}"/>
              </a:ext>
            </a:extLst>
          </p:cNvPr>
          <p:cNvSpPr txBox="1"/>
          <p:nvPr/>
        </p:nvSpPr>
        <p:spPr>
          <a:xfrm>
            <a:off x="935159" y="1737035"/>
            <a:ext cx="643125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T10</a:t>
            </a:r>
          </a:p>
          <a:p>
            <a:pPr algn="ctr"/>
            <a:r>
              <a:rPr lang="en-US" sz="1200" b="1" dirty="0"/>
              <a:t>Target</a:t>
            </a:r>
            <a:endParaRPr lang="en-CH" sz="1200" b="1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A53A90D-0350-C795-A416-A8ACF6B8B716}"/>
              </a:ext>
            </a:extLst>
          </p:cNvPr>
          <p:cNvCxnSpPr>
            <a:cxnSpLocks/>
          </p:cNvCxnSpPr>
          <p:nvPr/>
        </p:nvCxnSpPr>
        <p:spPr>
          <a:xfrm flipH="1">
            <a:off x="903287" y="2211343"/>
            <a:ext cx="777469" cy="60746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4D00053-E793-3314-4DAB-70C95F07AB16}"/>
              </a:ext>
            </a:extLst>
          </p:cNvPr>
          <p:cNvSpPr txBox="1"/>
          <p:nvPr/>
        </p:nvSpPr>
        <p:spPr>
          <a:xfrm>
            <a:off x="1934959" y="2368649"/>
            <a:ext cx="13354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b="1" dirty="0"/>
              <a:t>K12 beam line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A91D5AF4-1E89-3BCC-1170-96561470E507}"/>
              </a:ext>
            </a:extLst>
          </p:cNvPr>
          <p:cNvSpPr/>
          <p:nvPr/>
        </p:nvSpPr>
        <p:spPr>
          <a:xfrm rot="16740277" flipH="1">
            <a:off x="2390753" y="1580878"/>
            <a:ext cx="125925" cy="2365842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A348633-55A6-60B4-54AB-B259BF913631}"/>
              </a:ext>
            </a:extLst>
          </p:cNvPr>
          <p:cNvSpPr txBox="1"/>
          <p:nvPr/>
        </p:nvSpPr>
        <p:spPr>
          <a:xfrm>
            <a:off x="1691311" y="1793824"/>
            <a:ext cx="583813" cy="4616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T10</a:t>
            </a:r>
          </a:p>
          <a:p>
            <a:pPr algn="ctr"/>
            <a:r>
              <a:rPr lang="en-US" sz="1200" b="1" dirty="0"/>
              <a:t>XTAX</a:t>
            </a:r>
            <a:endParaRPr lang="en-CH" sz="1200" b="1" dirty="0"/>
          </a:p>
        </p:txBody>
      </p:sp>
      <p:sp>
        <p:nvSpPr>
          <p:cNvPr id="51" name="Slide Number Placeholder 7">
            <a:extLst>
              <a:ext uri="{FF2B5EF4-FFF2-40B4-BE49-F238E27FC236}">
                <a16:creationId xmlns:a16="http://schemas.microsoft.com/office/drawing/2014/main" id="{D248F643-698A-EBEA-67F8-ED09E47B99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31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7E080D0-1E48-8990-7E75-DC0ED2AEA012}"/>
              </a:ext>
            </a:extLst>
          </p:cNvPr>
          <p:cNvSpPr txBox="1"/>
          <p:nvPr/>
        </p:nvSpPr>
        <p:spPr>
          <a:xfrm>
            <a:off x="-435196" y="2180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D3587A-AAE8-C18C-BCDA-EAC8A7513958}"/>
              </a:ext>
            </a:extLst>
          </p:cNvPr>
          <p:cNvSpPr txBox="1"/>
          <p:nvPr/>
        </p:nvSpPr>
        <p:spPr>
          <a:xfrm>
            <a:off x="2822660" y="-28025"/>
            <a:ext cx="63615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/>
              <a:t>Francesca Luoni </a:t>
            </a:r>
            <a:r>
              <a:rPr lang="en-GB" sz="800" dirty="0"/>
              <a:t>et al., TCC8 Dismantling: RP assessment , </a:t>
            </a:r>
            <a:r>
              <a:rPr lang="en-GB" sz="800" b="1" dirty="0"/>
              <a:t>EDMS</a:t>
            </a:r>
            <a:r>
              <a:rPr lang="en-GB" sz="800" dirty="0"/>
              <a:t> </a:t>
            </a:r>
            <a:r>
              <a:rPr lang="en-GB" sz="800" b="1" dirty="0"/>
              <a:t>3055493</a:t>
            </a:r>
          </a:p>
        </p:txBody>
      </p:sp>
      <p:pic>
        <p:nvPicPr>
          <p:cNvPr id="9" name="Picture 8" descr="A close-up of a graph&#10;&#10;Description automatically generated">
            <a:extLst>
              <a:ext uri="{FF2B5EF4-FFF2-40B4-BE49-F238E27FC236}">
                <a16:creationId xmlns:a16="http://schemas.microsoft.com/office/drawing/2014/main" id="{FCA7A925-CA90-A191-EB9A-1B6D8678A2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204" y="3894265"/>
            <a:ext cx="2295633" cy="10584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1DD98A-1BD6-9B12-1286-1AD278C98C49}"/>
              </a:ext>
            </a:extLst>
          </p:cNvPr>
          <p:cNvSpPr txBox="1"/>
          <p:nvPr/>
        </p:nvSpPr>
        <p:spPr>
          <a:xfrm>
            <a:off x="49474" y="3617961"/>
            <a:ext cx="214824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/>
              <a:t>Residual Dose Rate – April 2026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593D02-48D4-6A74-2C04-0779888B4347}"/>
              </a:ext>
            </a:extLst>
          </p:cNvPr>
          <p:cNvSpPr txBox="1"/>
          <p:nvPr/>
        </p:nvSpPr>
        <p:spPr>
          <a:xfrm>
            <a:off x="2446272" y="4395001"/>
            <a:ext cx="6233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/>
              <a:t>RP studies for TCC8 dismantling #1 on 19/03/24, </a:t>
            </a:r>
            <a:r>
              <a:rPr lang="en-GB" sz="1400" dirty="0">
                <a:hlinkClick r:id="rId6"/>
              </a:rPr>
              <a:t>Indico</a:t>
            </a:r>
            <a:endParaRPr lang="en-GB" sz="1400" dirty="0"/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GB" sz="1400" dirty="0"/>
              <a:t>Joint WP4/5/6 TCC8 dismantling meeting #1 on 02/05/24, </a:t>
            </a:r>
            <a:r>
              <a:rPr lang="en-GB" sz="1400" dirty="0">
                <a:hlinkClick r:id="rId7"/>
              </a:rPr>
              <a:t>Indico</a:t>
            </a:r>
            <a:r>
              <a:rPr lang="en-GB" sz="1400" dirty="0"/>
              <a:t>  </a:t>
            </a:r>
          </a:p>
        </p:txBody>
      </p: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423179F8-2069-960E-1C8A-7666EDB880B5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9226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TT7 Shielding Recovery</a:t>
            </a:r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DE74BBDD-2264-5ADC-E751-924213CC78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092" y="1166557"/>
            <a:ext cx="5310006" cy="1497219"/>
          </a:xfrm>
          <a:prstGeom prst="rect">
            <a:avLst/>
          </a:prstGeom>
        </p:spPr>
      </p:pic>
      <p:pic>
        <p:nvPicPr>
          <p:cNvPr id="5" name="Picture 4" descr="A picture containing outdoor&#10;&#10;Description automatically generated">
            <a:extLst>
              <a:ext uri="{FF2B5EF4-FFF2-40B4-BE49-F238E27FC236}">
                <a16:creationId xmlns:a16="http://schemas.microsoft.com/office/drawing/2014/main" id="{2DB18AFB-A351-ED8E-92F3-37B15C605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5843" y="3058573"/>
            <a:ext cx="1786353" cy="1800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AF4672-7BA2-AE34-0E4C-01196293264D}"/>
              </a:ext>
            </a:extLst>
          </p:cNvPr>
          <p:cNvSpPr txBox="1"/>
          <p:nvPr/>
        </p:nvSpPr>
        <p:spPr>
          <a:xfrm>
            <a:off x="3972623" y="1041539"/>
            <a:ext cx="1839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Facility overview</a:t>
            </a:r>
            <a:endParaRPr lang="en-GB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3FA229-EE83-A1D9-CAA3-91796E2A50E9}"/>
              </a:ext>
            </a:extLst>
          </p:cNvPr>
          <p:cNvSpPr txBox="1"/>
          <p:nvPr/>
        </p:nvSpPr>
        <p:spPr>
          <a:xfrm>
            <a:off x="4025842" y="2719230"/>
            <a:ext cx="18395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Dump</a:t>
            </a:r>
            <a:endParaRPr lang="en-GB" sz="12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CAD3BA-5591-3FA9-9E3D-C9AA14E33A4F}"/>
              </a:ext>
            </a:extLst>
          </p:cNvPr>
          <p:cNvSpPr txBox="1"/>
          <p:nvPr/>
        </p:nvSpPr>
        <p:spPr>
          <a:xfrm>
            <a:off x="3881716" y="69028"/>
            <a:ext cx="526228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J-L Grenard, Shielding recovery options in view of a new ECN3 experiment and further, EDMS </a:t>
            </a:r>
            <a:r>
              <a:rPr kumimoji="0" lang="en-GB" sz="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2868284</a:t>
            </a:r>
          </a:p>
          <a:p>
            <a:pPr algn="r"/>
            <a:r>
              <a:rPr lang="en-GB" sz="800" dirty="0">
                <a:solidFill>
                  <a:srgbClr val="0055A0"/>
                </a:solidFill>
                <a:latin typeface="Arial"/>
              </a:rPr>
              <a:t>C. Ahdida et al., RP Considerations for the TT7 Dump Shielding Recovery, EDMS 3057086</a:t>
            </a:r>
            <a:endParaRPr lang="en-GB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B1CF7823-90F1-388F-FDD6-E99146E9C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84733"/>
            <a:ext cx="3972624" cy="4185293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sz="1400" dirty="0"/>
              <a:t>The TT7 tunnel was used for neutrino oscillation experiments (PS169, PS181, BEBC-PS180) with operation in 1983-84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100m³ of standard cast iron blocks + ~50m³ of non-standard cast iron blocks (~3 MCHF)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Investment cost for shielding recovery </a:t>
            </a:r>
            <a:br>
              <a:rPr lang="en-GB" sz="1400"/>
            </a:br>
            <a:r>
              <a:rPr lang="en-GB" sz="1400"/>
              <a:t>~0.7 </a:t>
            </a:r>
            <a:r>
              <a:rPr lang="en-GB" sz="1400" dirty="0"/>
              <a:t>MCHF</a:t>
            </a:r>
          </a:p>
          <a:p>
            <a:pPr>
              <a:spcBef>
                <a:spcPts val="600"/>
              </a:spcBef>
            </a:pPr>
            <a:r>
              <a:rPr lang="en-GB" sz="1400" dirty="0"/>
              <a:t>FLUKA studies for residual dose assessment performed </a:t>
            </a:r>
          </a:p>
          <a:p>
            <a:pPr lvl="1">
              <a:spcBef>
                <a:spcPts val="600"/>
              </a:spcBef>
            </a:pPr>
            <a:r>
              <a:rPr lang="en-GB" sz="1200" dirty="0"/>
              <a:t>Dump mostly non-radioactive w/ max. dose rates reaching ~160 </a:t>
            </a:r>
            <a:r>
              <a:rPr lang="en-GB" sz="1200" dirty="0" err="1"/>
              <a:t>uSv</a:t>
            </a:r>
            <a:r>
              <a:rPr lang="en-GB" sz="1200" dirty="0"/>
              <a:t>/h</a:t>
            </a:r>
          </a:p>
          <a:p>
            <a:pPr lvl="1">
              <a:spcBef>
                <a:spcPts val="600"/>
              </a:spcBef>
            </a:pPr>
            <a:r>
              <a:rPr lang="en-GB" sz="1400" dirty="0"/>
              <a:t>A preliminary estimate of the transport classification</a:t>
            </a:r>
          </a:p>
          <a:p>
            <a:pPr marL="268288" lvl="1">
              <a:spcBef>
                <a:spcPts val="600"/>
              </a:spcBef>
              <a:buSzPct val="80000"/>
              <a:buFont typeface="Arial"/>
              <a:buChar char="•"/>
            </a:pPr>
            <a:r>
              <a:rPr lang="en-GB" sz="1400" dirty="0">
                <a:solidFill>
                  <a:srgbClr val="00B050"/>
                </a:solidFill>
              </a:rPr>
              <a:t>TT7 Shielding Recovery Kick-off on 26/03/24 – </a:t>
            </a:r>
            <a:r>
              <a:rPr lang="en-GB" sz="1400" dirty="0">
                <a:solidFill>
                  <a:srgbClr val="00B05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</a:p>
          <a:p>
            <a:pPr>
              <a:spcBef>
                <a:spcPts val="600"/>
              </a:spcBef>
            </a:pPr>
            <a:endParaRPr lang="en-GB" sz="1400" dirty="0"/>
          </a:p>
        </p:txBody>
      </p:sp>
      <p:pic>
        <p:nvPicPr>
          <p:cNvPr id="18" name="Picture 17" descr="A graph of a graph showing a red and white diagram&#10;&#10;Description automatically generated with medium confidence">
            <a:extLst>
              <a:ext uri="{FF2B5EF4-FFF2-40B4-BE49-F238E27FC236}">
                <a16:creationId xmlns:a16="http://schemas.microsoft.com/office/drawing/2014/main" id="{911E3E11-7913-A65B-195B-F586F113B3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65415" y="3424859"/>
            <a:ext cx="1535688" cy="1080000"/>
          </a:xfrm>
          <a:prstGeom prst="rect">
            <a:avLst/>
          </a:prstGeom>
        </p:spPr>
      </p:pic>
      <p:pic>
        <p:nvPicPr>
          <p:cNvPr id="22" name="Picture 21" descr="A diagram of a spectrum&#10;&#10;Description automatically generated with medium confidence">
            <a:extLst>
              <a:ext uri="{FF2B5EF4-FFF2-40B4-BE49-F238E27FC236}">
                <a16:creationId xmlns:a16="http://schemas.microsoft.com/office/drawing/2014/main" id="{1F4BCAD8-3563-BA35-15E5-D09455D9F0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69809" y="3418573"/>
            <a:ext cx="1445539" cy="10800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36CCCA8-68BE-757E-54DF-5E6F8C29B1AB}"/>
              </a:ext>
            </a:extLst>
          </p:cNvPr>
          <p:cNvSpPr txBox="1"/>
          <p:nvPr/>
        </p:nvSpPr>
        <p:spPr>
          <a:xfrm>
            <a:off x="7569809" y="2719230"/>
            <a:ext cx="163442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latin typeface="+mn-lt"/>
              </a:rPr>
              <a:t>Preliminary radioactive transport classification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A9FDC2F-4D16-1476-490C-47C80D0E0E13}"/>
              </a:ext>
            </a:extLst>
          </p:cNvPr>
          <p:cNvSpPr txBox="1"/>
          <p:nvPr/>
        </p:nvSpPr>
        <p:spPr>
          <a:xfrm>
            <a:off x="5918633" y="2734618"/>
            <a:ext cx="178635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>
                <a:latin typeface="+mn-lt"/>
              </a:rPr>
              <a:t>Radioactive waste zoning</a:t>
            </a:r>
          </a:p>
        </p:txBody>
      </p:sp>
      <p:sp>
        <p:nvSpPr>
          <p:cNvPr id="27" name="Footer Placeholder 6">
            <a:extLst>
              <a:ext uri="{FF2B5EF4-FFF2-40B4-BE49-F238E27FC236}">
                <a16:creationId xmlns:a16="http://schemas.microsoft.com/office/drawing/2014/main" id="{8E502938-8291-AF34-7DAC-583CB25B0F58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7441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A6A74CA-BC99-7A71-E73F-B07FBE472509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E83AF6F-79C9-037D-8D3F-D75F09520F78}"/>
              </a:ext>
            </a:extLst>
          </p:cNvPr>
          <p:cNvSpPr/>
          <p:nvPr/>
        </p:nvSpPr>
        <p:spPr>
          <a:xfrm>
            <a:off x="3080492" y="136187"/>
            <a:ext cx="3059436" cy="4225359"/>
          </a:xfrm>
          <a:prstGeom prst="roundRect">
            <a:avLst>
              <a:gd name="adj" fmla="val 5645"/>
            </a:avLst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200" b="1" u="sng" dirty="0">
                <a:solidFill>
                  <a:schemeClr val="tx1"/>
                </a:solidFill>
              </a:rPr>
              <a:t>HI-ECN3 Study Project Team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Leader (PL): 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Matthew FRASER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Deputy Project Leader (DPL):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Claudia AHDIDA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rgbClr val="FF0000"/>
                </a:solidFill>
              </a:rPr>
              <a:t>Project Safety Officer (PSO):</a:t>
            </a:r>
          </a:p>
          <a:p>
            <a:pPr algn="ctr"/>
            <a:r>
              <a:rPr lang="en-CH" sz="600" b="1" dirty="0">
                <a:solidFill>
                  <a:srgbClr val="FF0000"/>
                </a:solidFill>
              </a:rPr>
              <a:t>Melenia AVERNA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Radiation Safety Officer (PRSO):</a:t>
            </a:r>
          </a:p>
          <a:p>
            <a:pPr algn="ctr"/>
            <a:r>
              <a:rPr lang="en-CH" sz="600" b="1" i="1" dirty="0">
                <a:solidFill>
                  <a:schemeClr val="tx1"/>
                </a:solidFill>
              </a:rPr>
              <a:t>TBC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Budget Officer: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Sylvie PRODON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Project Planning Officer (PPO):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 Fernando PEDROSA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Configuration &amp; Quality Assurance Manager: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Giulia ROMAGNOLI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Integration Support via ICEA: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Michael LAZZARONI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North Area Operation &amp; Experiment Liason: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Dipanwita BANERJEE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SHiP Experiment Contact Person: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Richard JACOBSSON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GB" sz="600" b="1" dirty="0" err="1">
                <a:solidFill>
                  <a:srgbClr val="FF0000"/>
                </a:solidFill>
              </a:rPr>
              <a:t>SHiP</a:t>
            </a:r>
            <a:r>
              <a:rPr lang="en-GB" sz="600" b="1" dirty="0">
                <a:solidFill>
                  <a:srgbClr val="FF0000"/>
                </a:solidFill>
              </a:rPr>
              <a:t> Experiment Safety Correspondent:</a:t>
            </a:r>
          </a:p>
          <a:p>
            <a:pPr algn="ctr"/>
            <a:r>
              <a:rPr lang="en-GB" sz="600" b="1" dirty="0">
                <a:solidFill>
                  <a:srgbClr val="FF0000"/>
                </a:solidFill>
              </a:rPr>
              <a:t>Letizia </a:t>
            </a:r>
            <a:r>
              <a:rPr lang="en-US" sz="600" b="1" dirty="0">
                <a:solidFill>
                  <a:srgbClr val="FF0000"/>
                </a:solidFill>
              </a:rPr>
              <a:t>DI GIULIO</a:t>
            </a:r>
            <a:endParaRPr lang="en-CH" sz="600" b="1" dirty="0">
              <a:solidFill>
                <a:srgbClr val="FF0000"/>
              </a:solidFill>
            </a:endParaRPr>
          </a:p>
          <a:p>
            <a:pPr algn="ctr"/>
            <a:endParaRPr lang="en-CH" sz="600" b="1" dirty="0">
              <a:solidFill>
                <a:srgbClr val="FF0000"/>
              </a:solidFill>
            </a:endParaRPr>
          </a:p>
          <a:p>
            <a:pPr algn="ctr"/>
            <a:r>
              <a:rPr lang="en-CH" sz="600" b="1" dirty="0">
                <a:solidFill>
                  <a:srgbClr val="FF0000"/>
                </a:solidFill>
              </a:rPr>
              <a:t>Project </a:t>
            </a:r>
            <a:r>
              <a:rPr lang="en-GB" sz="600" b="1" dirty="0">
                <a:solidFill>
                  <a:srgbClr val="FF0000"/>
                </a:solidFill>
              </a:rPr>
              <a:t>&amp; Experiment Safety Support</a:t>
            </a:r>
            <a:r>
              <a:rPr lang="en-CH" sz="600" b="1" dirty="0">
                <a:solidFill>
                  <a:srgbClr val="FF0000"/>
                </a:solidFill>
              </a:rPr>
              <a:t> (PESS) Correspondant :</a:t>
            </a:r>
          </a:p>
          <a:p>
            <a:pPr algn="ctr"/>
            <a:r>
              <a:rPr lang="en-CH" sz="600" b="1" dirty="0">
                <a:solidFill>
                  <a:srgbClr val="FF0000"/>
                </a:solidFill>
              </a:rPr>
              <a:t>James CURRIE</a:t>
            </a:r>
          </a:p>
          <a:p>
            <a:pPr algn="ctr"/>
            <a:endParaRPr lang="en-CH" sz="600" b="1" dirty="0">
              <a:solidFill>
                <a:schemeClr val="tx1"/>
              </a:solidFill>
            </a:endParaRP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Admin Support:</a:t>
            </a:r>
          </a:p>
          <a:p>
            <a:pPr algn="ctr"/>
            <a:r>
              <a:rPr lang="en-CH" sz="600" b="1" dirty="0">
                <a:solidFill>
                  <a:schemeClr val="tx1"/>
                </a:solidFill>
              </a:rPr>
              <a:t>Katarina SIGERUD &amp; Diane </a:t>
            </a:r>
            <a:r>
              <a:rPr lang="en-GB" sz="600" b="1" dirty="0">
                <a:solidFill>
                  <a:schemeClr val="tx1"/>
                </a:solidFill>
              </a:rPr>
              <a:t>KIVENDA MOKUBA</a:t>
            </a:r>
          </a:p>
          <a:p>
            <a:pPr algn="ctr"/>
            <a:endParaRPr lang="en-GB" sz="600" b="1" dirty="0">
              <a:solidFill>
                <a:schemeClr val="tx1"/>
              </a:solidFill>
            </a:endParaRPr>
          </a:p>
          <a:p>
            <a:pPr algn="ctr"/>
            <a:r>
              <a:rPr lang="en-GB" sz="600" b="1" dirty="0">
                <a:solidFill>
                  <a:schemeClr val="tx1"/>
                </a:solidFill>
              </a:rPr>
              <a:t>+ WPLs</a:t>
            </a:r>
            <a:endParaRPr lang="en-CH" sz="600" b="1" dirty="0">
              <a:solidFill>
                <a:schemeClr val="tx1"/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34A7A55-A77A-E480-25EA-137DE9E4E14A}"/>
              </a:ext>
            </a:extLst>
          </p:cNvPr>
          <p:cNvSpPr/>
          <p:nvPr/>
        </p:nvSpPr>
        <p:spPr>
          <a:xfrm>
            <a:off x="1507612" y="4457918"/>
            <a:ext cx="1065320" cy="408732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600" b="1" dirty="0">
                <a:solidFill>
                  <a:schemeClr val="bg2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600" dirty="0">
                <a:solidFill>
                  <a:schemeClr val="bg2">
                    <a:lumMod val="10000"/>
                  </a:schemeClr>
                </a:solidFill>
              </a:rPr>
              <a:t>Deputy</a:t>
            </a:r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6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E5ED7392-1CC2-3DEE-D2E9-EA5852F16B54}"/>
              </a:ext>
            </a:extLst>
          </p:cNvPr>
          <p:cNvSpPr/>
          <p:nvPr/>
        </p:nvSpPr>
        <p:spPr>
          <a:xfrm>
            <a:off x="2769721" y="4457918"/>
            <a:ext cx="1065320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FE2B5F3-F9D1-4040-A4BE-ED3C0B42ADC6}"/>
              </a:ext>
            </a:extLst>
          </p:cNvPr>
          <p:cNvSpPr/>
          <p:nvPr/>
        </p:nvSpPr>
        <p:spPr>
          <a:xfrm>
            <a:off x="4031830" y="4457917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WP4 – Target Complex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1A82220E-F6F6-2FA3-942F-2EE0CAA3BF8F}"/>
              </a:ext>
            </a:extLst>
          </p:cNvPr>
          <p:cNvSpPr/>
          <p:nvPr/>
        </p:nvSpPr>
        <p:spPr>
          <a:xfrm>
            <a:off x="5293939" y="4457917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WP5 – Exp. Area, Interface &amp; Integration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6EB4F21-0628-2433-8BA2-2614D8A1E77E}"/>
              </a:ext>
            </a:extLst>
          </p:cNvPr>
          <p:cNvSpPr/>
          <p:nvPr/>
        </p:nvSpPr>
        <p:spPr>
          <a:xfrm>
            <a:off x="6556048" y="4457917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B4372E4-FF71-9394-A666-CB08AD44B7B4}"/>
              </a:ext>
            </a:extLst>
          </p:cNvPr>
          <p:cNvSpPr/>
          <p:nvPr/>
        </p:nvSpPr>
        <p:spPr>
          <a:xfrm>
            <a:off x="7818157" y="4457917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9DE34EC-191D-5E37-CADB-43396B26E75A}"/>
              </a:ext>
            </a:extLst>
          </p:cNvPr>
          <p:cNvSpPr/>
          <p:nvPr/>
        </p:nvSpPr>
        <p:spPr>
          <a:xfrm>
            <a:off x="245503" y="4457918"/>
            <a:ext cx="1065320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</p:txBody>
      </p:sp>
      <p:sp>
        <p:nvSpPr>
          <p:cNvPr id="14" name="Slide Number Placeholder 7">
            <a:extLst>
              <a:ext uri="{FF2B5EF4-FFF2-40B4-BE49-F238E27FC236}">
                <a16:creationId xmlns:a16="http://schemas.microsoft.com/office/drawing/2014/main" id="{D9B306E1-28B4-CF03-9B4A-F50DD76235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9990E4-5F3E-ED60-49E1-91C71155666C}"/>
              </a:ext>
            </a:extLst>
          </p:cNvPr>
          <p:cNvSpPr txBox="1"/>
          <p:nvPr/>
        </p:nvSpPr>
        <p:spPr>
          <a:xfrm>
            <a:off x="6830458" y="-28025"/>
            <a:ext cx="235376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dirty="0"/>
              <a:t>PSO mandate, </a:t>
            </a:r>
            <a:r>
              <a:rPr lang="en-GB" sz="800" b="1" dirty="0"/>
              <a:t>EDMS</a:t>
            </a:r>
            <a:r>
              <a:rPr lang="en-GB" sz="800" dirty="0"/>
              <a:t> </a:t>
            </a:r>
            <a:r>
              <a:rPr lang="en-GB" sz="800" b="1" dirty="0"/>
              <a:t>2975757</a:t>
            </a: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2442AC4F-51CD-6194-B514-A75177450847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6806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191A4132-21B1-B5BA-9F9D-D51C9B5280BA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Project WBS v1</a:t>
            </a:r>
            <a:endParaRPr lang="en-US" sz="4100" dirty="0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46B6F92-F0CC-5F16-C349-B9F9592BA2F7}"/>
              </a:ext>
            </a:extLst>
          </p:cNvPr>
          <p:cNvCxnSpPr>
            <a:cxnSpLocks/>
          </p:cNvCxnSpPr>
          <p:nvPr/>
        </p:nvCxnSpPr>
        <p:spPr>
          <a:xfrm>
            <a:off x="282742" y="1346840"/>
            <a:ext cx="0" cy="2615424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01479DF-A7CE-7746-3173-F1854557740D}"/>
              </a:ext>
            </a:extLst>
          </p:cNvPr>
          <p:cNvCxnSpPr>
            <a:cxnSpLocks/>
            <a:stCxn id="12" idx="1"/>
          </p:cNvCxnSpPr>
          <p:nvPr/>
        </p:nvCxnSpPr>
        <p:spPr>
          <a:xfrm flipH="1">
            <a:off x="282742" y="1668673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836ABBE8-37CA-B741-5997-B3F16C8A484D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282742" y="2007328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6314484-C9FF-90C3-8128-C24FACA2A975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282742" y="2327509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0C72C5F-8BA5-DB8E-1DAA-8E370B651C18}"/>
              </a:ext>
            </a:extLst>
          </p:cNvPr>
          <p:cNvCxnSpPr>
            <a:cxnSpLocks/>
            <a:stCxn id="24" idx="1"/>
          </p:cNvCxnSpPr>
          <p:nvPr/>
        </p:nvCxnSpPr>
        <p:spPr>
          <a:xfrm flipH="1">
            <a:off x="282742" y="2647690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74C277C-C69D-89F1-529C-366C6E99E7D0}"/>
              </a:ext>
            </a:extLst>
          </p:cNvPr>
          <p:cNvCxnSpPr>
            <a:cxnSpLocks/>
            <a:stCxn id="25" idx="1"/>
          </p:cNvCxnSpPr>
          <p:nvPr/>
        </p:nvCxnSpPr>
        <p:spPr>
          <a:xfrm flipH="1">
            <a:off x="282742" y="2966802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FDDF8180-359D-0FB5-840A-7F7F2E5853EB}"/>
              </a:ext>
            </a:extLst>
          </p:cNvPr>
          <p:cNvCxnSpPr>
            <a:cxnSpLocks/>
            <a:stCxn id="26" idx="1"/>
          </p:cNvCxnSpPr>
          <p:nvPr/>
        </p:nvCxnSpPr>
        <p:spPr>
          <a:xfrm flipH="1">
            <a:off x="282742" y="3285914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DBEA5717-837E-C1F0-9C97-7441CF6605B9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282742" y="362606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3DDF7D6E-0C33-BFEA-524C-BC9F14583989}"/>
              </a:ext>
            </a:extLst>
          </p:cNvPr>
          <p:cNvSpPr/>
          <p:nvPr/>
        </p:nvSpPr>
        <p:spPr>
          <a:xfrm>
            <a:off x="336883" y="1521948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Planning, Scheduling &amp; Coord.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Fernando PEDROSA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DA7A3387-8B23-CB0F-52BE-69CB2D05B4DE}"/>
              </a:ext>
            </a:extLst>
          </p:cNvPr>
          <p:cNvSpPr/>
          <p:nvPr/>
        </p:nvSpPr>
        <p:spPr>
          <a:xfrm>
            <a:off x="336882" y="186060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Budget &amp; Resources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Sylvie PRODON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9F6DEA97-B5B8-AC41-9285-054B6DE25EAE}"/>
              </a:ext>
            </a:extLst>
          </p:cNvPr>
          <p:cNvSpPr/>
          <p:nvPr/>
        </p:nvSpPr>
        <p:spPr>
          <a:xfrm>
            <a:off x="336882" y="218078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Procurement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BD0E8C2D-6367-E177-E9B0-33B29A344702}"/>
              </a:ext>
            </a:extLst>
          </p:cNvPr>
          <p:cNvSpPr/>
          <p:nvPr/>
        </p:nvSpPr>
        <p:spPr>
          <a:xfrm>
            <a:off x="336880" y="347933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A98CC8A-2A87-FF09-2413-EBCAD4E42705}"/>
              </a:ext>
            </a:extLst>
          </p:cNvPr>
          <p:cNvSpPr/>
          <p:nvPr/>
        </p:nvSpPr>
        <p:spPr>
          <a:xfrm>
            <a:off x="336882" y="250096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Project Office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Matthew</a:t>
            </a:r>
            <a:r>
              <a:rPr lang="en-CH" sz="500" dirty="0">
                <a:solidFill>
                  <a:schemeClr val="tx1"/>
                </a:solidFill>
              </a:rPr>
              <a:t> </a:t>
            </a:r>
            <a:r>
              <a:rPr lang="en-CH" sz="500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1B97BFFD-9D02-572A-0E76-7B9381E8C27B}"/>
              </a:ext>
            </a:extLst>
          </p:cNvPr>
          <p:cNvSpPr/>
          <p:nvPr/>
        </p:nvSpPr>
        <p:spPr>
          <a:xfrm>
            <a:off x="336881" y="2820077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Technical Coordination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Matthew</a:t>
            </a:r>
            <a:r>
              <a:rPr lang="en-CH" sz="500" dirty="0">
                <a:solidFill>
                  <a:schemeClr val="tx1"/>
                </a:solidFill>
              </a:rPr>
              <a:t> </a:t>
            </a:r>
            <a:r>
              <a:rPr lang="en-CH" sz="500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2A80578-402C-226A-3CC3-33CCF49F8762}"/>
              </a:ext>
            </a:extLst>
          </p:cNvPr>
          <p:cNvSpPr/>
          <p:nvPr/>
        </p:nvSpPr>
        <p:spPr>
          <a:xfrm>
            <a:off x="336879" y="3139189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Configuration &amp; Quality Management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Giulia ROMAGNOLI</a:t>
            </a: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05633DB1-3766-7FBF-E39F-F5A1A5294EED}"/>
              </a:ext>
            </a:extLst>
          </p:cNvPr>
          <p:cNvCxnSpPr>
            <a:cxnSpLocks/>
          </p:cNvCxnSpPr>
          <p:nvPr/>
        </p:nvCxnSpPr>
        <p:spPr>
          <a:xfrm flipH="1">
            <a:off x="1545658" y="1355386"/>
            <a:ext cx="2483" cy="3137744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037B587-662B-72F7-A629-35DEBAFB9EAC}"/>
              </a:ext>
            </a:extLst>
          </p:cNvPr>
          <p:cNvCxnSpPr>
            <a:cxnSpLocks/>
            <a:stCxn id="62" idx="1"/>
          </p:cNvCxnSpPr>
          <p:nvPr/>
        </p:nvCxnSpPr>
        <p:spPr>
          <a:xfrm flipH="1">
            <a:off x="1548145" y="1659411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E74FC65A-F0E2-ACF6-4FDE-A4D4FDD9F593}"/>
              </a:ext>
            </a:extLst>
          </p:cNvPr>
          <p:cNvCxnSpPr>
            <a:cxnSpLocks/>
            <a:stCxn id="63" idx="1"/>
          </p:cNvCxnSpPr>
          <p:nvPr/>
        </p:nvCxnSpPr>
        <p:spPr>
          <a:xfrm flipH="1">
            <a:off x="1548145" y="1971581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36C2701-730E-B8F0-8296-EFA56A7F90D8}"/>
              </a:ext>
            </a:extLst>
          </p:cNvPr>
          <p:cNvCxnSpPr>
            <a:cxnSpLocks/>
            <a:stCxn id="66" idx="1"/>
          </p:cNvCxnSpPr>
          <p:nvPr/>
        </p:nvCxnSpPr>
        <p:spPr>
          <a:xfrm flipH="1">
            <a:off x="1543569" y="3240416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6B448DC-F91B-B3CF-1284-01048BA7CD9A}"/>
              </a:ext>
            </a:extLst>
          </p:cNvPr>
          <p:cNvCxnSpPr>
            <a:cxnSpLocks/>
            <a:stCxn id="67" idx="1"/>
          </p:cNvCxnSpPr>
          <p:nvPr/>
        </p:nvCxnSpPr>
        <p:spPr>
          <a:xfrm flipH="1">
            <a:off x="1543570" y="3554750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FB7528D-805E-8506-3AAB-841090FBFB03}"/>
              </a:ext>
            </a:extLst>
          </p:cNvPr>
          <p:cNvCxnSpPr>
            <a:cxnSpLocks/>
            <a:stCxn id="68" idx="1"/>
          </p:cNvCxnSpPr>
          <p:nvPr/>
        </p:nvCxnSpPr>
        <p:spPr>
          <a:xfrm flipH="1">
            <a:off x="1548144" y="2287447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663D077A-D44F-0108-8884-BEB6A633D11D}"/>
              </a:ext>
            </a:extLst>
          </p:cNvPr>
          <p:cNvCxnSpPr>
            <a:cxnSpLocks/>
            <a:stCxn id="65" idx="1"/>
          </p:cNvCxnSpPr>
          <p:nvPr/>
        </p:nvCxnSpPr>
        <p:spPr>
          <a:xfrm flipH="1">
            <a:off x="1548144" y="2601470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F87459F0-47E5-E462-CBF1-1CBD6E3B91A4}"/>
              </a:ext>
            </a:extLst>
          </p:cNvPr>
          <p:cNvSpPr/>
          <p:nvPr/>
        </p:nvSpPr>
        <p:spPr>
          <a:xfrm>
            <a:off x="1602286" y="151268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Extraction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P</a:t>
            </a:r>
            <a:r>
              <a:rPr lang="en-GB" sz="500" b="1" dirty="0">
                <a:solidFill>
                  <a:schemeClr val="tx1"/>
                </a:solidFill>
              </a:rPr>
              <a:t>a</a:t>
            </a:r>
            <a:r>
              <a:rPr lang="en-CH" sz="500" b="1" dirty="0">
                <a:solidFill>
                  <a:schemeClr val="tx1"/>
                </a:solidFill>
              </a:rPr>
              <a:t>blo ARRUTIA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E359D40A-05D1-A538-6291-D90E200B47F0}"/>
              </a:ext>
            </a:extLst>
          </p:cNvPr>
          <p:cNvSpPr/>
          <p:nvPr/>
        </p:nvSpPr>
        <p:spPr>
          <a:xfrm>
            <a:off x="1602285" y="182485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Primary Beam Line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Laurie NEVAY / Francesco VELOTTI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B625754D-1151-9A39-2501-A223A0946FFD}"/>
              </a:ext>
            </a:extLst>
          </p:cNvPr>
          <p:cNvSpPr/>
          <p:nvPr/>
        </p:nvSpPr>
        <p:spPr>
          <a:xfrm>
            <a:off x="1602282" y="245474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Power Converters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Ivan </a:t>
            </a:r>
            <a:r>
              <a:rPr lang="en-GB" sz="500" b="1" dirty="0">
                <a:solidFill>
                  <a:schemeClr val="tx1"/>
                </a:solidFill>
              </a:rPr>
              <a:t>JOSIFOVIC</a:t>
            </a:r>
            <a:endParaRPr lang="en-CH" sz="500" dirty="0">
              <a:solidFill>
                <a:schemeClr val="tx1"/>
              </a:solidFill>
            </a:endParaRP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B91D9616-5D5C-1F36-5F16-DC08A3BDE278}"/>
              </a:ext>
            </a:extLst>
          </p:cNvPr>
          <p:cNvSpPr/>
          <p:nvPr/>
        </p:nvSpPr>
        <p:spPr>
          <a:xfrm>
            <a:off x="1597709" y="309369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Instrumentation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D3C7A2C6-2FF9-02CB-8B6C-3C00AB0AC09E}"/>
              </a:ext>
            </a:extLst>
          </p:cNvPr>
          <p:cNvSpPr/>
          <p:nvPr/>
        </p:nvSpPr>
        <p:spPr>
          <a:xfrm>
            <a:off x="1597709" y="340802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Machine Protection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Antoine COLINET</a:t>
            </a:r>
          </a:p>
        </p:txBody>
      </p:sp>
      <p:sp>
        <p:nvSpPr>
          <p:cNvPr id="68" name="Rounded Rectangle 67">
            <a:extLst>
              <a:ext uri="{FF2B5EF4-FFF2-40B4-BE49-F238E27FC236}">
                <a16:creationId xmlns:a16="http://schemas.microsoft.com/office/drawing/2014/main" id="{56DE547D-246E-DD4C-A077-3BB792813701}"/>
              </a:ext>
            </a:extLst>
          </p:cNvPr>
          <p:cNvSpPr/>
          <p:nvPr/>
        </p:nvSpPr>
        <p:spPr>
          <a:xfrm>
            <a:off x="1602281" y="214072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Magnets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Philip SCHWARTZ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DED92296-D60C-0AC2-8DAB-71B2C2CB9ADD}"/>
              </a:ext>
            </a:extLst>
          </p:cNvPr>
          <p:cNvCxnSpPr>
            <a:cxnSpLocks/>
            <a:stCxn id="70" idx="1"/>
          </p:cNvCxnSpPr>
          <p:nvPr/>
        </p:nvCxnSpPr>
        <p:spPr>
          <a:xfrm flipH="1">
            <a:off x="1543571" y="386666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Rounded Rectangle 69">
            <a:extLst>
              <a:ext uri="{FF2B5EF4-FFF2-40B4-BE49-F238E27FC236}">
                <a16:creationId xmlns:a16="http://schemas.microsoft.com/office/drawing/2014/main" id="{DA14EE31-2F68-2585-0AE1-84FD810AF5C3}"/>
              </a:ext>
            </a:extLst>
          </p:cNvPr>
          <p:cNvSpPr/>
          <p:nvPr/>
        </p:nvSpPr>
        <p:spPr>
          <a:xfrm>
            <a:off x="1597709" y="371993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Operational Controls &amp; Tools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Kevin LI</a:t>
            </a:r>
            <a:endParaRPr lang="en-CH" sz="500" dirty="0">
              <a:solidFill>
                <a:schemeClr val="tx1"/>
              </a:solidFill>
            </a:endParaRPr>
          </a:p>
        </p:txBody>
      </p: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469A13AF-A45B-68ED-0A15-2B562FAF6129}"/>
              </a:ext>
            </a:extLst>
          </p:cNvPr>
          <p:cNvCxnSpPr>
            <a:cxnSpLocks/>
            <a:stCxn id="72" idx="1"/>
          </p:cNvCxnSpPr>
          <p:nvPr/>
        </p:nvCxnSpPr>
        <p:spPr>
          <a:xfrm flipH="1">
            <a:off x="1543571" y="4183597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Rounded Rectangle 71">
            <a:extLst>
              <a:ext uri="{FF2B5EF4-FFF2-40B4-BE49-F238E27FC236}">
                <a16:creationId xmlns:a16="http://schemas.microsoft.com/office/drawing/2014/main" id="{6F31F2A7-EB86-5B3C-235B-64817FFF7123}"/>
              </a:ext>
            </a:extLst>
          </p:cNvPr>
          <p:cNvSpPr/>
          <p:nvPr/>
        </p:nvSpPr>
        <p:spPr>
          <a:xfrm>
            <a:off x="1597709" y="403687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Beamline Shielding Improvements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Laurie NEVAY</a:t>
            </a:r>
            <a:endParaRPr lang="en-CH" sz="500" b="1" strike="sngStrike" dirty="0">
              <a:solidFill>
                <a:schemeClr val="tx1"/>
              </a:solidFill>
            </a:endParaRPr>
          </a:p>
        </p:txBody>
      </p:sp>
      <p:sp>
        <p:nvSpPr>
          <p:cNvPr id="74" name="Rounded Rectangle 73">
            <a:extLst>
              <a:ext uri="{FF2B5EF4-FFF2-40B4-BE49-F238E27FC236}">
                <a16:creationId xmlns:a16="http://schemas.microsoft.com/office/drawing/2014/main" id="{5C25DC4A-C6D5-9EB6-D9FA-69B37344E515}"/>
              </a:ext>
            </a:extLst>
          </p:cNvPr>
          <p:cNvSpPr/>
          <p:nvPr/>
        </p:nvSpPr>
        <p:spPr>
          <a:xfrm>
            <a:off x="1593137" y="435054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Requirements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872D87C-2285-E67A-A003-424ED46FD4E2}"/>
              </a:ext>
            </a:extLst>
          </p:cNvPr>
          <p:cNvCxnSpPr>
            <a:cxnSpLocks/>
          </p:cNvCxnSpPr>
          <p:nvPr/>
        </p:nvCxnSpPr>
        <p:spPr>
          <a:xfrm>
            <a:off x="2810250" y="1346743"/>
            <a:ext cx="0" cy="285126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D8FE1C88-CBA4-D9F0-50B9-7E4C6397832D}"/>
              </a:ext>
            </a:extLst>
          </p:cNvPr>
          <p:cNvCxnSpPr>
            <a:cxnSpLocks/>
            <a:stCxn id="108" idx="1"/>
          </p:cNvCxnSpPr>
          <p:nvPr/>
        </p:nvCxnSpPr>
        <p:spPr>
          <a:xfrm flipH="1">
            <a:off x="2810254" y="1660550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1AEA554-55CC-FA04-BED0-4C329CEF3770}"/>
              </a:ext>
            </a:extLst>
          </p:cNvPr>
          <p:cNvCxnSpPr>
            <a:cxnSpLocks/>
            <a:stCxn id="109" idx="1"/>
          </p:cNvCxnSpPr>
          <p:nvPr/>
        </p:nvCxnSpPr>
        <p:spPr>
          <a:xfrm flipH="1">
            <a:off x="2810254" y="1975305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7E7F7344-D8A7-9571-BF83-AD2F920726F4}"/>
              </a:ext>
            </a:extLst>
          </p:cNvPr>
          <p:cNvCxnSpPr>
            <a:cxnSpLocks/>
            <a:stCxn id="110" idx="1"/>
          </p:cNvCxnSpPr>
          <p:nvPr/>
        </p:nvCxnSpPr>
        <p:spPr>
          <a:xfrm flipH="1">
            <a:off x="2804644" y="2623365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D96FA5CE-F847-C970-6164-5BBEF562BA14}"/>
              </a:ext>
            </a:extLst>
          </p:cNvPr>
          <p:cNvCxnSpPr>
            <a:cxnSpLocks/>
            <a:stCxn id="112" idx="1"/>
          </p:cNvCxnSpPr>
          <p:nvPr/>
        </p:nvCxnSpPr>
        <p:spPr>
          <a:xfrm flipH="1">
            <a:off x="2804640" y="3568511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1C5971FC-FB2D-3598-BFE5-914465E75CFA}"/>
              </a:ext>
            </a:extLst>
          </p:cNvPr>
          <p:cNvCxnSpPr>
            <a:cxnSpLocks/>
            <a:stCxn id="113" idx="1"/>
          </p:cNvCxnSpPr>
          <p:nvPr/>
        </p:nvCxnSpPr>
        <p:spPr>
          <a:xfrm flipH="1">
            <a:off x="2804641" y="3882845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6FA7A60F-221F-E205-131E-4AF615CB3F48}"/>
              </a:ext>
            </a:extLst>
          </p:cNvPr>
          <p:cNvCxnSpPr>
            <a:cxnSpLocks/>
            <a:stCxn id="114" idx="1"/>
          </p:cNvCxnSpPr>
          <p:nvPr/>
        </p:nvCxnSpPr>
        <p:spPr>
          <a:xfrm flipH="1">
            <a:off x="2804643" y="2940154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6B612537-3D47-825D-A74D-305F85435668}"/>
              </a:ext>
            </a:extLst>
          </p:cNvPr>
          <p:cNvCxnSpPr>
            <a:cxnSpLocks/>
            <a:stCxn id="111" idx="1"/>
          </p:cNvCxnSpPr>
          <p:nvPr/>
        </p:nvCxnSpPr>
        <p:spPr>
          <a:xfrm flipH="1">
            <a:off x="2804643" y="3254177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312C845-5173-65EB-EA47-B509DEEEA610}"/>
              </a:ext>
            </a:extLst>
          </p:cNvPr>
          <p:cNvSpPr/>
          <p:nvPr/>
        </p:nvSpPr>
        <p:spPr>
          <a:xfrm>
            <a:off x="2864395" y="151382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Target Design &amp; Engineering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Rui XIMENES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C276B1F9-F9D8-2D58-9619-5BA65CE82870}"/>
              </a:ext>
            </a:extLst>
          </p:cNvPr>
          <p:cNvSpPr/>
          <p:nvPr/>
        </p:nvSpPr>
        <p:spPr>
          <a:xfrm>
            <a:off x="2864394" y="182858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BIDs Design &amp; Engineering 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Rui XIMENES</a:t>
            </a:r>
            <a:endParaRPr lang="en-CH" sz="500" b="1" dirty="0">
              <a:solidFill>
                <a:srgbClr val="FF0000"/>
              </a:solidFill>
            </a:endParaRPr>
          </a:p>
        </p:txBody>
      </p: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879F33DF-44B2-671F-DB5F-1DA9C6250739}"/>
              </a:ext>
            </a:extLst>
          </p:cNvPr>
          <p:cNvSpPr/>
          <p:nvPr/>
        </p:nvSpPr>
        <p:spPr>
          <a:xfrm>
            <a:off x="2858784" y="247664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Requirements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10714AB5-83A8-DFA4-DCFE-0E7FBDFD1176}"/>
              </a:ext>
            </a:extLst>
          </p:cNvPr>
          <p:cNvSpPr/>
          <p:nvPr/>
        </p:nvSpPr>
        <p:spPr>
          <a:xfrm>
            <a:off x="2858781" y="310745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Detailled Design &amp; Production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Luca GENTINI</a:t>
            </a:r>
            <a:endParaRPr lang="en-CH" sz="500" dirty="0">
              <a:solidFill>
                <a:schemeClr val="tx1"/>
              </a:solidFill>
            </a:endParaRP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BCB9D50F-94F5-DB88-E27B-94A403BD5346}"/>
              </a:ext>
            </a:extLst>
          </p:cNvPr>
          <p:cNvSpPr/>
          <p:nvPr/>
        </p:nvSpPr>
        <p:spPr>
          <a:xfrm>
            <a:off x="2858780" y="342178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Target Instrumentation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Jerome LENDARO</a:t>
            </a:r>
          </a:p>
        </p:txBody>
      </p:sp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0A05ED36-1B64-2CE5-4101-8716EE1AF786}"/>
              </a:ext>
            </a:extLst>
          </p:cNvPr>
          <p:cNvSpPr/>
          <p:nvPr/>
        </p:nvSpPr>
        <p:spPr>
          <a:xfrm>
            <a:off x="2858780" y="373612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Material R&amp;D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Stefano SGOBBA</a:t>
            </a: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AD6F8BA2-616D-CFF4-B5B5-4C4C5E3D24B5}"/>
              </a:ext>
            </a:extLst>
          </p:cNvPr>
          <p:cNvSpPr/>
          <p:nvPr/>
        </p:nvSpPr>
        <p:spPr>
          <a:xfrm>
            <a:off x="2858780" y="2793429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Energy Deposition &amp; Radiation Effects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Luigi ESPOSITO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E2399CBD-D157-073A-4853-12AFDCDF7603}"/>
              </a:ext>
            </a:extLst>
          </p:cNvPr>
          <p:cNvCxnSpPr>
            <a:cxnSpLocks/>
          </p:cNvCxnSpPr>
          <p:nvPr/>
        </p:nvCxnSpPr>
        <p:spPr>
          <a:xfrm flipH="1">
            <a:off x="4048914" y="1346743"/>
            <a:ext cx="4303" cy="3123008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FAA00E3-0874-91B4-01EF-B71D36F62C6D}"/>
              </a:ext>
            </a:extLst>
          </p:cNvPr>
          <p:cNvCxnSpPr>
            <a:cxnSpLocks/>
            <a:stCxn id="130" idx="1"/>
          </p:cNvCxnSpPr>
          <p:nvPr/>
        </p:nvCxnSpPr>
        <p:spPr>
          <a:xfrm flipH="1">
            <a:off x="4053221" y="1655526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B569C3DB-C82C-3463-2447-0338900D3CED}"/>
              </a:ext>
            </a:extLst>
          </p:cNvPr>
          <p:cNvCxnSpPr>
            <a:cxnSpLocks/>
            <a:stCxn id="131" idx="1"/>
          </p:cNvCxnSpPr>
          <p:nvPr/>
        </p:nvCxnSpPr>
        <p:spPr>
          <a:xfrm flipH="1">
            <a:off x="4053221" y="1968727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5DC804C6-5F3A-25A1-6A38-9B5CE8DEE003}"/>
              </a:ext>
            </a:extLst>
          </p:cNvPr>
          <p:cNvCxnSpPr>
            <a:cxnSpLocks/>
          </p:cNvCxnSpPr>
          <p:nvPr/>
        </p:nvCxnSpPr>
        <p:spPr>
          <a:xfrm flipH="1">
            <a:off x="4053221" y="2285224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7C751B3A-DA06-55EE-E6DB-EF5F0175071F}"/>
              </a:ext>
            </a:extLst>
          </p:cNvPr>
          <p:cNvCxnSpPr>
            <a:cxnSpLocks/>
            <a:stCxn id="134" idx="1"/>
          </p:cNvCxnSpPr>
          <p:nvPr/>
        </p:nvCxnSpPr>
        <p:spPr>
          <a:xfrm flipH="1">
            <a:off x="4053217" y="2906333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9806EB64-A6CB-2FC2-48A4-23F749B1AE4D}"/>
              </a:ext>
            </a:extLst>
          </p:cNvPr>
          <p:cNvCxnSpPr>
            <a:cxnSpLocks/>
            <a:stCxn id="135" idx="1"/>
          </p:cNvCxnSpPr>
          <p:nvPr/>
        </p:nvCxnSpPr>
        <p:spPr>
          <a:xfrm flipH="1">
            <a:off x="4053218" y="3220667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5CA738F8-7F90-34CD-B0F1-56B646A3D20B}"/>
              </a:ext>
            </a:extLst>
          </p:cNvPr>
          <p:cNvCxnSpPr>
            <a:cxnSpLocks/>
            <a:stCxn id="133" idx="1"/>
          </p:cNvCxnSpPr>
          <p:nvPr/>
        </p:nvCxnSpPr>
        <p:spPr>
          <a:xfrm flipH="1">
            <a:off x="4053220" y="2591999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7D3DC6F4-3216-1274-464F-37AB2E17E424}"/>
              </a:ext>
            </a:extLst>
          </p:cNvPr>
          <p:cNvSpPr/>
          <p:nvPr/>
        </p:nvSpPr>
        <p:spPr>
          <a:xfrm>
            <a:off x="4107362" y="150880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Target Complex Design &amp; Engineering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DF7D115A-DA9E-784C-166D-58981AEDE020}"/>
              </a:ext>
            </a:extLst>
          </p:cNvPr>
          <p:cNvSpPr/>
          <p:nvPr/>
        </p:nvSpPr>
        <p:spPr>
          <a:xfrm>
            <a:off x="4107361" y="182200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TC &amp; Surface Building Integration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133" name="Rounded Rectangle 132">
            <a:extLst>
              <a:ext uri="{FF2B5EF4-FFF2-40B4-BE49-F238E27FC236}">
                <a16:creationId xmlns:a16="http://schemas.microsoft.com/office/drawing/2014/main" id="{0FA51929-76C0-1156-7098-FC6346663145}"/>
              </a:ext>
            </a:extLst>
          </p:cNvPr>
          <p:cNvSpPr/>
          <p:nvPr/>
        </p:nvSpPr>
        <p:spPr>
          <a:xfrm>
            <a:off x="4107358" y="244527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Service Cell Systems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134" name="Rounded Rectangle 133">
            <a:extLst>
              <a:ext uri="{FF2B5EF4-FFF2-40B4-BE49-F238E27FC236}">
                <a16:creationId xmlns:a16="http://schemas.microsoft.com/office/drawing/2014/main" id="{79F7D9CB-BA0D-B08C-2822-B3F67D557FCA}"/>
              </a:ext>
            </a:extLst>
          </p:cNvPr>
          <p:cNvSpPr/>
          <p:nvPr/>
        </p:nvSpPr>
        <p:spPr>
          <a:xfrm>
            <a:off x="4107357" y="2759608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Robotic Systems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Luca BUONOCORE</a:t>
            </a:r>
          </a:p>
        </p:txBody>
      </p:sp>
      <p:sp>
        <p:nvSpPr>
          <p:cNvPr id="135" name="Rounded Rectangle 134">
            <a:extLst>
              <a:ext uri="{FF2B5EF4-FFF2-40B4-BE49-F238E27FC236}">
                <a16:creationId xmlns:a16="http://schemas.microsoft.com/office/drawing/2014/main" id="{5B070E08-EED5-C7C2-7DE2-71FB07C71815}"/>
              </a:ext>
            </a:extLst>
          </p:cNvPr>
          <p:cNvSpPr/>
          <p:nvPr/>
        </p:nvSpPr>
        <p:spPr>
          <a:xfrm>
            <a:off x="4107357" y="307394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Remote Handling Systems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Roberto RINALDESI</a:t>
            </a:r>
          </a:p>
        </p:txBody>
      </p:sp>
      <p:sp>
        <p:nvSpPr>
          <p:cNvPr id="136" name="Rounded Rectangle 135">
            <a:extLst>
              <a:ext uri="{FF2B5EF4-FFF2-40B4-BE49-F238E27FC236}">
                <a16:creationId xmlns:a16="http://schemas.microsoft.com/office/drawing/2014/main" id="{7DE499C1-A1D7-C239-3D11-B7C4CBA466A4}"/>
              </a:ext>
            </a:extLst>
          </p:cNvPr>
          <p:cNvSpPr/>
          <p:nvPr/>
        </p:nvSpPr>
        <p:spPr>
          <a:xfrm>
            <a:off x="4107357" y="213125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Containment Systems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330732F0-3742-3BA9-66D4-B6CB38EDC194}"/>
              </a:ext>
            </a:extLst>
          </p:cNvPr>
          <p:cNvCxnSpPr>
            <a:cxnSpLocks/>
            <a:stCxn id="138" idx="1"/>
          </p:cNvCxnSpPr>
          <p:nvPr/>
        </p:nvCxnSpPr>
        <p:spPr>
          <a:xfrm flipH="1">
            <a:off x="4053219" y="3532578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8" name="Rounded Rectangle 137">
            <a:extLst>
              <a:ext uri="{FF2B5EF4-FFF2-40B4-BE49-F238E27FC236}">
                <a16:creationId xmlns:a16="http://schemas.microsoft.com/office/drawing/2014/main" id="{9FA8C59A-2E31-ABF0-99F5-148248FE5813}"/>
              </a:ext>
            </a:extLst>
          </p:cNvPr>
          <p:cNvSpPr/>
          <p:nvPr/>
        </p:nvSpPr>
        <p:spPr>
          <a:xfrm>
            <a:off x="4107357" y="338585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Radioactive Components Storage &amp; Disposal</a:t>
            </a:r>
          </a:p>
          <a:p>
            <a:pPr algn="ctr"/>
            <a:r>
              <a:rPr lang="en-CH" sz="500" b="1">
                <a:solidFill>
                  <a:schemeClr val="tx1"/>
                </a:solidFill>
              </a:rPr>
              <a:t>Jean-Louis GRENARD</a:t>
            </a:r>
            <a:endParaRPr lang="en-CH" sz="500" b="1" dirty="0">
              <a:solidFill>
                <a:schemeClr val="tx1"/>
              </a:solidFill>
            </a:endParaRPr>
          </a:p>
        </p:txBody>
      </p: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9227B4C9-B2F2-98FC-9ED1-D3CCC807307E}"/>
              </a:ext>
            </a:extLst>
          </p:cNvPr>
          <p:cNvCxnSpPr>
            <a:cxnSpLocks/>
            <a:stCxn id="140" idx="1"/>
          </p:cNvCxnSpPr>
          <p:nvPr/>
        </p:nvCxnSpPr>
        <p:spPr>
          <a:xfrm flipH="1">
            <a:off x="4053219" y="384120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0" name="Rounded Rectangle 139">
            <a:extLst>
              <a:ext uri="{FF2B5EF4-FFF2-40B4-BE49-F238E27FC236}">
                <a16:creationId xmlns:a16="http://schemas.microsoft.com/office/drawing/2014/main" id="{F787763F-E008-AE05-E205-DAFA7549EA10}"/>
              </a:ext>
            </a:extLst>
          </p:cNvPr>
          <p:cNvSpPr/>
          <p:nvPr/>
        </p:nvSpPr>
        <p:spPr>
          <a:xfrm>
            <a:off x="4107357" y="369447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Radiation to Electronics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Ruben ALIA</a:t>
            </a:r>
          </a:p>
        </p:txBody>
      </p: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2EEFD3B2-A076-A89B-39FF-1F790234863E}"/>
              </a:ext>
            </a:extLst>
          </p:cNvPr>
          <p:cNvCxnSpPr>
            <a:cxnSpLocks/>
          </p:cNvCxnSpPr>
          <p:nvPr/>
        </p:nvCxnSpPr>
        <p:spPr>
          <a:xfrm>
            <a:off x="7869218" y="1352902"/>
            <a:ext cx="0" cy="281595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>
            <a:extLst>
              <a:ext uri="{FF2B5EF4-FFF2-40B4-BE49-F238E27FC236}">
                <a16:creationId xmlns:a16="http://schemas.microsoft.com/office/drawing/2014/main" id="{2BF022D1-F055-8796-1CAD-ACDBAC532832}"/>
              </a:ext>
            </a:extLst>
          </p:cNvPr>
          <p:cNvCxnSpPr>
            <a:cxnSpLocks/>
            <a:stCxn id="151" idx="1"/>
          </p:cNvCxnSpPr>
          <p:nvPr/>
        </p:nvCxnSpPr>
        <p:spPr>
          <a:xfrm flipH="1">
            <a:off x="7869222" y="1666709"/>
            <a:ext cx="54141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7F3B80AD-804D-CD5F-770C-55C368B4E10F}"/>
              </a:ext>
            </a:extLst>
          </p:cNvPr>
          <p:cNvCxnSpPr>
            <a:cxnSpLocks/>
            <a:stCxn id="152" idx="1"/>
          </p:cNvCxnSpPr>
          <p:nvPr/>
        </p:nvCxnSpPr>
        <p:spPr>
          <a:xfrm flipH="1">
            <a:off x="7869222" y="1974886"/>
            <a:ext cx="5414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523DCBFE-91D0-51D9-835E-E71770ADE45F}"/>
              </a:ext>
            </a:extLst>
          </p:cNvPr>
          <p:cNvCxnSpPr>
            <a:cxnSpLocks/>
            <a:stCxn id="153" idx="1"/>
          </p:cNvCxnSpPr>
          <p:nvPr/>
        </p:nvCxnSpPr>
        <p:spPr>
          <a:xfrm flipH="1">
            <a:off x="7869222" y="2286359"/>
            <a:ext cx="5414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86DF7EFE-A68E-C76F-F63C-916285769BF9}"/>
              </a:ext>
            </a:extLst>
          </p:cNvPr>
          <p:cNvCxnSpPr>
            <a:cxnSpLocks/>
            <a:stCxn id="155" idx="1"/>
          </p:cNvCxnSpPr>
          <p:nvPr/>
        </p:nvCxnSpPr>
        <p:spPr>
          <a:xfrm flipH="1">
            <a:off x="7869218" y="3231505"/>
            <a:ext cx="5414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3AB85ADF-E405-7BD0-5449-21A2E2428191}"/>
              </a:ext>
            </a:extLst>
          </p:cNvPr>
          <p:cNvCxnSpPr>
            <a:cxnSpLocks/>
            <a:stCxn id="156" idx="1"/>
          </p:cNvCxnSpPr>
          <p:nvPr/>
        </p:nvCxnSpPr>
        <p:spPr>
          <a:xfrm flipH="1">
            <a:off x="7869219" y="3545839"/>
            <a:ext cx="54139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BD39E7A5-059A-45FD-4143-D66A6BC7745D}"/>
              </a:ext>
            </a:extLst>
          </p:cNvPr>
          <p:cNvCxnSpPr>
            <a:cxnSpLocks/>
            <a:stCxn id="157" idx="1"/>
          </p:cNvCxnSpPr>
          <p:nvPr/>
        </p:nvCxnSpPr>
        <p:spPr>
          <a:xfrm flipH="1">
            <a:off x="7869221" y="2603148"/>
            <a:ext cx="54137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Connector 149">
            <a:extLst>
              <a:ext uri="{FF2B5EF4-FFF2-40B4-BE49-F238E27FC236}">
                <a16:creationId xmlns:a16="http://schemas.microsoft.com/office/drawing/2014/main" id="{2F0F1193-3273-4EA6-7B74-E485998C1C64}"/>
              </a:ext>
            </a:extLst>
          </p:cNvPr>
          <p:cNvCxnSpPr>
            <a:cxnSpLocks/>
            <a:stCxn id="154" idx="1"/>
          </p:cNvCxnSpPr>
          <p:nvPr/>
        </p:nvCxnSpPr>
        <p:spPr>
          <a:xfrm flipH="1">
            <a:off x="7869221" y="2917171"/>
            <a:ext cx="54138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1" name="Rounded Rectangle 150">
            <a:extLst>
              <a:ext uri="{FF2B5EF4-FFF2-40B4-BE49-F238E27FC236}">
                <a16:creationId xmlns:a16="http://schemas.microsoft.com/office/drawing/2014/main" id="{7AFD25C0-8643-8439-679C-B25A08058E6C}"/>
              </a:ext>
            </a:extLst>
          </p:cNvPr>
          <p:cNvSpPr/>
          <p:nvPr/>
        </p:nvSpPr>
        <p:spPr>
          <a:xfrm>
            <a:off x="7923363" y="151998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NA-CONS Synergism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Fernando PEDROSA</a:t>
            </a:r>
          </a:p>
        </p:txBody>
      </p:sp>
      <p:sp>
        <p:nvSpPr>
          <p:cNvPr id="152" name="Rounded Rectangle 151">
            <a:extLst>
              <a:ext uri="{FF2B5EF4-FFF2-40B4-BE49-F238E27FC236}">
                <a16:creationId xmlns:a16="http://schemas.microsoft.com/office/drawing/2014/main" id="{5CD2756D-F91C-0A96-45E4-2003A9C1FF52}"/>
              </a:ext>
            </a:extLst>
          </p:cNvPr>
          <p:cNvSpPr/>
          <p:nvPr/>
        </p:nvSpPr>
        <p:spPr>
          <a:xfrm>
            <a:off x="7923362" y="182816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Civil Engineering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John OSBORNE</a:t>
            </a:r>
          </a:p>
        </p:txBody>
      </p:sp>
      <p:sp>
        <p:nvSpPr>
          <p:cNvPr id="153" name="Rounded Rectangle 152">
            <a:extLst>
              <a:ext uri="{FF2B5EF4-FFF2-40B4-BE49-F238E27FC236}">
                <a16:creationId xmlns:a16="http://schemas.microsoft.com/office/drawing/2014/main" id="{284B2ADC-39FC-E60B-D627-76CAE99160ED}"/>
              </a:ext>
            </a:extLst>
          </p:cNvPr>
          <p:cNvSpPr/>
          <p:nvPr/>
        </p:nvSpPr>
        <p:spPr>
          <a:xfrm>
            <a:off x="7923362" y="213963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Gas Distribution</a:t>
            </a:r>
          </a:p>
          <a:p>
            <a:pPr algn="ctr"/>
            <a:r>
              <a:rPr lang="en-US" sz="500" b="1" dirty="0">
                <a:solidFill>
                  <a:schemeClr val="tx1"/>
                </a:solidFill>
              </a:rPr>
              <a:t>Davide JAILLET</a:t>
            </a:r>
            <a:endParaRPr lang="en-CH" sz="500" dirty="0">
              <a:solidFill>
                <a:schemeClr val="tx1"/>
              </a:solidFill>
            </a:endParaRPr>
          </a:p>
        </p:txBody>
      </p:sp>
      <p:sp>
        <p:nvSpPr>
          <p:cNvPr id="154" name="Rounded Rectangle 153">
            <a:extLst>
              <a:ext uri="{FF2B5EF4-FFF2-40B4-BE49-F238E27FC236}">
                <a16:creationId xmlns:a16="http://schemas.microsoft.com/office/drawing/2014/main" id="{C1209599-047A-FD7F-251E-A458DE25521C}"/>
              </a:ext>
            </a:extLst>
          </p:cNvPr>
          <p:cNvSpPr/>
          <p:nvPr/>
        </p:nvSpPr>
        <p:spPr>
          <a:xfrm>
            <a:off x="7923359" y="277044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Electrical &amp; Fiber Infrastucture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Eva CANO GONZALEZ</a:t>
            </a:r>
          </a:p>
        </p:txBody>
      </p:sp>
      <p:sp>
        <p:nvSpPr>
          <p:cNvPr id="155" name="Rounded Rectangle 154">
            <a:extLst>
              <a:ext uri="{FF2B5EF4-FFF2-40B4-BE49-F238E27FC236}">
                <a16:creationId xmlns:a16="http://schemas.microsoft.com/office/drawing/2014/main" id="{DDC5E3C1-9C48-49A9-8BF5-2AA7B4DF3599}"/>
              </a:ext>
            </a:extLst>
          </p:cNvPr>
          <p:cNvSpPr/>
          <p:nvPr/>
        </p:nvSpPr>
        <p:spPr>
          <a:xfrm>
            <a:off x="7923358" y="308478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Cryogenics</a:t>
            </a:r>
          </a:p>
        </p:txBody>
      </p: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43D1F3A1-D961-C5F7-4BA8-29AE54C6B472}"/>
              </a:ext>
            </a:extLst>
          </p:cNvPr>
          <p:cNvSpPr/>
          <p:nvPr/>
        </p:nvSpPr>
        <p:spPr>
          <a:xfrm>
            <a:off x="7923358" y="339911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Survey &amp; Alignment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Camille VENDEUVRE</a:t>
            </a:r>
          </a:p>
        </p:txBody>
      </p:sp>
      <p:sp>
        <p:nvSpPr>
          <p:cNvPr id="157" name="Rounded Rectangle 156">
            <a:extLst>
              <a:ext uri="{FF2B5EF4-FFF2-40B4-BE49-F238E27FC236}">
                <a16:creationId xmlns:a16="http://schemas.microsoft.com/office/drawing/2014/main" id="{E364E525-D649-F98F-13EE-09A51EE16BBF}"/>
              </a:ext>
            </a:extLst>
          </p:cNvPr>
          <p:cNvSpPr/>
          <p:nvPr/>
        </p:nvSpPr>
        <p:spPr>
          <a:xfrm>
            <a:off x="7923358" y="245642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Cooling &amp; Ventilation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Roberto BOZZI </a:t>
            </a:r>
          </a:p>
        </p:txBody>
      </p:sp>
      <p:cxnSp>
        <p:nvCxnSpPr>
          <p:cNvPr id="158" name="Straight Connector 157">
            <a:extLst>
              <a:ext uri="{FF2B5EF4-FFF2-40B4-BE49-F238E27FC236}">
                <a16:creationId xmlns:a16="http://schemas.microsoft.com/office/drawing/2014/main" id="{19E22659-90CE-DAD8-386C-5C8DCC0333C6}"/>
              </a:ext>
            </a:extLst>
          </p:cNvPr>
          <p:cNvCxnSpPr>
            <a:cxnSpLocks/>
            <a:stCxn id="159" idx="1"/>
          </p:cNvCxnSpPr>
          <p:nvPr/>
        </p:nvCxnSpPr>
        <p:spPr>
          <a:xfrm flipH="1">
            <a:off x="7869220" y="3857750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43C0A3C2-E107-ED8B-064E-C1EFAB9E8CF9}"/>
              </a:ext>
            </a:extLst>
          </p:cNvPr>
          <p:cNvSpPr/>
          <p:nvPr/>
        </p:nvSpPr>
        <p:spPr>
          <a:xfrm>
            <a:off x="7923358" y="371102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Handling Systems &amp; O</a:t>
            </a:r>
            <a:r>
              <a:rPr lang="en-GB" sz="500" dirty="0">
                <a:solidFill>
                  <a:schemeClr val="tx1"/>
                </a:solidFill>
              </a:rPr>
              <a:t>p</a:t>
            </a:r>
            <a:r>
              <a:rPr lang="en-CH" sz="500" dirty="0">
                <a:solidFill>
                  <a:schemeClr val="tx1"/>
                </a:solidFill>
              </a:rPr>
              <a:t>erational Support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Roberto RINALDESI</a:t>
            </a:r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66BA332B-E9DF-9BAC-219B-F564D8A92174}"/>
              </a:ext>
            </a:extLst>
          </p:cNvPr>
          <p:cNvCxnSpPr>
            <a:cxnSpLocks/>
            <a:stCxn id="161" idx="1"/>
          </p:cNvCxnSpPr>
          <p:nvPr/>
        </p:nvCxnSpPr>
        <p:spPr>
          <a:xfrm flipH="1">
            <a:off x="7869220" y="4171816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1" name="Rounded Rectangle 160">
            <a:extLst>
              <a:ext uri="{FF2B5EF4-FFF2-40B4-BE49-F238E27FC236}">
                <a16:creationId xmlns:a16="http://schemas.microsoft.com/office/drawing/2014/main" id="{CE5A30DF-D4B2-8041-6DB9-155A02A1872D}"/>
              </a:ext>
            </a:extLst>
          </p:cNvPr>
          <p:cNvSpPr/>
          <p:nvPr/>
        </p:nvSpPr>
        <p:spPr>
          <a:xfrm>
            <a:off x="7923358" y="402509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Telecom &amp; Network</a:t>
            </a:r>
          </a:p>
        </p:txBody>
      </p:sp>
      <p:cxnSp>
        <p:nvCxnSpPr>
          <p:cNvPr id="167" name="Straight Connector 166">
            <a:extLst>
              <a:ext uri="{FF2B5EF4-FFF2-40B4-BE49-F238E27FC236}">
                <a16:creationId xmlns:a16="http://schemas.microsoft.com/office/drawing/2014/main" id="{F56D1B82-2C08-CA28-3B17-609F85890985}"/>
              </a:ext>
            </a:extLst>
          </p:cNvPr>
          <p:cNvCxnSpPr>
            <a:cxnSpLocks/>
          </p:cNvCxnSpPr>
          <p:nvPr/>
        </p:nvCxnSpPr>
        <p:spPr>
          <a:xfrm>
            <a:off x="5321346" y="1360773"/>
            <a:ext cx="0" cy="252533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Straight Connector 167">
            <a:extLst>
              <a:ext uri="{FF2B5EF4-FFF2-40B4-BE49-F238E27FC236}">
                <a16:creationId xmlns:a16="http://schemas.microsoft.com/office/drawing/2014/main" id="{FFD7BB2E-5C77-6B05-4BB5-00A8763EF081}"/>
              </a:ext>
            </a:extLst>
          </p:cNvPr>
          <p:cNvCxnSpPr>
            <a:cxnSpLocks/>
            <a:stCxn id="175" idx="1"/>
          </p:cNvCxnSpPr>
          <p:nvPr/>
        </p:nvCxnSpPr>
        <p:spPr>
          <a:xfrm flipH="1">
            <a:off x="5321350" y="1674580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>
            <a:extLst>
              <a:ext uri="{FF2B5EF4-FFF2-40B4-BE49-F238E27FC236}">
                <a16:creationId xmlns:a16="http://schemas.microsoft.com/office/drawing/2014/main" id="{3F2F7F0C-16FB-CE0E-BAF6-04EA71D3FF32}"/>
              </a:ext>
            </a:extLst>
          </p:cNvPr>
          <p:cNvCxnSpPr>
            <a:cxnSpLocks/>
            <a:stCxn id="176" idx="1"/>
          </p:cNvCxnSpPr>
          <p:nvPr/>
        </p:nvCxnSpPr>
        <p:spPr>
          <a:xfrm flipH="1">
            <a:off x="5321350" y="1982757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>
            <a:extLst>
              <a:ext uri="{FF2B5EF4-FFF2-40B4-BE49-F238E27FC236}">
                <a16:creationId xmlns:a16="http://schemas.microsoft.com/office/drawing/2014/main" id="{B31BF9D5-6548-7870-052D-A8FD6406510C}"/>
              </a:ext>
            </a:extLst>
          </p:cNvPr>
          <p:cNvCxnSpPr>
            <a:cxnSpLocks/>
            <a:stCxn id="177" idx="1"/>
          </p:cNvCxnSpPr>
          <p:nvPr/>
        </p:nvCxnSpPr>
        <p:spPr>
          <a:xfrm flipH="1">
            <a:off x="5321350" y="2294230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Connector 170">
            <a:extLst>
              <a:ext uri="{FF2B5EF4-FFF2-40B4-BE49-F238E27FC236}">
                <a16:creationId xmlns:a16="http://schemas.microsoft.com/office/drawing/2014/main" id="{6D362AB5-C94B-1C55-E026-191B82C994BC}"/>
              </a:ext>
            </a:extLst>
          </p:cNvPr>
          <p:cNvCxnSpPr>
            <a:cxnSpLocks/>
          </p:cNvCxnSpPr>
          <p:nvPr/>
        </p:nvCxnSpPr>
        <p:spPr>
          <a:xfrm flipH="1">
            <a:off x="5321346" y="2608336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Connector 171">
            <a:extLst>
              <a:ext uri="{FF2B5EF4-FFF2-40B4-BE49-F238E27FC236}">
                <a16:creationId xmlns:a16="http://schemas.microsoft.com/office/drawing/2014/main" id="{110B59F5-C803-6564-BDF1-C8D6938FFB47}"/>
              </a:ext>
            </a:extLst>
          </p:cNvPr>
          <p:cNvCxnSpPr>
            <a:cxnSpLocks/>
          </p:cNvCxnSpPr>
          <p:nvPr/>
        </p:nvCxnSpPr>
        <p:spPr>
          <a:xfrm flipH="1">
            <a:off x="5321347" y="2928925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Connector 172">
            <a:extLst>
              <a:ext uri="{FF2B5EF4-FFF2-40B4-BE49-F238E27FC236}">
                <a16:creationId xmlns:a16="http://schemas.microsoft.com/office/drawing/2014/main" id="{673DD3D3-1B83-D381-51B5-ECAC7F8CC6F5}"/>
              </a:ext>
            </a:extLst>
          </p:cNvPr>
          <p:cNvCxnSpPr>
            <a:cxnSpLocks/>
          </p:cNvCxnSpPr>
          <p:nvPr/>
        </p:nvCxnSpPr>
        <p:spPr>
          <a:xfrm flipH="1">
            <a:off x="5321349" y="2292006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C2004B3C-2B11-D4AF-5D5F-A0AB93324319}"/>
              </a:ext>
            </a:extLst>
          </p:cNvPr>
          <p:cNvCxnSpPr>
            <a:cxnSpLocks/>
          </p:cNvCxnSpPr>
          <p:nvPr/>
        </p:nvCxnSpPr>
        <p:spPr>
          <a:xfrm flipH="1">
            <a:off x="5321349" y="2606029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5" name="Rounded Rectangle 174">
            <a:extLst>
              <a:ext uri="{FF2B5EF4-FFF2-40B4-BE49-F238E27FC236}">
                <a16:creationId xmlns:a16="http://schemas.microsoft.com/office/drawing/2014/main" id="{4EE8E4A8-1FCA-9853-DE55-63B2155FDEA7}"/>
              </a:ext>
            </a:extLst>
          </p:cNvPr>
          <p:cNvSpPr/>
          <p:nvPr/>
        </p:nvSpPr>
        <p:spPr>
          <a:xfrm>
            <a:off x="5375491" y="152785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Expt Area Design &amp; Engineering 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Francois BUTIN</a:t>
            </a:r>
          </a:p>
        </p:txBody>
      </p:sp>
      <p:sp>
        <p:nvSpPr>
          <p:cNvPr id="176" name="Rounded Rectangle 175">
            <a:extLst>
              <a:ext uri="{FF2B5EF4-FFF2-40B4-BE49-F238E27FC236}">
                <a16:creationId xmlns:a16="http://schemas.microsoft.com/office/drawing/2014/main" id="{0E1D5978-026A-BF84-4F15-3DDD54961920}"/>
              </a:ext>
            </a:extLst>
          </p:cNvPr>
          <p:cNvSpPr/>
          <p:nvPr/>
        </p:nvSpPr>
        <p:spPr>
          <a:xfrm>
            <a:off x="5375490" y="183603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Global Integration (inc. Exp. Area Integration)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Francois BUTIN</a:t>
            </a:r>
          </a:p>
        </p:txBody>
      </p:sp>
      <p:sp>
        <p:nvSpPr>
          <p:cNvPr id="177" name="Rounded Rectangle 176">
            <a:extLst>
              <a:ext uri="{FF2B5EF4-FFF2-40B4-BE49-F238E27FC236}">
                <a16:creationId xmlns:a16="http://schemas.microsoft.com/office/drawing/2014/main" id="{344E9DB2-C1F6-2AC4-7F49-E2CEA141B941}"/>
              </a:ext>
            </a:extLst>
          </p:cNvPr>
          <p:cNvSpPr/>
          <p:nvPr/>
        </p:nvSpPr>
        <p:spPr>
          <a:xfrm>
            <a:off x="5375490" y="214750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TCC8/ECN3 Dismantling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Nicolas QUINQUIS / Francois BUTIN</a:t>
            </a:r>
            <a:endParaRPr lang="en-CH" sz="500" b="1" dirty="0">
              <a:solidFill>
                <a:srgbClr val="FF0000"/>
              </a:solidFill>
            </a:endParaRPr>
          </a:p>
        </p:txBody>
      </p:sp>
      <p:sp>
        <p:nvSpPr>
          <p:cNvPr id="179" name="Rounded Rectangle 178">
            <a:extLst>
              <a:ext uri="{FF2B5EF4-FFF2-40B4-BE49-F238E27FC236}">
                <a16:creationId xmlns:a16="http://schemas.microsoft.com/office/drawing/2014/main" id="{DAE332F7-C3D9-FC5F-4186-FEFCAA506F0A}"/>
              </a:ext>
            </a:extLst>
          </p:cNvPr>
          <p:cNvSpPr/>
          <p:nvPr/>
        </p:nvSpPr>
        <p:spPr>
          <a:xfrm>
            <a:off x="5375486" y="278062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Interfaces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sp>
        <p:nvSpPr>
          <p:cNvPr id="180" name="Rounded Rectangle 179">
            <a:extLst>
              <a:ext uri="{FF2B5EF4-FFF2-40B4-BE49-F238E27FC236}">
                <a16:creationId xmlns:a16="http://schemas.microsoft.com/office/drawing/2014/main" id="{83B43A0D-0A62-27DE-7EEA-3A204A980B23}"/>
              </a:ext>
            </a:extLst>
          </p:cNvPr>
          <p:cNvSpPr/>
          <p:nvPr/>
        </p:nvSpPr>
        <p:spPr>
          <a:xfrm>
            <a:off x="5375486" y="310121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Accelerator Interfaces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Francois BUTIN</a:t>
            </a:r>
          </a:p>
        </p:txBody>
      </p:sp>
      <p:sp>
        <p:nvSpPr>
          <p:cNvPr id="181" name="Rounded Rectangle 180">
            <a:extLst>
              <a:ext uri="{FF2B5EF4-FFF2-40B4-BE49-F238E27FC236}">
                <a16:creationId xmlns:a16="http://schemas.microsoft.com/office/drawing/2014/main" id="{AE31BE28-710E-1F4F-514B-336711C087FC}"/>
              </a:ext>
            </a:extLst>
          </p:cNvPr>
          <p:cNvSpPr/>
          <p:nvPr/>
        </p:nvSpPr>
        <p:spPr>
          <a:xfrm>
            <a:off x="5375486" y="246429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Shielding Proecurement &amp; Recovery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Michael LAZZARONI</a:t>
            </a:r>
          </a:p>
        </p:txBody>
      </p:sp>
      <p:cxnSp>
        <p:nvCxnSpPr>
          <p:cNvPr id="182" name="Straight Connector 181">
            <a:extLst>
              <a:ext uri="{FF2B5EF4-FFF2-40B4-BE49-F238E27FC236}">
                <a16:creationId xmlns:a16="http://schemas.microsoft.com/office/drawing/2014/main" id="{5BADF0D7-3854-0147-3549-949A9AB24B90}"/>
              </a:ext>
            </a:extLst>
          </p:cNvPr>
          <p:cNvCxnSpPr>
            <a:cxnSpLocks/>
          </p:cNvCxnSpPr>
          <p:nvPr/>
        </p:nvCxnSpPr>
        <p:spPr>
          <a:xfrm flipH="1">
            <a:off x="5321348" y="324801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3" name="Rounded Rectangle 182">
            <a:extLst>
              <a:ext uri="{FF2B5EF4-FFF2-40B4-BE49-F238E27FC236}">
                <a16:creationId xmlns:a16="http://schemas.microsoft.com/office/drawing/2014/main" id="{6758B03E-12F9-08FE-9FEF-1E5F4AB09C29}"/>
              </a:ext>
            </a:extLst>
          </p:cNvPr>
          <p:cNvSpPr/>
          <p:nvPr/>
        </p:nvSpPr>
        <p:spPr>
          <a:xfrm>
            <a:off x="5375486" y="3420299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Installation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Francois BUTIN /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FC9B1A41-6135-D0C8-7904-FAD05E98D56E}"/>
              </a:ext>
            </a:extLst>
          </p:cNvPr>
          <p:cNvCxnSpPr>
            <a:cxnSpLocks/>
          </p:cNvCxnSpPr>
          <p:nvPr/>
        </p:nvCxnSpPr>
        <p:spPr>
          <a:xfrm flipH="1">
            <a:off x="5321348" y="3567096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5" name="Rounded Rectangle 184">
            <a:extLst>
              <a:ext uri="{FF2B5EF4-FFF2-40B4-BE49-F238E27FC236}">
                <a16:creationId xmlns:a16="http://schemas.microsoft.com/office/drawing/2014/main" id="{0A0D3293-7057-10FB-3038-B006A9657414}"/>
              </a:ext>
            </a:extLst>
          </p:cNvPr>
          <p:cNvSpPr/>
          <p:nvPr/>
        </p:nvSpPr>
        <p:spPr>
          <a:xfrm>
            <a:off x="5375486" y="373938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Experiment Requirements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Richard JACOBSSON</a:t>
            </a:r>
          </a:p>
        </p:txBody>
      </p:sp>
      <p:cxnSp>
        <p:nvCxnSpPr>
          <p:cNvPr id="186" name="Straight Connector 185">
            <a:extLst>
              <a:ext uri="{FF2B5EF4-FFF2-40B4-BE49-F238E27FC236}">
                <a16:creationId xmlns:a16="http://schemas.microsoft.com/office/drawing/2014/main" id="{3FA9E236-FCDB-9185-FC68-E2C355EAD452}"/>
              </a:ext>
            </a:extLst>
          </p:cNvPr>
          <p:cNvCxnSpPr>
            <a:cxnSpLocks/>
          </p:cNvCxnSpPr>
          <p:nvPr/>
        </p:nvCxnSpPr>
        <p:spPr>
          <a:xfrm>
            <a:off x="6583448" y="1352902"/>
            <a:ext cx="0" cy="1881087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92533011-67B2-9132-DD3A-B8E65713ABDF}"/>
              </a:ext>
            </a:extLst>
          </p:cNvPr>
          <p:cNvCxnSpPr>
            <a:cxnSpLocks/>
            <a:stCxn id="194" idx="1"/>
          </p:cNvCxnSpPr>
          <p:nvPr/>
        </p:nvCxnSpPr>
        <p:spPr>
          <a:xfrm flipH="1">
            <a:off x="6583452" y="1666709"/>
            <a:ext cx="54141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87D6E964-3CA5-591D-C8A6-C23159A469D1}"/>
              </a:ext>
            </a:extLst>
          </p:cNvPr>
          <p:cNvCxnSpPr>
            <a:cxnSpLocks/>
            <a:stCxn id="195" idx="1"/>
          </p:cNvCxnSpPr>
          <p:nvPr/>
        </p:nvCxnSpPr>
        <p:spPr>
          <a:xfrm flipH="1">
            <a:off x="6583452" y="1974886"/>
            <a:ext cx="5414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>
            <a:extLst>
              <a:ext uri="{FF2B5EF4-FFF2-40B4-BE49-F238E27FC236}">
                <a16:creationId xmlns:a16="http://schemas.microsoft.com/office/drawing/2014/main" id="{F61BFB90-BE49-0CB9-F1E8-5A7518754E90}"/>
              </a:ext>
            </a:extLst>
          </p:cNvPr>
          <p:cNvCxnSpPr>
            <a:cxnSpLocks/>
            <a:stCxn id="196" idx="1"/>
          </p:cNvCxnSpPr>
          <p:nvPr/>
        </p:nvCxnSpPr>
        <p:spPr>
          <a:xfrm flipH="1">
            <a:off x="6583452" y="2286359"/>
            <a:ext cx="5414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A800146E-B323-DE87-1CAA-8D43D0D70C1A}"/>
              </a:ext>
            </a:extLst>
          </p:cNvPr>
          <p:cNvCxnSpPr>
            <a:cxnSpLocks/>
            <a:stCxn id="198" idx="1"/>
          </p:cNvCxnSpPr>
          <p:nvPr/>
        </p:nvCxnSpPr>
        <p:spPr>
          <a:xfrm flipH="1">
            <a:off x="6583448" y="3231505"/>
            <a:ext cx="54140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14B8BBC4-5208-E80C-72AB-86E8AD684EFB}"/>
              </a:ext>
            </a:extLst>
          </p:cNvPr>
          <p:cNvCxnSpPr>
            <a:cxnSpLocks/>
            <a:stCxn id="200" idx="1"/>
          </p:cNvCxnSpPr>
          <p:nvPr/>
        </p:nvCxnSpPr>
        <p:spPr>
          <a:xfrm flipH="1">
            <a:off x="6583451" y="2603148"/>
            <a:ext cx="54137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C07C5F72-C44E-EFCC-50F4-78D097839419}"/>
              </a:ext>
            </a:extLst>
          </p:cNvPr>
          <p:cNvCxnSpPr>
            <a:cxnSpLocks/>
            <a:stCxn id="197" idx="1"/>
          </p:cNvCxnSpPr>
          <p:nvPr/>
        </p:nvCxnSpPr>
        <p:spPr>
          <a:xfrm flipH="1">
            <a:off x="6583451" y="2917171"/>
            <a:ext cx="54138" cy="0"/>
          </a:xfrm>
          <a:prstGeom prst="line">
            <a:avLst/>
          </a:prstGeom>
          <a:ln w="9525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" name="Rounded Rectangle 193">
            <a:extLst>
              <a:ext uri="{FF2B5EF4-FFF2-40B4-BE49-F238E27FC236}">
                <a16:creationId xmlns:a16="http://schemas.microsoft.com/office/drawing/2014/main" id="{7464FDB9-BACD-BDD3-1A8F-E5F013DD0C8F}"/>
              </a:ext>
            </a:extLst>
          </p:cNvPr>
          <p:cNvSpPr/>
          <p:nvPr/>
        </p:nvSpPr>
        <p:spPr>
          <a:xfrm>
            <a:off x="6637593" y="151998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Safety Files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Melania AVERNA</a:t>
            </a:r>
          </a:p>
        </p:txBody>
      </p:sp>
      <p:sp>
        <p:nvSpPr>
          <p:cNvPr id="195" name="Rounded Rectangle 194">
            <a:extLst>
              <a:ext uri="{FF2B5EF4-FFF2-40B4-BE49-F238E27FC236}">
                <a16:creationId xmlns:a16="http://schemas.microsoft.com/office/drawing/2014/main" id="{E3BF7312-71E8-DE27-6A94-5FCDFC3EE3CC}"/>
              </a:ext>
            </a:extLst>
          </p:cNvPr>
          <p:cNvSpPr/>
          <p:nvPr/>
        </p:nvSpPr>
        <p:spPr>
          <a:xfrm>
            <a:off x="6637592" y="182816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Radiation Protection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Claudia AHDIDA</a:t>
            </a:r>
          </a:p>
        </p:txBody>
      </p:sp>
      <p:sp>
        <p:nvSpPr>
          <p:cNvPr id="196" name="Rounded Rectangle 195">
            <a:extLst>
              <a:ext uri="{FF2B5EF4-FFF2-40B4-BE49-F238E27FC236}">
                <a16:creationId xmlns:a16="http://schemas.microsoft.com/office/drawing/2014/main" id="{A798CC6B-0D16-6DD9-7F2D-8EC0FA164A4E}"/>
              </a:ext>
            </a:extLst>
          </p:cNvPr>
          <p:cNvSpPr/>
          <p:nvPr/>
        </p:nvSpPr>
        <p:spPr>
          <a:xfrm>
            <a:off x="6637592" y="213963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Radioactive </a:t>
            </a:r>
            <a:r>
              <a:rPr lang="en-US" sz="500" dirty="0">
                <a:solidFill>
                  <a:srgbClr val="FFC000"/>
                </a:solidFill>
              </a:rPr>
              <a:t>Transport &amp; </a:t>
            </a:r>
            <a:r>
              <a:rPr lang="en-CH" sz="500" dirty="0">
                <a:solidFill>
                  <a:schemeClr val="tx1"/>
                </a:solidFill>
              </a:rPr>
              <a:t>Waste Management</a:t>
            </a:r>
          </a:p>
          <a:p>
            <a:pPr algn="ctr"/>
            <a:r>
              <a:rPr lang="en-GB" sz="500" b="1" dirty="0">
                <a:solidFill>
                  <a:srgbClr val="FFC000"/>
                </a:solidFill>
              </a:rPr>
              <a:t>Philippe Bertreix</a:t>
            </a:r>
          </a:p>
          <a:p>
            <a:pPr algn="ctr"/>
            <a:r>
              <a:rPr lang="en-GB" sz="500" b="1" dirty="0">
                <a:solidFill>
                  <a:schemeClr val="tx1"/>
                </a:solidFill>
              </a:rPr>
              <a:t>Renaud CHAROUSSET</a:t>
            </a:r>
            <a:endParaRPr lang="en-CH" sz="500" b="1" dirty="0">
              <a:solidFill>
                <a:schemeClr val="tx1"/>
              </a:solidFill>
            </a:endParaRPr>
          </a:p>
        </p:txBody>
      </p:sp>
      <p:sp>
        <p:nvSpPr>
          <p:cNvPr id="197" name="Rounded Rectangle 196">
            <a:extLst>
              <a:ext uri="{FF2B5EF4-FFF2-40B4-BE49-F238E27FC236}">
                <a16:creationId xmlns:a16="http://schemas.microsoft.com/office/drawing/2014/main" id="{F8AFC59C-4691-C051-4872-FDFED1A5FD9A}"/>
              </a:ext>
            </a:extLst>
          </p:cNvPr>
          <p:cNvSpPr/>
          <p:nvPr/>
        </p:nvSpPr>
        <p:spPr>
          <a:xfrm>
            <a:off x="6637589" y="277044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Access &amp; Safety Systems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Toma</a:t>
            </a:r>
            <a:r>
              <a:rPr lang="en-US" sz="500" b="1" dirty="0">
                <a:solidFill>
                  <a:schemeClr val="tx1"/>
                </a:solidFill>
              </a:rPr>
              <a:t>s</a:t>
            </a:r>
            <a:r>
              <a:rPr lang="en-CH" sz="500" b="1" dirty="0">
                <a:solidFill>
                  <a:schemeClr val="tx1"/>
                </a:solidFill>
              </a:rPr>
              <a:t>z LADZINSKI / Anna SUWALSKA</a:t>
            </a:r>
          </a:p>
        </p:txBody>
      </p:sp>
      <p:sp>
        <p:nvSpPr>
          <p:cNvPr id="198" name="Rounded Rectangle 197">
            <a:extLst>
              <a:ext uri="{FF2B5EF4-FFF2-40B4-BE49-F238E27FC236}">
                <a16:creationId xmlns:a16="http://schemas.microsoft.com/office/drawing/2014/main" id="{2EE8230A-D07A-7C34-FD97-FC6DE21D0D2F}"/>
              </a:ext>
            </a:extLst>
          </p:cNvPr>
          <p:cNvSpPr/>
          <p:nvPr/>
        </p:nvSpPr>
        <p:spPr>
          <a:xfrm>
            <a:off x="6637588" y="308478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Occupational Safety</a:t>
            </a:r>
          </a:p>
          <a:p>
            <a:pPr algn="ctr"/>
            <a:r>
              <a:rPr lang="en-US" sz="500" b="1" dirty="0">
                <a:solidFill>
                  <a:schemeClr val="tx1"/>
                </a:solidFill>
              </a:rPr>
              <a:t>James CURRIE</a:t>
            </a:r>
            <a:endParaRPr lang="en-CH" sz="500" b="1" dirty="0">
              <a:solidFill>
                <a:schemeClr val="tx1"/>
              </a:solidFill>
            </a:endParaRPr>
          </a:p>
        </p:txBody>
      </p:sp>
      <p:sp>
        <p:nvSpPr>
          <p:cNvPr id="200" name="Rounded Rectangle 199">
            <a:extLst>
              <a:ext uri="{FF2B5EF4-FFF2-40B4-BE49-F238E27FC236}">
                <a16:creationId xmlns:a16="http://schemas.microsoft.com/office/drawing/2014/main" id="{576FCB49-13B4-6694-C4F9-6519AEDC1D4F}"/>
              </a:ext>
            </a:extLst>
          </p:cNvPr>
          <p:cNvSpPr/>
          <p:nvPr/>
        </p:nvSpPr>
        <p:spPr>
          <a:xfrm>
            <a:off x="6637588" y="2456423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Fire Safety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Oriol RIOS</a:t>
            </a:r>
          </a:p>
        </p:txBody>
      </p:sp>
      <p:cxnSp>
        <p:nvCxnSpPr>
          <p:cNvPr id="208" name="Straight Connector 207">
            <a:extLst>
              <a:ext uri="{FF2B5EF4-FFF2-40B4-BE49-F238E27FC236}">
                <a16:creationId xmlns:a16="http://schemas.microsoft.com/office/drawing/2014/main" id="{609EF893-2DDD-D802-2965-47ED9ABDE282}"/>
              </a:ext>
            </a:extLst>
          </p:cNvPr>
          <p:cNvCxnSpPr>
            <a:cxnSpLocks/>
            <a:stCxn id="209" idx="1"/>
          </p:cNvCxnSpPr>
          <p:nvPr/>
        </p:nvCxnSpPr>
        <p:spPr>
          <a:xfrm flipH="1">
            <a:off x="2804641" y="4198003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9" name="Rounded Rectangle 208">
            <a:extLst>
              <a:ext uri="{FF2B5EF4-FFF2-40B4-BE49-F238E27FC236}">
                <a16:creationId xmlns:a16="http://schemas.microsoft.com/office/drawing/2014/main" id="{E201421A-84AC-2ECB-022F-0894E9D356F1}"/>
              </a:ext>
            </a:extLst>
          </p:cNvPr>
          <p:cNvSpPr/>
          <p:nvPr/>
        </p:nvSpPr>
        <p:spPr>
          <a:xfrm>
            <a:off x="2858780" y="4051278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Prototype Target Beam Test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Rui XIMENES</a:t>
            </a:r>
            <a:endParaRPr lang="en-CH" sz="500" dirty="0">
              <a:solidFill>
                <a:schemeClr val="tx1"/>
              </a:solidFill>
            </a:endParaRPr>
          </a:p>
        </p:txBody>
      </p: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93DB6286-267E-96F3-33CE-515430E40E28}"/>
              </a:ext>
            </a:extLst>
          </p:cNvPr>
          <p:cNvCxnSpPr>
            <a:cxnSpLocks/>
            <a:stCxn id="212" idx="1"/>
          </p:cNvCxnSpPr>
          <p:nvPr/>
        </p:nvCxnSpPr>
        <p:spPr>
          <a:xfrm flipH="1">
            <a:off x="4048914" y="4150153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2" name="Rounded Rectangle 211">
            <a:extLst>
              <a:ext uri="{FF2B5EF4-FFF2-40B4-BE49-F238E27FC236}">
                <a16:creationId xmlns:a16="http://schemas.microsoft.com/office/drawing/2014/main" id="{FFCAA81C-661E-D2F6-C386-1F2AE86DAE5C}"/>
              </a:ext>
            </a:extLst>
          </p:cNvPr>
          <p:cNvSpPr/>
          <p:nvPr/>
        </p:nvSpPr>
        <p:spPr>
          <a:xfrm>
            <a:off x="4103052" y="4003428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Accelerator Interfaces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Jean-Louis GRENARD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BC8286D-9695-8F4B-4938-F4EF400FE9AA}"/>
              </a:ext>
            </a:extLst>
          </p:cNvPr>
          <p:cNvSpPr/>
          <p:nvPr/>
        </p:nvSpPr>
        <p:spPr>
          <a:xfrm>
            <a:off x="2742194" y="1079783"/>
            <a:ext cx="1065320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3191435-D585-D516-FD14-53A519D53336}"/>
              </a:ext>
            </a:extLst>
          </p:cNvPr>
          <p:cNvSpPr/>
          <p:nvPr/>
        </p:nvSpPr>
        <p:spPr>
          <a:xfrm>
            <a:off x="4004303" y="109023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WP4 – Target Complex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1D7E2D7-0C5C-800F-7297-2AB124E21DAE}"/>
              </a:ext>
            </a:extLst>
          </p:cNvPr>
          <p:cNvSpPr/>
          <p:nvPr/>
        </p:nvSpPr>
        <p:spPr>
          <a:xfrm>
            <a:off x="5261187" y="109023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WP5 – Exp. Area, Interface &amp; Integration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A0312EA-6DDD-3D39-6AE7-F9F7013BA19C}"/>
              </a:ext>
            </a:extLst>
          </p:cNvPr>
          <p:cNvSpPr/>
          <p:nvPr/>
        </p:nvSpPr>
        <p:spPr>
          <a:xfrm>
            <a:off x="6523296" y="109023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1F9BA72-3011-DFAF-1027-FE3113EC7C39}"/>
              </a:ext>
            </a:extLst>
          </p:cNvPr>
          <p:cNvSpPr/>
          <p:nvPr/>
        </p:nvSpPr>
        <p:spPr>
          <a:xfrm>
            <a:off x="7795855" y="1090232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818B67EF-1917-9946-1BF6-1C5E13F3BFBB}"/>
              </a:ext>
            </a:extLst>
          </p:cNvPr>
          <p:cNvSpPr/>
          <p:nvPr/>
        </p:nvSpPr>
        <p:spPr>
          <a:xfrm>
            <a:off x="217976" y="1085008"/>
            <a:ext cx="1065320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76F130D-9BD4-B4F0-9BA4-649A8C0E202B}"/>
              </a:ext>
            </a:extLst>
          </p:cNvPr>
          <p:cNvSpPr/>
          <p:nvPr/>
        </p:nvSpPr>
        <p:spPr>
          <a:xfrm>
            <a:off x="335446" y="3809499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Commissioning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8B03246-AD5D-1DD1-4419-D84ED26E873E}"/>
              </a:ext>
            </a:extLst>
          </p:cNvPr>
          <p:cNvCxnSpPr>
            <a:cxnSpLocks/>
          </p:cNvCxnSpPr>
          <p:nvPr/>
        </p:nvCxnSpPr>
        <p:spPr>
          <a:xfrm flipH="1">
            <a:off x="281086" y="3953718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67A43E4-88A3-2A76-9498-3C73EA0704C6}"/>
              </a:ext>
            </a:extLst>
          </p:cNvPr>
          <p:cNvCxnSpPr>
            <a:cxnSpLocks/>
          </p:cNvCxnSpPr>
          <p:nvPr/>
        </p:nvCxnSpPr>
        <p:spPr>
          <a:xfrm flipH="1">
            <a:off x="5321351" y="3879327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5DCCE8D9-0BC8-0C49-7A90-2E1BF925E443}"/>
              </a:ext>
            </a:extLst>
          </p:cNvPr>
          <p:cNvSpPr/>
          <p:nvPr/>
        </p:nvSpPr>
        <p:spPr>
          <a:xfrm>
            <a:off x="1471567" y="1070712"/>
            <a:ext cx="1065320" cy="38657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6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6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FB993281-5AE0-A99A-87BC-E59D74BBFC37}"/>
              </a:ext>
            </a:extLst>
          </p:cNvPr>
          <p:cNvSpPr/>
          <p:nvPr/>
        </p:nvSpPr>
        <p:spPr>
          <a:xfrm>
            <a:off x="2859165" y="215059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XTAX Upgrade 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Miguel SANTOS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C2E6B4F-F11E-9A5B-5D03-C915605F2432}"/>
              </a:ext>
            </a:extLst>
          </p:cNvPr>
          <p:cNvCxnSpPr>
            <a:cxnSpLocks/>
          </p:cNvCxnSpPr>
          <p:nvPr/>
        </p:nvCxnSpPr>
        <p:spPr>
          <a:xfrm flipH="1">
            <a:off x="2805578" y="2293322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5037FC57-5337-3234-E7E5-593387265239}"/>
              </a:ext>
            </a:extLst>
          </p:cNvPr>
          <p:cNvSpPr/>
          <p:nvPr/>
        </p:nvSpPr>
        <p:spPr>
          <a:xfrm>
            <a:off x="4103051" y="432302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Magnetised Hadron Stopper</a:t>
            </a:r>
          </a:p>
          <a:p>
            <a:pPr algn="ctr"/>
            <a:endParaRPr lang="en-CH" sz="500" b="1" dirty="0">
              <a:solidFill>
                <a:schemeClr val="tx1"/>
              </a:solidFill>
            </a:endParaRP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017C30F3-46DB-1484-5021-804694225778}"/>
              </a:ext>
            </a:extLst>
          </p:cNvPr>
          <p:cNvSpPr/>
          <p:nvPr/>
        </p:nvSpPr>
        <p:spPr>
          <a:xfrm>
            <a:off x="1599796" y="277285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Vacuum Upgrade</a:t>
            </a:r>
            <a:endParaRPr lang="en-CH" sz="500" b="1" dirty="0">
              <a:solidFill>
                <a:schemeClr val="tx1"/>
              </a:solidFill>
            </a:endParaRPr>
          </a:p>
          <a:p>
            <a:pPr algn="ctr"/>
            <a:r>
              <a:rPr lang="en-GB" sz="500" b="1" dirty="0">
                <a:solidFill>
                  <a:schemeClr val="tx1"/>
                </a:solidFill>
              </a:rPr>
              <a:t>Miguel SANTOS</a:t>
            </a:r>
            <a:endParaRPr lang="en-CH" sz="500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96EEB2D-0F44-7DE9-C67E-541CE9B2B643}"/>
              </a:ext>
            </a:extLst>
          </p:cNvPr>
          <p:cNvCxnSpPr>
            <a:cxnSpLocks/>
          </p:cNvCxnSpPr>
          <p:nvPr/>
        </p:nvCxnSpPr>
        <p:spPr>
          <a:xfrm flipH="1">
            <a:off x="1545658" y="2926438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44CD436-163F-B1E6-4F62-1FBBDE6BD484}"/>
              </a:ext>
            </a:extLst>
          </p:cNvPr>
          <p:cNvCxnSpPr>
            <a:cxnSpLocks/>
          </p:cNvCxnSpPr>
          <p:nvPr/>
        </p:nvCxnSpPr>
        <p:spPr>
          <a:xfrm flipH="1">
            <a:off x="4048913" y="4469751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07A27D7B-948D-7331-BC4F-DB08EA85F4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CFD7E2E2-65F4-57D2-CB9D-21637AD7CE16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8939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Project Work Breakdown Structure</a:t>
            </a:r>
            <a:endParaRPr lang="en-US" sz="4100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7BC8286D-9695-8F4B-4938-F4EF400FE9AA}"/>
              </a:ext>
            </a:extLst>
          </p:cNvPr>
          <p:cNvSpPr/>
          <p:nvPr/>
        </p:nvSpPr>
        <p:spPr>
          <a:xfrm>
            <a:off x="2736969" y="1076565"/>
            <a:ext cx="1065320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WP3 – Target &amp; Beam Intercepting Devices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Rui XIMENES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3191435-D585-D516-FD14-53A519D53336}"/>
              </a:ext>
            </a:extLst>
          </p:cNvPr>
          <p:cNvSpPr/>
          <p:nvPr/>
        </p:nvSpPr>
        <p:spPr>
          <a:xfrm>
            <a:off x="3999078" y="1076564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WP4 – Target Complex (TC)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Jean-Louis GRENARD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1D7E2D7-0C5C-800F-7297-2AB124E21DAE}"/>
              </a:ext>
            </a:extLst>
          </p:cNvPr>
          <p:cNvSpPr/>
          <p:nvPr/>
        </p:nvSpPr>
        <p:spPr>
          <a:xfrm>
            <a:off x="5261187" y="1076564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WP5 – Experimental Area &amp; Expt. Interface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Francois BUTIN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A0312EA-6DDD-3D39-6AE7-F9F7013BA19C}"/>
              </a:ext>
            </a:extLst>
          </p:cNvPr>
          <p:cNvSpPr/>
          <p:nvPr/>
        </p:nvSpPr>
        <p:spPr>
          <a:xfrm>
            <a:off x="6523296" y="1076564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WP6 – Radiation Protection &amp; Safety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Claudia AHDIDA</a:t>
            </a:r>
          </a:p>
        </p:txBody>
      </p: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8FAA00E3-0874-91B4-01EF-B71D36F62C6D}"/>
              </a:ext>
            </a:extLst>
          </p:cNvPr>
          <p:cNvCxnSpPr>
            <a:cxnSpLocks/>
            <a:stCxn id="130" idx="1"/>
          </p:cNvCxnSpPr>
          <p:nvPr/>
        </p:nvCxnSpPr>
        <p:spPr>
          <a:xfrm flipV="1">
            <a:off x="1471567" y="1708671"/>
            <a:ext cx="2578360" cy="1445602"/>
          </a:xfrm>
          <a:prstGeom prst="line">
            <a:avLst/>
          </a:prstGeom>
          <a:ln w="635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0" name="Rounded Rectangle 129">
            <a:extLst>
              <a:ext uri="{FF2B5EF4-FFF2-40B4-BE49-F238E27FC236}">
                <a16:creationId xmlns:a16="http://schemas.microsoft.com/office/drawing/2014/main" id="{7D3DC6F4-3216-1274-464F-37AB2E17E424}"/>
              </a:ext>
            </a:extLst>
          </p:cNvPr>
          <p:cNvSpPr/>
          <p:nvPr/>
        </p:nvSpPr>
        <p:spPr>
          <a:xfrm>
            <a:off x="1471567" y="1561945"/>
            <a:ext cx="7534120" cy="3184655"/>
          </a:xfrm>
          <a:prstGeom prst="roundRect">
            <a:avLst>
              <a:gd name="adj" fmla="val 6226"/>
            </a:avLst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000" b="1" dirty="0">
                <a:solidFill>
                  <a:schemeClr val="tx1"/>
                </a:solidFill>
              </a:rPr>
              <a:t>TDR Project Study Team</a:t>
            </a:r>
          </a:p>
          <a:p>
            <a:pPr algn="ctr"/>
            <a:endParaRPr lang="en-CH" sz="700" b="1" dirty="0">
              <a:solidFill>
                <a:schemeClr val="tx1"/>
              </a:solidFill>
            </a:endParaRP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BE-CEM	Jerome LENDARO,</a:t>
            </a:r>
            <a:r>
              <a:rPr lang="en-CH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Luca BUONOCORE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BE-ABP	Hannes BARTOSIK,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Tirsi PREBIBAJ (PBC GRAF)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BE-CSS	TBC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BE-EA	Francois BUTIN, Michael LAZZARONI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+ ORIGIN</a:t>
            </a:r>
            <a:r>
              <a:rPr lang="en-CH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Johannes BERNHARD, Miguel SANTOS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n-GB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Angelo PETRELLESE (ORIGIN)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Laurie NEVAY +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Fabian 	METZGER &amp; Luke DYKES (GRAF)</a:t>
            </a:r>
            <a:r>
              <a:rPr lang="en-GB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Dipanwita BANERJEE, David JAILLET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BE-GM	Camille VENDEUVE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BE-OP	Kevin LI, James RIDEWOOD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EN-AA	Anna SUWALSKA, Tomasz LADZINSKI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EN-ACE	Fernando PEDROSA,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Ixone VAQUERO (ORIGIN) 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Xavier PALLE </a:t>
            </a:r>
            <a:r>
              <a:rPr lang="en-CH" sz="700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ORIGIN)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EN-CV	Roberto BOZZI, Francesca DRAGONI</a:t>
            </a:r>
            <a:r>
              <a:rPr lang="en-CH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Nikola ZARIC (ORIGIN)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EN-EL	Eva CANO GONZALEZ</a:t>
            </a:r>
            <a:r>
              <a:rPr lang="en-CH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n-GB" sz="700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Ming LIU (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QUEST)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EN-MME	Stefano SGOBBA, Ana Teresa PEREZ FONTENIA​</a:t>
            </a:r>
            <a:r>
              <a:rPr lang="en-CH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Luca GENTINI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EN-HE	Roberto RINALDESI, </a:t>
            </a:r>
            <a:r>
              <a:rPr lang="en-GB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Cristina DURÁN GUTIÉRREZ (ORIGIN)</a:t>
            </a:r>
            <a:endParaRPr lang="en-CH" sz="700" b="1" kern="100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SY-ABT	Pablo ARRUTIA, Yann DUTHEIL, Matthew FRASER +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Aleksandr GORN (PBC GRAF)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Francesco VELOTTI, Bruno BALHAN, Friedrich LACKNER 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SY-BI	Federico RONCAROLO, Christos ZAMANTZAS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+ ORIGIN + TECH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SY-EPC	Ivan JOSIFOVIC, Yves GAILLARD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SY-RF	Giulia PAPOTTI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SY-STI	Jean-Louis GRENARD</a:t>
            </a:r>
            <a:r>
              <a:rPr lang="en-CH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Rui Franqueira XIMENES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+ Mike PARKIN (QUEST)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Luigi ESPOSITO</a:t>
            </a:r>
            <a:r>
              <a:rPr lang="en-CH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H" sz="700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Guiseppe MAZZOLA (GRA</a:t>
            </a:r>
            <a:r>
              <a:rPr lang="en-US" sz="700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Damien GRENIER,</a:t>
            </a:r>
          </a:p>
          <a:p>
            <a:r>
              <a:rPr lang="en-CH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Ruben ALIA, </a:t>
            </a:r>
            <a:r>
              <a:rPr lang="en-GB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Nicolas QUINQUIS, 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Melania AVERNA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TE-MSC	Philipp SCHWARTZ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TE-VSC	Anthony HARRISON	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TE-MPE	Antoine COLLINET	</a:t>
            </a:r>
          </a:p>
          <a:p>
            <a:pPr marL="898525" indent="-898525"/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HSE-RP	Claudia AHDIDA</a:t>
            </a:r>
            <a:r>
              <a:rPr lang="en-CH" sz="700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+ </a:t>
            </a:r>
            <a:r>
              <a:rPr lang="en-GB" sz="700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Olin PINTO (</a:t>
            </a:r>
            <a:r>
              <a:rPr lang="en-CH" sz="700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QUEST) + </a:t>
            </a:r>
            <a:r>
              <a:rPr lang="en-GB" sz="700" b="1" kern="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Francesca LUONI (PBC QUEST)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Renaud CHAROUSSET</a:t>
            </a:r>
            <a:r>
              <a:rPr lang="en-US" sz="700" b="1" kern="100" dirty="0">
                <a:solidFill>
                  <a:srgbClr val="FFC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, Philippe BERTREIX, Maxime MUNOS</a:t>
            </a:r>
            <a:endParaRPr lang="en-CH" sz="700" b="1" kern="100" dirty="0">
              <a:solidFill>
                <a:srgbClr val="FFC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HSE-OHS	Simon MARSH +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James CURR</a:t>
            </a:r>
            <a:r>
              <a:rPr lang="en-US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IE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(ORIGIN)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Oriol RIOS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+ QUEST 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SCE-SAM-FS	John OSBORNE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Kincso PAL (TEMP) + Tamara BUDD (PBC QUEST) → </a:t>
            </a:r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SCE-PPM Natacha LOPEZ, David Rodriguez GOMEZ </a:t>
            </a:r>
            <a:r>
              <a:rPr lang="en-CH" sz="700" b="1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+ QUEST </a:t>
            </a:r>
          </a:p>
          <a:p>
            <a:r>
              <a:rPr lang="en-CH" sz="7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EP	Richard JACOBSSON, Letizia DI GIULIO &amp; NA62 Technical Coordinator</a:t>
            </a:r>
            <a:endParaRPr lang="en-CH" sz="700" b="1" dirty="0">
              <a:solidFill>
                <a:schemeClr val="tx1"/>
              </a:solidFill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7C938FA-D482-E685-E0F5-9FE93E4937E4}"/>
              </a:ext>
            </a:extLst>
          </p:cNvPr>
          <p:cNvCxnSpPr>
            <a:cxnSpLocks/>
          </p:cNvCxnSpPr>
          <p:nvPr/>
        </p:nvCxnSpPr>
        <p:spPr>
          <a:xfrm>
            <a:off x="282742" y="1378291"/>
            <a:ext cx="0" cy="258785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B9A70833-485A-8B5D-C4E4-6C42EF777C70}"/>
              </a:ext>
            </a:extLst>
          </p:cNvPr>
          <p:cNvCxnSpPr>
            <a:cxnSpLocks/>
            <a:stCxn id="46" idx="1"/>
          </p:cNvCxnSpPr>
          <p:nvPr/>
        </p:nvCxnSpPr>
        <p:spPr>
          <a:xfrm flipH="1">
            <a:off x="282742" y="1708670"/>
            <a:ext cx="54141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FD6E5CE-0911-66CF-4E22-147D88E9F195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282742" y="2047325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EEF2BD8-CA79-AEF4-B57F-8E6A3CB25BA2}"/>
              </a:ext>
            </a:extLst>
          </p:cNvPr>
          <p:cNvCxnSpPr>
            <a:cxnSpLocks/>
            <a:stCxn id="49" idx="1"/>
          </p:cNvCxnSpPr>
          <p:nvPr/>
        </p:nvCxnSpPr>
        <p:spPr>
          <a:xfrm flipH="1">
            <a:off x="282742" y="2367506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17D92F81-8F06-DD5B-05E9-FE3964A2149B}"/>
              </a:ext>
            </a:extLst>
          </p:cNvPr>
          <p:cNvCxnSpPr>
            <a:cxnSpLocks/>
            <a:stCxn id="52" idx="1"/>
          </p:cNvCxnSpPr>
          <p:nvPr/>
        </p:nvCxnSpPr>
        <p:spPr>
          <a:xfrm flipH="1">
            <a:off x="282742" y="2687687"/>
            <a:ext cx="54140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B89B6407-04FC-346C-3D77-203013FBF5D4}"/>
              </a:ext>
            </a:extLst>
          </p:cNvPr>
          <p:cNvCxnSpPr>
            <a:cxnSpLocks/>
            <a:stCxn id="53" idx="1"/>
          </p:cNvCxnSpPr>
          <p:nvPr/>
        </p:nvCxnSpPr>
        <p:spPr>
          <a:xfrm flipH="1">
            <a:off x="282742" y="3006799"/>
            <a:ext cx="54139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6ACD992-E251-6C56-18AD-90EB5EA64ED2}"/>
              </a:ext>
            </a:extLst>
          </p:cNvPr>
          <p:cNvCxnSpPr>
            <a:cxnSpLocks/>
            <a:stCxn id="75" idx="1"/>
          </p:cNvCxnSpPr>
          <p:nvPr/>
        </p:nvCxnSpPr>
        <p:spPr>
          <a:xfrm flipH="1">
            <a:off x="282742" y="3325911"/>
            <a:ext cx="541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72D93CA5-D546-3BBC-750F-1336F1106226}"/>
              </a:ext>
            </a:extLst>
          </p:cNvPr>
          <p:cNvSpPr/>
          <p:nvPr/>
        </p:nvSpPr>
        <p:spPr>
          <a:xfrm>
            <a:off x="212751" y="1076565"/>
            <a:ext cx="1065320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WP1 – Project Management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Matthew FRASER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646F9C6C-7BD9-D2AC-85A7-F3471C377CB5}"/>
              </a:ext>
            </a:extLst>
          </p:cNvPr>
          <p:cNvSpPr/>
          <p:nvPr/>
        </p:nvSpPr>
        <p:spPr>
          <a:xfrm>
            <a:off x="336883" y="1561945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Planning, Scheduling &amp; Coord.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Fernando PEDROSA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EEA79F7C-D00E-752B-8701-301694718155}"/>
              </a:ext>
            </a:extLst>
          </p:cNvPr>
          <p:cNvSpPr/>
          <p:nvPr/>
        </p:nvSpPr>
        <p:spPr>
          <a:xfrm>
            <a:off x="336882" y="1900600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Budget &amp; Resources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Sylvie PRODON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EBC92163-3492-3F33-3908-4669AA93F768}"/>
              </a:ext>
            </a:extLst>
          </p:cNvPr>
          <p:cNvSpPr/>
          <p:nvPr/>
        </p:nvSpPr>
        <p:spPr>
          <a:xfrm>
            <a:off x="336882" y="2220781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Procurement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7C07785C-644B-F64B-1F28-A30C27063E54}"/>
              </a:ext>
            </a:extLst>
          </p:cNvPr>
          <p:cNvSpPr/>
          <p:nvPr/>
        </p:nvSpPr>
        <p:spPr>
          <a:xfrm>
            <a:off x="336882" y="254096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Project Office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Matthew</a:t>
            </a:r>
            <a:r>
              <a:rPr lang="en-CH" sz="500" dirty="0">
                <a:solidFill>
                  <a:schemeClr val="tx1"/>
                </a:solidFill>
              </a:rPr>
              <a:t> </a:t>
            </a:r>
            <a:r>
              <a:rPr lang="en-CH" sz="500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8ACEC88B-68FF-C354-D1FB-C121EE66214A}"/>
              </a:ext>
            </a:extLst>
          </p:cNvPr>
          <p:cNvSpPr/>
          <p:nvPr/>
        </p:nvSpPr>
        <p:spPr>
          <a:xfrm>
            <a:off x="336881" y="2860074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Technical Coordination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Matthew</a:t>
            </a:r>
            <a:r>
              <a:rPr lang="en-CH" sz="500" dirty="0">
                <a:solidFill>
                  <a:schemeClr val="tx1"/>
                </a:solidFill>
              </a:rPr>
              <a:t> </a:t>
            </a:r>
            <a:r>
              <a:rPr lang="en-CH" sz="500" b="1" dirty="0">
                <a:solidFill>
                  <a:schemeClr val="tx1"/>
                </a:solidFill>
              </a:rPr>
              <a:t>FRASER</a:t>
            </a:r>
          </a:p>
        </p:txBody>
      </p: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1376B7CA-D8DB-2DDC-44AE-AFDD71740F15}"/>
              </a:ext>
            </a:extLst>
          </p:cNvPr>
          <p:cNvSpPr/>
          <p:nvPr/>
        </p:nvSpPr>
        <p:spPr>
          <a:xfrm>
            <a:off x="336879" y="3179186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Configuration &amp; Quality Management</a:t>
            </a:r>
          </a:p>
          <a:p>
            <a:pPr algn="ctr"/>
            <a:r>
              <a:rPr lang="en-CH" sz="500" b="1" dirty="0">
                <a:solidFill>
                  <a:schemeClr val="tx1"/>
                </a:solidFill>
              </a:rPr>
              <a:t>Giulia ROMAGNOLI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765BDDC4-363A-6019-5D80-EB5E55CEE398}"/>
              </a:ext>
            </a:extLst>
          </p:cNvPr>
          <p:cNvSpPr/>
          <p:nvPr/>
        </p:nvSpPr>
        <p:spPr>
          <a:xfrm>
            <a:off x="7785405" y="1076564"/>
            <a:ext cx="1065320" cy="293084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WP7 – Infrastructure,  Services &amp; Civil Eng.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Fernando PEDROSA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944C702-96FC-A221-2F29-34C61D69A53C}"/>
              </a:ext>
            </a:extLst>
          </p:cNvPr>
          <p:cNvCxnSpPr>
            <a:cxnSpLocks/>
            <a:stCxn id="11" idx="1"/>
          </p:cNvCxnSpPr>
          <p:nvPr/>
        </p:nvCxnSpPr>
        <p:spPr>
          <a:xfrm flipH="1">
            <a:off x="282742" y="3648217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207B514-3332-6178-EE8D-88A068ADD523}"/>
              </a:ext>
            </a:extLst>
          </p:cNvPr>
          <p:cNvSpPr/>
          <p:nvPr/>
        </p:nvSpPr>
        <p:spPr>
          <a:xfrm>
            <a:off x="336880" y="3501492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Installation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9D76B06-BDD0-9B99-C79C-51F0D65BBD14}"/>
              </a:ext>
            </a:extLst>
          </p:cNvPr>
          <p:cNvSpPr/>
          <p:nvPr/>
        </p:nvSpPr>
        <p:spPr>
          <a:xfrm>
            <a:off x="335446" y="3821927"/>
            <a:ext cx="937895" cy="29345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tx1">
                  <a:lumMod val="20000"/>
                  <a:lumOff val="80000"/>
                </a:schemeClr>
              </a:gs>
              <a:gs pos="83000">
                <a:schemeClr val="tx1">
                  <a:lumMod val="20000"/>
                  <a:lumOff val="80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500" dirty="0">
                <a:solidFill>
                  <a:schemeClr val="tx1"/>
                </a:solidFill>
              </a:rPr>
              <a:t>Commissioning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8FFDFA0-0D77-E40C-A113-3BE0C0D838E2}"/>
              </a:ext>
            </a:extLst>
          </p:cNvPr>
          <p:cNvCxnSpPr>
            <a:cxnSpLocks/>
          </p:cNvCxnSpPr>
          <p:nvPr/>
        </p:nvCxnSpPr>
        <p:spPr>
          <a:xfrm flipH="1">
            <a:off x="281086" y="3966146"/>
            <a:ext cx="54138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C411312-0C78-29BF-021F-139A0DF79C2B}"/>
              </a:ext>
            </a:extLst>
          </p:cNvPr>
          <p:cNvSpPr/>
          <p:nvPr/>
        </p:nvSpPr>
        <p:spPr>
          <a:xfrm>
            <a:off x="1471567" y="1074639"/>
            <a:ext cx="1065320" cy="39915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600" dirty="0">
                <a:solidFill>
                  <a:schemeClr val="accent1">
                    <a:lumMod val="10000"/>
                  </a:schemeClr>
                </a:solidFill>
              </a:rPr>
              <a:t>WP2 – Beam Extraction, Transfer and Delivery</a:t>
            </a:r>
          </a:p>
          <a:p>
            <a:pPr algn="ctr"/>
            <a:r>
              <a:rPr lang="en-CH" sz="600" b="1" dirty="0">
                <a:solidFill>
                  <a:schemeClr val="accent1">
                    <a:lumMod val="10000"/>
                  </a:schemeClr>
                </a:solidFill>
              </a:rPr>
              <a:t>Francesco VELOTTI </a:t>
            </a:r>
          </a:p>
          <a:p>
            <a:pPr algn="ctr"/>
            <a:r>
              <a:rPr lang="en-GB" sz="600" dirty="0">
                <a:solidFill>
                  <a:schemeClr val="bg2">
                    <a:lumMod val="10000"/>
                  </a:schemeClr>
                </a:solidFill>
              </a:rPr>
              <a:t>Deputy:</a:t>
            </a:r>
            <a:r>
              <a:rPr lang="en-CH" sz="600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CH" sz="600" b="1" dirty="0">
                <a:solidFill>
                  <a:schemeClr val="bg2">
                    <a:lumMod val="10000"/>
                  </a:schemeClr>
                </a:solidFill>
              </a:rPr>
              <a:t>Laurie NEVAY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F337F7FC-8EFE-7EAC-AF24-189230832D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E1CB06-8A97-8AB7-A580-9963C56603E2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1DFFCA5-E245-E264-8943-ADE936C1A5B0}"/>
              </a:ext>
            </a:extLst>
          </p:cNvPr>
          <p:cNvSpPr txBox="1"/>
          <p:nvPr/>
        </p:nvSpPr>
        <p:spPr>
          <a:xfrm>
            <a:off x="9901925" y="302681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/>
          </a:p>
        </p:txBody>
      </p:sp>
      <p:sp>
        <p:nvSpPr>
          <p:cNvPr id="18" name="Footer Placeholder 6">
            <a:extLst>
              <a:ext uri="{FF2B5EF4-FFF2-40B4-BE49-F238E27FC236}">
                <a16:creationId xmlns:a16="http://schemas.microsoft.com/office/drawing/2014/main" id="{05AD2E32-028E-5D5E-E26C-FE99A3CE1319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838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4062A7-B7FC-A2DC-70E8-0AC5DA827C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ontent Placeholder 2">
            <a:extLst>
              <a:ext uri="{FF2B5EF4-FFF2-40B4-BE49-F238E27FC236}">
                <a16:creationId xmlns:a16="http://schemas.microsoft.com/office/drawing/2014/main" id="{6E8D536D-DEA8-96D2-D01A-24E32F97776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5839256"/>
              </p:ext>
            </p:extLst>
          </p:nvPr>
        </p:nvGraphicFramePr>
        <p:xfrm>
          <a:off x="1921275" y="1345869"/>
          <a:ext cx="6877958" cy="3055466"/>
        </p:xfrm>
        <a:graphic>
          <a:graphicData uri="http://schemas.openxmlformats.org/drawingml/2006/table">
            <a:tbl>
              <a:tblPr/>
              <a:tblGrid>
                <a:gridCol w="866890">
                  <a:extLst>
                    <a:ext uri="{9D8B030D-6E8A-4147-A177-3AD203B41FA5}">
                      <a16:colId xmlns:a16="http://schemas.microsoft.com/office/drawing/2014/main" val="211479171"/>
                    </a:ext>
                  </a:extLst>
                </a:gridCol>
                <a:gridCol w="2848351">
                  <a:extLst>
                    <a:ext uri="{9D8B030D-6E8A-4147-A177-3AD203B41FA5}">
                      <a16:colId xmlns:a16="http://schemas.microsoft.com/office/drawing/2014/main" val="4015486460"/>
                    </a:ext>
                  </a:extLst>
                </a:gridCol>
                <a:gridCol w="3162717">
                  <a:extLst>
                    <a:ext uri="{9D8B030D-6E8A-4147-A177-3AD203B41FA5}">
                      <a16:colId xmlns:a16="http://schemas.microsoft.com/office/drawing/2014/main" val="3848397956"/>
                    </a:ext>
                  </a:extLst>
                </a:gridCol>
              </a:tblGrid>
              <a:tr h="63246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GB" sz="15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WP6 core team</a:t>
                      </a:r>
                    </a:p>
                  </a:txBody>
                  <a:tcPr marL="9535" marR="9535" marT="953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Safety Files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35" marT="953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sng" strike="noStrike" dirty="0">
                          <a:effectLst/>
                        </a:rPr>
                        <a:t>Melania AVERNA</a:t>
                      </a:r>
                      <a:r>
                        <a:rPr lang="en-GB" sz="1200" b="1" u="none" strike="noStrike" dirty="0">
                          <a:effectLst/>
                        </a:rPr>
                        <a:t>, Claudia AHDIDA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35" marR="9535" marT="9535" marB="0" anchor="ctr"/>
                </a:tc>
                <a:extLst>
                  <a:ext uri="{0D108BD9-81ED-4DB2-BD59-A6C34878D82A}">
                    <a16:rowId xmlns:a16="http://schemas.microsoft.com/office/drawing/2014/main" val="2354405566"/>
                  </a:ext>
                </a:extLst>
              </a:tr>
              <a:tr h="3370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12713" marR="12713" marT="12713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Radiation Protection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35" marT="953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sng" strike="noStrike" dirty="0">
                          <a:effectLst/>
                        </a:rPr>
                        <a:t>Claudia AHDIDA</a:t>
                      </a:r>
                      <a:r>
                        <a:rPr lang="en-GB" sz="1200" b="1" u="none" strike="noStrike" dirty="0">
                          <a:effectLst/>
                        </a:rPr>
                        <a:t>, Frederic ABERLE, Francesca LUONI, </a:t>
                      </a:r>
                      <a:r>
                        <a:rPr lang="en-GB" sz="1200" b="1" i="1" u="none" strike="noStrike" dirty="0">
                          <a:effectLst/>
                        </a:rPr>
                        <a:t>Giuseppe MAZZOLA</a:t>
                      </a:r>
                      <a:r>
                        <a:rPr lang="en-GB" sz="1200" b="1" u="none" strike="noStrike" dirty="0">
                          <a:effectLst/>
                        </a:rPr>
                        <a:t>, Olin PINTO, Angelito HERVE (TT7)</a:t>
                      </a:r>
                      <a:endParaRPr lang="en-GB" sz="1200" b="1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35" marR="9535" marT="9535" marB="0" anchor="ctr"/>
                </a:tc>
                <a:extLst>
                  <a:ext uri="{0D108BD9-81ED-4DB2-BD59-A6C34878D82A}">
                    <a16:rowId xmlns:a16="http://schemas.microsoft.com/office/drawing/2014/main" val="3477977497"/>
                  </a:ext>
                </a:extLst>
              </a:tr>
              <a:tr h="3370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12713" marR="12713" marT="12713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Radioactive </a:t>
                      </a:r>
                      <a:r>
                        <a:rPr lang="en-GB" sz="12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Transport &amp;</a:t>
                      </a:r>
                      <a:r>
                        <a:rPr lang="en-GB" sz="12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 </a:t>
                      </a:r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Waste Management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35" marT="953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sng" strike="noStrike" dirty="0">
                          <a:solidFill>
                            <a:srgbClr val="FFC000"/>
                          </a:solidFill>
                          <a:effectLst/>
                        </a:rPr>
                        <a:t>Philippe BERTREIX</a:t>
                      </a:r>
                      <a:r>
                        <a:rPr lang="en-GB" sz="12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, </a:t>
                      </a:r>
                      <a:r>
                        <a:rPr lang="en-GB" sz="1200" b="1" u="sng" strike="noStrike" dirty="0">
                          <a:effectLst/>
                        </a:rPr>
                        <a:t>Renaud CHAROUSSET</a:t>
                      </a:r>
                      <a:r>
                        <a:rPr lang="en-GB" sz="1200" b="1" u="none" strike="noStrike" dirty="0">
                          <a:effectLst/>
                        </a:rPr>
                        <a:t>, Gerald DUMONT, </a:t>
                      </a:r>
                      <a:r>
                        <a:rPr lang="en-GB" sz="1200" b="1" u="none" strike="noStrike" dirty="0">
                          <a:solidFill>
                            <a:srgbClr val="FFC000"/>
                          </a:solidFill>
                          <a:effectLst/>
                        </a:rPr>
                        <a:t>Maxime MUNOS</a:t>
                      </a:r>
                      <a:endParaRPr lang="en-GB" sz="1200" b="1" i="0" u="none" strike="noStrike" dirty="0">
                        <a:solidFill>
                          <a:srgbClr val="FFC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35" marR="9535" marT="9535" marB="0" anchor="ctr"/>
                </a:tc>
                <a:extLst>
                  <a:ext uri="{0D108BD9-81ED-4DB2-BD59-A6C34878D82A}">
                    <a16:rowId xmlns:a16="http://schemas.microsoft.com/office/drawing/2014/main" val="932991681"/>
                  </a:ext>
                </a:extLst>
              </a:tr>
              <a:tr h="3370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12713" marR="12713" marT="12713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Fire studies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35" marT="953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sng" strike="noStrike" dirty="0">
                          <a:effectLst/>
                        </a:rPr>
                        <a:t>Oriol RIOS,</a:t>
                      </a:r>
                      <a:r>
                        <a:rPr lang="en-GB" sz="1200" b="1" u="none" strike="noStrike" dirty="0">
                          <a:effectLst/>
                        </a:rPr>
                        <a:t> Darko </a:t>
                      </a:r>
                      <a:r>
                        <a:rPr kumimoji="0" lang="en-GB" sz="1200" b="1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PEROVIC</a:t>
                      </a:r>
                      <a:r>
                        <a:rPr lang="en-GB" sz="1200" b="1" u="none" strike="noStrike" dirty="0">
                          <a:effectLst/>
                        </a:rPr>
                        <a:t>, QUEST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35" marR="9535" marT="9535" marB="0" anchor="ctr"/>
                </a:tc>
                <a:extLst>
                  <a:ext uri="{0D108BD9-81ED-4DB2-BD59-A6C34878D82A}">
                    <a16:rowId xmlns:a16="http://schemas.microsoft.com/office/drawing/2014/main" val="1661826950"/>
                  </a:ext>
                </a:extLst>
              </a:tr>
              <a:tr h="6324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12713" marR="12713" marT="12713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Access &amp; Safety Systems 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35" marT="953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sng" strike="noStrike" dirty="0">
                          <a:effectLst/>
                        </a:rPr>
                        <a:t>Tomasz LADZINSKI, Anna SUWALSKA</a:t>
                      </a:r>
                    </a:p>
                  </a:txBody>
                  <a:tcPr marL="9535" marR="9535" marT="9535" marB="0" anchor="ctr"/>
                </a:tc>
                <a:extLst>
                  <a:ext uri="{0D108BD9-81ED-4DB2-BD59-A6C34878D82A}">
                    <a16:rowId xmlns:a16="http://schemas.microsoft.com/office/drawing/2014/main" val="302292178"/>
                  </a:ext>
                </a:extLst>
              </a:tr>
              <a:tr h="337098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12713" marR="12713" marT="12713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tx2"/>
                          </a:solidFill>
                          <a:effectLst/>
                        </a:rPr>
                        <a:t>Occupational Safety</a:t>
                      </a:r>
                      <a:endParaRPr lang="en-GB" sz="1200" b="1" i="0" u="none" strike="noStrike" dirty="0">
                        <a:solidFill>
                          <a:schemeClr val="tx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000" marR="9535" marT="9535" marB="0" anchor="ctr">
                    <a:solidFill>
                      <a:schemeClr val="tx2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1" u="sng" strike="noStrike" dirty="0">
                          <a:effectLst/>
                        </a:rPr>
                        <a:t>James CURRIE</a:t>
                      </a:r>
                      <a:r>
                        <a:rPr lang="it-IT" sz="1200" b="1" u="none" strike="noStrike" dirty="0">
                          <a:effectLst/>
                        </a:rPr>
                        <a:t>, Simon MARSH</a:t>
                      </a:r>
                      <a:endParaRPr lang="it-IT" sz="12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35" marR="9535" marT="9535" marB="0" anchor="ctr"/>
                </a:tc>
                <a:extLst>
                  <a:ext uri="{0D108BD9-81ED-4DB2-BD59-A6C34878D82A}">
                    <a16:rowId xmlns:a16="http://schemas.microsoft.com/office/drawing/2014/main" val="3970365338"/>
                  </a:ext>
                </a:extLst>
              </a:tr>
            </a:tbl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2FA0228B-A2A0-40A7-4914-C875A800E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WP6 core team &amp; scope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04C8EB-7D73-1C27-9A6C-B032750CA5E5}"/>
              </a:ext>
            </a:extLst>
          </p:cNvPr>
          <p:cNvSpPr txBox="1"/>
          <p:nvPr/>
        </p:nvSpPr>
        <p:spPr>
          <a:xfrm>
            <a:off x="123851" y="4401335"/>
            <a:ext cx="902014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GB" sz="1600" b="0" dirty="0">
                <a:solidFill>
                  <a:schemeClr val="tx1"/>
                </a:solidFill>
              </a:rPr>
              <a:t>The WP </a:t>
            </a:r>
            <a:r>
              <a:rPr lang="en-GB" sz="1600" dirty="0">
                <a:solidFill>
                  <a:schemeClr val="tx1"/>
                </a:solidFill>
              </a:rPr>
              <a:t>liaise with the other (sub-)WPs, DSOs, other Safety Officers, EP Safety, LEXGLIMOS </a:t>
            </a:r>
            <a:r>
              <a:rPr lang="en-GB" sz="1600" b="0" dirty="0">
                <a:solidFill>
                  <a:schemeClr val="tx1"/>
                </a:solidFill>
              </a:rPr>
              <a:t>and NA-CONS</a:t>
            </a:r>
          </a:p>
        </p:txBody>
      </p:sp>
      <p:sp>
        <p:nvSpPr>
          <p:cNvPr id="57" name="Footer Placeholder 6">
            <a:extLst>
              <a:ext uri="{FF2B5EF4-FFF2-40B4-BE49-F238E27FC236}">
                <a16:creationId xmlns:a16="http://schemas.microsoft.com/office/drawing/2014/main" id="{30C98772-233C-E647-F608-B11BC3288289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E241FF8-9B9E-FBE2-8CAF-945EFD26C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51" y="1304089"/>
            <a:ext cx="1573426" cy="3139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667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1AB5499-EE0D-DE2F-0B69-9D52F5D7DEE4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A23FE7-C4B5-643C-D326-B6530734B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902" y="1075531"/>
            <a:ext cx="8229600" cy="2779922"/>
          </a:xfrm>
        </p:spPr>
        <p:txBody>
          <a:bodyPr>
            <a:noAutofit/>
          </a:bodyPr>
          <a:lstStyle/>
          <a:p>
            <a:pPr marL="0" indent="0">
              <a:spcBef>
                <a:spcPts val="900"/>
              </a:spcBef>
              <a:buNone/>
            </a:pPr>
            <a:r>
              <a:rPr lang="en-US" sz="2000" b="0" dirty="0">
                <a:solidFill>
                  <a:srgbClr val="0055A0"/>
                </a:solidFill>
              </a:rPr>
              <a:t>6.1 Safety Files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</a:pPr>
            <a:r>
              <a:rPr lang="en-US" sz="1600" b="0" dirty="0">
                <a:solidFill>
                  <a:srgbClr val="0055A0"/>
                </a:solidFill>
              </a:rPr>
              <a:t>Establish, in consultation with the Departmental Safety Officers (DSOs) concerned, the </a:t>
            </a:r>
            <a:r>
              <a:rPr lang="en-US" sz="1600" dirty="0">
                <a:solidFill>
                  <a:srgbClr val="0055A0"/>
                </a:solidFill>
              </a:rPr>
              <a:t>Safety documentation </a:t>
            </a:r>
            <a:r>
              <a:rPr lang="en-US" sz="1600" b="0" dirty="0">
                <a:solidFill>
                  <a:srgbClr val="0055A0"/>
                </a:solidFill>
              </a:rPr>
              <a:t>for the </a:t>
            </a:r>
            <a:r>
              <a:rPr lang="en-US" sz="1600" dirty="0">
                <a:solidFill>
                  <a:srgbClr val="0055A0"/>
                </a:solidFill>
              </a:rPr>
              <a:t>dismantling</a:t>
            </a:r>
            <a:r>
              <a:rPr lang="en-US" sz="1600" b="0" dirty="0">
                <a:solidFill>
                  <a:srgbClr val="0055A0"/>
                </a:solidFill>
              </a:rPr>
              <a:t> of the</a:t>
            </a:r>
            <a:r>
              <a:rPr lang="en-US" sz="1600" dirty="0">
                <a:solidFill>
                  <a:srgbClr val="0055A0"/>
                </a:solidFill>
              </a:rPr>
              <a:t> existing target complex </a:t>
            </a:r>
            <a:r>
              <a:rPr lang="en-US" sz="1600" b="0" dirty="0">
                <a:solidFill>
                  <a:srgbClr val="0055A0"/>
                </a:solidFill>
              </a:rPr>
              <a:t>in</a:t>
            </a:r>
            <a:r>
              <a:rPr lang="en-US" sz="1600" dirty="0">
                <a:solidFill>
                  <a:srgbClr val="0055A0"/>
                </a:solidFill>
              </a:rPr>
              <a:t> TCC8</a:t>
            </a:r>
            <a:endParaRPr lang="en-US" sz="1600" b="0" dirty="0">
              <a:solidFill>
                <a:srgbClr val="0055A0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600"/>
              </a:spcAft>
            </a:pPr>
            <a:r>
              <a:rPr lang="en-US" sz="1600" b="0" dirty="0">
                <a:solidFill>
                  <a:schemeClr val="bg1">
                    <a:lumMod val="50000"/>
                  </a:schemeClr>
                </a:solidFill>
              </a:rPr>
              <a:t>Establish and update, in consultation with the Departmental Safety Officers (DSOs) concerned, the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Safety documentation 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</a:rPr>
              <a:t>for the Project, including support for the descriptive and demonstrative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Safety Files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</a:rPr>
              <a:t> of the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new Beam Dump Facility (BDF) 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</a:rPr>
              <a:t>(to be finalized before HI-ECN3 commissioning and operation phase)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b="0" dirty="0">
                <a:solidFill>
                  <a:srgbClr val="0055A0"/>
                </a:solidFill>
              </a:rPr>
              <a:t>Collaborate with other Safety Officers and Safety Support Officers, the HSE Unit, the EP-TH Safety Office, NA-CONS PSO, and the Large Experiment Group Leader in Matters of Safety (LEXGLIMOS), as required</a:t>
            </a: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A2906982-0C42-827F-D096-90CC07502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686800" cy="705332"/>
          </a:xfrm>
        </p:spPr>
        <p:txBody>
          <a:bodyPr>
            <a:noAutofit/>
          </a:bodyPr>
          <a:lstStyle/>
          <a:p>
            <a:r>
              <a:rPr lang="en-US" sz="3600" dirty="0"/>
              <a:t>Main responsibilities &amp; activities – WP6.1</a:t>
            </a:r>
            <a:endParaRPr lang="en-GB" sz="3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8012C38-CA78-D147-6A51-80EF9F1CD7A4}"/>
              </a:ext>
            </a:extLst>
          </p:cNvPr>
          <p:cNvSpPr txBox="1"/>
          <p:nvPr/>
        </p:nvSpPr>
        <p:spPr>
          <a:xfrm>
            <a:off x="272902" y="4520733"/>
            <a:ext cx="87189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/>
              <a:t>1</a:t>
            </a:r>
            <a:r>
              <a:rPr lang="en-US" sz="1600" dirty="0"/>
              <a:t> WP 6.2 Radiation Protection is responsible for the RP Safety File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9FCA6229-1A64-94D9-AF03-874C9D113988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367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AAB6AAE-3740-8FB0-9D7D-734982363C14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A23FE7-C4B5-643C-D326-B6530734B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902" y="1075531"/>
            <a:ext cx="8686800" cy="4006758"/>
          </a:xfrm>
        </p:spPr>
        <p:txBody>
          <a:bodyPr>
            <a:noAutofit/>
          </a:bodyPr>
          <a:lstStyle/>
          <a:p>
            <a:pPr marL="0" indent="0">
              <a:spcBef>
                <a:spcPts val="900"/>
              </a:spcBef>
              <a:buNone/>
            </a:pPr>
            <a:r>
              <a:rPr lang="en-US" sz="2000" b="0" dirty="0">
                <a:solidFill>
                  <a:srgbClr val="0055A0"/>
                </a:solidFill>
              </a:rPr>
              <a:t>6.2 Radiation Protection</a:t>
            </a:r>
          </a:p>
          <a:p>
            <a:pPr marL="342900" indent="-342900">
              <a:spcBef>
                <a:spcPts val="0"/>
              </a:spcBef>
              <a:spcAft>
                <a:spcPts val="300"/>
              </a:spcAft>
            </a:pPr>
            <a:r>
              <a:rPr lang="en-US" sz="1600" b="0" dirty="0">
                <a:solidFill>
                  <a:srgbClr val="0055A0"/>
                </a:solidFill>
              </a:rPr>
              <a:t>Perform a comprehensive radiological assessment</a:t>
            </a:r>
            <a:r>
              <a:rPr lang="en-US" sz="1600" b="0" baseline="30000" dirty="0">
                <a:solidFill>
                  <a:srgbClr val="0055A0"/>
                </a:solidFill>
              </a:rPr>
              <a:t>1</a:t>
            </a:r>
            <a:r>
              <a:rPr lang="en-US" sz="1600" b="0" dirty="0">
                <a:solidFill>
                  <a:srgbClr val="0055A0"/>
                </a:solidFill>
              </a:rPr>
              <a:t> and design optimization of the HI-ECN3 facility and activities connected to it (e.g. TCC8/ECN3 dismantling,TT7 shielding recovery) to ensure that the exposure of personnel to radiation and the radiological impact on the environment are As Low As Reasonably Achievable (ALARA)</a:t>
            </a:r>
          </a:p>
          <a:p>
            <a:pPr marL="342900" indent="-342900">
              <a:spcBef>
                <a:spcPts val="0"/>
              </a:spcBef>
              <a:spcAft>
                <a:spcPts val="300"/>
              </a:spcAft>
            </a:pPr>
            <a:r>
              <a:rPr lang="en-US" sz="1600" b="0" dirty="0">
                <a:solidFill>
                  <a:srgbClr val="0055A0"/>
                </a:solidFill>
              </a:rPr>
              <a:t>Propose operational and environmental RP monitoring and shielding requirements</a:t>
            </a:r>
          </a:p>
          <a:p>
            <a:pPr marL="342900" indent="-342900">
              <a:spcBef>
                <a:spcPts val="0"/>
              </a:spcBef>
              <a:spcAft>
                <a:spcPts val="300"/>
              </a:spcAft>
            </a:pPr>
            <a:r>
              <a:rPr lang="en-US" sz="1600" b="0" dirty="0">
                <a:solidFill>
                  <a:srgbClr val="0055A0"/>
                </a:solidFill>
              </a:rPr>
              <a:t>Provide relevant radiological input to other (sub-) WPs (e.g. FIRIA, radioactive transport/waste, access system, WP2/3/4/5/7)</a:t>
            </a:r>
          </a:p>
          <a:p>
            <a:pPr marL="342900" indent="-342900">
              <a:spcBef>
                <a:spcPts val="0"/>
              </a:spcBef>
              <a:spcAft>
                <a:spcPts val="300"/>
              </a:spcAft>
            </a:pPr>
            <a:r>
              <a:rPr lang="en-US" sz="1600" b="0" dirty="0">
                <a:solidFill>
                  <a:srgbClr val="0055A0"/>
                </a:solidFill>
              </a:rPr>
              <a:t>Provide operational RP support (e.g. TCC8/ECN3 </a:t>
            </a:r>
            <a:r>
              <a:rPr lang="en-US" sz="1600" b="0" dirty="0" err="1">
                <a:solidFill>
                  <a:srgbClr val="0055A0"/>
                </a:solidFill>
              </a:rPr>
              <a:t>decabling</a:t>
            </a:r>
            <a:r>
              <a:rPr lang="en-US" sz="1600" b="0" dirty="0">
                <a:solidFill>
                  <a:srgbClr val="0055A0"/>
                </a:solidFill>
              </a:rPr>
              <a:t>/dismantling)</a:t>
            </a:r>
          </a:p>
          <a:p>
            <a:pPr marL="342900" indent="-342900">
              <a:spcBef>
                <a:spcPts val="0"/>
              </a:spcBef>
              <a:spcAft>
                <a:spcPts val="300"/>
              </a:spcAft>
            </a:pPr>
            <a:r>
              <a:rPr lang="en-US" sz="1600" b="0" dirty="0">
                <a:solidFill>
                  <a:schemeClr val="bg1">
                    <a:lumMod val="50000"/>
                  </a:schemeClr>
                </a:solidFill>
              </a:rPr>
              <a:t>Establish and update together with WP6.3 the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RP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Safety File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</a:rPr>
              <a:t> of the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new Beam Dump Facility (BDF) 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</a:rPr>
              <a:t>(to be finalized before HI-ECN3 commissioning and operation phase)</a:t>
            </a:r>
            <a:endParaRPr lang="en-US" sz="1600" b="0" dirty="0">
              <a:solidFill>
                <a:srgbClr val="0055A0"/>
              </a:solidFill>
            </a:endParaRPr>
          </a:p>
        </p:txBody>
      </p:sp>
      <p:sp>
        <p:nvSpPr>
          <p:cNvPr id="6" name="Title 6">
            <a:extLst>
              <a:ext uri="{FF2B5EF4-FFF2-40B4-BE49-F238E27FC236}">
                <a16:creationId xmlns:a16="http://schemas.microsoft.com/office/drawing/2014/main" id="{A2906982-0C42-827F-D096-90CC07502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686800" cy="705332"/>
          </a:xfrm>
        </p:spPr>
        <p:txBody>
          <a:bodyPr>
            <a:noAutofit/>
          </a:bodyPr>
          <a:lstStyle/>
          <a:p>
            <a:r>
              <a:rPr lang="en-US" sz="3600" dirty="0"/>
              <a:t>Main responsibilities &amp; activities – WP6.2</a:t>
            </a:r>
            <a:endParaRPr lang="en-GB" sz="3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8EF5AD-770B-2852-8418-E8629633A75C}"/>
              </a:ext>
            </a:extLst>
          </p:cNvPr>
          <p:cNvSpPr txBox="1"/>
          <p:nvPr/>
        </p:nvSpPr>
        <p:spPr>
          <a:xfrm>
            <a:off x="603316" y="4383605"/>
            <a:ext cx="6957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/>
              <a:t>1</a:t>
            </a:r>
            <a:r>
              <a:rPr lang="en-US" sz="1600" dirty="0"/>
              <a:t> Excluding radioactive transport and waste</a:t>
            </a:r>
            <a:endParaRPr lang="en-US" sz="1600" baseline="30000" dirty="0"/>
          </a:p>
          <a:p>
            <a:r>
              <a:rPr lang="en-US" sz="1600" i="1" dirty="0">
                <a:solidFill>
                  <a:srgbClr val="00B050"/>
                </a:solidFill>
              </a:rPr>
              <a:t>See detailed deliverables for WP6.2 in the backup slides</a:t>
            </a:r>
            <a:endParaRPr lang="en-CH" sz="1600" i="1" dirty="0">
              <a:solidFill>
                <a:srgbClr val="00B05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B880CB3-AE22-2067-045E-6D2409B8E66F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805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931F07D-2E28-C655-15F7-8BE1DD921C37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A23FE7-C4B5-643C-D326-B6530734B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902" y="1376977"/>
            <a:ext cx="8229600" cy="3203145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900"/>
              </a:spcBef>
              <a:buNone/>
            </a:pPr>
            <a:r>
              <a:rPr lang="en-US" sz="2000" b="0" dirty="0">
                <a:solidFill>
                  <a:srgbClr val="0055A0"/>
                </a:solidFill>
              </a:rPr>
              <a:t>6.3 Radioactive Transport and Waste Management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rgbClr val="0055A0"/>
                </a:solidFill>
              </a:rPr>
              <a:t>Study the radioactive transport and waste management aspects for the </a:t>
            </a:r>
            <a:r>
              <a:rPr lang="en-US" sz="2000" dirty="0">
                <a:solidFill>
                  <a:srgbClr val="0055A0"/>
                </a:solidFill>
              </a:rPr>
              <a:t>dismantling</a:t>
            </a:r>
            <a:r>
              <a:rPr lang="en-US" sz="2000" b="0" dirty="0">
                <a:solidFill>
                  <a:srgbClr val="0055A0"/>
                </a:solidFill>
              </a:rPr>
              <a:t> of the</a:t>
            </a:r>
            <a:r>
              <a:rPr lang="en-US" sz="2000" dirty="0">
                <a:solidFill>
                  <a:srgbClr val="0055A0"/>
                </a:solidFill>
              </a:rPr>
              <a:t> existing target complex </a:t>
            </a:r>
            <a:r>
              <a:rPr lang="en-US" sz="2000" b="0" dirty="0">
                <a:solidFill>
                  <a:srgbClr val="0055A0"/>
                </a:solidFill>
              </a:rPr>
              <a:t>and</a:t>
            </a:r>
            <a:r>
              <a:rPr lang="en-US" sz="2000" dirty="0">
                <a:solidFill>
                  <a:srgbClr val="0055A0"/>
                </a:solidFill>
              </a:rPr>
              <a:t> experiment </a:t>
            </a:r>
            <a:r>
              <a:rPr lang="en-US" sz="2000" b="0" dirty="0">
                <a:solidFill>
                  <a:srgbClr val="0055A0"/>
                </a:solidFill>
              </a:rPr>
              <a:t>in</a:t>
            </a:r>
            <a:r>
              <a:rPr lang="en-US" sz="2000" dirty="0">
                <a:solidFill>
                  <a:srgbClr val="0055A0"/>
                </a:solidFill>
              </a:rPr>
              <a:t> TCC8 </a:t>
            </a:r>
            <a:r>
              <a:rPr lang="en-US" sz="2000" b="0" dirty="0">
                <a:solidFill>
                  <a:srgbClr val="0055A0"/>
                </a:solidFill>
              </a:rPr>
              <a:t>and</a:t>
            </a:r>
            <a:r>
              <a:rPr lang="en-US" sz="2000" dirty="0">
                <a:solidFill>
                  <a:srgbClr val="0055A0"/>
                </a:solidFill>
              </a:rPr>
              <a:t> ECN3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rgbClr val="0055A0"/>
                </a:solidFill>
              </a:rPr>
              <a:t>Study the radioactive transport aspects for the</a:t>
            </a:r>
            <a:r>
              <a:rPr lang="en-US" sz="2000" dirty="0">
                <a:solidFill>
                  <a:srgbClr val="0055A0"/>
                </a:solidFill>
              </a:rPr>
              <a:t> TT7 shielding recovery and prototype target tests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rgbClr val="0055A0"/>
                </a:solidFill>
              </a:rPr>
              <a:t>Provide guidance and support related to radioactive transport and waste for the design of the new HI-ECN3 facility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Establish and update together with WP6.2 the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RP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Safety File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 of the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new Beam Dump Facility (BDF) </a:t>
            </a:r>
            <a:r>
              <a:rPr lang="en-US" sz="2000" b="0" dirty="0">
                <a:solidFill>
                  <a:schemeClr val="bg1">
                    <a:lumMod val="50000"/>
                  </a:schemeClr>
                </a:solidFill>
              </a:rPr>
              <a:t>(to be finalized before HI-ECN3 commissioning and operation phase)</a:t>
            </a:r>
            <a:endParaRPr lang="en-US" sz="2000" b="0" dirty="0">
              <a:solidFill>
                <a:srgbClr val="0055A0"/>
              </a:solidFill>
            </a:endParaRPr>
          </a:p>
          <a:p>
            <a:pPr marL="342900" indent="-342900">
              <a:spcBef>
                <a:spcPts val="900"/>
              </a:spcBef>
            </a:pPr>
            <a:endParaRPr lang="en-US" sz="2000" b="0" dirty="0">
              <a:solidFill>
                <a:srgbClr val="0055A0"/>
              </a:solidFill>
            </a:endParaRPr>
          </a:p>
          <a:p>
            <a:pPr marL="342900" indent="-342900">
              <a:spcBef>
                <a:spcPts val="900"/>
              </a:spcBef>
            </a:pPr>
            <a:endParaRPr lang="en-US" sz="2000" b="0" dirty="0">
              <a:solidFill>
                <a:srgbClr val="0055A0"/>
              </a:solidFill>
            </a:endParaRPr>
          </a:p>
          <a:p>
            <a:pPr>
              <a:lnSpc>
                <a:spcPct val="100000"/>
              </a:lnSpc>
            </a:pPr>
            <a:endParaRPr lang="en-CH" sz="1800" b="0" dirty="0"/>
          </a:p>
        </p:txBody>
      </p:sp>
      <p:sp>
        <p:nvSpPr>
          <p:cNvPr id="10" name="Title 6">
            <a:extLst>
              <a:ext uri="{FF2B5EF4-FFF2-40B4-BE49-F238E27FC236}">
                <a16:creationId xmlns:a16="http://schemas.microsoft.com/office/drawing/2014/main" id="{E1269782-4E1C-92ED-9002-E4C6A0691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686800" cy="705332"/>
          </a:xfrm>
        </p:spPr>
        <p:txBody>
          <a:bodyPr>
            <a:noAutofit/>
          </a:bodyPr>
          <a:lstStyle/>
          <a:p>
            <a:r>
              <a:rPr lang="en-US" sz="3600" dirty="0"/>
              <a:t>Main responsibilities &amp; activities – WP6.3</a:t>
            </a:r>
            <a:endParaRPr lang="en-GB" sz="3600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2F5B2ED1-BAB7-7E11-994C-5FA38154F0F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25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C2B1F1-8281-7366-F93B-E68EB66218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45B6E1C-EE5B-26BC-A0A1-C86E4C474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BDF/</a:t>
            </a:r>
            <a:r>
              <a:rPr lang="en-US" sz="3200" b="1" dirty="0" err="1"/>
              <a:t>SHiP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89445E1-8254-CDAB-7923-01581EC741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1629FD50-A95B-E2A5-D4F1-A3D8F4B7A774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73AD06-4AAE-52FD-7BAF-24A777DA49F9}"/>
              </a:ext>
            </a:extLst>
          </p:cNvPr>
          <p:cNvSpPr txBox="1"/>
          <p:nvPr/>
        </p:nvSpPr>
        <p:spPr>
          <a:xfrm>
            <a:off x="366385" y="655821"/>
            <a:ext cx="4110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Beam Dump Facility / Search for Hidden Particles</a:t>
            </a:r>
            <a:endParaRPr lang="en-GB" sz="1000" i="1" dirty="0"/>
          </a:p>
        </p:txBody>
      </p:sp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CC7BFE21-A661-7FB3-8A03-B96E99035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8373" y="414383"/>
            <a:ext cx="654862" cy="8746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F3721F8-FC8D-23E0-6ADE-4B674E1012AD}"/>
              </a:ext>
            </a:extLst>
          </p:cNvPr>
          <p:cNvSpPr txBox="1"/>
          <p:nvPr/>
        </p:nvSpPr>
        <p:spPr>
          <a:xfrm>
            <a:off x="2798210" y="-18245"/>
            <a:ext cx="63615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Arduini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Jaeckel</a:t>
            </a:r>
            <a:r>
              <a:rPr lang="en-GB" sz="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Post-LS3 Experimental Options in ECN3,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r>
              <a:rPr lang="en-GB" sz="800" b="1" dirty="0" err="1"/>
              <a:t>SHiP</a:t>
            </a:r>
            <a:r>
              <a:rPr lang="en-GB" sz="800" b="1" dirty="0"/>
              <a:t> Collaboration</a:t>
            </a:r>
            <a:r>
              <a:rPr lang="en-GB" sz="800" dirty="0"/>
              <a:t>, BDF/</a:t>
            </a:r>
            <a:r>
              <a:rPr lang="en-GB" sz="800" dirty="0" err="1"/>
              <a:t>SHiP</a:t>
            </a:r>
            <a:r>
              <a:rPr lang="en-GB" sz="800" dirty="0"/>
              <a:t> at the ECN3 high-intensity beam facility, </a:t>
            </a:r>
            <a:r>
              <a:rPr lang="en-GB" sz="800" b="1" dirty="0"/>
              <a:t>CERN-SPSC-2023-033</a:t>
            </a:r>
          </a:p>
          <a:p>
            <a:endParaRPr lang="en-GB" sz="800" dirty="0"/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62C36D2E-E456-C412-9814-16002D68B91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2751" y="1246562"/>
                <a:ext cx="8834216" cy="3701858"/>
              </a:xfrm>
            </p:spPr>
            <p:txBody>
              <a:bodyPr>
                <a:normAutofit/>
              </a:bodyPr>
              <a:lstStyle/>
              <a:p>
                <a:r>
                  <a:rPr lang="en-US" sz="1400" b="1" dirty="0"/>
                  <a:t>Physics: </a:t>
                </a:r>
                <a:r>
                  <a:rPr lang="en-US" sz="1400" dirty="0"/>
                  <a:t>explore and directly search for Feebly Interacting Particles at SPS complementary to collider physics</a:t>
                </a:r>
              </a:p>
              <a:p>
                <a:r>
                  <a:rPr lang="en-US" sz="1400" b="1" dirty="0"/>
                  <a:t>Beam Dump Facility Concept:</a:t>
                </a:r>
              </a:p>
              <a:p>
                <a:pPr lvl="1"/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Use high-intensity 400 GeV/c proton beam and absorb it by a </a:t>
                </a:r>
                <a:r>
                  <a:rPr lang="en-US" sz="1100" dirty="0"/>
                  <a:t>thick (12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1100" dirty="0"/>
                  <a:t>) high-Z target (W, 19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, Molybdenum 10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) surrounded by dump (iron 7.9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)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to maximize production of charmed and beauty mesons  </a:t>
                </a:r>
              </a:p>
              <a:p>
                <a:pPr lvl="1"/>
                <a:r>
                  <a:rPr lang="en-US" sz="1100" dirty="0"/>
                  <a:t>Employ muon sweeper to clean background for sensitive FIP search</a:t>
                </a:r>
              </a:p>
              <a:p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lvl="1"/>
                <a:endParaRPr lang="en-US" sz="1100" dirty="0"/>
              </a:p>
              <a:p>
                <a:endParaRPr lang="en-US" sz="1400" b="1" dirty="0"/>
              </a:p>
              <a:p>
                <a:pPr marL="0" indent="0">
                  <a:buNone/>
                </a:pPr>
                <a:endParaRPr lang="en-US" sz="1400" b="1" dirty="0"/>
              </a:p>
            </p:txBody>
          </p:sp>
        </mc:Choice>
        <mc:Fallback xmlns="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62C36D2E-E456-C412-9814-16002D68B91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751" y="1246562"/>
                <a:ext cx="8834216" cy="3701858"/>
              </a:xfrm>
              <a:blipFill>
                <a:blip r:embed="rId3"/>
                <a:stretch>
                  <a:fillRect t="-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Picture 26">
            <a:extLst>
              <a:ext uri="{FF2B5EF4-FFF2-40B4-BE49-F238E27FC236}">
                <a16:creationId xmlns:a16="http://schemas.microsoft.com/office/drawing/2014/main" id="{39B714AD-8256-CA80-E772-622530397BD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6"/>
          <a:stretch/>
        </p:blipFill>
        <p:spPr>
          <a:xfrm>
            <a:off x="5494479" y="2745902"/>
            <a:ext cx="2489099" cy="133874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535FC84-A8F1-EB9D-C2CC-036DDD6808D7}"/>
              </a:ext>
            </a:extLst>
          </p:cNvPr>
          <p:cNvSpPr txBox="1"/>
          <p:nvPr/>
        </p:nvSpPr>
        <p:spPr bwMode="auto">
          <a:xfrm>
            <a:off x="458384" y="2661205"/>
            <a:ext cx="4256162" cy="169277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 b="1" dirty="0">
                <a:solidFill>
                  <a:schemeClr val="accent3"/>
                </a:solidFill>
              </a:rPr>
              <a:t>High energy  </a:t>
            </a:r>
            <a:r>
              <a:rPr lang="en-US" sz="1200" dirty="0"/>
              <a:t>→ production of charmed and beauty mesons</a:t>
            </a:r>
          </a:p>
          <a:p>
            <a:pPr>
              <a:spcAft>
                <a:spcPts val="600"/>
              </a:spcAft>
            </a:pPr>
            <a:r>
              <a:rPr lang="en-US" sz="1200" b="1" dirty="0">
                <a:solidFill>
                  <a:schemeClr val="accent3"/>
                </a:solidFill>
              </a:rPr>
              <a:t>High </a:t>
            </a:r>
            <a:r>
              <a:rPr lang="el-GR" sz="1200" b="1" dirty="0">
                <a:solidFill>
                  <a:schemeClr val="accent3"/>
                </a:solidFill>
              </a:rPr>
              <a:t>ρ</a:t>
            </a:r>
            <a:r>
              <a:rPr lang="en-US" sz="1200" b="1" dirty="0">
                <a:solidFill>
                  <a:schemeClr val="accent3"/>
                </a:solidFill>
              </a:rPr>
              <a:t>, Z &amp; A </a:t>
            </a:r>
            <a:r>
              <a:rPr lang="en-US" sz="1200" dirty="0"/>
              <a:t>→ Maximize p+ interaction</a:t>
            </a:r>
          </a:p>
          <a:p>
            <a:pPr>
              <a:spcAft>
                <a:spcPts val="600"/>
              </a:spcAft>
            </a:pPr>
            <a:r>
              <a:rPr lang="en-US" sz="1200" b="1" dirty="0">
                <a:solidFill>
                  <a:schemeClr val="accent3"/>
                </a:solidFill>
              </a:rPr>
              <a:t>Shortest </a:t>
            </a:r>
            <a:r>
              <a:rPr lang="el-GR" sz="1200" b="1" dirty="0">
                <a:solidFill>
                  <a:schemeClr val="accent3"/>
                </a:solidFill>
              </a:rPr>
              <a:t>λ</a:t>
            </a:r>
            <a:r>
              <a:rPr lang="en-US" sz="1200" b="1" dirty="0">
                <a:solidFill>
                  <a:schemeClr val="accent3"/>
                </a:solidFill>
              </a:rPr>
              <a:t> </a:t>
            </a:r>
            <a:r>
              <a:rPr lang="en-US" sz="1200" dirty="0"/>
              <a:t>→ Force absorption of K &amp; </a:t>
            </a:r>
            <a:r>
              <a:rPr lang="el-GR" sz="1200" dirty="0"/>
              <a:t>π</a:t>
            </a:r>
            <a:r>
              <a:rPr lang="en-US" sz="1200" dirty="0"/>
              <a:t> to reduce muon &amp; neutrino background</a:t>
            </a:r>
          </a:p>
          <a:p>
            <a:pPr>
              <a:spcAft>
                <a:spcPts val="600"/>
              </a:spcAft>
            </a:pPr>
            <a:r>
              <a:rPr lang="en-US" sz="1200" b="1" dirty="0">
                <a:solidFill>
                  <a:schemeClr val="accent3"/>
                </a:solidFill>
              </a:rPr>
              <a:t>High </a:t>
            </a:r>
            <a:r>
              <a:rPr lang="en-US" sz="1200" b="1" dirty="0" err="1">
                <a:solidFill>
                  <a:schemeClr val="accent3"/>
                </a:solidFill>
              </a:rPr>
              <a:t>ppp</a:t>
            </a:r>
            <a:r>
              <a:rPr lang="en-US" sz="1200" b="1" dirty="0">
                <a:solidFill>
                  <a:schemeClr val="accent3"/>
                </a:solidFill>
              </a:rPr>
              <a:t> &amp; POT </a:t>
            </a:r>
            <a:r>
              <a:rPr lang="en-US" sz="1200" dirty="0"/>
              <a:t>→ overcome small prod cross-section of extra rare events of hidden particles</a:t>
            </a:r>
          </a:p>
          <a:p>
            <a:pPr>
              <a:spcAft>
                <a:spcPts val="600"/>
              </a:spcAft>
            </a:pPr>
            <a:endParaRPr lang="en-GB" sz="12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D9E9DEC-A465-C1C0-D1EF-75994E8AF046}"/>
              </a:ext>
            </a:extLst>
          </p:cNvPr>
          <p:cNvCxnSpPr/>
          <p:nvPr/>
        </p:nvCxnSpPr>
        <p:spPr>
          <a:xfrm>
            <a:off x="4960179" y="3378403"/>
            <a:ext cx="516797" cy="0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EF78CC1-861D-38A2-23E2-C93A47764A18}"/>
              </a:ext>
            </a:extLst>
          </p:cNvPr>
          <p:cNvSpPr txBox="1"/>
          <p:nvPr/>
        </p:nvSpPr>
        <p:spPr>
          <a:xfrm>
            <a:off x="4787104" y="3142999"/>
            <a:ext cx="7533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p (400 GeV)</a:t>
            </a:r>
            <a:endParaRPr lang="en-GB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B06EA6F-E01C-AEBA-3EEF-FC494051F98B}"/>
              </a:ext>
            </a:extLst>
          </p:cNvPr>
          <p:cNvSpPr txBox="1"/>
          <p:nvPr/>
        </p:nvSpPr>
        <p:spPr>
          <a:xfrm>
            <a:off x="470273" y="4236114"/>
            <a:ext cx="84885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j-lt"/>
                <a:cs typeface="Times New Roman" panose="02020603050405020304" pitchFamily="18" charset="0"/>
              </a:rPr>
              <a:t>Among global </a:t>
            </a:r>
            <a:r>
              <a:rPr lang="en-CH" sz="1400" dirty="0">
                <a:latin typeface="+mj-lt"/>
                <a:cs typeface="Times New Roman" panose="02020603050405020304" pitchFamily="18" charset="0"/>
              </a:rPr>
              <a:t>infrastructure, ECN3 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is unique in intensity and energy allowing for</a:t>
            </a:r>
            <a:r>
              <a:rPr lang="en-CH" sz="1400" dirty="0">
                <a:solidFill>
                  <a:srgbClr val="FF8F5A"/>
                </a:solidFill>
                <a:latin typeface="+mj-lt"/>
                <a:cs typeface="Times New Roman" panose="02020603050405020304" pitchFamily="18" charset="0"/>
              </a:rPr>
              <a:t> high rate of heavy flavor production </a:t>
            </a:r>
            <a:r>
              <a:rPr lang="en-CH" sz="1400" dirty="0">
                <a:latin typeface="+mj-lt"/>
                <a:cs typeface="Times New Roman" panose="02020603050405020304" pitchFamily="18" charset="0"/>
              </a:rPr>
              <a:t>with experimental access to</a:t>
            </a:r>
            <a:r>
              <a:rPr lang="en-US" sz="1400" dirty="0">
                <a:latin typeface="+mj-lt"/>
                <a:cs typeface="Times New Roman" panose="02020603050405020304" pitchFamily="18" charset="0"/>
              </a:rPr>
              <a:t> feebly interacting and long-lived particles</a:t>
            </a:r>
          </a:p>
          <a:p>
            <a:endParaRPr lang="en-US" sz="1600" dirty="0"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7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A23FE7-C4B5-643C-D326-B6530734B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902" y="1376977"/>
            <a:ext cx="8229600" cy="3203145"/>
          </a:xfrm>
        </p:spPr>
        <p:txBody>
          <a:bodyPr>
            <a:normAutofit/>
          </a:bodyPr>
          <a:lstStyle/>
          <a:p>
            <a:pPr marL="0" indent="0">
              <a:spcBef>
                <a:spcPts val="900"/>
              </a:spcBef>
              <a:buNone/>
            </a:pPr>
            <a:r>
              <a:rPr lang="en-US" sz="2000" b="0" dirty="0">
                <a:solidFill>
                  <a:srgbClr val="0055A0"/>
                </a:solidFill>
              </a:rPr>
              <a:t>6.4 Fire Safety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rgbClr val="0055A0"/>
                </a:solidFill>
              </a:rPr>
              <a:t>Perform a Fire Induced Radiological Integrated Assessment (FIRIA) to evaluate the safety outcome in case of fire of the HI-ECN3 facility (including it’s above-ground buildings) with a given fire protection concept including radiological impact on first responders, environment and public;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rgbClr val="0055A0"/>
                </a:solidFill>
              </a:rPr>
              <a:t>Timely provide recommendations to the project to include a state-of –the-art fire concept in the facility design;</a:t>
            </a:r>
          </a:p>
          <a:p>
            <a:pPr marL="0" indent="0">
              <a:spcBef>
                <a:spcPts val="900"/>
              </a:spcBef>
              <a:buNone/>
            </a:pPr>
            <a:endParaRPr lang="en-US" sz="2000" b="0" dirty="0">
              <a:solidFill>
                <a:srgbClr val="0055A0"/>
              </a:solidFill>
            </a:endParaRPr>
          </a:p>
          <a:p>
            <a:pPr>
              <a:lnSpc>
                <a:spcPct val="100000"/>
              </a:lnSpc>
            </a:pPr>
            <a:endParaRPr lang="en-CH" sz="1800" b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7CB0FE5B-0FD8-5B38-0843-0C9A600DF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686800" cy="705332"/>
          </a:xfrm>
        </p:spPr>
        <p:txBody>
          <a:bodyPr>
            <a:noAutofit/>
          </a:bodyPr>
          <a:lstStyle/>
          <a:p>
            <a:r>
              <a:rPr lang="en-US" sz="3600" dirty="0"/>
              <a:t>Main responsibilities &amp; activities – WP6.4</a:t>
            </a:r>
            <a:endParaRPr lang="en-GB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C34F33-9583-043F-4A9D-9216569B3634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59779D5F-E8A7-7D1E-795E-F04C9A05ADE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34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F0D7365-75AC-E44E-B9B7-EACECD6A9153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A23FE7-C4B5-643C-D326-B6530734B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2902" y="1370538"/>
            <a:ext cx="8229600" cy="3203145"/>
          </a:xfrm>
        </p:spPr>
        <p:txBody>
          <a:bodyPr>
            <a:normAutofit fontScale="85000" lnSpcReduction="10000"/>
          </a:bodyPr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2000" b="0" dirty="0">
                <a:solidFill>
                  <a:srgbClr val="0055A0"/>
                </a:solidFill>
              </a:rPr>
              <a:t>6.5 Access &amp; Safety Systems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</a:pPr>
            <a:r>
              <a:rPr lang="en-GB" sz="2000" b="0" dirty="0">
                <a:solidFill>
                  <a:srgbClr val="0055A0"/>
                </a:solidFill>
              </a:rPr>
              <a:t>Perform, in consultation with the safety actors concerned (DSOs, RP), a risk assessment exercise to propose access sectorization modifications for:</a:t>
            </a:r>
          </a:p>
          <a:p>
            <a:pPr marL="715963" indent="-352425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2000" b="0" dirty="0">
                <a:solidFill>
                  <a:srgbClr val="0055A0"/>
                </a:solidFill>
              </a:rPr>
              <a:t>beam commissioning phase prior to HI-ECN3 completion</a:t>
            </a:r>
          </a:p>
          <a:p>
            <a:pPr marL="715963" indent="-352425">
              <a:spcBef>
                <a:spcPts val="0"/>
              </a:spcBef>
              <a:buFont typeface="Arial" panose="020B0604020202020204" pitchFamily="34" charset="0"/>
              <a:buChar char="−"/>
            </a:pPr>
            <a:r>
              <a:rPr lang="en-GB" sz="2000" b="0" dirty="0">
                <a:solidFill>
                  <a:srgbClr val="0055A0"/>
                </a:solidFill>
              </a:rPr>
              <a:t>HI-ECN3 commissioning/operation phase</a:t>
            </a:r>
          </a:p>
          <a:p>
            <a:pPr marL="342900" indent="-342900">
              <a:spcBef>
                <a:spcPts val="900"/>
              </a:spcBef>
            </a:pPr>
            <a:r>
              <a:rPr lang="en-GB" sz="2000" b="0" dirty="0">
                <a:solidFill>
                  <a:srgbClr val="0055A0"/>
                </a:solidFill>
              </a:rPr>
              <a:t>Establish the required extensions and modifications to the access system’s (SPS PPS) TCC8-ECN3 interlocked zone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rgbClr val="0055A0"/>
                </a:solidFill>
              </a:rPr>
              <a:t>Establish the design of Safety Systems, including the fire detection, protection and evacuation of the surface and underground, the fire-resistant partition installations, dry risers, and the gas detection systems</a:t>
            </a:r>
          </a:p>
          <a:p>
            <a:pPr marL="0" indent="0">
              <a:spcBef>
                <a:spcPts val="900"/>
              </a:spcBef>
              <a:buNone/>
            </a:pPr>
            <a:endParaRPr lang="en-US" sz="2000" b="0" dirty="0">
              <a:solidFill>
                <a:srgbClr val="0055A0"/>
              </a:solidFill>
            </a:endParaRPr>
          </a:p>
          <a:p>
            <a:pPr>
              <a:lnSpc>
                <a:spcPct val="100000"/>
              </a:lnSpc>
            </a:pPr>
            <a:endParaRPr lang="en-CH" sz="1800" b="0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2286502-0733-73FC-3731-A5F724DBD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686800" cy="705332"/>
          </a:xfrm>
        </p:spPr>
        <p:txBody>
          <a:bodyPr>
            <a:noAutofit/>
          </a:bodyPr>
          <a:lstStyle/>
          <a:p>
            <a:r>
              <a:rPr lang="en-US" sz="3600" dirty="0"/>
              <a:t>Main responsibilities &amp; activities – WP6.5</a:t>
            </a:r>
            <a:endParaRPr lang="en-GB" sz="3600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B2F41A96-5D4F-5C82-81BF-4F114A0FB40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16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DA23FE7-C4B5-643C-D326-B6530734BE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296" y="1296840"/>
            <a:ext cx="8229600" cy="3671540"/>
          </a:xfrm>
        </p:spPr>
        <p:txBody>
          <a:bodyPr>
            <a:normAutofit/>
          </a:bodyPr>
          <a:lstStyle/>
          <a:p>
            <a:pPr marL="0" indent="0">
              <a:spcBef>
                <a:spcPts val="900"/>
              </a:spcBef>
              <a:buNone/>
            </a:pPr>
            <a:r>
              <a:rPr lang="en-US" sz="2000" b="0" dirty="0">
                <a:solidFill>
                  <a:srgbClr val="0055A0"/>
                </a:solidFill>
              </a:rPr>
              <a:t>6.6 Occupational Safety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rgbClr val="0055A0"/>
                </a:solidFill>
              </a:rPr>
              <a:t>Assist the project in identifying potential hazards within the project connected to process safety, occupational health and environmental protection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rgbClr val="0055A0"/>
                </a:solidFill>
              </a:rPr>
              <a:t>Provide tailored safety requirements for the project, based on the identified hazards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rgbClr val="0055A0"/>
                </a:solidFill>
              </a:rPr>
              <a:t>Provide guidance and support throughout the project’s full life-cycle</a:t>
            </a:r>
          </a:p>
          <a:p>
            <a:pPr marL="342900" indent="-342900">
              <a:spcBef>
                <a:spcPts val="900"/>
              </a:spcBef>
            </a:pPr>
            <a:r>
              <a:rPr lang="en-US" sz="2000" b="0" dirty="0">
                <a:solidFill>
                  <a:schemeClr val="tx1"/>
                </a:solidFill>
              </a:rPr>
              <a:t>Perform relevant safety inspections</a:t>
            </a:r>
          </a:p>
          <a:p>
            <a:pPr marL="342900" indent="-342900">
              <a:spcBef>
                <a:spcPts val="900"/>
              </a:spcBef>
            </a:pPr>
            <a:endParaRPr lang="en-US" sz="2000" b="0" dirty="0">
              <a:solidFill>
                <a:srgbClr val="0055A0"/>
              </a:solidFill>
            </a:endParaRPr>
          </a:p>
          <a:p>
            <a:pPr marL="0" indent="0">
              <a:spcBef>
                <a:spcPts val="900"/>
              </a:spcBef>
              <a:buNone/>
            </a:pPr>
            <a:endParaRPr lang="en-US" sz="2000" b="0" dirty="0">
              <a:solidFill>
                <a:srgbClr val="0055A0"/>
              </a:solidFill>
            </a:endParaRPr>
          </a:p>
          <a:p>
            <a:pPr>
              <a:lnSpc>
                <a:spcPct val="100000"/>
              </a:lnSpc>
            </a:pPr>
            <a:endParaRPr lang="en-CH" sz="1800" b="0" dirty="0"/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A9DC7E07-365F-7C55-EE16-BCA7B37B2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686800" cy="705332"/>
          </a:xfrm>
        </p:spPr>
        <p:txBody>
          <a:bodyPr>
            <a:noAutofit/>
          </a:bodyPr>
          <a:lstStyle/>
          <a:p>
            <a:r>
              <a:rPr lang="en-US" sz="3600" dirty="0"/>
              <a:t>Main responsibilities &amp; activities – WP6.6</a:t>
            </a:r>
            <a:endParaRPr lang="en-GB" sz="3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C9CA8A-0E85-BBF8-3695-B3205BE7CE01}"/>
              </a:ext>
            </a:extLst>
          </p:cNvPr>
          <p:cNvSpPr txBox="1"/>
          <p:nvPr/>
        </p:nvSpPr>
        <p:spPr>
          <a:xfrm rot="19815238">
            <a:off x="628342" y="1221450"/>
            <a:ext cx="7618700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7500" dirty="0">
                <a:solidFill>
                  <a:schemeClr val="bg1">
                    <a:lumMod val="75000"/>
                    <a:alpha val="22000"/>
                  </a:schemeClr>
                </a:solidFill>
              </a:rPr>
              <a:t>DRAFT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0DF88E-24A0-3A37-37E2-3FAFE6F71B1D}"/>
              </a:ext>
            </a:extLst>
          </p:cNvPr>
          <p:cNvSpPr txBox="1"/>
          <p:nvPr/>
        </p:nvSpPr>
        <p:spPr>
          <a:xfrm>
            <a:off x="439296" y="4547507"/>
            <a:ext cx="811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00B050"/>
                </a:solidFill>
              </a:rPr>
              <a:t>HI-ECN3 Project Launch Safety Discussion on 21/03/2024, </a:t>
            </a:r>
            <a:r>
              <a:rPr lang="en-GB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</a:t>
            </a:r>
            <a:r>
              <a:rPr lang="en-GB" dirty="0">
                <a:solidFill>
                  <a:srgbClr val="00B050"/>
                </a:solidFill>
              </a:rPr>
              <a:t> </a:t>
            </a: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1A7F0325-44CA-D61A-3F04-C2A9BFBB6CC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90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dirty="0"/>
              <a:t>Study Project Milestones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FD82697-088D-6982-6DA7-AD081063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751" y="1252376"/>
            <a:ext cx="8916289" cy="3819517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NA-CONS C&amp;S Review: </a:t>
            </a:r>
            <a:r>
              <a:rPr lang="en-US" dirty="0">
                <a:solidFill>
                  <a:srgbClr val="00B050"/>
                </a:solidFill>
              </a:rPr>
              <a:t>align for MTP2024 – </a:t>
            </a:r>
            <a:r>
              <a:rPr lang="en-US" b="1" dirty="0">
                <a:solidFill>
                  <a:srgbClr val="00B050"/>
                </a:solidFill>
              </a:rPr>
              <a:t>February 2024</a:t>
            </a:r>
          </a:p>
          <a:p>
            <a:r>
              <a:rPr lang="en-US" b="1" dirty="0">
                <a:solidFill>
                  <a:srgbClr val="00B050"/>
                </a:solidFill>
              </a:rPr>
              <a:t>Experiment(s) Decision at Research Board </a:t>
            </a:r>
            <a:r>
              <a:rPr lang="en-US" dirty="0">
                <a:solidFill>
                  <a:srgbClr val="00B050"/>
                </a:solidFill>
              </a:rPr>
              <a:t>– </a:t>
            </a:r>
            <a:r>
              <a:rPr lang="en-US" b="1" dirty="0">
                <a:solidFill>
                  <a:srgbClr val="00B050"/>
                </a:solidFill>
              </a:rPr>
              <a:t>6 March 2024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Launch Safety Discussion: </a:t>
            </a:r>
            <a:r>
              <a:rPr lang="en-US" dirty="0">
                <a:solidFill>
                  <a:srgbClr val="00B050"/>
                </a:solidFill>
              </a:rPr>
              <a:t>start Initial Enquiry for PESS Process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Launch preparations for dismantling of TCC8 / ECN3 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Launch CERN TT7 Shielding Recovery Project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Update MTP2024</a:t>
            </a:r>
          </a:p>
          <a:p>
            <a:r>
              <a:rPr lang="en-US" b="1" dirty="0"/>
              <a:t>Formal HI-ECN3 Project Approval (MTP2024?) – after CERN RB June 2024</a:t>
            </a:r>
          </a:p>
          <a:p>
            <a:pPr lvl="1"/>
            <a:r>
              <a:rPr lang="en-US" dirty="0"/>
              <a:t>Mandate including transition from Study → Project </a:t>
            </a:r>
          </a:p>
          <a:p>
            <a:r>
              <a:rPr lang="en-US" b="1" dirty="0"/>
              <a:t>First draft TDR “lite” &amp; WBS </a:t>
            </a:r>
            <a:r>
              <a:rPr lang="en-US" dirty="0"/>
              <a:t>–</a:t>
            </a:r>
            <a:r>
              <a:rPr lang="en-US" b="1" dirty="0"/>
              <a:t> by end 2024</a:t>
            </a:r>
          </a:p>
          <a:p>
            <a:r>
              <a:rPr lang="en-US" b="1" dirty="0"/>
              <a:t>IRP Due Diligence – May 2024: </a:t>
            </a:r>
            <a:r>
              <a:rPr lang="en-US" dirty="0"/>
              <a:t>draft now circulating </a:t>
            </a:r>
            <a:r>
              <a:rPr lang="en-US" b="1" dirty="0"/>
              <a:t>EDMS #3075794</a:t>
            </a:r>
          </a:p>
          <a:p>
            <a:r>
              <a:rPr lang="en-US" b="1" dirty="0"/>
              <a:t>IRP </a:t>
            </a:r>
            <a:r>
              <a:rPr lang="en-US" b="1" dirty="0" err="1"/>
              <a:t>Authorisation</a:t>
            </a:r>
            <a:r>
              <a:rPr lang="en-US" b="1" dirty="0"/>
              <a:t> – Q3 2025 ? </a:t>
            </a:r>
          </a:p>
          <a:p>
            <a:r>
              <a:rPr lang="en-US" b="1" dirty="0"/>
              <a:t>Final TDR &amp; WBS </a:t>
            </a:r>
            <a:r>
              <a:rPr lang="en-US" dirty="0"/>
              <a:t>–</a:t>
            </a:r>
            <a:r>
              <a:rPr lang="en-US" b="1" dirty="0"/>
              <a:t> by end 2025</a:t>
            </a:r>
          </a:p>
          <a:p>
            <a:pPr lvl="2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268287" lvl="1" indent="0">
              <a:buNone/>
            </a:pPr>
            <a:endParaRPr lang="en-US" dirty="0"/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43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462BBF-839F-2D4A-7163-963BE1667C4A}"/>
              </a:ext>
            </a:extLst>
          </p:cNvPr>
          <p:cNvSpPr txBox="1"/>
          <p:nvPr/>
        </p:nvSpPr>
        <p:spPr>
          <a:xfrm>
            <a:off x="3059723" y="6218"/>
            <a:ext cx="608427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t"/>
            <a:r>
              <a:rPr lang="en-GB" sz="1000" b="0" i="1" dirty="0">
                <a:effectLst/>
                <a:latin typeface="arial" panose="020B0604020202020204" pitchFamily="34" charset="0"/>
              </a:rPr>
              <a:t>See ECN3 High Intensity Study Project Mandate</a:t>
            </a:r>
            <a:r>
              <a:rPr lang="en-GB" sz="1000" b="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1000" b="1" dirty="0">
                <a:latin typeface="arial" panose="020B0604020202020204" pitchFamily="34" charset="0"/>
              </a:rPr>
              <a:t>EDMS #2921486</a:t>
            </a:r>
            <a:endParaRPr lang="en-GB" sz="1000" b="1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5AF10B8-3B5A-124A-0175-036A9033AA96}"/>
              </a:ext>
            </a:extLst>
          </p:cNvPr>
          <p:cNvSpPr txBox="1"/>
          <p:nvPr/>
        </p:nvSpPr>
        <p:spPr>
          <a:xfrm>
            <a:off x="2563446" y="789226"/>
            <a:ext cx="82210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i="1" dirty="0"/>
              <a:t>… do not forget this is a TDR Study Project transitioning into a Project simultaneously</a:t>
            </a:r>
            <a:endParaRPr lang="en-CH" sz="1200" i="1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1E6E652-A535-5EA4-2239-69D9EAA23572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091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48EC08-61EB-17F8-31A2-D92852B018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6B5B405-16E7-F08B-D994-E51DDA186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Budget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65891B49-ABD9-AD36-59F2-74CE3CF94D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394859"/>
              </p:ext>
            </p:extLst>
          </p:nvPr>
        </p:nvGraphicFramePr>
        <p:xfrm>
          <a:off x="252863" y="1729802"/>
          <a:ext cx="8635526" cy="2687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6943">
                  <a:extLst>
                    <a:ext uri="{9D8B030D-6E8A-4147-A177-3AD203B41FA5}">
                      <a16:colId xmlns:a16="http://schemas.microsoft.com/office/drawing/2014/main" val="2495697012"/>
                    </a:ext>
                  </a:extLst>
                </a:gridCol>
                <a:gridCol w="543303">
                  <a:extLst>
                    <a:ext uri="{9D8B030D-6E8A-4147-A177-3AD203B41FA5}">
                      <a16:colId xmlns:a16="http://schemas.microsoft.com/office/drawing/2014/main" val="2111911223"/>
                    </a:ext>
                  </a:extLst>
                </a:gridCol>
                <a:gridCol w="427139">
                  <a:extLst>
                    <a:ext uri="{9D8B030D-6E8A-4147-A177-3AD203B41FA5}">
                      <a16:colId xmlns:a16="http://schemas.microsoft.com/office/drawing/2014/main" val="3078599259"/>
                    </a:ext>
                  </a:extLst>
                </a:gridCol>
                <a:gridCol w="2646652">
                  <a:extLst>
                    <a:ext uri="{9D8B030D-6E8A-4147-A177-3AD203B41FA5}">
                      <a16:colId xmlns:a16="http://schemas.microsoft.com/office/drawing/2014/main" val="2330752248"/>
                    </a:ext>
                  </a:extLst>
                </a:gridCol>
                <a:gridCol w="410008">
                  <a:extLst>
                    <a:ext uri="{9D8B030D-6E8A-4147-A177-3AD203B41FA5}">
                      <a16:colId xmlns:a16="http://schemas.microsoft.com/office/drawing/2014/main" val="1505972840"/>
                    </a:ext>
                  </a:extLst>
                </a:gridCol>
                <a:gridCol w="440683">
                  <a:extLst>
                    <a:ext uri="{9D8B030D-6E8A-4147-A177-3AD203B41FA5}">
                      <a16:colId xmlns:a16="http://schemas.microsoft.com/office/drawing/2014/main" val="149373704"/>
                    </a:ext>
                  </a:extLst>
                </a:gridCol>
                <a:gridCol w="527415">
                  <a:extLst>
                    <a:ext uri="{9D8B030D-6E8A-4147-A177-3AD203B41FA5}">
                      <a16:colId xmlns:a16="http://schemas.microsoft.com/office/drawing/2014/main" val="754564325"/>
                    </a:ext>
                  </a:extLst>
                </a:gridCol>
                <a:gridCol w="440683">
                  <a:extLst>
                    <a:ext uri="{9D8B030D-6E8A-4147-A177-3AD203B41FA5}">
                      <a16:colId xmlns:a16="http://schemas.microsoft.com/office/drawing/2014/main" val="2404760442"/>
                    </a:ext>
                  </a:extLst>
                </a:gridCol>
                <a:gridCol w="440683">
                  <a:extLst>
                    <a:ext uri="{9D8B030D-6E8A-4147-A177-3AD203B41FA5}">
                      <a16:colId xmlns:a16="http://schemas.microsoft.com/office/drawing/2014/main" val="571424112"/>
                    </a:ext>
                  </a:extLst>
                </a:gridCol>
                <a:gridCol w="440683">
                  <a:extLst>
                    <a:ext uri="{9D8B030D-6E8A-4147-A177-3AD203B41FA5}">
                      <a16:colId xmlns:a16="http://schemas.microsoft.com/office/drawing/2014/main" val="3016303573"/>
                    </a:ext>
                  </a:extLst>
                </a:gridCol>
                <a:gridCol w="440683">
                  <a:extLst>
                    <a:ext uri="{9D8B030D-6E8A-4147-A177-3AD203B41FA5}">
                      <a16:colId xmlns:a16="http://schemas.microsoft.com/office/drawing/2014/main" val="973256744"/>
                    </a:ext>
                  </a:extLst>
                </a:gridCol>
                <a:gridCol w="440683">
                  <a:extLst>
                    <a:ext uri="{9D8B030D-6E8A-4147-A177-3AD203B41FA5}">
                      <a16:colId xmlns:a16="http://schemas.microsoft.com/office/drawing/2014/main" val="3359359806"/>
                    </a:ext>
                  </a:extLst>
                </a:gridCol>
                <a:gridCol w="499285">
                  <a:extLst>
                    <a:ext uri="{9D8B030D-6E8A-4147-A177-3AD203B41FA5}">
                      <a16:colId xmlns:a16="http://schemas.microsoft.com/office/drawing/2014/main" val="3363352820"/>
                    </a:ext>
                  </a:extLst>
                </a:gridCol>
                <a:gridCol w="440683">
                  <a:extLst>
                    <a:ext uri="{9D8B030D-6E8A-4147-A177-3AD203B41FA5}">
                      <a16:colId xmlns:a16="http://schemas.microsoft.com/office/drawing/2014/main" val="1740716650"/>
                    </a:ext>
                  </a:extLst>
                </a:gridCol>
              </a:tblGrid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DEP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Group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TDR 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2023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2024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2025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2026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2027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2028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2029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2030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2031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Total</a:t>
                      </a:r>
                      <a:endParaRPr lang="en-GB" sz="1050" b="1" i="0" u="none" strike="noStrike" dirty="0"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b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2587543"/>
                  </a:ext>
                </a:extLst>
              </a:tr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HSE-RP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Add. RP Monitors for Beam Delivery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35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90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135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655161409"/>
                  </a:ext>
                </a:extLst>
              </a:tr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HSE-RP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EHN1 ramp Classification RP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250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400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04176418"/>
                  </a:ext>
                </a:extLst>
              </a:tr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HSE-RP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ECN3 bridge shielding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200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300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700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732454343"/>
                  </a:ext>
                </a:extLst>
              </a:tr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EN-AA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P42/TCC8 Access door modification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100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77216112"/>
                  </a:ext>
                </a:extLst>
              </a:tr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EN-AA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4&amp;5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TCC8/ECN3 access system and fire doors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300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525672501"/>
                  </a:ext>
                </a:extLst>
              </a:tr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EN-AA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4&amp;5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TCC8/ECN3 Fire Safety System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750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94688049"/>
                  </a:ext>
                </a:extLst>
              </a:tr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HSE-RP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Radioactive waste package and disposal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314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750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436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1500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976715248"/>
                  </a:ext>
                </a:extLst>
              </a:tr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HSE-RP</a:t>
                      </a:r>
                      <a:endParaRPr lang="en-GB" sz="1050" b="0" i="0" u="none" strike="noStrike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Add. RP monitors for target complex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145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145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993234892"/>
                  </a:ext>
                </a:extLst>
              </a:tr>
              <a:tr h="268718"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HSE-RP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6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Operational RP support 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50" b="0" i="0" u="none" strike="noStrike" dirty="0"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326</a:t>
                      </a:r>
                      <a:endParaRPr lang="en-GB" sz="1050" b="0" i="0" u="none" strike="noStrike" dirty="0"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2406968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A064DC47-0829-A93A-9250-1CBA0A20871C}"/>
              </a:ext>
            </a:extLst>
          </p:cNvPr>
          <p:cNvSpPr txBox="1"/>
          <p:nvPr/>
        </p:nvSpPr>
        <p:spPr>
          <a:xfrm>
            <a:off x="252863" y="4509454"/>
            <a:ext cx="7934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*Additional 25 </a:t>
            </a:r>
            <a:r>
              <a:rPr lang="en-US" sz="1400" dirty="0" err="1"/>
              <a:t>kCHF</a:t>
            </a:r>
            <a:r>
              <a:rPr lang="en-US" sz="1400" dirty="0"/>
              <a:t> for TT7 shielding recovery operational RP support and road transport</a:t>
            </a:r>
            <a:endParaRPr lang="en-GB" sz="14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2B76DB-91AA-3ACD-E4D5-965F1852D011}"/>
              </a:ext>
            </a:extLst>
          </p:cNvPr>
          <p:cNvSpPr txBox="1"/>
          <p:nvPr/>
        </p:nvSpPr>
        <p:spPr>
          <a:xfrm>
            <a:off x="457200" y="1267998"/>
            <a:ext cx="76100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Budget and spending profile need to be iterated in TDR phase</a:t>
            </a:r>
            <a:endParaRPr lang="en-GB" dirty="0"/>
          </a:p>
        </p:txBody>
      </p:sp>
      <p:sp>
        <p:nvSpPr>
          <p:cNvPr id="30" name="Footer Placeholder 6">
            <a:extLst>
              <a:ext uri="{FF2B5EF4-FFF2-40B4-BE49-F238E27FC236}">
                <a16:creationId xmlns:a16="http://schemas.microsoft.com/office/drawing/2014/main" id="{1191446C-B3B3-09E5-664D-37354FD3A88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8954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370D7-2C2F-7658-0D4F-B0E97BC4C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28D97F-508D-EC3C-EF63-A384F2B8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Pre-LS3 PLAN activities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874CBE9-7812-7DBA-8B80-B1010E71EB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765089"/>
              </p:ext>
            </p:extLst>
          </p:nvPr>
        </p:nvGraphicFramePr>
        <p:xfrm>
          <a:off x="225509" y="1543172"/>
          <a:ext cx="8692982" cy="1989390"/>
        </p:xfrm>
        <a:graphic>
          <a:graphicData uri="http://schemas.openxmlformats.org/drawingml/2006/table">
            <a:tbl>
              <a:tblPr firstRow="1" bandRow="1">
                <a:tableStyleId>{5202B0CA-FC54-4496-8BCA-5EF66A818D29}</a:tableStyleId>
              </a:tblPr>
              <a:tblGrid>
                <a:gridCol w="4260917">
                  <a:extLst>
                    <a:ext uri="{9D8B030D-6E8A-4147-A177-3AD203B41FA5}">
                      <a16:colId xmlns:a16="http://schemas.microsoft.com/office/drawing/2014/main" val="1965672325"/>
                    </a:ext>
                  </a:extLst>
                </a:gridCol>
                <a:gridCol w="355667">
                  <a:extLst>
                    <a:ext uri="{9D8B030D-6E8A-4147-A177-3AD203B41FA5}">
                      <a16:colId xmlns:a16="http://schemas.microsoft.com/office/drawing/2014/main" val="1279022793"/>
                    </a:ext>
                  </a:extLst>
                </a:gridCol>
                <a:gridCol w="1100205">
                  <a:extLst>
                    <a:ext uri="{9D8B030D-6E8A-4147-A177-3AD203B41FA5}">
                      <a16:colId xmlns:a16="http://schemas.microsoft.com/office/drawing/2014/main" val="2886862887"/>
                    </a:ext>
                  </a:extLst>
                </a:gridCol>
                <a:gridCol w="870017">
                  <a:extLst>
                    <a:ext uri="{9D8B030D-6E8A-4147-A177-3AD203B41FA5}">
                      <a16:colId xmlns:a16="http://schemas.microsoft.com/office/drawing/2014/main" val="1258633470"/>
                    </a:ext>
                  </a:extLst>
                </a:gridCol>
                <a:gridCol w="887480">
                  <a:extLst>
                    <a:ext uri="{9D8B030D-6E8A-4147-A177-3AD203B41FA5}">
                      <a16:colId xmlns:a16="http://schemas.microsoft.com/office/drawing/2014/main" val="743372572"/>
                    </a:ext>
                  </a:extLst>
                </a:gridCol>
                <a:gridCol w="1218696">
                  <a:extLst>
                    <a:ext uri="{9D8B030D-6E8A-4147-A177-3AD203B41FA5}">
                      <a16:colId xmlns:a16="http://schemas.microsoft.com/office/drawing/2014/main" val="2426064614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r>
                        <a:rPr lang="en-GB" sz="1200" b="1" dirty="0"/>
                        <a:t>Activity Description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WP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HI-ECN3 WPL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Plan </a:t>
                      </a:r>
                    </a:p>
                    <a:p>
                      <a:pPr algn="ctr"/>
                      <a:r>
                        <a:rPr lang="en-GB" sz="1200" b="1" dirty="0"/>
                        <a:t>Number(s)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Timeline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Main Group(s)</a:t>
                      </a:r>
                    </a:p>
                    <a:p>
                      <a:pPr algn="ctr"/>
                      <a:r>
                        <a:rPr lang="en-GB" sz="1200" b="1" dirty="0"/>
                        <a:t>Implicated</a:t>
                      </a:r>
                    </a:p>
                  </a:txBody>
                  <a:tcPr marL="33371" marR="33371" marT="16685" marB="16685" anchor="ctr"/>
                </a:tc>
                <a:extLst>
                  <a:ext uri="{0D108BD9-81ED-4DB2-BD59-A6C34878D82A}">
                    <a16:rowId xmlns:a16="http://schemas.microsoft.com/office/drawing/2014/main" val="360528510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200" b="0" dirty="0"/>
                        <a:t>New ECN3 Prototype Target in T6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0"/>
                        <a:t>3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R. XIMENES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0" dirty="0"/>
                        <a:t>12969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2025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STI</a:t>
                      </a:r>
                    </a:p>
                  </a:txBody>
                  <a:tcPr marL="33371" marR="33371" marT="16685" marB="16685" anchor="ctr"/>
                </a:tc>
                <a:extLst>
                  <a:ext uri="{0D108BD9-81ED-4DB2-BD59-A6C34878D82A}">
                    <a16:rowId xmlns:a16="http://schemas.microsoft.com/office/drawing/2014/main" val="399028557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200" b="1" dirty="0"/>
                        <a:t>Cable Identification Campaign in TCC8/ECN3 for HI-ECN3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/>
                        <a:t>5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/>
                        <a:t>F. BUTIN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13010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YETS24/25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EA, EL, RP, EP</a:t>
                      </a:r>
                    </a:p>
                  </a:txBody>
                  <a:tcPr marL="33371" marR="33371" marT="16685" marB="16685" anchor="ctr"/>
                </a:tc>
                <a:extLst>
                  <a:ext uri="{0D108BD9-81ED-4DB2-BD59-A6C34878D82A}">
                    <a16:rowId xmlns:a16="http://schemas.microsoft.com/office/drawing/2014/main" val="4175835421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200" b="1" dirty="0"/>
                        <a:t>TT7 Shielding Recovery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5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F. BUTIN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13787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&lt; LS3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EA, HE, RP, SCE, STI</a:t>
                      </a:r>
                    </a:p>
                  </a:txBody>
                  <a:tcPr marL="33371" marR="33371" marT="16685" marB="16685" anchor="ctr"/>
                </a:tc>
                <a:extLst>
                  <a:ext uri="{0D108BD9-81ED-4DB2-BD59-A6C34878D82A}">
                    <a16:rowId xmlns:a16="http://schemas.microsoft.com/office/drawing/2014/main" val="348532630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GB" sz="1200" b="0" dirty="0"/>
                        <a:t>New trench to re-route existing network and services (around new road extension) 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0"/>
                        <a:t>5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F. BUTIN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200" b="0" dirty="0"/>
                        <a:t>14167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&lt; LS3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SCE, CV, EL</a:t>
                      </a:r>
                    </a:p>
                  </a:txBody>
                  <a:tcPr marL="33371" marR="33371" marT="16685" marB="16685" anchor="ctr"/>
                </a:tc>
                <a:extLst>
                  <a:ext uri="{0D108BD9-81ED-4DB2-BD59-A6C34878D82A}">
                    <a16:rowId xmlns:a16="http://schemas.microsoft.com/office/drawing/2014/main" val="3409378376"/>
                  </a:ext>
                </a:extLst>
              </a:tr>
            </a:tbl>
          </a:graphicData>
        </a:graphic>
      </p:graphicFrame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126CA2E1-A989-57AA-53CD-3EC77F81737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8873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370D7-2C2F-7658-0D4F-B0E97BC4C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28D97F-508D-EC3C-EF63-A384F2B8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LS3 PLAN activities (</a:t>
            </a:r>
            <a:r>
              <a:rPr lang="en-US" dirty="0" err="1"/>
              <a:t>i</a:t>
            </a:r>
            <a:r>
              <a:rPr lang="en-US" dirty="0"/>
              <a:t>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EC34E9E-E8D2-F2C1-A81D-749340EA9C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7329372"/>
              </p:ext>
            </p:extLst>
          </p:nvPr>
        </p:nvGraphicFramePr>
        <p:xfrm>
          <a:off x="253832" y="890658"/>
          <a:ext cx="8722060" cy="4006668"/>
        </p:xfrm>
        <a:graphic>
          <a:graphicData uri="http://schemas.openxmlformats.org/drawingml/2006/table">
            <a:tbl>
              <a:tblPr firstRow="1">
                <a:tableStyleId>{5202B0CA-FC54-4496-8BCA-5EF66A818D29}</a:tableStyleId>
              </a:tblPr>
              <a:tblGrid>
                <a:gridCol w="4897633">
                  <a:extLst>
                    <a:ext uri="{9D8B030D-6E8A-4147-A177-3AD203B41FA5}">
                      <a16:colId xmlns:a16="http://schemas.microsoft.com/office/drawing/2014/main" val="2159455913"/>
                    </a:ext>
                  </a:extLst>
                </a:gridCol>
                <a:gridCol w="358262">
                  <a:extLst>
                    <a:ext uri="{9D8B030D-6E8A-4147-A177-3AD203B41FA5}">
                      <a16:colId xmlns:a16="http://schemas.microsoft.com/office/drawing/2014/main" val="4282638762"/>
                    </a:ext>
                  </a:extLst>
                </a:gridCol>
                <a:gridCol w="1053056">
                  <a:extLst>
                    <a:ext uri="{9D8B030D-6E8A-4147-A177-3AD203B41FA5}">
                      <a16:colId xmlns:a16="http://schemas.microsoft.com/office/drawing/2014/main" val="2992926467"/>
                    </a:ext>
                  </a:extLst>
                </a:gridCol>
                <a:gridCol w="926665">
                  <a:extLst>
                    <a:ext uri="{9D8B030D-6E8A-4147-A177-3AD203B41FA5}">
                      <a16:colId xmlns:a16="http://schemas.microsoft.com/office/drawing/2014/main" val="4154333058"/>
                    </a:ext>
                  </a:extLst>
                </a:gridCol>
                <a:gridCol w="1486444">
                  <a:extLst>
                    <a:ext uri="{9D8B030D-6E8A-4147-A177-3AD203B41FA5}">
                      <a16:colId xmlns:a16="http://schemas.microsoft.com/office/drawing/2014/main" val="231661092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Activity Description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WP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HI-ECN3 WPL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Plan </a:t>
                      </a:r>
                    </a:p>
                    <a:p>
                      <a:pPr algn="ctr"/>
                      <a:r>
                        <a:rPr lang="en-GB" sz="1200" dirty="0"/>
                        <a:t>Number(s)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Main Group(s) </a:t>
                      </a:r>
                    </a:p>
                    <a:p>
                      <a:pPr algn="ctr"/>
                      <a:r>
                        <a:rPr lang="en-GB" sz="1200" dirty="0"/>
                        <a:t>Implicated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1346458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b="0" dirty="0"/>
                        <a:t>Exchange septa ZS21636 with Low Z version LS3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/>
                        <a:t>F. VELOTTI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0"/>
                        <a:t>12155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ABT, HE, GM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82583462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b="0" dirty="0"/>
                        <a:t>Replacement of irradiated cables in SPS TS2- (LSS2-) 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0" dirty="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F. VELOTTI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0" dirty="0"/>
                        <a:t>11715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ABT, EL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224621726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SPS TECA (crystal shadowing) upgrade (LSS4)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F. VELOTTI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13917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STI, GM, 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257695226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T4 P42 XTAX upgrade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L. NEVAY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12935 &amp; </a:t>
                      </a:r>
                    </a:p>
                    <a:p>
                      <a:pPr algn="ctr"/>
                      <a:r>
                        <a:rPr lang="en-CH" sz="1200" dirty="0"/>
                        <a:t>12932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EA, GM, 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23845563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/>
                        <a:t>Installation of new BLM system for ECN3 (part 2)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F. VELOTTI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13696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BI, EL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83304700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P42 Vacuum Upgrade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L. NEVAY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13658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EA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188684540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Replacement of P42 corrector magnets with laminated variants 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L. NEVAY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14109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MSC, EA, GM, 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10920694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Exchange of T4 bump vertical bypass magnets in TCC2 for HI-ECN3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F. VELOTTI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14107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MSC, EA, VSC, EPC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81150209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b="1" dirty="0"/>
                        <a:t>Access System Changes (inc. TCC8 sectorisation door) for post-LS3 operation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C. AHDIDA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13838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AA, RP, EL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234310350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Installation of magnets for P42 beam dump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L. NEVAY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14108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MSC, EA, GM, 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1717557592"/>
                  </a:ext>
                </a:extLst>
              </a:tr>
            </a:tbl>
          </a:graphicData>
        </a:graphic>
      </p:graphicFrame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C15C8873-8C15-9FCA-5D21-FAAE2DB14C37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61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370D7-2C2F-7658-0D4F-B0E97BC4C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28D97F-508D-EC3C-EF63-A384F2B8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LS3 PLAN activities (ii)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0BECE4E-A39B-983D-E8AC-C78D380507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2310708"/>
              </p:ext>
            </p:extLst>
          </p:nvPr>
        </p:nvGraphicFramePr>
        <p:xfrm>
          <a:off x="404036" y="1281316"/>
          <a:ext cx="8559660" cy="3255556"/>
        </p:xfrm>
        <a:graphic>
          <a:graphicData uri="http://schemas.openxmlformats.org/drawingml/2006/table">
            <a:tbl>
              <a:tblPr firstRow="1">
                <a:tableStyleId>{5202B0CA-FC54-4496-8BCA-5EF66A818D29}</a:tableStyleId>
              </a:tblPr>
              <a:tblGrid>
                <a:gridCol w="4113180">
                  <a:extLst>
                    <a:ext uri="{9D8B030D-6E8A-4147-A177-3AD203B41FA5}">
                      <a16:colId xmlns:a16="http://schemas.microsoft.com/office/drawing/2014/main" val="2159455913"/>
                    </a:ext>
                  </a:extLst>
                </a:gridCol>
                <a:gridCol w="406040">
                  <a:extLst>
                    <a:ext uri="{9D8B030D-6E8A-4147-A177-3AD203B41FA5}">
                      <a16:colId xmlns:a16="http://schemas.microsoft.com/office/drawing/2014/main" val="4282638762"/>
                    </a:ext>
                  </a:extLst>
                </a:gridCol>
                <a:gridCol w="1406816">
                  <a:extLst>
                    <a:ext uri="{9D8B030D-6E8A-4147-A177-3AD203B41FA5}">
                      <a16:colId xmlns:a16="http://schemas.microsoft.com/office/drawing/2014/main" val="2992926467"/>
                    </a:ext>
                  </a:extLst>
                </a:gridCol>
                <a:gridCol w="1082973">
                  <a:extLst>
                    <a:ext uri="{9D8B030D-6E8A-4147-A177-3AD203B41FA5}">
                      <a16:colId xmlns:a16="http://schemas.microsoft.com/office/drawing/2014/main" val="4154333058"/>
                    </a:ext>
                  </a:extLst>
                </a:gridCol>
                <a:gridCol w="1550651">
                  <a:extLst>
                    <a:ext uri="{9D8B030D-6E8A-4147-A177-3AD203B41FA5}">
                      <a16:colId xmlns:a16="http://schemas.microsoft.com/office/drawing/2014/main" val="2316610922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Activity Description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WP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HI-ECN3 WPL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Plan </a:t>
                      </a:r>
                    </a:p>
                    <a:p>
                      <a:pPr algn="ctr"/>
                      <a:r>
                        <a:rPr lang="en-GB" sz="1200" dirty="0"/>
                        <a:t>Number(s)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Main Group(s) </a:t>
                      </a:r>
                    </a:p>
                    <a:p>
                      <a:pPr algn="ctr"/>
                      <a:r>
                        <a:rPr lang="en-GB" sz="1200" dirty="0"/>
                        <a:t>Implicated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13464589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BID removal of XCHV and TCX42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2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L. NEVAY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TBC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EA, 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322819358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P42 beam dump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3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R. XIMENES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13870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EA, STI, RP, GM, 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127955124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Upgrade of TCC8 Crane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4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JL. GRENARD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13939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EA, STI, 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352143016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b="0" dirty="0"/>
                        <a:t>Road extension in front of new service building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5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F. BUTIN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/>
                        <a:t>14166</a:t>
                      </a:r>
                    </a:p>
                  </a:txBody>
                  <a:tcPr marL="33371" marR="33371" marT="16685" marB="1668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SCE</a:t>
                      </a:r>
                    </a:p>
                  </a:txBody>
                  <a:tcPr marL="33371" marR="33371" marT="16685" marB="16685" anchor="ctr"/>
                </a:tc>
                <a:extLst>
                  <a:ext uri="{0D108BD9-81ED-4DB2-BD59-A6C34878D82A}">
                    <a16:rowId xmlns:a16="http://schemas.microsoft.com/office/drawing/2014/main" val="38783566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b="1" dirty="0"/>
                        <a:t>Dismantling of TCC8/ECN3 for HI-ECN3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5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F. BUTIN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/>
                        <a:t>13866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EP, EA, STI, RP,</a:t>
                      </a:r>
                      <a:r>
                        <a:rPr lang="en-GB" sz="1200" dirty="0"/>
                        <a:t> </a:t>
                      </a:r>
                      <a:r>
                        <a:rPr lang="en-GB" sz="1200" b="1" dirty="0"/>
                        <a:t>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181048677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TCC8/ECN3 Transfer Table Refurbishment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5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F. BUTIN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13941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EA, STI, 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1696180712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HI-ECN3 BDF/SHIP Power Converters Installation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4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JL. GRENARD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14015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EPC, HE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354848454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b="1" dirty="0"/>
                        <a:t>HI-ECN3 </a:t>
                      </a:r>
                      <a:r>
                        <a:rPr lang="en-GB" sz="1200" b="1" dirty="0" err="1"/>
                        <a:t>Decabling</a:t>
                      </a:r>
                      <a:r>
                        <a:rPr lang="en-GB" sz="1200" b="1" dirty="0"/>
                        <a:t> campaign of ECN3 &amp; TCC8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5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F. BUTIN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13010</a:t>
                      </a:r>
                    </a:p>
                  </a:txBody>
                  <a:tcPr marL="9797" marR="9797" marT="4898" marB="4898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EA, EL, RP</a:t>
                      </a:r>
                    </a:p>
                  </a:txBody>
                  <a:tcPr marL="9797" marR="9797" marT="4898" marB="4898" anchor="ctr"/>
                </a:tc>
                <a:extLst>
                  <a:ext uri="{0D108BD9-81ED-4DB2-BD59-A6C34878D82A}">
                    <a16:rowId xmlns:a16="http://schemas.microsoft.com/office/drawing/2014/main" val="2154878071"/>
                  </a:ext>
                </a:extLst>
              </a:tr>
            </a:tbl>
          </a:graphicData>
        </a:graphic>
      </p:graphicFrame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7BD35AAB-3A8F-62E5-CDAE-881CF47F1AA5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8585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8370D7-2C2F-7658-0D4F-B0E97BC4C8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628D97F-508D-EC3C-EF63-A384F2B81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Late/post LS3 PLAN activities </a:t>
            </a:r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0FBEB4E-E9CA-9BFD-4342-BC50B98ACD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7075092"/>
              </p:ext>
            </p:extLst>
          </p:nvPr>
        </p:nvGraphicFramePr>
        <p:xfrm>
          <a:off x="678806" y="886320"/>
          <a:ext cx="7741294" cy="3837858"/>
        </p:xfrm>
        <a:graphic>
          <a:graphicData uri="http://schemas.openxmlformats.org/drawingml/2006/table">
            <a:tbl>
              <a:tblPr firstRow="1">
                <a:tableStyleId>{5202B0CA-FC54-4496-8BCA-5EF66A818D29}</a:tableStyleId>
              </a:tblPr>
              <a:tblGrid>
                <a:gridCol w="3916809">
                  <a:extLst>
                    <a:ext uri="{9D8B030D-6E8A-4147-A177-3AD203B41FA5}">
                      <a16:colId xmlns:a16="http://schemas.microsoft.com/office/drawing/2014/main" val="2281357387"/>
                    </a:ext>
                  </a:extLst>
                </a:gridCol>
                <a:gridCol w="321121">
                  <a:extLst>
                    <a:ext uri="{9D8B030D-6E8A-4147-A177-3AD203B41FA5}">
                      <a16:colId xmlns:a16="http://schemas.microsoft.com/office/drawing/2014/main" val="673828083"/>
                    </a:ext>
                  </a:extLst>
                </a:gridCol>
                <a:gridCol w="1162092">
                  <a:extLst>
                    <a:ext uri="{9D8B030D-6E8A-4147-A177-3AD203B41FA5}">
                      <a16:colId xmlns:a16="http://schemas.microsoft.com/office/drawing/2014/main" val="2810090136"/>
                    </a:ext>
                  </a:extLst>
                </a:gridCol>
                <a:gridCol w="1032726">
                  <a:extLst>
                    <a:ext uri="{9D8B030D-6E8A-4147-A177-3AD203B41FA5}">
                      <a16:colId xmlns:a16="http://schemas.microsoft.com/office/drawing/2014/main" val="2221097608"/>
                    </a:ext>
                  </a:extLst>
                </a:gridCol>
                <a:gridCol w="1308546">
                  <a:extLst>
                    <a:ext uri="{9D8B030D-6E8A-4147-A177-3AD203B41FA5}">
                      <a16:colId xmlns:a16="http://schemas.microsoft.com/office/drawing/2014/main" val="2926568171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en-GB" sz="1200" dirty="0"/>
                        <a:t>Activity Description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WP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/>
                        <a:t>HI-ECN3 WPL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Plan </a:t>
                      </a:r>
                    </a:p>
                    <a:p>
                      <a:pPr algn="ctr"/>
                      <a:r>
                        <a:rPr lang="en-GB" sz="1200" dirty="0"/>
                        <a:t>Number(s)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Main Group(s) Implicated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364010191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b="1" dirty="0"/>
                        <a:t>Improvement of shielding at ECN3 bridge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2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C. AHDIDA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/>
                        <a:t>13850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EA, SCE, RP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259558412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b="1" dirty="0"/>
                        <a:t>Shift of P42 beamline magnets near TCC8 bridge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/>
                        <a:t>2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C. AHDIDA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13840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EA, HE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283436664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/>
                        <a:t>BID upgrade between TCC2 and ECN3 for the HI-ECN3 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3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R. XIMENES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13716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EA,STI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381727767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/>
                        <a:t>HI-ECN3 Target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3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R. XIMENES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13714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STI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3447500196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/>
                        <a:t>HI-ECN3 Target Station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4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JL. GRENARD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13710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STI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185970217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b="0" dirty="0"/>
                        <a:t>HI-ECN3 Service Building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0"/>
                        <a:t>4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JL. GRENARD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0" dirty="0"/>
                        <a:t>13718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/>
                        <a:t>SCE, STI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2422592467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b="1" dirty="0"/>
                        <a:t>Preparation of ECN3 for HI-ECN3*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/>
                        <a:t>5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F. BUTIN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13944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EA, STI, RP, SCE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11900133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b="1" dirty="0"/>
                        <a:t>Installation of RP Monitors for Beam Delivery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/>
                        <a:t>6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C. AHDIDA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/>
                        <a:t>13872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RP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2539422799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b="1" dirty="0"/>
                        <a:t>EHN1 ramp shielding improvement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6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C. AHDIDA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13854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EA, RP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134699308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b="1" dirty="0"/>
                        <a:t>EHN1 ramp access modifications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 dirty="0"/>
                        <a:t>6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/>
                        <a:t>C. AHDIDA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b="1"/>
                        <a:t>13855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/>
                        <a:t>EA, AA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3399728182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 b="1" dirty="0"/>
                        <a:t>HI-ECN3 Access Shaft*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5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F. BUTIN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13948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EA, SCE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3099293774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en-GB" sz="1200"/>
                        <a:t>Refurbishment 918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5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F. BUTIN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/>
                        <a:t>13949</a:t>
                      </a:r>
                    </a:p>
                  </a:txBody>
                  <a:tcPr marL="16098" marR="16098" marT="8049" marB="804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200" dirty="0"/>
                        <a:t>EA, SCE</a:t>
                      </a:r>
                    </a:p>
                  </a:txBody>
                  <a:tcPr marL="16098" marR="16098" marT="8049" marB="8049" anchor="ctr"/>
                </a:tc>
                <a:extLst>
                  <a:ext uri="{0D108BD9-81ED-4DB2-BD59-A6C34878D82A}">
                    <a16:rowId xmlns:a16="http://schemas.microsoft.com/office/drawing/2014/main" val="3676120199"/>
                  </a:ext>
                </a:extLst>
              </a:tr>
            </a:tbl>
          </a:graphicData>
        </a:graphic>
      </p:graphicFrame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4FB84B19-E6F7-E850-4E8C-A698D5138B9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65253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8CC03C-F349-4FD6-ECE7-CE590D9FD9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284" y="1447563"/>
            <a:ext cx="8229600" cy="3203145"/>
          </a:xfrm>
        </p:spPr>
        <p:txBody>
          <a:bodyPr>
            <a:normAutofit fontScale="92500" lnSpcReduction="20000"/>
          </a:bodyPr>
          <a:lstStyle/>
          <a:p>
            <a:r>
              <a:rPr lang="en-GB" sz="1800" u="sng" dirty="0">
                <a:solidFill>
                  <a:schemeClr val="tx2"/>
                </a:solidFill>
              </a:rPr>
              <a:t>HI-ECN3 project</a:t>
            </a:r>
          </a:p>
          <a:p>
            <a:r>
              <a:rPr lang="en-GB" sz="1800" dirty="0">
                <a:solidFill>
                  <a:schemeClr val="tx1"/>
                </a:solidFill>
              </a:rPr>
              <a:t>Hi-ecn3-project-team </a:t>
            </a:r>
            <a:r>
              <a:rPr lang="en-GB" sz="1800" b="0" dirty="0">
                <a:solidFill>
                  <a:schemeClr val="tx2"/>
                </a:solidFill>
              </a:rPr>
              <a:t>(Project team members)</a:t>
            </a:r>
          </a:p>
          <a:p>
            <a:r>
              <a:rPr lang="en-GB" sz="1800" dirty="0">
                <a:solidFill>
                  <a:schemeClr val="tx1"/>
                </a:solidFill>
              </a:rPr>
              <a:t>cernbox-project-hi-ecn3-readers	</a:t>
            </a:r>
          </a:p>
          <a:p>
            <a:r>
              <a:rPr lang="en-GB" sz="1800" dirty="0">
                <a:solidFill>
                  <a:schemeClr val="tx1"/>
                </a:solidFill>
              </a:rPr>
              <a:t>cernbox-project-hi-ecn3-writers</a:t>
            </a:r>
          </a:p>
          <a:p>
            <a:endParaRPr lang="en-GB" sz="1800" dirty="0">
              <a:solidFill>
                <a:schemeClr val="tx1"/>
              </a:solidFill>
            </a:endParaRPr>
          </a:p>
          <a:p>
            <a:r>
              <a:rPr lang="en-GB" sz="1800" u="sng" dirty="0">
                <a:solidFill>
                  <a:schemeClr val="tx2"/>
                </a:solidFill>
              </a:rPr>
              <a:t>Work package 6</a:t>
            </a:r>
          </a:p>
          <a:p>
            <a:r>
              <a:rPr lang="en-GB" sz="1800" dirty="0">
                <a:solidFill>
                  <a:schemeClr val="tx1"/>
                </a:solidFill>
              </a:rPr>
              <a:t>hi-ecn3-wp6-core-team </a:t>
            </a:r>
            <a:r>
              <a:rPr lang="en-GB" sz="1800" b="0" dirty="0"/>
              <a:t>(Sub WP3.x leaders + core-team (ad-hoc))</a:t>
            </a:r>
          </a:p>
          <a:p>
            <a:r>
              <a:rPr lang="en-GB" sz="1800" dirty="0">
                <a:solidFill>
                  <a:schemeClr val="tx1"/>
                </a:solidFill>
              </a:rPr>
              <a:t>hi-ecn3-wp6-members </a:t>
            </a:r>
            <a:r>
              <a:rPr lang="en-GB" sz="1800" b="0" dirty="0"/>
              <a:t>(all members of WP + contact people from other WPs)</a:t>
            </a:r>
          </a:p>
          <a:p>
            <a:r>
              <a:rPr lang="en-GB" sz="1800" dirty="0">
                <a:solidFill>
                  <a:schemeClr val="tx1"/>
                </a:solidFill>
              </a:rPr>
              <a:t>hi-ecn3-wp6-info </a:t>
            </a:r>
            <a:r>
              <a:rPr lang="en-GB" sz="1800" b="0" dirty="0"/>
              <a:t>(Enlarged “for your information” e-group)</a:t>
            </a:r>
          </a:p>
          <a:p>
            <a:pPr marL="36576" indent="0">
              <a:buNone/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b="0" dirty="0">
                <a:solidFill>
                  <a:schemeClr val="tx1"/>
                </a:solidFill>
              </a:rPr>
              <a:t>Let me know if you need a dedicated sub-WP e-group (hi-ecn3-wp3</a:t>
            </a:r>
            <a:r>
              <a:rPr lang="en-GB" sz="1800" b="0" dirty="0">
                <a:solidFill>
                  <a:schemeClr val="accent3"/>
                </a:solidFill>
              </a:rPr>
              <a:t>.x...</a:t>
            </a:r>
            <a:r>
              <a:rPr lang="en-GB" sz="1800" b="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E8F0D66-D0A6-7C1E-AAE2-03F195993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e-groups</a:t>
            </a:r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D2FDFC2-050C-4980-EE14-4D2020AFBF8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7150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58D62-4B88-60B3-1693-65E2BA9F9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6CBC6E-B7E8-C524-229E-680A2E988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BDF/</a:t>
            </a:r>
            <a:r>
              <a:rPr lang="en-US" sz="3200" b="1" dirty="0" err="1"/>
              <a:t>SHiP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3569251-4627-FE8D-1DD7-612F81A95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9AA40E6-7C01-BBE7-2D60-6F5713FAC33F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AE1B2D-3623-875D-E906-A74269C76875}"/>
              </a:ext>
            </a:extLst>
          </p:cNvPr>
          <p:cNvSpPr txBox="1"/>
          <p:nvPr/>
        </p:nvSpPr>
        <p:spPr>
          <a:xfrm>
            <a:off x="366385" y="655821"/>
            <a:ext cx="4110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Beam Dump Facility / Search for Hidden Particles</a:t>
            </a:r>
            <a:endParaRPr lang="en-GB" sz="1000" i="1" dirty="0"/>
          </a:p>
        </p:txBody>
      </p:sp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8B6FE302-211A-5508-CB8A-424B73FC1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8373" y="414383"/>
            <a:ext cx="654862" cy="8746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3CC9C0E-7613-148F-7310-94E52262A451}"/>
              </a:ext>
            </a:extLst>
          </p:cNvPr>
          <p:cNvSpPr txBox="1"/>
          <p:nvPr/>
        </p:nvSpPr>
        <p:spPr>
          <a:xfrm>
            <a:off x="2798210" y="-18245"/>
            <a:ext cx="63615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Arduini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Jaeckel</a:t>
            </a:r>
            <a:r>
              <a:rPr lang="en-GB" sz="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Post-LS3 Experimental Options in ECN3,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r>
              <a:rPr lang="en-GB" sz="800" b="1" dirty="0" err="1"/>
              <a:t>SHiP</a:t>
            </a:r>
            <a:r>
              <a:rPr lang="en-GB" sz="800" b="1" dirty="0"/>
              <a:t> Collaboration</a:t>
            </a:r>
            <a:r>
              <a:rPr lang="en-GB" sz="800" dirty="0"/>
              <a:t>, BDF/</a:t>
            </a:r>
            <a:r>
              <a:rPr lang="en-GB" sz="800" dirty="0" err="1"/>
              <a:t>SHiP</a:t>
            </a:r>
            <a:r>
              <a:rPr lang="en-GB" sz="800" dirty="0"/>
              <a:t> at the ECN3 high-intensity beam facility, </a:t>
            </a:r>
            <a:r>
              <a:rPr lang="en-GB" sz="800" b="1" dirty="0"/>
              <a:t>CERN-SPSC-2023-033</a:t>
            </a:r>
          </a:p>
          <a:p>
            <a:endParaRPr lang="en-GB" sz="800" dirty="0"/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BCEB79F7-302E-A659-58E5-9798F754F5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2751" y="1246562"/>
                <a:ext cx="8834216" cy="3701858"/>
              </a:xfrm>
            </p:spPr>
            <p:txBody>
              <a:bodyPr>
                <a:normAutofit/>
              </a:bodyPr>
              <a:lstStyle/>
              <a:p>
                <a:r>
                  <a:rPr lang="en-US" sz="1400" b="1" dirty="0"/>
                  <a:t>Physics: </a:t>
                </a:r>
                <a:r>
                  <a:rPr lang="en-US" sz="1400" dirty="0"/>
                  <a:t>explore and directly search for Feebly Interacting Particles at SPS complementary to collider physics</a:t>
                </a:r>
              </a:p>
              <a:p>
                <a:r>
                  <a:rPr lang="en-US" sz="1400" b="1" dirty="0"/>
                  <a:t>Beam Dump Facility Concept:</a:t>
                </a:r>
              </a:p>
              <a:p>
                <a:pPr lvl="1"/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Use high-intensity 400 GeV/c proton beam and absorb it by a </a:t>
                </a:r>
                <a:r>
                  <a:rPr lang="en-US" sz="1100" dirty="0"/>
                  <a:t>thick (12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1100" dirty="0"/>
                  <a:t>) high-Z target (W, 19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, Molybdenum 10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) surrounded by dump (iron 7.9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)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to maximize production of charmed and beauty mesons  </a:t>
                </a:r>
              </a:p>
              <a:p>
                <a:pPr lvl="1"/>
                <a:r>
                  <a:rPr lang="en-US" sz="1100" dirty="0"/>
                  <a:t>Employ muon sweeper to clean background for sensitive FIP search</a:t>
                </a:r>
              </a:p>
              <a:p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lvl="1"/>
                <a:endParaRPr lang="en-US" sz="1100" dirty="0"/>
              </a:p>
              <a:p>
                <a:endParaRPr lang="en-US" sz="1400" b="1" dirty="0"/>
              </a:p>
              <a:p>
                <a:pPr marL="0" indent="0">
                  <a:buNone/>
                </a:pPr>
                <a:endParaRPr lang="en-US" sz="1400" b="1" dirty="0"/>
              </a:p>
            </p:txBody>
          </p:sp>
        </mc:Choice>
        <mc:Fallback xmlns="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BCEB79F7-302E-A659-58E5-9798F754F5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751" y="1246562"/>
                <a:ext cx="8834216" cy="3701858"/>
              </a:xfrm>
              <a:blipFill>
                <a:blip r:embed="rId3"/>
                <a:stretch>
                  <a:fillRect t="-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2D7F065C-498B-CE83-DB17-B27FBD50BBEF}"/>
              </a:ext>
            </a:extLst>
          </p:cNvPr>
          <p:cNvSpPr txBox="1"/>
          <p:nvPr/>
        </p:nvSpPr>
        <p:spPr>
          <a:xfrm>
            <a:off x="1406884" y="4675617"/>
            <a:ext cx="34405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 err="1">
                <a:hlinkClick r:id="rId4"/>
              </a:rPr>
              <a:t>Cern</a:t>
            </a:r>
            <a:r>
              <a:rPr lang="en-GB" sz="900" dirty="0">
                <a:hlinkClick r:id="rId4"/>
              </a:rPr>
              <a:t>: Scientists search for mysterious ghost particles (bbc.com)</a:t>
            </a:r>
            <a:endParaRPr lang="en-GB" sz="900" dirty="0"/>
          </a:p>
        </p:txBody>
      </p:sp>
      <p:pic>
        <p:nvPicPr>
          <p:cNvPr id="17" name="Picture 1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FBD59896-8A54-0ADF-D215-B92A35A2F0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2482" y="2681426"/>
            <a:ext cx="2221595" cy="1892902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E24A8AA-47AA-CD64-CC99-76C9CF4C3C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67919" y="2803991"/>
            <a:ext cx="2093814" cy="170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790451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717D999-9C61-E75F-D44D-5323E98F16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1" y="1263554"/>
            <a:ext cx="8532018" cy="3820125"/>
          </a:xfrm>
        </p:spPr>
        <p:txBody>
          <a:bodyPr>
            <a:normAutofit fontScale="92500" lnSpcReduction="10000"/>
          </a:bodyPr>
          <a:lstStyle/>
          <a:p>
            <a:pPr marL="493713" indent="-401638"/>
            <a:r>
              <a:rPr lang="en-US" sz="1400" dirty="0">
                <a:solidFill>
                  <a:schemeClr val="tx1"/>
                </a:solidFill>
              </a:rPr>
              <a:t>Indico - </a:t>
            </a:r>
            <a:r>
              <a:rPr lang="en-US" sz="900" b="0" dirty="0">
                <a:solidFill>
                  <a:schemeClr val="tx1"/>
                </a:solidFill>
                <a:hlinkClick r:id="rId2"/>
              </a:rPr>
              <a:t>https://indico.cern.ch/category/18317/</a:t>
            </a:r>
            <a:endParaRPr lang="en-US" sz="900" b="0" dirty="0">
              <a:solidFill>
                <a:schemeClr val="tx1"/>
              </a:solidFill>
            </a:endParaRPr>
          </a:p>
          <a:p>
            <a:pPr marL="493713" indent="-401638"/>
            <a:r>
              <a:rPr lang="en-US" sz="1400" b="0" dirty="0"/>
              <a:t>Central point to all other web directories.</a:t>
            </a:r>
          </a:p>
          <a:p>
            <a:pPr marL="493713" indent="-401638">
              <a:buFont typeface="Arial" panose="020B0604020202020204" pitchFamily="34" charset="0"/>
              <a:buChar char="•"/>
            </a:pPr>
            <a:r>
              <a:rPr lang="en-US" sz="1400" b="0" dirty="0"/>
              <a:t>Please, whenever possible, create an indico event with notes/actions for your meetings </a:t>
            </a:r>
            <a:r>
              <a:rPr lang="en-US" sz="1400" b="0" dirty="0">
                <a:sym typeface="Wingdings" panose="05000000000000000000" pitchFamily="2" charset="2"/>
              </a:rPr>
              <a:t></a:t>
            </a:r>
          </a:p>
          <a:p>
            <a:pPr marL="493713" indent="-401638">
              <a:buFont typeface="Arial" panose="020B0604020202020204" pitchFamily="34" charset="0"/>
              <a:buChar char="•"/>
            </a:pPr>
            <a:r>
              <a:rPr lang="en-US" sz="1400" b="0" dirty="0">
                <a:sym typeface="Wingdings" panose="05000000000000000000" pitchFamily="2" charset="2"/>
              </a:rPr>
              <a:t>Let me know if you need your own category inside managed by you</a:t>
            </a:r>
            <a:endParaRPr lang="en-US" sz="1400" dirty="0"/>
          </a:p>
          <a:p>
            <a:pPr marL="493713" indent="-401638"/>
            <a:r>
              <a:rPr lang="en-US" sz="1400" dirty="0">
                <a:solidFill>
                  <a:schemeClr val="tx1"/>
                </a:solidFill>
              </a:rPr>
              <a:t>EOS/</a:t>
            </a:r>
            <a:r>
              <a:rPr lang="en-US" sz="1400" dirty="0" err="1">
                <a:solidFill>
                  <a:schemeClr val="tx1"/>
                </a:solidFill>
              </a:rPr>
              <a:t>Cernbox</a:t>
            </a:r>
            <a:r>
              <a:rPr lang="en-US" sz="1400" dirty="0">
                <a:solidFill>
                  <a:schemeClr val="tx1"/>
                </a:solidFill>
              </a:rPr>
              <a:t> -</a:t>
            </a:r>
            <a:r>
              <a:rPr lang="en-US" sz="1400" dirty="0"/>
              <a:t> </a:t>
            </a:r>
            <a:r>
              <a:rPr lang="en-US" sz="800" b="0" dirty="0">
                <a:hlinkClick r:id="rId3"/>
              </a:rPr>
              <a:t>https://cernbox.cern.ch/s/xHSYDOaBJteiPAk</a:t>
            </a:r>
            <a:endParaRPr lang="en-US" sz="800" b="0" dirty="0"/>
          </a:p>
          <a:p>
            <a:pPr marL="493713" indent="-401638">
              <a:buFont typeface="Arial" panose="020B0604020202020204" pitchFamily="34" charset="0"/>
              <a:buChar char="•"/>
            </a:pPr>
            <a:r>
              <a:rPr lang="en-US" sz="1400" b="0" dirty="0"/>
              <a:t>Use </a:t>
            </a:r>
            <a:r>
              <a:rPr lang="en-US" sz="1400" b="0" dirty="0" err="1"/>
              <a:t>cernbox</a:t>
            </a:r>
            <a:r>
              <a:rPr lang="en-US" sz="1400" b="0" dirty="0"/>
              <a:t> to store all project related documentation</a:t>
            </a:r>
          </a:p>
          <a:p>
            <a:pPr marL="493713" indent="-401638">
              <a:buFont typeface="Arial" panose="020B0604020202020204" pitchFamily="34" charset="0"/>
              <a:buChar char="•"/>
            </a:pPr>
            <a:endParaRPr lang="en-US" sz="1400" b="0" dirty="0"/>
          </a:p>
          <a:p>
            <a:pPr marL="493713" indent="-401638"/>
            <a:r>
              <a:rPr lang="en-US" sz="1400" dirty="0">
                <a:solidFill>
                  <a:schemeClr val="tx1"/>
                </a:solidFill>
              </a:rPr>
              <a:t>EDMS </a:t>
            </a:r>
            <a:r>
              <a:rPr lang="en-US" sz="1400" b="0" dirty="0">
                <a:solidFill>
                  <a:schemeClr val="tx2"/>
                </a:solidFill>
              </a:rPr>
              <a:t>– </a:t>
            </a:r>
            <a:r>
              <a:rPr lang="en-US" sz="800" b="0" dirty="0">
                <a:solidFill>
                  <a:schemeClr val="tx2"/>
                </a:solidFill>
                <a:hlinkClick r:id="rId4"/>
              </a:rPr>
              <a:t>https://edms.cern.ch/ui/#!master/navigator/project?P:1064786539:101402793:subDocs</a:t>
            </a:r>
            <a:br>
              <a:rPr lang="en-US" sz="800" b="0" dirty="0">
                <a:solidFill>
                  <a:schemeClr val="tx2"/>
                </a:solidFill>
              </a:rPr>
            </a:br>
            <a:r>
              <a:rPr lang="en-US" sz="1400" b="0" dirty="0"/>
              <a:t>Same directory structure as EOS. Use if for reports, documents requiring a release procedure etc. Remember to attach your documentation there.</a:t>
            </a:r>
          </a:p>
          <a:p>
            <a:pPr marL="493713" indent="-401638"/>
            <a:endParaRPr lang="en-US" sz="1400" b="0" dirty="0"/>
          </a:p>
          <a:p>
            <a:pPr marL="493713" indent="-401638"/>
            <a:r>
              <a:rPr lang="en-US" sz="1400" dirty="0">
                <a:solidFill>
                  <a:schemeClr val="tx1"/>
                </a:solidFill>
              </a:rPr>
              <a:t>JIRA –</a:t>
            </a:r>
            <a:r>
              <a:rPr lang="en-US" sz="1400" dirty="0"/>
              <a:t> </a:t>
            </a:r>
            <a:r>
              <a:rPr lang="en-US" sz="800" b="0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https://its.cern.ch/jira/secure/RapidBoard.jspa?rapidView=9179&amp;projectKey=RPWG</a:t>
            </a:r>
            <a:br>
              <a:rPr lang="en-US" sz="1400" dirty="0"/>
            </a:br>
            <a:r>
              <a:rPr lang="en-US" sz="1400" b="0" dirty="0"/>
              <a:t>Follow-up of actions. (although recommended, is up to you to use it within your activities)</a:t>
            </a:r>
          </a:p>
          <a:p>
            <a:pPr marL="493713" indent="-401638"/>
            <a:endParaRPr lang="en-US" sz="1400" b="0" dirty="0"/>
          </a:p>
          <a:p>
            <a:pPr marL="493713" indent="-401638"/>
            <a:r>
              <a:rPr lang="en-US" sz="1400" dirty="0">
                <a:solidFill>
                  <a:schemeClr val="tx1"/>
                </a:solidFill>
              </a:rPr>
              <a:t>Gitlab -</a:t>
            </a:r>
            <a:r>
              <a:rPr lang="en-US" sz="1400" dirty="0"/>
              <a:t> </a:t>
            </a:r>
            <a:r>
              <a:rPr lang="en-US" sz="1400" b="0" dirty="0"/>
              <a:t>No specific directory yet. Let me know if you need it.</a:t>
            </a:r>
          </a:p>
          <a:p>
            <a:pPr marL="493713" indent="-401638"/>
            <a:r>
              <a:rPr lang="en-US" sz="1400" dirty="0">
                <a:solidFill>
                  <a:schemeClr val="tx1"/>
                </a:solidFill>
              </a:rPr>
              <a:t>DFS -</a:t>
            </a:r>
            <a:r>
              <a:rPr lang="en-US" sz="1400" dirty="0"/>
              <a:t> </a:t>
            </a:r>
            <a:r>
              <a:rPr lang="en-US" sz="1400" b="0" dirty="0"/>
              <a:t>No! unless internal to your dep/group</a:t>
            </a:r>
          </a:p>
          <a:p>
            <a:endParaRPr lang="en-GB" sz="1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6EE700-76D3-9971-A3B3-530AA63F8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Indico, web &amp; data-storage</a:t>
            </a:r>
            <a:endParaRPr lang="en-GB" dirty="0"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39AF036A-D3D4-B44E-0B7B-F88321D554B7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54973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BEAD6-96DB-C216-0317-DCC94A5ED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82F5EE-47DC-55A8-F107-92C0BB910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835" y="1509035"/>
            <a:ext cx="8229600" cy="3203145"/>
          </a:xfrm>
        </p:spPr>
        <p:txBody>
          <a:bodyPr>
            <a:normAutofit fontScale="92500" lnSpcReduction="10000"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</a:rPr>
              <a:t>Every 4 weeks on Wednesday between 16:00-17:00 </a:t>
            </a:r>
            <a:r>
              <a:rPr lang="en-GB" sz="1800" b="0" dirty="0">
                <a:solidFill>
                  <a:schemeClr val="tx2"/>
                </a:solidFill>
              </a:rPr>
              <a:t>(may adapt frequency and day/timeslot according to needs) </a:t>
            </a: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chemeClr val="tx1"/>
                </a:solidFill>
              </a:rPr>
              <a:t>Objective: 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Streamline coordination efforts (by having everyone together)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Define priorities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Follow up on actions </a:t>
            </a:r>
          </a:p>
          <a:p>
            <a:pPr marL="500175" lvl="1" indent="-257175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2"/>
                </a:solidFill>
              </a:rPr>
              <a:t>Present/review/discuss technical aspects if required. </a:t>
            </a:r>
          </a:p>
          <a:p>
            <a:endParaRPr lang="en-GB" sz="1800" dirty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b="0" dirty="0">
                <a:solidFill>
                  <a:schemeClr val="tx2"/>
                </a:solidFill>
              </a:rPr>
              <a:t>We will cover specific agenda items as needed, but these go in </a:t>
            </a:r>
            <a:r>
              <a:rPr lang="en-GB" sz="1800" dirty="0">
                <a:solidFill>
                  <a:schemeClr val="tx2"/>
                </a:solidFill>
              </a:rPr>
              <a:t>parallel</a:t>
            </a:r>
            <a:r>
              <a:rPr lang="en-GB" sz="1800" b="0" dirty="0">
                <a:solidFill>
                  <a:schemeClr val="tx2"/>
                </a:solidFill>
              </a:rPr>
              <a:t> with any other</a:t>
            </a:r>
            <a:r>
              <a:rPr lang="en-GB" sz="1800" dirty="0">
                <a:solidFill>
                  <a:schemeClr val="tx2"/>
                </a:solidFill>
              </a:rPr>
              <a:t> sub-work package</a:t>
            </a:r>
            <a:r>
              <a:rPr lang="en-GB" sz="1800" b="0" dirty="0">
                <a:solidFill>
                  <a:schemeClr val="tx2"/>
                </a:solidFill>
              </a:rPr>
              <a:t>, </a:t>
            </a:r>
            <a:r>
              <a:rPr lang="en-GB" sz="1800" dirty="0">
                <a:solidFill>
                  <a:schemeClr val="tx2"/>
                </a:solidFill>
              </a:rPr>
              <a:t>technical meetings </a:t>
            </a:r>
            <a:r>
              <a:rPr lang="en-GB" sz="1800" b="0" dirty="0">
                <a:solidFill>
                  <a:schemeClr val="tx2"/>
                </a:solidFill>
              </a:rPr>
              <a:t>and </a:t>
            </a:r>
            <a:r>
              <a:rPr lang="en-GB" sz="1800" dirty="0">
                <a:solidFill>
                  <a:schemeClr val="tx2"/>
                </a:solidFill>
              </a:rPr>
              <a:t>joint meetings </a:t>
            </a:r>
            <a:r>
              <a:rPr lang="en-GB" sz="1800" b="0" dirty="0">
                <a:solidFill>
                  <a:schemeClr val="tx2"/>
                </a:solidFill>
              </a:rPr>
              <a:t>with </a:t>
            </a:r>
            <a:r>
              <a:rPr lang="en-GB" sz="1800" dirty="0">
                <a:solidFill>
                  <a:schemeClr val="tx2"/>
                </a:solidFill>
              </a:rPr>
              <a:t>other (sub-)work packages </a:t>
            </a:r>
            <a:r>
              <a:rPr lang="en-GB" sz="1800" b="0" dirty="0">
                <a:solidFill>
                  <a:schemeClr val="tx2"/>
                </a:solidFill>
              </a:rPr>
              <a:t>to be arranged </a:t>
            </a:r>
            <a:r>
              <a:rPr lang="en-GB" sz="1800" dirty="0">
                <a:solidFill>
                  <a:schemeClr val="tx2"/>
                </a:solidFill>
              </a:rPr>
              <a:t>ad-hoc</a:t>
            </a:r>
            <a:r>
              <a:rPr lang="en-GB" sz="1800" b="0" dirty="0">
                <a:solidFill>
                  <a:schemeClr val="tx2"/>
                </a:solidFill>
              </a:rPr>
              <a:t> by the relevant people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D1B520-72B1-BF5B-56D5-24D96B4EE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WP6 Coordination meetings</a:t>
            </a:r>
            <a:endParaRPr lang="en-GB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602D1E1D-B6EB-2046-FFA3-C99263D9139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11349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dirty="0"/>
              <a:t>Target &amp; target complex initial review</a:t>
            </a:r>
            <a:endParaRPr lang="en-US" sz="4100" dirty="0"/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52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D7CC793-6A94-1D03-5885-B48D8CE8E35E}"/>
              </a:ext>
            </a:extLst>
          </p:cNvPr>
          <p:cNvSpPr txBox="1"/>
          <p:nvPr/>
        </p:nvSpPr>
        <p:spPr>
          <a:xfrm>
            <a:off x="312233" y="1104191"/>
            <a:ext cx="6423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HI-ECN3 BDF target &amp; target complex initial review, </a:t>
            </a:r>
            <a:r>
              <a:rPr lang="en-GB" dirty="0">
                <a:hlinkClick r:id="rId3"/>
              </a:rPr>
              <a:t>Indico</a:t>
            </a:r>
            <a:endParaRPr lang="en-GB" dirty="0"/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059DE23D-FE3D-1219-38F8-3DF60EBBE6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835" y="1935635"/>
            <a:ext cx="4320000" cy="2539459"/>
          </a:xfrm>
          <a:prstGeom prst="rect">
            <a:avLst/>
          </a:prstGeom>
        </p:spPr>
      </p:pic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D887E927-3D6D-276A-FED9-83370C8A59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8049" y="1872943"/>
            <a:ext cx="4320000" cy="268992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9D7EAA2-C800-93C4-AF17-63CED9CBA807}"/>
              </a:ext>
            </a:extLst>
          </p:cNvPr>
          <p:cNvSpPr txBox="1"/>
          <p:nvPr/>
        </p:nvSpPr>
        <p:spPr>
          <a:xfrm>
            <a:off x="6483712" y="890658"/>
            <a:ext cx="2403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b="1" u="sng" dirty="0"/>
              <a:t>Please get involved!</a:t>
            </a:r>
          </a:p>
          <a:p>
            <a:pPr algn="r"/>
            <a:r>
              <a:rPr lang="en-CH" b="1" u="sng" dirty="0"/>
              <a:t>29 April 2024</a:t>
            </a:r>
          </a:p>
        </p:txBody>
      </p:sp>
      <p:sp>
        <p:nvSpPr>
          <p:cNvPr id="16" name="Footer Placeholder 6">
            <a:extLst>
              <a:ext uri="{FF2B5EF4-FFF2-40B4-BE49-F238E27FC236}">
                <a16:creationId xmlns:a16="http://schemas.microsoft.com/office/drawing/2014/main" id="{BBF59374-4B17-1226-B196-C0AFEA75BA4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632326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2C46D7-B1A0-B2E1-1503-543D4894E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3856420"/>
            <a:ext cx="8532019" cy="79930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/>
              <a:t>Thank you!</a:t>
            </a:r>
            <a:endParaRPr lang="en-GB" sz="5400" dirty="0"/>
          </a:p>
        </p:txBody>
      </p:sp>
      <p:pic>
        <p:nvPicPr>
          <p:cNvPr id="9" name="Picture 8" descr="A sailboat on rocks near a lighthouse&#10;&#10;Description automatically generated">
            <a:extLst>
              <a:ext uri="{FF2B5EF4-FFF2-40B4-BE49-F238E27FC236}">
                <a16:creationId xmlns:a16="http://schemas.microsoft.com/office/drawing/2014/main" id="{09DD6B4D-BE10-A583-96CA-906CF9EB5F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89" b="5137"/>
          <a:stretch/>
        </p:blipFill>
        <p:spPr>
          <a:xfrm>
            <a:off x="826608" y="826278"/>
            <a:ext cx="2880000" cy="2061698"/>
          </a:xfrm>
          <a:prstGeom prst="rect">
            <a:avLst/>
          </a:prstGeom>
        </p:spPr>
      </p:pic>
      <p:pic>
        <p:nvPicPr>
          <p:cNvPr id="11" name="Picture 10" descr="A sailboat on the water&#10;&#10;Description automatically generated">
            <a:extLst>
              <a:ext uri="{FF2B5EF4-FFF2-40B4-BE49-F238E27FC236}">
                <a16:creationId xmlns:a16="http://schemas.microsoft.com/office/drawing/2014/main" id="{320A5163-5452-2D52-2540-0C644126DB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392" y="826278"/>
            <a:ext cx="2880000" cy="206169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C92AF25-EBBE-03FA-95D9-E8D90F0C13CB}"/>
              </a:ext>
            </a:extLst>
          </p:cNvPr>
          <p:cNvSpPr txBox="1"/>
          <p:nvPr/>
        </p:nvSpPr>
        <p:spPr>
          <a:xfrm>
            <a:off x="887230" y="3187532"/>
            <a:ext cx="7369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Let’s get fully started and work together to provide the optimal conditions for </a:t>
            </a:r>
            <a:r>
              <a:rPr lang="en-US" dirty="0" err="1"/>
              <a:t>SHiP</a:t>
            </a:r>
            <a:r>
              <a:rPr lang="en-US" dirty="0"/>
              <a:t>!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B2D42F-497F-A969-BDFA-51901510152D}"/>
              </a:ext>
            </a:extLst>
          </p:cNvPr>
          <p:cNvCxnSpPr/>
          <p:nvPr/>
        </p:nvCxnSpPr>
        <p:spPr>
          <a:xfrm>
            <a:off x="826608" y="826278"/>
            <a:ext cx="2880000" cy="206169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BD85AED-2085-C194-1238-2E8450B76D7E}"/>
              </a:ext>
            </a:extLst>
          </p:cNvPr>
          <p:cNvCxnSpPr>
            <a:cxnSpLocks/>
          </p:cNvCxnSpPr>
          <p:nvPr/>
        </p:nvCxnSpPr>
        <p:spPr>
          <a:xfrm flipV="1">
            <a:off x="826608" y="826278"/>
            <a:ext cx="2880000" cy="206169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 descr="A white ghost with black eyes and a smiling face&#10;&#10;Description automatically generated">
            <a:extLst>
              <a:ext uri="{FF2B5EF4-FFF2-40B4-BE49-F238E27FC236}">
                <a16:creationId xmlns:a16="http://schemas.microsoft.com/office/drawing/2014/main" id="{3189A18A-8E67-443C-BEC0-A4A49E7ADF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13" b="98315" l="6154" r="96154">
                        <a14:foregroundMark x1="33846" y1="10955" x2="53846" y2="5337"/>
                        <a14:foregroundMark x1="53846" y1="5337" x2="55000" y2="5337"/>
                        <a14:foregroundMark x1="45000" y1="6742" x2="39615" y2="8146"/>
                        <a14:foregroundMark x1="86538" y1="24438" x2="89231" y2="24157"/>
                        <a14:foregroundMark x1="96154" y1="39326" x2="96154" y2="39326"/>
                        <a14:foregroundMark x1="85000" y1="93820" x2="85000" y2="93820"/>
                        <a14:foregroundMark x1="53077" y1="98315" x2="53077" y2="98315"/>
                        <a14:foregroundMark x1="6154" y1="85674" x2="6154" y2="85674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87154" y="2266750"/>
            <a:ext cx="126761" cy="173566"/>
          </a:xfrm>
          <a:prstGeom prst="rect">
            <a:avLst/>
          </a:prstGeom>
        </p:spPr>
      </p:pic>
      <p:sp>
        <p:nvSpPr>
          <p:cNvPr id="22" name="Footer Placeholder 6">
            <a:extLst>
              <a:ext uri="{FF2B5EF4-FFF2-40B4-BE49-F238E27FC236}">
                <a16:creationId xmlns:a16="http://schemas.microsoft.com/office/drawing/2014/main" id="{244C52FE-B241-DDF8-4752-95A47E7D8C91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061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A2C46D7-B1A0-B2E1-1503-543D4894E2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0" y="2172096"/>
            <a:ext cx="8532019" cy="79930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/>
              <a:t>Backup slides</a:t>
            </a:r>
            <a:endParaRPr lang="en-GB" sz="5400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734CD2CB-7F9C-A7BF-1D31-67FBF0C94F7D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12858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A2E9E02-0DB1-738D-EAB4-18415AED4D8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91" name="Picture 90">
            <a:extLst>
              <a:ext uri="{FF2B5EF4-FFF2-40B4-BE49-F238E27FC236}">
                <a16:creationId xmlns:a16="http://schemas.microsoft.com/office/drawing/2014/main" id="{567F171D-7640-9CA3-9758-15543913A9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96" y="916684"/>
            <a:ext cx="7909404" cy="3922385"/>
          </a:xfrm>
          <a:prstGeom prst="rect">
            <a:avLst/>
          </a:prstGeom>
        </p:spPr>
      </p:pic>
      <p:sp>
        <p:nvSpPr>
          <p:cNvPr id="92" name="Title 3">
            <a:extLst>
              <a:ext uri="{FF2B5EF4-FFF2-40B4-BE49-F238E27FC236}">
                <a16:creationId xmlns:a16="http://schemas.microsoft.com/office/drawing/2014/main" id="{03C2FD6C-1230-1CE3-B1B9-84D034BCA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Beam Intercepting devices towards ECN3</a:t>
            </a:r>
            <a:endParaRPr lang="en-US" sz="4100" dirty="0"/>
          </a:p>
        </p:txBody>
      </p:sp>
    </p:spTree>
    <p:extLst>
      <p:ext uri="{BB962C8B-B14F-4D97-AF65-F5344CB8AC3E}">
        <p14:creationId xmlns:p14="http://schemas.microsoft.com/office/powerpoint/2010/main" val="165195270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Target Complex in TCC8 (iv)</a:t>
            </a:r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56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2" name="Picture 11" descr="A computer generated image of a machine&#10;&#10;Description automatically generated">
            <a:extLst>
              <a:ext uri="{FF2B5EF4-FFF2-40B4-BE49-F238E27FC236}">
                <a16:creationId xmlns:a16="http://schemas.microsoft.com/office/drawing/2014/main" id="{BDBEBB23-8A0C-DD85-6D04-4FEC3C4FAC0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999" t="6294" b="46552"/>
          <a:stretch/>
        </p:blipFill>
        <p:spPr>
          <a:xfrm>
            <a:off x="168361" y="1273771"/>
            <a:ext cx="10132862" cy="327659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715E23-B93A-FEAF-79F5-ABB354DE1029}"/>
              </a:ext>
            </a:extLst>
          </p:cNvPr>
          <p:cNvCxnSpPr>
            <a:cxnSpLocks/>
          </p:cNvCxnSpPr>
          <p:nvPr/>
        </p:nvCxnSpPr>
        <p:spPr>
          <a:xfrm>
            <a:off x="1591056" y="1511518"/>
            <a:ext cx="658368" cy="3081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5C7BC16-2191-BDF8-A241-AAACF13CE3EA}"/>
              </a:ext>
            </a:extLst>
          </p:cNvPr>
          <p:cNvGrpSpPr/>
          <p:nvPr/>
        </p:nvGrpSpPr>
        <p:grpSpPr>
          <a:xfrm>
            <a:off x="507311" y="765156"/>
            <a:ext cx="8460342" cy="1806594"/>
            <a:chOff x="507311" y="765156"/>
            <a:chExt cx="8460342" cy="1806594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52187846-AD92-AC2B-C509-EC51A4FB4CE3}"/>
                </a:ext>
              </a:extLst>
            </p:cNvPr>
            <p:cNvGrpSpPr/>
            <p:nvPr/>
          </p:nvGrpSpPr>
          <p:grpSpPr>
            <a:xfrm>
              <a:off x="507311" y="765156"/>
              <a:ext cx="8460342" cy="1612284"/>
              <a:chOff x="507311" y="765156"/>
              <a:chExt cx="8460342" cy="1612284"/>
            </a:xfrm>
          </p:grpSpPr>
          <p:sp>
            <p:nvSpPr>
              <p:cNvPr id="5" name="Rectangle: Rounded Corners 15">
                <a:extLst>
                  <a:ext uri="{FF2B5EF4-FFF2-40B4-BE49-F238E27FC236}">
                    <a16:creationId xmlns:a16="http://schemas.microsoft.com/office/drawing/2014/main" id="{182A7B48-1A20-8336-0744-7C334263706A}"/>
                  </a:ext>
                </a:extLst>
              </p:cNvPr>
              <p:cNvSpPr/>
              <p:nvPr/>
            </p:nvSpPr>
            <p:spPr>
              <a:xfrm>
                <a:off x="507311" y="765156"/>
                <a:ext cx="2203708" cy="746362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/>
                    </a:solidFill>
                  </a:rPr>
                  <a:t>Target system confined in vacuum tank</a:t>
                </a:r>
                <a:endParaRPr lang="en-GB" sz="1400" b="0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95C2F689-6F20-30F5-17A9-0BDD39FB1248}"/>
                  </a:ext>
                </a:extLst>
              </p:cNvPr>
              <p:cNvGrpSpPr/>
              <p:nvPr/>
            </p:nvGrpSpPr>
            <p:grpSpPr>
              <a:xfrm>
                <a:off x="6044184" y="797617"/>
                <a:ext cx="2923469" cy="1579823"/>
                <a:chOff x="6044184" y="797617"/>
                <a:chExt cx="2923469" cy="1579823"/>
              </a:xfrm>
            </p:grpSpPr>
            <p:sp>
              <p:nvSpPr>
                <p:cNvPr id="3" name="Rectangle: Rounded Corners 15">
                  <a:extLst>
                    <a:ext uri="{FF2B5EF4-FFF2-40B4-BE49-F238E27FC236}">
                      <a16:creationId xmlns:a16="http://schemas.microsoft.com/office/drawing/2014/main" id="{7C065D27-115E-0D82-6CB2-5CA56E647471}"/>
                    </a:ext>
                  </a:extLst>
                </p:cNvPr>
                <p:cNvSpPr/>
                <p:nvPr/>
              </p:nvSpPr>
              <p:spPr>
                <a:xfrm>
                  <a:off x="6432983" y="797617"/>
                  <a:ext cx="2534670" cy="952307"/>
                </a:xfrm>
                <a:prstGeom prst="roundRect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 err="1">
                      <a:solidFill>
                        <a:schemeClr val="tx1"/>
                      </a:solidFill>
                    </a:rPr>
                    <a:t>Pressurised</a:t>
                  </a:r>
                  <a:r>
                    <a:rPr lang="en-US" sz="1400" dirty="0">
                      <a:solidFill>
                        <a:schemeClr val="tx1"/>
                      </a:solidFill>
                    </a:rPr>
                    <a:t> water-cooling circuit, contained inside recirculated He atmosphere</a:t>
                  </a:r>
                  <a:endParaRPr lang="en-GB" sz="1400" b="0" dirty="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6" name="Straight Arrow Connector 5">
                  <a:extLst>
                    <a:ext uri="{FF2B5EF4-FFF2-40B4-BE49-F238E27FC236}">
                      <a16:creationId xmlns:a16="http://schemas.microsoft.com/office/drawing/2014/main" id="{4D4210A6-7A32-814F-F481-A5A3CC3C0EEB}"/>
                    </a:ext>
                  </a:extLst>
                </p:cNvPr>
                <p:cNvCxnSpPr>
                  <a:cxnSpLocks/>
                  <a:stCxn id="3" idx="1"/>
                </p:cNvCxnSpPr>
                <p:nvPr/>
              </p:nvCxnSpPr>
              <p:spPr>
                <a:xfrm flipH="1">
                  <a:off x="6044184" y="1273771"/>
                  <a:ext cx="388799" cy="1103669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1B30466-8370-1297-578D-09195AAEB80A}"/>
                </a:ext>
              </a:extLst>
            </p:cNvPr>
            <p:cNvCxnSpPr>
              <a:cxnSpLocks/>
              <a:stCxn id="3" idx="1"/>
            </p:cNvCxnSpPr>
            <p:nvPr/>
          </p:nvCxnSpPr>
          <p:spPr>
            <a:xfrm flipH="1">
              <a:off x="4809744" y="1273771"/>
              <a:ext cx="1623239" cy="129797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E99DBB16-9B58-FB92-366D-93F28FAB825A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238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Target Complex in TCC8 (vi)</a:t>
            </a:r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57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9D1E8A26-E56F-3361-E5FD-51E666D254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252"/>
          <a:stretch/>
        </p:blipFill>
        <p:spPr>
          <a:xfrm>
            <a:off x="457200" y="1035365"/>
            <a:ext cx="5115511" cy="3616594"/>
          </a:xfrm>
          <a:prstGeom prst="rect">
            <a:avLst/>
          </a:prstGeom>
        </p:spPr>
      </p:pic>
      <p:pic>
        <p:nvPicPr>
          <p:cNvPr id="5" name="Picture 4" descr="A blue and white box&#10;&#10;Description automatically generated with medium confidence">
            <a:extLst>
              <a:ext uri="{FF2B5EF4-FFF2-40B4-BE49-F238E27FC236}">
                <a16:creationId xmlns:a16="http://schemas.microsoft.com/office/drawing/2014/main" id="{05692416-5695-6031-F5CE-AD229A2AB4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192" t="7210" r="27500" b="2493"/>
          <a:stretch/>
        </p:blipFill>
        <p:spPr>
          <a:xfrm>
            <a:off x="5806479" y="1330328"/>
            <a:ext cx="2780704" cy="291459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C16F335-ADB2-C454-004C-5AD8876B961D}"/>
              </a:ext>
            </a:extLst>
          </p:cNvPr>
          <p:cNvGrpSpPr/>
          <p:nvPr/>
        </p:nvGrpSpPr>
        <p:grpSpPr>
          <a:xfrm>
            <a:off x="652709" y="2571750"/>
            <a:ext cx="2547059" cy="1756120"/>
            <a:chOff x="507311" y="-244602"/>
            <a:chExt cx="2547059" cy="1756120"/>
          </a:xfrm>
        </p:grpSpPr>
        <p:sp>
          <p:nvSpPr>
            <p:cNvPr id="13" name="Rectangle: Rounded Corners 15">
              <a:extLst>
                <a:ext uri="{FF2B5EF4-FFF2-40B4-BE49-F238E27FC236}">
                  <a16:creationId xmlns:a16="http://schemas.microsoft.com/office/drawing/2014/main" id="{4E62D316-88AD-D5DC-EA8F-2360F5DD5D60}"/>
                </a:ext>
              </a:extLst>
            </p:cNvPr>
            <p:cNvSpPr/>
            <p:nvPr/>
          </p:nvSpPr>
          <p:spPr>
            <a:xfrm>
              <a:off x="507311" y="765156"/>
              <a:ext cx="2203708" cy="74636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Primary water-cooled shielding around target</a:t>
              </a:r>
              <a:endParaRPr lang="en-GB" sz="1400" b="0" dirty="0">
                <a:solidFill>
                  <a:schemeClr val="tx1"/>
                </a:solidFill>
              </a:endParaRP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3FEEC1F8-883B-98AF-AA45-BC2A16DA2249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V="1">
              <a:off x="1609165" y="-244602"/>
              <a:ext cx="1445205" cy="100975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8C95893-357B-DFEE-B6E2-423C571D3820}"/>
              </a:ext>
            </a:extLst>
          </p:cNvPr>
          <p:cNvGrpSpPr/>
          <p:nvPr/>
        </p:nvGrpSpPr>
        <p:grpSpPr>
          <a:xfrm>
            <a:off x="3667181" y="3410712"/>
            <a:ext cx="3007384" cy="1385954"/>
            <a:chOff x="3369383" y="441960"/>
            <a:chExt cx="3007384" cy="1385954"/>
          </a:xfrm>
        </p:grpSpPr>
        <p:sp>
          <p:nvSpPr>
            <p:cNvPr id="20" name="Rectangle: Rounded Corners 15">
              <a:extLst>
                <a:ext uri="{FF2B5EF4-FFF2-40B4-BE49-F238E27FC236}">
                  <a16:creationId xmlns:a16="http://schemas.microsoft.com/office/drawing/2014/main" id="{C595D9FB-BB4A-7982-49CC-D2DA97D632DD}"/>
                </a:ext>
              </a:extLst>
            </p:cNvPr>
            <p:cNvSpPr/>
            <p:nvPr/>
          </p:nvSpPr>
          <p:spPr>
            <a:xfrm>
              <a:off x="3369383" y="1081552"/>
              <a:ext cx="2203708" cy="746362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</a:rPr>
                <a:t>Connections outside of target vessel</a:t>
              </a:r>
              <a:endParaRPr lang="en-GB" sz="1400" b="0" dirty="0">
                <a:solidFill>
                  <a:schemeClr val="tx1"/>
                </a:solidFill>
              </a:endParaRP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60753FC4-33D3-A519-4AF1-B77BBD5A6EC9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V="1">
              <a:off x="4471237" y="441960"/>
              <a:ext cx="1905530" cy="63959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E939CB8B-127D-9CDA-C1B4-646A7BA48011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40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GB" sz="3200" b="1" dirty="0">
                <a:solidFill>
                  <a:srgbClr val="1A63A0"/>
                </a:solidFill>
              </a:rPr>
              <a:t>Project Organisation: Modus Operandi</a:t>
            </a:r>
            <a:endParaRPr lang="en-US" sz="4100" dirty="0"/>
          </a:p>
        </p:txBody>
      </p:sp>
      <p:sp>
        <p:nvSpPr>
          <p:cNvPr id="22" name="Content Placeholder 4">
            <a:extLst>
              <a:ext uri="{FF2B5EF4-FFF2-40B4-BE49-F238E27FC236}">
                <a16:creationId xmlns:a16="http://schemas.microsoft.com/office/drawing/2014/main" id="{1F5CF23C-B9A4-B830-B1C8-D80E3A53F6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244" y="941832"/>
            <a:ext cx="8709511" cy="1220675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/>
              <a:t>Strong link to </a:t>
            </a:r>
            <a:r>
              <a:rPr lang="en-US" b="1" dirty="0">
                <a:solidFill>
                  <a:srgbClr val="FF0000"/>
                </a:solidFill>
              </a:rPr>
              <a:t>NA-CONS</a:t>
            </a:r>
            <a:r>
              <a:rPr lang="en-US" b="1" dirty="0"/>
              <a:t>: </a:t>
            </a:r>
          </a:p>
          <a:p>
            <a:pPr lvl="1"/>
            <a:r>
              <a:rPr lang="en-US" dirty="0"/>
              <a:t>STAFF supporting HI-ECN3 were nominated for their involvement in NA-CONS (exception is EN-CV)</a:t>
            </a:r>
            <a:endParaRPr lang="en-US" b="1" dirty="0"/>
          </a:p>
          <a:p>
            <a:r>
              <a:rPr lang="en-US" b="1" dirty="0"/>
              <a:t>Efficient use of time is a guiding principle: </a:t>
            </a:r>
          </a:p>
          <a:p>
            <a:pPr lvl="1"/>
            <a:r>
              <a:rPr lang="en-US" dirty="0"/>
              <a:t>WPLs are responsible for targeted meeting agendas and invitations, news / round-table to take place first 10 mins so STAFF experts can leave (if agenda not relevant)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8" name="Group 97">
            <a:extLst>
              <a:ext uri="{FF2B5EF4-FFF2-40B4-BE49-F238E27FC236}">
                <a16:creationId xmlns:a16="http://schemas.microsoft.com/office/drawing/2014/main" id="{14507A05-B0D8-3CB9-184D-3155CD09ADE2}"/>
              </a:ext>
            </a:extLst>
          </p:cNvPr>
          <p:cNvGrpSpPr/>
          <p:nvPr/>
        </p:nvGrpSpPr>
        <p:grpSpPr>
          <a:xfrm>
            <a:off x="356804" y="2208292"/>
            <a:ext cx="8265308" cy="2679048"/>
            <a:chOff x="356804" y="2252536"/>
            <a:chExt cx="8265308" cy="2679048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FBEEE846-630C-D806-B09E-BF8BD0981AF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6572" y="4684597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51E55BD4-3F8D-8801-77C3-1C595FD1B3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5899" y="4349418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8DD8D4B0-BAFA-7BA7-89F6-F4435875F3F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9437" y="4350103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EBF34128-CA65-2285-0FD9-B47D2E84C2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6124" y="3657049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6AA47F29-6DC2-EAF2-F0D0-1BF731FB7CB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811" y="2921920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6733ED2-B193-05F3-81DC-9D3535E9E9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1759" y="3748609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E977E0C9-C1F6-C83B-9949-A25E78BAD2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21759" y="3406360"/>
              <a:ext cx="109401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03923296-D8D9-520A-601C-464E61ECF8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11442" y="3072096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30AE2A19-C9CE-0CFE-735A-E4272250116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505700" y="2719839"/>
              <a:ext cx="1095540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B812C158-DCBB-5C3E-884B-C1009D6DAC72}"/>
                </a:ext>
              </a:extLst>
            </p:cNvPr>
            <p:cNvSpPr/>
            <p:nvPr/>
          </p:nvSpPr>
          <p:spPr>
            <a:xfrm rot="5400000">
              <a:off x="7292724" y="3518183"/>
              <a:ext cx="2488707" cy="15479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GRAD team supported by CERN STAFF experts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0418B5C9-46EE-55A3-8604-8BAB531328E2}"/>
                </a:ext>
              </a:extLst>
            </p:cNvPr>
            <p:cNvSpPr/>
            <p:nvPr/>
          </p:nvSpPr>
          <p:spPr>
            <a:xfrm rot="5400000">
              <a:off x="6931449" y="3515026"/>
              <a:ext cx="2488702" cy="16110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 err="1">
                  <a:solidFill>
                    <a:schemeClr val="tx1"/>
                  </a:solidFill>
                </a:rPr>
                <a:t>SHiP</a:t>
              </a:r>
              <a:r>
                <a:rPr lang="en-US" sz="600" b="1" dirty="0">
                  <a:solidFill>
                    <a:schemeClr val="tx1"/>
                  </a:solidFill>
                </a:rPr>
                <a:t> Experiment Technical Coordinator (TC)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5A493E6C-969E-EE37-FF38-039D4B6161F0}"/>
                </a:ext>
              </a:extLst>
            </p:cNvPr>
            <p:cNvSpPr/>
            <p:nvPr/>
          </p:nvSpPr>
          <p:spPr>
            <a:xfrm>
              <a:off x="6286163" y="2576794"/>
              <a:ext cx="1210112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WP2 Coordination Meetings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Francesco VELOTTI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09CE6058-7375-1E56-154D-4AA0F39A368E}"/>
                </a:ext>
              </a:extLst>
            </p:cNvPr>
            <p:cNvSpPr/>
            <p:nvPr/>
          </p:nvSpPr>
          <p:spPr>
            <a:xfrm>
              <a:off x="6288265" y="2913625"/>
              <a:ext cx="1208010" cy="293450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WP3 Coordination Meetings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Rui XIMENES</a:t>
              </a: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630BC8E0-3533-656D-9A96-CC0A7BE7FC7F}"/>
                </a:ext>
              </a:extLst>
            </p:cNvPr>
            <p:cNvSpPr/>
            <p:nvPr/>
          </p:nvSpPr>
          <p:spPr>
            <a:xfrm>
              <a:off x="6296947" y="3262275"/>
              <a:ext cx="1199328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WP4 Coordination Meetings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Jean-Louis GRENARD</a:t>
              </a:r>
            </a:p>
          </p:txBody>
        </p:sp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73BD7B4A-84D0-C7EC-73C9-CB8732286DA4}"/>
                </a:ext>
              </a:extLst>
            </p:cNvPr>
            <p:cNvSpPr/>
            <p:nvPr/>
          </p:nvSpPr>
          <p:spPr>
            <a:xfrm>
              <a:off x="6296947" y="3602067"/>
              <a:ext cx="1207204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WP5 Coordination Meetings 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Francois BUTIN</a:t>
              </a:r>
            </a:p>
          </p:txBody>
        </p:sp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216C5845-0460-4F9E-DC31-503653AC1EA6}"/>
                </a:ext>
              </a:extLst>
            </p:cNvPr>
            <p:cNvSpPr/>
            <p:nvPr/>
          </p:nvSpPr>
          <p:spPr>
            <a:xfrm>
              <a:off x="6296102" y="4201375"/>
              <a:ext cx="1210113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WP6 Coordination Meetings 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Claudia AHDIDA</a:t>
              </a:r>
            </a:p>
          </p:txBody>
        </p:sp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DA636933-0D95-1DF8-4737-643AC514D1A5}"/>
                </a:ext>
              </a:extLst>
            </p:cNvPr>
            <p:cNvSpPr/>
            <p:nvPr/>
          </p:nvSpPr>
          <p:spPr>
            <a:xfrm>
              <a:off x="6296101" y="4546847"/>
              <a:ext cx="1217989" cy="2930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sz="600" dirty="0">
                  <a:solidFill>
                    <a:schemeClr val="accent1">
                      <a:lumMod val="10000"/>
                    </a:schemeClr>
                  </a:solidFill>
                </a:rPr>
                <a:t>WP7 Coordination Meetings 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= adhoc </a:t>
              </a:r>
              <a:r>
                <a:rPr lang="en-CH" sz="600" b="1" dirty="0">
                  <a:solidFill>
                    <a:srgbClr val="FF0000"/>
                  </a:solidFill>
                </a:rPr>
                <a:t>NA-CONS</a:t>
              </a:r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 WC4</a:t>
              </a:r>
            </a:p>
            <a:p>
              <a:pPr algn="ctr"/>
              <a:r>
                <a:rPr lang="en-CH" sz="600" b="1" dirty="0">
                  <a:solidFill>
                    <a:schemeClr val="accent1">
                      <a:lumMod val="10000"/>
                    </a:schemeClr>
                  </a:solidFill>
                </a:rPr>
                <a:t>Fernando PEDROSA</a:t>
              </a:r>
            </a:p>
          </p:txBody>
        </p:sp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13B2756E-D8EC-EB24-A334-906A6B487B82}"/>
                </a:ext>
              </a:extLst>
            </p:cNvPr>
            <p:cNvSpPr/>
            <p:nvPr/>
          </p:nvSpPr>
          <p:spPr>
            <a:xfrm>
              <a:off x="5745250" y="2254428"/>
              <a:ext cx="1751025" cy="22980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Technical Design Study</a:t>
              </a:r>
            </a:p>
            <a:p>
              <a:pPr algn="ctr"/>
              <a:r>
                <a:rPr lang="en-US" sz="600" b="1" i="1" dirty="0">
                  <a:solidFill>
                    <a:schemeClr val="tx1"/>
                  </a:solidFill>
                </a:rPr>
                <a:t>Frequency is choice of WPL ~ Biweekly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CE96BB39-106F-3A9B-3406-24D8A7032087}"/>
                </a:ext>
              </a:extLst>
            </p:cNvPr>
            <p:cNvSpPr/>
            <p:nvPr/>
          </p:nvSpPr>
          <p:spPr>
            <a:xfrm>
              <a:off x="3874268" y="2252537"/>
              <a:ext cx="1505952" cy="23169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Project Coordination &amp; Integration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7E5DDF9-C1F1-1107-A66D-06752FECF547}"/>
                </a:ext>
              </a:extLst>
            </p:cNvPr>
            <p:cNvSpPr/>
            <p:nvPr/>
          </p:nvSpPr>
          <p:spPr>
            <a:xfrm>
              <a:off x="2115536" y="2252536"/>
              <a:ext cx="1391622" cy="22980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Project Management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79DF355-E506-E673-E088-4CC97A8EBA54}"/>
                </a:ext>
              </a:extLst>
            </p:cNvPr>
            <p:cNvCxnSpPr>
              <a:cxnSpLocks/>
            </p:cNvCxnSpPr>
            <p:nvPr/>
          </p:nvCxnSpPr>
          <p:spPr>
            <a:xfrm>
              <a:off x="5924040" y="2484234"/>
              <a:ext cx="0" cy="2209155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535131D-9A70-E471-1654-562E79629F7B}"/>
                </a:ext>
              </a:extLst>
            </p:cNvPr>
            <p:cNvCxnSpPr>
              <a:cxnSpLocks/>
              <a:endCxn id="16" idx="1"/>
            </p:cNvCxnSpPr>
            <p:nvPr/>
          </p:nvCxnSpPr>
          <p:spPr>
            <a:xfrm>
              <a:off x="5924040" y="3748609"/>
              <a:ext cx="37290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32E5529-24B9-9B8D-7584-C0B74C68F901}"/>
                </a:ext>
              </a:extLst>
            </p:cNvPr>
            <p:cNvCxnSpPr>
              <a:cxnSpLocks/>
              <a:stCxn id="15" idx="1"/>
            </p:cNvCxnSpPr>
            <p:nvPr/>
          </p:nvCxnSpPr>
          <p:spPr>
            <a:xfrm flipH="1">
              <a:off x="5924040" y="3408817"/>
              <a:ext cx="372907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8EBE8A9-9E2A-7923-A0D0-799FE372C1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8832" y="3069704"/>
              <a:ext cx="372907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1B2705B1-FBE6-5899-B432-664C3022C6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913255" y="2732373"/>
              <a:ext cx="372907" cy="1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9B27D7E-E055-07D8-6847-413A609D5A7E}"/>
                </a:ext>
              </a:extLst>
            </p:cNvPr>
            <p:cNvSpPr/>
            <p:nvPr/>
          </p:nvSpPr>
          <p:spPr>
            <a:xfrm>
              <a:off x="5753126" y="3953455"/>
              <a:ext cx="1751025" cy="154826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 err="1">
                  <a:solidFill>
                    <a:schemeClr val="tx1"/>
                  </a:solidFill>
                </a:rPr>
                <a:t>Adhoc</a:t>
              </a:r>
              <a:r>
                <a:rPr lang="en-US" sz="600" b="1" dirty="0">
                  <a:solidFill>
                    <a:schemeClr val="tx1"/>
                  </a:solidFill>
                </a:rPr>
                <a:t> Meetings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338CB352-3AD7-4E16-FAD3-EDFCC06D9CCC}"/>
                </a:ext>
              </a:extLst>
            </p:cNvPr>
            <p:cNvCxnSpPr>
              <a:cxnSpLocks/>
            </p:cNvCxnSpPr>
            <p:nvPr/>
          </p:nvCxnSpPr>
          <p:spPr>
            <a:xfrm>
              <a:off x="5923195" y="4347383"/>
              <a:ext cx="37290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23C0237-3004-B232-9D6B-D31D52A36653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>
              <a:off x="5933980" y="4693389"/>
              <a:ext cx="362121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>
              <a:extLst>
                <a:ext uri="{FF2B5EF4-FFF2-40B4-BE49-F238E27FC236}">
                  <a16:creationId xmlns:a16="http://schemas.microsoft.com/office/drawing/2014/main" id="{5C2F5EDA-6880-CB0F-8269-55F88651FD90}"/>
                </a:ext>
              </a:extLst>
            </p:cNvPr>
            <p:cNvSpPr/>
            <p:nvPr/>
          </p:nvSpPr>
          <p:spPr>
            <a:xfrm>
              <a:off x="2299954" y="2679518"/>
              <a:ext cx="1207204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Project Team Meetings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Claudia AHDIDA /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Weekly</a:t>
              </a:r>
            </a:p>
          </p:txBody>
        </p:sp>
        <p:sp>
          <p:nvSpPr>
            <p:cNvPr id="45" name="Rounded Rectangle 44">
              <a:extLst>
                <a:ext uri="{FF2B5EF4-FFF2-40B4-BE49-F238E27FC236}">
                  <a16:creationId xmlns:a16="http://schemas.microsoft.com/office/drawing/2014/main" id="{BDC53110-4663-0318-471C-FD50423A21A0}"/>
                </a:ext>
              </a:extLst>
            </p:cNvPr>
            <p:cNvSpPr/>
            <p:nvPr/>
          </p:nvSpPr>
          <p:spPr>
            <a:xfrm>
              <a:off x="4160354" y="3454577"/>
              <a:ext cx="1207204" cy="68491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ICEA</a:t>
              </a:r>
            </a:p>
            <a:p>
              <a:pPr algn="ctr"/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Francois BUTIN / </a:t>
              </a:r>
            </a:p>
            <a:p>
              <a:pPr algn="ctr"/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Jean-Louis GRENARD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Biweekly</a:t>
              </a:r>
              <a:endParaRPr lang="en-US" sz="600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Joint with </a:t>
              </a:r>
              <a:r>
                <a:rPr lang="en-US" sz="600" b="1" i="1" dirty="0">
                  <a:solidFill>
                    <a:srgbClr val="FF0000"/>
                  </a:solidFill>
                </a:rPr>
                <a:t>NA-CONS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ICEA when relevant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7E6FABA5-DC23-F2A1-959F-8B237DC940CC}"/>
                </a:ext>
              </a:extLst>
            </p:cNvPr>
            <p:cNvSpPr/>
            <p:nvPr/>
          </p:nvSpPr>
          <p:spPr>
            <a:xfrm>
              <a:off x="4160354" y="2692238"/>
              <a:ext cx="1207204" cy="67258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HI-ECN3 TCC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Claudia AHDIDA /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Monthly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Joint with </a:t>
              </a:r>
              <a:r>
                <a:rPr lang="en-US" sz="600" b="1" i="1" dirty="0">
                  <a:solidFill>
                    <a:srgbClr val="FF0000"/>
                  </a:solidFill>
                </a:rPr>
                <a:t>NA-CONS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TCC when relevant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7" name="Rounded Rectangle 46">
              <a:extLst>
                <a:ext uri="{FF2B5EF4-FFF2-40B4-BE49-F238E27FC236}">
                  <a16:creationId xmlns:a16="http://schemas.microsoft.com/office/drawing/2014/main" id="{B3646D56-C06B-C703-6F77-A4237DAD6D0D}"/>
                </a:ext>
              </a:extLst>
            </p:cNvPr>
            <p:cNvSpPr/>
            <p:nvPr/>
          </p:nvSpPr>
          <p:spPr>
            <a:xfrm>
              <a:off x="2303631" y="3389491"/>
              <a:ext cx="1207204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Project Board Meetings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Matthew FRASER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</a:t>
              </a:r>
              <a:r>
                <a:rPr lang="en-US" sz="600" i="1" dirty="0" err="1">
                  <a:solidFill>
                    <a:schemeClr val="bg2">
                      <a:lumMod val="10000"/>
                    </a:schemeClr>
                  </a:solidFill>
                </a:rPr>
                <a:t>Adhoc</a:t>
              </a:r>
              <a:endParaRPr lang="en-US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49" name="Rounded Rectangle 48">
              <a:extLst>
                <a:ext uri="{FF2B5EF4-FFF2-40B4-BE49-F238E27FC236}">
                  <a16:creationId xmlns:a16="http://schemas.microsoft.com/office/drawing/2014/main" id="{A04715F2-EF96-87FD-F387-5309539BFD69}"/>
                </a:ext>
              </a:extLst>
            </p:cNvPr>
            <p:cNvSpPr/>
            <p:nvPr/>
          </p:nvSpPr>
          <p:spPr>
            <a:xfrm>
              <a:off x="505025" y="2694947"/>
              <a:ext cx="1242007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rgbClr val="FF0000"/>
                  </a:solidFill>
                </a:rPr>
                <a:t>NA-CONS</a:t>
              </a:r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 / HI-ECN3 </a:t>
              </a: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Steering Committee Meetings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Roberto LOSITO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~ Quarterly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CD669F19-9C11-5DDC-C31E-EF62E30FA40B}"/>
                </a:ext>
              </a:extLst>
            </p:cNvPr>
            <p:cNvSpPr/>
            <p:nvPr/>
          </p:nvSpPr>
          <p:spPr>
            <a:xfrm>
              <a:off x="2299954" y="3942452"/>
              <a:ext cx="1210764" cy="989132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Reviews:</a:t>
              </a: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C&amp;S, Safety, Technical etc.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Joint </a:t>
              </a:r>
              <a:r>
                <a:rPr lang="en-US" sz="600" b="1" i="1" dirty="0">
                  <a:solidFill>
                    <a:srgbClr val="FF0000"/>
                  </a:solidFill>
                </a:rPr>
                <a:t>NA-CONS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when relevant</a:t>
              </a:r>
            </a:p>
            <a:p>
              <a:pPr algn="ctr"/>
              <a:endParaRPr lang="en-US" sz="600" i="1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Project Safety Officers</a:t>
              </a:r>
              <a:endParaRPr lang="en-US" sz="600" i="1" dirty="0">
                <a:solidFill>
                  <a:schemeClr val="bg2">
                    <a:lumMod val="10000"/>
                  </a:schemeClr>
                </a:solidFill>
              </a:endParaRP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Filipa CARVALHO </a:t>
              </a:r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NACONS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Melania AVERNA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 HI-ECN3</a:t>
              </a:r>
            </a:p>
            <a:p>
              <a:pPr algn="ctr"/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F05731A1-4B88-3807-96BB-8B1C5CF5033D}"/>
                </a:ext>
              </a:extLst>
            </p:cNvPr>
            <p:cNvCxnSpPr>
              <a:cxnSpLocks/>
            </p:cNvCxnSpPr>
            <p:nvPr/>
          </p:nvCxnSpPr>
          <p:spPr>
            <a:xfrm>
              <a:off x="3950320" y="2484234"/>
              <a:ext cx="0" cy="1936597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CABC1019-1C38-216D-FB1A-0C05D41F2D4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93248" y="2369331"/>
              <a:ext cx="33612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B9E35C62-2A06-426F-06A8-A0E7A81ED866}"/>
                </a:ext>
              </a:extLst>
            </p:cNvPr>
            <p:cNvSpPr/>
            <p:nvPr/>
          </p:nvSpPr>
          <p:spPr>
            <a:xfrm>
              <a:off x="356804" y="2252537"/>
              <a:ext cx="1391622" cy="229805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CERN Management</a:t>
              </a:r>
              <a:endParaRPr lang="en-CH" sz="600" b="1" dirty="0">
                <a:solidFill>
                  <a:schemeClr val="tx1"/>
                </a:solidFill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AAD4416-2AC1-588A-C814-D4263BF97995}"/>
                </a:ext>
              </a:extLst>
            </p:cNvPr>
            <p:cNvCxnSpPr>
              <a:cxnSpLocks/>
              <a:stCxn id="45" idx="1"/>
            </p:cNvCxnSpPr>
            <p:nvPr/>
          </p:nvCxnSpPr>
          <p:spPr>
            <a:xfrm flipH="1">
              <a:off x="3940109" y="3797033"/>
              <a:ext cx="22024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122C824E-EC40-8B9A-9BE2-66B93C21106F}"/>
                </a:ext>
              </a:extLst>
            </p:cNvPr>
            <p:cNvCxnSpPr>
              <a:cxnSpLocks/>
              <a:stCxn id="46" idx="1"/>
            </p:cNvCxnSpPr>
            <p:nvPr/>
          </p:nvCxnSpPr>
          <p:spPr>
            <a:xfrm flipH="1">
              <a:off x="3952809" y="3028530"/>
              <a:ext cx="207545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8B0549F8-F1A1-300E-D29F-6CE4DEF3524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517068" y="2369331"/>
              <a:ext cx="33612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5B6B3A0F-E43A-3E5D-2905-F6767DA86839}"/>
                </a:ext>
              </a:extLst>
            </p:cNvPr>
            <p:cNvCxnSpPr>
              <a:cxnSpLocks/>
            </p:cNvCxnSpPr>
            <p:nvPr/>
          </p:nvCxnSpPr>
          <p:spPr>
            <a:xfrm>
              <a:off x="2181001" y="2484234"/>
              <a:ext cx="0" cy="1859497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944879C-2B17-67E0-91DB-1B0FF1E8DC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314" y="2922292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74AB1857-E623-5DDF-86C3-36F6C3FFB08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314" y="3632265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3ED43B79-E939-EA66-5533-7DB56553BDE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8314" y="4350475"/>
              <a:ext cx="127216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1423E832-FE29-BE79-0189-CB15788308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62844" y="2372574"/>
              <a:ext cx="336127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  <a:headEnd type="none"/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8CBE75C5-C8F9-A2C7-B5DC-09E6441879EB}"/>
                </a:ext>
              </a:extLst>
            </p:cNvPr>
            <p:cNvSpPr/>
            <p:nvPr/>
          </p:nvSpPr>
          <p:spPr>
            <a:xfrm>
              <a:off x="488698" y="3413982"/>
              <a:ext cx="1242007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IEFC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Brennan GODDARD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when reporting requested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15" name="Rounded Rectangle 114">
              <a:extLst>
                <a:ext uri="{FF2B5EF4-FFF2-40B4-BE49-F238E27FC236}">
                  <a16:creationId xmlns:a16="http://schemas.microsoft.com/office/drawing/2014/main" id="{83D51363-3540-51FF-312B-1D1262627F33}"/>
                </a:ext>
              </a:extLst>
            </p:cNvPr>
            <p:cNvSpPr/>
            <p:nvPr/>
          </p:nvSpPr>
          <p:spPr>
            <a:xfrm>
              <a:off x="479472" y="4098944"/>
              <a:ext cx="1242007" cy="48554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ATS-MB</a:t>
              </a:r>
            </a:p>
            <a:p>
              <a:pPr algn="ctr"/>
              <a:r>
                <a:rPr lang="en-US" sz="600" b="1" dirty="0">
                  <a:solidFill>
                    <a:schemeClr val="bg2">
                      <a:lumMod val="10000"/>
                    </a:schemeClr>
                  </a:solidFill>
                </a:rPr>
                <a:t>Mike LAMONT</a:t>
              </a:r>
            </a:p>
            <a:p>
              <a:pPr algn="ctr"/>
              <a:r>
                <a:rPr lang="en-US" sz="600" i="1" dirty="0">
                  <a:solidFill>
                    <a:schemeClr val="bg2">
                      <a:lumMod val="10000"/>
                    </a:schemeClr>
                  </a:solidFill>
                </a:rPr>
                <a:t>when reporting requested</a:t>
              </a:r>
              <a:endParaRPr lang="en-CH" sz="600" i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77B1652E-8A30-4D60-75C2-48E01180C2BE}"/>
                </a:ext>
              </a:extLst>
            </p:cNvPr>
            <p:cNvSpPr/>
            <p:nvPr/>
          </p:nvSpPr>
          <p:spPr>
            <a:xfrm rot="5400000">
              <a:off x="7466499" y="3651566"/>
              <a:ext cx="720690" cy="303563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tx1">
                    <a:lumMod val="20000"/>
                    <a:lumOff val="80000"/>
                  </a:schemeClr>
                </a:gs>
                <a:gs pos="83000">
                  <a:schemeClr val="tx1">
                    <a:lumMod val="20000"/>
                    <a:lumOff val="80000"/>
                  </a:schemeClr>
                </a:gs>
                <a:gs pos="100000">
                  <a:schemeClr val="tx1">
                    <a:lumMod val="20000"/>
                    <a:lumOff val="8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b="1" dirty="0">
                  <a:solidFill>
                    <a:schemeClr val="tx1"/>
                  </a:solidFill>
                </a:rPr>
                <a:t>NA62 TC</a:t>
              </a:r>
            </a:p>
            <a:p>
              <a:pPr algn="ctr"/>
              <a:r>
                <a:rPr lang="en-US" sz="500" dirty="0">
                  <a:solidFill>
                    <a:schemeClr val="tx1"/>
                  </a:solidFill>
                </a:rPr>
                <a:t>Decommissioning</a:t>
              </a:r>
              <a:endParaRPr lang="en-CH" sz="500" dirty="0">
                <a:solidFill>
                  <a:schemeClr val="tx1"/>
                </a:solidFill>
              </a:endParaRP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A3EC36CF-DEB6-5402-DC8C-B7C5716EA917}"/>
                </a:ext>
              </a:extLst>
            </p:cNvPr>
            <p:cNvCxnSpPr>
              <a:cxnSpLocks/>
            </p:cNvCxnSpPr>
            <p:nvPr/>
          </p:nvCxnSpPr>
          <p:spPr>
            <a:xfrm>
              <a:off x="411074" y="2483862"/>
              <a:ext cx="0" cy="1859497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Rounded Rectangle 133">
              <a:extLst>
                <a:ext uri="{FF2B5EF4-FFF2-40B4-BE49-F238E27FC236}">
                  <a16:creationId xmlns:a16="http://schemas.microsoft.com/office/drawing/2014/main" id="{96646E7E-29DB-C2F2-DF71-174D221832D9}"/>
                </a:ext>
              </a:extLst>
            </p:cNvPr>
            <p:cNvSpPr/>
            <p:nvPr/>
          </p:nvSpPr>
          <p:spPr>
            <a:xfrm>
              <a:off x="4160354" y="4227952"/>
              <a:ext cx="1207204" cy="385758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lumMod val="5000"/>
                    <a:lumOff val="95000"/>
                  </a:schemeClr>
                </a:gs>
                <a:gs pos="74000">
                  <a:schemeClr val="accent2">
                    <a:lumMod val="45000"/>
                    <a:lumOff val="55000"/>
                  </a:schemeClr>
                </a:gs>
                <a:gs pos="83000">
                  <a:schemeClr val="accent2">
                    <a:lumMod val="45000"/>
                    <a:lumOff val="55000"/>
                  </a:schemeClr>
                </a:gs>
                <a:gs pos="100000">
                  <a:schemeClr val="accent2">
                    <a:lumMod val="30000"/>
                    <a:lumOff val="70000"/>
                  </a:schemeClr>
                </a:gs>
              </a:gsLst>
              <a:lin ang="5400000" scaled="1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ICL</a:t>
              </a:r>
            </a:p>
            <a:p>
              <a:pPr algn="ctr"/>
              <a:r>
                <a:rPr lang="en-US" sz="600" dirty="0">
                  <a:solidFill>
                    <a:schemeClr val="bg2">
                      <a:lumMod val="10000"/>
                    </a:schemeClr>
                  </a:solidFill>
                </a:rPr>
                <a:t>(upstream TCC2)</a:t>
              </a:r>
            </a:p>
            <a:p>
              <a:pPr algn="ctr"/>
              <a:r>
                <a:rPr lang="en-CH" sz="600" b="1" dirty="0">
                  <a:solidFill>
                    <a:schemeClr val="bg2">
                      <a:lumMod val="10000"/>
                    </a:schemeClr>
                  </a:solidFill>
                </a:rPr>
                <a:t>EN-ACE</a:t>
              </a:r>
            </a:p>
          </p:txBody>
        </p: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AC5D1501-09C2-031C-4236-A11CEB4EEF69}"/>
                </a:ext>
              </a:extLst>
            </p:cNvPr>
            <p:cNvCxnSpPr>
              <a:cxnSpLocks/>
              <a:stCxn id="134" idx="1"/>
            </p:cNvCxnSpPr>
            <p:nvPr/>
          </p:nvCxnSpPr>
          <p:spPr>
            <a:xfrm flipH="1">
              <a:off x="3950320" y="4420831"/>
              <a:ext cx="210034" cy="0"/>
            </a:xfrm>
            <a:prstGeom prst="line">
              <a:avLst/>
            </a:prstGeom>
            <a:ln w="9525"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6E8820EA-FCD4-E69B-94D5-28A458EBAE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58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98962133-976A-60BB-C61E-E7C0D3AB5ED5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9488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building&#10;&#10;Description automatically generated">
            <a:extLst>
              <a:ext uri="{FF2B5EF4-FFF2-40B4-BE49-F238E27FC236}">
                <a16:creationId xmlns:a16="http://schemas.microsoft.com/office/drawing/2014/main" id="{62673E04-3F9D-F16A-1385-652FFA667F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3378" y="-130311"/>
            <a:ext cx="3261327" cy="167736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Service Building</a:t>
            </a:r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59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1CB677-0012-8AD2-A599-3D58183B67AD}"/>
              </a:ext>
            </a:extLst>
          </p:cNvPr>
          <p:cNvSpPr txBox="1"/>
          <p:nvPr/>
        </p:nvSpPr>
        <p:spPr>
          <a:xfrm>
            <a:off x="4623343" y="-13335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WP4 – Target Complex, Jean-Louis Grenard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E1F246E-69BB-3C9D-A1D0-77E954AA0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6267" y="1689440"/>
            <a:ext cx="2789367" cy="2277848"/>
          </a:xfrm>
        </p:spPr>
        <p:txBody>
          <a:bodyPr>
            <a:normAutofit fontScale="62500" lnSpcReduction="20000"/>
          </a:bodyPr>
          <a:lstStyle/>
          <a:p>
            <a:r>
              <a:rPr lang="en-GB" sz="1900" b="1" dirty="0"/>
              <a:t>Nuclear ventilation system of the target area</a:t>
            </a:r>
          </a:p>
          <a:p>
            <a:pPr lvl="1"/>
            <a:r>
              <a:rPr lang="en-GB" sz="1800" dirty="0"/>
              <a:t>Air handling units, filters, dehumidifiers (outside)</a:t>
            </a:r>
          </a:p>
          <a:p>
            <a:r>
              <a:rPr lang="en-GB" sz="1900" b="1" dirty="0"/>
              <a:t>Target cooling systems</a:t>
            </a:r>
          </a:p>
          <a:p>
            <a:pPr lvl="1"/>
            <a:r>
              <a:rPr lang="en-GB" sz="1800" dirty="0"/>
              <a:t>Pumps, filters, heat exchanger, cooling instrumentation, He circulation system (target primary confinement)</a:t>
            </a:r>
          </a:p>
          <a:p>
            <a:r>
              <a:rPr lang="en-GB" sz="1900" b="1" dirty="0"/>
              <a:t>Target controls systems</a:t>
            </a:r>
          </a:p>
          <a:p>
            <a:pPr lvl="1"/>
            <a:r>
              <a:rPr lang="en-GB" sz="1800" dirty="0"/>
              <a:t>Target monitoring (sensors), target control valves, vacuum vessel confinement</a:t>
            </a:r>
          </a:p>
        </p:txBody>
      </p:sp>
      <p:pic>
        <p:nvPicPr>
          <p:cNvPr id="12" name="Picture 11" descr="A computer graphics of a computer program&#10;&#10;Description automatically generated with medium confidence">
            <a:extLst>
              <a:ext uri="{FF2B5EF4-FFF2-40B4-BE49-F238E27FC236}">
                <a16:creationId xmlns:a16="http://schemas.microsoft.com/office/drawing/2014/main" id="{77AB544F-65FD-CFFC-F638-59370F93361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57"/>
          <a:stretch/>
        </p:blipFill>
        <p:spPr>
          <a:xfrm>
            <a:off x="1007682" y="1534692"/>
            <a:ext cx="5474197" cy="322719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D215C21-98E9-C34C-C28D-2EA6483459B6}"/>
              </a:ext>
            </a:extLst>
          </p:cNvPr>
          <p:cNvSpPr txBox="1"/>
          <p:nvPr/>
        </p:nvSpPr>
        <p:spPr>
          <a:xfrm>
            <a:off x="404037" y="4144546"/>
            <a:ext cx="18228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Shielded buffer zone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72D109-D2A8-9AB8-7067-99B2E26B4717}"/>
              </a:ext>
            </a:extLst>
          </p:cNvPr>
          <p:cNvSpPr txBox="1"/>
          <p:nvPr/>
        </p:nvSpPr>
        <p:spPr>
          <a:xfrm>
            <a:off x="116205" y="3311446"/>
            <a:ext cx="821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Material</a:t>
            </a:r>
          </a:p>
          <a:p>
            <a:r>
              <a:rPr lang="en-GB" sz="1400" dirty="0"/>
              <a:t>access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6155005-8BD0-D165-57F0-CAB1E3B0A03F}"/>
              </a:ext>
            </a:extLst>
          </p:cNvPr>
          <p:cNvSpPr txBox="1"/>
          <p:nvPr/>
        </p:nvSpPr>
        <p:spPr>
          <a:xfrm>
            <a:off x="3311818" y="880233"/>
            <a:ext cx="16770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Cooling equipment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303B0F-53ED-FA7E-F751-8E6FBDE44A56}"/>
              </a:ext>
            </a:extLst>
          </p:cNvPr>
          <p:cNvSpPr txBox="1"/>
          <p:nvPr/>
        </p:nvSpPr>
        <p:spPr>
          <a:xfrm>
            <a:off x="1222219" y="4462235"/>
            <a:ext cx="17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Service cell</a:t>
            </a:r>
          </a:p>
          <a:p>
            <a:pPr algn="ctr"/>
            <a:r>
              <a:rPr lang="en-GB" sz="1400" dirty="0"/>
              <a:t>with a movable roof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3D2599A-3C3C-0364-ACFD-EE6473EEFE2D}"/>
              </a:ext>
            </a:extLst>
          </p:cNvPr>
          <p:cNvCxnSpPr>
            <a:cxnSpLocks/>
          </p:cNvCxnSpPr>
          <p:nvPr/>
        </p:nvCxnSpPr>
        <p:spPr>
          <a:xfrm flipV="1">
            <a:off x="894273" y="2995500"/>
            <a:ext cx="1821002" cy="5930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827CBCF-FF21-6D76-751F-737F69816CC4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2226908" y="3844415"/>
            <a:ext cx="769879" cy="4540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6DE7252-53ED-17B6-07BA-D8B641D74B8A}"/>
              </a:ext>
            </a:extLst>
          </p:cNvPr>
          <p:cNvCxnSpPr>
            <a:cxnSpLocks/>
          </p:cNvCxnSpPr>
          <p:nvPr/>
        </p:nvCxnSpPr>
        <p:spPr>
          <a:xfrm flipH="1">
            <a:off x="3890665" y="1323246"/>
            <a:ext cx="43836" cy="57049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C75F7EF-8478-8889-28A5-A9CFD80AA701}"/>
              </a:ext>
            </a:extLst>
          </p:cNvPr>
          <p:cNvCxnSpPr>
            <a:cxnSpLocks/>
            <a:stCxn id="22" idx="2"/>
          </p:cNvCxnSpPr>
          <p:nvPr/>
        </p:nvCxnSpPr>
        <p:spPr>
          <a:xfrm>
            <a:off x="5213019" y="423015"/>
            <a:ext cx="298729" cy="14707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E23FE9F-0637-8C40-132B-588ACFDD3A61}"/>
              </a:ext>
            </a:extLst>
          </p:cNvPr>
          <p:cNvSpPr txBox="1"/>
          <p:nvPr/>
        </p:nvSpPr>
        <p:spPr>
          <a:xfrm>
            <a:off x="4593298" y="115238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Control racks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FA1FD4E-0787-ACDC-CCBA-40F99813CBCA}"/>
              </a:ext>
            </a:extLst>
          </p:cNvPr>
          <p:cNvSpPr txBox="1"/>
          <p:nvPr/>
        </p:nvSpPr>
        <p:spPr>
          <a:xfrm>
            <a:off x="6754030" y="3699846"/>
            <a:ext cx="24612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Power converters &amp; ancillaries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93B66D8-54B3-30B4-FC72-FF0CA15BEA6F}"/>
              </a:ext>
            </a:extLst>
          </p:cNvPr>
          <p:cNvCxnSpPr>
            <a:cxnSpLocks/>
          </p:cNvCxnSpPr>
          <p:nvPr/>
        </p:nvCxnSpPr>
        <p:spPr>
          <a:xfrm flipH="1">
            <a:off x="6140838" y="3908072"/>
            <a:ext cx="748459" cy="449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A3E7575-CFA2-9B84-7E63-9E424CD4652D}"/>
              </a:ext>
            </a:extLst>
          </p:cNvPr>
          <p:cNvSpPr txBox="1"/>
          <p:nvPr/>
        </p:nvSpPr>
        <p:spPr>
          <a:xfrm>
            <a:off x="163147" y="3855980"/>
            <a:ext cx="3727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New lorry access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3E1CAE5-CB6E-6C5A-6203-4B6BA81F7269}"/>
              </a:ext>
            </a:extLst>
          </p:cNvPr>
          <p:cNvCxnSpPr>
            <a:cxnSpLocks/>
          </p:cNvCxnSpPr>
          <p:nvPr/>
        </p:nvCxnSpPr>
        <p:spPr>
          <a:xfrm flipV="1">
            <a:off x="1617277" y="3835399"/>
            <a:ext cx="548834" cy="1453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C6D1829-8CC8-5D07-2FFB-67D672418AC6}"/>
              </a:ext>
            </a:extLst>
          </p:cNvPr>
          <p:cNvSpPr txBox="1"/>
          <p:nvPr/>
        </p:nvSpPr>
        <p:spPr>
          <a:xfrm>
            <a:off x="1939131" y="744997"/>
            <a:ext cx="16931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Overhead travelling </a:t>
            </a:r>
          </a:p>
          <a:p>
            <a:pPr algn="ctr"/>
            <a:r>
              <a:rPr lang="en-GB" sz="1400" dirty="0"/>
              <a:t>crane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5C153EF-D75C-60E0-989C-7F187382E318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2785693" y="1483661"/>
            <a:ext cx="458492" cy="15646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6CD8AC8-B89B-26BF-2D62-C1B1ECB1AB98}"/>
              </a:ext>
            </a:extLst>
          </p:cNvPr>
          <p:cNvSpPr txBox="1"/>
          <p:nvPr/>
        </p:nvSpPr>
        <p:spPr>
          <a:xfrm>
            <a:off x="116205" y="845065"/>
            <a:ext cx="1418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Existing shaft to ECN3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6266E3D-0ED3-8209-5A4A-5EB479F77E7F}"/>
              </a:ext>
            </a:extLst>
          </p:cNvPr>
          <p:cNvCxnSpPr>
            <a:cxnSpLocks/>
            <a:stCxn id="44" idx="2"/>
          </p:cNvCxnSpPr>
          <p:nvPr/>
        </p:nvCxnSpPr>
        <p:spPr>
          <a:xfrm>
            <a:off x="825297" y="1368285"/>
            <a:ext cx="549010" cy="5669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FBD87DF-DDA5-3C1F-4843-DE1F691B28AC}"/>
              </a:ext>
            </a:extLst>
          </p:cNvPr>
          <p:cNvSpPr txBox="1"/>
          <p:nvPr/>
        </p:nvSpPr>
        <p:spPr>
          <a:xfrm>
            <a:off x="7073891" y="4243439"/>
            <a:ext cx="15837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Electrical distribution (transformers)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B4647F31-C6F7-80A1-78FD-649ABB34C944}"/>
              </a:ext>
            </a:extLst>
          </p:cNvPr>
          <p:cNvCxnSpPr>
            <a:cxnSpLocks/>
          </p:cNvCxnSpPr>
          <p:nvPr/>
        </p:nvCxnSpPr>
        <p:spPr>
          <a:xfrm flipH="1">
            <a:off x="6424677" y="4570472"/>
            <a:ext cx="65870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5AE8F291-EC74-BEE3-E9C5-0558A3950F00}"/>
              </a:ext>
            </a:extLst>
          </p:cNvPr>
          <p:cNvCxnSpPr>
            <a:cxnSpLocks/>
          </p:cNvCxnSpPr>
          <p:nvPr/>
        </p:nvCxnSpPr>
        <p:spPr>
          <a:xfrm flipV="1">
            <a:off x="2624328" y="3309386"/>
            <a:ext cx="1310173" cy="14097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57B20677-7CBA-20AC-8975-2DFEDEC9C272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183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3E770C-44E2-74F5-0FD8-DD076C3CCF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56E02A27-699D-0DF5-0C3F-629DD583AEE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2751" y="1246562"/>
                <a:ext cx="8834216" cy="3701858"/>
              </a:xfrm>
            </p:spPr>
            <p:txBody>
              <a:bodyPr>
                <a:normAutofit/>
              </a:bodyPr>
              <a:lstStyle/>
              <a:p>
                <a:r>
                  <a:rPr lang="en-US" sz="1400" b="1" dirty="0"/>
                  <a:t>Physics: </a:t>
                </a:r>
                <a:r>
                  <a:rPr lang="en-US" sz="1400" dirty="0"/>
                  <a:t>explore and directly search for Feebly Interacting Particles at SPS complementary to collider physics</a:t>
                </a:r>
              </a:p>
              <a:p>
                <a:r>
                  <a:rPr lang="en-US" sz="1400" b="1" dirty="0"/>
                  <a:t>Beam Dump Facility Concept:</a:t>
                </a:r>
              </a:p>
              <a:p>
                <a:pPr lvl="1"/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Use high-intensity 400 GeV/c proton beam and absorb it by a </a:t>
                </a:r>
                <a:r>
                  <a:rPr lang="en-US" sz="1100" dirty="0"/>
                  <a:t>thick (12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1100" dirty="0"/>
                  <a:t>) high-Z target (W, 19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, Molybdenum 10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) surrounded by dump (iron 7.9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)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to maximize production of charmed and beauty mesons  </a:t>
                </a:r>
              </a:p>
              <a:p>
                <a:pPr lvl="1"/>
                <a:r>
                  <a:rPr lang="en-US" sz="1100" dirty="0"/>
                  <a:t>Employ muon sweeper to clean background for sensitive FIP search</a:t>
                </a:r>
              </a:p>
              <a:p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lvl="1"/>
                <a:endParaRPr lang="en-US" sz="1100" dirty="0"/>
              </a:p>
              <a:p>
                <a:endParaRPr lang="en-US" sz="1400" b="1" dirty="0"/>
              </a:p>
              <a:p>
                <a:pPr marL="0" indent="0">
                  <a:buNone/>
                </a:pPr>
                <a:endParaRPr lang="en-US" sz="1400" b="1" dirty="0"/>
              </a:p>
            </p:txBody>
          </p:sp>
        </mc:Choice>
        <mc:Fallback xmlns="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56E02A27-699D-0DF5-0C3F-629DD583AE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751" y="1246562"/>
                <a:ext cx="8834216" cy="3701858"/>
              </a:xfrm>
              <a:blipFill>
                <a:blip r:embed="rId3"/>
                <a:stretch>
                  <a:fillRect t="-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FC72DA65-4CE9-7B9B-B56E-896A546C9D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0193" y="2475103"/>
            <a:ext cx="4308962" cy="1618375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71B1044-6D39-6621-B5B6-75517A193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BDF/</a:t>
            </a:r>
            <a:r>
              <a:rPr lang="en-US" sz="3200" b="1" dirty="0" err="1"/>
              <a:t>SHiP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20D2DC3-C7C6-19CB-3068-A4247BE021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5E466016-251B-9A72-7871-17E5D8FCD29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0A515E-1774-C9A6-F484-2B6D5E10AB5D}"/>
              </a:ext>
            </a:extLst>
          </p:cNvPr>
          <p:cNvSpPr txBox="1"/>
          <p:nvPr/>
        </p:nvSpPr>
        <p:spPr>
          <a:xfrm>
            <a:off x="366385" y="655821"/>
            <a:ext cx="4110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Beam Dump Facility / Search for Hidden Particles</a:t>
            </a:r>
            <a:endParaRPr lang="en-GB" sz="1000" i="1" dirty="0"/>
          </a:p>
        </p:txBody>
      </p:sp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17B2F547-8A62-2636-C3B7-15D343E2BA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8373" y="414383"/>
            <a:ext cx="654862" cy="8746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2A615BA-B7B5-E9F5-9260-08BB7263E469}"/>
              </a:ext>
            </a:extLst>
          </p:cNvPr>
          <p:cNvSpPr txBox="1"/>
          <p:nvPr/>
        </p:nvSpPr>
        <p:spPr>
          <a:xfrm>
            <a:off x="2798210" y="-18245"/>
            <a:ext cx="63615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Arduini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Jaeckel</a:t>
            </a:r>
            <a:r>
              <a:rPr lang="en-GB" sz="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Post-LS3 Experimental Options in ECN3,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r>
              <a:rPr lang="en-GB" sz="800" b="1" dirty="0" err="1"/>
              <a:t>SHiP</a:t>
            </a:r>
            <a:r>
              <a:rPr lang="en-GB" sz="800" b="1" dirty="0"/>
              <a:t> Collaboration</a:t>
            </a:r>
            <a:r>
              <a:rPr lang="en-GB" sz="800" dirty="0"/>
              <a:t>, BDF/</a:t>
            </a:r>
            <a:r>
              <a:rPr lang="en-GB" sz="800" dirty="0" err="1"/>
              <a:t>SHiP</a:t>
            </a:r>
            <a:r>
              <a:rPr lang="en-GB" sz="800" dirty="0"/>
              <a:t> at the ECN3 high-intensity beam facility, </a:t>
            </a:r>
            <a:r>
              <a:rPr lang="en-GB" sz="800" b="1" dirty="0"/>
              <a:t>CERN-SPSC-2023-033</a:t>
            </a:r>
          </a:p>
          <a:p>
            <a:endParaRPr lang="en-GB" sz="800" dirty="0"/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A diagram of a blue and purple object&#10;&#10;Description automatically generated">
            <a:extLst>
              <a:ext uri="{FF2B5EF4-FFF2-40B4-BE49-F238E27FC236}">
                <a16:creationId xmlns:a16="http://schemas.microsoft.com/office/drawing/2014/main" id="{B7FBB4D1-E366-3CCD-C088-47F6B3C727D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3863"/>
          <a:stretch/>
        </p:blipFill>
        <p:spPr>
          <a:xfrm>
            <a:off x="6326584" y="4016860"/>
            <a:ext cx="2693721" cy="9522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42E9C5-4D03-124D-52EA-FABB8BBAE17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1737802" y="4156713"/>
            <a:ext cx="2241203" cy="73597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7AE60E7-35CE-ABF9-BE12-7D9CEB757135}"/>
              </a:ext>
            </a:extLst>
          </p:cNvPr>
          <p:cNvSpPr txBox="1"/>
          <p:nvPr/>
        </p:nvSpPr>
        <p:spPr>
          <a:xfrm>
            <a:off x="0" y="4386199"/>
            <a:ext cx="159375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scattering events</a:t>
            </a:r>
            <a:endParaRPr lang="en-CH" sz="12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5B71CF-8B6C-8A62-E634-155C9116F2FA}"/>
              </a:ext>
            </a:extLst>
          </p:cNvPr>
          <p:cNvSpPr txBox="1"/>
          <p:nvPr/>
        </p:nvSpPr>
        <p:spPr>
          <a:xfrm>
            <a:off x="4085381" y="4386199"/>
            <a:ext cx="26937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i="1" dirty="0"/>
              <a:t>decay events</a:t>
            </a:r>
            <a:endParaRPr lang="en-CH" sz="1200" i="1" dirty="0"/>
          </a:p>
        </p:txBody>
      </p:sp>
    </p:spTree>
    <p:extLst>
      <p:ext uri="{BB962C8B-B14F-4D97-AF65-F5344CB8AC3E}">
        <p14:creationId xmlns:p14="http://schemas.microsoft.com/office/powerpoint/2010/main" val="120733141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A2E9E02-0DB1-738D-EAB4-18415AED4D8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9F09DED-0BF5-D79D-FF66-5C36A8FCF97D}"/>
              </a:ext>
            </a:extLst>
          </p:cNvPr>
          <p:cNvSpPr>
            <a:spLocks noGrp="1"/>
          </p:cNvSpPr>
          <p:nvPr/>
        </p:nvSpPr>
        <p:spPr bwMode="auto">
          <a:xfrm>
            <a:off x="326943" y="1212111"/>
            <a:ext cx="8335926" cy="35131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b="0" dirty="0">
                <a:solidFill>
                  <a:srgbClr val="0055A0"/>
                </a:solidFill>
              </a:rPr>
              <a:t>6.2 Radiation Protection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400" b="0" dirty="0"/>
          </a:p>
          <a:p>
            <a:pPr indent="450850"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6.2.1 General RP studies</a:t>
            </a:r>
          </a:p>
          <a:p>
            <a:pPr indent="450850"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6.2.2 RP studies for WP2 - Beam Extraction, Transfer &amp; Delivery</a:t>
            </a:r>
          </a:p>
          <a:p>
            <a:pPr indent="450850"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6.2.3 RP studies for WP3 - Target and BIDs</a:t>
            </a:r>
          </a:p>
          <a:p>
            <a:pPr indent="450850"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6.2.4 RP studies for WP4 - Target Complex</a:t>
            </a:r>
          </a:p>
          <a:p>
            <a:pPr indent="450850"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6.2.5 RP studies for WP5 - Experimental Area &amp; Experiment Interface</a:t>
            </a:r>
          </a:p>
          <a:p>
            <a:pPr indent="450850">
              <a:spcBef>
                <a:spcPts val="0"/>
              </a:spcBef>
              <a:spcAft>
                <a:spcPts val="600"/>
              </a:spcAft>
            </a:pPr>
            <a:r>
              <a:rPr lang="en-GB" sz="1800" b="0" dirty="0"/>
              <a:t>6.2.6 RP studies for WP7 - Civil Engineering</a:t>
            </a:r>
          </a:p>
          <a:p>
            <a:pPr>
              <a:spcBef>
                <a:spcPts val="0"/>
              </a:spcBef>
            </a:pPr>
            <a:endParaRPr lang="en-GB" sz="1400" b="0" dirty="0"/>
          </a:p>
          <a:p>
            <a:pPr>
              <a:spcBef>
                <a:spcPts val="0"/>
              </a:spcBef>
            </a:pPr>
            <a:endParaRPr lang="en-GB" sz="1400" b="0" dirty="0"/>
          </a:p>
          <a:p>
            <a:pPr>
              <a:spcBef>
                <a:spcPts val="0"/>
              </a:spcBef>
            </a:pPr>
            <a:endParaRPr lang="en-US" sz="400" b="0" dirty="0"/>
          </a:p>
          <a:p>
            <a:pPr marL="6097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400" b="0" dirty="0"/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950A93DF-A98C-FF39-9CA3-47E70811C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5120"/>
            <a:ext cx="8686800" cy="705332"/>
          </a:xfrm>
        </p:spPr>
        <p:txBody>
          <a:bodyPr>
            <a:noAutofit/>
          </a:bodyPr>
          <a:lstStyle/>
          <a:p>
            <a:r>
              <a:rPr lang="en-US" sz="3600" dirty="0"/>
              <a:t>Deliverables – WP6.2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09155530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2400" dirty="0"/>
              <a:t>6.2 Radiation Protection Deliverables (1/3)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61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A2E9E02-0DB1-738D-EAB4-18415AED4D8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9F09DED-0BF5-D79D-FF66-5C36A8FCF97D}"/>
              </a:ext>
            </a:extLst>
          </p:cNvPr>
          <p:cNvSpPr>
            <a:spLocks noGrp="1"/>
          </p:cNvSpPr>
          <p:nvPr/>
        </p:nvSpPr>
        <p:spPr bwMode="auto">
          <a:xfrm>
            <a:off x="326943" y="1212111"/>
            <a:ext cx="8552780" cy="35131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/>
              <a:t>6.2.1 General RP Studies &amp; Support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Perform a full radiological assessment based on FLUKA MC simulations of the facility (prompt and residual dose rates, air/He activation, soil activation, environmental impact, waste considerations)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Evaluate soil activation limits based on outcome of hydrogeological study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Define RP monitoring requirements (target complex, handling cell, service building, auxiliary building)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Evaluate the </a:t>
            </a:r>
            <a:r>
              <a:rPr lang="en-GB" sz="1100" b="0" dirty="0">
                <a:solidFill>
                  <a:srgbClr val="0055A0"/>
                </a:solidFill>
                <a:latin typeface="Arial"/>
              </a:rPr>
              <a:t>radiological source term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the FIRIA assessment (target complex, handling cell and service building)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Provide relevant RP input for fire and access safety systems 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Provide relevant RP input for ventilation and cooling systems 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/>
              <a:t>Provide operational RP support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>
                <a:solidFill>
                  <a:schemeClr val="bg1">
                    <a:lumMod val="50000"/>
                  </a:schemeClr>
                </a:solidFill>
              </a:rPr>
              <a:t>Prepare the Radiation Protection Safety File </a:t>
            </a:r>
            <a:r>
              <a:rPr lang="en-US" sz="1100" b="0" dirty="0">
                <a:solidFill>
                  <a:schemeClr val="bg1">
                    <a:lumMod val="50000"/>
                  </a:schemeClr>
                </a:solidFill>
              </a:rPr>
              <a:t>(to be finalized before HI-ECN3 commissioning and operation phase);</a:t>
            </a:r>
            <a:endParaRPr lang="en-GB" sz="1100" b="0" dirty="0"/>
          </a:p>
          <a:p>
            <a:pPr marL="269875">
              <a:spcBef>
                <a:spcPts val="0"/>
              </a:spcBef>
              <a:spcAft>
                <a:spcPts val="600"/>
              </a:spcAft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/>
              <a:t>6.2.2 RP input for WP2 - Beam Extraction, Transfer &amp; Delivery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/>
              <a:t>Execute the required RP studies (FLUKA, measurements) for P42 beam transfer losses including nominal beam operation and accident scenarios (EHN1 ramp, ECN3 bridge, EHN2)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/>
              <a:t>Liaise with WP2, WP5 and WP7 to optimize the radiation levels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  <a:p>
            <a:pPr>
              <a:spcBef>
                <a:spcPts val="0"/>
              </a:spcBef>
            </a:pPr>
            <a:endParaRPr lang="en-GB" sz="1400" b="0" dirty="0"/>
          </a:p>
          <a:p>
            <a:pPr>
              <a:spcBef>
                <a:spcPts val="0"/>
              </a:spcBef>
            </a:pPr>
            <a:endParaRPr lang="en-GB" sz="1400" b="0" dirty="0"/>
          </a:p>
          <a:p>
            <a:pPr>
              <a:spcBef>
                <a:spcPts val="0"/>
              </a:spcBef>
            </a:pPr>
            <a:endParaRPr lang="en-US" sz="400" b="0" dirty="0"/>
          </a:p>
          <a:p>
            <a:pPr marL="6097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400" b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640687B-B035-FF7A-6258-717440EFC01F}"/>
              </a:ext>
            </a:extLst>
          </p:cNvPr>
          <p:cNvSpPr/>
          <p:nvPr/>
        </p:nvSpPr>
        <p:spPr>
          <a:xfrm>
            <a:off x="6542468" y="315532"/>
            <a:ext cx="1461752" cy="75928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Add FIRIA env. here</a:t>
            </a:r>
            <a:endParaRPr lang="en-CH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0B0A64-76D8-E3D6-5E57-CB6A44E47D22}"/>
              </a:ext>
            </a:extLst>
          </p:cNvPr>
          <p:cNvSpPr txBox="1"/>
          <p:nvPr/>
        </p:nvSpPr>
        <p:spPr>
          <a:xfrm rot="1145038">
            <a:off x="7194079" y="343120"/>
            <a:ext cx="1786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B0F0"/>
                </a:solidFill>
              </a:rPr>
              <a:t>Preliminary</a:t>
            </a:r>
            <a:endParaRPr lang="en-CH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35626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62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A2E9E02-0DB1-738D-EAB4-18415AED4D8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9F09DED-0BF5-D79D-FF66-5C36A8FCF97D}"/>
              </a:ext>
            </a:extLst>
          </p:cNvPr>
          <p:cNvSpPr>
            <a:spLocks noGrp="1"/>
          </p:cNvSpPr>
          <p:nvPr/>
        </p:nvSpPr>
        <p:spPr bwMode="auto">
          <a:xfrm>
            <a:off x="326943" y="1212111"/>
            <a:ext cx="8552780" cy="35131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/>
              <a:t>6.2.3 RP input for WP3 - Target and BIDs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GB" sz="1100" b="0" dirty="0"/>
              <a:t>Execute the required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 studies (residual dose rates, radionuclide inventories, shielding requirements) for the detailed target design including handling, transport and waste disposal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GB" sz="1100" b="0" dirty="0"/>
              <a:t>Perform the required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 studies for optimizing (RP and waste disposal) the BIDs (P42 beam dump (ongoing), TED TT20 and TCSC (mostly done, NACONS), TBSE (done), T4 target (done))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GB" sz="1100" b="0" dirty="0"/>
              <a:t>Execute the required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RP studies for beam tests with prototype targets</a:t>
            </a:r>
            <a:endParaRPr lang="en-GB" sz="1200" b="0" dirty="0">
              <a:highlight>
                <a:srgbClr val="FFFF00"/>
              </a:highlight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/>
              <a:t>6.2.4 RP input for WP4 - Target Complex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Re-evaluate the target complex shielding requirements depending on the outcome of the hydrogeological study and possibly relaxed soil activation limits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Execute the required RP studies for the design optimization/integration of the target complex including handling considerations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GB" sz="1100" b="0" dirty="0">
                <a:solidFill>
                  <a:srgbClr val="0055A0"/>
                </a:solidFill>
                <a:latin typeface="Arial"/>
              </a:rPr>
              <a:t>Perform the r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esidual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dose rate studies for maintenance scenarios (e.g. target exchange) w/ different irradiation and cool-down scenarios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Perform the required RP studies (residual dose rates, radionuclide inventories, shielding requirements) for target sub-systems including handling, transport and waste disposal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GB" sz="1100" b="0" dirty="0">
                <a:solidFill>
                  <a:srgbClr val="0055A0"/>
                </a:solidFill>
                <a:latin typeface="Arial"/>
              </a:rPr>
              <a:t>Evaluate RP requirements (e.g. shielding, ventilation, cooling station) for the service building 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539750" indent="-269875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−"/>
              <a:defRPr/>
            </a:pPr>
            <a:r>
              <a:rPr lang="en-GB" sz="1100" b="0" dirty="0"/>
              <a:t>Liaise with Experiment Technical Coordinator for BDF muon shield design (BDF/</a:t>
            </a:r>
            <a:r>
              <a:rPr lang="en-GB" sz="1100" b="0" dirty="0" err="1"/>
              <a:t>SHiP</a:t>
            </a:r>
            <a:r>
              <a:rPr lang="en-GB" sz="1100" b="0" dirty="0"/>
              <a:t> experiment)</a:t>
            </a:r>
            <a:endParaRPr lang="en-GB" sz="1100" b="0" dirty="0">
              <a:highlight>
                <a:srgbClr val="FFFF00"/>
              </a:highlight>
            </a:endParaRP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  <a:p>
            <a:pPr>
              <a:spcBef>
                <a:spcPts val="0"/>
              </a:spcBef>
            </a:pPr>
            <a:endParaRPr lang="en-GB" sz="1400" b="0" dirty="0"/>
          </a:p>
          <a:p>
            <a:pPr>
              <a:spcBef>
                <a:spcPts val="0"/>
              </a:spcBef>
            </a:pPr>
            <a:endParaRPr lang="en-GB" sz="1400" b="0" dirty="0"/>
          </a:p>
          <a:p>
            <a:pPr>
              <a:spcBef>
                <a:spcPts val="0"/>
              </a:spcBef>
            </a:pPr>
            <a:endParaRPr lang="en-US" sz="400" b="0" dirty="0"/>
          </a:p>
          <a:p>
            <a:pPr marL="6097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400" b="0" dirty="0"/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0CA9CA3C-4D77-460E-DE6D-A0524B60F8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2400" dirty="0"/>
              <a:t>6.2 Radiation Protection Deliverables (2/3)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F0C3DF-452C-6765-9087-2B9CDABEBD7E}"/>
              </a:ext>
            </a:extLst>
          </p:cNvPr>
          <p:cNvSpPr txBox="1"/>
          <p:nvPr/>
        </p:nvSpPr>
        <p:spPr>
          <a:xfrm rot="1145038">
            <a:off x="7194079" y="343120"/>
            <a:ext cx="1786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B0F0"/>
                </a:solidFill>
              </a:rPr>
              <a:t>Preliminary</a:t>
            </a:r>
            <a:endParaRPr lang="en-CH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67827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A2E9E02-0DB1-738D-EAB4-18415AED4D83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B9F09DED-0BF5-D79D-FF66-5C36A8FCF97D}"/>
              </a:ext>
            </a:extLst>
          </p:cNvPr>
          <p:cNvSpPr>
            <a:spLocks noGrp="1"/>
          </p:cNvSpPr>
          <p:nvPr/>
        </p:nvSpPr>
        <p:spPr bwMode="auto">
          <a:xfrm>
            <a:off x="326943" y="1212111"/>
            <a:ext cx="8552780" cy="351317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/>
              <a:buChar char="•"/>
              <a:defRPr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/>
              <a:t>6.2.5 RP input for WP5 - Experimental Area &amp; Experiment Interface - TCC8 Dismantling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/>
              <a:t>Evaluation of residual dose rates in TCC8 after NA62 operation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/>
              <a:t>FLUKA studies (residual dose rates, radionuclide inventories, shielding requirements) for handling, transport and waste disposal of TCC8 equipment/shielding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/>
              <a:t>Provide input for transport and waste disposal studies (for design optimization and disposal considerations) 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/>
              <a:t>FLUKA benchmark studies and concrete sampling 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/>
              <a:t>Evaluation of residual dose rates of empty TCC8 cavern</a:t>
            </a:r>
          </a:p>
          <a:p>
            <a:pPr marL="539750" indent="-269875"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GB" sz="1100" b="0" dirty="0"/>
              <a:t>Provide operational RP support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0" dirty="0"/>
              <a:t>6.2.6 RP input for WP7 – Civil Engineering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Re-evaluate the TCC8 floor shielding requirements depending on the outcome of the hydrogeological study and possibly relaxed soil activation limits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r>
              <a:rPr lang="en-GB" sz="1100" b="0" dirty="0">
                <a:solidFill>
                  <a:srgbClr val="0055A0"/>
                </a:solidFill>
                <a:latin typeface="Arial"/>
              </a:rPr>
              <a:t>Perform concrete activation studies and define RP constraints for Civil Engineering works </a:t>
            </a:r>
          </a:p>
          <a:p>
            <a:pPr marL="539750" indent="-26987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−"/>
              <a:defRPr/>
            </a:pPr>
            <a:r>
              <a:rPr lang="en-GB" sz="1100" b="0" dirty="0"/>
              <a:t>Provide operational RP support</a:t>
            </a:r>
          </a:p>
          <a:p>
            <a:pPr marL="539750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−"/>
              <a:tabLst/>
              <a:defRPr/>
            </a:pP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1100" b="0" dirty="0"/>
          </a:p>
          <a:p>
            <a:pPr>
              <a:spcBef>
                <a:spcPts val="0"/>
              </a:spcBef>
            </a:pPr>
            <a:endParaRPr lang="en-GB" sz="1400" b="0" dirty="0"/>
          </a:p>
          <a:p>
            <a:pPr>
              <a:spcBef>
                <a:spcPts val="0"/>
              </a:spcBef>
            </a:pPr>
            <a:endParaRPr lang="en-GB" sz="1400" b="0" dirty="0"/>
          </a:p>
          <a:p>
            <a:pPr>
              <a:spcBef>
                <a:spcPts val="0"/>
              </a:spcBef>
            </a:pPr>
            <a:endParaRPr lang="en-US" sz="400" b="0" dirty="0"/>
          </a:p>
          <a:p>
            <a:pPr marL="60975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GB" sz="400" b="0" dirty="0"/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4F711CB9-D9F4-FF0A-6A9D-42B73839E5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2400" dirty="0"/>
              <a:t>6.2 Radiation Protection Deliverables (2/3)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74D4EF-45FC-777B-415A-D597CE734B71}"/>
              </a:ext>
            </a:extLst>
          </p:cNvPr>
          <p:cNvSpPr txBox="1"/>
          <p:nvPr/>
        </p:nvSpPr>
        <p:spPr>
          <a:xfrm rot="1145038">
            <a:off x="7194079" y="343120"/>
            <a:ext cx="1786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B0F0"/>
                </a:solidFill>
              </a:rPr>
              <a:t>Preliminary</a:t>
            </a:r>
            <a:endParaRPr lang="en-CH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81969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Date Placeholder 3">
            <a:extLst>
              <a:ext uri="{FF2B5EF4-FFF2-40B4-BE49-F238E27FC236}">
                <a16:creationId xmlns:a16="http://schemas.microsoft.com/office/drawing/2014/main" id="{05B6B89D-311A-F24B-9319-6BD9A58B329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26/04/2024</a:t>
            </a:fld>
            <a:endParaRPr lang="en-GB" altLang="en-US" sz="600" dirty="0">
              <a:solidFill>
                <a:schemeClr val="bg1"/>
              </a:solidFill>
            </a:endParaRPr>
          </a:p>
        </p:txBody>
      </p:sp>
      <p:sp>
        <p:nvSpPr>
          <p:cNvPr id="17413" name="Slide Number Placeholder 5">
            <a:extLst>
              <a:ext uri="{FF2B5EF4-FFF2-40B4-BE49-F238E27FC236}">
                <a16:creationId xmlns:a16="http://schemas.microsoft.com/office/drawing/2014/main" id="{AC3B7617-6F7A-3544-8712-7E7721A8DC5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64</a:t>
            </a:fld>
            <a:endParaRPr lang="en-GB" altLang="en-US" sz="600">
              <a:solidFill>
                <a:schemeClr val="bg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0490" y="4794"/>
            <a:ext cx="8194860" cy="994172"/>
          </a:xfrm>
        </p:spPr>
        <p:txBody>
          <a:bodyPr>
            <a:noAutofit/>
          </a:bodyPr>
          <a:lstStyle/>
          <a:p>
            <a:r>
              <a:rPr lang="en-US" altLang="en-US" sz="3600" dirty="0"/>
              <a:t>EHN1 ramp survey in 2023 – NA62 BD</a:t>
            </a:r>
            <a:endParaRPr lang="en-GB" altLang="en-US" sz="3600" dirty="0"/>
          </a:p>
        </p:txBody>
      </p:sp>
      <p:sp>
        <p:nvSpPr>
          <p:cNvPr id="27" name="TextBox 26"/>
          <p:cNvSpPr txBox="1"/>
          <p:nvPr/>
        </p:nvSpPr>
        <p:spPr>
          <a:xfrm>
            <a:off x="294786" y="1020623"/>
            <a:ext cx="863914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</a:rPr>
              <a:t>F. </a:t>
            </a:r>
            <a:r>
              <a:rPr lang="en-US" sz="900" b="1" dirty="0" err="1">
                <a:solidFill>
                  <a:schemeClr val="accent1"/>
                </a:solidFill>
              </a:rPr>
              <a:t>Philippon</a:t>
            </a:r>
            <a:endParaRPr lang="en-GB" sz="900" b="1" dirty="0">
              <a:solidFill>
                <a:schemeClr val="accent1"/>
              </a:solidFill>
            </a:endParaRP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6678CD7E-4577-F92B-FB81-F6F2A7F1EB92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750" dirty="0">
              <a:solidFill>
                <a:schemeClr val="bg1"/>
              </a:solidFill>
            </a:endParaRPr>
          </a:p>
        </p:txBody>
      </p:sp>
      <p:pic>
        <p:nvPicPr>
          <p:cNvPr id="20" name="Picture 19" descr="A screen shot of a graph&#10;&#10;Description automatically generated">
            <a:extLst>
              <a:ext uri="{FF2B5EF4-FFF2-40B4-BE49-F238E27FC236}">
                <a16:creationId xmlns:a16="http://schemas.microsoft.com/office/drawing/2014/main" id="{88449133-6543-9E54-D7F3-FDDB55458B3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7"/>
          <a:stretch/>
        </p:blipFill>
        <p:spPr>
          <a:xfrm>
            <a:off x="240978" y="1361893"/>
            <a:ext cx="4945829" cy="1692194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75DFF9C0-B198-7779-9FFE-C6587030260D}"/>
              </a:ext>
            </a:extLst>
          </p:cNvPr>
          <p:cNvSpPr/>
          <p:nvPr/>
        </p:nvSpPr>
        <p:spPr>
          <a:xfrm>
            <a:off x="3006588" y="1406288"/>
            <a:ext cx="236649" cy="1377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409C4C1-8F88-1EBC-6955-9A1C8D64FD46}"/>
              </a:ext>
            </a:extLst>
          </p:cNvPr>
          <p:cNvSpPr txBox="1"/>
          <p:nvPr/>
        </p:nvSpPr>
        <p:spPr>
          <a:xfrm>
            <a:off x="2713893" y="1080727"/>
            <a:ext cx="8210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rgbClr val="FF0000"/>
                </a:solidFill>
              </a:rPr>
              <a:t>MD phase 12/07</a:t>
            </a:r>
            <a:endParaRPr lang="en-GB" sz="750" dirty="0">
              <a:solidFill>
                <a:srgbClr val="FF000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E27B62-ECF1-43AC-DA9D-2CE16CA27DF5}"/>
              </a:ext>
            </a:extLst>
          </p:cNvPr>
          <p:cNvSpPr txBox="1"/>
          <p:nvPr/>
        </p:nvSpPr>
        <p:spPr>
          <a:xfrm>
            <a:off x="1453752" y="1471716"/>
            <a:ext cx="82102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/>
              <a:t>Standard NA62 operation</a:t>
            </a:r>
            <a:endParaRPr lang="en-GB" sz="750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2D6164B-587E-3F7C-71EF-88B095AB564E}"/>
              </a:ext>
            </a:extLst>
          </p:cNvPr>
          <p:cNvSpPr txBox="1"/>
          <p:nvPr/>
        </p:nvSpPr>
        <p:spPr>
          <a:xfrm>
            <a:off x="3874367" y="1471716"/>
            <a:ext cx="821029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/>
              <a:t>Standard NA62 operation</a:t>
            </a:r>
            <a:endParaRPr lang="en-GB" sz="75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45A4275-47E0-14FC-3DDB-E764309847A8}"/>
              </a:ext>
            </a:extLst>
          </p:cNvPr>
          <p:cNvSpPr txBox="1"/>
          <p:nvPr/>
        </p:nvSpPr>
        <p:spPr>
          <a:xfrm>
            <a:off x="3184784" y="1882573"/>
            <a:ext cx="82102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rgbClr val="40A7F2"/>
                </a:solidFill>
              </a:rPr>
              <a:t>SWENDI at Position 6</a:t>
            </a:r>
            <a:endParaRPr lang="en-GB" sz="750" dirty="0">
              <a:solidFill>
                <a:srgbClr val="40A7F2"/>
              </a:solidFill>
            </a:endParaRPr>
          </a:p>
        </p:txBody>
      </p:sp>
      <p:pic>
        <p:nvPicPr>
          <p:cNvPr id="35" name="Picture 34" descr="A graph on a white background&#10;&#10;Description automatically generated">
            <a:extLst>
              <a:ext uri="{FF2B5EF4-FFF2-40B4-BE49-F238E27FC236}">
                <a16:creationId xmlns:a16="http://schemas.microsoft.com/office/drawing/2014/main" id="{D4C73A03-C122-E88C-36BB-954788F1F6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07" y="3083011"/>
            <a:ext cx="4946400" cy="173369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2F244D4C-0EBA-A9DC-18AB-5050645A7C21}"/>
              </a:ext>
            </a:extLst>
          </p:cNvPr>
          <p:cNvSpPr/>
          <p:nvPr/>
        </p:nvSpPr>
        <p:spPr>
          <a:xfrm>
            <a:off x="494697" y="3131844"/>
            <a:ext cx="4466008" cy="13770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E063E0-2E8C-0FA1-A478-4C564A45AED0}"/>
              </a:ext>
            </a:extLst>
          </p:cNvPr>
          <p:cNvSpPr txBox="1"/>
          <p:nvPr/>
        </p:nvSpPr>
        <p:spPr>
          <a:xfrm>
            <a:off x="404157" y="3165657"/>
            <a:ext cx="821029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50" dirty="0">
                <a:solidFill>
                  <a:srgbClr val="FF0000"/>
                </a:solidFill>
              </a:rPr>
              <a:t>MD phase</a:t>
            </a:r>
            <a:endParaRPr lang="en-GB" sz="750" dirty="0">
              <a:solidFill>
                <a:srgbClr val="FF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FCAEB4C-FC95-37C3-CB99-1F0EA81AED43}"/>
              </a:ext>
            </a:extLst>
          </p:cNvPr>
          <p:cNvSpPr txBox="1"/>
          <p:nvPr/>
        </p:nvSpPr>
        <p:spPr>
          <a:xfrm>
            <a:off x="1293522" y="3206601"/>
            <a:ext cx="821028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~16:19</a:t>
            </a:r>
            <a:endParaRPr lang="en-GB" sz="788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7F8F92-0BBC-ACC2-4C8A-C145111215CE}"/>
              </a:ext>
            </a:extLst>
          </p:cNvPr>
          <p:cNvSpPr txBox="1"/>
          <p:nvPr/>
        </p:nvSpPr>
        <p:spPr>
          <a:xfrm>
            <a:off x="3774070" y="1165329"/>
            <a:ext cx="1510475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50" dirty="0"/>
              <a:t>SWENDI w/ std. calibration</a:t>
            </a:r>
            <a:endParaRPr lang="en-GB" sz="75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0EB3D0C-791F-F3DE-EBA7-6A1956CEAE7B}"/>
              </a:ext>
            </a:extLst>
          </p:cNvPr>
          <p:cNvSpPr txBox="1"/>
          <p:nvPr/>
        </p:nvSpPr>
        <p:spPr>
          <a:xfrm>
            <a:off x="2709347" y="3206601"/>
            <a:ext cx="821028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~17:20</a:t>
            </a:r>
            <a:endParaRPr lang="en-GB" sz="788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C265360-6A53-1E1D-B667-D3C5B0EE24D5}"/>
              </a:ext>
            </a:extLst>
          </p:cNvPr>
          <p:cNvSpPr/>
          <p:nvPr/>
        </p:nvSpPr>
        <p:spPr>
          <a:xfrm>
            <a:off x="5277346" y="1124498"/>
            <a:ext cx="3641885" cy="1997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8588" indent="-128588">
              <a:spcAft>
                <a:spcPts val="225"/>
              </a:spcAft>
              <a:buFontTx/>
              <a:buChar char="-"/>
            </a:pPr>
            <a:r>
              <a:rPr lang="en-US" sz="1050" dirty="0"/>
              <a:t>NA62 </a:t>
            </a:r>
            <a:r>
              <a:rPr lang="en-US" sz="1050" b="1" dirty="0"/>
              <a:t>Beam Dump test </a:t>
            </a:r>
            <a:r>
              <a:rPr lang="en-US" sz="1050" dirty="0"/>
              <a:t>on 12/07 was accompanied with </a:t>
            </a:r>
            <a:r>
              <a:rPr lang="en-US" sz="1050" b="1" dirty="0"/>
              <a:t>SWENDI</a:t>
            </a:r>
            <a:r>
              <a:rPr lang="en-US" sz="1050" dirty="0"/>
              <a:t> measurements at </a:t>
            </a:r>
            <a:r>
              <a:rPr lang="en-US" sz="1050" b="1" dirty="0"/>
              <a:t>worst position </a:t>
            </a:r>
            <a:r>
              <a:rPr lang="en-US" sz="1050" dirty="0"/>
              <a:t>(pos. 6)</a:t>
            </a:r>
          </a:p>
          <a:p>
            <a:pPr marL="128588" indent="-128588">
              <a:spcAft>
                <a:spcPts val="225"/>
              </a:spcAft>
              <a:buFontTx/>
              <a:buChar char="-"/>
            </a:pPr>
            <a:r>
              <a:rPr lang="en-US" sz="1050" b="1" dirty="0"/>
              <a:t>2 peaks </a:t>
            </a:r>
            <a:r>
              <a:rPr lang="en-US" sz="1050" dirty="0"/>
              <a:t>during MD phase with </a:t>
            </a:r>
            <a:r>
              <a:rPr lang="en-US" sz="1050" b="1" dirty="0"/>
              <a:t>max. 2.5 </a:t>
            </a:r>
            <a:r>
              <a:rPr lang="en-US" sz="1050" b="1" dirty="0" err="1"/>
              <a:t>uSv</a:t>
            </a:r>
            <a:r>
              <a:rPr lang="en-US" sz="1050" b="1" dirty="0"/>
              <a:t>/h </a:t>
            </a:r>
            <a:r>
              <a:rPr lang="en-US" sz="1050" dirty="0"/>
              <a:t>on ramp (w/ field specific calibration) (not w/ highest intensity)</a:t>
            </a:r>
          </a:p>
          <a:p>
            <a:pPr marL="128588" indent="-128588">
              <a:spcAft>
                <a:spcPts val="225"/>
              </a:spcAft>
              <a:buFontTx/>
              <a:buChar char="-"/>
            </a:pPr>
            <a:r>
              <a:rPr lang="en-US" sz="1050" dirty="0"/>
              <a:t>During the test, </a:t>
            </a:r>
            <a:r>
              <a:rPr lang="en-US" sz="1050" b="1" dirty="0"/>
              <a:t>7.5E12 particles/spill </a:t>
            </a:r>
            <a:r>
              <a:rPr lang="en-US" sz="1050" dirty="0"/>
              <a:t>on T10 reached; 6E12 are ideal for 2 weeks long run</a:t>
            </a:r>
          </a:p>
          <a:p>
            <a:pPr marL="128588" indent="-128588">
              <a:spcAft>
                <a:spcPts val="225"/>
              </a:spcAft>
              <a:buFontTx/>
              <a:buChar char="-"/>
            </a:pPr>
            <a:r>
              <a:rPr lang="en-US" sz="1050" dirty="0"/>
              <a:t>During </a:t>
            </a:r>
            <a:r>
              <a:rPr lang="en-US" sz="1050" b="1" dirty="0"/>
              <a:t>max. intensity</a:t>
            </a:r>
            <a:r>
              <a:rPr lang="en-US" sz="1050" dirty="0"/>
              <a:t>, dose rates on the ramp were on average at </a:t>
            </a:r>
            <a:r>
              <a:rPr lang="en-US" sz="1050" b="1" dirty="0"/>
              <a:t>1.1 </a:t>
            </a:r>
            <a:r>
              <a:rPr lang="en-US" sz="1050" b="1" dirty="0" err="1"/>
              <a:t>uSv</a:t>
            </a:r>
            <a:r>
              <a:rPr lang="en-US" sz="1050" b="1" dirty="0"/>
              <a:t>/h </a:t>
            </a:r>
            <a:r>
              <a:rPr lang="en-US" sz="1050" dirty="0"/>
              <a:t>(w/ field specific calibration) </a:t>
            </a:r>
          </a:p>
          <a:p>
            <a:pPr marL="128588" indent="-128588">
              <a:spcAft>
                <a:spcPts val="225"/>
              </a:spcAft>
              <a:buFontTx/>
              <a:buChar char="-"/>
            </a:pPr>
            <a:r>
              <a:rPr lang="en-US" sz="1050" dirty="0"/>
              <a:t>Ratio SWENDI/PAXNA17802 fluctuating, but in view of dose rates and safety margin no change required</a:t>
            </a:r>
          </a:p>
          <a:p>
            <a:pPr marL="128588" indent="-128588">
              <a:spcAft>
                <a:spcPts val="450"/>
              </a:spcAft>
              <a:buFontTx/>
              <a:buChar char="-"/>
            </a:pPr>
            <a:endParaRPr lang="en-US" sz="105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E3EBDB0-4F25-C0D0-E723-1324AE728F8E}"/>
              </a:ext>
            </a:extLst>
          </p:cNvPr>
          <p:cNvGrpSpPr/>
          <p:nvPr/>
        </p:nvGrpSpPr>
        <p:grpSpPr>
          <a:xfrm>
            <a:off x="5316579" y="3332758"/>
            <a:ext cx="2981021" cy="1485176"/>
            <a:chOff x="7059342" y="3963040"/>
            <a:chExt cx="3974695" cy="1980235"/>
          </a:xfrm>
        </p:grpSpPr>
        <p:pic>
          <p:nvPicPr>
            <p:cNvPr id="56" name="Picture 55" descr="A graph showing a graph&#10;&#10;Description automatically generated">
              <a:extLst>
                <a:ext uri="{FF2B5EF4-FFF2-40B4-BE49-F238E27FC236}">
                  <a16:creationId xmlns:a16="http://schemas.microsoft.com/office/drawing/2014/main" id="{6FE53095-ECE8-1B95-73B2-309F8BB43E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6358"/>
            <a:stretch/>
          </p:blipFill>
          <p:spPr>
            <a:xfrm>
              <a:off x="7059342" y="3963040"/>
              <a:ext cx="174962" cy="1980235"/>
            </a:xfrm>
            <a:prstGeom prst="rect">
              <a:avLst/>
            </a:prstGeom>
          </p:spPr>
        </p:pic>
        <p:pic>
          <p:nvPicPr>
            <p:cNvPr id="57" name="Picture 56" descr="A graph showing a graph&#10;&#10;Description automatically generated">
              <a:extLst>
                <a:ext uri="{FF2B5EF4-FFF2-40B4-BE49-F238E27FC236}">
                  <a16:creationId xmlns:a16="http://schemas.microsoft.com/office/drawing/2014/main" id="{BEE26D1B-F3F9-4CDB-D478-516E0586A3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00"/>
            <a:stretch/>
          </p:blipFill>
          <p:spPr>
            <a:xfrm>
              <a:off x="7234270" y="3963040"/>
              <a:ext cx="3799767" cy="1980235"/>
            </a:xfrm>
            <a:prstGeom prst="rect">
              <a:avLst/>
            </a:prstGeom>
          </p:spPr>
        </p:pic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6AA80E05-7A8B-039D-8280-4B21958D15D4}"/>
              </a:ext>
            </a:extLst>
          </p:cNvPr>
          <p:cNvSpPr/>
          <p:nvPr/>
        </p:nvSpPr>
        <p:spPr>
          <a:xfrm>
            <a:off x="6385807" y="3322079"/>
            <a:ext cx="476096" cy="1355643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73423F65-9654-9525-FC8F-46CC02E97025}"/>
              </a:ext>
            </a:extLst>
          </p:cNvPr>
          <p:cNvSpPr/>
          <p:nvPr/>
        </p:nvSpPr>
        <p:spPr>
          <a:xfrm>
            <a:off x="5778267" y="3322079"/>
            <a:ext cx="378000" cy="1355643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3AEA088-FA4B-5E68-E20F-471FB9FC7539}"/>
              </a:ext>
            </a:extLst>
          </p:cNvPr>
          <p:cNvSpPr/>
          <p:nvPr/>
        </p:nvSpPr>
        <p:spPr>
          <a:xfrm>
            <a:off x="6993099" y="3322079"/>
            <a:ext cx="458544" cy="1355643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A2329400-D3DE-7A0D-73E6-3813BD33ED99}"/>
              </a:ext>
            </a:extLst>
          </p:cNvPr>
          <p:cNvSpPr/>
          <p:nvPr/>
        </p:nvSpPr>
        <p:spPr>
          <a:xfrm>
            <a:off x="7463260" y="3322079"/>
            <a:ext cx="822722" cy="135564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0193AF10-B327-8C63-03D7-594BD4D646CB}"/>
              </a:ext>
            </a:extLst>
          </p:cNvPr>
          <p:cNvSpPr/>
          <p:nvPr/>
        </p:nvSpPr>
        <p:spPr>
          <a:xfrm>
            <a:off x="1164587" y="3142522"/>
            <a:ext cx="568424" cy="1224932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408" name="Rectangle 17407">
            <a:extLst>
              <a:ext uri="{FF2B5EF4-FFF2-40B4-BE49-F238E27FC236}">
                <a16:creationId xmlns:a16="http://schemas.microsoft.com/office/drawing/2014/main" id="{40286335-4479-A143-0526-3A68AEB096E9}"/>
              </a:ext>
            </a:extLst>
          </p:cNvPr>
          <p:cNvSpPr/>
          <p:nvPr/>
        </p:nvSpPr>
        <p:spPr>
          <a:xfrm>
            <a:off x="1956303" y="3142522"/>
            <a:ext cx="568424" cy="1224932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409" name="Rectangle 17408">
            <a:extLst>
              <a:ext uri="{FF2B5EF4-FFF2-40B4-BE49-F238E27FC236}">
                <a16:creationId xmlns:a16="http://schemas.microsoft.com/office/drawing/2014/main" id="{8980E993-82D5-8FB1-1920-659FAE28DD17}"/>
              </a:ext>
            </a:extLst>
          </p:cNvPr>
          <p:cNvSpPr/>
          <p:nvPr/>
        </p:nvSpPr>
        <p:spPr>
          <a:xfrm>
            <a:off x="2716456" y="3142522"/>
            <a:ext cx="459000" cy="1224932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410" name="Rectangle 17409">
            <a:extLst>
              <a:ext uri="{FF2B5EF4-FFF2-40B4-BE49-F238E27FC236}">
                <a16:creationId xmlns:a16="http://schemas.microsoft.com/office/drawing/2014/main" id="{DFD0926A-A19D-4736-1F73-19A9355CFD15}"/>
              </a:ext>
            </a:extLst>
          </p:cNvPr>
          <p:cNvSpPr/>
          <p:nvPr/>
        </p:nvSpPr>
        <p:spPr>
          <a:xfrm>
            <a:off x="3185458" y="3142522"/>
            <a:ext cx="1775246" cy="12249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7412" name="TextBox 17411">
            <a:extLst>
              <a:ext uri="{FF2B5EF4-FFF2-40B4-BE49-F238E27FC236}">
                <a16:creationId xmlns:a16="http://schemas.microsoft.com/office/drawing/2014/main" id="{77BB0001-A04D-5D2C-1168-4C0D559BD53D}"/>
              </a:ext>
            </a:extLst>
          </p:cNvPr>
          <p:cNvSpPr txBox="1"/>
          <p:nvPr/>
        </p:nvSpPr>
        <p:spPr>
          <a:xfrm>
            <a:off x="5386471" y="2937421"/>
            <a:ext cx="32232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T10 intensity </a:t>
            </a:r>
            <a:r>
              <a:rPr lang="en-US" sz="1050" dirty="0"/>
              <a:t>[units on T10]</a:t>
            </a:r>
            <a:endParaRPr lang="en-GB" sz="1050" dirty="0"/>
          </a:p>
        </p:txBody>
      </p:sp>
      <p:sp>
        <p:nvSpPr>
          <p:cNvPr id="17414" name="TextBox 17413">
            <a:extLst>
              <a:ext uri="{FF2B5EF4-FFF2-40B4-BE49-F238E27FC236}">
                <a16:creationId xmlns:a16="http://schemas.microsoft.com/office/drawing/2014/main" id="{355EF763-95F8-3CE6-D440-DB5B6FEFFF26}"/>
              </a:ext>
            </a:extLst>
          </p:cNvPr>
          <p:cNvSpPr txBox="1"/>
          <p:nvPr/>
        </p:nvSpPr>
        <p:spPr>
          <a:xfrm>
            <a:off x="6385807" y="3143298"/>
            <a:ext cx="821028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60-75</a:t>
            </a:r>
            <a:endParaRPr lang="en-GB" sz="788" dirty="0"/>
          </a:p>
        </p:txBody>
      </p:sp>
      <p:sp>
        <p:nvSpPr>
          <p:cNvPr id="17415" name="TextBox 17414">
            <a:extLst>
              <a:ext uri="{FF2B5EF4-FFF2-40B4-BE49-F238E27FC236}">
                <a16:creationId xmlns:a16="http://schemas.microsoft.com/office/drawing/2014/main" id="{EAF2AE74-B8DC-3091-57FA-D11C7C5B8BE1}"/>
              </a:ext>
            </a:extLst>
          </p:cNvPr>
          <p:cNvSpPr txBox="1"/>
          <p:nvPr/>
        </p:nvSpPr>
        <p:spPr>
          <a:xfrm>
            <a:off x="7019027" y="3143298"/>
            <a:ext cx="45854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15-50</a:t>
            </a:r>
            <a:endParaRPr lang="en-GB" sz="788" dirty="0"/>
          </a:p>
        </p:txBody>
      </p:sp>
      <p:sp>
        <p:nvSpPr>
          <p:cNvPr id="17416" name="TextBox 17415">
            <a:extLst>
              <a:ext uri="{FF2B5EF4-FFF2-40B4-BE49-F238E27FC236}">
                <a16:creationId xmlns:a16="http://schemas.microsoft.com/office/drawing/2014/main" id="{37CADEA8-378D-3B51-32BF-93052B8979B2}"/>
              </a:ext>
            </a:extLst>
          </p:cNvPr>
          <p:cNvSpPr txBox="1"/>
          <p:nvPr/>
        </p:nvSpPr>
        <p:spPr>
          <a:xfrm>
            <a:off x="7649200" y="3143298"/>
            <a:ext cx="45854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10-15</a:t>
            </a:r>
            <a:endParaRPr lang="en-GB" sz="788" dirty="0"/>
          </a:p>
        </p:txBody>
      </p:sp>
      <p:sp>
        <p:nvSpPr>
          <p:cNvPr id="17417" name="TextBox 17416">
            <a:extLst>
              <a:ext uri="{FF2B5EF4-FFF2-40B4-BE49-F238E27FC236}">
                <a16:creationId xmlns:a16="http://schemas.microsoft.com/office/drawing/2014/main" id="{C11D3AE2-302B-F93B-4409-9A62B09A5C74}"/>
              </a:ext>
            </a:extLst>
          </p:cNvPr>
          <p:cNvSpPr txBox="1"/>
          <p:nvPr/>
        </p:nvSpPr>
        <p:spPr>
          <a:xfrm>
            <a:off x="5737995" y="3143298"/>
            <a:ext cx="458544" cy="213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/>
              <a:t>30-60</a:t>
            </a:r>
            <a:endParaRPr lang="en-GB" sz="788" dirty="0"/>
          </a:p>
        </p:txBody>
      </p:sp>
      <p:sp>
        <p:nvSpPr>
          <p:cNvPr id="17418" name="TextBox 17417">
            <a:extLst>
              <a:ext uri="{FF2B5EF4-FFF2-40B4-BE49-F238E27FC236}">
                <a16:creationId xmlns:a16="http://schemas.microsoft.com/office/drawing/2014/main" id="{22B416F8-BEF0-BA87-1A7B-FCE27C78AB99}"/>
              </a:ext>
            </a:extLst>
          </p:cNvPr>
          <p:cNvSpPr txBox="1"/>
          <p:nvPr/>
        </p:nvSpPr>
        <p:spPr>
          <a:xfrm>
            <a:off x="8297599" y="3633596"/>
            <a:ext cx="7668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/>
              <a:t>Mostly worst-case SC (3 spills/ 42 s)</a:t>
            </a:r>
            <a:endParaRPr lang="en-GB" sz="900" i="1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D2677537-3A4A-5C24-7C28-53E3F65551A4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9145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Target Complex in TCC8</a:t>
            </a:r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3" name="Picture 2" descr="A model of a building&#10;&#10;Description automatically generated">
            <a:extLst>
              <a:ext uri="{FF2B5EF4-FFF2-40B4-BE49-F238E27FC236}">
                <a16:creationId xmlns:a16="http://schemas.microsoft.com/office/drawing/2014/main" id="{66166278-3F71-30BE-42BA-BFED8403E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34" y="1004867"/>
            <a:ext cx="7274681" cy="3741519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F165D80-55B9-D485-5D2D-C4102142DED8}"/>
              </a:ext>
            </a:extLst>
          </p:cNvPr>
          <p:cNvCxnSpPr>
            <a:cxnSpLocks/>
          </p:cNvCxnSpPr>
          <p:nvPr/>
        </p:nvCxnSpPr>
        <p:spPr>
          <a:xfrm flipH="1">
            <a:off x="891540" y="1004867"/>
            <a:ext cx="1257727" cy="10536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432A201-099F-0E53-6EF8-2330AA4E110C}"/>
              </a:ext>
            </a:extLst>
          </p:cNvPr>
          <p:cNvSpPr txBox="1"/>
          <p:nvPr/>
        </p:nvSpPr>
        <p:spPr bwMode="auto">
          <a:xfrm>
            <a:off x="2158162" y="847646"/>
            <a:ext cx="4513393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Target area confinement wall (details under study)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151CAA5-F632-8B8B-48FA-5185EF2E5344}"/>
              </a:ext>
            </a:extLst>
          </p:cNvPr>
          <p:cNvCxnSpPr>
            <a:cxnSpLocks/>
            <a:stCxn id="12" idx="1"/>
          </p:cNvCxnSpPr>
          <p:nvPr/>
        </p:nvCxnSpPr>
        <p:spPr>
          <a:xfrm flipH="1" flipV="1">
            <a:off x="1604311" y="3084940"/>
            <a:ext cx="795269" cy="162507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D0BE36B-9662-6941-933C-B6EF38E8E98D}"/>
              </a:ext>
            </a:extLst>
          </p:cNvPr>
          <p:cNvSpPr txBox="1"/>
          <p:nvPr/>
        </p:nvSpPr>
        <p:spPr bwMode="auto">
          <a:xfrm>
            <a:off x="2399580" y="4556125"/>
            <a:ext cx="185527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Access chicane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467805B-1724-5869-F457-B18A0457F9AC}"/>
              </a:ext>
            </a:extLst>
          </p:cNvPr>
          <p:cNvSpPr txBox="1"/>
          <p:nvPr/>
        </p:nvSpPr>
        <p:spPr bwMode="auto">
          <a:xfrm>
            <a:off x="121980" y="4227382"/>
            <a:ext cx="20272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S</a:t>
            </a:r>
            <a:r>
              <a:rPr lang="en-GB" sz="1400" dirty="0" err="1"/>
              <a:t>HiP</a:t>
            </a:r>
            <a:r>
              <a:rPr lang="en-GB" sz="1400" dirty="0"/>
              <a:t> muon shield MS1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BD8E107-6E50-7A55-54AA-A62C931129F1}"/>
              </a:ext>
            </a:extLst>
          </p:cNvPr>
          <p:cNvCxnSpPr>
            <a:cxnSpLocks/>
          </p:cNvCxnSpPr>
          <p:nvPr/>
        </p:nvCxnSpPr>
        <p:spPr>
          <a:xfrm flipV="1">
            <a:off x="767894" y="2245651"/>
            <a:ext cx="771346" cy="19817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EC95B1D4-EB05-BC73-33FF-A37221FC4EE6}"/>
              </a:ext>
            </a:extLst>
          </p:cNvPr>
          <p:cNvSpPr txBox="1"/>
          <p:nvPr/>
        </p:nvSpPr>
        <p:spPr bwMode="auto">
          <a:xfrm>
            <a:off x="7698736" y="3635867"/>
            <a:ext cx="1474703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Diluted Proton beam from SPS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1461AF4-20CF-8EB0-07E6-A152F0CA1B0E}"/>
              </a:ext>
            </a:extLst>
          </p:cNvPr>
          <p:cNvCxnSpPr>
            <a:cxnSpLocks/>
          </p:cNvCxnSpPr>
          <p:nvPr/>
        </p:nvCxnSpPr>
        <p:spPr>
          <a:xfrm flipH="1" flipV="1">
            <a:off x="7698736" y="3448777"/>
            <a:ext cx="545612" cy="1277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605F673C-5CA6-3B6A-B5EA-0D34CBE78B93}"/>
              </a:ext>
            </a:extLst>
          </p:cNvPr>
          <p:cNvSpPr txBox="1"/>
          <p:nvPr/>
        </p:nvSpPr>
        <p:spPr bwMode="auto">
          <a:xfrm>
            <a:off x="6712676" y="1583884"/>
            <a:ext cx="2027287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1400" dirty="0"/>
              <a:t>Beam instrumentation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FBF6C7F-E42F-9D58-D474-E55DCD26A032}"/>
              </a:ext>
            </a:extLst>
          </p:cNvPr>
          <p:cNvCxnSpPr>
            <a:cxnSpLocks/>
          </p:cNvCxnSpPr>
          <p:nvPr/>
        </p:nvCxnSpPr>
        <p:spPr>
          <a:xfrm flipH="1">
            <a:off x="5731568" y="1871697"/>
            <a:ext cx="1738490" cy="10407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0FACBCE-6F4D-1029-ADA5-06F442A24933}"/>
              </a:ext>
            </a:extLst>
          </p:cNvPr>
          <p:cNvSpPr txBox="1"/>
          <p:nvPr/>
        </p:nvSpPr>
        <p:spPr>
          <a:xfrm>
            <a:off x="4477979" y="1223579"/>
            <a:ext cx="2992079" cy="4514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1400"/>
              </a:lnSpc>
              <a:spcBef>
                <a:spcPts val="700"/>
              </a:spcBef>
              <a:spcAft>
                <a:spcPts val="700"/>
              </a:spcAft>
            </a:pPr>
            <a:r>
              <a:rPr lang="en-US" sz="14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Magnetized hadron stopper </a:t>
            </a:r>
            <a:r>
              <a:rPr lang="en-US" sz="1400" dirty="0">
                <a:latin typeface="Arial" panose="020B0604020202020204" pitchFamily="34" charset="0"/>
                <a:ea typeface="Calibri" panose="020F0502020204030204" pitchFamily="34" charset="0"/>
              </a:rPr>
              <a:t>(shielding)</a:t>
            </a:r>
            <a:endParaRPr lang="en-GB" sz="1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709BFB6-60B7-0AE7-0EBD-07A22B028203}"/>
              </a:ext>
            </a:extLst>
          </p:cNvPr>
          <p:cNvCxnSpPr>
            <a:cxnSpLocks/>
          </p:cNvCxnSpPr>
          <p:nvPr/>
        </p:nvCxnSpPr>
        <p:spPr>
          <a:xfrm flipH="1">
            <a:off x="2951699" y="1514310"/>
            <a:ext cx="2409172" cy="916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3CAC474B-3026-D397-92E4-01106BA230A7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27332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7D48F-A9A7-15C9-EE01-53DAF3E5B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4FDF15-59DA-2F36-868F-B34AB527A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Target Complex in TCC8</a:t>
            </a:r>
          </a:p>
        </p:txBody>
      </p:sp>
      <p:sp>
        <p:nvSpPr>
          <p:cNvPr id="33" name="Slide Number Placeholder 7">
            <a:extLst>
              <a:ext uri="{FF2B5EF4-FFF2-40B4-BE49-F238E27FC236}">
                <a16:creationId xmlns:a16="http://schemas.microsoft.com/office/drawing/2014/main" id="{F10D1496-0A4D-18C0-D9A2-E0617DCE06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66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3" name="Picture 2" descr="A picture containing LEGO, scale model&#10;&#10;Description automatically generated">
            <a:extLst>
              <a:ext uri="{FF2B5EF4-FFF2-40B4-BE49-F238E27FC236}">
                <a16:creationId xmlns:a16="http://schemas.microsoft.com/office/drawing/2014/main" id="{B9DD153A-1457-B19F-92A1-2E290FE2CF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85" b="15328"/>
          <a:stretch/>
        </p:blipFill>
        <p:spPr>
          <a:xfrm>
            <a:off x="-143934" y="1233485"/>
            <a:ext cx="8883897" cy="3298384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25DB033-545C-7479-1768-59D80964B45C}"/>
              </a:ext>
            </a:extLst>
          </p:cNvPr>
          <p:cNvCxnSpPr>
            <a:cxnSpLocks/>
          </p:cNvCxnSpPr>
          <p:nvPr/>
        </p:nvCxnSpPr>
        <p:spPr>
          <a:xfrm>
            <a:off x="2093812" y="3503619"/>
            <a:ext cx="3676367" cy="54372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7D2A7DB-4677-E680-40B3-5DA59BBE7F56}"/>
              </a:ext>
            </a:extLst>
          </p:cNvPr>
          <p:cNvSpPr txBox="1"/>
          <p:nvPr/>
        </p:nvSpPr>
        <p:spPr bwMode="auto">
          <a:xfrm>
            <a:off x="4572000" y="4273158"/>
            <a:ext cx="1338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~12 m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D367487-9C3D-DE04-1E84-D26827D08B02}"/>
              </a:ext>
            </a:extLst>
          </p:cNvPr>
          <p:cNvCxnSpPr>
            <a:cxnSpLocks/>
          </p:cNvCxnSpPr>
          <p:nvPr/>
        </p:nvCxnSpPr>
        <p:spPr>
          <a:xfrm flipH="1">
            <a:off x="7080859" y="3203971"/>
            <a:ext cx="1491574" cy="1627762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D07EF3A-0832-49F0-75E7-4CA53E502E6B}"/>
              </a:ext>
            </a:extLst>
          </p:cNvPr>
          <p:cNvSpPr txBox="1"/>
          <p:nvPr/>
        </p:nvSpPr>
        <p:spPr bwMode="auto">
          <a:xfrm>
            <a:off x="8016081" y="3620267"/>
            <a:ext cx="98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~8 m</a:t>
            </a:r>
            <a:endParaRPr lang="en-GB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6B89B98-669F-F5ED-0212-DE2BC1928E8A}"/>
              </a:ext>
            </a:extLst>
          </p:cNvPr>
          <p:cNvCxnSpPr>
            <a:cxnSpLocks/>
          </p:cNvCxnSpPr>
          <p:nvPr/>
        </p:nvCxnSpPr>
        <p:spPr>
          <a:xfrm>
            <a:off x="3296416" y="2304703"/>
            <a:ext cx="0" cy="187648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B650A04-2C81-2FB8-3113-E2FA17B00BD8}"/>
              </a:ext>
            </a:extLst>
          </p:cNvPr>
          <p:cNvSpPr txBox="1"/>
          <p:nvPr/>
        </p:nvSpPr>
        <p:spPr bwMode="auto">
          <a:xfrm>
            <a:off x="2326013" y="2949076"/>
            <a:ext cx="115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~4.8 m</a:t>
            </a:r>
            <a:endParaRPr lang="en-GB" dirty="0"/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578A1542-8654-A11D-3084-D1F3CA473C27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33551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0490" y="4794"/>
            <a:ext cx="8194860" cy="994172"/>
          </a:xfrm>
        </p:spPr>
        <p:txBody>
          <a:bodyPr/>
          <a:lstStyle/>
          <a:p>
            <a:r>
              <a:rPr lang="en-US" spc="-1" dirty="0">
                <a:solidFill>
                  <a:srgbClr val="0055A0"/>
                </a:solidFill>
              </a:rPr>
              <a:t>BDF/</a:t>
            </a:r>
            <a:r>
              <a:rPr lang="en-US" spc="-1" dirty="0" err="1">
                <a:solidFill>
                  <a:srgbClr val="0055A0"/>
                </a:solidFill>
              </a:rPr>
              <a:t>SHiP</a:t>
            </a:r>
            <a:r>
              <a:rPr lang="en-US" spc="-1" dirty="0">
                <a:solidFill>
                  <a:srgbClr val="0055A0"/>
                </a:solidFill>
              </a:rPr>
              <a:t> FLUKA model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539BFD0-B86D-6D94-979E-B8F5F310B901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26/04/2024</a:t>
            </a:fld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527EFF7-56C1-7DC2-D1FD-BD6F3705F719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A377E43-858E-BEBD-6C8A-48270CF90B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67</a:t>
            </a:fld>
            <a:endParaRPr lang="en-GB" altLang="en-US" sz="75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FE4BCD-4A1C-68A5-090D-9E0BCEF860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718" y="1876954"/>
            <a:ext cx="3367443" cy="222920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C5A073-5B9B-4B11-6CA7-1CAFAF07F42C}"/>
              </a:ext>
            </a:extLst>
          </p:cNvPr>
          <p:cNvSpPr/>
          <p:nvPr/>
        </p:nvSpPr>
        <p:spPr>
          <a:xfrm>
            <a:off x="830691" y="4262032"/>
            <a:ext cx="135000" cy="135000"/>
          </a:xfrm>
          <a:prstGeom prst="rect">
            <a:avLst/>
          </a:prstGeom>
          <a:solidFill>
            <a:srgbClr val="709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3CE386-4337-B39C-ADF3-8BE706EFF504}"/>
              </a:ext>
            </a:extLst>
          </p:cNvPr>
          <p:cNvSpPr/>
          <p:nvPr/>
        </p:nvSpPr>
        <p:spPr>
          <a:xfrm>
            <a:off x="830691" y="4470321"/>
            <a:ext cx="135000" cy="135000"/>
          </a:xfrm>
          <a:prstGeom prst="rect">
            <a:avLst/>
          </a:prstGeom>
          <a:solidFill>
            <a:srgbClr val="AEA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7D37007-F236-D5E3-2395-9E6D9293BF10}"/>
              </a:ext>
            </a:extLst>
          </p:cNvPr>
          <p:cNvSpPr/>
          <p:nvPr/>
        </p:nvSpPr>
        <p:spPr>
          <a:xfrm>
            <a:off x="2303996" y="4293832"/>
            <a:ext cx="135000" cy="135000"/>
          </a:xfrm>
          <a:prstGeom prst="rect">
            <a:avLst/>
          </a:prstGeom>
          <a:solidFill>
            <a:srgbClr val="E27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135145-8399-5F6E-E80E-2B2C6A3FFB6B}"/>
              </a:ext>
            </a:extLst>
          </p:cNvPr>
          <p:cNvSpPr txBox="1"/>
          <p:nvPr/>
        </p:nvSpPr>
        <p:spPr>
          <a:xfrm>
            <a:off x="965691" y="4228632"/>
            <a:ext cx="10222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Stainless steel</a:t>
            </a:r>
            <a:endParaRPr lang="en-GB" sz="9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BCEEF6-5E14-A8F2-66E5-861CED580C58}"/>
              </a:ext>
            </a:extLst>
          </p:cNvPr>
          <p:cNvSpPr txBox="1"/>
          <p:nvPr/>
        </p:nvSpPr>
        <p:spPr>
          <a:xfrm>
            <a:off x="965691" y="4436381"/>
            <a:ext cx="10222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Concrete</a:t>
            </a:r>
            <a:endParaRPr lang="en-GB" sz="9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F2BDC1-F8D5-1DF6-3051-8ADB1D868E9A}"/>
              </a:ext>
            </a:extLst>
          </p:cNvPr>
          <p:cNvSpPr txBox="1"/>
          <p:nvPr/>
        </p:nvSpPr>
        <p:spPr>
          <a:xfrm>
            <a:off x="2448020" y="4259893"/>
            <a:ext cx="10222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US1010</a:t>
            </a:r>
            <a:endParaRPr lang="en-GB" sz="9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4ECE28D-5C69-BBCA-E1E5-6BA023B53F70}"/>
              </a:ext>
            </a:extLst>
          </p:cNvPr>
          <p:cNvSpPr/>
          <p:nvPr/>
        </p:nvSpPr>
        <p:spPr>
          <a:xfrm>
            <a:off x="837751" y="4680163"/>
            <a:ext cx="135000" cy="135000"/>
          </a:xfrm>
          <a:prstGeom prst="rect">
            <a:avLst/>
          </a:prstGeom>
          <a:solidFill>
            <a:srgbClr val="7393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23F198-89A0-3174-651B-F74EA1F6FF22}"/>
              </a:ext>
            </a:extLst>
          </p:cNvPr>
          <p:cNvSpPr txBox="1"/>
          <p:nvPr/>
        </p:nvSpPr>
        <p:spPr>
          <a:xfrm>
            <a:off x="981775" y="4647301"/>
            <a:ext cx="803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Cast iron</a:t>
            </a:r>
            <a:endParaRPr lang="en-GB" sz="9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9193BA-1338-8E6A-95EA-929618B2B3E7}"/>
              </a:ext>
            </a:extLst>
          </p:cNvPr>
          <p:cNvGrpSpPr/>
          <p:nvPr/>
        </p:nvGrpSpPr>
        <p:grpSpPr>
          <a:xfrm>
            <a:off x="3779511" y="3001461"/>
            <a:ext cx="2114570" cy="1104743"/>
            <a:chOff x="5039348" y="3656239"/>
            <a:chExt cx="2819426" cy="1472990"/>
          </a:xfrm>
        </p:grpSpPr>
        <p:pic>
          <p:nvPicPr>
            <p:cNvPr id="47" name="Picture 46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12946E1B-2818-36FA-0483-73E84AF866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410"/>
            <a:stretch/>
          </p:blipFill>
          <p:spPr>
            <a:xfrm>
              <a:off x="5150866" y="3789010"/>
              <a:ext cx="2707908" cy="1340219"/>
            </a:xfrm>
            <a:prstGeom prst="rect">
              <a:avLst/>
            </a:prstGeom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7070F24-22D7-A635-431A-E0BCF5170303}"/>
                </a:ext>
              </a:extLst>
            </p:cNvPr>
            <p:cNvSpPr/>
            <p:nvPr/>
          </p:nvSpPr>
          <p:spPr>
            <a:xfrm>
              <a:off x="5126488" y="3731305"/>
              <a:ext cx="152786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E773709-B61A-3CAC-298D-345FD39BD266}"/>
                </a:ext>
              </a:extLst>
            </p:cNvPr>
            <p:cNvSpPr/>
            <p:nvPr/>
          </p:nvSpPr>
          <p:spPr>
            <a:xfrm>
              <a:off x="5039348" y="3835550"/>
              <a:ext cx="91461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93D20F4-DC0A-706E-430A-D557339DBFC6}"/>
                </a:ext>
              </a:extLst>
            </p:cNvPr>
            <p:cNvSpPr/>
            <p:nvPr/>
          </p:nvSpPr>
          <p:spPr>
            <a:xfrm rot="19913628">
              <a:off x="5904908" y="3746871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ECB4F31-0C73-2D5D-9E4B-8B769A99E60C}"/>
                </a:ext>
              </a:extLst>
            </p:cNvPr>
            <p:cNvSpPr/>
            <p:nvPr/>
          </p:nvSpPr>
          <p:spPr>
            <a:xfrm rot="19913628">
              <a:off x="6696361" y="3656239"/>
              <a:ext cx="214858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83FA638-DB6A-DBF6-2C7C-91E2DCC22D4F}"/>
                </a:ext>
              </a:extLst>
            </p:cNvPr>
            <p:cNvSpPr/>
            <p:nvPr/>
          </p:nvSpPr>
          <p:spPr>
            <a:xfrm>
              <a:off x="6348564" y="3681976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0FBA66F-8CFF-AA5C-202D-457F49A5CC4E}"/>
              </a:ext>
            </a:extLst>
          </p:cNvPr>
          <p:cNvGrpSpPr/>
          <p:nvPr/>
        </p:nvGrpSpPr>
        <p:grpSpPr>
          <a:xfrm>
            <a:off x="3702694" y="1286537"/>
            <a:ext cx="2406266" cy="1641821"/>
            <a:chOff x="4936925" y="1337016"/>
            <a:chExt cx="3208354" cy="2189094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4992E19-33B7-D16C-B690-67BBA4A8F420}"/>
                </a:ext>
              </a:extLst>
            </p:cNvPr>
            <p:cNvGrpSpPr/>
            <p:nvPr/>
          </p:nvGrpSpPr>
          <p:grpSpPr>
            <a:xfrm>
              <a:off x="4936925" y="1337016"/>
              <a:ext cx="3208354" cy="2189094"/>
              <a:chOff x="4936925" y="1337016"/>
              <a:chExt cx="3208354" cy="2189094"/>
            </a:xfrm>
          </p:grpSpPr>
          <p:pic>
            <p:nvPicPr>
              <p:cNvPr id="45" name="Picture 44" descr="A screenshot of a video game&#10;&#10;Description automatically generated">
                <a:extLst>
                  <a:ext uri="{FF2B5EF4-FFF2-40B4-BE49-F238E27FC236}">
                    <a16:creationId xmlns:a16="http://schemas.microsoft.com/office/drawing/2014/main" id="{D67CBA3C-CB36-1EC6-7239-B97B200440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0866" y="1724912"/>
                <a:ext cx="2707908" cy="1801198"/>
              </a:xfrm>
              <a:prstGeom prst="rect">
                <a:avLst/>
              </a:prstGeom>
            </p:spPr>
          </p:pic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300CD5A2-33C7-BD93-5D5E-F19291CFB919}"/>
                  </a:ext>
                </a:extLst>
              </p:cNvPr>
              <p:cNvSpPr/>
              <p:nvPr/>
            </p:nvSpPr>
            <p:spPr>
              <a:xfrm rot="1585134">
                <a:off x="6738928" y="1521814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D26167D-AA0B-0085-A3EA-17CE354FF32C}"/>
                  </a:ext>
                </a:extLst>
              </p:cNvPr>
              <p:cNvSpPr/>
              <p:nvPr/>
            </p:nvSpPr>
            <p:spPr>
              <a:xfrm rot="20000996">
                <a:off x="4936925" y="1337016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A30AC126-19CC-E6FC-045D-D1AB5D794704}"/>
                  </a:ext>
                </a:extLst>
              </p:cNvPr>
              <p:cNvSpPr/>
              <p:nvPr/>
            </p:nvSpPr>
            <p:spPr>
              <a:xfrm>
                <a:off x="5837838" y="1575955"/>
                <a:ext cx="1406351" cy="2075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22185DC-244B-5861-3370-2116E958CB4A}"/>
                </a:ext>
              </a:extLst>
            </p:cNvPr>
            <p:cNvSpPr/>
            <p:nvPr/>
          </p:nvSpPr>
          <p:spPr>
            <a:xfrm rot="16200000">
              <a:off x="4950628" y="2249780"/>
              <a:ext cx="419029" cy="1194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F2F098EA-E9F7-62A1-A16C-BC4A27444EF8}"/>
              </a:ext>
            </a:extLst>
          </p:cNvPr>
          <p:cNvSpPr txBox="1"/>
          <p:nvPr/>
        </p:nvSpPr>
        <p:spPr>
          <a:xfrm>
            <a:off x="320491" y="1602537"/>
            <a:ext cx="37973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Target complex &amp; muon shield, </a:t>
            </a:r>
            <a:r>
              <a:rPr lang="en-US" sz="1050" dirty="0"/>
              <a:t>Created using FLAIR [4]</a:t>
            </a:r>
            <a:endParaRPr lang="en-GB" sz="105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66911-4010-08A3-1655-098A3F77A076}"/>
              </a:ext>
            </a:extLst>
          </p:cNvPr>
          <p:cNvSpPr/>
          <p:nvPr/>
        </p:nvSpPr>
        <p:spPr>
          <a:xfrm>
            <a:off x="2303996" y="4501042"/>
            <a:ext cx="135000" cy="135000"/>
          </a:xfrm>
          <a:prstGeom prst="rect">
            <a:avLst/>
          </a:prstGeom>
          <a:solidFill>
            <a:srgbClr val="603D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385DE-B9E0-77C9-469F-CAEE454AA2A5}"/>
              </a:ext>
            </a:extLst>
          </p:cNvPr>
          <p:cNvSpPr txBox="1"/>
          <p:nvPr/>
        </p:nvSpPr>
        <p:spPr>
          <a:xfrm>
            <a:off x="2438995" y="4467642"/>
            <a:ext cx="102228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Moraine</a:t>
            </a:r>
            <a:endParaRPr lang="en-GB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1946DB-2C1F-CC8D-1A56-4A20AB9B27CC}"/>
              </a:ext>
            </a:extLst>
          </p:cNvPr>
          <p:cNvSpPr txBox="1"/>
          <p:nvPr/>
        </p:nvSpPr>
        <p:spPr>
          <a:xfrm>
            <a:off x="1792504" y="2321003"/>
            <a:ext cx="1119120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50" dirty="0">
                <a:solidFill>
                  <a:schemeClr val="bg1"/>
                </a:solidFill>
                <a:latin typeface="+mj-lt"/>
              </a:rPr>
              <a:t>TCC8</a:t>
            </a:r>
            <a:endParaRPr lang="en-GB" sz="7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87864D-8E83-66FC-8874-79366C3BF63B}"/>
              </a:ext>
            </a:extLst>
          </p:cNvPr>
          <p:cNvSpPr txBox="1"/>
          <p:nvPr/>
        </p:nvSpPr>
        <p:spPr>
          <a:xfrm flipH="1">
            <a:off x="2221614" y="3126681"/>
            <a:ext cx="5733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750" dirty="0">
                <a:solidFill>
                  <a:schemeClr val="bg1"/>
                </a:solidFill>
                <a:latin typeface="+mj-lt"/>
              </a:rPr>
              <a:t>W-TZM target</a:t>
            </a:r>
            <a:endParaRPr lang="en-GB" sz="7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B3F775-6A0B-4495-CA8D-40F1941CA023}"/>
              </a:ext>
            </a:extLst>
          </p:cNvPr>
          <p:cNvCxnSpPr>
            <a:cxnSpLocks/>
          </p:cNvCxnSpPr>
          <p:nvPr/>
        </p:nvCxnSpPr>
        <p:spPr>
          <a:xfrm flipH="1">
            <a:off x="2146589" y="3265081"/>
            <a:ext cx="134876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39ACC48-8DC0-BCE6-3250-57859DCAB8DD}"/>
              </a:ext>
            </a:extLst>
          </p:cNvPr>
          <p:cNvSpPr txBox="1"/>
          <p:nvPr/>
        </p:nvSpPr>
        <p:spPr>
          <a:xfrm>
            <a:off x="768147" y="3462350"/>
            <a:ext cx="1119120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750" dirty="0">
                <a:solidFill>
                  <a:schemeClr val="bg1"/>
                </a:solidFill>
                <a:latin typeface="+mj-lt"/>
              </a:rPr>
              <a:t>Magnetic part of hadron stopper</a:t>
            </a:r>
            <a:endParaRPr lang="en-GB" sz="7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333E49-6288-F043-FE08-DAF74A3853BB}"/>
              </a:ext>
            </a:extLst>
          </p:cNvPr>
          <p:cNvCxnSpPr>
            <a:cxnSpLocks/>
          </p:cNvCxnSpPr>
          <p:nvPr/>
        </p:nvCxnSpPr>
        <p:spPr>
          <a:xfrm flipV="1">
            <a:off x="1547651" y="3305939"/>
            <a:ext cx="244853" cy="17424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B98171B-B119-6343-5D8D-863B2853E8A8}"/>
              </a:ext>
            </a:extLst>
          </p:cNvPr>
          <p:cNvCxnSpPr>
            <a:cxnSpLocks/>
          </p:cNvCxnSpPr>
          <p:nvPr/>
        </p:nvCxnSpPr>
        <p:spPr>
          <a:xfrm flipH="1">
            <a:off x="4720676" y="1621402"/>
            <a:ext cx="0" cy="466419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32852A1-6EA0-57F9-B3BB-4D82AD1EEBD0}"/>
              </a:ext>
            </a:extLst>
          </p:cNvPr>
          <p:cNvCxnSpPr>
            <a:cxnSpLocks/>
          </p:cNvCxnSpPr>
          <p:nvPr/>
        </p:nvCxnSpPr>
        <p:spPr>
          <a:xfrm>
            <a:off x="1684924" y="2928358"/>
            <a:ext cx="838554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D4F75696-B36F-17C4-FD80-343A61AC86F5}"/>
              </a:ext>
            </a:extLst>
          </p:cNvPr>
          <p:cNvSpPr/>
          <p:nvPr/>
        </p:nvSpPr>
        <p:spPr>
          <a:xfrm>
            <a:off x="1913948" y="2746818"/>
            <a:ext cx="356188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" dirty="0">
                <a:solidFill>
                  <a:schemeClr val="bg1"/>
                </a:solidFill>
                <a:latin typeface="+mj-lt"/>
              </a:rPr>
              <a:t>11 m</a:t>
            </a:r>
            <a:endParaRPr lang="en-GB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5752BD-529E-9B12-8114-F4491F3CD3F0}"/>
              </a:ext>
            </a:extLst>
          </p:cNvPr>
          <p:cNvSpPr txBox="1"/>
          <p:nvPr/>
        </p:nvSpPr>
        <p:spPr>
          <a:xfrm>
            <a:off x="3998121" y="1857004"/>
            <a:ext cx="727421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50" dirty="0">
                <a:solidFill>
                  <a:schemeClr val="bg1"/>
                </a:solidFill>
                <a:latin typeface="+mj-lt"/>
              </a:rPr>
              <a:t>Moraine</a:t>
            </a:r>
            <a:endParaRPr lang="en-GB" sz="7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986EC4F-76E8-4D2A-AA3F-07BB2CBE29B5}"/>
              </a:ext>
            </a:extLst>
          </p:cNvPr>
          <p:cNvCxnSpPr>
            <a:cxnSpLocks/>
          </p:cNvCxnSpPr>
          <p:nvPr/>
        </p:nvCxnSpPr>
        <p:spPr>
          <a:xfrm flipV="1">
            <a:off x="2948638" y="2839116"/>
            <a:ext cx="0" cy="709325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A83C27-285F-2082-AA64-39A68A397816}"/>
              </a:ext>
            </a:extLst>
          </p:cNvPr>
          <p:cNvCxnSpPr>
            <a:cxnSpLocks/>
          </p:cNvCxnSpPr>
          <p:nvPr/>
        </p:nvCxnSpPr>
        <p:spPr>
          <a:xfrm>
            <a:off x="2543453" y="3107170"/>
            <a:ext cx="162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557BA14-2901-D897-6F52-0784E9BB6299}"/>
              </a:ext>
            </a:extLst>
          </p:cNvPr>
          <p:cNvCxnSpPr>
            <a:cxnSpLocks/>
          </p:cNvCxnSpPr>
          <p:nvPr/>
        </p:nvCxnSpPr>
        <p:spPr>
          <a:xfrm>
            <a:off x="2724337" y="2921848"/>
            <a:ext cx="162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5B225108-C602-D0B7-7BEC-F8BFB0CFF68B}"/>
              </a:ext>
            </a:extLst>
          </p:cNvPr>
          <p:cNvSpPr/>
          <p:nvPr/>
        </p:nvSpPr>
        <p:spPr>
          <a:xfrm>
            <a:off x="2674152" y="2727306"/>
            <a:ext cx="37702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2D1C270-6E6A-882F-720F-AF035DBFF019}"/>
              </a:ext>
            </a:extLst>
          </p:cNvPr>
          <p:cNvSpPr/>
          <p:nvPr/>
        </p:nvSpPr>
        <p:spPr>
          <a:xfrm>
            <a:off x="2454768" y="2921076"/>
            <a:ext cx="37702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6DEC734-3742-EEA0-230F-396A1FEC382B}"/>
              </a:ext>
            </a:extLst>
          </p:cNvPr>
          <p:cNvSpPr/>
          <p:nvPr/>
        </p:nvSpPr>
        <p:spPr>
          <a:xfrm>
            <a:off x="4742777" y="1768107"/>
            <a:ext cx="31290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" dirty="0">
                <a:solidFill>
                  <a:schemeClr val="bg1"/>
                </a:solidFill>
                <a:latin typeface="+mj-lt"/>
              </a:rPr>
              <a:t>8 m</a:t>
            </a:r>
            <a:endParaRPr lang="en-GB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7E816B5-9083-9F5F-0E81-F9556A75FED1}"/>
              </a:ext>
            </a:extLst>
          </p:cNvPr>
          <p:cNvSpPr txBox="1"/>
          <p:nvPr/>
        </p:nvSpPr>
        <p:spPr>
          <a:xfrm flipH="1">
            <a:off x="1260954" y="2627543"/>
            <a:ext cx="57339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50" dirty="0">
                <a:solidFill>
                  <a:schemeClr val="bg1"/>
                </a:solidFill>
                <a:latin typeface="+mj-lt"/>
              </a:rPr>
              <a:t>Muon shield</a:t>
            </a:r>
            <a:endParaRPr lang="en-GB" sz="7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2595732-D47F-5D68-8FCF-F8318EDC5DA6}"/>
              </a:ext>
            </a:extLst>
          </p:cNvPr>
          <p:cNvCxnSpPr>
            <a:cxnSpLocks/>
          </p:cNvCxnSpPr>
          <p:nvPr/>
        </p:nvCxnSpPr>
        <p:spPr>
          <a:xfrm>
            <a:off x="1547651" y="2900992"/>
            <a:ext cx="0" cy="1890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F088AC4-74BB-75DD-9E8A-9831F16C7570}"/>
              </a:ext>
            </a:extLst>
          </p:cNvPr>
          <p:cNvSpPr txBox="1"/>
          <p:nvPr/>
        </p:nvSpPr>
        <p:spPr>
          <a:xfrm>
            <a:off x="5201796" y="3480185"/>
            <a:ext cx="750133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750" dirty="0">
                <a:solidFill>
                  <a:schemeClr val="bg1"/>
                </a:solidFill>
                <a:latin typeface="+mj-lt"/>
              </a:rPr>
              <a:t>ECN3</a:t>
            </a:r>
            <a:endParaRPr lang="en-GB" sz="75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3D0CAD-301B-F26F-AB0B-4A0770AAA1F8}"/>
              </a:ext>
            </a:extLst>
          </p:cNvPr>
          <p:cNvSpPr txBox="1"/>
          <p:nvPr/>
        </p:nvSpPr>
        <p:spPr>
          <a:xfrm>
            <a:off x="6090895" y="1949337"/>
            <a:ext cx="2907849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8588" indent="-128588">
              <a:spcBef>
                <a:spcPct val="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altLang="en-US" sz="1200" dirty="0">
                <a:cs typeface="Arial" panose="020B0604020202020204" pitchFamily="34" charset="0"/>
              </a:rPr>
              <a:t>A detailed BDF/</a:t>
            </a:r>
            <a:r>
              <a:rPr lang="en-GB" altLang="en-US" sz="1200" dirty="0" err="1">
                <a:cs typeface="Arial" panose="020B0604020202020204" pitchFamily="34" charset="0"/>
              </a:rPr>
              <a:t>SHiP</a:t>
            </a:r>
            <a:r>
              <a:rPr lang="en-GB" altLang="en-US" sz="1200" dirty="0">
                <a:cs typeface="Arial" panose="020B0604020202020204" pitchFamily="34" charset="0"/>
              </a:rPr>
              <a:t> target complex together with the muon shield was implemented in FLUKA</a:t>
            </a:r>
          </a:p>
          <a:p>
            <a:pPr marL="128588" indent="-128588">
              <a:spcBef>
                <a:spcPct val="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GB" altLang="en-US" sz="1200" dirty="0">
                <a:cs typeface="Arial" panose="020B0604020202020204" pitchFamily="34" charset="0"/>
              </a:rPr>
              <a:t>It was integrated in a FLUKA </a:t>
            </a:r>
            <a:r>
              <a:rPr lang="en-GB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geometry including the full underground TCC8/ECN3 cavern and surrounding galleries, tunnels, rooms, etc. </a:t>
            </a:r>
          </a:p>
          <a:p>
            <a:pPr marL="128588" indent="-128588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Ground profile data from CERN’s Geographic Information System and technical drawings were used to model the surrounding ground</a:t>
            </a:r>
          </a:p>
          <a:p>
            <a:pPr marL="128588" indent="-128588">
              <a:spcBef>
                <a:spcPct val="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endParaRPr lang="en-GB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3D493CEF-AC0C-FE01-0249-44D78F9CCF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5399" y="98071"/>
            <a:ext cx="778894" cy="652628"/>
          </a:xfrm>
          <a:prstGeom prst="rect">
            <a:avLst/>
          </a:pr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FA22493F-089E-E874-31AD-70C759FE4FAA}"/>
              </a:ext>
            </a:extLst>
          </p:cNvPr>
          <p:cNvSpPr/>
          <p:nvPr/>
        </p:nvSpPr>
        <p:spPr>
          <a:xfrm>
            <a:off x="5799489" y="1089358"/>
            <a:ext cx="3274825" cy="253916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r"/>
            <a:r>
              <a:rPr lang="en-GB" sz="1050" dirty="0"/>
              <a:t>FLUKA hosted by CERN (FLUKA v4-3.0) [1-3]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2F00B25-2387-25EA-27A1-EDEE8AE20189}"/>
              </a:ext>
            </a:extLst>
          </p:cNvPr>
          <p:cNvSpPr/>
          <p:nvPr/>
        </p:nvSpPr>
        <p:spPr>
          <a:xfrm>
            <a:off x="2906757" y="3121440"/>
            <a:ext cx="37702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" dirty="0">
                <a:solidFill>
                  <a:schemeClr val="bg1"/>
                </a:solidFill>
                <a:latin typeface="+mj-lt"/>
              </a:rPr>
              <a:t>4.8 m</a:t>
            </a:r>
            <a:endParaRPr lang="en-GB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7D495C1-0D58-FFAD-7CD1-3A6A9788B93B}"/>
              </a:ext>
            </a:extLst>
          </p:cNvPr>
          <p:cNvSpPr txBox="1"/>
          <p:nvPr/>
        </p:nvSpPr>
        <p:spPr>
          <a:xfrm>
            <a:off x="1735915" y="3707252"/>
            <a:ext cx="938237" cy="3231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750" dirty="0">
                <a:solidFill>
                  <a:schemeClr val="bg1"/>
                </a:solidFill>
                <a:latin typeface="+mj-lt"/>
              </a:rPr>
              <a:t>Floor shielding (13.3 m</a:t>
            </a:r>
            <a:r>
              <a:rPr lang="it-IT" sz="750" baseline="30000" dirty="0">
                <a:solidFill>
                  <a:schemeClr val="bg1"/>
                </a:solidFill>
                <a:latin typeface="+mj-lt"/>
              </a:rPr>
              <a:t>3</a:t>
            </a:r>
            <a:r>
              <a:rPr lang="it-IT" sz="750" dirty="0">
                <a:solidFill>
                  <a:schemeClr val="bg1"/>
                </a:solidFill>
                <a:latin typeface="+mj-lt"/>
              </a:rPr>
              <a:t>)</a:t>
            </a:r>
            <a:endParaRPr lang="en-GB" sz="75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A6A7A11-9F07-DF13-D757-7E1BDD1D5EFD}"/>
              </a:ext>
            </a:extLst>
          </p:cNvPr>
          <p:cNvCxnSpPr>
            <a:cxnSpLocks/>
          </p:cNvCxnSpPr>
          <p:nvPr/>
        </p:nvCxnSpPr>
        <p:spPr>
          <a:xfrm flipH="1" flipV="1">
            <a:off x="2097891" y="3600339"/>
            <a:ext cx="25354" cy="139535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CDBC7749-7F4C-A90B-D22D-E200A72EB9F3}"/>
              </a:ext>
            </a:extLst>
          </p:cNvPr>
          <p:cNvCxnSpPr>
            <a:cxnSpLocks/>
          </p:cNvCxnSpPr>
          <p:nvPr/>
        </p:nvCxnSpPr>
        <p:spPr>
          <a:xfrm flipV="1">
            <a:off x="1988245" y="3438006"/>
            <a:ext cx="0" cy="121678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BC9A212-619B-478E-FE61-D2D8E4664AA3}"/>
              </a:ext>
            </a:extLst>
          </p:cNvPr>
          <p:cNvSpPr/>
          <p:nvPr/>
        </p:nvSpPr>
        <p:spPr>
          <a:xfrm>
            <a:off x="1966947" y="3413182"/>
            <a:ext cx="31290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600" dirty="0">
                <a:solidFill>
                  <a:schemeClr val="bg1"/>
                </a:solidFill>
                <a:latin typeface="+mj-lt"/>
              </a:rPr>
              <a:t>1 m</a:t>
            </a:r>
            <a:endParaRPr lang="en-GB" sz="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FE911021-F8E9-4809-7B23-5BFA1CD0D291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76951AC3-8369-28E4-F459-6B18D15B85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67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388779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AC5A37-42C4-4572-ABBC-899755263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886" y="1050030"/>
            <a:ext cx="8668407" cy="3401718"/>
          </a:xfrm>
        </p:spPr>
        <p:txBody>
          <a:bodyPr>
            <a:normAutofit/>
          </a:bodyPr>
          <a:lstStyle/>
          <a:p>
            <a:pPr marL="214380" indent="-214380">
              <a:spcBef>
                <a:spcPts val="0"/>
              </a:spcBef>
              <a:spcAft>
                <a:spcPts val="450"/>
              </a:spcAft>
              <a:buClr>
                <a:srgbClr val="0055A0"/>
              </a:buClr>
            </a:pPr>
            <a:r>
              <a:rPr lang="en-GB" sz="1200" spc="-1" dirty="0">
                <a:solidFill>
                  <a:srgbClr val="0055A0"/>
                </a:solidFill>
                <a:latin typeface="Arial"/>
              </a:rPr>
              <a:t>RP studies based on FLUKA MC simulations were performed for a preliminary design optimization of BDF/</a:t>
            </a:r>
            <a:r>
              <a:rPr lang="en-GB" sz="1200" spc="-1" dirty="0" err="1">
                <a:solidFill>
                  <a:srgbClr val="0055A0"/>
                </a:solidFill>
                <a:latin typeface="Arial"/>
              </a:rPr>
              <a:t>SHiP</a:t>
            </a:r>
            <a:r>
              <a:rPr lang="en-GB" sz="1200" spc="-1" dirty="0">
                <a:solidFill>
                  <a:srgbClr val="0055A0"/>
                </a:solidFill>
                <a:latin typeface="Arial"/>
              </a:rPr>
              <a:t> @ ECN3</a:t>
            </a:r>
            <a:endParaRPr lang="en-US" sz="1200" spc="-1" dirty="0">
              <a:latin typeface="Arial"/>
            </a:endParaRPr>
          </a:p>
          <a:p>
            <a:pPr marL="214380" indent="-214380">
              <a:spcBef>
                <a:spcPts val="0"/>
              </a:spcBef>
              <a:spcAft>
                <a:spcPts val="450"/>
              </a:spcAft>
              <a:buClr>
                <a:srgbClr val="0055A0"/>
              </a:buClr>
            </a:pPr>
            <a:r>
              <a:rPr lang="en-GB" sz="1200" dirty="0"/>
              <a:t>ALARA approach</a:t>
            </a:r>
            <a:br>
              <a:rPr lang="en-GB" sz="1200" dirty="0"/>
            </a:br>
            <a:r>
              <a:rPr lang="en-GB" sz="1200" i="1" dirty="0">
                <a:solidFill>
                  <a:srgbClr val="00B0F0"/>
                </a:solidFill>
              </a:rPr>
              <a:t>Optimization required to ensure that exposure of personnel to radiation and radiological impact on environment are </a:t>
            </a:r>
            <a:r>
              <a:rPr lang="en-GB" sz="1200" i="1" dirty="0"/>
              <a:t>As Low As Reasonably Achievable</a:t>
            </a:r>
          </a:p>
          <a:p>
            <a:endParaRPr lang="en-GB" sz="1200" dirty="0"/>
          </a:p>
        </p:txBody>
      </p:sp>
      <p:sp>
        <p:nvSpPr>
          <p:cNvPr id="21" name="TextBox 32"/>
          <p:cNvSpPr txBox="1"/>
          <p:nvPr/>
        </p:nvSpPr>
        <p:spPr bwMode="auto">
          <a:xfrm>
            <a:off x="1168578" y="2274482"/>
            <a:ext cx="4135583" cy="4154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338"/>
              </a:spcBef>
              <a:defRPr/>
            </a:pPr>
            <a:r>
              <a:rPr lang="en-US" sz="900" b="1" cap="all" dirty="0">
                <a:solidFill>
                  <a:srgbClr val="61C4D3"/>
                </a:solidFill>
                <a:latin typeface="+mj-lt"/>
              </a:rPr>
              <a:t>Prompt</a:t>
            </a:r>
            <a:r>
              <a:rPr lang="en-US" sz="9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900" b="1" cap="all" dirty="0">
                <a:latin typeface="+mj-lt"/>
              </a:rPr>
            </a:br>
            <a:r>
              <a:rPr lang="en-US" sz="900" dirty="0">
                <a:latin typeface="+mj-lt"/>
              </a:rPr>
              <a:t>Reduce prompt radiation to comply with </a:t>
            </a:r>
            <a:r>
              <a:rPr lang="en-US" sz="900" b="1" dirty="0">
                <a:latin typeface="+mj-lt"/>
              </a:rPr>
              <a:t>radiation area classification </a:t>
            </a:r>
            <a:r>
              <a:rPr lang="en-US" sz="900" dirty="0">
                <a:latin typeface="+mj-lt"/>
              </a:rPr>
              <a:t>in the surrounding accessible areas as well as the </a:t>
            </a:r>
            <a:r>
              <a:rPr lang="en-US" sz="900" b="1" dirty="0">
                <a:latin typeface="+mj-lt"/>
              </a:rPr>
              <a:t>1 mSv limit </a:t>
            </a:r>
            <a:r>
              <a:rPr lang="en-US" sz="900" dirty="0">
                <a:latin typeface="+mj-lt"/>
              </a:rPr>
              <a:t>at the </a:t>
            </a:r>
            <a:r>
              <a:rPr lang="en-US" sz="900" b="1" dirty="0">
                <a:latin typeface="+mj-lt"/>
              </a:rPr>
              <a:t>CERN fence </a:t>
            </a:r>
            <a:r>
              <a:rPr lang="en-US" sz="900" b="1" cap="all" dirty="0">
                <a:latin typeface="+mj-lt"/>
              </a:rPr>
              <a:t> </a:t>
            </a:r>
          </a:p>
        </p:txBody>
      </p:sp>
      <p:grpSp>
        <p:nvGrpSpPr>
          <p:cNvPr id="27" name="Group 9"/>
          <p:cNvGrpSpPr>
            <a:grpSpLocks noChangeAspect="1"/>
          </p:cNvGrpSpPr>
          <p:nvPr/>
        </p:nvGrpSpPr>
        <p:grpSpPr bwMode="auto">
          <a:xfrm>
            <a:off x="479675" y="2225731"/>
            <a:ext cx="464144" cy="513000"/>
            <a:chOff x="3294107" y="2233835"/>
            <a:chExt cx="452494" cy="500329"/>
          </a:xfrm>
        </p:grpSpPr>
        <p:pic>
          <p:nvPicPr>
            <p:cNvPr id="28" name="Picture 3" descr="\\cern.ch\dfs\Users\c\clstrabe\Desktop\imagesCAS65GKI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321801" y="2273006"/>
              <a:ext cx="424800" cy="42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3347864" y="2265479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3347864" y="2430000"/>
              <a:ext cx="2808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31" name="Rectangle 42"/>
            <p:cNvSpPr>
              <a:spLocks noChangeArrowheads="1"/>
            </p:cNvSpPr>
            <p:nvPr/>
          </p:nvSpPr>
          <p:spPr bwMode="auto">
            <a:xfrm>
              <a:off x="3347864" y="2618035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32" name="Isosceles Triangle 6"/>
            <p:cNvSpPr>
              <a:spLocks noChangeArrowheads="1"/>
            </p:cNvSpPr>
            <p:nvPr/>
          </p:nvSpPr>
          <p:spPr bwMode="auto">
            <a:xfrm rot="-5400000">
              <a:off x="3608456" y="2442502"/>
              <a:ext cx="172800" cy="720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33" name="Rectangle 44"/>
            <p:cNvSpPr>
              <a:spLocks noChangeArrowheads="1"/>
            </p:cNvSpPr>
            <p:nvPr/>
          </p:nvSpPr>
          <p:spPr bwMode="auto">
            <a:xfrm>
              <a:off x="3294107" y="2233835"/>
              <a:ext cx="452494" cy="500329"/>
            </a:xfrm>
            <a:prstGeom prst="rect">
              <a:avLst/>
            </a:prstGeom>
            <a:solidFill>
              <a:schemeClr val="bg1">
                <a:alpha val="3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Group 47"/>
          <p:cNvGrpSpPr>
            <a:grpSpLocks noChangeAspect="1"/>
          </p:cNvGrpSpPr>
          <p:nvPr/>
        </p:nvGrpSpPr>
        <p:grpSpPr bwMode="auto">
          <a:xfrm>
            <a:off x="481522" y="2860659"/>
            <a:ext cx="460451" cy="459000"/>
            <a:chOff x="5291758" y="836712"/>
            <a:chExt cx="684000" cy="684000"/>
          </a:xfrm>
        </p:grpSpPr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5291758" y="836712"/>
              <a:ext cx="684000" cy="684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41" name="Oval 58"/>
            <p:cNvSpPr>
              <a:spLocks noChangeArrowheads="1"/>
            </p:cNvSpPr>
            <p:nvPr/>
          </p:nvSpPr>
          <p:spPr bwMode="auto">
            <a:xfrm>
              <a:off x="5327758" y="872712"/>
              <a:ext cx="612000" cy="612000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42" name="Isosceles Triangle 43"/>
            <p:cNvSpPr>
              <a:spLocks noChangeArrowheads="1"/>
            </p:cNvSpPr>
            <p:nvPr/>
          </p:nvSpPr>
          <p:spPr bwMode="auto">
            <a:xfrm rot="10800000">
              <a:off x="5480824" y="874703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43" name="Isosceles Triangle 60"/>
            <p:cNvSpPr>
              <a:spLocks noChangeArrowheads="1"/>
            </p:cNvSpPr>
            <p:nvPr/>
          </p:nvSpPr>
          <p:spPr bwMode="auto">
            <a:xfrm rot="-3600000">
              <a:off x="5612417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44" name="Isosceles Triangle 61"/>
            <p:cNvSpPr>
              <a:spLocks noChangeArrowheads="1"/>
            </p:cNvSpPr>
            <p:nvPr/>
          </p:nvSpPr>
          <p:spPr bwMode="auto">
            <a:xfrm rot="3600000">
              <a:off x="5349164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45" name="Oval 57"/>
            <p:cNvSpPr>
              <a:spLocks noChangeArrowheads="1"/>
            </p:cNvSpPr>
            <p:nvPr/>
          </p:nvSpPr>
          <p:spPr bwMode="auto">
            <a:xfrm>
              <a:off x="5561758" y="1106712"/>
              <a:ext cx="144000" cy="144000"/>
            </a:xfrm>
            <a:prstGeom prst="ellipse">
              <a:avLst/>
            </a:prstGeom>
            <a:solidFill>
              <a:srgbClr val="66666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46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47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  <p:sp>
          <p:nvSpPr>
            <p:cNvPr id="48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350" b="0">
                <a:latin typeface="Calibri" panose="020F0502020204030204" pitchFamily="34" charset="0"/>
              </a:endParaRPr>
            </a:p>
          </p:txBody>
        </p:sp>
      </p:grpSp>
      <p:sp>
        <p:nvSpPr>
          <p:cNvPr id="54" name="TextBox 32"/>
          <p:cNvSpPr txBox="1"/>
          <p:nvPr/>
        </p:nvSpPr>
        <p:spPr bwMode="auto">
          <a:xfrm>
            <a:off x="1168578" y="2882409"/>
            <a:ext cx="4207520" cy="4154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338"/>
              </a:spcBef>
              <a:defRPr/>
            </a:pPr>
            <a:r>
              <a:rPr lang="en-US" sz="900" b="1" cap="all" dirty="0">
                <a:solidFill>
                  <a:srgbClr val="61C4D3"/>
                </a:solidFill>
                <a:latin typeface="+mj-lt"/>
              </a:rPr>
              <a:t>residual</a:t>
            </a:r>
            <a:r>
              <a:rPr lang="en-US" sz="9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9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900" b="1" cap="all" dirty="0">
                <a:latin typeface="+mj-lt"/>
              </a:rPr>
            </a:br>
            <a:r>
              <a:rPr lang="en-US" sz="900" b="1" dirty="0">
                <a:latin typeface="+mj-lt"/>
              </a:rPr>
              <a:t>Limit activation </a:t>
            </a:r>
            <a:r>
              <a:rPr lang="en-US" sz="900" dirty="0">
                <a:latin typeface="+mj-lt"/>
              </a:rPr>
              <a:t>of target and experimental area to reduce residual dose rates to be compatible with an adequate </a:t>
            </a:r>
            <a:r>
              <a:rPr lang="en-US" sz="900" b="1" dirty="0">
                <a:latin typeface="+mj-lt"/>
              </a:rPr>
              <a:t>area classification</a:t>
            </a:r>
            <a:endParaRPr lang="en-US" sz="900" b="1" cap="all" dirty="0">
              <a:latin typeface="+mj-lt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6" t="22607" r="84581" b="72537"/>
          <a:stretch>
            <a:fillRect/>
          </a:stretch>
        </p:blipFill>
        <p:spPr bwMode="auto">
          <a:xfrm>
            <a:off x="486405" y="3441586"/>
            <a:ext cx="450684" cy="4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32"/>
          <p:cNvSpPr txBox="1"/>
          <p:nvPr/>
        </p:nvSpPr>
        <p:spPr bwMode="auto">
          <a:xfrm>
            <a:off x="1168578" y="3476837"/>
            <a:ext cx="4207520" cy="4154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338"/>
              </a:spcBef>
              <a:defRPr/>
            </a:pPr>
            <a:r>
              <a:rPr lang="en-US" sz="900" b="1" cap="all" dirty="0">
                <a:solidFill>
                  <a:srgbClr val="61C4D3"/>
                </a:solidFill>
                <a:latin typeface="+mj-lt"/>
              </a:rPr>
              <a:t>Air and soil activation</a:t>
            </a:r>
            <a:br>
              <a:rPr lang="en-US" sz="900" b="1" cap="all" dirty="0">
                <a:latin typeface="+mj-lt"/>
              </a:rPr>
            </a:br>
            <a:r>
              <a:rPr lang="en-US" sz="900" dirty="0">
                <a:latin typeface="+mj-lt"/>
              </a:rPr>
              <a:t>Reduce activation of air and its releases into the environmental. Limit </a:t>
            </a:r>
            <a:r>
              <a:rPr lang="en-GB" sz="900" dirty="0">
                <a:latin typeface="+mj-lt"/>
              </a:rPr>
              <a:t>soil activation </a:t>
            </a:r>
            <a:r>
              <a:rPr lang="it-IT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H&lt;1000 Bq/kg, </a:t>
            </a:r>
            <a:r>
              <a:rPr lang="it-IT" altLang="en-US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it-IT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Na&lt;50 Bq/kg)</a:t>
            </a:r>
            <a:r>
              <a:rPr lang="en-GB" sz="900" dirty="0">
                <a:latin typeface="+mj-lt"/>
              </a:rPr>
              <a:t> and transfer to groundwater</a:t>
            </a:r>
            <a:endParaRPr lang="en-US" sz="900" cap="all" dirty="0">
              <a:latin typeface="+mj-lt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97" y="4049514"/>
            <a:ext cx="523102" cy="511913"/>
          </a:xfrm>
          <a:prstGeom prst="rect">
            <a:avLst/>
          </a:prstGeom>
        </p:spPr>
      </p:pic>
      <p:sp>
        <p:nvSpPr>
          <p:cNvPr id="56" name="TextBox 32"/>
          <p:cNvSpPr txBox="1"/>
          <p:nvPr/>
        </p:nvSpPr>
        <p:spPr bwMode="auto">
          <a:xfrm>
            <a:off x="1168578" y="4097721"/>
            <a:ext cx="4207520" cy="4154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338"/>
              </a:spcBef>
              <a:defRPr/>
            </a:pPr>
            <a:r>
              <a:rPr lang="en-US" sz="900" b="1" cap="all" dirty="0">
                <a:solidFill>
                  <a:srgbClr val="61C4D3"/>
                </a:solidFill>
                <a:latin typeface="+mj-lt"/>
              </a:rPr>
              <a:t>Environmental impact</a:t>
            </a:r>
            <a:br>
              <a:rPr lang="en-US" sz="900" b="1" cap="all" dirty="0">
                <a:latin typeface="+mj-lt"/>
              </a:rPr>
            </a:br>
            <a:r>
              <a:rPr lang="en-US" sz="900" dirty="0">
                <a:latin typeface="+mj-lt"/>
              </a:rPr>
              <a:t>Reduce environmental impact from prompt radiation and releases of activated air to fulfill CERN’s </a:t>
            </a:r>
            <a:r>
              <a:rPr lang="en-US" sz="900" b="1" dirty="0">
                <a:latin typeface="+mj-lt"/>
              </a:rPr>
              <a:t>dose objective </a:t>
            </a:r>
            <a:r>
              <a:rPr lang="en-US" sz="900" dirty="0">
                <a:latin typeface="+mj-lt"/>
              </a:rPr>
              <a:t>for the </a:t>
            </a:r>
            <a:r>
              <a:rPr lang="en-US" sz="900" b="1" dirty="0">
                <a:latin typeface="+mj-lt"/>
              </a:rPr>
              <a:t>public</a:t>
            </a:r>
            <a:r>
              <a:rPr lang="en-US" sz="900" dirty="0">
                <a:latin typeface="+mj-lt"/>
              </a:rPr>
              <a:t> of &lt;</a:t>
            </a:r>
            <a:r>
              <a:rPr lang="en-US" sz="900" b="1" dirty="0">
                <a:latin typeface="+mj-lt"/>
              </a:rPr>
              <a:t>10 </a:t>
            </a:r>
            <a:r>
              <a:rPr lang="en-US" sz="900" b="1" dirty="0" err="1">
                <a:latin typeface="+mj-lt"/>
              </a:rPr>
              <a:t>uSv</a:t>
            </a:r>
            <a:r>
              <a:rPr lang="en-US" sz="900" b="1" dirty="0">
                <a:latin typeface="+mj-lt"/>
              </a:rPr>
              <a:t>/year</a:t>
            </a:r>
            <a:endParaRPr lang="en-US" sz="900" b="1" cap="all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740434" y="2240401"/>
            <a:ext cx="22810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/>
              <a:t>Radiation area classification</a:t>
            </a:r>
            <a:endParaRPr lang="en-GB" sz="9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3446" y="2656577"/>
            <a:ext cx="3260847" cy="16223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E1F34B-B057-C587-15E5-36A6B4B34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490" y="4794"/>
            <a:ext cx="8194860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z="3450" dirty="0"/>
              <a:t>Facility design optimization</a:t>
            </a:r>
            <a:endParaRPr lang="en-US" sz="3450" spc="-1" dirty="0">
              <a:solidFill>
                <a:srgbClr val="0055A0"/>
              </a:solidFill>
            </a:endParaRP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A43472E-2EBB-4275-5DCF-A9AEC204ADBC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26/04/2024</a:t>
            </a:fld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082065D-AFF2-EAF9-D532-C01614F602A6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01E74DF-CD19-1E35-D53F-33C2C78890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68</a:t>
            </a:fld>
            <a:endParaRPr lang="en-GB" altLang="en-US" sz="75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4B43E9-F862-00CA-547F-117EDC8C5F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45399" y="98071"/>
            <a:ext cx="778894" cy="652628"/>
          </a:xfrm>
          <a:prstGeom prst="rect">
            <a:avLst/>
          </a:prstGeom>
        </p:spPr>
      </p:pic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B2B1495F-DF34-96A8-7823-337AFC5A0106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A227615-0527-30E6-4992-1420C13EDA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68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403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4" grpId="0"/>
      <p:bldP spid="55" grpId="0"/>
      <p:bldP spid="56" grpId="0"/>
      <p:bldP spid="34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0490" y="4794"/>
            <a:ext cx="8194860" cy="994172"/>
          </a:xfrm>
        </p:spPr>
        <p:txBody>
          <a:bodyPr/>
          <a:lstStyle/>
          <a:p>
            <a:r>
              <a:rPr lang="en-US" altLang="en-US" dirty="0"/>
              <a:t>Prompt radiation</a:t>
            </a:r>
            <a:endParaRPr lang="en-GB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491" y="1539476"/>
            <a:ext cx="2603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Cross-sectional view</a:t>
            </a:r>
            <a:endParaRPr lang="en-GB" sz="105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97719" y="1539476"/>
            <a:ext cx="2603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Side view</a:t>
            </a:r>
            <a:endParaRPr lang="en-GB" sz="105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542819" y="1539476"/>
            <a:ext cx="2603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Along y-axis</a:t>
            </a:r>
            <a:endParaRPr lang="en-GB" sz="105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638174" y="3406250"/>
            <a:ext cx="0" cy="559469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3206" y="4287008"/>
            <a:ext cx="8725538" cy="774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Shielding design is optimized for the prompt radiation</a:t>
            </a:r>
          </a:p>
          <a:p>
            <a:pPr marL="214313" indent="-214313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Thanks to shielding reinforcements towards the bottom, no increase of soil activation expected</a:t>
            </a:r>
          </a:p>
          <a:p>
            <a:pPr marL="214313" indent="-214313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  </a:t>
            </a:r>
            <a:endParaRPr lang="en-GB" sz="1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6351" y="296709"/>
            <a:ext cx="2152393" cy="1116584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26/04/2024</a:t>
            </a:fld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69</a:t>
            </a:fld>
            <a:endParaRPr lang="en-GB" altLang="en-US" sz="750">
              <a:solidFill>
                <a:schemeClr val="bg1"/>
              </a:solidFill>
            </a:endParaRPr>
          </a:p>
        </p:txBody>
      </p:sp>
      <p:pic>
        <p:nvPicPr>
          <p:cNvPr id="16" name="Picture 15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AC452D79-FBBD-B093-F2E1-8102B8EA2C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544" y="1797298"/>
            <a:ext cx="2916000" cy="2494222"/>
          </a:xfrm>
          <a:prstGeom prst="rect">
            <a:avLst/>
          </a:prstGeom>
        </p:spPr>
      </p:pic>
      <p:pic>
        <p:nvPicPr>
          <p:cNvPr id="18" name="Picture 17" descr="A diagram of a nuclear explosion&#10;&#10;Description automatically generated with medium confidence">
            <a:extLst>
              <a:ext uri="{FF2B5EF4-FFF2-40B4-BE49-F238E27FC236}">
                <a16:creationId xmlns:a16="http://schemas.microsoft.com/office/drawing/2014/main" id="{CB802988-57EC-6D4B-B901-7374A7DAFC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44" y="1797298"/>
            <a:ext cx="2916000" cy="244340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94471C9-6528-0F74-902A-D34E365C6895}"/>
              </a:ext>
            </a:extLst>
          </p:cNvPr>
          <p:cNvSpPr/>
          <p:nvPr/>
        </p:nvSpPr>
        <p:spPr>
          <a:xfrm>
            <a:off x="8053058" y="567010"/>
            <a:ext cx="366665" cy="1425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12ADB8CC-1E85-20F2-B650-B4DBBB15F2FE}"/>
              </a:ext>
            </a:extLst>
          </p:cNvPr>
          <p:cNvCxnSpPr>
            <a:cxnSpLocks/>
          </p:cNvCxnSpPr>
          <p:nvPr/>
        </p:nvCxnSpPr>
        <p:spPr>
          <a:xfrm flipV="1">
            <a:off x="4216652" y="1952189"/>
            <a:ext cx="0" cy="2013530"/>
          </a:xfrm>
          <a:prstGeom prst="line">
            <a:avLst/>
          </a:prstGeom>
          <a:ln w="28575">
            <a:solidFill>
              <a:schemeClr val="bg1">
                <a:lumMod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A graph of a graph&#10;&#10;Description automatically generated">
            <a:extLst>
              <a:ext uri="{FF2B5EF4-FFF2-40B4-BE49-F238E27FC236}">
                <a16:creationId xmlns:a16="http://schemas.microsoft.com/office/drawing/2014/main" id="{D1AD123D-B908-9137-E3D8-A43973459F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788" y="1848114"/>
            <a:ext cx="2484438" cy="2390093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100930CB-953A-F2DD-CE1A-C6165C24C2A1}"/>
              </a:ext>
            </a:extLst>
          </p:cNvPr>
          <p:cNvSpPr txBox="1"/>
          <p:nvPr/>
        </p:nvSpPr>
        <p:spPr>
          <a:xfrm>
            <a:off x="333717" y="1256898"/>
            <a:ext cx="2521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Avg. intensity of 5.6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200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12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p/s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25964C15-98DB-7351-AE3C-52D802FC1A07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3159E993-A632-ED7E-0204-3534AE2A39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69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6204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F58D62-4B88-60B3-1693-65E2BA9F9C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6CBC6E-B7E8-C524-229E-680A2E988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BDF/</a:t>
            </a:r>
            <a:r>
              <a:rPr lang="en-US" sz="3200" b="1" dirty="0" err="1"/>
              <a:t>SHiP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3569251-4627-FE8D-1DD7-612F81A956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7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9AA40E6-7C01-BBE7-2D60-6F5713FAC33F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BAE1B2D-3623-875D-E906-A74269C76875}"/>
              </a:ext>
            </a:extLst>
          </p:cNvPr>
          <p:cNvSpPr txBox="1"/>
          <p:nvPr/>
        </p:nvSpPr>
        <p:spPr>
          <a:xfrm>
            <a:off x="366385" y="655821"/>
            <a:ext cx="4110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Beam Dump Facility / Search for Hidden Particles</a:t>
            </a:r>
            <a:endParaRPr lang="en-GB" sz="1000" i="1" dirty="0"/>
          </a:p>
        </p:txBody>
      </p:sp>
      <p:pic>
        <p:nvPicPr>
          <p:cNvPr id="5" name="Picture 4" descr="A black and white logo&#10;&#10;Description automatically generated">
            <a:extLst>
              <a:ext uri="{FF2B5EF4-FFF2-40B4-BE49-F238E27FC236}">
                <a16:creationId xmlns:a16="http://schemas.microsoft.com/office/drawing/2014/main" id="{8B6FE302-211A-5508-CB8A-424B73FC1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8373" y="414383"/>
            <a:ext cx="654862" cy="8746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3CC9C0E-7613-148F-7310-94E52262A451}"/>
              </a:ext>
            </a:extLst>
          </p:cNvPr>
          <p:cNvSpPr txBox="1"/>
          <p:nvPr/>
        </p:nvSpPr>
        <p:spPr>
          <a:xfrm>
            <a:off x="2798210" y="-18245"/>
            <a:ext cx="63615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Ahdida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Arduini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C. </a:t>
            </a:r>
            <a:r>
              <a:rPr lang="en-GB" sz="800" b="1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Vallée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J. Jaeckel</a:t>
            </a:r>
            <a:r>
              <a:rPr lang="en-GB" sz="8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(eds.)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Post-LS3 Experimental Options in ECN3, 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CERN-PBC-Report-2023-003</a:t>
            </a:r>
          </a:p>
          <a:p>
            <a:pPr algn="r"/>
            <a:r>
              <a:rPr lang="en-GB" sz="800" b="1" dirty="0" err="1"/>
              <a:t>SHiP</a:t>
            </a:r>
            <a:r>
              <a:rPr lang="en-GB" sz="800" b="1" dirty="0"/>
              <a:t> Collaboration</a:t>
            </a:r>
            <a:r>
              <a:rPr lang="en-GB" sz="800" dirty="0"/>
              <a:t>, BDF/</a:t>
            </a:r>
            <a:r>
              <a:rPr lang="en-GB" sz="800" dirty="0" err="1"/>
              <a:t>SHiP</a:t>
            </a:r>
            <a:r>
              <a:rPr lang="en-GB" sz="800" dirty="0"/>
              <a:t> at the ECN3 high-intensity beam facility, </a:t>
            </a:r>
            <a:r>
              <a:rPr lang="en-GB" sz="800" b="1" dirty="0"/>
              <a:t>CERN-SPSC-2023-033</a:t>
            </a:r>
          </a:p>
          <a:p>
            <a:endParaRPr lang="en-GB" sz="800" dirty="0"/>
          </a:p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BCEB79F7-302E-A659-58E5-9798F754F5A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12751" y="1246562"/>
                <a:ext cx="8834216" cy="3701858"/>
              </a:xfrm>
            </p:spPr>
            <p:txBody>
              <a:bodyPr>
                <a:normAutofit/>
              </a:bodyPr>
              <a:lstStyle/>
              <a:p>
                <a:r>
                  <a:rPr lang="en-US" sz="1400" b="1" dirty="0"/>
                  <a:t>Physics: </a:t>
                </a:r>
                <a:r>
                  <a:rPr lang="en-US" sz="1400" dirty="0"/>
                  <a:t>explore and directly search for Feebly Interacting Particles at SPS complementary to collider physics</a:t>
                </a:r>
              </a:p>
              <a:p>
                <a:r>
                  <a:rPr lang="en-US" sz="1400" b="1" dirty="0"/>
                  <a:t>Beam Dump Facility Concept:</a:t>
                </a:r>
              </a:p>
              <a:p>
                <a:pPr lvl="1"/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Use high-intensity 400 GeV/c proton beam and absorb it by a </a:t>
                </a:r>
                <a:r>
                  <a:rPr lang="en-US" sz="1100" dirty="0"/>
                  <a:t>thick (12</a:t>
                </a:r>
                <a14:m>
                  <m:oMath xmlns:m="http://schemas.openxmlformats.org/officeDocument/2006/math">
                    <m:r>
                      <a:rPr lang="en-US" sz="11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1100" dirty="0"/>
                  <a:t>) high-Z target (W, 19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, Molybdenum 10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) surrounded by dump (iron 7.9 g/cm</a:t>
                </a:r>
                <a:r>
                  <a:rPr lang="en-US" sz="1100" baseline="30000" dirty="0"/>
                  <a:t>3</a:t>
                </a:r>
                <a:r>
                  <a:rPr lang="en-US" sz="1100" dirty="0"/>
                  <a:t>)</a:t>
                </a:r>
                <a:r>
                  <a:rPr kumimoji="0" lang="en-US" sz="11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to maximize production of charmed and beauty mesons  </a:t>
                </a:r>
              </a:p>
              <a:p>
                <a:pPr lvl="1"/>
                <a:r>
                  <a:rPr lang="en-US" sz="1100" dirty="0"/>
                  <a:t>Employ muon sweeper to clean background for sensitive FIP search</a:t>
                </a:r>
              </a:p>
              <a:p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marL="0" indent="0">
                  <a:buNone/>
                </a:pPr>
                <a:endParaRPr lang="en-US" sz="1400" dirty="0"/>
              </a:p>
              <a:p>
                <a:pPr lvl="1"/>
                <a:endParaRPr lang="en-US" sz="1100" dirty="0"/>
              </a:p>
              <a:p>
                <a:endParaRPr lang="en-US" sz="1400" b="1" dirty="0"/>
              </a:p>
              <a:p>
                <a:pPr marL="0" indent="0">
                  <a:buNone/>
                </a:pPr>
                <a:endParaRPr lang="en-US" sz="1400" b="1" dirty="0"/>
              </a:p>
            </p:txBody>
          </p:sp>
        </mc:Choice>
        <mc:Fallback xmlns="">
          <p:sp>
            <p:nvSpPr>
              <p:cNvPr id="9" name="Content Placeholder 4">
                <a:extLst>
                  <a:ext uri="{FF2B5EF4-FFF2-40B4-BE49-F238E27FC236}">
                    <a16:creationId xmlns:a16="http://schemas.microsoft.com/office/drawing/2014/main" id="{BCEB79F7-302E-A659-58E5-9798F754F5A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12751" y="1246562"/>
                <a:ext cx="8834216" cy="3701858"/>
              </a:xfrm>
              <a:blipFill>
                <a:blip r:embed="rId3"/>
                <a:stretch>
                  <a:fillRect t="-1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8BAC343-5DE1-041C-8C8B-0DD94ED946DE}"/>
                  </a:ext>
                </a:extLst>
              </p:cNvPr>
              <p:cNvSpPr txBox="1"/>
              <p:nvPr/>
            </p:nvSpPr>
            <p:spPr>
              <a:xfrm>
                <a:off x="252476" y="2837242"/>
                <a:ext cx="8754766" cy="16158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68288" marR="0" lvl="0" indent="-268288" algn="l" defTabSz="914400" rtl="0" eaLnBrk="1" fontAlgn="auto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ts val="600"/>
                  </a:spcAft>
                  <a:buClr>
                    <a:srgbClr val="0055A0"/>
                  </a:buClr>
                  <a:buSzPct val="80000"/>
                  <a:buFont typeface="Arial"/>
                  <a:buChar char="•"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60000"/>
                        <a:lumOff val="4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Challenges:</a:t>
                </a:r>
              </a:p>
              <a:p>
                <a:pPr marL="536575" marR="0" lvl="1" indent="-268288" algn="l" defTabSz="914400" rtl="0" eaLnBrk="1" fontAlgn="auto" latinLnBrk="0" hangingPunct="1">
                  <a:lnSpc>
                    <a:spcPct val="100000"/>
                  </a:lnSpc>
                  <a:spcAft>
                    <a:spcPts val="600"/>
                  </a:spcAft>
                  <a:buClr>
                    <a:srgbClr val="0055A0"/>
                  </a:buClr>
                  <a:buSzPct val="90000"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Slow extraction: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4</a:t>
                </a:r>
                <a14:m>
                  <m:oMath xmlns:m="http://schemas.openxmlformats.org/officeDocument/2006/math">
                    <m:r>
                      <a:rPr kumimoji="0" lang="en-US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</m:oMath>
                </a14:m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10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19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 Protons On Target per year (like CNGS) for 15 years (6</a:t>
                </a:r>
                <a14:m>
                  <m:oMath xmlns:m="http://schemas.openxmlformats.org/officeDocument/2006/math">
                    <m:r>
                      <a:rPr kumimoji="0" lang="en-US" sz="14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</m:oMath>
                </a14:m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10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20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 POT)</a:t>
                </a:r>
              </a:p>
              <a:p>
                <a:pPr marL="536575" marR="0" lvl="1" indent="-268288" algn="l" defTabSz="914400" rtl="0" eaLnBrk="1" fontAlgn="auto" latinLnBrk="0" hangingPunct="1">
                  <a:lnSpc>
                    <a:spcPct val="100000"/>
                  </a:lnSpc>
                  <a:spcAft>
                    <a:spcPts val="600"/>
                  </a:spcAft>
                  <a:buClr>
                    <a:srgbClr val="0055A0"/>
                  </a:buClr>
                  <a:buSzPct val="90000"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Beam power: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 350 kW (average) impacting the dump (2.6 MW during the spill)</a:t>
                </a:r>
              </a:p>
              <a:p>
                <a:pPr marL="536575" marR="0" lvl="1" indent="-268288" algn="l" defTabSz="914400" rtl="0" eaLnBrk="1" fontAlgn="auto" latinLnBrk="0" hangingPunct="1">
                  <a:lnSpc>
                    <a:spcPct val="100000"/>
                  </a:lnSpc>
                  <a:spcAft>
                    <a:spcPts val="600"/>
                  </a:spcAft>
                  <a:buClr>
                    <a:srgbClr val="0055A0"/>
                  </a:buClr>
                  <a:buSzPct val="90000"/>
                  <a:buFont typeface="Wingdings" panose="05000000000000000000" pitchFamily="2" charset="2"/>
                  <a:buChar char="Ø"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Beam loss &amp; activation: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 beam loss along CERN accelerator complex, beam transfer losses in primary transfer line: 4</a:t>
                </a:r>
                <a14:m>
                  <m:oMath xmlns:m="http://schemas.openxmlformats.org/officeDocument/2006/math">
                    <m:r>
                      <a:rPr kumimoji="0" lang="en-US" sz="14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55A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×</m:t>
                    </m:r>
                  </m:oMath>
                </a14:m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10</a:t>
                </a:r>
                <a:r>
                  <a:rPr kumimoji="0" lang="en-US" sz="1400" b="0" i="0" u="none" strike="noStrike" kern="1200" cap="none" spc="0" normalizeH="0" baseline="3000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13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cs typeface="+mn-cs"/>
                  </a:rPr>
                  <a:t> protons per spill transferred in the shallow transfer tunnels housing P42 (TT83 &amp; TT85) &amp; highly radioactive target in TCC8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8BAC343-5DE1-041C-8C8B-0DD94ED946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76" y="2837242"/>
                <a:ext cx="8754766" cy="1615827"/>
              </a:xfrm>
              <a:prstGeom prst="rect">
                <a:avLst/>
              </a:prstGeom>
              <a:blipFill>
                <a:blip r:embed="rId4"/>
                <a:stretch>
                  <a:fillRect t="-377" b="-33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969268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0490" y="4794"/>
            <a:ext cx="8194860" cy="994172"/>
          </a:xfrm>
        </p:spPr>
        <p:txBody>
          <a:bodyPr>
            <a:normAutofit/>
          </a:bodyPr>
          <a:lstStyle/>
          <a:p>
            <a:r>
              <a:rPr lang="en-US" altLang="en-US" dirty="0"/>
              <a:t>Residual radiation</a:t>
            </a:r>
            <a:endParaRPr lang="en-GB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0491" y="1318762"/>
            <a:ext cx="2603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Cross-sectional view, target level</a:t>
            </a:r>
            <a:endParaRPr lang="en-GB" sz="105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97719" y="1318762"/>
            <a:ext cx="260318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Along x-axis, working height</a:t>
            </a:r>
            <a:endParaRPr lang="en-GB" sz="105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678226" y="1346248"/>
            <a:ext cx="3415895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/>
              <a:t>Upstream of vessel w/o upstream shielding</a:t>
            </a:r>
            <a:br>
              <a:rPr lang="en-US" sz="1050" b="1" dirty="0"/>
            </a:br>
            <a:r>
              <a:rPr lang="en-GB" sz="1050" dirty="0"/>
              <a:t>Preliminary worst case manual intervention scenario</a:t>
            </a:r>
          </a:p>
          <a:p>
            <a:endParaRPr lang="en-GB" sz="105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4638174" y="3185536"/>
            <a:ext cx="0" cy="559469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3206" y="4025770"/>
            <a:ext cx="5230817" cy="856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The shielding design contains well the high residual dose rates reaching in the central target region several 10 </a:t>
            </a:r>
            <a:r>
              <a:rPr lang="en-US" sz="1200" dirty="0" err="1"/>
              <a:t>Sv</a:t>
            </a:r>
            <a:r>
              <a:rPr lang="en-US" sz="1200" dirty="0"/>
              <a:t>/h after 1 month of cool-down</a:t>
            </a:r>
          </a:p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The residual dose rates outside the shielding are &lt; 1 </a:t>
            </a:r>
            <a:r>
              <a:rPr lang="en-US" sz="1200" dirty="0">
                <a:latin typeface="Arial Narrow" panose="020B0606020202030204" pitchFamily="34" charset="0"/>
              </a:rPr>
              <a:t>µ</a:t>
            </a:r>
            <a:r>
              <a:rPr lang="en-US" sz="1200" dirty="0" err="1"/>
              <a:t>Sv</a:t>
            </a:r>
            <a:r>
              <a:rPr lang="en-US" sz="1200" dirty="0"/>
              <a:t>/h</a:t>
            </a:r>
            <a:endParaRPr lang="en-GB" sz="12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0702" y="156727"/>
            <a:ext cx="2152393" cy="1116584"/>
          </a:xfrm>
          <a:prstGeom prst="rect">
            <a:avLst/>
          </a:prstGeom>
        </p:spPr>
      </p:pic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C391C0B-AFD6-E93B-E21D-6E79260BA6C7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26/04/2024</a:t>
            </a:fld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AF94CD-017E-8117-0FC4-BD94611EBEEA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097CFF8-F0D9-C5B5-69CD-6931BB12752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70</a:t>
            </a:fld>
            <a:endParaRPr lang="en-GB" altLang="en-US" sz="750">
              <a:solidFill>
                <a:schemeClr val="bg1"/>
              </a:solidFill>
            </a:endParaRPr>
          </a:p>
        </p:txBody>
      </p:sp>
      <p:pic>
        <p:nvPicPr>
          <p:cNvPr id="8" name="Picture 7" descr="A diagram of a building with a rainbow colored square&#10;&#10;Description automatically generated">
            <a:extLst>
              <a:ext uri="{FF2B5EF4-FFF2-40B4-BE49-F238E27FC236}">
                <a16:creationId xmlns:a16="http://schemas.microsoft.com/office/drawing/2014/main" id="{76D4D1C3-0848-7B0E-2C42-A605F6F4408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75" y="1579663"/>
            <a:ext cx="2767900" cy="24565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C8BFDB-C989-B5FE-B8BD-3D1C0AA7E298}"/>
              </a:ext>
            </a:extLst>
          </p:cNvPr>
          <p:cNvSpPr txBox="1"/>
          <p:nvPr/>
        </p:nvSpPr>
        <p:spPr>
          <a:xfrm>
            <a:off x="490243" y="1748229"/>
            <a:ext cx="132271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2">
                    <a:lumMod val="10000"/>
                  </a:schemeClr>
                </a:solidFill>
              </a:rPr>
              <a:t>1 month cool-down</a:t>
            </a:r>
            <a:endParaRPr lang="en-GB" sz="9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7" name="Picture 16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72E2C96F-72D7-8E89-292F-BCC10573885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3675" y="1574398"/>
            <a:ext cx="2480507" cy="24565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6780C87-1FBF-C3F5-0F46-386CA8F5B5E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77"/>
          <a:stretch/>
        </p:blipFill>
        <p:spPr>
          <a:xfrm>
            <a:off x="7184808" y="1769353"/>
            <a:ext cx="1939567" cy="151951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5524F33-0708-3DBD-AC9C-685B57189EED}"/>
              </a:ext>
            </a:extLst>
          </p:cNvPr>
          <p:cNvSpPr txBox="1"/>
          <p:nvPr/>
        </p:nvSpPr>
        <p:spPr>
          <a:xfrm>
            <a:off x="6465033" y="2714901"/>
            <a:ext cx="111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x [0,40]</a:t>
            </a:r>
          </a:p>
          <a:p>
            <a:r>
              <a:rPr lang="en-US" sz="900" dirty="0" err="1">
                <a:solidFill>
                  <a:schemeClr val="bg1"/>
                </a:solidFill>
              </a:rPr>
              <a:t>x_</a:t>
            </a:r>
            <a:r>
              <a:rPr lang="en-US" sz="600" dirty="0" err="1">
                <a:solidFill>
                  <a:schemeClr val="bg1"/>
                </a:solidFill>
                <a:latin typeface="+mj-lt"/>
              </a:rPr>
              <a:t>beam</a:t>
            </a:r>
            <a:r>
              <a:rPr lang="en-US" sz="900" dirty="0">
                <a:solidFill>
                  <a:schemeClr val="bg1"/>
                </a:solidFill>
              </a:rPr>
              <a:t> = 26 cm</a:t>
            </a:r>
            <a:endParaRPr lang="en-GB" sz="900" dirty="0">
              <a:solidFill>
                <a:schemeClr val="bg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E58D609-7767-6EA9-FD7F-C2C6E00045E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1" t="14455" r="56498" b="18095"/>
          <a:stretch/>
        </p:blipFill>
        <p:spPr>
          <a:xfrm>
            <a:off x="5753496" y="1797713"/>
            <a:ext cx="1346955" cy="1254707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92525E0-0C66-8D5F-2182-B9D4B230D067}"/>
              </a:ext>
            </a:extLst>
          </p:cNvPr>
          <p:cNvSpPr/>
          <p:nvPr/>
        </p:nvSpPr>
        <p:spPr>
          <a:xfrm>
            <a:off x="7582192" y="2339136"/>
            <a:ext cx="278132" cy="507174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>
              <a:highlight>
                <a:srgbClr val="000000"/>
              </a:highlight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1C1852-AE82-0C8B-894A-901849CE67F9}"/>
              </a:ext>
            </a:extLst>
          </p:cNvPr>
          <p:cNvSpPr txBox="1"/>
          <p:nvPr/>
        </p:nvSpPr>
        <p:spPr>
          <a:xfrm>
            <a:off x="7747540" y="2192922"/>
            <a:ext cx="61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</a:rPr>
              <a:t>No shielding</a:t>
            </a:r>
            <a:endParaRPr lang="en-GB" sz="600" b="1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4A657B-D2C0-2BCD-9587-4626E59031D3}"/>
              </a:ext>
            </a:extLst>
          </p:cNvPr>
          <p:cNvCxnSpPr/>
          <p:nvPr/>
        </p:nvCxnSpPr>
        <p:spPr>
          <a:xfrm flipH="1">
            <a:off x="7747540" y="2309179"/>
            <a:ext cx="136763" cy="194231"/>
          </a:xfrm>
          <a:prstGeom prst="straightConnector1">
            <a:avLst/>
          </a:prstGeom>
          <a:ln w="19050">
            <a:solidFill>
              <a:schemeClr val="bg1"/>
            </a:solidFill>
            <a:headEnd w="med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8A2E7BD-5043-CC5B-91BE-4D5B423CFD63}"/>
              </a:ext>
            </a:extLst>
          </p:cNvPr>
          <p:cNvSpPr txBox="1"/>
          <p:nvPr/>
        </p:nvSpPr>
        <p:spPr>
          <a:xfrm>
            <a:off x="5691575" y="3345097"/>
            <a:ext cx="3245248" cy="1143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 defTabSz="685800" eaLnBrk="0" fontAlgn="base" hangingPunct="0">
              <a:spcBef>
                <a:spcPct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sz="1200" dirty="0">
                <a:solidFill>
                  <a:srgbClr val="1C998E"/>
                </a:solidFill>
                <a:latin typeface="Arial" panose="020B0604020202020204" pitchFamily="34" charset="0"/>
              </a:rPr>
              <a:t>After removal of the </a:t>
            </a:r>
            <a:r>
              <a:rPr lang="en-US" sz="1200" dirty="0">
                <a:solidFill>
                  <a:srgbClr val="1C998E"/>
                </a:solidFill>
              </a:rPr>
              <a:t>shielding upstream of the vessel, residual dose rates are within a </a:t>
            </a:r>
            <a:r>
              <a:rPr lang="en-US" sz="1200" dirty="0">
                <a:solidFill>
                  <a:srgbClr val="1C998E"/>
                </a:solidFill>
                <a:latin typeface="Arial" panose="020B0604020202020204" pitchFamily="34" charset="0"/>
              </a:rPr>
              <a:t>Limited Stay Controlled Radiation Area</a:t>
            </a:r>
          </a:p>
          <a:p>
            <a:pPr marL="214313" indent="-214313" defTabSz="685800" eaLnBrk="0" fontAlgn="base" hangingPunct="0">
              <a:spcBef>
                <a:spcPct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sz="1200" dirty="0">
                <a:solidFill>
                  <a:srgbClr val="1C998E"/>
                </a:solidFill>
                <a:latin typeface="Arial" panose="020B0604020202020204" pitchFamily="34" charset="0"/>
              </a:rPr>
              <a:t>Supervised Radiation Area on the sides</a:t>
            </a:r>
          </a:p>
          <a:p>
            <a:pPr marL="214313" indent="-214313" defTabSz="685800" eaLnBrk="0" fontAlgn="base" hangingPunct="0">
              <a:spcBef>
                <a:spcPct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en-US" sz="1200" dirty="0">
                <a:solidFill>
                  <a:srgbClr val="1C998E"/>
                </a:solidFill>
                <a:latin typeface="Arial" panose="020B0604020202020204" pitchFamily="34" charset="0"/>
              </a:rPr>
              <a:t>Further optimization by movable shielding</a:t>
            </a:r>
            <a:endParaRPr lang="en-GB" sz="1200" dirty="0">
              <a:solidFill>
                <a:srgbClr val="1C998E"/>
              </a:solidFill>
              <a:latin typeface="Arial" panose="020B0604020202020204" pitchFamily="34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04E2A9-6773-E8DB-5974-4DE2CBE25B6F}"/>
              </a:ext>
            </a:extLst>
          </p:cNvPr>
          <p:cNvSpPr txBox="1"/>
          <p:nvPr/>
        </p:nvSpPr>
        <p:spPr>
          <a:xfrm>
            <a:off x="333717" y="1036184"/>
            <a:ext cx="2521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200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(15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22A3CE7-35D4-E502-63BC-0B8ACEAB6C34}"/>
              </a:ext>
            </a:extLst>
          </p:cNvPr>
          <p:cNvCxnSpPr>
            <a:cxnSpLocks/>
          </p:cNvCxnSpPr>
          <p:nvPr/>
        </p:nvCxnSpPr>
        <p:spPr>
          <a:xfrm flipH="1">
            <a:off x="480157" y="3370311"/>
            <a:ext cx="2017430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6">
            <a:extLst>
              <a:ext uri="{FF2B5EF4-FFF2-40B4-BE49-F238E27FC236}">
                <a16:creationId xmlns:a16="http://schemas.microsoft.com/office/drawing/2014/main" id="{1141F7A8-3DDB-C0A7-A762-CA29027F7C66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7">
            <a:extLst>
              <a:ext uri="{FF2B5EF4-FFF2-40B4-BE49-F238E27FC236}">
                <a16:creationId xmlns:a16="http://schemas.microsoft.com/office/drawing/2014/main" id="{4F849250-8583-2B3B-1EC8-19B63D7928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70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564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42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E947ABD6-3F29-C6DB-7F04-EB9961C838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" b="49776"/>
          <a:stretch/>
        </p:blipFill>
        <p:spPr>
          <a:xfrm>
            <a:off x="5036538" y="2537076"/>
            <a:ext cx="3733673" cy="422336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0490" y="4794"/>
            <a:ext cx="8194860" cy="994172"/>
          </a:xfrm>
        </p:spPr>
        <p:txBody>
          <a:bodyPr/>
          <a:lstStyle/>
          <a:p>
            <a:r>
              <a:rPr lang="en-US" spc="-1" dirty="0">
                <a:solidFill>
                  <a:srgbClr val="0055A0"/>
                </a:solidFill>
              </a:rPr>
              <a:t>Air and soil activation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8BD7E2C-53B6-CEAF-6D47-981AE37C165D}"/>
              </a:ext>
            </a:extLst>
          </p:cNvPr>
          <p:cNvSpPr txBox="1"/>
          <p:nvPr/>
        </p:nvSpPr>
        <p:spPr>
          <a:xfrm>
            <a:off x="320490" y="1475603"/>
            <a:ext cx="42579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55A0"/>
                </a:solidFill>
              </a:rPr>
              <a:t>Specific activity of </a:t>
            </a:r>
            <a:r>
              <a:rPr lang="en-US" sz="1200" b="1" baseline="30000" dirty="0">
                <a:solidFill>
                  <a:srgbClr val="0055A0"/>
                </a:solidFill>
              </a:rPr>
              <a:t>3</a:t>
            </a:r>
            <a:r>
              <a:rPr lang="en-US" sz="1200" b="1" dirty="0">
                <a:solidFill>
                  <a:srgbClr val="0055A0"/>
                </a:solidFill>
              </a:rPr>
              <a:t>H and </a:t>
            </a:r>
            <a:r>
              <a:rPr lang="en-US" sz="1200" b="1" baseline="30000" dirty="0">
                <a:solidFill>
                  <a:srgbClr val="0055A0"/>
                </a:solidFill>
              </a:rPr>
              <a:t>22</a:t>
            </a:r>
            <a:r>
              <a:rPr lang="en-US" sz="1200" b="1" dirty="0">
                <a:solidFill>
                  <a:srgbClr val="0055A0"/>
                </a:solidFill>
              </a:rPr>
              <a:t>Na in the soil below TCC8 </a:t>
            </a:r>
            <a:r>
              <a:rPr lang="en-US" sz="1200" dirty="0">
                <a:solidFill>
                  <a:srgbClr val="0055A0"/>
                </a:solidFill>
              </a:rPr>
              <a:t>(most critical area)</a:t>
            </a:r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7C415716-8DAB-D6E0-FEFB-F16B9EECE15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26/04/2024</a:t>
            </a:fld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BFF9002D-0A16-49CD-8A7F-26AC2B203F5B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5">
            <a:extLst>
              <a:ext uri="{FF2B5EF4-FFF2-40B4-BE49-F238E27FC236}">
                <a16:creationId xmlns:a16="http://schemas.microsoft.com/office/drawing/2014/main" id="{0176CA38-83EA-D82B-48B3-2F5504CAAD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71</a:t>
            </a:fld>
            <a:endParaRPr lang="en-GB" altLang="en-US" sz="750">
              <a:solidFill>
                <a:schemeClr val="bg1"/>
              </a:solidFill>
            </a:endParaRPr>
          </a:p>
        </p:txBody>
      </p:sp>
      <p:pic>
        <p:nvPicPr>
          <p:cNvPr id="36" name="Picture 35" descr="A graph of a graph showing a number of different types of concrete&#10;&#10;Description automatically generated with medium confidence">
            <a:extLst>
              <a:ext uri="{FF2B5EF4-FFF2-40B4-BE49-F238E27FC236}">
                <a16:creationId xmlns:a16="http://schemas.microsoft.com/office/drawing/2014/main" id="{E1EB611D-0734-1141-6CDE-20EEA9B309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112" y="1937335"/>
            <a:ext cx="2112284" cy="1782000"/>
          </a:xfrm>
          <a:prstGeom prst="rect">
            <a:avLst/>
          </a:prstGeom>
        </p:spPr>
      </p:pic>
      <p:pic>
        <p:nvPicPr>
          <p:cNvPr id="38" name="Picture 37" descr="A graph of a graph showing a number of different levels&#10;&#10;Description automatically generated with medium confidence">
            <a:extLst>
              <a:ext uri="{FF2B5EF4-FFF2-40B4-BE49-F238E27FC236}">
                <a16:creationId xmlns:a16="http://schemas.microsoft.com/office/drawing/2014/main" id="{76541A11-A14D-9807-2470-890CF698D2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90" y="1937335"/>
            <a:ext cx="2099396" cy="1782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BBE0341-D8BE-0C11-454A-1BF90E564438}"/>
              </a:ext>
            </a:extLst>
          </p:cNvPr>
          <p:cNvSpPr txBox="1"/>
          <p:nvPr/>
        </p:nvSpPr>
        <p:spPr>
          <a:xfrm>
            <a:off x="715765" y="2185352"/>
            <a:ext cx="7945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baseline="30000" dirty="0">
                <a:solidFill>
                  <a:schemeClr val="bg1"/>
                </a:solidFill>
              </a:rPr>
              <a:t>3</a:t>
            </a:r>
            <a:r>
              <a:rPr lang="en-US" sz="1050" b="1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DD1782-BA86-C3D1-D6E8-0DAB03E72337}"/>
              </a:ext>
            </a:extLst>
          </p:cNvPr>
          <p:cNvSpPr txBox="1"/>
          <p:nvPr/>
        </p:nvSpPr>
        <p:spPr>
          <a:xfrm>
            <a:off x="2864339" y="2185352"/>
            <a:ext cx="5518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baseline="30000" dirty="0">
                <a:solidFill>
                  <a:schemeClr val="bg1"/>
                </a:solidFill>
              </a:rPr>
              <a:t>22</a:t>
            </a:r>
            <a:r>
              <a:rPr lang="en-US" sz="1050" b="1" dirty="0">
                <a:solidFill>
                  <a:schemeClr val="bg1"/>
                </a:solidFill>
              </a:rPr>
              <a:t>Na</a:t>
            </a:r>
            <a:endParaRPr lang="en-GB" sz="1050" b="1" baseline="30000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D689C1-85F5-6CEF-3F39-E6AB7FC01439}"/>
              </a:ext>
            </a:extLst>
          </p:cNvPr>
          <p:cNvSpPr txBox="1"/>
          <p:nvPr/>
        </p:nvSpPr>
        <p:spPr>
          <a:xfrm>
            <a:off x="4990099" y="1475603"/>
            <a:ext cx="29087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55A0"/>
                </a:solidFill>
              </a:rPr>
              <a:t>Air activation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437503-9E33-01E8-8629-5BE44E10AB6B}"/>
              </a:ext>
            </a:extLst>
          </p:cNvPr>
          <p:cNvSpPr txBox="1"/>
          <p:nvPr/>
        </p:nvSpPr>
        <p:spPr>
          <a:xfrm>
            <a:off x="166546" y="3778566"/>
            <a:ext cx="4405454" cy="1041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Thanks to floor iron shielding, </a:t>
            </a:r>
            <a:r>
              <a:rPr lang="en-US" sz="1200" baseline="30000" dirty="0"/>
              <a:t>3</a:t>
            </a:r>
            <a:r>
              <a:rPr lang="en-US" sz="1200" dirty="0"/>
              <a:t>H and </a:t>
            </a:r>
            <a:r>
              <a:rPr lang="en-US" sz="1200" baseline="30000" dirty="0"/>
              <a:t>22</a:t>
            </a:r>
            <a:r>
              <a:rPr lang="en-US" sz="1200" dirty="0"/>
              <a:t>Na activity concentrations in the soil are below respective design limits</a:t>
            </a:r>
          </a:p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A </a:t>
            </a:r>
            <a:r>
              <a:rPr lang="en-GB" sz="1200" b="1" dirty="0"/>
              <a:t>hydro-geological study w/ water sampling </a:t>
            </a:r>
            <a:r>
              <a:rPr lang="en-GB" sz="1200" dirty="0"/>
              <a:t>is underway, which will allow to refine the design limits and possibly allow to reduce the required shielding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7CA4C1-FC6F-6BC3-7DE5-564FE06E9071}"/>
              </a:ext>
            </a:extLst>
          </p:cNvPr>
          <p:cNvSpPr txBox="1"/>
          <p:nvPr/>
        </p:nvSpPr>
        <p:spPr>
          <a:xfrm>
            <a:off x="320490" y="1249922"/>
            <a:ext cx="2521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200" baseline="300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(15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70171A3-9417-9B04-25E1-954CA7CC4716}"/>
              </a:ext>
            </a:extLst>
          </p:cNvPr>
          <p:cNvSpPr txBox="1"/>
          <p:nvPr/>
        </p:nvSpPr>
        <p:spPr>
          <a:xfrm>
            <a:off x="4990099" y="1249922"/>
            <a:ext cx="25216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2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per year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8E952F-2CF4-0E57-D504-18F5A3E6A331}"/>
              </a:ext>
            </a:extLst>
          </p:cNvPr>
          <p:cNvSpPr txBox="1"/>
          <p:nvPr/>
        </p:nvSpPr>
        <p:spPr>
          <a:xfrm>
            <a:off x="4754271" y="1808743"/>
            <a:ext cx="4389730" cy="671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Activation of air in target complex area </a:t>
            </a:r>
            <a:r>
              <a:rPr lang="en-US" sz="1200" dirty="0">
                <a:solidFill>
                  <a:srgbClr val="0055A0"/>
                </a:solidFill>
              </a:rPr>
              <a:t>were studied</a:t>
            </a:r>
            <a:endParaRPr lang="en-GB" sz="1200" dirty="0"/>
          </a:p>
          <a:p>
            <a:pPr marL="214313" indent="-214313"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Production of radionuclides evaluated with FLUKA in combination with </a:t>
            </a:r>
            <a:r>
              <a:rPr lang="en-GB" sz="1200" dirty="0" err="1"/>
              <a:t>ActiWiz</a:t>
            </a:r>
            <a:r>
              <a:rPr lang="en-GB" sz="1200" dirty="0"/>
              <a:t> [5]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97F8B0-5329-9CEE-71EA-B9042B1BD9DA}"/>
              </a:ext>
            </a:extLst>
          </p:cNvPr>
          <p:cNvSpPr txBox="1"/>
          <p:nvPr/>
        </p:nvSpPr>
        <p:spPr>
          <a:xfrm>
            <a:off x="5011388" y="3244702"/>
            <a:ext cx="396606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70297" indent="-470297"/>
            <a:r>
              <a:rPr lang="en-US" sz="900" b="1" dirty="0"/>
              <a:t>CASE 1</a:t>
            </a:r>
            <a:r>
              <a:rPr lang="en-US" sz="900" dirty="0"/>
              <a:t>: build-up of radionuclides during operation w/o air extraction and 30 min cooldown time before air release</a:t>
            </a:r>
          </a:p>
          <a:p>
            <a:pPr marL="470297" indent="-470297"/>
            <a:r>
              <a:rPr lang="en-US" sz="900" b="1" dirty="0"/>
              <a:t>CASE 2</a:t>
            </a:r>
            <a:r>
              <a:rPr lang="en-US" sz="900" dirty="0"/>
              <a:t>: constant immediate release of air (worst-case for upper limit of environmental impact)</a:t>
            </a:r>
            <a:endParaRPr lang="en-CH" sz="9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8D51F9F-61C5-25D0-1FD5-E42BEFBC23DE}"/>
              </a:ext>
            </a:extLst>
          </p:cNvPr>
          <p:cNvSpPr txBox="1"/>
          <p:nvPr/>
        </p:nvSpPr>
        <p:spPr>
          <a:xfrm>
            <a:off x="4754270" y="3873246"/>
            <a:ext cx="4244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Flush of target complex with fresh air before any access to reduce specific airborne radioactivity to be compatible with 0.1 CA</a:t>
            </a:r>
            <a:endParaRPr lang="en-GB" sz="1200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B439C7E-44C6-C571-B342-F4D93380CA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8013" y="224623"/>
            <a:ext cx="2521654" cy="1254616"/>
          </a:xfrm>
          <a:prstGeom prst="rect">
            <a:avLst/>
          </a:prstGeom>
        </p:spPr>
      </p:pic>
      <p:pic>
        <p:nvPicPr>
          <p:cNvPr id="16" name="Picture 15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5A910B70-45E6-739E-7497-D98E48FD1A3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10"/>
          <a:stretch/>
        </p:blipFill>
        <p:spPr>
          <a:xfrm>
            <a:off x="5038182" y="2957490"/>
            <a:ext cx="3734100" cy="2229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796F19F-936D-64E5-7150-AC5525D2EF39}"/>
              </a:ext>
            </a:extLst>
          </p:cNvPr>
          <p:cNvSpPr/>
          <p:nvPr/>
        </p:nvSpPr>
        <p:spPr>
          <a:xfrm>
            <a:off x="5036537" y="4583947"/>
            <a:ext cx="3600257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4294" indent="-64294"/>
            <a:r>
              <a:rPr lang="it-IT" sz="75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r>
              <a:rPr lang="it-IT" sz="75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Person working 40h/w, 50w/y with standard breathing rate in activated air with CA = 1 receives 20 mSv</a:t>
            </a:r>
            <a:endParaRPr lang="en-GB" sz="7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32986A8-33D6-BDD4-D4BD-9C80D7A45736}"/>
              </a:ext>
            </a:extLst>
          </p:cNvPr>
          <p:cNvSpPr/>
          <p:nvPr/>
        </p:nvSpPr>
        <p:spPr>
          <a:xfrm>
            <a:off x="7532963" y="2779743"/>
            <a:ext cx="261660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6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D780A030-3E46-6BA4-4BEA-B6CD20879E87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7">
            <a:extLst>
              <a:ext uri="{FF2B5EF4-FFF2-40B4-BE49-F238E27FC236}">
                <a16:creationId xmlns:a16="http://schemas.microsoft.com/office/drawing/2014/main" id="{E830D99F-7ECB-EEC3-3D3C-52BA6F7D0B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71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024070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EA1AD5F7-4121-224C-9944-6C5F1F5FB9F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20490" y="4794"/>
            <a:ext cx="8194860" cy="994172"/>
          </a:xfrm>
        </p:spPr>
        <p:txBody>
          <a:bodyPr/>
          <a:lstStyle/>
          <a:p>
            <a:r>
              <a:rPr lang="en-US" spc="-1" dirty="0">
                <a:solidFill>
                  <a:srgbClr val="0055A0"/>
                </a:solidFill>
              </a:rPr>
              <a:t>Environmental impact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816" t="10330" r="422"/>
          <a:stretch/>
        </p:blipFill>
        <p:spPr>
          <a:xfrm>
            <a:off x="4857951" y="1673215"/>
            <a:ext cx="2843627" cy="2078699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7814073" y="2209822"/>
            <a:ext cx="1071592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b="1" dirty="0">
                <a:solidFill>
                  <a:srgbClr val="0055A0"/>
                </a:solidFill>
              </a:rPr>
              <a:t>Muon prompt radiation aboveground downstream ECN3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F514AF8D-55B7-5B93-4BA1-DBB203BC843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26/04/2024</a:t>
            </a:fld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5F496D8-E060-F708-70BE-5F01B6570AE3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750" dirty="0">
              <a:solidFill>
                <a:schemeClr val="bg1"/>
              </a:solidFill>
            </a:endParaRPr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4EBEAFCF-AF47-369F-4686-B60A6AD7097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72</a:t>
            </a:fld>
            <a:endParaRPr lang="en-GB" altLang="en-US" sz="75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64F153-00C9-0AF9-C79D-4BED4D5954C2}"/>
              </a:ext>
            </a:extLst>
          </p:cNvPr>
          <p:cNvSpPr txBox="1"/>
          <p:nvPr/>
        </p:nvSpPr>
        <p:spPr>
          <a:xfrm>
            <a:off x="281833" y="3664580"/>
            <a:ext cx="4576118" cy="10669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Worst-case immediate air release (CASE 2) yields 3 </a:t>
            </a:r>
            <a:r>
              <a:rPr lang="en-US" sz="1200" dirty="0" err="1"/>
              <a:t>nSv</a:t>
            </a:r>
            <a:r>
              <a:rPr lang="en-US" sz="1200" dirty="0"/>
              <a:t>/year and is thus well below the annual dose objective of CERN</a:t>
            </a:r>
          </a:p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Exposure of members of the public due to air releases is negligible</a:t>
            </a:r>
          </a:p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endParaRPr lang="en-GB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C2848CD-1D3E-2B2F-0A44-45E2F39BE401}"/>
              </a:ext>
            </a:extLst>
          </p:cNvPr>
          <p:cNvSpPr txBox="1"/>
          <p:nvPr/>
        </p:nvSpPr>
        <p:spPr>
          <a:xfrm>
            <a:off x="374433" y="1319189"/>
            <a:ext cx="29087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55A0"/>
                </a:solidFill>
              </a:rPr>
              <a:t>Dose from air releases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2DF8B1-E302-77D5-A581-47319E19B73A}"/>
              </a:ext>
            </a:extLst>
          </p:cNvPr>
          <p:cNvSpPr txBox="1"/>
          <p:nvPr/>
        </p:nvSpPr>
        <p:spPr>
          <a:xfrm>
            <a:off x="377307" y="1678247"/>
            <a:ext cx="43329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US" sz="1200" dirty="0"/>
              <a:t>Used max. dose coefficients from different age groups [6]</a:t>
            </a:r>
            <a:endParaRPr lang="en-CH" sz="12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37DDA36-A13E-2388-5B9F-677A8F1E9946}"/>
              </a:ext>
            </a:extLst>
          </p:cNvPr>
          <p:cNvSpPr/>
          <p:nvPr/>
        </p:nvSpPr>
        <p:spPr>
          <a:xfrm>
            <a:off x="2500614" y="2010249"/>
            <a:ext cx="2357338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900" b="1" dirty="0">
                <a:cs typeface="Arial" panose="020B0604020202020204" pitchFamily="34" charset="0"/>
              </a:rPr>
              <a:t>Positions of nearby population groups</a:t>
            </a:r>
            <a:endParaRPr lang="en-GB" altLang="en-US" sz="9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05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5C931C7-D36C-6153-2C3D-45164F2B4424}"/>
              </a:ext>
            </a:extLst>
          </p:cNvPr>
          <p:cNvSpPr/>
          <p:nvPr/>
        </p:nvSpPr>
        <p:spPr>
          <a:xfrm>
            <a:off x="239475" y="2266222"/>
            <a:ext cx="2357338" cy="392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900" b="1" dirty="0">
                <a:cs typeface="Arial" panose="020B0604020202020204" pitchFamily="34" charset="0"/>
              </a:rPr>
              <a:t>Effective dose estimates</a:t>
            </a:r>
            <a:endParaRPr lang="en-GB" altLang="en-US" sz="9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05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2A5E91-A480-3E80-F058-094D5FBF9F41}"/>
              </a:ext>
            </a:extLst>
          </p:cNvPr>
          <p:cNvSpPr txBox="1"/>
          <p:nvPr/>
        </p:nvSpPr>
        <p:spPr>
          <a:xfrm>
            <a:off x="4905332" y="1319189"/>
            <a:ext cx="290874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55A0"/>
                </a:solidFill>
              </a:rPr>
              <a:t>Dose from stray radiation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3DA5087-138B-58FD-FDA6-6661E40AC5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9892" y="2216641"/>
            <a:ext cx="2092849" cy="1279595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2CC25E5-7345-B049-43A3-D5E05E96520E}"/>
              </a:ext>
            </a:extLst>
          </p:cNvPr>
          <p:cNvCxnSpPr>
            <a:cxnSpLocks/>
          </p:cNvCxnSpPr>
          <p:nvPr/>
        </p:nvCxnSpPr>
        <p:spPr>
          <a:xfrm flipH="1" flipV="1">
            <a:off x="2897988" y="2448800"/>
            <a:ext cx="108034" cy="9912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15BB33A-65B2-4E6C-4683-CBCAE3D88E02}"/>
              </a:ext>
            </a:extLst>
          </p:cNvPr>
          <p:cNvSpPr txBox="1"/>
          <p:nvPr/>
        </p:nvSpPr>
        <p:spPr>
          <a:xfrm>
            <a:off x="2952005" y="2427589"/>
            <a:ext cx="544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1"/>
                </a:solidFill>
              </a:rPr>
              <a:t>Release point</a:t>
            </a:r>
            <a:endParaRPr lang="en-CH" sz="600" b="1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1082FA-3602-40DA-A22C-D006F970F185}"/>
              </a:ext>
            </a:extLst>
          </p:cNvPr>
          <p:cNvSpPr txBox="1"/>
          <p:nvPr/>
        </p:nvSpPr>
        <p:spPr>
          <a:xfrm>
            <a:off x="4923539" y="3786523"/>
            <a:ext cx="389746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4313" indent="-214313">
              <a:spcAft>
                <a:spcPts val="225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Annual limit of Non-designated Area on CERN domain (5 mSv/y) and at CERN fence (1 mSv/y) as well as dose objective for members of the public </a:t>
            </a:r>
            <a:br>
              <a:rPr lang="en-US" sz="1200" dirty="0"/>
            </a:br>
            <a:r>
              <a:rPr lang="en-US" sz="1200" dirty="0"/>
              <a:t>(10 </a:t>
            </a:r>
            <a:r>
              <a:rPr lang="en-US" sz="1200" dirty="0" err="1"/>
              <a:t>uSv</a:t>
            </a:r>
            <a:r>
              <a:rPr lang="en-US" sz="1200" dirty="0"/>
              <a:t>/y) by far met 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4797C3B-6A95-4078-A72E-7202AC8667E4}"/>
              </a:ext>
            </a:extLst>
          </p:cNvPr>
          <p:cNvSpPr txBox="1"/>
          <p:nvPr/>
        </p:nvSpPr>
        <p:spPr>
          <a:xfrm rot="16200000">
            <a:off x="6513015" y="2335256"/>
            <a:ext cx="71851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b="1" dirty="0">
                <a:solidFill>
                  <a:schemeClr val="bg2">
                    <a:lumMod val="10000"/>
                  </a:schemeClr>
                </a:solidFill>
              </a:rPr>
              <a:t>CERN fence</a:t>
            </a:r>
            <a:endParaRPr lang="en-CH" sz="6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9065FC7-7189-66A1-E5A7-7F1A28FFB17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01" t="10088" r="14038"/>
          <a:stretch/>
        </p:blipFill>
        <p:spPr>
          <a:xfrm>
            <a:off x="7158163" y="121540"/>
            <a:ext cx="1840581" cy="1377236"/>
          </a:xfrm>
          <a:prstGeom prst="rect">
            <a:avLst/>
          </a:prstGeom>
        </p:spPr>
      </p:pic>
      <p:pic>
        <p:nvPicPr>
          <p:cNvPr id="11" name="Picture 10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4F3F39F6-4F20-ADF0-EB56-2BA60FDF2C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87" y="2488384"/>
            <a:ext cx="2271914" cy="65633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DDAB55-D0B5-0288-A7C1-8FA43CE9812D}"/>
              </a:ext>
            </a:extLst>
          </p:cNvPr>
          <p:cNvSpPr txBox="1"/>
          <p:nvPr/>
        </p:nvSpPr>
        <p:spPr>
          <a:xfrm>
            <a:off x="266397" y="3144715"/>
            <a:ext cx="2330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H-3 release due to air activation of ~80 </a:t>
            </a:r>
            <a:r>
              <a:rPr lang="en-US" sz="900" dirty="0" err="1"/>
              <a:t>kBq</a:t>
            </a:r>
            <a:endParaRPr lang="en-CH" sz="900" dirty="0"/>
          </a:p>
        </p:txBody>
      </p:sp>
      <p:sp>
        <p:nvSpPr>
          <p:cNvPr id="5" name="Footer Placeholder 6">
            <a:extLst>
              <a:ext uri="{FF2B5EF4-FFF2-40B4-BE49-F238E27FC236}">
                <a16:creationId xmlns:a16="http://schemas.microsoft.com/office/drawing/2014/main" id="{B459347D-DB15-EF9D-7FC4-834F31B6AF81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7">
            <a:extLst>
              <a:ext uri="{FF2B5EF4-FFF2-40B4-BE49-F238E27FC236}">
                <a16:creationId xmlns:a16="http://schemas.microsoft.com/office/drawing/2014/main" id="{BA589F6C-1F6E-62DF-6164-6A9AB997A2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72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9472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26" grpId="0"/>
      <p:bldP spid="42" grpId="0"/>
      <p:bldP spid="4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strike="sngStrike" dirty="0"/>
              <a:t>Study</a:t>
            </a:r>
            <a:r>
              <a:rPr lang="en-US" sz="3100" b="1" dirty="0"/>
              <a:t> Project Master Schedule</a:t>
            </a: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7FD82697-088D-6982-6DA7-AD0810636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35" y="913749"/>
            <a:ext cx="3006549" cy="3931095"/>
          </a:xfrm>
        </p:spPr>
        <p:txBody>
          <a:bodyPr>
            <a:normAutofit/>
          </a:bodyPr>
          <a:lstStyle/>
          <a:p>
            <a:r>
              <a:rPr lang="en-US" b="1" dirty="0"/>
              <a:t>Civil Engineering timeline defines the critical path for the Project:</a:t>
            </a:r>
            <a:endParaRPr lang="en-US" dirty="0"/>
          </a:p>
          <a:p>
            <a:pPr lvl="1"/>
            <a:r>
              <a:rPr lang="en-US" dirty="0"/>
              <a:t>Lead-time of 4 years from IRP authorization to finished construction needs optimization as this severely restricts time for the TDR phase</a:t>
            </a:r>
          </a:p>
          <a:p>
            <a:pPr lvl="1"/>
            <a:r>
              <a:rPr lang="en-US" dirty="0"/>
              <a:t>Readiness for installation in 2029 would mean starting with a frozen design Q3 2025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73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AutoShape 2" descr="20240320 ECN3 HI Facility_CE Schedule_draft.pdf">
            <a:extLst>
              <a:ext uri="{FF2B5EF4-FFF2-40B4-BE49-F238E27FC236}">
                <a16:creationId xmlns:a16="http://schemas.microsoft.com/office/drawing/2014/main" id="{CC5B577C-2632-0729-EAD2-71C9D92E84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214E54-4FBD-DDDB-91AD-8B86264B16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59" t="5498" r="6895" b="4837"/>
          <a:stretch/>
        </p:blipFill>
        <p:spPr>
          <a:xfrm>
            <a:off x="3060292" y="663677"/>
            <a:ext cx="6024716" cy="4269799"/>
          </a:xfrm>
          <a:prstGeom prst="rect">
            <a:avLst/>
          </a:prstGeom>
        </p:spPr>
      </p:pic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2A9B7056-1E24-CDD0-5545-8C8D27B1F0D6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883508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100" b="1" strike="sngStrike" dirty="0"/>
              <a:t>Study</a:t>
            </a:r>
            <a:r>
              <a:rPr lang="en-US" sz="3100" b="1" dirty="0"/>
              <a:t> Project Master Schedule (ii)</a:t>
            </a:r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18D003C6-C7F9-94DC-9D58-2F0011E1B7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</p:spPr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74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AutoShape 2" descr="20240320 ECN3 HI Facility_CE Schedule_draft.pdf">
            <a:extLst>
              <a:ext uri="{FF2B5EF4-FFF2-40B4-BE49-F238E27FC236}">
                <a16:creationId xmlns:a16="http://schemas.microsoft.com/office/drawing/2014/main" id="{CC5B577C-2632-0729-EAD2-71C9D92E84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H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214E54-4FBD-DDDB-91AD-8B86264B169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59" t="11993" r="6895" b="29842"/>
          <a:stretch/>
        </p:blipFill>
        <p:spPr>
          <a:xfrm>
            <a:off x="-59912" y="715668"/>
            <a:ext cx="9062489" cy="4166298"/>
          </a:xfrm>
          <a:prstGeom prst="rect">
            <a:avLst/>
          </a:prstGeom>
        </p:spPr>
      </p:pic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01DF4763-0AAE-2306-DF87-42A8F951E5F5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72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56629-2E6D-A58E-3F5E-C897CA62E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20AADC8E-A643-C7D8-B4B5-8ED54931CDD1}"/>
              </a:ext>
            </a:extLst>
          </p:cNvPr>
          <p:cNvSpPr txBox="1"/>
          <p:nvPr/>
        </p:nvSpPr>
        <p:spPr>
          <a:xfrm>
            <a:off x="2798210" y="-18245"/>
            <a:ext cx="63615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63D532B-9723-B41B-12C5-06DCE845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BDF/</a:t>
            </a:r>
            <a:r>
              <a:rPr lang="en-US" sz="3200" b="1" dirty="0" err="1"/>
              <a:t>SHiP</a:t>
            </a:r>
            <a:r>
              <a:rPr lang="en-US" sz="3200" b="1" dirty="0"/>
              <a:t> History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BFBEA6-2DBA-FCE0-5621-64485155E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8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84D3FCF1-B9ED-1FE4-15E0-CCBCE71FDEB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A54985CD-DCD7-8BBF-8D7E-1EC9D4F3BB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784" y="997565"/>
            <a:ext cx="8834216" cy="3953363"/>
          </a:xfrm>
        </p:spPr>
        <p:txBody>
          <a:bodyPr>
            <a:normAutofit/>
          </a:bodyPr>
          <a:lstStyle/>
          <a:p>
            <a:r>
              <a:rPr lang="en-US" sz="1600" b="1" dirty="0"/>
              <a:t>BDF/</a:t>
            </a:r>
            <a:r>
              <a:rPr lang="en-US" sz="1600" b="1" dirty="0" err="1"/>
              <a:t>SHiP</a:t>
            </a:r>
            <a:r>
              <a:rPr lang="en-US" sz="1600" b="1" dirty="0"/>
              <a:t> @ ECN4</a:t>
            </a:r>
          </a:p>
          <a:p>
            <a:pPr marL="268287" lvl="1" indent="0">
              <a:buNone/>
            </a:pPr>
            <a:r>
              <a:rPr lang="en-US" sz="1200" dirty="0">
                <a:hlinkClick r:id="rId3"/>
              </a:rPr>
              <a:t>SPS Beam Dump Facility - Comprehensive Design Study CERN-2020-002</a:t>
            </a:r>
            <a:endParaRPr lang="en-US" sz="1200" dirty="0"/>
          </a:p>
          <a:p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</p:txBody>
      </p:sp>
      <p:pic>
        <p:nvPicPr>
          <p:cNvPr id="6" name="Picture 5" descr="A yellow cover with a blue and red object&#10;&#10;Description automatically generated">
            <a:extLst>
              <a:ext uri="{FF2B5EF4-FFF2-40B4-BE49-F238E27FC236}">
                <a16:creationId xmlns:a16="http://schemas.microsoft.com/office/drawing/2014/main" id="{BBBDD516-EE01-1033-0C8E-EA74E57DD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9279" y="196952"/>
            <a:ext cx="1000587" cy="14008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7F2F21-FD23-FAD8-F689-C2F0BAC69571}"/>
              </a:ext>
            </a:extLst>
          </p:cNvPr>
          <p:cNvSpPr txBox="1"/>
          <p:nvPr/>
        </p:nvSpPr>
        <p:spPr>
          <a:xfrm>
            <a:off x="7972100" y="1039063"/>
            <a:ext cx="10916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600 pages!</a:t>
            </a:r>
            <a:endParaRPr lang="en-GB" sz="12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5AE9412-82AB-B117-9571-A5AF3BC2F9D5}"/>
              </a:ext>
            </a:extLst>
          </p:cNvPr>
          <p:cNvGrpSpPr/>
          <p:nvPr/>
        </p:nvGrpSpPr>
        <p:grpSpPr>
          <a:xfrm>
            <a:off x="368556" y="1819377"/>
            <a:ext cx="3003066" cy="2661645"/>
            <a:chOff x="676800" y="1725054"/>
            <a:chExt cx="3620931" cy="391873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FC70631-3B41-BE01-DA47-4CEE64B2D9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35" r="1708"/>
            <a:stretch/>
          </p:blipFill>
          <p:spPr>
            <a:xfrm>
              <a:off x="676800" y="1892534"/>
              <a:ext cx="3620931" cy="375125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6200279-76F4-5B3B-ACAF-3CEC0DD7990E}"/>
                </a:ext>
              </a:extLst>
            </p:cNvPr>
            <p:cNvSpPr/>
            <p:nvPr/>
          </p:nvSpPr>
          <p:spPr>
            <a:xfrm rot="18855560">
              <a:off x="3772569" y="1966749"/>
              <a:ext cx="751955" cy="2685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2">
                      <a:lumMod val="10000"/>
                    </a:schemeClr>
                  </a:solidFill>
                </a:rPr>
                <a:t>EHN1</a:t>
              </a:r>
              <a:endParaRPr lang="en-GB" sz="7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58FB5C0-CB78-7902-7170-388A1D4F8357}"/>
                </a:ext>
              </a:extLst>
            </p:cNvPr>
            <p:cNvSpPr/>
            <p:nvPr/>
          </p:nvSpPr>
          <p:spPr>
            <a:xfrm rot="18855560">
              <a:off x="529763" y="3784054"/>
              <a:ext cx="873500" cy="268565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700" b="1" dirty="0">
                  <a:solidFill>
                    <a:schemeClr val="bg2">
                      <a:lumMod val="10000"/>
                    </a:schemeClr>
                  </a:solidFill>
                </a:rPr>
                <a:t>CERN fence</a:t>
              </a:r>
              <a:endParaRPr lang="en-GB" sz="7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A076E5D0-217A-85C6-D3D4-BF68C211BA0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009" y="1642805"/>
            <a:ext cx="2993648" cy="214019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125BC57-8840-A836-7476-6D3D945F70FD}"/>
              </a:ext>
            </a:extLst>
          </p:cNvPr>
          <p:cNvSpPr/>
          <p:nvPr/>
        </p:nvSpPr>
        <p:spPr>
          <a:xfrm>
            <a:off x="6741630" y="3742023"/>
            <a:ext cx="22431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800" b="1" dirty="0">
                <a:latin typeface="+mj-lt"/>
                <a:cs typeface="Arial" panose="020B0604020202020204" pitchFamily="34" charset="0"/>
              </a:rPr>
              <a:t>Key beam parameters for </a:t>
            </a:r>
            <a:r>
              <a:rPr lang="en-GB" altLang="en-US" sz="800" b="1" dirty="0" err="1">
                <a:latin typeface="+mj-lt"/>
                <a:cs typeface="Arial" panose="020B0604020202020204" pitchFamily="34" charset="0"/>
              </a:rPr>
              <a:t>SHiP</a:t>
            </a:r>
            <a:endParaRPr lang="en-GB" altLang="en-US" sz="8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45778C5-1EBD-1E2E-6B40-80A8322D48D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2009" y="3973697"/>
            <a:ext cx="2134372" cy="8863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46CE716-0381-C4D7-9AC3-71EC521AF6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806" y="2014373"/>
            <a:ext cx="2255975" cy="152012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D125F22-9E81-DB17-094E-FCF0EB997EEE}"/>
              </a:ext>
            </a:extLst>
          </p:cNvPr>
          <p:cNvSpPr/>
          <p:nvPr/>
        </p:nvSpPr>
        <p:spPr>
          <a:xfrm>
            <a:off x="6750732" y="1661907"/>
            <a:ext cx="22431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800" b="1" dirty="0">
                <a:latin typeface="+mj-lt"/>
                <a:cs typeface="Arial" panose="020B0604020202020204" pitchFamily="34" charset="0"/>
              </a:rPr>
              <a:t>Target and hadron absorber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BA94558-5D01-243D-63B5-58525EE45B0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79686" y="3742023"/>
            <a:ext cx="2531789" cy="102181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ED6EC74-3B12-2A86-408B-FF573CAAAEC4}"/>
              </a:ext>
            </a:extLst>
          </p:cNvPr>
          <p:cNvSpPr txBox="1"/>
          <p:nvPr/>
        </p:nvSpPr>
        <p:spPr>
          <a:xfrm>
            <a:off x="3884775" y="4767887"/>
            <a:ext cx="2265295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" dirty="0"/>
              <a:t>TZM: 0.08% titanium – 0.05% zirconium – molybdenum alloy</a:t>
            </a:r>
            <a:endParaRPr lang="en-GB" sz="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35B3C66-7013-7BC8-C387-6EA87BC53900}"/>
              </a:ext>
            </a:extLst>
          </p:cNvPr>
          <p:cNvSpPr/>
          <p:nvPr/>
        </p:nvSpPr>
        <p:spPr>
          <a:xfrm>
            <a:off x="3647489" y="3742023"/>
            <a:ext cx="22431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 b="1" dirty="0">
                <a:latin typeface="+mj-lt"/>
                <a:cs typeface="Arial" panose="020B0604020202020204" pitchFamily="34" charset="0"/>
              </a:rPr>
              <a:t>BDF target</a:t>
            </a:r>
            <a:endParaRPr lang="en-GB" altLang="en-US" sz="8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AB0C9C0B-C301-72B1-D478-075DFACDA555}"/>
              </a:ext>
            </a:extLst>
          </p:cNvPr>
          <p:cNvSpPr/>
          <p:nvPr/>
        </p:nvSpPr>
        <p:spPr>
          <a:xfrm>
            <a:off x="322041" y="1661907"/>
            <a:ext cx="251775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en-US" sz="800" b="1" dirty="0">
                <a:latin typeface="+mj-lt"/>
                <a:cs typeface="Arial" panose="020B0604020202020204" pitchFamily="34" charset="0"/>
              </a:rPr>
              <a:t>BDF layout and surrounding facilities</a:t>
            </a:r>
            <a:endParaRPr lang="en-GB" altLang="en-US" sz="800" dirty="0">
              <a:latin typeface="+mj-lt"/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800" b="1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092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F56629-2E6D-A58E-3F5E-C897CA62E6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colorful image of a graph&#10;&#10;Description automatically generated with medium confidence">
            <a:extLst>
              <a:ext uri="{FF2B5EF4-FFF2-40B4-BE49-F238E27FC236}">
                <a16:creationId xmlns:a16="http://schemas.microsoft.com/office/drawing/2014/main" id="{D4BC0846-625F-D149-6A83-FA3F720CE8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603" y="1799557"/>
            <a:ext cx="1898182" cy="1080000"/>
          </a:xfrm>
          <a:prstGeom prst="rect">
            <a:avLst/>
          </a:prstGeom>
        </p:spPr>
      </p:pic>
      <p:pic>
        <p:nvPicPr>
          <p:cNvPr id="40" name="Picture 39" descr="A graph of a substance&#10;&#10;Description automatically generated with medium confidence">
            <a:extLst>
              <a:ext uri="{FF2B5EF4-FFF2-40B4-BE49-F238E27FC236}">
                <a16:creationId xmlns:a16="http://schemas.microsoft.com/office/drawing/2014/main" id="{2B48899C-BF31-6B31-DE5C-934A741531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8880" y="2442295"/>
            <a:ext cx="1905120" cy="1080000"/>
          </a:xfrm>
          <a:prstGeom prst="rect">
            <a:avLst/>
          </a:prstGeom>
        </p:spPr>
      </p:pic>
      <p:pic>
        <p:nvPicPr>
          <p:cNvPr id="36" name="Picture 35" descr="A colorful image of a heat wave&#10;&#10;Description automatically generated with medium confidence">
            <a:extLst>
              <a:ext uri="{FF2B5EF4-FFF2-40B4-BE49-F238E27FC236}">
                <a16:creationId xmlns:a16="http://schemas.microsoft.com/office/drawing/2014/main" id="{EC05069C-B4C3-F05E-2992-6DBA565EA9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9578" y="2428345"/>
            <a:ext cx="1810360" cy="1080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63D532B-9723-B41B-12C5-06DCE84514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335926" cy="759286"/>
          </a:xfrm>
        </p:spPr>
        <p:txBody>
          <a:bodyPr/>
          <a:lstStyle/>
          <a:p>
            <a:r>
              <a:rPr lang="en-US" sz="3200" b="1" dirty="0"/>
              <a:t>BDF CDS – Radiation Protection</a:t>
            </a:r>
            <a:endParaRPr lang="en-US" sz="4100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3BFBEA6-2DBA-FCE0-5621-64485155E5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9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84D3FCF1-B9ED-1FE4-15E0-CCBCE71FDEBC}"/>
              </a:ext>
            </a:extLst>
          </p:cNvPr>
          <p:cNvSpPr txBox="1">
            <a:spLocks/>
          </p:cNvSpPr>
          <p:nvPr/>
        </p:nvSpPr>
        <p:spPr>
          <a:xfrm>
            <a:off x="212751" y="4942354"/>
            <a:ext cx="8060014" cy="2101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C. Ahdida               	 HI-ECN3 WP6 kick-off	                                 	          25/04/2024</a:t>
            </a:r>
            <a:endParaRPr lang="en-US" sz="1000" dirty="0">
              <a:solidFill>
                <a:schemeClr val="bg1"/>
              </a:solidFill>
            </a:endParaRPr>
          </a:p>
        </p:txBody>
      </p:sp>
      <p:pic>
        <p:nvPicPr>
          <p:cNvPr id="20" name="Picture 19" descr="A list of information on a white background&#10;&#10;Description automatically generated">
            <a:extLst>
              <a:ext uri="{FF2B5EF4-FFF2-40B4-BE49-F238E27FC236}">
                <a16:creationId xmlns:a16="http://schemas.microsoft.com/office/drawing/2014/main" id="{5B676216-029B-43D0-82FD-8E844B2996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784" y="1383065"/>
            <a:ext cx="4017604" cy="261002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CE191CD-6FCA-DBD8-5895-60A878358AB4}"/>
              </a:ext>
            </a:extLst>
          </p:cNvPr>
          <p:cNvSpPr txBox="1"/>
          <p:nvPr/>
        </p:nvSpPr>
        <p:spPr>
          <a:xfrm>
            <a:off x="309784" y="4075308"/>
            <a:ext cx="8834216" cy="78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u="sng" dirty="0"/>
              <a:t>Selection of supporting documents and studies: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Radiological Assessment of the Beam Dump Facility at CERN, RP Technical Note, </a:t>
            </a:r>
            <a:r>
              <a:rPr lang="en-GB" sz="900" dirty="0">
                <a:hlinkClick r:id="rId6"/>
              </a:rPr>
              <a:t>EDMS 2263868 </a:t>
            </a: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Measurement of the muon flux for the </a:t>
            </a:r>
            <a:r>
              <a:rPr lang="en-GB" sz="900" dirty="0" err="1"/>
              <a:t>SHiP</a:t>
            </a:r>
            <a:r>
              <a:rPr lang="en-GB" sz="900" dirty="0"/>
              <a:t> experiment, </a:t>
            </a:r>
            <a:r>
              <a:rPr lang="en-GB" sz="900" dirty="0">
                <a:hlinkClick r:id="rId7"/>
              </a:rPr>
              <a:t>CERN-SHiP-NOTE-2019-003</a:t>
            </a: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Radiation Protection Studies for the Beam Dump Facility (BDF) Target Prototype Test in T6 during 2018, </a:t>
            </a:r>
            <a:r>
              <a:rPr lang="en-GB" sz="900" dirty="0">
                <a:hlinkClick r:id="rId8"/>
              </a:rPr>
              <a:t>EDMS 1870669</a:t>
            </a: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900" dirty="0"/>
              <a:t>Radioactive inventory of the BDF prototype target, </a:t>
            </a:r>
            <a:r>
              <a:rPr lang="en-GB" sz="900" dirty="0">
                <a:hlinkClick r:id="rId9"/>
              </a:rPr>
              <a:t>EDMS 2209174 </a:t>
            </a:r>
            <a:endParaRPr lang="en-GB" sz="900" dirty="0"/>
          </a:p>
        </p:txBody>
      </p:sp>
      <p:sp>
        <p:nvSpPr>
          <p:cNvPr id="26" name="Content Placeholder 4">
            <a:extLst>
              <a:ext uri="{FF2B5EF4-FFF2-40B4-BE49-F238E27FC236}">
                <a16:creationId xmlns:a16="http://schemas.microsoft.com/office/drawing/2014/main" id="{E33C2548-6495-4611-8AA6-8C6FDB875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784" y="997565"/>
            <a:ext cx="8834216" cy="5092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b="1" dirty="0"/>
              <a:t>CDS Studies</a:t>
            </a:r>
            <a:endParaRPr lang="en-US" sz="1200" dirty="0"/>
          </a:p>
          <a:p>
            <a:endParaRPr lang="en-US" sz="1600" b="1" dirty="0"/>
          </a:p>
          <a:p>
            <a:pPr marL="0" indent="0">
              <a:buNone/>
            </a:pPr>
            <a:endParaRPr lang="en-US" sz="1600" b="1" dirty="0"/>
          </a:p>
        </p:txBody>
      </p:sp>
      <p:pic>
        <p:nvPicPr>
          <p:cNvPr id="32" name="Picture 31" descr="A diagram of a heat wave&#10;&#10;Description automatically generated">
            <a:extLst>
              <a:ext uri="{FF2B5EF4-FFF2-40B4-BE49-F238E27FC236}">
                <a16:creationId xmlns:a16="http://schemas.microsoft.com/office/drawing/2014/main" id="{320FF680-F86C-CB32-F7EC-58955AAFFF8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14060" y="3269864"/>
            <a:ext cx="1875587" cy="1080000"/>
          </a:xfrm>
          <a:prstGeom prst="rect">
            <a:avLst/>
          </a:prstGeom>
        </p:spPr>
      </p:pic>
      <p:pic>
        <p:nvPicPr>
          <p:cNvPr id="42" name="Picture 41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4B9CA192-C626-C1A4-818D-E972CBC9283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84375" y="3727771"/>
            <a:ext cx="1602001" cy="1080000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608E886C-5FD0-C65A-8BB3-9022BB6F7535}"/>
              </a:ext>
            </a:extLst>
          </p:cNvPr>
          <p:cNvSpPr/>
          <p:nvPr/>
        </p:nvSpPr>
        <p:spPr>
          <a:xfrm>
            <a:off x="4665024" y="1684227"/>
            <a:ext cx="224315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800" b="1" dirty="0">
                <a:latin typeface="+mj-lt"/>
                <a:cs typeface="Arial" panose="020B0604020202020204" pitchFamily="34" charset="0"/>
              </a:rPr>
              <a:t>Selection of results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F59839F-AFE4-18E2-233A-16854C357F8C}"/>
              </a:ext>
            </a:extLst>
          </p:cNvPr>
          <p:cNvSpPr txBox="1"/>
          <p:nvPr/>
        </p:nvSpPr>
        <p:spPr>
          <a:xfrm>
            <a:off x="4493668" y="958003"/>
            <a:ext cx="4695408" cy="57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</a:pPr>
            <a:r>
              <a:rPr lang="en-GB" sz="105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ALARA approach</a:t>
            </a:r>
            <a:br>
              <a:rPr lang="en-GB" sz="1050" dirty="0">
                <a:solidFill>
                  <a:schemeClr val="tx1"/>
                </a:solidFill>
              </a:rPr>
            </a:br>
            <a:r>
              <a:rPr lang="en-GB" sz="1050" b="0" i="1" dirty="0"/>
              <a:t>Optimization to ensure that exposure of personnel to radiation and radiological impact on environment are </a:t>
            </a:r>
            <a:r>
              <a:rPr lang="en-GB" sz="1050" b="0" i="1" dirty="0">
                <a:solidFill>
                  <a:schemeClr val="tx1"/>
                </a:solidFill>
              </a:rPr>
              <a:t>As Low As Reasonably Achievable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B5C976A5-4D3E-4946-294F-4A0271E033E5}"/>
              </a:ext>
            </a:extLst>
          </p:cNvPr>
          <p:cNvSpPr txBox="1"/>
          <p:nvPr/>
        </p:nvSpPr>
        <p:spPr>
          <a:xfrm>
            <a:off x="2798210" y="-18245"/>
            <a:ext cx="636156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C. Ahdida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et al.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</a:t>
            </a:r>
            <a:r>
              <a:rPr lang="en-GB" sz="800" i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SPS Beam Dump Facility - Comprehensive Design Study</a:t>
            </a:r>
            <a:r>
              <a:rPr lang="en-GB" sz="8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, CERN-2020-002</a:t>
            </a:r>
            <a:endParaRPr lang="en-CH" sz="800" b="1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9666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66658</TotalTime>
  <Words>9173</Words>
  <Application>Microsoft Office PowerPoint</Application>
  <PresentationFormat>On-screen Show (16:9)</PresentationFormat>
  <Paragraphs>1594</Paragraphs>
  <Slides>74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74</vt:i4>
      </vt:variant>
    </vt:vector>
  </HeadingPairs>
  <TitlesOfParts>
    <vt:vector size="84" baseType="lpstr">
      <vt:lpstr>Arial</vt:lpstr>
      <vt:lpstr>Arial</vt:lpstr>
      <vt:lpstr>Arial Narrow</vt:lpstr>
      <vt:lpstr>Calibri</vt:lpstr>
      <vt:lpstr>Cambria Math</vt:lpstr>
      <vt:lpstr>Optima</vt:lpstr>
      <vt:lpstr>Roboto</vt:lpstr>
      <vt:lpstr>Verdana</vt:lpstr>
      <vt:lpstr>Wingdings</vt:lpstr>
      <vt:lpstr>CERNCorporate16-9</vt:lpstr>
      <vt:lpstr>PowerPoint Presentation</vt:lpstr>
      <vt:lpstr>HI-ECN3 WP6 – Radiation Protection &amp; Safety Kick-off meeting</vt:lpstr>
      <vt:lpstr>Content</vt:lpstr>
      <vt:lpstr>BDF/SHiP</vt:lpstr>
      <vt:lpstr>BDF/SHiP</vt:lpstr>
      <vt:lpstr>BDF/SHiP</vt:lpstr>
      <vt:lpstr>BDF/SHiP</vt:lpstr>
      <vt:lpstr>BDF/SHiP History</vt:lpstr>
      <vt:lpstr>BDF CDS – Radiation Protection</vt:lpstr>
      <vt:lpstr>BDF CDS – Target Activation</vt:lpstr>
      <vt:lpstr>BDF CDS – Safety</vt:lpstr>
      <vt:lpstr>BDF CDS – Hazard ID and risk assessment</vt:lpstr>
      <vt:lpstr>Location and layout optimization study</vt:lpstr>
      <vt:lpstr>BDF/SHiP @ ECN3</vt:lpstr>
      <vt:lpstr>TCC8 &amp; ECN3 today (i)</vt:lpstr>
      <vt:lpstr>Today: Shared Beam Delivery to TCC2</vt:lpstr>
      <vt:lpstr>Dedicated Beam Delivery to BDF/SHiP </vt:lpstr>
      <vt:lpstr>Dedicated Beam Delivery to BDF/SHiP </vt:lpstr>
      <vt:lpstr>P42 beam dump</vt:lpstr>
      <vt:lpstr>TCC8 &amp; ECN3 today (ii)</vt:lpstr>
      <vt:lpstr>EHN1 ramp &amp; TCC8 bridge</vt:lpstr>
      <vt:lpstr>BDF/SHiP @ HI-ECN3</vt:lpstr>
      <vt:lpstr>BDF Target Complex in TCC8</vt:lpstr>
      <vt:lpstr>BDF Target Complex in TCC8</vt:lpstr>
      <vt:lpstr>Service Building</vt:lpstr>
      <vt:lpstr>PowerPoint Presentation</vt:lpstr>
      <vt:lpstr>TCC8 &amp; ECN3 today</vt:lpstr>
      <vt:lpstr>TCC8 &amp; ECN3 future</vt:lpstr>
      <vt:lpstr>HI-ECN3 Study Project</vt:lpstr>
      <vt:lpstr>Timeline</vt:lpstr>
      <vt:lpstr>TCC8/ECN3 dismantling</vt:lpstr>
      <vt:lpstr>TT7 Shielding Recovery</vt:lpstr>
      <vt:lpstr>PowerPoint Presentation</vt:lpstr>
      <vt:lpstr>Project WBS v1</vt:lpstr>
      <vt:lpstr>Project Work Breakdown Structure</vt:lpstr>
      <vt:lpstr>WP6 core team &amp; scope</vt:lpstr>
      <vt:lpstr>Main responsibilities &amp; activities – WP6.1</vt:lpstr>
      <vt:lpstr>Main responsibilities &amp; activities – WP6.2</vt:lpstr>
      <vt:lpstr>Main responsibilities &amp; activities – WP6.3</vt:lpstr>
      <vt:lpstr>Main responsibilities &amp; activities – WP6.4</vt:lpstr>
      <vt:lpstr>Main responsibilities &amp; activities – WP6.5</vt:lpstr>
      <vt:lpstr>Main responsibilities &amp; activities – WP6.6</vt:lpstr>
      <vt:lpstr>Study Project Milestones</vt:lpstr>
      <vt:lpstr>Budget</vt:lpstr>
      <vt:lpstr>Pre-LS3 PLAN activities</vt:lpstr>
      <vt:lpstr>LS3 PLAN activities (i)</vt:lpstr>
      <vt:lpstr>LS3 PLAN activities (ii)</vt:lpstr>
      <vt:lpstr>Late/post LS3 PLAN activities </vt:lpstr>
      <vt:lpstr>e-groups</vt:lpstr>
      <vt:lpstr>Indico, web &amp; data-storage</vt:lpstr>
      <vt:lpstr>WP6 Coordination meetings</vt:lpstr>
      <vt:lpstr>Target &amp; target complex initial review</vt:lpstr>
      <vt:lpstr>Thank you!</vt:lpstr>
      <vt:lpstr>Backup slides</vt:lpstr>
      <vt:lpstr>Beam Intercepting devices towards ECN3</vt:lpstr>
      <vt:lpstr>BDF Target Complex in TCC8 (iv)</vt:lpstr>
      <vt:lpstr>BDF Target Complex in TCC8 (vi)</vt:lpstr>
      <vt:lpstr>Project Organisation: Modus Operandi</vt:lpstr>
      <vt:lpstr>Service Building</vt:lpstr>
      <vt:lpstr>Deliverables – WP6.2</vt:lpstr>
      <vt:lpstr>6.2 Radiation Protection Deliverables (1/3)</vt:lpstr>
      <vt:lpstr>6.2 Radiation Protection Deliverables (2/3)</vt:lpstr>
      <vt:lpstr>6.2 Radiation Protection Deliverables (2/3)</vt:lpstr>
      <vt:lpstr>EHN1 ramp survey in 2023 – NA62 BD</vt:lpstr>
      <vt:lpstr>BDF Target Complex in TCC8</vt:lpstr>
      <vt:lpstr>BDF Target Complex in TCC8</vt:lpstr>
      <vt:lpstr>BDF/SHiP FLUKA model</vt:lpstr>
      <vt:lpstr>PowerPoint Presentation</vt:lpstr>
      <vt:lpstr>Prompt radiation</vt:lpstr>
      <vt:lpstr>Residual radiation</vt:lpstr>
      <vt:lpstr>Air and soil activation</vt:lpstr>
      <vt:lpstr>Environmental impact</vt:lpstr>
      <vt:lpstr>Study Project Master Schedule</vt:lpstr>
      <vt:lpstr>Study Project Master Schedule (ii)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Claudia Ahdida</cp:lastModifiedBy>
  <cp:revision>1800</cp:revision>
  <cp:lastPrinted>2023-10-16T07:51:17Z</cp:lastPrinted>
  <dcterms:created xsi:type="dcterms:W3CDTF">2012-11-30T11:04:26Z</dcterms:created>
  <dcterms:modified xsi:type="dcterms:W3CDTF">2024-04-26T08:31:11Z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