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5" r:id="rId1"/>
  </p:sldMasterIdLst>
  <p:notesMasterIdLst>
    <p:notesMasterId r:id="rId16"/>
  </p:notesMasterIdLst>
  <p:sldIdLst>
    <p:sldId id="290" r:id="rId2"/>
    <p:sldId id="288" r:id="rId3"/>
    <p:sldId id="284" r:id="rId4"/>
    <p:sldId id="287" r:id="rId5"/>
    <p:sldId id="289" r:id="rId6"/>
    <p:sldId id="263" r:id="rId7"/>
    <p:sldId id="270" r:id="rId8"/>
    <p:sldId id="261" r:id="rId9"/>
    <p:sldId id="267" r:id="rId10"/>
    <p:sldId id="272" r:id="rId11"/>
    <p:sldId id="264" r:id="rId12"/>
    <p:sldId id="265" r:id="rId13"/>
    <p:sldId id="268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FF62"/>
    <a:srgbClr val="6EFF00"/>
    <a:srgbClr val="66EC3F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87"/>
    <p:restoredTop sz="93925"/>
  </p:normalViewPr>
  <p:slideViewPr>
    <p:cSldViewPr snapToGrid="0">
      <p:cViewPr>
        <p:scale>
          <a:sx n="98" d="100"/>
          <a:sy n="98" d="100"/>
        </p:scale>
        <p:origin x="1008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F81EE-58A2-3244-BCAB-9FAA3B934E6F}" type="datetimeFigureOut">
              <a:rPr lang="en-US" smtClean="0"/>
              <a:t>10/13/24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BD36C-9270-824F-8B60-6C28DEFB8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3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BD36C-9270-824F-8B60-6C28DEFB8C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7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BD36C-9270-824F-8B60-6C28DEFB8C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4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22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9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0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3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5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8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6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8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1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7756BF-0FF3-C34B-A286-ACF59184896B}" type="datetimeFigureOut">
              <a:rPr lang="en-US" smtClean="0"/>
              <a:t>10/12/24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B7DB66-2410-1F4C-AF73-A1739E5A4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4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circle and white circle&#10;&#10;Description automatically generated">
            <a:extLst>
              <a:ext uri="{FF2B5EF4-FFF2-40B4-BE49-F238E27FC236}">
                <a16:creationId xmlns:a16="http://schemas.microsoft.com/office/drawing/2014/main" id="{B73828EE-CC5D-95B9-3772-EE166256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402273" cy="696250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782D7F6-E71D-C337-6820-F50628641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 fontScale="90000"/>
          </a:bodyPr>
          <a:lstStyle/>
          <a:p>
            <a:pPr algn="r"/>
            <a:r>
              <a:rPr lang="en-US" sz="5200" dirty="0">
                <a:latin typeface="Helvetica" pitchFamily="2" charset="0"/>
              </a:rPr>
              <a:t>A3D3 </a:t>
            </a:r>
            <a:r>
              <a:rPr lang="en-US" sz="5200" dirty="0" err="1">
                <a:latin typeface="Helvetica" pitchFamily="2" charset="0"/>
              </a:rPr>
              <a:t>Postbac</a:t>
            </a:r>
            <a:r>
              <a:rPr lang="en-US" sz="5200" dirty="0">
                <a:latin typeface="Helvetica" pitchFamily="2" charset="0"/>
              </a:rPr>
              <a:t>: Multimodal Classification of Astronomical Transients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3C50219-F5D5-1BEE-1DA7-57A6A84B5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latin typeface="Helvetica" pitchFamily="2" charset="0"/>
              </a:rPr>
              <a:t>By Alexandra </a:t>
            </a:r>
            <a:r>
              <a:rPr lang="en-US" dirty="0" err="1">
                <a:latin typeface="Helvetica" pitchFamily="2" charset="0"/>
              </a:rPr>
              <a:t>Junell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7" name="Picture 6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776387FE-C067-0617-AA6E-C251877A4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4072" y="5844933"/>
            <a:ext cx="1820732" cy="783311"/>
          </a:xfrm>
          <a:prstGeom prst="rect">
            <a:avLst/>
          </a:prstGeom>
        </p:spPr>
      </p:pic>
      <p:pic>
        <p:nvPicPr>
          <p:cNvPr id="8" name="Picture 7" descr="A blue globe with white text&#10;&#10;Description automatically generated">
            <a:extLst>
              <a:ext uri="{FF2B5EF4-FFF2-40B4-BE49-F238E27FC236}">
                <a16:creationId xmlns:a16="http://schemas.microsoft.com/office/drawing/2014/main" id="{EAAB3DF6-1BB6-F33A-53DC-151AD5D55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787" y="5643275"/>
            <a:ext cx="979229" cy="9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74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172DD-D976-B047-6115-ED808B1E1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6DAB-F6B9-BA9E-B085-9D8C515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C77DCD-2A7D-9061-0561-42DE4FA64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363" y="4324707"/>
            <a:ext cx="4166900" cy="2346814"/>
          </a:xfrm>
          <a:prstGeom prst="rect">
            <a:avLst/>
          </a:prstGeom>
        </p:spPr>
      </p:pic>
      <p:pic>
        <p:nvPicPr>
          <p:cNvPr id="15" name="Picture 14" descr="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5C6F1C26-4334-8386-A1B5-017BE970D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038" y="4281683"/>
            <a:ext cx="3241788" cy="2432861"/>
          </a:xfrm>
          <a:prstGeom prst="rect">
            <a:avLst/>
          </a:prstGeom>
        </p:spPr>
      </p:pic>
      <p:pic>
        <p:nvPicPr>
          <p:cNvPr id="17" name="Picture 16" descr="A green graph with numbers&#10;&#10;Description automatically generated">
            <a:extLst>
              <a:ext uri="{FF2B5EF4-FFF2-40B4-BE49-F238E27FC236}">
                <a16:creationId xmlns:a16="http://schemas.microsoft.com/office/drawing/2014/main" id="{BADAD930-4DA8-6054-1471-67D126BF5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363" y="1483641"/>
            <a:ext cx="4166900" cy="2346814"/>
          </a:xfrm>
          <a:prstGeom prst="rect">
            <a:avLst/>
          </a:prstGeom>
        </p:spPr>
      </p:pic>
      <p:pic>
        <p:nvPicPr>
          <p:cNvPr id="19" name="Picture 1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78B1150-7F13-D597-8D00-EE1B0F571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038" y="1549901"/>
            <a:ext cx="3241788" cy="24343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16261A-EF32-0DD6-37D8-1175C54DB1D8}"/>
              </a:ext>
            </a:extLst>
          </p:cNvPr>
          <p:cNvSpPr txBox="1"/>
          <p:nvPr/>
        </p:nvSpPr>
        <p:spPr>
          <a:xfrm>
            <a:off x="796957" y="2582427"/>
            <a:ext cx="1305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Supernova: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AE391B-E19F-AA7C-327B-C1FE39390B89}"/>
              </a:ext>
            </a:extLst>
          </p:cNvPr>
          <p:cNvSpPr txBox="1"/>
          <p:nvPr/>
        </p:nvSpPr>
        <p:spPr>
          <a:xfrm>
            <a:off x="585299" y="5313447"/>
            <a:ext cx="181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Non-Supernova:</a:t>
            </a:r>
          </a:p>
        </p:txBody>
      </p:sp>
    </p:spTree>
    <p:extLst>
      <p:ext uri="{BB962C8B-B14F-4D97-AF65-F5344CB8AC3E}">
        <p14:creationId xmlns:p14="http://schemas.microsoft.com/office/powerpoint/2010/main" val="2116946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7A03-E2DE-1B75-FA25-E313FF3A4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Results</a:t>
            </a:r>
          </a:p>
        </p:txBody>
      </p:sp>
      <p:pic>
        <p:nvPicPr>
          <p:cNvPr id="7" name="Confusion" descr="A green squares with white text&#10;&#10;Description automatically generated">
            <a:extLst>
              <a:ext uri="{FF2B5EF4-FFF2-40B4-BE49-F238E27FC236}">
                <a16:creationId xmlns:a16="http://schemas.microsoft.com/office/drawing/2014/main" id="{55208396-0ADA-ED2E-F83A-3A78ECF48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62" y="1690688"/>
            <a:ext cx="5381449" cy="4639774"/>
          </a:xfrm>
          <a:prstGeom prst="rect">
            <a:avLst/>
          </a:prstGeom>
        </p:spPr>
      </p:pic>
      <p:pic>
        <p:nvPicPr>
          <p:cNvPr id="11" name="ROC" descr="A graph of a function&#10;&#10;Description automatically generated">
            <a:extLst>
              <a:ext uri="{FF2B5EF4-FFF2-40B4-BE49-F238E27FC236}">
                <a16:creationId xmlns:a16="http://schemas.microsoft.com/office/drawing/2014/main" id="{177EBC07-B701-13AF-86D2-E20A0ACEF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13538" cy="451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0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409AF-5865-6883-8376-B4243C228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1821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104B5-0EF8-9FCA-8274-C4728FD204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40431"/>
            <a:ext cx="10712117" cy="215941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Helvetica" pitchFamily="2" charset="0"/>
              </a:rPr>
              <a:t>Improve final predictions of model </a:t>
            </a:r>
          </a:p>
          <a:p>
            <a:pPr lvl="1"/>
            <a:r>
              <a:rPr lang="en-US" sz="2200" dirty="0">
                <a:latin typeface="Helvetica" pitchFamily="2" charset="0"/>
              </a:rPr>
              <a:t>Ex: ZTF22aaagvyp final prediction was Not SN</a:t>
            </a:r>
          </a:p>
          <a:p>
            <a:r>
              <a:rPr lang="en-US" dirty="0">
                <a:latin typeface="Helvetica" pitchFamily="2" charset="0"/>
              </a:rPr>
              <a:t>Classify non-SN transients:</a:t>
            </a:r>
          </a:p>
          <a:p>
            <a:pPr lvl="1"/>
            <a:r>
              <a:rPr lang="en-US" sz="2200" dirty="0">
                <a:latin typeface="Helvetica" pitchFamily="2" charset="0"/>
              </a:rPr>
              <a:t>Tidal disruption events, active galactic nuclei, stellar variables, </a:t>
            </a:r>
            <a:r>
              <a:rPr lang="en-US" sz="2200" dirty="0" err="1">
                <a:latin typeface="Helvetica" pitchFamily="2" charset="0"/>
              </a:rPr>
              <a:t>etc</a:t>
            </a:r>
            <a:r>
              <a:rPr lang="en-US" sz="2200" dirty="0">
                <a:latin typeface="Helvetica" pitchFamily="2" charset="0"/>
              </a:rPr>
              <a:t> </a:t>
            </a:r>
          </a:p>
          <a:p>
            <a:r>
              <a:rPr lang="en-US" dirty="0">
                <a:latin typeface="Helvetica" pitchFamily="2" charset="0"/>
              </a:rPr>
              <a:t>Incorporate spectral data into model</a:t>
            </a:r>
          </a:p>
          <a:p>
            <a:r>
              <a:rPr lang="en-US" dirty="0">
                <a:latin typeface="Helvetica" pitchFamily="2" charset="0"/>
              </a:rPr>
              <a:t>Refine model to make early time classifications</a:t>
            </a:r>
          </a:p>
        </p:txBody>
      </p:sp>
      <p:pic>
        <p:nvPicPr>
          <p:cNvPr id="8" name="Picture 7" descr="A graph showing a number of days&#10;&#10;Description automatically generated">
            <a:extLst>
              <a:ext uri="{FF2B5EF4-FFF2-40B4-BE49-F238E27FC236}">
                <a16:creationId xmlns:a16="http://schemas.microsoft.com/office/drawing/2014/main" id="{50591922-99C7-EFDD-B18F-9F68939C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765" y="3852951"/>
            <a:ext cx="4828111" cy="2703228"/>
          </a:xfrm>
          <a:prstGeom prst="rect">
            <a:avLst/>
          </a:prstGeom>
        </p:spPr>
      </p:pic>
      <p:pic>
        <p:nvPicPr>
          <p:cNvPr id="10" name="Picture 9" descr="A graph with red and green stars&#10;&#10;Description automatically generated">
            <a:extLst>
              <a:ext uri="{FF2B5EF4-FFF2-40B4-BE49-F238E27FC236}">
                <a16:creationId xmlns:a16="http://schemas.microsoft.com/office/drawing/2014/main" id="{43757B90-1D17-05C5-F389-8F292B711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191" y="3754433"/>
            <a:ext cx="3879574" cy="29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2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B0675-419E-36B3-F6BE-3B8146674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37D2F-F90B-717B-D129-7B01EE32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AB0AE-4939-7D22-D2A2-4903A9025B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38485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2800" b="0" u="none" strike="noStrike" dirty="0" err="1">
                <a:effectLst/>
                <a:latin typeface="HelveticaNeue Regular"/>
              </a:rPr>
              <a:t>Djorgovski</a:t>
            </a:r>
            <a:r>
              <a:rPr lang="en-US" sz="2800" b="0" u="none" strike="noStrike" dirty="0">
                <a:effectLst/>
                <a:latin typeface="HelveticaNeue Regular"/>
              </a:rPr>
              <a:t> et al 2012 DOI 10.1109/eScience.20216404437 </a:t>
            </a:r>
          </a:p>
          <a:p>
            <a:r>
              <a:rPr lang="en-US" dirty="0" err="1">
                <a:latin typeface="Helvetica" pitchFamily="2" charset="0"/>
              </a:rPr>
              <a:t>Revsbech</a:t>
            </a:r>
            <a:r>
              <a:rPr lang="en-US" dirty="0">
                <a:latin typeface="Helvetica" pitchFamily="2" charset="0"/>
              </a:rPr>
              <a:t>, et al. DOI 10.1093/</a:t>
            </a:r>
            <a:r>
              <a:rPr lang="en-US" dirty="0" err="1">
                <a:latin typeface="Helvetica" pitchFamily="2" charset="0"/>
              </a:rPr>
              <a:t>mnras</a:t>
            </a:r>
            <a:r>
              <a:rPr lang="en-US" dirty="0">
                <a:latin typeface="Helvetica" pitchFamily="2" charset="0"/>
              </a:rPr>
              <a:t>/stx2570 (2017) </a:t>
            </a:r>
          </a:p>
          <a:p>
            <a:r>
              <a:rPr lang="en-US" dirty="0">
                <a:latin typeface="Helvetica" pitchFamily="2" charset="0"/>
              </a:rPr>
              <a:t>Boone DOI 10.3847/1538-3881/ab5182 (2019) </a:t>
            </a:r>
          </a:p>
          <a:p>
            <a:r>
              <a:rPr lang="en-US" dirty="0" err="1">
                <a:latin typeface="Helvetica" pitchFamily="2" charset="0"/>
              </a:rPr>
              <a:t>Ivezić</a:t>
            </a:r>
            <a:r>
              <a:rPr lang="en-US" dirty="0">
                <a:latin typeface="Helvetica" pitchFamily="2" charset="0"/>
              </a:rPr>
              <a:t>, et al. DOI 10.3847/1538-4357/ab042c (2019) </a:t>
            </a:r>
          </a:p>
          <a:p>
            <a:r>
              <a:rPr lang="en-US" dirty="0" err="1">
                <a:latin typeface="Helvetica" pitchFamily="2" charset="0"/>
              </a:rPr>
              <a:t>Bellm</a:t>
            </a:r>
            <a:r>
              <a:rPr lang="en-US" dirty="0">
                <a:latin typeface="Helvetica" pitchFamily="2" charset="0"/>
              </a:rPr>
              <a:t>, et al. DOI 10.1088/1538-3873/</a:t>
            </a:r>
            <a:r>
              <a:rPr lang="en-US" dirty="0" err="1">
                <a:latin typeface="Helvetica" pitchFamily="2" charset="0"/>
              </a:rPr>
              <a:t>aaecbe</a:t>
            </a:r>
            <a:r>
              <a:rPr lang="en-US" dirty="0">
                <a:latin typeface="Helvetica" pitchFamily="2" charset="0"/>
              </a:rPr>
              <a:t> (2019)</a:t>
            </a:r>
          </a:p>
          <a:p>
            <a:r>
              <a:rPr lang="en-US" dirty="0" err="1">
                <a:latin typeface="Helvetica" pitchFamily="2" charset="0"/>
              </a:rPr>
              <a:t>Masci</a:t>
            </a:r>
            <a:r>
              <a:rPr lang="en-US" dirty="0">
                <a:latin typeface="Helvetica" pitchFamily="2" charset="0"/>
              </a:rPr>
              <a:t>, et al. DOI 10.1088/1538-3873/aae8ac (2019) </a:t>
            </a:r>
          </a:p>
          <a:p>
            <a:r>
              <a:rPr lang="en-US" dirty="0" err="1">
                <a:latin typeface="Helvetica" pitchFamily="2" charset="0"/>
              </a:rPr>
              <a:t>Mahabal</a:t>
            </a:r>
            <a:r>
              <a:rPr lang="en-US" dirty="0">
                <a:latin typeface="Helvetica" pitchFamily="2" charset="0"/>
              </a:rPr>
              <a:t>, et al. DOI 10.1088/1538-3873/aaf3fa (2019)</a:t>
            </a:r>
          </a:p>
          <a:p>
            <a:r>
              <a:rPr lang="en-US" dirty="0" err="1">
                <a:latin typeface="Helvetica" pitchFamily="2" charset="0"/>
              </a:rPr>
              <a:t>Bairouk</a:t>
            </a:r>
            <a:r>
              <a:rPr lang="en-US" dirty="0">
                <a:latin typeface="Helvetica" pitchFamily="2" charset="0"/>
              </a:rPr>
              <a:t>  DOI 10.1051/0004-6361/202244657  (2023)</a:t>
            </a:r>
          </a:p>
          <a:p>
            <a:r>
              <a:rPr lang="en-US" dirty="0">
                <a:latin typeface="Helvetica" pitchFamily="2" charset="0"/>
              </a:rPr>
              <a:t>Allam, et al. DOI 10.1093/</a:t>
            </a:r>
            <a:r>
              <a:rPr lang="en-US" dirty="0" err="1">
                <a:latin typeface="Helvetica" pitchFamily="2" charset="0"/>
              </a:rPr>
              <a:t>rasti</a:t>
            </a:r>
            <a:r>
              <a:rPr lang="en-US" dirty="0">
                <a:latin typeface="Helvetica" pitchFamily="2" charset="0"/>
              </a:rPr>
              <a:t>/rzad046 (2024) </a:t>
            </a:r>
          </a:p>
          <a:p>
            <a:r>
              <a:rPr lang="en-US" dirty="0" err="1">
                <a:latin typeface="Helvetica" pitchFamily="2" charset="0"/>
              </a:rPr>
              <a:t>Ahumada</a:t>
            </a:r>
            <a:r>
              <a:rPr lang="en-US" dirty="0">
                <a:latin typeface="Helvetica" pitchFamily="2" charset="0"/>
              </a:rPr>
              <a:t>, et al. arXiv:2405.12403 </a:t>
            </a:r>
          </a:p>
          <a:p>
            <a:r>
              <a:rPr lang="en-US" dirty="0" err="1">
                <a:latin typeface="Helvetica" pitchFamily="2" charset="0"/>
              </a:rPr>
              <a:t>Rehemtulla</a:t>
            </a:r>
            <a:r>
              <a:rPr lang="en-US" dirty="0">
                <a:latin typeface="Helvetica" pitchFamily="2" charset="0"/>
              </a:rPr>
              <a:t>, et al. 10.3847/1538-4357/ad5666 (2024) </a:t>
            </a:r>
          </a:p>
          <a:p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66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3E003-1460-374A-02FC-9B162C27C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731C7-F26B-3B05-E777-44635B088D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(You can also come talk to me at my poster presentation later today!)</a:t>
            </a:r>
          </a:p>
        </p:txBody>
      </p:sp>
      <p:pic>
        <p:nvPicPr>
          <p:cNvPr id="6" name="Picture 5" descr="A green planet with black circles&#10;&#10;Description automatically generated">
            <a:extLst>
              <a:ext uri="{FF2B5EF4-FFF2-40B4-BE49-F238E27FC236}">
                <a16:creationId xmlns:a16="http://schemas.microsoft.com/office/drawing/2014/main" id="{F634BA36-E29E-918F-A305-80AF9191C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241" y="3446463"/>
            <a:ext cx="11303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9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BE81185C-0548-14EA-4DF7-A23071D5E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C8B4-DA8A-CE94-69D7-1E0B172E8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66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Road Trip with AJ</a:t>
            </a:r>
          </a:p>
        </p:txBody>
      </p:sp>
      <p:pic>
        <p:nvPicPr>
          <p:cNvPr id="15" name="Map: Blank State" descr="A white map with black background&#10;&#10;Description automatically generated">
            <a:extLst>
              <a:ext uri="{FF2B5EF4-FFF2-40B4-BE49-F238E27FC236}">
                <a16:creationId xmlns:a16="http://schemas.microsoft.com/office/drawing/2014/main" id="{6E986BE9-8335-AAA3-39A3-ADB26816BF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7882" y="960497"/>
            <a:ext cx="10515600" cy="5711059"/>
          </a:xfrm>
        </p:spPr>
      </p:pic>
      <p:pic>
        <p:nvPicPr>
          <p:cNvPr id="4" name="Map: OCC" descr="A map of the orange coast college&#10;&#10;Description automatically generated">
            <a:extLst>
              <a:ext uri="{FF2B5EF4-FFF2-40B4-BE49-F238E27FC236}">
                <a16:creationId xmlns:a16="http://schemas.microsoft.com/office/drawing/2014/main" id="{FD8D5742-9418-CDF7-B372-4B5961099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82" y="969438"/>
            <a:ext cx="10515602" cy="5711059"/>
          </a:xfrm>
          <a:prstGeom prst="rect">
            <a:avLst/>
          </a:prstGeom>
        </p:spPr>
      </p:pic>
      <p:sp>
        <p:nvSpPr>
          <p:cNvPr id="3" name="COVER-UP: OCC">
            <a:extLst>
              <a:ext uri="{FF2B5EF4-FFF2-40B4-BE49-F238E27FC236}">
                <a16:creationId xmlns:a16="http://schemas.microsoft.com/office/drawing/2014/main" id="{9EEE315C-B162-E383-F8F0-F9EFAE9272AB}"/>
              </a:ext>
            </a:extLst>
          </p:cNvPr>
          <p:cNvSpPr/>
          <p:nvPr/>
        </p:nvSpPr>
        <p:spPr>
          <a:xfrm>
            <a:off x="1715445" y="5584641"/>
            <a:ext cx="2448476" cy="1104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94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2A2E7-88D7-7121-6F7E-038F3618D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EAE48-B8C8-F2CC-65E8-A6A481E0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66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Road Trip with AJ</a:t>
            </a:r>
          </a:p>
        </p:txBody>
      </p:sp>
      <p:pic>
        <p:nvPicPr>
          <p:cNvPr id="5" name="Map: UC Santa Cruz" descr="A map of the orange coast college&#10;&#10;Description automatically generated">
            <a:extLst>
              <a:ext uri="{FF2B5EF4-FFF2-40B4-BE49-F238E27FC236}">
                <a16:creationId xmlns:a16="http://schemas.microsoft.com/office/drawing/2014/main" id="{FAC0D7BF-9AB7-E14B-77CC-E5190CA0F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82" y="969437"/>
            <a:ext cx="10515600" cy="5711059"/>
          </a:xfrm>
          <a:prstGeom prst="rect">
            <a:avLst/>
          </a:prstGeom>
        </p:spPr>
      </p:pic>
      <p:pic>
        <p:nvPicPr>
          <p:cNvPr id="8" name="Map: UW Bothell" descr="A white folder with black outline of the state of california&#10;&#10;Description automatically generated" hidden="1">
            <a:extLst>
              <a:ext uri="{FF2B5EF4-FFF2-40B4-BE49-F238E27FC236}">
                <a16:creationId xmlns:a16="http://schemas.microsoft.com/office/drawing/2014/main" id="{6F40DB98-FE08-7BA6-580E-365D3F69D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75" y="969435"/>
            <a:ext cx="10515607" cy="5711061"/>
          </a:xfrm>
          <a:prstGeom prst="rect">
            <a:avLst/>
          </a:prstGeom>
        </p:spPr>
      </p:pic>
      <p:sp>
        <p:nvSpPr>
          <p:cNvPr id="10" name="COVER-UP: Earth Sci Minor">
            <a:extLst>
              <a:ext uri="{FF2B5EF4-FFF2-40B4-BE49-F238E27FC236}">
                <a16:creationId xmlns:a16="http://schemas.microsoft.com/office/drawing/2014/main" id="{D73381D5-6107-418C-9DD6-D893A015BFE6}"/>
              </a:ext>
            </a:extLst>
          </p:cNvPr>
          <p:cNvSpPr/>
          <p:nvPr/>
        </p:nvSpPr>
        <p:spPr>
          <a:xfrm>
            <a:off x="936098" y="4823871"/>
            <a:ext cx="1516903" cy="26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VER-UP: Year">
            <a:extLst>
              <a:ext uri="{FF2B5EF4-FFF2-40B4-BE49-F238E27FC236}">
                <a16:creationId xmlns:a16="http://schemas.microsoft.com/office/drawing/2014/main" id="{07B3FA61-1E1D-8E34-9D9A-1EEAC2409D5A}"/>
              </a:ext>
            </a:extLst>
          </p:cNvPr>
          <p:cNvSpPr/>
          <p:nvPr/>
        </p:nvSpPr>
        <p:spPr>
          <a:xfrm>
            <a:off x="2550968" y="4639541"/>
            <a:ext cx="238991" cy="2234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68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3F4A6-3973-1236-ADCC-ECA9F6DE3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folder with black outline of the state of california&#10;&#10;Description automatically generated">
            <a:extLst>
              <a:ext uri="{FF2B5EF4-FFF2-40B4-BE49-F238E27FC236}">
                <a16:creationId xmlns:a16="http://schemas.microsoft.com/office/drawing/2014/main" id="{9F7F92FF-E47B-963F-58F3-F0B987E49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75" y="969435"/>
            <a:ext cx="10515607" cy="57110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E33999-37A9-DABA-8838-E735681A7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66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Road Trip with AJ</a:t>
            </a:r>
          </a:p>
        </p:txBody>
      </p:sp>
      <p:sp>
        <p:nvSpPr>
          <p:cNvPr id="7" name="COVER-UP: Earth Sci Minor">
            <a:extLst>
              <a:ext uri="{FF2B5EF4-FFF2-40B4-BE49-F238E27FC236}">
                <a16:creationId xmlns:a16="http://schemas.microsoft.com/office/drawing/2014/main" id="{14712C67-03FD-4316-8066-EAAB2AC3F225}"/>
              </a:ext>
            </a:extLst>
          </p:cNvPr>
          <p:cNvSpPr/>
          <p:nvPr/>
        </p:nvSpPr>
        <p:spPr>
          <a:xfrm>
            <a:off x="936098" y="4823871"/>
            <a:ext cx="1516903" cy="26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VER-UP: Year">
            <a:extLst>
              <a:ext uri="{FF2B5EF4-FFF2-40B4-BE49-F238E27FC236}">
                <a16:creationId xmlns:a16="http://schemas.microsoft.com/office/drawing/2014/main" id="{6BE9B021-C818-655C-348B-1635DC001855}"/>
              </a:ext>
            </a:extLst>
          </p:cNvPr>
          <p:cNvSpPr/>
          <p:nvPr/>
        </p:nvSpPr>
        <p:spPr>
          <a:xfrm>
            <a:off x="2550968" y="4639541"/>
            <a:ext cx="238991" cy="2234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6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289CF-CFB3-638C-EEC0-F94AA88E7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4CD38-6C25-CDFC-2A76-C688F9291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66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Road Trip with AJ</a:t>
            </a:r>
          </a:p>
        </p:txBody>
      </p:sp>
      <p:pic>
        <p:nvPicPr>
          <p:cNvPr id="15" name="Background frame" descr="A white map with black background&#10;&#10;Description automatically generated">
            <a:extLst>
              <a:ext uri="{FF2B5EF4-FFF2-40B4-BE49-F238E27FC236}">
                <a16:creationId xmlns:a16="http://schemas.microsoft.com/office/drawing/2014/main" id="{4F5424FB-37F1-9441-EA36-517097A101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882" y="960497"/>
            <a:ext cx="10515600" cy="5711059"/>
          </a:xfrm>
        </p:spPr>
      </p:pic>
      <p:pic>
        <p:nvPicPr>
          <p:cNvPr id="4" name="Picture 3" descr="A map of the orange coast college&#10;&#10;Description automatically generated">
            <a:extLst>
              <a:ext uri="{FF2B5EF4-FFF2-40B4-BE49-F238E27FC236}">
                <a16:creationId xmlns:a16="http://schemas.microsoft.com/office/drawing/2014/main" id="{01900A52-BE01-ED15-E582-5D4A1DEC0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82" y="969438"/>
            <a:ext cx="10515602" cy="5711059"/>
          </a:xfrm>
          <a:prstGeom prst="rect">
            <a:avLst/>
          </a:prstGeom>
        </p:spPr>
      </p:pic>
      <p:pic>
        <p:nvPicPr>
          <p:cNvPr id="5" name="Picture 4" descr="A map of the orange coast college&#10;&#10;Description automatically generated">
            <a:extLst>
              <a:ext uri="{FF2B5EF4-FFF2-40B4-BE49-F238E27FC236}">
                <a16:creationId xmlns:a16="http://schemas.microsoft.com/office/drawing/2014/main" id="{A01920F5-B2C2-CD09-8098-79746E1D4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82" y="969437"/>
            <a:ext cx="10515600" cy="5711059"/>
          </a:xfrm>
          <a:prstGeom prst="rect">
            <a:avLst/>
          </a:prstGeom>
        </p:spPr>
      </p:pic>
      <p:pic>
        <p:nvPicPr>
          <p:cNvPr id="8" name="Picture 7" descr="A white folder with black outline of the state of california&#10;&#10;Description automatically generated">
            <a:extLst>
              <a:ext uri="{FF2B5EF4-FFF2-40B4-BE49-F238E27FC236}">
                <a16:creationId xmlns:a16="http://schemas.microsoft.com/office/drawing/2014/main" id="{6B4B550F-ED24-2E78-1107-36C25504E2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875" y="969435"/>
            <a:ext cx="10515607" cy="5711061"/>
          </a:xfrm>
          <a:prstGeom prst="rect">
            <a:avLst/>
          </a:prstGeom>
        </p:spPr>
      </p:pic>
      <p:pic>
        <p:nvPicPr>
          <p:cNvPr id="3" name="Picture 2" descr="A map of the state of california&#10;&#10;Description automatically generated">
            <a:extLst>
              <a:ext uri="{FF2B5EF4-FFF2-40B4-BE49-F238E27FC236}">
                <a16:creationId xmlns:a16="http://schemas.microsoft.com/office/drawing/2014/main" id="{BA756BEC-F09E-0DE7-BB62-4B16DBD456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873" y="969433"/>
            <a:ext cx="10515605" cy="571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28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DDB75-7DFD-61FB-D388-577B72441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736" y="2455571"/>
            <a:ext cx="10302528" cy="1946857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Scientific Goal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: </a:t>
            </a:r>
            <a:r>
              <a:rPr lang="en-US" sz="3200" dirty="0">
                <a:latin typeface="Helvetica" pitchFamily="2" charset="0"/>
                <a:cs typeface="Arial" panose="020B0604020202020204" pitchFamily="34" charset="0"/>
              </a:rPr>
              <a:t>build a multimodal model capable of classifying astronomical transients from the Zwicky Transient Facility (ZTF) Survey as supernova or non-supernova, based on photometric data, image time series data, and metadata</a:t>
            </a:r>
          </a:p>
        </p:txBody>
      </p:sp>
    </p:spTree>
    <p:extLst>
      <p:ext uri="{BB962C8B-B14F-4D97-AF65-F5344CB8AC3E}">
        <p14:creationId xmlns:p14="http://schemas.microsoft.com/office/powerpoint/2010/main" val="383611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20041-2020-74F5-A84C-9F52FE657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8DB4-FFE2-ABB6-600F-E1CEE0717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4E187-75FB-01AB-C277-9B9E7EF4D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22291"/>
            <a:ext cx="5257800" cy="4667250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Helvetica" pitchFamily="2" charset="0"/>
                <a:cs typeface="Arial" panose="020B0604020202020204" pitchFamily="34" charset="0"/>
              </a:rPr>
              <a:t>Astronomical Transients: objects that temporarily change in brightness</a:t>
            </a:r>
          </a:p>
          <a:p>
            <a:pPr lvl="1"/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Supernova, tidal disruption events, variables stars</a:t>
            </a:r>
          </a:p>
          <a:p>
            <a:pPr lvl="1"/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Timescales range from seconds to years</a:t>
            </a:r>
          </a:p>
          <a:p>
            <a:r>
              <a:rPr lang="en-US" sz="2600" dirty="0">
                <a:latin typeface="Helvetica" pitchFamily="2" charset="0"/>
                <a:cs typeface="Arial" panose="020B0604020202020204" pitchFamily="34" charset="0"/>
              </a:rPr>
              <a:t>Why do we care about transients? </a:t>
            </a:r>
          </a:p>
          <a:p>
            <a:pPr lvl="1"/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SN </a:t>
            </a:r>
            <a:r>
              <a:rPr lang="en-US" sz="2100" dirty="0" err="1">
                <a:latin typeface="Helvetica" pitchFamily="2" charset="0"/>
                <a:cs typeface="Arial" panose="020B0604020202020204" pitchFamily="34" charset="0"/>
              </a:rPr>
              <a:t>Ia</a:t>
            </a:r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 – standard candle </a:t>
            </a:r>
          </a:p>
          <a:p>
            <a:pPr lvl="1"/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Optical counterparts of gravitational waves</a:t>
            </a:r>
          </a:p>
        </p:txBody>
      </p:sp>
      <p:pic>
        <p:nvPicPr>
          <p:cNvPr id="5" name="TransientPic" descr="A group of images of planets&#10;&#10;Description automatically generated">
            <a:extLst>
              <a:ext uri="{FF2B5EF4-FFF2-40B4-BE49-F238E27FC236}">
                <a16:creationId xmlns:a16="http://schemas.microsoft.com/office/drawing/2014/main" id="{AE682AC3-DB84-08CF-AD50-CEB8B57DC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680" y="2201144"/>
            <a:ext cx="5555829" cy="28183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CBB8B-74AA-9655-A4C3-2CCD271310BA}"/>
              </a:ext>
            </a:extLst>
          </p:cNvPr>
          <p:cNvSpPr txBox="1"/>
          <p:nvPr/>
        </p:nvSpPr>
        <p:spPr>
          <a:xfrm>
            <a:off x="7861636" y="6669847"/>
            <a:ext cx="4555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1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Reference: </a:t>
            </a:r>
            <a:r>
              <a:rPr lang="en-US" sz="1050" b="0" i="1" u="none" strike="noStrike" dirty="0" err="1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Djorgovski</a:t>
            </a:r>
            <a:r>
              <a:rPr lang="en-US" sz="1050" b="0" i="1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 et al 2012 DOI 10.1109/eScience.20216404437</a:t>
            </a:r>
            <a:endParaRPr lang="en-US" sz="105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A8A02C-2B2B-B69E-9F5B-F70E984052F6}"/>
              </a:ext>
            </a:extLst>
          </p:cNvPr>
          <p:cNvSpPr txBox="1"/>
          <p:nvPr/>
        </p:nvSpPr>
        <p:spPr>
          <a:xfrm>
            <a:off x="6529850" y="5019532"/>
            <a:ext cx="5139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Helvetica" pitchFamily="2" charset="0"/>
              </a:rPr>
              <a:t>Fig: Transients from the Catalina Real-time Transient Survey (</a:t>
            </a:r>
            <a:r>
              <a:rPr lang="en-US" sz="1000" dirty="0" err="1">
                <a:latin typeface="Helvetica" pitchFamily="2" charset="0"/>
              </a:rPr>
              <a:t>Djorgovski</a:t>
            </a:r>
            <a:r>
              <a:rPr lang="en-US" sz="1000" dirty="0">
                <a:latin typeface="Helvetica" pitchFamily="2" charset="0"/>
              </a:rPr>
              <a:t> et al. 2012)</a:t>
            </a:r>
          </a:p>
        </p:txBody>
      </p:sp>
    </p:spTree>
    <p:extLst>
      <p:ext uri="{BB962C8B-B14F-4D97-AF65-F5344CB8AC3E}">
        <p14:creationId xmlns:p14="http://schemas.microsoft.com/office/powerpoint/2010/main" val="361680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0F795-AB8C-B543-F8C8-5014DD997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BD066-BE2F-8FA0-322C-1177AD741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Scientific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39161-EA89-0836-83C3-1F97842016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488969"/>
            <a:ext cx="10943122" cy="333409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itchFamily="2" charset="0"/>
                <a:cs typeface="Arial" panose="020B0604020202020204" pitchFamily="34" charset="0"/>
              </a:rPr>
              <a:t>Astronomy has a data “problem” </a:t>
            </a:r>
          </a:p>
          <a:p>
            <a:pPr lvl="1"/>
            <a:r>
              <a:rPr lang="en-US" sz="1700" dirty="0">
                <a:latin typeface="Helvetica" pitchFamily="2" charset="0"/>
                <a:cs typeface="Arial" panose="020B0604020202020204" pitchFamily="34" charset="0"/>
              </a:rPr>
              <a:t>ZTF can trigger hundreds of thousands of alerts a night</a:t>
            </a:r>
          </a:p>
          <a:p>
            <a:pPr lvl="1"/>
            <a:r>
              <a:rPr lang="en-US" sz="1700" dirty="0">
                <a:latin typeface="Helvetica" pitchFamily="2" charset="0"/>
                <a:cs typeface="Arial" panose="020B0604020202020204" pitchFamily="34" charset="0"/>
              </a:rPr>
              <a:t>Upcoming Legacy Survey of Space and Time (LSST) expects millions of alerts a night </a:t>
            </a:r>
          </a:p>
          <a:p>
            <a:r>
              <a:rPr lang="en-US" sz="2400" dirty="0">
                <a:latin typeface="Helvetica" pitchFamily="2" charset="0"/>
                <a:cs typeface="Arial" panose="020B0604020202020204" pitchFamily="34" charset="0"/>
              </a:rPr>
              <a:t>Early classification is critical</a:t>
            </a:r>
          </a:p>
          <a:p>
            <a:pPr lvl="1"/>
            <a:r>
              <a:rPr lang="en-US" sz="1700" dirty="0">
                <a:latin typeface="Helvetica" pitchFamily="2" charset="0"/>
                <a:cs typeface="Arial" panose="020B0604020202020204" pitchFamily="34" charset="0"/>
              </a:rPr>
              <a:t>Identify unique candidates</a:t>
            </a:r>
          </a:p>
          <a:p>
            <a:pPr lvl="1"/>
            <a:r>
              <a:rPr lang="en-US" sz="1700" dirty="0">
                <a:latin typeface="Helvetica" pitchFamily="2" charset="0"/>
                <a:cs typeface="Arial" panose="020B0604020202020204" pitchFamily="34" charset="0"/>
              </a:rPr>
              <a:t>Informs follow-up observations</a:t>
            </a:r>
          </a:p>
          <a:p>
            <a:r>
              <a:rPr lang="en-US" sz="2400" dirty="0">
                <a:latin typeface="Helvetica" pitchFamily="2" charset="0"/>
                <a:cs typeface="Arial" panose="020B0604020202020204" pitchFamily="34" charset="0"/>
              </a:rPr>
              <a:t>Classifiers using astronomical image time series (</a:t>
            </a:r>
            <a:r>
              <a:rPr lang="en-US" sz="2400" dirty="0" err="1">
                <a:latin typeface="Helvetica" pitchFamily="2" charset="0"/>
                <a:cs typeface="Arial" panose="020B0604020202020204" pitchFamily="34" charset="0"/>
              </a:rPr>
              <a:t>Bairouk</a:t>
            </a:r>
            <a:r>
              <a:rPr lang="en-US" sz="2400" dirty="0">
                <a:latin typeface="Helvetica" pitchFamily="2" charset="0"/>
                <a:cs typeface="Arial" panose="020B0604020202020204" pitchFamily="34" charset="0"/>
              </a:rPr>
              <a:t> et al. 2023), photometric time series data (</a:t>
            </a:r>
            <a:r>
              <a:rPr lang="en-US" sz="2400" dirty="0" err="1">
                <a:latin typeface="Helvetica" pitchFamily="2" charset="0"/>
                <a:cs typeface="Arial" panose="020B0604020202020204" pitchFamily="34" charset="0"/>
              </a:rPr>
              <a:t>Revsbech</a:t>
            </a:r>
            <a:r>
              <a:rPr lang="en-US" sz="2400" dirty="0">
                <a:latin typeface="Helvetica" pitchFamily="2" charset="0"/>
                <a:cs typeface="Arial" panose="020B0604020202020204" pitchFamily="34" charset="0"/>
              </a:rPr>
              <a:t> et al. 2017, Boone 2019, Allam et al. 2024) have shown success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alomar" descr="A white dome building surrounded by trees&#10;&#10;Description automatically generated">
            <a:extLst>
              <a:ext uri="{FF2B5EF4-FFF2-40B4-BE49-F238E27FC236}">
                <a16:creationId xmlns:a16="http://schemas.microsoft.com/office/drawing/2014/main" id="{420BCBDA-B7C9-9FBC-7B4C-DB7CA2553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783" y="4759582"/>
            <a:ext cx="5652433" cy="1957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6A7998-72A4-4148-D182-A807CBC967AE}"/>
              </a:ext>
            </a:extLst>
          </p:cNvPr>
          <p:cNvSpPr txBox="1"/>
          <p:nvPr/>
        </p:nvSpPr>
        <p:spPr>
          <a:xfrm>
            <a:off x="9372904" y="6653847"/>
            <a:ext cx="609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1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Image Source: https://</a:t>
            </a:r>
            <a:r>
              <a:rPr lang="en-US" sz="1050" b="0" i="1" u="none" strike="noStrike" dirty="0" err="1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www.ztf.caltech.edu</a:t>
            </a:r>
            <a:r>
              <a:rPr lang="en-US" sz="1050" b="0" i="1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HelveticaNeue Regular"/>
              </a:rPr>
              <a:t>/</a:t>
            </a:r>
            <a:endParaRPr lang="en-US" sz="105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3706B-EB40-DF20-D13B-7780C727D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rchitecture" descr="A diagram of a process&#10;&#10;Description automatically generated">
            <a:extLst>
              <a:ext uri="{FF2B5EF4-FFF2-40B4-BE49-F238E27FC236}">
                <a16:creationId xmlns:a16="http://schemas.microsoft.com/office/drawing/2014/main" id="{BBDBAF1B-8C54-FEB3-FB86-307907FAA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553" y="910931"/>
            <a:ext cx="2216425" cy="51716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B6FBA9-776F-91EE-4995-1FE3461B3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26CCC-1299-4E2A-A737-F236B798B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3129"/>
            <a:ext cx="9314793" cy="4373940"/>
          </a:xfrm>
        </p:spPr>
        <p:txBody>
          <a:bodyPr/>
          <a:lstStyle/>
          <a:p>
            <a:r>
              <a:rPr lang="en-US" sz="2600" dirty="0">
                <a:latin typeface="Helvetica" pitchFamily="2" charset="0"/>
                <a:cs typeface="Arial" panose="020B0604020202020204" pitchFamily="34" charset="0"/>
              </a:rPr>
              <a:t>Basis: time-series transformer with </a:t>
            </a:r>
            <a:r>
              <a:rPr lang="en-US" sz="2600" dirty="0" err="1">
                <a:latin typeface="Helvetica" pitchFamily="2" charset="0"/>
                <a:cs typeface="Arial" panose="020B0604020202020204" pitchFamily="34" charset="0"/>
              </a:rPr>
              <a:t>multihead</a:t>
            </a:r>
            <a:r>
              <a:rPr lang="en-US" sz="2600" dirty="0">
                <a:latin typeface="Helvetica" pitchFamily="2" charset="0"/>
                <a:cs typeface="Arial" panose="020B0604020202020204" pitchFamily="34" charset="0"/>
              </a:rPr>
              <a:t> attention from Allam et al. 2024</a:t>
            </a:r>
          </a:p>
          <a:p>
            <a:pPr lvl="1"/>
            <a:r>
              <a:rPr lang="en-US" sz="2100" dirty="0">
                <a:latin typeface="Helvetica" pitchFamily="2" charset="0"/>
                <a:cs typeface="Arial" panose="020B0604020202020204" pitchFamily="34" charset="0"/>
              </a:rPr>
              <a:t>Gaussian Process interpolation of raw time series photometric data</a:t>
            </a:r>
          </a:p>
          <a:p>
            <a:r>
              <a:rPr lang="en-US" sz="2600" dirty="0">
                <a:latin typeface="Helvetica" pitchFamily="2" charset="0"/>
                <a:cs typeface="Arial" panose="020B0604020202020204" pitchFamily="34" charset="0"/>
              </a:rPr>
              <a:t>Images, additional metadata added to the model</a:t>
            </a:r>
            <a:endParaRPr lang="en-US" sz="2600" i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941A93-251D-17E2-3BC2-10FEC89DF78A}"/>
              </a:ext>
            </a:extLst>
          </p:cNvPr>
          <p:cNvSpPr txBox="1"/>
          <p:nvPr/>
        </p:nvSpPr>
        <p:spPr>
          <a:xfrm>
            <a:off x="6905700" y="6634735"/>
            <a:ext cx="6494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1" u="none" strike="noStrike" dirty="0">
                <a:solidFill>
                  <a:schemeClr val="bg2">
                    <a:lumMod val="50000"/>
                  </a:schemeClr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Reference:  </a:t>
            </a:r>
            <a:r>
              <a:rPr lang="en-US" sz="1050" i="1" dirty="0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Allam et al. 2024 DOI 10.1093/</a:t>
            </a:r>
            <a:r>
              <a:rPr lang="en-US" sz="1050" i="1" dirty="0" err="1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rasti</a:t>
            </a:r>
            <a:r>
              <a:rPr lang="en-US" sz="1050" i="1" dirty="0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/rzad046, </a:t>
            </a:r>
            <a:r>
              <a:rPr lang="en-US" sz="1050" i="1" dirty="0" err="1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github.com</a:t>
            </a:r>
            <a:r>
              <a:rPr lang="en-US" sz="1050" i="1" dirty="0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1050" i="1" dirty="0" err="1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tallamjr</a:t>
            </a:r>
            <a:r>
              <a:rPr lang="en-US" sz="1050" i="1" dirty="0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1050" i="1" dirty="0" err="1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astronet</a:t>
            </a:r>
            <a:r>
              <a:rPr lang="en-US" sz="1050" i="1" dirty="0">
                <a:solidFill>
                  <a:schemeClr val="bg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</p:txBody>
      </p:sp>
      <p:pic>
        <p:nvPicPr>
          <p:cNvPr id="10" name="Light Curve" descr="A graph of a graph with red and green stars&#10;&#10;Description automatically generated">
            <a:extLst>
              <a:ext uri="{FF2B5EF4-FFF2-40B4-BE49-F238E27FC236}">
                <a16:creationId xmlns:a16="http://schemas.microsoft.com/office/drawing/2014/main" id="{958D9B7D-A0DE-F9D6-6BB1-4034F729D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061" y="3429000"/>
            <a:ext cx="3910815" cy="3067764"/>
          </a:xfrm>
          <a:prstGeom prst="rect">
            <a:avLst/>
          </a:prstGeom>
        </p:spPr>
      </p:pic>
      <p:pic>
        <p:nvPicPr>
          <p:cNvPr id="12" name="ZTF Images" descr="A group of images of different sizes&#10;&#10;Description automatically generated with medium confidence">
            <a:extLst>
              <a:ext uri="{FF2B5EF4-FFF2-40B4-BE49-F238E27FC236}">
                <a16:creationId xmlns:a16="http://schemas.microsoft.com/office/drawing/2014/main" id="{E0AA30D9-1073-1F94-0461-3A13AA0A47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966" b="7382"/>
          <a:stretch/>
        </p:blipFill>
        <p:spPr>
          <a:xfrm>
            <a:off x="5589410" y="3402480"/>
            <a:ext cx="4384196" cy="31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4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</TotalTime>
  <Words>468</Words>
  <Application>Microsoft Macintosh PowerPoint</Application>
  <PresentationFormat>Widescreen</PresentationFormat>
  <Paragraphs>57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Helvetica</vt:lpstr>
      <vt:lpstr>Helvetica Neue</vt:lpstr>
      <vt:lpstr>HelveticaNeue Regular</vt:lpstr>
      <vt:lpstr>Office Theme</vt:lpstr>
      <vt:lpstr>A3D3 Postbac: Multimodal Classification of Astronomical Transients</vt:lpstr>
      <vt:lpstr>Road Trip with AJ</vt:lpstr>
      <vt:lpstr>Road Trip with AJ</vt:lpstr>
      <vt:lpstr>Road Trip with AJ</vt:lpstr>
      <vt:lpstr>Road Trip with AJ</vt:lpstr>
      <vt:lpstr>Scientific Goal: build a multimodal model capable of classifying astronomical transients from the Zwicky Transient Facility (ZTF) Survey as supernova or non-supernova, based on photometric data, image time series data, and metadata</vt:lpstr>
      <vt:lpstr>Background</vt:lpstr>
      <vt:lpstr>Scientific Motivation</vt:lpstr>
      <vt:lpstr>Model</vt:lpstr>
      <vt:lpstr>Results</vt:lpstr>
      <vt:lpstr>Results</vt:lpstr>
      <vt:lpstr>Future Work</vt:lpstr>
      <vt:lpstr>References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Alexandra Junell Brown</dc:creator>
  <cp:lastModifiedBy>abrown22</cp:lastModifiedBy>
  <cp:revision>16</cp:revision>
  <dcterms:created xsi:type="dcterms:W3CDTF">2024-10-13T03:07:15Z</dcterms:created>
  <dcterms:modified xsi:type="dcterms:W3CDTF">2024-10-14T04:59:01Z</dcterms:modified>
</cp:coreProperties>
</file>