
<file path=[Content_Types].xml><?xml version="1.0" encoding="utf-8"?>
<Types xmlns="http://schemas.openxmlformats.org/package/2006/content-types">
  <Default Extension="gif" ContentType="image/gif"/>
  <Default Extension="jpe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7" r:id="rId2"/>
    <p:sldId id="1238" r:id="rId3"/>
    <p:sldId id="1393" r:id="rId4"/>
    <p:sldId id="1425" r:id="rId5"/>
    <p:sldId id="1423" r:id="rId6"/>
    <p:sldId id="1426" r:id="rId7"/>
    <p:sldId id="1427" r:id="rId8"/>
    <p:sldId id="1455" r:id="rId9"/>
    <p:sldId id="1481" r:id="rId10"/>
    <p:sldId id="1482" r:id="rId11"/>
    <p:sldId id="1483" r:id="rId12"/>
    <p:sldId id="1485" r:id="rId13"/>
    <p:sldId id="1486" r:id="rId14"/>
    <p:sldId id="1514" r:id="rId15"/>
    <p:sldId id="1516" r:id="rId16"/>
    <p:sldId id="1489" r:id="rId17"/>
    <p:sldId id="1490" r:id="rId18"/>
    <p:sldId id="1491" r:id="rId19"/>
    <p:sldId id="1492" r:id="rId20"/>
    <p:sldId id="1493" r:id="rId21"/>
    <p:sldId id="1495" r:id="rId22"/>
    <p:sldId id="1496" r:id="rId23"/>
    <p:sldId id="1479"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DBDEF36-E47D-65D1-1F03-1EDA826DD30C}" name="Li, Pan" initials="PL" userId="S::pli77@gatech.edu::233309ea-cb79-4a95-bb3a-a1be1e9eaebf"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112"/>
    <p:restoredTop sz="81558" autoAdjust="0"/>
  </p:normalViewPr>
  <p:slideViewPr>
    <p:cSldViewPr snapToGrid="0" snapToObjects="1">
      <p:cViewPr varScale="1">
        <p:scale>
          <a:sx n="105" d="100"/>
          <a:sy n="105" d="100"/>
        </p:scale>
        <p:origin x="336" y="200"/>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8/10/relationships/authors" Targe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CAA0154-4CB8-C942-88EB-2545FC9C3A50}" type="datetimeFigureOut">
              <a:rPr lang="en-US" smtClean="0"/>
              <a:t>10/13/24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8769395-E7BF-F242-9B4A-91CAD7556399}" type="slidenum">
              <a:rPr lang="en-US" smtClean="0"/>
              <a:t>‹#›</a:t>
            </a:fld>
            <a:endParaRPr lang="en-US"/>
          </a:p>
        </p:txBody>
      </p:sp>
    </p:spTree>
    <p:extLst>
      <p:ext uri="{BB962C8B-B14F-4D97-AF65-F5344CB8AC3E}">
        <p14:creationId xmlns:p14="http://schemas.microsoft.com/office/powerpoint/2010/main" val="888985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t>Good morning, everyone.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t>Thanks</a:t>
            </a:r>
            <a:r>
              <a:rPr lang="zh-CN" altLang="en-US" dirty="0"/>
              <a:t> </a:t>
            </a:r>
            <a:r>
              <a:rPr lang="en-US" altLang="zh-CN" dirty="0"/>
              <a:t>for</a:t>
            </a:r>
            <a:r>
              <a:rPr lang="zh-CN" altLang="en-US" dirty="0"/>
              <a:t> </a:t>
            </a:r>
            <a:r>
              <a:rPr lang="en-US" altLang="zh-CN" dirty="0"/>
              <a:t>the</a:t>
            </a:r>
            <a:r>
              <a:rPr lang="zh-CN" altLang="en-US" dirty="0"/>
              <a:t> </a:t>
            </a:r>
            <a:r>
              <a:rPr lang="en-US" altLang="zh-CN" dirty="0" err="1"/>
              <a:t>invitaiton</a:t>
            </a:r>
            <a:endParaRPr lang="en-US" altLang="zh-CN" dirty="0"/>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t>Today, I</a:t>
            </a:r>
            <a:r>
              <a:rPr lang="zh-CN" altLang="en-US" dirty="0"/>
              <a:t> </a:t>
            </a:r>
            <a:r>
              <a:rPr lang="en-US" altLang="zh-CN" dirty="0"/>
              <a:t>would</a:t>
            </a:r>
            <a:r>
              <a:rPr lang="zh-CN" altLang="en-US" dirty="0"/>
              <a:t> </a:t>
            </a:r>
            <a:r>
              <a:rPr lang="en-US" altLang="zh-CN" dirty="0"/>
              <a:t>like</a:t>
            </a:r>
            <a:r>
              <a:rPr lang="zh-CN" altLang="en-US" dirty="0"/>
              <a:t> </a:t>
            </a:r>
            <a:r>
              <a:rPr lang="en-US" altLang="zh-CN" dirty="0"/>
              <a:t>to</a:t>
            </a:r>
            <a:r>
              <a:rPr lang="zh-CN" altLang="en-US" dirty="0"/>
              <a:t> </a:t>
            </a:r>
            <a:r>
              <a:rPr lang="en-US" altLang="zh-CN" dirty="0"/>
              <a:t>introduce our</a:t>
            </a:r>
            <a:r>
              <a:rPr lang="zh-CN" altLang="en-US" dirty="0"/>
              <a:t> </a:t>
            </a:r>
            <a:r>
              <a:rPr lang="en-US" altLang="zh-CN" dirty="0"/>
              <a:t>recent</a:t>
            </a:r>
            <a:r>
              <a:rPr lang="zh-CN" altLang="en-US" dirty="0"/>
              <a:t> </a:t>
            </a:r>
            <a:r>
              <a:rPr lang="en-US" altLang="zh-CN" dirty="0"/>
              <a:t>work</a:t>
            </a:r>
            <a:r>
              <a:rPr lang="zh-CN" altLang="en-US" dirty="0"/>
              <a:t> </a:t>
            </a:r>
            <a:r>
              <a:rPr lang="en-US" altLang="zh-CN" dirty="0"/>
              <a:t>that</a:t>
            </a:r>
            <a:r>
              <a:rPr lang="zh-CN" altLang="en-US" dirty="0"/>
              <a:t> </a:t>
            </a:r>
            <a:r>
              <a:rPr lang="en-US" altLang="zh-CN" dirty="0"/>
              <a:t>studies</a:t>
            </a:r>
            <a:r>
              <a:rPr lang="zh-CN" altLang="en-US" dirty="0"/>
              <a:t> </a:t>
            </a:r>
            <a:r>
              <a:rPr lang="en-US" altLang="zh-CN" dirty="0"/>
              <a:t>distribution shift problem in graph machine learning. </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t>I</a:t>
            </a:r>
            <a:r>
              <a:rPr lang="zh-CN" altLang="en-US" dirty="0"/>
              <a:t> </a:t>
            </a:r>
            <a:r>
              <a:rPr lang="en-US" altLang="zh-CN" dirty="0"/>
              <a:t>pick</a:t>
            </a:r>
            <a:r>
              <a:rPr lang="zh-CN" altLang="en-US" dirty="0"/>
              <a:t> </a:t>
            </a:r>
            <a:r>
              <a:rPr lang="en-US" altLang="zh-CN" dirty="0"/>
              <a:t>this</a:t>
            </a:r>
            <a:r>
              <a:rPr lang="zh-CN" altLang="en-US" dirty="0"/>
              <a:t> </a:t>
            </a:r>
            <a:r>
              <a:rPr lang="en-US" altLang="zh-CN" dirty="0"/>
              <a:t>topic</a:t>
            </a:r>
            <a:r>
              <a:rPr lang="zh-CN" altLang="en-US" dirty="0"/>
              <a:t> </a:t>
            </a:r>
            <a:r>
              <a:rPr lang="en-US" altLang="zh-CN" dirty="0"/>
              <a:t>because the</a:t>
            </a:r>
            <a:r>
              <a:rPr lang="zh-CN" altLang="en-US" dirty="0"/>
              <a:t> </a:t>
            </a:r>
            <a:r>
              <a:rPr lang="en-US" altLang="zh-CN" dirty="0"/>
              <a:t>motivation for us to study this problem comes from our collaborative project in A3D3.</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dirty="0"/>
              <a:t>Now let me get started. </a:t>
            </a:r>
          </a:p>
        </p:txBody>
      </p:sp>
      <p:sp>
        <p:nvSpPr>
          <p:cNvPr id="4" name="Slide Number Placeholder 3"/>
          <p:cNvSpPr>
            <a:spLocks noGrp="1"/>
          </p:cNvSpPr>
          <p:nvPr>
            <p:ph type="sldNum" sz="quarter" idx="5"/>
          </p:nvPr>
        </p:nvSpPr>
        <p:spPr/>
        <p:txBody>
          <a:bodyPr/>
          <a:lstStyle/>
          <a:p>
            <a:fld id="{D8769395-E7BF-F242-9B4A-91CAD7556399}" type="slidenum">
              <a:rPr lang="en-US" smtClean="0"/>
              <a:t>1</a:t>
            </a:fld>
            <a:endParaRPr lang="en-US"/>
          </a:p>
        </p:txBody>
      </p:sp>
    </p:spTree>
    <p:extLst>
      <p:ext uri="{BB962C8B-B14F-4D97-AF65-F5344CB8AC3E}">
        <p14:creationId xmlns:p14="http://schemas.microsoft.com/office/powerpoint/2010/main" val="63787096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To </a:t>
            </a:r>
            <a:r>
              <a:rPr lang="en-US" altLang="zh-CN" dirty="0"/>
              <a:t>proceed</a:t>
            </a:r>
            <a:r>
              <a:rPr lang="en-US" dirty="0"/>
              <a:t>, we would like to simplify the problem a bit. </a:t>
            </a:r>
          </a:p>
          <a:p>
            <a:pPr marL="171450" indent="-171450">
              <a:buFont typeface="Arial" panose="020B0604020202020204" pitchFamily="34" charset="0"/>
              <a:buChar char="•"/>
            </a:pPr>
            <a:r>
              <a:rPr lang="en-US" dirty="0"/>
              <a:t>We </a:t>
            </a:r>
            <a:r>
              <a:rPr lang="en-US" altLang="zh-CN" dirty="0"/>
              <a:t>may</a:t>
            </a:r>
            <a:r>
              <a:rPr lang="zh-CN" altLang="en-US" dirty="0"/>
              <a:t> </a:t>
            </a:r>
            <a:r>
              <a:rPr lang="en-US" dirty="0"/>
              <a:t>decompose the distribution shift into two parts:</a:t>
            </a:r>
          </a:p>
          <a:p>
            <a:pPr marL="171450" indent="-171450">
              <a:buFont typeface="Arial" panose="020B0604020202020204" pitchFamily="34" charset="0"/>
              <a:buChar char="•"/>
            </a:pPr>
            <a:r>
              <a:rPr lang="en-US" dirty="0"/>
              <a:t>One part is related to the graph structure, named structure shift, which often presents as</a:t>
            </a:r>
            <a:r>
              <a:rPr lang="zh-CN" altLang="en-US" dirty="0"/>
              <a:t> </a:t>
            </a:r>
            <a:r>
              <a:rPr lang="en-US" altLang="zh-CN" dirty="0"/>
              <a:t>the shift of </a:t>
            </a:r>
            <a:r>
              <a:rPr lang="en-US" dirty="0"/>
              <a:t>the connecting patterns between nodes.</a:t>
            </a:r>
          </a:p>
          <a:p>
            <a:pPr marL="171450" indent="-171450">
              <a:buFont typeface="Arial" panose="020B0604020202020204" pitchFamily="34" charset="0"/>
              <a:buChar char="•"/>
            </a:pPr>
            <a:r>
              <a:rPr lang="en-US" dirty="0"/>
              <a:t>For example, given a node from a certain class, the </a:t>
            </a:r>
            <a:r>
              <a:rPr lang="en-US" altLang="zh-CN" dirty="0"/>
              <a:t>distributions</a:t>
            </a:r>
            <a:r>
              <a:rPr lang="zh-CN" altLang="en-US" dirty="0"/>
              <a:t> </a:t>
            </a:r>
            <a:r>
              <a:rPr lang="en-US" altLang="zh-CN" dirty="0"/>
              <a:t>of</a:t>
            </a:r>
            <a:r>
              <a:rPr lang="zh-CN" altLang="en-US" dirty="0"/>
              <a:t> </a:t>
            </a:r>
            <a:r>
              <a:rPr lang="en-US" dirty="0"/>
              <a:t>its </a:t>
            </a:r>
            <a:r>
              <a:rPr lang="en-US" altLang="zh-CN" dirty="0"/>
              <a:t>labels</a:t>
            </a:r>
            <a:r>
              <a:rPr lang="zh-CN" altLang="en-US" dirty="0"/>
              <a:t> </a:t>
            </a:r>
            <a:r>
              <a:rPr lang="en-US" dirty="0"/>
              <a:t>may shift</a:t>
            </a:r>
            <a:r>
              <a:rPr lang="en-US" altLang="zh-CN" dirty="0"/>
              <a:t>.</a:t>
            </a:r>
            <a:r>
              <a:rPr lang="zh-CN" altLang="en-US" dirty="0"/>
              <a:t> </a:t>
            </a:r>
            <a:endParaRPr lang="en-US" altLang="zh-CN" dirty="0"/>
          </a:p>
          <a:p>
            <a:pPr marL="171450" indent="-171450">
              <a:buFont typeface="Arial" panose="020B0604020202020204" pitchFamily="34" charset="0"/>
              <a:buChar char="•"/>
            </a:pPr>
            <a:r>
              <a:rPr lang="en-US" altLang="zh-CN" dirty="0"/>
              <a:t>This</a:t>
            </a:r>
            <a:r>
              <a:rPr lang="zh-CN" altLang="en-US" dirty="0"/>
              <a:t> </a:t>
            </a:r>
            <a:r>
              <a:rPr lang="en-US" altLang="zh-CN" dirty="0"/>
              <a:t>is</a:t>
            </a:r>
            <a:r>
              <a:rPr lang="zh-CN" altLang="en-US" dirty="0"/>
              <a:t> </a:t>
            </a:r>
            <a:r>
              <a:rPr lang="en-US" altLang="zh-CN" dirty="0"/>
              <a:t>a</a:t>
            </a:r>
            <a:r>
              <a:rPr lang="zh-CN" altLang="en-US" dirty="0"/>
              <a:t> </a:t>
            </a:r>
            <a:r>
              <a:rPr lang="en-US" altLang="zh-CN" dirty="0"/>
              <a:t>type</a:t>
            </a:r>
            <a:r>
              <a:rPr lang="zh-CN" altLang="en-US" dirty="0"/>
              <a:t> </a:t>
            </a:r>
            <a:r>
              <a:rPr lang="en-US" altLang="zh-CN" dirty="0"/>
              <a:t>of</a:t>
            </a:r>
            <a:r>
              <a:rPr lang="zh-CN" altLang="en-US" dirty="0"/>
              <a:t> </a:t>
            </a:r>
            <a:r>
              <a:rPr lang="en-US" altLang="zh-CN" dirty="0"/>
              <a:t>structural</a:t>
            </a:r>
            <a:r>
              <a:rPr lang="zh-CN" altLang="en-US" dirty="0"/>
              <a:t> </a:t>
            </a:r>
            <a:r>
              <a:rPr lang="en-US" altLang="zh-CN" dirty="0"/>
              <a:t>shift</a:t>
            </a:r>
            <a:r>
              <a:rPr lang="zh-CN" altLang="en-US" dirty="0"/>
              <a:t> </a:t>
            </a:r>
            <a:endParaRPr lang="en-US" dirty="0"/>
          </a:p>
          <a:p>
            <a:pPr marL="171450" indent="-171450">
              <a:buFont typeface="Arial" panose="020B0604020202020204" pitchFamily="34" charset="0"/>
              <a:buChar char="•"/>
            </a:pPr>
            <a:r>
              <a:rPr lang="en-US" dirty="0"/>
              <a:t>Another type of shift is irrelevant to the graph structure.</a:t>
            </a:r>
          </a:p>
          <a:p>
            <a:pPr marL="171450" indent="-171450">
              <a:buFont typeface="Arial" panose="020B0604020202020204" pitchFamily="34" charset="0"/>
              <a:buChar char="•"/>
            </a:pPr>
            <a:r>
              <a:rPr lang="en-US" dirty="0"/>
              <a:t>This describes the shift in node features. </a:t>
            </a:r>
          </a:p>
        </p:txBody>
      </p:sp>
      <p:sp>
        <p:nvSpPr>
          <p:cNvPr id="4" name="Slide Number Placeholder 3"/>
          <p:cNvSpPr>
            <a:spLocks noGrp="1"/>
          </p:cNvSpPr>
          <p:nvPr>
            <p:ph type="sldNum" sz="quarter" idx="5"/>
          </p:nvPr>
        </p:nvSpPr>
        <p:spPr/>
        <p:txBody>
          <a:bodyPr/>
          <a:lstStyle/>
          <a:p>
            <a:fld id="{D8769395-E7BF-F242-9B4A-91CAD7556399}" type="slidenum">
              <a:rPr lang="en-US" smtClean="0"/>
              <a:t>10</a:t>
            </a:fld>
            <a:endParaRPr lang="en-US"/>
          </a:p>
        </p:txBody>
      </p:sp>
    </p:spTree>
    <p:extLst>
      <p:ext uri="{BB962C8B-B14F-4D97-AF65-F5344CB8AC3E}">
        <p14:creationId xmlns:p14="http://schemas.microsoft.com/office/powerpoint/2010/main" val="783928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The structure shift is unique to graph data. </a:t>
            </a:r>
          </a:p>
          <a:p>
            <a:pPr marL="171450" indent="-171450">
              <a:buFont typeface="Arial" panose="020B0604020202020204" pitchFamily="34" charset="0"/>
              <a:buChar char="•"/>
            </a:pPr>
            <a:r>
              <a:rPr lang="en-US" dirty="0"/>
              <a:t>It reflects the</a:t>
            </a:r>
            <a:r>
              <a:rPr lang="zh-CN" altLang="en-US" dirty="0"/>
              <a:t> </a:t>
            </a:r>
            <a:r>
              <a:rPr lang="en-US" altLang="zh-CN" dirty="0"/>
              <a:t>dependence</a:t>
            </a:r>
            <a:r>
              <a:rPr lang="zh-CN" altLang="en-US" dirty="0"/>
              <a:t> </a:t>
            </a:r>
            <a:r>
              <a:rPr lang="en-US" altLang="zh-CN" dirty="0"/>
              <a:t>between</a:t>
            </a:r>
            <a:r>
              <a:rPr lang="zh-CN" altLang="en-US" dirty="0"/>
              <a:t> </a:t>
            </a:r>
            <a:r>
              <a:rPr lang="en-US" altLang="zh-CN" dirty="0"/>
              <a:t>the data points</a:t>
            </a:r>
            <a:r>
              <a:rPr lang="en-US" dirty="0"/>
              <a:t>. </a:t>
            </a:r>
          </a:p>
          <a:p>
            <a:pPr marL="171450" indent="-171450">
              <a:buFont typeface="Arial" panose="020B0604020202020204" pitchFamily="34" charset="0"/>
              <a:buChar char="•"/>
            </a:pPr>
            <a:r>
              <a:rPr lang="en-US" dirty="0"/>
              <a:t>To handle it, we  definitely need to develop new solutions dedicated to graph data</a:t>
            </a:r>
          </a:p>
          <a:p>
            <a:pPr marL="171450" indent="-171450">
              <a:buFont typeface="Arial" panose="020B0604020202020204" pitchFamily="34" charset="0"/>
              <a:buChar char="•"/>
            </a:pPr>
            <a:r>
              <a:rPr lang="en-US" dirty="0"/>
              <a:t>In contrast, the feature shift can be handled by existing methods by viewing each node </a:t>
            </a:r>
            <a:r>
              <a:rPr lang="en-US" altLang="zh-CN" dirty="0"/>
              <a:t>as</a:t>
            </a:r>
            <a:r>
              <a:rPr lang="zh-CN" altLang="en-US" dirty="0"/>
              <a:t> </a:t>
            </a:r>
            <a:r>
              <a:rPr lang="en-US" altLang="zh-CN" dirty="0"/>
              <a:t>an</a:t>
            </a:r>
            <a:r>
              <a:rPr lang="zh-CN" altLang="en-US" dirty="0"/>
              <a:t> </a:t>
            </a:r>
            <a:r>
              <a:rPr lang="en-US" altLang="zh-CN" dirty="0"/>
              <a:t>independent</a:t>
            </a:r>
            <a:r>
              <a:rPr lang="zh-CN" altLang="en-US" dirty="0"/>
              <a:t> </a:t>
            </a:r>
            <a:r>
              <a:rPr lang="en-US" altLang="zh-CN" dirty="0"/>
              <a:t>object</a:t>
            </a:r>
            <a:r>
              <a:rPr lang="en-US" dirty="0"/>
              <a:t>. </a:t>
            </a:r>
          </a:p>
          <a:p>
            <a:pPr marL="171450" indent="-171450">
              <a:buFont typeface="Arial" panose="020B0604020202020204" pitchFamily="34" charset="0"/>
              <a:buChar char="•"/>
            </a:pPr>
            <a:r>
              <a:rPr lang="en-US" dirty="0"/>
              <a:t>So, we mainly talk about the structure shifts.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11</a:t>
            </a:fld>
            <a:endParaRPr lang="en-US"/>
          </a:p>
        </p:txBody>
      </p:sp>
    </p:spTree>
    <p:extLst>
      <p:ext uri="{BB962C8B-B14F-4D97-AF65-F5344CB8AC3E}">
        <p14:creationId xmlns:p14="http://schemas.microsoft.com/office/powerpoint/2010/main" val="24608535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effectLst/>
                <a:latin typeface="Calibri" panose="020F0502020204030204" pitchFamily="34" charset="0"/>
                <a:ea typeface="DengXian" panose="02010600030101010101" pitchFamily="2" charset="-122"/>
                <a:cs typeface="Times New Roman" panose="02020603050405020304" pitchFamily="18" charset="0"/>
              </a:rPr>
              <a:t>Such structure shifts widely exist in graph data, beyond the high energy physics example we showed.</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This figure illustrates  how different research communities shift by tracking the </a:t>
            </a:r>
            <a:r>
              <a:rPr lang="en-US" sz="1200" dirty="0" err="1">
                <a:effectLst/>
                <a:latin typeface="Calibri" panose="020F0502020204030204" pitchFamily="34" charset="0"/>
                <a:ea typeface="DengXian" panose="02010600030101010101" pitchFamily="2" charset="-122"/>
                <a:cs typeface="Times New Roman" panose="02020603050405020304" pitchFamily="18" charset="0"/>
              </a:rPr>
              <a:t>arxiv</a:t>
            </a:r>
            <a:r>
              <a:rPr lang="en-US" sz="1200" dirty="0">
                <a:effectLst/>
                <a:latin typeface="Calibri" panose="020F0502020204030204" pitchFamily="34" charset="0"/>
                <a:ea typeface="DengXian" panose="02010600030101010101" pitchFamily="2" charset="-122"/>
                <a:cs typeface="Times New Roman" panose="02020603050405020304" pitchFamily="18" charset="0"/>
              </a:rPr>
              <a:t> citation network over time.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Here the node sizes are proportional to the numbers of the papers published by the corresponding communities in each time period.</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The lines that connect nodes are the counted numbers of citations.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Two interesting observations are related to the structure shift in this graph.</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First the community of xxx</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1" dirty="0">
                <a:effectLst/>
                <a:latin typeface="Calibri" panose="020F0502020204030204" pitchFamily="34" charset="0"/>
                <a:ea typeface="DengXian" panose="02010600030101010101" pitchFamily="2" charset="-122"/>
                <a:cs typeface="Times New Roman" panose="02020603050405020304" pitchFamily="18" charset="0"/>
              </a:rPr>
              <a:t>Second, machine learning tended to cite the community of information theory more than computation and language ten years ago, while this trend has got reversed recently</a:t>
            </a:r>
            <a:r>
              <a:rPr lang="en-US" sz="1200" dirty="0">
                <a:effectLst/>
                <a:latin typeface="Calibri" panose="020F0502020204030204" pitchFamily="34" charset="0"/>
                <a:ea typeface="DengXian" panose="02010600030101010101" pitchFamily="2" charset="-122"/>
                <a:cs typeface="Times New Roman" panose="02020603050405020304" pitchFamily="18" charset="0"/>
              </a:rPr>
              <a: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effectLst/>
                <a:latin typeface="Calibri" panose="020F0502020204030204" pitchFamily="34" charset="0"/>
                <a:ea typeface="DengXian" panose="02010600030101010101" pitchFamily="2" charset="-122"/>
                <a:cs typeface="Times New Roman" panose="02020603050405020304" pitchFamily="18" charset="0"/>
              </a:rPr>
              <a:t>All of these reflect the structure shifts in this citation network. </a:t>
            </a: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12</a:t>
            </a:fld>
            <a:endParaRPr lang="en-US"/>
          </a:p>
        </p:txBody>
      </p:sp>
    </p:spTree>
    <p:extLst>
      <p:ext uri="{BB962C8B-B14F-4D97-AF65-F5344CB8AC3E}">
        <p14:creationId xmlns:p14="http://schemas.microsoft.com/office/powerpoint/2010/main" val="19508438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Next, we will introduce our proposed method to address the issue of structure shifts.</a:t>
            </a: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13</a:t>
            </a:fld>
            <a:endParaRPr lang="en-US"/>
          </a:p>
        </p:txBody>
      </p:sp>
    </p:spTree>
    <p:extLst>
      <p:ext uri="{BB962C8B-B14F-4D97-AF65-F5344CB8AC3E}">
        <p14:creationId xmlns:p14="http://schemas.microsoft.com/office/powerpoint/2010/main" val="30435562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Our core idea for solving this problem is quite intuitive.</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If we can estimate some quantity that characterizes the structural shift, we can then adjust the training graph by mitigating this shift,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so that the model trained on the adjusted graph can perform better on the test graph.</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In</a:t>
            </a:r>
            <a:r>
              <a:rPr lang="zh-CN" altLang="en-US" sz="1200" dirty="0"/>
              <a:t> </a:t>
            </a:r>
            <a:r>
              <a:rPr lang="en-US" altLang="zh-CN" sz="1200" dirty="0"/>
              <a:t>the</a:t>
            </a:r>
            <a:r>
              <a:rPr lang="zh-CN" altLang="en-US" sz="1200" dirty="0"/>
              <a:t> </a:t>
            </a:r>
            <a:r>
              <a:rPr lang="en-US" altLang="zh-CN" sz="1200" dirty="0"/>
              <a:t>figure,</a:t>
            </a:r>
            <a:r>
              <a:rPr lang="zh-CN" altLang="en-US" sz="1200" dirty="0"/>
              <a:t> </a:t>
            </a:r>
            <a:r>
              <a:rPr lang="en-US" altLang="zh-CN" sz="1200" dirty="0"/>
              <a:t>we</a:t>
            </a:r>
            <a:r>
              <a:rPr lang="zh-CN" altLang="en-US" sz="1200" dirty="0"/>
              <a:t> </a:t>
            </a:r>
            <a:r>
              <a:rPr lang="en-US" altLang="zh-CN" sz="1200" dirty="0"/>
              <a:t>should</a:t>
            </a:r>
            <a:r>
              <a:rPr lang="zh-CN" altLang="en-US" sz="1200" dirty="0"/>
              <a:t> </a:t>
            </a:r>
            <a:r>
              <a:rPr lang="en-US" altLang="zh-CN" sz="1200" dirty="0"/>
              <a:t>one</a:t>
            </a:r>
            <a:r>
              <a:rPr lang="zh-CN" altLang="en-US" sz="1200" dirty="0"/>
              <a:t> </a:t>
            </a:r>
            <a:r>
              <a:rPr lang="en-US" altLang="zh-CN" sz="1200" dirty="0"/>
              <a:t>example</a:t>
            </a:r>
            <a:r>
              <a:rPr lang="zh-CN" altLang="en-US" sz="1200" dirty="0"/>
              <a:t> </a:t>
            </a:r>
            <a:r>
              <a:rPr lang="en-US" altLang="zh-CN" sz="1200" dirty="0"/>
              <a:t>to</a:t>
            </a:r>
            <a:r>
              <a:rPr lang="zh-CN" altLang="en-US" sz="1200" dirty="0"/>
              <a:t> </a:t>
            </a:r>
            <a:r>
              <a:rPr lang="en-US" altLang="zh-CN" sz="1200" dirty="0"/>
              <a:t>characterize</a:t>
            </a:r>
            <a:r>
              <a:rPr lang="zh-CN" altLang="en-US" sz="1200" dirty="0"/>
              <a:t> </a:t>
            </a:r>
            <a:r>
              <a:rPr lang="en-US" altLang="zh-CN" sz="1200" dirty="0"/>
              <a:t>the</a:t>
            </a:r>
            <a:r>
              <a:rPr lang="zh-CN" altLang="en-US" sz="1200" dirty="0"/>
              <a:t> </a:t>
            </a:r>
            <a:r>
              <a:rPr lang="en-US" altLang="zh-CN" sz="1200" dirty="0"/>
              <a:t>structural</a:t>
            </a:r>
            <a:r>
              <a:rPr lang="zh-CN" altLang="en-US" sz="1200" dirty="0"/>
              <a:t> </a:t>
            </a:r>
            <a:r>
              <a:rPr lang="en-US" altLang="zh-CN" sz="1200" dirty="0"/>
              <a:t>shift</a:t>
            </a:r>
            <a:r>
              <a:rPr lang="zh-CN" altLang="en-US" sz="1200" dirty="0"/>
              <a:t> </a:t>
            </a:r>
            <a:r>
              <a:rPr lang="en-US" altLang="zh-CN" sz="1200" dirty="0"/>
              <a:t>that</a:t>
            </a:r>
            <a:r>
              <a:rPr lang="zh-CN" altLang="en-US" sz="1200" dirty="0"/>
              <a:t> </a:t>
            </a:r>
            <a:r>
              <a:rPr lang="en-US" altLang="zh-CN" sz="1200" dirty="0"/>
              <a:t>is</a:t>
            </a:r>
            <a:r>
              <a:rPr lang="zh-CN" altLang="en-US" sz="1200" dirty="0"/>
              <a:t> </a:t>
            </a:r>
            <a:r>
              <a:rPr lang="en-US" altLang="zh-CN" sz="1200" dirty="0"/>
              <a:t>the</a:t>
            </a:r>
            <a:r>
              <a:rPr lang="zh-CN" altLang="en-US" sz="1200" dirty="0"/>
              <a:t> </a:t>
            </a:r>
            <a:r>
              <a:rPr lang="en-US" altLang="zh-CN" sz="1200" dirty="0"/>
              <a:t>edge</a:t>
            </a:r>
            <a:r>
              <a:rPr lang="zh-CN" altLang="en-US" sz="1200" dirty="0"/>
              <a:t> </a:t>
            </a:r>
            <a:r>
              <a:rPr lang="en-US" altLang="zh-CN" sz="1200" dirty="0"/>
              <a:t>probability</a:t>
            </a:r>
            <a:r>
              <a:rPr lang="zh-CN" altLang="en-US" sz="1200" dirty="0"/>
              <a:t> </a:t>
            </a:r>
            <a:r>
              <a:rPr lang="en-US" altLang="zh-CN" sz="1200" dirty="0"/>
              <a:t>between</a:t>
            </a:r>
            <a:r>
              <a:rPr lang="zh-CN" altLang="en-US" sz="1200" dirty="0"/>
              <a:t> </a:t>
            </a:r>
            <a:r>
              <a:rPr lang="en-US" altLang="zh-CN" sz="1200" dirty="0"/>
              <a:t>different</a:t>
            </a:r>
            <a:r>
              <a:rPr lang="zh-CN" altLang="en-US" sz="1200" dirty="0"/>
              <a:t> </a:t>
            </a:r>
            <a:r>
              <a:rPr lang="en-US" altLang="zh-CN" sz="1200" dirty="0"/>
              <a:t>classes.</a:t>
            </a:r>
            <a:r>
              <a:rPr lang="zh-CN" altLang="en-US" sz="1200" dirty="0"/>
              <a:t> </a:t>
            </a:r>
            <a:endParaRPr lang="en-US" altLang="zh-CN" sz="12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Suppose</a:t>
            </a:r>
            <a:r>
              <a:rPr lang="zh-CN" altLang="en-US" sz="1200" dirty="0"/>
              <a:t> </a:t>
            </a:r>
            <a:r>
              <a:rPr lang="en-US" altLang="zh-CN" sz="1200" dirty="0"/>
              <a:t>we</a:t>
            </a:r>
            <a:r>
              <a:rPr lang="zh-CN" altLang="en-US" sz="1200" dirty="0"/>
              <a:t> </a:t>
            </a:r>
            <a:r>
              <a:rPr lang="en-US" altLang="zh-CN" sz="1200" dirty="0"/>
              <a:t>have</a:t>
            </a:r>
            <a:r>
              <a:rPr lang="zh-CN" altLang="en-US" sz="1200" dirty="0"/>
              <a:t> </a:t>
            </a:r>
            <a:r>
              <a:rPr lang="en-US" altLang="zh-CN" sz="1200" dirty="0"/>
              <a:t>these</a:t>
            </a:r>
            <a:r>
              <a:rPr lang="zh-CN" altLang="en-US" sz="1200" dirty="0"/>
              <a:t> </a:t>
            </a:r>
            <a:r>
              <a:rPr lang="en-US" altLang="zh-CN" sz="1200" dirty="0"/>
              <a:t>probabilities.</a:t>
            </a:r>
            <a:r>
              <a:rPr lang="zh-CN" altLang="en-US" sz="1200" dirty="0"/>
              <a:t> </a:t>
            </a:r>
            <a:endParaRPr lang="en-US" altLang="zh-CN" sz="12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We</a:t>
            </a:r>
            <a:r>
              <a:rPr lang="zh-CN" altLang="en-US" sz="1200" dirty="0"/>
              <a:t> </a:t>
            </a:r>
            <a:r>
              <a:rPr lang="en-US" altLang="zh-CN" sz="1200" dirty="0"/>
              <a:t>can</a:t>
            </a:r>
            <a:r>
              <a:rPr lang="zh-CN" altLang="en-US" sz="1200" dirty="0"/>
              <a:t> </a:t>
            </a:r>
            <a:r>
              <a:rPr lang="en-US" altLang="zh-CN" sz="1200" dirty="0"/>
              <a:t>use</a:t>
            </a:r>
            <a:r>
              <a:rPr lang="zh-CN" altLang="en-US" sz="1200" dirty="0"/>
              <a:t> </a:t>
            </a:r>
            <a:r>
              <a:rPr lang="en-US" altLang="zh-CN" sz="1200" dirty="0"/>
              <a:t>these</a:t>
            </a:r>
            <a:r>
              <a:rPr lang="zh-CN" altLang="en-US" sz="1200" dirty="0"/>
              <a:t> </a:t>
            </a:r>
            <a:r>
              <a:rPr lang="en-US" altLang="zh-CN" sz="1200" dirty="0" err="1"/>
              <a:t>probabilites</a:t>
            </a:r>
            <a:r>
              <a:rPr lang="zh-CN" altLang="en-US" sz="1200" dirty="0"/>
              <a:t> </a:t>
            </a:r>
            <a:r>
              <a:rPr lang="en-US" altLang="zh-CN" sz="1200" dirty="0"/>
              <a:t>to</a:t>
            </a:r>
            <a:r>
              <a:rPr lang="zh-CN" altLang="en-US" sz="1200" dirty="0"/>
              <a:t> </a:t>
            </a:r>
            <a:r>
              <a:rPr lang="en-US" altLang="zh-CN" sz="1200" dirty="0"/>
              <a:t>adjust</a:t>
            </a:r>
            <a:r>
              <a:rPr lang="zh-CN" altLang="en-US" sz="1200" dirty="0"/>
              <a:t> </a:t>
            </a:r>
            <a:r>
              <a:rPr lang="en-US" altLang="zh-CN" sz="1200" dirty="0"/>
              <a:t>the</a:t>
            </a:r>
            <a:r>
              <a:rPr lang="zh-CN" altLang="en-US" sz="1200" dirty="0"/>
              <a:t> </a:t>
            </a:r>
            <a:r>
              <a:rPr lang="en-US" altLang="zh-CN" sz="1200" dirty="0"/>
              <a:t>graph</a:t>
            </a:r>
            <a:r>
              <a:rPr lang="zh-CN" altLang="en-US" sz="1200" dirty="0"/>
              <a:t> </a:t>
            </a:r>
            <a:r>
              <a:rPr lang="en-US" altLang="zh-CN" sz="1200" dirty="0"/>
              <a:t>structure.</a:t>
            </a:r>
            <a:r>
              <a:rPr lang="zh-CN" altLang="en-US" sz="1200" dirty="0"/>
              <a:t> </a:t>
            </a:r>
            <a:endParaRPr lang="en-US" sz="12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However, the key question here is whether adjusting the edge probabilities is sufficient.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t>Also, whether the proposed method may have some performance guarantees?</a:t>
            </a:r>
            <a:endParaRPr lang="en-US"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200"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14</a:t>
            </a:fld>
            <a:endParaRPr lang="en-US"/>
          </a:p>
        </p:txBody>
      </p:sp>
    </p:spTree>
    <p:extLst>
      <p:ext uri="{BB962C8B-B14F-4D97-AF65-F5344CB8AC3E}">
        <p14:creationId xmlns:p14="http://schemas.microsoft.com/office/powerpoint/2010/main" val="9228740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t>One note is that if</a:t>
            </a:r>
            <a:r>
              <a:rPr lang="zh-CN" altLang="en-US" sz="1200" dirty="0"/>
              <a:t> </a:t>
            </a:r>
            <a:r>
              <a:rPr lang="en-US" altLang="zh-CN" sz="1200" dirty="0"/>
              <a:t>we</a:t>
            </a:r>
            <a:r>
              <a:rPr lang="zh-CN" altLang="en-US" sz="1200" dirty="0"/>
              <a:t> </a:t>
            </a:r>
            <a:r>
              <a:rPr lang="en-US" altLang="zh-CN" sz="1200" dirty="0"/>
              <a:t>adopt</a:t>
            </a:r>
            <a:r>
              <a:rPr lang="zh-CN" altLang="en-US" sz="1200" dirty="0"/>
              <a:t> </a:t>
            </a:r>
            <a:r>
              <a:rPr lang="en-US" altLang="zh-CN" sz="1200" dirty="0"/>
              <a:t>GNNs,</a:t>
            </a:r>
            <a:r>
              <a:rPr lang="zh-CN" altLang="en-US" sz="1200" dirty="0"/>
              <a:t> </a:t>
            </a:r>
            <a:r>
              <a:rPr lang="en-US" altLang="zh-CN" sz="1200" dirty="0"/>
              <a:t>given</a:t>
            </a:r>
            <a:r>
              <a:rPr lang="zh-CN" altLang="en-US" sz="1200" dirty="0"/>
              <a:t> </a:t>
            </a:r>
            <a:r>
              <a:rPr lang="en-US" altLang="zh-CN" sz="1200" dirty="0"/>
              <a:t>GNNs</a:t>
            </a:r>
            <a:r>
              <a:rPr lang="zh-CN" altLang="en-US" sz="1200" dirty="0"/>
              <a:t> </a:t>
            </a:r>
            <a:r>
              <a:rPr lang="en-US" altLang="zh-CN" sz="1200" dirty="0"/>
              <a:t>leverage</a:t>
            </a:r>
            <a:r>
              <a:rPr lang="zh-CN" altLang="en-US" sz="1200" dirty="0"/>
              <a:t> </a:t>
            </a:r>
            <a:r>
              <a:rPr lang="en-US" altLang="zh-CN" sz="1200" dirty="0"/>
              <a:t>the</a:t>
            </a:r>
            <a:r>
              <a:rPr lang="zh-CN" altLang="en-US" sz="1200" dirty="0"/>
              <a:t> </a:t>
            </a:r>
            <a:r>
              <a:rPr lang="en-US" altLang="zh-CN" sz="1200" dirty="0"/>
              <a:t>neighbors</a:t>
            </a:r>
            <a:r>
              <a:rPr lang="zh-CN" altLang="en-US" sz="1200" dirty="0"/>
              <a:t> </a:t>
            </a:r>
            <a:r>
              <a:rPr lang="en-US" altLang="zh-CN" sz="1200" dirty="0"/>
              <a:t>by</a:t>
            </a:r>
            <a:r>
              <a:rPr lang="zh-CN" altLang="en-US" sz="1200" dirty="0"/>
              <a:t> </a:t>
            </a:r>
            <a:r>
              <a:rPr lang="en-US" altLang="zh-CN" sz="1200" dirty="0"/>
              <a:t>performing</a:t>
            </a:r>
            <a:r>
              <a:rPr lang="zh-CN" altLang="en-US" sz="1200" dirty="0"/>
              <a:t> </a:t>
            </a:r>
            <a:r>
              <a:rPr lang="en-US" altLang="zh-CN" sz="1200" dirty="0"/>
              <a:t>some</a:t>
            </a:r>
            <a:r>
              <a:rPr lang="zh-CN" altLang="en-US" sz="1200" dirty="0"/>
              <a:t> </a:t>
            </a:r>
            <a:r>
              <a:rPr lang="en-US" altLang="zh-CN" sz="1200" dirty="0"/>
              <a:t>aggregation,</a:t>
            </a:r>
            <a:r>
              <a:rPr lang="zh-CN" altLang="en-US" sz="1200" dirty="0"/>
              <a:t> </a:t>
            </a:r>
            <a:r>
              <a:rPr lang="en-US" altLang="zh-CN" sz="1200" dirty="0"/>
              <a:t>either</a:t>
            </a:r>
            <a:r>
              <a:rPr lang="zh-CN" altLang="en-US" sz="1200" dirty="0"/>
              <a:t> </a:t>
            </a:r>
            <a:r>
              <a:rPr lang="en-US" altLang="zh-CN" sz="1200" dirty="0"/>
              <a:t>sum</a:t>
            </a:r>
            <a:r>
              <a:rPr lang="zh-CN" altLang="en-US" sz="1200" dirty="0"/>
              <a:t> </a:t>
            </a:r>
            <a:r>
              <a:rPr lang="en-US" altLang="zh-CN" sz="1200" dirty="0"/>
              <a:t>or</a:t>
            </a:r>
            <a:r>
              <a:rPr lang="zh-CN" altLang="en-US" sz="1200" dirty="0"/>
              <a:t> </a:t>
            </a:r>
            <a:r>
              <a:rPr lang="en-US" altLang="zh-CN" sz="1200" dirty="0"/>
              <a:t>mean,</a:t>
            </a:r>
            <a:r>
              <a:rPr lang="zh-CN" altLang="en-US" sz="1200" dirty="0"/>
              <a:t> </a:t>
            </a:r>
            <a:r>
              <a:rPr lang="en-US" altLang="zh-CN" sz="1200" dirty="0"/>
              <a:t>the bootstrap/resampling edges can be reduced to</a:t>
            </a:r>
            <a:r>
              <a:rPr lang="zh-CN" altLang="en-US" sz="1200" dirty="0"/>
              <a:t> </a:t>
            </a:r>
            <a:r>
              <a:rPr lang="en-US" altLang="zh-CN" sz="1200" dirty="0"/>
              <a:t>performing</a:t>
            </a:r>
            <a:r>
              <a:rPr lang="zh-CN" altLang="en-US" sz="1200" dirty="0"/>
              <a:t> </a:t>
            </a:r>
            <a:r>
              <a:rPr lang="en-US" altLang="zh-CN" sz="1200" dirty="0"/>
              <a:t>a weighted aggregation of neighbors</a:t>
            </a:r>
            <a:r>
              <a:rPr lang="zh-CN" altLang="en-US" sz="1200" dirty="0"/>
              <a:t> </a:t>
            </a:r>
            <a:r>
              <a:rPr lang="en-US" altLang="zh-CN" sz="1200" dirty="0"/>
              <a:t>in</a:t>
            </a:r>
            <a:r>
              <a:rPr lang="zh-CN" altLang="en-US" sz="1200" dirty="0"/>
              <a:t> </a:t>
            </a:r>
            <a:r>
              <a:rPr lang="en-US" altLang="zh-CN" sz="1200" dirty="0"/>
              <a:t>the</a:t>
            </a:r>
            <a:r>
              <a:rPr lang="zh-CN" altLang="en-US" sz="1200" dirty="0"/>
              <a:t> </a:t>
            </a:r>
            <a:r>
              <a:rPr lang="en-US" altLang="zh-CN" sz="1200" dirty="0"/>
              <a:t>sense</a:t>
            </a:r>
            <a:r>
              <a:rPr lang="zh-CN" altLang="en-US" sz="1200" dirty="0"/>
              <a:t> </a:t>
            </a:r>
            <a:r>
              <a:rPr lang="en-US" altLang="zh-CN" sz="1200" dirty="0"/>
              <a:t>of</a:t>
            </a:r>
            <a:r>
              <a:rPr lang="zh-CN" altLang="en-US" sz="1200" dirty="0"/>
              <a:t> </a:t>
            </a:r>
            <a:r>
              <a:rPr lang="en-US" altLang="zh-CN" sz="1200" dirty="0"/>
              <a:t>expectation.</a:t>
            </a:r>
            <a:r>
              <a:rPr lang="zh-CN" altLang="en-US" sz="1200" dirty="0"/>
              <a:t> </a:t>
            </a:r>
            <a:endParaRPr lang="en-US" sz="1000" dirty="0"/>
          </a:p>
          <a:p>
            <a:pPr marL="171450" indent="-171450">
              <a:buFont typeface="Arial" panose="020B0604020202020204" pitchFamily="34" charset="0"/>
              <a:buChar char="•"/>
            </a:pPr>
            <a:endParaRPr lang="en-US" altLang="zh-CN" dirty="0"/>
          </a:p>
          <a:p>
            <a:pPr marL="171450" indent="-171450">
              <a:buFont typeface="Arial" panose="020B0604020202020204" pitchFamily="34" charset="0"/>
              <a:buChar char="•"/>
            </a:pPr>
            <a:r>
              <a:rPr lang="en-US" altLang="zh-CN" dirty="0"/>
              <a:t>In</a:t>
            </a:r>
            <a:r>
              <a:rPr lang="zh-CN" altLang="en-US" dirty="0"/>
              <a:t> </a:t>
            </a:r>
            <a:r>
              <a:rPr lang="en-US" altLang="zh-CN" dirty="0"/>
              <a:t>case</a:t>
            </a:r>
            <a:r>
              <a:rPr lang="zh-CN" altLang="en-US" dirty="0"/>
              <a:t> </a:t>
            </a:r>
            <a:r>
              <a:rPr lang="en-US" altLang="zh-CN" dirty="0"/>
              <a:t>you</a:t>
            </a:r>
            <a:r>
              <a:rPr lang="zh-CN" altLang="en-US" dirty="0"/>
              <a:t> </a:t>
            </a:r>
            <a:r>
              <a:rPr lang="en-US" altLang="zh-CN" dirty="0"/>
              <a:t>may</a:t>
            </a:r>
            <a:r>
              <a:rPr lang="zh-CN" altLang="en-US" dirty="0"/>
              <a:t> </a:t>
            </a:r>
            <a:r>
              <a:rPr lang="en-US" altLang="zh-CN" dirty="0"/>
              <a:t>be</a:t>
            </a:r>
            <a:r>
              <a:rPr lang="zh-CN" altLang="en-US" dirty="0"/>
              <a:t> </a:t>
            </a:r>
            <a:r>
              <a:rPr lang="en-US" altLang="zh-CN" dirty="0"/>
              <a:t>not</a:t>
            </a:r>
            <a:r>
              <a:rPr lang="zh-CN" altLang="en-US" dirty="0"/>
              <a:t> </a:t>
            </a:r>
            <a:r>
              <a:rPr lang="en-US" altLang="zh-CN" dirty="0"/>
              <a:t>familiar</a:t>
            </a:r>
            <a:r>
              <a:rPr lang="zh-CN" altLang="en-US" dirty="0"/>
              <a:t> </a:t>
            </a:r>
            <a:r>
              <a:rPr lang="en-US" altLang="zh-CN" dirty="0"/>
              <a:t>with</a:t>
            </a:r>
            <a:r>
              <a:rPr lang="zh-CN" altLang="en-US" dirty="0"/>
              <a:t> </a:t>
            </a:r>
            <a:r>
              <a:rPr lang="en-US" altLang="zh-CN" dirty="0"/>
              <a:t>graph</a:t>
            </a:r>
            <a:r>
              <a:rPr lang="zh-CN" altLang="en-US" dirty="0"/>
              <a:t> </a:t>
            </a:r>
            <a:r>
              <a:rPr lang="en-US" altLang="zh-CN" dirty="0"/>
              <a:t>neural</a:t>
            </a:r>
            <a:r>
              <a:rPr lang="zh-CN" altLang="en-US" dirty="0"/>
              <a:t> </a:t>
            </a:r>
            <a:r>
              <a:rPr lang="en-US" altLang="zh-CN" dirty="0"/>
              <a:t>network,</a:t>
            </a:r>
            <a:r>
              <a:rPr lang="zh-CN" altLang="en-US" dirty="0"/>
              <a:t> </a:t>
            </a:r>
            <a:r>
              <a:rPr lang="en-US" altLang="zh-CN" dirty="0"/>
              <a:t>let</a:t>
            </a:r>
            <a:r>
              <a:rPr lang="zh-CN" altLang="en-US" dirty="0"/>
              <a:t> </a:t>
            </a:r>
            <a:r>
              <a:rPr lang="en-US" altLang="zh-CN" dirty="0"/>
              <a:t>me</a:t>
            </a:r>
            <a:r>
              <a:rPr lang="zh-CN" altLang="en-US" dirty="0"/>
              <a:t> </a:t>
            </a:r>
            <a:r>
              <a:rPr lang="en-US" altLang="zh-CN" dirty="0"/>
              <a:t>briefly</a:t>
            </a:r>
            <a:r>
              <a:rPr lang="zh-CN" altLang="en-US" dirty="0"/>
              <a:t> </a:t>
            </a:r>
            <a:r>
              <a:rPr lang="en-US" altLang="zh-CN" dirty="0"/>
              <a:t>introduce</a:t>
            </a:r>
            <a:r>
              <a:rPr lang="zh-CN" altLang="en-US" dirty="0"/>
              <a:t> </a:t>
            </a:r>
            <a:r>
              <a:rPr lang="en-US" altLang="zh-CN" dirty="0"/>
              <a:t>it</a:t>
            </a:r>
            <a:r>
              <a:rPr lang="zh-CN" altLang="en-US" dirty="0"/>
              <a:t> </a:t>
            </a:r>
            <a:r>
              <a:rPr lang="en-US" altLang="zh-CN" dirty="0"/>
              <a:t>here.</a:t>
            </a:r>
            <a:r>
              <a:rPr lang="zh-CN" altLang="en-US" dirty="0"/>
              <a:t> </a:t>
            </a:r>
            <a:endParaRPr lang="en-US" altLang="zh-CN" sz="1200" dirty="0"/>
          </a:p>
          <a:p>
            <a:pPr marL="171450" indent="-171450">
              <a:buFont typeface="Arial" panose="020B0604020202020204" pitchFamily="34" charset="0"/>
              <a:buChar char="•"/>
            </a:pPr>
            <a:r>
              <a:rPr lang="en-US" altLang="zh-CN" sz="1200" dirty="0"/>
              <a:t>…</a:t>
            </a: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15</a:t>
            </a:fld>
            <a:endParaRPr lang="en-US"/>
          </a:p>
        </p:txBody>
      </p:sp>
    </p:spTree>
    <p:extLst>
      <p:ext uri="{BB962C8B-B14F-4D97-AF65-F5344CB8AC3E}">
        <p14:creationId xmlns:p14="http://schemas.microsoft.com/office/powerpoint/2010/main" val="15058925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The first solution is very simple.</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Its name is </a:t>
            </a:r>
            <a:r>
              <a:rPr lang="en-US" sz="1000" dirty="0" err="1"/>
              <a:t>StruRW</a:t>
            </a:r>
            <a:r>
              <a:rPr lang="en-US" sz="1000" dirty="0"/>
              <a: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We assume the graph data satisfies contextual stochastic block model. Then, edges are conditionally independent of each other given the node labels.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Then, we may just estimate the edge probabilities for the source and target graphs.</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Note that in the target graph, we do not have labels so we use pseudo labels to do the estimation of B_T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Then, we compute the ratio between them and use this ratio as the edge weight on the source graphs.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The performance that will be shown later indicates that this operation improves the performance somehow.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However, we notice that this approach may only work when we assume there is not label distribution shift.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Here, I skip the detailed explanation.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If you are interested, you may check our next paper.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16</a:t>
            </a:fld>
            <a:endParaRPr lang="en-US"/>
          </a:p>
        </p:txBody>
      </p:sp>
    </p:spTree>
    <p:extLst>
      <p:ext uri="{BB962C8B-B14F-4D97-AF65-F5344CB8AC3E}">
        <p14:creationId xmlns:p14="http://schemas.microsoft.com/office/powerpoint/2010/main" val="30965525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This is also why we propose the second approach named pair-align.</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We notice that naively estimating the edge probabilities between two classes cannot address the problem.</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What actually needs to be estimated and adjust is this value.</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That is conditioning on one node label, the distribution of labels of its neighbors.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In our paper, we proved that by using this value to adjust the edge weights, if the node’s k-</a:t>
            </a:r>
            <a:r>
              <a:rPr lang="en-US" sz="1000" dirty="0" err="1"/>
              <a:t>th</a:t>
            </a:r>
            <a:r>
              <a:rPr lang="en-US" sz="1000" dirty="0"/>
              <a:t> layer representations’ distributions are aligned, after </a:t>
            </a:r>
            <a:r>
              <a:rPr lang="en-US" sz="1000" dirty="0" err="1"/>
              <a:t>gnn</a:t>
            </a:r>
            <a:r>
              <a:rPr lang="en-US" sz="1000" dirty="0"/>
              <a:t> mixes the neighbors’ representations, the next-layer </a:t>
            </a:r>
            <a:r>
              <a:rPr lang="en-US" sz="1000" dirty="0" err="1"/>
              <a:t>reresentations</a:t>
            </a:r>
            <a:r>
              <a:rPr lang="en-US" sz="1000" dirty="0"/>
              <a:t> still keep aligned given on some moderate assumption.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This means what.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This means if we may align the node representations at the very beginning then by performing graph neural networks/message passing way to aggregates features from the neighbors, the distributions can keep aligned.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Also,</a:t>
            </a:r>
            <a:r>
              <a:rPr lang="zh-CN" altLang="en-US" sz="1000" dirty="0"/>
              <a:t> </a:t>
            </a:r>
            <a:r>
              <a:rPr lang="en-US" altLang="zh-CN" sz="1000" dirty="0"/>
              <a:t>as</a:t>
            </a:r>
            <a:r>
              <a:rPr lang="zh-CN" altLang="en-US" sz="1000" dirty="0"/>
              <a:t> </a:t>
            </a:r>
            <a:r>
              <a:rPr lang="en-US" altLang="zh-CN" sz="1000" dirty="0"/>
              <a:t>we</a:t>
            </a:r>
            <a:r>
              <a:rPr lang="zh-CN" altLang="en-US" sz="1000" dirty="0"/>
              <a:t> </a:t>
            </a:r>
            <a:r>
              <a:rPr lang="en-US" altLang="zh-CN" sz="1000" dirty="0"/>
              <a:t>do</a:t>
            </a:r>
            <a:r>
              <a:rPr lang="zh-CN" altLang="en-US" sz="1000" dirty="0"/>
              <a:t> </a:t>
            </a:r>
            <a:r>
              <a:rPr lang="en-US" altLang="zh-CN" sz="1000" dirty="0"/>
              <a:t>not</a:t>
            </a:r>
            <a:r>
              <a:rPr lang="zh-CN" altLang="en-US" sz="1000" dirty="0"/>
              <a:t> </a:t>
            </a:r>
            <a:r>
              <a:rPr lang="en-US" altLang="zh-CN" sz="1000" dirty="0"/>
              <a:t>know</a:t>
            </a:r>
            <a:r>
              <a:rPr lang="zh-CN" altLang="en-US" sz="1000" dirty="0"/>
              <a:t> </a:t>
            </a:r>
            <a:r>
              <a:rPr lang="en-US" altLang="zh-CN" sz="1000" dirty="0"/>
              <a:t>the</a:t>
            </a:r>
            <a:r>
              <a:rPr lang="zh-CN" altLang="en-US" sz="1000" dirty="0"/>
              <a:t> </a:t>
            </a:r>
            <a:r>
              <a:rPr lang="en-US" altLang="zh-CN" sz="1000" dirty="0"/>
              <a:t>target</a:t>
            </a:r>
            <a:r>
              <a:rPr lang="zh-CN" altLang="en-US" sz="1000" dirty="0"/>
              <a:t> </a:t>
            </a:r>
            <a:r>
              <a:rPr lang="en-US" altLang="zh-CN" sz="1000" dirty="0"/>
              <a:t>domain</a:t>
            </a:r>
            <a:r>
              <a:rPr lang="zh-CN" altLang="en-US" sz="1000" dirty="0"/>
              <a:t> </a:t>
            </a:r>
            <a:r>
              <a:rPr lang="en-US" altLang="zh-CN" sz="1000" dirty="0"/>
              <a:t>node</a:t>
            </a:r>
            <a:r>
              <a:rPr lang="zh-CN" altLang="en-US" sz="1000" dirty="0"/>
              <a:t> </a:t>
            </a:r>
            <a:r>
              <a:rPr lang="en-US" altLang="zh-CN" sz="1000" dirty="0"/>
              <a:t>labels,</a:t>
            </a:r>
            <a:r>
              <a:rPr lang="zh-CN" altLang="en-US" sz="1000" dirty="0"/>
              <a:t> </a:t>
            </a:r>
            <a:r>
              <a:rPr lang="en-US" altLang="zh-CN" sz="1000" dirty="0"/>
              <a:t>we</a:t>
            </a:r>
            <a:r>
              <a:rPr lang="zh-CN" altLang="en-US" sz="1000" dirty="0"/>
              <a:t> </a:t>
            </a:r>
            <a:r>
              <a:rPr lang="en-US" altLang="zh-CN" sz="1000" dirty="0"/>
              <a:t>want</a:t>
            </a:r>
            <a:r>
              <a:rPr lang="zh-CN" altLang="en-US" sz="1000" dirty="0"/>
              <a:t> </a:t>
            </a:r>
            <a:r>
              <a:rPr lang="en-US" altLang="zh-CN" sz="1000" dirty="0"/>
              <a:t>to</a:t>
            </a:r>
            <a:r>
              <a:rPr lang="zh-CN" altLang="en-US" sz="1000" dirty="0"/>
              <a:t> </a:t>
            </a:r>
            <a:r>
              <a:rPr lang="en-US" altLang="zh-CN" sz="1000" dirty="0"/>
              <a:t>estimate</a:t>
            </a:r>
            <a:r>
              <a:rPr lang="zh-CN" altLang="en-US" sz="1000" dirty="0"/>
              <a:t> </a:t>
            </a:r>
            <a:r>
              <a:rPr lang="en-US" altLang="zh-CN" sz="1000" dirty="0"/>
              <a:t>P_T.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This</a:t>
            </a:r>
            <a:r>
              <a:rPr lang="zh-CN" altLang="en-US" sz="1000" dirty="0"/>
              <a:t> </a:t>
            </a:r>
            <a:r>
              <a:rPr lang="en-US" altLang="zh-CN" sz="1000" dirty="0"/>
              <a:t>requires</a:t>
            </a:r>
            <a:r>
              <a:rPr lang="zh-CN" altLang="en-US" sz="1000" dirty="0"/>
              <a:t> </a:t>
            </a:r>
            <a:r>
              <a:rPr lang="en-US" altLang="zh-CN" sz="1000" dirty="0"/>
              <a:t>us</a:t>
            </a:r>
            <a:r>
              <a:rPr lang="zh-CN" altLang="en-US" sz="1000" dirty="0"/>
              <a:t> </a:t>
            </a:r>
            <a:r>
              <a:rPr lang="en-US" altLang="zh-CN" sz="1000" dirty="0"/>
              <a:t>to</a:t>
            </a:r>
            <a:r>
              <a:rPr lang="zh-CN" altLang="en-US" sz="1000" dirty="0"/>
              <a:t> </a:t>
            </a:r>
            <a:r>
              <a:rPr lang="en-US" altLang="zh-CN" sz="1000" dirty="0"/>
              <a:t>xxx</a:t>
            </a:r>
            <a:endParaRPr lang="en-US"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As</a:t>
            </a:r>
            <a:r>
              <a:rPr lang="zh-CN" altLang="en-US" sz="1000" dirty="0"/>
              <a:t> </a:t>
            </a:r>
            <a:r>
              <a:rPr lang="en-US" sz="1000" dirty="0"/>
              <a:t>this part is slightly too technical, I am not going to discuss the details.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t>If you are interested in the details, please check our paper </a:t>
            </a:r>
            <a:r>
              <a:rPr lang="en-US" altLang="zh-CN" sz="1000" dirty="0"/>
              <a:t>or</a:t>
            </a:r>
            <a:r>
              <a:rPr lang="zh-CN" altLang="en-US" sz="1000" dirty="0"/>
              <a:t> </a:t>
            </a:r>
            <a:r>
              <a:rPr lang="en-US" sz="1000" dirty="0"/>
              <a:t>I am happy </a:t>
            </a:r>
            <a:r>
              <a:rPr lang="en-US" altLang="zh-CN" sz="1000" dirty="0"/>
              <a:t>to</a:t>
            </a:r>
            <a:r>
              <a:rPr lang="zh-CN" altLang="en-US" sz="1000" dirty="0"/>
              <a:t> </a:t>
            </a:r>
            <a:r>
              <a:rPr lang="en-US" altLang="zh-CN" sz="1000" dirty="0"/>
              <a:t>discuss</a:t>
            </a:r>
            <a:r>
              <a:rPr lang="zh-CN" altLang="en-US" sz="1000" dirty="0"/>
              <a:t> </a:t>
            </a:r>
            <a:r>
              <a:rPr lang="en-US" altLang="zh-CN" sz="1000" dirty="0"/>
              <a:t>it</a:t>
            </a:r>
            <a:r>
              <a:rPr lang="zh-CN" altLang="en-US" sz="1000" dirty="0"/>
              <a:t> </a:t>
            </a:r>
            <a:r>
              <a:rPr lang="en-US" altLang="zh-CN" sz="1000" dirty="0"/>
              <a:t>offline</a:t>
            </a:r>
            <a:r>
              <a:rPr lang="en-US" sz="1000" dirty="0"/>
              <a: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17</a:t>
            </a:fld>
            <a:endParaRPr lang="en-US"/>
          </a:p>
        </p:txBody>
      </p:sp>
    </p:spTree>
    <p:extLst>
      <p:ext uri="{BB962C8B-B14F-4D97-AF65-F5344CB8AC3E}">
        <p14:creationId xmlns:p14="http://schemas.microsoft.com/office/powerpoint/2010/main" val="245331194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Finally, we evaluate our methods on several real-world datasets including the pileup mitigation datasets.</a:t>
            </a:r>
          </a:p>
          <a:p>
            <a:pPr marL="171450" indent="-171450">
              <a:buFont typeface="Arial" panose="020B0604020202020204" pitchFamily="34" charset="0"/>
              <a:buChar char="•"/>
            </a:pPr>
            <a:r>
              <a:rPr lang="en-US" dirty="0"/>
              <a:t>Also, we also curated datasets to mimic some real-world distribution shifts in graph data.</a:t>
            </a:r>
          </a:p>
          <a:p>
            <a:pPr marL="171450" indent="-171450">
              <a:buFont typeface="Arial" panose="020B0604020202020204" pitchFamily="34" charset="0"/>
              <a:buChar char="•"/>
            </a:pPr>
            <a:r>
              <a:rPr lang="en-US" dirty="0"/>
              <a:t>We use them to further demonstrate the wide-range applicability of our methods.   </a:t>
            </a:r>
          </a:p>
          <a:p>
            <a:pPr marL="171450" indent="-171450">
              <a:buFont typeface="Arial" panose="020B0604020202020204" pitchFamily="34" charset="0"/>
              <a:buChar char="•"/>
            </a:pPr>
            <a:r>
              <a:rPr lang="en-US" dirty="0"/>
              <a:t>One is to partition Microsoft academic graph according to the countries the </a:t>
            </a:r>
            <a:r>
              <a:rPr lang="en-US" dirty="0" err="1"/>
              <a:t>papers’s</a:t>
            </a:r>
            <a:r>
              <a:rPr lang="en-US" dirty="0"/>
              <a:t> </a:t>
            </a:r>
            <a:r>
              <a:rPr lang="en-US" altLang="zh-CN" dirty="0"/>
              <a:t>leading</a:t>
            </a:r>
            <a:r>
              <a:rPr lang="zh-CN" altLang="en-US" dirty="0"/>
              <a:t> </a:t>
            </a:r>
            <a:r>
              <a:rPr lang="en-US" altLang="zh-CN" dirty="0"/>
              <a:t>institutes are in.</a:t>
            </a:r>
            <a:endParaRPr lang="en-US" dirty="0"/>
          </a:p>
          <a:p>
            <a:pPr marL="171450" indent="-171450">
              <a:buFont typeface="Arial" panose="020B0604020202020204" pitchFamily="34" charset="0"/>
              <a:buChar char="•"/>
            </a:pPr>
            <a:r>
              <a:rPr lang="en-US" dirty="0"/>
              <a:t>The other one is to track </a:t>
            </a:r>
            <a:r>
              <a:rPr lang="en-US" dirty="0" err="1"/>
              <a:t>arxiv</a:t>
            </a:r>
            <a:r>
              <a:rPr lang="en-US" dirty="0"/>
              <a:t> data across time. </a:t>
            </a:r>
          </a:p>
          <a:p>
            <a:pPr marL="171450" indent="-171450">
              <a:buFont typeface="Arial" panose="020B0604020202020204" pitchFamily="34" charset="0"/>
              <a:buChar char="•"/>
            </a:pPr>
            <a:r>
              <a:rPr lang="en-US" dirty="0"/>
              <a:t>We also verify our results on CSBM to test our theory.</a:t>
            </a:r>
          </a:p>
          <a:p>
            <a:pPr marL="171450" indent="-171450">
              <a:buFont typeface="Arial" panose="020B0604020202020204" pitchFamily="34" charset="0"/>
              <a:buChar char="•"/>
            </a:pPr>
            <a:r>
              <a:rPr lang="en-US" dirty="0"/>
              <a:t>In the paper, we have more extensive studies. </a:t>
            </a:r>
          </a:p>
          <a:p>
            <a:pPr marL="171450" indent="-171450">
              <a:buFont typeface="Arial" panose="020B0604020202020204" pitchFamily="34" charset="0"/>
              <a:buChar char="•"/>
            </a:pPr>
            <a:r>
              <a:rPr lang="en-US" dirty="0"/>
              <a:t>Here, we just highlight some results. </a:t>
            </a:r>
          </a:p>
        </p:txBody>
      </p:sp>
      <p:sp>
        <p:nvSpPr>
          <p:cNvPr id="4" name="Slide Number Placeholder 3"/>
          <p:cNvSpPr>
            <a:spLocks noGrp="1"/>
          </p:cNvSpPr>
          <p:nvPr>
            <p:ph type="sldNum" sz="quarter" idx="5"/>
          </p:nvPr>
        </p:nvSpPr>
        <p:spPr/>
        <p:txBody>
          <a:bodyPr/>
          <a:lstStyle/>
          <a:p>
            <a:fld id="{8157E572-31DA-2E4F-9E0F-3C6D8DE7CA87}" type="slidenum">
              <a:rPr lang="en-US" smtClean="0"/>
              <a:t>18</a:t>
            </a:fld>
            <a:endParaRPr lang="en-US"/>
          </a:p>
        </p:txBody>
      </p:sp>
    </p:spTree>
    <p:extLst>
      <p:ext uri="{BB962C8B-B14F-4D97-AF65-F5344CB8AC3E}">
        <p14:creationId xmlns:p14="http://schemas.microsoft.com/office/powerpoint/2010/main" val="40599018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first consider pileup mitigation datasets.</a:t>
            </a:r>
          </a:p>
          <a:p>
            <a:pPr marL="171450" indent="-171450">
              <a:buFont typeface="Arial" panose="020B0604020202020204" pitchFamily="34" charset="0"/>
              <a:buChar char="•"/>
            </a:pPr>
            <a:r>
              <a:rPr lang="en-US" dirty="0"/>
              <a:t>Actually, structure shifts are obvious when the pileup level changes. </a:t>
            </a:r>
          </a:p>
          <a:p>
            <a:pPr marL="171450" indent="-171450">
              <a:buFont typeface="Arial" panose="020B0604020202020204" pitchFamily="34" charset="0"/>
              <a:buChar char="•"/>
            </a:pPr>
            <a:r>
              <a:rPr lang="en-US" dirty="0"/>
              <a:t>Pair-align has three variants which address only conditional structure shift, or only label shift, or both.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19</a:t>
            </a:fld>
            <a:endParaRPr lang="en-US"/>
          </a:p>
        </p:txBody>
      </p:sp>
    </p:spTree>
    <p:extLst>
      <p:ext uri="{BB962C8B-B14F-4D97-AF65-F5344CB8AC3E}">
        <p14:creationId xmlns:p14="http://schemas.microsoft.com/office/powerpoint/2010/main" val="3504876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zh-CN" dirty="0"/>
              <a:t>These are my great collaborators. </a:t>
            </a:r>
          </a:p>
          <a:p>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2</a:t>
            </a:fld>
            <a:endParaRPr lang="en-US"/>
          </a:p>
        </p:txBody>
      </p:sp>
    </p:spTree>
    <p:extLst>
      <p:ext uri="{BB962C8B-B14F-4D97-AF65-F5344CB8AC3E}">
        <p14:creationId xmlns:p14="http://schemas.microsoft.com/office/powerpoint/2010/main" val="30441983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We first consider pileup mitigation datasets.</a:t>
            </a:r>
          </a:p>
          <a:p>
            <a:pPr marL="171450" indent="-171450">
              <a:buFont typeface="Arial" panose="020B0604020202020204" pitchFamily="34" charset="0"/>
              <a:buChar char="•"/>
            </a:pPr>
            <a:r>
              <a:rPr lang="en-US" dirty="0"/>
              <a:t>Actually, structure shifts are obvious when the pileup level changes. </a:t>
            </a:r>
          </a:p>
          <a:p>
            <a:pPr marL="171450" indent="-171450">
              <a:buFont typeface="Arial" panose="020B0604020202020204" pitchFamily="34" charset="0"/>
              <a:buChar char="•"/>
            </a:pPr>
            <a:r>
              <a:rPr lang="en-US" dirty="0"/>
              <a:t>Pair-align has three variants which address only conditional structure shift, or only label shift, or both. </a:t>
            </a:r>
          </a:p>
          <a:p>
            <a:pPr marL="171450" indent="-171450">
              <a:buFont typeface="Arial" panose="020B0604020202020204" pitchFamily="34" charset="0"/>
              <a:buChar char="•"/>
            </a:pPr>
            <a:r>
              <a:rPr lang="en-US" dirty="0"/>
              <a:t>Overall, pair-align achieves around 1% to 10% improvement.</a:t>
            </a:r>
          </a:p>
          <a:p>
            <a:pPr marL="171450" indent="-171450">
              <a:buFont typeface="Arial" panose="020B0604020202020204" pitchFamily="34" charset="0"/>
              <a:buChar char="•"/>
            </a:pPr>
            <a:r>
              <a:rPr lang="en-US" dirty="0"/>
              <a:t>In average, there is about 4% improvement.  </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20</a:t>
            </a:fld>
            <a:endParaRPr lang="en-US"/>
          </a:p>
        </p:txBody>
      </p:sp>
    </p:spTree>
    <p:extLst>
      <p:ext uri="{BB962C8B-B14F-4D97-AF65-F5344CB8AC3E}">
        <p14:creationId xmlns:p14="http://schemas.microsoft.com/office/powerpoint/2010/main" val="65094424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zh-CN" dirty="0"/>
              <a:t>For evaluation on other datasets, I will not go into the details. </a:t>
            </a:r>
          </a:p>
          <a:p>
            <a:pPr marL="171450" indent="-171450">
              <a:buFont typeface="Arial" panose="020B0604020202020204" pitchFamily="34" charset="0"/>
              <a:buChar char="•"/>
            </a:pPr>
            <a:r>
              <a:rPr lang="en-US" altLang="zh-CN" dirty="0"/>
              <a:t>If you would like to know more, please check the paper. </a:t>
            </a:r>
          </a:p>
          <a:p>
            <a:pPr marL="171450" indent="-171450">
              <a:buFont typeface="Arial" panose="020B0604020202020204" pitchFamily="34" charset="0"/>
              <a:buChar char="•"/>
            </a:pPr>
            <a:r>
              <a:rPr lang="en-US" altLang="zh-CN" dirty="0"/>
              <a:t>Both </a:t>
            </a:r>
            <a:r>
              <a:rPr lang="en-US" altLang="zh-CN" dirty="0" err="1"/>
              <a:t>StruRW</a:t>
            </a:r>
            <a:r>
              <a:rPr lang="en-US" altLang="zh-CN" dirty="0"/>
              <a:t> and PA achieve much performance, and PA’s improvement is much more obvious. </a:t>
            </a:r>
          </a:p>
        </p:txBody>
      </p:sp>
      <p:sp>
        <p:nvSpPr>
          <p:cNvPr id="4" name="Slide Number Placeholder 3"/>
          <p:cNvSpPr>
            <a:spLocks noGrp="1"/>
          </p:cNvSpPr>
          <p:nvPr>
            <p:ph type="sldNum" sz="quarter" idx="5"/>
          </p:nvPr>
        </p:nvSpPr>
        <p:spPr/>
        <p:txBody>
          <a:bodyPr/>
          <a:lstStyle/>
          <a:p>
            <a:fld id="{D8769395-E7BF-F242-9B4A-91CAD7556399}" type="slidenum">
              <a:rPr lang="en-US" smtClean="0"/>
              <a:t>21</a:t>
            </a:fld>
            <a:endParaRPr lang="en-US"/>
          </a:p>
        </p:txBody>
      </p:sp>
    </p:spTree>
    <p:extLst>
      <p:ext uri="{BB962C8B-B14F-4D97-AF65-F5344CB8AC3E}">
        <p14:creationId xmlns:p14="http://schemas.microsoft.com/office/powerpoint/2010/main" val="220762375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dirty="0"/>
              <a:t>Okay, that’s the first part of the talk. </a:t>
            </a:r>
          </a:p>
          <a:p>
            <a:pPr marL="171450" indent="-171450">
              <a:buFont typeface="Arial" panose="020B0604020202020204" pitchFamily="34" charset="0"/>
              <a:buChar char="•"/>
            </a:pPr>
            <a:r>
              <a:rPr lang="en-US" dirty="0"/>
              <a:t>Before we go to the second part of the talk, let me give a quick summary. </a:t>
            </a:r>
          </a:p>
          <a:p>
            <a:pPr marL="171450" indent="-171450">
              <a:buFont typeface="Arial" panose="020B0604020202020204" pitchFamily="34" charset="0"/>
              <a:buChar char="•"/>
            </a:pPr>
            <a:r>
              <a:rPr lang="en-US" dirty="0"/>
              <a:t>We introduced the data distribution shift problem in irregular data like graphs or point clouds, motivated by the application in </a:t>
            </a:r>
            <a:r>
              <a:rPr lang="en-US" altLang="zh-CN" dirty="0"/>
              <a:t>high-energy physics. </a:t>
            </a:r>
            <a:r>
              <a:rPr lang="en-US" dirty="0"/>
              <a:t>  </a:t>
            </a:r>
            <a:r>
              <a:rPr lang="en-US" altLang="zh-CN" dirty="0"/>
              <a:t> </a:t>
            </a:r>
          </a:p>
          <a:p>
            <a:pPr marL="171450" indent="-171450">
              <a:buFont typeface="Arial" panose="020B0604020202020204" pitchFamily="34" charset="0"/>
              <a:buChar char="•"/>
            </a:pPr>
            <a:r>
              <a:rPr lang="en-US" dirty="0"/>
              <a:t>For this problem, the mutual dependence between data points violates the common assumption adopted by existing works. </a:t>
            </a:r>
          </a:p>
          <a:p>
            <a:pPr marL="171450" indent="-171450">
              <a:buFont typeface="Arial" panose="020B0604020202020204" pitchFamily="34" charset="0"/>
              <a:buChar char="•"/>
            </a:pPr>
            <a:r>
              <a:rPr lang="en-US" dirty="0"/>
              <a:t>In particular, the structure shift formulates a new problem, which requires new algorithmic tools. </a:t>
            </a:r>
          </a:p>
          <a:p>
            <a:pPr marL="171450" indent="-171450">
              <a:buFont typeface="Arial" panose="020B0604020202020204" pitchFamily="34" charset="0"/>
              <a:buChar char="•"/>
            </a:pPr>
            <a:r>
              <a:rPr lang="en-US" dirty="0"/>
              <a:t>Our key idea is to adopt edge reweighting on the source graphs to calibrate the impact of the neighbors. </a:t>
            </a:r>
          </a:p>
          <a:p>
            <a:pPr marL="171450" indent="-171450">
              <a:buFont typeface="Arial" panose="020B0604020202020204" pitchFamily="34" charset="0"/>
              <a:buChar char="•"/>
            </a:pPr>
            <a:r>
              <a:rPr lang="en-US" dirty="0"/>
              <a:t>If we may achieve that in the two consecutive iterations of the algorithm, if the alignment of node representations/particular representation can be kept. </a:t>
            </a:r>
          </a:p>
          <a:p>
            <a:pPr marL="171450" indent="-171450">
              <a:buFont typeface="Arial" panose="020B0604020202020204" pitchFamily="34" charset="0"/>
              <a:buChar char="•"/>
            </a:pPr>
            <a:r>
              <a:rPr lang="en-US" dirty="0"/>
              <a:t>Then, we say that we have addressed the structure shift problem</a:t>
            </a:r>
          </a:p>
          <a:p>
            <a:pPr marL="0" indent="0">
              <a:buFont typeface="Arial" panose="020B0604020202020204" pitchFamily="34" charset="0"/>
              <a:buNone/>
            </a:pPr>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22</a:t>
            </a:fld>
            <a:endParaRPr lang="en-US"/>
          </a:p>
        </p:txBody>
      </p:sp>
    </p:spTree>
    <p:extLst>
      <p:ext uri="{BB962C8B-B14F-4D97-AF65-F5344CB8AC3E}">
        <p14:creationId xmlns:p14="http://schemas.microsoft.com/office/powerpoint/2010/main" val="2345005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en-US" altLang="zh-CN" dirty="0"/>
              <a:t>Thanks for your attention.</a:t>
            </a:r>
            <a:endParaRPr lang="en-US" dirty="0"/>
          </a:p>
          <a:p>
            <a:pPr marL="171450" indent="-171450">
              <a:buFont typeface="Arial" panose="020B0604020202020204" pitchFamily="34" charset="0"/>
              <a:buChar char="•"/>
            </a:pPr>
            <a:r>
              <a:rPr lang="en-US" dirty="0"/>
              <a:t>Next, I would like to take questions. </a:t>
            </a:r>
          </a:p>
          <a:p>
            <a:endParaRPr lang="en-US" dirty="0"/>
          </a:p>
        </p:txBody>
      </p:sp>
      <p:sp>
        <p:nvSpPr>
          <p:cNvPr id="4" name="Slide Number Placeholder 3"/>
          <p:cNvSpPr>
            <a:spLocks noGrp="1"/>
          </p:cNvSpPr>
          <p:nvPr>
            <p:ph type="sldNum" sz="quarter" idx="5"/>
          </p:nvPr>
        </p:nvSpPr>
        <p:spPr/>
        <p:txBody>
          <a:bodyPr/>
          <a:lstStyle/>
          <a:p>
            <a:fld id="{D8769395-E7BF-F242-9B4A-91CAD7556399}" type="slidenum">
              <a:rPr lang="en-US" smtClean="0"/>
              <a:t>23</a:t>
            </a:fld>
            <a:endParaRPr lang="en-US"/>
          </a:p>
        </p:txBody>
      </p:sp>
    </p:spTree>
    <p:extLst>
      <p:ext uri="{BB962C8B-B14F-4D97-AF65-F5344CB8AC3E}">
        <p14:creationId xmlns:p14="http://schemas.microsoft.com/office/powerpoint/2010/main" val="19972580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marR="0" lvl="0" indent="-342900">
              <a:lnSpc>
                <a:spcPct val="107000"/>
              </a:lnSpc>
              <a:spcBef>
                <a:spcPts val="0"/>
              </a:spcBef>
              <a:spcAft>
                <a:spcPts val="800"/>
              </a:spcAft>
              <a:buFont typeface="Arial" panose="020B0604020202020204" pitchFamily="34" charset="0"/>
              <a:buChar char="•"/>
            </a:pPr>
            <a:r>
              <a:rPr lang="en-US" altLang="zh-CN" sz="2000" dirty="0">
                <a:effectLst/>
                <a:latin typeface="Calibri" panose="020F0502020204030204" pitchFamily="34" charset="0"/>
                <a:ea typeface="+mn-ea"/>
                <a:cs typeface="Times New Roman" panose="02020603050405020304" pitchFamily="18" charset="0"/>
              </a:rPr>
              <a:t>We know that AI for science has recently attracted a lot of attention. </a:t>
            </a:r>
          </a:p>
          <a:p>
            <a:pPr marL="342900" marR="0" lvl="0" indent="-342900">
              <a:lnSpc>
                <a:spcPct val="107000"/>
              </a:lnSpc>
              <a:spcBef>
                <a:spcPts val="0"/>
              </a:spcBef>
              <a:spcAft>
                <a:spcPts val="800"/>
              </a:spcAft>
              <a:buFont typeface="Arial" panose="020B0604020202020204" pitchFamily="34" charset="0"/>
              <a:buChar char="•"/>
            </a:pPr>
            <a:r>
              <a:rPr lang="en-US" altLang="zh-CN" sz="2000" dirty="0">
                <a:effectLst/>
                <a:latin typeface="Calibri" panose="020F0502020204030204" pitchFamily="34" charset="0"/>
                <a:ea typeface="+mn-ea"/>
                <a:cs typeface="Times New Roman" panose="02020603050405020304" pitchFamily="18" charset="0"/>
              </a:rPr>
              <a:t>In scientific problems, data in many cases can are represented as graphs and with complex geometric features.</a:t>
            </a:r>
          </a:p>
          <a:p>
            <a:pPr marL="342900" marR="0" lvl="0" indent="-342900">
              <a:lnSpc>
                <a:spcPct val="107000"/>
              </a:lnSpc>
              <a:spcBef>
                <a:spcPts val="0"/>
              </a:spcBef>
              <a:spcAft>
                <a:spcPts val="800"/>
              </a:spcAft>
              <a:buFont typeface="Arial" panose="020B0604020202020204" pitchFamily="34" charset="0"/>
              <a:buChar char="•"/>
            </a:pPr>
            <a:r>
              <a:rPr lang="en-US" altLang="zh-CN" sz="2000" dirty="0">
                <a:effectLst/>
                <a:latin typeface="Calibri" panose="020F0502020204030204" pitchFamily="34" charset="0"/>
                <a:ea typeface="+mn-ea"/>
                <a:cs typeface="Times New Roman" panose="02020603050405020304" pitchFamily="18" charset="0"/>
              </a:rPr>
              <a:t>AI approaches are used to learn the representations of these data, which can be further leveraged to solve relevant prediction and inference tasks. </a:t>
            </a:r>
          </a:p>
          <a:p>
            <a:pPr marL="342900" marR="0" lvl="0" indent="-342900">
              <a:lnSpc>
                <a:spcPct val="107000"/>
              </a:lnSpc>
              <a:spcBef>
                <a:spcPts val="0"/>
              </a:spcBef>
              <a:spcAft>
                <a:spcPts val="800"/>
              </a:spcAft>
              <a:buFont typeface="Arial" panose="020B0604020202020204" pitchFamily="34" charset="0"/>
              <a:buChar char="•"/>
            </a:pPr>
            <a:r>
              <a:rPr lang="en-US" altLang="zh-CN" sz="2000" dirty="0">
                <a:effectLst/>
                <a:latin typeface="Calibri" panose="020F0502020204030204" pitchFamily="34" charset="0"/>
                <a:ea typeface="+mn-ea"/>
                <a:cs typeface="Times New Roman" panose="02020603050405020304" pitchFamily="18" charset="0"/>
              </a:rPr>
              <a:t>Examples includes such as to learn the molecule representations for molecular dynamic simulation, to learn the protein representations for protein folding and unfolding problems, so on and so forth. </a:t>
            </a:r>
          </a:p>
        </p:txBody>
      </p:sp>
      <p:sp>
        <p:nvSpPr>
          <p:cNvPr id="4" name="Slide Number Placeholder 3"/>
          <p:cNvSpPr>
            <a:spLocks noGrp="1"/>
          </p:cNvSpPr>
          <p:nvPr>
            <p:ph type="sldNum" sz="quarter" idx="5"/>
          </p:nvPr>
        </p:nvSpPr>
        <p:spPr/>
        <p:txBody>
          <a:bodyPr/>
          <a:lstStyle/>
          <a:p>
            <a:fld id="{8157E572-31DA-2E4F-9E0F-3C6D8DE7CA87}" type="slidenum">
              <a:rPr lang="en-US" smtClean="0"/>
              <a:t>3</a:t>
            </a:fld>
            <a:endParaRPr lang="en-US"/>
          </a:p>
        </p:txBody>
      </p:sp>
    </p:spTree>
    <p:extLst>
      <p:ext uri="{BB962C8B-B14F-4D97-AF65-F5344CB8AC3E}">
        <p14:creationId xmlns:p14="http://schemas.microsoft.com/office/powerpoint/2010/main" val="27369318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Actually,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 common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issue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when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are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to</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apply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AI</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methods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science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to</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deal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with</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distribution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shifts</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Because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scientific</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applications,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often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data</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use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for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training</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model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comes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from</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well-studied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regimes,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which</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may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not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align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well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with</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that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from</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regime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are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interested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that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often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under-explored.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particular,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for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hep,</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and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err="1">
                <a:effectLst/>
                <a:latin typeface="Calibri" panose="020F0502020204030204" pitchFamily="34" charset="0"/>
                <a:ea typeface="DengXian" panose="02010600030101010101" pitchFamily="2" charset="-122"/>
                <a:cs typeface="Times New Roman" panose="02020603050405020304" pitchFamily="18" charset="0"/>
              </a:rPr>
              <a:t>mma</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often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have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to</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rely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simulation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data</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for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model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training</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and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evaluate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them</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actual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experiment.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Simulation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often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cannot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cover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all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variation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actual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experiments.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So,</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 model trained based on simulation may encounter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distribution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shifts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data.</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4</a:t>
            </a:fld>
            <a:endParaRPr lang="en-US"/>
          </a:p>
        </p:txBody>
      </p:sp>
    </p:spTree>
    <p:extLst>
      <p:ext uri="{BB962C8B-B14F-4D97-AF65-F5344CB8AC3E}">
        <p14:creationId xmlns:p14="http://schemas.microsoft.com/office/powerpoint/2010/main" val="20350491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As</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I</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am</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now</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working</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on</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some</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collaborative</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projects</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on</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AI</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for</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high</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energy</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physics,</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let us use</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an example in high energy physics</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to</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illustrate</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0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000" dirty="0">
                <a:effectLst/>
                <a:latin typeface="Calibri" panose="020F0502020204030204" pitchFamily="34" charset="0"/>
                <a:ea typeface="DengXian" panose="02010600030101010101" pitchFamily="2" charset="-122"/>
                <a:cs typeface="Times New Roman" panose="02020603050405020304" pitchFamily="18" charset="0"/>
              </a:rPr>
              <a:t>distribution shifts.</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The primary applications of AI  in high energy physics is to process the date in</a:t>
            </a:r>
            <a:r>
              <a:rPr lang="zh-CN" altLang="en-US" sz="1000" dirty="0"/>
              <a:t> </a:t>
            </a:r>
            <a:r>
              <a:rPr lang="en-US" altLang="zh-CN" sz="1000" dirty="0"/>
              <a:t>the</a:t>
            </a:r>
            <a:r>
              <a:rPr lang="zh-CN" altLang="en-US" sz="1000" dirty="0"/>
              <a:t> </a:t>
            </a:r>
            <a:r>
              <a:rPr lang="en-US" altLang="zh-CN" sz="1000" dirty="0"/>
              <a:t>large</a:t>
            </a:r>
            <a:r>
              <a:rPr lang="zh-CN" altLang="en-US" sz="1000" dirty="0"/>
              <a:t> </a:t>
            </a:r>
            <a:r>
              <a:rPr lang="en-US" altLang="zh-CN" sz="1000" dirty="0"/>
              <a:t>hadron</a:t>
            </a:r>
            <a:r>
              <a:rPr lang="zh-CN" altLang="en-US" sz="1000" dirty="0"/>
              <a:t> </a:t>
            </a:r>
            <a:r>
              <a:rPr lang="en-US" altLang="zh-CN" sz="1000" dirty="0"/>
              <a:t>collider</a:t>
            </a:r>
            <a:r>
              <a:rPr lang="zh-CN" altLang="en-US" sz="1000" dirty="0"/>
              <a:t> </a:t>
            </a:r>
            <a:r>
              <a:rPr lang="en-US" altLang="zh-CN" sz="1000" dirty="0"/>
              <a:t>experiments.</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Specifically,</a:t>
            </a:r>
            <a:r>
              <a:rPr lang="zh-CN" altLang="en-US" sz="1000" dirty="0"/>
              <a:t> </a:t>
            </a:r>
            <a:r>
              <a:rPr lang="en-US" altLang="zh-CN" sz="1000" dirty="0"/>
              <a:t>in</a:t>
            </a:r>
            <a:r>
              <a:rPr lang="zh-CN" altLang="en-US" sz="1000" dirty="0"/>
              <a:t> </a:t>
            </a:r>
            <a:r>
              <a:rPr lang="en-US" altLang="zh-CN" sz="1000" dirty="0"/>
              <a:t>these</a:t>
            </a:r>
            <a:r>
              <a:rPr lang="zh-CN" altLang="en-US" sz="1000" dirty="0"/>
              <a:t> </a:t>
            </a:r>
            <a:r>
              <a:rPr lang="en-US" altLang="zh-CN" sz="1000" dirty="0"/>
              <a:t>experiments,</a:t>
            </a:r>
            <a:r>
              <a:rPr lang="zh-CN" altLang="en-US" sz="1000" dirty="0"/>
              <a:t> </a:t>
            </a:r>
            <a:r>
              <a:rPr lang="en-US" altLang="zh-CN" sz="1000" dirty="0"/>
              <a:t>when</a:t>
            </a:r>
            <a:r>
              <a:rPr lang="zh-CN" altLang="en-US" sz="1000" dirty="0"/>
              <a:t> </a:t>
            </a:r>
            <a:r>
              <a:rPr lang="en-US" altLang="zh-CN" sz="1000" dirty="0"/>
              <a:t>we</a:t>
            </a:r>
            <a:r>
              <a:rPr lang="zh-CN" altLang="en-US" sz="1000" dirty="0"/>
              <a:t> </a:t>
            </a:r>
            <a:r>
              <a:rPr lang="en-US" altLang="zh-CN" sz="1000" dirty="0"/>
              <a:t>have</a:t>
            </a:r>
            <a:r>
              <a:rPr lang="zh-CN" altLang="en-US" sz="1000" dirty="0"/>
              <a:t> </a:t>
            </a:r>
            <a:r>
              <a:rPr lang="en-US" altLang="zh-CN" sz="1000" dirty="0"/>
              <a:t>particle</a:t>
            </a:r>
            <a:r>
              <a:rPr lang="zh-CN" altLang="en-US" sz="1000" dirty="0"/>
              <a:t> </a:t>
            </a:r>
            <a:r>
              <a:rPr lang="en-US" altLang="zh-CN" sz="1000" dirty="0"/>
              <a:t>collision,</a:t>
            </a:r>
            <a:r>
              <a:rPr lang="zh-CN" altLang="en-US" sz="1000" dirty="0"/>
              <a:t> </a:t>
            </a:r>
            <a:r>
              <a:rPr lang="en-US" altLang="zh-CN" sz="1000" dirty="0"/>
              <a:t>new</a:t>
            </a:r>
            <a:r>
              <a:rPr lang="zh-CN" altLang="en-US" sz="1000" dirty="0"/>
              <a:t> </a:t>
            </a:r>
            <a:r>
              <a:rPr lang="en-US" altLang="zh-CN" sz="1000" dirty="0"/>
              <a:t>particles</a:t>
            </a:r>
            <a:r>
              <a:rPr lang="zh-CN" altLang="en-US" sz="1000" dirty="0"/>
              <a:t> </a:t>
            </a:r>
            <a:r>
              <a:rPr lang="en-US" altLang="zh-CN" sz="1000" dirty="0"/>
              <a:t>may</a:t>
            </a:r>
            <a:r>
              <a:rPr lang="zh-CN" altLang="en-US" sz="1000" dirty="0"/>
              <a:t> </a:t>
            </a:r>
            <a:r>
              <a:rPr lang="en-US" altLang="zh-CN" sz="1000" dirty="0"/>
              <a:t>be</a:t>
            </a:r>
            <a:r>
              <a:rPr lang="zh-CN" altLang="en-US" sz="1000" dirty="0"/>
              <a:t> </a:t>
            </a:r>
            <a:r>
              <a:rPr lang="en-US" altLang="zh-CN" sz="1000" dirty="0"/>
              <a:t>generated in the collision and decay in the scattering process.</a:t>
            </a:r>
            <a:r>
              <a:rPr lang="zh-CN" altLang="en-US" sz="1000" dirty="0"/>
              <a:t> </a:t>
            </a:r>
            <a:endParaRPr lang="en-US" altLang="zh-CN"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When</a:t>
            </a:r>
            <a:r>
              <a:rPr lang="zh-CN" altLang="en-US" sz="1000" dirty="0"/>
              <a:t> </a:t>
            </a:r>
            <a:r>
              <a:rPr lang="en-US" altLang="zh-CN" sz="1000" dirty="0"/>
              <a:t>generated</a:t>
            </a:r>
            <a:r>
              <a:rPr lang="zh-CN" altLang="en-US" sz="1000" dirty="0"/>
              <a:t> </a:t>
            </a:r>
            <a:r>
              <a:rPr lang="en-US" altLang="zh-CN" sz="1000" dirty="0"/>
              <a:t>these</a:t>
            </a:r>
            <a:r>
              <a:rPr lang="zh-CN" altLang="en-US" sz="1000" dirty="0"/>
              <a:t> </a:t>
            </a:r>
            <a:r>
              <a:rPr lang="en-US" altLang="zh-CN" sz="1000" dirty="0"/>
              <a:t>particles</a:t>
            </a:r>
            <a:r>
              <a:rPr lang="zh-CN" altLang="en-US" sz="1000" dirty="0"/>
              <a:t> </a:t>
            </a:r>
            <a:r>
              <a:rPr lang="en-US" altLang="zh-CN" sz="1000" dirty="0"/>
              <a:t>pass</a:t>
            </a:r>
            <a:r>
              <a:rPr lang="zh-CN" altLang="en-US" sz="1000" dirty="0"/>
              <a:t> </a:t>
            </a:r>
            <a:r>
              <a:rPr lang="en-US" altLang="zh-CN" sz="1000" dirty="0"/>
              <a:t>through</a:t>
            </a:r>
            <a:r>
              <a:rPr lang="zh-CN" altLang="en-US" sz="1000" dirty="0"/>
              <a:t> </a:t>
            </a:r>
            <a:r>
              <a:rPr lang="en-US" altLang="zh-CN" sz="1000" dirty="0"/>
              <a:t>the</a:t>
            </a:r>
            <a:r>
              <a:rPr lang="zh-CN" altLang="en-US" sz="1000" dirty="0"/>
              <a:t> </a:t>
            </a:r>
            <a:r>
              <a:rPr lang="en-US" altLang="zh-CN" sz="1000" dirty="0"/>
              <a:t>detectors,</a:t>
            </a:r>
            <a:r>
              <a:rPr lang="zh-CN" altLang="en-US" sz="1000" dirty="0"/>
              <a:t> </a:t>
            </a:r>
            <a:r>
              <a:rPr lang="en-US" altLang="zh-CN" sz="1000" dirty="0"/>
              <a:t>they</a:t>
            </a:r>
            <a:r>
              <a:rPr lang="zh-CN" altLang="en-US" sz="1000" dirty="0"/>
              <a:t> </a:t>
            </a:r>
            <a:r>
              <a:rPr lang="en-US" altLang="zh-CN" sz="1000" dirty="0"/>
              <a:t>may</a:t>
            </a:r>
            <a:r>
              <a:rPr lang="zh-CN" altLang="en-US" sz="1000" dirty="0"/>
              <a:t> </a:t>
            </a:r>
            <a:r>
              <a:rPr lang="en-US" altLang="zh-CN" sz="1000" dirty="0"/>
              <a:t>leave</a:t>
            </a:r>
            <a:r>
              <a:rPr lang="zh-CN" altLang="en-US" sz="1000" dirty="0"/>
              <a:t> </a:t>
            </a:r>
            <a:r>
              <a:rPr lang="en-US" altLang="zh-CN" sz="1000" dirty="0"/>
              <a:t>signals</a:t>
            </a:r>
            <a:r>
              <a:rPr lang="zh-CN" altLang="en-US" sz="1000" dirty="0"/>
              <a:t> </a:t>
            </a:r>
            <a:r>
              <a:rPr lang="en-US" altLang="zh-CN" sz="1000" dirty="0"/>
              <a:t>on</a:t>
            </a:r>
            <a:r>
              <a:rPr lang="zh-CN" altLang="en-US" sz="1000" dirty="0"/>
              <a:t> </a:t>
            </a:r>
            <a:r>
              <a:rPr lang="en-US" altLang="zh-CN" sz="1000" dirty="0"/>
              <a:t>the</a:t>
            </a:r>
            <a:r>
              <a:rPr lang="zh-CN" altLang="en-US" sz="1000" dirty="0"/>
              <a:t> </a:t>
            </a:r>
            <a:r>
              <a:rPr lang="en-US" altLang="zh-CN" sz="1000" dirty="0"/>
              <a:t>detectors.</a:t>
            </a:r>
            <a:r>
              <a:rPr lang="zh-CN" altLang="en-US" sz="1000" dirty="0"/>
              <a:t> </a:t>
            </a:r>
            <a:endParaRPr lang="en-US" altLang="zh-CN"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000" dirty="0"/>
              <a:t>The</a:t>
            </a:r>
            <a:r>
              <a:rPr lang="zh-CN" altLang="en-US" sz="1000" dirty="0"/>
              <a:t> </a:t>
            </a:r>
            <a:r>
              <a:rPr lang="en-US" altLang="zh-CN" sz="1000" dirty="0"/>
              <a:t>signals</a:t>
            </a:r>
            <a:r>
              <a:rPr lang="zh-CN" altLang="en-US" sz="1000" dirty="0"/>
              <a:t> </a:t>
            </a:r>
            <a:r>
              <a:rPr lang="en-US" altLang="zh-CN" sz="1000" dirty="0"/>
              <a:t>can</a:t>
            </a:r>
            <a:r>
              <a:rPr lang="zh-CN" altLang="en-US" sz="1000" dirty="0"/>
              <a:t> </a:t>
            </a:r>
            <a:r>
              <a:rPr lang="en-US" altLang="zh-CN" sz="1000" dirty="0"/>
              <a:t>be</a:t>
            </a:r>
            <a:r>
              <a:rPr lang="zh-CN" altLang="en-US" sz="1000" dirty="0"/>
              <a:t> </a:t>
            </a:r>
            <a:r>
              <a:rPr lang="en-US" altLang="zh-CN" sz="1000" dirty="0"/>
              <a:t>represented</a:t>
            </a:r>
            <a:r>
              <a:rPr lang="zh-CN" altLang="en-US" sz="1000" dirty="0"/>
              <a:t> </a:t>
            </a:r>
            <a:r>
              <a:rPr lang="en-US" altLang="zh-CN" sz="1000" dirty="0"/>
              <a:t>as</a:t>
            </a:r>
            <a:r>
              <a:rPr lang="zh-CN" altLang="en-US" sz="1000" dirty="0"/>
              <a:t> </a:t>
            </a:r>
            <a:r>
              <a:rPr lang="en-US" altLang="zh-CN" sz="1000" dirty="0"/>
              <a:t>point</a:t>
            </a:r>
            <a:r>
              <a:rPr lang="zh-CN" altLang="en-US" sz="1000" dirty="0"/>
              <a:t> </a:t>
            </a:r>
            <a:r>
              <a:rPr lang="en-US" altLang="zh-CN" sz="1000" dirty="0"/>
              <a:t>cloud</a:t>
            </a:r>
            <a:r>
              <a:rPr lang="zh-CN" altLang="en-US" sz="1000" dirty="0"/>
              <a:t> </a:t>
            </a:r>
            <a:r>
              <a:rPr lang="en-US" altLang="zh-CN" sz="1000" dirty="0"/>
              <a:t>as</a:t>
            </a:r>
            <a:r>
              <a:rPr lang="zh-CN" altLang="en-US" sz="1000" dirty="0"/>
              <a:t> </a:t>
            </a:r>
            <a:r>
              <a:rPr lang="en-US" altLang="zh-CN" sz="1000" dirty="0"/>
              <a:t>illustrated</a:t>
            </a:r>
            <a:r>
              <a:rPr lang="zh-CN" altLang="en-US" sz="1000" dirty="0"/>
              <a:t> </a:t>
            </a:r>
            <a:r>
              <a:rPr lang="en-US" altLang="zh-CN" sz="1000" dirty="0"/>
              <a:t>in</a:t>
            </a:r>
            <a:r>
              <a:rPr lang="zh-CN" altLang="en-US" sz="1000" dirty="0"/>
              <a:t> </a:t>
            </a:r>
            <a:r>
              <a:rPr lang="en-US" altLang="zh-CN" sz="1000" dirty="0"/>
              <a:t>the</a:t>
            </a:r>
            <a:r>
              <a:rPr lang="zh-CN" altLang="en-US" sz="1000" dirty="0"/>
              <a:t> </a:t>
            </a:r>
            <a:r>
              <a:rPr lang="en-US" altLang="zh-CN" sz="1000" dirty="0"/>
              <a:t>picture.</a:t>
            </a:r>
            <a:r>
              <a:rPr lang="zh-CN" altLang="en-US" sz="1000" dirty="0"/>
              <a:t> </a:t>
            </a:r>
            <a:r>
              <a:rPr lang="en-US" altLang="zh-CN" sz="1000" dirty="0"/>
              <a:t>.</a:t>
            </a:r>
            <a:r>
              <a:rPr lang="zh-CN" altLang="en-US" sz="1000" dirty="0"/>
              <a:t> </a:t>
            </a:r>
            <a:endParaRPr lang="en-US" altLang="zh-CN"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000" dirty="0"/>
          </a:p>
        </p:txBody>
      </p:sp>
      <p:sp>
        <p:nvSpPr>
          <p:cNvPr id="4" name="Slide Number Placeholder 3"/>
          <p:cNvSpPr>
            <a:spLocks noGrp="1"/>
          </p:cNvSpPr>
          <p:nvPr>
            <p:ph type="sldNum" sz="quarter" idx="5"/>
          </p:nvPr>
        </p:nvSpPr>
        <p:spPr/>
        <p:txBody>
          <a:bodyPr/>
          <a:lstStyle/>
          <a:p>
            <a:fld id="{8157E572-31DA-2E4F-9E0F-3C6D8DE7CA87}" type="slidenum">
              <a:rPr lang="en-US" smtClean="0"/>
              <a:t>5</a:t>
            </a:fld>
            <a:endParaRPr lang="en-US"/>
          </a:p>
        </p:txBody>
      </p:sp>
    </p:spTree>
    <p:extLst>
      <p:ext uri="{BB962C8B-B14F-4D97-AF65-F5344CB8AC3E}">
        <p14:creationId xmlns:p14="http://schemas.microsoft.com/office/powerpoint/2010/main" val="10067753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 HEP data, one important type of distribution shifts is pileup shift.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What is pileup?</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Actually, in each collision event, often the leading collision with the highest energy is what we need.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While in the same time, there could be other collisions happening around the leading collision. We call them as pileups.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 data example is shown here.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In this 2-d projection of the particle hits, particles from leading collision and pileup are shown in red and blue respectively.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One of the important data processing steps in HEP is to mitigate pileups</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That is, we aim to identify the particle hits from these pileups and aim to remove them. </a:t>
            </a: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6</a:t>
            </a:fld>
            <a:endParaRPr lang="en-US"/>
          </a:p>
        </p:txBody>
      </p:sp>
    </p:spTree>
    <p:extLst>
      <p:ext uri="{BB962C8B-B14F-4D97-AF65-F5344CB8AC3E}">
        <p14:creationId xmlns:p14="http://schemas.microsoft.com/office/powerpoint/2010/main" val="213895109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Pileup level means the expected number of</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pileup collisions that happens in an event.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Pileup levels may shift from the dataset used for training and in actual experiments.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t>
            </a:r>
            <a:r>
              <a:rPr lang="en-US" sz="1200" dirty="0">
                <a:effectLst/>
                <a:latin typeface="Calibri" panose="020F0502020204030204" pitchFamily="34" charset="0"/>
                <a:ea typeface="DengXian" panose="02010600030101010101" pitchFamily="2" charset="-122"/>
                <a:cs typeface="Times New Roman" panose="02020603050405020304" pitchFamily="18" charset="0"/>
              </a:rPr>
              <a:t>Here is an example that shows the data we may have when there is a shift in the pileup level</a:t>
            </a:r>
            <a:r>
              <a:rPr lang="en-US" sz="1000" dirty="0">
                <a:effectLst/>
                <a:latin typeface="Calibri" panose="020F0502020204030204" pitchFamily="34" charset="0"/>
                <a:ea typeface="DengXian" panose="02010600030101010101" pitchFamily="2" charset="-122"/>
                <a:cs typeface="Times New Roman" panose="02020603050405020304" pitchFamily="18" charset="0"/>
              </a:rPr>
              <a:t>.</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dirty="0">
                <a:effectLst/>
                <a:latin typeface="Calibri" panose="020F0502020204030204" pitchFamily="34" charset="0"/>
                <a:ea typeface="DengXian" panose="02010600030101010101" pitchFamily="2" charset="-122"/>
                <a:cs typeface="Times New Roman" panose="02020603050405020304" pitchFamily="18" charset="0"/>
              </a:rPr>
              <a:t>You may see the difference in the density of pileups.</a:t>
            </a:r>
            <a:endParaRPr lang="en-US" sz="1000" dirty="0"/>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7</a:t>
            </a:fld>
            <a:endParaRPr lang="en-US"/>
          </a:p>
        </p:txBody>
      </p:sp>
    </p:spTree>
    <p:extLst>
      <p:ext uri="{BB962C8B-B14F-4D97-AF65-F5344CB8AC3E}">
        <p14:creationId xmlns:p14="http://schemas.microsoft.com/office/powerpoint/2010/main" val="265219243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Why is handling the pileup shifts challenging?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Actually,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when processing HEP data, using pileup mitigation as an example, we need to use not only the features on one particle hit but the features of the nearby particle hits to make predictions.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Traditionally,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people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adopted handcrafted features based on the nearby particle hits. </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And</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recently,</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more advanced methods have been built upon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graph</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neural</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networks.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However,</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difficulty in handling distribution shifts in pileups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is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that</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 dependence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between the particles violates the data independent assumption adopted by the</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existing</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approaches</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that can</a:t>
            </a:r>
            <a:r>
              <a:rPr lang="zh-CN" altLang="en-US" sz="1200" dirty="0">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address distribution shifts.</a:t>
            </a:r>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8</a:t>
            </a:fld>
            <a:endParaRPr lang="en-US"/>
          </a:p>
        </p:txBody>
      </p:sp>
    </p:spTree>
    <p:extLst>
      <p:ext uri="{BB962C8B-B14F-4D97-AF65-F5344CB8AC3E}">
        <p14:creationId xmlns:p14="http://schemas.microsoft.com/office/powerpoint/2010/main" val="40004744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Next, let me formalize the problem.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Here come the graph modeling.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Specifically, we view particle hits as nodes in the graph.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And connect two nodes if their particle hits are close to each other.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Each particle hit also has some features such as particle type, momentum, etc.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Then, Pileup shifts can be modeled as the shifts in graph structures.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Mathematically, we use Ps and Pt to denote the data distribution used for training and for test, respectively.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They are different.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Suppose we know the unlabeled target/test domain data and aim that the model can be generalized to the test domain.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altLang="zh-CN" sz="1200" dirty="0">
                <a:effectLst/>
                <a:latin typeface="Calibri" panose="020F0502020204030204" pitchFamily="34" charset="0"/>
                <a:ea typeface="DengXian" panose="02010600030101010101" pitchFamily="2" charset="-122"/>
                <a:cs typeface="Times New Roman" panose="02020603050405020304" pitchFamily="18" charset="0"/>
              </a:rPr>
              <a:t>This is called domain adaptation. </a:t>
            </a: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171450" marR="0" lvl="0" indent="-171450" algn="l" defTabSz="914394"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dirty="0">
              <a:effectLst/>
              <a:latin typeface="Calibri" panose="020F0502020204030204" pitchFamily="34" charset="0"/>
              <a:ea typeface="DengXian" panose="02010600030101010101" pitchFamily="2" charset="-122"/>
              <a:cs typeface="Times New Roman" panose="02020603050405020304" pitchFamily="18" charset="0"/>
            </a:endParaRPr>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pPr marL="0" marR="0" lvl="0" indent="0" algn="l" defTabSz="914394" rtl="0" eaLnBrk="1" fontAlgn="auto" latinLnBrk="0" hangingPunct="1">
              <a:lnSpc>
                <a:spcPct val="100000"/>
              </a:lnSpc>
              <a:spcBef>
                <a:spcPts val="0"/>
              </a:spcBef>
              <a:spcAft>
                <a:spcPts val="0"/>
              </a:spcAft>
              <a:buClrTx/>
              <a:buSzTx/>
              <a:buFontTx/>
              <a:buNone/>
              <a:tabLst/>
              <a:defRPr/>
            </a:pPr>
            <a:endParaRPr lang="en-US" sz="1000" dirty="0"/>
          </a:p>
          <a:p>
            <a:endParaRPr lang="en-US" dirty="0"/>
          </a:p>
          <a:p>
            <a:endParaRPr lang="en-US" dirty="0"/>
          </a:p>
        </p:txBody>
      </p:sp>
      <p:sp>
        <p:nvSpPr>
          <p:cNvPr id="4" name="Slide Number Placeholder 3"/>
          <p:cNvSpPr>
            <a:spLocks noGrp="1"/>
          </p:cNvSpPr>
          <p:nvPr>
            <p:ph type="sldNum" sz="quarter" idx="5"/>
          </p:nvPr>
        </p:nvSpPr>
        <p:spPr/>
        <p:txBody>
          <a:bodyPr/>
          <a:lstStyle/>
          <a:p>
            <a:fld id="{8157E572-31DA-2E4F-9E0F-3C6D8DE7CA87}" type="slidenum">
              <a:rPr lang="en-US" smtClean="0"/>
              <a:t>9</a:t>
            </a:fld>
            <a:endParaRPr lang="en-US"/>
          </a:p>
        </p:txBody>
      </p:sp>
    </p:spTree>
    <p:extLst>
      <p:ext uri="{BB962C8B-B14F-4D97-AF65-F5344CB8AC3E}">
        <p14:creationId xmlns:p14="http://schemas.microsoft.com/office/powerpoint/2010/main" val="3800251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E69612-032C-5F4B-AFE9-D649FF5460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947F1C65-8674-FC4D-896C-00DB1C4B094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3016A6C-183F-9244-B190-35EC2038864D}"/>
              </a:ext>
            </a:extLst>
          </p:cNvPr>
          <p:cNvSpPr>
            <a:spLocks noGrp="1"/>
          </p:cNvSpPr>
          <p:nvPr>
            <p:ph type="dt" sz="half" idx="10"/>
          </p:nvPr>
        </p:nvSpPr>
        <p:spPr/>
        <p:txBody>
          <a:bodyPr/>
          <a:lstStyle/>
          <a:p>
            <a:fld id="{D0A01401-568C-6D45-B569-7F022FA22D46}" type="datetime1">
              <a:rPr lang="en-US" smtClean="0"/>
              <a:t>10/13/24</a:t>
            </a:fld>
            <a:endParaRPr lang="en-US"/>
          </a:p>
        </p:txBody>
      </p:sp>
      <p:sp>
        <p:nvSpPr>
          <p:cNvPr id="5" name="Footer Placeholder 4">
            <a:extLst>
              <a:ext uri="{FF2B5EF4-FFF2-40B4-BE49-F238E27FC236}">
                <a16:creationId xmlns:a16="http://schemas.microsoft.com/office/drawing/2014/main" id="{D96ACA3A-FB8F-574D-A4EE-3F2C500897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D9AD79-BA6A-D049-88E0-0496F2F838CF}"/>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10233328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5766C-98E5-7D40-87D4-C0CDA191F766}"/>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9B852A76-89A6-3645-9831-C335B180022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55510A-A66B-CA4A-AA23-71AC0DF71B03}"/>
              </a:ext>
            </a:extLst>
          </p:cNvPr>
          <p:cNvSpPr>
            <a:spLocks noGrp="1"/>
          </p:cNvSpPr>
          <p:nvPr>
            <p:ph type="dt" sz="half" idx="10"/>
          </p:nvPr>
        </p:nvSpPr>
        <p:spPr/>
        <p:txBody>
          <a:bodyPr/>
          <a:lstStyle/>
          <a:p>
            <a:fld id="{885C7A8E-9870-7D4E-AD42-05516541D8F1}" type="datetime1">
              <a:rPr lang="en-US" smtClean="0"/>
              <a:t>10/13/24</a:t>
            </a:fld>
            <a:endParaRPr lang="en-US"/>
          </a:p>
        </p:txBody>
      </p:sp>
      <p:sp>
        <p:nvSpPr>
          <p:cNvPr id="5" name="Footer Placeholder 4">
            <a:extLst>
              <a:ext uri="{FF2B5EF4-FFF2-40B4-BE49-F238E27FC236}">
                <a16:creationId xmlns:a16="http://schemas.microsoft.com/office/drawing/2014/main" id="{990E41C4-4593-864E-A6A4-25CF9484043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1AAA85-38A6-5145-A281-86A6C0A6466F}"/>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17227049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166E9F2-3F2D-C249-A169-BEEA0E3DEB3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64DBCE-C560-3F45-8320-3D21AD1D688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5205B4B-1666-A34A-A0BD-422A884E72AA}"/>
              </a:ext>
            </a:extLst>
          </p:cNvPr>
          <p:cNvSpPr>
            <a:spLocks noGrp="1"/>
          </p:cNvSpPr>
          <p:nvPr>
            <p:ph type="dt" sz="half" idx="10"/>
          </p:nvPr>
        </p:nvSpPr>
        <p:spPr/>
        <p:txBody>
          <a:bodyPr/>
          <a:lstStyle/>
          <a:p>
            <a:fld id="{36A0334A-8A6D-8E48-AE06-0CDB36BAB80D}" type="datetime1">
              <a:rPr lang="en-US" smtClean="0"/>
              <a:t>10/13/24</a:t>
            </a:fld>
            <a:endParaRPr lang="en-US"/>
          </a:p>
        </p:txBody>
      </p:sp>
      <p:sp>
        <p:nvSpPr>
          <p:cNvPr id="5" name="Footer Placeholder 4">
            <a:extLst>
              <a:ext uri="{FF2B5EF4-FFF2-40B4-BE49-F238E27FC236}">
                <a16:creationId xmlns:a16="http://schemas.microsoft.com/office/drawing/2014/main" id="{2239DA11-BB66-0B45-AAE6-905A1E2B26C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27CD1C4-2C19-6649-A0F5-69A95BCD3CB2}"/>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6617345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428BA-AB88-A44B-9D8C-76C1D23DC6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C221ED6-05F4-F646-A285-8D545C00FCCD}"/>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074260-243D-AE4D-8A83-28C67BE758F6}"/>
              </a:ext>
            </a:extLst>
          </p:cNvPr>
          <p:cNvSpPr>
            <a:spLocks noGrp="1"/>
          </p:cNvSpPr>
          <p:nvPr>
            <p:ph type="dt" sz="half" idx="10"/>
          </p:nvPr>
        </p:nvSpPr>
        <p:spPr/>
        <p:txBody>
          <a:bodyPr/>
          <a:lstStyle/>
          <a:p>
            <a:fld id="{0568DD8E-756D-DA42-8DEA-8967E09FEEDB}" type="datetime1">
              <a:rPr lang="en-US" smtClean="0"/>
              <a:t>10/13/24</a:t>
            </a:fld>
            <a:endParaRPr lang="en-US"/>
          </a:p>
        </p:txBody>
      </p:sp>
      <p:sp>
        <p:nvSpPr>
          <p:cNvPr id="5" name="Footer Placeholder 4">
            <a:extLst>
              <a:ext uri="{FF2B5EF4-FFF2-40B4-BE49-F238E27FC236}">
                <a16:creationId xmlns:a16="http://schemas.microsoft.com/office/drawing/2014/main" id="{2E4FD220-F84A-6942-B22D-A89EC05054A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0C2FA4-74DA-C144-B586-E8771D1AACD6}"/>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41113537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BB42EE-1100-8E47-9B53-840C00C64AB8}"/>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B48A4594-F991-394F-8166-65B0F065E32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870FF7F-4E0D-374E-9018-E5CD8C7221F2}"/>
              </a:ext>
            </a:extLst>
          </p:cNvPr>
          <p:cNvSpPr>
            <a:spLocks noGrp="1"/>
          </p:cNvSpPr>
          <p:nvPr>
            <p:ph type="dt" sz="half" idx="10"/>
          </p:nvPr>
        </p:nvSpPr>
        <p:spPr/>
        <p:txBody>
          <a:bodyPr/>
          <a:lstStyle/>
          <a:p>
            <a:fld id="{B2F64BD7-A9A3-D247-AAC8-330961222642}" type="datetime1">
              <a:rPr lang="en-US" smtClean="0"/>
              <a:t>10/13/24</a:t>
            </a:fld>
            <a:endParaRPr lang="en-US"/>
          </a:p>
        </p:txBody>
      </p:sp>
      <p:sp>
        <p:nvSpPr>
          <p:cNvPr id="5" name="Footer Placeholder 4">
            <a:extLst>
              <a:ext uri="{FF2B5EF4-FFF2-40B4-BE49-F238E27FC236}">
                <a16:creationId xmlns:a16="http://schemas.microsoft.com/office/drawing/2014/main" id="{EBBFC5D5-8C77-EA49-B48E-4C363A0FB5C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761F297-E0E2-A749-870A-F3B4EC5A2E06}"/>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26204655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6609A2-3B8C-7347-BE6C-74A2B201C8D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2D3F1A7-2607-C64F-AF69-7953FD7C31D0}"/>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F84DCAF-B68F-3742-9C4F-1CCBE390310F}"/>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B6E0EF-7DE2-6147-9EAF-8AB85D22992B}"/>
              </a:ext>
            </a:extLst>
          </p:cNvPr>
          <p:cNvSpPr>
            <a:spLocks noGrp="1"/>
          </p:cNvSpPr>
          <p:nvPr>
            <p:ph type="dt" sz="half" idx="10"/>
          </p:nvPr>
        </p:nvSpPr>
        <p:spPr/>
        <p:txBody>
          <a:bodyPr/>
          <a:lstStyle/>
          <a:p>
            <a:fld id="{AABD8B40-41BC-F44E-94A2-B8B954F9EE34}" type="datetime1">
              <a:rPr lang="en-US" smtClean="0"/>
              <a:t>10/13/24</a:t>
            </a:fld>
            <a:endParaRPr lang="en-US"/>
          </a:p>
        </p:txBody>
      </p:sp>
      <p:sp>
        <p:nvSpPr>
          <p:cNvPr id="6" name="Footer Placeholder 5">
            <a:extLst>
              <a:ext uri="{FF2B5EF4-FFF2-40B4-BE49-F238E27FC236}">
                <a16:creationId xmlns:a16="http://schemas.microsoft.com/office/drawing/2014/main" id="{F1CEFA99-C473-504A-8436-EA0DA6F836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58CE34A-7CDB-4148-8DAC-911C29C1FE3B}"/>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22169857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984F63-2A7F-CE4C-92F7-C66FCD3BD64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BF99BCD-3C89-B842-9B94-D5C8A799808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D00E6D0B-0F45-0A4D-9916-464CD32E2A00}"/>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70FBF3F-34BE-6843-B168-201CED5F007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E3C6B44-3038-DA4E-8A56-047175BB9326}"/>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9FA5B1A-C633-7D4A-A9D2-6FCA8AFD0264}"/>
              </a:ext>
            </a:extLst>
          </p:cNvPr>
          <p:cNvSpPr>
            <a:spLocks noGrp="1"/>
          </p:cNvSpPr>
          <p:nvPr>
            <p:ph type="dt" sz="half" idx="10"/>
          </p:nvPr>
        </p:nvSpPr>
        <p:spPr/>
        <p:txBody>
          <a:bodyPr/>
          <a:lstStyle/>
          <a:p>
            <a:fld id="{EA290014-87DF-4641-BF52-4A1665A3F4AC}" type="datetime1">
              <a:rPr lang="en-US" smtClean="0"/>
              <a:t>10/13/24</a:t>
            </a:fld>
            <a:endParaRPr lang="en-US"/>
          </a:p>
        </p:txBody>
      </p:sp>
      <p:sp>
        <p:nvSpPr>
          <p:cNvPr id="8" name="Footer Placeholder 7">
            <a:extLst>
              <a:ext uri="{FF2B5EF4-FFF2-40B4-BE49-F238E27FC236}">
                <a16:creationId xmlns:a16="http://schemas.microsoft.com/office/drawing/2014/main" id="{CEFD9CCC-86C0-D34C-92BF-C570550B6EA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907B5C7-0BF8-DD40-9C6F-943B71A704F3}"/>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13900254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AD35CC3-EA67-A547-8EB5-77E391413D3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59C863C-319C-0846-BD57-B5B4CED34C74}"/>
              </a:ext>
            </a:extLst>
          </p:cNvPr>
          <p:cNvSpPr>
            <a:spLocks noGrp="1"/>
          </p:cNvSpPr>
          <p:nvPr>
            <p:ph type="dt" sz="half" idx="10"/>
          </p:nvPr>
        </p:nvSpPr>
        <p:spPr/>
        <p:txBody>
          <a:bodyPr/>
          <a:lstStyle/>
          <a:p>
            <a:fld id="{962DD0F9-E190-5E4F-9948-F595249C2213}" type="datetime1">
              <a:rPr lang="en-US" smtClean="0"/>
              <a:t>10/13/24</a:t>
            </a:fld>
            <a:endParaRPr lang="en-US"/>
          </a:p>
        </p:txBody>
      </p:sp>
      <p:sp>
        <p:nvSpPr>
          <p:cNvPr id="4" name="Footer Placeholder 3">
            <a:extLst>
              <a:ext uri="{FF2B5EF4-FFF2-40B4-BE49-F238E27FC236}">
                <a16:creationId xmlns:a16="http://schemas.microsoft.com/office/drawing/2014/main" id="{0AC315B6-87F6-AB41-AFA4-3A253E2BB729}"/>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55B453B2-871B-014D-BF1C-062F57E0E263}"/>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16761516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B3923B9-E6B7-EC42-B60F-A5E6E3B23FBE}"/>
              </a:ext>
            </a:extLst>
          </p:cNvPr>
          <p:cNvSpPr>
            <a:spLocks noGrp="1"/>
          </p:cNvSpPr>
          <p:nvPr>
            <p:ph type="dt" sz="half" idx="10"/>
          </p:nvPr>
        </p:nvSpPr>
        <p:spPr/>
        <p:txBody>
          <a:bodyPr/>
          <a:lstStyle/>
          <a:p>
            <a:fld id="{F1673053-0FE4-CE4B-A2A2-AF4FDB2F75D5}" type="datetime1">
              <a:rPr lang="en-US" smtClean="0"/>
              <a:t>10/13/24</a:t>
            </a:fld>
            <a:endParaRPr lang="en-US"/>
          </a:p>
        </p:txBody>
      </p:sp>
      <p:sp>
        <p:nvSpPr>
          <p:cNvPr id="3" name="Footer Placeholder 2">
            <a:extLst>
              <a:ext uri="{FF2B5EF4-FFF2-40B4-BE49-F238E27FC236}">
                <a16:creationId xmlns:a16="http://schemas.microsoft.com/office/drawing/2014/main" id="{849C068B-8898-E248-A0F8-8E6A50243D9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1D2C9F2F-8F89-8242-846B-57B94F523DFF}"/>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30051539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3B9777-6FCA-D942-A36B-796699AA8CF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1190FF4-CC39-5440-96C8-E329A1FD7C8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252BB3C-76EF-9A4E-B7B4-F646AD50FC5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7A9551FF-ABD2-7948-AF14-8380DB2E851F}"/>
              </a:ext>
            </a:extLst>
          </p:cNvPr>
          <p:cNvSpPr>
            <a:spLocks noGrp="1"/>
          </p:cNvSpPr>
          <p:nvPr>
            <p:ph type="dt" sz="half" idx="10"/>
          </p:nvPr>
        </p:nvSpPr>
        <p:spPr/>
        <p:txBody>
          <a:bodyPr/>
          <a:lstStyle/>
          <a:p>
            <a:fld id="{5C8A666F-2BCA-DD47-BDBF-ABECF736BD55}" type="datetime1">
              <a:rPr lang="en-US" smtClean="0"/>
              <a:t>10/13/24</a:t>
            </a:fld>
            <a:endParaRPr lang="en-US"/>
          </a:p>
        </p:txBody>
      </p:sp>
      <p:sp>
        <p:nvSpPr>
          <p:cNvPr id="6" name="Footer Placeholder 5">
            <a:extLst>
              <a:ext uri="{FF2B5EF4-FFF2-40B4-BE49-F238E27FC236}">
                <a16:creationId xmlns:a16="http://schemas.microsoft.com/office/drawing/2014/main" id="{B132BCBD-5646-0A4A-9B56-220E89CA7CA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70EB57F-5470-3B49-AFDA-AEC6DC378E0C}"/>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25434893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D6784-6A29-1041-9CF8-F8DEACAF5DF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DBD3035-4D65-6B41-8389-D2671E295BD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29E066E7-9F69-D34A-BC86-4106C79D146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5149F74-4DFE-A940-929E-EEF8C34215D7}"/>
              </a:ext>
            </a:extLst>
          </p:cNvPr>
          <p:cNvSpPr>
            <a:spLocks noGrp="1"/>
          </p:cNvSpPr>
          <p:nvPr>
            <p:ph type="dt" sz="half" idx="10"/>
          </p:nvPr>
        </p:nvSpPr>
        <p:spPr/>
        <p:txBody>
          <a:bodyPr/>
          <a:lstStyle/>
          <a:p>
            <a:fld id="{ECC62B64-EDF4-0A45-B0AA-220414C6AABE}" type="datetime1">
              <a:rPr lang="en-US" smtClean="0"/>
              <a:t>10/13/24</a:t>
            </a:fld>
            <a:endParaRPr lang="en-US"/>
          </a:p>
        </p:txBody>
      </p:sp>
      <p:sp>
        <p:nvSpPr>
          <p:cNvPr id="6" name="Footer Placeholder 5">
            <a:extLst>
              <a:ext uri="{FF2B5EF4-FFF2-40B4-BE49-F238E27FC236}">
                <a16:creationId xmlns:a16="http://schemas.microsoft.com/office/drawing/2014/main" id="{E0431CC9-7DFC-E348-8B79-E6666A546E4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E801926-F620-6242-9657-D4D2999E25D6}"/>
              </a:ext>
            </a:extLst>
          </p:cNvPr>
          <p:cNvSpPr>
            <a:spLocks noGrp="1"/>
          </p:cNvSpPr>
          <p:nvPr>
            <p:ph type="sldNum" sz="quarter" idx="12"/>
          </p:nvPr>
        </p:nvSpPr>
        <p:spPr/>
        <p:txBody>
          <a:bodyPr/>
          <a:lstStyle/>
          <a:p>
            <a:fld id="{4C4DFFF2-5E08-7F47-8E59-20C144781A10}" type="slidenum">
              <a:rPr lang="en-US" smtClean="0"/>
              <a:t>‹#›</a:t>
            </a:fld>
            <a:endParaRPr lang="en-US"/>
          </a:p>
        </p:txBody>
      </p:sp>
    </p:spTree>
    <p:extLst>
      <p:ext uri="{BB962C8B-B14F-4D97-AF65-F5344CB8AC3E}">
        <p14:creationId xmlns:p14="http://schemas.microsoft.com/office/powerpoint/2010/main" val="30632213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F5E486-EF23-694E-B26D-1E95D692BE9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605407CA-C8F7-7943-92A6-4556830D0D0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C378B2D-C040-1046-B24C-54902A0688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F92AB92-9A1A-1D46-8049-99F3DAABDD6F}" type="datetime1">
              <a:rPr lang="en-US" smtClean="0"/>
              <a:t>10/13/24</a:t>
            </a:fld>
            <a:endParaRPr lang="en-US"/>
          </a:p>
        </p:txBody>
      </p:sp>
      <p:sp>
        <p:nvSpPr>
          <p:cNvPr id="5" name="Footer Placeholder 4">
            <a:extLst>
              <a:ext uri="{FF2B5EF4-FFF2-40B4-BE49-F238E27FC236}">
                <a16:creationId xmlns:a16="http://schemas.microsoft.com/office/drawing/2014/main" id="{CBA36B06-FA04-064D-A364-3D2A36ABC6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A2FD18E-3B68-C741-BCA4-395497AC069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C4DFFF2-5E08-7F47-8E59-20C144781A10}" type="slidenum">
              <a:rPr lang="en-US" smtClean="0"/>
              <a:t>‹#›</a:t>
            </a:fld>
            <a:endParaRPr lang="en-US"/>
          </a:p>
        </p:txBody>
      </p:sp>
    </p:spTree>
    <p:extLst>
      <p:ext uri="{BB962C8B-B14F-4D97-AF65-F5344CB8AC3E}">
        <p14:creationId xmlns:p14="http://schemas.microsoft.com/office/powerpoint/2010/main" val="198805838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8" Type="http://schemas.openxmlformats.org/officeDocument/2006/relationships/image" Target="../media/image64.png"/><Relationship Id="rId3" Type="http://schemas.openxmlformats.org/officeDocument/2006/relationships/image" Target="../media/image27.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461.png"/><Relationship Id="rId9" Type="http://schemas.openxmlformats.org/officeDocument/2006/relationships/image" Target="../media/image601.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640.png"/><Relationship Id="rId4" Type="http://schemas.openxmlformats.org/officeDocument/2006/relationships/image" Target="../media/image630.png"/></Relationships>
</file>

<file path=ppt/slides/_rels/slide12.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561.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51.png"/><Relationship Id="rId5" Type="http://schemas.openxmlformats.org/officeDocument/2006/relationships/image" Target="../media/image51.png"/><Relationship Id="rId4" Type="http://schemas.openxmlformats.org/officeDocument/2006/relationships/image" Target="../media/image530.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3" Type="http://schemas.openxmlformats.org/officeDocument/2006/relationships/image" Target="NULL"/><Relationship Id="rId3" Type="http://schemas.openxmlformats.org/officeDocument/2006/relationships/image" Target="NULL"/><Relationship Id="rId12" Type="http://schemas.openxmlformats.org/officeDocument/2006/relationships/image" Target="NUL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0"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s>
</file>

<file path=ppt/slides/_rels/slide15.xml.rels><?xml version="1.0" encoding="UTF-8" standalone="yes"?>
<Relationships xmlns="http://schemas.openxmlformats.org/package/2006/relationships"><Relationship Id="rId8" Type="http://schemas.openxmlformats.org/officeDocument/2006/relationships/image" Target="NULL"/><Relationship Id="rId13" Type="http://schemas.openxmlformats.org/officeDocument/2006/relationships/image" Target="NULL"/><Relationship Id="rId18" Type="http://schemas.openxmlformats.org/officeDocument/2006/relationships/image" Target="NULL"/><Relationship Id="rId3" Type="http://schemas.openxmlformats.org/officeDocument/2006/relationships/image" Target="NULL"/><Relationship Id="rId7" Type="http://schemas.openxmlformats.org/officeDocument/2006/relationships/image" Target="NULL"/><Relationship Id="rId12" Type="http://schemas.openxmlformats.org/officeDocument/2006/relationships/image" Target="NULL"/><Relationship Id="rId17" Type="http://schemas.openxmlformats.org/officeDocument/2006/relationships/image" Target="NULL"/><Relationship Id="rId2" Type="http://schemas.openxmlformats.org/officeDocument/2006/relationships/notesSlide" Target="../notesSlides/notesSlide15.xml"/><Relationship Id="rId16" Type="http://schemas.openxmlformats.org/officeDocument/2006/relationships/image" Target="NULL"/><Relationship Id="rId20" Type="http://schemas.openxmlformats.org/officeDocument/2006/relationships/image" Target="NULL"/><Relationship Id="rId1" Type="http://schemas.openxmlformats.org/officeDocument/2006/relationships/slideLayout" Target="../slideLayouts/slideLayout2.xml"/><Relationship Id="rId6" Type="http://schemas.openxmlformats.org/officeDocument/2006/relationships/image" Target="NULL"/><Relationship Id="rId11" Type="http://schemas.openxmlformats.org/officeDocument/2006/relationships/image" Target="NULL"/><Relationship Id="rId5" Type="http://schemas.openxmlformats.org/officeDocument/2006/relationships/image" Target="NULL"/><Relationship Id="rId15" Type="http://schemas.openxmlformats.org/officeDocument/2006/relationships/image" Target="NULL"/><Relationship Id="rId10" Type="http://schemas.openxmlformats.org/officeDocument/2006/relationships/image" Target="NULL"/><Relationship Id="rId19" Type="http://schemas.openxmlformats.org/officeDocument/2006/relationships/image" Target="NULL"/><Relationship Id="rId4" Type="http://schemas.openxmlformats.org/officeDocument/2006/relationships/image" Target="NULL"/><Relationship Id="rId9" Type="http://schemas.openxmlformats.org/officeDocument/2006/relationships/image" Target="NULL"/><Relationship Id="rId14" Type="http://schemas.openxmlformats.org/officeDocument/2006/relationships/image" Target="NULL"/></Relationships>
</file>

<file path=ppt/slides/_rels/slide16.xml.rels><?xml version="1.0" encoding="UTF-8" standalone="yes"?>
<Relationships xmlns="http://schemas.openxmlformats.org/package/2006/relationships"><Relationship Id="rId8" Type="http://schemas.openxmlformats.org/officeDocument/2006/relationships/image" Target="../media/image71.png"/><Relationship Id="rId3" Type="http://schemas.openxmlformats.org/officeDocument/2006/relationships/image" Target="../media/image632.png"/><Relationship Id="rId7" Type="http://schemas.openxmlformats.org/officeDocument/2006/relationships/image" Target="../media/image30.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50.png"/></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700.png"/><Relationship Id="rId7" Type="http://schemas.openxmlformats.org/officeDocument/2006/relationships/image" Target="../media/image7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72.png"/><Relationship Id="rId5" Type="http://schemas.openxmlformats.org/officeDocument/2006/relationships/image" Target="../media/image710.png"/></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8" Type="http://schemas.openxmlformats.org/officeDocument/2006/relationships/image" Target="../media/image37.svg"/><Relationship Id="rId3" Type="http://schemas.openxmlformats.org/officeDocument/2006/relationships/image" Target="../media/image35.png"/><Relationship Id="rId7" Type="http://schemas.openxmlformats.org/officeDocument/2006/relationships/image" Target="../media/image36.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174.png"/><Relationship Id="rId5" Type="http://schemas.openxmlformats.org/officeDocument/2006/relationships/image" Target="../media/image173.png"/><Relationship Id="rId4" Type="http://schemas.openxmlformats.org/officeDocument/2006/relationships/image" Target="../media/image172.png"/></Relationships>
</file>

<file path=ppt/slides/_rels/slide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4.png"/><Relationship Id="rId7" Type="http://schemas.openxmlformats.org/officeDocument/2006/relationships/image" Target="../media/image8.jpeg"/><Relationship Id="rId12"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jpeg"/><Relationship Id="rId11" Type="http://schemas.openxmlformats.org/officeDocument/2006/relationships/image" Target="../media/image10.jpeg"/><Relationship Id="rId5" Type="http://schemas.openxmlformats.org/officeDocument/2006/relationships/image" Target="../media/image6.jpeg"/><Relationship Id="rId10" Type="http://schemas.openxmlformats.org/officeDocument/2006/relationships/image" Target="../media/image3.png"/><Relationship Id="rId4" Type="http://schemas.openxmlformats.org/officeDocument/2006/relationships/image" Target="../media/image5.png"/><Relationship Id="rId9" Type="http://schemas.openxmlformats.org/officeDocument/2006/relationships/image" Target="../media/image1.png"/></Relationships>
</file>

<file path=ppt/slides/_rels/slide2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37.svg"/><Relationship Id="rId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7.svg"/><Relationship Id="rId5" Type="http://schemas.openxmlformats.org/officeDocument/2006/relationships/image" Target="../media/image36.png"/><Relationship Id="rId4" Type="http://schemas.openxmlformats.org/officeDocument/2006/relationships/image" Target="../media/image29.png"/></Relationships>
</file>

<file path=ppt/slides/_rels/slide22.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image" Target="../media/image4.png"/><Relationship Id="rId13" Type="http://schemas.openxmlformats.org/officeDocument/2006/relationships/image" Target="../media/image9.jpeg"/><Relationship Id="rId3" Type="http://schemas.openxmlformats.org/officeDocument/2006/relationships/hyperlink" Target="https://proceedings.mlr.press/v202/liu23u.html" TargetMode="External"/><Relationship Id="rId7" Type="http://schemas.openxmlformats.org/officeDocument/2006/relationships/image" Target="../media/image39.png"/><Relationship Id="rId12" Type="http://schemas.openxmlformats.org/officeDocument/2006/relationships/image" Target="../media/image8.jpe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hyperlink" Target="https://github.com/Graph-COM/Pair-Align" TargetMode="External"/><Relationship Id="rId11" Type="http://schemas.openxmlformats.org/officeDocument/2006/relationships/image" Target="../media/image7.jpeg"/><Relationship Id="rId5" Type="http://schemas.openxmlformats.org/officeDocument/2006/relationships/hyperlink" Target="https://arxiv.org/abs/2403.01092" TargetMode="External"/><Relationship Id="rId10" Type="http://schemas.openxmlformats.org/officeDocument/2006/relationships/image" Target="../media/image6.jpeg"/><Relationship Id="rId4" Type="http://schemas.openxmlformats.org/officeDocument/2006/relationships/hyperlink" Target="https://github.com/Graph-COM/StruRW" TargetMode="External"/><Relationship Id="rId9" Type="http://schemas.openxmlformats.org/officeDocument/2006/relationships/image" Target="../media/image5.png"/><Relationship Id="rId14" Type="http://schemas.openxmlformats.org/officeDocument/2006/relationships/hyperlink" Target="https://github.com/Graph-COM/GESS"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gif"/></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slideLayout" Target="../slideLayouts/slideLayout2.xml"/><Relationship Id="rId7" Type="http://schemas.openxmlformats.org/officeDocument/2006/relationships/image" Target="../media/image20.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notesSlide" Target="../notesSlides/notesSlide5.xml"/><Relationship Id="rId9" Type="http://schemas.openxmlformats.org/officeDocument/2006/relationships/image" Target="../media/image22.jpeg"/></Relationships>
</file>

<file path=ppt/slides/_rels/slide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450.png"/><Relationship Id="rId7" Type="http://schemas.openxmlformats.org/officeDocument/2006/relationships/image" Target="../media/image490.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80.png"/><Relationship Id="rId5" Type="http://schemas.openxmlformats.org/officeDocument/2006/relationships/image" Target="../media/image52.png"/><Relationship Id="rId4" Type="http://schemas.openxmlformats.org/officeDocument/2006/relationships/image" Target="../media/image4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380C7A-4168-024D-8FB2-0C624E4ED1A3}"/>
              </a:ext>
            </a:extLst>
          </p:cNvPr>
          <p:cNvSpPr>
            <a:spLocks noGrp="1"/>
          </p:cNvSpPr>
          <p:nvPr>
            <p:ph type="ctrTitle"/>
          </p:nvPr>
        </p:nvSpPr>
        <p:spPr>
          <a:xfrm>
            <a:off x="1495244" y="2329688"/>
            <a:ext cx="9230324" cy="666830"/>
          </a:xfrm>
        </p:spPr>
        <p:txBody>
          <a:bodyPr>
            <a:noAutofit/>
          </a:bodyPr>
          <a:lstStyle/>
          <a:p>
            <a:r>
              <a:rPr lang="en-US" sz="4000" dirty="0">
                <a:solidFill>
                  <a:srgbClr val="C00000"/>
                </a:solidFill>
                <a:effectLst/>
                <a:latin typeface="Arial" panose="020B0604020202020204" pitchFamily="34" charset="0"/>
              </a:rPr>
              <a:t>Distribution Shifts </a:t>
            </a:r>
            <a:r>
              <a:rPr lang="en-US" altLang="zh-CN" sz="4000" dirty="0">
                <a:solidFill>
                  <a:srgbClr val="C00000"/>
                </a:solidFill>
                <a:effectLst/>
                <a:latin typeface="Arial" panose="020B0604020202020204" pitchFamily="34" charset="0"/>
              </a:rPr>
              <a:t>and Graph Domain Adaptation</a:t>
            </a:r>
            <a:endParaRPr lang="en-US" sz="4000" dirty="0">
              <a:solidFill>
                <a:srgbClr val="C00000"/>
              </a:solidFill>
            </a:endParaRPr>
          </a:p>
        </p:txBody>
      </p:sp>
      <p:sp>
        <p:nvSpPr>
          <p:cNvPr id="3" name="Subtitle 2">
            <a:extLst>
              <a:ext uri="{FF2B5EF4-FFF2-40B4-BE49-F238E27FC236}">
                <a16:creationId xmlns:a16="http://schemas.microsoft.com/office/drawing/2014/main" id="{ADACA001-DE33-D343-9DA8-2EED9F452CFC}"/>
              </a:ext>
            </a:extLst>
          </p:cNvPr>
          <p:cNvSpPr>
            <a:spLocks noGrp="1"/>
          </p:cNvSpPr>
          <p:nvPr>
            <p:ph type="subTitle" idx="1"/>
          </p:nvPr>
        </p:nvSpPr>
        <p:spPr>
          <a:xfrm>
            <a:off x="1581568" y="3515138"/>
            <a:ext cx="9144000" cy="1655762"/>
          </a:xfrm>
        </p:spPr>
        <p:txBody>
          <a:bodyPr>
            <a:normAutofit/>
          </a:bodyPr>
          <a:lstStyle/>
          <a:p>
            <a:pPr algn="ctr"/>
            <a:r>
              <a:rPr lang="en-US" altLang="zh-CN" sz="3200" dirty="0"/>
              <a:t>Pan</a:t>
            </a:r>
            <a:r>
              <a:rPr lang="zh-CN" altLang="en-US" sz="3200" dirty="0"/>
              <a:t> </a:t>
            </a:r>
            <a:r>
              <a:rPr lang="en-US" altLang="zh-CN" sz="3200" dirty="0"/>
              <a:t>Li</a:t>
            </a:r>
          </a:p>
          <a:p>
            <a:pPr algn="ctr"/>
            <a:r>
              <a:rPr lang="en-US" altLang="zh-CN" sz="2400" dirty="0"/>
              <a:t>ECE at Georgia Tech </a:t>
            </a:r>
          </a:p>
          <a:p>
            <a:pPr algn="ctr"/>
            <a:r>
              <a:rPr lang="en-US" altLang="zh-CN" sz="2400" dirty="0"/>
              <a:t>Affiliated to CSE at Georgia Tech and CS at Purdue</a:t>
            </a:r>
          </a:p>
        </p:txBody>
      </p:sp>
      <p:pic>
        <p:nvPicPr>
          <p:cNvPr id="4" name="Picture 2" descr="Logos | Brand Guide">
            <a:extLst>
              <a:ext uri="{FF2B5EF4-FFF2-40B4-BE49-F238E27FC236}">
                <a16:creationId xmlns:a16="http://schemas.microsoft.com/office/drawing/2014/main" id="{B476440E-BE29-7548-82F4-B62730E2C7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244" y="237943"/>
            <a:ext cx="2870648" cy="1016688"/>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a:extLst>
              <a:ext uri="{FF2B5EF4-FFF2-40B4-BE49-F238E27FC236}">
                <a16:creationId xmlns:a16="http://schemas.microsoft.com/office/drawing/2014/main" id="{ACD2B1A3-4430-DF4E-8BDE-8E33DBC4CBA8}"/>
              </a:ext>
            </a:extLst>
          </p:cNvPr>
          <p:cNvSpPr>
            <a:spLocks noGrp="1"/>
          </p:cNvSpPr>
          <p:nvPr>
            <p:ph type="sldNum" sz="quarter" idx="12"/>
          </p:nvPr>
        </p:nvSpPr>
        <p:spPr/>
        <p:txBody>
          <a:bodyPr/>
          <a:lstStyle/>
          <a:p>
            <a:fld id="{BB4E3324-8D79-F94D-9AF5-2A283A0BCE6C}" type="slidenum">
              <a:rPr lang="en-US" smtClean="0"/>
              <a:t>1</a:t>
            </a:fld>
            <a:endParaRPr lang="en-US"/>
          </a:p>
        </p:txBody>
      </p:sp>
      <p:pic>
        <p:nvPicPr>
          <p:cNvPr id="9" name="Picture 8" descr="Logo, company name&#10;&#10;Description automatically generated">
            <a:extLst>
              <a:ext uri="{FF2B5EF4-FFF2-40B4-BE49-F238E27FC236}">
                <a16:creationId xmlns:a16="http://schemas.microsoft.com/office/drawing/2014/main" id="{6347C306-EC0F-CF6E-DE94-FE0AAC8F984D}"/>
              </a:ext>
            </a:extLst>
          </p:cNvPr>
          <p:cNvPicPr>
            <a:picLocks noChangeAspect="1"/>
          </p:cNvPicPr>
          <p:nvPr/>
        </p:nvPicPr>
        <p:blipFill rotWithShape="1">
          <a:blip r:embed="rId4"/>
          <a:srcRect t="18596" b="17404"/>
          <a:stretch/>
        </p:blipFill>
        <p:spPr>
          <a:xfrm>
            <a:off x="146244" y="5829299"/>
            <a:ext cx="2410983" cy="1028701"/>
          </a:xfrm>
          <a:prstGeom prst="rect">
            <a:avLst/>
          </a:prstGeom>
        </p:spPr>
      </p:pic>
      <p:pic>
        <p:nvPicPr>
          <p:cNvPr id="10" name="Picture 14" descr="University Logo">
            <a:extLst>
              <a:ext uri="{FF2B5EF4-FFF2-40B4-BE49-F238E27FC236}">
                <a16:creationId xmlns:a16="http://schemas.microsoft.com/office/drawing/2014/main" id="{6ADB0235-342E-FBE5-23A7-1491AB8EF00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295236" y="521625"/>
            <a:ext cx="2688017" cy="4879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ADA81CD-F850-5003-0818-7676CA38569B}"/>
              </a:ext>
            </a:extLst>
          </p:cNvPr>
          <p:cNvSpPr txBox="1"/>
          <p:nvPr/>
        </p:nvSpPr>
        <p:spPr>
          <a:xfrm>
            <a:off x="3106231" y="5351330"/>
            <a:ext cx="6094674" cy="420628"/>
          </a:xfrm>
          <a:prstGeom prst="rect">
            <a:avLst/>
          </a:prstGeom>
          <a:noFill/>
        </p:spPr>
        <p:txBody>
          <a:bodyPr wrap="square">
            <a:spAutoFit/>
          </a:bodyPr>
          <a:lstStyle/>
          <a:p>
            <a:pPr algn="ctr"/>
            <a:r>
              <a:rPr lang="en-US" altLang="zh-CN" sz="3200" baseline="30000" dirty="0"/>
              <a:t>Talk at</a:t>
            </a:r>
            <a:r>
              <a:rPr lang="zh-CN" altLang="en-US" sz="3200" baseline="30000" dirty="0"/>
              <a:t> </a:t>
            </a:r>
            <a:r>
              <a:rPr lang="en-US" altLang="zh-CN" sz="3200" baseline="30000" dirty="0"/>
              <a:t>A3D3 All handing meeting on 10/14/2024</a:t>
            </a:r>
          </a:p>
        </p:txBody>
      </p:sp>
    </p:spTree>
    <p:extLst>
      <p:ext uri="{BB962C8B-B14F-4D97-AF65-F5344CB8AC3E}">
        <p14:creationId xmlns:p14="http://schemas.microsoft.com/office/powerpoint/2010/main" val="3526447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D41CBD7-219C-E706-754E-E0D361C766E7}"/>
              </a:ext>
            </a:extLst>
          </p:cNvPr>
          <p:cNvSpPr>
            <a:spLocks noGrp="1"/>
          </p:cNvSpPr>
          <p:nvPr>
            <p:ph type="sldNum" sz="quarter" idx="12"/>
          </p:nvPr>
        </p:nvSpPr>
        <p:spPr/>
        <p:txBody>
          <a:bodyPr/>
          <a:lstStyle/>
          <a:p>
            <a:fld id="{4C4DFFF2-5E08-7F47-8E59-20C144781A10}" type="slidenum">
              <a:rPr lang="en-US" smtClean="0"/>
              <a:t>10</a:t>
            </a:fld>
            <a:endParaRPr lang="en-US"/>
          </a:p>
        </p:txBody>
      </p:sp>
      <p:sp>
        <p:nvSpPr>
          <p:cNvPr id="14" name="Title 1">
            <a:extLst>
              <a:ext uri="{FF2B5EF4-FFF2-40B4-BE49-F238E27FC236}">
                <a16:creationId xmlns:a16="http://schemas.microsoft.com/office/drawing/2014/main" id="{97C637A8-5084-4351-0C3C-CB107820A07D}"/>
              </a:ext>
            </a:extLst>
          </p:cNvPr>
          <p:cNvSpPr>
            <a:spLocks noGrp="1"/>
          </p:cNvSpPr>
          <p:nvPr>
            <p:ph type="title"/>
          </p:nvPr>
        </p:nvSpPr>
        <p:spPr>
          <a:xfrm>
            <a:off x="-1353750" y="-63191"/>
            <a:ext cx="10522236" cy="989880"/>
          </a:xfrm>
        </p:spPr>
        <p:txBody>
          <a:bodyPr>
            <a:normAutofit/>
          </a:bodyPr>
          <a:lstStyle/>
          <a:p>
            <a:pPr algn="ctr"/>
            <a:r>
              <a:rPr lang="en-US" altLang="zh-CN" sz="3600" dirty="0">
                <a:solidFill>
                  <a:srgbClr val="C00000"/>
                </a:solidFill>
              </a:rPr>
              <a:t>Decomposition of The</a:t>
            </a:r>
            <a:r>
              <a:rPr lang="zh-CN" altLang="en-US" sz="3600" dirty="0">
                <a:solidFill>
                  <a:srgbClr val="C00000"/>
                </a:solidFill>
              </a:rPr>
              <a:t> </a:t>
            </a:r>
            <a:r>
              <a:rPr lang="en-US" altLang="zh-CN" sz="3600" dirty="0">
                <a:solidFill>
                  <a:srgbClr val="C00000"/>
                </a:solidFill>
              </a:rPr>
              <a:t>Shift</a:t>
            </a:r>
            <a:endParaRPr lang="en-US" sz="3600" dirty="0">
              <a:solidFill>
                <a:srgbClr val="C00000"/>
              </a:solidFill>
            </a:endParaRPr>
          </a:p>
        </p:txBody>
      </p:sp>
      <p:sp>
        <p:nvSpPr>
          <p:cNvPr id="16" name="TextBox 15">
            <a:extLst>
              <a:ext uri="{FF2B5EF4-FFF2-40B4-BE49-F238E27FC236}">
                <a16:creationId xmlns:a16="http://schemas.microsoft.com/office/drawing/2014/main" id="{AFDDABAC-003B-C41D-563C-2ED421B281F8}"/>
              </a:ext>
            </a:extLst>
          </p:cNvPr>
          <p:cNvSpPr txBox="1"/>
          <p:nvPr/>
        </p:nvSpPr>
        <p:spPr>
          <a:xfrm>
            <a:off x="819162" y="4561643"/>
            <a:ext cx="3495609" cy="400110"/>
          </a:xfrm>
          <a:prstGeom prst="rect">
            <a:avLst/>
          </a:prstGeom>
          <a:noFill/>
        </p:spPr>
        <p:txBody>
          <a:bodyPr wrap="square" rtlCol="0">
            <a:spAutoFit/>
          </a:bodyPr>
          <a:lstStyle/>
          <a:p>
            <a:r>
              <a:rPr lang="en-US" sz="2000" dirty="0"/>
              <a:t>PU level = 30 vs. PU level = 10</a:t>
            </a:r>
          </a:p>
        </p:txBody>
      </p:sp>
      <p:sp>
        <p:nvSpPr>
          <p:cNvPr id="17" name="TextBox 16">
            <a:extLst>
              <a:ext uri="{FF2B5EF4-FFF2-40B4-BE49-F238E27FC236}">
                <a16:creationId xmlns:a16="http://schemas.microsoft.com/office/drawing/2014/main" id="{CC9B54CF-A95A-B118-C28A-A7836929EB4C}"/>
              </a:ext>
            </a:extLst>
          </p:cNvPr>
          <p:cNvSpPr txBox="1"/>
          <p:nvPr/>
        </p:nvSpPr>
        <p:spPr>
          <a:xfrm>
            <a:off x="4411593" y="1410292"/>
            <a:ext cx="3695645" cy="4154984"/>
          </a:xfrm>
          <a:prstGeom prst="rect">
            <a:avLst/>
          </a:prstGeom>
          <a:noFill/>
        </p:spPr>
        <p:txBody>
          <a:bodyPr wrap="square" rtlCol="0">
            <a:spAutoFit/>
          </a:bodyPr>
          <a:lstStyle/>
          <a:p>
            <a:pPr marL="285750" indent="-285750">
              <a:buClr>
                <a:schemeClr val="tx1"/>
              </a:buClr>
              <a:buFont typeface="Arial" panose="020B0604020202020204" pitchFamily="34" charset="0"/>
              <a:buChar char="•"/>
            </a:pPr>
            <a:r>
              <a:rPr lang="en-US" sz="2400" dirty="0"/>
              <a:t>In PU/LC particles’ neighborhoods, #PU/LC particle may change</a:t>
            </a:r>
          </a:p>
          <a:p>
            <a:pPr>
              <a:buClr>
                <a:schemeClr val="tx1"/>
              </a:buClr>
            </a:pPr>
            <a:endParaRPr lang="en-US" sz="2400" dirty="0">
              <a:solidFill>
                <a:srgbClr val="C00000"/>
              </a:solidFill>
            </a:endParaRPr>
          </a:p>
          <a:p>
            <a:pPr marL="285750" indent="-285750">
              <a:buClr>
                <a:schemeClr val="tx1"/>
              </a:buClr>
              <a:buFont typeface="Arial" panose="020B0604020202020204" pitchFamily="34" charset="0"/>
              <a:buChar char="•"/>
            </a:pPr>
            <a:endParaRPr lang="en-US" sz="2400" dirty="0">
              <a:solidFill>
                <a:srgbClr val="C00000"/>
              </a:solidFill>
            </a:endParaRPr>
          </a:p>
          <a:p>
            <a:pPr marL="285750" indent="-285750">
              <a:buClr>
                <a:schemeClr val="tx1"/>
              </a:buClr>
              <a:buFont typeface="Arial" panose="020B0604020202020204" pitchFamily="34" charset="0"/>
              <a:buChar char="•"/>
            </a:pPr>
            <a:r>
              <a:rPr lang="en-US" sz="2400" dirty="0"/>
              <a:t>PU vs. LC portion different</a:t>
            </a:r>
          </a:p>
          <a:p>
            <a:pPr>
              <a:buClr>
                <a:schemeClr val="tx1"/>
              </a:buClr>
            </a:pPr>
            <a:endParaRPr lang="en-US" sz="2400" dirty="0"/>
          </a:p>
          <a:p>
            <a:pPr marL="285750" indent="-285750">
              <a:buClr>
                <a:schemeClr val="tx1"/>
              </a:buClr>
              <a:buFont typeface="Arial" panose="020B0604020202020204" pitchFamily="34" charset="0"/>
              <a:buChar char="•"/>
            </a:pPr>
            <a:endParaRPr lang="en-US" sz="2400" dirty="0"/>
          </a:p>
          <a:p>
            <a:pPr marL="285750" indent="-285750">
              <a:buClr>
                <a:schemeClr val="tx1"/>
              </a:buClr>
              <a:buFont typeface="Arial" panose="020B0604020202020204" pitchFamily="34" charset="0"/>
              <a:buChar char="•"/>
            </a:pPr>
            <a:r>
              <a:rPr lang="en-US" sz="2400" dirty="0"/>
              <a:t>Particle features change</a:t>
            </a:r>
          </a:p>
          <a:p>
            <a:pPr marL="285750" indent="-285750">
              <a:buClr>
                <a:schemeClr val="tx1"/>
              </a:buClr>
              <a:buFont typeface="Arial" panose="020B0604020202020204" pitchFamily="34" charset="0"/>
              <a:buChar char="•"/>
            </a:pPr>
            <a:endParaRPr lang="en-US" sz="2400" dirty="0"/>
          </a:p>
        </p:txBody>
      </p:sp>
      <p:sp>
        <p:nvSpPr>
          <p:cNvPr id="18" name="TextBox 17">
            <a:extLst>
              <a:ext uri="{FF2B5EF4-FFF2-40B4-BE49-F238E27FC236}">
                <a16:creationId xmlns:a16="http://schemas.microsoft.com/office/drawing/2014/main" id="{4F0EBB3D-BEA3-BD74-EAF1-51EC940691FC}"/>
              </a:ext>
            </a:extLst>
          </p:cNvPr>
          <p:cNvSpPr txBox="1"/>
          <p:nvPr/>
        </p:nvSpPr>
        <p:spPr>
          <a:xfrm>
            <a:off x="589413" y="4973346"/>
            <a:ext cx="3725358" cy="707886"/>
          </a:xfrm>
          <a:prstGeom prst="rect">
            <a:avLst/>
          </a:prstGeom>
          <a:noFill/>
        </p:spPr>
        <p:txBody>
          <a:bodyPr wrap="square" rtlCol="0">
            <a:spAutoFit/>
          </a:bodyPr>
          <a:lstStyle/>
          <a:p>
            <a:pPr algn="ctr"/>
            <a:r>
              <a:rPr lang="en-US" sz="2000" dirty="0"/>
              <a:t>Circles denote the neighborhood in the constructed graphs</a:t>
            </a:r>
          </a:p>
        </p:txBody>
      </p:sp>
      <p:grpSp>
        <p:nvGrpSpPr>
          <p:cNvPr id="3" name="Group 2">
            <a:extLst>
              <a:ext uri="{FF2B5EF4-FFF2-40B4-BE49-F238E27FC236}">
                <a16:creationId xmlns:a16="http://schemas.microsoft.com/office/drawing/2014/main" id="{67DF0C12-B23C-5B05-BBE6-D3B9BB0715FB}"/>
              </a:ext>
            </a:extLst>
          </p:cNvPr>
          <p:cNvGrpSpPr/>
          <p:nvPr/>
        </p:nvGrpSpPr>
        <p:grpSpPr>
          <a:xfrm>
            <a:off x="309450" y="1099229"/>
            <a:ext cx="3800529" cy="3467741"/>
            <a:chOff x="309450" y="1099229"/>
            <a:chExt cx="3800529" cy="3467741"/>
          </a:xfrm>
        </p:grpSpPr>
        <p:pic>
          <p:nvPicPr>
            <p:cNvPr id="27" name="Picture 26">
              <a:extLst>
                <a:ext uri="{FF2B5EF4-FFF2-40B4-BE49-F238E27FC236}">
                  <a16:creationId xmlns:a16="http://schemas.microsoft.com/office/drawing/2014/main" id="{E18129A6-F097-69B5-0843-E1254C1C8BBF}"/>
                </a:ext>
              </a:extLst>
            </p:cNvPr>
            <p:cNvPicPr>
              <a:picLocks noChangeAspect="1"/>
            </p:cNvPicPr>
            <p:nvPr/>
          </p:nvPicPr>
          <p:blipFill rotWithShape="1">
            <a:blip r:embed="rId3"/>
            <a:srcRect r="59608" b="49381"/>
            <a:stretch/>
          </p:blipFill>
          <p:spPr>
            <a:xfrm>
              <a:off x="309450" y="1099229"/>
              <a:ext cx="3800529" cy="3467741"/>
            </a:xfrm>
            <a:prstGeom prst="rect">
              <a:avLst/>
            </a:prstGeom>
          </p:spPr>
        </p:pic>
        <p:sp>
          <p:nvSpPr>
            <p:cNvPr id="28" name="Rectangle: Rounded Corners 27">
              <a:extLst>
                <a:ext uri="{FF2B5EF4-FFF2-40B4-BE49-F238E27FC236}">
                  <a16:creationId xmlns:a16="http://schemas.microsoft.com/office/drawing/2014/main" id="{E7CFE5FF-C999-D4AE-7B50-C0EEC6CE2E3A}"/>
                </a:ext>
              </a:extLst>
            </p:cNvPr>
            <p:cNvSpPr/>
            <p:nvPr/>
          </p:nvSpPr>
          <p:spPr>
            <a:xfrm>
              <a:off x="2930769" y="1320800"/>
              <a:ext cx="234462" cy="178987"/>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TextBox 28">
              <a:extLst>
                <a:ext uri="{FF2B5EF4-FFF2-40B4-BE49-F238E27FC236}">
                  <a16:creationId xmlns:a16="http://schemas.microsoft.com/office/drawing/2014/main" id="{BCDDE142-5132-7524-F02A-7FC1FD214DE1}"/>
                </a:ext>
              </a:extLst>
            </p:cNvPr>
            <p:cNvSpPr txBox="1"/>
            <p:nvPr/>
          </p:nvSpPr>
          <p:spPr>
            <a:xfrm>
              <a:off x="2865899" y="1271793"/>
              <a:ext cx="364202" cy="276999"/>
            </a:xfrm>
            <a:prstGeom prst="rect">
              <a:avLst/>
            </a:prstGeom>
            <a:noFill/>
          </p:spPr>
          <p:txBody>
            <a:bodyPr wrap="none" rtlCol="0">
              <a:spAutoFit/>
            </a:bodyPr>
            <a:lstStyle/>
            <a:p>
              <a:r>
                <a:rPr lang="en-US" sz="1200" dirty="0"/>
                <a:t>PU</a:t>
              </a:r>
            </a:p>
          </p:txBody>
        </p:sp>
      </p:gr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F465F285-C8DE-BB48-84FC-C9FAB1DD7B7F}"/>
                  </a:ext>
                </a:extLst>
              </p:cNvPr>
              <p:cNvSpPr txBox="1"/>
              <p:nvPr/>
            </p:nvSpPr>
            <p:spPr>
              <a:xfrm>
                <a:off x="5560406" y="94655"/>
                <a:ext cx="6330460" cy="58477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3200" b="0" i="1" smtClean="0">
                              <a:solidFill>
                                <a:srgbClr val="C00000"/>
                              </a:solidFill>
                              <a:latin typeface="Cambria Math" panose="02040503050406030204" pitchFamily="18" charset="0"/>
                              <a:ea typeface="Cambria Math" panose="02040503050406030204" pitchFamily="18" charset="0"/>
                            </a:rPr>
                          </m:ctrlPr>
                        </m:sSubPr>
                        <m:e>
                          <m:r>
                            <a:rPr lang="en-US" altLang="zh-CN" sz="3200" i="1" smtClean="0">
                              <a:solidFill>
                                <a:srgbClr val="C00000"/>
                              </a:solidFill>
                              <a:latin typeface="Cambria Math" panose="02040503050406030204" pitchFamily="18" charset="0"/>
                              <a:ea typeface="Cambria Math" panose="02040503050406030204" pitchFamily="18" charset="0"/>
                            </a:rPr>
                            <m:t>ℙ</m:t>
                          </m:r>
                        </m:e>
                        <m:sub>
                          <m:r>
                            <a:rPr lang="en-US" altLang="zh-CN" sz="3200" b="0" i="1" smtClean="0">
                              <a:solidFill>
                                <a:srgbClr val="C00000"/>
                              </a:solidFill>
                              <a:latin typeface="Cambria Math" panose="02040503050406030204" pitchFamily="18" charset="0"/>
                              <a:ea typeface="Cambria Math" panose="02040503050406030204" pitchFamily="18" charset="0"/>
                            </a:rPr>
                            <m:t>𝑆</m:t>
                          </m:r>
                        </m:sub>
                      </m:sSub>
                      <m:d>
                        <m:dPr>
                          <m:ctrlPr>
                            <a:rPr lang="en-US" altLang="zh-CN" sz="3200" i="1">
                              <a:solidFill>
                                <a:srgbClr val="C00000"/>
                              </a:solidFill>
                              <a:latin typeface="Cambria Math" panose="02040503050406030204" pitchFamily="18" charset="0"/>
                            </a:rPr>
                          </m:ctrlPr>
                        </m:dPr>
                        <m:e>
                          <m:r>
                            <a:rPr lang="en-US" altLang="zh-CN" sz="3200" i="1">
                              <a:solidFill>
                                <a:srgbClr val="C00000"/>
                              </a:solidFill>
                              <a:latin typeface="Cambria Math" panose="02040503050406030204" pitchFamily="18" charset="0"/>
                            </a:rPr>
                            <m:t>𝐴</m:t>
                          </m:r>
                          <m:r>
                            <a:rPr lang="en-US" altLang="zh-CN" sz="3200" i="1">
                              <a:solidFill>
                                <a:srgbClr val="C00000"/>
                              </a:solidFill>
                              <a:latin typeface="Cambria Math" panose="02040503050406030204" pitchFamily="18" charset="0"/>
                            </a:rPr>
                            <m:t>, </m:t>
                          </m:r>
                          <m:r>
                            <a:rPr lang="en-US" altLang="zh-CN" sz="3200" i="1">
                              <a:solidFill>
                                <a:srgbClr val="C00000"/>
                              </a:solidFill>
                              <a:latin typeface="Cambria Math" panose="02040503050406030204" pitchFamily="18" charset="0"/>
                            </a:rPr>
                            <m:t>𝑋</m:t>
                          </m:r>
                          <m:r>
                            <a:rPr lang="en-US" altLang="zh-CN" sz="3200" i="1">
                              <a:solidFill>
                                <a:srgbClr val="C00000"/>
                              </a:solidFill>
                              <a:latin typeface="Cambria Math" panose="02040503050406030204" pitchFamily="18" charset="0"/>
                            </a:rPr>
                            <m:t>, </m:t>
                          </m:r>
                          <m:r>
                            <a:rPr lang="en-US" altLang="zh-CN" sz="3200" i="1">
                              <a:solidFill>
                                <a:srgbClr val="C00000"/>
                              </a:solidFill>
                              <a:latin typeface="Cambria Math" panose="02040503050406030204" pitchFamily="18" charset="0"/>
                            </a:rPr>
                            <m:t>𝑌</m:t>
                          </m:r>
                        </m:e>
                      </m:d>
                      <m:r>
                        <a:rPr lang="en-US" altLang="zh-CN" sz="3200" b="0" i="1" smtClean="0">
                          <a:solidFill>
                            <a:srgbClr val="C00000"/>
                          </a:solidFill>
                          <a:latin typeface="Cambria Math" panose="02040503050406030204" pitchFamily="18" charset="0"/>
                        </a:rPr>
                        <m:t>≠</m:t>
                      </m:r>
                      <m:sSub>
                        <m:sSubPr>
                          <m:ctrlPr>
                            <a:rPr lang="en-US" altLang="zh-CN" sz="3200" i="1">
                              <a:solidFill>
                                <a:srgbClr val="C00000"/>
                              </a:solidFill>
                              <a:latin typeface="Cambria Math" panose="02040503050406030204" pitchFamily="18" charset="0"/>
                              <a:ea typeface="Cambria Math" panose="02040503050406030204" pitchFamily="18" charset="0"/>
                            </a:rPr>
                          </m:ctrlPr>
                        </m:sSubPr>
                        <m:e>
                          <m:r>
                            <a:rPr lang="en-US" altLang="zh-CN" sz="3200" i="1">
                              <a:solidFill>
                                <a:srgbClr val="C00000"/>
                              </a:solidFill>
                              <a:latin typeface="Cambria Math" panose="02040503050406030204" pitchFamily="18" charset="0"/>
                              <a:ea typeface="Cambria Math" panose="02040503050406030204" pitchFamily="18" charset="0"/>
                            </a:rPr>
                            <m:t>ℙ</m:t>
                          </m:r>
                        </m:e>
                        <m:sub>
                          <m:r>
                            <a:rPr lang="en-US" altLang="zh-CN" sz="3200" b="0" i="1" smtClean="0">
                              <a:solidFill>
                                <a:srgbClr val="C00000"/>
                              </a:solidFill>
                              <a:latin typeface="Cambria Math" panose="02040503050406030204" pitchFamily="18" charset="0"/>
                              <a:ea typeface="Cambria Math" panose="02040503050406030204" pitchFamily="18" charset="0"/>
                            </a:rPr>
                            <m:t>𝑇</m:t>
                          </m:r>
                        </m:sub>
                      </m:sSub>
                      <m:d>
                        <m:dPr>
                          <m:ctrlPr>
                            <a:rPr lang="en-US" altLang="zh-CN" sz="3200" i="1">
                              <a:solidFill>
                                <a:srgbClr val="C00000"/>
                              </a:solidFill>
                              <a:latin typeface="Cambria Math" panose="02040503050406030204" pitchFamily="18" charset="0"/>
                            </a:rPr>
                          </m:ctrlPr>
                        </m:dPr>
                        <m:e>
                          <m:r>
                            <a:rPr lang="en-US" altLang="zh-CN" sz="3200" i="1">
                              <a:solidFill>
                                <a:srgbClr val="C00000"/>
                              </a:solidFill>
                              <a:latin typeface="Cambria Math" panose="02040503050406030204" pitchFamily="18" charset="0"/>
                            </a:rPr>
                            <m:t>𝐴</m:t>
                          </m:r>
                          <m:r>
                            <a:rPr lang="en-US" altLang="zh-CN" sz="3200" i="1">
                              <a:solidFill>
                                <a:srgbClr val="C00000"/>
                              </a:solidFill>
                              <a:latin typeface="Cambria Math" panose="02040503050406030204" pitchFamily="18" charset="0"/>
                            </a:rPr>
                            <m:t>, </m:t>
                          </m:r>
                          <m:r>
                            <a:rPr lang="en-US" altLang="zh-CN" sz="3200" i="1">
                              <a:solidFill>
                                <a:srgbClr val="C00000"/>
                              </a:solidFill>
                              <a:latin typeface="Cambria Math" panose="02040503050406030204" pitchFamily="18" charset="0"/>
                            </a:rPr>
                            <m:t>𝑋</m:t>
                          </m:r>
                          <m:r>
                            <a:rPr lang="en-US" altLang="zh-CN" sz="3200" i="1">
                              <a:solidFill>
                                <a:srgbClr val="C00000"/>
                              </a:solidFill>
                              <a:latin typeface="Cambria Math" panose="02040503050406030204" pitchFamily="18" charset="0"/>
                            </a:rPr>
                            <m:t>, </m:t>
                          </m:r>
                          <m:r>
                            <a:rPr lang="en-US" altLang="zh-CN" sz="3200" i="1">
                              <a:solidFill>
                                <a:srgbClr val="C00000"/>
                              </a:solidFill>
                              <a:latin typeface="Cambria Math" panose="02040503050406030204" pitchFamily="18" charset="0"/>
                            </a:rPr>
                            <m:t>𝑌</m:t>
                          </m:r>
                        </m:e>
                      </m:d>
                    </m:oMath>
                  </m:oMathPara>
                </a14:m>
                <a:endParaRPr lang="en-US" sz="3200" dirty="0">
                  <a:solidFill>
                    <a:srgbClr val="C00000"/>
                  </a:solidFill>
                </a:endParaRPr>
              </a:p>
            </p:txBody>
          </p:sp>
        </mc:Choice>
        <mc:Fallback xmlns="">
          <p:sp>
            <p:nvSpPr>
              <p:cNvPr id="31" name="TextBox 30">
                <a:extLst>
                  <a:ext uri="{FF2B5EF4-FFF2-40B4-BE49-F238E27FC236}">
                    <a16:creationId xmlns:a16="http://schemas.microsoft.com/office/drawing/2014/main" id="{F465F285-C8DE-BB48-84FC-C9FAB1DD7B7F}"/>
                  </a:ext>
                </a:extLst>
              </p:cNvPr>
              <p:cNvSpPr txBox="1">
                <a:spLocks noRot="1" noChangeAspect="1" noMove="1" noResize="1" noEditPoints="1" noAdjustHandles="1" noChangeArrowheads="1" noChangeShapeType="1" noTextEdit="1"/>
              </p:cNvSpPr>
              <p:nvPr/>
            </p:nvSpPr>
            <p:spPr>
              <a:xfrm>
                <a:off x="5560406" y="94655"/>
                <a:ext cx="6330460" cy="584775"/>
              </a:xfrm>
              <a:prstGeom prst="rect">
                <a:avLst/>
              </a:prstGeom>
              <a:blipFill>
                <a:blip r:embed="rId4"/>
                <a:stretch>
                  <a:fillRect b="-6383"/>
                </a:stretch>
              </a:blipFill>
            </p:spPr>
            <p:txBody>
              <a:bodyPr/>
              <a:lstStyle/>
              <a:p>
                <a:r>
                  <a:rPr lang="en-US">
                    <a:noFill/>
                  </a:rPr>
                  <a:t> </a:t>
                </a:r>
              </a:p>
            </p:txBody>
          </p:sp>
        </mc:Fallback>
      </mc:AlternateContent>
      <p:grpSp>
        <p:nvGrpSpPr>
          <p:cNvPr id="39" name="Group 38">
            <a:extLst>
              <a:ext uri="{FF2B5EF4-FFF2-40B4-BE49-F238E27FC236}">
                <a16:creationId xmlns:a16="http://schemas.microsoft.com/office/drawing/2014/main" id="{C5A2F2FB-D632-E2CC-A61E-08333406B28A}"/>
              </a:ext>
            </a:extLst>
          </p:cNvPr>
          <p:cNvGrpSpPr/>
          <p:nvPr/>
        </p:nvGrpSpPr>
        <p:grpSpPr>
          <a:xfrm>
            <a:off x="6978206" y="2241076"/>
            <a:ext cx="6330460" cy="1023034"/>
            <a:chOff x="6597051" y="1458702"/>
            <a:chExt cx="6330460" cy="1023034"/>
          </a:xfrm>
        </p:grpSpPr>
        <p:sp>
          <p:nvSpPr>
            <p:cNvPr id="19" name="TextBox 18">
              <a:extLst>
                <a:ext uri="{FF2B5EF4-FFF2-40B4-BE49-F238E27FC236}">
                  <a16:creationId xmlns:a16="http://schemas.microsoft.com/office/drawing/2014/main" id="{369689FB-C980-480A-E527-44FC0FA9A48C}"/>
                </a:ext>
              </a:extLst>
            </p:cNvPr>
            <p:cNvSpPr txBox="1"/>
            <p:nvPr/>
          </p:nvSpPr>
          <p:spPr>
            <a:xfrm>
              <a:off x="7701800" y="1513831"/>
              <a:ext cx="4095258" cy="461665"/>
            </a:xfrm>
            <a:prstGeom prst="rect">
              <a:avLst/>
            </a:prstGeom>
            <a:noFill/>
            <a:ln w="28575">
              <a:noFill/>
              <a:prstDash val="dash"/>
            </a:ln>
          </p:spPr>
          <p:txBody>
            <a:bodyPr wrap="square" rtlCol="0">
              <a:spAutoFit/>
            </a:bodyPr>
            <a:lstStyle/>
            <a:p>
              <a:pPr algn="ctr"/>
              <a:r>
                <a:rPr lang="en-US" sz="2400" dirty="0"/>
                <a:t>Structure s</a:t>
              </a:r>
              <a:r>
                <a:rPr lang="en-US" altLang="zh-CN" sz="2400" dirty="0"/>
                <a:t>hift</a:t>
              </a:r>
              <a:endParaRPr lang="en-US" sz="2400" dirty="0"/>
            </a:p>
          </p:txBody>
        </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DED121E4-3A6F-F7A7-34F5-9698A22F2718}"/>
                    </a:ext>
                  </a:extLst>
                </p:cNvPr>
                <p:cNvSpPr txBox="1"/>
                <p:nvPr/>
              </p:nvSpPr>
              <p:spPr>
                <a:xfrm>
                  <a:off x="6597051" y="1900033"/>
                  <a:ext cx="633046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ℙ</m:t>
                            </m:r>
                          </m:e>
                          <m:sub>
                            <m:r>
                              <a:rPr lang="en-US" altLang="zh-CN" sz="2400" i="1">
                                <a:latin typeface="Cambria Math" panose="02040503050406030204" pitchFamily="18" charset="0"/>
                                <a:ea typeface="Cambria Math" panose="02040503050406030204" pitchFamily="18" charset="0"/>
                              </a:rPr>
                              <m:t>𝑆</m:t>
                            </m:r>
                          </m:sub>
                        </m:sSub>
                        <m:d>
                          <m:dPr>
                            <m:ctrlPr>
                              <a:rPr lang="en-US" altLang="zh-CN" sz="2400" i="1">
                                <a:latin typeface="Cambria Math" panose="02040503050406030204" pitchFamily="18" charset="0"/>
                              </a:rPr>
                            </m:ctrlPr>
                          </m:dPr>
                          <m:e>
                            <m:r>
                              <a:rPr lang="en-US" altLang="zh-CN" sz="2400" i="1">
                                <a:latin typeface="Cambria Math" panose="02040503050406030204" pitchFamily="18" charset="0"/>
                              </a:rPr>
                              <m:t>𝐴</m:t>
                            </m:r>
                            <m:r>
                              <a:rPr lang="en-US" altLang="zh-CN" sz="2400" i="1">
                                <a:latin typeface="Cambria Math" panose="02040503050406030204" pitchFamily="18" charset="0"/>
                              </a:rPr>
                              <m:t>,</m:t>
                            </m:r>
                            <m:r>
                              <a:rPr lang="en-US" altLang="zh-CN" sz="2400" i="1">
                                <a:latin typeface="Cambria Math" panose="02040503050406030204" pitchFamily="18" charset="0"/>
                              </a:rPr>
                              <m:t>𝑌</m:t>
                            </m:r>
                          </m:e>
                        </m:d>
                        <m:r>
                          <a:rPr lang="en-US" altLang="zh-CN" sz="2400" i="1">
                            <a:latin typeface="Cambria Math" panose="02040503050406030204" pitchFamily="18" charset="0"/>
                          </a:rPr>
                          <m:t>≠</m:t>
                        </m:r>
                        <m:sSub>
                          <m:sSubPr>
                            <m:ctrlPr>
                              <a:rPr lang="en-US" altLang="zh-CN" sz="2400" i="1">
                                <a:latin typeface="Cambria Math" panose="02040503050406030204" pitchFamily="18" charset="0"/>
                                <a:ea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ℙ</m:t>
                            </m:r>
                          </m:e>
                          <m:sub>
                            <m:r>
                              <a:rPr lang="en-US" altLang="zh-CN" sz="2400" i="1">
                                <a:latin typeface="Cambria Math" panose="02040503050406030204" pitchFamily="18" charset="0"/>
                                <a:ea typeface="Cambria Math" panose="02040503050406030204" pitchFamily="18" charset="0"/>
                              </a:rPr>
                              <m:t>𝑇</m:t>
                            </m:r>
                          </m:sub>
                        </m:sSub>
                        <m:d>
                          <m:dPr>
                            <m:ctrlPr>
                              <a:rPr lang="en-US" altLang="zh-CN" sz="2400" i="1">
                                <a:latin typeface="Cambria Math" panose="02040503050406030204" pitchFamily="18" charset="0"/>
                              </a:rPr>
                            </m:ctrlPr>
                          </m:dPr>
                          <m:e>
                            <m:r>
                              <a:rPr lang="en-US" altLang="zh-CN" sz="2400" i="1">
                                <a:latin typeface="Cambria Math" panose="02040503050406030204" pitchFamily="18" charset="0"/>
                              </a:rPr>
                              <m:t>𝐴</m:t>
                            </m:r>
                            <m:r>
                              <a:rPr lang="en-US" altLang="zh-CN" sz="2400" i="1">
                                <a:latin typeface="Cambria Math" panose="02040503050406030204" pitchFamily="18" charset="0"/>
                              </a:rPr>
                              <m:t>,</m:t>
                            </m:r>
                            <m:r>
                              <a:rPr lang="en-US" altLang="zh-CN" sz="2400" i="1">
                                <a:latin typeface="Cambria Math" panose="02040503050406030204" pitchFamily="18" charset="0"/>
                              </a:rPr>
                              <m:t>𝑌</m:t>
                            </m:r>
                          </m:e>
                        </m:d>
                      </m:oMath>
                    </m:oMathPara>
                  </a14:m>
                  <a:endParaRPr lang="en-US" sz="2400" dirty="0">
                    <a:solidFill>
                      <a:srgbClr val="C00000"/>
                    </a:solidFill>
                  </a:endParaRPr>
                </a:p>
              </p:txBody>
            </p:sp>
          </mc:Choice>
          <mc:Fallback xmlns="">
            <p:sp>
              <p:nvSpPr>
                <p:cNvPr id="30" name="TextBox 29">
                  <a:extLst>
                    <a:ext uri="{FF2B5EF4-FFF2-40B4-BE49-F238E27FC236}">
                      <a16:creationId xmlns:a16="http://schemas.microsoft.com/office/drawing/2014/main" id="{DED121E4-3A6F-F7A7-34F5-9698A22F2718}"/>
                    </a:ext>
                  </a:extLst>
                </p:cNvPr>
                <p:cNvSpPr txBox="1">
                  <a:spLocks noRot="1" noChangeAspect="1" noMove="1" noResize="1" noEditPoints="1" noAdjustHandles="1" noChangeArrowheads="1" noChangeShapeType="1" noTextEdit="1"/>
                </p:cNvSpPr>
                <p:nvPr/>
              </p:nvSpPr>
              <p:spPr>
                <a:xfrm>
                  <a:off x="6597051" y="1900033"/>
                  <a:ext cx="6330460" cy="461665"/>
                </a:xfrm>
                <a:prstGeom prst="rect">
                  <a:avLst/>
                </a:prstGeom>
                <a:blipFill>
                  <a:blip r:embed="rId5"/>
                  <a:stretch>
                    <a:fillRect b="-2703"/>
                  </a:stretch>
                </a:blipFill>
              </p:spPr>
              <p:txBody>
                <a:bodyPr/>
                <a:lstStyle/>
                <a:p>
                  <a:r>
                    <a:rPr lang="en-US">
                      <a:noFill/>
                    </a:rPr>
                    <a:t> </a:t>
                  </a:r>
                </a:p>
              </p:txBody>
            </p:sp>
          </mc:Fallback>
        </mc:AlternateContent>
        <p:sp>
          <p:nvSpPr>
            <p:cNvPr id="34" name="Rectangle: Rounded Corners 33">
              <a:extLst>
                <a:ext uri="{FF2B5EF4-FFF2-40B4-BE49-F238E27FC236}">
                  <a16:creationId xmlns:a16="http://schemas.microsoft.com/office/drawing/2014/main" id="{82476D5A-88E0-2397-9E84-E3F134A57478}"/>
                </a:ext>
              </a:extLst>
            </p:cNvPr>
            <p:cNvSpPr/>
            <p:nvPr/>
          </p:nvSpPr>
          <p:spPr>
            <a:xfrm>
              <a:off x="7873861" y="1458702"/>
              <a:ext cx="3720739" cy="102303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0" name="Group 39">
            <a:extLst>
              <a:ext uri="{FF2B5EF4-FFF2-40B4-BE49-F238E27FC236}">
                <a16:creationId xmlns:a16="http://schemas.microsoft.com/office/drawing/2014/main" id="{EE36A1CA-121D-5B9E-72C1-65C05029F68B}"/>
              </a:ext>
            </a:extLst>
          </p:cNvPr>
          <p:cNvGrpSpPr/>
          <p:nvPr/>
        </p:nvGrpSpPr>
        <p:grpSpPr>
          <a:xfrm>
            <a:off x="7074659" y="4276854"/>
            <a:ext cx="6330460" cy="1028317"/>
            <a:chOff x="6786379" y="4093094"/>
            <a:chExt cx="6330460" cy="1028317"/>
          </a:xfrm>
        </p:grpSpPr>
        <p:sp>
          <p:nvSpPr>
            <p:cNvPr id="21" name="TextBox 20">
              <a:extLst>
                <a:ext uri="{FF2B5EF4-FFF2-40B4-BE49-F238E27FC236}">
                  <a16:creationId xmlns:a16="http://schemas.microsoft.com/office/drawing/2014/main" id="{AB801E0A-EA02-2B96-CFE6-AAA1F46FC347}"/>
                </a:ext>
              </a:extLst>
            </p:cNvPr>
            <p:cNvSpPr txBox="1"/>
            <p:nvPr/>
          </p:nvSpPr>
          <p:spPr>
            <a:xfrm>
              <a:off x="7873861" y="4093094"/>
              <a:ext cx="3922119" cy="461665"/>
            </a:xfrm>
            <a:prstGeom prst="rect">
              <a:avLst/>
            </a:prstGeom>
            <a:noFill/>
            <a:ln w="28575">
              <a:noFill/>
              <a:prstDash val="dash"/>
            </a:ln>
          </p:spPr>
          <p:txBody>
            <a:bodyPr wrap="square" rtlCol="0">
              <a:spAutoFit/>
            </a:bodyPr>
            <a:lstStyle/>
            <a:p>
              <a:pPr algn="ctr"/>
              <a:r>
                <a:rPr lang="en-US" altLang="zh-CN" sz="2400" dirty="0"/>
                <a:t>F</a:t>
              </a:r>
              <a:r>
                <a:rPr lang="en-US" sz="2400" dirty="0"/>
                <a:t>eature shift</a:t>
              </a: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9CEE0362-6633-AC33-26B2-5C53961FE544}"/>
                    </a:ext>
                  </a:extLst>
                </p:cNvPr>
                <p:cNvSpPr txBox="1"/>
                <p:nvPr/>
              </p:nvSpPr>
              <p:spPr>
                <a:xfrm>
                  <a:off x="6786379" y="4500131"/>
                  <a:ext cx="633046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smtClean="0">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400" i="1">
                                <a:solidFill>
                                  <a:schemeClr val="tx1"/>
                                </a:solidFill>
                                <a:latin typeface="Cambria Math" panose="02040503050406030204" pitchFamily="18" charset="0"/>
                              </a:rPr>
                            </m:ctrlPr>
                          </m:dPr>
                          <m:e>
                            <m:r>
                              <a:rPr lang="en-US" altLang="zh-CN" sz="2400" b="0" i="1" smtClean="0">
                                <a:solidFill>
                                  <a:schemeClr val="tx1"/>
                                </a:solidFill>
                                <a:latin typeface="Cambria Math" panose="02040503050406030204" pitchFamily="18" charset="0"/>
                              </a:rPr>
                              <m:t>𝑋</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r>
                          <a:rPr lang="en-US" altLang="zh-CN" sz="2400" b="0" i="1" smtClean="0">
                            <a:solidFill>
                              <a:schemeClr val="tx1"/>
                            </a:solidFill>
                            <a:latin typeface="Cambria Math" panose="02040503050406030204" pitchFamily="18" charset="0"/>
                          </a:rPr>
                          <m:t>≠</m:t>
                        </m:r>
                        <m:sSub>
                          <m:sSubPr>
                            <m:ctrlPr>
                              <a:rPr lang="en-US"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400" i="1">
                                <a:solidFill>
                                  <a:schemeClr val="tx1"/>
                                </a:solidFill>
                                <a:latin typeface="Cambria Math" panose="02040503050406030204" pitchFamily="18" charset="0"/>
                              </a:rPr>
                            </m:ctrlPr>
                          </m:dPr>
                          <m:e>
                            <m:r>
                              <a:rPr lang="en-US" altLang="zh-CN" sz="2400" b="0" i="1" smtClean="0">
                                <a:solidFill>
                                  <a:schemeClr val="tx1"/>
                                </a:solidFill>
                                <a:latin typeface="Cambria Math" panose="02040503050406030204" pitchFamily="18" charset="0"/>
                              </a:rPr>
                              <m:t>𝑋</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oMath>
                    </m:oMathPara>
                  </a14:m>
                  <a:endParaRPr lang="en-US" sz="2400" dirty="0">
                    <a:solidFill>
                      <a:schemeClr val="tx1"/>
                    </a:solidFill>
                  </a:endParaRPr>
                </a:p>
              </p:txBody>
            </p:sp>
          </mc:Choice>
          <mc:Fallback xmlns="">
            <p:sp>
              <p:nvSpPr>
                <p:cNvPr id="33" name="TextBox 32">
                  <a:extLst>
                    <a:ext uri="{FF2B5EF4-FFF2-40B4-BE49-F238E27FC236}">
                      <a16:creationId xmlns:a16="http://schemas.microsoft.com/office/drawing/2014/main" id="{9CEE0362-6633-AC33-26B2-5C53961FE544}"/>
                    </a:ext>
                  </a:extLst>
                </p:cNvPr>
                <p:cNvSpPr txBox="1">
                  <a:spLocks noRot="1" noChangeAspect="1" noMove="1" noResize="1" noEditPoints="1" noAdjustHandles="1" noChangeArrowheads="1" noChangeShapeType="1" noTextEdit="1"/>
                </p:cNvSpPr>
                <p:nvPr/>
              </p:nvSpPr>
              <p:spPr>
                <a:xfrm>
                  <a:off x="6786379" y="4500131"/>
                  <a:ext cx="6330460" cy="461665"/>
                </a:xfrm>
                <a:prstGeom prst="rect">
                  <a:avLst/>
                </a:prstGeom>
                <a:blipFill>
                  <a:blip r:embed="rId6"/>
                  <a:stretch>
                    <a:fillRect b="-17105"/>
                  </a:stretch>
                </a:blipFill>
              </p:spPr>
              <p:txBody>
                <a:bodyPr/>
                <a:lstStyle/>
                <a:p>
                  <a:r>
                    <a:rPr lang="en-US">
                      <a:noFill/>
                    </a:rPr>
                    <a:t> </a:t>
                  </a:r>
                </a:p>
              </p:txBody>
            </p:sp>
          </mc:Fallback>
        </mc:AlternateContent>
        <p:sp>
          <p:nvSpPr>
            <p:cNvPr id="36" name="Rectangle: Rounded Corners 35">
              <a:extLst>
                <a:ext uri="{FF2B5EF4-FFF2-40B4-BE49-F238E27FC236}">
                  <a16:creationId xmlns:a16="http://schemas.microsoft.com/office/drawing/2014/main" id="{1DB9BD47-EB6E-7797-0D42-E94C91C89B94}"/>
                </a:ext>
              </a:extLst>
            </p:cNvPr>
            <p:cNvSpPr/>
            <p:nvPr/>
          </p:nvSpPr>
          <p:spPr>
            <a:xfrm>
              <a:off x="8107237" y="4098377"/>
              <a:ext cx="3495349" cy="102303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1" name="Arrow: Left 40">
            <a:extLst>
              <a:ext uri="{FF2B5EF4-FFF2-40B4-BE49-F238E27FC236}">
                <a16:creationId xmlns:a16="http://schemas.microsoft.com/office/drawing/2014/main" id="{E9E26146-3624-3221-25CD-D3FB958B7312}"/>
              </a:ext>
            </a:extLst>
          </p:cNvPr>
          <p:cNvSpPr/>
          <p:nvPr/>
        </p:nvSpPr>
        <p:spPr>
          <a:xfrm rot="12610319">
            <a:off x="7516805" y="2308987"/>
            <a:ext cx="461108" cy="27510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Arrow: Left 41">
            <a:extLst>
              <a:ext uri="{FF2B5EF4-FFF2-40B4-BE49-F238E27FC236}">
                <a16:creationId xmlns:a16="http://schemas.microsoft.com/office/drawing/2014/main" id="{4CAE9DC2-F99B-C3BB-56B4-D4DE80D9A000}"/>
              </a:ext>
            </a:extLst>
          </p:cNvPr>
          <p:cNvSpPr/>
          <p:nvPr/>
        </p:nvSpPr>
        <p:spPr>
          <a:xfrm rot="9980671">
            <a:off x="7464891" y="2929983"/>
            <a:ext cx="461108" cy="27510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Left 42">
            <a:extLst>
              <a:ext uri="{FF2B5EF4-FFF2-40B4-BE49-F238E27FC236}">
                <a16:creationId xmlns:a16="http://schemas.microsoft.com/office/drawing/2014/main" id="{77D7C5E8-B159-5064-E9B7-1874E12839A4}"/>
              </a:ext>
            </a:extLst>
          </p:cNvPr>
          <p:cNvSpPr/>
          <p:nvPr/>
        </p:nvSpPr>
        <p:spPr>
          <a:xfrm rot="9752706">
            <a:off x="7864282" y="4717370"/>
            <a:ext cx="461108" cy="275108"/>
          </a:xfrm>
          <a:prstGeom prst="lef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2B68BE36-DD80-16A3-783B-8DB66479E296}"/>
              </a:ext>
            </a:extLst>
          </p:cNvPr>
          <p:cNvPicPr>
            <a:picLocks noChangeAspect="1"/>
          </p:cNvPicPr>
          <p:nvPr/>
        </p:nvPicPr>
        <p:blipFill rotWithShape="1">
          <a:blip r:embed="rId7"/>
          <a:srcRect l="3255" t="7243" r="4964" b="8051"/>
          <a:stretch/>
        </p:blipFill>
        <p:spPr>
          <a:xfrm>
            <a:off x="8015812" y="947532"/>
            <a:ext cx="3695645" cy="1346833"/>
          </a:xfrm>
          <a:prstGeom prst="rect">
            <a:avLst/>
          </a:prstGeom>
        </p:spPr>
      </p:pic>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F520AE20-C278-F542-8074-B286ACCAF6AD}"/>
                  </a:ext>
                </a:extLst>
              </p:cNvPr>
              <p:cNvSpPr txBox="1"/>
              <p:nvPr/>
            </p:nvSpPr>
            <p:spPr>
              <a:xfrm>
                <a:off x="2209714" y="2534116"/>
                <a:ext cx="743937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r>
                        <a:rPr lang="en-US" altLang="zh-CN" sz="1800" b="0" i="1" smtClean="0">
                          <a:solidFill>
                            <a:schemeClr val="tx1"/>
                          </a:solidFill>
                          <a:latin typeface="Cambria Math" panose="02040503050406030204" pitchFamily="18" charset="0"/>
                        </a:rPr>
                        <m:t>≠</m:t>
                      </m:r>
                      <m:sSub>
                        <m:sSubPr>
                          <m:ctrlPr>
                            <a:rPr lang="en-US" altLang="zh-CN" sz="1800" i="1">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oMath>
                  </m:oMathPara>
                </a14:m>
                <a:endParaRPr lang="en-US" dirty="0"/>
              </a:p>
            </p:txBody>
          </p:sp>
        </mc:Choice>
        <mc:Fallback xmlns="">
          <p:sp>
            <p:nvSpPr>
              <p:cNvPr id="6" name="TextBox 5">
                <a:extLst>
                  <a:ext uri="{FF2B5EF4-FFF2-40B4-BE49-F238E27FC236}">
                    <a16:creationId xmlns:a16="http://schemas.microsoft.com/office/drawing/2014/main" id="{F520AE20-C278-F542-8074-B286ACCAF6AD}"/>
                  </a:ext>
                </a:extLst>
              </p:cNvPr>
              <p:cNvSpPr txBox="1">
                <a:spLocks noRot="1" noChangeAspect="1" noMove="1" noResize="1" noEditPoints="1" noAdjustHandles="1" noChangeArrowheads="1" noChangeShapeType="1" noTextEdit="1"/>
              </p:cNvSpPr>
              <p:nvPr/>
            </p:nvSpPr>
            <p:spPr>
              <a:xfrm>
                <a:off x="2209714" y="2534116"/>
                <a:ext cx="7439378" cy="369332"/>
              </a:xfrm>
              <a:prstGeom prst="rect">
                <a:avLst/>
              </a:prstGeom>
              <a:blipFill>
                <a:blip r:embed="rId8"/>
                <a:stretch>
                  <a:fillRect b="-1333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4FA4D95-0F57-25FA-0A1F-364FF13B9A07}"/>
                  </a:ext>
                </a:extLst>
              </p:cNvPr>
              <p:cNvSpPr txBox="1"/>
              <p:nvPr/>
            </p:nvSpPr>
            <p:spPr>
              <a:xfrm>
                <a:off x="2209714" y="4064768"/>
                <a:ext cx="743937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𝑌</m:t>
                          </m:r>
                        </m:e>
                      </m:d>
                      <m:r>
                        <a:rPr lang="en-US" altLang="zh-CN" sz="1800" b="0" i="1" smtClean="0">
                          <a:solidFill>
                            <a:schemeClr val="tx1"/>
                          </a:solidFill>
                          <a:latin typeface="Cambria Math" panose="02040503050406030204" pitchFamily="18" charset="0"/>
                        </a:rPr>
                        <m:t>≠</m:t>
                      </m:r>
                      <m:sSub>
                        <m:sSubPr>
                          <m:ctrlPr>
                            <a:rPr lang="en-US" altLang="zh-CN" sz="1800" i="1">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𝑌</m:t>
                          </m:r>
                        </m:e>
                      </m:d>
                    </m:oMath>
                  </m:oMathPara>
                </a14:m>
                <a:endParaRPr lang="en-US" dirty="0"/>
              </a:p>
            </p:txBody>
          </p:sp>
        </mc:Choice>
        <mc:Fallback xmlns="">
          <p:sp>
            <p:nvSpPr>
              <p:cNvPr id="7" name="TextBox 6">
                <a:extLst>
                  <a:ext uri="{FF2B5EF4-FFF2-40B4-BE49-F238E27FC236}">
                    <a16:creationId xmlns:a16="http://schemas.microsoft.com/office/drawing/2014/main" id="{14FA4D95-0F57-25FA-0A1F-364FF13B9A07}"/>
                  </a:ext>
                </a:extLst>
              </p:cNvPr>
              <p:cNvSpPr txBox="1">
                <a:spLocks noRot="1" noChangeAspect="1" noMove="1" noResize="1" noEditPoints="1" noAdjustHandles="1" noChangeArrowheads="1" noChangeShapeType="1" noTextEdit="1"/>
              </p:cNvSpPr>
              <p:nvPr/>
            </p:nvSpPr>
            <p:spPr>
              <a:xfrm>
                <a:off x="2209714" y="4064768"/>
                <a:ext cx="7439378" cy="369332"/>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4626785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ounded Rectangle 6">
            <a:extLst>
              <a:ext uri="{FF2B5EF4-FFF2-40B4-BE49-F238E27FC236}">
                <a16:creationId xmlns:a16="http://schemas.microsoft.com/office/drawing/2014/main" id="{D17AEE0A-D235-05E7-0E07-7CD3D4198E22}"/>
              </a:ext>
            </a:extLst>
          </p:cNvPr>
          <p:cNvSpPr/>
          <p:nvPr/>
        </p:nvSpPr>
        <p:spPr>
          <a:xfrm>
            <a:off x="451556" y="1501422"/>
            <a:ext cx="11608447" cy="2099734"/>
          </a:xfrm>
          <a:prstGeom prst="roundRect">
            <a:avLst/>
          </a:prstGeom>
          <a:solidFill>
            <a:schemeClr val="accent2">
              <a:lumMod val="60000"/>
              <a:lumOff val="40000"/>
              <a:alpha val="2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6D41CBD7-219C-E706-754E-E0D361C766E7}"/>
              </a:ext>
            </a:extLst>
          </p:cNvPr>
          <p:cNvSpPr>
            <a:spLocks noGrp="1"/>
          </p:cNvSpPr>
          <p:nvPr>
            <p:ph type="sldNum" sz="quarter" idx="12"/>
          </p:nvPr>
        </p:nvSpPr>
        <p:spPr/>
        <p:txBody>
          <a:bodyPr/>
          <a:lstStyle/>
          <a:p>
            <a:fld id="{4C4DFFF2-5E08-7F47-8E59-20C144781A10}" type="slidenum">
              <a:rPr lang="en-US" smtClean="0"/>
              <a:t>11</a:t>
            </a:fld>
            <a:endParaRPr lang="en-US"/>
          </a:p>
        </p:txBody>
      </p:sp>
      <p:sp>
        <p:nvSpPr>
          <p:cNvPr id="14" name="Title 1">
            <a:extLst>
              <a:ext uri="{FF2B5EF4-FFF2-40B4-BE49-F238E27FC236}">
                <a16:creationId xmlns:a16="http://schemas.microsoft.com/office/drawing/2014/main" id="{97C637A8-5084-4351-0C3C-CB107820A07D}"/>
              </a:ext>
            </a:extLst>
          </p:cNvPr>
          <p:cNvSpPr>
            <a:spLocks noGrp="1"/>
          </p:cNvSpPr>
          <p:nvPr>
            <p:ph type="title"/>
          </p:nvPr>
        </p:nvSpPr>
        <p:spPr>
          <a:xfrm>
            <a:off x="902300" y="-15733"/>
            <a:ext cx="10522236" cy="989880"/>
          </a:xfrm>
        </p:spPr>
        <p:txBody>
          <a:bodyPr>
            <a:normAutofit/>
          </a:bodyPr>
          <a:lstStyle/>
          <a:p>
            <a:pPr algn="ctr"/>
            <a:r>
              <a:rPr lang="en-US" altLang="zh-CN" sz="3600" dirty="0">
                <a:solidFill>
                  <a:srgbClr val="C00000"/>
                </a:solidFill>
              </a:rPr>
              <a:t>New Challenges - The Mutual Dependence</a:t>
            </a:r>
            <a:endParaRPr lang="en-US" sz="3600" dirty="0">
              <a:solidFill>
                <a:srgbClr val="C00000"/>
              </a:solidFill>
            </a:endParaRPr>
          </a:p>
        </p:txBody>
      </p:sp>
      <p:sp>
        <p:nvSpPr>
          <p:cNvPr id="22" name="TextBox 21">
            <a:extLst>
              <a:ext uri="{FF2B5EF4-FFF2-40B4-BE49-F238E27FC236}">
                <a16:creationId xmlns:a16="http://schemas.microsoft.com/office/drawing/2014/main" id="{2D394A51-FF08-EEE2-B3C0-397F7C4B1C4F}"/>
              </a:ext>
            </a:extLst>
          </p:cNvPr>
          <p:cNvSpPr txBox="1"/>
          <p:nvPr/>
        </p:nvSpPr>
        <p:spPr>
          <a:xfrm>
            <a:off x="902300" y="3892973"/>
            <a:ext cx="6492631" cy="954107"/>
          </a:xfrm>
          <a:prstGeom prst="rect">
            <a:avLst/>
          </a:prstGeom>
          <a:noFill/>
        </p:spPr>
        <p:txBody>
          <a:bodyPr wrap="square" rtlCol="0">
            <a:spAutoFit/>
          </a:bodyPr>
          <a:lstStyle/>
          <a:p>
            <a:r>
              <a:rPr lang="en-US" sz="2800" dirty="0"/>
              <a:t>Can be handled by viewing each node independently via existing methods</a:t>
            </a:r>
          </a:p>
        </p:txBody>
      </p:sp>
      <p:sp>
        <p:nvSpPr>
          <p:cNvPr id="23" name="TextBox 22">
            <a:extLst>
              <a:ext uri="{FF2B5EF4-FFF2-40B4-BE49-F238E27FC236}">
                <a16:creationId xmlns:a16="http://schemas.microsoft.com/office/drawing/2014/main" id="{1B988031-C896-8B28-752D-938392C85311}"/>
              </a:ext>
            </a:extLst>
          </p:cNvPr>
          <p:cNvSpPr txBox="1"/>
          <p:nvPr/>
        </p:nvSpPr>
        <p:spPr>
          <a:xfrm>
            <a:off x="1410524" y="1766531"/>
            <a:ext cx="5046813" cy="954107"/>
          </a:xfrm>
          <a:prstGeom prst="rect">
            <a:avLst/>
          </a:prstGeom>
          <a:noFill/>
        </p:spPr>
        <p:txBody>
          <a:bodyPr wrap="square" rtlCol="0">
            <a:spAutoFit/>
          </a:bodyPr>
          <a:lstStyle/>
          <a:p>
            <a:pPr algn="ctr"/>
            <a:r>
              <a:rPr lang="en-US" sz="2800" dirty="0"/>
              <a:t>Non-independent &amp; unique to graph (mutually dependent) data</a:t>
            </a:r>
          </a:p>
        </p:txBody>
      </p:sp>
      <p:sp>
        <p:nvSpPr>
          <p:cNvPr id="2" name="Arrow: Left 1">
            <a:extLst>
              <a:ext uri="{FF2B5EF4-FFF2-40B4-BE49-F238E27FC236}">
                <a16:creationId xmlns:a16="http://schemas.microsoft.com/office/drawing/2014/main" id="{F22AE6A4-14EE-4859-B1D1-58189E36158B}"/>
              </a:ext>
            </a:extLst>
          </p:cNvPr>
          <p:cNvSpPr/>
          <p:nvPr/>
        </p:nvSpPr>
        <p:spPr>
          <a:xfrm>
            <a:off x="6825569" y="2167586"/>
            <a:ext cx="461108" cy="275108"/>
          </a:xfrm>
          <a:prstGeom prst="lef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Arrow: Left 4">
            <a:extLst>
              <a:ext uri="{FF2B5EF4-FFF2-40B4-BE49-F238E27FC236}">
                <a16:creationId xmlns:a16="http://schemas.microsoft.com/office/drawing/2014/main" id="{A97B2ABF-6BC7-51EC-03CA-B1401B53A7F3}"/>
              </a:ext>
            </a:extLst>
          </p:cNvPr>
          <p:cNvSpPr/>
          <p:nvPr/>
        </p:nvSpPr>
        <p:spPr>
          <a:xfrm>
            <a:off x="6666358" y="4175277"/>
            <a:ext cx="461108" cy="275108"/>
          </a:xfrm>
          <a:prstGeom prst="leftArrow">
            <a:avLst/>
          </a:prstGeom>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9AA609C5-C127-84C7-519D-21796B4484D5}"/>
              </a:ext>
            </a:extLst>
          </p:cNvPr>
          <p:cNvGrpSpPr/>
          <p:nvPr/>
        </p:nvGrpSpPr>
        <p:grpSpPr>
          <a:xfrm>
            <a:off x="6550160" y="1936574"/>
            <a:ext cx="6330460" cy="1023034"/>
            <a:chOff x="6597051" y="1458702"/>
            <a:chExt cx="6330460" cy="1023034"/>
          </a:xfrm>
        </p:grpSpPr>
        <p:sp>
          <p:nvSpPr>
            <p:cNvPr id="9" name="TextBox 8">
              <a:extLst>
                <a:ext uri="{FF2B5EF4-FFF2-40B4-BE49-F238E27FC236}">
                  <a16:creationId xmlns:a16="http://schemas.microsoft.com/office/drawing/2014/main" id="{299BCEDC-9944-FD93-89D9-D295DBF88B2B}"/>
                </a:ext>
              </a:extLst>
            </p:cNvPr>
            <p:cNvSpPr txBox="1"/>
            <p:nvPr/>
          </p:nvSpPr>
          <p:spPr>
            <a:xfrm>
              <a:off x="7701800" y="1513831"/>
              <a:ext cx="4095258" cy="461665"/>
            </a:xfrm>
            <a:prstGeom prst="rect">
              <a:avLst/>
            </a:prstGeom>
            <a:noFill/>
            <a:ln w="28575">
              <a:noFill/>
              <a:prstDash val="dash"/>
            </a:ln>
          </p:spPr>
          <p:txBody>
            <a:bodyPr wrap="square" rtlCol="0">
              <a:spAutoFit/>
            </a:bodyPr>
            <a:lstStyle/>
            <a:p>
              <a:pPr algn="ctr"/>
              <a:r>
                <a:rPr lang="en-US" sz="2400" dirty="0"/>
                <a:t>Structure s</a:t>
              </a:r>
              <a:r>
                <a:rPr lang="en-US" altLang="zh-CN" sz="2400" dirty="0"/>
                <a:t>hifts</a:t>
              </a:r>
              <a:endParaRPr lang="en-US" sz="2400" dirty="0"/>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9F036BDA-FF70-062E-81DD-29205BE2E2AE}"/>
                    </a:ext>
                  </a:extLst>
                </p:cNvPr>
                <p:cNvSpPr txBox="1"/>
                <p:nvPr/>
              </p:nvSpPr>
              <p:spPr>
                <a:xfrm>
                  <a:off x="6597051" y="1900033"/>
                  <a:ext cx="633046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smtClean="0">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𝐴</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r>
                          <a:rPr lang="en-US" altLang="zh-CN" sz="2400" b="0" i="1" smtClean="0">
                            <a:solidFill>
                              <a:schemeClr val="tx1"/>
                            </a:solidFill>
                            <a:latin typeface="Cambria Math" panose="02040503050406030204" pitchFamily="18" charset="0"/>
                          </a:rPr>
                          <m:t>≠</m:t>
                        </m:r>
                        <m:sSub>
                          <m:sSubPr>
                            <m:ctrlPr>
                              <a:rPr lang="en-US"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𝐴</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oMath>
                    </m:oMathPara>
                  </a14:m>
                  <a:endParaRPr lang="en-US" sz="2400" dirty="0">
                    <a:solidFill>
                      <a:srgbClr val="C00000"/>
                    </a:solidFill>
                  </a:endParaRPr>
                </a:p>
              </p:txBody>
            </p:sp>
          </mc:Choice>
          <mc:Fallback xmlns="">
            <p:sp>
              <p:nvSpPr>
                <p:cNvPr id="10" name="TextBox 9">
                  <a:extLst>
                    <a:ext uri="{FF2B5EF4-FFF2-40B4-BE49-F238E27FC236}">
                      <a16:creationId xmlns:a16="http://schemas.microsoft.com/office/drawing/2014/main" id="{9F036BDA-FF70-062E-81DD-29205BE2E2AE}"/>
                    </a:ext>
                  </a:extLst>
                </p:cNvPr>
                <p:cNvSpPr txBox="1">
                  <a:spLocks noRot="1" noChangeAspect="1" noMove="1" noResize="1" noEditPoints="1" noAdjustHandles="1" noChangeArrowheads="1" noChangeShapeType="1" noTextEdit="1"/>
                </p:cNvSpPr>
                <p:nvPr/>
              </p:nvSpPr>
              <p:spPr>
                <a:xfrm>
                  <a:off x="6597051" y="1900033"/>
                  <a:ext cx="6330460" cy="461665"/>
                </a:xfrm>
                <a:prstGeom prst="rect">
                  <a:avLst/>
                </a:prstGeom>
                <a:blipFill>
                  <a:blip r:embed="rId4"/>
                  <a:stretch>
                    <a:fillRect b="-1316"/>
                  </a:stretch>
                </a:blipFill>
              </p:spPr>
              <p:txBody>
                <a:bodyPr/>
                <a:lstStyle/>
                <a:p>
                  <a:r>
                    <a:rPr lang="en-US">
                      <a:noFill/>
                    </a:rPr>
                    <a:t> </a:t>
                  </a:r>
                </a:p>
              </p:txBody>
            </p:sp>
          </mc:Fallback>
        </mc:AlternateContent>
        <p:sp>
          <p:nvSpPr>
            <p:cNvPr id="11" name="Rectangle: Rounded Corners 10">
              <a:extLst>
                <a:ext uri="{FF2B5EF4-FFF2-40B4-BE49-F238E27FC236}">
                  <a16:creationId xmlns:a16="http://schemas.microsoft.com/office/drawing/2014/main" id="{016DE410-92A5-D5CF-FBE4-F60C62908413}"/>
                </a:ext>
              </a:extLst>
            </p:cNvPr>
            <p:cNvSpPr/>
            <p:nvPr/>
          </p:nvSpPr>
          <p:spPr>
            <a:xfrm>
              <a:off x="7873861" y="1458702"/>
              <a:ext cx="3720739" cy="102303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FEBF5E61-C809-D429-FAEF-FECEDA7656B2}"/>
              </a:ext>
            </a:extLst>
          </p:cNvPr>
          <p:cNvGrpSpPr/>
          <p:nvPr/>
        </p:nvGrpSpPr>
        <p:grpSpPr>
          <a:xfrm>
            <a:off x="6522109" y="3804754"/>
            <a:ext cx="6330460" cy="1028317"/>
            <a:chOff x="6786379" y="4093094"/>
            <a:chExt cx="6330460" cy="1028317"/>
          </a:xfrm>
        </p:grpSpPr>
        <p:sp>
          <p:nvSpPr>
            <p:cNvPr id="13" name="TextBox 12">
              <a:extLst>
                <a:ext uri="{FF2B5EF4-FFF2-40B4-BE49-F238E27FC236}">
                  <a16:creationId xmlns:a16="http://schemas.microsoft.com/office/drawing/2014/main" id="{987B3352-459C-162D-36E8-7033D7F92583}"/>
                </a:ext>
              </a:extLst>
            </p:cNvPr>
            <p:cNvSpPr txBox="1"/>
            <p:nvPr/>
          </p:nvSpPr>
          <p:spPr>
            <a:xfrm>
              <a:off x="7873861" y="4093094"/>
              <a:ext cx="3922119" cy="461665"/>
            </a:xfrm>
            <a:prstGeom prst="rect">
              <a:avLst/>
            </a:prstGeom>
            <a:noFill/>
            <a:ln w="28575">
              <a:noFill/>
              <a:prstDash val="dash"/>
            </a:ln>
          </p:spPr>
          <p:txBody>
            <a:bodyPr wrap="square" rtlCol="0">
              <a:spAutoFit/>
            </a:bodyPr>
            <a:lstStyle/>
            <a:p>
              <a:pPr algn="ctr"/>
              <a:r>
                <a:rPr lang="en-US" altLang="zh-CN" sz="2400" dirty="0"/>
                <a:t>F</a:t>
              </a:r>
              <a:r>
                <a:rPr lang="en-US" sz="2400" dirty="0"/>
                <a:t>eature shift</a:t>
              </a: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2B29B6D-C5F5-18A7-83A1-F27CF915A219}"/>
                    </a:ext>
                  </a:extLst>
                </p:cNvPr>
                <p:cNvSpPr txBox="1"/>
                <p:nvPr/>
              </p:nvSpPr>
              <p:spPr>
                <a:xfrm>
                  <a:off x="6786379" y="4500131"/>
                  <a:ext cx="633046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smtClean="0">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400" i="1">
                                <a:solidFill>
                                  <a:schemeClr val="tx1"/>
                                </a:solidFill>
                                <a:latin typeface="Cambria Math" panose="02040503050406030204" pitchFamily="18" charset="0"/>
                              </a:rPr>
                            </m:ctrlPr>
                          </m:dPr>
                          <m:e>
                            <m:r>
                              <a:rPr lang="en-US" altLang="zh-CN" sz="2400" b="0" i="1" smtClean="0">
                                <a:solidFill>
                                  <a:schemeClr val="tx1"/>
                                </a:solidFill>
                                <a:latin typeface="Cambria Math" panose="02040503050406030204" pitchFamily="18" charset="0"/>
                              </a:rPr>
                              <m:t>𝑋</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r>
                          <a:rPr lang="en-US" altLang="zh-CN" sz="2400" b="0" i="1" smtClean="0">
                            <a:solidFill>
                              <a:schemeClr val="tx1"/>
                            </a:solidFill>
                            <a:latin typeface="Cambria Math" panose="02040503050406030204" pitchFamily="18" charset="0"/>
                          </a:rPr>
                          <m:t>≠</m:t>
                        </m:r>
                        <m:sSub>
                          <m:sSubPr>
                            <m:ctrlPr>
                              <a:rPr lang="en-US"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400" i="1">
                                <a:solidFill>
                                  <a:schemeClr val="tx1"/>
                                </a:solidFill>
                                <a:latin typeface="Cambria Math" panose="02040503050406030204" pitchFamily="18" charset="0"/>
                              </a:rPr>
                            </m:ctrlPr>
                          </m:dPr>
                          <m:e>
                            <m:r>
                              <a:rPr lang="en-US" altLang="zh-CN" sz="2400" b="0" i="1" smtClean="0">
                                <a:solidFill>
                                  <a:schemeClr val="tx1"/>
                                </a:solidFill>
                                <a:latin typeface="Cambria Math" panose="02040503050406030204" pitchFamily="18" charset="0"/>
                              </a:rPr>
                              <m:t>𝑋</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oMath>
                    </m:oMathPara>
                  </a14:m>
                  <a:endParaRPr lang="en-US" sz="2400" dirty="0">
                    <a:solidFill>
                      <a:schemeClr val="tx1"/>
                    </a:solidFill>
                  </a:endParaRPr>
                </a:p>
              </p:txBody>
            </p:sp>
          </mc:Choice>
          <mc:Fallback xmlns="">
            <p:sp>
              <p:nvSpPr>
                <p:cNvPr id="15" name="TextBox 14">
                  <a:extLst>
                    <a:ext uri="{FF2B5EF4-FFF2-40B4-BE49-F238E27FC236}">
                      <a16:creationId xmlns:a16="http://schemas.microsoft.com/office/drawing/2014/main" id="{72B29B6D-C5F5-18A7-83A1-F27CF915A219}"/>
                    </a:ext>
                  </a:extLst>
                </p:cNvPr>
                <p:cNvSpPr txBox="1">
                  <a:spLocks noRot="1" noChangeAspect="1" noMove="1" noResize="1" noEditPoints="1" noAdjustHandles="1" noChangeArrowheads="1" noChangeShapeType="1" noTextEdit="1"/>
                </p:cNvSpPr>
                <p:nvPr/>
              </p:nvSpPr>
              <p:spPr>
                <a:xfrm>
                  <a:off x="6786379" y="4500131"/>
                  <a:ext cx="6330460" cy="461665"/>
                </a:xfrm>
                <a:prstGeom prst="rect">
                  <a:avLst/>
                </a:prstGeom>
                <a:blipFill>
                  <a:blip r:embed="rId5"/>
                  <a:stretch>
                    <a:fillRect b="-17105"/>
                  </a:stretch>
                </a:blipFill>
              </p:spPr>
              <p:txBody>
                <a:bodyPr/>
                <a:lstStyle/>
                <a:p>
                  <a:r>
                    <a:rPr lang="en-US">
                      <a:noFill/>
                    </a:rPr>
                    <a:t> </a:t>
                  </a:r>
                </a:p>
              </p:txBody>
            </p:sp>
          </mc:Fallback>
        </mc:AlternateContent>
        <p:sp>
          <p:nvSpPr>
            <p:cNvPr id="24" name="Rectangle: Rounded Corners 23">
              <a:extLst>
                <a:ext uri="{FF2B5EF4-FFF2-40B4-BE49-F238E27FC236}">
                  <a16:creationId xmlns:a16="http://schemas.microsoft.com/office/drawing/2014/main" id="{1F9A6A9A-6A4B-D3A7-F54E-24B2172EA711}"/>
                </a:ext>
              </a:extLst>
            </p:cNvPr>
            <p:cNvSpPr/>
            <p:nvPr/>
          </p:nvSpPr>
          <p:spPr>
            <a:xfrm>
              <a:off x="8107237" y="4098377"/>
              <a:ext cx="3495349" cy="1023034"/>
            </a:xfrm>
            <a:prstGeom prst="roundRect">
              <a:avLst/>
            </a:prstGeom>
            <a:noFill/>
            <a:ln>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TextBox 2">
            <a:extLst>
              <a:ext uri="{FF2B5EF4-FFF2-40B4-BE49-F238E27FC236}">
                <a16:creationId xmlns:a16="http://schemas.microsoft.com/office/drawing/2014/main" id="{9F96FF36-B036-0176-918B-1259A9ABD4C1}"/>
              </a:ext>
            </a:extLst>
          </p:cNvPr>
          <p:cNvSpPr txBox="1"/>
          <p:nvPr/>
        </p:nvSpPr>
        <p:spPr>
          <a:xfrm>
            <a:off x="1112298" y="2994809"/>
            <a:ext cx="6330460" cy="523220"/>
          </a:xfrm>
          <a:prstGeom prst="rect">
            <a:avLst/>
          </a:prstGeom>
          <a:noFill/>
        </p:spPr>
        <p:txBody>
          <a:bodyPr wrap="square" rtlCol="0">
            <a:spAutoFit/>
          </a:bodyPr>
          <a:lstStyle/>
          <a:p>
            <a:pPr algn="ctr"/>
            <a:r>
              <a:rPr lang="en-US" sz="2800" dirty="0">
                <a:solidFill>
                  <a:srgbClr val="0070C0"/>
                </a:solidFill>
              </a:rPr>
              <a:t>Need dedicated solutions</a:t>
            </a:r>
          </a:p>
        </p:txBody>
      </p:sp>
      <p:sp>
        <p:nvSpPr>
          <p:cNvPr id="6" name="Bent Arrow 5">
            <a:extLst>
              <a:ext uri="{FF2B5EF4-FFF2-40B4-BE49-F238E27FC236}">
                <a16:creationId xmlns:a16="http://schemas.microsoft.com/office/drawing/2014/main" id="{0E460AE3-1A3C-EE57-055E-2191A5B669AE}"/>
              </a:ext>
            </a:extLst>
          </p:cNvPr>
          <p:cNvSpPr/>
          <p:nvPr/>
        </p:nvSpPr>
        <p:spPr>
          <a:xfrm flipV="1">
            <a:off x="798652" y="2890041"/>
            <a:ext cx="489605" cy="523219"/>
          </a:xfrm>
          <a:prstGeom prst="ben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TextBox 15">
            <a:extLst>
              <a:ext uri="{FF2B5EF4-FFF2-40B4-BE49-F238E27FC236}">
                <a16:creationId xmlns:a16="http://schemas.microsoft.com/office/drawing/2014/main" id="{84F96ED9-8EDB-963A-1A28-8657147CCEC8}"/>
              </a:ext>
            </a:extLst>
          </p:cNvPr>
          <p:cNvSpPr txBox="1"/>
          <p:nvPr/>
        </p:nvSpPr>
        <p:spPr>
          <a:xfrm>
            <a:off x="2576870" y="5356578"/>
            <a:ext cx="7523663" cy="523220"/>
          </a:xfrm>
          <a:prstGeom prst="rect">
            <a:avLst/>
          </a:prstGeom>
          <a:noFill/>
        </p:spPr>
        <p:txBody>
          <a:bodyPr wrap="none" rtlCol="0">
            <a:spAutoFit/>
          </a:bodyPr>
          <a:lstStyle/>
          <a:p>
            <a:r>
              <a:rPr lang="en-US" altLang="zh-CN" sz="2800" dirty="0">
                <a:solidFill>
                  <a:srgbClr val="C00000"/>
                </a:solidFill>
              </a:rPr>
              <a:t>We mainly</a:t>
            </a:r>
            <a:r>
              <a:rPr lang="zh-CN" altLang="en-US" sz="2800" dirty="0">
                <a:solidFill>
                  <a:srgbClr val="C00000"/>
                </a:solidFill>
              </a:rPr>
              <a:t> </a:t>
            </a:r>
            <a:r>
              <a:rPr lang="en-US" altLang="zh-CN" sz="2800" dirty="0">
                <a:solidFill>
                  <a:srgbClr val="C00000"/>
                </a:solidFill>
              </a:rPr>
              <a:t>discuss</a:t>
            </a:r>
            <a:r>
              <a:rPr lang="zh-CN" altLang="en-US" sz="2800" dirty="0">
                <a:solidFill>
                  <a:srgbClr val="C00000"/>
                </a:solidFill>
              </a:rPr>
              <a:t> </a:t>
            </a:r>
            <a:r>
              <a:rPr lang="en-US" altLang="zh-CN" sz="2800" dirty="0">
                <a:solidFill>
                  <a:srgbClr val="C00000"/>
                </a:solidFill>
              </a:rPr>
              <a:t>how</a:t>
            </a:r>
            <a:r>
              <a:rPr lang="zh-CN" altLang="en-US" sz="2800" dirty="0">
                <a:solidFill>
                  <a:srgbClr val="C00000"/>
                </a:solidFill>
              </a:rPr>
              <a:t> </a:t>
            </a:r>
            <a:r>
              <a:rPr lang="en-US" altLang="zh-CN" sz="2800" dirty="0">
                <a:solidFill>
                  <a:srgbClr val="C00000"/>
                </a:solidFill>
              </a:rPr>
              <a:t>to</a:t>
            </a:r>
            <a:r>
              <a:rPr lang="zh-CN" altLang="en-US" sz="2800" dirty="0">
                <a:solidFill>
                  <a:srgbClr val="C00000"/>
                </a:solidFill>
              </a:rPr>
              <a:t> </a:t>
            </a:r>
            <a:r>
              <a:rPr lang="en-US" altLang="zh-CN" sz="2800" dirty="0">
                <a:solidFill>
                  <a:srgbClr val="C00000"/>
                </a:solidFill>
              </a:rPr>
              <a:t>address</a:t>
            </a:r>
            <a:r>
              <a:rPr lang="zh-CN" altLang="en-US" sz="2800" dirty="0">
                <a:solidFill>
                  <a:srgbClr val="C00000"/>
                </a:solidFill>
              </a:rPr>
              <a:t> </a:t>
            </a:r>
            <a:r>
              <a:rPr lang="en-US" altLang="zh-CN" sz="2800" dirty="0">
                <a:solidFill>
                  <a:srgbClr val="C00000"/>
                </a:solidFill>
              </a:rPr>
              <a:t>structure</a:t>
            </a:r>
            <a:r>
              <a:rPr lang="zh-CN" altLang="en-US" sz="2800" dirty="0">
                <a:solidFill>
                  <a:srgbClr val="C00000"/>
                </a:solidFill>
              </a:rPr>
              <a:t> </a:t>
            </a:r>
            <a:r>
              <a:rPr lang="en-US" altLang="zh-CN" sz="2800" dirty="0">
                <a:solidFill>
                  <a:srgbClr val="C00000"/>
                </a:solidFill>
              </a:rPr>
              <a:t>shifts.</a:t>
            </a:r>
            <a:endParaRPr lang="en-US" sz="2800" dirty="0">
              <a:solidFill>
                <a:srgbClr val="C00000"/>
              </a:solidFill>
            </a:endParaRPr>
          </a:p>
        </p:txBody>
      </p:sp>
    </p:spTree>
    <p:extLst>
      <p:ext uri="{BB962C8B-B14F-4D97-AF65-F5344CB8AC3E}">
        <p14:creationId xmlns:p14="http://schemas.microsoft.com/office/powerpoint/2010/main" val="4888594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12</a:t>
            </a:fld>
            <a:endParaRPr lang="en-US"/>
          </a:p>
        </p:txBody>
      </p:sp>
      <p:pic>
        <p:nvPicPr>
          <p:cNvPr id="3" name="Picture 2">
            <a:extLst>
              <a:ext uri="{FF2B5EF4-FFF2-40B4-BE49-F238E27FC236}">
                <a16:creationId xmlns:a16="http://schemas.microsoft.com/office/drawing/2014/main" id="{55614A33-E526-4C5F-4EB5-48FC16872590}"/>
              </a:ext>
            </a:extLst>
          </p:cNvPr>
          <p:cNvPicPr>
            <a:picLocks noChangeAspect="1"/>
          </p:cNvPicPr>
          <p:nvPr/>
        </p:nvPicPr>
        <p:blipFill rotWithShape="1">
          <a:blip r:embed="rId3"/>
          <a:srcRect l="53075"/>
          <a:stretch/>
        </p:blipFill>
        <p:spPr>
          <a:xfrm>
            <a:off x="508580" y="1120503"/>
            <a:ext cx="6197035" cy="4068912"/>
          </a:xfrm>
          <a:prstGeom prst="rect">
            <a:avLst/>
          </a:prstGeom>
          <a:solidFill>
            <a:schemeClr val="bg1"/>
          </a:solidFill>
          <a:ln>
            <a:solidFill>
              <a:schemeClr val="tx1"/>
            </a:solidFill>
            <a:prstDash val="dash"/>
          </a:ln>
        </p:spPr>
      </p:pic>
      <p:sp>
        <p:nvSpPr>
          <p:cNvPr id="7" name="TextBox 6">
            <a:extLst>
              <a:ext uri="{FF2B5EF4-FFF2-40B4-BE49-F238E27FC236}">
                <a16:creationId xmlns:a16="http://schemas.microsoft.com/office/drawing/2014/main" id="{6DA6AA54-8C8B-45BA-5CFA-7585A71AD066}"/>
              </a:ext>
            </a:extLst>
          </p:cNvPr>
          <p:cNvSpPr txBox="1"/>
          <p:nvPr/>
        </p:nvSpPr>
        <p:spPr>
          <a:xfrm>
            <a:off x="612622" y="5877178"/>
            <a:ext cx="9154339" cy="707886"/>
          </a:xfrm>
          <a:prstGeom prst="rect">
            <a:avLst/>
          </a:prstGeom>
          <a:noFill/>
        </p:spPr>
        <p:txBody>
          <a:bodyPr wrap="square" rtlCol="0">
            <a:spAutoFit/>
          </a:bodyPr>
          <a:lstStyle/>
          <a:p>
            <a:pPr marL="285750" indent="-285750">
              <a:buFont typeface="Arial" panose="020B0604020202020204" pitchFamily="34" charset="0"/>
              <a:buChar char="•"/>
            </a:pPr>
            <a:r>
              <a:rPr lang="en-US" sz="2000" dirty="0"/>
              <a:t>The area of circle indicates the number of nodes in the particular class</a:t>
            </a:r>
          </a:p>
          <a:p>
            <a:pPr marL="285750" indent="-285750">
              <a:buFont typeface="Arial" panose="020B0604020202020204" pitchFamily="34" charset="0"/>
              <a:buChar char="•"/>
            </a:pPr>
            <a:r>
              <a:rPr lang="en-US" sz="2000" dirty="0"/>
              <a:t>Lines across indicates the number of edges between nodes in those two classes</a:t>
            </a:r>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1027222" y="-49325"/>
            <a:ext cx="10522236" cy="989880"/>
          </a:xfrm>
        </p:spPr>
        <p:txBody>
          <a:bodyPr>
            <a:normAutofit/>
          </a:bodyPr>
          <a:lstStyle/>
          <a:p>
            <a:pPr algn="ctr"/>
            <a:r>
              <a:rPr lang="en-US" altLang="zh-CN" sz="4000" dirty="0">
                <a:solidFill>
                  <a:srgbClr val="C00000"/>
                </a:solidFill>
              </a:rPr>
              <a:t>More Structure Shifts in Graph (Non-IID) Data </a:t>
            </a:r>
            <a:endParaRPr lang="en-US" sz="4000" dirty="0">
              <a:solidFill>
                <a:srgbClr val="C00000"/>
              </a:solidFill>
            </a:endParaRPr>
          </a:p>
        </p:txBody>
      </p:sp>
      <p:sp>
        <p:nvSpPr>
          <p:cNvPr id="6" name="TextBox 5">
            <a:extLst>
              <a:ext uri="{FF2B5EF4-FFF2-40B4-BE49-F238E27FC236}">
                <a16:creationId xmlns:a16="http://schemas.microsoft.com/office/drawing/2014/main" id="{F8E28EF6-6AB5-5E5B-B766-3ABC2DBDB7A1}"/>
              </a:ext>
            </a:extLst>
          </p:cNvPr>
          <p:cNvSpPr txBox="1"/>
          <p:nvPr/>
        </p:nvSpPr>
        <p:spPr>
          <a:xfrm>
            <a:off x="6804148" y="2132085"/>
            <a:ext cx="5271675" cy="1200329"/>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0070C0"/>
                </a:solidFill>
              </a:rPr>
              <a:t>[Label ratio] </a:t>
            </a:r>
            <a:r>
              <a:rPr lang="en-US" sz="2400" i="1" u="sng" dirty="0"/>
              <a:t>Computation and Language</a:t>
            </a:r>
            <a:r>
              <a:rPr lang="en-US" sz="2400" dirty="0"/>
              <a:t>, </a:t>
            </a:r>
            <a:r>
              <a:rPr lang="en-US" sz="2400" i="1" u="sng" dirty="0"/>
              <a:t>Machine Learning</a:t>
            </a:r>
            <a:r>
              <a:rPr lang="en-US" sz="2400" dirty="0"/>
              <a:t> grow much faster than </a:t>
            </a:r>
            <a:r>
              <a:rPr lang="en-US" sz="2400" i="1" u="sng" dirty="0"/>
              <a:t>Information Theory</a:t>
            </a:r>
          </a:p>
        </p:txBody>
      </p:sp>
      <p:sp>
        <p:nvSpPr>
          <p:cNvPr id="9" name="TextBox 8">
            <a:extLst>
              <a:ext uri="{FF2B5EF4-FFF2-40B4-BE49-F238E27FC236}">
                <a16:creationId xmlns:a16="http://schemas.microsoft.com/office/drawing/2014/main" id="{B1A0F0DC-D26A-DB8C-ABE3-5058D92571B3}"/>
              </a:ext>
            </a:extLst>
          </p:cNvPr>
          <p:cNvSpPr txBox="1"/>
          <p:nvPr/>
        </p:nvSpPr>
        <p:spPr>
          <a:xfrm>
            <a:off x="6804148" y="3859016"/>
            <a:ext cx="5271675" cy="1569660"/>
          </a:xfrm>
          <a:prstGeom prst="rect">
            <a:avLst/>
          </a:prstGeom>
          <a:noFill/>
        </p:spPr>
        <p:txBody>
          <a:bodyPr wrap="square" rtlCol="0">
            <a:spAutoFit/>
          </a:bodyPr>
          <a:lstStyle/>
          <a:p>
            <a:pPr marL="285750" indent="-285750">
              <a:buFont typeface="Arial" panose="020B0604020202020204" pitchFamily="34" charset="0"/>
              <a:buChar char="•"/>
            </a:pPr>
            <a:r>
              <a:rPr lang="en-US" sz="2400" dirty="0">
                <a:solidFill>
                  <a:srgbClr val="0070C0"/>
                </a:solidFill>
              </a:rPr>
              <a:t>[Connection] </a:t>
            </a:r>
            <a:r>
              <a:rPr lang="en-US" sz="2400" dirty="0"/>
              <a:t>Recently, </a:t>
            </a:r>
            <a:r>
              <a:rPr lang="en-US" sz="2400" i="1" u="sng" dirty="0"/>
              <a:t>Machine Learning</a:t>
            </a:r>
            <a:r>
              <a:rPr lang="en-US" sz="2400" dirty="0"/>
              <a:t> tended to cite </a:t>
            </a:r>
            <a:r>
              <a:rPr lang="en-US" sz="2400" i="1" u="sng" dirty="0"/>
              <a:t>Computation and Language</a:t>
            </a:r>
            <a:r>
              <a:rPr lang="en-US" sz="2400" dirty="0"/>
              <a:t> more than </a:t>
            </a:r>
            <a:r>
              <a:rPr lang="en-US" sz="2400" i="1" u="sng" dirty="0"/>
              <a:t>Information Theory</a:t>
            </a:r>
          </a:p>
        </p:txBody>
      </p:sp>
      <p:sp>
        <p:nvSpPr>
          <p:cNvPr id="11" name="Oval 10">
            <a:extLst>
              <a:ext uri="{FF2B5EF4-FFF2-40B4-BE49-F238E27FC236}">
                <a16:creationId xmlns:a16="http://schemas.microsoft.com/office/drawing/2014/main" id="{6F51226A-44D0-1A18-ED64-EFD919FCAC9A}"/>
              </a:ext>
            </a:extLst>
          </p:cNvPr>
          <p:cNvSpPr/>
          <p:nvPr/>
        </p:nvSpPr>
        <p:spPr>
          <a:xfrm rot="3894149">
            <a:off x="2482826" y="1737257"/>
            <a:ext cx="621448" cy="368345"/>
          </a:xfrm>
          <a:prstGeom prst="ellipse">
            <a:avLst/>
          </a:prstGeom>
          <a:noFill/>
          <a:ln w="28575">
            <a:solidFill>
              <a:srgbClr val="C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Oval 11">
            <a:extLst>
              <a:ext uri="{FF2B5EF4-FFF2-40B4-BE49-F238E27FC236}">
                <a16:creationId xmlns:a16="http://schemas.microsoft.com/office/drawing/2014/main" id="{3E7629F3-E3D0-1C88-B981-E400992A5BA3}"/>
              </a:ext>
            </a:extLst>
          </p:cNvPr>
          <p:cNvSpPr/>
          <p:nvPr/>
        </p:nvSpPr>
        <p:spPr>
          <a:xfrm rot="3441182">
            <a:off x="2532246" y="2829914"/>
            <a:ext cx="729257" cy="368345"/>
          </a:xfrm>
          <a:prstGeom prst="ellipse">
            <a:avLst/>
          </a:prstGeom>
          <a:noFill/>
          <a:ln w="28575">
            <a:solidFill>
              <a:srgbClr val="C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8F44865F-5127-5323-2F73-D08BEEDC5ACA}"/>
              </a:ext>
            </a:extLst>
          </p:cNvPr>
          <p:cNvSpPr/>
          <p:nvPr/>
        </p:nvSpPr>
        <p:spPr>
          <a:xfrm rot="3441182">
            <a:off x="2760618" y="3945531"/>
            <a:ext cx="1007634" cy="599262"/>
          </a:xfrm>
          <a:prstGeom prst="ellipse">
            <a:avLst/>
          </a:prstGeom>
          <a:noFill/>
          <a:ln w="28575">
            <a:solidFill>
              <a:srgbClr val="C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04871D1A-021F-B688-43F3-A19BDE75E044}"/>
                  </a:ext>
                </a:extLst>
              </p:cNvPr>
              <p:cNvSpPr txBox="1"/>
              <p:nvPr/>
            </p:nvSpPr>
            <p:spPr>
              <a:xfrm>
                <a:off x="5383702" y="3324315"/>
                <a:ext cx="7439378"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smtClean="0">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𝑌</m:t>
                          </m:r>
                        </m:e>
                      </m:d>
                      <m:r>
                        <a:rPr lang="en-US" altLang="zh-CN" sz="2400" b="0" i="1" smtClean="0">
                          <a:solidFill>
                            <a:schemeClr val="tx1"/>
                          </a:solidFill>
                          <a:latin typeface="Cambria Math" panose="02040503050406030204" pitchFamily="18" charset="0"/>
                        </a:rPr>
                        <m:t>≠</m:t>
                      </m:r>
                      <m:sSub>
                        <m:sSubPr>
                          <m:ctrlPr>
                            <a:rPr lang="en-US"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𝑌</m:t>
                          </m:r>
                        </m:e>
                      </m:d>
                    </m:oMath>
                  </m:oMathPara>
                </a14:m>
                <a:endParaRPr lang="en-US" sz="2400" dirty="0"/>
              </a:p>
            </p:txBody>
          </p:sp>
        </mc:Choice>
        <mc:Fallback xmlns="">
          <p:sp>
            <p:nvSpPr>
              <p:cNvPr id="2" name="TextBox 1">
                <a:extLst>
                  <a:ext uri="{FF2B5EF4-FFF2-40B4-BE49-F238E27FC236}">
                    <a16:creationId xmlns:a16="http://schemas.microsoft.com/office/drawing/2014/main" id="{04871D1A-021F-B688-43F3-A19BDE75E044}"/>
                  </a:ext>
                </a:extLst>
              </p:cNvPr>
              <p:cNvSpPr txBox="1">
                <a:spLocks noRot="1" noChangeAspect="1" noMove="1" noResize="1" noEditPoints="1" noAdjustHandles="1" noChangeArrowheads="1" noChangeShapeType="1" noTextEdit="1"/>
              </p:cNvSpPr>
              <p:nvPr/>
            </p:nvSpPr>
            <p:spPr>
              <a:xfrm>
                <a:off x="5383702" y="3324315"/>
                <a:ext cx="7439378" cy="461665"/>
              </a:xfrm>
              <a:prstGeom prst="rect">
                <a:avLst/>
              </a:prstGeom>
              <a:blipFill>
                <a:blip r:embed="rId4"/>
                <a:stretch>
                  <a:fillRect b="-263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1E744701-A71B-1094-6881-DC39AE2F6184}"/>
                  </a:ext>
                </a:extLst>
              </p:cNvPr>
              <p:cNvSpPr txBox="1"/>
              <p:nvPr/>
            </p:nvSpPr>
            <p:spPr>
              <a:xfrm>
                <a:off x="5480425" y="5407084"/>
                <a:ext cx="7439378"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smtClean="0">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𝐴</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r>
                        <a:rPr lang="en-US" altLang="zh-CN" sz="2400" b="0" i="1" smtClean="0">
                          <a:solidFill>
                            <a:schemeClr val="tx1"/>
                          </a:solidFill>
                          <a:latin typeface="Cambria Math" panose="02040503050406030204" pitchFamily="18" charset="0"/>
                        </a:rPr>
                        <m:t>≠</m:t>
                      </m:r>
                      <m:sSub>
                        <m:sSubPr>
                          <m:ctrlPr>
                            <a:rPr lang="en-US" altLang="zh-CN" sz="2400" i="1">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altLang="zh-CN" sz="24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400" i="1">
                              <a:solidFill>
                                <a:schemeClr val="tx1"/>
                              </a:solidFill>
                              <a:latin typeface="Cambria Math" panose="02040503050406030204" pitchFamily="18" charset="0"/>
                            </a:rPr>
                          </m:ctrlPr>
                        </m:dPr>
                        <m:e>
                          <m:r>
                            <a:rPr lang="en-US" altLang="zh-CN" sz="2400" i="1">
                              <a:solidFill>
                                <a:schemeClr val="tx1"/>
                              </a:solidFill>
                              <a:latin typeface="Cambria Math" panose="02040503050406030204" pitchFamily="18" charset="0"/>
                            </a:rPr>
                            <m:t>𝐴</m:t>
                          </m:r>
                          <m:r>
                            <a:rPr lang="en-US" altLang="zh-CN" sz="2400" b="0" i="1" smtClean="0">
                              <a:solidFill>
                                <a:schemeClr val="tx1"/>
                              </a:solidFill>
                              <a:latin typeface="Cambria Math" panose="02040503050406030204" pitchFamily="18" charset="0"/>
                            </a:rPr>
                            <m:t>|</m:t>
                          </m:r>
                          <m:r>
                            <a:rPr lang="en-US" altLang="zh-CN" sz="2400" i="1">
                              <a:solidFill>
                                <a:schemeClr val="tx1"/>
                              </a:solidFill>
                              <a:latin typeface="Cambria Math" panose="02040503050406030204" pitchFamily="18" charset="0"/>
                            </a:rPr>
                            <m:t>𝑌</m:t>
                          </m:r>
                        </m:e>
                      </m:d>
                    </m:oMath>
                  </m:oMathPara>
                </a14:m>
                <a:endParaRPr lang="en-US" sz="2400" dirty="0"/>
              </a:p>
            </p:txBody>
          </p:sp>
        </mc:Choice>
        <mc:Fallback xmlns="">
          <p:sp>
            <p:nvSpPr>
              <p:cNvPr id="8" name="TextBox 7">
                <a:extLst>
                  <a:ext uri="{FF2B5EF4-FFF2-40B4-BE49-F238E27FC236}">
                    <a16:creationId xmlns:a16="http://schemas.microsoft.com/office/drawing/2014/main" id="{1E744701-A71B-1094-6881-DC39AE2F6184}"/>
                  </a:ext>
                </a:extLst>
              </p:cNvPr>
              <p:cNvSpPr txBox="1">
                <a:spLocks noRot="1" noChangeAspect="1" noMove="1" noResize="1" noEditPoints="1" noAdjustHandles="1" noChangeArrowheads="1" noChangeShapeType="1" noTextEdit="1"/>
              </p:cNvSpPr>
              <p:nvPr/>
            </p:nvSpPr>
            <p:spPr>
              <a:xfrm>
                <a:off x="5480425" y="5407084"/>
                <a:ext cx="7439378" cy="461665"/>
              </a:xfrm>
              <a:prstGeom prst="rect">
                <a:avLst/>
              </a:prstGeom>
              <a:blipFill>
                <a:blip r:embed="rId5"/>
                <a:stretch>
                  <a:fillRect b="-171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5BAC81C-68DA-3049-1C8F-5DAC8B115CD4}"/>
                  </a:ext>
                </a:extLst>
              </p:cNvPr>
              <p:cNvSpPr txBox="1"/>
              <p:nvPr/>
            </p:nvSpPr>
            <p:spPr>
              <a:xfrm>
                <a:off x="7063208" y="1531680"/>
                <a:ext cx="2324804" cy="369332"/>
              </a:xfrm>
              <a:prstGeom prst="rect">
                <a:avLst/>
              </a:prstGeom>
              <a:noFill/>
            </p:spPr>
            <p:txBody>
              <a:bodyPr wrap="none" lIns="0" tIns="0" rIns="0" bIns="0" rtlCol="0">
                <a:spAutoFit/>
              </a:bodyPr>
              <a:lstStyle/>
              <a:p>
                <a14:m>
                  <m:oMath xmlns:m="http://schemas.openxmlformats.org/officeDocument/2006/math">
                    <m:r>
                      <a:rPr lang="en-US" sz="2400" b="0" i="1" smtClean="0">
                        <a:latin typeface="Cambria Math" panose="02040503050406030204" pitchFamily="18" charset="0"/>
                      </a:rPr>
                      <m:t>𝐴</m:t>
                    </m:r>
                    <m:r>
                      <a:rPr lang="en-US" sz="2400" b="0" i="0" smtClean="0">
                        <a:latin typeface="Cambria Math" panose="02040503050406030204" pitchFamily="18" charset="0"/>
                      </a:rPr>
                      <m:t>:</m:t>
                    </m:r>
                  </m:oMath>
                </a14:m>
                <a:r>
                  <a:rPr lang="en-US" sz="2400" dirty="0"/>
                  <a:t> </a:t>
                </a:r>
                <a:r>
                  <a:rPr lang="en-US" sz="2400"/>
                  <a:t>Graph structure</a:t>
                </a:r>
                <a:endParaRPr lang="en-US" sz="2400" dirty="0"/>
              </a:p>
            </p:txBody>
          </p:sp>
        </mc:Choice>
        <mc:Fallback xmlns="">
          <p:sp>
            <p:nvSpPr>
              <p:cNvPr id="4" name="TextBox 3">
                <a:extLst>
                  <a:ext uri="{FF2B5EF4-FFF2-40B4-BE49-F238E27FC236}">
                    <a16:creationId xmlns:a16="http://schemas.microsoft.com/office/drawing/2014/main" id="{F5BAC81C-68DA-3049-1C8F-5DAC8B115CD4}"/>
                  </a:ext>
                </a:extLst>
              </p:cNvPr>
              <p:cNvSpPr txBox="1">
                <a:spLocks noRot="1" noChangeAspect="1" noMove="1" noResize="1" noEditPoints="1" noAdjustHandles="1" noChangeArrowheads="1" noChangeShapeType="1" noTextEdit="1"/>
              </p:cNvSpPr>
              <p:nvPr/>
            </p:nvSpPr>
            <p:spPr>
              <a:xfrm>
                <a:off x="7063208" y="1531680"/>
                <a:ext cx="2324804" cy="369332"/>
              </a:xfrm>
              <a:prstGeom prst="rect">
                <a:avLst/>
              </a:prstGeom>
              <a:blipFill>
                <a:blip r:embed="rId6"/>
                <a:stretch>
                  <a:fillRect l="-4891" t="-20000" r="-7065" b="-5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B8058CF9-D25A-DC2D-088D-DCEB5DA6CF40}"/>
                  </a:ext>
                </a:extLst>
              </p:cNvPr>
              <p:cNvSpPr txBox="1"/>
              <p:nvPr/>
            </p:nvSpPr>
            <p:spPr>
              <a:xfrm>
                <a:off x="7063208" y="1115943"/>
                <a:ext cx="1289688" cy="369332"/>
              </a:xfrm>
              <a:prstGeom prst="rect">
                <a:avLst/>
              </a:prstGeom>
              <a:noFill/>
            </p:spPr>
            <p:txBody>
              <a:bodyPr wrap="square" lIns="0" tIns="0" rIns="0" bIns="0" rtlCol="0">
                <a:spAutoFit/>
              </a:bodyPr>
              <a:lstStyle/>
              <a:p>
                <a14:m>
                  <m:oMath xmlns:m="http://schemas.openxmlformats.org/officeDocument/2006/math">
                    <m:r>
                      <a:rPr lang="en-US" sz="2400" b="0" i="1" smtClean="0">
                        <a:latin typeface="Cambria Math" panose="02040503050406030204" pitchFamily="18" charset="0"/>
                      </a:rPr>
                      <m:t>𝑌</m:t>
                    </m:r>
                    <m:r>
                      <a:rPr lang="en-US" sz="2400" b="0" i="1" smtClean="0">
                        <a:latin typeface="Cambria Math" panose="02040503050406030204" pitchFamily="18" charset="0"/>
                      </a:rPr>
                      <m:t>:</m:t>
                    </m:r>
                  </m:oMath>
                </a14:m>
                <a:r>
                  <a:rPr lang="en-US" sz="2400" dirty="0"/>
                  <a:t> labels</a:t>
                </a:r>
              </a:p>
            </p:txBody>
          </p:sp>
        </mc:Choice>
        <mc:Fallback xmlns="">
          <p:sp>
            <p:nvSpPr>
              <p:cNvPr id="14" name="TextBox 13">
                <a:extLst>
                  <a:ext uri="{FF2B5EF4-FFF2-40B4-BE49-F238E27FC236}">
                    <a16:creationId xmlns:a16="http://schemas.microsoft.com/office/drawing/2014/main" id="{B8058CF9-D25A-DC2D-088D-DCEB5DA6CF40}"/>
                  </a:ext>
                </a:extLst>
              </p:cNvPr>
              <p:cNvSpPr txBox="1">
                <a:spLocks noRot="1" noChangeAspect="1" noMove="1" noResize="1" noEditPoints="1" noAdjustHandles="1" noChangeArrowheads="1" noChangeShapeType="1" noTextEdit="1"/>
              </p:cNvSpPr>
              <p:nvPr/>
            </p:nvSpPr>
            <p:spPr>
              <a:xfrm>
                <a:off x="7063208" y="1115943"/>
                <a:ext cx="1289688" cy="369332"/>
              </a:xfrm>
              <a:prstGeom prst="rect">
                <a:avLst/>
              </a:prstGeom>
              <a:blipFill>
                <a:blip r:embed="rId7"/>
                <a:stretch>
                  <a:fillRect l="-8824" t="-19355" b="-45161"/>
                </a:stretch>
              </a:blipFill>
            </p:spPr>
            <p:txBody>
              <a:bodyPr/>
              <a:lstStyle/>
              <a:p>
                <a:r>
                  <a:rPr lang="en-US">
                    <a:noFill/>
                  </a:rPr>
                  <a:t> </a:t>
                </a:r>
              </a:p>
            </p:txBody>
          </p:sp>
        </mc:Fallback>
      </mc:AlternateContent>
      <p:sp>
        <p:nvSpPr>
          <p:cNvPr id="16" name="TextBox 15">
            <a:extLst>
              <a:ext uri="{FF2B5EF4-FFF2-40B4-BE49-F238E27FC236}">
                <a16:creationId xmlns:a16="http://schemas.microsoft.com/office/drawing/2014/main" id="{50FE5F8E-9EC5-A720-211F-F8FC814233E1}"/>
              </a:ext>
            </a:extLst>
          </p:cNvPr>
          <p:cNvSpPr txBox="1"/>
          <p:nvPr/>
        </p:nvSpPr>
        <p:spPr>
          <a:xfrm>
            <a:off x="812175" y="1141180"/>
            <a:ext cx="5589844" cy="461665"/>
          </a:xfrm>
          <a:prstGeom prst="rect">
            <a:avLst/>
          </a:prstGeom>
          <a:solidFill>
            <a:schemeClr val="bg1"/>
          </a:solidFill>
        </p:spPr>
        <p:txBody>
          <a:bodyPr wrap="square" rtlCol="0">
            <a:spAutoFit/>
          </a:bodyPr>
          <a:lstStyle/>
          <a:p>
            <a:r>
              <a:rPr lang="en-US" altLang="zh-CN" sz="2400" b="1" dirty="0"/>
              <a:t>The</a:t>
            </a:r>
            <a:r>
              <a:rPr lang="zh-CN" altLang="en-US" sz="2400" b="1" dirty="0"/>
              <a:t> </a:t>
            </a:r>
            <a:r>
              <a:rPr lang="en-US" altLang="zh-CN" sz="2400" b="1" dirty="0"/>
              <a:t>Time-varying</a:t>
            </a:r>
            <a:r>
              <a:rPr lang="zh-CN" altLang="en-US" sz="2400" b="1" dirty="0"/>
              <a:t> </a:t>
            </a:r>
            <a:r>
              <a:rPr lang="en-US" altLang="zh-CN" sz="2400" b="1" dirty="0" err="1"/>
              <a:t>Arxiv</a:t>
            </a:r>
            <a:r>
              <a:rPr lang="zh-CN" altLang="en-US" sz="2400" b="1" dirty="0"/>
              <a:t> </a:t>
            </a:r>
            <a:r>
              <a:rPr lang="en-US" altLang="zh-CN" sz="2400" b="1" dirty="0"/>
              <a:t>Citation</a:t>
            </a:r>
            <a:r>
              <a:rPr lang="zh-CN" altLang="en-US" sz="2400" b="1" dirty="0"/>
              <a:t> </a:t>
            </a:r>
            <a:r>
              <a:rPr lang="en-US" altLang="zh-CN" sz="2400" b="1" dirty="0"/>
              <a:t>Network</a:t>
            </a:r>
            <a:endParaRPr lang="en-US" sz="2400" b="1" dirty="0"/>
          </a:p>
        </p:txBody>
      </p:sp>
    </p:spTree>
    <p:extLst>
      <p:ext uri="{BB962C8B-B14F-4D97-AF65-F5344CB8AC3E}">
        <p14:creationId xmlns:p14="http://schemas.microsoft.com/office/powerpoint/2010/main" val="8948984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6">
            <a:extLst>
              <a:ext uri="{FF2B5EF4-FFF2-40B4-BE49-F238E27FC236}">
                <a16:creationId xmlns:a16="http://schemas.microsoft.com/office/drawing/2014/main" id="{61FA051A-1FE0-4599-9BF0-4EF1C64AE972}"/>
              </a:ext>
            </a:extLst>
          </p:cNvPr>
          <p:cNvSpPr txBox="1"/>
          <p:nvPr/>
        </p:nvSpPr>
        <p:spPr>
          <a:xfrm>
            <a:off x="4418178" y="2798829"/>
            <a:ext cx="3232423" cy="76944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4400" dirty="0">
                <a:solidFill>
                  <a:srgbClr val="C00000"/>
                </a:solidFill>
                <a:latin typeface="+mj-lt"/>
              </a:rPr>
              <a:t>Methodology</a:t>
            </a:r>
          </a:p>
        </p:txBody>
      </p:sp>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13</a:t>
            </a:fld>
            <a:endParaRPr lang="en-US"/>
          </a:p>
        </p:txBody>
      </p:sp>
    </p:spTree>
    <p:extLst>
      <p:ext uri="{BB962C8B-B14F-4D97-AF65-F5344CB8AC3E}">
        <p14:creationId xmlns:p14="http://schemas.microsoft.com/office/powerpoint/2010/main" val="12830073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14</a:t>
            </a:fld>
            <a:endParaRPr lang="en-US"/>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790454" y="-109149"/>
            <a:ext cx="11033643" cy="1149094"/>
          </a:xfrm>
        </p:spPr>
        <p:txBody>
          <a:bodyPr>
            <a:normAutofit/>
          </a:bodyPr>
          <a:lstStyle/>
          <a:p>
            <a:pPr algn="ctr"/>
            <a:r>
              <a:rPr lang="en-US" altLang="zh-CN" dirty="0">
                <a:solidFill>
                  <a:srgbClr val="C00000"/>
                </a:solidFill>
              </a:rPr>
              <a:t>The Key Idea: Calibrate Edge Probabilities</a:t>
            </a:r>
            <a:endParaRPr lang="en-US" dirty="0">
              <a:solidFill>
                <a:srgbClr val="C00000"/>
              </a:solidFill>
            </a:endParaRPr>
          </a:p>
        </p:txBody>
      </p:sp>
      <p:sp>
        <p:nvSpPr>
          <p:cNvPr id="6" name="Oval 5">
            <a:extLst>
              <a:ext uri="{FF2B5EF4-FFF2-40B4-BE49-F238E27FC236}">
                <a16:creationId xmlns:a16="http://schemas.microsoft.com/office/drawing/2014/main" id="{45559D4C-2992-54DE-97F6-12F20205E3A7}"/>
              </a:ext>
            </a:extLst>
          </p:cNvPr>
          <p:cNvSpPr/>
          <p:nvPr/>
        </p:nvSpPr>
        <p:spPr>
          <a:xfrm>
            <a:off x="4111615" y="1945653"/>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sp>
        <p:nvSpPr>
          <p:cNvPr id="7" name="Oval 6">
            <a:extLst>
              <a:ext uri="{FF2B5EF4-FFF2-40B4-BE49-F238E27FC236}">
                <a16:creationId xmlns:a16="http://schemas.microsoft.com/office/drawing/2014/main" id="{DE247089-709F-0D52-DD67-2D709EEFFE08}"/>
              </a:ext>
            </a:extLst>
          </p:cNvPr>
          <p:cNvSpPr/>
          <p:nvPr/>
        </p:nvSpPr>
        <p:spPr>
          <a:xfrm>
            <a:off x="4518017" y="1553541"/>
            <a:ext cx="371221" cy="371221"/>
          </a:xfrm>
          <a:prstGeom prst="ellipse">
            <a:avLst/>
          </a:prstGeom>
          <a:solidFill>
            <a:schemeClr val="accent2">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1</a:t>
            </a:r>
            <a:endParaRPr lang="en-US" sz="2000" dirty="0"/>
          </a:p>
        </p:txBody>
      </p:sp>
      <p:sp>
        <p:nvSpPr>
          <p:cNvPr id="8" name="Oval 7">
            <a:extLst>
              <a:ext uri="{FF2B5EF4-FFF2-40B4-BE49-F238E27FC236}">
                <a16:creationId xmlns:a16="http://schemas.microsoft.com/office/drawing/2014/main" id="{98553D57-6C71-42AA-5D8B-F21E0A3CCF07}"/>
              </a:ext>
            </a:extLst>
          </p:cNvPr>
          <p:cNvSpPr/>
          <p:nvPr/>
        </p:nvSpPr>
        <p:spPr>
          <a:xfrm>
            <a:off x="3543244" y="1945653"/>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cxnSp>
        <p:nvCxnSpPr>
          <p:cNvPr id="9" name="Straight Connector 8">
            <a:extLst>
              <a:ext uri="{FF2B5EF4-FFF2-40B4-BE49-F238E27FC236}">
                <a16:creationId xmlns:a16="http://schemas.microsoft.com/office/drawing/2014/main" id="{BCCD0356-0A57-D0C8-E86E-45272BF00FEA}"/>
              </a:ext>
            </a:extLst>
          </p:cNvPr>
          <p:cNvCxnSpPr>
            <a:cxnSpLocks/>
            <a:stCxn id="6" idx="7"/>
            <a:endCxn id="7" idx="3"/>
          </p:cNvCxnSpPr>
          <p:nvPr/>
        </p:nvCxnSpPr>
        <p:spPr>
          <a:xfrm flipV="1">
            <a:off x="4428472" y="1870398"/>
            <a:ext cx="143909" cy="129619"/>
          </a:xfrm>
          <a:prstGeom prst="line">
            <a:avLst/>
          </a:prstGeom>
          <a:ln w="12700"/>
        </p:spPr>
        <p:style>
          <a:lnRef idx="2">
            <a:schemeClr val="dk1"/>
          </a:lnRef>
          <a:fillRef idx="1">
            <a:schemeClr val="lt1"/>
          </a:fillRef>
          <a:effectRef idx="0">
            <a:schemeClr val="dk1"/>
          </a:effectRef>
          <a:fontRef idx="minor">
            <a:schemeClr val="dk1"/>
          </a:fontRef>
        </p:style>
      </p:cxnSp>
      <p:cxnSp>
        <p:nvCxnSpPr>
          <p:cNvPr id="11" name="Straight Connector 10">
            <a:extLst>
              <a:ext uri="{FF2B5EF4-FFF2-40B4-BE49-F238E27FC236}">
                <a16:creationId xmlns:a16="http://schemas.microsoft.com/office/drawing/2014/main" id="{84767598-DD5D-ECDE-9AFE-75745183555E}"/>
              </a:ext>
            </a:extLst>
          </p:cNvPr>
          <p:cNvCxnSpPr>
            <a:cxnSpLocks/>
            <a:stCxn id="8" idx="6"/>
            <a:endCxn id="6" idx="2"/>
          </p:cNvCxnSpPr>
          <p:nvPr/>
        </p:nvCxnSpPr>
        <p:spPr>
          <a:xfrm>
            <a:off x="3914464" y="2131263"/>
            <a:ext cx="197151" cy="0"/>
          </a:xfrm>
          <a:prstGeom prst="line">
            <a:avLst/>
          </a:prstGeom>
          <a:ln w="12700"/>
        </p:spPr>
        <p:style>
          <a:lnRef idx="2">
            <a:schemeClr val="dk1"/>
          </a:lnRef>
          <a:fillRef idx="1">
            <a:schemeClr val="lt1"/>
          </a:fillRef>
          <a:effectRef idx="0">
            <a:schemeClr val="dk1"/>
          </a:effectRef>
          <a:fontRef idx="minor">
            <a:schemeClr val="dk1"/>
          </a:fontRef>
        </p:style>
      </p:cxnSp>
      <p:sp>
        <p:nvSpPr>
          <p:cNvPr id="12" name="Oval 11">
            <a:extLst>
              <a:ext uri="{FF2B5EF4-FFF2-40B4-BE49-F238E27FC236}">
                <a16:creationId xmlns:a16="http://schemas.microsoft.com/office/drawing/2014/main" id="{DF5C123E-A8E9-EAA0-7327-5CFAB7CC604D}"/>
              </a:ext>
            </a:extLst>
          </p:cNvPr>
          <p:cNvSpPr/>
          <p:nvPr/>
        </p:nvSpPr>
        <p:spPr>
          <a:xfrm>
            <a:off x="4518019" y="2339385"/>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cxnSp>
        <p:nvCxnSpPr>
          <p:cNvPr id="14" name="Straight Connector 13">
            <a:extLst>
              <a:ext uri="{FF2B5EF4-FFF2-40B4-BE49-F238E27FC236}">
                <a16:creationId xmlns:a16="http://schemas.microsoft.com/office/drawing/2014/main" id="{E1767F3F-FEA3-7D61-F725-68378265043A}"/>
              </a:ext>
            </a:extLst>
          </p:cNvPr>
          <p:cNvCxnSpPr>
            <a:cxnSpLocks/>
            <a:stCxn id="12" idx="1"/>
            <a:endCxn id="6" idx="5"/>
          </p:cNvCxnSpPr>
          <p:nvPr/>
        </p:nvCxnSpPr>
        <p:spPr>
          <a:xfrm flipH="1" flipV="1">
            <a:off x="4428472" y="2262510"/>
            <a:ext cx="143910" cy="131239"/>
          </a:xfrm>
          <a:prstGeom prst="line">
            <a:avLst/>
          </a:prstGeom>
          <a:ln w="12700"/>
        </p:spPr>
        <p:style>
          <a:lnRef idx="2">
            <a:schemeClr val="dk1"/>
          </a:lnRef>
          <a:fillRef idx="1">
            <a:schemeClr val="lt1"/>
          </a:fillRef>
          <a:effectRef idx="0">
            <a:schemeClr val="dk1"/>
          </a:effectRef>
          <a:fontRef idx="minor">
            <a:schemeClr val="dk1"/>
          </a:fontRef>
        </p:style>
      </p:cxnSp>
      <p:sp>
        <p:nvSpPr>
          <p:cNvPr id="15" name="Oval 14">
            <a:extLst>
              <a:ext uri="{FF2B5EF4-FFF2-40B4-BE49-F238E27FC236}">
                <a16:creationId xmlns:a16="http://schemas.microsoft.com/office/drawing/2014/main" id="{0F32BCEE-0C6F-0DBA-F0DC-4C6AA938CA0F}"/>
              </a:ext>
            </a:extLst>
          </p:cNvPr>
          <p:cNvSpPr/>
          <p:nvPr/>
        </p:nvSpPr>
        <p:spPr>
          <a:xfrm>
            <a:off x="7577918" y="1945653"/>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0</a:t>
            </a:r>
            <a:endParaRPr lang="en-US" dirty="0"/>
          </a:p>
        </p:txBody>
      </p:sp>
      <p:sp>
        <p:nvSpPr>
          <p:cNvPr id="16" name="Oval 15">
            <a:extLst>
              <a:ext uri="{FF2B5EF4-FFF2-40B4-BE49-F238E27FC236}">
                <a16:creationId xmlns:a16="http://schemas.microsoft.com/office/drawing/2014/main" id="{8983FB60-AFA1-2534-153A-12C216A96D38}"/>
              </a:ext>
            </a:extLst>
          </p:cNvPr>
          <p:cNvSpPr/>
          <p:nvPr/>
        </p:nvSpPr>
        <p:spPr>
          <a:xfrm>
            <a:off x="7984320" y="1553541"/>
            <a:ext cx="371221" cy="371221"/>
          </a:xfrm>
          <a:prstGeom prst="ellipse">
            <a:avLst/>
          </a:prstGeom>
          <a:solidFill>
            <a:schemeClr val="accent2">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1</a:t>
            </a:r>
            <a:endParaRPr lang="en-US" dirty="0"/>
          </a:p>
        </p:txBody>
      </p:sp>
      <p:sp>
        <p:nvSpPr>
          <p:cNvPr id="17" name="Oval 16">
            <a:extLst>
              <a:ext uri="{FF2B5EF4-FFF2-40B4-BE49-F238E27FC236}">
                <a16:creationId xmlns:a16="http://schemas.microsoft.com/office/drawing/2014/main" id="{731CD38D-104C-BBC2-F023-C29F554A5B1D}"/>
              </a:ext>
            </a:extLst>
          </p:cNvPr>
          <p:cNvSpPr/>
          <p:nvPr/>
        </p:nvSpPr>
        <p:spPr>
          <a:xfrm>
            <a:off x="7009546" y="1945653"/>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0</a:t>
            </a:r>
            <a:endParaRPr lang="en-US" dirty="0"/>
          </a:p>
        </p:txBody>
      </p:sp>
      <p:cxnSp>
        <p:nvCxnSpPr>
          <p:cNvPr id="18" name="Straight Connector 17">
            <a:extLst>
              <a:ext uri="{FF2B5EF4-FFF2-40B4-BE49-F238E27FC236}">
                <a16:creationId xmlns:a16="http://schemas.microsoft.com/office/drawing/2014/main" id="{FC90B3DF-EC39-A721-F60D-36B989DBEE26}"/>
              </a:ext>
            </a:extLst>
          </p:cNvPr>
          <p:cNvCxnSpPr>
            <a:cxnSpLocks/>
            <a:stCxn id="15" idx="7"/>
            <a:endCxn id="16" idx="3"/>
          </p:cNvCxnSpPr>
          <p:nvPr/>
        </p:nvCxnSpPr>
        <p:spPr>
          <a:xfrm flipV="1">
            <a:off x="7894775" y="1870398"/>
            <a:ext cx="143909" cy="129619"/>
          </a:xfrm>
          <a:prstGeom prst="line">
            <a:avLst/>
          </a:prstGeom>
          <a:ln w="12700"/>
        </p:spPr>
        <p:style>
          <a:lnRef idx="2">
            <a:schemeClr val="dk1"/>
          </a:lnRef>
          <a:fillRef idx="1">
            <a:schemeClr val="lt1"/>
          </a:fillRef>
          <a:effectRef idx="0">
            <a:schemeClr val="dk1"/>
          </a:effectRef>
          <a:fontRef idx="minor">
            <a:schemeClr val="dk1"/>
          </a:fontRef>
        </p:style>
      </p:cxnSp>
      <p:cxnSp>
        <p:nvCxnSpPr>
          <p:cNvPr id="19" name="Straight Connector 18">
            <a:extLst>
              <a:ext uri="{FF2B5EF4-FFF2-40B4-BE49-F238E27FC236}">
                <a16:creationId xmlns:a16="http://schemas.microsoft.com/office/drawing/2014/main" id="{9183C983-8AD1-81FA-593E-0B42BFF27C98}"/>
              </a:ext>
            </a:extLst>
          </p:cNvPr>
          <p:cNvCxnSpPr>
            <a:cxnSpLocks/>
            <a:stCxn id="17" idx="6"/>
            <a:endCxn id="15" idx="2"/>
          </p:cNvCxnSpPr>
          <p:nvPr/>
        </p:nvCxnSpPr>
        <p:spPr>
          <a:xfrm>
            <a:off x="7380767" y="2131264"/>
            <a:ext cx="197151" cy="0"/>
          </a:xfrm>
          <a:prstGeom prst="line">
            <a:avLst/>
          </a:prstGeom>
          <a:ln w="12700"/>
        </p:spPr>
        <p:style>
          <a:lnRef idx="2">
            <a:schemeClr val="dk1"/>
          </a:lnRef>
          <a:fillRef idx="1">
            <a:schemeClr val="lt1"/>
          </a:fillRef>
          <a:effectRef idx="0">
            <a:schemeClr val="dk1"/>
          </a:effectRef>
          <a:fontRef idx="minor">
            <a:schemeClr val="dk1"/>
          </a:fontRef>
        </p:style>
      </p:cxnSp>
      <p:sp>
        <p:nvSpPr>
          <p:cNvPr id="20" name="Oval 19">
            <a:extLst>
              <a:ext uri="{FF2B5EF4-FFF2-40B4-BE49-F238E27FC236}">
                <a16:creationId xmlns:a16="http://schemas.microsoft.com/office/drawing/2014/main" id="{5AFFA4B0-1261-EED1-0DDD-FD33AC7787ED}"/>
              </a:ext>
            </a:extLst>
          </p:cNvPr>
          <p:cNvSpPr/>
          <p:nvPr/>
        </p:nvSpPr>
        <p:spPr>
          <a:xfrm>
            <a:off x="7984321" y="2339385"/>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0</a:t>
            </a:r>
            <a:endParaRPr lang="en-US" dirty="0"/>
          </a:p>
        </p:txBody>
      </p:sp>
      <p:cxnSp>
        <p:nvCxnSpPr>
          <p:cNvPr id="21" name="Straight Connector 20">
            <a:extLst>
              <a:ext uri="{FF2B5EF4-FFF2-40B4-BE49-F238E27FC236}">
                <a16:creationId xmlns:a16="http://schemas.microsoft.com/office/drawing/2014/main" id="{5DD31A12-673F-1950-5F35-49216959018A}"/>
              </a:ext>
            </a:extLst>
          </p:cNvPr>
          <p:cNvCxnSpPr>
            <a:cxnSpLocks/>
            <a:stCxn id="20" idx="1"/>
            <a:endCxn id="15" idx="5"/>
          </p:cNvCxnSpPr>
          <p:nvPr/>
        </p:nvCxnSpPr>
        <p:spPr>
          <a:xfrm flipH="1" flipV="1">
            <a:off x="7894775" y="2262510"/>
            <a:ext cx="143910" cy="131239"/>
          </a:xfrm>
          <a:prstGeom prst="line">
            <a:avLst/>
          </a:prstGeom>
          <a:ln w="12700"/>
        </p:spPr>
        <p:style>
          <a:lnRef idx="2">
            <a:schemeClr val="dk1"/>
          </a:lnRef>
          <a:fillRef idx="1">
            <a:schemeClr val="lt1"/>
          </a:fillRef>
          <a:effectRef idx="0">
            <a:schemeClr val="dk1"/>
          </a:effectRef>
          <a:fontRef idx="minor">
            <a:schemeClr val="dk1"/>
          </a:fontRef>
        </p:style>
      </p:cxnSp>
      <p:sp>
        <p:nvSpPr>
          <p:cNvPr id="22" name="Oval 21">
            <a:extLst>
              <a:ext uri="{FF2B5EF4-FFF2-40B4-BE49-F238E27FC236}">
                <a16:creationId xmlns:a16="http://schemas.microsoft.com/office/drawing/2014/main" id="{7F7DD964-19F1-E847-702F-7783BD39D066}"/>
              </a:ext>
            </a:extLst>
          </p:cNvPr>
          <p:cNvSpPr/>
          <p:nvPr/>
        </p:nvSpPr>
        <p:spPr>
          <a:xfrm>
            <a:off x="7179625" y="1553541"/>
            <a:ext cx="371221" cy="371221"/>
          </a:xfrm>
          <a:prstGeom prst="ellipse">
            <a:avLst/>
          </a:prstGeom>
          <a:solidFill>
            <a:schemeClr val="accent2">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dirty="0"/>
              <a:t>1</a:t>
            </a:r>
            <a:endParaRPr lang="en-US" dirty="0"/>
          </a:p>
        </p:txBody>
      </p:sp>
      <p:cxnSp>
        <p:nvCxnSpPr>
          <p:cNvPr id="23" name="Straight Connector 22">
            <a:extLst>
              <a:ext uri="{FF2B5EF4-FFF2-40B4-BE49-F238E27FC236}">
                <a16:creationId xmlns:a16="http://schemas.microsoft.com/office/drawing/2014/main" id="{6D92811E-012A-D6E6-8065-D7E71BF5F5E7}"/>
              </a:ext>
            </a:extLst>
          </p:cNvPr>
          <p:cNvCxnSpPr>
            <a:cxnSpLocks/>
            <a:stCxn id="22" idx="5"/>
            <a:endCxn id="15" idx="1"/>
          </p:cNvCxnSpPr>
          <p:nvPr/>
        </p:nvCxnSpPr>
        <p:spPr>
          <a:xfrm>
            <a:off x="7496482" y="1870398"/>
            <a:ext cx="135799" cy="129619"/>
          </a:xfrm>
          <a:prstGeom prst="line">
            <a:avLst/>
          </a:prstGeom>
          <a:ln w="12700"/>
        </p:spPr>
        <p:style>
          <a:lnRef idx="2">
            <a:schemeClr val="dk1"/>
          </a:lnRef>
          <a:fillRef idx="1">
            <a:schemeClr val="lt1"/>
          </a:fillRef>
          <a:effectRef idx="0">
            <a:schemeClr val="dk1"/>
          </a:effectRef>
          <a:fontRef idx="minor">
            <a:schemeClr val="dk1"/>
          </a:fontRef>
        </p:style>
      </p:cxn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46214E48-58BA-1324-99FF-EFB240A0237C}"/>
                  </a:ext>
                </a:extLst>
              </p:cNvPr>
              <p:cNvSpPr txBox="1"/>
              <p:nvPr/>
            </p:nvSpPr>
            <p:spPr>
              <a:xfrm>
                <a:off x="4072196" y="2436172"/>
                <a:ext cx="17921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𝑆</m:t>
                      </m:r>
                    </m:oMath>
                  </m:oMathPara>
                </a14:m>
                <a:endParaRPr lang="en-US" dirty="0"/>
              </a:p>
            </p:txBody>
          </p:sp>
        </mc:Choice>
        <mc:Fallback xmlns="">
          <p:sp>
            <p:nvSpPr>
              <p:cNvPr id="24" name="TextBox 23">
                <a:extLst>
                  <a:ext uri="{FF2B5EF4-FFF2-40B4-BE49-F238E27FC236}">
                    <a16:creationId xmlns:a16="http://schemas.microsoft.com/office/drawing/2014/main" id="{46214E48-58BA-1324-99FF-EFB240A0237C}"/>
                  </a:ext>
                </a:extLst>
              </p:cNvPr>
              <p:cNvSpPr txBox="1">
                <a:spLocks noRot="1" noChangeAspect="1" noMove="1" noResize="1" noEditPoints="1" noAdjustHandles="1" noChangeArrowheads="1" noChangeShapeType="1" noTextEdit="1"/>
              </p:cNvSpPr>
              <p:nvPr/>
            </p:nvSpPr>
            <p:spPr>
              <a:xfrm>
                <a:off x="4072196" y="2436172"/>
                <a:ext cx="179215" cy="276999"/>
              </a:xfrm>
              <a:prstGeom prst="rect">
                <a:avLst/>
              </a:prstGeom>
              <a:blipFill>
                <a:blip r:embed="rId3"/>
                <a:stretch>
                  <a:fillRect l="-31034" r="-31034" b="-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231BBA6B-734E-4F96-71A2-7DB811E2CEE7}"/>
                  </a:ext>
                </a:extLst>
              </p:cNvPr>
              <p:cNvSpPr txBox="1"/>
              <p:nvPr/>
            </p:nvSpPr>
            <p:spPr>
              <a:xfrm>
                <a:off x="7577920" y="2431970"/>
                <a:ext cx="19582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rPr>
                        <m:t>𝑇</m:t>
                      </m:r>
                    </m:oMath>
                  </m:oMathPara>
                </a14:m>
                <a:endParaRPr lang="en-US" dirty="0"/>
              </a:p>
            </p:txBody>
          </p:sp>
        </mc:Choice>
        <mc:Fallback xmlns="">
          <p:sp>
            <p:nvSpPr>
              <p:cNvPr id="26" name="TextBox 25">
                <a:extLst>
                  <a:ext uri="{FF2B5EF4-FFF2-40B4-BE49-F238E27FC236}">
                    <a16:creationId xmlns:a16="http://schemas.microsoft.com/office/drawing/2014/main" id="{231BBA6B-734E-4F96-71A2-7DB811E2CEE7}"/>
                  </a:ext>
                </a:extLst>
              </p:cNvPr>
              <p:cNvSpPr txBox="1">
                <a:spLocks noRot="1" noChangeAspect="1" noMove="1" noResize="1" noEditPoints="1" noAdjustHandles="1" noChangeArrowheads="1" noChangeShapeType="1" noTextEdit="1"/>
              </p:cNvSpPr>
              <p:nvPr/>
            </p:nvSpPr>
            <p:spPr>
              <a:xfrm>
                <a:off x="7577920" y="2431970"/>
                <a:ext cx="195823" cy="276999"/>
              </a:xfrm>
              <a:prstGeom prst="rect">
                <a:avLst/>
              </a:prstGeom>
              <a:blipFill>
                <a:blip r:embed="rId4"/>
                <a:stretch>
                  <a:fillRect l="-28125" r="-28125" b="-6667"/>
                </a:stretch>
              </a:blipFill>
            </p:spPr>
            <p:txBody>
              <a:bodyPr/>
              <a:lstStyle/>
              <a:p>
                <a:r>
                  <a:rPr lang="en-US">
                    <a:noFill/>
                  </a:rPr>
                  <a:t> </a:t>
                </a:r>
              </a:p>
            </p:txBody>
          </p:sp>
        </mc:Fallback>
      </mc:AlternateContent>
      <p:sp>
        <p:nvSpPr>
          <p:cNvPr id="13" name="Oval 12">
            <a:extLst>
              <a:ext uri="{FF2B5EF4-FFF2-40B4-BE49-F238E27FC236}">
                <a16:creationId xmlns:a16="http://schemas.microsoft.com/office/drawing/2014/main" id="{F4F090C8-501E-404D-A6EC-92E84DCF7605}"/>
              </a:ext>
            </a:extLst>
          </p:cNvPr>
          <p:cNvSpPr/>
          <p:nvPr/>
        </p:nvSpPr>
        <p:spPr>
          <a:xfrm>
            <a:off x="5724779" y="3771009"/>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sp>
        <p:nvSpPr>
          <p:cNvPr id="25" name="Oval 24">
            <a:extLst>
              <a:ext uri="{FF2B5EF4-FFF2-40B4-BE49-F238E27FC236}">
                <a16:creationId xmlns:a16="http://schemas.microsoft.com/office/drawing/2014/main" id="{C4291883-786C-95CE-992C-9E922C4D387F}"/>
              </a:ext>
            </a:extLst>
          </p:cNvPr>
          <p:cNvSpPr/>
          <p:nvPr/>
        </p:nvSpPr>
        <p:spPr>
          <a:xfrm>
            <a:off x="6131181" y="3378897"/>
            <a:ext cx="371221" cy="371221"/>
          </a:xfrm>
          <a:prstGeom prst="ellipse">
            <a:avLst/>
          </a:prstGeom>
          <a:solidFill>
            <a:schemeClr val="accent2">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1</a:t>
            </a:r>
            <a:endParaRPr lang="en-US" sz="2000" dirty="0"/>
          </a:p>
        </p:txBody>
      </p:sp>
      <p:sp>
        <p:nvSpPr>
          <p:cNvPr id="42" name="Oval 41">
            <a:extLst>
              <a:ext uri="{FF2B5EF4-FFF2-40B4-BE49-F238E27FC236}">
                <a16:creationId xmlns:a16="http://schemas.microsoft.com/office/drawing/2014/main" id="{642F9503-3BB9-F703-7F40-D3922701FA8A}"/>
              </a:ext>
            </a:extLst>
          </p:cNvPr>
          <p:cNvSpPr/>
          <p:nvPr/>
        </p:nvSpPr>
        <p:spPr>
          <a:xfrm>
            <a:off x="5156408" y="3771009"/>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cxnSp>
        <p:nvCxnSpPr>
          <p:cNvPr id="46" name="Straight Connector 45">
            <a:extLst>
              <a:ext uri="{FF2B5EF4-FFF2-40B4-BE49-F238E27FC236}">
                <a16:creationId xmlns:a16="http://schemas.microsoft.com/office/drawing/2014/main" id="{CAC0C130-B1A7-F6FB-A488-F1E8EBBC4F52}"/>
              </a:ext>
            </a:extLst>
          </p:cNvPr>
          <p:cNvCxnSpPr>
            <a:cxnSpLocks/>
            <a:stCxn id="13" idx="7"/>
            <a:endCxn id="25" idx="3"/>
          </p:cNvCxnSpPr>
          <p:nvPr/>
        </p:nvCxnSpPr>
        <p:spPr>
          <a:xfrm flipV="1">
            <a:off x="6041636" y="3695754"/>
            <a:ext cx="143909" cy="129619"/>
          </a:xfrm>
          <a:prstGeom prst="line">
            <a:avLst/>
          </a:prstGeom>
          <a:ln w="12700"/>
        </p:spPr>
        <p:style>
          <a:lnRef idx="2">
            <a:schemeClr val="dk1"/>
          </a:lnRef>
          <a:fillRef idx="1">
            <a:schemeClr val="lt1"/>
          </a:fillRef>
          <a:effectRef idx="0">
            <a:schemeClr val="dk1"/>
          </a:effectRef>
          <a:fontRef idx="minor">
            <a:schemeClr val="dk1"/>
          </a:fontRef>
        </p:style>
      </p:cxnSp>
      <p:cxnSp>
        <p:nvCxnSpPr>
          <p:cNvPr id="48" name="Straight Connector 47">
            <a:extLst>
              <a:ext uri="{FF2B5EF4-FFF2-40B4-BE49-F238E27FC236}">
                <a16:creationId xmlns:a16="http://schemas.microsoft.com/office/drawing/2014/main" id="{A30FAB9E-C58D-7579-6129-C4519B0D025B}"/>
              </a:ext>
            </a:extLst>
          </p:cNvPr>
          <p:cNvCxnSpPr>
            <a:cxnSpLocks/>
            <a:stCxn id="42" idx="6"/>
            <a:endCxn id="13" idx="2"/>
          </p:cNvCxnSpPr>
          <p:nvPr/>
        </p:nvCxnSpPr>
        <p:spPr>
          <a:xfrm>
            <a:off x="5527628" y="3956619"/>
            <a:ext cx="197151" cy="0"/>
          </a:xfrm>
          <a:prstGeom prst="line">
            <a:avLst/>
          </a:prstGeom>
          <a:ln w="12700"/>
        </p:spPr>
        <p:style>
          <a:lnRef idx="2">
            <a:schemeClr val="dk1"/>
          </a:lnRef>
          <a:fillRef idx="1">
            <a:schemeClr val="lt1"/>
          </a:fillRef>
          <a:effectRef idx="0">
            <a:schemeClr val="dk1"/>
          </a:effectRef>
          <a:fontRef idx="minor">
            <a:schemeClr val="dk1"/>
          </a:fontRef>
        </p:style>
      </p:cxnSp>
      <p:sp>
        <p:nvSpPr>
          <p:cNvPr id="55" name="Oval 54">
            <a:extLst>
              <a:ext uri="{FF2B5EF4-FFF2-40B4-BE49-F238E27FC236}">
                <a16:creationId xmlns:a16="http://schemas.microsoft.com/office/drawing/2014/main" id="{F180223E-74AF-0CFC-2B2E-8D68DE0F9C0C}"/>
              </a:ext>
            </a:extLst>
          </p:cNvPr>
          <p:cNvSpPr/>
          <p:nvPr/>
        </p:nvSpPr>
        <p:spPr>
          <a:xfrm>
            <a:off x="6131183" y="4164741"/>
            <a:ext cx="371221" cy="371221"/>
          </a:xfrm>
          <a:prstGeom prst="ellipse">
            <a:avLst/>
          </a:prstGeom>
          <a:solidFill>
            <a:schemeClr val="accent5">
              <a:lumMod val="60000"/>
              <a:lumOff val="40000"/>
            </a:schemeClr>
          </a:solidFill>
          <a:ln w="12700"/>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0</a:t>
            </a:r>
            <a:endParaRPr lang="en-US" sz="2000" dirty="0"/>
          </a:p>
        </p:txBody>
      </p:sp>
      <p:cxnSp>
        <p:nvCxnSpPr>
          <p:cNvPr id="56" name="Straight Connector 55">
            <a:extLst>
              <a:ext uri="{FF2B5EF4-FFF2-40B4-BE49-F238E27FC236}">
                <a16:creationId xmlns:a16="http://schemas.microsoft.com/office/drawing/2014/main" id="{164EA844-B0F9-5F3E-DE4C-ECC60DE844B8}"/>
              </a:ext>
            </a:extLst>
          </p:cNvPr>
          <p:cNvCxnSpPr>
            <a:cxnSpLocks/>
            <a:stCxn id="55" idx="1"/>
            <a:endCxn id="13" idx="5"/>
          </p:cNvCxnSpPr>
          <p:nvPr/>
        </p:nvCxnSpPr>
        <p:spPr>
          <a:xfrm flipH="1" flipV="1">
            <a:off x="6041636" y="4087866"/>
            <a:ext cx="143910" cy="131239"/>
          </a:xfrm>
          <a:prstGeom prst="line">
            <a:avLst/>
          </a:prstGeom>
          <a:ln w="12700"/>
        </p:spPr>
        <p:style>
          <a:lnRef idx="2">
            <a:schemeClr val="dk1"/>
          </a:lnRef>
          <a:fillRef idx="1">
            <a:schemeClr val="lt1"/>
          </a:fillRef>
          <a:effectRef idx="0">
            <a:schemeClr val="dk1"/>
          </a:effectRef>
          <a:fontRef idx="minor">
            <a:schemeClr val="dk1"/>
          </a:fontRef>
        </p:style>
      </p:cxnSp>
      <mc:AlternateContent xmlns:mc="http://schemas.openxmlformats.org/markup-compatibility/2006" xmlns:a14="http://schemas.microsoft.com/office/drawing/2010/main">
        <mc:Choice Requires="a14">
          <p:sp>
            <p:nvSpPr>
              <p:cNvPr id="57" name="TextBox 56">
                <a:extLst>
                  <a:ext uri="{FF2B5EF4-FFF2-40B4-BE49-F238E27FC236}">
                    <a16:creationId xmlns:a16="http://schemas.microsoft.com/office/drawing/2014/main" id="{87CBDF54-4005-A398-479E-1914A216A698}"/>
                  </a:ext>
                </a:extLst>
              </p:cNvPr>
              <p:cNvSpPr txBox="1"/>
              <p:nvPr/>
            </p:nvSpPr>
            <p:spPr>
              <a:xfrm>
                <a:off x="5685360" y="4261528"/>
                <a:ext cx="179215" cy="28642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altLang="zh-CN" b="0" i="1" smtClean="0">
                              <a:latin typeface="Cambria Math" panose="02040503050406030204" pitchFamily="18" charset="0"/>
                            </a:rPr>
                          </m:ctrlPr>
                        </m:accPr>
                        <m:e>
                          <m:r>
                            <a:rPr lang="en-US" altLang="zh-CN" b="0" i="1" smtClean="0">
                              <a:latin typeface="Cambria Math" panose="02040503050406030204" pitchFamily="18" charset="0"/>
                            </a:rPr>
                            <m:t>𝑆</m:t>
                          </m:r>
                        </m:e>
                      </m:acc>
                    </m:oMath>
                  </m:oMathPara>
                </a14:m>
                <a:endParaRPr lang="en-US" dirty="0"/>
              </a:p>
            </p:txBody>
          </p:sp>
        </mc:Choice>
        <mc:Fallback xmlns="">
          <p:sp>
            <p:nvSpPr>
              <p:cNvPr id="57" name="TextBox 56">
                <a:extLst>
                  <a:ext uri="{FF2B5EF4-FFF2-40B4-BE49-F238E27FC236}">
                    <a16:creationId xmlns:a16="http://schemas.microsoft.com/office/drawing/2014/main" id="{87CBDF54-4005-A398-479E-1914A216A698}"/>
                  </a:ext>
                </a:extLst>
              </p:cNvPr>
              <p:cNvSpPr txBox="1">
                <a:spLocks noRot="1" noChangeAspect="1" noMove="1" noResize="1" noEditPoints="1" noAdjustHandles="1" noChangeArrowheads="1" noChangeShapeType="1" noTextEdit="1"/>
              </p:cNvSpPr>
              <p:nvPr/>
            </p:nvSpPr>
            <p:spPr>
              <a:xfrm>
                <a:off x="5685360" y="4261528"/>
                <a:ext cx="179215" cy="286425"/>
              </a:xfrm>
              <a:prstGeom prst="rect">
                <a:avLst/>
              </a:prstGeom>
              <a:blipFill>
                <a:blip r:embed="rId5"/>
                <a:stretch>
                  <a:fillRect l="-34483" t="-25532" r="-86207" b="-8511"/>
                </a:stretch>
              </a:blipFill>
            </p:spPr>
            <p:txBody>
              <a:bodyPr/>
              <a:lstStyle/>
              <a:p>
                <a:r>
                  <a:rPr lang="en-US">
                    <a:noFill/>
                  </a:rPr>
                  <a:t> </a:t>
                </a:r>
              </a:p>
            </p:txBody>
          </p:sp>
        </mc:Fallback>
      </mc:AlternateContent>
      <p:sp>
        <p:nvSpPr>
          <p:cNvPr id="58" name="Oval 57">
            <a:extLst>
              <a:ext uri="{FF2B5EF4-FFF2-40B4-BE49-F238E27FC236}">
                <a16:creationId xmlns:a16="http://schemas.microsoft.com/office/drawing/2014/main" id="{51BA5EC9-D4AB-9E43-BB6A-1DB8C7E04E13}"/>
              </a:ext>
            </a:extLst>
          </p:cNvPr>
          <p:cNvSpPr/>
          <p:nvPr/>
        </p:nvSpPr>
        <p:spPr>
          <a:xfrm>
            <a:off x="5589356" y="3280490"/>
            <a:ext cx="371221" cy="371221"/>
          </a:xfrm>
          <a:prstGeom prst="ellipse">
            <a:avLst/>
          </a:prstGeom>
          <a:solidFill>
            <a:schemeClr val="accent2">
              <a:lumMod val="60000"/>
              <a:lumOff val="40000"/>
              <a:alpha val="51000"/>
            </a:schemeClr>
          </a:solidFill>
          <a:ln w="12700">
            <a:prstDash val="dash"/>
          </a:ln>
        </p:spPr>
        <p:style>
          <a:lnRef idx="2">
            <a:schemeClr val="dk1"/>
          </a:lnRef>
          <a:fillRef idx="1">
            <a:schemeClr val="lt1"/>
          </a:fillRef>
          <a:effectRef idx="0">
            <a:schemeClr val="dk1"/>
          </a:effectRef>
          <a:fontRef idx="minor">
            <a:schemeClr val="dk1"/>
          </a:fontRef>
        </p:style>
        <p:txBody>
          <a:bodyPr rtlCol="0" anchor="ctr"/>
          <a:lstStyle/>
          <a:p>
            <a:pPr algn="ctr"/>
            <a:r>
              <a:rPr lang="en-US" altLang="zh-CN" sz="2000" dirty="0"/>
              <a:t>1</a:t>
            </a:r>
            <a:endParaRPr lang="en-US" sz="2000" dirty="0"/>
          </a:p>
        </p:txBody>
      </p:sp>
      <p:cxnSp>
        <p:nvCxnSpPr>
          <p:cNvPr id="59" name="Straight Connector 58">
            <a:extLst>
              <a:ext uri="{FF2B5EF4-FFF2-40B4-BE49-F238E27FC236}">
                <a16:creationId xmlns:a16="http://schemas.microsoft.com/office/drawing/2014/main" id="{6651CC8B-6278-9451-E863-F2C1049BA75F}"/>
              </a:ext>
            </a:extLst>
          </p:cNvPr>
          <p:cNvCxnSpPr>
            <a:cxnSpLocks/>
            <a:stCxn id="13" idx="0"/>
            <a:endCxn id="58" idx="4"/>
          </p:cNvCxnSpPr>
          <p:nvPr/>
        </p:nvCxnSpPr>
        <p:spPr>
          <a:xfrm flipH="1" flipV="1">
            <a:off x="5774967" y="3651711"/>
            <a:ext cx="135423" cy="119298"/>
          </a:xfrm>
          <a:prstGeom prst="line">
            <a:avLst/>
          </a:prstGeom>
          <a:ln w="12700">
            <a:prstDash val="dash"/>
          </a:ln>
        </p:spPr>
        <p:style>
          <a:lnRef idx="2">
            <a:schemeClr val="dk1"/>
          </a:lnRef>
          <a:fillRef idx="1">
            <a:schemeClr val="lt1"/>
          </a:fillRef>
          <a:effectRef idx="0">
            <a:schemeClr val="dk1"/>
          </a:effectRef>
          <a:fontRef idx="minor">
            <a:schemeClr val="dk1"/>
          </a:fontRef>
        </p:style>
      </p:cxnSp>
      <p:sp>
        <p:nvSpPr>
          <p:cNvPr id="68" name="Arrow: Right 67">
            <a:extLst>
              <a:ext uri="{FF2B5EF4-FFF2-40B4-BE49-F238E27FC236}">
                <a16:creationId xmlns:a16="http://schemas.microsoft.com/office/drawing/2014/main" id="{350B67B3-DAC4-A995-8DA5-CB1859D34937}"/>
              </a:ext>
            </a:extLst>
          </p:cNvPr>
          <p:cNvSpPr/>
          <p:nvPr/>
        </p:nvSpPr>
        <p:spPr>
          <a:xfrm rot="2879932">
            <a:off x="4900633" y="2942428"/>
            <a:ext cx="553772" cy="1435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Arrow: Right 69">
            <a:extLst>
              <a:ext uri="{FF2B5EF4-FFF2-40B4-BE49-F238E27FC236}">
                <a16:creationId xmlns:a16="http://schemas.microsoft.com/office/drawing/2014/main" id="{DA1ACA8E-9A07-3B71-347B-2F98909E8299}"/>
              </a:ext>
            </a:extLst>
          </p:cNvPr>
          <p:cNvSpPr/>
          <p:nvPr/>
        </p:nvSpPr>
        <p:spPr>
          <a:xfrm rot="19190354">
            <a:off x="6756875" y="3009336"/>
            <a:ext cx="553772" cy="1435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Arrow: Right 70">
            <a:extLst>
              <a:ext uri="{FF2B5EF4-FFF2-40B4-BE49-F238E27FC236}">
                <a16:creationId xmlns:a16="http://schemas.microsoft.com/office/drawing/2014/main" id="{3193BB22-33F3-6162-1442-1958ED7FAA55}"/>
              </a:ext>
            </a:extLst>
          </p:cNvPr>
          <p:cNvSpPr/>
          <p:nvPr/>
        </p:nvSpPr>
        <p:spPr>
          <a:xfrm rot="10800000">
            <a:off x="5717620" y="1909622"/>
            <a:ext cx="553772" cy="143598"/>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TextBox 71">
            <a:extLst>
              <a:ext uri="{FF2B5EF4-FFF2-40B4-BE49-F238E27FC236}">
                <a16:creationId xmlns:a16="http://schemas.microsoft.com/office/drawing/2014/main" id="{21CDD829-053B-AEC4-BD5D-7EC06E4DC7E2}"/>
              </a:ext>
            </a:extLst>
          </p:cNvPr>
          <p:cNvSpPr txBox="1"/>
          <p:nvPr/>
        </p:nvSpPr>
        <p:spPr>
          <a:xfrm>
            <a:off x="564406" y="1033675"/>
            <a:ext cx="3748056" cy="1200329"/>
          </a:xfrm>
          <a:prstGeom prst="rect">
            <a:avLst/>
          </a:prstGeom>
          <a:noFill/>
        </p:spPr>
        <p:txBody>
          <a:bodyPr wrap="square">
            <a:spAutoFit/>
          </a:bodyPr>
          <a:lstStyle/>
          <a:p>
            <a:r>
              <a:rPr lang="en-US" sz="2400" dirty="0">
                <a:solidFill>
                  <a:srgbClr val="0070C0"/>
                </a:solidFill>
              </a:rPr>
              <a:t>Step 1: Estimate the edge probabilities between nodes from different classes</a:t>
            </a:r>
          </a:p>
        </p:txBody>
      </p:sp>
      <p:sp>
        <p:nvSpPr>
          <p:cNvPr id="73" name="TextBox 72">
            <a:extLst>
              <a:ext uri="{FF2B5EF4-FFF2-40B4-BE49-F238E27FC236}">
                <a16:creationId xmlns:a16="http://schemas.microsoft.com/office/drawing/2014/main" id="{C691C40A-ACE7-BFBD-D724-487C2F112E54}"/>
              </a:ext>
            </a:extLst>
          </p:cNvPr>
          <p:cNvSpPr txBox="1"/>
          <p:nvPr/>
        </p:nvSpPr>
        <p:spPr>
          <a:xfrm>
            <a:off x="925296" y="2939494"/>
            <a:ext cx="4066584" cy="1569660"/>
          </a:xfrm>
          <a:prstGeom prst="rect">
            <a:avLst/>
          </a:prstGeom>
          <a:noFill/>
        </p:spPr>
        <p:txBody>
          <a:bodyPr wrap="square">
            <a:spAutoFit/>
          </a:bodyPr>
          <a:lstStyle/>
          <a:p>
            <a:r>
              <a:rPr lang="en-US" sz="2400" dirty="0">
                <a:solidFill>
                  <a:srgbClr val="0070C0"/>
                </a:solidFill>
              </a:rPr>
              <a:t>Step 2: Bootstrap/Add weights the neighbors based on the difference in edge probabilities between two domains</a:t>
            </a:r>
          </a:p>
        </p:txBody>
      </p:sp>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3FF8FAB4-DF60-8ECD-D883-35335D05571B}"/>
                  </a:ext>
                </a:extLst>
              </p:cNvPr>
              <p:cNvSpPr txBox="1"/>
              <p:nvPr/>
            </p:nvSpPr>
            <p:spPr>
              <a:xfrm>
                <a:off x="7380767" y="3014227"/>
                <a:ext cx="4066584" cy="1582164"/>
              </a:xfrm>
              <a:prstGeom prst="rect">
                <a:avLst/>
              </a:prstGeom>
              <a:noFill/>
            </p:spPr>
            <p:txBody>
              <a:bodyPr wrap="square">
                <a:spAutoFit/>
              </a:bodyPr>
              <a:lstStyle/>
              <a:p>
                <a:r>
                  <a:rPr lang="en-US" sz="2400" dirty="0">
                    <a:solidFill>
                      <a:srgbClr val="0070C0"/>
                    </a:solidFill>
                  </a:rPr>
                  <a:t>Step 3: Train </a:t>
                </a:r>
                <a14:m>
                  <m:oMath xmlns:m="http://schemas.openxmlformats.org/officeDocument/2006/math">
                    <m:r>
                      <a:rPr lang="en-US" sz="2400" b="0" i="1" smtClean="0">
                        <a:solidFill>
                          <a:srgbClr val="0070C0"/>
                        </a:solidFill>
                        <a:latin typeface="Cambria Math" panose="02040503050406030204" pitchFamily="18" charset="0"/>
                      </a:rPr>
                      <m:t>𝑓</m:t>
                    </m:r>
                  </m:oMath>
                </a14:m>
                <a:r>
                  <a:rPr lang="en-US" sz="2400" dirty="0">
                    <a:solidFill>
                      <a:srgbClr val="0070C0"/>
                    </a:solidFill>
                  </a:rPr>
                  <a:t> over the adjusted source graph </a:t>
                </a:r>
                <a14:m>
                  <m:oMath xmlns:m="http://schemas.openxmlformats.org/officeDocument/2006/math">
                    <m:acc>
                      <m:accPr>
                        <m:chr m:val="̂"/>
                        <m:ctrlPr>
                          <a:rPr lang="en-US" altLang="zh-CN" sz="2400" i="1">
                            <a:solidFill>
                              <a:srgbClr val="0070C0"/>
                            </a:solidFill>
                            <a:latin typeface="Cambria Math" panose="02040503050406030204" pitchFamily="18" charset="0"/>
                          </a:rPr>
                        </m:ctrlPr>
                      </m:accPr>
                      <m:e>
                        <m:r>
                          <a:rPr lang="en-US" altLang="zh-CN" sz="2400" i="1">
                            <a:solidFill>
                              <a:srgbClr val="0070C0"/>
                            </a:solidFill>
                            <a:latin typeface="Cambria Math" panose="02040503050406030204" pitchFamily="18" charset="0"/>
                          </a:rPr>
                          <m:t>𝑆</m:t>
                        </m:r>
                      </m:e>
                    </m:acc>
                  </m:oMath>
                </a14:m>
                <a:r>
                  <a:rPr lang="en-US" sz="2400" dirty="0">
                    <a:solidFill>
                      <a:srgbClr val="0070C0"/>
                    </a:solidFill>
                  </a:rPr>
                  <a:t> and apply it to the target graph </a:t>
                </a:r>
                <a14:m>
                  <m:oMath xmlns:m="http://schemas.openxmlformats.org/officeDocument/2006/math">
                    <m:r>
                      <a:rPr lang="en-US" altLang="zh-CN" sz="2400" i="1">
                        <a:solidFill>
                          <a:srgbClr val="0070C0"/>
                        </a:solidFill>
                        <a:latin typeface="Cambria Math" panose="02040503050406030204" pitchFamily="18" charset="0"/>
                      </a:rPr>
                      <m:t>𝑇</m:t>
                    </m:r>
                  </m:oMath>
                </a14:m>
                <a:endParaRPr lang="en-US" sz="2400" dirty="0">
                  <a:solidFill>
                    <a:srgbClr val="0070C0"/>
                  </a:solidFill>
                </a:endParaRPr>
              </a:p>
              <a:p>
                <a:r>
                  <a:rPr lang="en-US" sz="2400" dirty="0">
                    <a:solidFill>
                      <a:srgbClr val="0070C0"/>
                    </a:solidFill>
                  </a:rPr>
                  <a:t>  </a:t>
                </a:r>
              </a:p>
            </p:txBody>
          </p:sp>
        </mc:Choice>
        <mc:Fallback xmlns="">
          <p:sp>
            <p:nvSpPr>
              <p:cNvPr id="75" name="TextBox 74">
                <a:extLst>
                  <a:ext uri="{FF2B5EF4-FFF2-40B4-BE49-F238E27FC236}">
                    <a16:creationId xmlns:a16="http://schemas.microsoft.com/office/drawing/2014/main" id="{3FF8FAB4-DF60-8ECD-D883-35335D05571B}"/>
                  </a:ext>
                </a:extLst>
              </p:cNvPr>
              <p:cNvSpPr txBox="1">
                <a:spLocks noRot="1" noChangeAspect="1" noMove="1" noResize="1" noEditPoints="1" noAdjustHandles="1" noChangeArrowheads="1" noChangeShapeType="1" noTextEdit="1"/>
              </p:cNvSpPr>
              <p:nvPr/>
            </p:nvSpPr>
            <p:spPr>
              <a:xfrm>
                <a:off x="7380767" y="3014227"/>
                <a:ext cx="4066584" cy="1582164"/>
              </a:xfrm>
              <a:prstGeom prst="rect">
                <a:avLst/>
              </a:prstGeom>
              <a:blipFill>
                <a:blip r:embed="rId6"/>
                <a:stretch>
                  <a:fillRect l="-2399" t="-3077"/>
                </a:stretch>
              </a:blipFill>
            </p:spPr>
            <p:txBody>
              <a:bodyPr/>
              <a:lstStyle/>
              <a:p>
                <a:r>
                  <a:rPr lang="en-US">
                    <a:noFill/>
                  </a:rPr>
                  <a:t> </a:t>
                </a:r>
              </a:p>
            </p:txBody>
          </p:sp>
        </mc:Fallback>
      </mc:AlternateContent>
      <p:sp>
        <p:nvSpPr>
          <p:cNvPr id="76" name="TextBox 75">
            <a:extLst>
              <a:ext uri="{FF2B5EF4-FFF2-40B4-BE49-F238E27FC236}">
                <a16:creationId xmlns:a16="http://schemas.microsoft.com/office/drawing/2014/main" id="{81FDCB36-2D2E-2599-7434-8595577518E1}"/>
              </a:ext>
            </a:extLst>
          </p:cNvPr>
          <p:cNvSpPr txBox="1"/>
          <p:nvPr/>
        </p:nvSpPr>
        <p:spPr>
          <a:xfrm>
            <a:off x="753073" y="4747500"/>
            <a:ext cx="10314632" cy="954107"/>
          </a:xfrm>
          <a:prstGeom prst="rect">
            <a:avLst/>
          </a:prstGeom>
          <a:noFill/>
        </p:spPr>
        <p:txBody>
          <a:bodyPr wrap="square">
            <a:spAutoFit/>
          </a:bodyPr>
          <a:lstStyle/>
          <a:p>
            <a:r>
              <a:rPr lang="en-US" sz="2800" dirty="0">
                <a:solidFill>
                  <a:srgbClr val="C00000"/>
                </a:solidFill>
              </a:rPr>
              <a:t>Question: Which distribution may properly characterize the structure shift and how to estimate it? Any performance guarantees?   </a:t>
            </a: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6E93D045-25BC-8115-9CEE-84E0AFF8944D}"/>
                  </a:ext>
                </a:extLst>
              </p:cNvPr>
              <p:cNvSpPr txBox="1"/>
              <p:nvPr/>
            </p:nvSpPr>
            <p:spPr>
              <a:xfrm>
                <a:off x="2294018" y="903688"/>
                <a:ext cx="6096000"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ea typeface="Cambria Math" panose="02040503050406030204" pitchFamily="18" charset="0"/>
                            </a:rPr>
                          </m:ctrlPr>
                        </m:dPr>
                        <m:e>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𝑒</m:t>
                              </m:r>
                            </m:e>
                            <m:sub>
                              <m:r>
                                <a:rPr lang="en-US" altLang="zh-CN" sz="1800" b="0" i="1" smtClean="0">
                                  <a:solidFill>
                                    <a:schemeClr val="tx1"/>
                                  </a:solidFill>
                                  <a:latin typeface="Cambria Math" panose="02040503050406030204" pitchFamily="18" charset="0"/>
                                  <a:ea typeface="Cambria Math" panose="02040503050406030204" pitchFamily="18" charset="0"/>
                                </a:rPr>
                                <m:t>𝑢𝑣</m:t>
                              </m:r>
                            </m:sub>
                          </m:sSub>
                          <m:r>
                            <a:rPr lang="en-US" altLang="zh-CN" sz="1800" b="0" i="1" smtClean="0">
                              <a:solidFill>
                                <a:schemeClr val="tx1"/>
                              </a:solidFill>
                              <a:latin typeface="Cambria Math" panose="02040503050406030204" pitchFamily="18" charset="0"/>
                              <a:ea typeface="Cambria Math" panose="02040503050406030204" pitchFamily="18" charset="0"/>
                            </a:rPr>
                            <m:t> </m:t>
                          </m:r>
                        </m:e>
                        <m:e>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𝑌</m:t>
                              </m:r>
                            </m:e>
                            <m:sub>
                              <m:r>
                                <a:rPr lang="en-US" altLang="zh-CN" sz="1800" b="0" i="1" smtClean="0">
                                  <a:solidFill>
                                    <a:schemeClr val="tx1"/>
                                  </a:solidFill>
                                  <a:latin typeface="Cambria Math" panose="02040503050406030204" pitchFamily="18" charset="0"/>
                                  <a:ea typeface="Cambria Math" panose="02040503050406030204" pitchFamily="18" charset="0"/>
                                </a:rPr>
                                <m:t>𝑢</m:t>
                              </m:r>
                            </m:sub>
                          </m:sSub>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𝑖</m:t>
                          </m:r>
                          <m:r>
                            <a:rPr lang="en-US" altLang="zh-CN" sz="1800" b="0" i="1" smtClean="0">
                              <a:solidFill>
                                <a:schemeClr val="tx1"/>
                              </a:solidFill>
                              <a:latin typeface="Cambria Math" panose="02040503050406030204" pitchFamily="18" charset="0"/>
                              <a:ea typeface="Cambria Math" panose="02040503050406030204" pitchFamily="18" charset="0"/>
                            </a:rPr>
                            <m:t>, </m:t>
                          </m:r>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b="0" i="1" smtClean="0">
                                  <a:solidFill>
                                    <a:schemeClr val="tx1"/>
                                  </a:solidFill>
                                  <a:latin typeface="Cambria Math" panose="02040503050406030204" pitchFamily="18" charset="0"/>
                                  <a:ea typeface="Cambria Math" panose="02040503050406030204" pitchFamily="18" charset="0"/>
                                </a:rPr>
                                <m:t>𝑌</m:t>
                              </m:r>
                            </m:e>
                            <m:sub>
                              <m:r>
                                <a:rPr lang="en-US" altLang="zh-CN" sz="1800" b="0" i="1" smtClean="0">
                                  <a:solidFill>
                                    <a:schemeClr val="tx1"/>
                                  </a:solidFill>
                                  <a:latin typeface="Cambria Math" panose="02040503050406030204" pitchFamily="18" charset="0"/>
                                  <a:ea typeface="Cambria Math" panose="02040503050406030204" pitchFamily="18" charset="0"/>
                                </a:rPr>
                                <m:t>𝑣</m:t>
                              </m:r>
                            </m:sub>
                          </m:sSub>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𝑗</m:t>
                          </m:r>
                        </m:e>
                      </m:d>
                    </m:oMath>
                  </m:oMathPara>
                </a14:m>
                <a:endParaRPr lang="en-US" dirty="0"/>
              </a:p>
            </p:txBody>
          </p:sp>
        </mc:Choice>
        <mc:Fallback xmlns="">
          <p:sp>
            <p:nvSpPr>
              <p:cNvPr id="32" name="TextBox 31">
                <a:extLst>
                  <a:ext uri="{FF2B5EF4-FFF2-40B4-BE49-F238E27FC236}">
                    <a16:creationId xmlns:a16="http://schemas.microsoft.com/office/drawing/2014/main" id="{6E93D045-25BC-8115-9CEE-84E0AFF8944D}"/>
                  </a:ext>
                </a:extLst>
              </p:cNvPr>
              <p:cNvSpPr txBox="1">
                <a:spLocks noRot="1" noChangeAspect="1" noMove="1" noResize="1" noEditPoints="1" noAdjustHandles="1" noChangeArrowheads="1" noChangeShapeType="1" noTextEdit="1"/>
              </p:cNvSpPr>
              <p:nvPr/>
            </p:nvSpPr>
            <p:spPr>
              <a:xfrm>
                <a:off x="2294018" y="903688"/>
                <a:ext cx="6096000" cy="369332"/>
              </a:xfrm>
              <a:prstGeom prst="rect">
                <a:avLst/>
              </a:prstGeom>
              <a:blipFill>
                <a:blip r:embed="rId9"/>
                <a:stretch>
                  <a:fillRect b="-1311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54A18765-6FF6-36FC-9A70-C306CD6B36CA}"/>
                  </a:ext>
                </a:extLst>
              </p:cNvPr>
              <p:cNvSpPr txBox="1"/>
              <p:nvPr/>
            </p:nvSpPr>
            <p:spPr>
              <a:xfrm>
                <a:off x="7119811" y="877401"/>
                <a:ext cx="286238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ea typeface="Cambria Math" panose="02040503050406030204" pitchFamily="18" charset="0"/>
                            </a:rPr>
                          </m:ctrlPr>
                        </m:dPr>
                        <m:e>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𝑒</m:t>
                              </m:r>
                            </m:e>
                            <m:sub>
                              <m:r>
                                <a:rPr lang="en-US" altLang="zh-CN" sz="1800" b="0" i="1" smtClean="0">
                                  <a:solidFill>
                                    <a:schemeClr val="tx1"/>
                                  </a:solidFill>
                                  <a:latin typeface="Cambria Math" panose="02040503050406030204" pitchFamily="18" charset="0"/>
                                  <a:ea typeface="Cambria Math" panose="02040503050406030204" pitchFamily="18" charset="0"/>
                                </a:rPr>
                                <m:t>𝑢𝑣</m:t>
                              </m:r>
                            </m:sub>
                          </m:sSub>
                          <m:r>
                            <a:rPr lang="en-US" altLang="zh-CN" sz="1800" b="0" i="1" smtClean="0">
                              <a:solidFill>
                                <a:schemeClr val="tx1"/>
                              </a:solidFill>
                              <a:latin typeface="Cambria Math" panose="02040503050406030204" pitchFamily="18" charset="0"/>
                              <a:ea typeface="Cambria Math" panose="02040503050406030204" pitchFamily="18" charset="0"/>
                            </a:rPr>
                            <m:t> </m:t>
                          </m:r>
                        </m:e>
                        <m:e>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𝑌</m:t>
                              </m:r>
                            </m:e>
                            <m:sub>
                              <m:r>
                                <a:rPr lang="en-US" altLang="zh-CN" sz="1800" b="0" i="1" smtClean="0">
                                  <a:solidFill>
                                    <a:schemeClr val="tx1"/>
                                  </a:solidFill>
                                  <a:latin typeface="Cambria Math" panose="02040503050406030204" pitchFamily="18" charset="0"/>
                                  <a:ea typeface="Cambria Math" panose="02040503050406030204" pitchFamily="18" charset="0"/>
                                </a:rPr>
                                <m:t>𝑢</m:t>
                              </m:r>
                            </m:sub>
                          </m:sSub>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𝑖</m:t>
                          </m:r>
                          <m:r>
                            <a:rPr lang="en-US" altLang="zh-CN" sz="1800" b="0" i="1" smtClean="0">
                              <a:solidFill>
                                <a:schemeClr val="tx1"/>
                              </a:solidFill>
                              <a:latin typeface="Cambria Math" panose="02040503050406030204" pitchFamily="18" charset="0"/>
                              <a:ea typeface="Cambria Math" panose="02040503050406030204" pitchFamily="18" charset="0"/>
                            </a:rPr>
                            <m:t>, </m:t>
                          </m:r>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b="0" i="1" smtClean="0">
                                  <a:solidFill>
                                    <a:schemeClr val="tx1"/>
                                  </a:solidFill>
                                  <a:latin typeface="Cambria Math" panose="02040503050406030204" pitchFamily="18" charset="0"/>
                                  <a:ea typeface="Cambria Math" panose="02040503050406030204" pitchFamily="18" charset="0"/>
                                </a:rPr>
                                <m:t>𝑌</m:t>
                              </m:r>
                            </m:e>
                            <m:sub>
                              <m:r>
                                <a:rPr lang="en-US" altLang="zh-CN" sz="1800" b="0" i="1" smtClean="0">
                                  <a:solidFill>
                                    <a:schemeClr val="tx1"/>
                                  </a:solidFill>
                                  <a:latin typeface="Cambria Math" panose="02040503050406030204" pitchFamily="18" charset="0"/>
                                  <a:ea typeface="Cambria Math" panose="02040503050406030204" pitchFamily="18" charset="0"/>
                                </a:rPr>
                                <m:t>𝑣</m:t>
                              </m:r>
                            </m:sub>
                          </m:sSub>
                          <m:r>
                            <a:rPr lang="en-US" altLang="zh-CN" sz="1800" b="0" i="1" smtClean="0">
                              <a:solidFill>
                                <a:schemeClr val="tx1"/>
                              </a:solidFill>
                              <a:latin typeface="Cambria Math" panose="02040503050406030204" pitchFamily="18" charset="0"/>
                              <a:ea typeface="Cambria Math" panose="02040503050406030204" pitchFamily="18" charset="0"/>
                            </a:rPr>
                            <m:t>=</m:t>
                          </m:r>
                          <m:r>
                            <a:rPr lang="en-US" altLang="zh-CN" sz="1800" b="0" i="1" smtClean="0">
                              <a:solidFill>
                                <a:schemeClr val="tx1"/>
                              </a:solidFill>
                              <a:latin typeface="Cambria Math" panose="02040503050406030204" pitchFamily="18" charset="0"/>
                              <a:ea typeface="Cambria Math" panose="02040503050406030204" pitchFamily="18" charset="0"/>
                            </a:rPr>
                            <m:t>𝑗</m:t>
                          </m:r>
                        </m:e>
                      </m:d>
                    </m:oMath>
                  </m:oMathPara>
                </a14:m>
                <a:endParaRPr lang="en-US" dirty="0"/>
              </a:p>
            </p:txBody>
          </p:sp>
        </mc:Choice>
        <mc:Fallback xmlns="">
          <p:sp>
            <p:nvSpPr>
              <p:cNvPr id="34" name="TextBox 33">
                <a:extLst>
                  <a:ext uri="{FF2B5EF4-FFF2-40B4-BE49-F238E27FC236}">
                    <a16:creationId xmlns:a16="http://schemas.microsoft.com/office/drawing/2014/main" id="{54A18765-6FF6-36FC-9A70-C306CD6B36CA}"/>
                  </a:ext>
                </a:extLst>
              </p:cNvPr>
              <p:cNvSpPr txBox="1">
                <a:spLocks noRot="1" noChangeAspect="1" noMove="1" noResize="1" noEditPoints="1" noAdjustHandles="1" noChangeArrowheads="1" noChangeShapeType="1" noTextEdit="1"/>
              </p:cNvSpPr>
              <p:nvPr/>
            </p:nvSpPr>
            <p:spPr>
              <a:xfrm>
                <a:off x="7119811" y="877401"/>
                <a:ext cx="2862389" cy="369332"/>
              </a:xfrm>
              <a:prstGeom prst="rect">
                <a:avLst/>
              </a:prstGeom>
              <a:blipFill>
                <a:blip r:embed="rId10"/>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8F19EF5B-713B-E5B3-B069-8AFDA7CF1396}"/>
                  </a:ext>
                </a:extLst>
              </p:cNvPr>
              <p:cNvSpPr txBox="1"/>
              <p:nvPr/>
            </p:nvSpPr>
            <p:spPr>
              <a:xfrm>
                <a:off x="5798557" y="3511362"/>
                <a:ext cx="421749" cy="307777"/>
              </a:xfrm>
              <a:prstGeom prst="rect">
                <a:avLst/>
              </a:prstGeom>
              <a:noFill/>
              <a:ln w="3175">
                <a:noFill/>
                <a:prstDash val="dash"/>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400" i="1" smtClean="0">
                              <a:solidFill>
                                <a:srgbClr val="7030A0"/>
                              </a:solidFill>
                              <a:latin typeface="Cambria Math" panose="02040503050406030204" pitchFamily="18" charset="0"/>
                            </a:rPr>
                          </m:ctrlPr>
                        </m:sSubPr>
                        <m:e>
                          <m:r>
                            <a:rPr lang="en-US" altLang="zh-CN" sz="1400" i="1">
                              <a:solidFill>
                                <a:srgbClr val="7030A0"/>
                              </a:solidFill>
                              <a:latin typeface="Cambria Math" panose="02040503050406030204" pitchFamily="18" charset="0"/>
                            </a:rPr>
                            <m:t>𝛾</m:t>
                          </m:r>
                        </m:e>
                        <m:sub>
                          <m:r>
                            <a:rPr lang="en-US" altLang="zh-CN" sz="1400" b="0" i="1" smtClean="0">
                              <a:solidFill>
                                <a:srgbClr val="7030A0"/>
                              </a:solidFill>
                              <a:latin typeface="Cambria Math" panose="02040503050406030204" pitchFamily="18" charset="0"/>
                            </a:rPr>
                            <m:t>1</m:t>
                          </m:r>
                          <m:r>
                            <a:rPr lang="en-US" altLang="zh-CN" sz="1400" i="1">
                              <a:solidFill>
                                <a:srgbClr val="7030A0"/>
                              </a:solidFill>
                              <a:latin typeface="Cambria Math" panose="02040503050406030204" pitchFamily="18" charset="0"/>
                            </a:rPr>
                            <m:t>0</m:t>
                          </m:r>
                        </m:sub>
                      </m:sSub>
                    </m:oMath>
                  </m:oMathPara>
                </a14:m>
                <a:endParaRPr lang="en-US" sz="1400" dirty="0">
                  <a:solidFill>
                    <a:srgbClr val="7030A0"/>
                  </a:solidFill>
                </a:endParaRPr>
              </a:p>
            </p:txBody>
          </p:sp>
        </mc:Choice>
        <mc:Fallback xmlns="">
          <p:sp>
            <p:nvSpPr>
              <p:cNvPr id="3" name="TextBox 2">
                <a:extLst>
                  <a:ext uri="{FF2B5EF4-FFF2-40B4-BE49-F238E27FC236}">
                    <a16:creationId xmlns:a16="http://schemas.microsoft.com/office/drawing/2014/main" id="{8F19EF5B-713B-E5B3-B069-8AFDA7CF1396}"/>
                  </a:ext>
                </a:extLst>
              </p:cNvPr>
              <p:cNvSpPr txBox="1">
                <a:spLocks noRot="1" noChangeAspect="1" noMove="1" noResize="1" noEditPoints="1" noAdjustHandles="1" noChangeArrowheads="1" noChangeShapeType="1" noTextEdit="1"/>
              </p:cNvSpPr>
              <p:nvPr/>
            </p:nvSpPr>
            <p:spPr>
              <a:xfrm>
                <a:off x="5798557" y="3511362"/>
                <a:ext cx="421749" cy="307777"/>
              </a:xfrm>
              <a:prstGeom prst="rect">
                <a:avLst/>
              </a:prstGeom>
              <a:blipFill>
                <a:blip r:embed="rId11"/>
                <a:stretch>
                  <a:fillRect b="-2000"/>
                </a:stretch>
              </a:blipFill>
              <a:ln w="3175">
                <a:no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FF831F8F-D6EE-2EE0-58B2-88A969BD8DA5}"/>
                  </a:ext>
                </a:extLst>
              </p:cNvPr>
              <p:cNvSpPr txBox="1"/>
              <p:nvPr/>
            </p:nvSpPr>
            <p:spPr>
              <a:xfrm>
                <a:off x="6041636" y="3917361"/>
                <a:ext cx="383162" cy="307777"/>
              </a:xfrm>
              <a:prstGeom prst="rect">
                <a:avLst/>
              </a:prstGeom>
              <a:noFill/>
              <a:ln w="3175">
                <a:noFill/>
                <a:prstDash val="dash"/>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400" i="1" smtClean="0">
                              <a:solidFill>
                                <a:srgbClr val="7030A0"/>
                              </a:solidFill>
                              <a:latin typeface="Cambria Math" panose="02040503050406030204" pitchFamily="18" charset="0"/>
                            </a:rPr>
                          </m:ctrlPr>
                        </m:sSubPr>
                        <m:e>
                          <m:r>
                            <a:rPr lang="en-US" altLang="zh-CN" sz="1400" i="1">
                              <a:solidFill>
                                <a:srgbClr val="7030A0"/>
                              </a:solidFill>
                              <a:latin typeface="Cambria Math" panose="02040503050406030204" pitchFamily="18" charset="0"/>
                            </a:rPr>
                            <m:t>𝛾</m:t>
                          </m:r>
                        </m:e>
                        <m:sub>
                          <m:r>
                            <a:rPr lang="en-US" altLang="zh-CN" sz="1400" i="1">
                              <a:solidFill>
                                <a:srgbClr val="7030A0"/>
                              </a:solidFill>
                              <a:latin typeface="Cambria Math" panose="02040503050406030204" pitchFamily="18" charset="0"/>
                            </a:rPr>
                            <m:t>00</m:t>
                          </m:r>
                        </m:sub>
                      </m:sSub>
                    </m:oMath>
                  </m:oMathPara>
                </a14:m>
                <a:endParaRPr lang="en-US" sz="1400" dirty="0">
                  <a:solidFill>
                    <a:srgbClr val="7030A0"/>
                  </a:solidFill>
                </a:endParaRPr>
              </a:p>
            </p:txBody>
          </p:sp>
        </mc:Choice>
        <mc:Fallback xmlns="">
          <p:sp>
            <p:nvSpPr>
              <p:cNvPr id="4" name="TextBox 3">
                <a:extLst>
                  <a:ext uri="{FF2B5EF4-FFF2-40B4-BE49-F238E27FC236}">
                    <a16:creationId xmlns:a16="http://schemas.microsoft.com/office/drawing/2014/main" id="{FF831F8F-D6EE-2EE0-58B2-88A969BD8DA5}"/>
                  </a:ext>
                </a:extLst>
              </p:cNvPr>
              <p:cNvSpPr txBox="1">
                <a:spLocks noRot="1" noChangeAspect="1" noMove="1" noResize="1" noEditPoints="1" noAdjustHandles="1" noChangeArrowheads="1" noChangeShapeType="1" noTextEdit="1"/>
              </p:cNvSpPr>
              <p:nvPr/>
            </p:nvSpPr>
            <p:spPr>
              <a:xfrm>
                <a:off x="6041636" y="3917361"/>
                <a:ext cx="383162" cy="307777"/>
              </a:xfrm>
              <a:prstGeom prst="rect">
                <a:avLst/>
              </a:prstGeom>
              <a:blipFill>
                <a:blip r:embed="rId12"/>
                <a:stretch>
                  <a:fillRect b="-2000"/>
                </a:stretch>
              </a:blipFill>
              <a:ln w="3175">
                <a:noFill/>
                <a:prstDash val="dash"/>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52E800FE-58AD-5648-8D13-F1B50B18A095}"/>
                  </a:ext>
                </a:extLst>
              </p:cNvPr>
              <p:cNvSpPr txBox="1"/>
              <p:nvPr/>
            </p:nvSpPr>
            <p:spPr>
              <a:xfrm>
                <a:off x="5487585" y="3657499"/>
                <a:ext cx="383162" cy="307777"/>
              </a:xfrm>
              <a:prstGeom prst="rect">
                <a:avLst/>
              </a:prstGeom>
              <a:noFill/>
              <a:ln w="3175">
                <a:noFill/>
                <a:prstDash val="dash"/>
              </a:ln>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400" i="1" smtClean="0">
                              <a:solidFill>
                                <a:srgbClr val="7030A0"/>
                              </a:solidFill>
                              <a:latin typeface="Cambria Math" panose="02040503050406030204" pitchFamily="18" charset="0"/>
                            </a:rPr>
                          </m:ctrlPr>
                        </m:sSubPr>
                        <m:e>
                          <m:r>
                            <a:rPr lang="en-US" altLang="zh-CN" sz="1400" i="1">
                              <a:solidFill>
                                <a:srgbClr val="7030A0"/>
                              </a:solidFill>
                              <a:latin typeface="Cambria Math" panose="02040503050406030204" pitchFamily="18" charset="0"/>
                            </a:rPr>
                            <m:t>𝛾</m:t>
                          </m:r>
                        </m:e>
                        <m:sub>
                          <m:r>
                            <a:rPr lang="en-US" altLang="zh-CN" sz="1400" i="1">
                              <a:solidFill>
                                <a:srgbClr val="7030A0"/>
                              </a:solidFill>
                              <a:latin typeface="Cambria Math" panose="02040503050406030204" pitchFamily="18" charset="0"/>
                            </a:rPr>
                            <m:t>00</m:t>
                          </m:r>
                        </m:sub>
                      </m:sSub>
                    </m:oMath>
                  </m:oMathPara>
                </a14:m>
                <a:endParaRPr lang="en-US" sz="1400" dirty="0">
                  <a:solidFill>
                    <a:srgbClr val="7030A0"/>
                  </a:solidFill>
                </a:endParaRPr>
              </a:p>
            </p:txBody>
          </p:sp>
        </mc:Choice>
        <mc:Fallback xmlns="">
          <p:sp>
            <p:nvSpPr>
              <p:cNvPr id="29" name="TextBox 28">
                <a:extLst>
                  <a:ext uri="{FF2B5EF4-FFF2-40B4-BE49-F238E27FC236}">
                    <a16:creationId xmlns:a16="http://schemas.microsoft.com/office/drawing/2014/main" id="{52E800FE-58AD-5648-8D13-F1B50B18A095}"/>
                  </a:ext>
                </a:extLst>
              </p:cNvPr>
              <p:cNvSpPr txBox="1">
                <a:spLocks noRot="1" noChangeAspect="1" noMove="1" noResize="1" noEditPoints="1" noAdjustHandles="1" noChangeArrowheads="1" noChangeShapeType="1" noTextEdit="1"/>
              </p:cNvSpPr>
              <p:nvPr/>
            </p:nvSpPr>
            <p:spPr>
              <a:xfrm>
                <a:off x="5487585" y="3657499"/>
                <a:ext cx="383162" cy="307777"/>
              </a:xfrm>
              <a:prstGeom prst="rect">
                <a:avLst/>
              </a:prstGeom>
              <a:blipFill>
                <a:blip r:embed="rId13"/>
                <a:stretch>
                  <a:fillRect b="-2000"/>
                </a:stretch>
              </a:blipFill>
              <a:ln w="3175">
                <a:noFill/>
                <a:prstDash val="dash"/>
              </a:ln>
            </p:spPr>
            <p:txBody>
              <a:bodyPr/>
              <a:lstStyle/>
              <a:p>
                <a:r>
                  <a:rPr lang="en-US">
                    <a:noFill/>
                  </a:rPr>
                  <a:t> </a:t>
                </a:r>
              </a:p>
            </p:txBody>
          </p:sp>
        </mc:Fallback>
      </mc:AlternateContent>
    </p:spTree>
    <p:extLst>
      <p:ext uri="{BB962C8B-B14F-4D97-AF65-F5344CB8AC3E}">
        <p14:creationId xmlns:p14="http://schemas.microsoft.com/office/powerpoint/2010/main" val="11216974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15</a:t>
            </a:fld>
            <a:endParaRPr lang="en-US"/>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790454" y="-109149"/>
            <a:ext cx="11033643" cy="1149094"/>
          </a:xfrm>
        </p:spPr>
        <p:txBody>
          <a:bodyPr>
            <a:normAutofit/>
          </a:bodyPr>
          <a:lstStyle/>
          <a:p>
            <a:pPr algn="ctr"/>
            <a:r>
              <a:rPr lang="en-US" altLang="zh-CN" sz="3600" dirty="0">
                <a:solidFill>
                  <a:srgbClr val="C00000"/>
                </a:solidFill>
              </a:rPr>
              <a:t>More</a:t>
            </a:r>
            <a:r>
              <a:rPr lang="zh-CN" altLang="en-US" sz="3600" dirty="0">
                <a:solidFill>
                  <a:srgbClr val="C00000"/>
                </a:solidFill>
              </a:rPr>
              <a:t> </a:t>
            </a:r>
            <a:r>
              <a:rPr lang="en-US" altLang="zh-CN" sz="3600" dirty="0">
                <a:solidFill>
                  <a:srgbClr val="C00000"/>
                </a:solidFill>
              </a:rPr>
              <a:t>Details</a:t>
            </a:r>
            <a:r>
              <a:rPr lang="zh-CN" altLang="en-US" sz="3600" dirty="0">
                <a:solidFill>
                  <a:srgbClr val="C00000"/>
                </a:solidFill>
              </a:rPr>
              <a:t> </a:t>
            </a:r>
            <a:r>
              <a:rPr lang="en-US" altLang="zh-CN" sz="3600" dirty="0">
                <a:solidFill>
                  <a:srgbClr val="C00000"/>
                </a:solidFill>
              </a:rPr>
              <a:t>on</a:t>
            </a:r>
            <a:r>
              <a:rPr lang="zh-CN" altLang="en-US" sz="3600" dirty="0">
                <a:solidFill>
                  <a:srgbClr val="C00000"/>
                </a:solidFill>
              </a:rPr>
              <a:t> </a:t>
            </a:r>
            <a:r>
              <a:rPr lang="en-US" altLang="zh-CN" sz="3600" dirty="0">
                <a:solidFill>
                  <a:srgbClr val="C00000"/>
                </a:solidFill>
              </a:rPr>
              <a:t>Graph Neural Networks</a:t>
            </a:r>
            <a:endParaRPr lang="en-US" sz="3600" dirty="0">
              <a:solidFill>
                <a:srgbClr val="C00000"/>
              </a:solidFill>
            </a:endParaRPr>
          </a:p>
        </p:txBody>
      </p:sp>
      <p:sp>
        <p:nvSpPr>
          <p:cNvPr id="58" name="Oval 57">
            <a:extLst>
              <a:ext uri="{FF2B5EF4-FFF2-40B4-BE49-F238E27FC236}">
                <a16:creationId xmlns:a16="http://schemas.microsoft.com/office/drawing/2014/main" id="{72BCB145-795B-FDE2-B92D-C80312D0412A}"/>
              </a:ext>
            </a:extLst>
          </p:cNvPr>
          <p:cNvSpPr/>
          <p:nvPr/>
        </p:nvSpPr>
        <p:spPr>
          <a:xfrm>
            <a:off x="2192437" y="2831736"/>
            <a:ext cx="273060" cy="273060"/>
          </a:xfrm>
          <a:prstGeom prst="ellipse">
            <a:avLst/>
          </a:prstGeom>
          <a:solidFill>
            <a:srgbClr val="7030A0"/>
          </a:solidFill>
          <a:ln>
            <a:solidFill>
              <a:srgbClr val="7030A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620" dirty="0">
                <a:solidFill>
                  <a:schemeClr val="bg1"/>
                </a:solidFill>
              </a:rPr>
              <a:t>a</a:t>
            </a:r>
          </a:p>
        </p:txBody>
      </p:sp>
      <p:sp>
        <p:nvSpPr>
          <p:cNvPr id="59" name="Oval 58">
            <a:extLst>
              <a:ext uri="{FF2B5EF4-FFF2-40B4-BE49-F238E27FC236}">
                <a16:creationId xmlns:a16="http://schemas.microsoft.com/office/drawing/2014/main" id="{E963EE2A-4DA0-962B-1B7A-09ACC4FDF036}"/>
              </a:ext>
            </a:extLst>
          </p:cNvPr>
          <p:cNvSpPr/>
          <p:nvPr/>
        </p:nvSpPr>
        <p:spPr>
          <a:xfrm>
            <a:off x="1788201" y="3392113"/>
            <a:ext cx="273060" cy="273060"/>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620" dirty="0"/>
              <a:t>c</a:t>
            </a:r>
          </a:p>
        </p:txBody>
      </p:sp>
      <p:sp>
        <p:nvSpPr>
          <p:cNvPr id="60" name="Oval 59">
            <a:extLst>
              <a:ext uri="{FF2B5EF4-FFF2-40B4-BE49-F238E27FC236}">
                <a16:creationId xmlns:a16="http://schemas.microsoft.com/office/drawing/2014/main" id="{BB409414-2155-E633-980A-FB88A3A01105}"/>
              </a:ext>
            </a:extLst>
          </p:cNvPr>
          <p:cNvSpPr/>
          <p:nvPr/>
        </p:nvSpPr>
        <p:spPr>
          <a:xfrm>
            <a:off x="2604437" y="3392113"/>
            <a:ext cx="273060" cy="273060"/>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620" dirty="0"/>
              <a:t>b</a:t>
            </a:r>
          </a:p>
        </p:txBody>
      </p:sp>
      <p:sp>
        <p:nvSpPr>
          <p:cNvPr id="61" name="Oval 60">
            <a:extLst>
              <a:ext uri="{FF2B5EF4-FFF2-40B4-BE49-F238E27FC236}">
                <a16:creationId xmlns:a16="http://schemas.microsoft.com/office/drawing/2014/main" id="{D0AFB7BE-C8AE-4B7F-302B-A04CBD054201}"/>
              </a:ext>
            </a:extLst>
          </p:cNvPr>
          <p:cNvSpPr/>
          <p:nvPr/>
        </p:nvSpPr>
        <p:spPr>
          <a:xfrm>
            <a:off x="2467906" y="2271359"/>
            <a:ext cx="273060" cy="273060"/>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620" dirty="0"/>
              <a:t>e</a:t>
            </a:r>
          </a:p>
        </p:txBody>
      </p:sp>
      <p:sp>
        <p:nvSpPr>
          <p:cNvPr id="62" name="Oval 61">
            <a:extLst>
              <a:ext uri="{FF2B5EF4-FFF2-40B4-BE49-F238E27FC236}">
                <a16:creationId xmlns:a16="http://schemas.microsoft.com/office/drawing/2014/main" id="{7D053258-78D9-5A35-96F8-06B1A8DAAF66}"/>
              </a:ext>
            </a:extLst>
          </p:cNvPr>
          <p:cNvSpPr/>
          <p:nvPr/>
        </p:nvSpPr>
        <p:spPr>
          <a:xfrm>
            <a:off x="3257021" y="2968265"/>
            <a:ext cx="273060" cy="273060"/>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620" dirty="0"/>
              <a:t>f</a:t>
            </a:r>
          </a:p>
        </p:txBody>
      </p:sp>
      <p:sp>
        <p:nvSpPr>
          <p:cNvPr id="63" name="Oval 62">
            <a:extLst>
              <a:ext uri="{FF2B5EF4-FFF2-40B4-BE49-F238E27FC236}">
                <a16:creationId xmlns:a16="http://schemas.microsoft.com/office/drawing/2014/main" id="{DBD89E36-2D9F-DAC3-FAA8-401C7E4C5FD4}"/>
              </a:ext>
            </a:extLst>
          </p:cNvPr>
          <p:cNvSpPr/>
          <p:nvPr/>
        </p:nvSpPr>
        <p:spPr>
          <a:xfrm>
            <a:off x="1488824" y="2464771"/>
            <a:ext cx="273060" cy="273060"/>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620" dirty="0"/>
              <a:t>d</a:t>
            </a:r>
          </a:p>
        </p:txBody>
      </p:sp>
      <p:cxnSp>
        <p:nvCxnSpPr>
          <p:cNvPr id="64" name="Straight Connector 63">
            <a:extLst>
              <a:ext uri="{FF2B5EF4-FFF2-40B4-BE49-F238E27FC236}">
                <a16:creationId xmlns:a16="http://schemas.microsoft.com/office/drawing/2014/main" id="{5D45F4A6-CBE3-7AB1-FAF1-922CC457C08C}"/>
              </a:ext>
            </a:extLst>
          </p:cNvPr>
          <p:cNvCxnSpPr>
            <a:cxnSpLocks/>
            <a:stCxn id="63" idx="4"/>
            <a:endCxn id="59" idx="0"/>
          </p:cNvCxnSpPr>
          <p:nvPr/>
        </p:nvCxnSpPr>
        <p:spPr>
          <a:xfrm>
            <a:off x="1625354" y="2737831"/>
            <a:ext cx="299377" cy="654282"/>
          </a:xfrm>
          <a:prstGeom prst="line">
            <a:avLst/>
          </a:prstGeom>
        </p:spPr>
        <p:style>
          <a:lnRef idx="1">
            <a:schemeClr val="dk1"/>
          </a:lnRef>
          <a:fillRef idx="0">
            <a:schemeClr val="dk1"/>
          </a:fillRef>
          <a:effectRef idx="0">
            <a:schemeClr val="dk1"/>
          </a:effectRef>
          <a:fontRef idx="minor">
            <a:schemeClr val="tx1"/>
          </a:fontRef>
        </p:style>
      </p:cxnSp>
      <p:cxnSp>
        <p:nvCxnSpPr>
          <p:cNvPr id="65" name="Straight Connector 64">
            <a:extLst>
              <a:ext uri="{FF2B5EF4-FFF2-40B4-BE49-F238E27FC236}">
                <a16:creationId xmlns:a16="http://schemas.microsoft.com/office/drawing/2014/main" id="{35808387-8520-2F27-91F6-9DD0DB101B3F}"/>
              </a:ext>
            </a:extLst>
          </p:cNvPr>
          <p:cNvCxnSpPr>
            <a:cxnSpLocks/>
            <a:stCxn id="58" idx="3"/>
            <a:endCxn id="59" idx="7"/>
          </p:cNvCxnSpPr>
          <p:nvPr/>
        </p:nvCxnSpPr>
        <p:spPr>
          <a:xfrm flipH="1">
            <a:off x="2021272" y="3064807"/>
            <a:ext cx="211154" cy="367295"/>
          </a:xfrm>
          <a:prstGeom prst="line">
            <a:avLst/>
          </a:prstGeom>
        </p:spPr>
        <p:style>
          <a:lnRef idx="1">
            <a:schemeClr val="dk1"/>
          </a:lnRef>
          <a:fillRef idx="0">
            <a:schemeClr val="dk1"/>
          </a:fillRef>
          <a:effectRef idx="0">
            <a:schemeClr val="dk1"/>
          </a:effectRef>
          <a:fontRef idx="minor">
            <a:schemeClr val="tx1"/>
          </a:fontRef>
        </p:style>
      </p:cxnSp>
      <p:cxnSp>
        <p:nvCxnSpPr>
          <p:cNvPr id="66" name="Straight Connector 65">
            <a:extLst>
              <a:ext uri="{FF2B5EF4-FFF2-40B4-BE49-F238E27FC236}">
                <a16:creationId xmlns:a16="http://schemas.microsoft.com/office/drawing/2014/main" id="{FD9149AC-5437-EB96-EC58-D96D3BCCF942}"/>
              </a:ext>
            </a:extLst>
          </p:cNvPr>
          <p:cNvCxnSpPr>
            <a:cxnSpLocks/>
            <a:stCxn id="60" idx="2"/>
            <a:endCxn id="59" idx="6"/>
          </p:cNvCxnSpPr>
          <p:nvPr/>
        </p:nvCxnSpPr>
        <p:spPr>
          <a:xfrm flipH="1">
            <a:off x="2061261" y="3528643"/>
            <a:ext cx="543176" cy="0"/>
          </a:xfrm>
          <a:prstGeom prst="line">
            <a:avLst/>
          </a:prstGeom>
        </p:spPr>
        <p:style>
          <a:lnRef idx="1">
            <a:schemeClr val="dk1"/>
          </a:lnRef>
          <a:fillRef idx="0">
            <a:schemeClr val="dk1"/>
          </a:fillRef>
          <a:effectRef idx="0">
            <a:schemeClr val="dk1"/>
          </a:effectRef>
          <a:fontRef idx="minor">
            <a:schemeClr val="tx1"/>
          </a:fontRef>
        </p:style>
      </p:cxnSp>
      <p:cxnSp>
        <p:nvCxnSpPr>
          <p:cNvPr id="67" name="Straight Connector 66">
            <a:extLst>
              <a:ext uri="{FF2B5EF4-FFF2-40B4-BE49-F238E27FC236}">
                <a16:creationId xmlns:a16="http://schemas.microsoft.com/office/drawing/2014/main" id="{134F17FB-FBB7-6093-85D5-EA33B4BAA1E0}"/>
              </a:ext>
            </a:extLst>
          </p:cNvPr>
          <p:cNvCxnSpPr>
            <a:cxnSpLocks/>
            <a:stCxn id="60" idx="1"/>
            <a:endCxn id="58" idx="5"/>
          </p:cNvCxnSpPr>
          <p:nvPr/>
        </p:nvCxnSpPr>
        <p:spPr>
          <a:xfrm flipH="1" flipV="1">
            <a:off x="2425512" y="3064813"/>
            <a:ext cx="218919" cy="367295"/>
          </a:xfrm>
          <a:prstGeom prst="line">
            <a:avLst/>
          </a:prstGeom>
        </p:spPr>
        <p:style>
          <a:lnRef idx="1">
            <a:schemeClr val="dk1"/>
          </a:lnRef>
          <a:fillRef idx="0">
            <a:schemeClr val="dk1"/>
          </a:fillRef>
          <a:effectRef idx="0">
            <a:schemeClr val="dk1"/>
          </a:effectRef>
          <a:fontRef idx="minor">
            <a:schemeClr val="tx1"/>
          </a:fontRef>
        </p:style>
      </p:cxnSp>
      <p:cxnSp>
        <p:nvCxnSpPr>
          <p:cNvPr id="68" name="Straight Connector 67">
            <a:extLst>
              <a:ext uri="{FF2B5EF4-FFF2-40B4-BE49-F238E27FC236}">
                <a16:creationId xmlns:a16="http://schemas.microsoft.com/office/drawing/2014/main" id="{AB6BBDB5-906B-9912-F84F-61DE13D9B292}"/>
              </a:ext>
            </a:extLst>
          </p:cNvPr>
          <p:cNvCxnSpPr>
            <a:cxnSpLocks/>
            <a:stCxn id="58" idx="7"/>
            <a:endCxn id="61" idx="3"/>
          </p:cNvCxnSpPr>
          <p:nvPr/>
        </p:nvCxnSpPr>
        <p:spPr>
          <a:xfrm flipV="1">
            <a:off x="2425504" y="2504435"/>
            <a:ext cx="82389" cy="367295"/>
          </a:xfrm>
          <a:prstGeom prst="line">
            <a:avLst/>
          </a:prstGeom>
        </p:spPr>
        <p:style>
          <a:lnRef idx="1">
            <a:schemeClr val="dk1"/>
          </a:lnRef>
          <a:fillRef idx="0">
            <a:schemeClr val="dk1"/>
          </a:fillRef>
          <a:effectRef idx="0">
            <a:schemeClr val="dk1"/>
          </a:effectRef>
          <a:fontRef idx="minor">
            <a:schemeClr val="tx1"/>
          </a:fontRef>
        </p:style>
      </p:cxnSp>
      <p:cxnSp>
        <p:nvCxnSpPr>
          <p:cNvPr id="69" name="Straight Connector 68">
            <a:extLst>
              <a:ext uri="{FF2B5EF4-FFF2-40B4-BE49-F238E27FC236}">
                <a16:creationId xmlns:a16="http://schemas.microsoft.com/office/drawing/2014/main" id="{1B749AC6-3F94-3B8B-2E61-30FB4531D76A}"/>
              </a:ext>
            </a:extLst>
          </p:cNvPr>
          <p:cNvCxnSpPr>
            <a:cxnSpLocks/>
            <a:stCxn id="62" idx="1"/>
            <a:endCxn id="61" idx="5"/>
          </p:cNvCxnSpPr>
          <p:nvPr/>
        </p:nvCxnSpPr>
        <p:spPr>
          <a:xfrm flipH="1" flipV="1">
            <a:off x="2700986" y="2504437"/>
            <a:ext cx="596033" cy="503825"/>
          </a:xfrm>
          <a:prstGeom prst="line">
            <a:avLst/>
          </a:prstGeom>
        </p:spPr>
        <p:style>
          <a:lnRef idx="1">
            <a:schemeClr val="dk1"/>
          </a:lnRef>
          <a:fillRef idx="0">
            <a:schemeClr val="dk1"/>
          </a:fillRef>
          <a:effectRef idx="0">
            <a:schemeClr val="dk1"/>
          </a:effectRef>
          <a:fontRef idx="minor">
            <a:schemeClr val="tx1"/>
          </a:fontRef>
        </p:style>
      </p:cxnSp>
      <p:cxnSp>
        <p:nvCxnSpPr>
          <p:cNvPr id="70" name="Straight Connector 69">
            <a:extLst>
              <a:ext uri="{FF2B5EF4-FFF2-40B4-BE49-F238E27FC236}">
                <a16:creationId xmlns:a16="http://schemas.microsoft.com/office/drawing/2014/main" id="{51BC7A92-2518-A533-3D84-4D5DDA237D32}"/>
              </a:ext>
            </a:extLst>
          </p:cNvPr>
          <p:cNvCxnSpPr>
            <a:cxnSpLocks/>
            <a:stCxn id="62" idx="3"/>
            <a:endCxn id="60" idx="7"/>
          </p:cNvCxnSpPr>
          <p:nvPr/>
        </p:nvCxnSpPr>
        <p:spPr>
          <a:xfrm flipH="1">
            <a:off x="2837514" y="3201339"/>
            <a:ext cx="459503" cy="230767"/>
          </a:xfrm>
          <a:prstGeom prst="line">
            <a:avLst/>
          </a:prstGeom>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D08C7B5B-CD39-682C-BC12-E413EB4BB070}"/>
                  </a:ext>
                </a:extLst>
              </p:cNvPr>
              <p:cNvSpPr txBox="1"/>
              <p:nvPr/>
            </p:nvSpPr>
            <p:spPr>
              <a:xfrm>
                <a:off x="1932339" y="2590948"/>
                <a:ext cx="387222" cy="3027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𝑎</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p:txBody>
          </p:sp>
        </mc:Choice>
        <mc:Fallback xmlns="">
          <p:sp>
            <p:nvSpPr>
              <p:cNvPr id="71" name="TextBox 70">
                <a:extLst>
                  <a:ext uri="{FF2B5EF4-FFF2-40B4-BE49-F238E27FC236}">
                    <a16:creationId xmlns:a16="http://schemas.microsoft.com/office/drawing/2014/main" id="{D08C7B5B-CD39-682C-BC12-E413EB4BB070}"/>
                  </a:ext>
                </a:extLst>
              </p:cNvPr>
              <p:cNvSpPr txBox="1">
                <a:spLocks noRot="1" noChangeAspect="1" noMove="1" noResize="1" noEditPoints="1" noAdjustHandles="1" noChangeArrowheads="1" noChangeShapeType="1" noTextEdit="1"/>
              </p:cNvSpPr>
              <p:nvPr/>
            </p:nvSpPr>
            <p:spPr>
              <a:xfrm>
                <a:off x="1932339" y="2590948"/>
                <a:ext cx="387222" cy="302775"/>
              </a:xfrm>
              <a:prstGeom prst="rect">
                <a:avLst/>
              </a:prstGeom>
              <a:blipFill>
                <a:blip r:embed="rId3"/>
                <a:stretch>
                  <a:fillRect l="-12903" t="-8000" r="-9677" b="-8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2" name="TextBox 71">
                <a:extLst>
                  <a:ext uri="{FF2B5EF4-FFF2-40B4-BE49-F238E27FC236}">
                    <a16:creationId xmlns:a16="http://schemas.microsoft.com/office/drawing/2014/main" id="{03542C63-5C83-45D1-1D1E-80E1709AB6FE}"/>
                  </a:ext>
                </a:extLst>
              </p:cNvPr>
              <p:cNvSpPr txBox="1"/>
              <p:nvPr/>
            </p:nvSpPr>
            <p:spPr>
              <a:xfrm>
                <a:off x="1343774" y="3341587"/>
                <a:ext cx="428451" cy="5719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𝑐</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a:p>
                <a:endParaRPr lang="en-US" sz="1620" dirty="0"/>
              </a:p>
            </p:txBody>
          </p:sp>
        </mc:Choice>
        <mc:Fallback xmlns="">
          <p:sp>
            <p:nvSpPr>
              <p:cNvPr id="72" name="TextBox 71">
                <a:extLst>
                  <a:ext uri="{FF2B5EF4-FFF2-40B4-BE49-F238E27FC236}">
                    <a16:creationId xmlns:a16="http://schemas.microsoft.com/office/drawing/2014/main" id="{03542C63-5C83-45D1-1D1E-80E1709AB6FE}"/>
                  </a:ext>
                </a:extLst>
              </p:cNvPr>
              <p:cNvSpPr txBox="1">
                <a:spLocks noRot="1" noChangeAspect="1" noMove="1" noResize="1" noEditPoints="1" noAdjustHandles="1" noChangeArrowheads="1" noChangeShapeType="1" noTextEdit="1"/>
              </p:cNvSpPr>
              <p:nvPr/>
            </p:nvSpPr>
            <p:spPr>
              <a:xfrm>
                <a:off x="1343774" y="3341587"/>
                <a:ext cx="428451" cy="571951"/>
              </a:xfrm>
              <a:prstGeom prst="rect">
                <a:avLst/>
              </a:prstGeom>
              <a:blipFill>
                <a:blip r:embed="rId4"/>
                <a:stretch>
                  <a:fillRect l="-5714" t="-4348" r="-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3" name="TextBox 72">
                <a:extLst>
                  <a:ext uri="{FF2B5EF4-FFF2-40B4-BE49-F238E27FC236}">
                    <a16:creationId xmlns:a16="http://schemas.microsoft.com/office/drawing/2014/main" id="{180DB3F6-2B49-DD3D-D5AB-8F6231DFC4AC}"/>
                  </a:ext>
                </a:extLst>
              </p:cNvPr>
              <p:cNvSpPr txBox="1"/>
              <p:nvPr/>
            </p:nvSpPr>
            <p:spPr>
              <a:xfrm>
                <a:off x="3532508" y="2827315"/>
                <a:ext cx="432426" cy="5942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𝑓</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a:p>
                <a:endParaRPr lang="en-US" sz="1620" dirty="0"/>
              </a:p>
            </p:txBody>
          </p:sp>
        </mc:Choice>
        <mc:Fallback xmlns="">
          <p:sp>
            <p:nvSpPr>
              <p:cNvPr id="73" name="TextBox 72">
                <a:extLst>
                  <a:ext uri="{FF2B5EF4-FFF2-40B4-BE49-F238E27FC236}">
                    <a16:creationId xmlns:a16="http://schemas.microsoft.com/office/drawing/2014/main" id="{180DB3F6-2B49-DD3D-D5AB-8F6231DFC4AC}"/>
                  </a:ext>
                </a:extLst>
              </p:cNvPr>
              <p:cNvSpPr txBox="1">
                <a:spLocks noRot="1" noChangeAspect="1" noMove="1" noResize="1" noEditPoints="1" noAdjustHandles="1" noChangeArrowheads="1" noChangeShapeType="1" noTextEdit="1"/>
              </p:cNvSpPr>
              <p:nvPr/>
            </p:nvSpPr>
            <p:spPr>
              <a:xfrm>
                <a:off x="3532508" y="2827315"/>
                <a:ext cx="432426" cy="594202"/>
              </a:xfrm>
              <a:prstGeom prst="rect">
                <a:avLst/>
              </a:prstGeom>
              <a:blipFill>
                <a:blip r:embed="rId5"/>
                <a:stretch>
                  <a:fillRect l="-2857" t="-4167" r="-5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4" name="TextBox 73">
                <a:extLst>
                  <a:ext uri="{FF2B5EF4-FFF2-40B4-BE49-F238E27FC236}">
                    <a16:creationId xmlns:a16="http://schemas.microsoft.com/office/drawing/2014/main" id="{19057DD6-3E90-757E-C631-E8D05E4E9A6D}"/>
                  </a:ext>
                </a:extLst>
              </p:cNvPr>
              <p:cNvSpPr txBox="1"/>
              <p:nvPr/>
            </p:nvSpPr>
            <p:spPr>
              <a:xfrm>
                <a:off x="2375399" y="1913512"/>
                <a:ext cx="387221" cy="30277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𝑒</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p:txBody>
          </p:sp>
        </mc:Choice>
        <mc:Fallback xmlns="">
          <p:sp>
            <p:nvSpPr>
              <p:cNvPr id="74" name="TextBox 73">
                <a:extLst>
                  <a:ext uri="{FF2B5EF4-FFF2-40B4-BE49-F238E27FC236}">
                    <a16:creationId xmlns:a16="http://schemas.microsoft.com/office/drawing/2014/main" id="{19057DD6-3E90-757E-C631-E8D05E4E9A6D}"/>
                  </a:ext>
                </a:extLst>
              </p:cNvPr>
              <p:cNvSpPr txBox="1">
                <a:spLocks noRot="1" noChangeAspect="1" noMove="1" noResize="1" noEditPoints="1" noAdjustHandles="1" noChangeArrowheads="1" noChangeShapeType="1" noTextEdit="1"/>
              </p:cNvSpPr>
              <p:nvPr/>
            </p:nvSpPr>
            <p:spPr>
              <a:xfrm>
                <a:off x="2375399" y="1913512"/>
                <a:ext cx="387221" cy="302775"/>
              </a:xfrm>
              <a:prstGeom prst="rect">
                <a:avLst/>
              </a:prstGeom>
              <a:blipFill>
                <a:blip r:embed="rId6"/>
                <a:stretch>
                  <a:fillRect l="-12903" t="-8000" r="-9677" b="-1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5" name="TextBox 74">
                <a:extLst>
                  <a:ext uri="{FF2B5EF4-FFF2-40B4-BE49-F238E27FC236}">
                    <a16:creationId xmlns:a16="http://schemas.microsoft.com/office/drawing/2014/main" id="{2046B9E3-07E7-DB25-EF21-886A2A97EB35}"/>
                  </a:ext>
                </a:extLst>
              </p:cNvPr>
              <p:cNvSpPr txBox="1"/>
              <p:nvPr/>
            </p:nvSpPr>
            <p:spPr>
              <a:xfrm>
                <a:off x="2788282" y="3579525"/>
                <a:ext cx="432426" cy="57195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𝑏</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a:p>
                <a:endParaRPr lang="en-US" sz="1620" dirty="0"/>
              </a:p>
            </p:txBody>
          </p:sp>
        </mc:Choice>
        <mc:Fallback xmlns="">
          <p:sp>
            <p:nvSpPr>
              <p:cNvPr id="75" name="TextBox 74">
                <a:extLst>
                  <a:ext uri="{FF2B5EF4-FFF2-40B4-BE49-F238E27FC236}">
                    <a16:creationId xmlns:a16="http://schemas.microsoft.com/office/drawing/2014/main" id="{2046B9E3-07E7-DB25-EF21-886A2A97EB35}"/>
                  </a:ext>
                </a:extLst>
              </p:cNvPr>
              <p:cNvSpPr txBox="1">
                <a:spLocks noRot="1" noChangeAspect="1" noMove="1" noResize="1" noEditPoints="1" noAdjustHandles="1" noChangeArrowheads="1" noChangeShapeType="1" noTextEdit="1"/>
              </p:cNvSpPr>
              <p:nvPr/>
            </p:nvSpPr>
            <p:spPr>
              <a:xfrm>
                <a:off x="2788282" y="3579525"/>
                <a:ext cx="432426" cy="571951"/>
              </a:xfrm>
              <a:prstGeom prst="rect">
                <a:avLst/>
              </a:prstGeom>
              <a:blipFill>
                <a:blip r:embed="rId7"/>
                <a:stretch>
                  <a:fillRect l="-5714" t="-2174" r="-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6" name="TextBox 75">
                <a:extLst>
                  <a:ext uri="{FF2B5EF4-FFF2-40B4-BE49-F238E27FC236}">
                    <a16:creationId xmlns:a16="http://schemas.microsoft.com/office/drawing/2014/main" id="{3B8D7A72-96D8-F056-D061-7CC9D1F0FD3A}"/>
                  </a:ext>
                </a:extLst>
              </p:cNvPr>
              <p:cNvSpPr txBox="1"/>
              <p:nvPr/>
            </p:nvSpPr>
            <p:spPr>
              <a:xfrm>
                <a:off x="1220788" y="2207749"/>
                <a:ext cx="432426" cy="5648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620" i="1" smtClean="0">
                              <a:latin typeface="Cambria Math" panose="02040503050406030204" pitchFamily="18" charset="0"/>
                            </a:rPr>
                          </m:ctrlPr>
                        </m:sSubSupPr>
                        <m:e>
                          <m:r>
                            <a:rPr lang="en-US" sz="1620" i="1">
                              <a:latin typeface="Cambria Math" panose="02040503050406030204" pitchFamily="18" charset="0"/>
                            </a:rPr>
                            <m:t>h</m:t>
                          </m:r>
                        </m:e>
                        <m:sub>
                          <m:r>
                            <a:rPr lang="en-US" sz="1620" b="0" i="1" smtClean="0">
                              <a:latin typeface="Cambria Math" panose="02040503050406030204" pitchFamily="18" charset="0"/>
                            </a:rPr>
                            <m:t>𝑑</m:t>
                          </m:r>
                        </m:sub>
                        <m:sup>
                          <m:r>
                            <a:rPr lang="en-US" sz="1620" i="1">
                              <a:latin typeface="Cambria Math" panose="02040503050406030204" pitchFamily="18" charset="0"/>
                            </a:rPr>
                            <m:t>(</m:t>
                          </m:r>
                          <m:r>
                            <a:rPr lang="en-US" sz="1620" b="0" i="1" smtClean="0">
                              <a:latin typeface="Cambria Math" panose="02040503050406030204" pitchFamily="18" charset="0"/>
                            </a:rPr>
                            <m:t>1</m:t>
                          </m:r>
                          <m:r>
                            <a:rPr lang="en-US" sz="1620" i="1">
                              <a:latin typeface="Cambria Math" panose="02040503050406030204" pitchFamily="18" charset="0"/>
                            </a:rPr>
                            <m:t>)</m:t>
                          </m:r>
                        </m:sup>
                      </m:sSubSup>
                    </m:oMath>
                  </m:oMathPara>
                </a14:m>
                <a:endParaRPr lang="en-US" sz="1620" dirty="0"/>
              </a:p>
              <a:p>
                <a:endParaRPr lang="en-US" sz="1620" dirty="0"/>
              </a:p>
            </p:txBody>
          </p:sp>
        </mc:Choice>
        <mc:Fallback xmlns="">
          <p:sp>
            <p:nvSpPr>
              <p:cNvPr id="76" name="TextBox 75">
                <a:extLst>
                  <a:ext uri="{FF2B5EF4-FFF2-40B4-BE49-F238E27FC236}">
                    <a16:creationId xmlns:a16="http://schemas.microsoft.com/office/drawing/2014/main" id="{3B8D7A72-96D8-F056-D061-7CC9D1F0FD3A}"/>
                  </a:ext>
                </a:extLst>
              </p:cNvPr>
              <p:cNvSpPr txBox="1">
                <a:spLocks noRot="1" noChangeAspect="1" noMove="1" noResize="1" noEditPoints="1" noAdjustHandles="1" noChangeArrowheads="1" noChangeShapeType="1" noTextEdit="1"/>
              </p:cNvSpPr>
              <p:nvPr/>
            </p:nvSpPr>
            <p:spPr>
              <a:xfrm>
                <a:off x="1220788" y="2207749"/>
                <a:ext cx="432426" cy="564835"/>
              </a:xfrm>
              <a:prstGeom prst="rect">
                <a:avLst/>
              </a:prstGeom>
              <a:blipFill>
                <a:blip r:embed="rId8"/>
                <a:stretch>
                  <a:fillRect l="-5714" t="-2174" r="-28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FBA08C18-6BCC-C49E-951C-0227ADC0B02D}"/>
                  </a:ext>
                </a:extLst>
              </p:cNvPr>
              <p:cNvSpPr txBox="1"/>
              <p:nvPr/>
            </p:nvSpPr>
            <p:spPr>
              <a:xfrm>
                <a:off x="2846710" y="1885937"/>
                <a:ext cx="297902" cy="40600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1000" i="1" smtClean="0">
                              <a:latin typeface="Cambria Math" panose="02040503050406030204" pitchFamily="18" charset="0"/>
                            </a:rPr>
                          </m:ctrlPr>
                        </m:dPr>
                        <m:e>
                          <m:m>
                            <m:mPr>
                              <m:mcs>
                                <m:mc>
                                  <m:mcPr>
                                    <m:count m:val="1"/>
                                    <m:mcJc m:val="center"/>
                                  </m:mcPr>
                                </m:mc>
                              </m:mcs>
                              <m:ctrlPr>
                                <a:rPr lang="en-US" sz="1000" i="1" smtClean="0">
                                  <a:latin typeface="Cambria Math" panose="02040503050406030204" pitchFamily="18" charset="0"/>
                                </a:rPr>
                              </m:ctrlPr>
                            </m:mPr>
                            <m:mr>
                              <m:e>
                                <m:r>
                                  <m:rPr>
                                    <m:brk m:alnAt="7"/>
                                  </m:rPr>
                                  <a:rPr lang="en-US" sz="1000" b="0" i="1" smtClean="0">
                                    <a:latin typeface="Cambria Math" panose="02040503050406030204" pitchFamily="18" charset="0"/>
                                  </a:rPr>
                                  <m:t>0</m:t>
                                </m:r>
                                <m:r>
                                  <a:rPr lang="en-US" sz="1000" b="0" i="1" smtClean="0">
                                    <a:latin typeface="Cambria Math" panose="02040503050406030204" pitchFamily="18" charset="0"/>
                                  </a:rPr>
                                  <m:t>.2</m:t>
                                </m:r>
                              </m:e>
                            </m:mr>
                            <m:mr>
                              <m:e>
                                <m:r>
                                  <a:rPr lang="en-US" sz="1000" b="0" i="1" smtClean="0">
                                    <a:latin typeface="Cambria Math" panose="02040503050406030204" pitchFamily="18" charset="0"/>
                                  </a:rPr>
                                  <m:t>0.5</m:t>
                                </m:r>
                              </m:e>
                            </m:mr>
                            <m:mr>
                              <m:e>
                                <m:r>
                                  <a:rPr lang="en-US" sz="1000" b="0" i="1" smtClean="0">
                                    <a:latin typeface="Cambria Math" panose="02040503050406030204" pitchFamily="18" charset="0"/>
                                  </a:rPr>
                                  <m:t>…</m:t>
                                </m:r>
                              </m:e>
                            </m:mr>
                          </m:m>
                        </m:e>
                      </m:d>
                    </m:oMath>
                  </m:oMathPara>
                </a14:m>
                <a:endParaRPr lang="en-US" sz="1000" dirty="0"/>
              </a:p>
            </p:txBody>
          </p:sp>
        </mc:Choice>
        <mc:Fallback xmlns="">
          <p:sp>
            <p:nvSpPr>
              <p:cNvPr id="77" name="TextBox 76">
                <a:extLst>
                  <a:ext uri="{FF2B5EF4-FFF2-40B4-BE49-F238E27FC236}">
                    <a16:creationId xmlns:a16="http://schemas.microsoft.com/office/drawing/2014/main" id="{FBA08C18-6BCC-C49E-951C-0227ADC0B02D}"/>
                  </a:ext>
                </a:extLst>
              </p:cNvPr>
              <p:cNvSpPr txBox="1">
                <a:spLocks noRot="1" noChangeAspect="1" noMove="1" noResize="1" noEditPoints="1" noAdjustHandles="1" noChangeArrowheads="1" noChangeShapeType="1" noTextEdit="1"/>
              </p:cNvSpPr>
              <p:nvPr/>
            </p:nvSpPr>
            <p:spPr>
              <a:xfrm>
                <a:off x="2846710" y="1885937"/>
                <a:ext cx="297902" cy="406009"/>
              </a:xfrm>
              <a:prstGeom prst="rect">
                <a:avLst/>
              </a:prstGeom>
              <a:blipFill>
                <a:blip r:embed="rId9"/>
                <a:stretch>
                  <a:fillRect t="-3030"/>
                </a:stretch>
              </a:blipFill>
            </p:spPr>
            <p:txBody>
              <a:bodyPr/>
              <a:lstStyle/>
              <a:p>
                <a:r>
                  <a:rPr lang="en-US">
                    <a:noFill/>
                  </a:rPr>
                  <a:t> </a:t>
                </a:r>
              </a:p>
            </p:txBody>
          </p:sp>
        </mc:Fallback>
      </mc:AlternateContent>
      <p:grpSp>
        <p:nvGrpSpPr>
          <p:cNvPr id="78" name="Group 77">
            <a:extLst>
              <a:ext uri="{FF2B5EF4-FFF2-40B4-BE49-F238E27FC236}">
                <a16:creationId xmlns:a16="http://schemas.microsoft.com/office/drawing/2014/main" id="{B3A99657-8A71-8F62-FF5C-C80A6E77C941}"/>
              </a:ext>
            </a:extLst>
          </p:cNvPr>
          <p:cNvGrpSpPr/>
          <p:nvPr/>
        </p:nvGrpSpPr>
        <p:grpSpPr>
          <a:xfrm>
            <a:off x="7933119" y="1785212"/>
            <a:ext cx="631959" cy="1178137"/>
            <a:chOff x="4142957" y="2695100"/>
            <a:chExt cx="702175" cy="1309040"/>
          </a:xfrm>
        </p:grpSpPr>
        <p:cxnSp>
          <p:nvCxnSpPr>
            <p:cNvPr id="79" name="Straight Arrow Connector 78">
              <a:extLst>
                <a:ext uri="{FF2B5EF4-FFF2-40B4-BE49-F238E27FC236}">
                  <a16:creationId xmlns:a16="http://schemas.microsoft.com/office/drawing/2014/main" id="{41A97E6F-66FD-1220-7A80-B94F62C948BE}"/>
                </a:ext>
              </a:extLst>
            </p:cNvPr>
            <p:cNvCxnSpPr>
              <a:cxnSpLocks/>
            </p:cNvCxnSpPr>
            <p:nvPr/>
          </p:nvCxnSpPr>
          <p:spPr>
            <a:xfrm flipV="1">
              <a:off x="4501988" y="2695100"/>
              <a:ext cx="0" cy="29816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80" name="Rectangle 79">
              <a:extLst>
                <a:ext uri="{FF2B5EF4-FFF2-40B4-BE49-F238E27FC236}">
                  <a16:creationId xmlns:a16="http://schemas.microsoft.com/office/drawing/2014/main" id="{80993B1A-36A6-15D6-3C16-1E2A0014F9AC}"/>
                </a:ext>
              </a:extLst>
            </p:cNvPr>
            <p:cNvSpPr/>
            <p:nvPr/>
          </p:nvSpPr>
          <p:spPr>
            <a:xfrm>
              <a:off x="4320048" y="3277762"/>
              <a:ext cx="363881" cy="3685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620"/>
            </a:p>
          </p:txBody>
        </p:sp>
        <p:cxnSp>
          <p:nvCxnSpPr>
            <p:cNvPr id="81" name="Straight Arrow Connector 80">
              <a:extLst>
                <a:ext uri="{FF2B5EF4-FFF2-40B4-BE49-F238E27FC236}">
                  <a16:creationId xmlns:a16="http://schemas.microsoft.com/office/drawing/2014/main" id="{91343C75-D640-95E6-37D4-1BF021D6DB32}"/>
                </a:ext>
              </a:extLst>
            </p:cNvPr>
            <p:cNvCxnSpPr>
              <a:cxnSpLocks/>
            </p:cNvCxnSpPr>
            <p:nvPr/>
          </p:nvCxnSpPr>
          <p:spPr>
            <a:xfrm flipV="1">
              <a:off x="4142957" y="3684898"/>
              <a:ext cx="207333" cy="319242"/>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2" name="Straight Arrow Connector 81">
              <a:extLst>
                <a:ext uri="{FF2B5EF4-FFF2-40B4-BE49-F238E27FC236}">
                  <a16:creationId xmlns:a16="http://schemas.microsoft.com/office/drawing/2014/main" id="{25B2143D-4A7D-35DE-5D4E-F05689FCEF88}"/>
                </a:ext>
              </a:extLst>
            </p:cNvPr>
            <p:cNvCxnSpPr>
              <a:cxnSpLocks/>
            </p:cNvCxnSpPr>
            <p:nvPr/>
          </p:nvCxnSpPr>
          <p:spPr>
            <a:xfrm flipH="1" flipV="1">
              <a:off x="4654388" y="3684897"/>
              <a:ext cx="190744" cy="31924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83" name="TextBox 82">
            <a:extLst>
              <a:ext uri="{FF2B5EF4-FFF2-40B4-BE49-F238E27FC236}">
                <a16:creationId xmlns:a16="http://schemas.microsoft.com/office/drawing/2014/main" id="{1A2264A7-BE63-E412-5B52-81C7BAD6451D}"/>
              </a:ext>
            </a:extLst>
          </p:cNvPr>
          <p:cNvSpPr txBox="1"/>
          <p:nvPr/>
        </p:nvSpPr>
        <p:spPr>
          <a:xfrm>
            <a:off x="8119705" y="2674465"/>
            <a:ext cx="327334" cy="341632"/>
          </a:xfrm>
          <a:prstGeom prst="rect">
            <a:avLst/>
          </a:prstGeom>
          <a:noFill/>
        </p:spPr>
        <p:txBody>
          <a:bodyPr wrap="none" rtlCol="0">
            <a:spAutoFit/>
          </a:bodyPr>
          <a:lstStyle/>
          <a:p>
            <a:r>
              <a:rPr lang="en-US" sz="1620" dirty="0"/>
              <a:t>…</a:t>
            </a:r>
          </a:p>
        </p:txBody>
      </p:sp>
      <mc:AlternateContent xmlns:mc="http://schemas.openxmlformats.org/markup-compatibility/2006" xmlns:a14="http://schemas.microsoft.com/office/drawing/2010/main">
        <mc:Choice Requires="a14">
          <p:sp>
            <p:nvSpPr>
              <p:cNvPr id="84" name="TextBox 83">
                <a:extLst>
                  <a:ext uri="{FF2B5EF4-FFF2-40B4-BE49-F238E27FC236}">
                    <a16:creationId xmlns:a16="http://schemas.microsoft.com/office/drawing/2014/main" id="{947F1B18-DB68-14ED-4D49-A18FA3536752}"/>
                  </a:ext>
                </a:extLst>
              </p:cNvPr>
              <p:cNvSpPr txBox="1"/>
              <p:nvPr/>
            </p:nvSpPr>
            <p:spPr>
              <a:xfrm>
                <a:off x="8456714" y="1785215"/>
                <a:ext cx="1549172" cy="3416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20" b="0" i="1" smtClean="0">
                          <a:latin typeface="Cambria Math" panose="02040503050406030204" pitchFamily="18" charset="0"/>
                        </a:rPr>
                        <m:t>𝑈𝑃𝑇</m:t>
                      </m:r>
                      <m:r>
                        <a:rPr lang="en-US" sz="1620" i="1">
                          <a:latin typeface="Cambria Math" panose="02040503050406030204" pitchFamily="18" charset="0"/>
                        </a:rPr>
                        <m:t>(…)</m:t>
                      </m:r>
                    </m:oMath>
                  </m:oMathPara>
                </a14:m>
                <a:endParaRPr lang="en-US" sz="1620" dirty="0"/>
              </a:p>
            </p:txBody>
          </p:sp>
        </mc:Choice>
        <mc:Fallback xmlns="">
          <p:sp>
            <p:nvSpPr>
              <p:cNvPr id="84" name="TextBox 83">
                <a:extLst>
                  <a:ext uri="{FF2B5EF4-FFF2-40B4-BE49-F238E27FC236}">
                    <a16:creationId xmlns:a16="http://schemas.microsoft.com/office/drawing/2014/main" id="{947F1B18-DB68-14ED-4D49-A18FA3536752}"/>
                  </a:ext>
                </a:extLst>
              </p:cNvPr>
              <p:cNvSpPr txBox="1">
                <a:spLocks noRot="1" noChangeAspect="1" noMove="1" noResize="1" noEditPoints="1" noAdjustHandles="1" noChangeArrowheads="1" noChangeShapeType="1" noTextEdit="1"/>
              </p:cNvSpPr>
              <p:nvPr/>
            </p:nvSpPr>
            <p:spPr>
              <a:xfrm>
                <a:off x="8456714" y="1785215"/>
                <a:ext cx="1549172" cy="341632"/>
              </a:xfrm>
              <a:prstGeom prst="rect">
                <a:avLst/>
              </a:prstGeom>
              <a:blipFill>
                <a:blip r:embed="rId10"/>
                <a:stretch>
                  <a:fillRect b="-1071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5" name="TextBox 84">
                <a:extLst>
                  <a:ext uri="{FF2B5EF4-FFF2-40B4-BE49-F238E27FC236}">
                    <a16:creationId xmlns:a16="http://schemas.microsoft.com/office/drawing/2014/main" id="{BB0E07CE-7E59-FD0F-A579-F922599AEAEC}"/>
                  </a:ext>
                </a:extLst>
              </p:cNvPr>
              <p:cNvSpPr txBox="1"/>
              <p:nvPr/>
            </p:nvSpPr>
            <p:spPr>
              <a:xfrm>
                <a:off x="8459672" y="2370146"/>
                <a:ext cx="1549172" cy="3416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620" b="0" i="1" smtClean="0">
                          <a:latin typeface="Cambria Math" panose="02040503050406030204" pitchFamily="18" charset="0"/>
                        </a:rPr>
                        <m:t>𝐴𝐺𝐺</m:t>
                      </m:r>
                      <m:r>
                        <a:rPr lang="en-US" sz="1620" i="1">
                          <a:latin typeface="Cambria Math" panose="02040503050406030204" pitchFamily="18" charset="0"/>
                        </a:rPr>
                        <m:t>(…)</m:t>
                      </m:r>
                    </m:oMath>
                  </m:oMathPara>
                </a14:m>
                <a:endParaRPr lang="en-US" sz="1620" dirty="0"/>
              </a:p>
            </p:txBody>
          </p:sp>
        </mc:Choice>
        <mc:Fallback xmlns="">
          <p:sp>
            <p:nvSpPr>
              <p:cNvPr id="85" name="TextBox 84">
                <a:extLst>
                  <a:ext uri="{FF2B5EF4-FFF2-40B4-BE49-F238E27FC236}">
                    <a16:creationId xmlns:a16="http://schemas.microsoft.com/office/drawing/2014/main" id="{BB0E07CE-7E59-FD0F-A579-F922599AEAEC}"/>
                  </a:ext>
                </a:extLst>
              </p:cNvPr>
              <p:cNvSpPr txBox="1">
                <a:spLocks noRot="1" noChangeAspect="1" noMove="1" noResize="1" noEditPoints="1" noAdjustHandles="1" noChangeArrowheads="1" noChangeShapeType="1" noTextEdit="1"/>
              </p:cNvSpPr>
              <p:nvPr/>
            </p:nvSpPr>
            <p:spPr>
              <a:xfrm>
                <a:off x="8459672" y="2370146"/>
                <a:ext cx="1549172" cy="341632"/>
              </a:xfrm>
              <a:prstGeom prst="rect">
                <a:avLst/>
              </a:prstGeom>
              <a:blipFill>
                <a:blip r:embed="rId11"/>
                <a:stretch>
                  <a:fillRect b="-10714"/>
                </a:stretch>
              </a:blipFill>
            </p:spPr>
            <p:txBody>
              <a:bodyPr/>
              <a:lstStyle/>
              <a:p>
                <a:r>
                  <a:rPr lang="en-US">
                    <a:noFill/>
                  </a:rPr>
                  <a:t> </a:t>
                </a:r>
              </a:p>
            </p:txBody>
          </p:sp>
        </mc:Fallback>
      </mc:AlternateContent>
      <p:sp>
        <p:nvSpPr>
          <p:cNvPr id="86" name="Rectangle 85">
            <a:extLst>
              <a:ext uri="{FF2B5EF4-FFF2-40B4-BE49-F238E27FC236}">
                <a16:creationId xmlns:a16="http://schemas.microsoft.com/office/drawing/2014/main" id="{65239CDA-FEA7-ACC5-34B4-07EE8294D365}"/>
              </a:ext>
            </a:extLst>
          </p:cNvPr>
          <p:cNvSpPr/>
          <p:nvPr/>
        </p:nvSpPr>
        <p:spPr>
          <a:xfrm>
            <a:off x="7800300" y="1605332"/>
            <a:ext cx="2675765" cy="1582683"/>
          </a:xfrm>
          <a:prstGeom prst="rect">
            <a:avLst/>
          </a:prstGeom>
          <a:solidFill>
            <a:srgbClr val="92D050">
              <a:alpha val="20000"/>
            </a:srgbClr>
          </a:solidFill>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sz="1620" dirty="0"/>
          </a:p>
        </p:txBody>
      </p:sp>
      <p:sp>
        <p:nvSpPr>
          <p:cNvPr id="87" name="TextBox 86">
            <a:extLst>
              <a:ext uri="{FF2B5EF4-FFF2-40B4-BE49-F238E27FC236}">
                <a16:creationId xmlns:a16="http://schemas.microsoft.com/office/drawing/2014/main" id="{07B75BAD-61E6-5249-61FA-DC73475D3B60}"/>
              </a:ext>
            </a:extLst>
          </p:cNvPr>
          <p:cNvSpPr txBox="1"/>
          <p:nvPr/>
        </p:nvSpPr>
        <p:spPr>
          <a:xfrm>
            <a:off x="7717522" y="3210189"/>
            <a:ext cx="3110556" cy="341632"/>
          </a:xfrm>
          <a:prstGeom prst="rect">
            <a:avLst/>
          </a:prstGeom>
          <a:noFill/>
        </p:spPr>
        <p:txBody>
          <a:bodyPr wrap="square" rtlCol="0">
            <a:spAutoFit/>
          </a:bodyPr>
          <a:lstStyle/>
          <a:p>
            <a:r>
              <a:rPr lang="en-US" sz="1620" dirty="0"/>
              <a:t>Graph neural network: one layer </a:t>
            </a:r>
          </a:p>
        </p:txBody>
      </p:sp>
      <p:grpSp>
        <p:nvGrpSpPr>
          <p:cNvPr id="88" name="Group 87">
            <a:extLst>
              <a:ext uri="{FF2B5EF4-FFF2-40B4-BE49-F238E27FC236}">
                <a16:creationId xmlns:a16="http://schemas.microsoft.com/office/drawing/2014/main" id="{684C092B-DF7A-2A92-4819-6DD6030509AB}"/>
              </a:ext>
            </a:extLst>
          </p:cNvPr>
          <p:cNvGrpSpPr/>
          <p:nvPr/>
        </p:nvGrpSpPr>
        <p:grpSpPr>
          <a:xfrm>
            <a:off x="9841725" y="1697733"/>
            <a:ext cx="343462" cy="540354"/>
            <a:chOff x="2229562" y="4912256"/>
            <a:chExt cx="424732" cy="684131"/>
          </a:xfrm>
        </p:grpSpPr>
        <p:sp>
          <p:nvSpPr>
            <p:cNvPr id="89" name="Oval 88">
              <a:extLst>
                <a:ext uri="{FF2B5EF4-FFF2-40B4-BE49-F238E27FC236}">
                  <a16:creationId xmlns:a16="http://schemas.microsoft.com/office/drawing/2014/main" id="{F36FC1F8-9DE8-3B6C-1D73-6D295E7B7606}"/>
                </a:ext>
              </a:extLst>
            </p:cNvPr>
            <p:cNvSpPr/>
            <p:nvPr/>
          </p:nvSpPr>
          <p:spPr>
            <a:xfrm>
              <a:off x="2229564" y="4912256"/>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0" name="Oval 89">
              <a:extLst>
                <a:ext uri="{FF2B5EF4-FFF2-40B4-BE49-F238E27FC236}">
                  <a16:creationId xmlns:a16="http://schemas.microsoft.com/office/drawing/2014/main" id="{4B94348F-EEAB-00FE-69B1-52E7A91239B3}"/>
                </a:ext>
              </a:extLst>
            </p:cNvPr>
            <p:cNvSpPr/>
            <p:nvPr/>
          </p:nvSpPr>
          <p:spPr>
            <a:xfrm>
              <a:off x="2229563" y="5167049"/>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1" name="Oval 90">
              <a:extLst>
                <a:ext uri="{FF2B5EF4-FFF2-40B4-BE49-F238E27FC236}">
                  <a16:creationId xmlns:a16="http://schemas.microsoft.com/office/drawing/2014/main" id="{09FB97EA-BA90-FEA0-8267-3B5F8B821280}"/>
                </a:ext>
              </a:extLst>
            </p:cNvPr>
            <p:cNvSpPr/>
            <p:nvPr/>
          </p:nvSpPr>
          <p:spPr>
            <a:xfrm>
              <a:off x="2229562" y="542547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2" name="Oval 91">
              <a:extLst>
                <a:ext uri="{FF2B5EF4-FFF2-40B4-BE49-F238E27FC236}">
                  <a16:creationId xmlns:a16="http://schemas.microsoft.com/office/drawing/2014/main" id="{D3F63A86-EE49-1FA9-C600-0DDF052E81DB}"/>
                </a:ext>
              </a:extLst>
            </p:cNvPr>
            <p:cNvSpPr/>
            <p:nvPr/>
          </p:nvSpPr>
          <p:spPr>
            <a:xfrm>
              <a:off x="2494773" y="5031318"/>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3" name="Oval 92">
              <a:extLst>
                <a:ext uri="{FF2B5EF4-FFF2-40B4-BE49-F238E27FC236}">
                  <a16:creationId xmlns:a16="http://schemas.microsoft.com/office/drawing/2014/main" id="{C87E6C87-523D-7AEC-1442-15FBD4CE0CD2}"/>
                </a:ext>
              </a:extLst>
            </p:cNvPr>
            <p:cNvSpPr/>
            <p:nvPr/>
          </p:nvSpPr>
          <p:spPr>
            <a:xfrm>
              <a:off x="2494773" y="528279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4" name="Straight Arrow Connector 93">
              <a:extLst>
                <a:ext uri="{FF2B5EF4-FFF2-40B4-BE49-F238E27FC236}">
                  <a16:creationId xmlns:a16="http://schemas.microsoft.com/office/drawing/2014/main" id="{12BB20C7-0DC9-3E25-6C79-2E5212FA0C2C}"/>
                </a:ext>
              </a:extLst>
            </p:cNvPr>
            <p:cNvCxnSpPr>
              <a:cxnSpLocks/>
              <a:stCxn id="89" idx="6"/>
              <a:endCxn id="92" idx="2"/>
            </p:cNvCxnSpPr>
            <p:nvPr/>
          </p:nvCxnSpPr>
          <p:spPr>
            <a:xfrm>
              <a:off x="2389085" y="4997714"/>
              <a:ext cx="105688" cy="119062"/>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5" name="Straight Arrow Connector 94">
              <a:extLst>
                <a:ext uri="{FF2B5EF4-FFF2-40B4-BE49-F238E27FC236}">
                  <a16:creationId xmlns:a16="http://schemas.microsoft.com/office/drawing/2014/main" id="{0E3B2ECD-1A94-96FA-C5A4-8392E97DF4EF}"/>
                </a:ext>
              </a:extLst>
            </p:cNvPr>
            <p:cNvCxnSpPr>
              <a:cxnSpLocks/>
              <a:stCxn id="89" idx="6"/>
              <a:endCxn id="93" idx="2"/>
            </p:cNvCxnSpPr>
            <p:nvPr/>
          </p:nvCxnSpPr>
          <p:spPr>
            <a:xfrm>
              <a:off x="2389085" y="4997714"/>
              <a:ext cx="105688" cy="370536"/>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Arrow Connector 95">
              <a:extLst>
                <a:ext uri="{FF2B5EF4-FFF2-40B4-BE49-F238E27FC236}">
                  <a16:creationId xmlns:a16="http://schemas.microsoft.com/office/drawing/2014/main" id="{792CD5A5-83FD-EEBA-CC9F-2AED103C8A85}"/>
                </a:ext>
              </a:extLst>
            </p:cNvPr>
            <p:cNvCxnSpPr>
              <a:cxnSpLocks/>
              <a:stCxn id="90" idx="6"/>
              <a:endCxn id="93" idx="2"/>
            </p:cNvCxnSpPr>
            <p:nvPr/>
          </p:nvCxnSpPr>
          <p:spPr>
            <a:xfrm>
              <a:off x="2389084" y="5252507"/>
              <a:ext cx="105689" cy="115743"/>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7" name="Straight Arrow Connector 96">
              <a:extLst>
                <a:ext uri="{FF2B5EF4-FFF2-40B4-BE49-F238E27FC236}">
                  <a16:creationId xmlns:a16="http://schemas.microsoft.com/office/drawing/2014/main" id="{D4D076EF-E243-2CC8-0D67-AA768C12B7CC}"/>
                </a:ext>
              </a:extLst>
            </p:cNvPr>
            <p:cNvCxnSpPr>
              <a:cxnSpLocks/>
              <a:stCxn id="90" idx="6"/>
              <a:endCxn id="92" idx="2"/>
            </p:cNvCxnSpPr>
            <p:nvPr/>
          </p:nvCxnSpPr>
          <p:spPr>
            <a:xfrm flipV="1">
              <a:off x="2389084" y="5116776"/>
              <a:ext cx="105689" cy="135731"/>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F620E31C-4661-76A5-351C-08D054266DFF}"/>
                </a:ext>
              </a:extLst>
            </p:cNvPr>
            <p:cNvCxnSpPr>
              <a:cxnSpLocks/>
              <a:stCxn id="91" idx="6"/>
              <a:endCxn id="92" idx="2"/>
            </p:cNvCxnSpPr>
            <p:nvPr/>
          </p:nvCxnSpPr>
          <p:spPr>
            <a:xfrm flipV="1">
              <a:off x="2389083" y="5116776"/>
              <a:ext cx="105690" cy="394154"/>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9" name="Straight Arrow Connector 98">
              <a:extLst>
                <a:ext uri="{FF2B5EF4-FFF2-40B4-BE49-F238E27FC236}">
                  <a16:creationId xmlns:a16="http://schemas.microsoft.com/office/drawing/2014/main" id="{8CC5C8FE-DDB8-EA13-C2B0-23CD43A25492}"/>
                </a:ext>
              </a:extLst>
            </p:cNvPr>
            <p:cNvCxnSpPr>
              <a:cxnSpLocks/>
              <a:stCxn id="91" idx="6"/>
              <a:endCxn id="93" idx="2"/>
            </p:cNvCxnSpPr>
            <p:nvPr/>
          </p:nvCxnSpPr>
          <p:spPr>
            <a:xfrm flipV="1">
              <a:off x="2389083" y="5368250"/>
              <a:ext cx="105690" cy="142680"/>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sp>
        <p:nvSpPr>
          <p:cNvPr id="100" name="TextBox 99">
            <a:extLst>
              <a:ext uri="{FF2B5EF4-FFF2-40B4-BE49-F238E27FC236}">
                <a16:creationId xmlns:a16="http://schemas.microsoft.com/office/drawing/2014/main" id="{B9FF664B-9370-B3AA-AF06-DF73B98D1520}"/>
              </a:ext>
            </a:extLst>
          </p:cNvPr>
          <p:cNvSpPr txBox="1"/>
          <p:nvPr/>
        </p:nvSpPr>
        <p:spPr>
          <a:xfrm>
            <a:off x="9643979" y="2310695"/>
            <a:ext cx="993632" cy="646331"/>
          </a:xfrm>
          <a:prstGeom prst="rect">
            <a:avLst/>
          </a:prstGeom>
          <a:noFill/>
        </p:spPr>
        <p:txBody>
          <a:bodyPr wrap="square">
            <a:spAutoFit/>
          </a:bodyPr>
          <a:lstStyle/>
          <a:p>
            <a:r>
              <a:rPr lang="en-US" dirty="0"/>
              <a:t>Sum or mean</a:t>
            </a:r>
          </a:p>
        </p:txBody>
      </p:sp>
      <p:sp>
        <p:nvSpPr>
          <p:cNvPr id="101" name="Arrow: Right 61">
            <a:extLst>
              <a:ext uri="{FF2B5EF4-FFF2-40B4-BE49-F238E27FC236}">
                <a16:creationId xmlns:a16="http://schemas.microsoft.com/office/drawing/2014/main" id="{2D97DB2B-D352-8259-D496-3AF790E4EA5A}"/>
              </a:ext>
            </a:extLst>
          </p:cNvPr>
          <p:cNvSpPr/>
          <p:nvPr/>
        </p:nvSpPr>
        <p:spPr>
          <a:xfrm rot="14263751">
            <a:off x="2420373" y="3179576"/>
            <a:ext cx="28541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Arrow: Right 62">
            <a:extLst>
              <a:ext uri="{FF2B5EF4-FFF2-40B4-BE49-F238E27FC236}">
                <a16:creationId xmlns:a16="http://schemas.microsoft.com/office/drawing/2014/main" id="{9E5CD64A-3162-FBAD-2C57-695FFD9F9713}"/>
              </a:ext>
            </a:extLst>
          </p:cNvPr>
          <p:cNvSpPr/>
          <p:nvPr/>
        </p:nvSpPr>
        <p:spPr>
          <a:xfrm rot="18217812">
            <a:off x="1940019" y="3164365"/>
            <a:ext cx="28541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Arrow: Right 63">
            <a:extLst>
              <a:ext uri="{FF2B5EF4-FFF2-40B4-BE49-F238E27FC236}">
                <a16:creationId xmlns:a16="http://schemas.microsoft.com/office/drawing/2014/main" id="{1312A4E2-1C8E-D349-970F-9769989E2BF2}"/>
              </a:ext>
            </a:extLst>
          </p:cNvPr>
          <p:cNvSpPr/>
          <p:nvPr/>
        </p:nvSpPr>
        <p:spPr>
          <a:xfrm rot="6311073">
            <a:off x="2283281" y="2628361"/>
            <a:ext cx="285418"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Oval 103">
            <a:extLst>
              <a:ext uri="{FF2B5EF4-FFF2-40B4-BE49-F238E27FC236}">
                <a16:creationId xmlns:a16="http://schemas.microsoft.com/office/drawing/2014/main" id="{B72AD0EB-8B28-D488-8E0B-6B577CB7C7FE}"/>
              </a:ext>
            </a:extLst>
          </p:cNvPr>
          <p:cNvSpPr/>
          <p:nvPr/>
        </p:nvSpPr>
        <p:spPr>
          <a:xfrm>
            <a:off x="5725106" y="1696513"/>
            <a:ext cx="230395" cy="230395"/>
          </a:xfrm>
          <a:prstGeom prst="ellipse">
            <a:avLst/>
          </a:prstGeom>
          <a:solidFill>
            <a:srgbClr val="7030A0"/>
          </a:solidFill>
          <a:ln>
            <a:solidFill>
              <a:srgbClr val="7030A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367" dirty="0">
                <a:solidFill>
                  <a:schemeClr val="bg1"/>
                </a:solidFill>
              </a:rPr>
              <a:t>a</a:t>
            </a:r>
          </a:p>
        </p:txBody>
      </p:sp>
      <p:grpSp>
        <p:nvGrpSpPr>
          <p:cNvPr id="105" name="Group 104">
            <a:extLst>
              <a:ext uri="{FF2B5EF4-FFF2-40B4-BE49-F238E27FC236}">
                <a16:creationId xmlns:a16="http://schemas.microsoft.com/office/drawing/2014/main" id="{615D0A81-803B-C9C3-F79A-5149590E4D1F}"/>
              </a:ext>
            </a:extLst>
          </p:cNvPr>
          <p:cNvGrpSpPr/>
          <p:nvPr/>
        </p:nvGrpSpPr>
        <p:grpSpPr>
          <a:xfrm>
            <a:off x="5551666" y="1927544"/>
            <a:ext cx="560925" cy="820338"/>
            <a:chOff x="4128274" y="2451577"/>
            <a:chExt cx="738666" cy="1080281"/>
          </a:xfrm>
        </p:grpSpPr>
        <p:cxnSp>
          <p:nvCxnSpPr>
            <p:cNvPr id="106" name="Straight Arrow Connector 105">
              <a:extLst>
                <a:ext uri="{FF2B5EF4-FFF2-40B4-BE49-F238E27FC236}">
                  <a16:creationId xmlns:a16="http://schemas.microsoft.com/office/drawing/2014/main" id="{B12D36BD-0F71-7260-F5CD-D43291BEEB33}"/>
                </a:ext>
              </a:extLst>
            </p:cNvPr>
            <p:cNvCxnSpPr>
              <a:cxnSpLocks/>
            </p:cNvCxnSpPr>
            <p:nvPr/>
          </p:nvCxnSpPr>
          <p:spPr>
            <a:xfrm flipV="1">
              <a:off x="4504920" y="2451577"/>
              <a:ext cx="0" cy="29816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7" name="Rectangle 106">
              <a:extLst>
                <a:ext uri="{FF2B5EF4-FFF2-40B4-BE49-F238E27FC236}">
                  <a16:creationId xmlns:a16="http://schemas.microsoft.com/office/drawing/2014/main" id="{1DAA634D-E35E-A288-B08D-22D0DC929A79}"/>
                </a:ext>
              </a:extLst>
            </p:cNvPr>
            <p:cNvSpPr/>
            <p:nvPr/>
          </p:nvSpPr>
          <p:spPr>
            <a:xfrm>
              <a:off x="4315929" y="2770819"/>
              <a:ext cx="363880" cy="3685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67" dirty="0"/>
            </a:p>
          </p:txBody>
        </p:sp>
        <p:cxnSp>
          <p:nvCxnSpPr>
            <p:cNvPr id="108" name="Straight Arrow Connector 107">
              <a:extLst>
                <a:ext uri="{FF2B5EF4-FFF2-40B4-BE49-F238E27FC236}">
                  <a16:creationId xmlns:a16="http://schemas.microsoft.com/office/drawing/2014/main" id="{9B0C5E89-441F-3A00-4D50-5A71E491AA08}"/>
                </a:ext>
              </a:extLst>
            </p:cNvPr>
            <p:cNvCxnSpPr>
              <a:cxnSpLocks/>
            </p:cNvCxnSpPr>
            <p:nvPr/>
          </p:nvCxnSpPr>
          <p:spPr>
            <a:xfrm flipV="1">
              <a:off x="4128274" y="3152541"/>
              <a:ext cx="207333" cy="319242"/>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09" name="Straight Arrow Connector 108">
              <a:extLst>
                <a:ext uri="{FF2B5EF4-FFF2-40B4-BE49-F238E27FC236}">
                  <a16:creationId xmlns:a16="http://schemas.microsoft.com/office/drawing/2014/main" id="{BD5586B2-2DEE-ADA1-09A6-0F7B790A4285}"/>
                </a:ext>
              </a:extLst>
            </p:cNvPr>
            <p:cNvCxnSpPr>
              <a:cxnSpLocks/>
            </p:cNvCxnSpPr>
            <p:nvPr/>
          </p:nvCxnSpPr>
          <p:spPr>
            <a:xfrm flipV="1">
              <a:off x="4495709" y="3168183"/>
              <a:ext cx="0" cy="36367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0" name="Straight Arrow Connector 109">
              <a:extLst>
                <a:ext uri="{FF2B5EF4-FFF2-40B4-BE49-F238E27FC236}">
                  <a16:creationId xmlns:a16="http://schemas.microsoft.com/office/drawing/2014/main" id="{3C4FD87E-B359-3138-AB4F-C4CCE8F441D9}"/>
                </a:ext>
              </a:extLst>
            </p:cNvPr>
            <p:cNvCxnSpPr>
              <a:cxnSpLocks/>
            </p:cNvCxnSpPr>
            <p:nvPr/>
          </p:nvCxnSpPr>
          <p:spPr>
            <a:xfrm flipH="1" flipV="1">
              <a:off x="4676196" y="3168183"/>
              <a:ext cx="190744" cy="31924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111" name="Oval 110">
            <a:extLst>
              <a:ext uri="{FF2B5EF4-FFF2-40B4-BE49-F238E27FC236}">
                <a16:creationId xmlns:a16="http://schemas.microsoft.com/office/drawing/2014/main" id="{4A6189E2-1125-A3DB-F098-162E8656AEAE}"/>
              </a:ext>
            </a:extLst>
          </p:cNvPr>
          <p:cNvSpPr/>
          <p:nvPr/>
        </p:nvSpPr>
        <p:spPr>
          <a:xfrm>
            <a:off x="5332232" y="2714818"/>
            <a:ext cx="230395" cy="23039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67" dirty="0"/>
              <a:t>b</a:t>
            </a:r>
          </a:p>
        </p:txBody>
      </p:sp>
      <p:sp>
        <p:nvSpPr>
          <p:cNvPr id="112" name="Oval 111">
            <a:extLst>
              <a:ext uri="{FF2B5EF4-FFF2-40B4-BE49-F238E27FC236}">
                <a16:creationId xmlns:a16="http://schemas.microsoft.com/office/drawing/2014/main" id="{BC95E3FE-FAB7-1363-C9DC-F13E0F80C116}"/>
              </a:ext>
            </a:extLst>
          </p:cNvPr>
          <p:cNvSpPr/>
          <p:nvPr/>
        </p:nvSpPr>
        <p:spPr>
          <a:xfrm>
            <a:off x="6026346" y="2714818"/>
            <a:ext cx="230395" cy="230395"/>
          </a:xfrm>
          <a:prstGeom prst="ellipse">
            <a:avLst/>
          </a:prstGeom>
        </p:spPr>
        <p:style>
          <a:lnRef idx="3">
            <a:schemeClr val="lt1"/>
          </a:lnRef>
          <a:fillRef idx="1">
            <a:schemeClr val="accent3"/>
          </a:fillRef>
          <a:effectRef idx="1">
            <a:schemeClr val="accent3"/>
          </a:effectRef>
          <a:fontRef idx="minor">
            <a:schemeClr val="lt1"/>
          </a:fontRef>
        </p:style>
        <p:txBody>
          <a:bodyPr rtlCol="0" anchor="ctr"/>
          <a:lstStyle/>
          <a:p>
            <a:pPr algn="ctr"/>
            <a:r>
              <a:rPr lang="en-US" sz="1367" dirty="0"/>
              <a:t>e</a:t>
            </a:r>
          </a:p>
        </p:txBody>
      </p:sp>
      <p:sp>
        <p:nvSpPr>
          <p:cNvPr id="113" name="Oval 112">
            <a:extLst>
              <a:ext uri="{FF2B5EF4-FFF2-40B4-BE49-F238E27FC236}">
                <a16:creationId xmlns:a16="http://schemas.microsoft.com/office/drawing/2014/main" id="{A28E9E76-2EA6-41F1-D8DD-26E87B2E957F}"/>
              </a:ext>
            </a:extLst>
          </p:cNvPr>
          <p:cNvSpPr/>
          <p:nvPr/>
        </p:nvSpPr>
        <p:spPr>
          <a:xfrm>
            <a:off x="5722485" y="2777867"/>
            <a:ext cx="230395" cy="230395"/>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67" dirty="0"/>
              <a:t>c</a:t>
            </a:r>
          </a:p>
        </p:txBody>
      </p:sp>
      <p:grpSp>
        <p:nvGrpSpPr>
          <p:cNvPr id="114" name="Group 113">
            <a:extLst>
              <a:ext uri="{FF2B5EF4-FFF2-40B4-BE49-F238E27FC236}">
                <a16:creationId xmlns:a16="http://schemas.microsoft.com/office/drawing/2014/main" id="{F259F869-E8FB-17EE-4A4C-B952F629A8EF}"/>
              </a:ext>
            </a:extLst>
          </p:cNvPr>
          <p:cNvGrpSpPr/>
          <p:nvPr/>
        </p:nvGrpSpPr>
        <p:grpSpPr>
          <a:xfrm rot="1643124">
            <a:off x="4912875" y="2906914"/>
            <a:ext cx="533216" cy="816187"/>
            <a:chOff x="4142957" y="2973759"/>
            <a:chExt cx="702175" cy="1074813"/>
          </a:xfrm>
        </p:grpSpPr>
        <p:cxnSp>
          <p:nvCxnSpPr>
            <p:cNvPr id="115" name="Straight Arrow Connector 114">
              <a:extLst>
                <a:ext uri="{FF2B5EF4-FFF2-40B4-BE49-F238E27FC236}">
                  <a16:creationId xmlns:a16="http://schemas.microsoft.com/office/drawing/2014/main" id="{6629075D-3607-8EEA-ED25-D7476B6EDF9F}"/>
                </a:ext>
              </a:extLst>
            </p:cNvPr>
            <p:cNvCxnSpPr>
              <a:cxnSpLocks/>
            </p:cNvCxnSpPr>
            <p:nvPr/>
          </p:nvCxnSpPr>
          <p:spPr>
            <a:xfrm flipV="1">
              <a:off x="4501990" y="2973759"/>
              <a:ext cx="0" cy="29816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6" name="Rectangle 115">
              <a:extLst>
                <a:ext uri="{FF2B5EF4-FFF2-40B4-BE49-F238E27FC236}">
                  <a16:creationId xmlns:a16="http://schemas.microsoft.com/office/drawing/2014/main" id="{C998E9DE-26AE-AE4C-EBD4-826297412897}"/>
                </a:ext>
              </a:extLst>
            </p:cNvPr>
            <p:cNvSpPr/>
            <p:nvPr/>
          </p:nvSpPr>
          <p:spPr>
            <a:xfrm>
              <a:off x="4320048" y="3277762"/>
              <a:ext cx="363881" cy="3685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67"/>
            </a:p>
          </p:txBody>
        </p:sp>
        <p:cxnSp>
          <p:nvCxnSpPr>
            <p:cNvPr id="117" name="Straight Arrow Connector 116">
              <a:extLst>
                <a:ext uri="{FF2B5EF4-FFF2-40B4-BE49-F238E27FC236}">
                  <a16:creationId xmlns:a16="http://schemas.microsoft.com/office/drawing/2014/main" id="{396506C7-C032-AB01-2525-9DBEEC1F9AED}"/>
                </a:ext>
              </a:extLst>
            </p:cNvPr>
            <p:cNvCxnSpPr>
              <a:cxnSpLocks/>
            </p:cNvCxnSpPr>
            <p:nvPr/>
          </p:nvCxnSpPr>
          <p:spPr>
            <a:xfrm flipV="1">
              <a:off x="4142957" y="3684898"/>
              <a:ext cx="207333" cy="319242"/>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8" name="Straight Arrow Connector 117">
              <a:extLst>
                <a:ext uri="{FF2B5EF4-FFF2-40B4-BE49-F238E27FC236}">
                  <a16:creationId xmlns:a16="http://schemas.microsoft.com/office/drawing/2014/main" id="{4F4228A7-9FA5-590F-A8FB-A08B38ECD2BC}"/>
                </a:ext>
              </a:extLst>
            </p:cNvPr>
            <p:cNvCxnSpPr>
              <a:cxnSpLocks/>
            </p:cNvCxnSpPr>
            <p:nvPr/>
          </p:nvCxnSpPr>
          <p:spPr>
            <a:xfrm flipV="1">
              <a:off x="4501988" y="3684897"/>
              <a:ext cx="0" cy="36367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19" name="Straight Arrow Connector 118">
              <a:extLst>
                <a:ext uri="{FF2B5EF4-FFF2-40B4-BE49-F238E27FC236}">
                  <a16:creationId xmlns:a16="http://schemas.microsoft.com/office/drawing/2014/main" id="{84EF3B99-10C9-076A-8592-D24D69351EBF}"/>
                </a:ext>
              </a:extLst>
            </p:cNvPr>
            <p:cNvCxnSpPr>
              <a:cxnSpLocks/>
            </p:cNvCxnSpPr>
            <p:nvPr/>
          </p:nvCxnSpPr>
          <p:spPr>
            <a:xfrm flipH="1" flipV="1">
              <a:off x="4654388" y="3684897"/>
              <a:ext cx="190744" cy="31924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120" name="Group 119">
            <a:extLst>
              <a:ext uri="{FF2B5EF4-FFF2-40B4-BE49-F238E27FC236}">
                <a16:creationId xmlns:a16="http://schemas.microsoft.com/office/drawing/2014/main" id="{292C7E95-F71B-3A1D-1E15-84482C074943}"/>
              </a:ext>
            </a:extLst>
          </p:cNvPr>
          <p:cNvGrpSpPr/>
          <p:nvPr/>
        </p:nvGrpSpPr>
        <p:grpSpPr>
          <a:xfrm>
            <a:off x="5604279" y="3038993"/>
            <a:ext cx="419505" cy="713810"/>
            <a:chOff x="4142957" y="2973759"/>
            <a:chExt cx="702175" cy="1074813"/>
          </a:xfrm>
        </p:grpSpPr>
        <p:cxnSp>
          <p:nvCxnSpPr>
            <p:cNvPr id="121" name="Straight Arrow Connector 120">
              <a:extLst>
                <a:ext uri="{FF2B5EF4-FFF2-40B4-BE49-F238E27FC236}">
                  <a16:creationId xmlns:a16="http://schemas.microsoft.com/office/drawing/2014/main" id="{A90B8738-C1B4-61C4-3EF1-1F6EB8ADA67C}"/>
                </a:ext>
              </a:extLst>
            </p:cNvPr>
            <p:cNvCxnSpPr>
              <a:cxnSpLocks/>
            </p:cNvCxnSpPr>
            <p:nvPr/>
          </p:nvCxnSpPr>
          <p:spPr>
            <a:xfrm flipV="1">
              <a:off x="4501990" y="2973759"/>
              <a:ext cx="0" cy="29816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2" name="Rectangle 121">
              <a:extLst>
                <a:ext uri="{FF2B5EF4-FFF2-40B4-BE49-F238E27FC236}">
                  <a16:creationId xmlns:a16="http://schemas.microsoft.com/office/drawing/2014/main" id="{7B7C3384-6F8E-7786-B3B2-03393CDEBF16}"/>
                </a:ext>
              </a:extLst>
            </p:cNvPr>
            <p:cNvSpPr/>
            <p:nvPr/>
          </p:nvSpPr>
          <p:spPr>
            <a:xfrm>
              <a:off x="4320048" y="3277762"/>
              <a:ext cx="363881" cy="3685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67"/>
            </a:p>
          </p:txBody>
        </p:sp>
        <p:cxnSp>
          <p:nvCxnSpPr>
            <p:cNvPr id="123" name="Straight Arrow Connector 122">
              <a:extLst>
                <a:ext uri="{FF2B5EF4-FFF2-40B4-BE49-F238E27FC236}">
                  <a16:creationId xmlns:a16="http://schemas.microsoft.com/office/drawing/2014/main" id="{B0894237-3A54-C5D4-67E1-6AD0096C020D}"/>
                </a:ext>
              </a:extLst>
            </p:cNvPr>
            <p:cNvCxnSpPr>
              <a:cxnSpLocks/>
            </p:cNvCxnSpPr>
            <p:nvPr/>
          </p:nvCxnSpPr>
          <p:spPr>
            <a:xfrm flipV="1">
              <a:off x="4142957" y="3684898"/>
              <a:ext cx="207333" cy="319242"/>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4" name="Straight Arrow Connector 123">
              <a:extLst>
                <a:ext uri="{FF2B5EF4-FFF2-40B4-BE49-F238E27FC236}">
                  <a16:creationId xmlns:a16="http://schemas.microsoft.com/office/drawing/2014/main" id="{BA98BA7A-B002-2E72-A169-204BADAA5206}"/>
                </a:ext>
              </a:extLst>
            </p:cNvPr>
            <p:cNvCxnSpPr>
              <a:cxnSpLocks/>
            </p:cNvCxnSpPr>
            <p:nvPr/>
          </p:nvCxnSpPr>
          <p:spPr>
            <a:xfrm flipV="1">
              <a:off x="4501988" y="3684897"/>
              <a:ext cx="0" cy="363675"/>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5" name="Straight Arrow Connector 124">
              <a:extLst>
                <a:ext uri="{FF2B5EF4-FFF2-40B4-BE49-F238E27FC236}">
                  <a16:creationId xmlns:a16="http://schemas.microsoft.com/office/drawing/2014/main" id="{541874CD-4DE6-4551-7003-68DA8CB74EFC}"/>
                </a:ext>
              </a:extLst>
            </p:cNvPr>
            <p:cNvCxnSpPr>
              <a:cxnSpLocks/>
            </p:cNvCxnSpPr>
            <p:nvPr/>
          </p:nvCxnSpPr>
          <p:spPr>
            <a:xfrm flipH="1" flipV="1">
              <a:off x="4654388" y="3684897"/>
              <a:ext cx="190744" cy="31924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grpSp>
        <p:nvGrpSpPr>
          <p:cNvPr id="126" name="Group 125">
            <a:extLst>
              <a:ext uri="{FF2B5EF4-FFF2-40B4-BE49-F238E27FC236}">
                <a16:creationId xmlns:a16="http://schemas.microsoft.com/office/drawing/2014/main" id="{0675B609-6565-88CB-6048-9FC016EC6E2F}"/>
              </a:ext>
            </a:extLst>
          </p:cNvPr>
          <p:cNvGrpSpPr/>
          <p:nvPr/>
        </p:nvGrpSpPr>
        <p:grpSpPr>
          <a:xfrm rot="20261483">
            <a:off x="6198555" y="2923349"/>
            <a:ext cx="318054" cy="814238"/>
            <a:chOff x="4320048" y="2973759"/>
            <a:chExt cx="418837" cy="1072246"/>
          </a:xfrm>
        </p:grpSpPr>
        <p:cxnSp>
          <p:nvCxnSpPr>
            <p:cNvPr id="127" name="Straight Arrow Connector 126">
              <a:extLst>
                <a:ext uri="{FF2B5EF4-FFF2-40B4-BE49-F238E27FC236}">
                  <a16:creationId xmlns:a16="http://schemas.microsoft.com/office/drawing/2014/main" id="{3DE49471-A03E-4471-8608-62D62772AF1F}"/>
                </a:ext>
              </a:extLst>
            </p:cNvPr>
            <p:cNvCxnSpPr>
              <a:cxnSpLocks/>
            </p:cNvCxnSpPr>
            <p:nvPr/>
          </p:nvCxnSpPr>
          <p:spPr>
            <a:xfrm flipV="1">
              <a:off x="4501990" y="2973759"/>
              <a:ext cx="0" cy="298166"/>
            </a:xfrm>
            <a:prstGeom prst="straightConnector1">
              <a:avLst/>
            </a:prstGeom>
            <a:ln>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28" name="Rectangle 127">
              <a:extLst>
                <a:ext uri="{FF2B5EF4-FFF2-40B4-BE49-F238E27FC236}">
                  <a16:creationId xmlns:a16="http://schemas.microsoft.com/office/drawing/2014/main" id="{8C2F7FE9-2D57-24A7-3FC5-20B3DD136E80}"/>
                </a:ext>
              </a:extLst>
            </p:cNvPr>
            <p:cNvSpPr/>
            <p:nvPr/>
          </p:nvSpPr>
          <p:spPr>
            <a:xfrm>
              <a:off x="4320048" y="3277762"/>
              <a:ext cx="363881" cy="36854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67"/>
            </a:p>
          </p:txBody>
        </p:sp>
        <p:cxnSp>
          <p:nvCxnSpPr>
            <p:cNvPr id="129" name="Straight Arrow Connector 128">
              <a:extLst>
                <a:ext uri="{FF2B5EF4-FFF2-40B4-BE49-F238E27FC236}">
                  <a16:creationId xmlns:a16="http://schemas.microsoft.com/office/drawing/2014/main" id="{EC90088F-4564-372C-29C0-AA720341DB52}"/>
                </a:ext>
              </a:extLst>
            </p:cNvPr>
            <p:cNvCxnSpPr>
              <a:cxnSpLocks/>
            </p:cNvCxnSpPr>
            <p:nvPr/>
          </p:nvCxnSpPr>
          <p:spPr>
            <a:xfrm rot="1338517" flipH="1" flipV="1">
              <a:off x="4331906" y="3676396"/>
              <a:ext cx="82822" cy="369609"/>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30" name="Straight Arrow Connector 129">
              <a:extLst>
                <a:ext uri="{FF2B5EF4-FFF2-40B4-BE49-F238E27FC236}">
                  <a16:creationId xmlns:a16="http://schemas.microsoft.com/office/drawing/2014/main" id="{29B0F049-4C15-37D5-F6B2-9E9A13B62658}"/>
                </a:ext>
              </a:extLst>
            </p:cNvPr>
            <p:cNvCxnSpPr>
              <a:cxnSpLocks/>
            </p:cNvCxnSpPr>
            <p:nvPr/>
          </p:nvCxnSpPr>
          <p:spPr>
            <a:xfrm rot="1338517" flipH="1" flipV="1">
              <a:off x="4492860" y="3694215"/>
              <a:ext cx="246025" cy="312923"/>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grpSp>
      <p:sp>
        <p:nvSpPr>
          <p:cNvPr id="131" name="Oval 130">
            <a:extLst>
              <a:ext uri="{FF2B5EF4-FFF2-40B4-BE49-F238E27FC236}">
                <a16:creationId xmlns:a16="http://schemas.microsoft.com/office/drawing/2014/main" id="{CF7CC3A4-EB75-87F1-1198-6AD2EAB4C12E}"/>
              </a:ext>
            </a:extLst>
          </p:cNvPr>
          <p:cNvSpPr/>
          <p:nvPr/>
        </p:nvSpPr>
        <p:spPr>
          <a:xfrm>
            <a:off x="4504677" y="3433400"/>
            <a:ext cx="230395" cy="230395"/>
          </a:xfrm>
          <a:prstGeom prst="ellipse">
            <a:avLst/>
          </a:prstGeom>
          <a:solidFill>
            <a:srgbClr val="7030A0"/>
          </a:solidFill>
          <a:ln>
            <a:solidFill>
              <a:srgbClr val="7030A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367" dirty="0">
                <a:solidFill>
                  <a:schemeClr val="bg1"/>
                </a:solidFill>
              </a:rPr>
              <a:t>a</a:t>
            </a:r>
          </a:p>
        </p:txBody>
      </p:sp>
      <p:sp>
        <p:nvSpPr>
          <p:cNvPr id="132" name="Oval 131">
            <a:extLst>
              <a:ext uri="{FF2B5EF4-FFF2-40B4-BE49-F238E27FC236}">
                <a16:creationId xmlns:a16="http://schemas.microsoft.com/office/drawing/2014/main" id="{6BD3723C-D979-B7A0-B9BC-DAEB5B55322E}"/>
              </a:ext>
            </a:extLst>
          </p:cNvPr>
          <p:cNvSpPr/>
          <p:nvPr/>
        </p:nvSpPr>
        <p:spPr>
          <a:xfrm>
            <a:off x="4791035" y="3685117"/>
            <a:ext cx="230395" cy="230395"/>
          </a:xfrm>
          <a:prstGeom prst="ellipse">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US" sz="1367" dirty="0"/>
              <a:t>c</a:t>
            </a:r>
          </a:p>
        </p:txBody>
      </p:sp>
      <p:sp>
        <p:nvSpPr>
          <p:cNvPr id="133" name="Oval 132">
            <a:extLst>
              <a:ext uri="{FF2B5EF4-FFF2-40B4-BE49-F238E27FC236}">
                <a16:creationId xmlns:a16="http://schemas.microsoft.com/office/drawing/2014/main" id="{13A14174-4983-2C6A-3141-EA05C77FD0EB}"/>
              </a:ext>
            </a:extLst>
          </p:cNvPr>
          <p:cNvSpPr/>
          <p:nvPr/>
        </p:nvSpPr>
        <p:spPr>
          <a:xfrm>
            <a:off x="5131762" y="3785741"/>
            <a:ext cx="230395" cy="230395"/>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367" dirty="0"/>
              <a:t>f</a:t>
            </a:r>
          </a:p>
        </p:txBody>
      </p:sp>
      <p:sp>
        <p:nvSpPr>
          <p:cNvPr id="134" name="Oval 133">
            <a:extLst>
              <a:ext uri="{FF2B5EF4-FFF2-40B4-BE49-F238E27FC236}">
                <a16:creationId xmlns:a16="http://schemas.microsoft.com/office/drawing/2014/main" id="{B7FBD122-8C74-BF3C-9A3E-1BF29034DBC9}"/>
              </a:ext>
            </a:extLst>
          </p:cNvPr>
          <p:cNvSpPr/>
          <p:nvPr/>
        </p:nvSpPr>
        <p:spPr>
          <a:xfrm>
            <a:off x="5461183" y="3742042"/>
            <a:ext cx="230395" cy="230395"/>
          </a:xfrm>
          <a:prstGeom prst="ellipse">
            <a:avLst/>
          </a:prstGeom>
          <a:solidFill>
            <a:srgbClr val="7030A0"/>
          </a:solidFill>
          <a:ln>
            <a:solidFill>
              <a:srgbClr val="7030A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367" dirty="0">
                <a:solidFill>
                  <a:schemeClr val="bg1"/>
                </a:solidFill>
              </a:rPr>
              <a:t>a</a:t>
            </a:r>
          </a:p>
        </p:txBody>
      </p:sp>
      <p:sp>
        <p:nvSpPr>
          <p:cNvPr id="135" name="Oval 134">
            <a:extLst>
              <a:ext uri="{FF2B5EF4-FFF2-40B4-BE49-F238E27FC236}">
                <a16:creationId xmlns:a16="http://schemas.microsoft.com/office/drawing/2014/main" id="{74B9E295-BBDD-5EA2-BEAE-86AF02C276B1}"/>
              </a:ext>
            </a:extLst>
          </p:cNvPr>
          <p:cNvSpPr/>
          <p:nvPr/>
        </p:nvSpPr>
        <p:spPr>
          <a:xfrm>
            <a:off x="5762247" y="3782107"/>
            <a:ext cx="230395" cy="230395"/>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en-US" sz="1367" dirty="0"/>
              <a:t>b</a:t>
            </a:r>
          </a:p>
        </p:txBody>
      </p:sp>
      <p:sp>
        <p:nvSpPr>
          <p:cNvPr id="136" name="Oval 135">
            <a:extLst>
              <a:ext uri="{FF2B5EF4-FFF2-40B4-BE49-F238E27FC236}">
                <a16:creationId xmlns:a16="http://schemas.microsoft.com/office/drawing/2014/main" id="{111427FA-83C0-E24B-742F-91329D303760}"/>
              </a:ext>
            </a:extLst>
          </p:cNvPr>
          <p:cNvSpPr/>
          <p:nvPr/>
        </p:nvSpPr>
        <p:spPr>
          <a:xfrm>
            <a:off x="6049473" y="3739787"/>
            <a:ext cx="230395" cy="230395"/>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n-US" sz="1367" dirty="0"/>
              <a:t>d</a:t>
            </a:r>
          </a:p>
        </p:txBody>
      </p:sp>
      <p:sp>
        <p:nvSpPr>
          <p:cNvPr id="137" name="Oval 136">
            <a:extLst>
              <a:ext uri="{FF2B5EF4-FFF2-40B4-BE49-F238E27FC236}">
                <a16:creationId xmlns:a16="http://schemas.microsoft.com/office/drawing/2014/main" id="{2A845237-D640-4EE8-58CA-0B0B39154061}"/>
              </a:ext>
            </a:extLst>
          </p:cNvPr>
          <p:cNvSpPr/>
          <p:nvPr/>
        </p:nvSpPr>
        <p:spPr>
          <a:xfrm>
            <a:off x="6297655" y="3785741"/>
            <a:ext cx="230395" cy="230395"/>
          </a:xfrm>
          <a:prstGeom prst="ellipse">
            <a:avLst/>
          </a:prstGeom>
          <a:solidFill>
            <a:srgbClr val="7030A0"/>
          </a:solidFill>
          <a:ln>
            <a:solidFill>
              <a:srgbClr val="7030A0"/>
            </a:solidFill>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sz="1367" dirty="0">
                <a:solidFill>
                  <a:schemeClr val="bg1"/>
                </a:solidFill>
              </a:rPr>
              <a:t>a</a:t>
            </a:r>
          </a:p>
        </p:txBody>
      </p:sp>
      <p:sp>
        <p:nvSpPr>
          <p:cNvPr id="138" name="Oval 137">
            <a:extLst>
              <a:ext uri="{FF2B5EF4-FFF2-40B4-BE49-F238E27FC236}">
                <a16:creationId xmlns:a16="http://schemas.microsoft.com/office/drawing/2014/main" id="{821B7BDC-BE09-E652-4F8A-E8231F37F1EC}"/>
              </a:ext>
            </a:extLst>
          </p:cNvPr>
          <p:cNvSpPr/>
          <p:nvPr/>
        </p:nvSpPr>
        <p:spPr>
          <a:xfrm>
            <a:off x="6609926" y="3647429"/>
            <a:ext cx="230395" cy="230395"/>
          </a:xfrm>
          <a:prstGeom prst="ellipse">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US" sz="1367" dirty="0"/>
              <a:t>f</a:t>
            </a:r>
          </a:p>
        </p:txBody>
      </p:sp>
      <mc:AlternateContent xmlns:mc="http://schemas.openxmlformats.org/markup-compatibility/2006" xmlns:a14="http://schemas.microsoft.com/office/drawing/2010/main">
        <mc:Choice Requires="a14">
          <p:sp>
            <p:nvSpPr>
              <p:cNvPr id="139" name="TextBox 138">
                <a:extLst>
                  <a:ext uri="{FF2B5EF4-FFF2-40B4-BE49-F238E27FC236}">
                    <a16:creationId xmlns:a16="http://schemas.microsoft.com/office/drawing/2014/main" id="{CF268D34-2534-8324-AE61-E8913A1D5248}"/>
                  </a:ext>
                </a:extLst>
              </p:cNvPr>
              <p:cNvSpPr txBox="1"/>
              <p:nvPr/>
            </p:nvSpPr>
            <p:spPr>
              <a:xfrm>
                <a:off x="4177309" y="3366376"/>
                <a:ext cx="365806" cy="4825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367" i="1" smtClean="0">
                              <a:latin typeface="Cambria Math" panose="02040503050406030204" pitchFamily="18" charset="0"/>
                            </a:rPr>
                          </m:ctrlPr>
                        </m:sSubSupPr>
                        <m:e>
                          <m:r>
                            <a:rPr lang="en-US" sz="1367" i="1">
                              <a:latin typeface="Cambria Math" panose="02040503050406030204" pitchFamily="18" charset="0"/>
                            </a:rPr>
                            <m:t>h</m:t>
                          </m:r>
                        </m:e>
                        <m:sub>
                          <m:r>
                            <a:rPr lang="en-US" sz="1367" b="0" i="1" smtClean="0">
                              <a:latin typeface="Cambria Math" panose="02040503050406030204" pitchFamily="18" charset="0"/>
                            </a:rPr>
                            <m:t>𝑎</m:t>
                          </m:r>
                        </m:sub>
                        <m:sup>
                          <m:r>
                            <a:rPr lang="en-US" sz="1367" i="1">
                              <a:latin typeface="Cambria Math" panose="02040503050406030204" pitchFamily="18" charset="0"/>
                            </a:rPr>
                            <m:t>(0)</m:t>
                          </m:r>
                        </m:sup>
                      </m:sSubSup>
                    </m:oMath>
                  </m:oMathPara>
                </a14:m>
                <a:endParaRPr lang="en-US" sz="1367" dirty="0"/>
              </a:p>
              <a:p>
                <a:endParaRPr lang="en-US" sz="1367" dirty="0"/>
              </a:p>
            </p:txBody>
          </p:sp>
        </mc:Choice>
        <mc:Fallback xmlns="">
          <p:sp>
            <p:nvSpPr>
              <p:cNvPr id="139" name="TextBox 138">
                <a:extLst>
                  <a:ext uri="{FF2B5EF4-FFF2-40B4-BE49-F238E27FC236}">
                    <a16:creationId xmlns:a16="http://schemas.microsoft.com/office/drawing/2014/main" id="{CF268D34-2534-8324-AE61-E8913A1D5248}"/>
                  </a:ext>
                </a:extLst>
              </p:cNvPr>
              <p:cNvSpPr txBox="1">
                <a:spLocks noRot="1" noChangeAspect="1" noMove="1" noResize="1" noEditPoints="1" noAdjustHandles="1" noChangeArrowheads="1" noChangeShapeType="1" noTextEdit="1"/>
              </p:cNvSpPr>
              <p:nvPr/>
            </p:nvSpPr>
            <p:spPr>
              <a:xfrm>
                <a:off x="4177309" y="3366376"/>
                <a:ext cx="365806" cy="482568"/>
              </a:xfrm>
              <a:prstGeom prst="rect">
                <a:avLst/>
              </a:prstGeom>
              <a:blipFill>
                <a:blip r:embed="rId12"/>
                <a:stretch>
                  <a:fillRect l="-6667" r="-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0" name="TextBox 139">
                <a:extLst>
                  <a:ext uri="{FF2B5EF4-FFF2-40B4-BE49-F238E27FC236}">
                    <a16:creationId xmlns:a16="http://schemas.microsoft.com/office/drawing/2014/main" id="{7686CD36-B782-55AA-10DA-249436C138F4}"/>
                  </a:ext>
                </a:extLst>
              </p:cNvPr>
              <p:cNvSpPr txBox="1"/>
              <p:nvPr/>
            </p:nvSpPr>
            <p:spPr>
              <a:xfrm>
                <a:off x="4446913" y="3670301"/>
                <a:ext cx="365806" cy="4825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367" i="1" smtClean="0">
                              <a:latin typeface="Cambria Math" panose="02040503050406030204" pitchFamily="18" charset="0"/>
                            </a:rPr>
                          </m:ctrlPr>
                        </m:sSubSupPr>
                        <m:e>
                          <m:r>
                            <a:rPr lang="en-US" sz="1367" i="1">
                              <a:latin typeface="Cambria Math" panose="02040503050406030204" pitchFamily="18" charset="0"/>
                            </a:rPr>
                            <m:t>h</m:t>
                          </m:r>
                        </m:e>
                        <m:sub>
                          <m:r>
                            <a:rPr lang="en-US" sz="1367" b="0" i="1" smtClean="0">
                              <a:latin typeface="Cambria Math" panose="02040503050406030204" pitchFamily="18" charset="0"/>
                            </a:rPr>
                            <m:t>𝑐</m:t>
                          </m:r>
                        </m:sub>
                        <m:sup>
                          <m:r>
                            <a:rPr lang="en-US" sz="1367" i="1">
                              <a:latin typeface="Cambria Math" panose="02040503050406030204" pitchFamily="18" charset="0"/>
                            </a:rPr>
                            <m:t>(0)</m:t>
                          </m:r>
                        </m:sup>
                      </m:sSubSup>
                    </m:oMath>
                  </m:oMathPara>
                </a14:m>
                <a:endParaRPr lang="en-US" sz="1367" dirty="0"/>
              </a:p>
              <a:p>
                <a:endParaRPr lang="en-US" sz="1367" dirty="0"/>
              </a:p>
            </p:txBody>
          </p:sp>
        </mc:Choice>
        <mc:Fallback xmlns="">
          <p:sp>
            <p:nvSpPr>
              <p:cNvPr id="140" name="TextBox 139">
                <a:extLst>
                  <a:ext uri="{FF2B5EF4-FFF2-40B4-BE49-F238E27FC236}">
                    <a16:creationId xmlns:a16="http://schemas.microsoft.com/office/drawing/2014/main" id="{7686CD36-B782-55AA-10DA-249436C138F4}"/>
                  </a:ext>
                </a:extLst>
              </p:cNvPr>
              <p:cNvSpPr txBox="1">
                <a:spLocks noRot="1" noChangeAspect="1" noMove="1" noResize="1" noEditPoints="1" noAdjustHandles="1" noChangeArrowheads="1" noChangeShapeType="1" noTextEdit="1"/>
              </p:cNvSpPr>
              <p:nvPr/>
            </p:nvSpPr>
            <p:spPr>
              <a:xfrm>
                <a:off x="4446913" y="3670301"/>
                <a:ext cx="365806" cy="482568"/>
              </a:xfrm>
              <a:prstGeom prst="rect">
                <a:avLst/>
              </a:prstGeom>
              <a:blipFill>
                <a:blip r:embed="rId13"/>
                <a:stretch>
                  <a:fillRect l="-3333" r="-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BD934BAF-F96E-0C61-7ADC-46C336E04CCD}"/>
                  </a:ext>
                </a:extLst>
              </p:cNvPr>
              <p:cNvSpPr txBox="1"/>
              <p:nvPr/>
            </p:nvSpPr>
            <p:spPr>
              <a:xfrm>
                <a:off x="5101302" y="2553858"/>
                <a:ext cx="365806" cy="48256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367" i="1" smtClean="0">
                              <a:latin typeface="Cambria Math" panose="02040503050406030204" pitchFamily="18" charset="0"/>
                            </a:rPr>
                          </m:ctrlPr>
                        </m:sSubSupPr>
                        <m:e>
                          <m:r>
                            <a:rPr lang="en-US" sz="1367" i="1">
                              <a:latin typeface="Cambria Math" panose="02040503050406030204" pitchFamily="18" charset="0"/>
                            </a:rPr>
                            <m:t>h</m:t>
                          </m:r>
                        </m:e>
                        <m:sub>
                          <m:r>
                            <a:rPr lang="en-US" sz="1367" b="0" i="1" smtClean="0">
                              <a:latin typeface="Cambria Math" panose="02040503050406030204" pitchFamily="18" charset="0"/>
                            </a:rPr>
                            <m:t>𝑏</m:t>
                          </m:r>
                        </m:sub>
                        <m:sup>
                          <m:r>
                            <a:rPr lang="en-US" sz="1367" i="1">
                              <a:latin typeface="Cambria Math" panose="02040503050406030204" pitchFamily="18" charset="0"/>
                            </a:rPr>
                            <m:t>(1)</m:t>
                          </m:r>
                        </m:sup>
                      </m:sSubSup>
                    </m:oMath>
                  </m:oMathPara>
                </a14:m>
                <a:endParaRPr lang="en-US" sz="1367" dirty="0"/>
              </a:p>
              <a:p>
                <a:endParaRPr lang="en-US" sz="1367" dirty="0"/>
              </a:p>
            </p:txBody>
          </p:sp>
        </mc:Choice>
        <mc:Fallback xmlns="">
          <p:sp>
            <p:nvSpPr>
              <p:cNvPr id="141" name="TextBox 140">
                <a:extLst>
                  <a:ext uri="{FF2B5EF4-FFF2-40B4-BE49-F238E27FC236}">
                    <a16:creationId xmlns:a16="http://schemas.microsoft.com/office/drawing/2014/main" id="{BD934BAF-F96E-0C61-7ADC-46C336E04CCD}"/>
                  </a:ext>
                </a:extLst>
              </p:cNvPr>
              <p:cNvSpPr txBox="1">
                <a:spLocks noRot="1" noChangeAspect="1" noMove="1" noResize="1" noEditPoints="1" noAdjustHandles="1" noChangeArrowheads="1" noChangeShapeType="1" noTextEdit="1"/>
              </p:cNvSpPr>
              <p:nvPr/>
            </p:nvSpPr>
            <p:spPr>
              <a:xfrm>
                <a:off x="5101302" y="2553858"/>
                <a:ext cx="365806" cy="482568"/>
              </a:xfrm>
              <a:prstGeom prst="rect">
                <a:avLst/>
              </a:prstGeom>
              <a:blipFill>
                <a:blip r:embed="rId14"/>
                <a:stretch>
                  <a:fillRect l="-6667" t="-2564" r="-66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TextBox 141">
                <a:extLst>
                  <a:ext uri="{FF2B5EF4-FFF2-40B4-BE49-F238E27FC236}">
                    <a16:creationId xmlns:a16="http://schemas.microsoft.com/office/drawing/2014/main" id="{2D9D6221-7013-1F38-57DE-446210619678}"/>
                  </a:ext>
                </a:extLst>
              </p:cNvPr>
              <p:cNvSpPr txBox="1"/>
              <p:nvPr/>
            </p:nvSpPr>
            <p:spPr>
              <a:xfrm>
                <a:off x="4826748" y="3936542"/>
                <a:ext cx="366575" cy="50129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367" i="1" smtClean="0">
                              <a:latin typeface="Cambria Math" panose="02040503050406030204" pitchFamily="18" charset="0"/>
                            </a:rPr>
                          </m:ctrlPr>
                        </m:sSubSupPr>
                        <m:e>
                          <m:r>
                            <a:rPr lang="en-US" sz="1367" i="1">
                              <a:latin typeface="Cambria Math" panose="02040503050406030204" pitchFamily="18" charset="0"/>
                            </a:rPr>
                            <m:t>h</m:t>
                          </m:r>
                        </m:e>
                        <m:sub>
                          <m:r>
                            <a:rPr lang="en-US" sz="1367" b="0" i="1" smtClean="0">
                              <a:latin typeface="Cambria Math" panose="02040503050406030204" pitchFamily="18" charset="0"/>
                            </a:rPr>
                            <m:t>𝑓</m:t>
                          </m:r>
                        </m:sub>
                        <m:sup>
                          <m:r>
                            <a:rPr lang="en-US" sz="1367" i="1">
                              <a:latin typeface="Cambria Math" panose="02040503050406030204" pitchFamily="18" charset="0"/>
                            </a:rPr>
                            <m:t>(0)</m:t>
                          </m:r>
                        </m:sup>
                      </m:sSubSup>
                    </m:oMath>
                  </m:oMathPara>
                </a14:m>
                <a:endParaRPr lang="en-US" sz="1367" dirty="0"/>
              </a:p>
              <a:p>
                <a:endParaRPr lang="en-US" sz="1367" dirty="0"/>
              </a:p>
            </p:txBody>
          </p:sp>
        </mc:Choice>
        <mc:Fallback xmlns="">
          <p:sp>
            <p:nvSpPr>
              <p:cNvPr id="142" name="TextBox 141">
                <a:extLst>
                  <a:ext uri="{FF2B5EF4-FFF2-40B4-BE49-F238E27FC236}">
                    <a16:creationId xmlns:a16="http://schemas.microsoft.com/office/drawing/2014/main" id="{2D9D6221-7013-1F38-57DE-446210619678}"/>
                  </a:ext>
                </a:extLst>
              </p:cNvPr>
              <p:cNvSpPr txBox="1">
                <a:spLocks noRot="1" noChangeAspect="1" noMove="1" noResize="1" noEditPoints="1" noAdjustHandles="1" noChangeArrowheads="1" noChangeShapeType="1" noTextEdit="1"/>
              </p:cNvSpPr>
              <p:nvPr/>
            </p:nvSpPr>
            <p:spPr>
              <a:xfrm>
                <a:off x="4826748" y="3936542"/>
                <a:ext cx="366575" cy="501291"/>
              </a:xfrm>
              <a:prstGeom prst="rect">
                <a:avLst/>
              </a:prstGeom>
              <a:blipFill>
                <a:blip r:embed="rId15"/>
                <a:stretch>
                  <a:fillRect l="-10345" t="-2500" r="-6897"/>
                </a:stretch>
              </a:blipFill>
            </p:spPr>
            <p:txBody>
              <a:bodyPr/>
              <a:lstStyle/>
              <a:p>
                <a:r>
                  <a:rPr lang="en-US">
                    <a:noFill/>
                  </a:rPr>
                  <a:t> </a:t>
                </a:r>
              </a:p>
            </p:txBody>
          </p:sp>
        </mc:Fallback>
      </mc:AlternateContent>
      <p:grpSp>
        <p:nvGrpSpPr>
          <p:cNvPr id="143" name="Group 142">
            <a:extLst>
              <a:ext uri="{FF2B5EF4-FFF2-40B4-BE49-F238E27FC236}">
                <a16:creationId xmlns:a16="http://schemas.microsoft.com/office/drawing/2014/main" id="{B56CE76F-B270-CCCD-79D8-5A6783F45EED}"/>
              </a:ext>
            </a:extLst>
          </p:cNvPr>
          <p:cNvGrpSpPr/>
          <p:nvPr/>
        </p:nvGrpSpPr>
        <p:grpSpPr>
          <a:xfrm rot="18318503">
            <a:off x="4660972" y="2480632"/>
            <a:ext cx="321996" cy="506582"/>
            <a:chOff x="2229562" y="4912256"/>
            <a:chExt cx="424732" cy="684131"/>
          </a:xfrm>
        </p:grpSpPr>
        <p:sp>
          <p:nvSpPr>
            <p:cNvPr id="144" name="Oval 143">
              <a:extLst>
                <a:ext uri="{FF2B5EF4-FFF2-40B4-BE49-F238E27FC236}">
                  <a16:creationId xmlns:a16="http://schemas.microsoft.com/office/drawing/2014/main" id="{091A0506-3B53-1262-3756-69A50202D34D}"/>
                </a:ext>
              </a:extLst>
            </p:cNvPr>
            <p:cNvSpPr/>
            <p:nvPr/>
          </p:nvSpPr>
          <p:spPr>
            <a:xfrm>
              <a:off x="2229564" y="4912256"/>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45" name="Oval 144">
              <a:extLst>
                <a:ext uri="{FF2B5EF4-FFF2-40B4-BE49-F238E27FC236}">
                  <a16:creationId xmlns:a16="http://schemas.microsoft.com/office/drawing/2014/main" id="{99CAEAA0-0680-5C5F-4F34-4A635395D323}"/>
                </a:ext>
              </a:extLst>
            </p:cNvPr>
            <p:cNvSpPr/>
            <p:nvPr/>
          </p:nvSpPr>
          <p:spPr>
            <a:xfrm>
              <a:off x="2229563" y="5167049"/>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46" name="Oval 145">
              <a:extLst>
                <a:ext uri="{FF2B5EF4-FFF2-40B4-BE49-F238E27FC236}">
                  <a16:creationId xmlns:a16="http://schemas.microsoft.com/office/drawing/2014/main" id="{27424DE7-DDF7-EACE-7874-7FD68C670016}"/>
                </a:ext>
              </a:extLst>
            </p:cNvPr>
            <p:cNvSpPr/>
            <p:nvPr/>
          </p:nvSpPr>
          <p:spPr>
            <a:xfrm>
              <a:off x="2229562" y="542547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47" name="Oval 146">
              <a:extLst>
                <a:ext uri="{FF2B5EF4-FFF2-40B4-BE49-F238E27FC236}">
                  <a16:creationId xmlns:a16="http://schemas.microsoft.com/office/drawing/2014/main" id="{90031FEA-4B6E-2FC5-4C28-C5E69453B349}"/>
                </a:ext>
              </a:extLst>
            </p:cNvPr>
            <p:cNvSpPr/>
            <p:nvPr/>
          </p:nvSpPr>
          <p:spPr>
            <a:xfrm>
              <a:off x="2494773" y="5031318"/>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48" name="Oval 147">
              <a:extLst>
                <a:ext uri="{FF2B5EF4-FFF2-40B4-BE49-F238E27FC236}">
                  <a16:creationId xmlns:a16="http://schemas.microsoft.com/office/drawing/2014/main" id="{38C5107B-5AAF-EEE4-35A3-416996935E0F}"/>
                </a:ext>
              </a:extLst>
            </p:cNvPr>
            <p:cNvSpPr/>
            <p:nvPr/>
          </p:nvSpPr>
          <p:spPr>
            <a:xfrm>
              <a:off x="2494773" y="528279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cxnSp>
          <p:nvCxnSpPr>
            <p:cNvPr id="149" name="Straight Arrow Connector 148">
              <a:extLst>
                <a:ext uri="{FF2B5EF4-FFF2-40B4-BE49-F238E27FC236}">
                  <a16:creationId xmlns:a16="http://schemas.microsoft.com/office/drawing/2014/main" id="{899CBC2F-B35C-6C65-F7B2-FCA267D059CA}"/>
                </a:ext>
              </a:extLst>
            </p:cNvPr>
            <p:cNvCxnSpPr>
              <a:cxnSpLocks/>
              <a:stCxn id="144" idx="6"/>
              <a:endCxn id="147" idx="2"/>
            </p:cNvCxnSpPr>
            <p:nvPr/>
          </p:nvCxnSpPr>
          <p:spPr>
            <a:xfrm>
              <a:off x="2389085" y="4997714"/>
              <a:ext cx="105688" cy="119062"/>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0" name="Straight Arrow Connector 149">
              <a:extLst>
                <a:ext uri="{FF2B5EF4-FFF2-40B4-BE49-F238E27FC236}">
                  <a16:creationId xmlns:a16="http://schemas.microsoft.com/office/drawing/2014/main" id="{918EE702-A3FC-67B2-2227-1FF9AAE9FD5C}"/>
                </a:ext>
              </a:extLst>
            </p:cNvPr>
            <p:cNvCxnSpPr>
              <a:cxnSpLocks/>
              <a:stCxn id="144" idx="6"/>
              <a:endCxn id="148" idx="2"/>
            </p:cNvCxnSpPr>
            <p:nvPr/>
          </p:nvCxnSpPr>
          <p:spPr>
            <a:xfrm>
              <a:off x="2389085" y="4997714"/>
              <a:ext cx="105688" cy="370536"/>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1" name="Straight Arrow Connector 150">
              <a:extLst>
                <a:ext uri="{FF2B5EF4-FFF2-40B4-BE49-F238E27FC236}">
                  <a16:creationId xmlns:a16="http://schemas.microsoft.com/office/drawing/2014/main" id="{213FDD60-06B0-2454-1B4F-CC6BB12F29D6}"/>
                </a:ext>
              </a:extLst>
            </p:cNvPr>
            <p:cNvCxnSpPr>
              <a:cxnSpLocks/>
              <a:stCxn id="145" idx="6"/>
              <a:endCxn id="148" idx="2"/>
            </p:cNvCxnSpPr>
            <p:nvPr/>
          </p:nvCxnSpPr>
          <p:spPr>
            <a:xfrm>
              <a:off x="2389084" y="5252507"/>
              <a:ext cx="105689" cy="115743"/>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2" name="Straight Arrow Connector 151">
              <a:extLst>
                <a:ext uri="{FF2B5EF4-FFF2-40B4-BE49-F238E27FC236}">
                  <a16:creationId xmlns:a16="http://schemas.microsoft.com/office/drawing/2014/main" id="{82F1AD50-AD7A-ADD8-1ACC-F68DCA78A8FD}"/>
                </a:ext>
              </a:extLst>
            </p:cNvPr>
            <p:cNvCxnSpPr>
              <a:cxnSpLocks/>
              <a:stCxn id="145" idx="6"/>
              <a:endCxn id="147" idx="2"/>
            </p:cNvCxnSpPr>
            <p:nvPr/>
          </p:nvCxnSpPr>
          <p:spPr>
            <a:xfrm flipV="1">
              <a:off x="2389084" y="5116776"/>
              <a:ext cx="105689" cy="135731"/>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3" name="Straight Arrow Connector 152">
              <a:extLst>
                <a:ext uri="{FF2B5EF4-FFF2-40B4-BE49-F238E27FC236}">
                  <a16:creationId xmlns:a16="http://schemas.microsoft.com/office/drawing/2014/main" id="{87604240-9494-0B15-6035-7ADB2D7FAE57}"/>
                </a:ext>
              </a:extLst>
            </p:cNvPr>
            <p:cNvCxnSpPr>
              <a:cxnSpLocks/>
              <a:stCxn id="146" idx="6"/>
              <a:endCxn id="147" idx="2"/>
            </p:cNvCxnSpPr>
            <p:nvPr/>
          </p:nvCxnSpPr>
          <p:spPr>
            <a:xfrm flipV="1">
              <a:off x="2389083" y="5116776"/>
              <a:ext cx="105690" cy="394154"/>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54" name="Straight Arrow Connector 153">
              <a:extLst>
                <a:ext uri="{FF2B5EF4-FFF2-40B4-BE49-F238E27FC236}">
                  <a16:creationId xmlns:a16="http://schemas.microsoft.com/office/drawing/2014/main" id="{3412B818-45E5-CF15-0693-CB2EFADC7BFD}"/>
                </a:ext>
              </a:extLst>
            </p:cNvPr>
            <p:cNvCxnSpPr>
              <a:cxnSpLocks/>
              <a:stCxn id="146" idx="6"/>
              <a:endCxn id="148" idx="2"/>
            </p:cNvCxnSpPr>
            <p:nvPr/>
          </p:nvCxnSpPr>
          <p:spPr>
            <a:xfrm flipV="1">
              <a:off x="2389083" y="5368250"/>
              <a:ext cx="105690" cy="142680"/>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grpSp>
        <p:nvGrpSpPr>
          <p:cNvPr id="155" name="Group 154">
            <a:extLst>
              <a:ext uri="{FF2B5EF4-FFF2-40B4-BE49-F238E27FC236}">
                <a16:creationId xmlns:a16="http://schemas.microsoft.com/office/drawing/2014/main" id="{AD667596-62A1-8A80-5487-DA3102E65495}"/>
              </a:ext>
            </a:extLst>
          </p:cNvPr>
          <p:cNvGrpSpPr/>
          <p:nvPr/>
        </p:nvGrpSpPr>
        <p:grpSpPr>
          <a:xfrm rot="16200000">
            <a:off x="5228046" y="1714381"/>
            <a:ext cx="321996" cy="506582"/>
            <a:chOff x="2229562" y="4912256"/>
            <a:chExt cx="424732" cy="684131"/>
          </a:xfrm>
        </p:grpSpPr>
        <p:sp>
          <p:nvSpPr>
            <p:cNvPr id="156" name="Oval 155">
              <a:extLst>
                <a:ext uri="{FF2B5EF4-FFF2-40B4-BE49-F238E27FC236}">
                  <a16:creationId xmlns:a16="http://schemas.microsoft.com/office/drawing/2014/main" id="{611B97F1-0619-45FF-26CE-73349440C338}"/>
                </a:ext>
              </a:extLst>
            </p:cNvPr>
            <p:cNvSpPr/>
            <p:nvPr/>
          </p:nvSpPr>
          <p:spPr>
            <a:xfrm>
              <a:off x="2229564" y="4912256"/>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57" name="Oval 156">
              <a:extLst>
                <a:ext uri="{FF2B5EF4-FFF2-40B4-BE49-F238E27FC236}">
                  <a16:creationId xmlns:a16="http://schemas.microsoft.com/office/drawing/2014/main" id="{2380A4A8-0726-37AF-0CFB-C50AD875180E}"/>
                </a:ext>
              </a:extLst>
            </p:cNvPr>
            <p:cNvSpPr/>
            <p:nvPr/>
          </p:nvSpPr>
          <p:spPr>
            <a:xfrm>
              <a:off x="2229563" y="5167049"/>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58" name="Oval 157">
              <a:extLst>
                <a:ext uri="{FF2B5EF4-FFF2-40B4-BE49-F238E27FC236}">
                  <a16:creationId xmlns:a16="http://schemas.microsoft.com/office/drawing/2014/main" id="{077D6802-536F-D5EA-F5B3-2EEA626701A5}"/>
                </a:ext>
              </a:extLst>
            </p:cNvPr>
            <p:cNvSpPr/>
            <p:nvPr/>
          </p:nvSpPr>
          <p:spPr>
            <a:xfrm>
              <a:off x="2229562" y="542547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59" name="Oval 158">
              <a:extLst>
                <a:ext uri="{FF2B5EF4-FFF2-40B4-BE49-F238E27FC236}">
                  <a16:creationId xmlns:a16="http://schemas.microsoft.com/office/drawing/2014/main" id="{5CE4A02A-462F-44CC-72D3-35319CCEB43F}"/>
                </a:ext>
              </a:extLst>
            </p:cNvPr>
            <p:cNvSpPr/>
            <p:nvPr/>
          </p:nvSpPr>
          <p:spPr>
            <a:xfrm>
              <a:off x="2494773" y="5031318"/>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160" name="Oval 159">
              <a:extLst>
                <a:ext uri="{FF2B5EF4-FFF2-40B4-BE49-F238E27FC236}">
                  <a16:creationId xmlns:a16="http://schemas.microsoft.com/office/drawing/2014/main" id="{FC35E475-AF5F-664A-4488-DA418AD08A25}"/>
                </a:ext>
              </a:extLst>
            </p:cNvPr>
            <p:cNvSpPr/>
            <p:nvPr/>
          </p:nvSpPr>
          <p:spPr>
            <a:xfrm>
              <a:off x="2494773" y="5282792"/>
              <a:ext cx="159521" cy="17091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cxnSp>
          <p:nvCxnSpPr>
            <p:cNvPr id="161" name="Straight Arrow Connector 160">
              <a:extLst>
                <a:ext uri="{FF2B5EF4-FFF2-40B4-BE49-F238E27FC236}">
                  <a16:creationId xmlns:a16="http://schemas.microsoft.com/office/drawing/2014/main" id="{BAD96BB1-627F-A35C-82F3-AA6D83588B97}"/>
                </a:ext>
              </a:extLst>
            </p:cNvPr>
            <p:cNvCxnSpPr>
              <a:cxnSpLocks/>
              <a:stCxn id="156" idx="6"/>
              <a:endCxn id="159" idx="2"/>
            </p:cNvCxnSpPr>
            <p:nvPr/>
          </p:nvCxnSpPr>
          <p:spPr>
            <a:xfrm>
              <a:off x="2389085" y="4997714"/>
              <a:ext cx="105688" cy="119062"/>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2" name="Straight Arrow Connector 161">
              <a:extLst>
                <a:ext uri="{FF2B5EF4-FFF2-40B4-BE49-F238E27FC236}">
                  <a16:creationId xmlns:a16="http://schemas.microsoft.com/office/drawing/2014/main" id="{67B9D156-EC37-F6B6-D01F-861E77A0C623}"/>
                </a:ext>
              </a:extLst>
            </p:cNvPr>
            <p:cNvCxnSpPr>
              <a:cxnSpLocks/>
              <a:stCxn id="156" idx="6"/>
              <a:endCxn id="160" idx="2"/>
            </p:cNvCxnSpPr>
            <p:nvPr/>
          </p:nvCxnSpPr>
          <p:spPr>
            <a:xfrm>
              <a:off x="2389085" y="4997714"/>
              <a:ext cx="105688" cy="370536"/>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3" name="Straight Arrow Connector 162">
              <a:extLst>
                <a:ext uri="{FF2B5EF4-FFF2-40B4-BE49-F238E27FC236}">
                  <a16:creationId xmlns:a16="http://schemas.microsoft.com/office/drawing/2014/main" id="{164162D5-0129-80A1-4F5C-048EDE17031D}"/>
                </a:ext>
              </a:extLst>
            </p:cNvPr>
            <p:cNvCxnSpPr>
              <a:cxnSpLocks/>
              <a:stCxn id="157" idx="6"/>
              <a:endCxn id="160" idx="2"/>
            </p:cNvCxnSpPr>
            <p:nvPr/>
          </p:nvCxnSpPr>
          <p:spPr>
            <a:xfrm>
              <a:off x="2389084" y="5252507"/>
              <a:ext cx="105689" cy="115743"/>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4" name="Straight Arrow Connector 163">
              <a:extLst>
                <a:ext uri="{FF2B5EF4-FFF2-40B4-BE49-F238E27FC236}">
                  <a16:creationId xmlns:a16="http://schemas.microsoft.com/office/drawing/2014/main" id="{786999DD-48A4-2EAE-27B6-D2B7932FBC7A}"/>
                </a:ext>
              </a:extLst>
            </p:cNvPr>
            <p:cNvCxnSpPr>
              <a:cxnSpLocks/>
              <a:stCxn id="157" idx="6"/>
              <a:endCxn id="159" idx="2"/>
            </p:cNvCxnSpPr>
            <p:nvPr/>
          </p:nvCxnSpPr>
          <p:spPr>
            <a:xfrm flipV="1">
              <a:off x="2389084" y="5116776"/>
              <a:ext cx="105689" cy="135731"/>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5" name="Straight Arrow Connector 164">
              <a:extLst>
                <a:ext uri="{FF2B5EF4-FFF2-40B4-BE49-F238E27FC236}">
                  <a16:creationId xmlns:a16="http://schemas.microsoft.com/office/drawing/2014/main" id="{E0DF73F4-E5D2-1792-D4C9-9170CF311B01}"/>
                </a:ext>
              </a:extLst>
            </p:cNvPr>
            <p:cNvCxnSpPr>
              <a:cxnSpLocks/>
              <a:stCxn id="158" idx="6"/>
              <a:endCxn id="159" idx="2"/>
            </p:cNvCxnSpPr>
            <p:nvPr/>
          </p:nvCxnSpPr>
          <p:spPr>
            <a:xfrm flipV="1">
              <a:off x="2389083" y="5116776"/>
              <a:ext cx="105690" cy="394154"/>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66" name="Straight Arrow Connector 165">
              <a:extLst>
                <a:ext uri="{FF2B5EF4-FFF2-40B4-BE49-F238E27FC236}">
                  <a16:creationId xmlns:a16="http://schemas.microsoft.com/office/drawing/2014/main" id="{E8FC3F6D-FA6C-61E5-B95F-A43F548EE226}"/>
                </a:ext>
              </a:extLst>
            </p:cNvPr>
            <p:cNvCxnSpPr>
              <a:cxnSpLocks/>
              <a:stCxn id="158" idx="6"/>
              <a:endCxn id="160" idx="2"/>
            </p:cNvCxnSpPr>
            <p:nvPr/>
          </p:nvCxnSpPr>
          <p:spPr>
            <a:xfrm flipV="1">
              <a:off x="2389083" y="5368250"/>
              <a:ext cx="105690" cy="142680"/>
            </a:xfrm>
            <a:prstGeom prst="straightConnector1">
              <a:avLst/>
            </a:prstGeom>
            <a:ln>
              <a:solidFill>
                <a:schemeClr val="tx1">
                  <a:lumMod val="95000"/>
                  <a:lumOff val="5000"/>
                </a:schemeClr>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67" name="TextBox 166">
                <a:extLst>
                  <a:ext uri="{FF2B5EF4-FFF2-40B4-BE49-F238E27FC236}">
                    <a16:creationId xmlns:a16="http://schemas.microsoft.com/office/drawing/2014/main" id="{7BBF2A96-A5C4-0601-CAB7-6BC4C0BFABB9}"/>
                  </a:ext>
                </a:extLst>
              </p:cNvPr>
              <p:cNvSpPr txBox="1"/>
              <p:nvPr/>
            </p:nvSpPr>
            <p:spPr>
              <a:xfrm>
                <a:off x="5673099" y="1316434"/>
                <a:ext cx="327654" cy="25545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1367" i="1" smtClean="0">
                              <a:latin typeface="Cambria Math" panose="02040503050406030204" pitchFamily="18" charset="0"/>
                            </a:rPr>
                          </m:ctrlPr>
                        </m:sSubSupPr>
                        <m:e>
                          <m:r>
                            <a:rPr lang="en-US" sz="1367" i="1">
                              <a:latin typeface="Cambria Math" panose="02040503050406030204" pitchFamily="18" charset="0"/>
                            </a:rPr>
                            <m:t>h</m:t>
                          </m:r>
                        </m:e>
                        <m:sub>
                          <m:r>
                            <a:rPr lang="en-US" sz="1367" b="0" i="1" smtClean="0">
                              <a:latin typeface="Cambria Math" panose="02040503050406030204" pitchFamily="18" charset="0"/>
                            </a:rPr>
                            <m:t>𝑎</m:t>
                          </m:r>
                        </m:sub>
                        <m:sup>
                          <m:r>
                            <a:rPr lang="en-US" sz="1367" i="1">
                              <a:latin typeface="Cambria Math" panose="02040503050406030204" pitchFamily="18" charset="0"/>
                            </a:rPr>
                            <m:t>(</m:t>
                          </m:r>
                          <m:r>
                            <a:rPr lang="en-US" sz="1367" b="0" i="1" smtClean="0">
                              <a:latin typeface="Cambria Math" panose="02040503050406030204" pitchFamily="18" charset="0"/>
                            </a:rPr>
                            <m:t>2</m:t>
                          </m:r>
                          <m:r>
                            <a:rPr lang="en-US" sz="1367" i="1">
                              <a:latin typeface="Cambria Math" panose="02040503050406030204" pitchFamily="18" charset="0"/>
                            </a:rPr>
                            <m:t>)</m:t>
                          </m:r>
                        </m:sup>
                      </m:sSubSup>
                    </m:oMath>
                  </m:oMathPara>
                </a14:m>
                <a:endParaRPr lang="en-US" sz="1367" dirty="0"/>
              </a:p>
            </p:txBody>
          </p:sp>
        </mc:Choice>
        <mc:Fallback xmlns="">
          <p:sp>
            <p:nvSpPr>
              <p:cNvPr id="167" name="TextBox 166">
                <a:extLst>
                  <a:ext uri="{FF2B5EF4-FFF2-40B4-BE49-F238E27FC236}">
                    <a16:creationId xmlns:a16="http://schemas.microsoft.com/office/drawing/2014/main" id="{7BBF2A96-A5C4-0601-CAB7-6BC4C0BFABB9}"/>
                  </a:ext>
                </a:extLst>
              </p:cNvPr>
              <p:cNvSpPr txBox="1">
                <a:spLocks noRot="1" noChangeAspect="1" noMove="1" noResize="1" noEditPoints="1" noAdjustHandles="1" noChangeArrowheads="1" noChangeShapeType="1" noTextEdit="1"/>
              </p:cNvSpPr>
              <p:nvPr/>
            </p:nvSpPr>
            <p:spPr>
              <a:xfrm>
                <a:off x="5673099" y="1316434"/>
                <a:ext cx="327654" cy="255455"/>
              </a:xfrm>
              <a:prstGeom prst="rect">
                <a:avLst/>
              </a:prstGeom>
              <a:blipFill>
                <a:blip r:embed="rId16"/>
                <a:stretch>
                  <a:fillRect l="-11111" t="-4762" r="-11111" b="-9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8" name="Rectangle 167">
                <a:extLst>
                  <a:ext uri="{FF2B5EF4-FFF2-40B4-BE49-F238E27FC236}">
                    <a16:creationId xmlns:a16="http://schemas.microsoft.com/office/drawing/2014/main" id="{78CD7BB2-176C-EB65-7776-C89A01C57BF2}"/>
                  </a:ext>
                </a:extLst>
              </p:cNvPr>
              <p:cNvSpPr/>
              <p:nvPr/>
            </p:nvSpPr>
            <p:spPr>
              <a:xfrm>
                <a:off x="2343397" y="4285202"/>
                <a:ext cx="6237798" cy="69115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Sup>
                        <m:sSubSupPr>
                          <m:ctrlPr>
                            <a:rPr lang="en-US" sz="2600" i="1" smtClean="0">
                              <a:latin typeface="Cambria Math" panose="02040503050406030204" pitchFamily="18" charset="0"/>
                            </a:rPr>
                          </m:ctrlPr>
                        </m:sSubSupPr>
                        <m:e>
                          <m:r>
                            <a:rPr lang="en-US" sz="2600" i="1">
                              <a:latin typeface="Cambria Math" panose="02040503050406030204" pitchFamily="18" charset="0"/>
                            </a:rPr>
                            <m:t>h</m:t>
                          </m:r>
                        </m:e>
                        <m:sub>
                          <m:r>
                            <a:rPr lang="en-US" sz="2600" i="1">
                              <a:latin typeface="Cambria Math" panose="02040503050406030204" pitchFamily="18" charset="0"/>
                            </a:rPr>
                            <m:t>𝑢</m:t>
                          </m:r>
                        </m:sub>
                        <m:sup>
                          <m:d>
                            <m:dPr>
                              <m:ctrlPr>
                                <a:rPr lang="en-US" sz="2600" i="1">
                                  <a:latin typeface="Cambria Math" panose="02040503050406030204" pitchFamily="18" charset="0"/>
                                </a:rPr>
                              </m:ctrlPr>
                            </m:dPr>
                            <m:e>
                              <m:r>
                                <a:rPr lang="en-US" sz="2600" i="1">
                                  <a:latin typeface="Cambria Math" panose="02040503050406030204" pitchFamily="18" charset="0"/>
                                </a:rPr>
                                <m:t>𝑘</m:t>
                              </m:r>
                              <m:r>
                                <a:rPr lang="en-US" sz="2600" i="0">
                                  <a:latin typeface="Cambria Math" panose="02040503050406030204" pitchFamily="18" charset="0"/>
                                </a:rPr>
                                <m:t>+1</m:t>
                              </m:r>
                            </m:e>
                          </m:d>
                        </m:sup>
                      </m:sSubSup>
                      <m:r>
                        <a:rPr lang="en-US" sz="2600" i="0">
                          <a:latin typeface="Cambria Math" panose="02040503050406030204" pitchFamily="18" charset="0"/>
                        </a:rPr>
                        <m:t>=</m:t>
                      </m:r>
                      <m:func>
                        <m:funcPr>
                          <m:ctrlPr>
                            <a:rPr lang="en-US" sz="2600" i="1">
                              <a:latin typeface="Cambria Math" panose="02040503050406030204" pitchFamily="18" charset="0"/>
                            </a:rPr>
                          </m:ctrlPr>
                        </m:funcPr>
                        <m:fName>
                          <m:r>
                            <m:rPr>
                              <m:sty m:val="p"/>
                            </m:rPr>
                            <a:rPr lang="en-US" altLang="zh-CN" sz="2600" b="0" i="0" smtClean="0">
                              <a:latin typeface="Cambria Math" panose="02040503050406030204" pitchFamily="18" charset="0"/>
                            </a:rPr>
                            <m:t>UP</m:t>
                          </m:r>
                          <m:r>
                            <m:rPr>
                              <m:sty m:val="p"/>
                            </m:rPr>
                            <a:rPr lang="en-US" sz="2600" i="0">
                              <a:latin typeface="Cambria Math" panose="02040503050406030204" pitchFamily="18" charset="0"/>
                            </a:rPr>
                            <m:t>T</m:t>
                          </m:r>
                        </m:fName>
                        <m:e>
                          <m:d>
                            <m:dPr>
                              <m:ctrlPr>
                                <a:rPr lang="en-US" sz="2600" i="1">
                                  <a:latin typeface="Cambria Math" panose="02040503050406030204" pitchFamily="18" charset="0"/>
                                </a:rPr>
                              </m:ctrlPr>
                            </m:dPr>
                            <m:e>
                              <m:sSubSup>
                                <m:sSubSupPr>
                                  <m:ctrlPr>
                                    <a:rPr lang="en-US" sz="2600" i="1">
                                      <a:latin typeface="Cambria Math" panose="02040503050406030204" pitchFamily="18" charset="0"/>
                                    </a:rPr>
                                  </m:ctrlPr>
                                </m:sSubSupPr>
                                <m:e>
                                  <m:r>
                                    <a:rPr lang="en-US" sz="2600" i="1">
                                      <a:latin typeface="Cambria Math" panose="02040503050406030204" pitchFamily="18" charset="0"/>
                                    </a:rPr>
                                    <m:t>h</m:t>
                                  </m:r>
                                </m:e>
                                <m:sub>
                                  <m:r>
                                    <a:rPr lang="en-US" sz="2600" i="1">
                                      <a:latin typeface="Cambria Math" panose="02040503050406030204" pitchFamily="18" charset="0"/>
                                    </a:rPr>
                                    <m:t>𝑢</m:t>
                                  </m:r>
                                </m:sub>
                                <m:sup>
                                  <m:d>
                                    <m:dPr>
                                      <m:ctrlPr>
                                        <a:rPr lang="en-US" sz="2600" i="1">
                                          <a:latin typeface="Cambria Math" panose="02040503050406030204" pitchFamily="18" charset="0"/>
                                        </a:rPr>
                                      </m:ctrlPr>
                                    </m:dPr>
                                    <m:e>
                                      <m:r>
                                        <a:rPr lang="en-US" sz="2600" i="1">
                                          <a:latin typeface="Cambria Math" panose="02040503050406030204" pitchFamily="18" charset="0"/>
                                        </a:rPr>
                                        <m:t>𝑘</m:t>
                                      </m:r>
                                    </m:e>
                                  </m:d>
                                </m:sup>
                              </m:sSubSup>
                              <m:r>
                                <a:rPr lang="en-US" sz="2600" i="0">
                                  <a:latin typeface="Cambria Math" panose="02040503050406030204" pitchFamily="18" charset="0"/>
                                </a:rPr>
                                <m:t>,</m:t>
                              </m:r>
                              <m:r>
                                <a:rPr lang="en-US" sz="2600" i="1" smtClean="0">
                                  <a:latin typeface="Cambria Math" panose="02040503050406030204" pitchFamily="18" charset="0"/>
                                </a:rPr>
                                <m:t> </m:t>
                              </m:r>
                              <m:func>
                                <m:funcPr>
                                  <m:ctrlPr>
                                    <a:rPr lang="en-US" sz="2600" i="1">
                                      <a:latin typeface="Cambria Math" panose="02040503050406030204" pitchFamily="18" charset="0"/>
                                    </a:rPr>
                                  </m:ctrlPr>
                                </m:funcPr>
                                <m:fName>
                                  <m:r>
                                    <m:rPr>
                                      <m:sty m:val="p"/>
                                    </m:rPr>
                                    <a:rPr lang="en-US" sz="2600">
                                      <a:latin typeface="Cambria Math" panose="02040503050406030204" pitchFamily="18" charset="0"/>
                                    </a:rPr>
                                    <m:t>AG</m:t>
                                  </m:r>
                                  <m:r>
                                    <m:rPr>
                                      <m:sty m:val="p"/>
                                    </m:rPr>
                                    <a:rPr lang="en-US" sz="2600" i="0">
                                      <a:latin typeface="Cambria Math" panose="02040503050406030204" pitchFamily="18" charset="0"/>
                                    </a:rPr>
                                    <m:t>G</m:t>
                                  </m:r>
                                </m:fName>
                                <m:e>
                                  <m:d>
                                    <m:dPr>
                                      <m:ctrlPr>
                                        <a:rPr lang="en-US" sz="2600" i="1">
                                          <a:latin typeface="Cambria Math" panose="02040503050406030204" pitchFamily="18" charset="0"/>
                                        </a:rPr>
                                      </m:ctrlPr>
                                    </m:dPr>
                                    <m:e>
                                      <m:d>
                                        <m:dPr>
                                          <m:begChr m:val="{"/>
                                          <m:endChr m:val="}"/>
                                          <m:ctrlPr>
                                            <a:rPr lang="en-US" sz="2600" i="1">
                                              <a:latin typeface="Cambria Math" panose="02040503050406030204" pitchFamily="18" charset="0"/>
                                            </a:rPr>
                                          </m:ctrlPr>
                                        </m:dPr>
                                        <m:e>
                                          <m:sSubSup>
                                            <m:sSubSupPr>
                                              <m:ctrlPr>
                                                <a:rPr lang="en-US" sz="2600" i="1">
                                                  <a:latin typeface="Cambria Math" panose="02040503050406030204" pitchFamily="18" charset="0"/>
                                                </a:rPr>
                                              </m:ctrlPr>
                                            </m:sSubSupPr>
                                            <m:e>
                                              <m:r>
                                                <a:rPr lang="en-US" sz="2600" i="1">
                                                  <a:latin typeface="Cambria Math" panose="02040503050406030204" pitchFamily="18" charset="0"/>
                                                </a:rPr>
                                                <m:t>h</m:t>
                                              </m:r>
                                            </m:e>
                                            <m:sub>
                                              <m:r>
                                                <a:rPr lang="en-US" sz="2600" i="1">
                                                  <a:latin typeface="Cambria Math" panose="02040503050406030204" pitchFamily="18" charset="0"/>
                                                </a:rPr>
                                                <m:t>𝑣</m:t>
                                              </m:r>
                                            </m:sub>
                                            <m:sup>
                                              <m:d>
                                                <m:dPr>
                                                  <m:ctrlPr>
                                                    <a:rPr lang="en-US" sz="2600" i="1">
                                                      <a:latin typeface="Cambria Math" panose="02040503050406030204" pitchFamily="18" charset="0"/>
                                                    </a:rPr>
                                                  </m:ctrlPr>
                                                </m:dPr>
                                                <m:e>
                                                  <m:r>
                                                    <a:rPr lang="en-US" sz="2600" i="1">
                                                      <a:latin typeface="Cambria Math" panose="02040503050406030204" pitchFamily="18" charset="0"/>
                                                    </a:rPr>
                                                    <m:t>𝑘</m:t>
                                                  </m:r>
                                                </m:e>
                                              </m:d>
                                            </m:sup>
                                          </m:sSubSup>
                                          <m:r>
                                            <a:rPr lang="en-US" sz="2600">
                                              <a:latin typeface="Cambria Math" panose="02040503050406030204" pitchFamily="18" charset="0"/>
                                            </a:rPr>
                                            <m:t>:</m:t>
                                          </m:r>
                                          <m:r>
                                            <a:rPr lang="en-US" sz="2600" i="1">
                                              <a:latin typeface="Cambria Math" panose="02040503050406030204" pitchFamily="18" charset="0"/>
                                            </a:rPr>
                                            <m:t>𝑣</m:t>
                                          </m:r>
                                          <m:r>
                                            <a:rPr lang="en-US" sz="2600">
                                              <a:latin typeface="Cambria Math" panose="02040503050406030204" pitchFamily="18" charset="0"/>
                                            </a:rPr>
                                            <m:t>∈</m:t>
                                          </m:r>
                                          <m:sSub>
                                            <m:sSubPr>
                                              <m:ctrlPr>
                                                <a:rPr lang="en-US" sz="2600" i="1">
                                                  <a:latin typeface="Cambria Math" panose="02040503050406030204" pitchFamily="18" charset="0"/>
                                                </a:rPr>
                                              </m:ctrlPr>
                                            </m:sSubPr>
                                            <m:e>
                                              <m:r>
                                                <a:rPr lang="en-US" sz="2600">
                                                  <a:latin typeface="Cambria Math" panose="02040503050406030204" pitchFamily="18" charset="0"/>
                                                </a:rPr>
                                                <m:t>𝒩</m:t>
                                              </m:r>
                                            </m:e>
                                            <m:sub>
                                              <m:r>
                                                <a:rPr lang="en-US" sz="2600" i="1">
                                                  <a:latin typeface="Cambria Math" panose="02040503050406030204" pitchFamily="18" charset="0"/>
                                                </a:rPr>
                                                <m:t>𝑢</m:t>
                                              </m:r>
                                            </m:sub>
                                          </m:sSub>
                                        </m:e>
                                      </m:d>
                                    </m:e>
                                  </m:d>
                                </m:e>
                              </m:func>
                            </m:e>
                          </m:d>
                        </m:e>
                      </m:func>
                    </m:oMath>
                  </m:oMathPara>
                </a14:m>
                <a:endParaRPr lang="en-US" sz="2600" dirty="0"/>
              </a:p>
            </p:txBody>
          </p:sp>
        </mc:Choice>
        <mc:Fallback xmlns="">
          <p:sp>
            <p:nvSpPr>
              <p:cNvPr id="168" name="Rectangle 167">
                <a:extLst>
                  <a:ext uri="{FF2B5EF4-FFF2-40B4-BE49-F238E27FC236}">
                    <a16:creationId xmlns:a16="http://schemas.microsoft.com/office/drawing/2014/main" id="{78CD7BB2-176C-EB65-7776-C89A01C57BF2}"/>
                  </a:ext>
                </a:extLst>
              </p:cNvPr>
              <p:cNvSpPr>
                <a:spLocks noRot="1" noChangeAspect="1" noMove="1" noResize="1" noEditPoints="1" noAdjustHandles="1" noChangeArrowheads="1" noChangeShapeType="1" noTextEdit="1"/>
              </p:cNvSpPr>
              <p:nvPr/>
            </p:nvSpPr>
            <p:spPr>
              <a:xfrm>
                <a:off x="2343397" y="4285202"/>
                <a:ext cx="6237798" cy="691151"/>
              </a:xfrm>
              <a:prstGeom prst="rect">
                <a:avLst/>
              </a:prstGeom>
              <a:blipFill>
                <a:blip r:embed="rId17"/>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9" name="TextBox 168">
                <a:extLst>
                  <a:ext uri="{FF2B5EF4-FFF2-40B4-BE49-F238E27FC236}">
                    <a16:creationId xmlns:a16="http://schemas.microsoft.com/office/drawing/2014/main" id="{B8A93983-E83E-D398-7D0F-C17646328C9D}"/>
                  </a:ext>
                </a:extLst>
              </p:cNvPr>
              <p:cNvSpPr txBox="1"/>
              <p:nvPr/>
            </p:nvSpPr>
            <p:spPr>
              <a:xfrm>
                <a:off x="7237806" y="3760346"/>
                <a:ext cx="4812345" cy="461665"/>
              </a:xfrm>
              <a:prstGeom prst="rect">
                <a:avLst/>
              </a:prstGeom>
              <a:noFill/>
            </p:spPr>
            <p:txBody>
              <a:bodyPr wrap="square" rtlCol="0">
                <a:spAutoFit/>
              </a:bodyPr>
              <a:lstStyle/>
              <a:p>
                <a14:m>
                  <m:oMath xmlns:m="http://schemas.openxmlformats.org/officeDocument/2006/math">
                    <m:sSub>
                      <m:sSubPr>
                        <m:ctrlPr>
                          <a:rPr lang="en-US" sz="2400" i="1" smtClean="0">
                            <a:latin typeface="Cambria Math" panose="02040503050406030204" pitchFamily="18" charset="0"/>
                          </a:rPr>
                        </m:ctrlPr>
                      </m:sSubPr>
                      <m:e>
                        <m:r>
                          <a:rPr lang="en-US" sz="2400" i="1">
                            <a:latin typeface="Cambria Math" panose="02040503050406030204" pitchFamily="18" charset="0"/>
                          </a:rPr>
                          <m:t>𝒩</m:t>
                        </m:r>
                      </m:e>
                      <m:sub>
                        <m:r>
                          <a:rPr lang="en-US" sz="2400" i="1">
                            <a:latin typeface="Cambria Math" panose="02040503050406030204" pitchFamily="18" charset="0"/>
                          </a:rPr>
                          <m:t>𝑢</m:t>
                        </m:r>
                      </m:sub>
                    </m:sSub>
                  </m:oMath>
                </a14:m>
                <a:r>
                  <a:rPr lang="en-US" sz="2400" dirty="0"/>
                  <a:t>: Neighborhood of node </a:t>
                </a:r>
                <a14:m>
                  <m:oMath xmlns:m="http://schemas.openxmlformats.org/officeDocument/2006/math">
                    <m:r>
                      <a:rPr lang="en-US" sz="2400" b="0" i="1" smtClean="0">
                        <a:latin typeface="Cambria Math" panose="02040503050406030204" pitchFamily="18" charset="0"/>
                      </a:rPr>
                      <m:t>𝑢</m:t>
                    </m:r>
                  </m:oMath>
                </a14:m>
                <a:endParaRPr lang="en-US" sz="2400" dirty="0"/>
              </a:p>
            </p:txBody>
          </p:sp>
        </mc:Choice>
        <mc:Fallback xmlns="">
          <p:sp>
            <p:nvSpPr>
              <p:cNvPr id="169" name="TextBox 168">
                <a:extLst>
                  <a:ext uri="{FF2B5EF4-FFF2-40B4-BE49-F238E27FC236}">
                    <a16:creationId xmlns:a16="http://schemas.microsoft.com/office/drawing/2014/main" id="{B8A93983-E83E-D398-7D0F-C17646328C9D}"/>
                  </a:ext>
                </a:extLst>
              </p:cNvPr>
              <p:cNvSpPr txBox="1">
                <a:spLocks noRot="1" noChangeAspect="1" noMove="1" noResize="1" noEditPoints="1" noAdjustHandles="1" noChangeArrowheads="1" noChangeShapeType="1" noTextEdit="1"/>
              </p:cNvSpPr>
              <p:nvPr/>
            </p:nvSpPr>
            <p:spPr>
              <a:xfrm>
                <a:off x="7237806" y="3760346"/>
                <a:ext cx="4812345" cy="461665"/>
              </a:xfrm>
              <a:prstGeom prst="rect">
                <a:avLst/>
              </a:prstGeom>
              <a:blipFill>
                <a:blip r:embed="rId18"/>
                <a:stretch>
                  <a:fillRect l="-263" t="-8108" b="-2973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0" name="TextBox 169">
                <a:extLst>
                  <a:ext uri="{FF2B5EF4-FFF2-40B4-BE49-F238E27FC236}">
                    <a16:creationId xmlns:a16="http://schemas.microsoft.com/office/drawing/2014/main" id="{9981D25E-5BA8-0E37-CAA5-AF617DE4C9A7}"/>
                  </a:ext>
                </a:extLst>
              </p:cNvPr>
              <p:cNvSpPr txBox="1"/>
              <p:nvPr/>
            </p:nvSpPr>
            <p:spPr>
              <a:xfrm>
                <a:off x="7596203" y="4292062"/>
                <a:ext cx="3715473" cy="53610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sz="2400" i="1" smtClean="0">
                              <a:latin typeface="Cambria Math" panose="02040503050406030204" pitchFamily="18" charset="0"/>
                            </a:rPr>
                          </m:ctrlPr>
                        </m:sSubSupPr>
                        <m:e>
                          <m:r>
                            <a:rPr lang="en-US" sz="2400" i="1">
                              <a:latin typeface="Cambria Math" panose="02040503050406030204" pitchFamily="18" charset="0"/>
                            </a:rPr>
                            <m:t>h</m:t>
                          </m:r>
                        </m:e>
                        <m:sub>
                          <m:r>
                            <a:rPr lang="en-US" sz="2400" i="1">
                              <a:latin typeface="Cambria Math" panose="02040503050406030204" pitchFamily="18" charset="0"/>
                            </a:rPr>
                            <m:t>𝑢</m:t>
                          </m:r>
                        </m:sub>
                        <m:sup>
                          <m:d>
                            <m:dPr>
                              <m:ctrlPr>
                                <a:rPr lang="en-US" sz="2400" i="1">
                                  <a:latin typeface="Cambria Math" panose="02040503050406030204" pitchFamily="18" charset="0"/>
                                </a:rPr>
                              </m:ctrlPr>
                            </m:dPr>
                            <m:e>
                              <m:r>
                                <a:rPr lang="en-US" sz="2400" b="0" i="1" smtClean="0">
                                  <a:latin typeface="Cambria Math" panose="02040503050406030204" pitchFamily="18" charset="0"/>
                                </a:rPr>
                                <m:t>1</m:t>
                              </m:r>
                            </m:e>
                          </m:d>
                        </m:sup>
                      </m:sSubSup>
                      <m:r>
                        <a:rPr lang="en-US" sz="2400" b="0" i="0" smtClean="0">
                          <a:latin typeface="Cambria Math" panose="02040503050406030204" pitchFamily="18" charset="0"/>
                        </a:rPr>
                        <m:t>=</m:t>
                      </m:r>
                      <m:sSub>
                        <m:sSubPr>
                          <m:ctrlPr>
                            <a:rPr lang="en-US" sz="2400" b="0" i="1" smtClean="0">
                              <a:latin typeface="Cambria Math" panose="02040503050406030204" pitchFamily="18" charset="0"/>
                            </a:rPr>
                          </m:ctrlPr>
                        </m:sSubPr>
                        <m:e>
                          <m:r>
                            <a:rPr lang="en-US" sz="2400" i="1" smtClean="0">
                              <a:latin typeface="Cambria Math" panose="02040503050406030204" pitchFamily="18" charset="0"/>
                            </a:rPr>
                            <m:t>𝑥</m:t>
                          </m:r>
                        </m:e>
                        <m:sub>
                          <m:r>
                            <a:rPr lang="en-US" sz="2400" b="0" i="1" smtClean="0">
                              <a:latin typeface="Cambria Math" panose="02040503050406030204" pitchFamily="18" charset="0"/>
                            </a:rPr>
                            <m:t>𝑢</m:t>
                          </m:r>
                        </m:sub>
                      </m:sSub>
                    </m:oMath>
                  </m:oMathPara>
                </a14:m>
                <a:endParaRPr lang="en-US" sz="2400" dirty="0"/>
              </a:p>
            </p:txBody>
          </p:sp>
        </mc:Choice>
        <mc:Fallback xmlns="">
          <p:sp>
            <p:nvSpPr>
              <p:cNvPr id="170" name="TextBox 169">
                <a:extLst>
                  <a:ext uri="{FF2B5EF4-FFF2-40B4-BE49-F238E27FC236}">
                    <a16:creationId xmlns:a16="http://schemas.microsoft.com/office/drawing/2014/main" id="{9981D25E-5BA8-0E37-CAA5-AF617DE4C9A7}"/>
                  </a:ext>
                </a:extLst>
              </p:cNvPr>
              <p:cNvSpPr txBox="1">
                <a:spLocks noRot="1" noChangeAspect="1" noMove="1" noResize="1" noEditPoints="1" noAdjustHandles="1" noChangeArrowheads="1" noChangeShapeType="1" noTextEdit="1"/>
              </p:cNvSpPr>
              <p:nvPr/>
            </p:nvSpPr>
            <p:spPr>
              <a:xfrm>
                <a:off x="7596203" y="4292062"/>
                <a:ext cx="3715473" cy="536109"/>
              </a:xfrm>
              <a:prstGeom prst="rect">
                <a:avLst/>
              </a:prstGeom>
              <a:blipFill>
                <a:blip r:embed="rId19"/>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71" name="TextBox 170">
                <a:extLst>
                  <a:ext uri="{FF2B5EF4-FFF2-40B4-BE49-F238E27FC236}">
                    <a16:creationId xmlns:a16="http://schemas.microsoft.com/office/drawing/2014/main" id="{82AE293A-E4D6-DD7B-E6D7-7D8B5F8F0C38}"/>
                  </a:ext>
                </a:extLst>
              </p:cNvPr>
              <p:cNvSpPr txBox="1"/>
              <p:nvPr/>
            </p:nvSpPr>
            <p:spPr>
              <a:xfrm>
                <a:off x="545169" y="4999740"/>
                <a:ext cx="11134843" cy="610103"/>
              </a:xfrm>
              <a:prstGeom prst="rect">
                <a:avLst/>
              </a:prstGeom>
              <a:noFill/>
            </p:spPr>
            <p:txBody>
              <a:bodyPr wrap="none" rtlCol="0">
                <a:spAutoFit/>
              </a:bodyPr>
              <a:lstStyle/>
              <a:p>
                <a:r>
                  <a:rPr lang="en-US" sz="2800" dirty="0"/>
                  <a:t>The last layer node representation </a:t>
                </a:r>
                <a14:m>
                  <m:oMath xmlns:m="http://schemas.openxmlformats.org/officeDocument/2006/math">
                    <m:sSubSup>
                      <m:sSubSupPr>
                        <m:ctrlPr>
                          <a:rPr lang="en-US" sz="2800" i="1" smtClean="0">
                            <a:solidFill>
                              <a:srgbClr val="C00000"/>
                            </a:solidFill>
                            <a:latin typeface="Cambria Math" panose="02040503050406030204" pitchFamily="18" charset="0"/>
                          </a:rPr>
                        </m:ctrlPr>
                      </m:sSubSupPr>
                      <m:e>
                        <m:r>
                          <a:rPr lang="en-US" sz="2800" i="1">
                            <a:solidFill>
                              <a:srgbClr val="C00000"/>
                            </a:solidFill>
                            <a:latin typeface="Cambria Math" panose="02040503050406030204" pitchFamily="18" charset="0"/>
                          </a:rPr>
                          <m:t>h</m:t>
                        </m:r>
                      </m:e>
                      <m:sub>
                        <m:r>
                          <a:rPr lang="en-US" sz="2800" i="1">
                            <a:solidFill>
                              <a:srgbClr val="C00000"/>
                            </a:solidFill>
                            <a:latin typeface="Cambria Math" panose="02040503050406030204" pitchFamily="18" charset="0"/>
                          </a:rPr>
                          <m:t>𝑢</m:t>
                        </m:r>
                      </m:sub>
                      <m:sup>
                        <m:d>
                          <m:dPr>
                            <m:ctrlPr>
                              <a:rPr lang="en-US" sz="2800" i="1">
                                <a:solidFill>
                                  <a:srgbClr val="C00000"/>
                                </a:solidFill>
                                <a:latin typeface="Cambria Math" panose="02040503050406030204" pitchFamily="18" charset="0"/>
                              </a:rPr>
                            </m:ctrlPr>
                          </m:dPr>
                          <m:e>
                            <m:r>
                              <a:rPr lang="en-US" sz="2800" b="0" i="1" smtClean="0">
                                <a:solidFill>
                                  <a:srgbClr val="C00000"/>
                                </a:solidFill>
                                <a:latin typeface="Cambria Math" panose="02040503050406030204" pitchFamily="18" charset="0"/>
                              </a:rPr>
                              <m:t>𝐿</m:t>
                            </m:r>
                          </m:e>
                        </m:d>
                      </m:sup>
                    </m:sSubSup>
                  </m:oMath>
                </a14:m>
                <a:r>
                  <a:rPr lang="en-US" sz="2800" dirty="0"/>
                  <a:t> is used for downstream predictions </a:t>
                </a:r>
              </a:p>
            </p:txBody>
          </p:sp>
        </mc:Choice>
        <mc:Fallback xmlns="">
          <p:sp>
            <p:nvSpPr>
              <p:cNvPr id="171" name="TextBox 170">
                <a:extLst>
                  <a:ext uri="{FF2B5EF4-FFF2-40B4-BE49-F238E27FC236}">
                    <a16:creationId xmlns:a16="http://schemas.microsoft.com/office/drawing/2014/main" id="{82AE293A-E4D6-DD7B-E6D7-7D8B5F8F0C38}"/>
                  </a:ext>
                </a:extLst>
              </p:cNvPr>
              <p:cNvSpPr txBox="1">
                <a:spLocks noRot="1" noChangeAspect="1" noMove="1" noResize="1" noEditPoints="1" noAdjustHandles="1" noChangeArrowheads="1" noChangeShapeType="1" noTextEdit="1"/>
              </p:cNvSpPr>
              <p:nvPr/>
            </p:nvSpPr>
            <p:spPr>
              <a:xfrm>
                <a:off x="545169" y="4999740"/>
                <a:ext cx="11134843" cy="610103"/>
              </a:xfrm>
              <a:prstGeom prst="rect">
                <a:avLst/>
              </a:prstGeom>
              <a:blipFill>
                <a:blip r:embed="rId20"/>
                <a:stretch>
                  <a:fillRect l="-1025" r="-228" b="-26531"/>
                </a:stretch>
              </a:blipFill>
            </p:spPr>
            <p:txBody>
              <a:bodyPr/>
              <a:lstStyle/>
              <a:p>
                <a:r>
                  <a:rPr lang="en-US">
                    <a:noFill/>
                  </a:rPr>
                  <a:t> </a:t>
                </a:r>
              </a:p>
            </p:txBody>
          </p:sp>
        </mc:Fallback>
      </mc:AlternateContent>
      <p:sp>
        <p:nvSpPr>
          <p:cNvPr id="173" name="TextBox 172">
            <a:extLst>
              <a:ext uri="{FF2B5EF4-FFF2-40B4-BE49-F238E27FC236}">
                <a16:creationId xmlns:a16="http://schemas.microsoft.com/office/drawing/2014/main" id="{D23D30D3-4D19-EBE9-E6A0-D8E47BA3E3C9}"/>
              </a:ext>
            </a:extLst>
          </p:cNvPr>
          <p:cNvSpPr txBox="1"/>
          <p:nvPr/>
        </p:nvSpPr>
        <p:spPr>
          <a:xfrm>
            <a:off x="482081" y="1189010"/>
            <a:ext cx="6096000" cy="523220"/>
          </a:xfrm>
          <a:prstGeom prst="rect">
            <a:avLst/>
          </a:prstGeom>
          <a:noFill/>
        </p:spPr>
        <p:txBody>
          <a:bodyPr wrap="square">
            <a:spAutoFit/>
          </a:bodyPr>
          <a:lstStyle/>
          <a:p>
            <a:pPr marL="342900" indent="-342900">
              <a:buFont typeface="Arial" panose="020B0604020202020204" pitchFamily="34" charset="0"/>
              <a:buChar char="•"/>
            </a:pPr>
            <a:r>
              <a:rPr lang="en-US" altLang="zh-CN" sz="2800" dirty="0">
                <a:solidFill>
                  <a:schemeClr val="accent5">
                    <a:lumMod val="75000"/>
                  </a:schemeClr>
                </a:solidFill>
              </a:rPr>
              <a:t>Graph</a:t>
            </a:r>
            <a:r>
              <a:rPr lang="zh-CN" altLang="en-US" sz="2800" dirty="0">
                <a:solidFill>
                  <a:schemeClr val="accent5">
                    <a:lumMod val="75000"/>
                  </a:schemeClr>
                </a:solidFill>
              </a:rPr>
              <a:t> </a:t>
            </a:r>
            <a:r>
              <a:rPr lang="en-US" altLang="zh-CN" sz="2800" dirty="0">
                <a:solidFill>
                  <a:schemeClr val="accent5">
                    <a:lumMod val="75000"/>
                  </a:schemeClr>
                </a:solidFill>
              </a:rPr>
              <a:t>Neural</a:t>
            </a:r>
            <a:r>
              <a:rPr lang="zh-CN" altLang="en-US" sz="2800" dirty="0">
                <a:solidFill>
                  <a:schemeClr val="accent5">
                    <a:lumMod val="75000"/>
                  </a:schemeClr>
                </a:solidFill>
              </a:rPr>
              <a:t> </a:t>
            </a:r>
            <a:r>
              <a:rPr lang="en-US" altLang="zh-CN" sz="2800" dirty="0">
                <a:solidFill>
                  <a:schemeClr val="accent5">
                    <a:lumMod val="75000"/>
                  </a:schemeClr>
                </a:solidFill>
              </a:rPr>
              <a:t>Networks</a:t>
            </a:r>
          </a:p>
        </p:txBody>
      </p:sp>
      <p:sp>
        <p:nvSpPr>
          <p:cNvPr id="3" name="TextBox 2">
            <a:extLst>
              <a:ext uri="{FF2B5EF4-FFF2-40B4-BE49-F238E27FC236}">
                <a16:creationId xmlns:a16="http://schemas.microsoft.com/office/drawing/2014/main" id="{E7A0785C-59FD-6E5C-F696-0884E7D478C3}"/>
              </a:ext>
            </a:extLst>
          </p:cNvPr>
          <p:cNvSpPr txBox="1"/>
          <p:nvPr/>
        </p:nvSpPr>
        <p:spPr>
          <a:xfrm>
            <a:off x="791468" y="5897630"/>
            <a:ext cx="11115364" cy="523220"/>
          </a:xfrm>
          <a:prstGeom prst="rect">
            <a:avLst/>
          </a:prstGeom>
          <a:noFill/>
        </p:spPr>
        <p:txBody>
          <a:bodyPr wrap="square">
            <a:spAutoFit/>
          </a:bodyPr>
          <a:lstStyle/>
          <a:p>
            <a:r>
              <a:rPr lang="en-US" altLang="zh-CN" sz="2800" dirty="0" err="1">
                <a:solidFill>
                  <a:srgbClr val="C00000"/>
                </a:solidFill>
              </a:rPr>
              <a:t>bootstraping</a:t>
            </a:r>
            <a:r>
              <a:rPr lang="en-US" altLang="zh-CN" sz="2800" dirty="0">
                <a:solidFill>
                  <a:srgbClr val="C00000"/>
                </a:solidFill>
              </a:rPr>
              <a:t>/resampling edges -&gt; a weighted aggregation of neighbors.</a:t>
            </a:r>
            <a:r>
              <a:rPr lang="zh-CN" altLang="en-US" sz="2800" dirty="0">
                <a:solidFill>
                  <a:srgbClr val="C00000"/>
                </a:solidFill>
              </a:rPr>
              <a:t> </a:t>
            </a:r>
            <a:endParaRPr lang="en-US" sz="2800" dirty="0">
              <a:solidFill>
                <a:srgbClr val="C00000"/>
              </a:solidFill>
            </a:endParaRPr>
          </a:p>
        </p:txBody>
      </p:sp>
    </p:spTree>
    <p:extLst>
      <p:ext uri="{BB962C8B-B14F-4D97-AF65-F5344CB8AC3E}">
        <p14:creationId xmlns:p14="http://schemas.microsoft.com/office/powerpoint/2010/main" val="29427666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16</a:t>
            </a:fld>
            <a:endParaRPr lang="en-US"/>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790454" y="-109149"/>
            <a:ext cx="11033643" cy="1149094"/>
          </a:xfrm>
        </p:spPr>
        <p:txBody>
          <a:bodyPr>
            <a:normAutofit/>
          </a:bodyPr>
          <a:lstStyle/>
          <a:p>
            <a:pPr algn="ctr"/>
            <a:r>
              <a:rPr lang="en-US" altLang="zh-CN" sz="4400" dirty="0">
                <a:solidFill>
                  <a:srgbClr val="C00000"/>
                </a:solidFill>
              </a:rPr>
              <a:t>Structure Reweighting</a:t>
            </a:r>
            <a:r>
              <a:rPr lang="zh-CN" altLang="en-US" sz="4400" dirty="0">
                <a:solidFill>
                  <a:srgbClr val="C00000"/>
                </a:solidFill>
              </a:rPr>
              <a:t> </a:t>
            </a:r>
            <a:r>
              <a:rPr lang="en-US" altLang="zh-CN" sz="4400" dirty="0">
                <a:solidFill>
                  <a:srgbClr val="C00000"/>
                </a:solidFill>
              </a:rPr>
              <a:t>(</a:t>
            </a:r>
            <a:r>
              <a:rPr lang="en-US" altLang="zh-CN" sz="4400" dirty="0" err="1">
                <a:solidFill>
                  <a:srgbClr val="C00000"/>
                </a:solidFill>
              </a:rPr>
              <a:t>StrucRW</a:t>
            </a:r>
            <a:r>
              <a:rPr lang="en-US" altLang="zh-CN" sz="4400" dirty="0">
                <a:solidFill>
                  <a:srgbClr val="C00000"/>
                </a:solidFill>
              </a:rPr>
              <a:t>)</a:t>
            </a:r>
            <a:endParaRPr lang="en-US" dirty="0">
              <a:solidFill>
                <a:srgbClr val="C00000"/>
              </a:solidFill>
            </a:endParaRPr>
          </a:p>
        </p:txBody>
      </p:sp>
      <p:sp>
        <p:nvSpPr>
          <p:cNvPr id="2" name="TextBox 1">
            <a:extLst>
              <a:ext uri="{FF2B5EF4-FFF2-40B4-BE49-F238E27FC236}">
                <a16:creationId xmlns:a16="http://schemas.microsoft.com/office/drawing/2014/main" id="{94039BB9-E969-D3FD-745A-FBB85809EC14}"/>
              </a:ext>
            </a:extLst>
          </p:cNvPr>
          <p:cNvSpPr txBox="1"/>
          <p:nvPr/>
        </p:nvSpPr>
        <p:spPr>
          <a:xfrm>
            <a:off x="232433" y="963853"/>
            <a:ext cx="11354765" cy="523220"/>
          </a:xfrm>
          <a:prstGeom prst="rect">
            <a:avLst/>
          </a:prstGeom>
          <a:noFill/>
        </p:spPr>
        <p:txBody>
          <a:bodyPr wrap="square" rtlCol="0">
            <a:spAutoFit/>
          </a:bodyPr>
          <a:lstStyle/>
          <a:p>
            <a:r>
              <a:rPr lang="en-US" sz="2800" dirty="0">
                <a:solidFill>
                  <a:schemeClr val="accent1"/>
                </a:solidFill>
              </a:rPr>
              <a:t>Heuristic methods to estimate the edge weights</a:t>
            </a:r>
          </a:p>
        </p:txBody>
      </p:sp>
      <mc:AlternateContent xmlns:mc="http://schemas.openxmlformats.org/markup-compatibility/2006" xmlns:a14="http://schemas.microsoft.com/office/drawing/2010/main">
        <mc:Choice Requires="a14">
          <p:sp>
            <p:nvSpPr>
              <p:cNvPr id="96" name="TextBox 95">
                <a:extLst>
                  <a:ext uri="{FF2B5EF4-FFF2-40B4-BE49-F238E27FC236}">
                    <a16:creationId xmlns:a16="http://schemas.microsoft.com/office/drawing/2014/main" id="{9F6BBBCE-141A-96DB-F755-3D0617BA65D0}"/>
                  </a:ext>
                </a:extLst>
              </p:cNvPr>
              <p:cNvSpPr txBox="1"/>
              <p:nvPr/>
            </p:nvSpPr>
            <p:spPr>
              <a:xfrm>
                <a:off x="679530" y="2364555"/>
                <a:ext cx="5127505" cy="862608"/>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a:t>Estimate</a:t>
                </a:r>
                <a:r>
                  <a:rPr lang="zh-CN" altLang="en-US" sz="2400" dirty="0"/>
                  <a:t> </a:t>
                </a:r>
                <a14:m>
                  <m:oMath xmlns:m="http://schemas.openxmlformats.org/officeDocument/2006/math">
                    <m:sSup>
                      <m:sSupPr>
                        <m:ctrlPr>
                          <a:rPr lang="en-US" sz="2400" b="0" i="1" smtClean="0">
                            <a:latin typeface="Cambria Math" panose="02040503050406030204" pitchFamily="18" charset="0"/>
                          </a:rPr>
                        </m:ctrlPr>
                      </m:sSupPr>
                      <m:e>
                        <m:r>
                          <a:rPr lang="en-US" sz="2400" b="1" i="1">
                            <a:latin typeface="Cambria Math" panose="02040503050406030204" pitchFamily="18" charset="0"/>
                          </a:rPr>
                          <m:t>𝑩</m:t>
                        </m:r>
                      </m:e>
                      <m:sup>
                        <m:r>
                          <a:rPr lang="en-US" sz="2400" b="0" i="1" smtClean="0">
                            <a:latin typeface="Cambria Math" panose="02040503050406030204" pitchFamily="18" charset="0"/>
                          </a:rPr>
                          <m:t>𝑆</m:t>
                        </m:r>
                      </m:sup>
                    </m:sSup>
                  </m:oMath>
                </a14:m>
                <a:r>
                  <a:rPr lang="en-US" altLang="zh-CN" sz="2400" dirty="0"/>
                  <a:t> for</a:t>
                </a:r>
                <a:r>
                  <a:rPr lang="zh-CN" altLang="en-US" sz="2400" dirty="0"/>
                  <a:t> </a:t>
                </a:r>
                <a:r>
                  <a:rPr lang="en-US" altLang="zh-CN" sz="2400" dirty="0"/>
                  <a:t>source</a:t>
                </a:r>
                <a:r>
                  <a:rPr lang="zh-CN" altLang="en-US" sz="2400" dirty="0"/>
                  <a:t> </a:t>
                </a:r>
                <a:r>
                  <a:rPr lang="en-US" altLang="zh-CN" sz="2400" dirty="0"/>
                  <a:t>graphs</a:t>
                </a:r>
                <a:r>
                  <a:rPr lang="zh-CN" altLang="en-US" sz="2400" dirty="0"/>
                  <a:t> </a:t>
                </a:r>
                <a14:m>
                  <m:oMath xmlns:m="http://schemas.openxmlformats.org/officeDocument/2006/math">
                    <m:sSub>
                      <m:sSubPr>
                        <m:ctrlPr>
                          <a:rPr lang="en-US" sz="2400" i="1">
                            <a:latin typeface="Cambria Math" panose="02040503050406030204" pitchFamily="18" charset="0"/>
                          </a:rPr>
                        </m:ctrlPr>
                      </m:sSubPr>
                      <m:e>
                        <m:r>
                          <a:rPr lang="en-US" altLang="zh-CN" sz="2400" b="1" i="1" smtClean="0">
                            <a:latin typeface="Cambria Math" panose="02040503050406030204" pitchFamily="18" charset="0"/>
                          </a:rPr>
                          <m:t>𝑮</m:t>
                        </m:r>
                      </m:e>
                      <m:sub>
                        <m:r>
                          <a:rPr lang="en-US" sz="2400" i="1">
                            <a:latin typeface="Cambria Math" panose="02040503050406030204" pitchFamily="18" charset="0"/>
                          </a:rPr>
                          <m:t>𝑆</m:t>
                        </m:r>
                      </m:sub>
                    </m:sSub>
                  </m:oMath>
                </a14:m>
                <a:r>
                  <a:rPr lang="zh-CN" altLang="en-US" sz="2400" dirty="0"/>
                  <a:t> </a:t>
                </a:r>
                <a:r>
                  <a:rPr lang="en-US" altLang="zh-CN" sz="2400" dirty="0"/>
                  <a:t>using</a:t>
                </a:r>
                <a:r>
                  <a:rPr lang="zh-CN" altLang="en-US" sz="2400" dirty="0"/>
                  <a:t> </a:t>
                </a:r>
                <a:r>
                  <a:rPr lang="en-US" altLang="zh-CN" sz="2400" dirty="0"/>
                  <a:t>labels</a:t>
                </a:r>
                <a:r>
                  <a:rPr lang="zh-CN" altLang="en-US" sz="2400" dirty="0"/>
                  <a:t> </a:t>
                </a:r>
                <a14:m>
                  <m:oMath xmlns:m="http://schemas.openxmlformats.org/officeDocument/2006/math">
                    <m:r>
                      <a:rPr lang="en-US" altLang="zh-CN" sz="2400" b="0" i="1" smtClean="0">
                        <a:latin typeface="Cambria Math" panose="02040503050406030204" pitchFamily="18" charset="0"/>
                      </a:rPr>
                      <m:t>𝑌</m:t>
                    </m:r>
                  </m:oMath>
                </a14:m>
                <a:r>
                  <a:rPr lang="zh-CN" altLang="en-US" sz="2400" dirty="0"/>
                  <a:t>  </a:t>
                </a:r>
                <a:endParaRPr lang="en-US" sz="2400" dirty="0"/>
              </a:p>
            </p:txBody>
          </p:sp>
        </mc:Choice>
        <mc:Fallback xmlns="">
          <p:sp>
            <p:nvSpPr>
              <p:cNvPr id="96" name="TextBox 95">
                <a:extLst>
                  <a:ext uri="{FF2B5EF4-FFF2-40B4-BE49-F238E27FC236}">
                    <a16:creationId xmlns:a16="http://schemas.microsoft.com/office/drawing/2014/main" id="{9F6BBBCE-141A-96DB-F755-3D0617BA65D0}"/>
                  </a:ext>
                </a:extLst>
              </p:cNvPr>
              <p:cNvSpPr txBox="1">
                <a:spLocks noRot="1" noChangeAspect="1" noMove="1" noResize="1" noEditPoints="1" noAdjustHandles="1" noChangeArrowheads="1" noChangeShapeType="1" noTextEdit="1"/>
              </p:cNvSpPr>
              <p:nvPr/>
            </p:nvSpPr>
            <p:spPr>
              <a:xfrm>
                <a:off x="679530" y="2364555"/>
                <a:ext cx="5127505" cy="862608"/>
              </a:xfrm>
              <a:prstGeom prst="rect">
                <a:avLst/>
              </a:prstGeom>
              <a:blipFill>
                <a:blip r:embed="rId3"/>
                <a:stretch>
                  <a:fillRect l="-1544" t="-5674" b="-120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7" name="TextBox 96">
                <a:extLst>
                  <a:ext uri="{FF2B5EF4-FFF2-40B4-BE49-F238E27FC236}">
                    <a16:creationId xmlns:a16="http://schemas.microsoft.com/office/drawing/2014/main" id="{C8EB3929-555A-B07B-12D9-4572ADE8E846}"/>
                  </a:ext>
                </a:extLst>
              </p:cNvPr>
              <p:cNvSpPr txBox="1"/>
              <p:nvPr/>
            </p:nvSpPr>
            <p:spPr>
              <a:xfrm>
                <a:off x="641117" y="3142146"/>
                <a:ext cx="5127505" cy="872483"/>
              </a:xfrm>
              <a:prstGeom prst="rect">
                <a:avLst/>
              </a:prstGeom>
              <a:noFill/>
            </p:spPr>
            <p:txBody>
              <a:bodyPr wrap="square" rtlCol="0">
                <a:spAutoFit/>
              </a:bodyPr>
              <a:lstStyle/>
              <a:p>
                <a:pPr marL="342900" indent="-342900">
                  <a:buFont typeface="Arial" panose="020B0604020202020204" pitchFamily="34" charset="0"/>
                  <a:buChar char="•"/>
                </a:pPr>
                <a:r>
                  <a:rPr lang="en-US" altLang="zh-CN" sz="2400" dirty="0"/>
                  <a:t>Estimate</a:t>
                </a:r>
                <a:r>
                  <a:rPr lang="zh-CN" altLang="en-US" sz="2400" dirty="0"/>
                  <a:t> </a:t>
                </a:r>
                <a14:m>
                  <m:oMath xmlns:m="http://schemas.openxmlformats.org/officeDocument/2006/math">
                    <m:sSup>
                      <m:sSupPr>
                        <m:ctrlPr>
                          <a:rPr lang="en-US" sz="2400" i="1">
                            <a:latin typeface="Cambria Math" panose="02040503050406030204" pitchFamily="18" charset="0"/>
                          </a:rPr>
                        </m:ctrlPr>
                      </m:sSupPr>
                      <m:e>
                        <m:r>
                          <a:rPr lang="en-US" sz="2400" b="1" i="1">
                            <a:latin typeface="Cambria Math" panose="02040503050406030204" pitchFamily="18" charset="0"/>
                          </a:rPr>
                          <m:t>𝑩</m:t>
                        </m:r>
                      </m:e>
                      <m:sup>
                        <m:r>
                          <a:rPr lang="en-US" sz="2400" b="0" i="1" smtClean="0">
                            <a:latin typeface="Cambria Math" panose="02040503050406030204" pitchFamily="18" charset="0"/>
                          </a:rPr>
                          <m:t>𝑇</m:t>
                        </m:r>
                      </m:sup>
                    </m:sSup>
                  </m:oMath>
                </a14:m>
                <a:r>
                  <a:rPr lang="en-US" altLang="zh-CN" sz="2400" dirty="0"/>
                  <a:t> for</a:t>
                </a:r>
                <a:r>
                  <a:rPr lang="zh-CN" altLang="en-US" sz="2400" dirty="0"/>
                  <a:t> </a:t>
                </a:r>
                <a:r>
                  <a:rPr lang="en-US" altLang="zh-CN" sz="2400" dirty="0"/>
                  <a:t>target</a:t>
                </a:r>
                <a:r>
                  <a:rPr lang="zh-CN" altLang="en-US" sz="2400" dirty="0"/>
                  <a:t> </a:t>
                </a:r>
                <a:r>
                  <a:rPr lang="en-US" altLang="zh-CN" sz="2400" dirty="0"/>
                  <a:t>graphs</a:t>
                </a:r>
                <a:r>
                  <a:rPr lang="zh-CN" altLang="en-US" sz="2400" dirty="0"/>
                  <a:t> </a:t>
                </a:r>
                <a14:m>
                  <m:oMath xmlns:m="http://schemas.openxmlformats.org/officeDocument/2006/math">
                    <m:sSub>
                      <m:sSubPr>
                        <m:ctrlPr>
                          <a:rPr lang="en-US" sz="2400" i="1">
                            <a:latin typeface="Cambria Math" panose="02040503050406030204" pitchFamily="18" charset="0"/>
                          </a:rPr>
                        </m:ctrlPr>
                      </m:sSubPr>
                      <m:e>
                        <m:r>
                          <a:rPr lang="en-US" altLang="zh-CN" sz="2400" b="1" i="1">
                            <a:latin typeface="Cambria Math" panose="02040503050406030204" pitchFamily="18" charset="0"/>
                          </a:rPr>
                          <m:t>𝑮</m:t>
                        </m:r>
                      </m:e>
                      <m:sub>
                        <m:r>
                          <a:rPr lang="en-US" altLang="zh-CN" sz="2400" b="0" i="1" smtClean="0">
                            <a:latin typeface="Cambria Math" panose="02040503050406030204" pitchFamily="18" charset="0"/>
                          </a:rPr>
                          <m:t>𝑇</m:t>
                        </m:r>
                      </m:sub>
                    </m:sSub>
                  </m:oMath>
                </a14:m>
                <a:r>
                  <a:rPr lang="zh-CN" altLang="en-US" sz="2400" dirty="0"/>
                  <a:t> </a:t>
                </a:r>
                <a:r>
                  <a:rPr lang="en-US" altLang="zh-CN" sz="2400" dirty="0"/>
                  <a:t>with pseudo</a:t>
                </a:r>
                <a:r>
                  <a:rPr lang="zh-CN" altLang="en-US" sz="2400" dirty="0"/>
                  <a:t> </a:t>
                </a:r>
                <a:r>
                  <a:rPr lang="en-US" altLang="zh-CN" sz="2400" dirty="0"/>
                  <a:t>labels</a:t>
                </a:r>
                <a:r>
                  <a:rPr lang="zh-CN" altLang="en-US" sz="2400" dirty="0"/>
                  <a:t> </a:t>
                </a:r>
                <a14:m>
                  <m:oMath xmlns:m="http://schemas.openxmlformats.org/officeDocument/2006/math">
                    <m:acc>
                      <m:accPr>
                        <m:chr m:val="̂"/>
                        <m:ctrlPr>
                          <a:rPr lang="en-US" altLang="zh-CN" sz="2400" b="0" i="1" smtClean="0">
                            <a:latin typeface="Cambria Math" panose="02040503050406030204" pitchFamily="18" charset="0"/>
                          </a:rPr>
                        </m:ctrlPr>
                      </m:accPr>
                      <m:e>
                        <m:r>
                          <a:rPr lang="en-US" altLang="zh-CN" sz="2400" b="0" i="1" smtClean="0">
                            <a:latin typeface="Cambria Math" panose="02040503050406030204" pitchFamily="18" charset="0"/>
                          </a:rPr>
                          <m:t>𝑌</m:t>
                        </m:r>
                      </m:e>
                    </m:acc>
                  </m:oMath>
                </a14:m>
                <a:r>
                  <a:rPr lang="zh-CN" altLang="en-US" sz="2400" dirty="0"/>
                  <a:t>  </a:t>
                </a:r>
                <a:endParaRPr lang="en-US" sz="2400" dirty="0"/>
              </a:p>
            </p:txBody>
          </p:sp>
        </mc:Choice>
        <mc:Fallback xmlns="">
          <p:sp>
            <p:nvSpPr>
              <p:cNvPr id="97" name="TextBox 96">
                <a:extLst>
                  <a:ext uri="{FF2B5EF4-FFF2-40B4-BE49-F238E27FC236}">
                    <a16:creationId xmlns:a16="http://schemas.microsoft.com/office/drawing/2014/main" id="{C8EB3929-555A-B07B-12D9-4572ADE8E846}"/>
                  </a:ext>
                </a:extLst>
              </p:cNvPr>
              <p:cNvSpPr txBox="1">
                <a:spLocks noRot="1" noChangeAspect="1" noMove="1" noResize="1" noEditPoints="1" noAdjustHandles="1" noChangeArrowheads="1" noChangeShapeType="1" noTextEdit="1"/>
              </p:cNvSpPr>
              <p:nvPr/>
            </p:nvSpPr>
            <p:spPr>
              <a:xfrm>
                <a:off x="641117" y="3142146"/>
                <a:ext cx="5127505" cy="872483"/>
              </a:xfrm>
              <a:prstGeom prst="rect">
                <a:avLst/>
              </a:prstGeom>
              <a:blipFill>
                <a:blip r:embed="rId4"/>
                <a:stretch>
                  <a:fillRect l="-1546" t="-5556" b="-1111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9" name="TextBox 98">
                <a:extLst>
                  <a:ext uri="{FF2B5EF4-FFF2-40B4-BE49-F238E27FC236}">
                    <a16:creationId xmlns:a16="http://schemas.microsoft.com/office/drawing/2014/main" id="{4BA7C169-1EC2-6FF0-3F39-FB5177FFFD9C}"/>
                  </a:ext>
                </a:extLst>
              </p:cNvPr>
              <p:cNvSpPr txBox="1"/>
              <p:nvPr/>
            </p:nvSpPr>
            <p:spPr>
              <a:xfrm>
                <a:off x="641117" y="4105477"/>
                <a:ext cx="5165918" cy="897490"/>
              </a:xfrm>
              <a:prstGeom prst="rect">
                <a:avLst/>
              </a:prstGeom>
              <a:noFill/>
            </p:spPr>
            <p:txBody>
              <a:bodyPr wrap="square" rtlCol="0">
                <a:spAutoFit/>
              </a:bodyPr>
              <a:lstStyle/>
              <a:p>
                <a:pPr marL="342900" indent="-342900">
                  <a:buFont typeface="Arial" panose="020B0604020202020204" pitchFamily="34" charset="0"/>
                  <a:buChar char="•"/>
                </a:pPr>
                <a:r>
                  <a:rPr lang="en-US" sz="2400" dirty="0">
                    <a:solidFill>
                      <a:schemeClr val="tx1"/>
                    </a:solidFill>
                  </a:rPr>
                  <a:t>Use the </a:t>
                </a:r>
                <a:r>
                  <a:rPr lang="en-US" sz="2400" dirty="0" err="1">
                    <a:solidFill>
                      <a:schemeClr val="tx1"/>
                    </a:solidFill>
                  </a:rPr>
                  <a:t>rat</a:t>
                </a:r>
                <a:r>
                  <a:rPr lang="en-US" sz="2400" dirty="0">
                    <a:solidFill>
                      <a:schemeClr val="tx1"/>
                    </a:solidFill>
                  </a:rPr>
                  <a:t>io </a:t>
                </a:r>
                <a14:m>
                  <m:oMath xmlns:m="http://schemas.openxmlformats.org/officeDocument/2006/math">
                    <m:sSubSup>
                      <m:sSubSupPr>
                        <m:ctrlPr>
                          <a:rPr lang="en-US" sz="2400" i="1">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𝐵</m:t>
                        </m:r>
                      </m:e>
                      <m:sub>
                        <m:r>
                          <a:rPr lang="en-US" sz="2400" i="1">
                            <a:solidFill>
                              <a:schemeClr val="tx1"/>
                            </a:solidFill>
                            <a:latin typeface="Cambria Math" panose="02040503050406030204" pitchFamily="18" charset="0"/>
                          </a:rPr>
                          <m:t>𝑖𝑗</m:t>
                        </m:r>
                      </m:sub>
                      <m:sup>
                        <m:r>
                          <a:rPr lang="en-US" sz="2400" i="1">
                            <a:solidFill>
                              <a:schemeClr val="tx1"/>
                            </a:solidFill>
                            <a:latin typeface="Cambria Math" panose="02040503050406030204" pitchFamily="18" charset="0"/>
                          </a:rPr>
                          <m:t>𝑇</m:t>
                        </m:r>
                      </m:sup>
                    </m:sSubSup>
                    <m:r>
                      <a:rPr lang="en-US" sz="2400" i="1">
                        <a:solidFill>
                          <a:schemeClr val="tx1"/>
                        </a:solidFill>
                        <a:latin typeface="Cambria Math" panose="02040503050406030204" pitchFamily="18" charset="0"/>
                      </a:rPr>
                      <m:t>/</m:t>
                    </m:r>
                    <m:sSubSup>
                      <m:sSubSupPr>
                        <m:ctrlPr>
                          <a:rPr lang="en-US" sz="2400" i="1">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𝐵</m:t>
                        </m:r>
                      </m:e>
                      <m:sub>
                        <m:r>
                          <a:rPr lang="en-US" sz="2400" i="1">
                            <a:solidFill>
                              <a:schemeClr val="tx1"/>
                            </a:solidFill>
                            <a:latin typeface="Cambria Math" panose="02040503050406030204" pitchFamily="18" charset="0"/>
                          </a:rPr>
                          <m:t>𝑖𝑗</m:t>
                        </m:r>
                      </m:sub>
                      <m:sup>
                        <m:r>
                          <a:rPr lang="en-US" sz="2400" i="1">
                            <a:solidFill>
                              <a:schemeClr val="tx1"/>
                            </a:solidFill>
                            <a:latin typeface="Cambria Math" panose="02040503050406030204" pitchFamily="18" charset="0"/>
                          </a:rPr>
                          <m:t>𝑆</m:t>
                        </m:r>
                      </m:sup>
                    </m:sSubSup>
                  </m:oMath>
                </a14:m>
                <a:r>
                  <a:rPr lang="en-US" sz="2400" dirty="0">
                    <a:solidFill>
                      <a:schemeClr val="tx1"/>
                    </a:solidFill>
                  </a:rPr>
                  <a:t> as the edge </a:t>
                </a:r>
                <a:r>
                  <a:rPr lang="en-US" sz="2400" dirty="0"/>
                  <a:t>weight to adjust </a:t>
                </a:r>
                <a:r>
                  <a:rPr lang="en-US" sz="2400" dirty="0">
                    <a:solidFill>
                      <a:schemeClr val="tx1"/>
                    </a:solidFill>
                  </a:rPr>
                  <a:t>the source graph</a:t>
                </a:r>
                <a:endParaRPr lang="en-US" sz="2000" dirty="0">
                  <a:solidFill>
                    <a:schemeClr val="tx1"/>
                  </a:solidFill>
                </a:endParaRPr>
              </a:p>
            </p:txBody>
          </p:sp>
        </mc:Choice>
        <mc:Fallback xmlns="">
          <p:sp>
            <p:nvSpPr>
              <p:cNvPr id="99" name="TextBox 98">
                <a:extLst>
                  <a:ext uri="{FF2B5EF4-FFF2-40B4-BE49-F238E27FC236}">
                    <a16:creationId xmlns:a16="http://schemas.microsoft.com/office/drawing/2014/main" id="{4BA7C169-1EC2-6FF0-3F39-FB5177FFFD9C}"/>
                  </a:ext>
                </a:extLst>
              </p:cNvPr>
              <p:cNvSpPr txBox="1">
                <a:spLocks noRot="1" noChangeAspect="1" noMove="1" noResize="1" noEditPoints="1" noAdjustHandles="1" noChangeArrowheads="1" noChangeShapeType="1" noTextEdit="1"/>
              </p:cNvSpPr>
              <p:nvPr/>
            </p:nvSpPr>
            <p:spPr>
              <a:xfrm>
                <a:off x="641117" y="4105477"/>
                <a:ext cx="5165918" cy="897490"/>
              </a:xfrm>
              <a:prstGeom prst="rect">
                <a:avLst/>
              </a:prstGeom>
              <a:blipFill>
                <a:blip r:embed="rId5"/>
                <a:stretch>
                  <a:fillRect l="-1533" t="-2703" b="-141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9C9A2363-0591-E372-5074-B84825CD4646}"/>
                  </a:ext>
                </a:extLst>
              </p:cNvPr>
              <p:cNvSpPr txBox="1"/>
              <p:nvPr/>
            </p:nvSpPr>
            <p:spPr>
              <a:xfrm>
                <a:off x="679530" y="1654619"/>
                <a:ext cx="9838888" cy="491417"/>
              </a:xfrm>
              <a:prstGeom prst="rect">
                <a:avLst/>
              </a:prstGeom>
              <a:noFill/>
            </p:spPr>
            <p:txBody>
              <a:bodyPr wrap="square">
                <a:spAutoFit/>
              </a:bodyPr>
              <a:lstStyle/>
              <a:p>
                <a:r>
                  <a:rPr lang="en-US" sz="2400" dirty="0"/>
                  <a:t>Assume Contextual stochastic block models </a:t>
                </a:r>
                <a14:m>
                  <m:oMath xmlns:m="http://schemas.openxmlformats.org/officeDocument/2006/math">
                    <m:sSub>
                      <m:sSubPr>
                        <m:ctrlPr>
                          <a:rPr lang="en-US" sz="2400" b="0" i="1" smtClean="0">
                            <a:solidFill>
                              <a:schemeClr val="tx1"/>
                            </a:solidFill>
                            <a:latin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d>
                          <m:dPr>
                            <m:ctrlPr>
                              <a:rPr lang="en-US" altLang="zh-CN" sz="2400" i="1">
                                <a:solidFill>
                                  <a:schemeClr val="tx1"/>
                                </a:solidFill>
                                <a:latin typeface="Cambria Math" panose="02040503050406030204" pitchFamily="18" charset="0"/>
                                <a:ea typeface="Cambria Math" panose="02040503050406030204" pitchFamily="18" charset="0"/>
                              </a:rPr>
                            </m:ctrlPr>
                          </m:dPr>
                          <m:e>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b="0" i="1" smtClean="0">
                                    <a:solidFill>
                                      <a:schemeClr val="tx1"/>
                                    </a:solidFill>
                                    <a:latin typeface="Cambria Math" panose="02040503050406030204" pitchFamily="18" charset="0"/>
                                    <a:ea typeface="Cambria Math" panose="02040503050406030204" pitchFamily="18" charset="0"/>
                                  </a:rPr>
                                  <m:t>∃</m:t>
                                </m:r>
                                <m:r>
                                  <a:rPr lang="en-US" altLang="zh-CN" sz="2400" b="0" i="1" smtClean="0">
                                    <a:solidFill>
                                      <a:schemeClr val="tx1"/>
                                    </a:solidFill>
                                    <a:latin typeface="Cambria Math" panose="02040503050406030204" pitchFamily="18" charset="0"/>
                                    <a:ea typeface="Cambria Math" panose="02040503050406030204" pitchFamily="18" charset="0"/>
                                  </a:rPr>
                                  <m:t>𝑒</m:t>
                                </m:r>
                              </m:e>
                              <m:sub>
                                <m:r>
                                  <a:rPr lang="en-US" altLang="zh-CN" sz="2400" b="0" i="1" smtClean="0">
                                    <a:solidFill>
                                      <a:schemeClr val="tx1"/>
                                    </a:solidFill>
                                    <a:latin typeface="Cambria Math" panose="02040503050406030204" pitchFamily="18" charset="0"/>
                                    <a:ea typeface="Cambria Math" panose="02040503050406030204" pitchFamily="18" charset="0"/>
                                  </a:rPr>
                                  <m:t>𝑢𝑣</m:t>
                                </m:r>
                              </m:sub>
                            </m:sSub>
                            <m:r>
                              <a:rPr lang="en-US" altLang="zh-CN" sz="2400" b="0" i="1" smtClean="0">
                                <a:solidFill>
                                  <a:schemeClr val="tx1"/>
                                </a:solidFill>
                                <a:latin typeface="Cambria Math" panose="02040503050406030204" pitchFamily="18" charset="0"/>
                                <a:ea typeface="Cambria Math" panose="02040503050406030204" pitchFamily="18" charset="0"/>
                              </a:rPr>
                              <m:t> </m:t>
                            </m:r>
                          </m:e>
                          <m:e>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𝑌</m:t>
                                </m:r>
                              </m:e>
                              <m:sub>
                                <m:r>
                                  <a:rPr lang="en-US" altLang="zh-CN" sz="2400" b="0" i="1" smtClean="0">
                                    <a:solidFill>
                                      <a:schemeClr val="tx1"/>
                                    </a:solidFill>
                                    <a:latin typeface="Cambria Math" panose="02040503050406030204" pitchFamily="18" charset="0"/>
                                    <a:ea typeface="Cambria Math" panose="02040503050406030204" pitchFamily="18" charset="0"/>
                                  </a:rPr>
                                  <m:t>𝑢</m:t>
                                </m:r>
                              </m:sub>
                            </m:sSub>
                            <m:r>
                              <a:rPr lang="en-US" altLang="zh-CN" sz="2400" b="0" i="1" smtClean="0">
                                <a:solidFill>
                                  <a:schemeClr val="tx1"/>
                                </a:solidFill>
                                <a:latin typeface="Cambria Math" panose="02040503050406030204" pitchFamily="18" charset="0"/>
                                <a:ea typeface="Cambria Math" panose="02040503050406030204" pitchFamily="18" charset="0"/>
                              </a:rPr>
                              <m:t>=</m:t>
                            </m:r>
                            <m:r>
                              <a:rPr lang="en-US" altLang="zh-CN" sz="2400" b="0" i="1" smtClean="0">
                                <a:solidFill>
                                  <a:schemeClr val="tx1"/>
                                </a:solidFill>
                                <a:latin typeface="Cambria Math" panose="02040503050406030204" pitchFamily="18" charset="0"/>
                                <a:ea typeface="Cambria Math" panose="02040503050406030204" pitchFamily="18" charset="0"/>
                              </a:rPr>
                              <m:t>𝑖</m:t>
                            </m:r>
                            <m:r>
                              <a:rPr lang="en-US" altLang="zh-CN" sz="2400" b="0" i="1" smtClean="0">
                                <a:solidFill>
                                  <a:schemeClr val="tx1"/>
                                </a:solidFill>
                                <a:latin typeface="Cambria Math" panose="02040503050406030204" pitchFamily="18" charset="0"/>
                                <a:ea typeface="Cambria Math" panose="02040503050406030204" pitchFamily="18" charset="0"/>
                              </a:rPr>
                              <m:t>, </m:t>
                            </m:r>
                            <m:sSub>
                              <m:sSubPr>
                                <m:ctrlPr>
                                  <a:rPr lang="en-US" altLang="zh-CN" sz="2400" b="0" i="1" smtClean="0">
                                    <a:solidFill>
                                      <a:schemeClr val="tx1"/>
                                    </a:solidFill>
                                    <a:latin typeface="Cambria Math" panose="02040503050406030204" pitchFamily="18" charset="0"/>
                                    <a:ea typeface="Cambria Math" panose="02040503050406030204" pitchFamily="18" charset="0"/>
                                  </a:rPr>
                                </m:ctrlPr>
                              </m:sSubPr>
                              <m:e>
                                <m:r>
                                  <a:rPr lang="en-US" altLang="zh-CN" sz="2400" b="0" i="1" smtClean="0">
                                    <a:solidFill>
                                      <a:schemeClr val="tx1"/>
                                    </a:solidFill>
                                    <a:latin typeface="Cambria Math" panose="02040503050406030204" pitchFamily="18" charset="0"/>
                                    <a:ea typeface="Cambria Math" panose="02040503050406030204" pitchFamily="18" charset="0"/>
                                  </a:rPr>
                                  <m:t>𝑌</m:t>
                                </m:r>
                              </m:e>
                              <m:sub>
                                <m:r>
                                  <a:rPr lang="en-US" altLang="zh-CN" sz="2400" b="0" i="1" smtClean="0">
                                    <a:solidFill>
                                      <a:schemeClr val="tx1"/>
                                    </a:solidFill>
                                    <a:latin typeface="Cambria Math" panose="02040503050406030204" pitchFamily="18" charset="0"/>
                                    <a:ea typeface="Cambria Math" panose="02040503050406030204" pitchFamily="18" charset="0"/>
                                  </a:rPr>
                                  <m:t>𝑣</m:t>
                                </m:r>
                              </m:sub>
                            </m:sSub>
                            <m:r>
                              <a:rPr lang="en-US" altLang="zh-CN" sz="2400" b="0" i="1" smtClean="0">
                                <a:solidFill>
                                  <a:schemeClr val="tx1"/>
                                </a:solidFill>
                                <a:latin typeface="Cambria Math" panose="02040503050406030204" pitchFamily="18" charset="0"/>
                                <a:ea typeface="Cambria Math" panose="02040503050406030204" pitchFamily="18" charset="0"/>
                              </a:rPr>
                              <m:t>=</m:t>
                            </m:r>
                            <m:r>
                              <a:rPr lang="en-US" altLang="zh-CN" sz="2400" b="0" i="1" smtClean="0">
                                <a:solidFill>
                                  <a:schemeClr val="tx1"/>
                                </a:solidFill>
                                <a:latin typeface="Cambria Math" panose="02040503050406030204" pitchFamily="18" charset="0"/>
                                <a:ea typeface="Cambria Math" panose="02040503050406030204" pitchFamily="18" charset="0"/>
                              </a:rPr>
                              <m:t>𝑗</m:t>
                            </m:r>
                          </m:e>
                        </m:d>
                        <m:r>
                          <a:rPr lang="en-US" altLang="zh-CN" sz="2400" b="0" i="1" smtClean="0">
                            <a:solidFill>
                              <a:schemeClr val="tx1"/>
                            </a:solidFill>
                            <a:latin typeface="Cambria Math" panose="02040503050406030204" pitchFamily="18" charset="0"/>
                            <a:ea typeface="Cambria Math" panose="02040503050406030204" pitchFamily="18" charset="0"/>
                          </a:rPr>
                          <m:t>≜</m:t>
                        </m:r>
                        <m:r>
                          <a:rPr lang="en-US" sz="2400" b="0" i="1" smtClean="0">
                            <a:solidFill>
                              <a:schemeClr val="tx1"/>
                            </a:solidFill>
                            <a:latin typeface="Cambria Math" panose="02040503050406030204" pitchFamily="18" charset="0"/>
                          </a:rPr>
                          <m:t>𝐵</m:t>
                        </m:r>
                      </m:e>
                      <m:sub>
                        <m:r>
                          <a:rPr lang="en-US" sz="2400" b="0" i="1" smtClean="0">
                            <a:solidFill>
                              <a:schemeClr val="tx1"/>
                            </a:solidFill>
                            <a:latin typeface="Cambria Math" panose="02040503050406030204" pitchFamily="18" charset="0"/>
                          </a:rPr>
                          <m:t>𝑖𝑗</m:t>
                        </m:r>
                      </m:sub>
                    </m:sSub>
                  </m:oMath>
                </a14:m>
                <a:endParaRPr lang="en-US" dirty="0"/>
              </a:p>
            </p:txBody>
          </p:sp>
        </mc:Choice>
        <mc:Fallback xmlns="">
          <p:sp>
            <p:nvSpPr>
              <p:cNvPr id="4" name="TextBox 3">
                <a:extLst>
                  <a:ext uri="{FF2B5EF4-FFF2-40B4-BE49-F238E27FC236}">
                    <a16:creationId xmlns:a16="http://schemas.microsoft.com/office/drawing/2014/main" id="{9C9A2363-0591-E372-5074-B84825CD4646}"/>
                  </a:ext>
                </a:extLst>
              </p:cNvPr>
              <p:cNvSpPr txBox="1">
                <a:spLocks noRot="1" noChangeAspect="1" noMove="1" noResize="1" noEditPoints="1" noAdjustHandles="1" noChangeArrowheads="1" noChangeShapeType="1" noTextEdit="1"/>
              </p:cNvSpPr>
              <p:nvPr/>
            </p:nvSpPr>
            <p:spPr>
              <a:xfrm>
                <a:off x="679530" y="1654619"/>
                <a:ext cx="9838888" cy="491417"/>
              </a:xfrm>
              <a:prstGeom prst="rect">
                <a:avLst/>
              </a:prstGeom>
              <a:blipFill>
                <a:blip r:embed="rId6"/>
                <a:stretch>
                  <a:fillRect l="-929" t="-8642" b="-22222"/>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EF290723-FCF3-F4DC-0A7D-7903F0744829}"/>
              </a:ext>
            </a:extLst>
          </p:cNvPr>
          <p:cNvPicPr>
            <a:picLocks noChangeAspect="1"/>
          </p:cNvPicPr>
          <p:nvPr/>
        </p:nvPicPr>
        <p:blipFill rotWithShape="1">
          <a:blip r:embed="rId7"/>
          <a:srcRect r="50001" b="50191"/>
          <a:stretch/>
        </p:blipFill>
        <p:spPr>
          <a:xfrm>
            <a:off x="7193405" y="2412319"/>
            <a:ext cx="3530685" cy="1629687"/>
          </a:xfrm>
          <a:prstGeom prst="rect">
            <a:avLst/>
          </a:prstGeom>
        </p:spPr>
      </p:pic>
      <p:pic>
        <p:nvPicPr>
          <p:cNvPr id="6" name="Picture 5">
            <a:extLst>
              <a:ext uri="{FF2B5EF4-FFF2-40B4-BE49-F238E27FC236}">
                <a16:creationId xmlns:a16="http://schemas.microsoft.com/office/drawing/2014/main" id="{7A376ADA-B5A0-6A39-7B9B-5E2A2C76911A}"/>
              </a:ext>
            </a:extLst>
          </p:cNvPr>
          <p:cNvPicPr>
            <a:picLocks noChangeAspect="1"/>
          </p:cNvPicPr>
          <p:nvPr/>
        </p:nvPicPr>
        <p:blipFill rotWithShape="1">
          <a:blip r:embed="rId7"/>
          <a:srcRect t="51504" r="50001"/>
          <a:stretch/>
        </p:blipFill>
        <p:spPr>
          <a:xfrm>
            <a:off x="7125672" y="4266912"/>
            <a:ext cx="3666152" cy="1647600"/>
          </a:xfrm>
          <a:prstGeom prst="rect">
            <a:avLst/>
          </a:prstGeom>
        </p:spPr>
      </p:pic>
      <p:sp>
        <p:nvSpPr>
          <p:cNvPr id="8" name="TextBox 7">
            <a:extLst>
              <a:ext uri="{FF2B5EF4-FFF2-40B4-BE49-F238E27FC236}">
                <a16:creationId xmlns:a16="http://schemas.microsoft.com/office/drawing/2014/main" id="{6B60EDDD-260D-4999-EB45-2F6A19F686B8}"/>
              </a:ext>
            </a:extLst>
          </p:cNvPr>
          <p:cNvSpPr txBox="1"/>
          <p:nvPr/>
        </p:nvSpPr>
        <p:spPr>
          <a:xfrm>
            <a:off x="448174" y="6342591"/>
            <a:ext cx="11375923" cy="461665"/>
          </a:xfrm>
          <a:prstGeom prst="rect">
            <a:avLst/>
          </a:prstGeom>
          <a:noFill/>
        </p:spPr>
        <p:txBody>
          <a:bodyPr wrap="square">
            <a:spAutoFit/>
          </a:bodyPr>
          <a:lstStyle/>
          <a:p>
            <a:r>
              <a:rPr lang="en-US" sz="1200" dirty="0">
                <a:solidFill>
                  <a:schemeClr val="tx1">
                    <a:lumMod val="50000"/>
                    <a:lumOff val="50000"/>
                  </a:schemeClr>
                </a:solidFill>
                <a:latin typeface="Arial" panose="020B0604020202020204" pitchFamily="34" charset="0"/>
              </a:rPr>
              <a:t>Deshpande, et al. “Contextual stochastic block models.” </a:t>
            </a:r>
            <a:r>
              <a:rPr lang="zh-CN" altLang="en-US" sz="1200" dirty="0">
                <a:solidFill>
                  <a:schemeClr val="tx1">
                    <a:lumMod val="50000"/>
                    <a:lumOff val="50000"/>
                  </a:schemeClr>
                </a:solidFill>
                <a:latin typeface="Arial" panose="020B0604020202020204" pitchFamily="34" charset="0"/>
              </a:rPr>
              <a:t> </a:t>
            </a:r>
            <a:r>
              <a:rPr lang="en-US" altLang="zh-CN" sz="1200" dirty="0">
                <a:solidFill>
                  <a:schemeClr val="tx1">
                    <a:lumMod val="50000"/>
                    <a:lumOff val="50000"/>
                  </a:schemeClr>
                </a:solidFill>
                <a:latin typeface="Arial" panose="020B0604020202020204" pitchFamily="34" charset="0"/>
              </a:rPr>
              <a:t>NeurIPS</a:t>
            </a:r>
            <a:r>
              <a:rPr lang="zh-CN" altLang="en-US" sz="1200" dirty="0">
                <a:solidFill>
                  <a:schemeClr val="tx1">
                    <a:lumMod val="50000"/>
                    <a:lumOff val="50000"/>
                  </a:schemeClr>
                </a:solidFill>
                <a:latin typeface="Arial" panose="020B0604020202020204" pitchFamily="34" charset="0"/>
              </a:rPr>
              <a:t> </a:t>
            </a:r>
            <a:r>
              <a:rPr lang="en-US" sz="1200" dirty="0">
                <a:solidFill>
                  <a:schemeClr val="tx1">
                    <a:lumMod val="50000"/>
                    <a:lumOff val="50000"/>
                  </a:schemeClr>
                </a:solidFill>
                <a:latin typeface="Arial" panose="020B0604020202020204" pitchFamily="34" charset="0"/>
              </a:rPr>
              <a:t>2018.</a:t>
            </a:r>
            <a:endParaRPr lang="en-US" sz="1200" b="0" i="0" dirty="0">
              <a:solidFill>
                <a:schemeClr val="tx1">
                  <a:lumMod val="50000"/>
                  <a:lumOff val="50000"/>
                </a:schemeClr>
              </a:solidFill>
              <a:effectLst/>
              <a:latin typeface="Arial" panose="020B0604020202020204" pitchFamily="34" charset="0"/>
            </a:endParaRPr>
          </a:p>
          <a:p>
            <a:r>
              <a:rPr lang="en-US" sz="1200" b="0" i="0" dirty="0">
                <a:solidFill>
                  <a:schemeClr val="tx1">
                    <a:lumMod val="50000"/>
                    <a:lumOff val="50000"/>
                  </a:schemeClr>
                </a:solidFill>
                <a:effectLst/>
                <a:latin typeface="Arial" panose="020B0604020202020204" pitchFamily="34" charset="0"/>
              </a:rPr>
              <a:t>Liu, et al. “Structural re-weighting improves graph domain adaptation</a:t>
            </a:r>
            <a:r>
              <a:rPr lang="en-US" altLang="zh-CN" sz="1200" dirty="0">
                <a:solidFill>
                  <a:schemeClr val="tx1">
                    <a:lumMod val="50000"/>
                    <a:lumOff val="50000"/>
                  </a:schemeClr>
                </a:solidFill>
                <a:latin typeface="Arial" panose="020B0604020202020204" pitchFamily="34" charset="0"/>
              </a:rPr>
              <a:t>,</a:t>
            </a:r>
            <a:r>
              <a:rPr lang="en-US" sz="1200" b="0" i="0" dirty="0">
                <a:solidFill>
                  <a:schemeClr val="tx1">
                    <a:lumMod val="50000"/>
                    <a:lumOff val="50000"/>
                  </a:schemeClr>
                </a:solidFill>
                <a:effectLst/>
                <a:latin typeface="Arial" panose="020B0604020202020204" pitchFamily="34" charset="0"/>
              </a:rPr>
              <a:t>”</a:t>
            </a:r>
            <a:r>
              <a:rPr lang="zh-CN" altLang="en-US" sz="1200" b="0" i="0" dirty="0">
                <a:solidFill>
                  <a:schemeClr val="tx1">
                    <a:lumMod val="50000"/>
                    <a:lumOff val="50000"/>
                  </a:schemeClr>
                </a:solidFill>
                <a:effectLst/>
                <a:latin typeface="Arial" panose="020B0604020202020204" pitchFamily="34" charset="0"/>
              </a:rPr>
              <a:t> </a:t>
            </a:r>
            <a:r>
              <a:rPr lang="en-US" altLang="zh-CN" sz="1200" b="0" i="0" dirty="0">
                <a:solidFill>
                  <a:schemeClr val="tx1">
                    <a:lumMod val="50000"/>
                    <a:lumOff val="50000"/>
                  </a:schemeClr>
                </a:solidFill>
                <a:effectLst/>
                <a:latin typeface="Arial" panose="020B0604020202020204" pitchFamily="34" charset="0"/>
              </a:rPr>
              <a:t>ICML</a:t>
            </a:r>
            <a:r>
              <a:rPr lang="zh-CN" altLang="en-US" sz="1200" b="0" i="0" dirty="0">
                <a:solidFill>
                  <a:schemeClr val="tx1">
                    <a:lumMod val="50000"/>
                    <a:lumOff val="50000"/>
                  </a:schemeClr>
                </a:solidFill>
                <a:effectLst/>
                <a:latin typeface="Arial" panose="020B0604020202020204" pitchFamily="34" charset="0"/>
              </a:rPr>
              <a:t> </a:t>
            </a:r>
            <a:r>
              <a:rPr lang="en-US" altLang="zh-CN" sz="1200" b="0" i="0" dirty="0">
                <a:solidFill>
                  <a:schemeClr val="tx1">
                    <a:lumMod val="50000"/>
                    <a:lumOff val="50000"/>
                  </a:schemeClr>
                </a:solidFill>
                <a:effectLst/>
                <a:latin typeface="Arial" panose="020B0604020202020204" pitchFamily="34" charset="0"/>
              </a:rPr>
              <a:t>2023</a:t>
            </a:r>
            <a:r>
              <a:rPr lang="en-US" sz="1200" b="0" i="0" dirty="0">
                <a:solidFill>
                  <a:schemeClr val="tx1">
                    <a:lumMod val="50000"/>
                    <a:lumOff val="50000"/>
                  </a:schemeClr>
                </a:solidFill>
                <a:effectLst/>
                <a:latin typeface="Arial" panose="020B0604020202020204" pitchFamily="34" charset="0"/>
              </a:rPr>
              <a:t> </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14FE42D3-AEC6-9908-E580-54B6CCD7C9C4}"/>
                  </a:ext>
                </a:extLst>
              </p:cNvPr>
              <p:cNvSpPr txBox="1"/>
              <p:nvPr/>
            </p:nvSpPr>
            <p:spPr>
              <a:xfrm>
                <a:off x="679530" y="5139626"/>
                <a:ext cx="6627432" cy="1200329"/>
              </a:xfrm>
              <a:prstGeom prst="rect">
                <a:avLst/>
              </a:prstGeom>
              <a:noFill/>
            </p:spPr>
            <p:txBody>
              <a:bodyPr wrap="square">
                <a:spAutoFit/>
              </a:bodyPr>
              <a:lstStyle/>
              <a:p>
                <a:pPr marL="342900" indent="-342900">
                  <a:buFont typeface="Arial" panose="020B0604020202020204" pitchFamily="34" charset="0"/>
                  <a:buChar char="•"/>
                </a:pPr>
                <a:r>
                  <a:rPr lang="en-US" sz="2400" dirty="0">
                    <a:solidFill>
                      <a:srgbClr val="C00000"/>
                    </a:solidFill>
                  </a:rPr>
                  <a:t>Require no label distribution shift </a:t>
                </a:r>
              </a:p>
              <a:p>
                <a:r>
                  <a:rPr lang="en-US" altLang="zh-CN" sz="2400" b="0" dirty="0">
                    <a:solidFill>
                      <a:srgbClr val="C00000"/>
                    </a:solidFill>
                    <a:ea typeface="Cambria Math" panose="02040503050406030204" pitchFamily="18" charset="0"/>
                  </a:rPr>
                  <a:t>	</a:t>
                </a:r>
                <a14:m>
                  <m:oMath xmlns:m="http://schemas.openxmlformats.org/officeDocument/2006/math">
                    <m:sSub>
                      <m:sSubPr>
                        <m:ctrlPr>
                          <a:rPr lang="en-US" altLang="zh-CN" sz="2400" b="0" i="1" smtClean="0">
                            <a:solidFill>
                              <a:srgbClr val="C00000"/>
                            </a:solidFill>
                            <a:latin typeface="Cambria Math" panose="02040503050406030204" pitchFamily="18" charset="0"/>
                            <a:ea typeface="Cambria Math" panose="02040503050406030204" pitchFamily="18" charset="0"/>
                          </a:rPr>
                        </m:ctrlPr>
                      </m:sSubPr>
                      <m:e>
                        <m:r>
                          <a:rPr lang="en-US" altLang="zh-CN" sz="2400" i="1" smtClean="0">
                            <a:solidFill>
                              <a:srgbClr val="C00000"/>
                            </a:solidFill>
                            <a:latin typeface="Cambria Math" panose="02040503050406030204" pitchFamily="18" charset="0"/>
                            <a:ea typeface="Cambria Math" panose="02040503050406030204" pitchFamily="18" charset="0"/>
                          </a:rPr>
                          <m:t>ℙ</m:t>
                        </m:r>
                      </m:e>
                      <m:sub>
                        <m:r>
                          <a:rPr lang="en-US" altLang="zh-CN" sz="2400" b="0" i="1" smtClean="0">
                            <a:solidFill>
                              <a:srgbClr val="C00000"/>
                            </a:solidFill>
                            <a:latin typeface="Cambria Math" panose="02040503050406030204" pitchFamily="18" charset="0"/>
                            <a:ea typeface="Cambria Math" panose="02040503050406030204" pitchFamily="18" charset="0"/>
                          </a:rPr>
                          <m:t>𝑆</m:t>
                        </m:r>
                      </m:sub>
                    </m:sSub>
                    <m:d>
                      <m:dPr>
                        <m:ctrlPr>
                          <a:rPr lang="en-US" altLang="zh-CN" sz="2400" i="1">
                            <a:solidFill>
                              <a:srgbClr val="C00000"/>
                            </a:solidFill>
                            <a:latin typeface="Cambria Math" panose="02040503050406030204" pitchFamily="18" charset="0"/>
                          </a:rPr>
                        </m:ctrlPr>
                      </m:dPr>
                      <m:e>
                        <m:r>
                          <a:rPr lang="en-US" altLang="zh-CN" sz="2400" i="1">
                            <a:solidFill>
                              <a:srgbClr val="C00000"/>
                            </a:solidFill>
                            <a:latin typeface="Cambria Math" panose="02040503050406030204" pitchFamily="18" charset="0"/>
                          </a:rPr>
                          <m:t>𝑌</m:t>
                        </m:r>
                      </m:e>
                    </m:d>
                    <m:r>
                      <a:rPr lang="en-US" altLang="zh-CN" sz="2400" b="0" i="1" smtClean="0">
                        <a:solidFill>
                          <a:srgbClr val="C00000"/>
                        </a:solidFill>
                        <a:latin typeface="Cambria Math" panose="02040503050406030204" pitchFamily="18" charset="0"/>
                      </a:rPr>
                      <m:t>=</m:t>
                    </m:r>
                    <m:sSub>
                      <m:sSubPr>
                        <m:ctrlPr>
                          <a:rPr lang="en-US" altLang="zh-CN" sz="2400" i="1">
                            <a:solidFill>
                              <a:srgbClr val="C00000"/>
                            </a:solidFill>
                            <a:latin typeface="Cambria Math" panose="02040503050406030204" pitchFamily="18" charset="0"/>
                            <a:ea typeface="Cambria Math" panose="02040503050406030204" pitchFamily="18" charset="0"/>
                          </a:rPr>
                        </m:ctrlPr>
                      </m:sSubPr>
                      <m:e>
                        <m:r>
                          <a:rPr lang="en-US" altLang="zh-CN" sz="2400" i="1">
                            <a:solidFill>
                              <a:srgbClr val="C00000"/>
                            </a:solidFill>
                            <a:latin typeface="Cambria Math" panose="02040503050406030204" pitchFamily="18" charset="0"/>
                            <a:ea typeface="Cambria Math" panose="02040503050406030204" pitchFamily="18" charset="0"/>
                          </a:rPr>
                          <m:t>ℙ</m:t>
                        </m:r>
                      </m:e>
                      <m:sub>
                        <m:r>
                          <a:rPr lang="en-US" altLang="zh-CN" sz="2400" b="0" i="1" smtClean="0">
                            <a:solidFill>
                              <a:srgbClr val="C00000"/>
                            </a:solidFill>
                            <a:latin typeface="Cambria Math" panose="02040503050406030204" pitchFamily="18" charset="0"/>
                            <a:ea typeface="Cambria Math" panose="02040503050406030204" pitchFamily="18" charset="0"/>
                          </a:rPr>
                          <m:t>𝑇</m:t>
                        </m:r>
                      </m:sub>
                    </m:sSub>
                    <m:d>
                      <m:dPr>
                        <m:ctrlPr>
                          <a:rPr lang="en-US" altLang="zh-CN" sz="2400" i="1">
                            <a:solidFill>
                              <a:srgbClr val="C00000"/>
                            </a:solidFill>
                            <a:latin typeface="Cambria Math" panose="02040503050406030204" pitchFamily="18" charset="0"/>
                          </a:rPr>
                        </m:ctrlPr>
                      </m:dPr>
                      <m:e>
                        <m:r>
                          <a:rPr lang="en-US" altLang="zh-CN" sz="2400" i="1">
                            <a:solidFill>
                              <a:srgbClr val="C00000"/>
                            </a:solidFill>
                            <a:latin typeface="Cambria Math" panose="02040503050406030204" pitchFamily="18" charset="0"/>
                          </a:rPr>
                          <m:t>𝑌</m:t>
                        </m:r>
                      </m:e>
                    </m:d>
                  </m:oMath>
                </a14:m>
                <a:endParaRPr lang="en-US" sz="2400" dirty="0">
                  <a:solidFill>
                    <a:srgbClr val="C00000"/>
                  </a:solidFill>
                </a:endParaRPr>
              </a:p>
              <a:p>
                <a:endParaRPr lang="en-US" sz="2400" dirty="0">
                  <a:solidFill>
                    <a:srgbClr val="C00000"/>
                  </a:solidFill>
                </a:endParaRPr>
              </a:p>
            </p:txBody>
          </p:sp>
        </mc:Choice>
        <mc:Fallback xmlns="">
          <p:sp>
            <p:nvSpPr>
              <p:cNvPr id="7" name="TextBox 6">
                <a:extLst>
                  <a:ext uri="{FF2B5EF4-FFF2-40B4-BE49-F238E27FC236}">
                    <a16:creationId xmlns:a16="http://schemas.microsoft.com/office/drawing/2014/main" id="{14FE42D3-AEC6-9908-E580-54B6CCD7C9C4}"/>
                  </a:ext>
                </a:extLst>
              </p:cNvPr>
              <p:cNvSpPr txBox="1">
                <a:spLocks noRot="1" noChangeAspect="1" noMove="1" noResize="1" noEditPoints="1" noAdjustHandles="1" noChangeArrowheads="1" noChangeShapeType="1" noTextEdit="1"/>
              </p:cNvSpPr>
              <p:nvPr/>
            </p:nvSpPr>
            <p:spPr>
              <a:xfrm>
                <a:off x="679530" y="5139626"/>
                <a:ext cx="6627432" cy="1200329"/>
              </a:xfrm>
              <a:prstGeom prst="rect">
                <a:avLst/>
              </a:prstGeom>
              <a:blipFill>
                <a:blip r:embed="rId8"/>
                <a:stretch>
                  <a:fillRect l="-1195" t="-4061"/>
                </a:stretch>
              </a:blipFill>
            </p:spPr>
            <p:txBody>
              <a:bodyPr/>
              <a:lstStyle/>
              <a:p>
                <a:r>
                  <a:rPr lang="en-US">
                    <a:noFill/>
                  </a:rPr>
                  <a:t> </a:t>
                </a:r>
              </a:p>
            </p:txBody>
          </p:sp>
        </mc:Fallback>
      </mc:AlternateContent>
    </p:spTree>
    <p:extLst>
      <p:ext uri="{BB962C8B-B14F-4D97-AF65-F5344CB8AC3E}">
        <p14:creationId xmlns:p14="http://schemas.microsoft.com/office/powerpoint/2010/main" val="11855030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17</a:t>
            </a:fld>
            <a:endParaRPr lang="en-US"/>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790454" y="-109149"/>
            <a:ext cx="11033643" cy="1149094"/>
          </a:xfrm>
        </p:spPr>
        <p:txBody>
          <a:bodyPr>
            <a:normAutofit fontScale="90000"/>
          </a:bodyPr>
          <a:lstStyle/>
          <a:p>
            <a:pPr algn="ctr"/>
            <a:r>
              <a:rPr lang="en-US" dirty="0">
                <a:solidFill>
                  <a:srgbClr val="C00000"/>
                </a:solidFill>
              </a:rPr>
              <a:t>Pair-Align: P</a:t>
            </a:r>
            <a:r>
              <a:rPr lang="en-US" sz="4400" dirty="0">
                <a:solidFill>
                  <a:srgbClr val="C00000"/>
                </a:solidFill>
              </a:rPr>
              <a:t>airwise Edge-label </a:t>
            </a:r>
            <a:r>
              <a:rPr lang="en-US" dirty="0">
                <a:solidFill>
                  <a:srgbClr val="C00000"/>
                </a:solidFill>
              </a:rPr>
              <a:t>D</a:t>
            </a:r>
            <a:r>
              <a:rPr lang="en-US" sz="4400" dirty="0">
                <a:solidFill>
                  <a:srgbClr val="C00000"/>
                </a:solidFill>
              </a:rPr>
              <a:t>istribution </a:t>
            </a:r>
            <a:r>
              <a:rPr lang="en-US" dirty="0">
                <a:solidFill>
                  <a:srgbClr val="C00000"/>
                </a:solidFill>
              </a:rPr>
              <a:t>A</a:t>
            </a:r>
            <a:r>
              <a:rPr lang="en-US" sz="4400" dirty="0">
                <a:solidFill>
                  <a:srgbClr val="C00000"/>
                </a:solidFill>
              </a:rPr>
              <a:t>lignment</a:t>
            </a:r>
            <a:endParaRPr lang="en-US" dirty="0">
              <a:solidFill>
                <a:srgbClr val="C00000"/>
              </a:solidFill>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94039BB9-E969-D3FD-745A-FBB85809EC14}"/>
                  </a:ext>
                </a:extLst>
              </p:cNvPr>
              <p:cNvSpPr txBox="1"/>
              <p:nvPr/>
            </p:nvSpPr>
            <p:spPr>
              <a:xfrm>
                <a:off x="211276" y="893266"/>
                <a:ext cx="8014402" cy="1735668"/>
              </a:xfrm>
              <a:prstGeom prst="rect">
                <a:avLst/>
              </a:prstGeom>
              <a:noFill/>
            </p:spPr>
            <p:txBody>
              <a:bodyPr wrap="square" rtlCol="0">
                <a:spAutoFit/>
              </a:bodyPr>
              <a:lstStyle/>
              <a:p>
                <a:pPr marL="457200" indent="-457200">
                  <a:buFont typeface="Arial" panose="020B0604020202020204" pitchFamily="34" charset="0"/>
                  <a:buChar char="•"/>
                </a:pPr>
                <a:r>
                  <a:rPr lang="en-US" altLang="zh-CN" sz="2800" dirty="0">
                    <a:solidFill>
                      <a:schemeClr val="accent1"/>
                    </a:solidFill>
                  </a:rPr>
                  <a:t>E</a:t>
                </a:r>
                <a:r>
                  <a:rPr lang="en-US" sz="2800" dirty="0">
                    <a:solidFill>
                      <a:schemeClr val="accent1"/>
                    </a:solidFill>
                  </a:rPr>
                  <a:t>stimate </a:t>
                </a:r>
                <a:r>
                  <a:rPr lang="en-US" sz="2800" dirty="0"/>
                  <a:t>the ratio between conditional neighbor label distributions</a:t>
                </a:r>
                <a:endParaRPr lang="en-US" altLang="zh-CN" sz="2800" b="0" i="1" dirty="0">
                  <a:solidFill>
                    <a:schemeClr val="tx1"/>
                  </a:solidFill>
                  <a:latin typeface="Cambria Math" panose="02040503050406030204" pitchFamily="18" charset="0"/>
                </a:endParaRPr>
              </a:p>
              <a:p>
                <a:pPr lvl="3"/>
                <a14:m>
                  <m:oMathPara xmlns:m="http://schemas.openxmlformats.org/officeDocument/2006/math">
                    <m:oMathParaPr>
                      <m:jc m:val="centerGroup"/>
                    </m:oMathParaPr>
                    <m:oMath xmlns:m="http://schemas.openxmlformats.org/officeDocument/2006/math">
                      <m:sSub>
                        <m:sSubPr>
                          <m:ctrlPr>
                            <a:rPr lang="en-US" altLang="zh-CN" sz="2400" b="0" i="1" smtClean="0">
                              <a:solidFill>
                                <a:schemeClr val="tx1"/>
                              </a:solidFill>
                              <a:latin typeface="Cambria Math" panose="02040503050406030204" pitchFamily="18" charset="0"/>
                            </a:rPr>
                          </m:ctrlPr>
                        </m:sSubPr>
                        <m:e>
                          <m:r>
                            <a:rPr lang="en-US" altLang="zh-CN" sz="2400" b="0" i="1" smtClean="0">
                              <a:solidFill>
                                <a:schemeClr val="tx1"/>
                              </a:solidFill>
                              <a:latin typeface="Cambria Math" panose="02040503050406030204" pitchFamily="18" charset="0"/>
                            </a:rPr>
                            <m:t>𝛾</m:t>
                          </m:r>
                        </m:e>
                        <m:sub>
                          <m:r>
                            <a:rPr lang="en-US" altLang="zh-CN" sz="2400" b="0" i="1" smtClean="0">
                              <a:solidFill>
                                <a:schemeClr val="tx1"/>
                              </a:solidFill>
                              <a:latin typeface="Cambria Math" panose="02040503050406030204" pitchFamily="18" charset="0"/>
                            </a:rPr>
                            <m:t>𝑖𝑗</m:t>
                          </m:r>
                        </m:sub>
                      </m:sSub>
                      <m:r>
                        <a:rPr lang="en-US" altLang="zh-CN" sz="2400" b="0" i="1" smtClean="0">
                          <a:solidFill>
                            <a:schemeClr val="tx1"/>
                          </a:solidFill>
                          <a:latin typeface="Cambria Math" panose="02040503050406030204" pitchFamily="18" charset="0"/>
                        </a:rPr>
                        <m:t>=</m:t>
                      </m:r>
                      <m:f>
                        <m:fPr>
                          <m:ctrlPr>
                            <a:rPr lang="en-US" altLang="zh-CN" sz="2400" b="0" i="1" smtClean="0">
                              <a:solidFill>
                                <a:schemeClr val="tx1"/>
                              </a:solidFill>
                              <a:latin typeface="Cambria Math" panose="02040503050406030204" pitchFamily="18" charset="0"/>
                            </a:rPr>
                          </m:ctrlPr>
                        </m:fPr>
                        <m:num>
                          <m:sSub>
                            <m:sSubPr>
                              <m:ctrlPr>
                                <a:rPr lang="en-US" sz="2400" i="1">
                                  <a:solidFill>
                                    <a:schemeClr val="tx1"/>
                                  </a:solidFill>
                                  <a:latin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sz="2400" i="1">
                                  <a:solidFill>
                                    <a:schemeClr val="tx1"/>
                                  </a:solidFill>
                                  <a:latin typeface="Cambria Math" panose="02040503050406030204" pitchFamily="18" charset="0"/>
                                </a:rPr>
                                <m:t>𝑇</m:t>
                              </m:r>
                            </m:sub>
                          </m:sSub>
                          <m:d>
                            <m:dPr>
                              <m:ctrlPr>
                                <a:rPr lang="en-US" sz="2400" i="1">
                                  <a:solidFill>
                                    <a:schemeClr val="tx1"/>
                                  </a:solidFill>
                                  <a:latin typeface="Cambria Math" panose="02040503050406030204" pitchFamily="18" charset="0"/>
                                </a:rPr>
                              </m:ctrlPr>
                            </m:dPr>
                            <m:e>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𝑌</m:t>
                                  </m:r>
                                </m:e>
                                <m:sub>
                                  <m:r>
                                    <a:rPr lang="en-US" sz="2400" i="1">
                                      <a:solidFill>
                                        <a:schemeClr val="tx1"/>
                                      </a:solidFill>
                                      <a:latin typeface="Cambria Math" panose="02040503050406030204" pitchFamily="18" charset="0"/>
                                    </a:rPr>
                                    <m:t>𝑣</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𝑖</m:t>
                              </m:r>
                              <m:r>
                                <a:rPr lang="en-US" sz="2400" i="1">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𝑌</m:t>
                                  </m:r>
                                </m:e>
                                <m:sub>
                                  <m:r>
                                    <a:rPr lang="en-US" sz="2400" i="1">
                                      <a:solidFill>
                                        <a:schemeClr val="tx1"/>
                                      </a:solidFill>
                                      <a:latin typeface="Cambria Math" panose="02040503050406030204" pitchFamily="18" charset="0"/>
                                    </a:rPr>
                                    <m:t>𝑢</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 </m:t>
                              </m:r>
                              <m:r>
                                <a:rPr lang="en-US" sz="2400" i="1">
                                  <a:solidFill>
                                    <a:schemeClr val="tx1"/>
                                  </a:solidFill>
                                  <a:latin typeface="Cambria Math" panose="02040503050406030204" pitchFamily="18" charset="0"/>
                                </a:rPr>
                                <m:t>𝑣</m:t>
                              </m:r>
                              <m:r>
                                <a:rPr lang="en-US" sz="2400" i="1">
                                  <a:solidFill>
                                    <a:schemeClr val="tx1"/>
                                  </a:solidFill>
                                  <a:latin typeface="Cambria Math" panose="02040503050406030204" pitchFamily="18" charset="0"/>
                                  <a:ea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a:solidFill>
                                        <a:schemeClr val="tx1"/>
                                      </a:solidFill>
                                      <a:latin typeface="Cambria Math" panose="02040503050406030204" pitchFamily="18" charset="0"/>
                                    </a:rPr>
                                    <m:t>𝒩</m:t>
                                  </m:r>
                                </m:e>
                                <m:sub>
                                  <m:r>
                                    <a:rPr lang="en-US" sz="2400" i="1">
                                      <a:solidFill>
                                        <a:schemeClr val="tx1"/>
                                      </a:solidFill>
                                      <a:latin typeface="Cambria Math" panose="02040503050406030204" pitchFamily="18" charset="0"/>
                                    </a:rPr>
                                    <m:t>𝑢</m:t>
                                  </m:r>
                                </m:sub>
                              </m:sSub>
                            </m:e>
                          </m:d>
                        </m:num>
                        <m:den>
                          <m:sSub>
                            <m:sSubPr>
                              <m:ctrlPr>
                                <a:rPr lang="en-US" sz="2400" i="1">
                                  <a:solidFill>
                                    <a:schemeClr val="tx1"/>
                                  </a:solidFill>
                                  <a:latin typeface="Cambria Math" panose="02040503050406030204" pitchFamily="18" charset="0"/>
                                </a:rPr>
                              </m:ctrlPr>
                            </m:sSubPr>
                            <m:e>
                              <m:r>
                                <a:rPr lang="en-US" altLang="zh-CN" sz="2400" i="1">
                                  <a:solidFill>
                                    <a:schemeClr val="tx1"/>
                                  </a:solidFill>
                                  <a:latin typeface="Cambria Math" panose="02040503050406030204" pitchFamily="18" charset="0"/>
                                  <a:ea typeface="Cambria Math" panose="02040503050406030204" pitchFamily="18" charset="0"/>
                                </a:rPr>
                                <m:t>ℙ</m:t>
                              </m:r>
                            </m:e>
                            <m:sub>
                              <m:r>
                                <a:rPr lang="en-US" sz="2400" i="1">
                                  <a:solidFill>
                                    <a:schemeClr val="tx1"/>
                                  </a:solidFill>
                                  <a:latin typeface="Cambria Math" panose="02040503050406030204" pitchFamily="18" charset="0"/>
                                </a:rPr>
                                <m:t>𝑆</m:t>
                              </m:r>
                            </m:sub>
                          </m:sSub>
                          <m:d>
                            <m:dPr>
                              <m:ctrlPr>
                                <a:rPr lang="en-US" sz="2400" i="1">
                                  <a:solidFill>
                                    <a:schemeClr val="tx1"/>
                                  </a:solidFill>
                                  <a:latin typeface="Cambria Math" panose="02040503050406030204" pitchFamily="18" charset="0"/>
                                </a:rPr>
                              </m:ctrlPr>
                            </m:dPr>
                            <m:e>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𝑌</m:t>
                                  </m:r>
                                </m:e>
                                <m:sub>
                                  <m:r>
                                    <a:rPr lang="en-US" sz="2400" i="1">
                                      <a:solidFill>
                                        <a:schemeClr val="tx1"/>
                                      </a:solidFill>
                                      <a:latin typeface="Cambria Math" panose="02040503050406030204" pitchFamily="18" charset="0"/>
                                    </a:rPr>
                                    <m:t>𝑣</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𝑖</m:t>
                              </m:r>
                              <m:r>
                                <a:rPr lang="en-US" sz="2400" i="1">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𝑌</m:t>
                                  </m:r>
                                </m:e>
                                <m:sub>
                                  <m:r>
                                    <a:rPr lang="en-US" sz="2400" i="1">
                                      <a:solidFill>
                                        <a:schemeClr val="tx1"/>
                                      </a:solidFill>
                                      <a:latin typeface="Cambria Math" panose="02040503050406030204" pitchFamily="18" charset="0"/>
                                    </a:rPr>
                                    <m:t>𝑢</m:t>
                                  </m:r>
                                </m:sub>
                              </m:sSub>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𝑗</m:t>
                              </m:r>
                              <m:r>
                                <a:rPr lang="en-US" sz="2400" i="1">
                                  <a:solidFill>
                                    <a:schemeClr val="tx1"/>
                                  </a:solidFill>
                                  <a:latin typeface="Cambria Math" panose="02040503050406030204" pitchFamily="18" charset="0"/>
                                </a:rPr>
                                <m:t>, </m:t>
                              </m:r>
                              <m:r>
                                <a:rPr lang="en-US" sz="2400" i="1">
                                  <a:solidFill>
                                    <a:schemeClr val="tx1"/>
                                  </a:solidFill>
                                  <a:latin typeface="Cambria Math" panose="02040503050406030204" pitchFamily="18" charset="0"/>
                                </a:rPr>
                                <m:t>𝑣</m:t>
                              </m:r>
                              <m:r>
                                <a:rPr lang="en-US" sz="2400" i="1">
                                  <a:solidFill>
                                    <a:schemeClr val="tx1"/>
                                  </a:solidFill>
                                  <a:latin typeface="Cambria Math" panose="02040503050406030204" pitchFamily="18" charset="0"/>
                                  <a:ea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a:solidFill>
                                        <a:schemeClr val="tx1"/>
                                      </a:solidFill>
                                      <a:latin typeface="Cambria Math" panose="02040503050406030204" pitchFamily="18" charset="0"/>
                                    </a:rPr>
                                    <m:t>𝒩</m:t>
                                  </m:r>
                                </m:e>
                                <m:sub>
                                  <m:r>
                                    <a:rPr lang="en-US" sz="2400" i="1">
                                      <a:solidFill>
                                        <a:schemeClr val="tx1"/>
                                      </a:solidFill>
                                      <a:latin typeface="Cambria Math" panose="02040503050406030204" pitchFamily="18" charset="0"/>
                                    </a:rPr>
                                    <m:t>𝑢</m:t>
                                  </m:r>
                                </m:sub>
                              </m:sSub>
                            </m:e>
                          </m:d>
                        </m:den>
                      </m:f>
                    </m:oMath>
                  </m:oMathPara>
                </a14:m>
                <a:endParaRPr lang="en-US" sz="2800" dirty="0">
                  <a:solidFill>
                    <a:schemeClr val="accent1"/>
                  </a:solidFill>
                </a:endParaRPr>
              </a:p>
            </p:txBody>
          </p:sp>
        </mc:Choice>
        <mc:Fallback xmlns="">
          <p:sp>
            <p:nvSpPr>
              <p:cNvPr id="2" name="TextBox 1">
                <a:extLst>
                  <a:ext uri="{FF2B5EF4-FFF2-40B4-BE49-F238E27FC236}">
                    <a16:creationId xmlns:a16="http://schemas.microsoft.com/office/drawing/2014/main" id="{94039BB9-E969-D3FD-745A-FBB85809EC14}"/>
                  </a:ext>
                </a:extLst>
              </p:cNvPr>
              <p:cNvSpPr txBox="1">
                <a:spLocks noRot="1" noChangeAspect="1" noMove="1" noResize="1" noEditPoints="1" noAdjustHandles="1" noChangeArrowheads="1" noChangeShapeType="1" noTextEdit="1"/>
              </p:cNvSpPr>
              <p:nvPr/>
            </p:nvSpPr>
            <p:spPr>
              <a:xfrm>
                <a:off x="211276" y="893266"/>
                <a:ext cx="8014402" cy="1735668"/>
              </a:xfrm>
              <a:prstGeom prst="rect">
                <a:avLst/>
              </a:prstGeom>
              <a:blipFill>
                <a:blip r:embed="rId3"/>
                <a:stretch>
                  <a:fillRect l="-1370" t="-352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8C5A1944-C264-DCFD-EBD8-E5A3A5222A3D}"/>
                  </a:ext>
                </a:extLst>
              </p:cNvPr>
              <p:cNvSpPr txBox="1"/>
              <p:nvPr/>
            </p:nvSpPr>
            <p:spPr>
              <a:xfrm>
                <a:off x="1032399" y="2906622"/>
                <a:ext cx="6575922" cy="855106"/>
              </a:xfrm>
              <a:prstGeom prst="rect">
                <a:avLst/>
              </a:prstGeom>
              <a:noFill/>
            </p:spPr>
            <p:txBody>
              <a:bodyPr wrap="square">
                <a:spAutoFit/>
              </a:bodyPr>
              <a:lstStyle/>
              <a:p>
                <a:r>
                  <a:rPr lang="en-US" sz="2400" dirty="0"/>
                  <a:t>(in contrast to </a:t>
                </a:r>
                <a:r>
                  <a:rPr lang="en-US" sz="2400" dirty="0" err="1">
                    <a:solidFill>
                      <a:schemeClr val="tx1"/>
                    </a:solidFill>
                  </a:rPr>
                  <a:t>StruRW</a:t>
                </a:r>
                <a:r>
                  <a:rPr lang="en-US" sz="2400" dirty="0">
                    <a:solidFill>
                      <a:schemeClr val="tx1"/>
                    </a:solidFill>
                  </a:rPr>
                  <a:t>: </a:t>
                </a:r>
                <a14:m>
                  <m:oMath xmlns:m="http://schemas.openxmlformats.org/officeDocument/2006/math">
                    <m:f>
                      <m:fPr>
                        <m:ctrlPr>
                          <a:rPr lang="en-US" sz="2400" i="1" smtClean="0">
                            <a:solidFill>
                              <a:schemeClr val="tx1"/>
                            </a:solidFill>
                            <a:latin typeface="Cambria Math" panose="02040503050406030204" pitchFamily="18" charset="0"/>
                          </a:rPr>
                        </m:ctrlPr>
                      </m:fPr>
                      <m:num>
                        <m:sSubSup>
                          <m:sSubSupPr>
                            <m:ctrlPr>
                              <a:rPr lang="en-US" sz="2400" i="1" smtClean="0">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𝐵</m:t>
                            </m:r>
                          </m:e>
                          <m:sub>
                            <m:r>
                              <a:rPr lang="en-US" sz="2400" i="1">
                                <a:solidFill>
                                  <a:schemeClr val="tx1"/>
                                </a:solidFill>
                                <a:latin typeface="Cambria Math" panose="02040503050406030204" pitchFamily="18" charset="0"/>
                              </a:rPr>
                              <m:t>𝑖𝑗</m:t>
                            </m:r>
                          </m:sub>
                          <m:sup>
                            <m:r>
                              <a:rPr lang="en-US" sz="2400" i="1">
                                <a:solidFill>
                                  <a:schemeClr val="tx1"/>
                                </a:solidFill>
                                <a:latin typeface="Cambria Math" panose="02040503050406030204" pitchFamily="18" charset="0"/>
                              </a:rPr>
                              <m:t>𝑇</m:t>
                            </m:r>
                          </m:sup>
                        </m:sSubSup>
                      </m:num>
                      <m:den>
                        <m:sSubSup>
                          <m:sSubSupPr>
                            <m:ctrlPr>
                              <a:rPr lang="en-US" sz="2400" i="1">
                                <a:solidFill>
                                  <a:schemeClr val="tx1"/>
                                </a:solidFill>
                                <a:latin typeface="Cambria Math" panose="02040503050406030204" pitchFamily="18" charset="0"/>
                              </a:rPr>
                            </m:ctrlPr>
                          </m:sSubSupPr>
                          <m:e>
                            <m:r>
                              <a:rPr lang="en-US" sz="2400" i="1">
                                <a:solidFill>
                                  <a:schemeClr val="tx1"/>
                                </a:solidFill>
                                <a:latin typeface="Cambria Math" panose="02040503050406030204" pitchFamily="18" charset="0"/>
                              </a:rPr>
                              <m:t>𝐵</m:t>
                            </m:r>
                          </m:e>
                          <m:sub>
                            <m:r>
                              <a:rPr lang="en-US" sz="2400" i="1">
                                <a:solidFill>
                                  <a:schemeClr val="tx1"/>
                                </a:solidFill>
                                <a:latin typeface="Cambria Math" panose="02040503050406030204" pitchFamily="18" charset="0"/>
                              </a:rPr>
                              <m:t>𝑖𝑗</m:t>
                            </m:r>
                          </m:sub>
                          <m:sup>
                            <m:r>
                              <a:rPr lang="en-US" sz="2400" i="1">
                                <a:solidFill>
                                  <a:schemeClr val="tx1"/>
                                </a:solidFill>
                                <a:latin typeface="Cambria Math" panose="02040503050406030204" pitchFamily="18" charset="0"/>
                              </a:rPr>
                              <m:t>𝑆</m:t>
                            </m:r>
                          </m:sup>
                        </m:sSubSup>
                      </m:den>
                    </m:f>
                    <m:r>
                      <a:rPr lang="en-US" sz="2400" b="0" i="1" smtClean="0">
                        <a:solidFill>
                          <a:schemeClr val="tx1"/>
                        </a:solidFill>
                        <a:latin typeface="Cambria Math" panose="02040503050406030204" pitchFamily="18" charset="0"/>
                      </a:rPr>
                      <m:t>=</m:t>
                    </m:r>
                    <m:f>
                      <m:fPr>
                        <m:ctrlPr>
                          <a:rPr lang="en-US" altLang="zh-CN" sz="2400" i="1">
                            <a:latin typeface="Cambria Math" panose="02040503050406030204" pitchFamily="18" charset="0"/>
                          </a:rPr>
                        </m:ctrlPr>
                      </m:fPr>
                      <m:num>
                        <m:sSub>
                          <m:sSubPr>
                            <m:ctrlPr>
                              <a:rPr lang="en-US" sz="2400" i="1">
                                <a:latin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ℙ</m:t>
                            </m:r>
                          </m:e>
                          <m:sub>
                            <m:r>
                              <a:rPr lang="en-US" sz="2400" i="1">
                                <a:latin typeface="Cambria Math" panose="02040503050406030204" pitchFamily="18" charset="0"/>
                              </a:rPr>
                              <m:t>𝑇</m:t>
                            </m:r>
                          </m:sub>
                        </m:sSub>
                        <m:d>
                          <m:dPr>
                            <m:ctrlPr>
                              <a:rPr lang="en-US" sz="2400" i="1">
                                <a:latin typeface="Cambria Math" panose="02040503050406030204" pitchFamily="18" charset="0"/>
                              </a:rPr>
                            </m:ctrlPr>
                          </m:dPr>
                          <m:e>
                            <m:sSub>
                              <m:sSubPr>
                                <m:ctrlPr>
                                  <a:rPr lang="en-US" sz="2400" b="0" i="1" smtClean="0">
                                    <a:latin typeface="Cambria Math" panose="02040503050406030204" pitchFamily="18" charset="0"/>
                                  </a:rPr>
                                </m:ctrlPr>
                              </m:sSubPr>
                              <m:e>
                                <m:r>
                                  <a:rPr lang="en-US" sz="2400" b="0" i="1" smtClean="0">
                                    <a:latin typeface="Cambria Math" panose="02040503050406030204" pitchFamily="18" charset="0"/>
                                  </a:rPr>
                                  <m:t>𝑒</m:t>
                                </m:r>
                              </m:e>
                              <m:sub>
                                <m:r>
                                  <a:rPr lang="en-US" sz="2400" b="0" i="1" smtClean="0">
                                    <a:latin typeface="Cambria Math" panose="02040503050406030204" pitchFamily="18" charset="0"/>
                                  </a:rPr>
                                  <m:t>𝑢𝑣</m:t>
                                </m:r>
                              </m:sub>
                            </m:sSub>
                            <m:r>
                              <a:rPr lang="en-US" sz="2400" b="0" i="1" smtClean="0">
                                <a:latin typeface="Cambria Math" panose="02040503050406030204" pitchFamily="18" charset="0"/>
                              </a:rPr>
                              <m:t>∈</m:t>
                            </m:r>
                            <m:r>
                              <a:rPr lang="en-US" sz="2400" b="0" i="1" smtClean="0">
                                <a:latin typeface="Cambria Math" panose="02040503050406030204" pitchFamily="18" charset="0"/>
                              </a:rPr>
                              <m:t>𝐸</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𝑣</m:t>
                                </m:r>
                              </m:sub>
                            </m:sSub>
                            <m:r>
                              <a:rPr lang="en-US" sz="2400" i="1">
                                <a:latin typeface="Cambria Math" panose="02040503050406030204" pitchFamily="18" charset="0"/>
                              </a:rPr>
                              <m:t>=</m:t>
                            </m:r>
                            <m:r>
                              <a:rPr lang="en-US" sz="2400" i="1">
                                <a:latin typeface="Cambria Math" panose="02040503050406030204" pitchFamily="18" charset="0"/>
                              </a:rPr>
                              <m:t>𝑖</m:t>
                            </m:r>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𝑢</m:t>
                                </m:r>
                              </m:sub>
                            </m:sSub>
                            <m:r>
                              <a:rPr lang="en-US" sz="2400" i="1">
                                <a:latin typeface="Cambria Math" panose="02040503050406030204" pitchFamily="18" charset="0"/>
                              </a:rPr>
                              <m:t>=</m:t>
                            </m:r>
                            <m:r>
                              <a:rPr lang="en-US" sz="2400" i="1">
                                <a:latin typeface="Cambria Math" panose="02040503050406030204" pitchFamily="18" charset="0"/>
                              </a:rPr>
                              <m:t>𝑗</m:t>
                            </m:r>
                          </m:e>
                        </m:d>
                      </m:num>
                      <m:den>
                        <m:sSub>
                          <m:sSubPr>
                            <m:ctrlPr>
                              <a:rPr lang="en-US" sz="2400" i="1">
                                <a:latin typeface="Cambria Math" panose="02040503050406030204" pitchFamily="18" charset="0"/>
                              </a:rPr>
                            </m:ctrlPr>
                          </m:sSubPr>
                          <m:e>
                            <m:r>
                              <a:rPr lang="en-US" altLang="zh-CN" sz="2400" i="1">
                                <a:latin typeface="Cambria Math" panose="02040503050406030204" pitchFamily="18" charset="0"/>
                                <a:ea typeface="Cambria Math" panose="02040503050406030204" pitchFamily="18" charset="0"/>
                              </a:rPr>
                              <m:t>ℙ</m:t>
                            </m:r>
                          </m:e>
                          <m:sub>
                            <m:r>
                              <a:rPr lang="en-US" sz="2400" i="1">
                                <a:latin typeface="Cambria Math" panose="02040503050406030204" pitchFamily="18" charset="0"/>
                              </a:rPr>
                              <m:t>𝑆</m:t>
                            </m:r>
                          </m:sub>
                        </m:sSub>
                        <m:d>
                          <m:dPr>
                            <m:ctrlPr>
                              <a:rPr lang="en-US" sz="2400" i="1">
                                <a:latin typeface="Cambria Math" panose="02040503050406030204" pitchFamily="18" charset="0"/>
                              </a:rPr>
                            </m:ctrlPr>
                          </m:dPr>
                          <m:e>
                            <m:sSub>
                              <m:sSubPr>
                                <m:ctrlPr>
                                  <a:rPr lang="en-US" sz="2400" i="1">
                                    <a:latin typeface="Cambria Math" panose="02040503050406030204" pitchFamily="18" charset="0"/>
                                  </a:rPr>
                                </m:ctrlPr>
                              </m:sSubPr>
                              <m:e>
                                <m:r>
                                  <a:rPr lang="en-US" sz="2400" i="1">
                                    <a:latin typeface="Cambria Math" panose="02040503050406030204" pitchFamily="18" charset="0"/>
                                  </a:rPr>
                                  <m:t>𝑒</m:t>
                                </m:r>
                              </m:e>
                              <m:sub>
                                <m:r>
                                  <a:rPr lang="en-US" sz="2400" i="1">
                                    <a:latin typeface="Cambria Math" panose="02040503050406030204" pitchFamily="18" charset="0"/>
                                  </a:rPr>
                                  <m:t>𝑢𝑣</m:t>
                                </m:r>
                              </m:sub>
                            </m:sSub>
                            <m:r>
                              <a:rPr lang="en-US" sz="2400" i="1">
                                <a:latin typeface="Cambria Math" panose="02040503050406030204" pitchFamily="18" charset="0"/>
                              </a:rPr>
                              <m:t>∈</m:t>
                            </m:r>
                            <m:r>
                              <a:rPr lang="en-US" sz="2400" i="1">
                                <a:latin typeface="Cambria Math" panose="02040503050406030204" pitchFamily="18" charset="0"/>
                              </a:rPr>
                              <m:t>𝐸</m:t>
                            </m:r>
                            <m:r>
                              <a:rPr lang="en-US" sz="2400" i="1">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𝑣</m:t>
                                </m:r>
                              </m:sub>
                            </m:sSub>
                            <m:r>
                              <a:rPr lang="en-US" sz="2400" i="1">
                                <a:latin typeface="Cambria Math" panose="02040503050406030204" pitchFamily="18" charset="0"/>
                              </a:rPr>
                              <m:t>=</m:t>
                            </m:r>
                            <m:r>
                              <a:rPr lang="en-US" sz="2400" i="1">
                                <a:latin typeface="Cambria Math" panose="02040503050406030204" pitchFamily="18" charset="0"/>
                              </a:rPr>
                              <m:t>𝑖</m:t>
                            </m:r>
                            <m:r>
                              <a:rPr lang="en-US" sz="2400" b="0" i="1" smtClean="0">
                                <a:latin typeface="Cambria Math" panose="02040503050406030204" pitchFamily="18" charset="0"/>
                              </a:rPr>
                              <m:t>,</m:t>
                            </m:r>
                            <m:sSub>
                              <m:sSubPr>
                                <m:ctrlPr>
                                  <a:rPr lang="en-US" sz="2400" i="1">
                                    <a:latin typeface="Cambria Math" panose="02040503050406030204" pitchFamily="18" charset="0"/>
                                  </a:rPr>
                                </m:ctrlPr>
                              </m:sSubPr>
                              <m:e>
                                <m:r>
                                  <a:rPr lang="en-US" sz="2400" i="1">
                                    <a:latin typeface="Cambria Math" panose="02040503050406030204" pitchFamily="18" charset="0"/>
                                  </a:rPr>
                                  <m:t>𝑌</m:t>
                                </m:r>
                              </m:e>
                              <m:sub>
                                <m:r>
                                  <a:rPr lang="en-US" sz="2400" i="1">
                                    <a:latin typeface="Cambria Math" panose="02040503050406030204" pitchFamily="18" charset="0"/>
                                  </a:rPr>
                                  <m:t>𝑢</m:t>
                                </m:r>
                              </m:sub>
                            </m:sSub>
                            <m:r>
                              <a:rPr lang="en-US" sz="2400" i="1">
                                <a:latin typeface="Cambria Math" panose="02040503050406030204" pitchFamily="18" charset="0"/>
                              </a:rPr>
                              <m:t>=</m:t>
                            </m:r>
                            <m:r>
                              <a:rPr lang="en-US" sz="2400" i="1">
                                <a:latin typeface="Cambria Math" panose="02040503050406030204" pitchFamily="18" charset="0"/>
                              </a:rPr>
                              <m:t>𝑗</m:t>
                            </m:r>
                          </m:e>
                        </m:d>
                      </m:den>
                    </m:f>
                  </m:oMath>
                </a14:m>
                <a:r>
                  <a:rPr lang="en-US" sz="2400" dirty="0">
                    <a:solidFill>
                      <a:schemeClr val="tx1"/>
                    </a:solidFill>
                  </a:rPr>
                  <a:t>) </a:t>
                </a:r>
                <a:endParaRPr lang="en-US" sz="2400" dirty="0"/>
              </a:p>
            </p:txBody>
          </p:sp>
        </mc:Choice>
        <mc:Fallback xmlns="">
          <p:sp>
            <p:nvSpPr>
              <p:cNvPr id="8" name="TextBox 7">
                <a:extLst>
                  <a:ext uri="{FF2B5EF4-FFF2-40B4-BE49-F238E27FC236}">
                    <a16:creationId xmlns:a16="http://schemas.microsoft.com/office/drawing/2014/main" id="{8C5A1944-C264-DCFD-EBD8-E5A3A5222A3D}"/>
                  </a:ext>
                </a:extLst>
              </p:cNvPr>
              <p:cNvSpPr txBox="1">
                <a:spLocks noRot="1" noChangeAspect="1" noMove="1" noResize="1" noEditPoints="1" noAdjustHandles="1" noChangeArrowheads="1" noChangeShapeType="1" noTextEdit="1"/>
              </p:cNvSpPr>
              <p:nvPr/>
            </p:nvSpPr>
            <p:spPr>
              <a:xfrm>
                <a:off x="1032399" y="2906622"/>
                <a:ext cx="6575922" cy="855106"/>
              </a:xfrm>
              <a:prstGeom prst="rect">
                <a:avLst/>
              </a:prstGeom>
              <a:blipFill>
                <a:blip r:embed="rId5"/>
                <a:stretch>
                  <a:fillRect l="-13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D3ECD9DB-9F91-3DCF-6D75-3FF14623C105}"/>
                  </a:ext>
                </a:extLst>
              </p:cNvPr>
              <p:cNvSpPr txBox="1"/>
              <p:nvPr/>
            </p:nvSpPr>
            <p:spPr>
              <a:xfrm>
                <a:off x="438283" y="4764485"/>
                <a:ext cx="11552386" cy="1017715"/>
              </a:xfrm>
              <a:prstGeom prst="rect">
                <a:avLst/>
              </a:prstGeom>
              <a:noFill/>
            </p:spPr>
            <p:txBody>
              <a:bodyPr wrap="square">
                <a:spAutoFit/>
              </a:bodyPr>
              <a:lstStyle/>
              <a:p>
                <a:r>
                  <a:rPr lang="en-US" sz="2800" dirty="0">
                    <a:solidFill>
                      <a:srgbClr val="C00000"/>
                    </a:solidFill>
                  </a:rPr>
                  <a:t>--- We may prove </a:t>
                </a:r>
                <a:r>
                  <a:rPr lang="en-US" altLang="zh-CN" sz="2800" dirty="0">
                    <a:solidFill>
                      <a:srgbClr val="C00000"/>
                    </a:solidFill>
                  </a:rPr>
                  <a:t>that</a:t>
                </a:r>
                <a:r>
                  <a:rPr lang="en-US" sz="2800" dirty="0">
                    <a:solidFill>
                      <a:srgbClr val="C00000"/>
                    </a:solidFill>
                  </a:rPr>
                  <a:t> with some weak assumptions, </a:t>
                </a:r>
                <a:r>
                  <a:rPr lang="en-US" sz="2800" dirty="0" err="1">
                    <a:solidFill>
                      <a:srgbClr val="C00000"/>
                    </a:solidFill>
                  </a:rPr>
                  <a:t>PairAlign</a:t>
                </a:r>
                <a:r>
                  <a:rPr lang="en-US" sz="2800" dirty="0">
                    <a:solidFill>
                      <a:srgbClr val="C00000"/>
                    </a:solidFill>
                  </a:rPr>
                  <a:t> can achieve </a:t>
                </a:r>
              </a:p>
              <a:p>
                <a:pPr/>
                <a14:m>
                  <m:oMathPara xmlns:m="http://schemas.openxmlformats.org/officeDocument/2006/math">
                    <m:oMathParaPr>
                      <m:jc m:val="centerGroup"/>
                    </m:oMathParaPr>
                    <m:oMath xmlns:m="http://schemas.openxmlformats.org/officeDocument/2006/math">
                      <m:sSub>
                        <m:sSubPr>
                          <m:ctrlPr>
                            <a:rPr lang="en-US" sz="2800" i="1" smtClean="0">
                              <a:solidFill>
                                <a:srgbClr val="C00000"/>
                              </a:solidFill>
                              <a:latin typeface="Cambria Math" panose="02040503050406030204" pitchFamily="18" charset="0"/>
                            </a:rPr>
                          </m:ctrlPr>
                        </m:sSubPr>
                        <m:e>
                          <m:r>
                            <a:rPr lang="en-US" altLang="zh-CN" sz="2800" i="1">
                              <a:solidFill>
                                <a:srgbClr val="C00000"/>
                              </a:solidFill>
                              <a:latin typeface="Cambria Math" panose="02040503050406030204" pitchFamily="18" charset="0"/>
                              <a:ea typeface="Cambria Math" panose="02040503050406030204" pitchFamily="18" charset="0"/>
                            </a:rPr>
                            <m:t>ℙ</m:t>
                          </m:r>
                        </m:e>
                        <m:sub>
                          <m:r>
                            <a:rPr lang="en-US" sz="2800" i="1">
                              <a:solidFill>
                                <a:srgbClr val="C00000"/>
                              </a:solidFill>
                              <a:latin typeface="Cambria Math" panose="02040503050406030204" pitchFamily="18" charset="0"/>
                            </a:rPr>
                            <m:t>𝑆</m:t>
                          </m:r>
                        </m:sub>
                      </m:sSub>
                      <m:d>
                        <m:dPr>
                          <m:ctrlPr>
                            <a:rPr lang="en-US" sz="2800" i="1">
                              <a:solidFill>
                                <a:srgbClr val="C00000"/>
                              </a:solidFill>
                              <a:latin typeface="Cambria Math" panose="02040503050406030204" pitchFamily="18" charset="0"/>
                            </a:rPr>
                          </m:ctrlPr>
                        </m:dPr>
                        <m:e>
                          <m:sSup>
                            <m:sSupPr>
                              <m:ctrlPr>
                                <a:rPr lang="en-US" sz="2800" b="0" i="1" smtClean="0">
                                  <a:solidFill>
                                    <a:srgbClr val="C00000"/>
                                  </a:solidFill>
                                  <a:latin typeface="Cambria Math" panose="02040503050406030204" pitchFamily="18" charset="0"/>
                                </a:rPr>
                              </m:ctrlPr>
                            </m:sSupPr>
                            <m:e>
                              <m:r>
                                <a:rPr lang="en-US" sz="2800" i="1">
                                  <a:solidFill>
                                    <a:srgbClr val="C00000"/>
                                  </a:solidFill>
                                  <a:latin typeface="Cambria Math" panose="02040503050406030204" pitchFamily="18" charset="0"/>
                                </a:rPr>
                                <m:t>𝐻</m:t>
                              </m:r>
                            </m:e>
                            <m:sup>
                              <m:d>
                                <m:dPr>
                                  <m:ctrlPr>
                                    <a:rPr lang="en-US" sz="2800" b="0" i="1" smtClean="0">
                                      <a:solidFill>
                                        <a:srgbClr val="C00000"/>
                                      </a:solidFill>
                                      <a:latin typeface="Cambria Math" panose="02040503050406030204" pitchFamily="18" charset="0"/>
                                    </a:rPr>
                                  </m:ctrlPr>
                                </m:dPr>
                                <m:e>
                                  <m:r>
                                    <a:rPr lang="en-US" sz="2800" b="0" i="1" smtClean="0">
                                      <a:solidFill>
                                        <a:srgbClr val="C00000"/>
                                      </a:solidFill>
                                      <a:latin typeface="Cambria Math" panose="02040503050406030204" pitchFamily="18" charset="0"/>
                                    </a:rPr>
                                    <m:t>𝑘</m:t>
                                  </m:r>
                                </m:e>
                              </m:d>
                            </m:sup>
                          </m:sSup>
                          <m:r>
                            <a:rPr lang="en-US" sz="2800" b="0" i="1" smtClean="0">
                              <a:solidFill>
                                <a:srgbClr val="C00000"/>
                              </a:solidFill>
                              <a:latin typeface="Cambria Math" panose="02040503050406030204" pitchFamily="18" charset="0"/>
                            </a:rPr>
                            <m:t>|</m:t>
                          </m:r>
                          <m:r>
                            <a:rPr lang="en-US" sz="2800" b="0" i="1" smtClean="0">
                              <a:solidFill>
                                <a:srgbClr val="C00000"/>
                              </a:solidFill>
                              <a:latin typeface="Cambria Math" panose="02040503050406030204" pitchFamily="18" charset="0"/>
                            </a:rPr>
                            <m:t>𝑌</m:t>
                          </m:r>
                        </m:e>
                      </m:d>
                      <m:r>
                        <a:rPr lang="en-US" sz="2800" i="1">
                          <a:solidFill>
                            <a:srgbClr val="C00000"/>
                          </a:solidFill>
                          <a:latin typeface="Cambria Math" panose="02040503050406030204" pitchFamily="18" charset="0"/>
                        </a:rPr>
                        <m:t>=</m:t>
                      </m:r>
                      <m:sSub>
                        <m:sSubPr>
                          <m:ctrlPr>
                            <a:rPr lang="en-US" sz="2800" i="1">
                              <a:solidFill>
                                <a:srgbClr val="C00000"/>
                              </a:solidFill>
                              <a:latin typeface="Cambria Math" panose="02040503050406030204" pitchFamily="18" charset="0"/>
                            </a:rPr>
                          </m:ctrlPr>
                        </m:sSubPr>
                        <m:e>
                          <m:r>
                            <a:rPr lang="en-US" altLang="zh-CN" sz="2800" i="1">
                              <a:solidFill>
                                <a:srgbClr val="C00000"/>
                              </a:solidFill>
                              <a:latin typeface="Cambria Math" panose="02040503050406030204" pitchFamily="18" charset="0"/>
                              <a:ea typeface="Cambria Math" panose="02040503050406030204" pitchFamily="18" charset="0"/>
                            </a:rPr>
                            <m:t>ℙ</m:t>
                          </m:r>
                        </m:e>
                        <m:sub>
                          <m:r>
                            <a:rPr lang="en-US" sz="2800" i="1">
                              <a:solidFill>
                                <a:srgbClr val="C00000"/>
                              </a:solidFill>
                              <a:latin typeface="Cambria Math" panose="02040503050406030204" pitchFamily="18" charset="0"/>
                            </a:rPr>
                            <m:t>𝑇</m:t>
                          </m:r>
                        </m:sub>
                      </m:sSub>
                      <m:d>
                        <m:dPr>
                          <m:ctrlPr>
                            <a:rPr lang="en-US" sz="2800" i="1">
                              <a:solidFill>
                                <a:srgbClr val="C00000"/>
                              </a:solidFill>
                              <a:latin typeface="Cambria Math" panose="02040503050406030204" pitchFamily="18" charset="0"/>
                            </a:rPr>
                          </m:ctrlPr>
                        </m:dPr>
                        <m:e>
                          <m:sSup>
                            <m:sSupPr>
                              <m:ctrlPr>
                                <a:rPr lang="en-US" sz="2800" b="0" i="1" smtClean="0">
                                  <a:solidFill>
                                    <a:srgbClr val="C00000"/>
                                  </a:solidFill>
                                  <a:latin typeface="Cambria Math" panose="02040503050406030204" pitchFamily="18" charset="0"/>
                                </a:rPr>
                              </m:ctrlPr>
                            </m:sSupPr>
                            <m:e>
                              <m:r>
                                <a:rPr lang="en-US" sz="2800" i="1">
                                  <a:solidFill>
                                    <a:srgbClr val="C00000"/>
                                  </a:solidFill>
                                  <a:latin typeface="Cambria Math" panose="02040503050406030204" pitchFamily="18" charset="0"/>
                                </a:rPr>
                                <m:t>𝐻</m:t>
                              </m:r>
                            </m:e>
                            <m:sup>
                              <m:d>
                                <m:dPr>
                                  <m:ctrlPr>
                                    <a:rPr lang="en-US" sz="2800" b="0" i="1" smtClean="0">
                                      <a:solidFill>
                                        <a:srgbClr val="C00000"/>
                                      </a:solidFill>
                                      <a:latin typeface="Cambria Math" panose="02040503050406030204" pitchFamily="18" charset="0"/>
                                    </a:rPr>
                                  </m:ctrlPr>
                                </m:dPr>
                                <m:e>
                                  <m:r>
                                    <a:rPr lang="en-US" sz="2800" b="0" i="1" smtClean="0">
                                      <a:solidFill>
                                        <a:srgbClr val="C00000"/>
                                      </a:solidFill>
                                      <a:latin typeface="Cambria Math" panose="02040503050406030204" pitchFamily="18" charset="0"/>
                                    </a:rPr>
                                    <m:t>𝑘</m:t>
                                  </m:r>
                                </m:e>
                              </m:d>
                            </m:sup>
                          </m:sSup>
                          <m:r>
                            <a:rPr lang="en-US" sz="2800" b="0" i="1" smtClean="0">
                              <a:solidFill>
                                <a:srgbClr val="C00000"/>
                              </a:solidFill>
                              <a:latin typeface="Cambria Math" panose="02040503050406030204" pitchFamily="18" charset="0"/>
                            </a:rPr>
                            <m:t>|</m:t>
                          </m:r>
                          <m:r>
                            <a:rPr lang="en-US" sz="2800" b="0" i="1" smtClean="0">
                              <a:solidFill>
                                <a:srgbClr val="C00000"/>
                              </a:solidFill>
                              <a:latin typeface="Cambria Math" panose="02040503050406030204" pitchFamily="18" charset="0"/>
                            </a:rPr>
                            <m:t>𝑌</m:t>
                          </m:r>
                        </m:e>
                      </m:d>
                      <m:r>
                        <a:rPr lang="en-US" sz="2800" b="0" i="1" smtClean="0">
                          <a:solidFill>
                            <a:srgbClr val="C00000"/>
                          </a:solidFill>
                          <a:latin typeface="Cambria Math" panose="02040503050406030204" pitchFamily="18" charset="0"/>
                        </a:rPr>
                        <m:t>→</m:t>
                      </m:r>
                      <m:sSub>
                        <m:sSubPr>
                          <m:ctrlPr>
                            <a:rPr lang="en-US" sz="2800" i="1">
                              <a:solidFill>
                                <a:srgbClr val="C00000"/>
                              </a:solidFill>
                              <a:latin typeface="Cambria Math" panose="02040503050406030204" pitchFamily="18" charset="0"/>
                            </a:rPr>
                          </m:ctrlPr>
                        </m:sSubPr>
                        <m:e>
                          <m:r>
                            <a:rPr lang="en-US" altLang="zh-CN" sz="2800" i="1">
                              <a:solidFill>
                                <a:srgbClr val="C00000"/>
                              </a:solidFill>
                              <a:latin typeface="Cambria Math" panose="02040503050406030204" pitchFamily="18" charset="0"/>
                              <a:ea typeface="Cambria Math" panose="02040503050406030204" pitchFamily="18" charset="0"/>
                            </a:rPr>
                            <m:t>ℙ</m:t>
                          </m:r>
                        </m:e>
                        <m:sub>
                          <m:r>
                            <a:rPr lang="en-US" sz="2800" i="1">
                              <a:solidFill>
                                <a:srgbClr val="C00000"/>
                              </a:solidFill>
                              <a:latin typeface="Cambria Math" panose="02040503050406030204" pitchFamily="18" charset="0"/>
                            </a:rPr>
                            <m:t>𝑆</m:t>
                          </m:r>
                        </m:sub>
                      </m:sSub>
                      <m:d>
                        <m:dPr>
                          <m:ctrlPr>
                            <a:rPr lang="en-US" sz="2800" i="1">
                              <a:solidFill>
                                <a:srgbClr val="C00000"/>
                              </a:solidFill>
                              <a:latin typeface="Cambria Math" panose="02040503050406030204" pitchFamily="18" charset="0"/>
                            </a:rPr>
                          </m:ctrlPr>
                        </m:dPr>
                        <m:e>
                          <m:sSup>
                            <m:sSupPr>
                              <m:ctrlPr>
                                <a:rPr lang="en-US" sz="2800" i="1">
                                  <a:solidFill>
                                    <a:srgbClr val="C00000"/>
                                  </a:solidFill>
                                  <a:latin typeface="Cambria Math" panose="02040503050406030204" pitchFamily="18" charset="0"/>
                                </a:rPr>
                              </m:ctrlPr>
                            </m:sSupPr>
                            <m:e>
                              <m:r>
                                <a:rPr lang="en-US" sz="2800" i="1">
                                  <a:solidFill>
                                    <a:srgbClr val="C00000"/>
                                  </a:solidFill>
                                  <a:latin typeface="Cambria Math" panose="02040503050406030204" pitchFamily="18" charset="0"/>
                                </a:rPr>
                                <m:t>𝐻</m:t>
                              </m:r>
                            </m:e>
                            <m:sup>
                              <m:d>
                                <m:dPr>
                                  <m:ctrlPr>
                                    <a:rPr lang="en-US" sz="2800" i="1">
                                      <a:solidFill>
                                        <a:srgbClr val="C00000"/>
                                      </a:solidFill>
                                      <a:latin typeface="Cambria Math" panose="02040503050406030204" pitchFamily="18" charset="0"/>
                                    </a:rPr>
                                  </m:ctrlPr>
                                </m:dPr>
                                <m:e>
                                  <m:r>
                                    <a:rPr lang="en-US" sz="2800" i="1">
                                      <a:solidFill>
                                        <a:srgbClr val="C00000"/>
                                      </a:solidFill>
                                      <a:latin typeface="Cambria Math" panose="02040503050406030204" pitchFamily="18" charset="0"/>
                                    </a:rPr>
                                    <m:t>𝑘</m:t>
                                  </m:r>
                                  <m:r>
                                    <a:rPr lang="en-US" sz="2800" b="0" i="1" smtClean="0">
                                      <a:solidFill>
                                        <a:srgbClr val="C00000"/>
                                      </a:solidFill>
                                      <a:latin typeface="Cambria Math" panose="02040503050406030204" pitchFamily="18" charset="0"/>
                                    </a:rPr>
                                    <m:t>+1</m:t>
                                  </m:r>
                                </m:e>
                              </m:d>
                            </m:sup>
                          </m:sSup>
                          <m:r>
                            <a:rPr lang="en-US" sz="2800" i="1">
                              <a:solidFill>
                                <a:srgbClr val="C00000"/>
                              </a:solidFill>
                              <a:latin typeface="Cambria Math" panose="02040503050406030204" pitchFamily="18" charset="0"/>
                            </a:rPr>
                            <m:t>|</m:t>
                          </m:r>
                          <m:r>
                            <a:rPr lang="en-US" sz="2800" i="1">
                              <a:solidFill>
                                <a:srgbClr val="C00000"/>
                              </a:solidFill>
                              <a:latin typeface="Cambria Math" panose="02040503050406030204" pitchFamily="18" charset="0"/>
                            </a:rPr>
                            <m:t>𝑌</m:t>
                          </m:r>
                        </m:e>
                      </m:d>
                      <m:r>
                        <a:rPr lang="en-US" sz="2800" i="1">
                          <a:solidFill>
                            <a:srgbClr val="C00000"/>
                          </a:solidFill>
                          <a:latin typeface="Cambria Math" panose="02040503050406030204" pitchFamily="18" charset="0"/>
                        </a:rPr>
                        <m:t>=</m:t>
                      </m:r>
                      <m:sSub>
                        <m:sSubPr>
                          <m:ctrlPr>
                            <a:rPr lang="en-US" sz="2800" i="1">
                              <a:solidFill>
                                <a:srgbClr val="C00000"/>
                              </a:solidFill>
                              <a:latin typeface="Cambria Math" panose="02040503050406030204" pitchFamily="18" charset="0"/>
                            </a:rPr>
                          </m:ctrlPr>
                        </m:sSubPr>
                        <m:e>
                          <m:r>
                            <a:rPr lang="en-US" altLang="zh-CN" sz="2800" i="1">
                              <a:solidFill>
                                <a:srgbClr val="C00000"/>
                              </a:solidFill>
                              <a:latin typeface="Cambria Math" panose="02040503050406030204" pitchFamily="18" charset="0"/>
                              <a:ea typeface="Cambria Math" panose="02040503050406030204" pitchFamily="18" charset="0"/>
                            </a:rPr>
                            <m:t>ℙ</m:t>
                          </m:r>
                        </m:e>
                        <m:sub>
                          <m:r>
                            <a:rPr lang="en-US" sz="2800" i="1">
                              <a:solidFill>
                                <a:srgbClr val="C00000"/>
                              </a:solidFill>
                              <a:latin typeface="Cambria Math" panose="02040503050406030204" pitchFamily="18" charset="0"/>
                            </a:rPr>
                            <m:t>𝑇</m:t>
                          </m:r>
                        </m:sub>
                      </m:sSub>
                      <m:d>
                        <m:dPr>
                          <m:ctrlPr>
                            <a:rPr lang="en-US" sz="2800" i="1">
                              <a:solidFill>
                                <a:srgbClr val="C00000"/>
                              </a:solidFill>
                              <a:latin typeface="Cambria Math" panose="02040503050406030204" pitchFamily="18" charset="0"/>
                            </a:rPr>
                          </m:ctrlPr>
                        </m:dPr>
                        <m:e>
                          <m:sSup>
                            <m:sSupPr>
                              <m:ctrlPr>
                                <a:rPr lang="en-US" sz="2800" i="1">
                                  <a:solidFill>
                                    <a:srgbClr val="C00000"/>
                                  </a:solidFill>
                                  <a:latin typeface="Cambria Math" panose="02040503050406030204" pitchFamily="18" charset="0"/>
                                </a:rPr>
                              </m:ctrlPr>
                            </m:sSupPr>
                            <m:e>
                              <m:r>
                                <a:rPr lang="en-US" sz="2800" i="1">
                                  <a:solidFill>
                                    <a:srgbClr val="C00000"/>
                                  </a:solidFill>
                                  <a:latin typeface="Cambria Math" panose="02040503050406030204" pitchFamily="18" charset="0"/>
                                </a:rPr>
                                <m:t>𝐻</m:t>
                              </m:r>
                            </m:e>
                            <m:sup>
                              <m:d>
                                <m:dPr>
                                  <m:ctrlPr>
                                    <a:rPr lang="en-US" sz="2800" i="1">
                                      <a:solidFill>
                                        <a:srgbClr val="C00000"/>
                                      </a:solidFill>
                                      <a:latin typeface="Cambria Math" panose="02040503050406030204" pitchFamily="18" charset="0"/>
                                    </a:rPr>
                                  </m:ctrlPr>
                                </m:dPr>
                                <m:e>
                                  <m:r>
                                    <a:rPr lang="en-US" sz="2800" i="1">
                                      <a:solidFill>
                                        <a:srgbClr val="C00000"/>
                                      </a:solidFill>
                                      <a:latin typeface="Cambria Math" panose="02040503050406030204" pitchFamily="18" charset="0"/>
                                    </a:rPr>
                                    <m:t>𝑘</m:t>
                                  </m:r>
                                  <m:r>
                                    <a:rPr lang="en-US" sz="2800" b="0" i="1" smtClean="0">
                                      <a:solidFill>
                                        <a:srgbClr val="C00000"/>
                                      </a:solidFill>
                                      <a:latin typeface="Cambria Math" panose="02040503050406030204" pitchFamily="18" charset="0"/>
                                    </a:rPr>
                                    <m:t>+1</m:t>
                                  </m:r>
                                </m:e>
                              </m:d>
                            </m:sup>
                          </m:sSup>
                          <m:r>
                            <a:rPr lang="en-US" sz="2800" i="1">
                              <a:solidFill>
                                <a:srgbClr val="C00000"/>
                              </a:solidFill>
                              <a:latin typeface="Cambria Math" panose="02040503050406030204" pitchFamily="18" charset="0"/>
                            </a:rPr>
                            <m:t>|</m:t>
                          </m:r>
                          <m:r>
                            <a:rPr lang="en-US" sz="2800" i="1">
                              <a:solidFill>
                                <a:srgbClr val="C00000"/>
                              </a:solidFill>
                              <a:latin typeface="Cambria Math" panose="02040503050406030204" pitchFamily="18" charset="0"/>
                            </a:rPr>
                            <m:t>𝑌</m:t>
                          </m:r>
                        </m:e>
                      </m:d>
                    </m:oMath>
                  </m:oMathPara>
                </a14:m>
                <a:endParaRPr lang="en-US" sz="2800" dirty="0">
                  <a:solidFill>
                    <a:srgbClr val="C00000"/>
                  </a:solidFill>
                </a:endParaRPr>
              </a:p>
            </p:txBody>
          </p:sp>
        </mc:Choice>
        <mc:Fallback xmlns="">
          <p:sp>
            <p:nvSpPr>
              <p:cNvPr id="9" name="TextBox 8">
                <a:extLst>
                  <a:ext uri="{FF2B5EF4-FFF2-40B4-BE49-F238E27FC236}">
                    <a16:creationId xmlns:a16="http://schemas.microsoft.com/office/drawing/2014/main" id="{D3ECD9DB-9F91-3DCF-6D75-3FF14623C105}"/>
                  </a:ext>
                </a:extLst>
              </p:cNvPr>
              <p:cNvSpPr txBox="1">
                <a:spLocks noRot="1" noChangeAspect="1" noMove="1" noResize="1" noEditPoints="1" noAdjustHandles="1" noChangeArrowheads="1" noChangeShapeType="1" noTextEdit="1"/>
              </p:cNvSpPr>
              <p:nvPr/>
            </p:nvSpPr>
            <p:spPr>
              <a:xfrm>
                <a:off x="438283" y="4764485"/>
                <a:ext cx="11552386" cy="1017715"/>
              </a:xfrm>
              <a:prstGeom prst="rect">
                <a:avLst/>
              </a:prstGeom>
              <a:blipFill>
                <a:blip r:embed="rId6"/>
                <a:stretch>
                  <a:fillRect l="-1108" t="-598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9F51CA82-CF4B-0CC3-A80F-2A99A6617928}"/>
                  </a:ext>
                </a:extLst>
              </p:cNvPr>
              <p:cNvSpPr txBox="1"/>
              <p:nvPr/>
            </p:nvSpPr>
            <p:spPr>
              <a:xfrm>
                <a:off x="1377306" y="5992463"/>
                <a:ext cx="6148872" cy="421013"/>
              </a:xfrm>
              <a:prstGeom prst="rect">
                <a:avLst/>
              </a:prstGeom>
              <a:noFill/>
            </p:spPr>
            <p:txBody>
              <a:bodyPr wrap="square">
                <a:spAutoFit/>
              </a:bodyPr>
              <a:lstStyle/>
              <a:p>
                <a14:m>
                  <m:oMath xmlns:m="http://schemas.openxmlformats.org/officeDocument/2006/math">
                    <m:sSup>
                      <m:sSupPr>
                        <m:ctrlPr>
                          <a:rPr lang="en-US" sz="2000" b="0" i="1" smtClean="0">
                            <a:solidFill>
                              <a:schemeClr val="tx1"/>
                            </a:solidFill>
                            <a:latin typeface="Cambria Math" panose="02040503050406030204" pitchFamily="18" charset="0"/>
                          </a:rPr>
                        </m:ctrlPr>
                      </m:sSupPr>
                      <m:e>
                        <m:r>
                          <a:rPr lang="en-US" sz="2000" i="1">
                            <a:solidFill>
                              <a:schemeClr val="tx1"/>
                            </a:solidFill>
                            <a:latin typeface="Cambria Math" panose="02040503050406030204" pitchFamily="18" charset="0"/>
                          </a:rPr>
                          <m:t>𝐻</m:t>
                        </m:r>
                      </m:e>
                      <m:sup>
                        <m:d>
                          <m:dPr>
                            <m:ctrlPr>
                              <a:rPr lang="en-US" sz="2000" b="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𝑘</m:t>
                            </m:r>
                          </m:e>
                        </m:d>
                      </m:sup>
                    </m:sSup>
                    <m:r>
                      <a:rPr lang="en-US" sz="2000" b="0" i="1" smtClean="0">
                        <a:solidFill>
                          <a:schemeClr val="tx1"/>
                        </a:solidFill>
                        <a:latin typeface="Cambria Math" panose="02040503050406030204" pitchFamily="18" charset="0"/>
                      </a:rPr>
                      <m:t>:</m:t>
                    </m:r>
                  </m:oMath>
                </a14:m>
                <a:r>
                  <a:rPr lang="en-US" sz="2000" dirty="0"/>
                  <a:t> k-layer node representation given by GNNs</a:t>
                </a:r>
              </a:p>
            </p:txBody>
          </p:sp>
        </mc:Choice>
        <mc:Fallback xmlns="">
          <p:sp>
            <p:nvSpPr>
              <p:cNvPr id="11" name="TextBox 10">
                <a:extLst>
                  <a:ext uri="{FF2B5EF4-FFF2-40B4-BE49-F238E27FC236}">
                    <a16:creationId xmlns:a16="http://schemas.microsoft.com/office/drawing/2014/main" id="{9F51CA82-CF4B-0CC3-A80F-2A99A6617928}"/>
                  </a:ext>
                </a:extLst>
              </p:cNvPr>
              <p:cNvSpPr txBox="1">
                <a:spLocks noRot="1" noChangeAspect="1" noMove="1" noResize="1" noEditPoints="1" noAdjustHandles="1" noChangeArrowheads="1" noChangeShapeType="1" noTextEdit="1"/>
              </p:cNvSpPr>
              <p:nvPr/>
            </p:nvSpPr>
            <p:spPr>
              <a:xfrm>
                <a:off x="1377306" y="5992463"/>
                <a:ext cx="6148872" cy="421013"/>
              </a:xfrm>
              <a:prstGeom prst="rect">
                <a:avLst/>
              </a:prstGeom>
              <a:blipFill>
                <a:blip r:embed="rId7"/>
                <a:stretch>
                  <a:fillRect t="-1449" b="-26087"/>
                </a:stretch>
              </a:blipFill>
            </p:spPr>
            <p:txBody>
              <a:bodyPr/>
              <a:lstStyle/>
              <a:p>
                <a:r>
                  <a:rPr lang="en-US">
                    <a:noFill/>
                  </a:rPr>
                  <a:t> </a:t>
                </a:r>
              </a:p>
            </p:txBody>
          </p:sp>
        </mc:Fallback>
      </mc:AlternateContent>
      <p:sp>
        <p:nvSpPr>
          <p:cNvPr id="13" name="TextBox 12">
            <a:extLst>
              <a:ext uri="{FF2B5EF4-FFF2-40B4-BE49-F238E27FC236}">
                <a16:creationId xmlns:a16="http://schemas.microsoft.com/office/drawing/2014/main" id="{87C0F4ED-5DBA-2386-3386-9810C26F0755}"/>
              </a:ext>
            </a:extLst>
          </p:cNvPr>
          <p:cNvSpPr txBox="1"/>
          <p:nvPr/>
        </p:nvSpPr>
        <p:spPr>
          <a:xfrm>
            <a:off x="211276" y="6507958"/>
            <a:ext cx="11887200" cy="276999"/>
          </a:xfrm>
          <a:prstGeom prst="rect">
            <a:avLst/>
          </a:prstGeom>
          <a:noFill/>
        </p:spPr>
        <p:txBody>
          <a:bodyPr wrap="square">
            <a:spAutoFit/>
          </a:bodyPr>
          <a:lstStyle/>
          <a:p>
            <a:r>
              <a:rPr lang="en-US" sz="1200" dirty="0">
                <a:solidFill>
                  <a:schemeClr val="tx1">
                    <a:lumMod val="50000"/>
                    <a:lumOff val="50000"/>
                  </a:schemeClr>
                </a:solidFill>
                <a:latin typeface="Arial" panose="020B0604020202020204" pitchFamily="34" charset="0"/>
              </a:rPr>
              <a:t>Liu, Shikun, et al., Pairwise Alignment Improves Graph Domain Adaptation, ICML 2024.</a:t>
            </a:r>
          </a:p>
        </p:txBody>
      </p:sp>
      <p:pic>
        <p:nvPicPr>
          <p:cNvPr id="4" name="Picture 3">
            <a:extLst>
              <a:ext uri="{FF2B5EF4-FFF2-40B4-BE49-F238E27FC236}">
                <a16:creationId xmlns:a16="http://schemas.microsoft.com/office/drawing/2014/main" id="{39E92423-7AD0-E1D9-6D50-68CEB949AD5E}"/>
              </a:ext>
            </a:extLst>
          </p:cNvPr>
          <p:cNvPicPr>
            <a:picLocks noChangeAspect="1"/>
          </p:cNvPicPr>
          <p:nvPr/>
        </p:nvPicPr>
        <p:blipFill rotWithShape="1">
          <a:blip r:embed="rId8"/>
          <a:srcRect r="50001" b="50191"/>
          <a:stretch/>
        </p:blipFill>
        <p:spPr>
          <a:xfrm>
            <a:off x="8187499" y="960097"/>
            <a:ext cx="3530685" cy="1629687"/>
          </a:xfrm>
          <a:prstGeom prst="rect">
            <a:avLst/>
          </a:prstGeom>
        </p:spPr>
      </p:pic>
      <p:pic>
        <p:nvPicPr>
          <p:cNvPr id="7" name="Picture 6">
            <a:extLst>
              <a:ext uri="{FF2B5EF4-FFF2-40B4-BE49-F238E27FC236}">
                <a16:creationId xmlns:a16="http://schemas.microsoft.com/office/drawing/2014/main" id="{6D8F345D-2148-FA65-F2CB-79FA4C559A57}"/>
              </a:ext>
            </a:extLst>
          </p:cNvPr>
          <p:cNvPicPr>
            <a:picLocks noChangeAspect="1"/>
          </p:cNvPicPr>
          <p:nvPr/>
        </p:nvPicPr>
        <p:blipFill rotWithShape="1">
          <a:blip r:embed="rId8"/>
          <a:srcRect t="51504" r="50001"/>
          <a:stretch/>
        </p:blipFill>
        <p:spPr>
          <a:xfrm>
            <a:off x="8119766" y="2814690"/>
            <a:ext cx="3666152" cy="1647600"/>
          </a:xfrm>
          <a:prstGeom prst="rect">
            <a:avLst/>
          </a:prstGeom>
        </p:spPr>
      </p:pic>
    </p:spTree>
    <p:extLst>
      <p:ext uri="{BB962C8B-B14F-4D97-AF65-F5344CB8AC3E}">
        <p14:creationId xmlns:p14="http://schemas.microsoft.com/office/powerpoint/2010/main" val="6780745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18</a:t>
            </a:fld>
            <a:endParaRPr lang="en-US"/>
          </a:p>
        </p:txBody>
      </p:sp>
      <p:sp>
        <p:nvSpPr>
          <p:cNvPr id="5" name="Title 1">
            <a:extLst>
              <a:ext uri="{FF2B5EF4-FFF2-40B4-BE49-F238E27FC236}">
                <a16:creationId xmlns:a16="http://schemas.microsoft.com/office/drawing/2014/main" id="{DFD0239C-66F9-5533-264E-B8261CDD0D58}"/>
              </a:ext>
            </a:extLst>
          </p:cNvPr>
          <p:cNvSpPr>
            <a:spLocks noGrp="1"/>
          </p:cNvSpPr>
          <p:nvPr>
            <p:ph type="title"/>
          </p:nvPr>
        </p:nvSpPr>
        <p:spPr>
          <a:xfrm>
            <a:off x="296777" y="-130072"/>
            <a:ext cx="11033643" cy="1149094"/>
          </a:xfrm>
        </p:spPr>
        <p:txBody>
          <a:bodyPr>
            <a:normAutofit/>
          </a:bodyPr>
          <a:lstStyle/>
          <a:p>
            <a:pPr algn="ctr"/>
            <a:r>
              <a:rPr lang="en-US" sz="4000" dirty="0">
                <a:solidFill>
                  <a:srgbClr val="C00000"/>
                </a:solidFill>
              </a:rPr>
              <a:t>Evaluation in Practice</a:t>
            </a:r>
          </a:p>
        </p:txBody>
      </p:sp>
      <p:sp>
        <p:nvSpPr>
          <p:cNvPr id="48" name="Content Placeholder 2">
            <a:extLst>
              <a:ext uri="{FF2B5EF4-FFF2-40B4-BE49-F238E27FC236}">
                <a16:creationId xmlns:a16="http://schemas.microsoft.com/office/drawing/2014/main" id="{5818A3FC-D391-B5F8-7699-5CEC7CEE77CA}"/>
              </a:ext>
            </a:extLst>
          </p:cNvPr>
          <p:cNvSpPr>
            <a:spLocks noGrp="1"/>
          </p:cNvSpPr>
          <p:nvPr>
            <p:ph idx="1"/>
          </p:nvPr>
        </p:nvSpPr>
        <p:spPr>
          <a:xfrm>
            <a:off x="296778" y="1079666"/>
            <a:ext cx="11033642" cy="5415402"/>
          </a:xfrm>
        </p:spPr>
        <p:txBody>
          <a:bodyPr>
            <a:normAutofit lnSpcReduction="10000"/>
          </a:bodyPr>
          <a:lstStyle/>
          <a:p>
            <a:pPr>
              <a:lnSpc>
                <a:spcPct val="125000"/>
              </a:lnSpc>
            </a:pPr>
            <a:r>
              <a:rPr lang="en-US" dirty="0">
                <a:solidFill>
                  <a:schemeClr val="accent1"/>
                </a:solidFill>
              </a:rPr>
              <a:t>Significant empirical performance </a:t>
            </a:r>
            <a:r>
              <a:rPr lang="en-US" dirty="0"/>
              <a:t>on real applications</a:t>
            </a:r>
          </a:p>
          <a:p>
            <a:pPr lvl="1">
              <a:lnSpc>
                <a:spcPct val="125000"/>
              </a:lnSpc>
            </a:pPr>
            <a:r>
              <a:rPr lang="en-US" dirty="0"/>
              <a:t> High energy physics datasets for the pileup mitigation task</a:t>
            </a:r>
          </a:p>
          <a:p>
            <a:pPr lvl="1">
              <a:lnSpc>
                <a:spcPct val="125000"/>
              </a:lnSpc>
            </a:pPr>
            <a:r>
              <a:rPr lang="en-US" dirty="0"/>
              <a:t>Regional MAG datasets to simulate </a:t>
            </a:r>
            <a:r>
              <a:rPr lang="en-US" altLang="zh-CN" dirty="0"/>
              <a:t>the </a:t>
            </a:r>
            <a:r>
              <a:rPr lang="en-US" altLang="zh-CN" dirty="0">
                <a:solidFill>
                  <a:srgbClr val="C00000"/>
                </a:solidFill>
              </a:rPr>
              <a:t>region shift</a:t>
            </a:r>
            <a:r>
              <a:rPr lang="en-US" dirty="0">
                <a:solidFill>
                  <a:srgbClr val="C00000"/>
                </a:solidFill>
              </a:rPr>
              <a:t> </a:t>
            </a:r>
          </a:p>
          <a:p>
            <a:pPr lvl="2">
              <a:lnSpc>
                <a:spcPct val="125000"/>
              </a:lnSpc>
            </a:pPr>
            <a:r>
              <a:rPr lang="en-US" dirty="0"/>
              <a:t>Newly curate a large-scale real-world MAG dataset to simulate the region shift scenarios (US, CN, DE, JP, RU, and FR) </a:t>
            </a:r>
          </a:p>
          <a:p>
            <a:pPr lvl="1">
              <a:lnSpc>
                <a:spcPct val="125000"/>
              </a:lnSpc>
            </a:pPr>
            <a:r>
              <a:rPr lang="en-US" dirty="0"/>
              <a:t>Temporal networks of </a:t>
            </a:r>
            <a:r>
              <a:rPr lang="en-US" dirty="0" err="1"/>
              <a:t>Arxiv</a:t>
            </a:r>
            <a:r>
              <a:rPr lang="en-US" dirty="0"/>
              <a:t> papers that simulate the </a:t>
            </a:r>
            <a:r>
              <a:rPr lang="en-US" dirty="0">
                <a:solidFill>
                  <a:srgbClr val="C00000"/>
                </a:solidFill>
              </a:rPr>
              <a:t>time shift </a:t>
            </a:r>
          </a:p>
          <a:p>
            <a:pPr marL="0" indent="0">
              <a:lnSpc>
                <a:spcPct val="125000"/>
              </a:lnSpc>
              <a:buNone/>
            </a:pPr>
            <a:endParaRPr lang="en-US" dirty="0">
              <a:solidFill>
                <a:schemeClr val="accent1"/>
              </a:solidFill>
            </a:endParaRPr>
          </a:p>
          <a:p>
            <a:pPr>
              <a:lnSpc>
                <a:spcPct val="125000"/>
              </a:lnSpc>
            </a:pPr>
            <a:endParaRPr lang="en-US" dirty="0">
              <a:solidFill>
                <a:schemeClr val="accent1"/>
              </a:solidFill>
            </a:endParaRPr>
          </a:p>
          <a:p>
            <a:pPr>
              <a:lnSpc>
                <a:spcPct val="125000"/>
              </a:lnSpc>
            </a:pPr>
            <a:endParaRPr lang="en-US" dirty="0">
              <a:solidFill>
                <a:schemeClr val="accent1"/>
              </a:solidFill>
            </a:endParaRPr>
          </a:p>
          <a:p>
            <a:pPr>
              <a:lnSpc>
                <a:spcPct val="125000"/>
              </a:lnSpc>
            </a:pPr>
            <a:r>
              <a:rPr lang="en-US" dirty="0">
                <a:solidFill>
                  <a:schemeClr val="accent1"/>
                </a:solidFill>
              </a:rPr>
              <a:t>Theoretical analysis verification </a:t>
            </a:r>
            <a:r>
              <a:rPr lang="en-US" dirty="0"/>
              <a:t>using synthetic CSBMs </a:t>
            </a:r>
          </a:p>
          <a:p>
            <a:pPr lvl="1">
              <a:lnSpc>
                <a:spcPct val="125000"/>
              </a:lnSpc>
            </a:pPr>
            <a:endParaRPr lang="en-US" dirty="0"/>
          </a:p>
          <a:p>
            <a:pPr lvl="1">
              <a:lnSpc>
                <a:spcPct val="125000"/>
              </a:lnSpc>
            </a:pPr>
            <a:endParaRPr lang="en-US" dirty="0"/>
          </a:p>
        </p:txBody>
      </p:sp>
      <p:pic>
        <p:nvPicPr>
          <p:cNvPr id="50" name="Picture 49">
            <a:extLst>
              <a:ext uri="{FF2B5EF4-FFF2-40B4-BE49-F238E27FC236}">
                <a16:creationId xmlns:a16="http://schemas.microsoft.com/office/drawing/2014/main" id="{E0C36283-342A-2CAA-2F4C-78743472E122}"/>
              </a:ext>
            </a:extLst>
          </p:cNvPr>
          <p:cNvPicPr>
            <a:picLocks noChangeAspect="1"/>
          </p:cNvPicPr>
          <p:nvPr/>
        </p:nvPicPr>
        <p:blipFill rotWithShape="1">
          <a:blip r:embed="rId3"/>
          <a:srcRect r="48462"/>
          <a:stretch/>
        </p:blipFill>
        <p:spPr>
          <a:xfrm>
            <a:off x="2032542" y="3886753"/>
            <a:ext cx="3268169" cy="1953736"/>
          </a:xfrm>
          <a:prstGeom prst="rect">
            <a:avLst/>
          </a:prstGeom>
        </p:spPr>
      </p:pic>
      <p:pic>
        <p:nvPicPr>
          <p:cNvPr id="51" name="Picture 50">
            <a:extLst>
              <a:ext uri="{FF2B5EF4-FFF2-40B4-BE49-F238E27FC236}">
                <a16:creationId xmlns:a16="http://schemas.microsoft.com/office/drawing/2014/main" id="{A2988865-F0EC-88BB-3928-2B7D48483EEE}"/>
              </a:ext>
            </a:extLst>
          </p:cNvPr>
          <p:cNvPicPr>
            <a:picLocks noChangeAspect="1"/>
          </p:cNvPicPr>
          <p:nvPr/>
        </p:nvPicPr>
        <p:blipFill rotWithShape="1">
          <a:blip r:embed="rId3"/>
          <a:srcRect l="53075"/>
          <a:stretch/>
        </p:blipFill>
        <p:spPr>
          <a:xfrm>
            <a:off x="6393710" y="3886753"/>
            <a:ext cx="2786253" cy="1829426"/>
          </a:xfrm>
          <a:prstGeom prst="rect">
            <a:avLst/>
          </a:prstGeom>
          <a:ln>
            <a:noFill/>
            <a:prstDash val="dash"/>
          </a:ln>
        </p:spPr>
      </p:pic>
      <p:pic>
        <p:nvPicPr>
          <p:cNvPr id="54" name="Picture 53">
            <a:extLst>
              <a:ext uri="{FF2B5EF4-FFF2-40B4-BE49-F238E27FC236}">
                <a16:creationId xmlns:a16="http://schemas.microsoft.com/office/drawing/2014/main" id="{BD861C3E-3A50-60F6-C766-5C72605AEDFD}"/>
              </a:ext>
            </a:extLst>
          </p:cNvPr>
          <p:cNvPicPr>
            <a:picLocks noChangeAspect="1"/>
          </p:cNvPicPr>
          <p:nvPr/>
        </p:nvPicPr>
        <p:blipFill rotWithShape="1">
          <a:blip r:embed="rId4"/>
          <a:srcRect r="59608" b="49381"/>
          <a:stretch/>
        </p:blipFill>
        <p:spPr>
          <a:xfrm>
            <a:off x="9105265" y="326414"/>
            <a:ext cx="2394150" cy="2184510"/>
          </a:xfrm>
          <a:prstGeom prst="rect">
            <a:avLst/>
          </a:prstGeom>
        </p:spPr>
      </p:pic>
    </p:spTree>
    <p:extLst>
      <p:ext uri="{BB962C8B-B14F-4D97-AF65-F5344CB8AC3E}">
        <p14:creationId xmlns:p14="http://schemas.microsoft.com/office/powerpoint/2010/main" val="394156193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73D15D-65F9-445B-6604-7738E4C20187}"/>
              </a:ext>
            </a:extLst>
          </p:cNvPr>
          <p:cNvSpPr>
            <a:spLocks noGrp="1"/>
          </p:cNvSpPr>
          <p:nvPr>
            <p:ph type="sldNum" sz="quarter" idx="12"/>
          </p:nvPr>
        </p:nvSpPr>
        <p:spPr/>
        <p:txBody>
          <a:bodyPr/>
          <a:lstStyle/>
          <a:p>
            <a:fld id="{4C4DFFF2-5E08-7F47-8E59-20C144781A10}" type="slidenum">
              <a:rPr lang="en-US" smtClean="0"/>
              <a:t>19</a:t>
            </a:fld>
            <a:endParaRPr lang="en-US" dirty="0"/>
          </a:p>
        </p:txBody>
      </p:sp>
      <p:pic>
        <p:nvPicPr>
          <p:cNvPr id="6" name="Picture 5">
            <a:extLst>
              <a:ext uri="{FF2B5EF4-FFF2-40B4-BE49-F238E27FC236}">
                <a16:creationId xmlns:a16="http://schemas.microsoft.com/office/drawing/2014/main" id="{42D746FC-239C-8D21-F08F-141244184926}"/>
              </a:ext>
            </a:extLst>
          </p:cNvPr>
          <p:cNvPicPr>
            <a:picLocks noChangeAspect="1"/>
          </p:cNvPicPr>
          <p:nvPr/>
        </p:nvPicPr>
        <p:blipFill>
          <a:blip r:embed="rId3"/>
          <a:stretch>
            <a:fillRect/>
          </a:stretch>
        </p:blipFill>
        <p:spPr>
          <a:xfrm>
            <a:off x="0" y="939989"/>
            <a:ext cx="12192000" cy="2736031"/>
          </a:xfrm>
          <a:prstGeom prst="rect">
            <a:avLst/>
          </a:prstGeom>
        </p:spPr>
      </p:pic>
      <p:sp>
        <p:nvSpPr>
          <p:cNvPr id="7" name="TextBox 6">
            <a:extLst>
              <a:ext uri="{FF2B5EF4-FFF2-40B4-BE49-F238E27FC236}">
                <a16:creationId xmlns:a16="http://schemas.microsoft.com/office/drawing/2014/main" id="{D0AED247-90E4-976A-9B8F-73D73D7CDE3F}"/>
              </a:ext>
            </a:extLst>
          </p:cNvPr>
          <p:cNvSpPr txBox="1"/>
          <p:nvPr/>
        </p:nvSpPr>
        <p:spPr>
          <a:xfrm>
            <a:off x="1714415" y="4497769"/>
            <a:ext cx="7085503" cy="1697068"/>
          </a:xfrm>
          <a:prstGeom prst="rect">
            <a:avLst/>
          </a:prstGeom>
          <a:noFill/>
        </p:spPr>
        <p:txBody>
          <a:bodyPr wrap="square" rtlCol="0">
            <a:spAutoFit/>
          </a:bodyPr>
          <a:lstStyle/>
          <a:p>
            <a:pPr>
              <a:lnSpc>
                <a:spcPct val="150000"/>
              </a:lnSpc>
            </a:pPr>
            <a:r>
              <a:rPr lang="en-US" sz="2400" dirty="0"/>
              <a:t>1). Conditional Structure </a:t>
            </a:r>
            <a:r>
              <a:rPr lang="en-US" altLang="zh-CN" sz="2400" dirty="0"/>
              <a:t>Shift</a:t>
            </a:r>
            <a:endParaRPr lang="en-US" sz="2400" dirty="0"/>
          </a:p>
          <a:p>
            <a:pPr>
              <a:lnSpc>
                <a:spcPct val="150000"/>
              </a:lnSpc>
            </a:pPr>
            <a:r>
              <a:rPr lang="en-US" sz="2400" dirty="0"/>
              <a:t>2). Label Shift</a:t>
            </a:r>
          </a:p>
          <a:p>
            <a:pPr>
              <a:lnSpc>
                <a:spcPct val="150000"/>
              </a:lnSpc>
            </a:pPr>
            <a:r>
              <a:rPr lang="en-US" sz="2400" dirty="0"/>
              <a:t>3). Both two shifts</a:t>
            </a:r>
          </a:p>
        </p:txBody>
      </p:sp>
      <p:sp>
        <p:nvSpPr>
          <p:cNvPr id="15" name="TextBox 14">
            <a:extLst>
              <a:ext uri="{FF2B5EF4-FFF2-40B4-BE49-F238E27FC236}">
                <a16:creationId xmlns:a16="http://schemas.microsoft.com/office/drawing/2014/main" id="{B9DCBFBE-7054-14A4-949B-ED0E8EE688C4}"/>
              </a:ext>
            </a:extLst>
          </p:cNvPr>
          <p:cNvSpPr txBox="1"/>
          <p:nvPr/>
        </p:nvSpPr>
        <p:spPr>
          <a:xfrm>
            <a:off x="1159398" y="3855520"/>
            <a:ext cx="9520365" cy="589072"/>
          </a:xfrm>
          <a:prstGeom prst="rect">
            <a:avLst/>
          </a:prstGeom>
          <a:noFill/>
        </p:spPr>
        <p:txBody>
          <a:bodyPr wrap="square" rtlCol="0">
            <a:spAutoFit/>
          </a:bodyPr>
          <a:lstStyle/>
          <a:p>
            <a:pPr>
              <a:lnSpc>
                <a:spcPct val="150000"/>
              </a:lnSpc>
            </a:pPr>
            <a:r>
              <a:rPr lang="en-US" sz="2400" dirty="0"/>
              <a:t>Pileup conditions: shift in the </a:t>
            </a:r>
            <a:r>
              <a:rPr lang="en-US" altLang="zh-CN" sz="2400" dirty="0"/>
              <a:t>PU level </a:t>
            </a:r>
            <a:r>
              <a:rPr lang="en-US" sz="2400" dirty="0">
                <a:solidFill>
                  <a:schemeClr val="accent1"/>
                </a:solidFill>
              </a:rPr>
              <a:t>(mainly structure shift)</a:t>
            </a:r>
          </a:p>
        </p:txBody>
      </p:sp>
      <p:sp>
        <p:nvSpPr>
          <p:cNvPr id="16" name="Title 1">
            <a:extLst>
              <a:ext uri="{FF2B5EF4-FFF2-40B4-BE49-F238E27FC236}">
                <a16:creationId xmlns:a16="http://schemas.microsoft.com/office/drawing/2014/main" id="{0613D435-4021-C256-30FC-73665EA2AD2F}"/>
              </a:ext>
            </a:extLst>
          </p:cNvPr>
          <p:cNvSpPr>
            <a:spLocks noGrp="1"/>
          </p:cNvSpPr>
          <p:nvPr>
            <p:ph type="title"/>
          </p:nvPr>
        </p:nvSpPr>
        <p:spPr>
          <a:xfrm>
            <a:off x="579177" y="-119870"/>
            <a:ext cx="11033643" cy="1149094"/>
          </a:xfrm>
        </p:spPr>
        <p:txBody>
          <a:bodyPr>
            <a:normAutofit/>
          </a:bodyPr>
          <a:lstStyle/>
          <a:p>
            <a:pPr algn="ctr"/>
            <a:r>
              <a:rPr lang="en-US" dirty="0">
                <a:solidFill>
                  <a:srgbClr val="C00000"/>
                </a:solidFill>
              </a:rPr>
              <a:t>Evaluation --- Pileup Mitigation</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B45383BA-EEF8-CBB2-EFE9-4BEED698C3E0}"/>
                  </a:ext>
                </a:extLst>
              </p:cNvPr>
              <p:cNvSpPr txBox="1"/>
              <p:nvPr/>
            </p:nvSpPr>
            <p:spPr>
              <a:xfrm>
                <a:off x="5303968" y="4638753"/>
                <a:ext cx="2463539"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r>
                        <a:rPr lang="en-US" altLang="zh-CN" sz="1800" b="0" i="1" smtClean="0">
                          <a:solidFill>
                            <a:schemeClr val="tx1"/>
                          </a:solidFill>
                          <a:latin typeface="Cambria Math" panose="02040503050406030204" pitchFamily="18" charset="0"/>
                        </a:rPr>
                        <m:t>≠</m:t>
                      </m:r>
                      <m:sSub>
                        <m:sSubPr>
                          <m:ctrlPr>
                            <a:rPr lang="en-US" altLang="zh-CN" sz="1800" i="1">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oMath>
                  </m:oMathPara>
                </a14:m>
                <a:endParaRPr lang="en-US" dirty="0"/>
              </a:p>
            </p:txBody>
          </p:sp>
        </mc:Choice>
        <mc:Fallback xmlns="">
          <p:sp>
            <p:nvSpPr>
              <p:cNvPr id="18" name="TextBox 17">
                <a:extLst>
                  <a:ext uri="{FF2B5EF4-FFF2-40B4-BE49-F238E27FC236}">
                    <a16:creationId xmlns:a16="http://schemas.microsoft.com/office/drawing/2014/main" id="{B45383BA-EEF8-CBB2-EFE9-4BEED698C3E0}"/>
                  </a:ext>
                </a:extLst>
              </p:cNvPr>
              <p:cNvSpPr txBox="1">
                <a:spLocks noRot="1" noChangeAspect="1" noMove="1" noResize="1" noEditPoints="1" noAdjustHandles="1" noChangeArrowheads="1" noChangeShapeType="1" noTextEdit="1"/>
              </p:cNvSpPr>
              <p:nvPr/>
            </p:nvSpPr>
            <p:spPr>
              <a:xfrm>
                <a:off x="5303968" y="4638753"/>
                <a:ext cx="2463539" cy="369332"/>
              </a:xfrm>
              <a:prstGeom prst="rect">
                <a:avLst/>
              </a:prstGeom>
              <a:blipFill>
                <a:blip r:embed="rId4"/>
                <a:stretch>
                  <a:fillRect b="-1147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D8C141A-741A-1573-E8C3-34D8792C43FB}"/>
                  </a:ext>
                </a:extLst>
              </p:cNvPr>
              <p:cNvSpPr txBox="1"/>
              <p:nvPr/>
            </p:nvSpPr>
            <p:spPr>
              <a:xfrm>
                <a:off x="3306952" y="5188594"/>
                <a:ext cx="211945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𝑌</m:t>
                          </m:r>
                        </m:e>
                      </m:d>
                      <m:r>
                        <a:rPr lang="en-US" altLang="zh-CN" sz="1800" b="0" i="1" smtClean="0">
                          <a:solidFill>
                            <a:schemeClr val="tx1"/>
                          </a:solidFill>
                          <a:latin typeface="Cambria Math" panose="02040503050406030204" pitchFamily="18" charset="0"/>
                        </a:rPr>
                        <m:t>≠</m:t>
                      </m:r>
                      <m:sSub>
                        <m:sSubPr>
                          <m:ctrlPr>
                            <a:rPr lang="en-US" altLang="zh-CN" sz="1800" i="1">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𝑌</m:t>
                          </m:r>
                        </m:e>
                      </m:d>
                    </m:oMath>
                  </m:oMathPara>
                </a14:m>
                <a:endParaRPr lang="en-US" dirty="0"/>
              </a:p>
            </p:txBody>
          </p:sp>
        </mc:Choice>
        <mc:Fallback xmlns="">
          <p:sp>
            <p:nvSpPr>
              <p:cNvPr id="27" name="TextBox 26">
                <a:extLst>
                  <a:ext uri="{FF2B5EF4-FFF2-40B4-BE49-F238E27FC236}">
                    <a16:creationId xmlns:a16="http://schemas.microsoft.com/office/drawing/2014/main" id="{FD8C141A-741A-1573-E8C3-34D8792C43FB}"/>
                  </a:ext>
                </a:extLst>
              </p:cNvPr>
              <p:cNvSpPr txBox="1">
                <a:spLocks noRot="1" noChangeAspect="1" noMove="1" noResize="1" noEditPoints="1" noAdjustHandles="1" noChangeArrowheads="1" noChangeShapeType="1" noTextEdit="1"/>
              </p:cNvSpPr>
              <p:nvPr/>
            </p:nvSpPr>
            <p:spPr>
              <a:xfrm>
                <a:off x="3306952" y="5188594"/>
                <a:ext cx="2119458" cy="369332"/>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66F9F567-2C6A-8836-5D3D-864E867AB1BF}"/>
                  </a:ext>
                </a:extLst>
              </p:cNvPr>
              <p:cNvSpPr txBox="1"/>
              <p:nvPr/>
            </p:nvSpPr>
            <p:spPr>
              <a:xfrm>
                <a:off x="3973124" y="3763798"/>
                <a:ext cx="7022968"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1800" b="0" i="1" smtClean="0">
                              <a:solidFill>
                                <a:schemeClr val="tx1"/>
                              </a:solidFill>
                              <a:latin typeface="Cambria Math" panose="02040503050406030204" pitchFamily="18" charset="0"/>
                              <a:ea typeface="Cambria Math" panose="02040503050406030204" pitchFamily="18" charset="0"/>
                            </a:rPr>
                          </m:ctrlPr>
                        </m:sSubPr>
                        <m:e>
                          <m:r>
                            <a:rPr lang="en-US" altLang="zh-CN" sz="1800" i="1" smtClean="0">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r>
                        <a:rPr lang="en-US" altLang="zh-CN" sz="1800" b="0" i="1" smtClean="0">
                          <a:solidFill>
                            <a:schemeClr val="tx1"/>
                          </a:solidFill>
                          <a:latin typeface="Cambria Math" panose="02040503050406030204" pitchFamily="18" charset="0"/>
                        </a:rPr>
                        <m:t>≠</m:t>
                      </m:r>
                      <m:sSub>
                        <m:sSubPr>
                          <m:ctrlPr>
                            <a:rPr lang="en-US" altLang="zh-CN" sz="1800" i="1">
                              <a:solidFill>
                                <a:schemeClr val="tx1"/>
                              </a:solidFill>
                              <a:latin typeface="Cambria Math" panose="02040503050406030204" pitchFamily="18" charset="0"/>
                              <a:ea typeface="Cambria Math" panose="02040503050406030204" pitchFamily="18" charset="0"/>
                            </a:rPr>
                          </m:ctrlPr>
                        </m:sSubPr>
                        <m:e>
                          <m:r>
                            <a:rPr lang="en-US" altLang="zh-CN" sz="1800" i="1">
                              <a:solidFill>
                                <a:schemeClr val="tx1"/>
                              </a:solidFill>
                              <a:latin typeface="Cambria Math" panose="02040503050406030204" pitchFamily="18" charset="0"/>
                              <a:ea typeface="Cambria Math" panose="02040503050406030204" pitchFamily="18" charset="0"/>
                            </a:rPr>
                            <m:t>ℙ</m:t>
                          </m:r>
                        </m:e>
                        <m:sub>
                          <m:r>
                            <a:rPr lang="en-US" altLang="zh-CN" sz="18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1800" i="1">
                              <a:solidFill>
                                <a:schemeClr val="tx1"/>
                              </a:solidFill>
                              <a:latin typeface="Cambria Math" panose="02040503050406030204" pitchFamily="18" charset="0"/>
                            </a:rPr>
                          </m:ctrlPr>
                        </m:dPr>
                        <m:e>
                          <m:r>
                            <a:rPr lang="en-US" altLang="zh-CN" sz="1800" i="1">
                              <a:solidFill>
                                <a:schemeClr val="tx1"/>
                              </a:solidFill>
                              <a:latin typeface="Cambria Math" panose="02040503050406030204" pitchFamily="18" charset="0"/>
                            </a:rPr>
                            <m:t>𝐴</m:t>
                          </m:r>
                          <m:r>
                            <a:rPr lang="en-US" altLang="zh-CN" sz="1800" b="0" i="1" smtClean="0">
                              <a:solidFill>
                                <a:schemeClr val="tx1"/>
                              </a:solidFill>
                              <a:latin typeface="Cambria Math" panose="02040503050406030204" pitchFamily="18" charset="0"/>
                            </a:rPr>
                            <m:t>,</m:t>
                          </m:r>
                          <m:r>
                            <a:rPr lang="en-US" altLang="zh-CN" sz="1800" i="1">
                              <a:solidFill>
                                <a:schemeClr val="tx1"/>
                              </a:solidFill>
                              <a:latin typeface="Cambria Math" panose="02040503050406030204" pitchFamily="18" charset="0"/>
                            </a:rPr>
                            <m:t>𝑌</m:t>
                          </m:r>
                        </m:e>
                      </m:d>
                    </m:oMath>
                  </m:oMathPara>
                </a14:m>
                <a:endParaRPr lang="en-US" dirty="0"/>
              </a:p>
            </p:txBody>
          </p:sp>
        </mc:Choice>
        <mc:Fallback xmlns="">
          <p:sp>
            <p:nvSpPr>
              <p:cNvPr id="29" name="TextBox 28">
                <a:extLst>
                  <a:ext uri="{FF2B5EF4-FFF2-40B4-BE49-F238E27FC236}">
                    <a16:creationId xmlns:a16="http://schemas.microsoft.com/office/drawing/2014/main" id="{66F9F567-2C6A-8836-5D3D-864E867AB1BF}"/>
                  </a:ext>
                </a:extLst>
              </p:cNvPr>
              <p:cNvSpPr txBox="1">
                <a:spLocks noRot="1" noChangeAspect="1" noMove="1" noResize="1" noEditPoints="1" noAdjustHandles="1" noChangeArrowheads="1" noChangeShapeType="1" noTextEdit="1"/>
              </p:cNvSpPr>
              <p:nvPr/>
            </p:nvSpPr>
            <p:spPr>
              <a:xfrm>
                <a:off x="3973124" y="3763798"/>
                <a:ext cx="7022968" cy="369332"/>
              </a:xfrm>
              <a:prstGeom prst="rect">
                <a:avLst/>
              </a:prstGeom>
              <a:blipFill>
                <a:blip r:embed="rId6"/>
                <a:stretch>
                  <a:fillRect/>
                </a:stretch>
              </a:blipFill>
            </p:spPr>
            <p:txBody>
              <a:bodyPr/>
              <a:lstStyle/>
              <a:p>
                <a:r>
                  <a:rPr lang="en-US">
                    <a:noFill/>
                  </a:rPr>
                  <a:t> </a:t>
                </a:r>
              </a:p>
            </p:txBody>
          </p:sp>
        </mc:Fallback>
      </mc:AlternateContent>
      <p:sp>
        <p:nvSpPr>
          <p:cNvPr id="31" name="TextBox 30">
            <a:extLst>
              <a:ext uri="{FF2B5EF4-FFF2-40B4-BE49-F238E27FC236}">
                <a16:creationId xmlns:a16="http://schemas.microsoft.com/office/drawing/2014/main" id="{757897E1-223C-B3F3-13AC-6C623C463D67}"/>
              </a:ext>
            </a:extLst>
          </p:cNvPr>
          <p:cNvSpPr txBox="1"/>
          <p:nvPr/>
        </p:nvSpPr>
        <p:spPr>
          <a:xfrm>
            <a:off x="8924809" y="4546420"/>
            <a:ext cx="1754954" cy="461665"/>
          </a:xfrm>
          <a:prstGeom prst="rect">
            <a:avLst/>
          </a:prstGeom>
          <a:noFill/>
        </p:spPr>
        <p:txBody>
          <a:bodyPr wrap="square">
            <a:spAutoFit/>
          </a:bodyPr>
          <a:lstStyle/>
          <a:p>
            <a:r>
              <a:rPr lang="en-US" sz="2400" dirty="0">
                <a:solidFill>
                  <a:schemeClr val="accent1">
                    <a:lumMod val="75000"/>
                  </a:schemeClr>
                </a:solidFill>
              </a:rPr>
              <a:t>PA-CSS</a:t>
            </a:r>
          </a:p>
        </p:txBody>
      </p:sp>
      <p:sp>
        <p:nvSpPr>
          <p:cNvPr id="32" name="TextBox 31">
            <a:extLst>
              <a:ext uri="{FF2B5EF4-FFF2-40B4-BE49-F238E27FC236}">
                <a16:creationId xmlns:a16="http://schemas.microsoft.com/office/drawing/2014/main" id="{9A5D582B-E142-B45A-EC50-6692F55C0681}"/>
              </a:ext>
            </a:extLst>
          </p:cNvPr>
          <p:cNvSpPr txBox="1"/>
          <p:nvPr/>
        </p:nvSpPr>
        <p:spPr>
          <a:xfrm>
            <a:off x="6518587" y="5129684"/>
            <a:ext cx="1754954" cy="461665"/>
          </a:xfrm>
          <a:prstGeom prst="rect">
            <a:avLst/>
          </a:prstGeom>
          <a:noFill/>
        </p:spPr>
        <p:txBody>
          <a:bodyPr wrap="square">
            <a:spAutoFit/>
          </a:bodyPr>
          <a:lstStyle/>
          <a:p>
            <a:r>
              <a:rPr lang="en-US" sz="2400" dirty="0">
                <a:solidFill>
                  <a:schemeClr val="accent1">
                    <a:lumMod val="75000"/>
                  </a:schemeClr>
                </a:solidFill>
              </a:rPr>
              <a:t>PA-LS</a:t>
            </a:r>
          </a:p>
        </p:txBody>
      </p:sp>
      <p:cxnSp>
        <p:nvCxnSpPr>
          <p:cNvPr id="34" name="Straight Arrow Connector 33">
            <a:extLst>
              <a:ext uri="{FF2B5EF4-FFF2-40B4-BE49-F238E27FC236}">
                <a16:creationId xmlns:a16="http://schemas.microsoft.com/office/drawing/2014/main" id="{D2DF6166-4AB5-2978-D49F-348CD1A71F4B}"/>
              </a:ext>
            </a:extLst>
          </p:cNvPr>
          <p:cNvCxnSpPr>
            <a:cxnSpLocks/>
          </p:cNvCxnSpPr>
          <p:nvPr/>
        </p:nvCxnSpPr>
        <p:spPr>
          <a:xfrm flipH="1">
            <a:off x="7935077" y="4877434"/>
            <a:ext cx="705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A1FE0AE4-76AF-D814-DB21-BDEA6FC4AFED}"/>
              </a:ext>
            </a:extLst>
          </p:cNvPr>
          <p:cNvSpPr txBox="1"/>
          <p:nvPr/>
        </p:nvSpPr>
        <p:spPr>
          <a:xfrm>
            <a:off x="7633089" y="4493469"/>
            <a:ext cx="1395126" cy="369332"/>
          </a:xfrm>
          <a:prstGeom prst="rect">
            <a:avLst/>
          </a:prstGeom>
          <a:noFill/>
        </p:spPr>
        <p:txBody>
          <a:bodyPr wrap="none" rtlCol="0">
            <a:spAutoFit/>
          </a:bodyPr>
          <a:lstStyle/>
          <a:p>
            <a:r>
              <a:rPr lang="en-US" dirty="0"/>
              <a:t>Only address</a:t>
            </a:r>
          </a:p>
        </p:txBody>
      </p:sp>
      <p:cxnSp>
        <p:nvCxnSpPr>
          <p:cNvPr id="41" name="Straight Arrow Connector 40">
            <a:extLst>
              <a:ext uri="{FF2B5EF4-FFF2-40B4-BE49-F238E27FC236}">
                <a16:creationId xmlns:a16="http://schemas.microsoft.com/office/drawing/2014/main" id="{132F2B40-4177-30BA-E54B-DF5AD702084F}"/>
              </a:ext>
            </a:extLst>
          </p:cNvPr>
          <p:cNvCxnSpPr>
            <a:cxnSpLocks/>
          </p:cNvCxnSpPr>
          <p:nvPr/>
        </p:nvCxnSpPr>
        <p:spPr>
          <a:xfrm flipH="1">
            <a:off x="5489839" y="5429350"/>
            <a:ext cx="705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2" name="TextBox 41">
            <a:extLst>
              <a:ext uri="{FF2B5EF4-FFF2-40B4-BE49-F238E27FC236}">
                <a16:creationId xmlns:a16="http://schemas.microsoft.com/office/drawing/2014/main" id="{26605A5E-26C4-D2C4-5D2D-D2F975192B67}"/>
              </a:ext>
            </a:extLst>
          </p:cNvPr>
          <p:cNvSpPr txBox="1"/>
          <p:nvPr/>
        </p:nvSpPr>
        <p:spPr>
          <a:xfrm>
            <a:off x="5187851" y="5045385"/>
            <a:ext cx="1395126" cy="369332"/>
          </a:xfrm>
          <a:prstGeom prst="rect">
            <a:avLst/>
          </a:prstGeom>
          <a:noFill/>
        </p:spPr>
        <p:txBody>
          <a:bodyPr wrap="none" rtlCol="0">
            <a:spAutoFit/>
          </a:bodyPr>
          <a:lstStyle/>
          <a:p>
            <a:r>
              <a:rPr lang="en-US" dirty="0"/>
              <a:t>Only address</a:t>
            </a:r>
          </a:p>
        </p:txBody>
      </p:sp>
      <p:sp>
        <p:nvSpPr>
          <p:cNvPr id="2" name="Rounded Rectangle 13">
            <a:extLst>
              <a:ext uri="{FF2B5EF4-FFF2-40B4-BE49-F238E27FC236}">
                <a16:creationId xmlns:a16="http://schemas.microsoft.com/office/drawing/2014/main" id="{157E580F-3394-FEC5-A027-066CA5288A33}"/>
              </a:ext>
            </a:extLst>
          </p:cNvPr>
          <p:cNvSpPr/>
          <p:nvPr/>
        </p:nvSpPr>
        <p:spPr>
          <a:xfrm>
            <a:off x="1041601" y="1296913"/>
            <a:ext cx="8158960" cy="2335483"/>
          </a:xfrm>
          <a:prstGeom prst="roundRect">
            <a:avLst>
              <a:gd name="adj" fmla="val 11823"/>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pic>
        <p:nvPicPr>
          <p:cNvPr id="8" name="Graphic 7" descr="Checkmark with solid fill">
            <a:extLst>
              <a:ext uri="{FF2B5EF4-FFF2-40B4-BE49-F238E27FC236}">
                <a16:creationId xmlns:a16="http://schemas.microsoft.com/office/drawing/2014/main" id="{F67D66BF-1D59-F75A-77B7-EE2720A7772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8367" y="2464654"/>
            <a:ext cx="306467" cy="306467"/>
          </a:xfrm>
          <a:prstGeom prst="rect">
            <a:avLst/>
          </a:prstGeom>
        </p:spPr>
      </p:pic>
      <p:pic>
        <p:nvPicPr>
          <p:cNvPr id="9" name="Graphic 8" descr="Checkmark with solid fill">
            <a:extLst>
              <a:ext uri="{FF2B5EF4-FFF2-40B4-BE49-F238E27FC236}">
                <a16:creationId xmlns:a16="http://schemas.microsoft.com/office/drawing/2014/main" id="{D03EAC68-67DF-D098-CB90-7B4E50E9ED2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7533" y="2895291"/>
            <a:ext cx="306467" cy="306467"/>
          </a:xfrm>
          <a:prstGeom prst="rect">
            <a:avLst/>
          </a:prstGeom>
        </p:spPr>
      </p:pic>
      <p:pic>
        <p:nvPicPr>
          <p:cNvPr id="10" name="Graphic 9" descr="Checkmark with solid fill">
            <a:extLst>
              <a:ext uri="{FF2B5EF4-FFF2-40B4-BE49-F238E27FC236}">
                <a16:creationId xmlns:a16="http://schemas.microsoft.com/office/drawing/2014/main" id="{6B9BF92C-2FDC-1982-0451-C9A4E116738E}"/>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7532" y="3122174"/>
            <a:ext cx="306467" cy="306467"/>
          </a:xfrm>
          <a:prstGeom prst="rect">
            <a:avLst/>
          </a:prstGeom>
        </p:spPr>
      </p:pic>
      <p:pic>
        <p:nvPicPr>
          <p:cNvPr id="11" name="Graphic 10" descr="Checkmark with solid fill">
            <a:extLst>
              <a:ext uri="{FF2B5EF4-FFF2-40B4-BE49-F238E27FC236}">
                <a16:creationId xmlns:a16="http://schemas.microsoft.com/office/drawing/2014/main" id="{97DEA6A8-59EE-0041-CB1E-F44ED5C58D5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88367" y="3313071"/>
            <a:ext cx="306467" cy="306467"/>
          </a:xfrm>
          <a:prstGeom prst="rect">
            <a:avLst/>
          </a:prstGeom>
        </p:spPr>
      </p:pic>
      <p:sp>
        <p:nvSpPr>
          <p:cNvPr id="14" name="TextBox 13">
            <a:extLst>
              <a:ext uri="{FF2B5EF4-FFF2-40B4-BE49-F238E27FC236}">
                <a16:creationId xmlns:a16="http://schemas.microsoft.com/office/drawing/2014/main" id="{EAC9FC46-0B63-902A-C762-01640F4C06EF}"/>
              </a:ext>
            </a:extLst>
          </p:cNvPr>
          <p:cNvSpPr txBox="1"/>
          <p:nvPr/>
        </p:nvSpPr>
        <p:spPr>
          <a:xfrm>
            <a:off x="5250893" y="5677269"/>
            <a:ext cx="1754954" cy="461665"/>
          </a:xfrm>
          <a:prstGeom prst="rect">
            <a:avLst/>
          </a:prstGeom>
          <a:noFill/>
        </p:spPr>
        <p:txBody>
          <a:bodyPr wrap="square">
            <a:spAutoFit/>
          </a:bodyPr>
          <a:lstStyle/>
          <a:p>
            <a:r>
              <a:rPr lang="en-US" sz="2400" dirty="0">
                <a:solidFill>
                  <a:schemeClr val="accent1">
                    <a:lumMod val="75000"/>
                  </a:schemeClr>
                </a:solidFill>
              </a:rPr>
              <a:t>PA-BOTH</a:t>
            </a:r>
          </a:p>
        </p:txBody>
      </p:sp>
      <p:cxnSp>
        <p:nvCxnSpPr>
          <p:cNvPr id="17" name="Straight Arrow Connector 16">
            <a:extLst>
              <a:ext uri="{FF2B5EF4-FFF2-40B4-BE49-F238E27FC236}">
                <a16:creationId xmlns:a16="http://schemas.microsoft.com/office/drawing/2014/main" id="{25C99D97-3810-3E54-5EB8-577188DEDB61}"/>
              </a:ext>
            </a:extLst>
          </p:cNvPr>
          <p:cNvCxnSpPr>
            <a:cxnSpLocks/>
          </p:cNvCxnSpPr>
          <p:nvPr/>
        </p:nvCxnSpPr>
        <p:spPr>
          <a:xfrm flipH="1">
            <a:off x="4222145" y="5976935"/>
            <a:ext cx="70542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6740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ADACA001-DE33-D343-9DA8-2EED9F452CFC}"/>
              </a:ext>
            </a:extLst>
          </p:cNvPr>
          <p:cNvSpPr>
            <a:spLocks noGrp="1"/>
          </p:cNvSpPr>
          <p:nvPr>
            <p:ph type="subTitle" idx="1"/>
          </p:nvPr>
        </p:nvSpPr>
        <p:spPr>
          <a:xfrm>
            <a:off x="185271" y="4000054"/>
            <a:ext cx="11745532" cy="1655762"/>
          </a:xfrm>
        </p:spPr>
        <p:txBody>
          <a:bodyPr/>
          <a:lstStyle/>
          <a:p>
            <a:r>
              <a:rPr lang="en-US" dirty="0" err="1"/>
              <a:t>Shikun</a:t>
            </a:r>
            <a:r>
              <a:rPr lang="en-US" dirty="0"/>
              <a:t> Liu</a:t>
            </a:r>
            <a:r>
              <a:rPr lang="en-US" altLang="zh-CN" baseline="30000" dirty="0"/>
              <a:t>1</a:t>
            </a:r>
            <a:r>
              <a:rPr lang="zh-CN" altLang="en-US" dirty="0"/>
              <a:t>  </a:t>
            </a:r>
            <a:r>
              <a:rPr lang="en-US" dirty="0"/>
              <a:t> </a:t>
            </a:r>
            <a:r>
              <a:rPr lang="zh-CN" altLang="en-US" dirty="0"/>
              <a:t> </a:t>
            </a:r>
            <a:r>
              <a:rPr lang="en-US" dirty="0" err="1"/>
              <a:t>Tianchun</a:t>
            </a:r>
            <a:r>
              <a:rPr lang="en-US" dirty="0"/>
              <a:t> Li</a:t>
            </a:r>
            <a:r>
              <a:rPr lang="en-US" altLang="zh-CN" baseline="30000" dirty="0"/>
              <a:t>2</a:t>
            </a:r>
            <a:r>
              <a:rPr lang="zh-CN" altLang="en-US" dirty="0"/>
              <a:t>    </a:t>
            </a:r>
            <a:r>
              <a:rPr lang="en-US" dirty="0"/>
              <a:t> </a:t>
            </a:r>
            <a:r>
              <a:rPr lang="en-US" dirty="0" err="1"/>
              <a:t>Yongbin</a:t>
            </a:r>
            <a:r>
              <a:rPr lang="en-US" dirty="0"/>
              <a:t> Feng</a:t>
            </a:r>
            <a:r>
              <a:rPr lang="en-US" altLang="zh-CN" baseline="30000" dirty="0"/>
              <a:t>3</a:t>
            </a:r>
            <a:r>
              <a:rPr lang="zh-CN" altLang="en-US" dirty="0"/>
              <a:t>    </a:t>
            </a:r>
            <a:r>
              <a:rPr lang="en-US" dirty="0"/>
              <a:t> </a:t>
            </a:r>
            <a:r>
              <a:rPr lang="en-US" dirty="0" err="1"/>
              <a:t>Nhan</a:t>
            </a:r>
            <a:r>
              <a:rPr lang="en-US" dirty="0"/>
              <a:t> Tran</a:t>
            </a:r>
            <a:r>
              <a:rPr lang="en-US" altLang="zh-CN" baseline="30000" dirty="0"/>
              <a:t>3</a:t>
            </a:r>
            <a:r>
              <a:rPr lang="zh-CN" altLang="en-US" dirty="0"/>
              <a:t> </a:t>
            </a:r>
            <a:r>
              <a:rPr lang="en-US" dirty="0"/>
              <a:t> </a:t>
            </a:r>
            <a:r>
              <a:rPr lang="zh-CN" altLang="en-US" dirty="0"/>
              <a:t>   </a:t>
            </a:r>
            <a:r>
              <a:rPr lang="en-US" dirty="0"/>
              <a:t>Han Zhao</a:t>
            </a:r>
            <a:r>
              <a:rPr lang="en-US" altLang="zh-CN" baseline="30000" dirty="0"/>
              <a:t>4</a:t>
            </a:r>
            <a:r>
              <a:rPr lang="zh-CN" altLang="en-US" baseline="30000" dirty="0"/>
              <a:t>   </a:t>
            </a:r>
            <a:r>
              <a:rPr lang="en-US" dirty="0"/>
              <a:t> </a:t>
            </a:r>
            <a:r>
              <a:rPr lang="en-US" dirty="0" err="1"/>
              <a:t>Qiu</a:t>
            </a:r>
            <a:r>
              <a:rPr lang="en-US" dirty="0"/>
              <a:t> Qiang</a:t>
            </a:r>
            <a:r>
              <a:rPr lang="en-US" altLang="zh-CN" baseline="30000" dirty="0"/>
              <a:t>2</a:t>
            </a:r>
            <a:r>
              <a:rPr lang="zh-CN" altLang="en-US" baseline="30000" dirty="0"/>
              <a:t> </a:t>
            </a:r>
            <a:endParaRPr lang="en-US" dirty="0"/>
          </a:p>
        </p:txBody>
      </p:sp>
      <p:sp>
        <p:nvSpPr>
          <p:cNvPr id="6" name="TextBox 5">
            <a:extLst>
              <a:ext uri="{FF2B5EF4-FFF2-40B4-BE49-F238E27FC236}">
                <a16:creationId xmlns:a16="http://schemas.microsoft.com/office/drawing/2014/main" id="{2CD9AAAB-630A-AE40-8838-3191C4D8C610}"/>
              </a:ext>
            </a:extLst>
          </p:cNvPr>
          <p:cNvSpPr txBox="1"/>
          <p:nvPr/>
        </p:nvSpPr>
        <p:spPr>
          <a:xfrm>
            <a:off x="1660866" y="4391463"/>
            <a:ext cx="8679071" cy="400110"/>
          </a:xfrm>
          <a:prstGeom prst="rect">
            <a:avLst/>
          </a:prstGeom>
          <a:noFill/>
        </p:spPr>
        <p:txBody>
          <a:bodyPr wrap="square" rtlCol="0">
            <a:spAutoFit/>
          </a:bodyPr>
          <a:lstStyle/>
          <a:p>
            <a:pPr algn="ctr"/>
            <a:r>
              <a:rPr lang="en-US" sz="2000" baseline="30000" dirty="0"/>
              <a:t>1 </a:t>
            </a:r>
            <a:r>
              <a:rPr lang="en-US" sz="2000" dirty="0" err="1"/>
              <a:t>G</a:t>
            </a:r>
            <a:r>
              <a:rPr lang="en-US" altLang="zh-CN" sz="2000" dirty="0" err="1"/>
              <a:t>atech</a:t>
            </a:r>
            <a:r>
              <a:rPr lang="en-US" sz="2000" dirty="0"/>
              <a:t>  </a:t>
            </a:r>
            <a:r>
              <a:rPr lang="zh-CN" altLang="en-US" sz="2000" dirty="0"/>
              <a:t>  </a:t>
            </a:r>
            <a:r>
              <a:rPr lang="en-US" sz="2000" baseline="30000" dirty="0"/>
              <a:t>2 </a:t>
            </a:r>
            <a:r>
              <a:rPr lang="en-US" altLang="zh-CN" sz="2000" dirty="0"/>
              <a:t>Purdue</a:t>
            </a:r>
            <a:r>
              <a:rPr lang="zh-CN" altLang="en-US" sz="2000" dirty="0"/>
              <a:t>   </a:t>
            </a:r>
            <a:r>
              <a:rPr lang="en-US" altLang="zh-CN" sz="2000" baseline="30000" dirty="0"/>
              <a:t>3</a:t>
            </a:r>
            <a:r>
              <a:rPr lang="en-US" sz="2000" baseline="30000" dirty="0"/>
              <a:t> </a:t>
            </a:r>
            <a:r>
              <a:rPr lang="en-US" altLang="zh-CN" sz="2000" dirty="0" err="1"/>
              <a:t>FermiLab</a:t>
            </a:r>
            <a:r>
              <a:rPr lang="zh-CN" altLang="en-US" sz="2000" dirty="0"/>
              <a:t>   </a:t>
            </a:r>
            <a:r>
              <a:rPr lang="en-US" altLang="zh-CN" sz="2000" baseline="30000" dirty="0"/>
              <a:t>4</a:t>
            </a:r>
            <a:r>
              <a:rPr lang="en-US" sz="2000" baseline="30000" dirty="0"/>
              <a:t> </a:t>
            </a:r>
            <a:r>
              <a:rPr lang="en-US" sz="2000" dirty="0"/>
              <a:t>U</a:t>
            </a:r>
            <a:r>
              <a:rPr lang="en-US" altLang="zh-CN" sz="2000" dirty="0"/>
              <a:t>IUC</a:t>
            </a:r>
            <a:endParaRPr lang="en-US" sz="2000" dirty="0"/>
          </a:p>
        </p:txBody>
      </p:sp>
      <p:sp>
        <p:nvSpPr>
          <p:cNvPr id="8" name="Slide Number Placeholder 7">
            <a:extLst>
              <a:ext uri="{FF2B5EF4-FFF2-40B4-BE49-F238E27FC236}">
                <a16:creationId xmlns:a16="http://schemas.microsoft.com/office/drawing/2014/main" id="{ACD2B1A3-4430-DF4E-8BDE-8E33DBC4CBA8}"/>
              </a:ext>
            </a:extLst>
          </p:cNvPr>
          <p:cNvSpPr>
            <a:spLocks noGrp="1"/>
          </p:cNvSpPr>
          <p:nvPr>
            <p:ph type="sldNum" sz="quarter" idx="12"/>
          </p:nvPr>
        </p:nvSpPr>
        <p:spPr/>
        <p:txBody>
          <a:bodyPr/>
          <a:lstStyle/>
          <a:p>
            <a:fld id="{BB4E3324-8D79-F94D-9AF5-2A283A0BCE6C}" type="slidenum">
              <a:rPr lang="en-US" smtClean="0"/>
              <a:t>2</a:t>
            </a:fld>
            <a:endParaRPr lang="en-US"/>
          </a:p>
        </p:txBody>
      </p:sp>
      <p:pic>
        <p:nvPicPr>
          <p:cNvPr id="10" name="Picture 9">
            <a:extLst>
              <a:ext uri="{FF2B5EF4-FFF2-40B4-BE49-F238E27FC236}">
                <a16:creationId xmlns:a16="http://schemas.microsoft.com/office/drawing/2014/main" id="{8BECB79D-AA04-E2C7-5647-93F6DAD10431}"/>
              </a:ext>
            </a:extLst>
          </p:cNvPr>
          <p:cNvPicPr>
            <a:picLocks noChangeAspect="1"/>
          </p:cNvPicPr>
          <p:nvPr/>
        </p:nvPicPr>
        <p:blipFill>
          <a:blip r:embed="rId3"/>
          <a:stretch>
            <a:fillRect/>
          </a:stretch>
        </p:blipFill>
        <p:spPr>
          <a:xfrm>
            <a:off x="8313357" y="2401292"/>
            <a:ext cx="1183226" cy="1577634"/>
          </a:xfrm>
          <a:prstGeom prst="rect">
            <a:avLst/>
          </a:prstGeom>
        </p:spPr>
      </p:pic>
      <p:pic>
        <p:nvPicPr>
          <p:cNvPr id="11" name="Picture 10">
            <a:extLst>
              <a:ext uri="{FF2B5EF4-FFF2-40B4-BE49-F238E27FC236}">
                <a16:creationId xmlns:a16="http://schemas.microsoft.com/office/drawing/2014/main" id="{800D241E-5F56-15AB-A5D0-5802E32AC38E}"/>
              </a:ext>
            </a:extLst>
          </p:cNvPr>
          <p:cNvPicPr>
            <a:picLocks noChangeAspect="1"/>
          </p:cNvPicPr>
          <p:nvPr/>
        </p:nvPicPr>
        <p:blipFill rotWithShape="1">
          <a:blip r:embed="rId4"/>
          <a:srcRect l="3256" t="-1634" r="3411" b="4827"/>
          <a:stretch/>
        </p:blipFill>
        <p:spPr>
          <a:xfrm>
            <a:off x="889310" y="2506466"/>
            <a:ext cx="1390018" cy="1364981"/>
          </a:xfrm>
          <a:prstGeom prst="rect">
            <a:avLst/>
          </a:prstGeom>
        </p:spPr>
      </p:pic>
      <p:pic>
        <p:nvPicPr>
          <p:cNvPr id="1026" name="Picture 2" descr="Profile photo of Tianchun Li">
            <a:extLst>
              <a:ext uri="{FF2B5EF4-FFF2-40B4-BE49-F238E27FC236}">
                <a16:creationId xmlns:a16="http://schemas.microsoft.com/office/drawing/2014/main" id="{38A9BB4C-6A49-16FB-999E-48F0022ED1E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31862" y="2505216"/>
            <a:ext cx="1390018" cy="139001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Yongbin Feng - Postdoctoral Research Associate - Fermilab | LinkedIn">
            <a:extLst>
              <a:ext uri="{FF2B5EF4-FFF2-40B4-BE49-F238E27FC236}">
                <a16:creationId xmlns:a16="http://schemas.microsoft.com/office/drawing/2014/main" id="{A3371C82-E243-F35B-EE46-7562E8E25C2B}"/>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63199" y="2458031"/>
            <a:ext cx="1437203" cy="1437203"/>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Nhan Tran">
            <a:extLst>
              <a:ext uri="{FF2B5EF4-FFF2-40B4-BE49-F238E27FC236}">
                <a16:creationId xmlns:a16="http://schemas.microsoft.com/office/drawing/2014/main" id="{E3F348CC-0FFC-4606-B84C-8C39232C8FA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45913" t="8232" r="7284" b="15564"/>
          <a:stretch/>
        </p:blipFill>
        <p:spPr bwMode="auto">
          <a:xfrm>
            <a:off x="6541721" y="2401292"/>
            <a:ext cx="1472906" cy="1598762"/>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Qiang Qiu's Home Page">
            <a:extLst>
              <a:ext uri="{FF2B5EF4-FFF2-40B4-BE49-F238E27FC236}">
                <a16:creationId xmlns:a16="http://schemas.microsoft.com/office/drawing/2014/main" id="{0C2A3757-7723-A4AC-AD5D-4720FE8078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795313" y="2383849"/>
            <a:ext cx="1212310" cy="157984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descr="Logos | Brand Guide">
            <a:extLst>
              <a:ext uri="{FF2B5EF4-FFF2-40B4-BE49-F238E27FC236}">
                <a16:creationId xmlns:a16="http://schemas.microsoft.com/office/drawing/2014/main" id="{BAB6E710-3FF8-9460-6431-C7EFD8EF8ED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23234" y="177973"/>
            <a:ext cx="2870648" cy="101668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4" descr="University Logo">
            <a:extLst>
              <a:ext uri="{FF2B5EF4-FFF2-40B4-BE49-F238E27FC236}">
                <a16:creationId xmlns:a16="http://schemas.microsoft.com/office/drawing/2014/main" id="{95E4FDC1-F27A-E8C9-2079-81349472C66D}"/>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133562" y="410325"/>
            <a:ext cx="2688017" cy="487991"/>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descr="Fermilab | Graphics Standards at Fermilab | Logo and usage">
            <a:extLst>
              <a:ext uri="{FF2B5EF4-FFF2-40B4-BE49-F238E27FC236}">
                <a16:creationId xmlns:a16="http://schemas.microsoft.com/office/drawing/2014/main" id="{43A8A588-0EB3-B071-5B14-5EB2A5F1E89C}"/>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132276" y="287062"/>
            <a:ext cx="2856010" cy="610621"/>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BB00A1B5-67E9-33E9-9F1C-9072170FFD37}"/>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9110569" y="287062"/>
            <a:ext cx="3027842" cy="54406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40F09734-B990-AFAC-AA27-20EAD19471AD}"/>
              </a:ext>
            </a:extLst>
          </p:cNvPr>
          <p:cNvSpPr txBox="1"/>
          <p:nvPr/>
        </p:nvSpPr>
        <p:spPr>
          <a:xfrm>
            <a:off x="0" y="6146147"/>
            <a:ext cx="12813175" cy="471924"/>
          </a:xfrm>
          <a:prstGeom prst="rect">
            <a:avLst/>
          </a:prstGeom>
          <a:noFill/>
        </p:spPr>
        <p:txBody>
          <a:bodyPr wrap="square" rtlCol="0">
            <a:spAutoFit/>
          </a:bodyPr>
          <a:lstStyle/>
          <a:p>
            <a:r>
              <a:rPr lang="en-US" sz="1400" dirty="0">
                <a:solidFill>
                  <a:schemeClr val="tx1">
                    <a:lumMod val="50000"/>
                    <a:lumOff val="50000"/>
                  </a:schemeClr>
                </a:solidFill>
                <a:latin typeface="Arial" panose="020B0604020202020204" pitchFamily="34" charset="0"/>
              </a:rPr>
              <a:t>Liu, </a:t>
            </a:r>
            <a:r>
              <a:rPr lang="en-US" sz="1400" dirty="0" err="1">
                <a:solidFill>
                  <a:schemeClr val="tx1">
                    <a:lumMod val="50000"/>
                    <a:lumOff val="50000"/>
                  </a:schemeClr>
                </a:solidFill>
                <a:latin typeface="Arial" panose="020B0604020202020204" pitchFamily="34" charset="0"/>
              </a:rPr>
              <a:t>Shikun</a:t>
            </a:r>
            <a:r>
              <a:rPr lang="en-US" sz="1400" dirty="0">
                <a:solidFill>
                  <a:schemeClr val="tx1">
                    <a:lumMod val="50000"/>
                    <a:lumOff val="50000"/>
                  </a:schemeClr>
                </a:solidFill>
                <a:latin typeface="Arial" panose="020B0604020202020204" pitchFamily="34" charset="0"/>
              </a:rPr>
              <a:t>, et al. "Structural re-weighting improves graph domain adaptation."  ICML. 2023.</a:t>
            </a:r>
          </a:p>
          <a:p>
            <a:endParaRPr lang="en-US" sz="1600" baseline="30000" dirty="0">
              <a:solidFill>
                <a:schemeClr val="tx1">
                  <a:lumMod val="50000"/>
                  <a:lumOff val="50000"/>
                </a:schemeClr>
              </a:solidFill>
            </a:endParaRPr>
          </a:p>
        </p:txBody>
      </p:sp>
      <p:sp>
        <p:nvSpPr>
          <p:cNvPr id="5" name="TextBox 4">
            <a:extLst>
              <a:ext uri="{FF2B5EF4-FFF2-40B4-BE49-F238E27FC236}">
                <a16:creationId xmlns:a16="http://schemas.microsoft.com/office/drawing/2014/main" id="{6A44B88D-9495-2BB0-8B18-4A207F3CA056}"/>
              </a:ext>
            </a:extLst>
          </p:cNvPr>
          <p:cNvSpPr txBox="1"/>
          <p:nvPr/>
        </p:nvSpPr>
        <p:spPr>
          <a:xfrm>
            <a:off x="0" y="6449566"/>
            <a:ext cx="11887200" cy="307777"/>
          </a:xfrm>
          <a:prstGeom prst="rect">
            <a:avLst/>
          </a:prstGeom>
          <a:noFill/>
        </p:spPr>
        <p:txBody>
          <a:bodyPr wrap="square">
            <a:spAutoFit/>
          </a:bodyPr>
          <a:lstStyle/>
          <a:p>
            <a:r>
              <a:rPr lang="en-US" sz="1400" dirty="0">
                <a:solidFill>
                  <a:schemeClr val="tx1">
                    <a:lumMod val="50000"/>
                    <a:lumOff val="50000"/>
                  </a:schemeClr>
                </a:solidFill>
                <a:latin typeface="Arial" panose="020B0604020202020204" pitchFamily="34" charset="0"/>
              </a:rPr>
              <a:t>Liu, Shikun, et al., “Pairwise Alignment Improves Graph Domain Adaptation,” ICML 2024.</a:t>
            </a:r>
          </a:p>
        </p:txBody>
      </p:sp>
    </p:spTree>
    <p:extLst>
      <p:ext uri="{BB962C8B-B14F-4D97-AF65-F5344CB8AC3E}">
        <p14:creationId xmlns:p14="http://schemas.microsoft.com/office/powerpoint/2010/main" val="18492648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73D15D-65F9-445B-6604-7738E4C20187}"/>
              </a:ext>
            </a:extLst>
          </p:cNvPr>
          <p:cNvSpPr>
            <a:spLocks noGrp="1"/>
          </p:cNvSpPr>
          <p:nvPr>
            <p:ph type="sldNum" sz="quarter" idx="12"/>
          </p:nvPr>
        </p:nvSpPr>
        <p:spPr/>
        <p:txBody>
          <a:bodyPr/>
          <a:lstStyle/>
          <a:p>
            <a:fld id="{4C4DFFF2-5E08-7F47-8E59-20C144781A10}" type="slidenum">
              <a:rPr lang="en-US" smtClean="0"/>
              <a:t>20</a:t>
            </a:fld>
            <a:endParaRPr lang="en-US" dirty="0"/>
          </a:p>
        </p:txBody>
      </p:sp>
      <p:pic>
        <p:nvPicPr>
          <p:cNvPr id="6" name="Picture 5">
            <a:extLst>
              <a:ext uri="{FF2B5EF4-FFF2-40B4-BE49-F238E27FC236}">
                <a16:creationId xmlns:a16="http://schemas.microsoft.com/office/drawing/2014/main" id="{42D746FC-239C-8D21-F08F-141244184926}"/>
              </a:ext>
            </a:extLst>
          </p:cNvPr>
          <p:cNvPicPr>
            <a:picLocks noChangeAspect="1"/>
          </p:cNvPicPr>
          <p:nvPr/>
        </p:nvPicPr>
        <p:blipFill>
          <a:blip r:embed="rId3"/>
          <a:stretch>
            <a:fillRect/>
          </a:stretch>
        </p:blipFill>
        <p:spPr>
          <a:xfrm>
            <a:off x="0" y="939989"/>
            <a:ext cx="12192000" cy="2736031"/>
          </a:xfrm>
          <a:prstGeom prst="rect">
            <a:avLst/>
          </a:prstGeom>
        </p:spPr>
      </p:pic>
      <p:sp>
        <p:nvSpPr>
          <p:cNvPr id="16" name="Title 1">
            <a:extLst>
              <a:ext uri="{FF2B5EF4-FFF2-40B4-BE49-F238E27FC236}">
                <a16:creationId xmlns:a16="http://schemas.microsoft.com/office/drawing/2014/main" id="{0613D435-4021-C256-30FC-73665EA2AD2F}"/>
              </a:ext>
            </a:extLst>
          </p:cNvPr>
          <p:cNvSpPr>
            <a:spLocks noGrp="1"/>
          </p:cNvSpPr>
          <p:nvPr>
            <p:ph type="title"/>
          </p:nvPr>
        </p:nvSpPr>
        <p:spPr>
          <a:xfrm>
            <a:off x="579177" y="-119870"/>
            <a:ext cx="11033643" cy="1149094"/>
          </a:xfrm>
        </p:spPr>
        <p:txBody>
          <a:bodyPr>
            <a:normAutofit/>
          </a:bodyPr>
          <a:lstStyle/>
          <a:p>
            <a:pPr algn="ctr"/>
            <a:r>
              <a:rPr lang="en-US" dirty="0">
                <a:solidFill>
                  <a:srgbClr val="C00000"/>
                </a:solidFill>
              </a:rPr>
              <a:t>Evaluation --- Pileup Mitigation</a:t>
            </a:r>
          </a:p>
        </p:txBody>
      </p:sp>
      <p:sp>
        <p:nvSpPr>
          <p:cNvPr id="2" name="Rounded Rectangle 13">
            <a:extLst>
              <a:ext uri="{FF2B5EF4-FFF2-40B4-BE49-F238E27FC236}">
                <a16:creationId xmlns:a16="http://schemas.microsoft.com/office/drawing/2014/main" id="{157E580F-3394-FEC5-A027-066CA5288A33}"/>
              </a:ext>
            </a:extLst>
          </p:cNvPr>
          <p:cNvSpPr/>
          <p:nvPr/>
        </p:nvSpPr>
        <p:spPr>
          <a:xfrm>
            <a:off x="1041601" y="1296913"/>
            <a:ext cx="8158960" cy="2335483"/>
          </a:xfrm>
          <a:prstGeom prst="roundRect">
            <a:avLst>
              <a:gd name="adj" fmla="val 11823"/>
            </a:avLst>
          </a:prstGeom>
          <a:no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accent2"/>
              </a:solidFill>
            </a:endParaRPr>
          </a:p>
        </p:txBody>
      </p:sp>
      <p:pic>
        <p:nvPicPr>
          <p:cNvPr id="8" name="Graphic 7" descr="Checkmark with solid fill">
            <a:extLst>
              <a:ext uri="{FF2B5EF4-FFF2-40B4-BE49-F238E27FC236}">
                <a16:creationId xmlns:a16="http://schemas.microsoft.com/office/drawing/2014/main" id="{F67D66BF-1D59-F75A-77B7-EE2720A7772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8367" y="2464654"/>
            <a:ext cx="306467" cy="306467"/>
          </a:xfrm>
          <a:prstGeom prst="rect">
            <a:avLst/>
          </a:prstGeom>
        </p:spPr>
      </p:pic>
      <p:pic>
        <p:nvPicPr>
          <p:cNvPr id="9" name="Graphic 8" descr="Checkmark with solid fill">
            <a:extLst>
              <a:ext uri="{FF2B5EF4-FFF2-40B4-BE49-F238E27FC236}">
                <a16:creationId xmlns:a16="http://schemas.microsoft.com/office/drawing/2014/main" id="{D03EAC68-67DF-D098-CB90-7B4E50E9ED29}"/>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533" y="2895291"/>
            <a:ext cx="306467" cy="306467"/>
          </a:xfrm>
          <a:prstGeom prst="rect">
            <a:avLst/>
          </a:prstGeom>
        </p:spPr>
      </p:pic>
      <p:pic>
        <p:nvPicPr>
          <p:cNvPr id="10" name="Graphic 9" descr="Checkmark with solid fill">
            <a:extLst>
              <a:ext uri="{FF2B5EF4-FFF2-40B4-BE49-F238E27FC236}">
                <a16:creationId xmlns:a16="http://schemas.microsoft.com/office/drawing/2014/main" id="{6B9BF92C-2FDC-1982-0451-C9A4E116738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7532" y="3122174"/>
            <a:ext cx="306467" cy="306467"/>
          </a:xfrm>
          <a:prstGeom prst="rect">
            <a:avLst/>
          </a:prstGeom>
        </p:spPr>
      </p:pic>
      <p:pic>
        <p:nvPicPr>
          <p:cNvPr id="11" name="Graphic 10" descr="Checkmark with solid fill">
            <a:extLst>
              <a:ext uri="{FF2B5EF4-FFF2-40B4-BE49-F238E27FC236}">
                <a16:creationId xmlns:a16="http://schemas.microsoft.com/office/drawing/2014/main" id="{97DEA6A8-59EE-0041-CB1E-F44ED5C58D5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888367" y="3313071"/>
            <a:ext cx="306467" cy="306467"/>
          </a:xfrm>
          <a:prstGeom prst="rect">
            <a:avLst/>
          </a:prstGeom>
        </p:spPr>
      </p:pic>
      <p:sp>
        <p:nvSpPr>
          <p:cNvPr id="19" name="TextBox 18">
            <a:extLst>
              <a:ext uri="{FF2B5EF4-FFF2-40B4-BE49-F238E27FC236}">
                <a16:creationId xmlns:a16="http://schemas.microsoft.com/office/drawing/2014/main" id="{1D69B0E3-4F63-FFD6-7AD3-A4E33A291A6D}"/>
              </a:ext>
            </a:extLst>
          </p:cNvPr>
          <p:cNvSpPr txBox="1"/>
          <p:nvPr/>
        </p:nvSpPr>
        <p:spPr>
          <a:xfrm>
            <a:off x="887532" y="5188609"/>
            <a:ext cx="11239102" cy="461665"/>
          </a:xfrm>
          <a:prstGeom prst="rect">
            <a:avLst/>
          </a:prstGeom>
          <a:noFill/>
        </p:spPr>
        <p:txBody>
          <a:bodyPr wrap="none" rtlCol="0">
            <a:spAutoFit/>
          </a:bodyPr>
          <a:lstStyle/>
          <a:p>
            <a:r>
              <a:rPr lang="en-US" sz="2400" dirty="0" err="1">
                <a:solidFill>
                  <a:srgbClr val="C00000"/>
                </a:solidFill>
              </a:rPr>
              <a:t>PairAlign</a:t>
            </a:r>
            <a:r>
              <a:rPr lang="en-US" sz="2400" dirty="0">
                <a:solidFill>
                  <a:srgbClr val="C00000"/>
                </a:solidFill>
              </a:rPr>
              <a:t> achieves 1% - 14% improvement (average: 6%) in F1 score compared to </a:t>
            </a:r>
            <a:r>
              <a:rPr lang="en-US" sz="2400" dirty="0" err="1">
                <a:solidFill>
                  <a:srgbClr val="C00000"/>
                </a:solidFill>
              </a:rPr>
              <a:t>StruRW</a:t>
            </a:r>
            <a:r>
              <a:rPr lang="en-US" sz="2400" dirty="0">
                <a:solidFill>
                  <a:srgbClr val="C00000"/>
                </a:solidFill>
              </a:rPr>
              <a:t> </a:t>
            </a:r>
          </a:p>
        </p:txBody>
      </p:sp>
      <p:sp>
        <p:nvSpPr>
          <p:cNvPr id="3" name="TextBox 2">
            <a:extLst>
              <a:ext uri="{FF2B5EF4-FFF2-40B4-BE49-F238E27FC236}">
                <a16:creationId xmlns:a16="http://schemas.microsoft.com/office/drawing/2014/main" id="{000D1524-5325-1E55-1168-01726F178AE3}"/>
              </a:ext>
            </a:extLst>
          </p:cNvPr>
          <p:cNvSpPr txBox="1"/>
          <p:nvPr/>
        </p:nvSpPr>
        <p:spPr>
          <a:xfrm>
            <a:off x="887532" y="4161488"/>
            <a:ext cx="10910768" cy="830997"/>
          </a:xfrm>
          <a:prstGeom prst="rect">
            <a:avLst/>
          </a:prstGeom>
          <a:noFill/>
        </p:spPr>
        <p:txBody>
          <a:bodyPr wrap="square" rtlCol="0">
            <a:spAutoFit/>
          </a:bodyPr>
          <a:lstStyle/>
          <a:p>
            <a:r>
              <a:rPr lang="en-US" sz="2400" dirty="0" err="1">
                <a:solidFill>
                  <a:srgbClr val="C00000"/>
                </a:solidFill>
              </a:rPr>
              <a:t>StruRW</a:t>
            </a:r>
            <a:r>
              <a:rPr lang="en-US" sz="2400" dirty="0">
                <a:solidFill>
                  <a:srgbClr val="C00000"/>
                </a:solidFill>
              </a:rPr>
              <a:t> achieves improvements (-1%-10%, </a:t>
            </a:r>
            <a:r>
              <a:rPr lang="en-US" sz="2400" dirty="0" err="1">
                <a:solidFill>
                  <a:srgbClr val="C00000"/>
                </a:solidFill>
              </a:rPr>
              <a:t>ave.</a:t>
            </a:r>
            <a:r>
              <a:rPr lang="en-US" sz="2400" dirty="0">
                <a:solidFill>
                  <a:srgbClr val="C00000"/>
                </a:solidFill>
              </a:rPr>
              <a:t> 3%+) compared to other baselines (other than </a:t>
            </a:r>
            <a:r>
              <a:rPr lang="en-US" sz="2400" dirty="0" err="1">
                <a:solidFill>
                  <a:srgbClr val="C00000"/>
                </a:solidFill>
              </a:rPr>
              <a:t>SpecReg</a:t>
            </a:r>
            <a:r>
              <a:rPr lang="en-US" sz="2400" dirty="0">
                <a:solidFill>
                  <a:srgbClr val="C00000"/>
                </a:solidFill>
              </a:rPr>
              <a:t>, a </a:t>
            </a:r>
            <a:r>
              <a:rPr lang="en-US" altLang="zh-CN" sz="2400" dirty="0">
                <a:solidFill>
                  <a:srgbClr val="C00000"/>
                </a:solidFill>
              </a:rPr>
              <a:t>contemporary</a:t>
            </a:r>
            <a:r>
              <a:rPr lang="zh-CN" altLang="en-US" sz="2400" dirty="0">
                <a:solidFill>
                  <a:srgbClr val="C00000"/>
                </a:solidFill>
              </a:rPr>
              <a:t> </a:t>
            </a:r>
            <a:r>
              <a:rPr lang="en-US" altLang="zh-CN" sz="2400" dirty="0">
                <a:solidFill>
                  <a:srgbClr val="C00000"/>
                </a:solidFill>
              </a:rPr>
              <a:t>work</a:t>
            </a:r>
            <a:r>
              <a:rPr lang="en-US" sz="2400" dirty="0">
                <a:solidFill>
                  <a:srgbClr val="C00000"/>
                </a:solidFill>
              </a:rPr>
              <a:t>)</a:t>
            </a:r>
          </a:p>
        </p:txBody>
      </p:sp>
    </p:spTree>
    <p:extLst>
      <p:ext uri="{BB962C8B-B14F-4D97-AF65-F5344CB8AC3E}">
        <p14:creationId xmlns:p14="http://schemas.microsoft.com/office/powerpoint/2010/main" val="325943659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2A73D15D-65F9-445B-6604-7738E4C20187}"/>
              </a:ext>
            </a:extLst>
          </p:cNvPr>
          <p:cNvSpPr>
            <a:spLocks noGrp="1"/>
          </p:cNvSpPr>
          <p:nvPr>
            <p:ph type="sldNum" sz="quarter" idx="12"/>
          </p:nvPr>
        </p:nvSpPr>
        <p:spPr/>
        <p:txBody>
          <a:bodyPr/>
          <a:lstStyle/>
          <a:p>
            <a:fld id="{4C4DFFF2-5E08-7F47-8E59-20C144781A10}" type="slidenum">
              <a:rPr lang="en-US" smtClean="0"/>
              <a:t>21</a:t>
            </a:fld>
            <a:endParaRPr lang="en-US"/>
          </a:p>
        </p:txBody>
      </p:sp>
      <p:sp>
        <p:nvSpPr>
          <p:cNvPr id="16" name="Title 1">
            <a:extLst>
              <a:ext uri="{FF2B5EF4-FFF2-40B4-BE49-F238E27FC236}">
                <a16:creationId xmlns:a16="http://schemas.microsoft.com/office/drawing/2014/main" id="{0613D435-4021-C256-30FC-73665EA2AD2F}"/>
              </a:ext>
            </a:extLst>
          </p:cNvPr>
          <p:cNvSpPr>
            <a:spLocks noGrp="1"/>
          </p:cNvSpPr>
          <p:nvPr>
            <p:ph type="title"/>
          </p:nvPr>
        </p:nvSpPr>
        <p:spPr>
          <a:xfrm>
            <a:off x="579177" y="-119870"/>
            <a:ext cx="11033643" cy="1149094"/>
          </a:xfrm>
        </p:spPr>
        <p:txBody>
          <a:bodyPr>
            <a:normAutofit/>
          </a:bodyPr>
          <a:lstStyle/>
          <a:p>
            <a:pPr algn="ctr"/>
            <a:r>
              <a:rPr lang="en-US" dirty="0">
                <a:solidFill>
                  <a:srgbClr val="C00000"/>
                </a:solidFill>
              </a:rPr>
              <a:t>Evaluation --- Region Shift</a:t>
            </a:r>
          </a:p>
        </p:txBody>
      </p:sp>
      <p:pic>
        <p:nvPicPr>
          <p:cNvPr id="5" name="Picture 4">
            <a:extLst>
              <a:ext uri="{FF2B5EF4-FFF2-40B4-BE49-F238E27FC236}">
                <a16:creationId xmlns:a16="http://schemas.microsoft.com/office/drawing/2014/main" id="{C596FFFC-3DF6-B07A-9251-1EA3D7E043D3}"/>
              </a:ext>
            </a:extLst>
          </p:cNvPr>
          <p:cNvPicPr>
            <a:picLocks noChangeAspect="1"/>
          </p:cNvPicPr>
          <p:nvPr/>
        </p:nvPicPr>
        <p:blipFill>
          <a:blip r:embed="rId3"/>
          <a:stretch>
            <a:fillRect/>
          </a:stretch>
        </p:blipFill>
        <p:spPr>
          <a:xfrm>
            <a:off x="0" y="1466470"/>
            <a:ext cx="12192000" cy="2386519"/>
          </a:xfrm>
          <a:prstGeom prst="rect">
            <a:avLst/>
          </a:prstGeom>
        </p:spPr>
      </p:pic>
      <p:sp>
        <p:nvSpPr>
          <p:cNvPr id="12" name="TextBox 11">
            <a:extLst>
              <a:ext uri="{FF2B5EF4-FFF2-40B4-BE49-F238E27FC236}">
                <a16:creationId xmlns:a16="http://schemas.microsoft.com/office/drawing/2014/main" id="{B63E3433-ECE4-7A3A-1E4B-F670CA1CB15C}"/>
              </a:ext>
            </a:extLst>
          </p:cNvPr>
          <p:cNvSpPr txBox="1"/>
          <p:nvPr/>
        </p:nvSpPr>
        <p:spPr>
          <a:xfrm>
            <a:off x="5801895" y="3937426"/>
            <a:ext cx="5240977" cy="2366482"/>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en-US" sz="2400" dirty="0"/>
              <a:t>Due to the major structure shift, Pair-Align (PA-Both and PA-CSS but not PA-LS) works better than the baseline</a:t>
            </a:r>
          </a:p>
          <a:p>
            <a:pPr>
              <a:lnSpc>
                <a:spcPct val="125000"/>
              </a:lnSpc>
            </a:pPr>
            <a:endParaRPr lang="en-US" sz="2400" dirty="0"/>
          </a:p>
          <a:p>
            <a:pPr marL="285750" indent="-285750">
              <a:lnSpc>
                <a:spcPct val="125000"/>
              </a:lnSpc>
              <a:buFont typeface="Arial" panose="020B0604020202020204" pitchFamily="34" charset="0"/>
              <a:buChar char="•"/>
            </a:pPr>
            <a:r>
              <a:rPr lang="en-US" sz="2400" dirty="0" err="1"/>
              <a:t>StruRW</a:t>
            </a:r>
            <a:r>
              <a:rPr lang="en-US" sz="2400" dirty="0"/>
              <a:t> is the second</a:t>
            </a:r>
            <a:r>
              <a:rPr lang="zh-CN" altLang="en-US" sz="2400" dirty="0"/>
              <a:t> </a:t>
            </a:r>
            <a:r>
              <a:rPr lang="en-US" sz="2400" dirty="0"/>
              <a:t>best</a:t>
            </a:r>
          </a:p>
        </p:txBody>
      </p:sp>
      <p:pic>
        <p:nvPicPr>
          <p:cNvPr id="13" name="Picture 12">
            <a:extLst>
              <a:ext uri="{FF2B5EF4-FFF2-40B4-BE49-F238E27FC236}">
                <a16:creationId xmlns:a16="http://schemas.microsoft.com/office/drawing/2014/main" id="{F0FDC7CB-DC83-D967-9577-4A4699320557}"/>
              </a:ext>
            </a:extLst>
          </p:cNvPr>
          <p:cNvPicPr>
            <a:picLocks noChangeAspect="1"/>
          </p:cNvPicPr>
          <p:nvPr/>
        </p:nvPicPr>
        <p:blipFill rotWithShape="1">
          <a:blip r:embed="rId4"/>
          <a:srcRect r="48725"/>
          <a:stretch/>
        </p:blipFill>
        <p:spPr>
          <a:xfrm>
            <a:off x="570126" y="3937426"/>
            <a:ext cx="4643142" cy="2789946"/>
          </a:xfrm>
          <a:prstGeom prst="rect">
            <a:avLst/>
          </a:prstGeom>
        </p:spPr>
      </p:pic>
      <p:sp>
        <p:nvSpPr>
          <p:cNvPr id="14" name="TextBox 13">
            <a:extLst>
              <a:ext uri="{FF2B5EF4-FFF2-40B4-BE49-F238E27FC236}">
                <a16:creationId xmlns:a16="http://schemas.microsoft.com/office/drawing/2014/main" id="{80C86DBE-6F17-63AD-D6E7-77BB8BFF8B7D}"/>
              </a:ext>
            </a:extLst>
          </p:cNvPr>
          <p:cNvSpPr txBox="1"/>
          <p:nvPr/>
        </p:nvSpPr>
        <p:spPr>
          <a:xfrm>
            <a:off x="415635" y="915711"/>
            <a:ext cx="11625943" cy="461665"/>
          </a:xfrm>
          <a:prstGeom prst="rect">
            <a:avLst/>
          </a:prstGeom>
          <a:noFill/>
        </p:spPr>
        <p:txBody>
          <a:bodyPr wrap="square" rtlCol="0">
            <a:spAutoFit/>
          </a:bodyPr>
          <a:lstStyle/>
          <a:p>
            <a:r>
              <a:rPr lang="en-US" sz="2400" dirty="0"/>
              <a:t>Regional MAG: </a:t>
            </a:r>
            <a:r>
              <a:rPr lang="en-US" sz="2400" dirty="0">
                <a:solidFill>
                  <a:schemeClr val="accent1"/>
                </a:solidFill>
              </a:rPr>
              <a:t>papers published in different countries</a:t>
            </a:r>
          </a:p>
        </p:txBody>
      </p:sp>
      <p:pic>
        <p:nvPicPr>
          <p:cNvPr id="15" name="Graphic 14" descr="Checkmark with solid fill">
            <a:extLst>
              <a:ext uri="{FF2B5EF4-FFF2-40B4-BE49-F238E27FC236}">
                <a16:creationId xmlns:a16="http://schemas.microsoft.com/office/drawing/2014/main" id="{3AC17DBE-6975-EE51-8F7C-B51FE42DF17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2697270"/>
            <a:ext cx="307302" cy="307302"/>
          </a:xfrm>
          <a:prstGeom prst="rect">
            <a:avLst/>
          </a:prstGeom>
        </p:spPr>
      </p:pic>
      <p:pic>
        <p:nvPicPr>
          <p:cNvPr id="17" name="Graphic 16" descr="Checkmark with solid fill">
            <a:extLst>
              <a:ext uri="{FF2B5EF4-FFF2-40B4-BE49-F238E27FC236}">
                <a16:creationId xmlns:a16="http://schemas.microsoft.com/office/drawing/2014/main" id="{437FC954-9A87-88DC-2DE1-FE35B45A612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4" y="3127907"/>
            <a:ext cx="307302" cy="307302"/>
          </a:xfrm>
          <a:prstGeom prst="rect">
            <a:avLst/>
          </a:prstGeom>
        </p:spPr>
      </p:pic>
      <p:pic>
        <p:nvPicPr>
          <p:cNvPr id="18" name="Graphic 17" descr="Checkmark with solid fill">
            <a:extLst>
              <a:ext uri="{FF2B5EF4-FFF2-40B4-BE49-F238E27FC236}">
                <a16:creationId xmlns:a16="http://schemas.microsoft.com/office/drawing/2014/main" id="{8888416B-A723-3396-CCF1-C6366F4B6AD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5" y="3354790"/>
            <a:ext cx="307302" cy="307302"/>
          </a:xfrm>
          <a:prstGeom prst="rect">
            <a:avLst/>
          </a:prstGeom>
        </p:spPr>
      </p:pic>
      <p:pic>
        <p:nvPicPr>
          <p:cNvPr id="19" name="Graphic 18" descr="Checkmark with solid fill">
            <a:extLst>
              <a:ext uri="{FF2B5EF4-FFF2-40B4-BE49-F238E27FC236}">
                <a16:creationId xmlns:a16="http://schemas.microsoft.com/office/drawing/2014/main" id="{9535621E-E900-406E-36C1-9E463709F16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0" y="3545687"/>
            <a:ext cx="307302" cy="307302"/>
          </a:xfrm>
          <a:prstGeom prst="rect">
            <a:avLst/>
          </a:prstGeom>
        </p:spPr>
      </p:pic>
      <p:sp>
        <p:nvSpPr>
          <p:cNvPr id="20" name="TextBox 19">
            <a:extLst>
              <a:ext uri="{FF2B5EF4-FFF2-40B4-BE49-F238E27FC236}">
                <a16:creationId xmlns:a16="http://schemas.microsoft.com/office/drawing/2014/main" id="{676C04F6-7E48-D0BF-B033-29A0852F931E}"/>
              </a:ext>
            </a:extLst>
          </p:cNvPr>
          <p:cNvSpPr txBox="1"/>
          <p:nvPr/>
        </p:nvSpPr>
        <p:spPr>
          <a:xfrm>
            <a:off x="5418414" y="5391530"/>
            <a:ext cx="7259008" cy="400110"/>
          </a:xfrm>
          <a:prstGeom prst="rect">
            <a:avLst/>
          </a:prstGeom>
          <a:noFill/>
        </p:spPr>
        <p:txBody>
          <a:bodyPr wrap="square" rtlCol="0">
            <a:spAutoFit/>
          </a:bodyPr>
          <a:lstStyle/>
          <a:p>
            <a:r>
              <a:rPr lang="en-US" sz="2000" dirty="0">
                <a:solidFill>
                  <a:srgbClr val="C00000"/>
                </a:solidFill>
              </a:rPr>
              <a:t>5% - 16% improvement (</a:t>
            </a:r>
            <a:r>
              <a:rPr lang="en-US" sz="2000" dirty="0" err="1">
                <a:solidFill>
                  <a:srgbClr val="C00000"/>
                </a:solidFill>
              </a:rPr>
              <a:t>ave</a:t>
            </a:r>
            <a:r>
              <a:rPr lang="en-US" sz="2000" dirty="0">
                <a:solidFill>
                  <a:srgbClr val="C00000"/>
                </a:solidFill>
              </a:rPr>
              <a:t>: 9%) in accuracy (vs </a:t>
            </a:r>
            <a:r>
              <a:rPr lang="en-US" sz="2000" dirty="0" err="1">
                <a:solidFill>
                  <a:srgbClr val="C00000"/>
                </a:solidFill>
              </a:rPr>
              <a:t>StruRW</a:t>
            </a:r>
            <a:r>
              <a:rPr lang="en-US" sz="2000" dirty="0">
                <a:solidFill>
                  <a:srgbClr val="C00000"/>
                </a:solidFill>
              </a:rPr>
              <a:t>)</a:t>
            </a:r>
          </a:p>
        </p:txBody>
      </p:sp>
      <p:sp>
        <p:nvSpPr>
          <p:cNvPr id="2" name="TextBox 1">
            <a:extLst>
              <a:ext uri="{FF2B5EF4-FFF2-40B4-BE49-F238E27FC236}">
                <a16:creationId xmlns:a16="http://schemas.microsoft.com/office/drawing/2014/main" id="{6405BAFD-CAC9-BB93-25CE-2FA505F15467}"/>
              </a:ext>
            </a:extLst>
          </p:cNvPr>
          <p:cNvSpPr txBox="1"/>
          <p:nvPr/>
        </p:nvSpPr>
        <p:spPr>
          <a:xfrm>
            <a:off x="6095998" y="6356350"/>
            <a:ext cx="7259008" cy="400110"/>
          </a:xfrm>
          <a:prstGeom prst="rect">
            <a:avLst/>
          </a:prstGeom>
          <a:noFill/>
        </p:spPr>
        <p:txBody>
          <a:bodyPr wrap="square" rtlCol="0">
            <a:spAutoFit/>
          </a:bodyPr>
          <a:lstStyle/>
          <a:p>
            <a:r>
              <a:rPr lang="en-US" sz="2000" dirty="0">
                <a:solidFill>
                  <a:srgbClr val="C00000"/>
                </a:solidFill>
              </a:rPr>
              <a:t>(</a:t>
            </a:r>
            <a:r>
              <a:rPr lang="en-US" sz="2000" dirty="0" err="1">
                <a:solidFill>
                  <a:srgbClr val="C00000"/>
                </a:solidFill>
              </a:rPr>
              <a:t>ave</a:t>
            </a:r>
            <a:r>
              <a:rPr lang="en-US" sz="2000" dirty="0">
                <a:solidFill>
                  <a:srgbClr val="C00000"/>
                </a:solidFill>
              </a:rPr>
              <a:t>: 4%) in accuracy (vs other baselines)</a:t>
            </a:r>
          </a:p>
        </p:txBody>
      </p:sp>
    </p:spTree>
    <p:extLst>
      <p:ext uri="{BB962C8B-B14F-4D97-AF65-F5344CB8AC3E}">
        <p14:creationId xmlns:p14="http://schemas.microsoft.com/office/powerpoint/2010/main" val="17391765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355792-610F-3508-133F-FF1FCB6EAA6C}"/>
              </a:ext>
            </a:extLst>
          </p:cNvPr>
          <p:cNvSpPr>
            <a:spLocks noGrp="1"/>
          </p:cNvSpPr>
          <p:nvPr>
            <p:ph type="sldNum" sz="quarter" idx="12"/>
          </p:nvPr>
        </p:nvSpPr>
        <p:spPr/>
        <p:txBody>
          <a:bodyPr/>
          <a:lstStyle/>
          <a:p>
            <a:fld id="{4C4DFFF2-5E08-7F47-8E59-20C144781A10}" type="slidenum">
              <a:rPr lang="en-US" smtClean="0"/>
              <a:t>22</a:t>
            </a:fld>
            <a:endParaRPr lang="en-US"/>
          </a:p>
        </p:txBody>
      </p:sp>
      <p:sp>
        <p:nvSpPr>
          <p:cNvPr id="5" name="Title 1">
            <a:extLst>
              <a:ext uri="{FF2B5EF4-FFF2-40B4-BE49-F238E27FC236}">
                <a16:creationId xmlns:a16="http://schemas.microsoft.com/office/drawing/2014/main" id="{7ED7419D-283D-8FE9-108E-8FA212BCA088}"/>
              </a:ext>
            </a:extLst>
          </p:cNvPr>
          <p:cNvSpPr>
            <a:spLocks noGrp="1"/>
          </p:cNvSpPr>
          <p:nvPr>
            <p:ph type="title"/>
          </p:nvPr>
        </p:nvSpPr>
        <p:spPr>
          <a:xfrm>
            <a:off x="579177" y="-119870"/>
            <a:ext cx="11033643" cy="1149094"/>
          </a:xfrm>
        </p:spPr>
        <p:txBody>
          <a:bodyPr>
            <a:normAutofit/>
          </a:bodyPr>
          <a:lstStyle/>
          <a:p>
            <a:pPr algn="ctr"/>
            <a:r>
              <a:rPr lang="en-US" altLang="zh-CN" dirty="0">
                <a:solidFill>
                  <a:srgbClr val="C00000"/>
                </a:solidFill>
              </a:rPr>
              <a:t>Summary </a:t>
            </a:r>
            <a:endParaRPr lang="en-US" dirty="0">
              <a:solidFill>
                <a:srgbClr val="C00000"/>
              </a:solidFill>
            </a:endParaRPr>
          </a:p>
        </p:txBody>
      </p:sp>
      <mc:AlternateContent xmlns:mc="http://schemas.openxmlformats.org/markup-compatibility/2006" xmlns:a14="http://schemas.microsoft.com/office/drawing/2010/main">
        <mc:Choice Requires="a14">
          <p:sp>
            <p:nvSpPr>
              <p:cNvPr id="6" name="Content Placeholder 2">
                <a:extLst>
                  <a:ext uri="{FF2B5EF4-FFF2-40B4-BE49-F238E27FC236}">
                    <a16:creationId xmlns:a16="http://schemas.microsoft.com/office/drawing/2014/main" id="{61FD0B96-D060-4809-12C4-DED4D6E72705}"/>
                  </a:ext>
                </a:extLst>
              </p:cNvPr>
              <p:cNvSpPr>
                <a:spLocks noGrp="1"/>
              </p:cNvSpPr>
              <p:nvPr>
                <p:ph idx="1"/>
              </p:nvPr>
            </p:nvSpPr>
            <p:spPr>
              <a:xfrm>
                <a:off x="280059" y="1053727"/>
                <a:ext cx="11402603" cy="5667747"/>
              </a:xfrm>
            </p:spPr>
            <p:txBody>
              <a:bodyPr>
                <a:normAutofit/>
              </a:bodyPr>
              <a:lstStyle/>
              <a:p>
                <a:pPr>
                  <a:lnSpc>
                    <a:spcPct val="125000"/>
                  </a:lnSpc>
                </a:pPr>
                <a:r>
                  <a:rPr lang="en-US" altLang="zh-CN" dirty="0">
                    <a:solidFill>
                      <a:schemeClr val="accent5">
                        <a:lumMod val="75000"/>
                      </a:schemeClr>
                    </a:solidFill>
                  </a:rPr>
                  <a:t>Challenges</a:t>
                </a:r>
                <a:r>
                  <a:rPr lang="zh-CN" altLang="en-US" dirty="0">
                    <a:solidFill>
                      <a:schemeClr val="accent5">
                        <a:lumMod val="75000"/>
                      </a:schemeClr>
                    </a:solidFill>
                  </a:rPr>
                  <a:t> </a:t>
                </a:r>
                <a:r>
                  <a:rPr lang="en-US" altLang="zh-CN" dirty="0">
                    <a:solidFill>
                      <a:schemeClr val="accent5">
                        <a:lumMod val="75000"/>
                      </a:schemeClr>
                    </a:solidFill>
                  </a:rPr>
                  <a:t>of</a:t>
                </a:r>
                <a:r>
                  <a:rPr lang="zh-CN" altLang="en-US" dirty="0">
                    <a:solidFill>
                      <a:schemeClr val="accent5">
                        <a:lumMod val="75000"/>
                      </a:schemeClr>
                    </a:solidFill>
                  </a:rPr>
                  <a:t> </a:t>
                </a:r>
                <a:r>
                  <a:rPr lang="en-US" altLang="zh-CN" dirty="0">
                    <a:solidFill>
                      <a:schemeClr val="accent5">
                        <a:lumMod val="75000"/>
                      </a:schemeClr>
                    </a:solidFill>
                  </a:rPr>
                  <a:t>Distribution</a:t>
                </a:r>
                <a:r>
                  <a:rPr lang="zh-CN" altLang="en-US" dirty="0">
                    <a:solidFill>
                      <a:schemeClr val="accent5">
                        <a:lumMod val="75000"/>
                      </a:schemeClr>
                    </a:solidFill>
                  </a:rPr>
                  <a:t> </a:t>
                </a:r>
                <a:r>
                  <a:rPr lang="en-US" altLang="zh-CN" dirty="0">
                    <a:solidFill>
                      <a:schemeClr val="accent5">
                        <a:lumMod val="75000"/>
                      </a:schemeClr>
                    </a:solidFill>
                  </a:rPr>
                  <a:t>Shifts</a:t>
                </a:r>
                <a:r>
                  <a:rPr lang="zh-CN" altLang="en-US" dirty="0">
                    <a:solidFill>
                      <a:schemeClr val="accent5">
                        <a:lumMod val="75000"/>
                      </a:schemeClr>
                    </a:solidFill>
                  </a:rPr>
                  <a:t> </a:t>
                </a:r>
                <a:r>
                  <a:rPr lang="en-US" altLang="zh-CN" dirty="0">
                    <a:solidFill>
                      <a:schemeClr val="accent5">
                        <a:lumMod val="75000"/>
                      </a:schemeClr>
                    </a:solidFill>
                  </a:rPr>
                  <a:t>in</a:t>
                </a:r>
                <a:r>
                  <a:rPr lang="zh-CN" altLang="en-US" dirty="0">
                    <a:solidFill>
                      <a:schemeClr val="accent5">
                        <a:lumMod val="75000"/>
                      </a:schemeClr>
                    </a:solidFill>
                  </a:rPr>
                  <a:t> </a:t>
                </a:r>
                <a:r>
                  <a:rPr lang="en-US" altLang="zh-CN" dirty="0">
                    <a:solidFill>
                      <a:schemeClr val="accent5">
                        <a:lumMod val="75000"/>
                      </a:schemeClr>
                    </a:solidFill>
                  </a:rPr>
                  <a:t>Graph/Point</a:t>
                </a:r>
                <a:r>
                  <a:rPr lang="zh-CN" altLang="en-US" dirty="0">
                    <a:solidFill>
                      <a:schemeClr val="accent5">
                        <a:lumMod val="75000"/>
                      </a:schemeClr>
                    </a:solidFill>
                  </a:rPr>
                  <a:t> </a:t>
                </a:r>
                <a:r>
                  <a:rPr lang="en-US" altLang="zh-CN" dirty="0">
                    <a:solidFill>
                      <a:schemeClr val="accent5">
                        <a:lumMod val="75000"/>
                      </a:schemeClr>
                    </a:solidFill>
                  </a:rPr>
                  <a:t>Cloud</a:t>
                </a:r>
                <a:r>
                  <a:rPr lang="zh-CN" altLang="en-US" dirty="0">
                    <a:solidFill>
                      <a:schemeClr val="accent5">
                        <a:lumMod val="75000"/>
                      </a:schemeClr>
                    </a:solidFill>
                  </a:rPr>
                  <a:t> </a:t>
                </a:r>
                <a:r>
                  <a:rPr lang="en-US" altLang="zh-CN" dirty="0">
                    <a:solidFill>
                      <a:schemeClr val="accent5">
                        <a:lumMod val="75000"/>
                      </a:schemeClr>
                    </a:solidFill>
                  </a:rPr>
                  <a:t>Data:</a:t>
                </a:r>
              </a:p>
              <a:p>
                <a:pPr lvl="1">
                  <a:lnSpc>
                    <a:spcPct val="125000"/>
                  </a:lnSpc>
                  <a:buFont typeface="Wingdings" panose="05000000000000000000" pitchFamily="2" charset="2"/>
                  <a:buChar char="§"/>
                </a:pPr>
                <a:r>
                  <a:rPr lang="en-US" sz="2200" dirty="0">
                    <a:solidFill>
                      <a:schemeClr val="tx1"/>
                    </a:solidFill>
                  </a:rPr>
                  <a:t>Mutual d</a:t>
                </a:r>
                <a:r>
                  <a:rPr lang="en-US" altLang="zh-CN" sz="2200" dirty="0">
                    <a:solidFill>
                      <a:schemeClr val="tx1"/>
                    </a:solidFill>
                  </a:rPr>
                  <a:t>ata d</a:t>
                </a:r>
                <a:r>
                  <a:rPr lang="en-US" sz="2200" dirty="0">
                    <a:solidFill>
                      <a:schemeClr val="tx1"/>
                    </a:solidFill>
                  </a:rPr>
                  <a:t>ependence violates the common assumption</a:t>
                </a:r>
              </a:p>
              <a:p>
                <a:pPr lvl="1">
                  <a:lnSpc>
                    <a:spcPct val="125000"/>
                  </a:lnSpc>
                  <a:buFont typeface="Wingdings" panose="05000000000000000000" pitchFamily="2" charset="2"/>
                  <a:buChar char="§"/>
                </a:pPr>
                <a:r>
                  <a:rPr lang="en-US" sz="2200" dirty="0">
                    <a:solidFill>
                      <a:schemeClr val="tx1"/>
                    </a:solidFill>
                  </a:rPr>
                  <a:t>The structure shift </a:t>
                </a:r>
                <a14:m>
                  <m:oMath xmlns:m="http://schemas.openxmlformats.org/officeDocument/2006/math">
                    <m:sSub>
                      <m:sSubPr>
                        <m:ctrlPr>
                          <a:rPr lang="en-US" altLang="zh-CN" sz="2200" b="0" i="1" smtClean="0">
                            <a:solidFill>
                              <a:schemeClr val="tx1"/>
                            </a:solidFill>
                            <a:latin typeface="Cambria Math" panose="02040503050406030204" pitchFamily="18" charset="0"/>
                            <a:ea typeface="Cambria Math" panose="02040503050406030204" pitchFamily="18" charset="0"/>
                          </a:rPr>
                        </m:ctrlPr>
                      </m:sSubPr>
                      <m:e>
                        <m:r>
                          <a:rPr lang="en-US" altLang="zh-CN" sz="2200" i="1" smtClean="0">
                            <a:solidFill>
                              <a:schemeClr val="tx1"/>
                            </a:solidFill>
                            <a:latin typeface="Cambria Math" panose="02040503050406030204" pitchFamily="18" charset="0"/>
                            <a:ea typeface="Cambria Math" panose="02040503050406030204" pitchFamily="18" charset="0"/>
                          </a:rPr>
                          <m:t>ℙ</m:t>
                        </m:r>
                      </m:e>
                      <m:sub>
                        <m:r>
                          <a:rPr lang="en-US" altLang="zh-CN" sz="2200" b="0" i="1" smtClean="0">
                            <a:solidFill>
                              <a:schemeClr val="tx1"/>
                            </a:solidFill>
                            <a:latin typeface="Cambria Math" panose="02040503050406030204" pitchFamily="18" charset="0"/>
                            <a:ea typeface="Cambria Math" panose="02040503050406030204" pitchFamily="18" charset="0"/>
                          </a:rPr>
                          <m:t>𝑆</m:t>
                        </m:r>
                      </m:sub>
                    </m:sSub>
                    <m:d>
                      <m:dPr>
                        <m:ctrlPr>
                          <a:rPr lang="en-US" altLang="zh-CN" sz="2200" i="1">
                            <a:solidFill>
                              <a:schemeClr val="tx1"/>
                            </a:solidFill>
                            <a:latin typeface="Cambria Math" panose="02040503050406030204" pitchFamily="18" charset="0"/>
                          </a:rPr>
                        </m:ctrlPr>
                      </m:dPr>
                      <m:e>
                        <m:r>
                          <a:rPr lang="en-US" altLang="zh-CN" sz="2200" i="1">
                            <a:solidFill>
                              <a:schemeClr val="tx1"/>
                            </a:solidFill>
                            <a:latin typeface="Cambria Math" panose="02040503050406030204" pitchFamily="18" charset="0"/>
                          </a:rPr>
                          <m:t>𝐴</m:t>
                        </m:r>
                        <m:r>
                          <a:rPr lang="en-US" altLang="zh-CN" sz="2200" b="0" i="1" smtClean="0">
                            <a:solidFill>
                              <a:schemeClr val="tx1"/>
                            </a:solidFill>
                            <a:latin typeface="Cambria Math" panose="02040503050406030204" pitchFamily="18" charset="0"/>
                          </a:rPr>
                          <m:t>,</m:t>
                        </m:r>
                        <m:r>
                          <a:rPr lang="en-US" altLang="zh-CN" sz="2200" i="1">
                            <a:solidFill>
                              <a:schemeClr val="tx1"/>
                            </a:solidFill>
                            <a:latin typeface="Cambria Math" panose="02040503050406030204" pitchFamily="18" charset="0"/>
                          </a:rPr>
                          <m:t>𝑌</m:t>
                        </m:r>
                      </m:e>
                    </m:d>
                    <m:r>
                      <a:rPr lang="en-US" altLang="zh-CN" sz="2200" b="0" i="1" smtClean="0">
                        <a:solidFill>
                          <a:schemeClr val="tx1"/>
                        </a:solidFill>
                        <a:latin typeface="Cambria Math" panose="02040503050406030204" pitchFamily="18" charset="0"/>
                      </a:rPr>
                      <m:t>≠</m:t>
                    </m:r>
                    <m:sSub>
                      <m:sSubPr>
                        <m:ctrlPr>
                          <a:rPr lang="en-US" altLang="zh-CN" sz="2200" i="1">
                            <a:solidFill>
                              <a:schemeClr val="tx1"/>
                            </a:solidFill>
                            <a:latin typeface="Cambria Math" panose="02040503050406030204" pitchFamily="18" charset="0"/>
                            <a:ea typeface="Cambria Math" panose="02040503050406030204" pitchFamily="18" charset="0"/>
                          </a:rPr>
                        </m:ctrlPr>
                      </m:sSubPr>
                      <m:e>
                        <m:r>
                          <a:rPr lang="en-US" altLang="zh-CN" sz="2200" i="1">
                            <a:solidFill>
                              <a:schemeClr val="tx1"/>
                            </a:solidFill>
                            <a:latin typeface="Cambria Math" panose="02040503050406030204" pitchFamily="18" charset="0"/>
                            <a:ea typeface="Cambria Math" panose="02040503050406030204" pitchFamily="18" charset="0"/>
                          </a:rPr>
                          <m:t>ℙ</m:t>
                        </m:r>
                      </m:e>
                      <m:sub>
                        <m:r>
                          <a:rPr lang="en-US" altLang="zh-CN" sz="2200" b="0" i="1" smtClean="0">
                            <a:solidFill>
                              <a:schemeClr val="tx1"/>
                            </a:solidFill>
                            <a:latin typeface="Cambria Math" panose="02040503050406030204" pitchFamily="18" charset="0"/>
                            <a:ea typeface="Cambria Math" panose="02040503050406030204" pitchFamily="18" charset="0"/>
                          </a:rPr>
                          <m:t>𝑇</m:t>
                        </m:r>
                      </m:sub>
                    </m:sSub>
                    <m:d>
                      <m:dPr>
                        <m:ctrlPr>
                          <a:rPr lang="en-US" altLang="zh-CN" sz="2200" i="1">
                            <a:solidFill>
                              <a:schemeClr val="tx1"/>
                            </a:solidFill>
                            <a:latin typeface="Cambria Math" panose="02040503050406030204" pitchFamily="18" charset="0"/>
                          </a:rPr>
                        </m:ctrlPr>
                      </m:dPr>
                      <m:e>
                        <m:r>
                          <a:rPr lang="en-US" altLang="zh-CN" sz="2200" i="1">
                            <a:solidFill>
                              <a:schemeClr val="tx1"/>
                            </a:solidFill>
                            <a:latin typeface="Cambria Math" panose="02040503050406030204" pitchFamily="18" charset="0"/>
                          </a:rPr>
                          <m:t>𝐴</m:t>
                        </m:r>
                        <m:r>
                          <a:rPr lang="en-US" altLang="zh-CN" sz="2200" b="0" i="1" smtClean="0">
                            <a:solidFill>
                              <a:schemeClr val="tx1"/>
                            </a:solidFill>
                            <a:latin typeface="Cambria Math" panose="02040503050406030204" pitchFamily="18" charset="0"/>
                          </a:rPr>
                          <m:t>,</m:t>
                        </m:r>
                        <m:r>
                          <a:rPr lang="en-US" altLang="zh-CN" sz="2200" i="1">
                            <a:solidFill>
                              <a:schemeClr val="tx1"/>
                            </a:solidFill>
                            <a:latin typeface="Cambria Math" panose="02040503050406030204" pitchFamily="18" charset="0"/>
                          </a:rPr>
                          <m:t>𝑌</m:t>
                        </m:r>
                      </m:e>
                    </m:d>
                  </m:oMath>
                </a14:m>
                <a:r>
                  <a:rPr lang="en-US" sz="2200" dirty="0">
                    <a:solidFill>
                      <a:schemeClr val="tx1"/>
                    </a:solidFill>
                  </a:rPr>
                  <a:t>  introduces a brand-new problem</a:t>
                </a:r>
              </a:p>
              <a:p>
                <a:pPr marL="457200" lvl="1" indent="0">
                  <a:lnSpc>
                    <a:spcPct val="125000"/>
                  </a:lnSpc>
                  <a:buNone/>
                </a:pPr>
                <a:endParaRPr lang="en-US" sz="2200" dirty="0">
                  <a:solidFill>
                    <a:schemeClr val="tx1"/>
                  </a:solidFill>
                </a:endParaRPr>
              </a:p>
              <a:p>
                <a:pPr>
                  <a:lnSpc>
                    <a:spcPct val="125000"/>
                  </a:lnSpc>
                </a:pPr>
                <a:r>
                  <a:rPr lang="en-US" altLang="zh-CN" dirty="0">
                    <a:solidFill>
                      <a:schemeClr val="accent5">
                        <a:lumMod val="75000"/>
                      </a:schemeClr>
                    </a:solidFill>
                  </a:rPr>
                  <a:t>Key idea: </a:t>
                </a:r>
                <a:r>
                  <a:rPr lang="en-US" altLang="zh-CN" sz="2600" dirty="0">
                    <a:solidFill>
                      <a:schemeClr val="tx1"/>
                    </a:solidFill>
                  </a:rPr>
                  <a:t>Calibrate the graph structure so that</a:t>
                </a:r>
              </a:p>
              <a:p>
                <a:pPr marL="0" indent="0">
                  <a:lnSpc>
                    <a:spcPct val="125000"/>
                  </a:lnSpc>
                  <a:buNone/>
                </a:pPr>
                <a:r>
                  <a:rPr lang="en-US" sz="2800" dirty="0">
                    <a:solidFill>
                      <a:schemeClr val="tx1"/>
                    </a:solidFill>
                  </a:rPr>
                  <a:t>		</a:t>
                </a:r>
                <a14:m>
                  <m:oMath xmlns:m="http://schemas.openxmlformats.org/officeDocument/2006/math">
                    <m:sSub>
                      <m:sSubPr>
                        <m:ctrlPr>
                          <a:rPr lang="en-US" i="1" smtClean="0">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ℙ</m:t>
                        </m:r>
                      </m:e>
                      <m:sub>
                        <m:r>
                          <a:rPr lang="en-US" i="1">
                            <a:solidFill>
                              <a:schemeClr val="tx1"/>
                            </a:solidFill>
                            <a:latin typeface="Cambria Math" panose="02040503050406030204" pitchFamily="18" charset="0"/>
                          </a:rPr>
                          <m:t>𝑆</m:t>
                        </m:r>
                      </m:sub>
                    </m:sSub>
                    <m:d>
                      <m:dPr>
                        <m:ctrlPr>
                          <a:rPr lang="en-US" i="1">
                            <a:solidFill>
                              <a:schemeClr val="tx1"/>
                            </a:solidFill>
                            <a:latin typeface="Cambria Math" panose="02040503050406030204" pitchFamily="18" charset="0"/>
                          </a:rPr>
                        </m:ctrlPr>
                      </m:dPr>
                      <m:e>
                        <m:sSup>
                          <m:sSupPr>
                            <m:ctrlPr>
                              <a:rPr lang="en-US" b="0" i="1" smtClean="0">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𝐻</m:t>
                            </m:r>
                          </m:e>
                          <m:sup>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𝑘</m:t>
                                </m:r>
                              </m:e>
                            </m:d>
                          </m:sup>
                        </m:sSup>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𝑌</m:t>
                        </m:r>
                      </m:e>
                    </m:d>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ℙ</m:t>
                        </m:r>
                      </m:e>
                      <m:sub>
                        <m:r>
                          <a:rPr lang="en-US" i="1">
                            <a:solidFill>
                              <a:schemeClr val="tx1"/>
                            </a:solidFill>
                            <a:latin typeface="Cambria Math" panose="02040503050406030204" pitchFamily="18" charset="0"/>
                          </a:rPr>
                          <m:t>𝑇</m:t>
                        </m:r>
                      </m:sub>
                    </m:sSub>
                    <m:d>
                      <m:dPr>
                        <m:ctrlPr>
                          <a:rPr lang="en-US" i="1">
                            <a:solidFill>
                              <a:schemeClr val="tx1"/>
                            </a:solidFill>
                            <a:latin typeface="Cambria Math" panose="02040503050406030204" pitchFamily="18" charset="0"/>
                          </a:rPr>
                        </m:ctrlPr>
                      </m:dPr>
                      <m:e>
                        <m:sSup>
                          <m:sSupPr>
                            <m:ctrlPr>
                              <a:rPr lang="en-US" b="0" i="1" smtClean="0">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𝐻</m:t>
                            </m:r>
                          </m:e>
                          <m:sup>
                            <m:d>
                              <m:dPr>
                                <m:ctrlPr>
                                  <a:rPr lang="en-US" b="0" i="1" smtClean="0">
                                    <a:solidFill>
                                      <a:schemeClr val="tx1"/>
                                    </a:solidFill>
                                    <a:latin typeface="Cambria Math" panose="02040503050406030204" pitchFamily="18" charset="0"/>
                                  </a:rPr>
                                </m:ctrlPr>
                              </m:dPr>
                              <m:e>
                                <m:r>
                                  <a:rPr lang="en-US" b="0" i="1" smtClean="0">
                                    <a:solidFill>
                                      <a:schemeClr val="tx1"/>
                                    </a:solidFill>
                                    <a:latin typeface="Cambria Math" panose="02040503050406030204" pitchFamily="18" charset="0"/>
                                  </a:rPr>
                                  <m:t>𝑘</m:t>
                                </m:r>
                              </m:e>
                            </m:d>
                          </m:sup>
                        </m:sSup>
                        <m:r>
                          <a:rPr lang="en-US" b="0" i="1" smtClean="0">
                            <a:solidFill>
                              <a:schemeClr val="tx1"/>
                            </a:solidFill>
                            <a:latin typeface="Cambria Math" panose="02040503050406030204" pitchFamily="18" charset="0"/>
                          </a:rPr>
                          <m:t>|</m:t>
                        </m:r>
                        <m:r>
                          <a:rPr lang="en-US" b="0" i="1" smtClean="0">
                            <a:solidFill>
                              <a:schemeClr val="tx1"/>
                            </a:solidFill>
                            <a:latin typeface="Cambria Math" panose="02040503050406030204" pitchFamily="18" charset="0"/>
                          </a:rPr>
                          <m:t>𝑌</m:t>
                        </m:r>
                      </m:e>
                    </m:d>
                    <m:r>
                      <a:rPr lang="en-US" b="0" i="1" smtClean="0">
                        <a:solidFill>
                          <a:schemeClr val="tx1"/>
                        </a:solidFill>
                        <a:latin typeface="Cambria Math" panose="02040503050406030204" pitchFamily="18" charset="0"/>
                      </a:rPr>
                      <m:t>→</m:t>
                    </m:r>
                  </m:oMath>
                </a14:m>
                <a:r>
                  <a:rPr lang="en-US" dirty="0">
                    <a:solidFill>
                      <a:schemeClr val="tx1"/>
                    </a:solidFill>
                  </a:rPr>
                  <a:t> </a:t>
                </a:r>
                <a14:m>
                  <m:oMath xmlns:m="http://schemas.openxmlformats.org/officeDocument/2006/math">
                    <m:sSub>
                      <m:sSubPr>
                        <m:ctrlPr>
                          <a:rPr lang="en-US"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ℙ</m:t>
                        </m:r>
                      </m:e>
                      <m:sub>
                        <m:r>
                          <a:rPr lang="en-US" i="1">
                            <a:solidFill>
                              <a:schemeClr val="tx1"/>
                            </a:solidFill>
                            <a:latin typeface="Cambria Math" panose="02040503050406030204" pitchFamily="18" charset="0"/>
                          </a:rPr>
                          <m:t>𝑆</m:t>
                        </m:r>
                      </m:sub>
                    </m:sSub>
                    <m:d>
                      <m:dPr>
                        <m:ctrlPr>
                          <a:rPr lang="en-US" i="1">
                            <a:solidFill>
                              <a:schemeClr val="tx1"/>
                            </a:solidFill>
                            <a:latin typeface="Cambria Math" panose="02040503050406030204" pitchFamily="18" charset="0"/>
                          </a:rPr>
                        </m:ctrlPr>
                      </m:dPr>
                      <m:e>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𝐻</m:t>
                            </m:r>
                          </m:e>
                          <m:sup>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𝑘</m:t>
                                </m:r>
                                <m:r>
                                  <a:rPr lang="en-US" b="0" i="1" smtClean="0">
                                    <a:solidFill>
                                      <a:schemeClr val="tx1"/>
                                    </a:solidFill>
                                    <a:latin typeface="Cambria Math" panose="02040503050406030204" pitchFamily="18" charset="0"/>
                                  </a:rPr>
                                  <m:t>+1</m:t>
                                </m:r>
                              </m:e>
                            </m:d>
                          </m:sup>
                        </m:sSup>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𝑌</m:t>
                        </m:r>
                      </m:e>
                    </m:d>
                    <m:r>
                      <a:rPr lang="en-US" i="1">
                        <a:solidFill>
                          <a:schemeClr val="tx1"/>
                        </a:solidFill>
                        <a:latin typeface="Cambria Math" panose="02040503050406030204" pitchFamily="18" charset="0"/>
                      </a:rPr>
                      <m:t>=</m:t>
                    </m:r>
                    <m:sSub>
                      <m:sSubPr>
                        <m:ctrlPr>
                          <a:rPr lang="en-US" i="1">
                            <a:solidFill>
                              <a:schemeClr val="tx1"/>
                            </a:solidFill>
                            <a:latin typeface="Cambria Math" panose="02040503050406030204" pitchFamily="18" charset="0"/>
                          </a:rPr>
                        </m:ctrlPr>
                      </m:sSubPr>
                      <m:e>
                        <m:r>
                          <a:rPr lang="en-US" altLang="zh-CN" i="1">
                            <a:solidFill>
                              <a:schemeClr val="tx1"/>
                            </a:solidFill>
                            <a:latin typeface="Cambria Math" panose="02040503050406030204" pitchFamily="18" charset="0"/>
                            <a:ea typeface="Cambria Math" panose="02040503050406030204" pitchFamily="18" charset="0"/>
                          </a:rPr>
                          <m:t>ℙ</m:t>
                        </m:r>
                      </m:e>
                      <m:sub>
                        <m:r>
                          <a:rPr lang="en-US" i="1">
                            <a:solidFill>
                              <a:schemeClr val="tx1"/>
                            </a:solidFill>
                            <a:latin typeface="Cambria Math" panose="02040503050406030204" pitchFamily="18" charset="0"/>
                          </a:rPr>
                          <m:t>𝑇</m:t>
                        </m:r>
                      </m:sub>
                    </m:sSub>
                    <m:d>
                      <m:dPr>
                        <m:ctrlPr>
                          <a:rPr lang="en-US" i="1">
                            <a:solidFill>
                              <a:schemeClr val="tx1"/>
                            </a:solidFill>
                            <a:latin typeface="Cambria Math" panose="02040503050406030204" pitchFamily="18" charset="0"/>
                          </a:rPr>
                        </m:ctrlPr>
                      </m:dPr>
                      <m:e>
                        <m:sSup>
                          <m:sSupPr>
                            <m:ctrlPr>
                              <a:rPr lang="en-US" i="1">
                                <a:solidFill>
                                  <a:schemeClr val="tx1"/>
                                </a:solidFill>
                                <a:latin typeface="Cambria Math" panose="02040503050406030204" pitchFamily="18" charset="0"/>
                              </a:rPr>
                            </m:ctrlPr>
                          </m:sSupPr>
                          <m:e>
                            <m:r>
                              <a:rPr lang="en-US" i="1">
                                <a:solidFill>
                                  <a:schemeClr val="tx1"/>
                                </a:solidFill>
                                <a:latin typeface="Cambria Math" panose="02040503050406030204" pitchFamily="18" charset="0"/>
                              </a:rPr>
                              <m:t>𝐻</m:t>
                            </m:r>
                          </m:e>
                          <m:sup>
                            <m:d>
                              <m:dPr>
                                <m:ctrlPr>
                                  <a:rPr lang="en-US" i="1">
                                    <a:solidFill>
                                      <a:schemeClr val="tx1"/>
                                    </a:solidFill>
                                    <a:latin typeface="Cambria Math" panose="02040503050406030204" pitchFamily="18" charset="0"/>
                                  </a:rPr>
                                </m:ctrlPr>
                              </m:dPr>
                              <m:e>
                                <m:r>
                                  <a:rPr lang="en-US" i="1">
                                    <a:solidFill>
                                      <a:schemeClr val="tx1"/>
                                    </a:solidFill>
                                    <a:latin typeface="Cambria Math" panose="02040503050406030204" pitchFamily="18" charset="0"/>
                                  </a:rPr>
                                  <m:t>𝑘</m:t>
                                </m:r>
                                <m:r>
                                  <a:rPr lang="en-US" b="0" i="1" smtClean="0">
                                    <a:solidFill>
                                      <a:schemeClr val="tx1"/>
                                    </a:solidFill>
                                    <a:latin typeface="Cambria Math" panose="02040503050406030204" pitchFamily="18" charset="0"/>
                                  </a:rPr>
                                  <m:t>+1</m:t>
                                </m:r>
                              </m:e>
                            </m:d>
                          </m:sup>
                        </m:sSup>
                        <m:r>
                          <a:rPr lang="en-US" i="1">
                            <a:solidFill>
                              <a:schemeClr val="tx1"/>
                            </a:solidFill>
                            <a:latin typeface="Cambria Math" panose="02040503050406030204" pitchFamily="18" charset="0"/>
                          </a:rPr>
                          <m:t>|</m:t>
                        </m:r>
                        <m:r>
                          <a:rPr lang="en-US" i="1">
                            <a:solidFill>
                              <a:schemeClr val="tx1"/>
                            </a:solidFill>
                            <a:latin typeface="Cambria Math" panose="02040503050406030204" pitchFamily="18" charset="0"/>
                          </a:rPr>
                          <m:t>𝑌</m:t>
                        </m:r>
                      </m:e>
                    </m:d>
                  </m:oMath>
                </a14:m>
                <a:r>
                  <a:rPr lang="en-US" altLang="zh-CN" dirty="0">
                    <a:solidFill>
                      <a:schemeClr val="tx1"/>
                    </a:solidFill>
                  </a:rPr>
                  <a:t> </a:t>
                </a:r>
                <a:endParaRPr lang="en-US" dirty="0">
                  <a:solidFill>
                    <a:schemeClr val="tx1"/>
                  </a:solidFill>
                </a:endParaRPr>
              </a:p>
              <a:p>
                <a:pPr lvl="1">
                  <a:lnSpc>
                    <a:spcPct val="125000"/>
                  </a:lnSpc>
                  <a:buFont typeface="Wingdings" panose="05000000000000000000" pitchFamily="2" charset="2"/>
                  <a:buChar char="§"/>
                </a:pPr>
                <a:r>
                  <a:rPr lang="en-US" sz="2200" dirty="0">
                    <a:solidFill>
                      <a:schemeClr val="tx1"/>
                    </a:solidFill>
                  </a:rPr>
                  <a:t>Uses edge reweighting on the source graphs to calibrate the impact of neighbors </a:t>
                </a:r>
              </a:p>
              <a:p>
                <a:pPr marL="0" indent="0">
                  <a:lnSpc>
                    <a:spcPct val="125000"/>
                  </a:lnSpc>
                  <a:buNone/>
                </a:pPr>
                <a:endParaRPr lang="en-US" sz="2200" dirty="0">
                  <a:solidFill>
                    <a:schemeClr val="tx1"/>
                  </a:solidFill>
                </a:endParaRPr>
              </a:p>
            </p:txBody>
          </p:sp>
        </mc:Choice>
        <mc:Fallback xmlns="">
          <p:sp>
            <p:nvSpPr>
              <p:cNvPr id="6" name="Content Placeholder 2">
                <a:extLst>
                  <a:ext uri="{FF2B5EF4-FFF2-40B4-BE49-F238E27FC236}">
                    <a16:creationId xmlns:a16="http://schemas.microsoft.com/office/drawing/2014/main" id="{61FD0B96-D060-4809-12C4-DED4D6E72705}"/>
                  </a:ext>
                </a:extLst>
              </p:cNvPr>
              <p:cNvSpPr>
                <a:spLocks noGrp="1" noRot="1" noChangeAspect="1" noMove="1" noResize="1" noEditPoints="1" noAdjustHandles="1" noChangeArrowheads="1" noChangeShapeType="1" noTextEdit="1"/>
              </p:cNvSpPr>
              <p:nvPr>
                <p:ph idx="1"/>
              </p:nvPr>
            </p:nvSpPr>
            <p:spPr>
              <a:xfrm>
                <a:off x="280059" y="1053727"/>
                <a:ext cx="11402603" cy="5667747"/>
              </a:xfrm>
              <a:blipFill>
                <a:blip r:embed="rId3"/>
                <a:stretch>
                  <a:fillRect l="-1002"/>
                </a:stretch>
              </a:blipFill>
            </p:spPr>
            <p:txBody>
              <a:bodyPr/>
              <a:lstStyle/>
              <a:p>
                <a:r>
                  <a:rPr lang="en-US">
                    <a:noFill/>
                  </a:rPr>
                  <a:t> </a:t>
                </a:r>
              </a:p>
            </p:txBody>
          </p:sp>
        </mc:Fallback>
      </mc:AlternateContent>
    </p:spTree>
    <p:extLst>
      <p:ext uri="{BB962C8B-B14F-4D97-AF65-F5344CB8AC3E}">
        <p14:creationId xmlns:p14="http://schemas.microsoft.com/office/powerpoint/2010/main" val="19212975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31355792-610F-3508-133F-FF1FCB6EAA6C}"/>
              </a:ext>
            </a:extLst>
          </p:cNvPr>
          <p:cNvSpPr>
            <a:spLocks noGrp="1"/>
          </p:cNvSpPr>
          <p:nvPr>
            <p:ph type="sldNum" sz="quarter" idx="12"/>
          </p:nvPr>
        </p:nvSpPr>
        <p:spPr/>
        <p:txBody>
          <a:bodyPr/>
          <a:lstStyle/>
          <a:p>
            <a:fld id="{4C4DFFF2-5E08-7F47-8E59-20C144781A10}" type="slidenum">
              <a:rPr lang="en-US" smtClean="0"/>
              <a:t>23</a:t>
            </a:fld>
            <a:endParaRPr lang="en-US" dirty="0"/>
          </a:p>
        </p:txBody>
      </p:sp>
      <p:sp>
        <p:nvSpPr>
          <p:cNvPr id="5" name="Title 1">
            <a:extLst>
              <a:ext uri="{FF2B5EF4-FFF2-40B4-BE49-F238E27FC236}">
                <a16:creationId xmlns:a16="http://schemas.microsoft.com/office/drawing/2014/main" id="{7ED7419D-283D-8FE9-108E-8FA212BCA088}"/>
              </a:ext>
            </a:extLst>
          </p:cNvPr>
          <p:cNvSpPr>
            <a:spLocks noGrp="1"/>
          </p:cNvSpPr>
          <p:nvPr>
            <p:ph type="title"/>
          </p:nvPr>
        </p:nvSpPr>
        <p:spPr>
          <a:xfrm>
            <a:off x="579177" y="-119870"/>
            <a:ext cx="11033643" cy="1149094"/>
          </a:xfrm>
        </p:spPr>
        <p:txBody>
          <a:bodyPr>
            <a:normAutofit/>
          </a:bodyPr>
          <a:lstStyle/>
          <a:p>
            <a:pPr algn="ctr"/>
            <a:r>
              <a:rPr lang="en-US" altLang="zh-CN" dirty="0">
                <a:solidFill>
                  <a:srgbClr val="C00000"/>
                </a:solidFill>
              </a:rPr>
              <a:t>Thanks!</a:t>
            </a:r>
            <a:endParaRPr lang="en-US" dirty="0">
              <a:solidFill>
                <a:srgbClr val="C00000"/>
              </a:solidFill>
            </a:endParaRPr>
          </a:p>
        </p:txBody>
      </p:sp>
      <p:sp>
        <p:nvSpPr>
          <p:cNvPr id="2" name="TextBox 1">
            <a:extLst>
              <a:ext uri="{FF2B5EF4-FFF2-40B4-BE49-F238E27FC236}">
                <a16:creationId xmlns:a16="http://schemas.microsoft.com/office/drawing/2014/main" id="{0D112889-4354-3EF3-D1AC-925DD79AB4C7}"/>
              </a:ext>
            </a:extLst>
          </p:cNvPr>
          <p:cNvSpPr txBox="1"/>
          <p:nvPr/>
        </p:nvSpPr>
        <p:spPr>
          <a:xfrm>
            <a:off x="366816" y="3635673"/>
            <a:ext cx="12813175" cy="1128514"/>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chemeClr val="tx1">
                    <a:lumMod val="50000"/>
                    <a:lumOff val="50000"/>
                  </a:schemeClr>
                </a:solidFill>
                <a:latin typeface="Arial" panose="020B0604020202020204" pitchFamily="34" charset="0"/>
                <a:hlinkClick r:id="rId3"/>
              </a:rPr>
              <a:t>Structural re-weighting improves graph domain adaptation</a:t>
            </a:r>
            <a:r>
              <a:rPr lang="en-US" dirty="0">
                <a:solidFill>
                  <a:schemeClr val="tx1">
                    <a:lumMod val="50000"/>
                    <a:lumOff val="50000"/>
                  </a:schemeClr>
                </a:solidFill>
                <a:latin typeface="Arial" panose="020B0604020202020204" pitchFamily="34" charset="0"/>
              </a:rPr>
              <a:t>. (</a:t>
            </a:r>
            <a:r>
              <a:rPr lang="en-US" dirty="0">
                <a:solidFill>
                  <a:schemeClr val="tx1">
                    <a:lumMod val="50000"/>
                    <a:lumOff val="50000"/>
                  </a:schemeClr>
                </a:solidFill>
                <a:latin typeface="Arial" panose="020B0604020202020204" pitchFamily="34" charset="0"/>
                <a:hlinkClick r:id="rId4"/>
              </a:rPr>
              <a:t>code</a:t>
            </a:r>
            <a:r>
              <a:rPr lang="en-US" dirty="0">
                <a:solidFill>
                  <a:schemeClr val="tx1">
                    <a:lumMod val="50000"/>
                    <a:lumOff val="50000"/>
                  </a:schemeClr>
                </a:solidFill>
                <a:latin typeface="Arial" panose="020B0604020202020204" pitchFamily="34" charset="0"/>
              </a:rPr>
              <a:t>)</a:t>
            </a:r>
          </a:p>
          <a:p>
            <a:pPr marL="285750" indent="-285750">
              <a:buFont typeface="Arial" panose="020B0604020202020204" pitchFamily="34" charset="0"/>
              <a:buChar char="•"/>
            </a:pPr>
            <a:endParaRPr lang="en-US" dirty="0">
              <a:solidFill>
                <a:schemeClr val="tx1">
                  <a:lumMod val="50000"/>
                  <a:lumOff val="50000"/>
                </a:schemeClr>
              </a:solidFill>
              <a:latin typeface="Arial" panose="020B0604020202020204" pitchFamily="34" charset="0"/>
              <a:hlinkClick r:id="rId5"/>
            </a:endParaRPr>
          </a:p>
          <a:p>
            <a:pPr marL="285750" indent="-285750">
              <a:buFont typeface="Arial" panose="020B0604020202020204" pitchFamily="34" charset="0"/>
              <a:buChar char="•"/>
            </a:pPr>
            <a:r>
              <a:rPr lang="en-US" dirty="0">
                <a:solidFill>
                  <a:schemeClr val="tx1">
                    <a:lumMod val="50000"/>
                    <a:lumOff val="50000"/>
                  </a:schemeClr>
                </a:solidFill>
                <a:latin typeface="Arial" panose="020B0604020202020204" pitchFamily="34" charset="0"/>
                <a:hlinkClick r:id="rId5"/>
              </a:rPr>
              <a:t>Pairwise Alignment Improves Graph Domain Adaptation</a:t>
            </a:r>
            <a:r>
              <a:rPr lang="en-US" dirty="0">
                <a:solidFill>
                  <a:schemeClr val="tx1">
                    <a:lumMod val="50000"/>
                    <a:lumOff val="50000"/>
                  </a:schemeClr>
                </a:solidFill>
                <a:latin typeface="Arial" panose="020B0604020202020204" pitchFamily="34" charset="0"/>
              </a:rPr>
              <a:t>. (</a:t>
            </a:r>
            <a:r>
              <a:rPr lang="en-US" dirty="0">
                <a:solidFill>
                  <a:schemeClr val="tx1">
                    <a:lumMod val="50000"/>
                    <a:lumOff val="50000"/>
                  </a:schemeClr>
                </a:solidFill>
                <a:latin typeface="Arial" panose="020B0604020202020204" pitchFamily="34" charset="0"/>
                <a:hlinkClick r:id="rId6"/>
              </a:rPr>
              <a:t>code</a:t>
            </a:r>
            <a:r>
              <a:rPr lang="en-US" dirty="0">
                <a:solidFill>
                  <a:schemeClr val="tx1">
                    <a:lumMod val="50000"/>
                    <a:lumOff val="50000"/>
                  </a:schemeClr>
                </a:solidFill>
                <a:latin typeface="Arial" panose="020B0604020202020204" pitchFamily="34" charset="0"/>
              </a:rPr>
              <a:t>)</a:t>
            </a:r>
          </a:p>
          <a:p>
            <a:endParaRPr lang="en-US" sz="2000" baseline="30000" dirty="0">
              <a:solidFill>
                <a:schemeClr val="tx1">
                  <a:lumMod val="50000"/>
                  <a:lumOff val="50000"/>
                </a:schemeClr>
              </a:solidFill>
            </a:endParaRPr>
          </a:p>
        </p:txBody>
      </p:sp>
      <p:pic>
        <p:nvPicPr>
          <p:cNvPr id="7" name="Picture 12" descr="Pan Li">
            <a:extLst>
              <a:ext uri="{FF2B5EF4-FFF2-40B4-BE49-F238E27FC236}">
                <a16:creationId xmlns:a16="http://schemas.microsoft.com/office/drawing/2014/main" id="{7FFBA339-8940-53E5-D944-FCE57EC871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8756762" y="2878816"/>
            <a:ext cx="1848898" cy="2275567"/>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7B810E5-51B0-64FA-9FF0-26F620DA91E1}"/>
              </a:ext>
            </a:extLst>
          </p:cNvPr>
          <p:cNvSpPr txBox="1"/>
          <p:nvPr/>
        </p:nvSpPr>
        <p:spPr>
          <a:xfrm>
            <a:off x="19278197" y="5148128"/>
            <a:ext cx="909223" cy="369332"/>
          </a:xfrm>
          <a:prstGeom prst="rect">
            <a:avLst/>
          </a:prstGeom>
          <a:noFill/>
        </p:spPr>
        <p:txBody>
          <a:bodyPr wrap="none" rtlCol="0">
            <a:spAutoFit/>
          </a:bodyPr>
          <a:lstStyle/>
          <a:p>
            <a:r>
              <a:rPr lang="en-US" dirty="0">
                <a:latin typeface="Roboto" panose="02000000000000000000" pitchFamily="2" charset="0"/>
                <a:ea typeface="Roboto" panose="02000000000000000000" pitchFamily="2" charset="0"/>
                <a:cs typeface="Roboto" panose="02000000000000000000" pitchFamily="2" charset="0"/>
              </a:rPr>
              <a:t>Pan Li</a:t>
            </a:r>
            <a:r>
              <a:rPr lang="en-US" baseline="30000" dirty="0">
                <a:latin typeface="Roboto" panose="02000000000000000000" pitchFamily="2" charset="0"/>
                <a:ea typeface="Roboto" panose="02000000000000000000" pitchFamily="2" charset="0"/>
                <a:cs typeface="Roboto" panose="02000000000000000000" pitchFamily="2" charset="0"/>
              </a:rPr>
              <a:t>1</a:t>
            </a:r>
          </a:p>
        </p:txBody>
      </p:sp>
      <p:sp>
        <p:nvSpPr>
          <p:cNvPr id="33" name="Subtitle 2">
            <a:extLst>
              <a:ext uri="{FF2B5EF4-FFF2-40B4-BE49-F238E27FC236}">
                <a16:creationId xmlns:a16="http://schemas.microsoft.com/office/drawing/2014/main" id="{ABAE1148-2ED2-DDED-8112-6F2A99E52B3A}"/>
              </a:ext>
            </a:extLst>
          </p:cNvPr>
          <p:cNvSpPr txBox="1">
            <a:spLocks/>
          </p:cNvSpPr>
          <p:nvPr/>
        </p:nvSpPr>
        <p:spPr>
          <a:xfrm>
            <a:off x="864522" y="2591450"/>
            <a:ext cx="11427549" cy="165576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dirty="0" err="1"/>
              <a:t>Shikun</a:t>
            </a:r>
            <a:r>
              <a:rPr lang="en-US" sz="2400" dirty="0"/>
              <a:t> Liu</a:t>
            </a:r>
            <a:r>
              <a:rPr lang="en-US" altLang="zh-CN" sz="2400" baseline="30000" dirty="0"/>
              <a:t>1</a:t>
            </a:r>
            <a:r>
              <a:rPr lang="zh-CN" altLang="en-US" sz="2400" dirty="0"/>
              <a:t>  </a:t>
            </a:r>
            <a:r>
              <a:rPr lang="en-US" sz="2400" dirty="0"/>
              <a:t> </a:t>
            </a:r>
            <a:r>
              <a:rPr lang="zh-CN" altLang="en-US" sz="2400" dirty="0"/>
              <a:t> </a:t>
            </a:r>
            <a:r>
              <a:rPr lang="en-US" sz="2400" dirty="0" err="1"/>
              <a:t>Tianchun</a:t>
            </a:r>
            <a:r>
              <a:rPr lang="en-US" sz="2400" dirty="0"/>
              <a:t> Li</a:t>
            </a:r>
            <a:r>
              <a:rPr lang="en-US" altLang="zh-CN" sz="2400" baseline="30000" dirty="0"/>
              <a:t>2</a:t>
            </a:r>
            <a:r>
              <a:rPr lang="zh-CN" altLang="en-US" sz="2400" dirty="0"/>
              <a:t>     </a:t>
            </a:r>
            <a:r>
              <a:rPr lang="en-US" sz="2400" dirty="0"/>
              <a:t> </a:t>
            </a:r>
            <a:r>
              <a:rPr lang="en-US" sz="2400" dirty="0" err="1"/>
              <a:t>Yongbin</a:t>
            </a:r>
            <a:r>
              <a:rPr lang="en-US" sz="2400" dirty="0"/>
              <a:t> Feng</a:t>
            </a:r>
            <a:r>
              <a:rPr lang="en-US" altLang="zh-CN" sz="2400" baseline="30000" dirty="0"/>
              <a:t>3</a:t>
            </a:r>
            <a:r>
              <a:rPr lang="zh-CN" altLang="en-US" sz="2400" dirty="0"/>
              <a:t>    </a:t>
            </a:r>
            <a:r>
              <a:rPr lang="en-US" sz="2400" dirty="0"/>
              <a:t> </a:t>
            </a:r>
            <a:r>
              <a:rPr lang="zh-CN" altLang="en-US" sz="2400" dirty="0"/>
              <a:t> </a:t>
            </a:r>
            <a:r>
              <a:rPr lang="en-US" sz="2400" dirty="0" err="1"/>
              <a:t>Nhan</a:t>
            </a:r>
            <a:r>
              <a:rPr lang="en-US" sz="2400" dirty="0"/>
              <a:t> Tran</a:t>
            </a:r>
            <a:r>
              <a:rPr lang="en-US" altLang="zh-CN" sz="2400" baseline="30000" dirty="0"/>
              <a:t>3</a:t>
            </a:r>
            <a:r>
              <a:rPr lang="zh-CN" altLang="en-US" sz="2400" dirty="0"/>
              <a:t> </a:t>
            </a:r>
            <a:r>
              <a:rPr lang="en-US" sz="2400" dirty="0"/>
              <a:t> </a:t>
            </a:r>
            <a:r>
              <a:rPr lang="zh-CN" altLang="en-US" sz="2400" dirty="0"/>
              <a:t>   </a:t>
            </a:r>
            <a:r>
              <a:rPr lang="en-US" sz="2400" dirty="0"/>
              <a:t>Han Zhao</a:t>
            </a:r>
            <a:r>
              <a:rPr lang="en-US" altLang="zh-CN" sz="2400" baseline="30000" dirty="0"/>
              <a:t>4</a:t>
            </a:r>
            <a:r>
              <a:rPr lang="zh-CN" altLang="en-US" sz="2400" baseline="30000" dirty="0"/>
              <a:t>   </a:t>
            </a:r>
            <a:r>
              <a:rPr lang="en-US" sz="2400" dirty="0"/>
              <a:t> </a:t>
            </a:r>
            <a:r>
              <a:rPr lang="en-US" sz="2400" dirty="0" err="1"/>
              <a:t>Qiu</a:t>
            </a:r>
            <a:r>
              <a:rPr lang="en-US" sz="2400" dirty="0"/>
              <a:t> Qiang</a:t>
            </a:r>
            <a:r>
              <a:rPr lang="en-US" altLang="zh-CN" sz="2400" baseline="30000" dirty="0"/>
              <a:t>2</a:t>
            </a:r>
            <a:r>
              <a:rPr lang="zh-CN" altLang="en-US" sz="2400" baseline="30000" dirty="0"/>
              <a:t> </a:t>
            </a:r>
            <a:endParaRPr lang="en-US" sz="2400" dirty="0"/>
          </a:p>
        </p:txBody>
      </p:sp>
      <p:sp>
        <p:nvSpPr>
          <p:cNvPr id="34" name="TextBox 33">
            <a:extLst>
              <a:ext uri="{FF2B5EF4-FFF2-40B4-BE49-F238E27FC236}">
                <a16:creationId xmlns:a16="http://schemas.microsoft.com/office/drawing/2014/main" id="{54D6B492-9A89-0681-E1B2-8CD3C8702B6E}"/>
              </a:ext>
            </a:extLst>
          </p:cNvPr>
          <p:cNvSpPr txBox="1"/>
          <p:nvPr/>
        </p:nvSpPr>
        <p:spPr>
          <a:xfrm>
            <a:off x="1620895" y="2970570"/>
            <a:ext cx="8679071" cy="400110"/>
          </a:xfrm>
          <a:prstGeom prst="rect">
            <a:avLst/>
          </a:prstGeom>
          <a:noFill/>
        </p:spPr>
        <p:txBody>
          <a:bodyPr wrap="square" rtlCol="0">
            <a:spAutoFit/>
          </a:bodyPr>
          <a:lstStyle/>
          <a:p>
            <a:pPr algn="ctr"/>
            <a:r>
              <a:rPr lang="en-US" sz="2000" baseline="30000" dirty="0"/>
              <a:t>1 </a:t>
            </a:r>
            <a:r>
              <a:rPr lang="en-US" sz="2000" dirty="0" err="1"/>
              <a:t>G</a:t>
            </a:r>
            <a:r>
              <a:rPr lang="en-US" altLang="zh-CN" sz="2000" dirty="0" err="1"/>
              <a:t>atech</a:t>
            </a:r>
            <a:r>
              <a:rPr lang="en-US" sz="2000" dirty="0"/>
              <a:t>  </a:t>
            </a:r>
            <a:r>
              <a:rPr lang="zh-CN" altLang="en-US" sz="2000" dirty="0"/>
              <a:t>  </a:t>
            </a:r>
            <a:r>
              <a:rPr lang="en-US" sz="2000" baseline="30000" dirty="0"/>
              <a:t>2 </a:t>
            </a:r>
            <a:r>
              <a:rPr lang="en-US" altLang="zh-CN" sz="2000" dirty="0"/>
              <a:t>Purdue</a:t>
            </a:r>
            <a:r>
              <a:rPr lang="zh-CN" altLang="en-US" sz="2000" dirty="0"/>
              <a:t>   </a:t>
            </a:r>
            <a:r>
              <a:rPr lang="en-US" altLang="zh-CN" sz="2000" baseline="30000" dirty="0"/>
              <a:t>3</a:t>
            </a:r>
            <a:r>
              <a:rPr lang="en-US" sz="2000" baseline="30000" dirty="0"/>
              <a:t> </a:t>
            </a:r>
            <a:r>
              <a:rPr lang="en-US" altLang="zh-CN" sz="2000" dirty="0" err="1"/>
              <a:t>FermiLab</a:t>
            </a:r>
            <a:r>
              <a:rPr lang="zh-CN" altLang="en-US" sz="2000" dirty="0"/>
              <a:t>   </a:t>
            </a:r>
            <a:r>
              <a:rPr lang="en-US" altLang="zh-CN" sz="2000" baseline="30000" dirty="0"/>
              <a:t>4</a:t>
            </a:r>
            <a:r>
              <a:rPr lang="en-US" sz="2000" baseline="30000" dirty="0"/>
              <a:t> </a:t>
            </a:r>
            <a:r>
              <a:rPr lang="en-US" sz="2000" dirty="0"/>
              <a:t>U</a:t>
            </a:r>
            <a:r>
              <a:rPr lang="en-US" altLang="zh-CN" sz="2000" dirty="0"/>
              <a:t>IUC</a:t>
            </a:r>
            <a:endParaRPr lang="en-US" sz="2000" dirty="0"/>
          </a:p>
        </p:txBody>
      </p:sp>
      <p:pic>
        <p:nvPicPr>
          <p:cNvPr id="35" name="Picture 34">
            <a:extLst>
              <a:ext uri="{FF2B5EF4-FFF2-40B4-BE49-F238E27FC236}">
                <a16:creationId xmlns:a16="http://schemas.microsoft.com/office/drawing/2014/main" id="{E993E737-74F5-4E64-A2CC-5D1F240CD575}"/>
              </a:ext>
            </a:extLst>
          </p:cNvPr>
          <p:cNvPicPr>
            <a:picLocks noChangeAspect="1"/>
          </p:cNvPicPr>
          <p:nvPr/>
        </p:nvPicPr>
        <p:blipFill>
          <a:blip r:embed="rId8"/>
          <a:stretch>
            <a:fillRect/>
          </a:stretch>
        </p:blipFill>
        <p:spPr>
          <a:xfrm>
            <a:off x="8349933" y="1029050"/>
            <a:ext cx="1183226" cy="1577634"/>
          </a:xfrm>
          <a:prstGeom prst="rect">
            <a:avLst/>
          </a:prstGeom>
        </p:spPr>
      </p:pic>
      <p:pic>
        <p:nvPicPr>
          <p:cNvPr id="36" name="Picture 35">
            <a:extLst>
              <a:ext uri="{FF2B5EF4-FFF2-40B4-BE49-F238E27FC236}">
                <a16:creationId xmlns:a16="http://schemas.microsoft.com/office/drawing/2014/main" id="{68889441-7F5F-97C5-C6FB-CC435951E714}"/>
              </a:ext>
            </a:extLst>
          </p:cNvPr>
          <p:cNvPicPr>
            <a:picLocks noChangeAspect="1"/>
          </p:cNvPicPr>
          <p:nvPr/>
        </p:nvPicPr>
        <p:blipFill rotWithShape="1">
          <a:blip r:embed="rId9"/>
          <a:srcRect l="3256" t="-1634" r="3411" b="4827"/>
          <a:stretch/>
        </p:blipFill>
        <p:spPr>
          <a:xfrm>
            <a:off x="925886" y="1134224"/>
            <a:ext cx="1390018" cy="1364981"/>
          </a:xfrm>
          <a:prstGeom prst="rect">
            <a:avLst/>
          </a:prstGeom>
        </p:spPr>
      </p:pic>
      <p:pic>
        <p:nvPicPr>
          <p:cNvPr id="37" name="Picture 2" descr="Profile photo of Tianchun Li">
            <a:extLst>
              <a:ext uri="{FF2B5EF4-FFF2-40B4-BE49-F238E27FC236}">
                <a16:creationId xmlns:a16="http://schemas.microsoft.com/office/drawing/2014/main" id="{91AEE8E2-BC54-27BC-8136-9E6332823CB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668438" y="1132974"/>
            <a:ext cx="1390018" cy="1390018"/>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4" descr="Yongbin Feng - Postdoctoral Research Associate - Fermilab | LinkedIn">
            <a:extLst>
              <a:ext uri="{FF2B5EF4-FFF2-40B4-BE49-F238E27FC236}">
                <a16:creationId xmlns:a16="http://schemas.microsoft.com/office/drawing/2014/main" id="{78BD8C78-F74D-F41E-0056-B8F4142C7293}"/>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99775" y="1085789"/>
            <a:ext cx="1437203" cy="1437203"/>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12" descr="Nhan Tran">
            <a:extLst>
              <a:ext uri="{FF2B5EF4-FFF2-40B4-BE49-F238E27FC236}">
                <a16:creationId xmlns:a16="http://schemas.microsoft.com/office/drawing/2014/main" id="{CA1E3468-E914-2448-0A31-1C27FCA1382D}"/>
              </a:ext>
            </a:extLst>
          </p:cNvPr>
          <p:cNvPicPr>
            <a:picLocks noChangeAspect="1" noChangeArrowheads="1"/>
          </p:cNvPicPr>
          <p:nvPr/>
        </p:nvPicPr>
        <p:blipFill rotWithShape="1">
          <a:blip r:embed="rId12">
            <a:extLst>
              <a:ext uri="{28A0092B-C50C-407E-A947-70E740481C1C}">
                <a14:useLocalDpi xmlns:a14="http://schemas.microsoft.com/office/drawing/2010/main" val="0"/>
              </a:ext>
            </a:extLst>
          </a:blip>
          <a:srcRect l="45913" t="8232" r="7284" b="15564"/>
          <a:stretch/>
        </p:blipFill>
        <p:spPr bwMode="auto">
          <a:xfrm>
            <a:off x="6578297" y="1029050"/>
            <a:ext cx="1472906" cy="1598762"/>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14" descr="Qiang Qiu's Home Page">
            <a:extLst>
              <a:ext uri="{FF2B5EF4-FFF2-40B4-BE49-F238E27FC236}">
                <a16:creationId xmlns:a16="http://schemas.microsoft.com/office/drawing/2014/main" id="{51098CD4-E0E2-4A80-E47D-E90A1118BD9D}"/>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831889" y="1011607"/>
            <a:ext cx="1212310" cy="1579843"/>
          </a:xfrm>
          <a:prstGeom prst="rect">
            <a:avLst/>
          </a:prstGeom>
          <a:noFill/>
          <a:extLst>
            <a:ext uri="{909E8E84-426E-40DD-AFC4-6F175D3DCCD1}">
              <a14:hiddenFill xmlns:a14="http://schemas.microsoft.com/office/drawing/2010/main">
                <a:solidFill>
                  <a:srgbClr val="FFFFFF"/>
                </a:solidFill>
              </a14:hiddenFill>
            </a:ext>
          </a:extLst>
        </p:spPr>
      </p:pic>
      <p:sp>
        <p:nvSpPr>
          <p:cNvPr id="42" name="TextBox 41">
            <a:extLst>
              <a:ext uri="{FF2B5EF4-FFF2-40B4-BE49-F238E27FC236}">
                <a16:creationId xmlns:a16="http://schemas.microsoft.com/office/drawing/2014/main" id="{74B2B564-4D65-62CD-4E24-4E02249EE435}"/>
              </a:ext>
            </a:extLst>
          </p:cNvPr>
          <p:cNvSpPr txBox="1"/>
          <p:nvPr/>
        </p:nvSpPr>
        <p:spPr>
          <a:xfrm>
            <a:off x="579177" y="5426441"/>
            <a:ext cx="10302240" cy="369332"/>
          </a:xfrm>
          <a:prstGeom prst="rect">
            <a:avLst/>
          </a:prstGeom>
          <a:noFill/>
        </p:spPr>
        <p:txBody>
          <a:bodyPr wrap="square">
            <a:spAutoFit/>
          </a:bodyPr>
          <a:lstStyle/>
          <a:p>
            <a:pPr algn="l"/>
            <a:r>
              <a:rPr lang="en-US" i="0" dirty="0" err="1">
                <a:solidFill>
                  <a:srgbClr val="1F2328"/>
                </a:solidFill>
                <a:effectLst/>
                <a:latin typeface="-apple-system"/>
                <a:hlinkClick r:id="rId14"/>
              </a:rPr>
              <a:t>GeSS</a:t>
            </a:r>
            <a:r>
              <a:rPr lang="en-US" i="0" dirty="0">
                <a:solidFill>
                  <a:srgbClr val="1F2328"/>
                </a:solidFill>
                <a:effectLst/>
                <a:latin typeface="-apple-system"/>
                <a:hlinkClick r:id="rId14"/>
              </a:rPr>
              <a:t>: Benchmarking Geometric Deep Learning under Scientific Applications with Distribution Shifts</a:t>
            </a:r>
            <a:r>
              <a:rPr lang="en-US" altLang="zh-CN" i="0" dirty="0">
                <a:solidFill>
                  <a:srgbClr val="1F2328"/>
                </a:solidFill>
                <a:effectLst/>
                <a:latin typeface="-apple-system"/>
                <a:hlinkClick r:id="rId14"/>
              </a:rPr>
              <a:t>.</a:t>
            </a:r>
            <a:r>
              <a:rPr lang="zh-CN" altLang="en-US" i="0" dirty="0">
                <a:solidFill>
                  <a:srgbClr val="1F2328"/>
                </a:solidFill>
                <a:effectLst/>
                <a:latin typeface="-apple-system"/>
                <a:hlinkClick r:id="rId14"/>
              </a:rPr>
              <a:t> </a:t>
            </a:r>
            <a:r>
              <a:rPr lang="en-US" altLang="zh-CN" i="0" dirty="0">
                <a:solidFill>
                  <a:srgbClr val="1F2328"/>
                </a:solidFill>
                <a:effectLst/>
                <a:latin typeface="-apple-system"/>
                <a:hlinkClick r:id="rId14"/>
              </a:rPr>
              <a:t>(code)</a:t>
            </a:r>
            <a:endParaRPr lang="en-US" i="0" dirty="0">
              <a:solidFill>
                <a:srgbClr val="1F2328"/>
              </a:solidFill>
              <a:effectLst/>
              <a:latin typeface="-apple-system"/>
            </a:endParaRPr>
          </a:p>
        </p:txBody>
      </p:sp>
      <p:sp>
        <p:nvSpPr>
          <p:cNvPr id="43" name="TextBox 42">
            <a:extLst>
              <a:ext uri="{FF2B5EF4-FFF2-40B4-BE49-F238E27FC236}">
                <a16:creationId xmlns:a16="http://schemas.microsoft.com/office/drawing/2014/main" id="{38D16EE0-7037-E20A-069C-F9060484442A}"/>
              </a:ext>
            </a:extLst>
          </p:cNvPr>
          <p:cNvSpPr txBox="1"/>
          <p:nvPr/>
        </p:nvSpPr>
        <p:spPr>
          <a:xfrm>
            <a:off x="651688" y="5049595"/>
            <a:ext cx="6387711" cy="369332"/>
          </a:xfrm>
          <a:prstGeom prst="rect">
            <a:avLst/>
          </a:prstGeom>
          <a:noFill/>
        </p:spPr>
        <p:txBody>
          <a:bodyPr wrap="none" rtlCol="0">
            <a:spAutoFit/>
          </a:bodyPr>
          <a:lstStyle/>
          <a:p>
            <a:r>
              <a:rPr lang="en-US" altLang="zh-CN" dirty="0"/>
              <a:t>A</a:t>
            </a:r>
            <a:r>
              <a:rPr lang="zh-CN" altLang="en-US" dirty="0"/>
              <a:t> </a:t>
            </a:r>
            <a:r>
              <a:rPr lang="en-US" altLang="zh-CN" dirty="0"/>
              <a:t>new</a:t>
            </a:r>
            <a:r>
              <a:rPr lang="zh-CN" altLang="en-US" dirty="0"/>
              <a:t> </a:t>
            </a:r>
            <a:r>
              <a:rPr lang="en-US" altLang="zh-CN" dirty="0"/>
              <a:t>benchmark</a:t>
            </a:r>
            <a:r>
              <a:rPr lang="zh-CN" altLang="en-US" dirty="0"/>
              <a:t> </a:t>
            </a:r>
            <a:r>
              <a:rPr lang="en-US" altLang="zh-CN" dirty="0"/>
              <a:t>(</a:t>
            </a:r>
            <a:r>
              <a:rPr lang="en-US" altLang="zh-CN" dirty="0" err="1"/>
              <a:t>NeurIPS</a:t>
            </a:r>
            <a:r>
              <a:rPr lang="zh-CN" altLang="en-US" dirty="0"/>
              <a:t> </a:t>
            </a:r>
            <a:r>
              <a:rPr lang="en-US" altLang="zh-CN" dirty="0"/>
              <a:t>2024)</a:t>
            </a:r>
            <a:r>
              <a:rPr lang="zh-CN" altLang="en-US" dirty="0"/>
              <a:t> </a:t>
            </a:r>
            <a:r>
              <a:rPr lang="en-US" altLang="zh-CN" dirty="0"/>
              <a:t>for</a:t>
            </a:r>
            <a:r>
              <a:rPr lang="zh-CN" altLang="en-US" dirty="0"/>
              <a:t> </a:t>
            </a:r>
            <a:r>
              <a:rPr lang="en-US" altLang="zh-CN" dirty="0"/>
              <a:t>GDL</a:t>
            </a:r>
            <a:r>
              <a:rPr lang="zh-CN" altLang="en-US" dirty="0"/>
              <a:t> </a:t>
            </a:r>
            <a:r>
              <a:rPr lang="en-US" altLang="zh-CN" dirty="0"/>
              <a:t>with</a:t>
            </a:r>
            <a:r>
              <a:rPr lang="zh-CN" altLang="en-US" dirty="0"/>
              <a:t> </a:t>
            </a:r>
            <a:r>
              <a:rPr lang="en-US" altLang="zh-CN" dirty="0"/>
              <a:t>distribution</a:t>
            </a:r>
            <a:r>
              <a:rPr lang="zh-CN" altLang="en-US" dirty="0"/>
              <a:t> </a:t>
            </a:r>
            <a:r>
              <a:rPr lang="en-US" altLang="zh-CN" dirty="0"/>
              <a:t>shifts:</a:t>
            </a:r>
            <a:endParaRPr lang="en-US" dirty="0"/>
          </a:p>
        </p:txBody>
      </p:sp>
    </p:spTree>
    <p:extLst>
      <p:ext uri="{BB962C8B-B14F-4D97-AF65-F5344CB8AC3E}">
        <p14:creationId xmlns:p14="http://schemas.microsoft.com/office/powerpoint/2010/main" val="4014734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9D77EE01-5878-41EF-811B-0C0C1EAE7624}"/>
              </a:ext>
            </a:extLst>
          </p:cNvPr>
          <p:cNvSpPr txBox="1"/>
          <p:nvPr/>
        </p:nvSpPr>
        <p:spPr>
          <a:xfrm>
            <a:off x="1657040" y="10608"/>
            <a:ext cx="9617697" cy="707886"/>
          </a:xfrm>
          <a:prstGeom prst="rect">
            <a:avLst/>
          </a:prstGeom>
          <a:noFill/>
        </p:spPr>
        <p:txBody>
          <a:bodyPr wrap="none" rtlCol="0">
            <a:spAutoFit/>
          </a:bodyPr>
          <a:lstStyle/>
          <a:p>
            <a:r>
              <a:rPr lang="en-US" sz="4000" dirty="0">
                <a:solidFill>
                  <a:srgbClr val="C00000"/>
                </a:solidFill>
                <a:latin typeface="+mj-lt"/>
              </a:rPr>
              <a:t>AI for Science with </a:t>
            </a:r>
            <a:r>
              <a:rPr lang="en-US" altLang="zh-CN" sz="4000" dirty="0">
                <a:solidFill>
                  <a:srgbClr val="C00000"/>
                </a:solidFill>
                <a:latin typeface="+mj-lt"/>
              </a:rPr>
              <a:t>Graph</a:t>
            </a:r>
            <a:r>
              <a:rPr lang="zh-CN" altLang="en-US" sz="4000" dirty="0">
                <a:solidFill>
                  <a:srgbClr val="C00000"/>
                </a:solidFill>
                <a:latin typeface="+mj-lt"/>
              </a:rPr>
              <a:t> </a:t>
            </a:r>
            <a:r>
              <a:rPr lang="en-US" altLang="zh-CN" sz="4000" dirty="0">
                <a:solidFill>
                  <a:srgbClr val="C00000"/>
                </a:solidFill>
                <a:latin typeface="+mj-lt"/>
              </a:rPr>
              <a:t>and</a:t>
            </a:r>
            <a:r>
              <a:rPr lang="zh-CN" altLang="en-US" sz="4000" dirty="0">
                <a:solidFill>
                  <a:srgbClr val="C00000"/>
                </a:solidFill>
                <a:latin typeface="+mj-lt"/>
              </a:rPr>
              <a:t> </a:t>
            </a:r>
            <a:r>
              <a:rPr lang="en-US" altLang="zh-CN" sz="4000" dirty="0">
                <a:solidFill>
                  <a:srgbClr val="C00000"/>
                </a:solidFill>
                <a:latin typeface="+mj-lt"/>
              </a:rPr>
              <a:t>Geometric</a:t>
            </a:r>
            <a:r>
              <a:rPr lang="en-US" sz="4000" dirty="0">
                <a:solidFill>
                  <a:srgbClr val="C00000"/>
                </a:solidFill>
                <a:latin typeface="+mj-lt"/>
              </a:rPr>
              <a:t> Data</a:t>
            </a:r>
          </a:p>
        </p:txBody>
      </p:sp>
      <p:sp>
        <p:nvSpPr>
          <p:cNvPr id="2" name="Slide Number Placeholder 1">
            <a:extLst>
              <a:ext uri="{FF2B5EF4-FFF2-40B4-BE49-F238E27FC236}">
                <a16:creationId xmlns:a16="http://schemas.microsoft.com/office/drawing/2014/main" id="{F3873F41-6C30-4AE4-84BD-0A02A846DA61}"/>
              </a:ext>
            </a:extLst>
          </p:cNvPr>
          <p:cNvSpPr>
            <a:spLocks noGrp="1"/>
          </p:cNvSpPr>
          <p:nvPr>
            <p:ph type="sldNum" sz="quarter" idx="12"/>
          </p:nvPr>
        </p:nvSpPr>
        <p:spPr/>
        <p:txBody>
          <a:bodyPr/>
          <a:lstStyle/>
          <a:p>
            <a:fld id="{4B2D602B-177F-B242-8913-785BE01536ED}" type="slidenum">
              <a:rPr lang="en-US" smtClean="0"/>
              <a:t>3</a:t>
            </a:fld>
            <a:endParaRPr lang="en-US"/>
          </a:p>
        </p:txBody>
      </p:sp>
      <p:pic>
        <p:nvPicPr>
          <p:cNvPr id="17" name="Picture 2" descr="Figure 1.Elements in molecular docking.">
            <a:extLst>
              <a:ext uri="{FF2B5EF4-FFF2-40B4-BE49-F238E27FC236}">
                <a16:creationId xmlns:a16="http://schemas.microsoft.com/office/drawing/2014/main" id="{576D7AD5-9E40-2A6E-9660-D52CE687047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1356" y="4949289"/>
            <a:ext cx="3158256" cy="923344"/>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a:extLst>
              <a:ext uri="{FF2B5EF4-FFF2-40B4-BE49-F238E27FC236}">
                <a16:creationId xmlns:a16="http://schemas.microsoft.com/office/drawing/2014/main" id="{87409CE5-B1DE-1B30-E1D5-FD6CF4DA527D}"/>
              </a:ext>
            </a:extLst>
          </p:cNvPr>
          <p:cNvSpPr txBox="1"/>
          <p:nvPr/>
        </p:nvSpPr>
        <p:spPr>
          <a:xfrm>
            <a:off x="3043259" y="5940446"/>
            <a:ext cx="7114374" cy="261610"/>
          </a:xfrm>
          <a:prstGeom prst="rect">
            <a:avLst/>
          </a:prstGeom>
          <a:noFill/>
        </p:spPr>
        <p:txBody>
          <a:bodyPr wrap="square">
            <a:spAutoFit/>
          </a:bodyPr>
          <a:lstStyle/>
          <a:p>
            <a:r>
              <a:rPr lang="en-US" sz="1100" dirty="0"/>
              <a:t>(</a:t>
            </a:r>
            <a:r>
              <a:rPr lang="en-US" sz="1100" dirty="0" err="1"/>
              <a:t>Figure:Hernández-Santoyo</a:t>
            </a:r>
            <a:r>
              <a:rPr lang="en-US" sz="1100" dirty="0"/>
              <a:t> et al. and</a:t>
            </a:r>
            <a:r>
              <a:rPr lang="zh-CN" altLang="en-US" sz="1100" dirty="0"/>
              <a:t> </a:t>
            </a:r>
            <a:r>
              <a:rPr lang="en-US" altLang="zh-CN" sz="1100" dirty="0"/>
              <a:t>Reiser</a:t>
            </a:r>
            <a:r>
              <a:rPr lang="zh-CN" altLang="en-US" sz="1100" dirty="0"/>
              <a:t> </a:t>
            </a:r>
            <a:r>
              <a:rPr lang="en-US" altLang="zh-CN" sz="1100" dirty="0"/>
              <a:t>et</a:t>
            </a:r>
            <a:r>
              <a:rPr lang="zh-CN" altLang="en-US" sz="1100" dirty="0"/>
              <a:t> </a:t>
            </a:r>
            <a:r>
              <a:rPr lang="en-US" altLang="zh-CN" sz="1100" dirty="0"/>
              <a:t>al.</a:t>
            </a:r>
            <a:r>
              <a:rPr lang="en-US" sz="1100" dirty="0"/>
              <a:t>) </a:t>
            </a:r>
          </a:p>
        </p:txBody>
      </p:sp>
      <p:sp>
        <p:nvSpPr>
          <p:cNvPr id="61" name="TextBox 12">
            <a:extLst>
              <a:ext uri="{FF2B5EF4-FFF2-40B4-BE49-F238E27FC236}">
                <a16:creationId xmlns:a16="http://schemas.microsoft.com/office/drawing/2014/main" id="{703FF0B3-780B-DBB4-3358-2BCBDDB473C6}"/>
              </a:ext>
            </a:extLst>
          </p:cNvPr>
          <p:cNvSpPr txBox="1"/>
          <p:nvPr/>
        </p:nvSpPr>
        <p:spPr>
          <a:xfrm>
            <a:off x="646679" y="2838267"/>
            <a:ext cx="9685301"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solidFill>
                  <a:srgbClr val="0070C0"/>
                </a:solidFill>
              </a:rPr>
              <a:t>Protein folding</a:t>
            </a:r>
            <a:endParaRPr lang="en-US" sz="2800" dirty="0"/>
          </a:p>
        </p:txBody>
      </p:sp>
      <p:pic>
        <p:nvPicPr>
          <p:cNvPr id="62" name="Picture 61" descr="AlphaFold: Using AI for scientific discovery | DeepMind">
            <a:extLst>
              <a:ext uri="{FF2B5EF4-FFF2-40B4-BE49-F238E27FC236}">
                <a16:creationId xmlns:a16="http://schemas.microsoft.com/office/drawing/2014/main" id="{7A20F69D-EBFB-432C-1333-82891484B030}"/>
              </a:ext>
            </a:extLst>
          </p:cNvPr>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7191533" y="2852999"/>
            <a:ext cx="1474119" cy="1474119"/>
          </a:xfrm>
          <a:prstGeom prst="rect">
            <a:avLst/>
          </a:prstGeom>
          <a:noFill/>
          <a:extLst>
            <a:ext uri="{909E8E84-426E-40DD-AFC4-6F175D3DCCD1}">
              <a14:hiddenFill xmlns:a14="http://schemas.microsoft.com/office/drawing/2010/main">
                <a:solidFill>
                  <a:srgbClr val="FFFFFF"/>
                </a:solidFill>
              </a14:hiddenFill>
            </a:ext>
          </a:extLst>
        </p:spPr>
      </p:pic>
      <p:pic>
        <p:nvPicPr>
          <p:cNvPr id="63" name="Picture 62" descr="Why is AlphaFold 2 enough to change all mankind?">
            <a:extLst>
              <a:ext uri="{FF2B5EF4-FFF2-40B4-BE49-F238E27FC236}">
                <a16:creationId xmlns:a16="http://schemas.microsoft.com/office/drawing/2014/main" id="{05C79BC0-7A4A-1E9C-E555-0AFA5B9337B1}"/>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4636" t="11270" r="7931" b="5720"/>
          <a:stretch/>
        </p:blipFill>
        <p:spPr bwMode="auto">
          <a:xfrm>
            <a:off x="5098711" y="2824732"/>
            <a:ext cx="1585933" cy="1565032"/>
          </a:xfrm>
          <a:prstGeom prst="rect">
            <a:avLst/>
          </a:prstGeom>
          <a:noFill/>
          <a:extLst>
            <a:ext uri="{909E8E84-426E-40DD-AFC4-6F175D3DCCD1}">
              <a14:hiddenFill xmlns:a14="http://schemas.microsoft.com/office/drawing/2010/main">
                <a:solidFill>
                  <a:srgbClr val="FFFFFF"/>
                </a:solidFill>
              </a14:hiddenFill>
            </a:ext>
          </a:extLst>
        </p:spPr>
      </p:pic>
      <p:sp>
        <p:nvSpPr>
          <p:cNvPr id="64" name="TextBox 22">
            <a:extLst>
              <a:ext uri="{FF2B5EF4-FFF2-40B4-BE49-F238E27FC236}">
                <a16:creationId xmlns:a16="http://schemas.microsoft.com/office/drawing/2014/main" id="{1C2FC374-77C7-98E6-5F16-295E09D25692}"/>
              </a:ext>
            </a:extLst>
          </p:cNvPr>
          <p:cNvSpPr txBox="1"/>
          <p:nvPr/>
        </p:nvSpPr>
        <p:spPr>
          <a:xfrm>
            <a:off x="1198244" y="3406462"/>
            <a:ext cx="548640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b="0" i="0" dirty="0">
                <a:effectLst/>
                <a:latin typeface="Arial" panose="020B0604020202020204" pitchFamily="34" charset="0"/>
              </a:rPr>
              <a:t>[Senior et al., Nature 2019</a:t>
            </a:r>
            <a:r>
              <a:rPr lang="en-US" b="0" i="0" dirty="0">
                <a:effectLst/>
                <a:latin typeface="Arial" panose="020B0604020202020204" pitchFamily="34" charset="0"/>
              </a:rPr>
              <a:t>]</a:t>
            </a:r>
            <a:endParaRPr lang="en-US" dirty="0"/>
          </a:p>
        </p:txBody>
      </p:sp>
      <p:sp>
        <p:nvSpPr>
          <p:cNvPr id="65" name="TextBox 25">
            <a:extLst>
              <a:ext uri="{FF2B5EF4-FFF2-40B4-BE49-F238E27FC236}">
                <a16:creationId xmlns:a16="http://schemas.microsoft.com/office/drawing/2014/main" id="{7450B83B-7D52-B6D0-B4BD-27CD54273103}"/>
              </a:ext>
            </a:extLst>
          </p:cNvPr>
          <p:cNvSpPr txBox="1"/>
          <p:nvPr/>
        </p:nvSpPr>
        <p:spPr>
          <a:xfrm>
            <a:off x="1057138" y="3702979"/>
            <a:ext cx="548640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1600" b="0" i="0" dirty="0">
                <a:effectLst/>
                <a:latin typeface="Arial" panose="020B0604020202020204" pitchFamily="34" charset="0"/>
              </a:rPr>
              <a:t>[Jumper et al., Nature 2021</a:t>
            </a:r>
            <a:r>
              <a:rPr lang="en-US" b="0" i="0" dirty="0">
                <a:effectLst/>
                <a:latin typeface="Arial" panose="020B0604020202020204" pitchFamily="34" charset="0"/>
              </a:rPr>
              <a:t>]</a:t>
            </a:r>
            <a:endParaRPr lang="en-US" dirty="0"/>
          </a:p>
        </p:txBody>
      </p:sp>
      <p:pic>
        <p:nvPicPr>
          <p:cNvPr id="66" name="Picture 2" descr="How are drugs designed and developed? – YourGenome">
            <a:extLst>
              <a:ext uri="{FF2B5EF4-FFF2-40B4-BE49-F238E27FC236}">
                <a16:creationId xmlns:a16="http://schemas.microsoft.com/office/drawing/2014/main" id="{510B5E06-CF5C-AF79-0427-D7A3CD6B325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60231" y="4509701"/>
            <a:ext cx="1817724" cy="1878885"/>
          </a:xfrm>
          <a:prstGeom prst="rect">
            <a:avLst/>
          </a:prstGeom>
          <a:noFill/>
          <a:extLst>
            <a:ext uri="{909E8E84-426E-40DD-AFC4-6F175D3DCCD1}">
              <a14:hiddenFill xmlns:a14="http://schemas.microsoft.com/office/drawing/2010/main">
                <a:solidFill>
                  <a:srgbClr val="FFFFFF"/>
                </a:solidFill>
              </a14:hiddenFill>
            </a:ext>
          </a:extLst>
        </p:spPr>
      </p:pic>
      <p:sp>
        <p:nvSpPr>
          <p:cNvPr id="67" name="Arrow: Right 66">
            <a:extLst>
              <a:ext uri="{FF2B5EF4-FFF2-40B4-BE49-F238E27FC236}">
                <a16:creationId xmlns:a16="http://schemas.microsoft.com/office/drawing/2014/main" id="{4009BA83-360B-C3A0-C31D-CF5D1FAC1AFB}"/>
              </a:ext>
            </a:extLst>
          </p:cNvPr>
          <p:cNvSpPr/>
          <p:nvPr/>
        </p:nvSpPr>
        <p:spPr>
          <a:xfrm>
            <a:off x="6600446" y="5209449"/>
            <a:ext cx="722903" cy="3693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98E04F68-01AE-2C76-59C9-B0E5D62D0DFA}"/>
              </a:ext>
            </a:extLst>
          </p:cNvPr>
          <p:cNvSpPr txBox="1"/>
          <p:nvPr/>
        </p:nvSpPr>
        <p:spPr>
          <a:xfrm>
            <a:off x="9568765" y="5070949"/>
            <a:ext cx="2222090" cy="1015663"/>
          </a:xfrm>
          <a:prstGeom prst="rect">
            <a:avLst/>
          </a:prstGeom>
          <a:noFill/>
        </p:spPr>
        <p:txBody>
          <a:bodyPr wrap="square">
            <a:spAutoFit/>
          </a:bodyPr>
          <a:lstStyle/>
          <a:p>
            <a:r>
              <a:rPr lang="en-US" sz="1200" b="0" i="1" dirty="0">
                <a:solidFill>
                  <a:srgbClr val="555555"/>
                </a:solidFill>
                <a:effectLst/>
                <a:latin typeface="Georgia" panose="02040502050405020303" pitchFamily="18" charset="0"/>
              </a:rPr>
              <a:t>An illustration showing the different stages involved in developing a drug.</a:t>
            </a:r>
            <a:br>
              <a:rPr lang="en-US" sz="1200" dirty="0"/>
            </a:br>
            <a:r>
              <a:rPr lang="en-US" sz="1200" b="0" i="1" dirty="0">
                <a:solidFill>
                  <a:srgbClr val="555555"/>
                </a:solidFill>
                <a:effectLst/>
                <a:latin typeface="Georgia" panose="02040502050405020303" pitchFamily="18" charset="0"/>
              </a:rPr>
              <a:t>Image credit: Genome Research Limited</a:t>
            </a:r>
            <a:endParaRPr lang="en-US" sz="1200" dirty="0"/>
          </a:p>
        </p:txBody>
      </p:sp>
      <p:sp>
        <p:nvSpPr>
          <p:cNvPr id="69" name="TextBox 26">
            <a:extLst>
              <a:ext uri="{FF2B5EF4-FFF2-40B4-BE49-F238E27FC236}">
                <a16:creationId xmlns:a16="http://schemas.microsoft.com/office/drawing/2014/main" id="{4F1185C8-3220-B5A1-486A-9F8DEA9FFC08}"/>
              </a:ext>
            </a:extLst>
          </p:cNvPr>
          <p:cNvSpPr txBox="1"/>
          <p:nvPr/>
        </p:nvSpPr>
        <p:spPr>
          <a:xfrm>
            <a:off x="646679" y="4327118"/>
            <a:ext cx="5177623"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solidFill>
                  <a:srgbClr val="0070C0"/>
                </a:solidFill>
              </a:rPr>
              <a:t>Drug Discovery</a:t>
            </a:r>
            <a:endParaRPr lang="en-US" sz="2800" dirty="0"/>
          </a:p>
        </p:txBody>
      </p:sp>
      <p:sp>
        <p:nvSpPr>
          <p:cNvPr id="71" name="TextBox 70">
            <a:extLst>
              <a:ext uri="{FF2B5EF4-FFF2-40B4-BE49-F238E27FC236}">
                <a16:creationId xmlns:a16="http://schemas.microsoft.com/office/drawing/2014/main" id="{1F6C246B-54D6-AF84-644F-873BEC8A659D}"/>
              </a:ext>
            </a:extLst>
          </p:cNvPr>
          <p:cNvSpPr txBox="1"/>
          <p:nvPr/>
        </p:nvSpPr>
        <p:spPr>
          <a:xfrm>
            <a:off x="380216" y="728153"/>
            <a:ext cx="10382415" cy="523220"/>
          </a:xfrm>
          <a:prstGeom prst="rect">
            <a:avLst/>
          </a:prstGeom>
          <a:noFill/>
        </p:spPr>
        <p:txBody>
          <a:bodyPr wrap="square">
            <a:spAutoFit/>
          </a:bodyPr>
          <a:lstStyle/>
          <a:p>
            <a:r>
              <a:rPr lang="en-US" sz="2800" dirty="0">
                <a:solidFill>
                  <a:srgbClr val="C00000"/>
                </a:solidFill>
                <a:latin typeface="+mj-lt"/>
              </a:rPr>
              <a:t>– Learning the Representations of </a:t>
            </a:r>
            <a:r>
              <a:rPr lang="en-US" sz="2800" b="1" dirty="0">
                <a:solidFill>
                  <a:srgbClr val="C00000"/>
                </a:solidFill>
                <a:latin typeface="+mj-lt"/>
              </a:rPr>
              <a:t>Particles, </a:t>
            </a:r>
            <a:r>
              <a:rPr lang="en-US" sz="2800" dirty="0">
                <a:solidFill>
                  <a:srgbClr val="C00000"/>
                </a:solidFill>
              </a:rPr>
              <a:t>Materials, Proteins, RNAs</a:t>
            </a:r>
            <a:endParaRPr lang="en-US" sz="2800" dirty="0"/>
          </a:p>
        </p:txBody>
      </p:sp>
      <p:pic>
        <p:nvPicPr>
          <p:cNvPr id="97" name="Picture 96">
            <a:extLst>
              <a:ext uri="{FF2B5EF4-FFF2-40B4-BE49-F238E27FC236}">
                <a16:creationId xmlns:a16="http://schemas.microsoft.com/office/drawing/2014/main" id="{176CB481-9FC6-F509-235A-9E9AF5311353}"/>
              </a:ext>
            </a:extLst>
          </p:cNvPr>
          <p:cNvPicPr>
            <a:picLocks noChangeAspect="1"/>
          </p:cNvPicPr>
          <p:nvPr/>
        </p:nvPicPr>
        <p:blipFill>
          <a:blip r:embed="rId7"/>
          <a:stretch>
            <a:fillRect/>
          </a:stretch>
        </p:blipFill>
        <p:spPr>
          <a:xfrm>
            <a:off x="5977577" y="1447064"/>
            <a:ext cx="4785054" cy="1123723"/>
          </a:xfrm>
          <a:prstGeom prst="rect">
            <a:avLst/>
          </a:prstGeom>
        </p:spPr>
      </p:pic>
      <p:sp>
        <p:nvSpPr>
          <p:cNvPr id="98" name="TextBox 13">
            <a:extLst>
              <a:ext uri="{FF2B5EF4-FFF2-40B4-BE49-F238E27FC236}">
                <a16:creationId xmlns:a16="http://schemas.microsoft.com/office/drawing/2014/main" id="{10A1239E-64F7-0190-FC48-15F065AE47B7}"/>
              </a:ext>
            </a:extLst>
          </p:cNvPr>
          <p:cNvSpPr txBox="1"/>
          <p:nvPr/>
        </p:nvSpPr>
        <p:spPr>
          <a:xfrm>
            <a:off x="646679" y="1394414"/>
            <a:ext cx="9685301" cy="523220"/>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457200" indent="-457200">
              <a:buFont typeface="Arial" panose="020B0604020202020204" pitchFamily="34" charset="0"/>
              <a:buChar char="•"/>
            </a:pPr>
            <a:r>
              <a:rPr lang="en-US" sz="2800" dirty="0">
                <a:solidFill>
                  <a:srgbClr val="0070C0"/>
                </a:solidFill>
              </a:rPr>
              <a:t>Simulation of glass dynamics</a:t>
            </a:r>
            <a:endParaRPr lang="en-US" sz="2800" dirty="0"/>
          </a:p>
        </p:txBody>
      </p:sp>
      <p:sp>
        <p:nvSpPr>
          <p:cNvPr id="99" name="TextBox 19">
            <a:extLst>
              <a:ext uri="{FF2B5EF4-FFF2-40B4-BE49-F238E27FC236}">
                <a16:creationId xmlns:a16="http://schemas.microsoft.com/office/drawing/2014/main" id="{31FB85A7-60F4-6267-1505-E62E5BCE2E6E}"/>
              </a:ext>
            </a:extLst>
          </p:cNvPr>
          <p:cNvSpPr txBox="1"/>
          <p:nvPr/>
        </p:nvSpPr>
        <p:spPr>
          <a:xfrm>
            <a:off x="1657040" y="1866708"/>
            <a:ext cx="5486400" cy="369332"/>
          </a:xfrm>
          <a:prstGeom prst="rect">
            <a:avLst/>
          </a:prstGeom>
          <a:noFill/>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t>[</a:t>
            </a:r>
            <a:r>
              <a:rPr lang="en-US" dirty="0" err="1"/>
              <a:t>Baspt</a:t>
            </a:r>
            <a:r>
              <a:rPr lang="en-US" dirty="0"/>
              <a:t> et al, Nature Physics 2021]</a:t>
            </a:r>
          </a:p>
        </p:txBody>
      </p:sp>
    </p:spTree>
    <p:extLst>
      <p:ext uri="{BB962C8B-B14F-4D97-AF65-F5344CB8AC3E}">
        <p14:creationId xmlns:p14="http://schemas.microsoft.com/office/powerpoint/2010/main" val="153332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6">
            <a:extLst>
              <a:ext uri="{FF2B5EF4-FFF2-40B4-BE49-F238E27FC236}">
                <a16:creationId xmlns:a16="http://schemas.microsoft.com/office/drawing/2014/main" id="{61FA051A-1FE0-4599-9BF0-4EF1C64AE972}"/>
              </a:ext>
            </a:extLst>
          </p:cNvPr>
          <p:cNvSpPr txBox="1"/>
          <p:nvPr/>
        </p:nvSpPr>
        <p:spPr>
          <a:xfrm>
            <a:off x="911582" y="61787"/>
            <a:ext cx="10442218"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600" dirty="0">
                <a:solidFill>
                  <a:srgbClr val="C00000"/>
                </a:solidFill>
                <a:latin typeface="+mj-lt"/>
              </a:rPr>
              <a:t>Challenges in Scientific Applications --- </a:t>
            </a:r>
            <a:r>
              <a:rPr lang="en-US" altLang="zh-CN" sz="3600" dirty="0">
                <a:solidFill>
                  <a:srgbClr val="C00000"/>
                </a:solidFill>
                <a:latin typeface="+mj-lt"/>
              </a:rPr>
              <a:t>Distribution</a:t>
            </a:r>
            <a:r>
              <a:rPr lang="zh-CN" altLang="en-US" sz="3600" dirty="0">
                <a:solidFill>
                  <a:srgbClr val="C00000"/>
                </a:solidFill>
                <a:latin typeface="+mj-lt"/>
              </a:rPr>
              <a:t> </a:t>
            </a:r>
            <a:r>
              <a:rPr lang="en-US" altLang="zh-CN" sz="3600" dirty="0">
                <a:solidFill>
                  <a:srgbClr val="C00000"/>
                </a:solidFill>
                <a:latin typeface="+mj-lt"/>
              </a:rPr>
              <a:t>Shift</a:t>
            </a:r>
            <a:endParaRPr lang="en-US" sz="3600" dirty="0">
              <a:solidFill>
                <a:srgbClr val="C00000"/>
              </a:solidFill>
              <a:latin typeface="+mj-lt"/>
            </a:endParaRPr>
          </a:p>
        </p:txBody>
      </p:sp>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4</a:t>
            </a:fld>
            <a:endParaRPr lang="en-US"/>
          </a:p>
        </p:txBody>
      </p:sp>
      <p:sp>
        <p:nvSpPr>
          <p:cNvPr id="5" name="TextBox 4">
            <a:extLst>
              <a:ext uri="{FF2B5EF4-FFF2-40B4-BE49-F238E27FC236}">
                <a16:creationId xmlns:a16="http://schemas.microsoft.com/office/drawing/2014/main" id="{3476E3AA-93F2-57E9-2652-6C28AD3270CE}"/>
              </a:ext>
            </a:extLst>
          </p:cNvPr>
          <p:cNvSpPr txBox="1"/>
          <p:nvPr/>
        </p:nvSpPr>
        <p:spPr>
          <a:xfrm>
            <a:off x="1227331" y="2007630"/>
            <a:ext cx="10422308" cy="1569660"/>
          </a:xfrm>
          <a:prstGeom prst="rect">
            <a:avLst/>
          </a:prstGeom>
          <a:noFill/>
        </p:spPr>
        <p:txBody>
          <a:bodyPr wrap="square" rtlCol="0">
            <a:spAutoFit/>
          </a:bodyPr>
          <a:lstStyle/>
          <a:p>
            <a:pPr marL="457200" indent="-457200">
              <a:buFont typeface="Arial" panose="020B0604020202020204" pitchFamily="34" charset="0"/>
              <a:buChar char="•"/>
            </a:pPr>
            <a:r>
              <a:rPr lang="en-US" sz="2400" dirty="0"/>
              <a:t>Model Training: Data from well-explored parameter regimes </a:t>
            </a:r>
          </a:p>
          <a:p>
            <a:pPr marL="457200" indent="-457200">
              <a:buFont typeface="Arial" panose="020B0604020202020204" pitchFamily="34" charset="0"/>
              <a:buChar char="•"/>
            </a:pPr>
            <a:endParaRPr lang="en-US" sz="2400" dirty="0"/>
          </a:p>
          <a:p>
            <a:endParaRPr lang="en-US" sz="2400" dirty="0"/>
          </a:p>
          <a:p>
            <a:pPr marL="457200" indent="-457200">
              <a:buFont typeface="Arial" panose="020B0604020202020204" pitchFamily="34" charset="0"/>
              <a:buChar char="•"/>
            </a:pPr>
            <a:r>
              <a:rPr lang="en-US" sz="2400" dirty="0"/>
              <a:t>Real-worl</a:t>
            </a:r>
            <a:r>
              <a:rPr lang="en-US" altLang="zh-CN" sz="2400" dirty="0"/>
              <a:t>d Evaluation: Under-explored regimes of scientific interest</a:t>
            </a:r>
            <a:endParaRPr lang="en-US" sz="2400" dirty="0"/>
          </a:p>
        </p:txBody>
      </p:sp>
      <p:sp>
        <p:nvSpPr>
          <p:cNvPr id="6" name="TextBox 5">
            <a:extLst>
              <a:ext uri="{FF2B5EF4-FFF2-40B4-BE49-F238E27FC236}">
                <a16:creationId xmlns:a16="http://schemas.microsoft.com/office/drawing/2014/main" id="{42B8FF43-D7F0-33AB-D80F-E26B0E4DC22B}"/>
              </a:ext>
            </a:extLst>
          </p:cNvPr>
          <p:cNvSpPr txBox="1"/>
          <p:nvPr/>
        </p:nvSpPr>
        <p:spPr>
          <a:xfrm>
            <a:off x="762424" y="4062273"/>
            <a:ext cx="11429576" cy="954107"/>
          </a:xfrm>
          <a:prstGeom prst="rect">
            <a:avLst/>
          </a:prstGeom>
          <a:noFill/>
        </p:spPr>
        <p:txBody>
          <a:bodyPr wrap="square" rtlCol="0">
            <a:spAutoFit/>
          </a:bodyPr>
          <a:lstStyle/>
          <a:p>
            <a:r>
              <a:rPr lang="en-US" sz="2800" dirty="0">
                <a:solidFill>
                  <a:schemeClr val="accent1"/>
                </a:solidFill>
              </a:rPr>
              <a:t>In high energy physics</a:t>
            </a:r>
            <a:r>
              <a:rPr lang="en-US" altLang="zh-CN" sz="2800" dirty="0">
                <a:solidFill>
                  <a:schemeClr val="accent1"/>
                </a:solidFill>
              </a:rPr>
              <a:t>,</a:t>
            </a:r>
            <a:r>
              <a:rPr lang="zh-CN" altLang="en-US" sz="2800" dirty="0">
                <a:solidFill>
                  <a:schemeClr val="accent1"/>
                </a:solidFill>
              </a:rPr>
              <a:t> </a:t>
            </a:r>
            <a:r>
              <a:rPr lang="en-US" sz="2800" dirty="0">
                <a:solidFill>
                  <a:schemeClr val="accent1"/>
                </a:solidFill>
              </a:rPr>
              <a:t>multi-messenger astronomy</a:t>
            </a:r>
            <a:r>
              <a:rPr lang="zh-CN" altLang="en-US" sz="2800" dirty="0">
                <a:solidFill>
                  <a:schemeClr val="accent1"/>
                </a:solidFill>
              </a:rPr>
              <a:t> </a:t>
            </a:r>
            <a:r>
              <a:rPr lang="en-US" altLang="zh-CN" sz="2800" dirty="0">
                <a:solidFill>
                  <a:schemeClr val="accent1"/>
                </a:solidFill>
              </a:rPr>
              <a:t>and</a:t>
            </a:r>
            <a:r>
              <a:rPr lang="zh-CN" altLang="en-US" sz="2800" dirty="0">
                <a:solidFill>
                  <a:schemeClr val="accent1"/>
                </a:solidFill>
              </a:rPr>
              <a:t> </a:t>
            </a:r>
            <a:r>
              <a:rPr lang="en-US" altLang="zh-CN" sz="2800" dirty="0">
                <a:solidFill>
                  <a:schemeClr val="accent1"/>
                </a:solidFill>
              </a:rPr>
              <a:t>many</a:t>
            </a:r>
            <a:r>
              <a:rPr lang="zh-CN" altLang="en-US" sz="2800" dirty="0">
                <a:solidFill>
                  <a:schemeClr val="accent1"/>
                </a:solidFill>
              </a:rPr>
              <a:t> </a:t>
            </a:r>
            <a:r>
              <a:rPr lang="en-US" altLang="zh-CN" sz="2800" dirty="0">
                <a:solidFill>
                  <a:schemeClr val="accent1"/>
                </a:solidFill>
              </a:rPr>
              <a:t>other</a:t>
            </a:r>
            <a:r>
              <a:rPr lang="zh-CN" altLang="en-US" sz="2800" dirty="0">
                <a:solidFill>
                  <a:schemeClr val="accent1"/>
                </a:solidFill>
              </a:rPr>
              <a:t> </a:t>
            </a:r>
            <a:r>
              <a:rPr lang="en-US" altLang="zh-CN" sz="2800" dirty="0">
                <a:solidFill>
                  <a:schemeClr val="accent1"/>
                </a:solidFill>
              </a:rPr>
              <a:t>areas</a:t>
            </a:r>
            <a:r>
              <a:rPr lang="en-US" sz="2800" dirty="0">
                <a:solidFill>
                  <a:schemeClr val="accent1"/>
                </a:solidFill>
              </a:rPr>
              <a:t>: </a:t>
            </a:r>
          </a:p>
          <a:p>
            <a:r>
              <a:rPr lang="en-US" sz="2800" dirty="0">
                <a:solidFill>
                  <a:schemeClr val="accent1"/>
                </a:solidFill>
              </a:rPr>
              <a:t>	</a:t>
            </a:r>
            <a:r>
              <a:rPr lang="en-US" sz="2800" b="1" dirty="0"/>
              <a:t>Simulation data </a:t>
            </a:r>
            <a:r>
              <a:rPr lang="en-US" sz="2800" dirty="0"/>
              <a:t>for training </a:t>
            </a:r>
            <a:r>
              <a:rPr lang="en-US" sz="2800" dirty="0" err="1"/>
              <a:t>v.s</a:t>
            </a:r>
            <a:r>
              <a:rPr lang="en-US" sz="2800" dirty="0"/>
              <a:t>. </a:t>
            </a:r>
            <a:r>
              <a:rPr lang="en-US" sz="2800" b="1" dirty="0"/>
              <a:t>experiment data </a:t>
            </a:r>
            <a:r>
              <a:rPr lang="en-US" sz="2800" dirty="0"/>
              <a:t>for evaluation</a:t>
            </a:r>
          </a:p>
        </p:txBody>
      </p:sp>
      <p:sp>
        <p:nvSpPr>
          <p:cNvPr id="26" name="Arrow: Left-Right 25">
            <a:extLst>
              <a:ext uri="{FF2B5EF4-FFF2-40B4-BE49-F238E27FC236}">
                <a16:creationId xmlns:a16="http://schemas.microsoft.com/office/drawing/2014/main" id="{D880883F-1ACF-EE1A-6E48-157AADB84C32}"/>
              </a:ext>
            </a:extLst>
          </p:cNvPr>
          <p:cNvSpPr/>
          <p:nvPr/>
        </p:nvSpPr>
        <p:spPr>
          <a:xfrm rot="5400000">
            <a:off x="4974218" y="2606003"/>
            <a:ext cx="584775" cy="302109"/>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TextBox 26">
            <a:extLst>
              <a:ext uri="{FF2B5EF4-FFF2-40B4-BE49-F238E27FC236}">
                <a16:creationId xmlns:a16="http://schemas.microsoft.com/office/drawing/2014/main" id="{0718E46C-8575-4797-EC2A-A68B4A1C44D1}"/>
              </a:ext>
            </a:extLst>
          </p:cNvPr>
          <p:cNvSpPr txBox="1"/>
          <p:nvPr/>
        </p:nvSpPr>
        <p:spPr>
          <a:xfrm>
            <a:off x="5435726" y="2464669"/>
            <a:ext cx="4047326" cy="584775"/>
          </a:xfrm>
          <a:prstGeom prst="rect">
            <a:avLst/>
          </a:prstGeom>
          <a:noFill/>
        </p:spPr>
        <p:txBody>
          <a:bodyPr wrap="none" rtlCol="0">
            <a:spAutoFit/>
          </a:bodyPr>
          <a:lstStyle/>
          <a:p>
            <a:r>
              <a:rPr lang="en-US" altLang="zh-CN" sz="3200" dirty="0">
                <a:solidFill>
                  <a:srgbClr val="C00000"/>
                </a:solidFill>
              </a:rPr>
              <a:t>Data Distribution Shifts</a:t>
            </a:r>
            <a:endParaRPr lang="en-US" sz="3200" dirty="0">
              <a:solidFill>
                <a:srgbClr val="C00000"/>
              </a:solidFill>
            </a:endParaRPr>
          </a:p>
        </p:txBody>
      </p:sp>
      <p:sp>
        <p:nvSpPr>
          <p:cNvPr id="32" name="TextBox 31">
            <a:extLst>
              <a:ext uri="{FF2B5EF4-FFF2-40B4-BE49-F238E27FC236}">
                <a16:creationId xmlns:a16="http://schemas.microsoft.com/office/drawing/2014/main" id="{04618676-504A-BE9E-3AD0-C322A6EFD650}"/>
              </a:ext>
            </a:extLst>
          </p:cNvPr>
          <p:cNvSpPr txBox="1"/>
          <p:nvPr/>
        </p:nvSpPr>
        <p:spPr>
          <a:xfrm>
            <a:off x="820812" y="882915"/>
            <a:ext cx="5898937" cy="584775"/>
          </a:xfrm>
          <a:prstGeom prst="rect">
            <a:avLst/>
          </a:prstGeom>
          <a:noFill/>
        </p:spPr>
        <p:txBody>
          <a:bodyPr wrap="square" rtlCol="0">
            <a:spAutoFit/>
          </a:bodyPr>
          <a:lstStyle/>
          <a:p>
            <a:r>
              <a:rPr lang="en-US" sz="3200" dirty="0">
                <a:solidFill>
                  <a:srgbClr val="0070C0"/>
                </a:solidFill>
              </a:rPr>
              <a:t>A common issue in science:</a:t>
            </a:r>
          </a:p>
        </p:txBody>
      </p:sp>
      <p:pic>
        <p:nvPicPr>
          <p:cNvPr id="35" name="Picture 34">
            <a:extLst>
              <a:ext uri="{FF2B5EF4-FFF2-40B4-BE49-F238E27FC236}">
                <a16:creationId xmlns:a16="http://schemas.microsoft.com/office/drawing/2014/main" id="{78DD54B9-AFC1-4353-97C8-21940EF83A13}"/>
              </a:ext>
            </a:extLst>
          </p:cNvPr>
          <p:cNvPicPr>
            <a:picLocks noChangeAspect="1"/>
          </p:cNvPicPr>
          <p:nvPr/>
        </p:nvPicPr>
        <p:blipFill rotWithShape="1">
          <a:blip r:embed="rId3"/>
          <a:srcRect t="60220" b="2890"/>
          <a:stretch/>
        </p:blipFill>
        <p:spPr>
          <a:xfrm>
            <a:off x="8610600" y="935713"/>
            <a:ext cx="3039039" cy="1173867"/>
          </a:xfrm>
          <a:prstGeom prst="rect">
            <a:avLst/>
          </a:prstGeom>
        </p:spPr>
      </p:pic>
      <p:sp>
        <p:nvSpPr>
          <p:cNvPr id="3" name="TextBox 2">
            <a:extLst>
              <a:ext uri="{FF2B5EF4-FFF2-40B4-BE49-F238E27FC236}">
                <a16:creationId xmlns:a16="http://schemas.microsoft.com/office/drawing/2014/main" id="{AE956A7B-E7E2-9860-9526-AB6ACC5B9E24}"/>
              </a:ext>
            </a:extLst>
          </p:cNvPr>
          <p:cNvSpPr txBox="1"/>
          <p:nvPr/>
        </p:nvSpPr>
        <p:spPr>
          <a:xfrm>
            <a:off x="869287" y="5239753"/>
            <a:ext cx="11215849" cy="523220"/>
          </a:xfrm>
          <a:prstGeom prst="rect">
            <a:avLst/>
          </a:prstGeom>
          <a:noFill/>
        </p:spPr>
        <p:txBody>
          <a:bodyPr wrap="square">
            <a:spAutoFit/>
          </a:bodyPr>
          <a:lstStyle/>
          <a:p>
            <a:pPr marR="0" lvl="0" algn="l" defTabSz="914394" rtl="0" eaLnBrk="1" fontAlgn="auto" latinLnBrk="0" hangingPunct="1">
              <a:lnSpc>
                <a:spcPct val="100000"/>
              </a:lnSpc>
              <a:spcBef>
                <a:spcPts val="0"/>
              </a:spcBef>
              <a:spcAft>
                <a:spcPts val="0"/>
              </a:spcAft>
              <a:buClrTx/>
              <a:buSzTx/>
              <a:tabLst/>
              <a:defRPr/>
            </a:pP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Simulation</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may</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not</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reflect</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the</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potential</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variation</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in</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actual</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r>
              <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experiments.</a:t>
            </a:r>
            <a:r>
              <a:rPr lang="zh-CN" altLang="en-US"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rPr>
              <a:t> </a:t>
            </a:r>
            <a:endParaRPr lang="en-US" altLang="zh-CN" sz="2800" dirty="0">
              <a:solidFill>
                <a:srgbClr val="C00000"/>
              </a:solidFill>
              <a:effectLst/>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35433934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ut">
            <a:hlinkClick r:id="" action="ppaction://media"/>
            <a:extLst>
              <a:ext uri="{FF2B5EF4-FFF2-40B4-BE49-F238E27FC236}">
                <a16:creationId xmlns:a16="http://schemas.microsoft.com/office/drawing/2014/main" id="{BFCE3286-0216-C55C-709E-F63B8A4D9707}"/>
              </a:ext>
            </a:extLst>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4701435" y="977108"/>
            <a:ext cx="2654052" cy="2654052"/>
          </a:xfrm>
          <a:prstGeom prst="rect">
            <a:avLst/>
          </a:prstGeom>
        </p:spPr>
      </p:pic>
      <p:sp>
        <p:nvSpPr>
          <p:cNvPr id="4" name="TextBox 16">
            <a:extLst>
              <a:ext uri="{FF2B5EF4-FFF2-40B4-BE49-F238E27FC236}">
                <a16:creationId xmlns:a16="http://schemas.microsoft.com/office/drawing/2014/main" id="{61FA051A-1FE0-4599-9BF0-4EF1C64AE972}"/>
              </a:ext>
            </a:extLst>
          </p:cNvPr>
          <p:cNvSpPr txBox="1"/>
          <p:nvPr/>
        </p:nvSpPr>
        <p:spPr>
          <a:xfrm>
            <a:off x="1646299" y="-33176"/>
            <a:ext cx="8906541"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CN" sz="3600" dirty="0">
                <a:solidFill>
                  <a:srgbClr val="C00000"/>
                </a:solidFill>
                <a:latin typeface="+mj-lt"/>
              </a:rPr>
              <a:t>Graph</a:t>
            </a:r>
            <a:r>
              <a:rPr lang="zh-CN" altLang="en-US" sz="3600" dirty="0">
                <a:solidFill>
                  <a:srgbClr val="C00000"/>
                </a:solidFill>
                <a:latin typeface="+mj-lt"/>
              </a:rPr>
              <a:t> </a:t>
            </a:r>
            <a:r>
              <a:rPr lang="en-US" altLang="zh-CN" sz="3600" dirty="0">
                <a:solidFill>
                  <a:srgbClr val="C00000"/>
                </a:solidFill>
                <a:latin typeface="+mj-lt"/>
              </a:rPr>
              <a:t>and</a:t>
            </a:r>
            <a:r>
              <a:rPr lang="zh-CN" altLang="en-US" sz="3600" dirty="0">
                <a:solidFill>
                  <a:srgbClr val="C00000"/>
                </a:solidFill>
                <a:latin typeface="+mj-lt"/>
              </a:rPr>
              <a:t> </a:t>
            </a:r>
            <a:r>
              <a:rPr lang="en-US" altLang="zh-CN" sz="3600" dirty="0">
                <a:solidFill>
                  <a:srgbClr val="C00000"/>
                </a:solidFill>
                <a:latin typeface="+mj-lt"/>
              </a:rPr>
              <a:t>Geometric</a:t>
            </a:r>
            <a:r>
              <a:rPr lang="zh-CN" altLang="en-US" sz="3600" dirty="0">
                <a:solidFill>
                  <a:srgbClr val="C00000"/>
                </a:solidFill>
                <a:latin typeface="+mj-lt"/>
              </a:rPr>
              <a:t> </a:t>
            </a:r>
            <a:r>
              <a:rPr lang="en-US" altLang="zh-CN" sz="3600" dirty="0">
                <a:solidFill>
                  <a:srgbClr val="C00000"/>
                </a:solidFill>
                <a:latin typeface="+mj-lt"/>
              </a:rPr>
              <a:t>Machine</a:t>
            </a:r>
            <a:r>
              <a:rPr lang="zh-CN" altLang="en-US" sz="3600" dirty="0">
                <a:solidFill>
                  <a:srgbClr val="C00000"/>
                </a:solidFill>
                <a:latin typeface="+mj-lt"/>
              </a:rPr>
              <a:t> </a:t>
            </a:r>
            <a:r>
              <a:rPr lang="en-US" altLang="zh-CN" sz="3600" dirty="0">
                <a:solidFill>
                  <a:srgbClr val="C00000"/>
                </a:solidFill>
                <a:latin typeface="+mj-lt"/>
              </a:rPr>
              <a:t>Learning</a:t>
            </a:r>
            <a:r>
              <a:rPr lang="zh-CN" altLang="en-US" sz="3600" dirty="0">
                <a:solidFill>
                  <a:srgbClr val="C00000"/>
                </a:solidFill>
                <a:latin typeface="+mj-lt"/>
              </a:rPr>
              <a:t> </a:t>
            </a:r>
            <a:r>
              <a:rPr lang="en-US" altLang="zh-CN" sz="3600" dirty="0">
                <a:solidFill>
                  <a:srgbClr val="C00000"/>
                </a:solidFill>
                <a:latin typeface="+mj-lt"/>
              </a:rPr>
              <a:t>in</a:t>
            </a:r>
            <a:r>
              <a:rPr lang="zh-CN" altLang="en-US" sz="3600" dirty="0">
                <a:solidFill>
                  <a:srgbClr val="C00000"/>
                </a:solidFill>
                <a:latin typeface="+mj-lt"/>
              </a:rPr>
              <a:t> </a:t>
            </a:r>
            <a:r>
              <a:rPr lang="en-US" altLang="zh-CN" sz="3600" dirty="0">
                <a:solidFill>
                  <a:srgbClr val="C00000"/>
                </a:solidFill>
                <a:latin typeface="+mj-lt"/>
              </a:rPr>
              <a:t>HEP</a:t>
            </a:r>
            <a:endParaRPr lang="en-US" sz="3375" dirty="0">
              <a:solidFill>
                <a:srgbClr val="C00000"/>
              </a:solidFill>
              <a:latin typeface="+mj-lt"/>
            </a:endParaRPr>
          </a:p>
        </p:txBody>
      </p:sp>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5</a:t>
            </a:fld>
            <a:endParaRPr lang="en-US"/>
          </a:p>
        </p:txBody>
      </p:sp>
      <p:sp>
        <p:nvSpPr>
          <p:cNvPr id="42" name="TextBox 41">
            <a:extLst>
              <a:ext uri="{FF2B5EF4-FFF2-40B4-BE49-F238E27FC236}">
                <a16:creationId xmlns:a16="http://schemas.microsoft.com/office/drawing/2014/main" id="{2167D704-08B7-56F8-1022-A80BBD516296}"/>
              </a:ext>
            </a:extLst>
          </p:cNvPr>
          <p:cNvSpPr txBox="1"/>
          <p:nvPr/>
        </p:nvSpPr>
        <p:spPr>
          <a:xfrm>
            <a:off x="2366203" y="735735"/>
            <a:ext cx="4514184" cy="461665"/>
          </a:xfrm>
          <a:prstGeom prst="rect">
            <a:avLst/>
          </a:prstGeom>
          <a:noFill/>
        </p:spPr>
        <p:txBody>
          <a:bodyPr wrap="none" rtlCol="0">
            <a:spAutoFit/>
          </a:bodyPr>
          <a:lstStyle/>
          <a:p>
            <a:r>
              <a:rPr lang="en-US" sz="2400" b="0" i="0" dirty="0">
                <a:solidFill>
                  <a:srgbClr val="0070C0"/>
                </a:solidFill>
                <a:effectLst/>
                <a:highlight>
                  <a:srgbClr val="FFFFFF"/>
                </a:highlight>
                <a:latin typeface="Google Sans"/>
              </a:rPr>
              <a:t>Large Hadron Collider Experiments</a:t>
            </a:r>
            <a:endParaRPr lang="en-US" sz="2400" dirty="0">
              <a:solidFill>
                <a:srgbClr val="0070C0"/>
              </a:solidFill>
            </a:endParaRPr>
          </a:p>
        </p:txBody>
      </p:sp>
      <p:pic>
        <p:nvPicPr>
          <p:cNvPr id="6" name="Picture 5">
            <a:extLst>
              <a:ext uri="{FF2B5EF4-FFF2-40B4-BE49-F238E27FC236}">
                <a16:creationId xmlns:a16="http://schemas.microsoft.com/office/drawing/2014/main" id="{C968E5C7-C39B-7B3C-E45A-993DD66C30BA}"/>
              </a:ext>
            </a:extLst>
          </p:cNvPr>
          <p:cNvPicPr>
            <a:picLocks noChangeAspect="1"/>
          </p:cNvPicPr>
          <p:nvPr/>
        </p:nvPicPr>
        <p:blipFill>
          <a:blip r:embed="rId6"/>
          <a:stretch>
            <a:fillRect/>
          </a:stretch>
        </p:blipFill>
        <p:spPr>
          <a:xfrm>
            <a:off x="939171" y="4220289"/>
            <a:ext cx="2530158" cy="1663473"/>
          </a:xfrm>
          <a:prstGeom prst="rect">
            <a:avLst/>
          </a:prstGeom>
        </p:spPr>
      </p:pic>
      <p:pic>
        <p:nvPicPr>
          <p:cNvPr id="2" name="Picture 1" descr="Map&#10;&#10;Description automatically generated">
            <a:extLst>
              <a:ext uri="{FF2B5EF4-FFF2-40B4-BE49-F238E27FC236}">
                <a16:creationId xmlns:a16="http://schemas.microsoft.com/office/drawing/2014/main" id="{704F717E-EE04-5B59-5D28-E86B3F0505D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7708" y="1358910"/>
            <a:ext cx="3573084" cy="2597539"/>
          </a:xfrm>
          <a:prstGeom prst="rect">
            <a:avLst/>
          </a:prstGeom>
          <a:noFill/>
          <a:extLst>
            <a:ext uri="{909E8E84-426E-40DD-AFC4-6F175D3DCCD1}">
              <a14:hiddenFill xmlns:a14="http://schemas.microsoft.com/office/drawing/2010/main">
                <a:solidFill>
                  <a:srgbClr val="FFFFFF"/>
                </a:solidFill>
              </a14:hiddenFill>
            </a:ext>
          </a:extLst>
        </p:spPr>
      </p:pic>
      <p:sp>
        <p:nvSpPr>
          <p:cNvPr id="12" name="Oval 11">
            <a:extLst>
              <a:ext uri="{FF2B5EF4-FFF2-40B4-BE49-F238E27FC236}">
                <a16:creationId xmlns:a16="http://schemas.microsoft.com/office/drawing/2014/main" id="{09627603-EBE5-65BB-92DC-0DBB76D686F1}"/>
              </a:ext>
            </a:extLst>
          </p:cNvPr>
          <p:cNvSpPr/>
          <p:nvPr/>
        </p:nvSpPr>
        <p:spPr>
          <a:xfrm>
            <a:off x="200560" y="2436619"/>
            <a:ext cx="738611" cy="506456"/>
          </a:xfrm>
          <a:prstGeom prst="ellipse">
            <a:avLst/>
          </a:prstGeom>
          <a:noFill/>
          <a:ln w="28575">
            <a:solidFill>
              <a:schemeClr val="accent2">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161B0B51-948A-3BCB-6788-2F07B88EBF82}"/>
              </a:ext>
            </a:extLst>
          </p:cNvPr>
          <p:cNvSpPr/>
          <p:nvPr/>
        </p:nvSpPr>
        <p:spPr>
          <a:xfrm>
            <a:off x="2713054" y="2059826"/>
            <a:ext cx="738611" cy="506456"/>
          </a:xfrm>
          <a:prstGeom prst="ellipse">
            <a:avLst/>
          </a:prstGeom>
          <a:noFill/>
          <a:ln w="28575">
            <a:solidFill>
              <a:schemeClr val="accent2">
                <a:lumMod val="75000"/>
              </a:schemeClr>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7" name="Straight Arrow Connector 26">
            <a:extLst>
              <a:ext uri="{FF2B5EF4-FFF2-40B4-BE49-F238E27FC236}">
                <a16:creationId xmlns:a16="http://schemas.microsoft.com/office/drawing/2014/main" id="{AB0E809E-EB31-1AAB-A8F9-DD7E3ADAEEB3}"/>
              </a:ext>
            </a:extLst>
          </p:cNvPr>
          <p:cNvCxnSpPr>
            <a:cxnSpLocks/>
          </p:cNvCxnSpPr>
          <p:nvPr/>
        </p:nvCxnSpPr>
        <p:spPr>
          <a:xfrm>
            <a:off x="812800" y="3124713"/>
            <a:ext cx="644970" cy="993246"/>
          </a:xfrm>
          <a:prstGeom prst="straightConnector1">
            <a:avLst/>
          </a:prstGeom>
          <a:ln w="28575">
            <a:solidFill>
              <a:schemeClr val="accent2">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9DDF7077-934B-0F8B-AA44-B23929A41BBA}"/>
              </a:ext>
            </a:extLst>
          </p:cNvPr>
          <p:cNvCxnSpPr>
            <a:cxnSpLocks/>
          </p:cNvCxnSpPr>
          <p:nvPr/>
        </p:nvCxnSpPr>
        <p:spPr>
          <a:xfrm flipH="1">
            <a:off x="2504892" y="2672947"/>
            <a:ext cx="577467" cy="1514134"/>
          </a:xfrm>
          <a:prstGeom prst="straightConnector1">
            <a:avLst/>
          </a:prstGeom>
          <a:ln w="28575">
            <a:solidFill>
              <a:schemeClr val="accent2">
                <a:lumMod val="75000"/>
              </a:schemeClr>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52" name="Picture 2" descr="Higgs boson buzz hits new high">
            <a:extLst>
              <a:ext uri="{FF2B5EF4-FFF2-40B4-BE49-F238E27FC236}">
                <a16:creationId xmlns:a16="http://schemas.microsoft.com/office/drawing/2014/main" id="{DB648BB3-1C15-2C34-1768-9C9777E9A964}"/>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269836" y="3914593"/>
            <a:ext cx="2967700" cy="2233585"/>
          </a:xfrm>
          <a:prstGeom prst="rect">
            <a:avLst/>
          </a:prstGeom>
          <a:noFill/>
          <a:extLst>
            <a:ext uri="{909E8E84-426E-40DD-AFC4-6F175D3DCCD1}">
              <a14:hiddenFill xmlns:a14="http://schemas.microsoft.com/office/drawing/2010/main">
                <a:solidFill>
                  <a:srgbClr val="FFFFFF"/>
                </a:solidFill>
              </a14:hiddenFill>
            </a:ext>
          </a:extLst>
        </p:spPr>
      </p:pic>
      <p:sp>
        <p:nvSpPr>
          <p:cNvPr id="53" name="Right Arrow 52">
            <a:extLst>
              <a:ext uri="{FF2B5EF4-FFF2-40B4-BE49-F238E27FC236}">
                <a16:creationId xmlns:a16="http://schemas.microsoft.com/office/drawing/2014/main" id="{77066F76-919C-0515-1895-409077F8761D}"/>
              </a:ext>
            </a:extLst>
          </p:cNvPr>
          <p:cNvSpPr/>
          <p:nvPr/>
        </p:nvSpPr>
        <p:spPr>
          <a:xfrm>
            <a:off x="3687735" y="5052025"/>
            <a:ext cx="303057" cy="344064"/>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Right Arrow 53">
            <a:extLst>
              <a:ext uri="{FF2B5EF4-FFF2-40B4-BE49-F238E27FC236}">
                <a16:creationId xmlns:a16="http://schemas.microsoft.com/office/drawing/2014/main" id="{44541E22-A888-BB03-91F2-F5C7FF0EF9E7}"/>
              </a:ext>
            </a:extLst>
          </p:cNvPr>
          <p:cNvSpPr/>
          <p:nvPr/>
        </p:nvSpPr>
        <p:spPr>
          <a:xfrm rot="16200000">
            <a:off x="5993510" y="3654890"/>
            <a:ext cx="204980" cy="24341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269" name="Group 5268">
            <a:extLst>
              <a:ext uri="{FF2B5EF4-FFF2-40B4-BE49-F238E27FC236}">
                <a16:creationId xmlns:a16="http://schemas.microsoft.com/office/drawing/2014/main" id="{D90EC43C-71FF-DEF9-DE7E-C6095B466EB2}"/>
              </a:ext>
            </a:extLst>
          </p:cNvPr>
          <p:cNvGrpSpPr/>
          <p:nvPr/>
        </p:nvGrpSpPr>
        <p:grpSpPr>
          <a:xfrm>
            <a:off x="7768006" y="1425205"/>
            <a:ext cx="3735500" cy="3114773"/>
            <a:chOff x="6634551" y="184241"/>
            <a:chExt cx="2278806" cy="1900138"/>
          </a:xfrm>
        </p:grpSpPr>
        <p:grpSp>
          <p:nvGrpSpPr>
            <p:cNvPr id="5270" name="Group 5269">
              <a:extLst>
                <a:ext uri="{FF2B5EF4-FFF2-40B4-BE49-F238E27FC236}">
                  <a16:creationId xmlns:a16="http://schemas.microsoft.com/office/drawing/2014/main" id="{0288C5B7-F8A3-073E-6FF7-E86D990080B8}"/>
                </a:ext>
              </a:extLst>
            </p:cNvPr>
            <p:cNvGrpSpPr/>
            <p:nvPr/>
          </p:nvGrpSpPr>
          <p:grpSpPr>
            <a:xfrm>
              <a:off x="6757196" y="184241"/>
              <a:ext cx="2156161" cy="1900138"/>
              <a:chOff x="6757196" y="184241"/>
              <a:chExt cx="2156161" cy="1900138"/>
            </a:xfrm>
          </p:grpSpPr>
          <p:grpSp>
            <p:nvGrpSpPr>
              <p:cNvPr id="5274" name="Group 5273">
                <a:extLst>
                  <a:ext uri="{FF2B5EF4-FFF2-40B4-BE49-F238E27FC236}">
                    <a16:creationId xmlns:a16="http://schemas.microsoft.com/office/drawing/2014/main" id="{D8C7D87B-E502-87EB-74F5-09BC4A4B9D3F}"/>
                  </a:ext>
                </a:extLst>
              </p:cNvPr>
              <p:cNvGrpSpPr/>
              <p:nvPr/>
            </p:nvGrpSpPr>
            <p:grpSpPr>
              <a:xfrm>
                <a:off x="6757196" y="184241"/>
                <a:ext cx="2156161" cy="1900138"/>
                <a:chOff x="173579" y="6555402"/>
                <a:chExt cx="2156161" cy="1900138"/>
              </a:xfrm>
            </p:grpSpPr>
            <p:sp>
              <p:nvSpPr>
                <p:cNvPr id="5322" name="Oval 5321">
                  <a:extLst>
                    <a:ext uri="{FF2B5EF4-FFF2-40B4-BE49-F238E27FC236}">
                      <a16:creationId xmlns:a16="http://schemas.microsoft.com/office/drawing/2014/main" id="{8AA678F9-0E0C-37B4-3CEA-A80CA62CA5E2}"/>
                    </a:ext>
                  </a:extLst>
                </p:cNvPr>
                <p:cNvSpPr/>
                <p:nvPr/>
              </p:nvSpPr>
              <p:spPr>
                <a:xfrm rot="2254588">
                  <a:off x="617433" y="6575541"/>
                  <a:ext cx="1693808" cy="1675980"/>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3" name="Rectangle: Rounded Corners 130">
                  <a:extLst>
                    <a:ext uri="{FF2B5EF4-FFF2-40B4-BE49-F238E27FC236}">
                      <a16:creationId xmlns:a16="http://schemas.microsoft.com/office/drawing/2014/main" id="{7E0878E1-1DA6-61DB-B285-46567F72E1B8}"/>
                    </a:ext>
                  </a:extLst>
                </p:cNvPr>
                <p:cNvSpPr/>
                <p:nvPr/>
              </p:nvSpPr>
              <p:spPr>
                <a:xfrm rot="2254588">
                  <a:off x="173579" y="7266714"/>
                  <a:ext cx="2098688" cy="988635"/>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4" name="Oval 5323">
                  <a:extLst>
                    <a:ext uri="{FF2B5EF4-FFF2-40B4-BE49-F238E27FC236}">
                      <a16:creationId xmlns:a16="http://schemas.microsoft.com/office/drawing/2014/main" id="{05227C09-07EB-ABE4-AB9D-84CCB8F8BD5B}"/>
                    </a:ext>
                  </a:extLst>
                </p:cNvPr>
                <p:cNvSpPr/>
                <p:nvPr/>
              </p:nvSpPr>
              <p:spPr>
                <a:xfrm rot="2254588">
                  <a:off x="964910" y="6895941"/>
                  <a:ext cx="1000933" cy="1034855"/>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5" name="Oval 5324">
                  <a:extLst>
                    <a:ext uri="{FF2B5EF4-FFF2-40B4-BE49-F238E27FC236}">
                      <a16:creationId xmlns:a16="http://schemas.microsoft.com/office/drawing/2014/main" id="{5E5819E8-5ADF-44D6-4EE8-A325E3A4A7E7}"/>
                    </a:ext>
                  </a:extLst>
                </p:cNvPr>
                <p:cNvSpPr/>
                <p:nvPr/>
              </p:nvSpPr>
              <p:spPr>
                <a:xfrm rot="2254588">
                  <a:off x="1215393" y="7163019"/>
                  <a:ext cx="503151" cy="503151"/>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6" name="Oval 5325">
                  <a:extLst>
                    <a:ext uri="{FF2B5EF4-FFF2-40B4-BE49-F238E27FC236}">
                      <a16:creationId xmlns:a16="http://schemas.microsoft.com/office/drawing/2014/main" id="{C45164FB-DE9F-C0A4-4A78-C98624F6886A}"/>
                    </a:ext>
                  </a:extLst>
                </p:cNvPr>
                <p:cNvSpPr/>
                <p:nvPr/>
              </p:nvSpPr>
              <p:spPr>
                <a:xfrm rot="2254588">
                  <a:off x="1082902" y="7013508"/>
                  <a:ext cx="762658" cy="792091"/>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7" name="Oval 5326">
                  <a:extLst>
                    <a:ext uri="{FF2B5EF4-FFF2-40B4-BE49-F238E27FC236}">
                      <a16:creationId xmlns:a16="http://schemas.microsoft.com/office/drawing/2014/main" id="{33FFD0E9-DE54-00B5-CA4B-9DB07127A16F}"/>
                    </a:ext>
                  </a:extLst>
                </p:cNvPr>
                <p:cNvSpPr/>
                <p:nvPr/>
              </p:nvSpPr>
              <p:spPr>
                <a:xfrm rot="2254588">
                  <a:off x="799772" y="6757512"/>
                  <a:ext cx="1331059" cy="1331407"/>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28" name="Oval 5327">
                  <a:extLst>
                    <a:ext uri="{FF2B5EF4-FFF2-40B4-BE49-F238E27FC236}">
                      <a16:creationId xmlns:a16="http://schemas.microsoft.com/office/drawing/2014/main" id="{2897862D-F118-ACF9-8F34-D89EDED4C564}"/>
                    </a:ext>
                  </a:extLst>
                </p:cNvPr>
                <p:cNvSpPr/>
                <p:nvPr/>
              </p:nvSpPr>
              <p:spPr>
                <a:xfrm rot="2254588">
                  <a:off x="1539025" y="701199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29" name="Oval 5328">
                  <a:extLst>
                    <a:ext uri="{FF2B5EF4-FFF2-40B4-BE49-F238E27FC236}">
                      <a16:creationId xmlns:a16="http://schemas.microsoft.com/office/drawing/2014/main" id="{F82DEB66-C4D1-1A5E-EE69-DA6F60D6537E}"/>
                    </a:ext>
                  </a:extLst>
                </p:cNvPr>
                <p:cNvSpPr/>
                <p:nvPr/>
              </p:nvSpPr>
              <p:spPr>
                <a:xfrm rot="2254588">
                  <a:off x="1517979" y="716665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0" name="Oval 5329">
                  <a:extLst>
                    <a:ext uri="{FF2B5EF4-FFF2-40B4-BE49-F238E27FC236}">
                      <a16:creationId xmlns:a16="http://schemas.microsoft.com/office/drawing/2014/main" id="{B3E4E4E6-2B85-CBDB-69B2-01320B3BA672}"/>
                    </a:ext>
                  </a:extLst>
                </p:cNvPr>
                <p:cNvSpPr/>
                <p:nvPr/>
              </p:nvSpPr>
              <p:spPr>
                <a:xfrm rot="2254588">
                  <a:off x="1555547" y="6883162"/>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1" name="Oval 5330">
                  <a:extLst>
                    <a:ext uri="{FF2B5EF4-FFF2-40B4-BE49-F238E27FC236}">
                      <a16:creationId xmlns:a16="http://schemas.microsoft.com/office/drawing/2014/main" id="{3FE4E094-CC88-11A2-1806-F8F6BD504F7F}"/>
                    </a:ext>
                  </a:extLst>
                </p:cNvPr>
                <p:cNvSpPr/>
                <p:nvPr/>
              </p:nvSpPr>
              <p:spPr>
                <a:xfrm rot="2254588">
                  <a:off x="1563036" y="674837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dirty="0"/>
                </a:p>
              </p:txBody>
            </p:sp>
            <p:sp>
              <p:nvSpPr>
                <p:cNvPr id="5332" name="Oval 5331">
                  <a:extLst>
                    <a:ext uri="{FF2B5EF4-FFF2-40B4-BE49-F238E27FC236}">
                      <a16:creationId xmlns:a16="http://schemas.microsoft.com/office/drawing/2014/main" id="{FA59A227-982C-4708-BAC5-58A67F3587E5}"/>
                    </a:ext>
                  </a:extLst>
                </p:cNvPr>
                <p:cNvSpPr/>
                <p:nvPr/>
              </p:nvSpPr>
              <p:spPr>
                <a:xfrm rot="2254588">
                  <a:off x="1577132" y="657570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3" name="Oval 5332">
                  <a:extLst>
                    <a:ext uri="{FF2B5EF4-FFF2-40B4-BE49-F238E27FC236}">
                      <a16:creationId xmlns:a16="http://schemas.microsoft.com/office/drawing/2014/main" id="{9AFCAB11-5478-D0D5-36AD-A677562E4774}"/>
                    </a:ext>
                  </a:extLst>
                </p:cNvPr>
                <p:cNvSpPr/>
                <p:nvPr/>
              </p:nvSpPr>
              <p:spPr>
                <a:xfrm rot="2254588">
                  <a:off x="1601829" y="7202331"/>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4" name="Oval 5333">
                  <a:extLst>
                    <a:ext uri="{FF2B5EF4-FFF2-40B4-BE49-F238E27FC236}">
                      <a16:creationId xmlns:a16="http://schemas.microsoft.com/office/drawing/2014/main" id="{4C9DE3F4-84CC-64C5-4422-9611CA92BD88}"/>
                    </a:ext>
                  </a:extLst>
                </p:cNvPr>
                <p:cNvSpPr/>
                <p:nvPr/>
              </p:nvSpPr>
              <p:spPr>
                <a:xfrm rot="2254588">
                  <a:off x="1699507" y="708854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5" name="Oval 5334">
                  <a:extLst>
                    <a:ext uri="{FF2B5EF4-FFF2-40B4-BE49-F238E27FC236}">
                      <a16:creationId xmlns:a16="http://schemas.microsoft.com/office/drawing/2014/main" id="{0B051963-FEAA-4989-060C-9A1EF9B2F9C9}"/>
                    </a:ext>
                  </a:extLst>
                </p:cNvPr>
                <p:cNvSpPr/>
                <p:nvPr/>
              </p:nvSpPr>
              <p:spPr>
                <a:xfrm rot="2254588">
                  <a:off x="1746842" y="698598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6" name="Oval 5335">
                  <a:extLst>
                    <a:ext uri="{FF2B5EF4-FFF2-40B4-BE49-F238E27FC236}">
                      <a16:creationId xmlns:a16="http://schemas.microsoft.com/office/drawing/2014/main" id="{1DF5DDE3-987F-EA19-761C-FEF3C78FE5AD}"/>
                    </a:ext>
                  </a:extLst>
                </p:cNvPr>
                <p:cNvSpPr/>
                <p:nvPr/>
              </p:nvSpPr>
              <p:spPr>
                <a:xfrm rot="2254588">
                  <a:off x="1757193" y="6818280"/>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7" name="Oval 5336">
                  <a:extLst>
                    <a:ext uri="{FF2B5EF4-FFF2-40B4-BE49-F238E27FC236}">
                      <a16:creationId xmlns:a16="http://schemas.microsoft.com/office/drawing/2014/main" id="{71E7237E-17B5-C73A-4851-4F7977153FA9}"/>
                    </a:ext>
                  </a:extLst>
                </p:cNvPr>
                <p:cNvSpPr/>
                <p:nvPr/>
              </p:nvSpPr>
              <p:spPr>
                <a:xfrm rot="2254588">
                  <a:off x="1706227" y="659678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8" name="Oval 5337">
                  <a:extLst>
                    <a:ext uri="{FF2B5EF4-FFF2-40B4-BE49-F238E27FC236}">
                      <a16:creationId xmlns:a16="http://schemas.microsoft.com/office/drawing/2014/main" id="{4B9C496F-7F8A-B76C-E1C3-0F5C03E809DC}"/>
                    </a:ext>
                  </a:extLst>
                </p:cNvPr>
                <p:cNvSpPr/>
                <p:nvPr/>
              </p:nvSpPr>
              <p:spPr>
                <a:xfrm rot="2254588">
                  <a:off x="1685931" y="678358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39" name="Oval 5338">
                  <a:extLst>
                    <a:ext uri="{FF2B5EF4-FFF2-40B4-BE49-F238E27FC236}">
                      <a16:creationId xmlns:a16="http://schemas.microsoft.com/office/drawing/2014/main" id="{4A469D95-0995-A6F2-2F42-D155CCD36B1F}"/>
                    </a:ext>
                  </a:extLst>
                </p:cNvPr>
                <p:cNvSpPr/>
                <p:nvPr/>
              </p:nvSpPr>
              <p:spPr>
                <a:xfrm rot="2254588">
                  <a:off x="1809256" y="728796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0" name="Oval 5339">
                  <a:extLst>
                    <a:ext uri="{FF2B5EF4-FFF2-40B4-BE49-F238E27FC236}">
                      <a16:creationId xmlns:a16="http://schemas.microsoft.com/office/drawing/2014/main" id="{237295EA-06CB-FC66-2CC8-432941F0F47D}"/>
                    </a:ext>
                  </a:extLst>
                </p:cNvPr>
                <p:cNvSpPr/>
                <p:nvPr/>
              </p:nvSpPr>
              <p:spPr>
                <a:xfrm rot="2254588">
                  <a:off x="1948272" y="726920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1" name="Oval 5340">
                  <a:extLst>
                    <a:ext uri="{FF2B5EF4-FFF2-40B4-BE49-F238E27FC236}">
                      <a16:creationId xmlns:a16="http://schemas.microsoft.com/office/drawing/2014/main" id="{264E01F9-1E28-E571-851F-78F3601270FD}"/>
                    </a:ext>
                  </a:extLst>
                </p:cNvPr>
                <p:cNvSpPr/>
                <p:nvPr/>
              </p:nvSpPr>
              <p:spPr>
                <a:xfrm rot="2254588">
                  <a:off x="2267583" y="7312984"/>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2" name="Oval 5341">
                  <a:extLst>
                    <a:ext uri="{FF2B5EF4-FFF2-40B4-BE49-F238E27FC236}">
                      <a16:creationId xmlns:a16="http://schemas.microsoft.com/office/drawing/2014/main" id="{BB7D10D6-E7F7-E41E-455E-1B8F43D575C7}"/>
                    </a:ext>
                  </a:extLst>
                </p:cNvPr>
                <p:cNvSpPr/>
                <p:nvPr/>
              </p:nvSpPr>
              <p:spPr>
                <a:xfrm rot="2254588">
                  <a:off x="2082200" y="724330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3" name="Oval 5342">
                  <a:extLst>
                    <a:ext uri="{FF2B5EF4-FFF2-40B4-BE49-F238E27FC236}">
                      <a16:creationId xmlns:a16="http://schemas.microsoft.com/office/drawing/2014/main" id="{C809A1A6-620F-15AF-58EB-119335F99040}"/>
                    </a:ext>
                  </a:extLst>
                </p:cNvPr>
                <p:cNvSpPr/>
                <p:nvPr/>
              </p:nvSpPr>
              <p:spPr>
                <a:xfrm rot="2254588">
                  <a:off x="1954934" y="737121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4" name="Oval 5343">
                  <a:extLst>
                    <a:ext uri="{FF2B5EF4-FFF2-40B4-BE49-F238E27FC236}">
                      <a16:creationId xmlns:a16="http://schemas.microsoft.com/office/drawing/2014/main" id="{412F84A5-77AC-D531-53C6-78C783657658}"/>
                    </a:ext>
                  </a:extLst>
                </p:cNvPr>
                <p:cNvSpPr/>
                <p:nvPr/>
              </p:nvSpPr>
              <p:spPr>
                <a:xfrm rot="2254588">
                  <a:off x="2172487" y="700032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5" name="Oval 5344">
                  <a:extLst>
                    <a:ext uri="{FF2B5EF4-FFF2-40B4-BE49-F238E27FC236}">
                      <a16:creationId xmlns:a16="http://schemas.microsoft.com/office/drawing/2014/main" id="{822807FB-F738-D427-E425-CC3F6CBCDD93}"/>
                    </a:ext>
                  </a:extLst>
                </p:cNvPr>
                <p:cNvSpPr/>
                <p:nvPr/>
              </p:nvSpPr>
              <p:spPr>
                <a:xfrm rot="2254588">
                  <a:off x="1685667" y="740078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6" name="Rectangle: Rounded Corners 153">
                  <a:extLst>
                    <a:ext uri="{FF2B5EF4-FFF2-40B4-BE49-F238E27FC236}">
                      <a16:creationId xmlns:a16="http://schemas.microsoft.com/office/drawing/2014/main" id="{164BB0DD-ECA9-E4F6-0A93-D5759456C5FD}"/>
                    </a:ext>
                  </a:extLst>
                </p:cNvPr>
                <p:cNvSpPr/>
                <p:nvPr/>
              </p:nvSpPr>
              <p:spPr>
                <a:xfrm>
                  <a:off x="868711" y="7466905"/>
                  <a:ext cx="1461029" cy="988635"/>
                </a:xfrm>
                <a:prstGeom prst="roundRect">
                  <a:avLst>
                    <a:gd name="adj" fmla="val 478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47" name="Rectangle: Rounded Corners 154">
                  <a:extLst>
                    <a:ext uri="{FF2B5EF4-FFF2-40B4-BE49-F238E27FC236}">
                      <a16:creationId xmlns:a16="http://schemas.microsoft.com/office/drawing/2014/main" id="{2A709A6F-BEDE-155B-2109-7C5F0BDF9512}"/>
                    </a:ext>
                  </a:extLst>
                </p:cNvPr>
                <p:cNvSpPr/>
                <p:nvPr/>
              </p:nvSpPr>
              <p:spPr>
                <a:xfrm rot="5400000">
                  <a:off x="249072" y="6791599"/>
                  <a:ext cx="1461029" cy="988635"/>
                </a:xfrm>
                <a:prstGeom prst="roundRect">
                  <a:avLst>
                    <a:gd name="adj" fmla="val 478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48" name="Oval 5347">
                  <a:extLst>
                    <a:ext uri="{FF2B5EF4-FFF2-40B4-BE49-F238E27FC236}">
                      <a16:creationId xmlns:a16="http://schemas.microsoft.com/office/drawing/2014/main" id="{B72C5766-05D9-CED6-FB51-8AFA52A5C0D5}"/>
                    </a:ext>
                  </a:extLst>
                </p:cNvPr>
                <p:cNvSpPr/>
                <p:nvPr/>
              </p:nvSpPr>
              <p:spPr>
                <a:xfrm rot="2254588">
                  <a:off x="1761595" y="7163655"/>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49" name="Oval 5348">
                  <a:extLst>
                    <a:ext uri="{FF2B5EF4-FFF2-40B4-BE49-F238E27FC236}">
                      <a16:creationId xmlns:a16="http://schemas.microsoft.com/office/drawing/2014/main" id="{126E82C9-9C59-96A8-3B47-2FB94D66F5FA}"/>
                    </a:ext>
                  </a:extLst>
                </p:cNvPr>
                <p:cNvSpPr/>
                <p:nvPr/>
              </p:nvSpPr>
              <p:spPr>
                <a:xfrm rot="2254588">
                  <a:off x="1922996" y="7183135"/>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5350" name="Oval 5349">
                  <a:extLst>
                    <a:ext uri="{FF2B5EF4-FFF2-40B4-BE49-F238E27FC236}">
                      <a16:creationId xmlns:a16="http://schemas.microsoft.com/office/drawing/2014/main" id="{F57199FA-099C-438A-E7D4-2B79225E527C}"/>
                    </a:ext>
                  </a:extLst>
                </p:cNvPr>
                <p:cNvSpPr/>
                <p:nvPr/>
              </p:nvSpPr>
              <p:spPr>
                <a:xfrm rot="2254588">
                  <a:off x="1837379" y="685434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grpSp>
          <p:cxnSp>
            <p:nvCxnSpPr>
              <p:cNvPr id="5275" name="Straight Connector 5274">
                <a:extLst>
                  <a:ext uri="{FF2B5EF4-FFF2-40B4-BE49-F238E27FC236}">
                    <a16:creationId xmlns:a16="http://schemas.microsoft.com/office/drawing/2014/main" id="{4A41C376-0576-5348-997B-D40B15F2EDFB}"/>
                  </a:ext>
                </a:extLst>
              </p:cNvPr>
              <p:cNvCxnSpPr>
                <a:cxnSpLocks/>
                <a:stCxn id="5329" idx="0"/>
                <a:endCxn id="5328" idx="5"/>
              </p:cNvCxnSpPr>
              <p:nvPr/>
            </p:nvCxnSpPr>
            <p:spPr>
              <a:xfrm flipV="1">
                <a:off x="8148804" y="699242"/>
                <a:ext cx="6952" cy="10233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76" name="Straight Connector 5275">
                <a:extLst>
                  <a:ext uri="{FF2B5EF4-FFF2-40B4-BE49-F238E27FC236}">
                    <a16:creationId xmlns:a16="http://schemas.microsoft.com/office/drawing/2014/main" id="{0F2FDA14-137F-518A-37E3-89B36F1B9A2B}"/>
                  </a:ext>
                </a:extLst>
              </p:cNvPr>
              <p:cNvCxnSpPr>
                <a:cxnSpLocks/>
                <a:stCxn id="5333" idx="2"/>
                <a:endCxn id="5329" idx="0"/>
              </p:cNvCxnSpPr>
              <p:nvPr/>
            </p:nvCxnSpPr>
            <p:spPr>
              <a:xfrm flipH="1" flipV="1">
                <a:off x="8148804" y="801579"/>
                <a:ext cx="42726" cy="4103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77" name="Straight Connector 5276">
                <a:extLst>
                  <a:ext uri="{FF2B5EF4-FFF2-40B4-BE49-F238E27FC236}">
                    <a16:creationId xmlns:a16="http://schemas.microsoft.com/office/drawing/2014/main" id="{93F61CC7-7B21-AF57-79A6-1E2FFCDBECD8}"/>
                  </a:ext>
                </a:extLst>
              </p:cNvPr>
              <p:cNvCxnSpPr>
                <a:cxnSpLocks/>
                <a:stCxn id="5329" idx="0"/>
                <a:endCxn id="5334" idx="4"/>
              </p:cNvCxnSpPr>
              <p:nvPr/>
            </p:nvCxnSpPr>
            <p:spPr>
              <a:xfrm flipV="1">
                <a:off x="8148804" y="769954"/>
                <a:ext cx="145762" cy="3162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78" name="Straight Connector 5277">
                <a:extLst>
                  <a:ext uri="{FF2B5EF4-FFF2-40B4-BE49-F238E27FC236}">
                    <a16:creationId xmlns:a16="http://schemas.microsoft.com/office/drawing/2014/main" id="{DB1A852A-4B2B-F95E-F7C9-563C68D28F56}"/>
                  </a:ext>
                </a:extLst>
              </p:cNvPr>
              <p:cNvCxnSpPr>
                <a:cxnSpLocks/>
                <a:stCxn id="5328" idx="0"/>
                <a:endCxn id="5330" idx="5"/>
              </p:cNvCxnSpPr>
              <p:nvPr/>
            </p:nvCxnSpPr>
            <p:spPr>
              <a:xfrm flipV="1">
                <a:off x="8169850" y="570405"/>
                <a:ext cx="2428" cy="7651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79" name="Straight Connector 5278">
                <a:extLst>
                  <a:ext uri="{FF2B5EF4-FFF2-40B4-BE49-F238E27FC236}">
                    <a16:creationId xmlns:a16="http://schemas.microsoft.com/office/drawing/2014/main" id="{00BB293E-86D0-8FA7-B63B-3F3C90C53ED2}"/>
                  </a:ext>
                </a:extLst>
              </p:cNvPr>
              <p:cNvCxnSpPr>
                <a:cxnSpLocks/>
                <a:stCxn id="5330" idx="0"/>
                <a:endCxn id="5331" idx="5"/>
              </p:cNvCxnSpPr>
              <p:nvPr/>
            </p:nvCxnSpPr>
            <p:spPr>
              <a:xfrm flipH="1" flipV="1">
                <a:off x="8179767" y="435616"/>
                <a:ext cx="6605" cy="8246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0" name="Straight Connector 5279">
                <a:extLst>
                  <a:ext uri="{FF2B5EF4-FFF2-40B4-BE49-F238E27FC236}">
                    <a16:creationId xmlns:a16="http://schemas.microsoft.com/office/drawing/2014/main" id="{72DEFFF5-8025-81D2-A5DE-5F55CC3CC402}"/>
                  </a:ext>
                </a:extLst>
              </p:cNvPr>
              <p:cNvCxnSpPr>
                <a:cxnSpLocks/>
                <a:stCxn id="5331" idx="0"/>
                <a:endCxn id="5332" idx="5"/>
              </p:cNvCxnSpPr>
              <p:nvPr/>
            </p:nvCxnSpPr>
            <p:spPr>
              <a:xfrm flipV="1">
                <a:off x="8193861" y="262949"/>
                <a:ext cx="2" cy="12034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1" name="Straight Connector 5280">
                <a:extLst>
                  <a:ext uri="{FF2B5EF4-FFF2-40B4-BE49-F238E27FC236}">
                    <a16:creationId xmlns:a16="http://schemas.microsoft.com/office/drawing/2014/main" id="{E3100F1C-C6D2-740C-56FC-97FC6160ACB2}"/>
                  </a:ext>
                </a:extLst>
              </p:cNvPr>
              <p:cNvCxnSpPr>
                <a:cxnSpLocks/>
                <a:stCxn id="5328" idx="0"/>
                <a:endCxn id="5335" idx="4"/>
              </p:cNvCxnSpPr>
              <p:nvPr/>
            </p:nvCxnSpPr>
            <p:spPr>
              <a:xfrm>
                <a:off x="8169850" y="646922"/>
                <a:ext cx="172051" cy="2046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2" name="Straight Connector 5281">
                <a:extLst>
                  <a:ext uri="{FF2B5EF4-FFF2-40B4-BE49-F238E27FC236}">
                    <a16:creationId xmlns:a16="http://schemas.microsoft.com/office/drawing/2014/main" id="{B748FB23-529A-01E9-1BC0-0CFE6A3943F4}"/>
                  </a:ext>
                </a:extLst>
              </p:cNvPr>
              <p:cNvCxnSpPr>
                <a:cxnSpLocks/>
                <a:stCxn id="5334" idx="0"/>
                <a:endCxn id="5335" idx="4"/>
              </p:cNvCxnSpPr>
              <p:nvPr/>
            </p:nvCxnSpPr>
            <p:spPr>
              <a:xfrm flipV="1">
                <a:off x="8330332" y="667391"/>
                <a:ext cx="11569" cy="56081"/>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3" name="Straight Connector 5282">
                <a:extLst>
                  <a:ext uri="{FF2B5EF4-FFF2-40B4-BE49-F238E27FC236}">
                    <a16:creationId xmlns:a16="http://schemas.microsoft.com/office/drawing/2014/main" id="{3FAFB726-301F-344E-A3BB-873C2A7E259D}"/>
                  </a:ext>
                </a:extLst>
              </p:cNvPr>
              <p:cNvCxnSpPr>
                <a:cxnSpLocks/>
                <a:stCxn id="5335" idx="1"/>
                <a:endCxn id="5338" idx="5"/>
              </p:cNvCxnSpPr>
              <p:nvPr/>
            </p:nvCxnSpPr>
            <p:spPr>
              <a:xfrm flipH="1" flipV="1">
                <a:off x="8302662" y="470832"/>
                <a:ext cx="53333" cy="14423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4" name="Straight Connector 5283">
                <a:extLst>
                  <a:ext uri="{FF2B5EF4-FFF2-40B4-BE49-F238E27FC236}">
                    <a16:creationId xmlns:a16="http://schemas.microsoft.com/office/drawing/2014/main" id="{DC94165E-FCBF-A131-DAB7-A31425895EF7}"/>
                  </a:ext>
                </a:extLst>
              </p:cNvPr>
              <p:cNvCxnSpPr>
                <a:cxnSpLocks/>
                <a:stCxn id="5335" idx="1"/>
                <a:endCxn id="5336" idx="5"/>
              </p:cNvCxnSpPr>
              <p:nvPr/>
            </p:nvCxnSpPr>
            <p:spPr>
              <a:xfrm flipV="1">
                <a:off x="8355995" y="505523"/>
                <a:ext cx="17929" cy="10954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5" name="Straight Connector 5284">
                <a:extLst>
                  <a:ext uri="{FF2B5EF4-FFF2-40B4-BE49-F238E27FC236}">
                    <a16:creationId xmlns:a16="http://schemas.microsoft.com/office/drawing/2014/main" id="{4E9D9C1E-5723-DFE8-7248-403DF8E77D80}"/>
                  </a:ext>
                </a:extLst>
              </p:cNvPr>
              <p:cNvCxnSpPr>
                <a:cxnSpLocks/>
                <a:stCxn id="5335" idx="1"/>
                <a:endCxn id="5350" idx="4"/>
              </p:cNvCxnSpPr>
              <p:nvPr/>
            </p:nvCxnSpPr>
            <p:spPr>
              <a:xfrm flipV="1">
                <a:off x="8355995" y="535754"/>
                <a:ext cx="76443" cy="7931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6" name="Straight Connector 5285">
                <a:extLst>
                  <a:ext uri="{FF2B5EF4-FFF2-40B4-BE49-F238E27FC236}">
                    <a16:creationId xmlns:a16="http://schemas.microsoft.com/office/drawing/2014/main" id="{67688737-B98B-BEB0-126F-F7048581033E}"/>
                  </a:ext>
                </a:extLst>
              </p:cNvPr>
              <p:cNvCxnSpPr>
                <a:cxnSpLocks/>
                <a:stCxn id="5330" idx="5"/>
                <a:endCxn id="5334" idx="0"/>
              </p:cNvCxnSpPr>
              <p:nvPr/>
            </p:nvCxnSpPr>
            <p:spPr>
              <a:xfrm>
                <a:off x="8172278" y="570405"/>
                <a:ext cx="158054" cy="15306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7" name="Straight Connector 5286">
                <a:extLst>
                  <a:ext uri="{FF2B5EF4-FFF2-40B4-BE49-F238E27FC236}">
                    <a16:creationId xmlns:a16="http://schemas.microsoft.com/office/drawing/2014/main" id="{8B966EE0-7FD0-A2A2-FBF7-E9B509CF403B}"/>
                  </a:ext>
                </a:extLst>
              </p:cNvPr>
              <p:cNvCxnSpPr>
                <a:cxnSpLocks/>
                <a:stCxn id="5330" idx="0"/>
                <a:endCxn id="5338" idx="5"/>
              </p:cNvCxnSpPr>
              <p:nvPr/>
            </p:nvCxnSpPr>
            <p:spPr>
              <a:xfrm flipV="1">
                <a:off x="8186372" y="470832"/>
                <a:ext cx="116290" cy="4725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8" name="Straight Connector 5287">
                <a:extLst>
                  <a:ext uri="{FF2B5EF4-FFF2-40B4-BE49-F238E27FC236}">
                    <a16:creationId xmlns:a16="http://schemas.microsoft.com/office/drawing/2014/main" id="{5978BAB8-668D-D506-2F28-853C29F0F6B0}"/>
                  </a:ext>
                </a:extLst>
              </p:cNvPr>
              <p:cNvCxnSpPr>
                <a:cxnSpLocks/>
                <a:stCxn id="5330" idx="7"/>
                <a:endCxn id="5336" idx="5"/>
              </p:cNvCxnSpPr>
              <p:nvPr/>
            </p:nvCxnSpPr>
            <p:spPr>
              <a:xfrm flipV="1">
                <a:off x="8197568" y="505523"/>
                <a:ext cx="176356" cy="3201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89" name="Straight Connector 5288">
                <a:extLst>
                  <a:ext uri="{FF2B5EF4-FFF2-40B4-BE49-F238E27FC236}">
                    <a16:creationId xmlns:a16="http://schemas.microsoft.com/office/drawing/2014/main" id="{57C81616-E5FD-FB79-67B7-B47E444C05F9}"/>
                  </a:ext>
                </a:extLst>
              </p:cNvPr>
              <p:cNvCxnSpPr>
                <a:cxnSpLocks/>
                <a:stCxn id="5331" idx="0"/>
                <a:endCxn id="5337" idx="4"/>
              </p:cNvCxnSpPr>
              <p:nvPr/>
            </p:nvCxnSpPr>
            <p:spPr>
              <a:xfrm flipV="1">
                <a:off x="8193861" y="278192"/>
                <a:ext cx="107425" cy="10510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0" name="Straight Connector 5289">
                <a:extLst>
                  <a:ext uri="{FF2B5EF4-FFF2-40B4-BE49-F238E27FC236}">
                    <a16:creationId xmlns:a16="http://schemas.microsoft.com/office/drawing/2014/main" id="{FF6F5C27-B0AE-C188-E56D-0EDFC6073EA5}"/>
                  </a:ext>
                </a:extLst>
              </p:cNvPr>
              <p:cNvCxnSpPr>
                <a:cxnSpLocks/>
                <a:stCxn id="5338" idx="1"/>
                <a:endCxn id="5337" idx="4"/>
              </p:cNvCxnSpPr>
              <p:nvPr/>
            </p:nvCxnSpPr>
            <p:spPr>
              <a:xfrm flipV="1">
                <a:off x="8295084" y="278192"/>
                <a:ext cx="6202" cy="13448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1" name="Straight Connector 5290">
                <a:extLst>
                  <a:ext uri="{FF2B5EF4-FFF2-40B4-BE49-F238E27FC236}">
                    <a16:creationId xmlns:a16="http://schemas.microsoft.com/office/drawing/2014/main" id="{598A6EE2-4469-A6EB-941B-DEE95F230431}"/>
                  </a:ext>
                </a:extLst>
              </p:cNvPr>
              <p:cNvCxnSpPr>
                <a:cxnSpLocks/>
                <a:stCxn id="5336" idx="1"/>
                <a:endCxn id="5337" idx="4"/>
              </p:cNvCxnSpPr>
              <p:nvPr/>
            </p:nvCxnSpPr>
            <p:spPr>
              <a:xfrm flipH="1" flipV="1">
                <a:off x="8301286" y="278192"/>
                <a:ext cx="65060" cy="16917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2" name="Straight Connector 5291">
                <a:extLst>
                  <a:ext uri="{FF2B5EF4-FFF2-40B4-BE49-F238E27FC236}">
                    <a16:creationId xmlns:a16="http://schemas.microsoft.com/office/drawing/2014/main" id="{3A1D3907-EFB1-8ABC-0E4A-9EB14F0C0802}"/>
                  </a:ext>
                </a:extLst>
              </p:cNvPr>
              <p:cNvCxnSpPr>
                <a:cxnSpLocks/>
                <a:stCxn id="5333" idx="7"/>
                <a:endCxn id="5348" idx="3"/>
              </p:cNvCxnSpPr>
              <p:nvPr/>
            </p:nvCxnSpPr>
            <p:spPr>
              <a:xfrm flipV="1">
                <a:off x="8243850" y="825608"/>
                <a:ext cx="101608" cy="3109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3" name="Straight Connector 5292">
                <a:extLst>
                  <a:ext uri="{FF2B5EF4-FFF2-40B4-BE49-F238E27FC236}">
                    <a16:creationId xmlns:a16="http://schemas.microsoft.com/office/drawing/2014/main" id="{7698A580-037E-111C-DEA8-9BA95BDE3802}"/>
                  </a:ext>
                </a:extLst>
              </p:cNvPr>
              <p:cNvCxnSpPr>
                <a:cxnSpLocks/>
                <a:stCxn id="5333" idx="7"/>
                <a:endCxn id="5334" idx="4"/>
              </p:cNvCxnSpPr>
              <p:nvPr/>
            </p:nvCxnSpPr>
            <p:spPr>
              <a:xfrm flipV="1">
                <a:off x="8243850" y="769954"/>
                <a:ext cx="50716" cy="867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4" name="Straight Connector 5293">
                <a:extLst>
                  <a:ext uri="{FF2B5EF4-FFF2-40B4-BE49-F238E27FC236}">
                    <a16:creationId xmlns:a16="http://schemas.microsoft.com/office/drawing/2014/main" id="{22697DD2-5C06-E8A9-0FB3-27DCB22C23CA}"/>
                  </a:ext>
                </a:extLst>
              </p:cNvPr>
              <p:cNvCxnSpPr>
                <a:cxnSpLocks/>
                <a:stCxn id="5329" idx="7"/>
                <a:endCxn id="5348" idx="3"/>
              </p:cNvCxnSpPr>
              <p:nvPr/>
            </p:nvCxnSpPr>
            <p:spPr>
              <a:xfrm>
                <a:off x="8160000" y="821031"/>
                <a:ext cx="185458" cy="457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5" name="Straight Connector 5294">
                <a:extLst>
                  <a:ext uri="{FF2B5EF4-FFF2-40B4-BE49-F238E27FC236}">
                    <a16:creationId xmlns:a16="http://schemas.microsoft.com/office/drawing/2014/main" id="{C7882946-2541-2A05-92F0-CB2205071070}"/>
                  </a:ext>
                </a:extLst>
              </p:cNvPr>
              <p:cNvCxnSpPr>
                <a:cxnSpLocks/>
                <a:stCxn id="5348" idx="7"/>
                <a:endCxn id="5349" idx="2"/>
              </p:cNvCxnSpPr>
              <p:nvPr/>
            </p:nvCxnSpPr>
            <p:spPr>
              <a:xfrm>
                <a:off x="8403616" y="818030"/>
                <a:ext cx="109081" cy="538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6" name="Straight Connector 5295">
                <a:extLst>
                  <a:ext uri="{FF2B5EF4-FFF2-40B4-BE49-F238E27FC236}">
                    <a16:creationId xmlns:a16="http://schemas.microsoft.com/office/drawing/2014/main" id="{5C6803C9-20A3-8F0E-C80C-78C5AAA65C30}"/>
                  </a:ext>
                </a:extLst>
              </p:cNvPr>
              <p:cNvCxnSpPr>
                <a:cxnSpLocks/>
                <a:stCxn id="5349" idx="7"/>
                <a:endCxn id="5342" idx="2"/>
              </p:cNvCxnSpPr>
              <p:nvPr/>
            </p:nvCxnSpPr>
            <p:spPr>
              <a:xfrm>
                <a:off x="8565017" y="837510"/>
                <a:ext cx="106884" cy="4607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7" name="Straight Connector 5296">
                <a:extLst>
                  <a:ext uri="{FF2B5EF4-FFF2-40B4-BE49-F238E27FC236}">
                    <a16:creationId xmlns:a16="http://schemas.microsoft.com/office/drawing/2014/main" id="{FE440B11-05E7-9020-9B42-BC52442957AF}"/>
                  </a:ext>
                </a:extLst>
              </p:cNvPr>
              <p:cNvCxnSpPr>
                <a:cxnSpLocks/>
                <a:stCxn id="5342" idx="7"/>
                <a:endCxn id="5341" idx="2"/>
              </p:cNvCxnSpPr>
              <p:nvPr/>
            </p:nvCxnSpPr>
            <p:spPr>
              <a:xfrm>
                <a:off x="8724221" y="897678"/>
                <a:ext cx="133063" cy="5558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8" name="Straight Connector 5297">
                <a:extLst>
                  <a:ext uri="{FF2B5EF4-FFF2-40B4-BE49-F238E27FC236}">
                    <a16:creationId xmlns:a16="http://schemas.microsoft.com/office/drawing/2014/main" id="{DBDB11A2-5099-E675-11A9-251547E7978D}"/>
                  </a:ext>
                </a:extLst>
              </p:cNvPr>
              <p:cNvCxnSpPr>
                <a:cxnSpLocks/>
                <a:stCxn id="5340" idx="7"/>
                <a:endCxn id="5342" idx="3"/>
              </p:cNvCxnSpPr>
              <p:nvPr/>
            </p:nvCxnSpPr>
            <p:spPr>
              <a:xfrm flipV="1">
                <a:off x="8590293" y="905256"/>
                <a:ext cx="75770" cy="1832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299" name="Straight Connector 5298">
                <a:extLst>
                  <a:ext uri="{FF2B5EF4-FFF2-40B4-BE49-F238E27FC236}">
                    <a16:creationId xmlns:a16="http://schemas.microsoft.com/office/drawing/2014/main" id="{0238F8CD-3E1F-7AC4-B60D-59CD4024C57A}"/>
                  </a:ext>
                </a:extLst>
              </p:cNvPr>
              <p:cNvCxnSpPr>
                <a:cxnSpLocks/>
                <a:stCxn id="5349" idx="5"/>
                <a:endCxn id="5340" idx="1"/>
              </p:cNvCxnSpPr>
              <p:nvPr/>
            </p:nvCxnSpPr>
            <p:spPr>
              <a:xfrm>
                <a:off x="8539727" y="870378"/>
                <a:ext cx="17698" cy="2791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0" name="Straight Connector 5299">
                <a:extLst>
                  <a:ext uri="{FF2B5EF4-FFF2-40B4-BE49-F238E27FC236}">
                    <a16:creationId xmlns:a16="http://schemas.microsoft.com/office/drawing/2014/main" id="{8C2EF48C-A8E2-D504-CFBA-A0972C22A2CF}"/>
                  </a:ext>
                </a:extLst>
              </p:cNvPr>
              <p:cNvCxnSpPr>
                <a:cxnSpLocks/>
                <a:stCxn id="5328" idx="7"/>
                <a:endCxn id="5334" idx="2"/>
              </p:cNvCxnSpPr>
              <p:nvPr/>
            </p:nvCxnSpPr>
            <p:spPr>
              <a:xfrm>
                <a:off x="8181046" y="666374"/>
                <a:ext cx="108162" cy="6245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1" name="Straight Connector 5300">
                <a:extLst>
                  <a:ext uri="{FF2B5EF4-FFF2-40B4-BE49-F238E27FC236}">
                    <a16:creationId xmlns:a16="http://schemas.microsoft.com/office/drawing/2014/main" id="{39A2989E-9BB8-155B-0533-7B829C9D31C3}"/>
                  </a:ext>
                </a:extLst>
              </p:cNvPr>
              <p:cNvCxnSpPr>
                <a:cxnSpLocks/>
                <a:stCxn id="5331" idx="7"/>
                <a:endCxn id="5338" idx="2"/>
              </p:cNvCxnSpPr>
              <p:nvPr/>
            </p:nvCxnSpPr>
            <p:spPr>
              <a:xfrm>
                <a:off x="8205057" y="402748"/>
                <a:ext cx="70575" cy="2112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2" name="Straight Connector 5301">
                <a:extLst>
                  <a:ext uri="{FF2B5EF4-FFF2-40B4-BE49-F238E27FC236}">
                    <a16:creationId xmlns:a16="http://schemas.microsoft.com/office/drawing/2014/main" id="{4256BA91-18AA-0D77-E3CD-61EA495CA376}"/>
                  </a:ext>
                </a:extLst>
              </p:cNvPr>
              <p:cNvCxnSpPr>
                <a:cxnSpLocks/>
                <a:stCxn id="5338" idx="7"/>
                <a:endCxn id="5336" idx="2"/>
              </p:cNvCxnSpPr>
              <p:nvPr/>
            </p:nvCxnSpPr>
            <p:spPr>
              <a:xfrm>
                <a:off x="8327952" y="437964"/>
                <a:ext cx="18942" cy="2059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3" name="Straight Connector 5302">
                <a:extLst>
                  <a:ext uri="{FF2B5EF4-FFF2-40B4-BE49-F238E27FC236}">
                    <a16:creationId xmlns:a16="http://schemas.microsoft.com/office/drawing/2014/main" id="{C8760DF9-6434-A79D-2C90-76A168D8B28D}"/>
                  </a:ext>
                </a:extLst>
              </p:cNvPr>
              <p:cNvCxnSpPr>
                <a:cxnSpLocks/>
                <a:stCxn id="5336" idx="7"/>
                <a:endCxn id="5350" idx="2"/>
              </p:cNvCxnSpPr>
              <p:nvPr/>
            </p:nvCxnSpPr>
            <p:spPr>
              <a:xfrm>
                <a:off x="8399214" y="472655"/>
                <a:ext cx="27866" cy="2197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4" name="Straight Connector 5303">
                <a:extLst>
                  <a:ext uri="{FF2B5EF4-FFF2-40B4-BE49-F238E27FC236}">
                    <a16:creationId xmlns:a16="http://schemas.microsoft.com/office/drawing/2014/main" id="{176D94EA-05E5-62CF-4AEE-90F2C8A74AB8}"/>
                  </a:ext>
                </a:extLst>
              </p:cNvPr>
              <p:cNvCxnSpPr>
                <a:cxnSpLocks/>
                <a:endCxn id="5337" idx="2"/>
              </p:cNvCxnSpPr>
              <p:nvPr/>
            </p:nvCxnSpPr>
            <p:spPr>
              <a:xfrm>
                <a:off x="8215008" y="222857"/>
                <a:ext cx="80920" cy="14211"/>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5" name="Straight Connector 5304">
                <a:extLst>
                  <a:ext uri="{FF2B5EF4-FFF2-40B4-BE49-F238E27FC236}">
                    <a16:creationId xmlns:a16="http://schemas.microsoft.com/office/drawing/2014/main" id="{0C96B41B-2B99-3BE3-FE62-6B16FA296152}"/>
                  </a:ext>
                </a:extLst>
              </p:cNvPr>
              <p:cNvCxnSpPr>
                <a:cxnSpLocks/>
                <a:stCxn id="5330" idx="6"/>
                <a:endCxn id="5335" idx="2"/>
              </p:cNvCxnSpPr>
              <p:nvPr/>
            </p:nvCxnSpPr>
            <p:spPr>
              <a:xfrm>
                <a:off x="8191730" y="559209"/>
                <a:ext cx="144813" cy="6705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6" name="Straight Connector 5305">
                <a:extLst>
                  <a:ext uri="{FF2B5EF4-FFF2-40B4-BE49-F238E27FC236}">
                    <a16:creationId xmlns:a16="http://schemas.microsoft.com/office/drawing/2014/main" id="{5DA1A6C5-9190-B038-725F-D6E2C257429E}"/>
                  </a:ext>
                </a:extLst>
              </p:cNvPr>
              <p:cNvCxnSpPr>
                <a:cxnSpLocks/>
                <a:stCxn id="5343" idx="1"/>
                <a:endCxn id="5340" idx="5"/>
              </p:cNvCxnSpPr>
              <p:nvPr/>
            </p:nvCxnSpPr>
            <p:spPr>
              <a:xfrm flipV="1">
                <a:off x="8564087" y="956450"/>
                <a:ext cx="916" cy="438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7" name="Straight Connector 5306">
                <a:extLst>
                  <a:ext uri="{FF2B5EF4-FFF2-40B4-BE49-F238E27FC236}">
                    <a16:creationId xmlns:a16="http://schemas.microsoft.com/office/drawing/2014/main" id="{6C249DC7-0BEE-E858-9AD2-6812FE01EB11}"/>
                  </a:ext>
                </a:extLst>
              </p:cNvPr>
              <p:cNvCxnSpPr>
                <a:cxnSpLocks/>
                <a:stCxn id="5343" idx="0"/>
                <a:endCxn id="5342" idx="4"/>
              </p:cNvCxnSpPr>
              <p:nvPr/>
            </p:nvCxnSpPr>
            <p:spPr>
              <a:xfrm flipV="1">
                <a:off x="8585759" y="924708"/>
                <a:ext cx="91500" cy="8143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8" name="Straight Connector 5307">
                <a:extLst>
                  <a:ext uri="{FF2B5EF4-FFF2-40B4-BE49-F238E27FC236}">
                    <a16:creationId xmlns:a16="http://schemas.microsoft.com/office/drawing/2014/main" id="{EB5A2A4E-1828-5A4D-3780-FEDEACCA1F8C}"/>
                  </a:ext>
                </a:extLst>
              </p:cNvPr>
              <p:cNvCxnSpPr>
                <a:cxnSpLocks/>
                <a:stCxn id="5348" idx="6"/>
                <a:endCxn id="5339" idx="1"/>
              </p:cNvCxnSpPr>
              <p:nvPr/>
            </p:nvCxnSpPr>
            <p:spPr>
              <a:xfrm>
                <a:off x="8397778" y="839702"/>
                <a:ext cx="20631" cy="773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09" name="Straight Connector 5308">
                <a:extLst>
                  <a:ext uri="{FF2B5EF4-FFF2-40B4-BE49-F238E27FC236}">
                    <a16:creationId xmlns:a16="http://schemas.microsoft.com/office/drawing/2014/main" id="{96037BE0-2E2B-7026-1E09-D27C72734339}"/>
                  </a:ext>
                </a:extLst>
              </p:cNvPr>
              <p:cNvCxnSpPr>
                <a:cxnSpLocks/>
                <a:stCxn id="5339" idx="7"/>
                <a:endCxn id="5343" idx="2"/>
              </p:cNvCxnSpPr>
              <p:nvPr/>
            </p:nvCxnSpPr>
            <p:spPr>
              <a:xfrm>
                <a:off x="8451277" y="942344"/>
                <a:ext cx="93358" cy="6915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0" name="Straight Connector 5309">
                <a:extLst>
                  <a:ext uri="{FF2B5EF4-FFF2-40B4-BE49-F238E27FC236}">
                    <a16:creationId xmlns:a16="http://schemas.microsoft.com/office/drawing/2014/main" id="{33AE0452-3749-7609-5D1A-254E76976D6E}"/>
                  </a:ext>
                </a:extLst>
              </p:cNvPr>
              <p:cNvCxnSpPr>
                <a:cxnSpLocks/>
                <a:stCxn id="5339" idx="7"/>
                <a:endCxn id="5349" idx="3"/>
              </p:cNvCxnSpPr>
              <p:nvPr/>
            </p:nvCxnSpPr>
            <p:spPr>
              <a:xfrm flipV="1">
                <a:off x="8451277" y="845088"/>
                <a:ext cx="55582" cy="9725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1" name="Straight Connector 5310">
                <a:extLst>
                  <a:ext uri="{FF2B5EF4-FFF2-40B4-BE49-F238E27FC236}">
                    <a16:creationId xmlns:a16="http://schemas.microsoft.com/office/drawing/2014/main" id="{28D959E0-FF1B-CEA9-FA99-F09ADC3C0F94}"/>
                  </a:ext>
                </a:extLst>
              </p:cNvPr>
              <p:cNvCxnSpPr>
                <a:cxnSpLocks/>
                <a:stCxn id="5339" idx="7"/>
                <a:endCxn id="5340" idx="3"/>
              </p:cNvCxnSpPr>
              <p:nvPr/>
            </p:nvCxnSpPr>
            <p:spPr>
              <a:xfrm flipV="1">
                <a:off x="8451277" y="931160"/>
                <a:ext cx="80858" cy="1118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2" name="Straight Connector 5311">
                <a:extLst>
                  <a:ext uri="{FF2B5EF4-FFF2-40B4-BE49-F238E27FC236}">
                    <a16:creationId xmlns:a16="http://schemas.microsoft.com/office/drawing/2014/main" id="{90B35315-F3ED-11AE-D30A-F0B8A4386F0E}"/>
                  </a:ext>
                </a:extLst>
              </p:cNvPr>
              <p:cNvCxnSpPr>
                <a:cxnSpLocks/>
                <a:stCxn id="5345" idx="0"/>
                <a:endCxn id="5339" idx="3"/>
              </p:cNvCxnSpPr>
              <p:nvPr/>
            </p:nvCxnSpPr>
            <p:spPr>
              <a:xfrm flipV="1">
                <a:off x="8316492" y="949922"/>
                <a:ext cx="76627" cy="8578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3" name="Straight Connector 5312">
                <a:extLst>
                  <a:ext uri="{FF2B5EF4-FFF2-40B4-BE49-F238E27FC236}">
                    <a16:creationId xmlns:a16="http://schemas.microsoft.com/office/drawing/2014/main" id="{DC7D0E69-E887-6F20-C9A4-F8288AE22534}"/>
                  </a:ext>
                </a:extLst>
              </p:cNvPr>
              <p:cNvCxnSpPr>
                <a:cxnSpLocks/>
                <a:stCxn id="5333" idx="7"/>
                <a:endCxn id="5339" idx="2"/>
              </p:cNvCxnSpPr>
              <p:nvPr/>
            </p:nvCxnSpPr>
            <p:spPr>
              <a:xfrm>
                <a:off x="8243850" y="856706"/>
                <a:ext cx="155107" cy="7154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4" name="Straight Connector 5313">
                <a:extLst>
                  <a:ext uri="{FF2B5EF4-FFF2-40B4-BE49-F238E27FC236}">
                    <a16:creationId xmlns:a16="http://schemas.microsoft.com/office/drawing/2014/main" id="{EED4A85F-14C4-3694-2F42-FA67CBAA55DB}"/>
                  </a:ext>
                </a:extLst>
              </p:cNvPr>
              <p:cNvCxnSpPr>
                <a:cxnSpLocks/>
                <a:stCxn id="5344" idx="5"/>
                <a:endCxn id="5341" idx="1"/>
              </p:cNvCxnSpPr>
              <p:nvPr/>
            </p:nvCxnSpPr>
            <p:spPr>
              <a:xfrm>
                <a:off x="8789218" y="687572"/>
                <a:ext cx="87518" cy="25449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5" name="Straight Connector 5314">
                <a:extLst>
                  <a:ext uri="{FF2B5EF4-FFF2-40B4-BE49-F238E27FC236}">
                    <a16:creationId xmlns:a16="http://schemas.microsoft.com/office/drawing/2014/main" id="{D67FE350-EA7A-0632-0A1E-0A2063381234}"/>
                  </a:ext>
                </a:extLst>
              </p:cNvPr>
              <p:cNvCxnSpPr>
                <a:cxnSpLocks/>
                <a:stCxn id="5337" idx="6"/>
                <a:endCxn id="5344" idx="2"/>
              </p:cNvCxnSpPr>
              <p:nvPr/>
            </p:nvCxnSpPr>
            <p:spPr>
              <a:xfrm>
                <a:off x="8342410" y="272834"/>
                <a:ext cx="419778" cy="36777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6" name="Straight Connector 5315">
                <a:extLst>
                  <a:ext uri="{FF2B5EF4-FFF2-40B4-BE49-F238E27FC236}">
                    <a16:creationId xmlns:a16="http://schemas.microsoft.com/office/drawing/2014/main" id="{6F972A9B-FECA-EF39-5CCD-B6CCC6BE0AF6}"/>
                  </a:ext>
                </a:extLst>
              </p:cNvPr>
              <p:cNvCxnSpPr>
                <a:cxnSpLocks/>
                <a:stCxn id="5332" idx="6"/>
              </p:cNvCxnSpPr>
              <p:nvPr/>
            </p:nvCxnSpPr>
            <p:spPr>
              <a:xfrm flipV="1">
                <a:off x="8213315" y="233870"/>
                <a:ext cx="64498" cy="1788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7" name="Straight Connector 5316">
                <a:extLst>
                  <a:ext uri="{FF2B5EF4-FFF2-40B4-BE49-F238E27FC236}">
                    <a16:creationId xmlns:a16="http://schemas.microsoft.com/office/drawing/2014/main" id="{2C7344EC-0A87-A955-E0D4-00268DEB710D}"/>
                  </a:ext>
                </a:extLst>
              </p:cNvPr>
              <p:cNvCxnSpPr>
                <a:cxnSpLocks/>
                <a:stCxn id="5350" idx="6"/>
                <a:endCxn id="5342" idx="1"/>
              </p:cNvCxnSpPr>
              <p:nvPr/>
            </p:nvCxnSpPr>
            <p:spPr>
              <a:xfrm>
                <a:off x="8473562" y="530396"/>
                <a:ext cx="217791" cy="34199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8" name="Straight Connector 5317">
                <a:extLst>
                  <a:ext uri="{FF2B5EF4-FFF2-40B4-BE49-F238E27FC236}">
                    <a16:creationId xmlns:a16="http://schemas.microsoft.com/office/drawing/2014/main" id="{D6FA9EC7-4B9A-3D0D-1535-30AF0C70EFE7}"/>
                  </a:ext>
                </a:extLst>
              </p:cNvPr>
              <p:cNvCxnSpPr>
                <a:cxnSpLocks/>
                <a:stCxn id="5335" idx="7"/>
                <a:endCxn id="5349" idx="2"/>
              </p:cNvCxnSpPr>
              <p:nvPr/>
            </p:nvCxnSpPr>
            <p:spPr>
              <a:xfrm>
                <a:off x="8388863" y="640361"/>
                <a:ext cx="123834" cy="18305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19" name="Straight Connector 5318">
                <a:extLst>
                  <a:ext uri="{FF2B5EF4-FFF2-40B4-BE49-F238E27FC236}">
                    <a16:creationId xmlns:a16="http://schemas.microsoft.com/office/drawing/2014/main" id="{438FA9BC-0E05-46CA-52F0-6FD769D15D92}"/>
                  </a:ext>
                </a:extLst>
              </p:cNvPr>
              <p:cNvCxnSpPr>
                <a:cxnSpLocks/>
                <a:stCxn id="5348" idx="6"/>
                <a:endCxn id="5339" idx="1"/>
              </p:cNvCxnSpPr>
              <p:nvPr/>
            </p:nvCxnSpPr>
            <p:spPr>
              <a:xfrm>
                <a:off x="8397778" y="839702"/>
                <a:ext cx="20631" cy="773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5320" name="Straight Connector 5319">
                <a:extLst>
                  <a:ext uri="{FF2B5EF4-FFF2-40B4-BE49-F238E27FC236}">
                    <a16:creationId xmlns:a16="http://schemas.microsoft.com/office/drawing/2014/main" id="{CEFE35A8-2044-A1F1-2294-B94A442DB223}"/>
                  </a:ext>
                </a:extLst>
              </p:cNvPr>
              <p:cNvCxnSpPr>
                <a:cxnSpLocks/>
                <a:stCxn id="5345" idx="1"/>
                <a:endCxn id="5333" idx="5"/>
              </p:cNvCxnSpPr>
              <p:nvPr/>
            </p:nvCxnSpPr>
            <p:spPr>
              <a:xfrm flipH="1" flipV="1">
                <a:off x="8218560" y="889574"/>
                <a:ext cx="76260" cy="14029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sp>
            <p:nvSpPr>
              <p:cNvPr id="5321" name="TextBox 5320">
                <a:extLst>
                  <a:ext uri="{FF2B5EF4-FFF2-40B4-BE49-F238E27FC236}">
                    <a16:creationId xmlns:a16="http://schemas.microsoft.com/office/drawing/2014/main" id="{33B12244-4243-51FC-E961-509D119577E4}"/>
                  </a:ext>
                </a:extLst>
              </p:cNvPr>
              <p:cNvSpPr txBox="1"/>
              <p:nvPr/>
            </p:nvSpPr>
            <p:spPr>
              <a:xfrm>
                <a:off x="7943136" y="1182070"/>
                <a:ext cx="900604" cy="187756"/>
              </a:xfrm>
              <a:prstGeom prst="rect">
                <a:avLst/>
              </a:prstGeom>
              <a:noFill/>
            </p:spPr>
            <p:txBody>
              <a:bodyPr wrap="none" rtlCol="0">
                <a:spAutoFit/>
              </a:bodyPr>
              <a:lstStyle/>
              <a:p>
                <a:r>
                  <a:rPr lang="en-US" sz="1400" dirty="0"/>
                  <a:t>--- detector layers</a:t>
                </a:r>
              </a:p>
            </p:txBody>
          </p:sp>
        </p:grpSp>
        <p:sp>
          <p:nvSpPr>
            <p:cNvPr id="5271" name="TextBox 5270">
              <a:extLst>
                <a:ext uri="{FF2B5EF4-FFF2-40B4-BE49-F238E27FC236}">
                  <a16:creationId xmlns:a16="http://schemas.microsoft.com/office/drawing/2014/main" id="{FC6CCD12-12B8-6421-A7A4-A34D09D29057}"/>
                </a:ext>
              </a:extLst>
            </p:cNvPr>
            <p:cNvSpPr txBox="1"/>
            <p:nvPr/>
          </p:nvSpPr>
          <p:spPr>
            <a:xfrm>
              <a:off x="6660032" y="222528"/>
              <a:ext cx="1076227" cy="356736"/>
            </a:xfrm>
            <a:prstGeom prst="rect">
              <a:avLst/>
            </a:prstGeom>
            <a:noFill/>
          </p:spPr>
          <p:txBody>
            <a:bodyPr wrap="square" rtlCol="0">
              <a:spAutoFit/>
            </a:bodyPr>
            <a:lstStyle/>
            <a:p>
              <a:r>
                <a:rPr lang="en-US" sz="1600" dirty="0">
                  <a:solidFill>
                    <a:schemeClr val="accent5">
                      <a:lumMod val="75000"/>
                    </a:schemeClr>
                  </a:solidFill>
                </a:rPr>
                <a:t>G</a:t>
              </a:r>
              <a:r>
                <a:rPr lang="en-US" altLang="zh-CN" sz="1600" dirty="0">
                  <a:solidFill>
                    <a:schemeClr val="accent5">
                      <a:lumMod val="75000"/>
                    </a:schemeClr>
                  </a:solidFill>
                </a:rPr>
                <a:t>raph construction: </a:t>
              </a:r>
              <a:endParaRPr lang="en-US" sz="1600" dirty="0">
                <a:solidFill>
                  <a:schemeClr val="accent5">
                    <a:lumMod val="75000"/>
                  </a:schemeClr>
                </a:solidFill>
              </a:endParaRPr>
            </a:p>
          </p:txBody>
        </p:sp>
        <p:sp>
          <p:nvSpPr>
            <p:cNvPr id="5272" name="TextBox 5271">
              <a:extLst>
                <a:ext uri="{FF2B5EF4-FFF2-40B4-BE49-F238E27FC236}">
                  <a16:creationId xmlns:a16="http://schemas.microsoft.com/office/drawing/2014/main" id="{C75FF8B6-4588-707F-008C-9CF87B5E180C}"/>
                </a:ext>
              </a:extLst>
            </p:cNvPr>
            <p:cNvSpPr txBox="1"/>
            <p:nvPr/>
          </p:nvSpPr>
          <p:spPr>
            <a:xfrm>
              <a:off x="6634551" y="563454"/>
              <a:ext cx="1370380" cy="563269"/>
            </a:xfrm>
            <a:prstGeom prst="rect">
              <a:avLst/>
            </a:prstGeom>
            <a:noFill/>
          </p:spPr>
          <p:txBody>
            <a:bodyPr wrap="square" rtlCol="0">
              <a:spAutoFit/>
            </a:bodyPr>
            <a:lstStyle/>
            <a:p>
              <a:r>
                <a:rPr lang="en-US" dirty="0"/>
                <a:t>geometric proximity </a:t>
              </a:r>
              <a:r>
                <a:rPr lang="en-US" altLang="zh-CN" dirty="0"/>
                <a:t>+ relationship between hits and detectors</a:t>
              </a:r>
              <a:endParaRPr lang="en-US" dirty="0"/>
            </a:p>
          </p:txBody>
        </p:sp>
      </p:grpSp>
      <p:pic>
        <p:nvPicPr>
          <p:cNvPr id="37" name="Picture 2">
            <a:extLst>
              <a:ext uri="{FF2B5EF4-FFF2-40B4-BE49-F238E27FC236}">
                <a16:creationId xmlns:a16="http://schemas.microsoft.com/office/drawing/2014/main" id="{1B28EF85-02B4-7391-5B36-D606C3F99D94}"/>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382984" y="3915509"/>
            <a:ext cx="3970816" cy="2233585"/>
          </a:xfrm>
          <a:prstGeom prst="rect">
            <a:avLst/>
          </a:prstGeom>
          <a:noFill/>
          <a:extLst>
            <a:ext uri="{909E8E84-426E-40DD-AFC4-6F175D3DCCD1}">
              <a14:hiddenFill xmlns:a14="http://schemas.microsoft.com/office/drawing/2010/main">
                <a:solidFill>
                  <a:srgbClr val="FFFFFF"/>
                </a:solidFill>
              </a14:hiddenFill>
            </a:ext>
          </a:extLst>
        </p:spPr>
      </p:pic>
      <p:sp>
        <p:nvSpPr>
          <p:cNvPr id="5356" name="TextBox 5355">
            <a:extLst>
              <a:ext uri="{FF2B5EF4-FFF2-40B4-BE49-F238E27FC236}">
                <a16:creationId xmlns:a16="http://schemas.microsoft.com/office/drawing/2014/main" id="{ABDD6CC6-5176-3186-5AA2-D71A3BC6A4B9}"/>
              </a:ext>
            </a:extLst>
          </p:cNvPr>
          <p:cNvSpPr txBox="1"/>
          <p:nvPr/>
        </p:nvSpPr>
        <p:spPr>
          <a:xfrm>
            <a:off x="417708" y="6364971"/>
            <a:ext cx="7040685" cy="276999"/>
          </a:xfrm>
          <a:prstGeom prst="rect">
            <a:avLst/>
          </a:prstGeom>
          <a:noFill/>
        </p:spPr>
        <p:txBody>
          <a:bodyPr wrap="square">
            <a:spAutoFit/>
          </a:bodyPr>
          <a:lstStyle/>
          <a:p>
            <a:r>
              <a:rPr lang="en-US" sz="1200" dirty="0"/>
              <a:t>Graph neural networks in particle physics</a:t>
            </a:r>
            <a:r>
              <a:rPr lang="en-US" altLang="zh-CN" sz="1200" dirty="0"/>
              <a:t>,</a:t>
            </a:r>
            <a:r>
              <a:rPr lang="zh-CN" altLang="en-US" sz="1200" dirty="0"/>
              <a:t> </a:t>
            </a:r>
            <a:r>
              <a:rPr lang="en-US" altLang="zh-CN" sz="1200" dirty="0"/>
              <a:t>Shlomi</a:t>
            </a:r>
            <a:r>
              <a:rPr lang="zh-CN" altLang="en-US" sz="1200" dirty="0"/>
              <a:t> </a:t>
            </a:r>
            <a:r>
              <a:rPr lang="en-US" altLang="zh-CN" sz="1200" dirty="0"/>
              <a:t>et</a:t>
            </a:r>
            <a:r>
              <a:rPr lang="zh-CN" altLang="en-US" sz="1200" dirty="0"/>
              <a:t> </a:t>
            </a:r>
            <a:r>
              <a:rPr lang="en-US" altLang="zh-CN" sz="1200" dirty="0"/>
              <a:t>al.,</a:t>
            </a:r>
            <a:r>
              <a:rPr lang="zh-CN" altLang="en-US" sz="1200" dirty="0"/>
              <a:t> </a:t>
            </a:r>
            <a:r>
              <a:rPr lang="en-US" altLang="zh-CN" sz="1200" dirty="0"/>
              <a:t>MLST,</a:t>
            </a:r>
            <a:r>
              <a:rPr lang="zh-CN" altLang="en-US" sz="1200" dirty="0"/>
              <a:t> </a:t>
            </a:r>
            <a:r>
              <a:rPr lang="en-US" altLang="zh-CN" sz="1200" dirty="0"/>
              <a:t>2020</a:t>
            </a:r>
            <a:endParaRPr lang="en-US" sz="1200" dirty="0"/>
          </a:p>
        </p:txBody>
      </p:sp>
      <p:sp>
        <p:nvSpPr>
          <p:cNvPr id="5357" name="TextBox 5356">
            <a:extLst>
              <a:ext uri="{FF2B5EF4-FFF2-40B4-BE49-F238E27FC236}">
                <a16:creationId xmlns:a16="http://schemas.microsoft.com/office/drawing/2014/main" id="{DAE266A0-64DB-6EF9-B8FA-A41945E421A3}"/>
              </a:ext>
            </a:extLst>
          </p:cNvPr>
          <p:cNvSpPr txBox="1"/>
          <p:nvPr/>
        </p:nvSpPr>
        <p:spPr>
          <a:xfrm>
            <a:off x="401045" y="6601018"/>
            <a:ext cx="9903982" cy="276999"/>
          </a:xfrm>
          <a:prstGeom prst="rect">
            <a:avLst/>
          </a:prstGeom>
          <a:noFill/>
        </p:spPr>
        <p:txBody>
          <a:bodyPr wrap="square">
            <a:spAutoFit/>
          </a:bodyPr>
          <a:lstStyle/>
          <a:p>
            <a:r>
              <a:rPr lang="en-US" sz="1200" dirty="0"/>
              <a:t>Graph neural networks at the Large Hadron Collider</a:t>
            </a:r>
            <a:r>
              <a:rPr lang="en-US" altLang="zh-CN" sz="1200" dirty="0"/>
              <a:t>,</a:t>
            </a:r>
            <a:r>
              <a:rPr lang="zh-CN" altLang="en-US" sz="1200" dirty="0"/>
              <a:t> </a:t>
            </a:r>
            <a:r>
              <a:rPr lang="en-US" altLang="zh-CN" sz="1200" dirty="0" err="1"/>
              <a:t>DeZoort</a:t>
            </a:r>
            <a:r>
              <a:rPr lang="zh-CN" altLang="en-US" sz="1200" dirty="0"/>
              <a:t> </a:t>
            </a:r>
            <a:r>
              <a:rPr lang="en-US" altLang="zh-CN" sz="1200" dirty="0"/>
              <a:t>et</a:t>
            </a:r>
            <a:r>
              <a:rPr lang="zh-CN" altLang="en-US" sz="1200" dirty="0"/>
              <a:t> </a:t>
            </a:r>
            <a:r>
              <a:rPr lang="en-US" altLang="zh-CN" sz="1200" dirty="0"/>
              <a:t>al.,</a:t>
            </a:r>
            <a:r>
              <a:rPr lang="zh-CN" altLang="en-US" sz="1200" dirty="0"/>
              <a:t> </a:t>
            </a:r>
            <a:r>
              <a:rPr lang="en-US" altLang="zh-CN" sz="1200" dirty="0"/>
              <a:t>Nature</a:t>
            </a:r>
            <a:r>
              <a:rPr lang="zh-CN" altLang="en-US" sz="1200" dirty="0"/>
              <a:t> </a:t>
            </a:r>
            <a:r>
              <a:rPr lang="en-US" altLang="zh-CN" sz="1200" dirty="0"/>
              <a:t>Physics</a:t>
            </a:r>
            <a:r>
              <a:rPr lang="zh-CN" altLang="en-US" sz="1200" dirty="0"/>
              <a:t> </a:t>
            </a:r>
            <a:r>
              <a:rPr lang="en-US" altLang="zh-CN" sz="1200" dirty="0"/>
              <a:t>Review,</a:t>
            </a:r>
            <a:r>
              <a:rPr lang="zh-CN" altLang="en-US" sz="1200" dirty="0"/>
              <a:t> </a:t>
            </a:r>
            <a:r>
              <a:rPr lang="en-US" altLang="zh-CN" sz="1200" dirty="0"/>
              <a:t>2023</a:t>
            </a:r>
            <a:endParaRPr lang="en-US" sz="1200" dirty="0"/>
          </a:p>
        </p:txBody>
      </p:sp>
    </p:spTree>
    <p:extLst>
      <p:ext uri="{BB962C8B-B14F-4D97-AF65-F5344CB8AC3E}">
        <p14:creationId xmlns:p14="http://schemas.microsoft.com/office/powerpoint/2010/main" val="2371483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3600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6</a:t>
            </a:fld>
            <a:endParaRPr lang="en-US"/>
          </a:p>
        </p:txBody>
      </p:sp>
      <p:sp>
        <p:nvSpPr>
          <p:cNvPr id="24" name="TextBox 23">
            <a:extLst>
              <a:ext uri="{FF2B5EF4-FFF2-40B4-BE49-F238E27FC236}">
                <a16:creationId xmlns:a16="http://schemas.microsoft.com/office/drawing/2014/main" id="{47A740CE-E93F-8FA1-45B1-BD1910595323}"/>
              </a:ext>
            </a:extLst>
          </p:cNvPr>
          <p:cNvSpPr txBox="1"/>
          <p:nvPr/>
        </p:nvSpPr>
        <p:spPr>
          <a:xfrm>
            <a:off x="614762" y="4222696"/>
            <a:ext cx="5880042" cy="461665"/>
          </a:xfrm>
          <a:prstGeom prst="rect">
            <a:avLst/>
          </a:prstGeom>
          <a:noFill/>
        </p:spPr>
        <p:txBody>
          <a:bodyPr wrap="square">
            <a:spAutoFit/>
          </a:bodyPr>
          <a:lstStyle/>
          <a:p>
            <a:r>
              <a:rPr lang="en-US" altLang="zh-CN" sz="2400" dirty="0">
                <a:solidFill>
                  <a:srgbClr val="C00000"/>
                </a:solidFill>
              </a:rPr>
              <a:t> </a:t>
            </a:r>
            <a:endParaRPr lang="en-US" sz="2400" dirty="0">
              <a:solidFill>
                <a:srgbClr val="C00000"/>
              </a:solidFill>
            </a:endParaRPr>
          </a:p>
        </p:txBody>
      </p:sp>
      <p:sp>
        <p:nvSpPr>
          <p:cNvPr id="40" name="TextBox 39">
            <a:extLst>
              <a:ext uri="{FF2B5EF4-FFF2-40B4-BE49-F238E27FC236}">
                <a16:creationId xmlns:a16="http://schemas.microsoft.com/office/drawing/2014/main" id="{8ECF125F-6634-8939-7430-F59475CF95B7}"/>
              </a:ext>
            </a:extLst>
          </p:cNvPr>
          <p:cNvSpPr txBox="1"/>
          <p:nvPr/>
        </p:nvSpPr>
        <p:spPr>
          <a:xfrm>
            <a:off x="931492" y="4108502"/>
            <a:ext cx="5371489" cy="523220"/>
          </a:xfrm>
          <a:prstGeom prst="rect">
            <a:avLst/>
          </a:prstGeom>
          <a:noFill/>
        </p:spPr>
        <p:txBody>
          <a:bodyPr wrap="square">
            <a:spAutoFit/>
          </a:bodyPr>
          <a:lstStyle/>
          <a:p>
            <a:pPr marL="457200" indent="-457200">
              <a:buFont typeface="Arial" panose="020B0604020202020204" pitchFamily="34" charset="0"/>
              <a:buChar char="•"/>
            </a:pPr>
            <a:r>
              <a:rPr lang="en-US" sz="2800" dirty="0">
                <a:solidFill>
                  <a:srgbClr val="0070C0"/>
                </a:solidFill>
              </a:rPr>
              <a:t>Pileup Mitigation: </a:t>
            </a:r>
          </a:p>
        </p:txBody>
      </p:sp>
      <p:grpSp>
        <p:nvGrpSpPr>
          <p:cNvPr id="2" name="Group 1">
            <a:extLst>
              <a:ext uri="{FF2B5EF4-FFF2-40B4-BE49-F238E27FC236}">
                <a16:creationId xmlns:a16="http://schemas.microsoft.com/office/drawing/2014/main" id="{F5B2D1C5-0B5A-B9CD-01CE-A6C9CEFD0253}"/>
              </a:ext>
            </a:extLst>
          </p:cNvPr>
          <p:cNvGrpSpPr/>
          <p:nvPr/>
        </p:nvGrpSpPr>
        <p:grpSpPr>
          <a:xfrm>
            <a:off x="6986006" y="804703"/>
            <a:ext cx="3611550" cy="2534893"/>
            <a:chOff x="3279094" y="195791"/>
            <a:chExt cx="1519066" cy="1066210"/>
          </a:xfrm>
        </p:grpSpPr>
        <p:grpSp>
          <p:nvGrpSpPr>
            <p:cNvPr id="3" name="Group 2">
              <a:extLst>
                <a:ext uri="{FF2B5EF4-FFF2-40B4-BE49-F238E27FC236}">
                  <a16:creationId xmlns:a16="http://schemas.microsoft.com/office/drawing/2014/main" id="{64164EA6-4735-0B1F-F589-A662D4B052BB}"/>
                </a:ext>
              </a:extLst>
            </p:cNvPr>
            <p:cNvGrpSpPr/>
            <p:nvPr/>
          </p:nvGrpSpPr>
          <p:grpSpPr>
            <a:xfrm>
              <a:off x="3279094" y="195791"/>
              <a:ext cx="1400470" cy="1066210"/>
              <a:chOff x="3279094" y="195791"/>
              <a:chExt cx="1400470" cy="1066210"/>
            </a:xfrm>
          </p:grpSpPr>
          <p:pic>
            <p:nvPicPr>
              <p:cNvPr id="16" name="Picture 15">
                <a:extLst>
                  <a:ext uri="{FF2B5EF4-FFF2-40B4-BE49-F238E27FC236}">
                    <a16:creationId xmlns:a16="http://schemas.microsoft.com/office/drawing/2014/main" id="{E326E7CE-E991-FFAE-A412-1326655C3C58}"/>
                  </a:ext>
                </a:extLst>
              </p:cNvPr>
              <p:cNvPicPr>
                <a:picLocks noChangeAspect="1"/>
              </p:cNvPicPr>
              <p:nvPr/>
            </p:nvPicPr>
            <p:blipFill rotWithShape="1">
              <a:blip r:embed="rId3"/>
              <a:srcRect l="3594" r="-1" b="5446"/>
              <a:stretch/>
            </p:blipFill>
            <p:spPr>
              <a:xfrm>
                <a:off x="3279094" y="195791"/>
                <a:ext cx="1400470" cy="1066210"/>
              </a:xfrm>
              <a:prstGeom prst="rect">
                <a:avLst/>
              </a:prstGeom>
            </p:spPr>
          </p:pic>
          <p:sp>
            <p:nvSpPr>
              <p:cNvPr id="17" name="Rectangle: Rounded Corners 16">
                <a:extLst>
                  <a:ext uri="{FF2B5EF4-FFF2-40B4-BE49-F238E27FC236}">
                    <a16:creationId xmlns:a16="http://schemas.microsoft.com/office/drawing/2014/main" id="{6BAF59BD-298F-8305-EA00-F3F41A43280B}"/>
                  </a:ext>
                </a:extLst>
              </p:cNvPr>
              <p:cNvSpPr/>
              <p:nvPr/>
            </p:nvSpPr>
            <p:spPr>
              <a:xfrm>
                <a:off x="3342391" y="227688"/>
                <a:ext cx="500831" cy="70951"/>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Oval 7">
              <a:extLst>
                <a:ext uri="{FF2B5EF4-FFF2-40B4-BE49-F238E27FC236}">
                  <a16:creationId xmlns:a16="http://schemas.microsoft.com/office/drawing/2014/main" id="{6B01AA9C-644F-17F9-0CBD-0C5CCDD51C41}"/>
                </a:ext>
              </a:extLst>
            </p:cNvPr>
            <p:cNvSpPr/>
            <p:nvPr/>
          </p:nvSpPr>
          <p:spPr>
            <a:xfrm>
              <a:off x="3378154" y="240303"/>
              <a:ext cx="45719" cy="45719"/>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5B2CEB9-23A0-2AE2-75BF-9000AE9A30B9}"/>
                </a:ext>
              </a:extLst>
            </p:cNvPr>
            <p:cNvSpPr/>
            <p:nvPr/>
          </p:nvSpPr>
          <p:spPr>
            <a:xfrm>
              <a:off x="4195634" y="240302"/>
              <a:ext cx="45719" cy="45719"/>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DD80A45-A1F4-BBD5-3C4A-3557A14061DF}"/>
                </a:ext>
              </a:extLst>
            </p:cNvPr>
            <p:cNvSpPr txBox="1"/>
            <p:nvPr/>
          </p:nvSpPr>
          <p:spPr>
            <a:xfrm>
              <a:off x="3407502" y="195791"/>
              <a:ext cx="840349" cy="142400"/>
            </a:xfrm>
            <a:prstGeom prst="rect">
              <a:avLst/>
            </a:prstGeom>
            <a:noFill/>
          </p:spPr>
          <p:txBody>
            <a:bodyPr wrap="square" rtlCol="0">
              <a:spAutoFit/>
            </a:bodyPr>
            <a:lstStyle/>
            <a:p>
              <a:r>
                <a:rPr lang="en-US" sz="1600" dirty="0"/>
                <a:t>Leading Collision (LC)</a:t>
              </a:r>
            </a:p>
          </p:txBody>
        </p:sp>
        <p:sp>
          <p:nvSpPr>
            <p:cNvPr id="15" name="TextBox 14">
              <a:extLst>
                <a:ext uri="{FF2B5EF4-FFF2-40B4-BE49-F238E27FC236}">
                  <a16:creationId xmlns:a16="http://schemas.microsoft.com/office/drawing/2014/main" id="{FCCE6192-9878-8768-ED09-3FF0F9842A56}"/>
                </a:ext>
              </a:extLst>
            </p:cNvPr>
            <p:cNvSpPr txBox="1"/>
            <p:nvPr/>
          </p:nvSpPr>
          <p:spPr>
            <a:xfrm>
              <a:off x="4237472" y="201142"/>
              <a:ext cx="560688" cy="142400"/>
            </a:xfrm>
            <a:prstGeom prst="rect">
              <a:avLst/>
            </a:prstGeom>
            <a:noFill/>
          </p:spPr>
          <p:txBody>
            <a:bodyPr wrap="square" rtlCol="0">
              <a:spAutoFit/>
            </a:bodyPr>
            <a:lstStyle/>
            <a:p>
              <a:r>
                <a:rPr lang="en-US" sz="1600" dirty="0"/>
                <a:t>Pileup (PU)</a:t>
              </a:r>
            </a:p>
          </p:txBody>
        </p:sp>
      </p:grpSp>
      <p:pic>
        <p:nvPicPr>
          <p:cNvPr id="18" name="Picture 2" descr="Rare phenomenon observed by ATLAS features the LHC as a high-energy photon  collider | ATLAS Experiment at CERN">
            <a:extLst>
              <a:ext uri="{FF2B5EF4-FFF2-40B4-BE49-F238E27FC236}">
                <a16:creationId xmlns:a16="http://schemas.microsoft.com/office/drawing/2014/main" id="{2C2F4D45-6080-371C-C0A9-31E91B1732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153" y="804703"/>
            <a:ext cx="4801549" cy="3171182"/>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a:extLst>
              <a:ext uri="{FF2B5EF4-FFF2-40B4-BE49-F238E27FC236}">
                <a16:creationId xmlns:a16="http://schemas.microsoft.com/office/drawing/2014/main" id="{20C20B7E-DF82-E9A2-D5B1-B278F1968A11}"/>
              </a:ext>
            </a:extLst>
          </p:cNvPr>
          <p:cNvSpPr/>
          <p:nvPr/>
        </p:nvSpPr>
        <p:spPr>
          <a:xfrm>
            <a:off x="1936224" y="1435693"/>
            <a:ext cx="367469" cy="367470"/>
          </a:xfrm>
          <a:prstGeom prst="ellipse">
            <a:avLst/>
          </a:prstGeom>
          <a:noFill/>
          <a:ln w="38100">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BBB534AA-4B4F-AC79-8D2B-C35D4B8C44C8}"/>
              </a:ext>
            </a:extLst>
          </p:cNvPr>
          <p:cNvSpPr txBox="1"/>
          <p:nvPr/>
        </p:nvSpPr>
        <p:spPr>
          <a:xfrm>
            <a:off x="1598553" y="937320"/>
            <a:ext cx="2442869" cy="369332"/>
          </a:xfrm>
          <a:prstGeom prst="rect">
            <a:avLst/>
          </a:prstGeom>
          <a:noFill/>
        </p:spPr>
        <p:txBody>
          <a:bodyPr wrap="square" rtlCol="0">
            <a:spAutoFit/>
          </a:bodyPr>
          <a:lstStyle/>
          <a:p>
            <a:r>
              <a:rPr lang="en-US" dirty="0">
                <a:solidFill>
                  <a:schemeClr val="bg1"/>
                </a:solidFill>
              </a:rPr>
              <a:t>Leading Collision (LC)</a:t>
            </a:r>
          </a:p>
        </p:txBody>
      </p:sp>
      <p:sp>
        <p:nvSpPr>
          <p:cNvPr id="25" name="Right Brace 24">
            <a:extLst>
              <a:ext uri="{FF2B5EF4-FFF2-40B4-BE49-F238E27FC236}">
                <a16:creationId xmlns:a16="http://schemas.microsoft.com/office/drawing/2014/main" id="{0C2289B0-55DC-E616-B5F6-CF02DCCA307E}"/>
              </a:ext>
            </a:extLst>
          </p:cNvPr>
          <p:cNvSpPr/>
          <p:nvPr/>
        </p:nvSpPr>
        <p:spPr>
          <a:xfrm rot="5400000">
            <a:off x="1356468" y="1223409"/>
            <a:ext cx="154780" cy="1004732"/>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ight Brace 27">
            <a:extLst>
              <a:ext uri="{FF2B5EF4-FFF2-40B4-BE49-F238E27FC236}">
                <a16:creationId xmlns:a16="http://schemas.microsoft.com/office/drawing/2014/main" id="{D6A7240D-B090-EA88-0E0B-D8C7A94F0F95}"/>
              </a:ext>
            </a:extLst>
          </p:cNvPr>
          <p:cNvSpPr/>
          <p:nvPr/>
        </p:nvSpPr>
        <p:spPr>
          <a:xfrm rot="5400000">
            <a:off x="2496378" y="1542040"/>
            <a:ext cx="154777" cy="367469"/>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9" name="TextBox 28">
            <a:extLst>
              <a:ext uri="{FF2B5EF4-FFF2-40B4-BE49-F238E27FC236}">
                <a16:creationId xmlns:a16="http://schemas.microsoft.com/office/drawing/2014/main" id="{DFFBE626-CBDF-F62D-8311-77153B7CDBF5}"/>
              </a:ext>
            </a:extLst>
          </p:cNvPr>
          <p:cNvSpPr txBox="1"/>
          <p:nvPr/>
        </p:nvSpPr>
        <p:spPr>
          <a:xfrm>
            <a:off x="1078248" y="1793908"/>
            <a:ext cx="1997913" cy="369332"/>
          </a:xfrm>
          <a:prstGeom prst="rect">
            <a:avLst/>
          </a:prstGeom>
          <a:noFill/>
        </p:spPr>
        <p:txBody>
          <a:bodyPr wrap="square" rtlCol="0">
            <a:spAutoFit/>
          </a:bodyPr>
          <a:lstStyle/>
          <a:p>
            <a:r>
              <a:rPr lang="en-US" altLang="zh-CN" dirty="0">
                <a:solidFill>
                  <a:schemeClr val="accent6">
                    <a:lumMod val="60000"/>
                    <a:lumOff val="40000"/>
                  </a:schemeClr>
                </a:solidFill>
              </a:rPr>
              <a:t>Pileup</a:t>
            </a:r>
            <a:r>
              <a:rPr lang="en-US" dirty="0">
                <a:solidFill>
                  <a:schemeClr val="accent6">
                    <a:lumMod val="60000"/>
                    <a:lumOff val="40000"/>
                  </a:schemeClr>
                </a:solidFill>
              </a:rPr>
              <a:t> (PU)</a:t>
            </a:r>
          </a:p>
        </p:txBody>
      </p:sp>
      <p:sp>
        <p:nvSpPr>
          <p:cNvPr id="30" name="TextBox 29">
            <a:extLst>
              <a:ext uri="{FF2B5EF4-FFF2-40B4-BE49-F238E27FC236}">
                <a16:creationId xmlns:a16="http://schemas.microsoft.com/office/drawing/2014/main" id="{FDFED9D4-F191-E8BA-BC34-E235AA29051C}"/>
              </a:ext>
            </a:extLst>
          </p:cNvPr>
          <p:cNvSpPr txBox="1"/>
          <p:nvPr/>
        </p:nvSpPr>
        <p:spPr>
          <a:xfrm>
            <a:off x="1460042" y="4974203"/>
            <a:ext cx="9271916" cy="461665"/>
          </a:xfrm>
          <a:prstGeom prst="rect">
            <a:avLst/>
          </a:prstGeom>
          <a:noFill/>
        </p:spPr>
        <p:txBody>
          <a:bodyPr wrap="square">
            <a:spAutoFit/>
          </a:bodyPr>
          <a:lstStyle/>
          <a:p>
            <a:pPr marL="342900" indent="-342900">
              <a:buFont typeface="Arial" panose="020B0604020202020204" pitchFamily="34" charset="0"/>
              <a:buChar char="•"/>
            </a:pPr>
            <a:r>
              <a:rPr lang="en-US" sz="2400" dirty="0"/>
              <a:t>Leading Collision </a:t>
            </a:r>
            <a:r>
              <a:rPr lang="en-US" sz="2400" dirty="0" err="1"/>
              <a:t>v.s</a:t>
            </a:r>
            <a:r>
              <a:rPr lang="en-US" sz="2400" dirty="0"/>
              <a:t>. Pileup to be identified (a node classification task)</a:t>
            </a:r>
          </a:p>
        </p:txBody>
      </p:sp>
      <p:sp>
        <p:nvSpPr>
          <p:cNvPr id="47" name="TextBox 46">
            <a:extLst>
              <a:ext uri="{FF2B5EF4-FFF2-40B4-BE49-F238E27FC236}">
                <a16:creationId xmlns:a16="http://schemas.microsoft.com/office/drawing/2014/main" id="{B4BE83AB-5CC0-8CE2-EE0E-2AADF8DF8F78}"/>
              </a:ext>
            </a:extLst>
          </p:cNvPr>
          <p:cNvSpPr txBox="1"/>
          <p:nvPr/>
        </p:nvSpPr>
        <p:spPr>
          <a:xfrm>
            <a:off x="983369" y="4582875"/>
            <a:ext cx="7131464" cy="461665"/>
          </a:xfrm>
          <a:prstGeom prst="rect">
            <a:avLst/>
          </a:prstGeom>
          <a:noFill/>
        </p:spPr>
        <p:txBody>
          <a:bodyPr wrap="square">
            <a:spAutoFit/>
          </a:bodyPr>
          <a:lstStyle/>
          <a:p>
            <a:pPr marL="742950" lvl="1" indent="-285750">
              <a:buFont typeface="Arial" panose="020B0604020202020204" pitchFamily="34" charset="0"/>
              <a:buChar char="•"/>
            </a:pPr>
            <a:r>
              <a:rPr lang="en-US" sz="2400" dirty="0"/>
              <a:t>Noise for downstream analysis</a:t>
            </a:r>
          </a:p>
        </p:txBody>
      </p:sp>
      <p:sp>
        <p:nvSpPr>
          <p:cNvPr id="6" name="TextBox 16">
            <a:extLst>
              <a:ext uri="{FF2B5EF4-FFF2-40B4-BE49-F238E27FC236}">
                <a16:creationId xmlns:a16="http://schemas.microsoft.com/office/drawing/2014/main" id="{8A765E62-53B0-C3B8-2911-3D484C192CB6}"/>
              </a:ext>
            </a:extLst>
          </p:cNvPr>
          <p:cNvSpPr txBox="1"/>
          <p:nvPr/>
        </p:nvSpPr>
        <p:spPr>
          <a:xfrm>
            <a:off x="2317529" y="25755"/>
            <a:ext cx="7556941"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600" dirty="0">
                <a:solidFill>
                  <a:srgbClr val="C00000"/>
                </a:solidFill>
                <a:latin typeface="+mj-lt"/>
              </a:rPr>
              <a:t>Pileup Mitigation and Distribution Shifts</a:t>
            </a:r>
          </a:p>
        </p:txBody>
      </p:sp>
    </p:spTree>
    <p:extLst>
      <p:ext uri="{BB962C8B-B14F-4D97-AF65-F5344CB8AC3E}">
        <p14:creationId xmlns:p14="http://schemas.microsoft.com/office/powerpoint/2010/main" val="16844363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7</a:t>
            </a:fld>
            <a:endParaRPr lang="en-US"/>
          </a:p>
        </p:txBody>
      </p:sp>
      <p:sp>
        <p:nvSpPr>
          <p:cNvPr id="24" name="TextBox 23">
            <a:extLst>
              <a:ext uri="{FF2B5EF4-FFF2-40B4-BE49-F238E27FC236}">
                <a16:creationId xmlns:a16="http://schemas.microsoft.com/office/drawing/2014/main" id="{47A740CE-E93F-8FA1-45B1-BD1910595323}"/>
              </a:ext>
            </a:extLst>
          </p:cNvPr>
          <p:cNvSpPr txBox="1"/>
          <p:nvPr/>
        </p:nvSpPr>
        <p:spPr>
          <a:xfrm>
            <a:off x="614762" y="4044535"/>
            <a:ext cx="5880042" cy="461665"/>
          </a:xfrm>
          <a:prstGeom prst="rect">
            <a:avLst/>
          </a:prstGeom>
          <a:noFill/>
        </p:spPr>
        <p:txBody>
          <a:bodyPr wrap="square">
            <a:spAutoFit/>
          </a:bodyPr>
          <a:lstStyle/>
          <a:p>
            <a:r>
              <a:rPr lang="en-US" altLang="zh-CN" sz="2400" dirty="0">
                <a:solidFill>
                  <a:srgbClr val="C00000"/>
                </a:solidFill>
              </a:rPr>
              <a:t> </a:t>
            </a:r>
            <a:endParaRPr lang="en-US" sz="2400" dirty="0">
              <a:solidFill>
                <a:srgbClr val="C00000"/>
              </a:solidFill>
            </a:endParaRPr>
          </a:p>
        </p:txBody>
      </p:sp>
      <p:sp>
        <p:nvSpPr>
          <p:cNvPr id="40" name="TextBox 39">
            <a:extLst>
              <a:ext uri="{FF2B5EF4-FFF2-40B4-BE49-F238E27FC236}">
                <a16:creationId xmlns:a16="http://schemas.microsoft.com/office/drawing/2014/main" id="{8ECF125F-6634-8939-7430-F59475CF95B7}"/>
              </a:ext>
            </a:extLst>
          </p:cNvPr>
          <p:cNvSpPr txBox="1"/>
          <p:nvPr/>
        </p:nvSpPr>
        <p:spPr>
          <a:xfrm>
            <a:off x="931492" y="4091966"/>
            <a:ext cx="5371489" cy="523220"/>
          </a:xfrm>
          <a:prstGeom prst="rect">
            <a:avLst/>
          </a:prstGeom>
          <a:noFill/>
        </p:spPr>
        <p:txBody>
          <a:bodyPr wrap="square">
            <a:spAutoFit/>
          </a:bodyPr>
          <a:lstStyle/>
          <a:p>
            <a:pPr marL="457200" indent="-457200">
              <a:buFont typeface="Arial" panose="020B0604020202020204" pitchFamily="34" charset="0"/>
              <a:buChar char="•"/>
            </a:pPr>
            <a:r>
              <a:rPr lang="en-US" sz="2800" dirty="0">
                <a:solidFill>
                  <a:srgbClr val="0070C0"/>
                </a:solidFill>
              </a:rPr>
              <a:t>Pileup Mitigation: </a:t>
            </a:r>
          </a:p>
        </p:txBody>
      </p:sp>
      <p:grpSp>
        <p:nvGrpSpPr>
          <p:cNvPr id="2" name="Group 1">
            <a:extLst>
              <a:ext uri="{FF2B5EF4-FFF2-40B4-BE49-F238E27FC236}">
                <a16:creationId xmlns:a16="http://schemas.microsoft.com/office/drawing/2014/main" id="{F5B2D1C5-0B5A-B9CD-01CE-A6C9CEFD0253}"/>
              </a:ext>
            </a:extLst>
          </p:cNvPr>
          <p:cNvGrpSpPr/>
          <p:nvPr/>
        </p:nvGrpSpPr>
        <p:grpSpPr>
          <a:xfrm>
            <a:off x="6986006" y="804703"/>
            <a:ext cx="3611550" cy="2534893"/>
            <a:chOff x="3279094" y="195791"/>
            <a:chExt cx="1519066" cy="1066210"/>
          </a:xfrm>
        </p:grpSpPr>
        <p:grpSp>
          <p:nvGrpSpPr>
            <p:cNvPr id="3" name="Group 2">
              <a:extLst>
                <a:ext uri="{FF2B5EF4-FFF2-40B4-BE49-F238E27FC236}">
                  <a16:creationId xmlns:a16="http://schemas.microsoft.com/office/drawing/2014/main" id="{64164EA6-4735-0B1F-F589-A662D4B052BB}"/>
                </a:ext>
              </a:extLst>
            </p:cNvPr>
            <p:cNvGrpSpPr/>
            <p:nvPr/>
          </p:nvGrpSpPr>
          <p:grpSpPr>
            <a:xfrm>
              <a:off x="3279094" y="195791"/>
              <a:ext cx="1400470" cy="1066210"/>
              <a:chOff x="3279094" y="195791"/>
              <a:chExt cx="1400470" cy="1066210"/>
            </a:xfrm>
          </p:grpSpPr>
          <p:pic>
            <p:nvPicPr>
              <p:cNvPr id="16" name="Picture 15">
                <a:extLst>
                  <a:ext uri="{FF2B5EF4-FFF2-40B4-BE49-F238E27FC236}">
                    <a16:creationId xmlns:a16="http://schemas.microsoft.com/office/drawing/2014/main" id="{E326E7CE-E991-FFAE-A412-1326655C3C58}"/>
                  </a:ext>
                </a:extLst>
              </p:cNvPr>
              <p:cNvPicPr>
                <a:picLocks noChangeAspect="1"/>
              </p:cNvPicPr>
              <p:nvPr/>
            </p:nvPicPr>
            <p:blipFill rotWithShape="1">
              <a:blip r:embed="rId3"/>
              <a:srcRect l="3594" r="-1" b="5446"/>
              <a:stretch/>
            </p:blipFill>
            <p:spPr>
              <a:xfrm>
                <a:off x="3279094" y="195791"/>
                <a:ext cx="1400470" cy="1066210"/>
              </a:xfrm>
              <a:prstGeom prst="rect">
                <a:avLst/>
              </a:prstGeom>
            </p:spPr>
          </p:pic>
          <p:sp>
            <p:nvSpPr>
              <p:cNvPr id="17" name="Rectangle: Rounded Corners 16">
                <a:extLst>
                  <a:ext uri="{FF2B5EF4-FFF2-40B4-BE49-F238E27FC236}">
                    <a16:creationId xmlns:a16="http://schemas.microsoft.com/office/drawing/2014/main" id="{6BAF59BD-298F-8305-EA00-F3F41A43280B}"/>
                  </a:ext>
                </a:extLst>
              </p:cNvPr>
              <p:cNvSpPr/>
              <p:nvPr/>
            </p:nvSpPr>
            <p:spPr>
              <a:xfrm>
                <a:off x="3342391" y="227688"/>
                <a:ext cx="500831" cy="70951"/>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Oval 7">
              <a:extLst>
                <a:ext uri="{FF2B5EF4-FFF2-40B4-BE49-F238E27FC236}">
                  <a16:creationId xmlns:a16="http://schemas.microsoft.com/office/drawing/2014/main" id="{6B01AA9C-644F-17F9-0CBD-0C5CCDD51C41}"/>
                </a:ext>
              </a:extLst>
            </p:cNvPr>
            <p:cNvSpPr/>
            <p:nvPr/>
          </p:nvSpPr>
          <p:spPr>
            <a:xfrm>
              <a:off x="3378154" y="240303"/>
              <a:ext cx="45719" cy="45719"/>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5B2CEB9-23A0-2AE2-75BF-9000AE9A30B9}"/>
                </a:ext>
              </a:extLst>
            </p:cNvPr>
            <p:cNvSpPr/>
            <p:nvPr/>
          </p:nvSpPr>
          <p:spPr>
            <a:xfrm>
              <a:off x="4195634" y="240302"/>
              <a:ext cx="45719" cy="45719"/>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DD80A45-A1F4-BBD5-3C4A-3557A14061DF}"/>
                </a:ext>
              </a:extLst>
            </p:cNvPr>
            <p:cNvSpPr txBox="1"/>
            <p:nvPr/>
          </p:nvSpPr>
          <p:spPr>
            <a:xfrm>
              <a:off x="3407502" y="195791"/>
              <a:ext cx="840349" cy="142400"/>
            </a:xfrm>
            <a:prstGeom prst="rect">
              <a:avLst/>
            </a:prstGeom>
            <a:noFill/>
          </p:spPr>
          <p:txBody>
            <a:bodyPr wrap="square" rtlCol="0">
              <a:spAutoFit/>
            </a:bodyPr>
            <a:lstStyle/>
            <a:p>
              <a:r>
                <a:rPr lang="en-US" sz="1600" dirty="0"/>
                <a:t>Leading Collision (LC)</a:t>
              </a:r>
            </a:p>
          </p:txBody>
        </p:sp>
        <p:sp>
          <p:nvSpPr>
            <p:cNvPr id="15" name="TextBox 14">
              <a:extLst>
                <a:ext uri="{FF2B5EF4-FFF2-40B4-BE49-F238E27FC236}">
                  <a16:creationId xmlns:a16="http://schemas.microsoft.com/office/drawing/2014/main" id="{FCCE6192-9878-8768-ED09-3FF0F9842A56}"/>
                </a:ext>
              </a:extLst>
            </p:cNvPr>
            <p:cNvSpPr txBox="1"/>
            <p:nvPr/>
          </p:nvSpPr>
          <p:spPr>
            <a:xfrm>
              <a:off x="4237472" y="201142"/>
              <a:ext cx="560688" cy="142400"/>
            </a:xfrm>
            <a:prstGeom prst="rect">
              <a:avLst/>
            </a:prstGeom>
            <a:noFill/>
          </p:spPr>
          <p:txBody>
            <a:bodyPr wrap="square" rtlCol="0">
              <a:spAutoFit/>
            </a:bodyPr>
            <a:lstStyle/>
            <a:p>
              <a:r>
                <a:rPr lang="en-US" sz="1600" dirty="0"/>
                <a:t>Pileup (PU)</a:t>
              </a:r>
            </a:p>
          </p:txBody>
        </p:sp>
      </p:grpSp>
      <p:pic>
        <p:nvPicPr>
          <p:cNvPr id="18" name="Picture 2" descr="Rare phenomenon observed by ATLAS features the LHC as a high-energy photon  collider | ATLAS Experiment at CERN">
            <a:extLst>
              <a:ext uri="{FF2B5EF4-FFF2-40B4-BE49-F238E27FC236}">
                <a16:creationId xmlns:a16="http://schemas.microsoft.com/office/drawing/2014/main" id="{2C2F4D45-6080-371C-C0A9-31E91B1732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153" y="804703"/>
            <a:ext cx="4801549" cy="3171182"/>
          </a:xfrm>
          <a:prstGeom prst="rect">
            <a:avLst/>
          </a:prstGeom>
          <a:noFill/>
          <a:extLst>
            <a:ext uri="{909E8E84-426E-40DD-AFC4-6F175D3DCCD1}">
              <a14:hiddenFill xmlns:a14="http://schemas.microsoft.com/office/drawing/2010/main">
                <a:solidFill>
                  <a:srgbClr val="FFFFFF"/>
                </a:solidFill>
              </a14:hiddenFill>
            </a:ext>
          </a:extLst>
        </p:spPr>
      </p:pic>
      <p:sp>
        <p:nvSpPr>
          <p:cNvPr id="20" name="Oval 19">
            <a:extLst>
              <a:ext uri="{FF2B5EF4-FFF2-40B4-BE49-F238E27FC236}">
                <a16:creationId xmlns:a16="http://schemas.microsoft.com/office/drawing/2014/main" id="{20C20B7E-DF82-E9A2-D5B1-B278F1968A11}"/>
              </a:ext>
            </a:extLst>
          </p:cNvPr>
          <p:cNvSpPr/>
          <p:nvPr/>
        </p:nvSpPr>
        <p:spPr>
          <a:xfrm>
            <a:off x="1936224" y="1435693"/>
            <a:ext cx="367469" cy="367470"/>
          </a:xfrm>
          <a:prstGeom prst="ellipse">
            <a:avLst/>
          </a:prstGeom>
          <a:noFill/>
          <a:ln w="38100">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ight Brace 24">
            <a:extLst>
              <a:ext uri="{FF2B5EF4-FFF2-40B4-BE49-F238E27FC236}">
                <a16:creationId xmlns:a16="http://schemas.microsoft.com/office/drawing/2014/main" id="{0C2289B0-55DC-E616-B5F6-CF02DCCA307E}"/>
              </a:ext>
            </a:extLst>
          </p:cNvPr>
          <p:cNvSpPr/>
          <p:nvPr/>
        </p:nvSpPr>
        <p:spPr>
          <a:xfrm rot="5400000">
            <a:off x="1356468" y="1223409"/>
            <a:ext cx="154780" cy="1004732"/>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8" name="Right Brace 27">
            <a:extLst>
              <a:ext uri="{FF2B5EF4-FFF2-40B4-BE49-F238E27FC236}">
                <a16:creationId xmlns:a16="http://schemas.microsoft.com/office/drawing/2014/main" id="{D6A7240D-B090-EA88-0E0B-D8C7A94F0F95}"/>
              </a:ext>
            </a:extLst>
          </p:cNvPr>
          <p:cNvSpPr/>
          <p:nvPr/>
        </p:nvSpPr>
        <p:spPr>
          <a:xfrm rot="5400000">
            <a:off x="2496378" y="1542040"/>
            <a:ext cx="154777" cy="367469"/>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TextBox 29">
            <a:extLst>
              <a:ext uri="{FF2B5EF4-FFF2-40B4-BE49-F238E27FC236}">
                <a16:creationId xmlns:a16="http://schemas.microsoft.com/office/drawing/2014/main" id="{FDFED9D4-F191-E8BA-BC34-E235AA29051C}"/>
              </a:ext>
            </a:extLst>
          </p:cNvPr>
          <p:cNvSpPr txBox="1"/>
          <p:nvPr/>
        </p:nvSpPr>
        <p:spPr>
          <a:xfrm>
            <a:off x="1460042" y="4957667"/>
            <a:ext cx="9271916" cy="461665"/>
          </a:xfrm>
          <a:prstGeom prst="rect">
            <a:avLst/>
          </a:prstGeom>
          <a:noFill/>
        </p:spPr>
        <p:txBody>
          <a:bodyPr wrap="square">
            <a:spAutoFit/>
          </a:bodyPr>
          <a:lstStyle/>
          <a:p>
            <a:pPr marL="342900" indent="-342900">
              <a:buFont typeface="Arial" panose="020B0604020202020204" pitchFamily="34" charset="0"/>
              <a:buChar char="•"/>
            </a:pPr>
            <a:r>
              <a:rPr lang="en-US" sz="2400" dirty="0"/>
              <a:t>Leading Collision </a:t>
            </a:r>
            <a:r>
              <a:rPr lang="en-US" sz="2400" dirty="0" err="1"/>
              <a:t>v.s</a:t>
            </a:r>
            <a:r>
              <a:rPr lang="en-US" sz="2400" dirty="0"/>
              <a:t>. Pileup to be identified (a node classification task)</a:t>
            </a:r>
          </a:p>
        </p:txBody>
      </p:sp>
      <p:sp>
        <p:nvSpPr>
          <p:cNvPr id="31" name="TextBox 30">
            <a:extLst>
              <a:ext uri="{FF2B5EF4-FFF2-40B4-BE49-F238E27FC236}">
                <a16:creationId xmlns:a16="http://schemas.microsoft.com/office/drawing/2014/main" id="{770FF8A4-6464-4514-C9EB-699CC9C76CF9}"/>
              </a:ext>
            </a:extLst>
          </p:cNvPr>
          <p:cNvSpPr txBox="1"/>
          <p:nvPr/>
        </p:nvSpPr>
        <p:spPr>
          <a:xfrm>
            <a:off x="1460042" y="5947471"/>
            <a:ext cx="9998179" cy="461665"/>
          </a:xfrm>
          <a:prstGeom prst="rect">
            <a:avLst/>
          </a:prstGeom>
          <a:noFill/>
        </p:spPr>
        <p:txBody>
          <a:bodyPr wrap="square">
            <a:spAutoFit/>
          </a:bodyPr>
          <a:lstStyle/>
          <a:p>
            <a:pPr marL="342900" indent="-342900">
              <a:buFont typeface="Arial" panose="020B0604020202020204" pitchFamily="34" charset="0"/>
              <a:buChar char="•"/>
            </a:pPr>
            <a:r>
              <a:rPr lang="en-US" sz="2400" dirty="0"/>
              <a:t>Pileup levels</a:t>
            </a:r>
            <a:r>
              <a:rPr lang="zh-CN" altLang="en-US" sz="2400" dirty="0"/>
              <a:t> </a:t>
            </a:r>
            <a:r>
              <a:rPr lang="en-US" altLang="zh-CN" sz="2400" dirty="0"/>
              <a:t>(#</a:t>
            </a:r>
            <a:r>
              <a:rPr lang="zh-CN" altLang="en-US" sz="2400" dirty="0"/>
              <a:t> </a:t>
            </a:r>
            <a:r>
              <a:rPr lang="en-US" altLang="zh-CN" sz="2400" dirty="0"/>
              <a:t>pileup</a:t>
            </a:r>
            <a:r>
              <a:rPr lang="zh-CN" altLang="en-US" sz="2400" dirty="0"/>
              <a:t> </a:t>
            </a:r>
            <a:r>
              <a:rPr lang="en-US" altLang="zh-CN" sz="2400" dirty="0"/>
              <a:t>collisions)</a:t>
            </a:r>
            <a:r>
              <a:rPr lang="en-US" sz="2400" dirty="0"/>
              <a:t> may shift in real-world experiments </a:t>
            </a:r>
          </a:p>
        </p:txBody>
      </p:sp>
      <p:sp>
        <p:nvSpPr>
          <p:cNvPr id="47" name="TextBox 46">
            <a:extLst>
              <a:ext uri="{FF2B5EF4-FFF2-40B4-BE49-F238E27FC236}">
                <a16:creationId xmlns:a16="http://schemas.microsoft.com/office/drawing/2014/main" id="{B4BE83AB-5CC0-8CE2-EE0E-2AADF8DF8F78}"/>
              </a:ext>
            </a:extLst>
          </p:cNvPr>
          <p:cNvSpPr txBox="1"/>
          <p:nvPr/>
        </p:nvSpPr>
        <p:spPr>
          <a:xfrm>
            <a:off x="983369" y="4566339"/>
            <a:ext cx="7131464" cy="461665"/>
          </a:xfrm>
          <a:prstGeom prst="rect">
            <a:avLst/>
          </a:prstGeom>
          <a:noFill/>
        </p:spPr>
        <p:txBody>
          <a:bodyPr wrap="square">
            <a:spAutoFit/>
          </a:bodyPr>
          <a:lstStyle/>
          <a:p>
            <a:pPr marL="742950" lvl="1" indent="-285750">
              <a:buFont typeface="Arial" panose="020B0604020202020204" pitchFamily="34" charset="0"/>
              <a:buChar char="•"/>
            </a:pPr>
            <a:r>
              <a:rPr lang="en-US" sz="2400" dirty="0"/>
              <a:t>Noise for downstream analysis</a:t>
            </a:r>
          </a:p>
        </p:txBody>
      </p:sp>
      <p:sp>
        <p:nvSpPr>
          <p:cNvPr id="5" name="TextBox 4">
            <a:extLst>
              <a:ext uri="{FF2B5EF4-FFF2-40B4-BE49-F238E27FC236}">
                <a16:creationId xmlns:a16="http://schemas.microsoft.com/office/drawing/2014/main" id="{44B9CD1A-187E-FEB0-7C19-3685D546A3BB}"/>
              </a:ext>
            </a:extLst>
          </p:cNvPr>
          <p:cNvSpPr txBox="1"/>
          <p:nvPr/>
        </p:nvSpPr>
        <p:spPr>
          <a:xfrm>
            <a:off x="845153" y="5488451"/>
            <a:ext cx="5371489" cy="523220"/>
          </a:xfrm>
          <a:prstGeom prst="rect">
            <a:avLst/>
          </a:prstGeom>
          <a:noFill/>
        </p:spPr>
        <p:txBody>
          <a:bodyPr wrap="square">
            <a:spAutoFit/>
          </a:bodyPr>
          <a:lstStyle/>
          <a:p>
            <a:pPr marL="457200" indent="-457200">
              <a:buFont typeface="Arial" panose="020B0604020202020204" pitchFamily="34" charset="0"/>
              <a:buChar char="•"/>
            </a:pPr>
            <a:r>
              <a:rPr lang="en-US" sz="2800" dirty="0">
                <a:solidFill>
                  <a:srgbClr val="0070C0"/>
                </a:solidFill>
              </a:rPr>
              <a:t>Pileup shifts: </a:t>
            </a:r>
          </a:p>
        </p:txBody>
      </p:sp>
      <p:sp>
        <p:nvSpPr>
          <p:cNvPr id="6" name="TextBox 5">
            <a:extLst>
              <a:ext uri="{FF2B5EF4-FFF2-40B4-BE49-F238E27FC236}">
                <a16:creationId xmlns:a16="http://schemas.microsoft.com/office/drawing/2014/main" id="{7534D000-03C7-8C3F-A41C-42A5F7633517}"/>
              </a:ext>
            </a:extLst>
          </p:cNvPr>
          <p:cNvSpPr txBox="1"/>
          <p:nvPr/>
        </p:nvSpPr>
        <p:spPr>
          <a:xfrm>
            <a:off x="1598553" y="937320"/>
            <a:ext cx="2442869" cy="369332"/>
          </a:xfrm>
          <a:prstGeom prst="rect">
            <a:avLst/>
          </a:prstGeom>
          <a:noFill/>
        </p:spPr>
        <p:txBody>
          <a:bodyPr wrap="square" rtlCol="0">
            <a:spAutoFit/>
          </a:bodyPr>
          <a:lstStyle/>
          <a:p>
            <a:r>
              <a:rPr lang="en-US" dirty="0">
                <a:solidFill>
                  <a:schemeClr val="bg1"/>
                </a:solidFill>
              </a:rPr>
              <a:t>Leading Collision (LC)</a:t>
            </a:r>
          </a:p>
        </p:txBody>
      </p:sp>
      <p:sp>
        <p:nvSpPr>
          <p:cNvPr id="7" name="TextBox 6">
            <a:extLst>
              <a:ext uri="{FF2B5EF4-FFF2-40B4-BE49-F238E27FC236}">
                <a16:creationId xmlns:a16="http://schemas.microsoft.com/office/drawing/2014/main" id="{93975DF5-1A30-BD13-A8F6-05499C9E77C8}"/>
              </a:ext>
            </a:extLst>
          </p:cNvPr>
          <p:cNvSpPr txBox="1"/>
          <p:nvPr/>
        </p:nvSpPr>
        <p:spPr>
          <a:xfrm>
            <a:off x="1078248" y="1793908"/>
            <a:ext cx="1997913" cy="369332"/>
          </a:xfrm>
          <a:prstGeom prst="rect">
            <a:avLst/>
          </a:prstGeom>
          <a:noFill/>
        </p:spPr>
        <p:txBody>
          <a:bodyPr wrap="square" rtlCol="0">
            <a:spAutoFit/>
          </a:bodyPr>
          <a:lstStyle/>
          <a:p>
            <a:r>
              <a:rPr lang="en-US" altLang="zh-CN" dirty="0">
                <a:solidFill>
                  <a:schemeClr val="accent6">
                    <a:lumMod val="60000"/>
                    <a:lumOff val="40000"/>
                  </a:schemeClr>
                </a:solidFill>
              </a:rPr>
              <a:t>Pileup</a:t>
            </a:r>
            <a:r>
              <a:rPr lang="en-US" dirty="0">
                <a:solidFill>
                  <a:schemeClr val="accent6">
                    <a:lumMod val="60000"/>
                    <a:lumOff val="40000"/>
                  </a:schemeClr>
                </a:solidFill>
              </a:rPr>
              <a:t> (PU)</a:t>
            </a:r>
          </a:p>
        </p:txBody>
      </p:sp>
      <p:sp>
        <p:nvSpPr>
          <p:cNvPr id="12" name="TextBox 16">
            <a:extLst>
              <a:ext uri="{FF2B5EF4-FFF2-40B4-BE49-F238E27FC236}">
                <a16:creationId xmlns:a16="http://schemas.microsoft.com/office/drawing/2014/main" id="{5088C86E-DEC1-6498-9A03-B28054C754E4}"/>
              </a:ext>
            </a:extLst>
          </p:cNvPr>
          <p:cNvSpPr txBox="1"/>
          <p:nvPr/>
        </p:nvSpPr>
        <p:spPr>
          <a:xfrm>
            <a:off x="2317529" y="25755"/>
            <a:ext cx="7556941"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600" dirty="0">
                <a:solidFill>
                  <a:srgbClr val="C00000"/>
                </a:solidFill>
                <a:latin typeface="+mj-lt"/>
              </a:rPr>
              <a:t>Pileup Mitigation and Distribution Shifts</a:t>
            </a:r>
          </a:p>
        </p:txBody>
      </p:sp>
      <p:sp>
        <p:nvSpPr>
          <p:cNvPr id="4" name="TextBox 3">
            <a:extLst>
              <a:ext uri="{FF2B5EF4-FFF2-40B4-BE49-F238E27FC236}">
                <a16:creationId xmlns:a16="http://schemas.microsoft.com/office/drawing/2014/main" id="{EF09F92F-0B66-6508-D6B2-65C5F194D135}"/>
              </a:ext>
            </a:extLst>
          </p:cNvPr>
          <p:cNvSpPr txBox="1"/>
          <p:nvPr/>
        </p:nvSpPr>
        <p:spPr>
          <a:xfrm>
            <a:off x="8650801" y="3712685"/>
            <a:ext cx="1664795" cy="369332"/>
          </a:xfrm>
          <a:prstGeom prst="rect">
            <a:avLst/>
          </a:prstGeom>
          <a:noFill/>
        </p:spPr>
        <p:txBody>
          <a:bodyPr wrap="square">
            <a:spAutoFit/>
          </a:bodyPr>
          <a:lstStyle/>
          <a:p>
            <a:r>
              <a:rPr lang="en-US" sz="1800" dirty="0"/>
              <a:t>Pileup levels </a:t>
            </a:r>
            <a:endParaRPr lang="en-US" dirty="0"/>
          </a:p>
        </p:txBody>
      </p:sp>
      <p:sp>
        <p:nvSpPr>
          <p:cNvPr id="11" name="TextBox 10">
            <a:extLst>
              <a:ext uri="{FF2B5EF4-FFF2-40B4-BE49-F238E27FC236}">
                <a16:creationId xmlns:a16="http://schemas.microsoft.com/office/drawing/2014/main" id="{84877ED2-F682-1538-F9F3-D1789273AA98}"/>
              </a:ext>
            </a:extLst>
          </p:cNvPr>
          <p:cNvSpPr txBox="1"/>
          <p:nvPr/>
        </p:nvSpPr>
        <p:spPr>
          <a:xfrm>
            <a:off x="6558275" y="3988313"/>
            <a:ext cx="1435183" cy="369332"/>
          </a:xfrm>
          <a:prstGeom prst="rect">
            <a:avLst/>
          </a:prstGeom>
          <a:noFill/>
        </p:spPr>
        <p:txBody>
          <a:bodyPr wrap="square">
            <a:spAutoFit/>
          </a:bodyPr>
          <a:lstStyle/>
          <a:p>
            <a:r>
              <a:rPr lang="en-US" dirty="0">
                <a:solidFill>
                  <a:srgbClr val="C00000"/>
                </a:solidFill>
              </a:rPr>
              <a:t>Training Data</a:t>
            </a:r>
          </a:p>
        </p:txBody>
      </p:sp>
      <p:sp>
        <p:nvSpPr>
          <p:cNvPr id="19" name="TextBox 18">
            <a:extLst>
              <a:ext uri="{FF2B5EF4-FFF2-40B4-BE49-F238E27FC236}">
                <a16:creationId xmlns:a16="http://schemas.microsoft.com/office/drawing/2014/main" id="{9B113602-A865-CB7E-E8C9-12BD8577A99C}"/>
              </a:ext>
            </a:extLst>
          </p:cNvPr>
          <p:cNvSpPr txBox="1"/>
          <p:nvPr/>
        </p:nvSpPr>
        <p:spPr>
          <a:xfrm>
            <a:off x="6558275" y="4166474"/>
            <a:ext cx="1435183" cy="369332"/>
          </a:xfrm>
          <a:prstGeom prst="rect">
            <a:avLst/>
          </a:prstGeom>
          <a:noFill/>
        </p:spPr>
        <p:txBody>
          <a:bodyPr wrap="square">
            <a:spAutoFit/>
          </a:bodyPr>
          <a:lstStyle/>
          <a:p>
            <a:r>
              <a:rPr lang="en-US" dirty="0">
                <a:solidFill>
                  <a:srgbClr val="C00000"/>
                </a:solidFill>
              </a:rPr>
              <a:t>Training Data</a:t>
            </a:r>
          </a:p>
        </p:txBody>
      </p:sp>
      <p:sp>
        <p:nvSpPr>
          <p:cNvPr id="21" name="Rectangle: Rounded Corners 21">
            <a:extLst>
              <a:ext uri="{FF2B5EF4-FFF2-40B4-BE49-F238E27FC236}">
                <a16:creationId xmlns:a16="http://schemas.microsoft.com/office/drawing/2014/main" id="{7A85020C-3A76-5F00-2B0B-94198E05DA2B}"/>
              </a:ext>
            </a:extLst>
          </p:cNvPr>
          <p:cNvSpPr/>
          <p:nvPr/>
        </p:nvSpPr>
        <p:spPr>
          <a:xfrm>
            <a:off x="1966458" y="1761354"/>
            <a:ext cx="8109034" cy="3853233"/>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4BDA04A0-B426-9A45-6EEF-FD1F39C11523}"/>
              </a:ext>
            </a:extLst>
          </p:cNvPr>
          <p:cNvGrpSpPr/>
          <p:nvPr/>
        </p:nvGrpSpPr>
        <p:grpSpPr>
          <a:xfrm>
            <a:off x="2451975" y="2040421"/>
            <a:ext cx="7113718" cy="2786498"/>
            <a:chOff x="212837" y="1504317"/>
            <a:chExt cx="3323732" cy="1301932"/>
          </a:xfrm>
        </p:grpSpPr>
        <p:pic>
          <p:nvPicPr>
            <p:cNvPr id="23" name="Picture 22">
              <a:extLst>
                <a:ext uri="{FF2B5EF4-FFF2-40B4-BE49-F238E27FC236}">
                  <a16:creationId xmlns:a16="http://schemas.microsoft.com/office/drawing/2014/main" id="{4F257B67-6E27-7510-9E3D-B5D3E7250080}"/>
                </a:ext>
              </a:extLst>
            </p:cNvPr>
            <p:cNvPicPr>
              <a:picLocks noChangeAspect="1"/>
            </p:cNvPicPr>
            <p:nvPr/>
          </p:nvPicPr>
          <p:blipFill>
            <a:blip r:embed="rId5"/>
            <a:stretch>
              <a:fillRect/>
            </a:stretch>
          </p:blipFill>
          <p:spPr>
            <a:xfrm>
              <a:off x="212837" y="1504317"/>
              <a:ext cx="1639672" cy="1301932"/>
            </a:xfrm>
            <a:prstGeom prst="rect">
              <a:avLst/>
            </a:prstGeom>
          </p:spPr>
        </p:pic>
        <p:pic>
          <p:nvPicPr>
            <p:cNvPr id="26" name="Picture 25">
              <a:extLst>
                <a:ext uri="{FF2B5EF4-FFF2-40B4-BE49-F238E27FC236}">
                  <a16:creationId xmlns:a16="http://schemas.microsoft.com/office/drawing/2014/main" id="{63A0A10E-DC63-4D68-CD31-E370B3D783C0}"/>
                </a:ext>
              </a:extLst>
            </p:cNvPr>
            <p:cNvPicPr>
              <a:picLocks noChangeAspect="1"/>
            </p:cNvPicPr>
            <p:nvPr/>
          </p:nvPicPr>
          <p:blipFill>
            <a:blip r:embed="rId6"/>
            <a:stretch>
              <a:fillRect/>
            </a:stretch>
          </p:blipFill>
          <p:spPr>
            <a:xfrm>
              <a:off x="1898122" y="1504318"/>
              <a:ext cx="1638447" cy="1301930"/>
            </a:xfrm>
            <a:prstGeom prst="rect">
              <a:avLst/>
            </a:prstGeom>
          </p:spPr>
        </p:pic>
        <p:sp>
          <p:nvSpPr>
            <p:cNvPr id="27" name="Rectangle 26">
              <a:extLst>
                <a:ext uri="{FF2B5EF4-FFF2-40B4-BE49-F238E27FC236}">
                  <a16:creationId xmlns:a16="http://schemas.microsoft.com/office/drawing/2014/main" id="{789A626E-8A24-3EDF-374A-4E7AFAA8035E}"/>
                </a:ext>
              </a:extLst>
            </p:cNvPr>
            <p:cNvSpPr/>
            <p:nvPr/>
          </p:nvSpPr>
          <p:spPr>
            <a:xfrm>
              <a:off x="502224" y="1673460"/>
              <a:ext cx="202626" cy="1486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B15DD0B8-7003-8348-9EEC-779C0F7AF459}"/>
                </a:ext>
              </a:extLst>
            </p:cNvPr>
            <p:cNvSpPr/>
            <p:nvPr/>
          </p:nvSpPr>
          <p:spPr>
            <a:xfrm>
              <a:off x="392829" y="1639961"/>
              <a:ext cx="468041" cy="2156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PU</a:t>
              </a:r>
              <a:r>
                <a:rPr lang="en-US" b="1" dirty="0"/>
                <a:t>U</a:t>
              </a:r>
              <a:endParaRPr lang="en-US" sz="5400" b="1" dirty="0"/>
            </a:p>
          </p:txBody>
        </p:sp>
      </p:grpSp>
      <p:sp>
        <p:nvSpPr>
          <p:cNvPr id="32" name="TextBox 31">
            <a:extLst>
              <a:ext uri="{FF2B5EF4-FFF2-40B4-BE49-F238E27FC236}">
                <a16:creationId xmlns:a16="http://schemas.microsoft.com/office/drawing/2014/main" id="{075D455D-BB25-31C9-5D01-5ABD46935F7D}"/>
              </a:ext>
            </a:extLst>
          </p:cNvPr>
          <p:cNvSpPr txBox="1"/>
          <p:nvPr/>
        </p:nvSpPr>
        <p:spPr>
          <a:xfrm>
            <a:off x="3584686" y="4889103"/>
            <a:ext cx="1551579" cy="400110"/>
          </a:xfrm>
          <a:prstGeom prst="rect">
            <a:avLst/>
          </a:prstGeom>
          <a:noFill/>
        </p:spPr>
        <p:txBody>
          <a:bodyPr wrap="none" rtlCol="0">
            <a:spAutoFit/>
          </a:bodyPr>
          <a:lstStyle/>
          <a:p>
            <a:r>
              <a:rPr lang="en-US" altLang="zh-CN" sz="2000" b="1" dirty="0"/>
              <a:t>PU level = 30</a:t>
            </a:r>
            <a:endParaRPr lang="en-US" sz="2000" b="1" dirty="0"/>
          </a:p>
        </p:txBody>
      </p:sp>
      <p:sp>
        <p:nvSpPr>
          <p:cNvPr id="34" name="TextBox 33">
            <a:extLst>
              <a:ext uri="{FF2B5EF4-FFF2-40B4-BE49-F238E27FC236}">
                <a16:creationId xmlns:a16="http://schemas.microsoft.com/office/drawing/2014/main" id="{1357D5B3-F032-2778-84D9-6BA7DBB10880}"/>
              </a:ext>
            </a:extLst>
          </p:cNvPr>
          <p:cNvSpPr txBox="1"/>
          <p:nvPr/>
        </p:nvSpPr>
        <p:spPr>
          <a:xfrm>
            <a:off x="6956061" y="4884874"/>
            <a:ext cx="1551579" cy="400110"/>
          </a:xfrm>
          <a:prstGeom prst="rect">
            <a:avLst/>
          </a:prstGeom>
          <a:noFill/>
        </p:spPr>
        <p:txBody>
          <a:bodyPr wrap="none" rtlCol="0">
            <a:spAutoFit/>
          </a:bodyPr>
          <a:lstStyle/>
          <a:p>
            <a:r>
              <a:rPr lang="en-US" altLang="zh-CN" sz="2000" b="1" dirty="0"/>
              <a:t>PU level = 10</a:t>
            </a:r>
            <a:endParaRPr lang="en-US" sz="2000" b="1" dirty="0"/>
          </a:p>
        </p:txBody>
      </p:sp>
    </p:spTree>
    <p:extLst>
      <p:ext uri="{BB962C8B-B14F-4D97-AF65-F5344CB8AC3E}">
        <p14:creationId xmlns:p14="http://schemas.microsoft.com/office/powerpoint/2010/main" val="100252322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8</a:t>
            </a:fld>
            <a:endParaRPr lang="en-US"/>
          </a:p>
        </p:txBody>
      </p:sp>
      <p:sp>
        <p:nvSpPr>
          <p:cNvPr id="24" name="TextBox 23">
            <a:extLst>
              <a:ext uri="{FF2B5EF4-FFF2-40B4-BE49-F238E27FC236}">
                <a16:creationId xmlns:a16="http://schemas.microsoft.com/office/drawing/2014/main" id="{47A740CE-E93F-8FA1-45B1-BD1910595323}"/>
              </a:ext>
            </a:extLst>
          </p:cNvPr>
          <p:cNvSpPr txBox="1"/>
          <p:nvPr/>
        </p:nvSpPr>
        <p:spPr>
          <a:xfrm>
            <a:off x="614762" y="4222696"/>
            <a:ext cx="5880042" cy="461665"/>
          </a:xfrm>
          <a:prstGeom prst="rect">
            <a:avLst/>
          </a:prstGeom>
          <a:noFill/>
        </p:spPr>
        <p:txBody>
          <a:bodyPr wrap="square">
            <a:spAutoFit/>
          </a:bodyPr>
          <a:lstStyle/>
          <a:p>
            <a:r>
              <a:rPr lang="en-US" altLang="zh-CN" sz="2400" dirty="0">
                <a:solidFill>
                  <a:srgbClr val="C00000"/>
                </a:solidFill>
              </a:rPr>
              <a:t> </a:t>
            </a:r>
            <a:endParaRPr lang="en-US" sz="2400" dirty="0">
              <a:solidFill>
                <a:srgbClr val="C00000"/>
              </a:solidFill>
            </a:endParaRPr>
          </a:p>
        </p:txBody>
      </p:sp>
      <p:grpSp>
        <p:nvGrpSpPr>
          <p:cNvPr id="2" name="Group 1">
            <a:extLst>
              <a:ext uri="{FF2B5EF4-FFF2-40B4-BE49-F238E27FC236}">
                <a16:creationId xmlns:a16="http://schemas.microsoft.com/office/drawing/2014/main" id="{F5B2D1C5-0B5A-B9CD-01CE-A6C9CEFD0253}"/>
              </a:ext>
            </a:extLst>
          </p:cNvPr>
          <p:cNvGrpSpPr/>
          <p:nvPr/>
        </p:nvGrpSpPr>
        <p:grpSpPr>
          <a:xfrm>
            <a:off x="6986006" y="804703"/>
            <a:ext cx="3611550" cy="2534893"/>
            <a:chOff x="3279094" y="195791"/>
            <a:chExt cx="1519066" cy="1066210"/>
          </a:xfrm>
        </p:grpSpPr>
        <p:grpSp>
          <p:nvGrpSpPr>
            <p:cNvPr id="3" name="Group 2">
              <a:extLst>
                <a:ext uri="{FF2B5EF4-FFF2-40B4-BE49-F238E27FC236}">
                  <a16:creationId xmlns:a16="http://schemas.microsoft.com/office/drawing/2014/main" id="{64164EA6-4735-0B1F-F589-A662D4B052BB}"/>
                </a:ext>
              </a:extLst>
            </p:cNvPr>
            <p:cNvGrpSpPr/>
            <p:nvPr/>
          </p:nvGrpSpPr>
          <p:grpSpPr>
            <a:xfrm>
              <a:off x="3279094" y="195791"/>
              <a:ext cx="1400470" cy="1066210"/>
              <a:chOff x="3279094" y="195791"/>
              <a:chExt cx="1400470" cy="1066210"/>
            </a:xfrm>
          </p:grpSpPr>
          <p:pic>
            <p:nvPicPr>
              <p:cNvPr id="16" name="Picture 15">
                <a:extLst>
                  <a:ext uri="{FF2B5EF4-FFF2-40B4-BE49-F238E27FC236}">
                    <a16:creationId xmlns:a16="http://schemas.microsoft.com/office/drawing/2014/main" id="{E326E7CE-E991-FFAE-A412-1326655C3C58}"/>
                  </a:ext>
                </a:extLst>
              </p:cNvPr>
              <p:cNvPicPr>
                <a:picLocks noChangeAspect="1"/>
              </p:cNvPicPr>
              <p:nvPr/>
            </p:nvPicPr>
            <p:blipFill rotWithShape="1">
              <a:blip r:embed="rId3"/>
              <a:srcRect l="3594" r="-1" b="5446"/>
              <a:stretch/>
            </p:blipFill>
            <p:spPr>
              <a:xfrm>
                <a:off x="3279094" y="195791"/>
                <a:ext cx="1400470" cy="1066210"/>
              </a:xfrm>
              <a:prstGeom prst="rect">
                <a:avLst/>
              </a:prstGeom>
            </p:spPr>
          </p:pic>
          <p:sp>
            <p:nvSpPr>
              <p:cNvPr id="17" name="Rectangle: Rounded Corners 16">
                <a:extLst>
                  <a:ext uri="{FF2B5EF4-FFF2-40B4-BE49-F238E27FC236}">
                    <a16:creationId xmlns:a16="http://schemas.microsoft.com/office/drawing/2014/main" id="{6BAF59BD-298F-8305-EA00-F3F41A43280B}"/>
                  </a:ext>
                </a:extLst>
              </p:cNvPr>
              <p:cNvSpPr/>
              <p:nvPr/>
            </p:nvSpPr>
            <p:spPr>
              <a:xfrm>
                <a:off x="3342391" y="227688"/>
                <a:ext cx="500831" cy="70951"/>
              </a:xfrm>
              <a:prstGeom prst="round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Oval 7">
              <a:extLst>
                <a:ext uri="{FF2B5EF4-FFF2-40B4-BE49-F238E27FC236}">
                  <a16:creationId xmlns:a16="http://schemas.microsoft.com/office/drawing/2014/main" id="{6B01AA9C-644F-17F9-0CBD-0C5CCDD51C41}"/>
                </a:ext>
              </a:extLst>
            </p:cNvPr>
            <p:cNvSpPr/>
            <p:nvPr/>
          </p:nvSpPr>
          <p:spPr>
            <a:xfrm>
              <a:off x="3378154" y="240303"/>
              <a:ext cx="45719" cy="45719"/>
            </a:xfrm>
            <a:prstGeom prst="ellipse">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Oval 12">
              <a:extLst>
                <a:ext uri="{FF2B5EF4-FFF2-40B4-BE49-F238E27FC236}">
                  <a16:creationId xmlns:a16="http://schemas.microsoft.com/office/drawing/2014/main" id="{95B2CEB9-23A0-2AE2-75BF-9000AE9A30B9}"/>
                </a:ext>
              </a:extLst>
            </p:cNvPr>
            <p:cNvSpPr/>
            <p:nvPr/>
          </p:nvSpPr>
          <p:spPr>
            <a:xfrm>
              <a:off x="4195634" y="240302"/>
              <a:ext cx="45719" cy="45719"/>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DD80A45-A1F4-BBD5-3C4A-3557A14061DF}"/>
                </a:ext>
              </a:extLst>
            </p:cNvPr>
            <p:cNvSpPr txBox="1"/>
            <p:nvPr/>
          </p:nvSpPr>
          <p:spPr>
            <a:xfrm>
              <a:off x="3407502" y="195791"/>
              <a:ext cx="840349" cy="142400"/>
            </a:xfrm>
            <a:prstGeom prst="rect">
              <a:avLst/>
            </a:prstGeom>
            <a:noFill/>
          </p:spPr>
          <p:txBody>
            <a:bodyPr wrap="square" rtlCol="0">
              <a:spAutoFit/>
            </a:bodyPr>
            <a:lstStyle/>
            <a:p>
              <a:r>
                <a:rPr lang="en-US" sz="1600" dirty="0"/>
                <a:t>Leading Collision (LC)</a:t>
              </a:r>
            </a:p>
          </p:txBody>
        </p:sp>
        <p:sp>
          <p:nvSpPr>
            <p:cNvPr id="15" name="TextBox 14">
              <a:extLst>
                <a:ext uri="{FF2B5EF4-FFF2-40B4-BE49-F238E27FC236}">
                  <a16:creationId xmlns:a16="http://schemas.microsoft.com/office/drawing/2014/main" id="{FCCE6192-9878-8768-ED09-3FF0F9842A56}"/>
                </a:ext>
              </a:extLst>
            </p:cNvPr>
            <p:cNvSpPr txBox="1"/>
            <p:nvPr/>
          </p:nvSpPr>
          <p:spPr>
            <a:xfrm>
              <a:off x="4237472" y="201142"/>
              <a:ext cx="560688" cy="142400"/>
            </a:xfrm>
            <a:prstGeom prst="rect">
              <a:avLst/>
            </a:prstGeom>
            <a:noFill/>
          </p:spPr>
          <p:txBody>
            <a:bodyPr wrap="square" rtlCol="0">
              <a:spAutoFit/>
            </a:bodyPr>
            <a:lstStyle/>
            <a:p>
              <a:r>
                <a:rPr lang="en-US" sz="1600" dirty="0"/>
                <a:t>Pileup (PU)</a:t>
              </a:r>
            </a:p>
          </p:txBody>
        </p:sp>
      </p:grpSp>
      <p:pic>
        <p:nvPicPr>
          <p:cNvPr id="18" name="Picture 2" descr="Rare phenomenon observed by ATLAS features the LHC as a high-energy photon  collider | ATLAS Experiment at CERN">
            <a:extLst>
              <a:ext uri="{FF2B5EF4-FFF2-40B4-BE49-F238E27FC236}">
                <a16:creationId xmlns:a16="http://schemas.microsoft.com/office/drawing/2014/main" id="{2C2F4D45-6080-371C-C0A9-31E91B1732F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45153" y="804703"/>
            <a:ext cx="4801549" cy="3171182"/>
          </a:xfrm>
          <a:prstGeom prst="rect">
            <a:avLst/>
          </a:prstGeom>
          <a:noFill/>
          <a:extLst>
            <a:ext uri="{909E8E84-426E-40DD-AFC4-6F175D3DCCD1}">
              <a14:hiddenFill xmlns:a14="http://schemas.microsoft.com/office/drawing/2010/main">
                <a:solidFill>
                  <a:srgbClr val="FFFFFF"/>
                </a:solidFill>
              </a14:hiddenFill>
            </a:ext>
          </a:extLst>
        </p:spPr>
      </p:pic>
      <p:sp>
        <p:nvSpPr>
          <p:cNvPr id="45" name="TextBox 44">
            <a:extLst>
              <a:ext uri="{FF2B5EF4-FFF2-40B4-BE49-F238E27FC236}">
                <a16:creationId xmlns:a16="http://schemas.microsoft.com/office/drawing/2014/main" id="{51B65CD1-1FEA-136D-4636-034167B0EFCD}"/>
              </a:ext>
            </a:extLst>
          </p:cNvPr>
          <p:cNvSpPr txBox="1"/>
          <p:nvPr/>
        </p:nvSpPr>
        <p:spPr>
          <a:xfrm>
            <a:off x="6558275" y="4166474"/>
            <a:ext cx="1435183" cy="369332"/>
          </a:xfrm>
          <a:prstGeom prst="rect">
            <a:avLst/>
          </a:prstGeom>
          <a:noFill/>
        </p:spPr>
        <p:txBody>
          <a:bodyPr wrap="square">
            <a:spAutoFit/>
          </a:bodyPr>
          <a:lstStyle/>
          <a:p>
            <a:r>
              <a:rPr lang="en-US" dirty="0">
                <a:solidFill>
                  <a:srgbClr val="C00000"/>
                </a:solidFill>
              </a:rPr>
              <a:t>Training Data</a:t>
            </a:r>
          </a:p>
        </p:txBody>
      </p:sp>
      <p:sp>
        <p:nvSpPr>
          <p:cNvPr id="22" name="Rectangle: Rounded Corners 21">
            <a:extLst>
              <a:ext uri="{FF2B5EF4-FFF2-40B4-BE49-F238E27FC236}">
                <a16:creationId xmlns:a16="http://schemas.microsoft.com/office/drawing/2014/main" id="{596F2058-5AC8-F1A6-242E-9BD2D8BD9B87}"/>
              </a:ext>
            </a:extLst>
          </p:cNvPr>
          <p:cNvSpPr/>
          <p:nvPr/>
        </p:nvSpPr>
        <p:spPr>
          <a:xfrm>
            <a:off x="1966458" y="1761354"/>
            <a:ext cx="8109034" cy="3853233"/>
          </a:xfrm>
          <a:prstGeom prst="round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5" name="Group 34">
            <a:extLst>
              <a:ext uri="{FF2B5EF4-FFF2-40B4-BE49-F238E27FC236}">
                <a16:creationId xmlns:a16="http://schemas.microsoft.com/office/drawing/2014/main" id="{0F8A6142-E477-192A-9AC8-D65B83807E52}"/>
              </a:ext>
            </a:extLst>
          </p:cNvPr>
          <p:cNvGrpSpPr/>
          <p:nvPr/>
        </p:nvGrpSpPr>
        <p:grpSpPr>
          <a:xfrm>
            <a:off x="2451975" y="2040421"/>
            <a:ext cx="7113718" cy="2786498"/>
            <a:chOff x="212837" y="1504317"/>
            <a:chExt cx="3323732" cy="1301932"/>
          </a:xfrm>
        </p:grpSpPr>
        <p:pic>
          <p:nvPicPr>
            <p:cNvPr id="37" name="Picture 36">
              <a:extLst>
                <a:ext uri="{FF2B5EF4-FFF2-40B4-BE49-F238E27FC236}">
                  <a16:creationId xmlns:a16="http://schemas.microsoft.com/office/drawing/2014/main" id="{72757442-D543-2989-1667-E3AEAB075B93}"/>
                </a:ext>
              </a:extLst>
            </p:cNvPr>
            <p:cNvPicPr>
              <a:picLocks noChangeAspect="1"/>
            </p:cNvPicPr>
            <p:nvPr/>
          </p:nvPicPr>
          <p:blipFill>
            <a:blip r:embed="rId5"/>
            <a:stretch>
              <a:fillRect/>
            </a:stretch>
          </p:blipFill>
          <p:spPr>
            <a:xfrm>
              <a:off x="212837" y="1504317"/>
              <a:ext cx="1639672" cy="1301932"/>
            </a:xfrm>
            <a:prstGeom prst="rect">
              <a:avLst/>
            </a:prstGeom>
          </p:spPr>
        </p:pic>
        <p:pic>
          <p:nvPicPr>
            <p:cNvPr id="38" name="Picture 37">
              <a:extLst>
                <a:ext uri="{FF2B5EF4-FFF2-40B4-BE49-F238E27FC236}">
                  <a16:creationId xmlns:a16="http://schemas.microsoft.com/office/drawing/2014/main" id="{EFD1D68F-5E0A-8B75-EE33-634A6D323D06}"/>
                </a:ext>
              </a:extLst>
            </p:cNvPr>
            <p:cNvPicPr>
              <a:picLocks noChangeAspect="1"/>
            </p:cNvPicPr>
            <p:nvPr/>
          </p:nvPicPr>
          <p:blipFill>
            <a:blip r:embed="rId6"/>
            <a:stretch>
              <a:fillRect/>
            </a:stretch>
          </p:blipFill>
          <p:spPr>
            <a:xfrm>
              <a:off x="1898122" y="1504318"/>
              <a:ext cx="1638447" cy="1301930"/>
            </a:xfrm>
            <a:prstGeom prst="rect">
              <a:avLst/>
            </a:prstGeom>
          </p:spPr>
        </p:pic>
        <p:sp>
          <p:nvSpPr>
            <p:cNvPr id="39" name="Rectangle 38">
              <a:extLst>
                <a:ext uri="{FF2B5EF4-FFF2-40B4-BE49-F238E27FC236}">
                  <a16:creationId xmlns:a16="http://schemas.microsoft.com/office/drawing/2014/main" id="{69B8EE03-ACA7-87C2-9827-7C32567C8BB2}"/>
                </a:ext>
              </a:extLst>
            </p:cNvPr>
            <p:cNvSpPr/>
            <p:nvPr/>
          </p:nvSpPr>
          <p:spPr>
            <a:xfrm>
              <a:off x="502224" y="1673460"/>
              <a:ext cx="202626" cy="14861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0F478F6E-F23E-B9EC-ED32-389D7ED0B657}"/>
                </a:ext>
              </a:extLst>
            </p:cNvPr>
            <p:cNvSpPr/>
            <p:nvPr/>
          </p:nvSpPr>
          <p:spPr>
            <a:xfrm>
              <a:off x="392829" y="1639961"/>
              <a:ext cx="468041" cy="215612"/>
            </a:xfrm>
            <a:prstGeom prst="rect">
              <a:avLst/>
            </a:prstGeom>
            <a:no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latin typeface="+mj-lt"/>
                </a:rPr>
                <a:t>PU</a:t>
              </a:r>
              <a:r>
                <a:rPr lang="en-US" b="1" dirty="0"/>
                <a:t>U</a:t>
              </a:r>
              <a:endParaRPr lang="en-US" sz="5400" b="1" dirty="0"/>
            </a:p>
          </p:txBody>
        </p:sp>
      </p:grpSp>
      <p:sp>
        <p:nvSpPr>
          <p:cNvPr id="43" name="TextBox 42">
            <a:extLst>
              <a:ext uri="{FF2B5EF4-FFF2-40B4-BE49-F238E27FC236}">
                <a16:creationId xmlns:a16="http://schemas.microsoft.com/office/drawing/2014/main" id="{6466B21B-4BC1-0033-AAA5-8527166F9AA1}"/>
              </a:ext>
            </a:extLst>
          </p:cNvPr>
          <p:cNvSpPr txBox="1"/>
          <p:nvPr/>
        </p:nvSpPr>
        <p:spPr>
          <a:xfrm>
            <a:off x="3584686" y="4889103"/>
            <a:ext cx="1551579" cy="400110"/>
          </a:xfrm>
          <a:prstGeom prst="rect">
            <a:avLst/>
          </a:prstGeom>
          <a:noFill/>
        </p:spPr>
        <p:txBody>
          <a:bodyPr wrap="none" rtlCol="0">
            <a:spAutoFit/>
          </a:bodyPr>
          <a:lstStyle/>
          <a:p>
            <a:r>
              <a:rPr lang="en-US" altLang="zh-CN" sz="2000" b="1" dirty="0"/>
              <a:t>PU level = 30</a:t>
            </a:r>
            <a:endParaRPr lang="en-US" sz="2000" b="1" dirty="0"/>
          </a:p>
        </p:txBody>
      </p:sp>
      <p:sp>
        <p:nvSpPr>
          <p:cNvPr id="46" name="TextBox 45">
            <a:extLst>
              <a:ext uri="{FF2B5EF4-FFF2-40B4-BE49-F238E27FC236}">
                <a16:creationId xmlns:a16="http://schemas.microsoft.com/office/drawing/2014/main" id="{B99CAC03-0947-5789-D800-47571769F359}"/>
              </a:ext>
            </a:extLst>
          </p:cNvPr>
          <p:cNvSpPr txBox="1"/>
          <p:nvPr/>
        </p:nvSpPr>
        <p:spPr>
          <a:xfrm>
            <a:off x="6956061" y="4884874"/>
            <a:ext cx="1551579" cy="400110"/>
          </a:xfrm>
          <a:prstGeom prst="rect">
            <a:avLst/>
          </a:prstGeom>
          <a:noFill/>
        </p:spPr>
        <p:txBody>
          <a:bodyPr wrap="none" rtlCol="0">
            <a:spAutoFit/>
          </a:bodyPr>
          <a:lstStyle/>
          <a:p>
            <a:r>
              <a:rPr lang="en-US" altLang="zh-CN" sz="2000" b="1" dirty="0"/>
              <a:t>PU level = 10</a:t>
            </a:r>
            <a:endParaRPr lang="en-US" sz="2000" b="1" dirty="0"/>
          </a:p>
        </p:txBody>
      </p:sp>
      <p:sp>
        <p:nvSpPr>
          <p:cNvPr id="7" name="TextBox 16">
            <a:extLst>
              <a:ext uri="{FF2B5EF4-FFF2-40B4-BE49-F238E27FC236}">
                <a16:creationId xmlns:a16="http://schemas.microsoft.com/office/drawing/2014/main" id="{F5A0F489-8F8C-F0DC-7308-DCB311FFC8C0}"/>
              </a:ext>
            </a:extLst>
          </p:cNvPr>
          <p:cNvSpPr txBox="1"/>
          <p:nvPr/>
        </p:nvSpPr>
        <p:spPr>
          <a:xfrm>
            <a:off x="2317529" y="25755"/>
            <a:ext cx="7556941" cy="646331"/>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sz="3600" dirty="0">
                <a:solidFill>
                  <a:srgbClr val="C00000"/>
                </a:solidFill>
                <a:latin typeface="+mj-lt"/>
              </a:rPr>
              <a:t>Pileup Mitigation and Distribution Shifts</a:t>
            </a:r>
          </a:p>
        </p:txBody>
      </p:sp>
      <p:sp>
        <p:nvSpPr>
          <p:cNvPr id="4" name="TextBox 3">
            <a:extLst>
              <a:ext uri="{FF2B5EF4-FFF2-40B4-BE49-F238E27FC236}">
                <a16:creationId xmlns:a16="http://schemas.microsoft.com/office/drawing/2014/main" id="{AB2ACC01-424A-6F71-D32D-9F7CAFB469D6}"/>
              </a:ext>
            </a:extLst>
          </p:cNvPr>
          <p:cNvSpPr txBox="1"/>
          <p:nvPr/>
        </p:nvSpPr>
        <p:spPr>
          <a:xfrm>
            <a:off x="139057" y="5668151"/>
            <a:ext cx="12068881" cy="830997"/>
          </a:xfrm>
          <a:prstGeom prst="rect">
            <a:avLst/>
          </a:prstGeom>
          <a:noFill/>
        </p:spPr>
        <p:txBody>
          <a:bodyPr wrap="none" rtlCol="0">
            <a:spAutoFit/>
          </a:bodyPr>
          <a:lstStyle/>
          <a:p>
            <a:r>
              <a:rPr lang="en-US" altLang="zh-CN" sz="2400" dirty="0"/>
              <a:t>Effective</a:t>
            </a:r>
            <a:r>
              <a:rPr lang="zh-CN" altLang="en-US" sz="2400" dirty="0"/>
              <a:t> </a:t>
            </a:r>
            <a:r>
              <a:rPr lang="en-US" altLang="zh-CN" sz="2400" dirty="0"/>
              <a:t>pileup</a:t>
            </a:r>
            <a:r>
              <a:rPr lang="zh-CN" altLang="en-US" sz="2400" dirty="0"/>
              <a:t> </a:t>
            </a:r>
            <a:r>
              <a:rPr lang="en-US" altLang="zh-CN" sz="2400" dirty="0"/>
              <a:t>mitigation</a:t>
            </a:r>
            <a:r>
              <a:rPr lang="zh-CN" altLang="en-US" sz="2400" dirty="0"/>
              <a:t> </a:t>
            </a:r>
            <a:r>
              <a:rPr lang="en-US" altLang="zh-CN" sz="2400" dirty="0"/>
              <a:t>algorithms</a:t>
            </a:r>
            <a:r>
              <a:rPr lang="zh-CN" altLang="en-US" sz="2400" dirty="0"/>
              <a:t> </a:t>
            </a:r>
            <a:r>
              <a:rPr lang="en-US" altLang="zh-CN" sz="2400" dirty="0"/>
              <a:t>need</a:t>
            </a:r>
            <a:r>
              <a:rPr lang="zh-CN" altLang="en-US" sz="2400" dirty="0"/>
              <a:t> </a:t>
            </a:r>
            <a:r>
              <a:rPr lang="en-US" altLang="zh-CN" sz="2400" dirty="0"/>
              <a:t>to</a:t>
            </a:r>
            <a:r>
              <a:rPr lang="zh-CN" altLang="en-US" sz="2400" dirty="0"/>
              <a:t> </a:t>
            </a:r>
            <a:r>
              <a:rPr lang="en-US" altLang="zh-CN" sz="2400" dirty="0"/>
              <a:t>leverage</a:t>
            </a:r>
            <a:r>
              <a:rPr lang="zh-CN" altLang="en-US" sz="2400" dirty="0"/>
              <a:t> </a:t>
            </a:r>
            <a:r>
              <a:rPr lang="en-US" altLang="zh-CN" sz="2400" b="1" dirty="0"/>
              <a:t>the</a:t>
            </a:r>
            <a:r>
              <a:rPr lang="zh-CN" altLang="en-US" sz="2400" b="1" dirty="0"/>
              <a:t> </a:t>
            </a:r>
            <a:r>
              <a:rPr lang="en-US" altLang="zh-CN" sz="2400" b="1" dirty="0"/>
              <a:t>dependence</a:t>
            </a:r>
            <a:r>
              <a:rPr lang="zh-CN" altLang="en-US" sz="2400" b="1" dirty="0"/>
              <a:t> </a:t>
            </a:r>
            <a:r>
              <a:rPr lang="en-US" altLang="zh-CN" sz="2400" b="1" dirty="0"/>
              <a:t>between</a:t>
            </a:r>
            <a:r>
              <a:rPr lang="zh-CN" altLang="en-US" sz="2400" b="1" dirty="0"/>
              <a:t> </a:t>
            </a:r>
            <a:r>
              <a:rPr lang="en-US" altLang="zh-CN" sz="2400" b="1" dirty="0"/>
              <a:t>the</a:t>
            </a:r>
            <a:r>
              <a:rPr lang="zh-CN" altLang="en-US" sz="2400" b="1" dirty="0"/>
              <a:t> </a:t>
            </a:r>
            <a:r>
              <a:rPr lang="en-US" altLang="zh-CN" sz="2400" b="1" dirty="0"/>
              <a:t>particles</a:t>
            </a:r>
            <a:r>
              <a:rPr lang="en-US" altLang="zh-CN" sz="2400" dirty="0"/>
              <a:t>.</a:t>
            </a:r>
          </a:p>
          <a:p>
            <a:pPr algn="ctr"/>
            <a:r>
              <a:rPr lang="en-US" altLang="zh-CN" sz="2400" dirty="0">
                <a:solidFill>
                  <a:srgbClr val="C00000"/>
                </a:solidFill>
              </a:rPr>
              <a:t>Such</a:t>
            </a:r>
            <a:r>
              <a:rPr lang="zh-CN" altLang="en-US" sz="2400" dirty="0">
                <a:solidFill>
                  <a:srgbClr val="C00000"/>
                </a:solidFill>
              </a:rPr>
              <a:t> </a:t>
            </a:r>
            <a:r>
              <a:rPr lang="en-US" altLang="zh-CN" sz="2400" dirty="0">
                <a:solidFill>
                  <a:srgbClr val="C00000"/>
                </a:solidFill>
              </a:rPr>
              <a:t>a</a:t>
            </a:r>
            <a:r>
              <a:rPr lang="zh-CN" altLang="en-US" sz="2400" dirty="0">
                <a:solidFill>
                  <a:srgbClr val="C00000"/>
                </a:solidFill>
              </a:rPr>
              <a:t> </a:t>
            </a:r>
            <a:r>
              <a:rPr lang="en-US" altLang="zh-CN" sz="2400" dirty="0">
                <a:solidFill>
                  <a:srgbClr val="C00000"/>
                </a:solidFill>
              </a:rPr>
              <a:t>dependence</a:t>
            </a:r>
            <a:r>
              <a:rPr lang="zh-CN" altLang="en-US" sz="2400" dirty="0">
                <a:solidFill>
                  <a:srgbClr val="C00000"/>
                </a:solidFill>
              </a:rPr>
              <a:t> </a:t>
            </a:r>
            <a:r>
              <a:rPr lang="en-US" altLang="zh-CN" sz="2400" dirty="0">
                <a:solidFill>
                  <a:srgbClr val="C00000"/>
                </a:solidFill>
              </a:rPr>
              <a:t>(non-IID)</a:t>
            </a:r>
            <a:r>
              <a:rPr lang="zh-CN" altLang="en-US" sz="2400" dirty="0">
                <a:solidFill>
                  <a:srgbClr val="C00000"/>
                </a:solidFill>
              </a:rPr>
              <a:t> </a:t>
            </a:r>
            <a:r>
              <a:rPr lang="en-US" altLang="zh-CN" sz="2400" dirty="0">
                <a:solidFill>
                  <a:srgbClr val="C00000"/>
                </a:solidFill>
              </a:rPr>
              <a:t>is</a:t>
            </a:r>
            <a:r>
              <a:rPr lang="zh-CN" altLang="en-US" sz="2400" dirty="0">
                <a:solidFill>
                  <a:srgbClr val="C00000"/>
                </a:solidFill>
              </a:rPr>
              <a:t> </a:t>
            </a:r>
            <a:r>
              <a:rPr lang="en-US" altLang="zh-CN" sz="2400" dirty="0">
                <a:solidFill>
                  <a:srgbClr val="C00000"/>
                </a:solidFill>
              </a:rPr>
              <a:t>shifted!</a:t>
            </a:r>
            <a:r>
              <a:rPr lang="zh-CN" altLang="en-US" sz="2400" dirty="0">
                <a:solidFill>
                  <a:srgbClr val="C00000"/>
                </a:solidFill>
              </a:rPr>
              <a:t> </a:t>
            </a:r>
            <a:endParaRPr lang="en-US" sz="2400" dirty="0">
              <a:solidFill>
                <a:srgbClr val="C00000"/>
              </a:solidFill>
            </a:endParaRPr>
          </a:p>
        </p:txBody>
      </p:sp>
      <p:sp>
        <p:nvSpPr>
          <p:cNvPr id="9" name="TextBox 8">
            <a:extLst>
              <a:ext uri="{FF2B5EF4-FFF2-40B4-BE49-F238E27FC236}">
                <a16:creationId xmlns:a16="http://schemas.microsoft.com/office/drawing/2014/main" id="{357515CD-6D58-034B-6C9D-74AA70D4AEF2}"/>
              </a:ext>
            </a:extLst>
          </p:cNvPr>
          <p:cNvSpPr txBox="1"/>
          <p:nvPr/>
        </p:nvSpPr>
        <p:spPr>
          <a:xfrm>
            <a:off x="72112" y="6369082"/>
            <a:ext cx="10756822" cy="523220"/>
          </a:xfrm>
          <a:prstGeom prst="rect">
            <a:avLst/>
          </a:prstGeom>
          <a:noFill/>
        </p:spPr>
        <p:txBody>
          <a:bodyPr wrap="square">
            <a:spAutoFit/>
          </a:bodyPr>
          <a:lstStyle/>
          <a:p>
            <a:r>
              <a:rPr lang="en-US" altLang="zh-CN" sz="1400" i="0" dirty="0" err="1">
                <a:solidFill>
                  <a:schemeClr val="bg1">
                    <a:lumMod val="65000"/>
                  </a:schemeClr>
                </a:solidFill>
                <a:effectLst/>
              </a:rPr>
              <a:t>Bertolini</a:t>
            </a:r>
            <a:r>
              <a:rPr lang="zh-CN" altLang="en-US" sz="1400" dirty="0">
                <a:solidFill>
                  <a:schemeClr val="bg1">
                    <a:lumMod val="65000"/>
                  </a:schemeClr>
                </a:solidFill>
              </a:rPr>
              <a:t> </a:t>
            </a:r>
            <a:r>
              <a:rPr lang="en-US" altLang="zh-CN" sz="1400" dirty="0">
                <a:solidFill>
                  <a:schemeClr val="bg1">
                    <a:lumMod val="65000"/>
                  </a:schemeClr>
                </a:solidFill>
              </a:rPr>
              <a:t>et</a:t>
            </a:r>
            <a:r>
              <a:rPr lang="zh-CN" altLang="en-US" sz="1400" dirty="0">
                <a:solidFill>
                  <a:schemeClr val="bg1">
                    <a:lumMod val="65000"/>
                  </a:schemeClr>
                </a:solidFill>
              </a:rPr>
              <a:t> </a:t>
            </a:r>
            <a:r>
              <a:rPr lang="en-US" altLang="zh-CN" sz="1400" dirty="0">
                <a:solidFill>
                  <a:schemeClr val="bg1">
                    <a:lumMod val="65000"/>
                  </a:schemeClr>
                </a:solidFill>
              </a:rPr>
              <a:t>al.,</a:t>
            </a:r>
            <a:r>
              <a:rPr lang="zh-CN" altLang="en-US" sz="1400" dirty="0">
                <a:solidFill>
                  <a:schemeClr val="bg1">
                    <a:lumMod val="65000"/>
                  </a:schemeClr>
                </a:solidFill>
              </a:rPr>
              <a:t> </a:t>
            </a:r>
            <a:r>
              <a:rPr lang="en-US" altLang="zh-CN" sz="1400" i="0" dirty="0">
                <a:solidFill>
                  <a:schemeClr val="bg1">
                    <a:lumMod val="65000"/>
                  </a:schemeClr>
                </a:solidFill>
                <a:effectLst/>
              </a:rPr>
              <a:t>“</a:t>
            </a:r>
            <a:r>
              <a:rPr lang="en-US" sz="1400" i="0" dirty="0">
                <a:solidFill>
                  <a:schemeClr val="bg1">
                    <a:lumMod val="65000"/>
                  </a:schemeClr>
                </a:solidFill>
                <a:effectLst/>
              </a:rPr>
              <a:t>Pileup Per Particle Identification</a:t>
            </a:r>
            <a:r>
              <a:rPr lang="en-US" altLang="zh-CN" sz="1400" i="0" dirty="0">
                <a:solidFill>
                  <a:schemeClr val="bg1">
                    <a:lumMod val="65000"/>
                  </a:schemeClr>
                </a:solidFill>
                <a:effectLst/>
              </a:rPr>
              <a:t>,”</a:t>
            </a:r>
            <a:r>
              <a:rPr lang="zh-CN" altLang="en-US" sz="1400" i="0" dirty="0">
                <a:solidFill>
                  <a:schemeClr val="bg1">
                    <a:lumMod val="65000"/>
                  </a:schemeClr>
                </a:solidFill>
                <a:effectLst/>
              </a:rPr>
              <a:t> </a:t>
            </a:r>
            <a:r>
              <a:rPr lang="en-US" altLang="zh-CN" sz="1400" i="0" dirty="0">
                <a:solidFill>
                  <a:schemeClr val="bg1">
                    <a:lumMod val="65000"/>
                  </a:schemeClr>
                </a:solidFill>
                <a:effectLst/>
              </a:rPr>
              <a:t>JHEP</a:t>
            </a:r>
            <a:r>
              <a:rPr lang="zh-CN" altLang="en-US" sz="1400" i="0" dirty="0">
                <a:solidFill>
                  <a:schemeClr val="bg1">
                    <a:lumMod val="65000"/>
                  </a:schemeClr>
                </a:solidFill>
                <a:effectLst/>
              </a:rPr>
              <a:t> </a:t>
            </a:r>
            <a:r>
              <a:rPr lang="en-US" altLang="zh-CN" sz="1400" i="0" dirty="0">
                <a:solidFill>
                  <a:schemeClr val="bg1">
                    <a:lumMod val="65000"/>
                  </a:schemeClr>
                </a:solidFill>
                <a:effectLst/>
              </a:rPr>
              <a:t>2014</a:t>
            </a:r>
          </a:p>
          <a:p>
            <a:r>
              <a:rPr lang="en-US" altLang="zh-CN" sz="1400" i="0" dirty="0">
                <a:solidFill>
                  <a:schemeClr val="bg1">
                    <a:lumMod val="65000"/>
                  </a:schemeClr>
                </a:solidFill>
                <a:effectLst/>
              </a:rPr>
              <a:t>Li</a:t>
            </a:r>
            <a:r>
              <a:rPr lang="zh-CN" altLang="en-US" sz="1400" i="0" dirty="0">
                <a:solidFill>
                  <a:schemeClr val="bg1">
                    <a:lumMod val="65000"/>
                  </a:schemeClr>
                </a:solidFill>
                <a:effectLst/>
              </a:rPr>
              <a:t> </a:t>
            </a:r>
            <a:r>
              <a:rPr lang="en-US" altLang="zh-CN" sz="1400" i="0" dirty="0">
                <a:solidFill>
                  <a:schemeClr val="bg1">
                    <a:lumMod val="65000"/>
                  </a:schemeClr>
                </a:solidFill>
                <a:effectLst/>
              </a:rPr>
              <a:t>et</a:t>
            </a:r>
            <a:r>
              <a:rPr lang="zh-CN" altLang="en-US" sz="1400" i="0" dirty="0">
                <a:solidFill>
                  <a:schemeClr val="bg1">
                    <a:lumMod val="65000"/>
                  </a:schemeClr>
                </a:solidFill>
                <a:effectLst/>
              </a:rPr>
              <a:t> </a:t>
            </a:r>
            <a:r>
              <a:rPr lang="en-US" altLang="zh-CN" sz="1400" dirty="0">
                <a:solidFill>
                  <a:schemeClr val="bg1">
                    <a:lumMod val="65000"/>
                  </a:schemeClr>
                </a:solidFill>
              </a:rPr>
              <a:t>al.,</a:t>
            </a:r>
            <a:r>
              <a:rPr lang="zh-CN" altLang="en-US" sz="1400" dirty="0">
                <a:solidFill>
                  <a:schemeClr val="bg1">
                    <a:lumMod val="65000"/>
                  </a:schemeClr>
                </a:solidFill>
              </a:rPr>
              <a:t> </a:t>
            </a:r>
            <a:r>
              <a:rPr lang="en-US" altLang="zh-CN" sz="1400" i="0" dirty="0">
                <a:solidFill>
                  <a:schemeClr val="bg1">
                    <a:lumMod val="65000"/>
                  </a:schemeClr>
                </a:solidFill>
                <a:effectLst/>
              </a:rPr>
              <a:t>“</a:t>
            </a:r>
            <a:r>
              <a:rPr lang="en-US" sz="1400" i="0" dirty="0">
                <a:solidFill>
                  <a:schemeClr val="bg1">
                    <a:lumMod val="65000"/>
                  </a:schemeClr>
                </a:solidFill>
                <a:effectLst/>
              </a:rPr>
              <a:t>Semi-supervised Graph Neural Networks for Pileup Noise Removal</a:t>
            </a:r>
            <a:r>
              <a:rPr lang="en-US" altLang="zh-CN" sz="1400" i="0" dirty="0">
                <a:solidFill>
                  <a:schemeClr val="bg1">
                    <a:lumMod val="65000"/>
                  </a:schemeClr>
                </a:solidFill>
                <a:effectLst/>
              </a:rPr>
              <a:t>”,</a:t>
            </a:r>
            <a:r>
              <a:rPr lang="zh-CN" altLang="en-US" sz="1400" i="0" dirty="0">
                <a:solidFill>
                  <a:schemeClr val="bg1">
                    <a:lumMod val="65000"/>
                  </a:schemeClr>
                </a:solidFill>
                <a:effectLst/>
              </a:rPr>
              <a:t> </a:t>
            </a:r>
            <a:r>
              <a:rPr lang="en-US" altLang="zh-CN" sz="1400" i="0" dirty="0">
                <a:solidFill>
                  <a:schemeClr val="bg1">
                    <a:lumMod val="65000"/>
                  </a:schemeClr>
                </a:solidFill>
                <a:effectLst/>
              </a:rPr>
              <a:t>EPJC,</a:t>
            </a:r>
            <a:r>
              <a:rPr lang="zh-CN" altLang="en-US" sz="1400" i="0" dirty="0">
                <a:solidFill>
                  <a:schemeClr val="bg1">
                    <a:lumMod val="65000"/>
                  </a:schemeClr>
                </a:solidFill>
                <a:effectLst/>
              </a:rPr>
              <a:t> </a:t>
            </a:r>
            <a:r>
              <a:rPr lang="en-US" altLang="zh-CN" sz="1400" i="0" dirty="0">
                <a:solidFill>
                  <a:schemeClr val="bg1">
                    <a:lumMod val="65000"/>
                  </a:schemeClr>
                </a:solidFill>
                <a:effectLst/>
              </a:rPr>
              <a:t>2023</a:t>
            </a:r>
            <a:endParaRPr lang="en-US" sz="1400" i="0" dirty="0">
              <a:solidFill>
                <a:schemeClr val="bg1">
                  <a:lumMod val="65000"/>
                </a:schemeClr>
              </a:solidFill>
              <a:effectLst/>
            </a:endParaRPr>
          </a:p>
        </p:txBody>
      </p:sp>
      <p:sp>
        <p:nvSpPr>
          <p:cNvPr id="5" name="Oval 4">
            <a:extLst>
              <a:ext uri="{FF2B5EF4-FFF2-40B4-BE49-F238E27FC236}">
                <a16:creationId xmlns:a16="http://schemas.microsoft.com/office/drawing/2014/main" id="{F471CEC7-F3E7-CAAF-CA7A-14B1C81F707F}"/>
              </a:ext>
            </a:extLst>
          </p:cNvPr>
          <p:cNvSpPr/>
          <p:nvPr/>
        </p:nvSpPr>
        <p:spPr>
          <a:xfrm>
            <a:off x="1936224" y="1435693"/>
            <a:ext cx="367469" cy="367470"/>
          </a:xfrm>
          <a:prstGeom prst="ellipse">
            <a:avLst/>
          </a:prstGeom>
          <a:noFill/>
          <a:ln w="38100">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ight Brace 5">
            <a:extLst>
              <a:ext uri="{FF2B5EF4-FFF2-40B4-BE49-F238E27FC236}">
                <a16:creationId xmlns:a16="http://schemas.microsoft.com/office/drawing/2014/main" id="{B29EAB6D-7309-9867-8F72-96A9FCD7312C}"/>
              </a:ext>
            </a:extLst>
          </p:cNvPr>
          <p:cNvSpPr/>
          <p:nvPr/>
        </p:nvSpPr>
        <p:spPr>
          <a:xfrm rot="5400000">
            <a:off x="1356468" y="1223409"/>
            <a:ext cx="154780" cy="1004732"/>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Right Brace 10">
            <a:extLst>
              <a:ext uri="{FF2B5EF4-FFF2-40B4-BE49-F238E27FC236}">
                <a16:creationId xmlns:a16="http://schemas.microsoft.com/office/drawing/2014/main" id="{C8E04668-7AEF-0C81-DDAB-2349B6230A64}"/>
              </a:ext>
            </a:extLst>
          </p:cNvPr>
          <p:cNvSpPr/>
          <p:nvPr/>
        </p:nvSpPr>
        <p:spPr>
          <a:xfrm rot="5400000">
            <a:off x="2496378" y="1542040"/>
            <a:ext cx="154777" cy="367469"/>
          </a:xfrm>
          <a:prstGeom prst="rightBrace">
            <a:avLst/>
          </a:prstGeom>
          <a:ln w="19050">
            <a:solidFill>
              <a:schemeClr val="accent6">
                <a:lumMod val="60000"/>
                <a:lumOff val="4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2" name="TextBox 11">
            <a:extLst>
              <a:ext uri="{FF2B5EF4-FFF2-40B4-BE49-F238E27FC236}">
                <a16:creationId xmlns:a16="http://schemas.microsoft.com/office/drawing/2014/main" id="{50DEDE8A-BB09-6BF2-C5A5-EF487A83AB9B}"/>
              </a:ext>
            </a:extLst>
          </p:cNvPr>
          <p:cNvSpPr txBox="1"/>
          <p:nvPr/>
        </p:nvSpPr>
        <p:spPr>
          <a:xfrm>
            <a:off x="1598553" y="937320"/>
            <a:ext cx="2442869" cy="369332"/>
          </a:xfrm>
          <a:prstGeom prst="rect">
            <a:avLst/>
          </a:prstGeom>
          <a:noFill/>
        </p:spPr>
        <p:txBody>
          <a:bodyPr wrap="square" rtlCol="0">
            <a:spAutoFit/>
          </a:bodyPr>
          <a:lstStyle/>
          <a:p>
            <a:r>
              <a:rPr lang="en-US" dirty="0">
                <a:solidFill>
                  <a:schemeClr val="bg1"/>
                </a:solidFill>
              </a:rPr>
              <a:t>Leading Collision (LC)</a:t>
            </a:r>
          </a:p>
        </p:txBody>
      </p:sp>
      <p:sp>
        <p:nvSpPr>
          <p:cNvPr id="19" name="TextBox 18">
            <a:extLst>
              <a:ext uri="{FF2B5EF4-FFF2-40B4-BE49-F238E27FC236}">
                <a16:creationId xmlns:a16="http://schemas.microsoft.com/office/drawing/2014/main" id="{178509D7-A7D6-747A-FD31-2C368F822987}"/>
              </a:ext>
            </a:extLst>
          </p:cNvPr>
          <p:cNvSpPr txBox="1"/>
          <p:nvPr/>
        </p:nvSpPr>
        <p:spPr>
          <a:xfrm>
            <a:off x="1078248" y="1793908"/>
            <a:ext cx="1997913" cy="369332"/>
          </a:xfrm>
          <a:prstGeom prst="rect">
            <a:avLst/>
          </a:prstGeom>
          <a:noFill/>
        </p:spPr>
        <p:txBody>
          <a:bodyPr wrap="square" rtlCol="0">
            <a:spAutoFit/>
          </a:bodyPr>
          <a:lstStyle/>
          <a:p>
            <a:r>
              <a:rPr lang="en-US" altLang="zh-CN" dirty="0">
                <a:solidFill>
                  <a:schemeClr val="accent6">
                    <a:lumMod val="60000"/>
                    <a:lumOff val="40000"/>
                  </a:schemeClr>
                </a:solidFill>
              </a:rPr>
              <a:t>Pileup</a:t>
            </a:r>
            <a:r>
              <a:rPr lang="en-US" dirty="0">
                <a:solidFill>
                  <a:schemeClr val="accent6">
                    <a:lumMod val="60000"/>
                    <a:lumOff val="40000"/>
                  </a:schemeClr>
                </a:solidFill>
              </a:rPr>
              <a:t> (PU)</a:t>
            </a:r>
          </a:p>
        </p:txBody>
      </p:sp>
      <p:cxnSp>
        <p:nvCxnSpPr>
          <p:cNvPr id="21" name="Straight Arrow Connector 20">
            <a:extLst>
              <a:ext uri="{FF2B5EF4-FFF2-40B4-BE49-F238E27FC236}">
                <a16:creationId xmlns:a16="http://schemas.microsoft.com/office/drawing/2014/main" id="{716265DF-8CA3-A6BC-3441-2BB4EAE870B1}"/>
              </a:ext>
            </a:extLst>
          </p:cNvPr>
          <p:cNvCxnSpPr>
            <a:cxnSpLocks/>
          </p:cNvCxnSpPr>
          <p:nvPr/>
        </p:nvCxnSpPr>
        <p:spPr>
          <a:xfrm flipV="1">
            <a:off x="9096794" y="3922562"/>
            <a:ext cx="1218802" cy="129166"/>
          </a:xfrm>
          <a:prstGeom prst="straightConnector1">
            <a:avLst/>
          </a:prstGeom>
          <a:ln w="19050">
            <a:solidFill>
              <a:schemeClr val="accent6">
                <a:lumMod val="75000"/>
              </a:schemeClr>
            </a:solidFill>
            <a:tailEnd type="triangle"/>
          </a:ln>
        </p:spPr>
        <p:style>
          <a:lnRef idx="1">
            <a:schemeClr val="accent6"/>
          </a:lnRef>
          <a:fillRef idx="0">
            <a:schemeClr val="accent6"/>
          </a:fillRef>
          <a:effectRef idx="0">
            <a:schemeClr val="accent6"/>
          </a:effectRef>
          <a:fontRef idx="minor">
            <a:schemeClr val="tx1"/>
          </a:fontRef>
        </p:style>
      </p:cxnSp>
      <p:sp>
        <p:nvSpPr>
          <p:cNvPr id="26" name="TextBox 25">
            <a:extLst>
              <a:ext uri="{FF2B5EF4-FFF2-40B4-BE49-F238E27FC236}">
                <a16:creationId xmlns:a16="http://schemas.microsoft.com/office/drawing/2014/main" id="{1D5578C5-88D8-B905-A8DB-1BABDC82F802}"/>
              </a:ext>
            </a:extLst>
          </p:cNvPr>
          <p:cNvSpPr txBox="1"/>
          <p:nvPr/>
        </p:nvSpPr>
        <p:spPr>
          <a:xfrm>
            <a:off x="10314247" y="3383315"/>
            <a:ext cx="1813177" cy="1200329"/>
          </a:xfrm>
          <a:prstGeom prst="rect">
            <a:avLst/>
          </a:prstGeom>
          <a:noFill/>
        </p:spPr>
        <p:txBody>
          <a:bodyPr wrap="square" rtlCol="0">
            <a:spAutoFit/>
          </a:bodyPr>
          <a:lstStyle/>
          <a:p>
            <a:r>
              <a:rPr lang="en-US" dirty="0"/>
              <a:t>Using features of nearby particles to identify the labels</a:t>
            </a:r>
          </a:p>
        </p:txBody>
      </p:sp>
    </p:spTree>
    <p:extLst>
      <p:ext uri="{BB962C8B-B14F-4D97-AF65-F5344CB8AC3E}">
        <p14:creationId xmlns:p14="http://schemas.microsoft.com/office/powerpoint/2010/main" val="55985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8" name="Group 177">
            <a:extLst>
              <a:ext uri="{FF2B5EF4-FFF2-40B4-BE49-F238E27FC236}">
                <a16:creationId xmlns:a16="http://schemas.microsoft.com/office/drawing/2014/main" id="{5A791FFD-A77E-C2DA-78CB-B8EED4F1EA3B}"/>
              </a:ext>
            </a:extLst>
          </p:cNvPr>
          <p:cNvGrpSpPr/>
          <p:nvPr/>
        </p:nvGrpSpPr>
        <p:grpSpPr>
          <a:xfrm>
            <a:off x="8396677" y="837879"/>
            <a:ext cx="3735500" cy="3114773"/>
            <a:chOff x="6634551" y="184241"/>
            <a:chExt cx="2278806" cy="1900138"/>
          </a:xfrm>
        </p:grpSpPr>
        <p:grpSp>
          <p:nvGrpSpPr>
            <p:cNvPr id="179" name="Group 178">
              <a:extLst>
                <a:ext uri="{FF2B5EF4-FFF2-40B4-BE49-F238E27FC236}">
                  <a16:creationId xmlns:a16="http://schemas.microsoft.com/office/drawing/2014/main" id="{363D9D0C-69CF-F681-70B6-CF7CF70BFFE8}"/>
                </a:ext>
              </a:extLst>
            </p:cNvPr>
            <p:cNvGrpSpPr/>
            <p:nvPr/>
          </p:nvGrpSpPr>
          <p:grpSpPr>
            <a:xfrm>
              <a:off x="6757196" y="184241"/>
              <a:ext cx="2156161" cy="1900138"/>
              <a:chOff x="6757196" y="184241"/>
              <a:chExt cx="2156161" cy="1900138"/>
            </a:xfrm>
          </p:grpSpPr>
          <p:grpSp>
            <p:nvGrpSpPr>
              <p:cNvPr id="182" name="Group 181">
                <a:extLst>
                  <a:ext uri="{FF2B5EF4-FFF2-40B4-BE49-F238E27FC236}">
                    <a16:creationId xmlns:a16="http://schemas.microsoft.com/office/drawing/2014/main" id="{04FDE19D-F563-792D-B36C-9CF729A70B06}"/>
                  </a:ext>
                </a:extLst>
              </p:cNvPr>
              <p:cNvGrpSpPr/>
              <p:nvPr/>
            </p:nvGrpSpPr>
            <p:grpSpPr>
              <a:xfrm>
                <a:off x="6757196" y="184241"/>
                <a:ext cx="2156161" cy="1900138"/>
                <a:chOff x="173579" y="6555402"/>
                <a:chExt cx="2156161" cy="1900138"/>
              </a:xfrm>
            </p:grpSpPr>
            <p:sp>
              <p:nvSpPr>
                <p:cNvPr id="230" name="Oval 229">
                  <a:extLst>
                    <a:ext uri="{FF2B5EF4-FFF2-40B4-BE49-F238E27FC236}">
                      <a16:creationId xmlns:a16="http://schemas.microsoft.com/office/drawing/2014/main" id="{6CE86935-FE91-D950-DE45-CD3E511F6A96}"/>
                    </a:ext>
                  </a:extLst>
                </p:cNvPr>
                <p:cNvSpPr/>
                <p:nvPr/>
              </p:nvSpPr>
              <p:spPr>
                <a:xfrm rot="2254588">
                  <a:off x="617433" y="6575541"/>
                  <a:ext cx="1693808" cy="1675980"/>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1" name="Rectangle: Rounded Corners 130">
                  <a:extLst>
                    <a:ext uri="{FF2B5EF4-FFF2-40B4-BE49-F238E27FC236}">
                      <a16:creationId xmlns:a16="http://schemas.microsoft.com/office/drawing/2014/main" id="{43BC1C0C-FED6-9610-0826-48DACF5F22FA}"/>
                    </a:ext>
                  </a:extLst>
                </p:cNvPr>
                <p:cNvSpPr/>
                <p:nvPr/>
              </p:nvSpPr>
              <p:spPr>
                <a:xfrm rot="2254588">
                  <a:off x="173579" y="7266714"/>
                  <a:ext cx="2098688" cy="988635"/>
                </a:xfrm>
                <a:prstGeom prst="round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2" name="Oval 231">
                  <a:extLst>
                    <a:ext uri="{FF2B5EF4-FFF2-40B4-BE49-F238E27FC236}">
                      <a16:creationId xmlns:a16="http://schemas.microsoft.com/office/drawing/2014/main" id="{4C992DEA-F591-FECF-0F3C-83B17A0A0F7A}"/>
                    </a:ext>
                  </a:extLst>
                </p:cNvPr>
                <p:cNvSpPr/>
                <p:nvPr/>
              </p:nvSpPr>
              <p:spPr>
                <a:xfrm rot="2254588">
                  <a:off x="964910" y="6895941"/>
                  <a:ext cx="1000933" cy="1034855"/>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3" name="Oval 232">
                  <a:extLst>
                    <a:ext uri="{FF2B5EF4-FFF2-40B4-BE49-F238E27FC236}">
                      <a16:creationId xmlns:a16="http://schemas.microsoft.com/office/drawing/2014/main" id="{4FBC06CE-5CF4-1059-01D4-CF916E2FCEB3}"/>
                    </a:ext>
                  </a:extLst>
                </p:cNvPr>
                <p:cNvSpPr/>
                <p:nvPr/>
              </p:nvSpPr>
              <p:spPr>
                <a:xfrm rot="2254588">
                  <a:off x="1215393" y="7163019"/>
                  <a:ext cx="503151" cy="503151"/>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4" name="Oval 233">
                  <a:extLst>
                    <a:ext uri="{FF2B5EF4-FFF2-40B4-BE49-F238E27FC236}">
                      <a16:creationId xmlns:a16="http://schemas.microsoft.com/office/drawing/2014/main" id="{7FDABAF1-E2B7-4466-0A57-24B32218AA9B}"/>
                    </a:ext>
                  </a:extLst>
                </p:cNvPr>
                <p:cNvSpPr/>
                <p:nvPr/>
              </p:nvSpPr>
              <p:spPr>
                <a:xfrm rot="2254588">
                  <a:off x="1082902" y="7013508"/>
                  <a:ext cx="762658" cy="792091"/>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5" name="Oval 234">
                  <a:extLst>
                    <a:ext uri="{FF2B5EF4-FFF2-40B4-BE49-F238E27FC236}">
                      <a16:creationId xmlns:a16="http://schemas.microsoft.com/office/drawing/2014/main" id="{18444D57-987B-4EF1-EC68-61568234F4F0}"/>
                    </a:ext>
                  </a:extLst>
                </p:cNvPr>
                <p:cNvSpPr/>
                <p:nvPr/>
              </p:nvSpPr>
              <p:spPr>
                <a:xfrm rot="2254588">
                  <a:off x="799772" y="6757512"/>
                  <a:ext cx="1331059" cy="1331407"/>
                </a:xfrm>
                <a:prstGeom prst="ellipse">
                  <a:avLst/>
                </a:prstGeom>
                <a:noFill/>
                <a:ln w="9525">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6" name="Oval 235">
                  <a:extLst>
                    <a:ext uri="{FF2B5EF4-FFF2-40B4-BE49-F238E27FC236}">
                      <a16:creationId xmlns:a16="http://schemas.microsoft.com/office/drawing/2014/main" id="{1B72EF98-52FD-3825-3C80-7B6E56CB194A}"/>
                    </a:ext>
                  </a:extLst>
                </p:cNvPr>
                <p:cNvSpPr/>
                <p:nvPr/>
              </p:nvSpPr>
              <p:spPr>
                <a:xfrm rot="2254588">
                  <a:off x="1539025" y="701199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37" name="Oval 236">
                  <a:extLst>
                    <a:ext uri="{FF2B5EF4-FFF2-40B4-BE49-F238E27FC236}">
                      <a16:creationId xmlns:a16="http://schemas.microsoft.com/office/drawing/2014/main" id="{94DE19BE-DF59-47FE-9742-08718EB610C8}"/>
                    </a:ext>
                  </a:extLst>
                </p:cNvPr>
                <p:cNvSpPr/>
                <p:nvPr/>
              </p:nvSpPr>
              <p:spPr>
                <a:xfrm rot="2254588">
                  <a:off x="1517979" y="716665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38" name="Oval 237">
                  <a:extLst>
                    <a:ext uri="{FF2B5EF4-FFF2-40B4-BE49-F238E27FC236}">
                      <a16:creationId xmlns:a16="http://schemas.microsoft.com/office/drawing/2014/main" id="{A3BDCDE8-CB09-1773-82CB-1973A17E4CAD}"/>
                    </a:ext>
                  </a:extLst>
                </p:cNvPr>
                <p:cNvSpPr/>
                <p:nvPr/>
              </p:nvSpPr>
              <p:spPr>
                <a:xfrm rot="2254588">
                  <a:off x="1555547" y="6883162"/>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39" name="Oval 238">
                  <a:extLst>
                    <a:ext uri="{FF2B5EF4-FFF2-40B4-BE49-F238E27FC236}">
                      <a16:creationId xmlns:a16="http://schemas.microsoft.com/office/drawing/2014/main" id="{02A9E779-0B8F-D418-719E-784D3E6E7E2B}"/>
                    </a:ext>
                  </a:extLst>
                </p:cNvPr>
                <p:cNvSpPr/>
                <p:nvPr/>
              </p:nvSpPr>
              <p:spPr>
                <a:xfrm rot="2254588">
                  <a:off x="1563036" y="674837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dirty="0"/>
                </a:p>
              </p:txBody>
            </p:sp>
            <p:sp>
              <p:nvSpPr>
                <p:cNvPr id="240" name="Oval 239">
                  <a:extLst>
                    <a:ext uri="{FF2B5EF4-FFF2-40B4-BE49-F238E27FC236}">
                      <a16:creationId xmlns:a16="http://schemas.microsoft.com/office/drawing/2014/main" id="{44D2E347-06E0-2EB8-5341-E2BF5D788478}"/>
                    </a:ext>
                  </a:extLst>
                </p:cNvPr>
                <p:cNvSpPr/>
                <p:nvPr/>
              </p:nvSpPr>
              <p:spPr>
                <a:xfrm rot="2254588">
                  <a:off x="1577132" y="657570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1" name="Oval 240">
                  <a:extLst>
                    <a:ext uri="{FF2B5EF4-FFF2-40B4-BE49-F238E27FC236}">
                      <a16:creationId xmlns:a16="http://schemas.microsoft.com/office/drawing/2014/main" id="{D00A0135-1B19-B98A-65C7-C265F4694157}"/>
                    </a:ext>
                  </a:extLst>
                </p:cNvPr>
                <p:cNvSpPr/>
                <p:nvPr/>
              </p:nvSpPr>
              <p:spPr>
                <a:xfrm rot="2254588">
                  <a:off x="1601829" y="7202331"/>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2" name="Oval 241">
                  <a:extLst>
                    <a:ext uri="{FF2B5EF4-FFF2-40B4-BE49-F238E27FC236}">
                      <a16:creationId xmlns:a16="http://schemas.microsoft.com/office/drawing/2014/main" id="{F87BBCF7-9638-E864-5050-CA5E6FB52E49}"/>
                    </a:ext>
                  </a:extLst>
                </p:cNvPr>
                <p:cNvSpPr/>
                <p:nvPr/>
              </p:nvSpPr>
              <p:spPr>
                <a:xfrm rot="2254588">
                  <a:off x="1699507" y="708854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3" name="Oval 242">
                  <a:extLst>
                    <a:ext uri="{FF2B5EF4-FFF2-40B4-BE49-F238E27FC236}">
                      <a16:creationId xmlns:a16="http://schemas.microsoft.com/office/drawing/2014/main" id="{C32F828C-09D4-A57E-48BD-94DC80C2EFBE}"/>
                    </a:ext>
                  </a:extLst>
                </p:cNvPr>
                <p:cNvSpPr/>
                <p:nvPr/>
              </p:nvSpPr>
              <p:spPr>
                <a:xfrm rot="2254588">
                  <a:off x="1746842" y="6985986"/>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4" name="Oval 243">
                  <a:extLst>
                    <a:ext uri="{FF2B5EF4-FFF2-40B4-BE49-F238E27FC236}">
                      <a16:creationId xmlns:a16="http://schemas.microsoft.com/office/drawing/2014/main" id="{D74BC844-6613-1AE0-6A5D-948B2169C4CB}"/>
                    </a:ext>
                  </a:extLst>
                </p:cNvPr>
                <p:cNvSpPr/>
                <p:nvPr/>
              </p:nvSpPr>
              <p:spPr>
                <a:xfrm rot="2254588">
                  <a:off x="1757193" y="6818280"/>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5" name="Oval 244">
                  <a:extLst>
                    <a:ext uri="{FF2B5EF4-FFF2-40B4-BE49-F238E27FC236}">
                      <a16:creationId xmlns:a16="http://schemas.microsoft.com/office/drawing/2014/main" id="{5444C575-7BB9-48E1-F322-AF4E2CFD3F36}"/>
                    </a:ext>
                  </a:extLst>
                </p:cNvPr>
                <p:cNvSpPr/>
                <p:nvPr/>
              </p:nvSpPr>
              <p:spPr>
                <a:xfrm rot="2254588">
                  <a:off x="1706227" y="659678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6" name="Oval 245">
                  <a:extLst>
                    <a:ext uri="{FF2B5EF4-FFF2-40B4-BE49-F238E27FC236}">
                      <a16:creationId xmlns:a16="http://schemas.microsoft.com/office/drawing/2014/main" id="{0BA71451-BFC4-D813-1FB8-D01162902824}"/>
                    </a:ext>
                  </a:extLst>
                </p:cNvPr>
                <p:cNvSpPr/>
                <p:nvPr/>
              </p:nvSpPr>
              <p:spPr>
                <a:xfrm rot="2254588">
                  <a:off x="1685931" y="678358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7" name="Oval 246">
                  <a:extLst>
                    <a:ext uri="{FF2B5EF4-FFF2-40B4-BE49-F238E27FC236}">
                      <a16:creationId xmlns:a16="http://schemas.microsoft.com/office/drawing/2014/main" id="{AAD0C2F6-6B32-F0A5-11E9-95605CD92F44}"/>
                    </a:ext>
                  </a:extLst>
                </p:cNvPr>
                <p:cNvSpPr/>
                <p:nvPr/>
              </p:nvSpPr>
              <p:spPr>
                <a:xfrm rot="2254588">
                  <a:off x="1809256" y="728796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8" name="Oval 247">
                  <a:extLst>
                    <a:ext uri="{FF2B5EF4-FFF2-40B4-BE49-F238E27FC236}">
                      <a16:creationId xmlns:a16="http://schemas.microsoft.com/office/drawing/2014/main" id="{C4F1EF82-9F0F-92C8-11E5-19BA5A1F4F8F}"/>
                    </a:ext>
                  </a:extLst>
                </p:cNvPr>
                <p:cNvSpPr/>
                <p:nvPr/>
              </p:nvSpPr>
              <p:spPr>
                <a:xfrm rot="2254588">
                  <a:off x="1948272" y="726920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49" name="Oval 248">
                  <a:extLst>
                    <a:ext uri="{FF2B5EF4-FFF2-40B4-BE49-F238E27FC236}">
                      <a16:creationId xmlns:a16="http://schemas.microsoft.com/office/drawing/2014/main" id="{94ED29FE-0437-8288-3418-C74FC681B269}"/>
                    </a:ext>
                  </a:extLst>
                </p:cNvPr>
                <p:cNvSpPr/>
                <p:nvPr/>
              </p:nvSpPr>
              <p:spPr>
                <a:xfrm rot="2254588">
                  <a:off x="2267583" y="7312984"/>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0" name="Oval 249">
                  <a:extLst>
                    <a:ext uri="{FF2B5EF4-FFF2-40B4-BE49-F238E27FC236}">
                      <a16:creationId xmlns:a16="http://schemas.microsoft.com/office/drawing/2014/main" id="{E4D73794-C5D9-CFE8-49FD-C2F25E191D3E}"/>
                    </a:ext>
                  </a:extLst>
                </p:cNvPr>
                <p:cNvSpPr/>
                <p:nvPr/>
              </p:nvSpPr>
              <p:spPr>
                <a:xfrm rot="2254588">
                  <a:off x="2082200" y="724330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1" name="Oval 250">
                  <a:extLst>
                    <a:ext uri="{FF2B5EF4-FFF2-40B4-BE49-F238E27FC236}">
                      <a16:creationId xmlns:a16="http://schemas.microsoft.com/office/drawing/2014/main" id="{FB9A94FC-D844-DC64-CFEF-6E6047511843}"/>
                    </a:ext>
                  </a:extLst>
                </p:cNvPr>
                <p:cNvSpPr/>
                <p:nvPr/>
              </p:nvSpPr>
              <p:spPr>
                <a:xfrm rot="2254588">
                  <a:off x="1954934" y="7371217"/>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2" name="Oval 251">
                  <a:extLst>
                    <a:ext uri="{FF2B5EF4-FFF2-40B4-BE49-F238E27FC236}">
                      <a16:creationId xmlns:a16="http://schemas.microsoft.com/office/drawing/2014/main" id="{0DACF9F0-7C6D-D281-A3C6-B9416227CBB5}"/>
                    </a:ext>
                  </a:extLst>
                </p:cNvPr>
                <p:cNvSpPr/>
                <p:nvPr/>
              </p:nvSpPr>
              <p:spPr>
                <a:xfrm rot="2254588">
                  <a:off x="2172487" y="700032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3" name="Oval 252">
                  <a:extLst>
                    <a:ext uri="{FF2B5EF4-FFF2-40B4-BE49-F238E27FC236}">
                      <a16:creationId xmlns:a16="http://schemas.microsoft.com/office/drawing/2014/main" id="{78115F0B-24A2-C5AE-6DA7-6F5231CE0826}"/>
                    </a:ext>
                  </a:extLst>
                </p:cNvPr>
                <p:cNvSpPr/>
                <p:nvPr/>
              </p:nvSpPr>
              <p:spPr>
                <a:xfrm rot="2254588">
                  <a:off x="1685667" y="7400783"/>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4" name="Rectangle: Rounded Corners 153">
                  <a:extLst>
                    <a:ext uri="{FF2B5EF4-FFF2-40B4-BE49-F238E27FC236}">
                      <a16:creationId xmlns:a16="http://schemas.microsoft.com/office/drawing/2014/main" id="{F36ECDC6-973D-B51C-BCBC-440F1303F7E2}"/>
                    </a:ext>
                  </a:extLst>
                </p:cNvPr>
                <p:cNvSpPr/>
                <p:nvPr/>
              </p:nvSpPr>
              <p:spPr>
                <a:xfrm>
                  <a:off x="868711" y="7466905"/>
                  <a:ext cx="1461029" cy="988635"/>
                </a:xfrm>
                <a:prstGeom prst="roundRect">
                  <a:avLst>
                    <a:gd name="adj" fmla="val 478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5" name="Rectangle: Rounded Corners 154">
                  <a:extLst>
                    <a:ext uri="{FF2B5EF4-FFF2-40B4-BE49-F238E27FC236}">
                      <a16:creationId xmlns:a16="http://schemas.microsoft.com/office/drawing/2014/main" id="{2F96F029-2823-5CA1-94B8-CF84388B150E}"/>
                    </a:ext>
                  </a:extLst>
                </p:cNvPr>
                <p:cNvSpPr/>
                <p:nvPr/>
              </p:nvSpPr>
              <p:spPr>
                <a:xfrm rot="5400000">
                  <a:off x="249072" y="6791599"/>
                  <a:ext cx="1461029" cy="988635"/>
                </a:xfrm>
                <a:prstGeom prst="roundRect">
                  <a:avLst>
                    <a:gd name="adj" fmla="val 4784"/>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6" name="Oval 255">
                  <a:extLst>
                    <a:ext uri="{FF2B5EF4-FFF2-40B4-BE49-F238E27FC236}">
                      <a16:creationId xmlns:a16="http://schemas.microsoft.com/office/drawing/2014/main" id="{7B6D2139-81FB-4E56-B944-4495700A14A5}"/>
                    </a:ext>
                  </a:extLst>
                </p:cNvPr>
                <p:cNvSpPr/>
                <p:nvPr/>
              </p:nvSpPr>
              <p:spPr>
                <a:xfrm rot="2254588">
                  <a:off x="1761595" y="7163655"/>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7" name="Oval 256">
                  <a:extLst>
                    <a:ext uri="{FF2B5EF4-FFF2-40B4-BE49-F238E27FC236}">
                      <a16:creationId xmlns:a16="http://schemas.microsoft.com/office/drawing/2014/main" id="{66497216-8A37-F21C-7654-A5DB96480097}"/>
                    </a:ext>
                  </a:extLst>
                </p:cNvPr>
                <p:cNvSpPr/>
                <p:nvPr/>
              </p:nvSpPr>
              <p:spPr>
                <a:xfrm rot="2254588">
                  <a:off x="1922996" y="7183135"/>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sp>
              <p:nvSpPr>
                <p:cNvPr id="258" name="Oval 257">
                  <a:extLst>
                    <a:ext uri="{FF2B5EF4-FFF2-40B4-BE49-F238E27FC236}">
                      <a16:creationId xmlns:a16="http://schemas.microsoft.com/office/drawing/2014/main" id="{B90904AD-1347-5E00-AAFB-09FAA5A46E73}"/>
                    </a:ext>
                  </a:extLst>
                </p:cNvPr>
                <p:cNvSpPr/>
                <p:nvPr/>
              </p:nvSpPr>
              <p:spPr>
                <a:xfrm rot="2254588">
                  <a:off x="1837379" y="6854349"/>
                  <a:ext cx="58650" cy="58650"/>
                </a:xfrm>
                <a:prstGeom prst="ellipse">
                  <a:avLst/>
                </a:prstGeom>
                <a:solidFill>
                  <a:schemeClr val="accent2">
                    <a:lumMod val="40000"/>
                    <a:lumOff val="60000"/>
                  </a:schemeClr>
                </a:solidFill>
                <a:ln w="9525">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88"/>
                </a:p>
              </p:txBody>
            </p:sp>
          </p:grpSp>
          <p:cxnSp>
            <p:nvCxnSpPr>
              <p:cNvPr id="183" name="Straight Connector 182">
                <a:extLst>
                  <a:ext uri="{FF2B5EF4-FFF2-40B4-BE49-F238E27FC236}">
                    <a16:creationId xmlns:a16="http://schemas.microsoft.com/office/drawing/2014/main" id="{EE082055-A7AF-F2B9-6214-DDF674E3181C}"/>
                  </a:ext>
                </a:extLst>
              </p:cNvPr>
              <p:cNvCxnSpPr>
                <a:cxnSpLocks/>
                <a:stCxn id="237" idx="0"/>
                <a:endCxn id="236" idx="5"/>
              </p:cNvCxnSpPr>
              <p:nvPr/>
            </p:nvCxnSpPr>
            <p:spPr>
              <a:xfrm flipV="1">
                <a:off x="8148804" y="699242"/>
                <a:ext cx="6952" cy="10233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4" name="Straight Connector 183">
                <a:extLst>
                  <a:ext uri="{FF2B5EF4-FFF2-40B4-BE49-F238E27FC236}">
                    <a16:creationId xmlns:a16="http://schemas.microsoft.com/office/drawing/2014/main" id="{6D7432CA-9B55-A0F4-ACC9-1F42C1CC68B8}"/>
                  </a:ext>
                </a:extLst>
              </p:cNvPr>
              <p:cNvCxnSpPr>
                <a:cxnSpLocks/>
                <a:stCxn id="241" idx="2"/>
                <a:endCxn id="237" idx="0"/>
              </p:cNvCxnSpPr>
              <p:nvPr/>
            </p:nvCxnSpPr>
            <p:spPr>
              <a:xfrm flipH="1" flipV="1">
                <a:off x="8148804" y="801579"/>
                <a:ext cx="42726" cy="4103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5" name="Straight Connector 184">
                <a:extLst>
                  <a:ext uri="{FF2B5EF4-FFF2-40B4-BE49-F238E27FC236}">
                    <a16:creationId xmlns:a16="http://schemas.microsoft.com/office/drawing/2014/main" id="{8BA9ED19-4B63-BA0F-5506-01471E557EBB}"/>
                  </a:ext>
                </a:extLst>
              </p:cNvPr>
              <p:cNvCxnSpPr>
                <a:cxnSpLocks/>
                <a:stCxn id="237" idx="0"/>
                <a:endCxn id="242" idx="4"/>
              </p:cNvCxnSpPr>
              <p:nvPr/>
            </p:nvCxnSpPr>
            <p:spPr>
              <a:xfrm flipV="1">
                <a:off x="8148804" y="769954"/>
                <a:ext cx="145762" cy="3162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6" name="Straight Connector 185">
                <a:extLst>
                  <a:ext uri="{FF2B5EF4-FFF2-40B4-BE49-F238E27FC236}">
                    <a16:creationId xmlns:a16="http://schemas.microsoft.com/office/drawing/2014/main" id="{2AAA980A-5612-2E45-8CA6-E8963F78D8E6}"/>
                  </a:ext>
                </a:extLst>
              </p:cNvPr>
              <p:cNvCxnSpPr>
                <a:cxnSpLocks/>
                <a:stCxn id="236" idx="0"/>
                <a:endCxn id="238" idx="5"/>
              </p:cNvCxnSpPr>
              <p:nvPr/>
            </p:nvCxnSpPr>
            <p:spPr>
              <a:xfrm flipV="1">
                <a:off x="8169850" y="570405"/>
                <a:ext cx="2428" cy="7651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7" name="Straight Connector 186">
                <a:extLst>
                  <a:ext uri="{FF2B5EF4-FFF2-40B4-BE49-F238E27FC236}">
                    <a16:creationId xmlns:a16="http://schemas.microsoft.com/office/drawing/2014/main" id="{6420CD2A-E443-8E03-6811-C17E89A630F2}"/>
                  </a:ext>
                </a:extLst>
              </p:cNvPr>
              <p:cNvCxnSpPr>
                <a:cxnSpLocks/>
                <a:stCxn id="238" idx="0"/>
                <a:endCxn id="239" idx="5"/>
              </p:cNvCxnSpPr>
              <p:nvPr/>
            </p:nvCxnSpPr>
            <p:spPr>
              <a:xfrm flipH="1" flipV="1">
                <a:off x="8179767" y="435616"/>
                <a:ext cx="6605" cy="8246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8" name="Straight Connector 187">
                <a:extLst>
                  <a:ext uri="{FF2B5EF4-FFF2-40B4-BE49-F238E27FC236}">
                    <a16:creationId xmlns:a16="http://schemas.microsoft.com/office/drawing/2014/main" id="{812B1143-89D7-4D22-00A3-D1DB366640D6}"/>
                  </a:ext>
                </a:extLst>
              </p:cNvPr>
              <p:cNvCxnSpPr>
                <a:cxnSpLocks/>
                <a:stCxn id="239" idx="0"/>
                <a:endCxn id="240" idx="5"/>
              </p:cNvCxnSpPr>
              <p:nvPr/>
            </p:nvCxnSpPr>
            <p:spPr>
              <a:xfrm flipV="1">
                <a:off x="8193861" y="262949"/>
                <a:ext cx="2" cy="12034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89" name="Straight Connector 188">
                <a:extLst>
                  <a:ext uri="{FF2B5EF4-FFF2-40B4-BE49-F238E27FC236}">
                    <a16:creationId xmlns:a16="http://schemas.microsoft.com/office/drawing/2014/main" id="{76A27783-6D36-8F4A-39AC-144081945AE5}"/>
                  </a:ext>
                </a:extLst>
              </p:cNvPr>
              <p:cNvCxnSpPr>
                <a:cxnSpLocks/>
                <a:stCxn id="236" idx="0"/>
                <a:endCxn id="243" idx="4"/>
              </p:cNvCxnSpPr>
              <p:nvPr/>
            </p:nvCxnSpPr>
            <p:spPr>
              <a:xfrm>
                <a:off x="8169850" y="646922"/>
                <a:ext cx="172051" cy="2046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0" name="Straight Connector 189">
                <a:extLst>
                  <a:ext uri="{FF2B5EF4-FFF2-40B4-BE49-F238E27FC236}">
                    <a16:creationId xmlns:a16="http://schemas.microsoft.com/office/drawing/2014/main" id="{AC6DDA82-8677-1141-8371-F018A33A0ACB}"/>
                  </a:ext>
                </a:extLst>
              </p:cNvPr>
              <p:cNvCxnSpPr>
                <a:cxnSpLocks/>
                <a:stCxn id="242" idx="0"/>
                <a:endCxn id="243" idx="4"/>
              </p:cNvCxnSpPr>
              <p:nvPr/>
            </p:nvCxnSpPr>
            <p:spPr>
              <a:xfrm flipV="1">
                <a:off x="8330332" y="667391"/>
                <a:ext cx="11569" cy="56081"/>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1" name="Straight Connector 190">
                <a:extLst>
                  <a:ext uri="{FF2B5EF4-FFF2-40B4-BE49-F238E27FC236}">
                    <a16:creationId xmlns:a16="http://schemas.microsoft.com/office/drawing/2014/main" id="{B76DFDB7-A3A6-E326-B144-385041D4FE56}"/>
                  </a:ext>
                </a:extLst>
              </p:cNvPr>
              <p:cNvCxnSpPr>
                <a:cxnSpLocks/>
                <a:stCxn id="243" idx="1"/>
                <a:endCxn id="246" idx="5"/>
              </p:cNvCxnSpPr>
              <p:nvPr/>
            </p:nvCxnSpPr>
            <p:spPr>
              <a:xfrm flipH="1" flipV="1">
                <a:off x="8302662" y="470832"/>
                <a:ext cx="53333" cy="144239"/>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2" name="Straight Connector 191">
                <a:extLst>
                  <a:ext uri="{FF2B5EF4-FFF2-40B4-BE49-F238E27FC236}">
                    <a16:creationId xmlns:a16="http://schemas.microsoft.com/office/drawing/2014/main" id="{DD968700-FCA8-5B6B-7310-B38C93B9B279}"/>
                  </a:ext>
                </a:extLst>
              </p:cNvPr>
              <p:cNvCxnSpPr>
                <a:cxnSpLocks/>
                <a:stCxn id="243" idx="1"/>
                <a:endCxn id="244" idx="5"/>
              </p:cNvCxnSpPr>
              <p:nvPr/>
            </p:nvCxnSpPr>
            <p:spPr>
              <a:xfrm flipV="1">
                <a:off x="8355995" y="505523"/>
                <a:ext cx="17929" cy="10954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3" name="Straight Connector 192">
                <a:extLst>
                  <a:ext uri="{FF2B5EF4-FFF2-40B4-BE49-F238E27FC236}">
                    <a16:creationId xmlns:a16="http://schemas.microsoft.com/office/drawing/2014/main" id="{951799E3-5662-CDD1-E272-B0D0A2A27412}"/>
                  </a:ext>
                </a:extLst>
              </p:cNvPr>
              <p:cNvCxnSpPr>
                <a:cxnSpLocks/>
                <a:stCxn id="243" idx="1"/>
                <a:endCxn id="258" idx="4"/>
              </p:cNvCxnSpPr>
              <p:nvPr/>
            </p:nvCxnSpPr>
            <p:spPr>
              <a:xfrm flipV="1">
                <a:off x="8355995" y="535754"/>
                <a:ext cx="76443" cy="7931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4" name="Straight Connector 193">
                <a:extLst>
                  <a:ext uri="{FF2B5EF4-FFF2-40B4-BE49-F238E27FC236}">
                    <a16:creationId xmlns:a16="http://schemas.microsoft.com/office/drawing/2014/main" id="{D5B4A130-4AB6-5DAE-F5B2-C07EA07B5AB9}"/>
                  </a:ext>
                </a:extLst>
              </p:cNvPr>
              <p:cNvCxnSpPr>
                <a:cxnSpLocks/>
                <a:stCxn id="238" idx="5"/>
                <a:endCxn id="242" idx="0"/>
              </p:cNvCxnSpPr>
              <p:nvPr/>
            </p:nvCxnSpPr>
            <p:spPr>
              <a:xfrm>
                <a:off x="8172278" y="570405"/>
                <a:ext cx="158054" cy="15306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5" name="Straight Connector 194">
                <a:extLst>
                  <a:ext uri="{FF2B5EF4-FFF2-40B4-BE49-F238E27FC236}">
                    <a16:creationId xmlns:a16="http://schemas.microsoft.com/office/drawing/2014/main" id="{A087A27D-DA44-C542-55FC-8C62EDDDC49A}"/>
                  </a:ext>
                </a:extLst>
              </p:cNvPr>
              <p:cNvCxnSpPr>
                <a:cxnSpLocks/>
                <a:stCxn id="238" idx="0"/>
                <a:endCxn id="246" idx="5"/>
              </p:cNvCxnSpPr>
              <p:nvPr/>
            </p:nvCxnSpPr>
            <p:spPr>
              <a:xfrm flipV="1">
                <a:off x="8186372" y="470832"/>
                <a:ext cx="116290" cy="4725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6" name="Straight Connector 195">
                <a:extLst>
                  <a:ext uri="{FF2B5EF4-FFF2-40B4-BE49-F238E27FC236}">
                    <a16:creationId xmlns:a16="http://schemas.microsoft.com/office/drawing/2014/main" id="{B062F894-7DF2-A31F-83D8-0EEEC073FAC6}"/>
                  </a:ext>
                </a:extLst>
              </p:cNvPr>
              <p:cNvCxnSpPr>
                <a:cxnSpLocks/>
                <a:stCxn id="238" idx="7"/>
                <a:endCxn id="244" idx="5"/>
              </p:cNvCxnSpPr>
              <p:nvPr/>
            </p:nvCxnSpPr>
            <p:spPr>
              <a:xfrm flipV="1">
                <a:off x="8197568" y="505523"/>
                <a:ext cx="176356" cy="3201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7" name="Straight Connector 196">
                <a:extLst>
                  <a:ext uri="{FF2B5EF4-FFF2-40B4-BE49-F238E27FC236}">
                    <a16:creationId xmlns:a16="http://schemas.microsoft.com/office/drawing/2014/main" id="{5F0B1098-9F6B-3C58-0308-4A44958CB9C7}"/>
                  </a:ext>
                </a:extLst>
              </p:cNvPr>
              <p:cNvCxnSpPr>
                <a:cxnSpLocks/>
                <a:stCxn id="239" idx="0"/>
                <a:endCxn id="245" idx="4"/>
              </p:cNvCxnSpPr>
              <p:nvPr/>
            </p:nvCxnSpPr>
            <p:spPr>
              <a:xfrm flipV="1">
                <a:off x="8193861" y="278192"/>
                <a:ext cx="107425" cy="10510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8" name="Straight Connector 197">
                <a:extLst>
                  <a:ext uri="{FF2B5EF4-FFF2-40B4-BE49-F238E27FC236}">
                    <a16:creationId xmlns:a16="http://schemas.microsoft.com/office/drawing/2014/main" id="{D3323953-FA37-D35C-4D46-7A624A561078}"/>
                  </a:ext>
                </a:extLst>
              </p:cNvPr>
              <p:cNvCxnSpPr>
                <a:cxnSpLocks/>
                <a:stCxn id="246" idx="1"/>
                <a:endCxn id="245" idx="4"/>
              </p:cNvCxnSpPr>
              <p:nvPr/>
            </p:nvCxnSpPr>
            <p:spPr>
              <a:xfrm flipV="1">
                <a:off x="8295084" y="278192"/>
                <a:ext cx="6202" cy="13448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199" name="Straight Connector 198">
                <a:extLst>
                  <a:ext uri="{FF2B5EF4-FFF2-40B4-BE49-F238E27FC236}">
                    <a16:creationId xmlns:a16="http://schemas.microsoft.com/office/drawing/2014/main" id="{A4DC1AFD-F387-FE46-43C4-72E2DDD470BE}"/>
                  </a:ext>
                </a:extLst>
              </p:cNvPr>
              <p:cNvCxnSpPr>
                <a:cxnSpLocks/>
                <a:stCxn id="244" idx="1"/>
                <a:endCxn id="245" idx="4"/>
              </p:cNvCxnSpPr>
              <p:nvPr/>
            </p:nvCxnSpPr>
            <p:spPr>
              <a:xfrm flipH="1" flipV="1">
                <a:off x="8301286" y="278192"/>
                <a:ext cx="65060" cy="16917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0" name="Straight Connector 199">
                <a:extLst>
                  <a:ext uri="{FF2B5EF4-FFF2-40B4-BE49-F238E27FC236}">
                    <a16:creationId xmlns:a16="http://schemas.microsoft.com/office/drawing/2014/main" id="{D97CD765-7E71-57C5-4530-08D0F54AA792}"/>
                  </a:ext>
                </a:extLst>
              </p:cNvPr>
              <p:cNvCxnSpPr>
                <a:cxnSpLocks/>
                <a:stCxn id="241" idx="7"/>
                <a:endCxn id="256" idx="3"/>
              </p:cNvCxnSpPr>
              <p:nvPr/>
            </p:nvCxnSpPr>
            <p:spPr>
              <a:xfrm flipV="1">
                <a:off x="8243850" y="825608"/>
                <a:ext cx="101608" cy="3109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1" name="Straight Connector 200">
                <a:extLst>
                  <a:ext uri="{FF2B5EF4-FFF2-40B4-BE49-F238E27FC236}">
                    <a16:creationId xmlns:a16="http://schemas.microsoft.com/office/drawing/2014/main" id="{1BF106B1-A50E-8997-A9AF-4EACB37DC780}"/>
                  </a:ext>
                </a:extLst>
              </p:cNvPr>
              <p:cNvCxnSpPr>
                <a:cxnSpLocks/>
                <a:stCxn id="241" idx="7"/>
                <a:endCxn id="242" idx="4"/>
              </p:cNvCxnSpPr>
              <p:nvPr/>
            </p:nvCxnSpPr>
            <p:spPr>
              <a:xfrm flipV="1">
                <a:off x="8243850" y="769954"/>
                <a:ext cx="50716" cy="867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2" name="Straight Connector 201">
                <a:extLst>
                  <a:ext uri="{FF2B5EF4-FFF2-40B4-BE49-F238E27FC236}">
                    <a16:creationId xmlns:a16="http://schemas.microsoft.com/office/drawing/2014/main" id="{68686970-F133-40A2-63E0-62C9A2481890}"/>
                  </a:ext>
                </a:extLst>
              </p:cNvPr>
              <p:cNvCxnSpPr>
                <a:cxnSpLocks/>
                <a:stCxn id="237" idx="7"/>
                <a:endCxn id="256" idx="3"/>
              </p:cNvCxnSpPr>
              <p:nvPr/>
            </p:nvCxnSpPr>
            <p:spPr>
              <a:xfrm>
                <a:off x="8160000" y="821031"/>
                <a:ext cx="185458" cy="457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3" name="Straight Connector 202">
                <a:extLst>
                  <a:ext uri="{FF2B5EF4-FFF2-40B4-BE49-F238E27FC236}">
                    <a16:creationId xmlns:a16="http://schemas.microsoft.com/office/drawing/2014/main" id="{82B82B78-6F65-F6C8-56EC-E671A7B6D0C0}"/>
                  </a:ext>
                </a:extLst>
              </p:cNvPr>
              <p:cNvCxnSpPr>
                <a:cxnSpLocks/>
                <a:stCxn id="256" idx="7"/>
                <a:endCxn id="257" idx="2"/>
              </p:cNvCxnSpPr>
              <p:nvPr/>
            </p:nvCxnSpPr>
            <p:spPr>
              <a:xfrm>
                <a:off x="8403616" y="818030"/>
                <a:ext cx="109081" cy="538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4" name="Straight Connector 203">
                <a:extLst>
                  <a:ext uri="{FF2B5EF4-FFF2-40B4-BE49-F238E27FC236}">
                    <a16:creationId xmlns:a16="http://schemas.microsoft.com/office/drawing/2014/main" id="{0D4A22C1-80C6-5EA6-50B1-E521755A9890}"/>
                  </a:ext>
                </a:extLst>
              </p:cNvPr>
              <p:cNvCxnSpPr>
                <a:cxnSpLocks/>
                <a:stCxn id="257" idx="7"/>
                <a:endCxn id="250" idx="2"/>
              </p:cNvCxnSpPr>
              <p:nvPr/>
            </p:nvCxnSpPr>
            <p:spPr>
              <a:xfrm>
                <a:off x="8565017" y="837510"/>
                <a:ext cx="106884" cy="4607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5" name="Straight Connector 204">
                <a:extLst>
                  <a:ext uri="{FF2B5EF4-FFF2-40B4-BE49-F238E27FC236}">
                    <a16:creationId xmlns:a16="http://schemas.microsoft.com/office/drawing/2014/main" id="{907B2A98-9A5A-F82C-C4DF-29C803402591}"/>
                  </a:ext>
                </a:extLst>
              </p:cNvPr>
              <p:cNvCxnSpPr>
                <a:cxnSpLocks/>
                <a:stCxn id="250" idx="7"/>
                <a:endCxn id="249" idx="2"/>
              </p:cNvCxnSpPr>
              <p:nvPr/>
            </p:nvCxnSpPr>
            <p:spPr>
              <a:xfrm>
                <a:off x="8724221" y="897678"/>
                <a:ext cx="133063" cy="5558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6" name="Straight Connector 205">
                <a:extLst>
                  <a:ext uri="{FF2B5EF4-FFF2-40B4-BE49-F238E27FC236}">
                    <a16:creationId xmlns:a16="http://schemas.microsoft.com/office/drawing/2014/main" id="{172B6699-AD73-3C71-8EED-6CD76146CE47}"/>
                  </a:ext>
                </a:extLst>
              </p:cNvPr>
              <p:cNvCxnSpPr>
                <a:cxnSpLocks/>
                <a:stCxn id="248" idx="7"/>
                <a:endCxn id="250" idx="3"/>
              </p:cNvCxnSpPr>
              <p:nvPr/>
            </p:nvCxnSpPr>
            <p:spPr>
              <a:xfrm flipV="1">
                <a:off x="8590293" y="905256"/>
                <a:ext cx="75770" cy="1832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7" name="Straight Connector 206">
                <a:extLst>
                  <a:ext uri="{FF2B5EF4-FFF2-40B4-BE49-F238E27FC236}">
                    <a16:creationId xmlns:a16="http://schemas.microsoft.com/office/drawing/2014/main" id="{681E0B2A-3490-3612-752D-C1DD627BE63A}"/>
                  </a:ext>
                </a:extLst>
              </p:cNvPr>
              <p:cNvCxnSpPr>
                <a:cxnSpLocks/>
                <a:stCxn id="257" idx="5"/>
                <a:endCxn id="248" idx="1"/>
              </p:cNvCxnSpPr>
              <p:nvPr/>
            </p:nvCxnSpPr>
            <p:spPr>
              <a:xfrm>
                <a:off x="8539727" y="870378"/>
                <a:ext cx="17698" cy="2791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8" name="Straight Connector 207">
                <a:extLst>
                  <a:ext uri="{FF2B5EF4-FFF2-40B4-BE49-F238E27FC236}">
                    <a16:creationId xmlns:a16="http://schemas.microsoft.com/office/drawing/2014/main" id="{3184F80A-5388-D7E2-54BA-049BAE760582}"/>
                  </a:ext>
                </a:extLst>
              </p:cNvPr>
              <p:cNvCxnSpPr>
                <a:cxnSpLocks/>
                <a:stCxn id="236" idx="7"/>
                <a:endCxn id="242" idx="2"/>
              </p:cNvCxnSpPr>
              <p:nvPr/>
            </p:nvCxnSpPr>
            <p:spPr>
              <a:xfrm>
                <a:off x="8181046" y="666374"/>
                <a:ext cx="108162" cy="6245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09" name="Straight Connector 208">
                <a:extLst>
                  <a:ext uri="{FF2B5EF4-FFF2-40B4-BE49-F238E27FC236}">
                    <a16:creationId xmlns:a16="http://schemas.microsoft.com/office/drawing/2014/main" id="{1C83FAB2-E89C-2CFB-343C-BC0985487161}"/>
                  </a:ext>
                </a:extLst>
              </p:cNvPr>
              <p:cNvCxnSpPr>
                <a:cxnSpLocks/>
                <a:stCxn id="239" idx="7"/>
                <a:endCxn id="246" idx="2"/>
              </p:cNvCxnSpPr>
              <p:nvPr/>
            </p:nvCxnSpPr>
            <p:spPr>
              <a:xfrm>
                <a:off x="8205057" y="402748"/>
                <a:ext cx="70575" cy="2112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0" name="Straight Connector 209">
                <a:extLst>
                  <a:ext uri="{FF2B5EF4-FFF2-40B4-BE49-F238E27FC236}">
                    <a16:creationId xmlns:a16="http://schemas.microsoft.com/office/drawing/2014/main" id="{5065196A-8025-1505-AE6A-34D8AD42C1C4}"/>
                  </a:ext>
                </a:extLst>
              </p:cNvPr>
              <p:cNvCxnSpPr>
                <a:cxnSpLocks/>
                <a:stCxn id="246" idx="7"/>
                <a:endCxn id="244" idx="2"/>
              </p:cNvCxnSpPr>
              <p:nvPr/>
            </p:nvCxnSpPr>
            <p:spPr>
              <a:xfrm>
                <a:off x="8327952" y="437964"/>
                <a:ext cx="18942" cy="2059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1" name="Straight Connector 210">
                <a:extLst>
                  <a:ext uri="{FF2B5EF4-FFF2-40B4-BE49-F238E27FC236}">
                    <a16:creationId xmlns:a16="http://schemas.microsoft.com/office/drawing/2014/main" id="{D0D568C6-03F7-7D9A-DF37-ECF33CAB884E}"/>
                  </a:ext>
                </a:extLst>
              </p:cNvPr>
              <p:cNvCxnSpPr>
                <a:cxnSpLocks/>
                <a:stCxn id="244" idx="7"/>
                <a:endCxn id="258" idx="2"/>
              </p:cNvCxnSpPr>
              <p:nvPr/>
            </p:nvCxnSpPr>
            <p:spPr>
              <a:xfrm>
                <a:off x="8399214" y="472655"/>
                <a:ext cx="27866" cy="2197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2" name="Straight Connector 211">
                <a:extLst>
                  <a:ext uri="{FF2B5EF4-FFF2-40B4-BE49-F238E27FC236}">
                    <a16:creationId xmlns:a16="http://schemas.microsoft.com/office/drawing/2014/main" id="{141D6856-CFCB-D1C6-DDFC-0B823E94B030}"/>
                  </a:ext>
                </a:extLst>
              </p:cNvPr>
              <p:cNvCxnSpPr>
                <a:cxnSpLocks/>
                <a:endCxn id="245" idx="2"/>
              </p:cNvCxnSpPr>
              <p:nvPr/>
            </p:nvCxnSpPr>
            <p:spPr>
              <a:xfrm>
                <a:off x="8215008" y="222857"/>
                <a:ext cx="80920" cy="14211"/>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3" name="Straight Connector 212">
                <a:extLst>
                  <a:ext uri="{FF2B5EF4-FFF2-40B4-BE49-F238E27FC236}">
                    <a16:creationId xmlns:a16="http://schemas.microsoft.com/office/drawing/2014/main" id="{643AFF0D-43C2-ED15-5288-5B03208D645E}"/>
                  </a:ext>
                </a:extLst>
              </p:cNvPr>
              <p:cNvCxnSpPr>
                <a:cxnSpLocks/>
                <a:stCxn id="238" idx="6"/>
                <a:endCxn id="243" idx="2"/>
              </p:cNvCxnSpPr>
              <p:nvPr/>
            </p:nvCxnSpPr>
            <p:spPr>
              <a:xfrm>
                <a:off x="8191730" y="559209"/>
                <a:ext cx="144813" cy="67058"/>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4" name="Straight Connector 213">
                <a:extLst>
                  <a:ext uri="{FF2B5EF4-FFF2-40B4-BE49-F238E27FC236}">
                    <a16:creationId xmlns:a16="http://schemas.microsoft.com/office/drawing/2014/main" id="{7177BC1F-9675-AA16-05A1-7B196BAD8FDA}"/>
                  </a:ext>
                </a:extLst>
              </p:cNvPr>
              <p:cNvCxnSpPr>
                <a:cxnSpLocks/>
                <a:stCxn id="251" idx="1"/>
                <a:endCxn id="248" idx="5"/>
              </p:cNvCxnSpPr>
              <p:nvPr/>
            </p:nvCxnSpPr>
            <p:spPr>
              <a:xfrm flipV="1">
                <a:off x="8564087" y="956450"/>
                <a:ext cx="916" cy="438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5" name="Straight Connector 214">
                <a:extLst>
                  <a:ext uri="{FF2B5EF4-FFF2-40B4-BE49-F238E27FC236}">
                    <a16:creationId xmlns:a16="http://schemas.microsoft.com/office/drawing/2014/main" id="{4B57877B-8AD8-F2EA-419B-3C3821B90C03}"/>
                  </a:ext>
                </a:extLst>
              </p:cNvPr>
              <p:cNvCxnSpPr>
                <a:cxnSpLocks/>
                <a:stCxn id="251" idx="0"/>
                <a:endCxn id="250" idx="4"/>
              </p:cNvCxnSpPr>
              <p:nvPr/>
            </p:nvCxnSpPr>
            <p:spPr>
              <a:xfrm flipV="1">
                <a:off x="8585759" y="924708"/>
                <a:ext cx="91500" cy="8143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6" name="Straight Connector 215">
                <a:extLst>
                  <a:ext uri="{FF2B5EF4-FFF2-40B4-BE49-F238E27FC236}">
                    <a16:creationId xmlns:a16="http://schemas.microsoft.com/office/drawing/2014/main" id="{A9CBC045-FA7A-F9ED-6B59-98E926D25F26}"/>
                  </a:ext>
                </a:extLst>
              </p:cNvPr>
              <p:cNvCxnSpPr>
                <a:cxnSpLocks/>
                <a:stCxn id="256" idx="6"/>
                <a:endCxn id="247" idx="1"/>
              </p:cNvCxnSpPr>
              <p:nvPr/>
            </p:nvCxnSpPr>
            <p:spPr>
              <a:xfrm>
                <a:off x="8397778" y="839702"/>
                <a:ext cx="20631" cy="773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7" name="Straight Connector 216">
                <a:extLst>
                  <a:ext uri="{FF2B5EF4-FFF2-40B4-BE49-F238E27FC236}">
                    <a16:creationId xmlns:a16="http://schemas.microsoft.com/office/drawing/2014/main" id="{E300542F-F849-F717-79B0-726DE9319230}"/>
                  </a:ext>
                </a:extLst>
              </p:cNvPr>
              <p:cNvCxnSpPr>
                <a:cxnSpLocks/>
                <a:stCxn id="247" idx="7"/>
                <a:endCxn id="251" idx="2"/>
              </p:cNvCxnSpPr>
              <p:nvPr/>
            </p:nvCxnSpPr>
            <p:spPr>
              <a:xfrm>
                <a:off x="8451277" y="942344"/>
                <a:ext cx="93358" cy="6915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8" name="Straight Connector 217">
                <a:extLst>
                  <a:ext uri="{FF2B5EF4-FFF2-40B4-BE49-F238E27FC236}">
                    <a16:creationId xmlns:a16="http://schemas.microsoft.com/office/drawing/2014/main" id="{59F58F72-12DE-2CEB-656F-C966CBF5D47F}"/>
                  </a:ext>
                </a:extLst>
              </p:cNvPr>
              <p:cNvCxnSpPr>
                <a:cxnSpLocks/>
                <a:stCxn id="247" idx="7"/>
                <a:endCxn id="257" idx="3"/>
              </p:cNvCxnSpPr>
              <p:nvPr/>
            </p:nvCxnSpPr>
            <p:spPr>
              <a:xfrm flipV="1">
                <a:off x="8451277" y="845088"/>
                <a:ext cx="55582" cy="9725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19" name="Straight Connector 218">
                <a:extLst>
                  <a:ext uri="{FF2B5EF4-FFF2-40B4-BE49-F238E27FC236}">
                    <a16:creationId xmlns:a16="http://schemas.microsoft.com/office/drawing/2014/main" id="{D501E8B2-87B6-DA12-0552-A8DED21E44F7}"/>
                  </a:ext>
                </a:extLst>
              </p:cNvPr>
              <p:cNvCxnSpPr>
                <a:cxnSpLocks/>
                <a:stCxn id="247" idx="7"/>
                <a:endCxn id="248" idx="3"/>
              </p:cNvCxnSpPr>
              <p:nvPr/>
            </p:nvCxnSpPr>
            <p:spPr>
              <a:xfrm flipV="1">
                <a:off x="8451277" y="931160"/>
                <a:ext cx="80858" cy="1118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0" name="Straight Connector 219">
                <a:extLst>
                  <a:ext uri="{FF2B5EF4-FFF2-40B4-BE49-F238E27FC236}">
                    <a16:creationId xmlns:a16="http://schemas.microsoft.com/office/drawing/2014/main" id="{EBAF7395-5301-07BC-B1E3-3A1AAA528ED5}"/>
                  </a:ext>
                </a:extLst>
              </p:cNvPr>
              <p:cNvCxnSpPr>
                <a:cxnSpLocks/>
                <a:stCxn id="253" idx="0"/>
                <a:endCxn id="247" idx="3"/>
              </p:cNvCxnSpPr>
              <p:nvPr/>
            </p:nvCxnSpPr>
            <p:spPr>
              <a:xfrm flipV="1">
                <a:off x="8316492" y="949922"/>
                <a:ext cx="76627" cy="8578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1" name="Straight Connector 220">
                <a:extLst>
                  <a:ext uri="{FF2B5EF4-FFF2-40B4-BE49-F238E27FC236}">
                    <a16:creationId xmlns:a16="http://schemas.microsoft.com/office/drawing/2014/main" id="{F93C0C5A-38E8-0410-A7AA-B2EFFE2EBC5D}"/>
                  </a:ext>
                </a:extLst>
              </p:cNvPr>
              <p:cNvCxnSpPr>
                <a:cxnSpLocks/>
                <a:stCxn id="241" idx="7"/>
                <a:endCxn id="247" idx="2"/>
              </p:cNvCxnSpPr>
              <p:nvPr/>
            </p:nvCxnSpPr>
            <p:spPr>
              <a:xfrm>
                <a:off x="8243850" y="856706"/>
                <a:ext cx="155107" cy="7154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2" name="Straight Connector 221">
                <a:extLst>
                  <a:ext uri="{FF2B5EF4-FFF2-40B4-BE49-F238E27FC236}">
                    <a16:creationId xmlns:a16="http://schemas.microsoft.com/office/drawing/2014/main" id="{8ACBB39C-BF80-3422-1693-B5EB1DFD17CA}"/>
                  </a:ext>
                </a:extLst>
              </p:cNvPr>
              <p:cNvCxnSpPr>
                <a:cxnSpLocks/>
                <a:stCxn id="252" idx="5"/>
                <a:endCxn id="249" idx="1"/>
              </p:cNvCxnSpPr>
              <p:nvPr/>
            </p:nvCxnSpPr>
            <p:spPr>
              <a:xfrm>
                <a:off x="8789218" y="687572"/>
                <a:ext cx="87518" cy="254497"/>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3" name="Straight Connector 222">
                <a:extLst>
                  <a:ext uri="{FF2B5EF4-FFF2-40B4-BE49-F238E27FC236}">
                    <a16:creationId xmlns:a16="http://schemas.microsoft.com/office/drawing/2014/main" id="{9A319BA9-F53C-EDDA-CBFF-3C911C8D79C4}"/>
                  </a:ext>
                </a:extLst>
              </p:cNvPr>
              <p:cNvCxnSpPr>
                <a:cxnSpLocks/>
                <a:stCxn id="245" idx="6"/>
                <a:endCxn id="252" idx="2"/>
              </p:cNvCxnSpPr>
              <p:nvPr/>
            </p:nvCxnSpPr>
            <p:spPr>
              <a:xfrm>
                <a:off x="8342410" y="272834"/>
                <a:ext cx="419778" cy="367776"/>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4" name="Straight Connector 223">
                <a:extLst>
                  <a:ext uri="{FF2B5EF4-FFF2-40B4-BE49-F238E27FC236}">
                    <a16:creationId xmlns:a16="http://schemas.microsoft.com/office/drawing/2014/main" id="{5BB3A875-95B2-F9F7-5E88-BC4C0A0511C1}"/>
                  </a:ext>
                </a:extLst>
              </p:cNvPr>
              <p:cNvCxnSpPr>
                <a:cxnSpLocks/>
                <a:stCxn id="240" idx="6"/>
              </p:cNvCxnSpPr>
              <p:nvPr/>
            </p:nvCxnSpPr>
            <p:spPr>
              <a:xfrm flipV="1">
                <a:off x="8213315" y="233870"/>
                <a:ext cx="64498" cy="17883"/>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5" name="Straight Connector 224">
                <a:extLst>
                  <a:ext uri="{FF2B5EF4-FFF2-40B4-BE49-F238E27FC236}">
                    <a16:creationId xmlns:a16="http://schemas.microsoft.com/office/drawing/2014/main" id="{7D0411B0-96CD-B2F1-5037-23FFEA61A360}"/>
                  </a:ext>
                </a:extLst>
              </p:cNvPr>
              <p:cNvCxnSpPr>
                <a:cxnSpLocks/>
                <a:stCxn id="258" idx="6"/>
                <a:endCxn id="250" idx="1"/>
              </p:cNvCxnSpPr>
              <p:nvPr/>
            </p:nvCxnSpPr>
            <p:spPr>
              <a:xfrm>
                <a:off x="8473562" y="530396"/>
                <a:ext cx="217791" cy="34199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6" name="Straight Connector 225">
                <a:extLst>
                  <a:ext uri="{FF2B5EF4-FFF2-40B4-BE49-F238E27FC236}">
                    <a16:creationId xmlns:a16="http://schemas.microsoft.com/office/drawing/2014/main" id="{1B5DD29D-281F-5377-D7CB-3D7B2128CF0E}"/>
                  </a:ext>
                </a:extLst>
              </p:cNvPr>
              <p:cNvCxnSpPr>
                <a:cxnSpLocks/>
                <a:stCxn id="243" idx="7"/>
                <a:endCxn id="257" idx="2"/>
              </p:cNvCxnSpPr>
              <p:nvPr/>
            </p:nvCxnSpPr>
            <p:spPr>
              <a:xfrm>
                <a:off x="8388863" y="640361"/>
                <a:ext cx="123834" cy="183055"/>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7" name="Straight Connector 226">
                <a:extLst>
                  <a:ext uri="{FF2B5EF4-FFF2-40B4-BE49-F238E27FC236}">
                    <a16:creationId xmlns:a16="http://schemas.microsoft.com/office/drawing/2014/main" id="{C31D0F7C-74D2-7FA2-3938-CF81B6692173}"/>
                  </a:ext>
                </a:extLst>
              </p:cNvPr>
              <p:cNvCxnSpPr>
                <a:cxnSpLocks/>
                <a:stCxn id="256" idx="6"/>
                <a:endCxn id="247" idx="1"/>
              </p:cNvCxnSpPr>
              <p:nvPr/>
            </p:nvCxnSpPr>
            <p:spPr>
              <a:xfrm>
                <a:off x="8397778" y="839702"/>
                <a:ext cx="20631" cy="77352"/>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cxnSp>
            <p:nvCxnSpPr>
              <p:cNvPr id="228" name="Straight Connector 227">
                <a:extLst>
                  <a:ext uri="{FF2B5EF4-FFF2-40B4-BE49-F238E27FC236}">
                    <a16:creationId xmlns:a16="http://schemas.microsoft.com/office/drawing/2014/main" id="{5E6D67F1-BB25-3D00-16C2-B96566E6F253}"/>
                  </a:ext>
                </a:extLst>
              </p:cNvPr>
              <p:cNvCxnSpPr>
                <a:cxnSpLocks/>
                <a:stCxn id="253" idx="1"/>
                <a:endCxn id="241" idx="5"/>
              </p:cNvCxnSpPr>
              <p:nvPr/>
            </p:nvCxnSpPr>
            <p:spPr>
              <a:xfrm flipH="1" flipV="1">
                <a:off x="8218560" y="889574"/>
                <a:ext cx="76260" cy="140294"/>
              </a:xfrm>
              <a:prstGeom prst="line">
                <a:avLst/>
              </a:prstGeom>
              <a:ln>
                <a:solidFill>
                  <a:schemeClr val="accent4">
                    <a:lumMod val="50000"/>
                  </a:schemeClr>
                </a:solidFill>
              </a:ln>
            </p:spPr>
            <p:style>
              <a:lnRef idx="1">
                <a:schemeClr val="dk1"/>
              </a:lnRef>
              <a:fillRef idx="0">
                <a:schemeClr val="dk1"/>
              </a:fillRef>
              <a:effectRef idx="0">
                <a:schemeClr val="dk1"/>
              </a:effectRef>
              <a:fontRef idx="minor">
                <a:schemeClr val="tx1"/>
              </a:fontRef>
            </p:style>
          </p:cxnSp>
          <p:sp>
            <p:nvSpPr>
              <p:cNvPr id="229" name="TextBox 228">
                <a:extLst>
                  <a:ext uri="{FF2B5EF4-FFF2-40B4-BE49-F238E27FC236}">
                    <a16:creationId xmlns:a16="http://schemas.microsoft.com/office/drawing/2014/main" id="{F1E56161-D848-7A79-7E25-0760A832FD62}"/>
                  </a:ext>
                </a:extLst>
              </p:cNvPr>
              <p:cNvSpPr txBox="1"/>
              <p:nvPr/>
            </p:nvSpPr>
            <p:spPr>
              <a:xfrm>
                <a:off x="7943136" y="1182070"/>
                <a:ext cx="900604" cy="187756"/>
              </a:xfrm>
              <a:prstGeom prst="rect">
                <a:avLst/>
              </a:prstGeom>
              <a:noFill/>
            </p:spPr>
            <p:txBody>
              <a:bodyPr wrap="none" rtlCol="0">
                <a:spAutoFit/>
              </a:bodyPr>
              <a:lstStyle/>
              <a:p>
                <a:r>
                  <a:rPr lang="en-US" sz="1400" dirty="0"/>
                  <a:t>--- detector layers</a:t>
                </a:r>
              </a:p>
            </p:txBody>
          </p:sp>
        </p:grpSp>
        <p:sp>
          <p:nvSpPr>
            <p:cNvPr id="180" name="TextBox 179">
              <a:extLst>
                <a:ext uri="{FF2B5EF4-FFF2-40B4-BE49-F238E27FC236}">
                  <a16:creationId xmlns:a16="http://schemas.microsoft.com/office/drawing/2014/main" id="{3E89C686-8191-3BEA-3D76-A90C24C0BDE7}"/>
                </a:ext>
              </a:extLst>
            </p:cNvPr>
            <p:cNvSpPr txBox="1"/>
            <p:nvPr/>
          </p:nvSpPr>
          <p:spPr>
            <a:xfrm>
              <a:off x="6660032" y="222528"/>
              <a:ext cx="1076227" cy="356736"/>
            </a:xfrm>
            <a:prstGeom prst="rect">
              <a:avLst/>
            </a:prstGeom>
            <a:noFill/>
          </p:spPr>
          <p:txBody>
            <a:bodyPr wrap="square" rtlCol="0">
              <a:spAutoFit/>
            </a:bodyPr>
            <a:lstStyle/>
            <a:p>
              <a:r>
                <a:rPr lang="en-US" sz="1600" dirty="0">
                  <a:solidFill>
                    <a:schemeClr val="accent5">
                      <a:lumMod val="75000"/>
                    </a:schemeClr>
                  </a:solidFill>
                </a:rPr>
                <a:t>G</a:t>
              </a:r>
              <a:r>
                <a:rPr lang="en-US" altLang="zh-CN" sz="1600" dirty="0">
                  <a:solidFill>
                    <a:schemeClr val="accent5">
                      <a:lumMod val="75000"/>
                    </a:schemeClr>
                  </a:solidFill>
                </a:rPr>
                <a:t>raph construction: </a:t>
              </a:r>
              <a:endParaRPr lang="en-US" sz="1600" dirty="0">
                <a:solidFill>
                  <a:schemeClr val="accent5">
                    <a:lumMod val="75000"/>
                  </a:schemeClr>
                </a:solidFill>
              </a:endParaRPr>
            </a:p>
          </p:txBody>
        </p:sp>
        <p:sp>
          <p:nvSpPr>
            <p:cNvPr id="181" name="TextBox 180">
              <a:extLst>
                <a:ext uri="{FF2B5EF4-FFF2-40B4-BE49-F238E27FC236}">
                  <a16:creationId xmlns:a16="http://schemas.microsoft.com/office/drawing/2014/main" id="{79FE8E6B-97F9-9715-D7B1-E74227E404BA}"/>
                </a:ext>
              </a:extLst>
            </p:cNvPr>
            <p:cNvSpPr txBox="1"/>
            <p:nvPr/>
          </p:nvSpPr>
          <p:spPr>
            <a:xfrm>
              <a:off x="6634551" y="563454"/>
              <a:ext cx="1370380" cy="563269"/>
            </a:xfrm>
            <a:prstGeom prst="rect">
              <a:avLst/>
            </a:prstGeom>
            <a:noFill/>
          </p:spPr>
          <p:txBody>
            <a:bodyPr wrap="square" rtlCol="0">
              <a:spAutoFit/>
            </a:bodyPr>
            <a:lstStyle/>
            <a:p>
              <a:r>
                <a:rPr lang="en-US" dirty="0"/>
                <a:t>geometric proximity </a:t>
              </a:r>
              <a:r>
                <a:rPr lang="en-US" altLang="zh-CN" dirty="0"/>
                <a:t>+ relationship between hits and detectors</a:t>
              </a:r>
              <a:endParaRPr lang="en-US" dirty="0"/>
            </a:p>
          </p:txBody>
        </p:sp>
      </p:grpSp>
      <p:sp>
        <p:nvSpPr>
          <p:cNvPr id="10" name="Slide Number Placeholder 9">
            <a:extLst>
              <a:ext uri="{FF2B5EF4-FFF2-40B4-BE49-F238E27FC236}">
                <a16:creationId xmlns:a16="http://schemas.microsoft.com/office/drawing/2014/main" id="{7B1E73CF-12BB-48D6-9C94-8BA26221DDCD}"/>
              </a:ext>
            </a:extLst>
          </p:cNvPr>
          <p:cNvSpPr>
            <a:spLocks noGrp="1"/>
          </p:cNvSpPr>
          <p:nvPr>
            <p:ph type="sldNum" sz="quarter" idx="12"/>
          </p:nvPr>
        </p:nvSpPr>
        <p:spPr/>
        <p:txBody>
          <a:bodyPr/>
          <a:lstStyle/>
          <a:p>
            <a:fld id="{4B2D602B-177F-B242-8913-785BE01536ED}" type="slidenum">
              <a:rPr lang="en-US" smtClean="0"/>
              <a:t>9</a:t>
            </a:fld>
            <a:endParaRPr lang="en-US"/>
          </a:p>
        </p:txBody>
      </p:sp>
      <p:sp>
        <p:nvSpPr>
          <p:cNvPr id="2" name="TextBox 1">
            <a:extLst>
              <a:ext uri="{FF2B5EF4-FFF2-40B4-BE49-F238E27FC236}">
                <a16:creationId xmlns:a16="http://schemas.microsoft.com/office/drawing/2014/main" id="{6A2B6D22-B6B9-1924-D8C7-7C2EFD0242D4}"/>
              </a:ext>
            </a:extLst>
          </p:cNvPr>
          <p:cNvSpPr txBox="1"/>
          <p:nvPr/>
        </p:nvSpPr>
        <p:spPr>
          <a:xfrm>
            <a:off x="730162" y="10619"/>
            <a:ext cx="10664302" cy="646331"/>
          </a:xfrm>
          <a:prstGeom prst="rect">
            <a:avLst/>
          </a:prstGeom>
          <a:noFill/>
        </p:spPr>
        <p:txBody>
          <a:bodyPr wrap="square" rtlCol="0">
            <a:spAutoFit/>
          </a:bodyPr>
          <a:lstStyle/>
          <a:p>
            <a:pPr algn="ctr"/>
            <a:r>
              <a:rPr lang="en-US" altLang="zh-CN" sz="3600" dirty="0">
                <a:solidFill>
                  <a:srgbClr val="C00000"/>
                </a:solidFill>
                <a:latin typeface="+mj-lt"/>
              </a:rPr>
              <a:t>Graph</a:t>
            </a:r>
            <a:r>
              <a:rPr lang="zh-CN" altLang="en-US" sz="3600" dirty="0">
                <a:solidFill>
                  <a:srgbClr val="C00000"/>
                </a:solidFill>
                <a:latin typeface="+mj-lt"/>
              </a:rPr>
              <a:t> </a:t>
            </a:r>
            <a:r>
              <a:rPr lang="en-US" altLang="zh-CN" sz="3600" dirty="0">
                <a:solidFill>
                  <a:srgbClr val="C00000"/>
                </a:solidFill>
                <a:latin typeface="+mj-lt"/>
              </a:rPr>
              <a:t>(Non-IID) Modeling and Problem Formulation</a:t>
            </a:r>
            <a:endParaRPr lang="en-US" sz="3600" dirty="0">
              <a:solidFill>
                <a:srgbClr val="C00000"/>
              </a:solidFill>
              <a:latin typeface="+mj-lt"/>
            </a:endParaRP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B697DE92-FFB4-2D1F-2957-40E72FAFD928}"/>
                  </a:ext>
                </a:extLst>
              </p:cNvPr>
              <p:cNvSpPr txBox="1"/>
              <p:nvPr/>
            </p:nvSpPr>
            <p:spPr>
              <a:xfrm>
                <a:off x="1772523" y="3996961"/>
                <a:ext cx="10664302" cy="523220"/>
              </a:xfrm>
              <a:prstGeom prst="rect">
                <a:avLst/>
              </a:prstGeom>
              <a:noFill/>
            </p:spPr>
            <p:txBody>
              <a:bodyPr wrap="square" rtlCol="0">
                <a:spAutoFit/>
              </a:bodyPr>
              <a:lstStyle/>
              <a:p>
                <a:pPr marL="571500" indent="-571500">
                  <a:buFont typeface="Arial" panose="020B0604020202020204" pitchFamily="34" charset="0"/>
                  <a:buChar char="•"/>
                </a:pPr>
                <a:r>
                  <a:rPr lang="en-US" altLang="zh-CN" sz="2800" b="0" dirty="0"/>
                  <a:t>Source</a:t>
                </a:r>
                <a:r>
                  <a:rPr lang="zh-CN" altLang="en-US" sz="2800" b="0" dirty="0"/>
                  <a:t> </a:t>
                </a:r>
                <a:r>
                  <a:rPr lang="en-US" altLang="zh-CN" sz="2800" b="0" dirty="0"/>
                  <a:t>domain</a:t>
                </a:r>
                <a:r>
                  <a:rPr lang="zh-CN" altLang="en-US" sz="2800" b="0" dirty="0"/>
                  <a:t> </a:t>
                </a:r>
                <a14:m>
                  <m:oMath xmlns:m="http://schemas.openxmlformats.org/officeDocument/2006/math">
                    <m:r>
                      <a:rPr lang="en-US" altLang="zh-CN" sz="2800" b="0" i="1" smtClean="0">
                        <a:latin typeface="Cambria Math" panose="02040503050406030204" pitchFamily="18" charset="0"/>
                      </a:rPr>
                      <m:t>𝑆</m:t>
                    </m:r>
                  </m:oMath>
                </a14:m>
                <a:r>
                  <a:rPr lang="zh-CN" altLang="en-US" sz="2800" dirty="0"/>
                  <a:t> </a:t>
                </a:r>
                <a:r>
                  <a:rPr lang="en-US" altLang="zh-CN" sz="2800" dirty="0"/>
                  <a:t>with distribution </a:t>
                </a:r>
                <a14:m>
                  <m:oMath xmlns:m="http://schemas.openxmlformats.org/officeDocument/2006/math">
                    <m:sSub>
                      <m:sSubPr>
                        <m:ctrlPr>
                          <a:rPr lang="en-US" altLang="zh-CN" sz="2800" b="0" i="1" smtClean="0">
                            <a:latin typeface="Cambria Math" panose="02040503050406030204" pitchFamily="18" charset="0"/>
                            <a:ea typeface="Cambria Math" panose="02040503050406030204" pitchFamily="18" charset="0"/>
                          </a:rPr>
                        </m:ctrlPr>
                      </m:sSubPr>
                      <m:e>
                        <m:r>
                          <a:rPr lang="en-US" altLang="zh-CN" sz="2800" i="1" smtClean="0">
                            <a:latin typeface="Cambria Math" panose="02040503050406030204" pitchFamily="18" charset="0"/>
                            <a:ea typeface="Cambria Math" panose="02040503050406030204" pitchFamily="18" charset="0"/>
                          </a:rPr>
                          <m:t>ℙ</m:t>
                        </m:r>
                      </m:e>
                      <m:sub>
                        <m:r>
                          <a:rPr lang="en-US" altLang="zh-CN" sz="2800" b="0" i="1" smtClean="0">
                            <a:latin typeface="Cambria Math" panose="02040503050406030204" pitchFamily="18" charset="0"/>
                            <a:ea typeface="Cambria Math" panose="02040503050406030204" pitchFamily="18" charset="0"/>
                          </a:rPr>
                          <m:t>𝑆</m:t>
                        </m:r>
                      </m:sub>
                    </m:sSub>
                    <m:d>
                      <m:dPr>
                        <m:ctrlPr>
                          <a:rPr lang="en-US" altLang="zh-CN" sz="2800" i="1">
                            <a:latin typeface="Cambria Math" panose="02040503050406030204" pitchFamily="18" charset="0"/>
                          </a:rPr>
                        </m:ctrlPr>
                      </m:dPr>
                      <m:e>
                        <m:r>
                          <a:rPr lang="en-US" altLang="zh-CN" sz="2800" i="1">
                            <a:latin typeface="Cambria Math" panose="02040503050406030204" pitchFamily="18" charset="0"/>
                          </a:rPr>
                          <m:t>𝐴</m:t>
                        </m:r>
                        <m:r>
                          <a:rPr lang="en-US" altLang="zh-CN" sz="2800" i="1">
                            <a:latin typeface="Cambria Math" panose="02040503050406030204" pitchFamily="18" charset="0"/>
                          </a:rPr>
                          <m:t>, </m:t>
                        </m:r>
                        <m:r>
                          <a:rPr lang="en-US" altLang="zh-CN" sz="2800" i="1">
                            <a:latin typeface="Cambria Math" panose="02040503050406030204" pitchFamily="18" charset="0"/>
                          </a:rPr>
                          <m:t>𝑋</m:t>
                        </m:r>
                        <m:r>
                          <a:rPr lang="en-US" altLang="zh-CN" sz="2800" i="1">
                            <a:latin typeface="Cambria Math" panose="02040503050406030204" pitchFamily="18" charset="0"/>
                          </a:rPr>
                          <m:t>, </m:t>
                        </m:r>
                        <m:r>
                          <a:rPr lang="en-US" altLang="zh-CN" sz="2800" i="1">
                            <a:latin typeface="Cambria Math" panose="02040503050406030204" pitchFamily="18" charset="0"/>
                          </a:rPr>
                          <m:t>𝑌</m:t>
                        </m:r>
                      </m:e>
                    </m:d>
                  </m:oMath>
                </a14:m>
                <a:r>
                  <a:rPr lang="en-US" altLang="zh-CN" sz="2800" dirty="0"/>
                  <a:t>---</a:t>
                </a:r>
                <a:r>
                  <a:rPr lang="zh-CN" altLang="en-US" sz="2800" dirty="0"/>
                  <a:t> </a:t>
                </a:r>
                <a:r>
                  <a:rPr lang="en-US" altLang="zh-CN" sz="2800" dirty="0"/>
                  <a:t>for</a:t>
                </a:r>
                <a:r>
                  <a:rPr lang="zh-CN" altLang="en-US" sz="2800" dirty="0"/>
                  <a:t> </a:t>
                </a:r>
                <a:r>
                  <a:rPr lang="en-US" altLang="zh-CN" sz="2800" dirty="0"/>
                  <a:t>training</a:t>
                </a:r>
                <a:endParaRPr lang="en-US" sz="2800" dirty="0"/>
              </a:p>
            </p:txBody>
          </p:sp>
        </mc:Choice>
        <mc:Fallback xmlns="">
          <p:sp>
            <p:nvSpPr>
              <p:cNvPr id="3" name="TextBox 2">
                <a:extLst>
                  <a:ext uri="{FF2B5EF4-FFF2-40B4-BE49-F238E27FC236}">
                    <a16:creationId xmlns:a16="http://schemas.microsoft.com/office/drawing/2014/main" id="{B697DE92-FFB4-2D1F-2957-40E72FAFD928}"/>
                  </a:ext>
                </a:extLst>
              </p:cNvPr>
              <p:cNvSpPr txBox="1">
                <a:spLocks noRot="1" noChangeAspect="1" noMove="1" noResize="1" noEditPoints="1" noAdjustHandles="1" noChangeArrowheads="1" noChangeShapeType="1" noTextEdit="1"/>
              </p:cNvSpPr>
              <p:nvPr/>
            </p:nvSpPr>
            <p:spPr>
              <a:xfrm>
                <a:off x="1772523" y="3996961"/>
                <a:ext cx="10664302" cy="523220"/>
              </a:xfrm>
              <a:prstGeom prst="rect">
                <a:avLst/>
              </a:prstGeom>
              <a:blipFill>
                <a:blip r:embed="rId3"/>
                <a:stretch>
                  <a:fillRect l="-951" t="-11905" b="-309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144EE4A-2400-A4F0-00C5-7957879F752B}"/>
                  </a:ext>
                </a:extLst>
              </p:cNvPr>
              <p:cNvSpPr txBox="1"/>
              <p:nvPr/>
            </p:nvSpPr>
            <p:spPr>
              <a:xfrm>
                <a:off x="1772523" y="4520181"/>
                <a:ext cx="10664302" cy="523220"/>
              </a:xfrm>
              <a:prstGeom prst="rect">
                <a:avLst/>
              </a:prstGeom>
              <a:noFill/>
            </p:spPr>
            <p:txBody>
              <a:bodyPr wrap="square" rtlCol="0">
                <a:spAutoFit/>
              </a:bodyPr>
              <a:lstStyle/>
              <a:p>
                <a:pPr marL="571500" indent="-571500">
                  <a:buFont typeface="Arial" panose="020B0604020202020204" pitchFamily="34" charset="0"/>
                  <a:buChar char="•"/>
                </a:pPr>
                <a:r>
                  <a:rPr lang="en-US" altLang="zh-CN" sz="2800" b="0" dirty="0"/>
                  <a:t>Target</a:t>
                </a:r>
                <a:r>
                  <a:rPr lang="zh-CN" altLang="en-US" sz="2800" b="0" dirty="0"/>
                  <a:t> </a:t>
                </a:r>
                <a:r>
                  <a:rPr lang="en-US" altLang="zh-CN" sz="2800" b="0" dirty="0"/>
                  <a:t>domain</a:t>
                </a:r>
                <a:r>
                  <a:rPr lang="zh-CN" altLang="en-US" sz="2800" b="0" dirty="0"/>
                  <a:t> </a:t>
                </a:r>
                <a14:m>
                  <m:oMath xmlns:m="http://schemas.openxmlformats.org/officeDocument/2006/math">
                    <m:r>
                      <a:rPr lang="en-US" altLang="zh-CN" sz="2800" b="0" i="1" smtClean="0">
                        <a:latin typeface="Cambria Math" panose="02040503050406030204" pitchFamily="18" charset="0"/>
                      </a:rPr>
                      <m:t>𝑇</m:t>
                    </m:r>
                  </m:oMath>
                </a14:m>
                <a:r>
                  <a:rPr lang="zh-CN" altLang="en-US" sz="2800" dirty="0"/>
                  <a:t> </a:t>
                </a:r>
                <a:r>
                  <a:rPr lang="en-US" altLang="zh-CN" sz="2800" dirty="0"/>
                  <a:t>with distribution </a:t>
                </a:r>
                <a14:m>
                  <m:oMath xmlns:m="http://schemas.openxmlformats.org/officeDocument/2006/math">
                    <m:sSub>
                      <m:sSubPr>
                        <m:ctrlPr>
                          <a:rPr lang="en-US" altLang="zh-CN" sz="2800" i="1">
                            <a:latin typeface="Cambria Math" panose="02040503050406030204" pitchFamily="18" charset="0"/>
                            <a:ea typeface="Cambria Math" panose="02040503050406030204" pitchFamily="18" charset="0"/>
                          </a:rPr>
                        </m:ctrlPr>
                      </m:sSubPr>
                      <m:e>
                        <m:r>
                          <a:rPr lang="en-US" altLang="zh-CN" sz="2800" i="1">
                            <a:latin typeface="Cambria Math" panose="02040503050406030204" pitchFamily="18" charset="0"/>
                            <a:ea typeface="Cambria Math" panose="02040503050406030204" pitchFamily="18" charset="0"/>
                          </a:rPr>
                          <m:t>ℙ</m:t>
                        </m:r>
                      </m:e>
                      <m:sub>
                        <m:r>
                          <a:rPr lang="en-US" altLang="zh-CN" sz="2800" b="0" i="1" smtClean="0">
                            <a:latin typeface="Cambria Math" panose="02040503050406030204" pitchFamily="18" charset="0"/>
                            <a:ea typeface="Cambria Math" panose="02040503050406030204" pitchFamily="18" charset="0"/>
                          </a:rPr>
                          <m:t>𝑇</m:t>
                        </m:r>
                      </m:sub>
                    </m:sSub>
                    <m:d>
                      <m:dPr>
                        <m:ctrlPr>
                          <a:rPr lang="en-US" altLang="zh-CN" sz="2800" i="1">
                            <a:latin typeface="Cambria Math" panose="02040503050406030204" pitchFamily="18" charset="0"/>
                          </a:rPr>
                        </m:ctrlPr>
                      </m:dPr>
                      <m:e>
                        <m:r>
                          <a:rPr lang="en-US" altLang="zh-CN" sz="2800" i="1">
                            <a:latin typeface="Cambria Math" panose="02040503050406030204" pitchFamily="18" charset="0"/>
                          </a:rPr>
                          <m:t>𝐴</m:t>
                        </m:r>
                        <m:r>
                          <a:rPr lang="en-US" altLang="zh-CN" sz="2800" i="1">
                            <a:latin typeface="Cambria Math" panose="02040503050406030204" pitchFamily="18" charset="0"/>
                          </a:rPr>
                          <m:t>, </m:t>
                        </m:r>
                        <m:r>
                          <a:rPr lang="en-US" altLang="zh-CN" sz="2800" i="1">
                            <a:latin typeface="Cambria Math" panose="02040503050406030204" pitchFamily="18" charset="0"/>
                          </a:rPr>
                          <m:t>𝑋</m:t>
                        </m:r>
                        <m:r>
                          <a:rPr lang="en-US" altLang="zh-CN" sz="2800" i="1">
                            <a:latin typeface="Cambria Math" panose="02040503050406030204" pitchFamily="18" charset="0"/>
                          </a:rPr>
                          <m:t>, </m:t>
                        </m:r>
                        <m:r>
                          <a:rPr lang="en-US" altLang="zh-CN" sz="2800" i="1">
                            <a:latin typeface="Cambria Math" panose="02040503050406030204" pitchFamily="18" charset="0"/>
                          </a:rPr>
                          <m:t>𝑌</m:t>
                        </m:r>
                      </m:e>
                    </m:d>
                  </m:oMath>
                </a14:m>
                <a:r>
                  <a:rPr lang="en-US" altLang="zh-CN" sz="2800" dirty="0"/>
                  <a:t>--- for</a:t>
                </a:r>
                <a:r>
                  <a:rPr lang="zh-CN" altLang="en-US" sz="2800" dirty="0"/>
                  <a:t> </a:t>
                </a:r>
                <a:r>
                  <a:rPr lang="en-US" altLang="zh-CN" sz="2800" dirty="0"/>
                  <a:t>test</a:t>
                </a:r>
                <a:endParaRPr lang="en-US" sz="2800" dirty="0"/>
              </a:p>
            </p:txBody>
          </p:sp>
        </mc:Choice>
        <mc:Fallback xmlns="">
          <p:sp>
            <p:nvSpPr>
              <p:cNvPr id="6" name="TextBox 5">
                <a:extLst>
                  <a:ext uri="{FF2B5EF4-FFF2-40B4-BE49-F238E27FC236}">
                    <a16:creationId xmlns:a16="http://schemas.microsoft.com/office/drawing/2014/main" id="{5144EE4A-2400-A4F0-00C5-7957879F752B}"/>
                  </a:ext>
                </a:extLst>
              </p:cNvPr>
              <p:cNvSpPr txBox="1">
                <a:spLocks noRot="1" noChangeAspect="1" noMove="1" noResize="1" noEditPoints="1" noAdjustHandles="1" noChangeArrowheads="1" noChangeShapeType="1" noTextEdit="1"/>
              </p:cNvSpPr>
              <p:nvPr/>
            </p:nvSpPr>
            <p:spPr>
              <a:xfrm>
                <a:off x="1772523" y="4520181"/>
                <a:ext cx="10664302" cy="523220"/>
              </a:xfrm>
              <a:prstGeom prst="rect">
                <a:avLst/>
              </a:prstGeom>
              <a:blipFill>
                <a:blip r:embed="rId4"/>
                <a:stretch>
                  <a:fillRect l="-951" t="-11905" b="-3095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56F17C11-86CC-5E83-3E64-DB048A938E9C}"/>
                  </a:ext>
                </a:extLst>
              </p:cNvPr>
              <p:cNvSpPr txBox="1"/>
              <p:nvPr/>
            </p:nvSpPr>
            <p:spPr>
              <a:xfrm>
                <a:off x="1301920" y="1418770"/>
                <a:ext cx="10664302" cy="1815882"/>
              </a:xfrm>
              <a:prstGeom prst="rect">
                <a:avLst/>
              </a:prstGeom>
              <a:noFill/>
            </p:spPr>
            <p:txBody>
              <a:bodyPr wrap="square" rtlCol="0">
                <a:spAutoFit/>
              </a:bodyPr>
              <a:lstStyle/>
              <a:p>
                <a:pPr marL="571500" indent="-571500">
                  <a:buFont typeface="Wingdings" pitchFamily="2" charset="2"/>
                  <a:buChar char="Ø"/>
                </a:pPr>
                <a:r>
                  <a:rPr lang="en-US" altLang="zh-CN" sz="2800" b="0" dirty="0"/>
                  <a:t>Graph</a:t>
                </a:r>
                <a:r>
                  <a:rPr lang="zh-CN" altLang="en-US" sz="2800" b="0" dirty="0"/>
                  <a:t> </a:t>
                </a:r>
                <a:r>
                  <a:rPr lang="en-US" altLang="zh-CN" sz="2800" b="0" dirty="0"/>
                  <a:t>Data</a:t>
                </a:r>
                <a:r>
                  <a:rPr lang="zh-CN" altLang="en-US" sz="2800" b="0" dirty="0"/>
                  <a:t> </a:t>
                </a:r>
                <a:r>
                  <a:rPr lang="en-US" altLang="zh-CN" sz="2800" b="0" dirty="0"/>
                  <a:t>of</a:t>
                </a:r>
                <a:r>
                  <a:rPr lang="zh-CN" altLang="en-US" sz="2800" b="0" dirty="0"/>
                  <a:t> </a:t>
                </a:r>
                <a14:m>
                  <m:oMath xmlns:m="http://schemas.openxmlformats.org/officeDocument/2006/math">
                    <m:r>
                      <a:rPr lang="en-US" altLang="zh-CN" sz="2800" b="0" i="1" dirty="0" smtClean="0">
                        <a:latin typeface="Cambria Math" panose="02040503050406030204" pitchFamily="18" charset="0"/>
                      </a:rPr>
                      <m:t>𝑛</m:t>
                    </m:r>
                  </m:oMath>
                </a14:m>
                <a:r>
                  <a:rPr lang="zh-CN" altLang="en-US" sz="2800" b="0" dirty="0"/>
                  <a:t> </a:t>
                </a:r>
                <a:r>
                  <a:rPr lang="en-US" altLang="zh-CN" sz="2800" dirty="0"/>
                  <a:t>entities</a:t>
                </a:r>
                <a:r>
                  <a:rPr lang="zh-CN" altLang="en-US" sz="2800" dirty="0"/>
                  <a:t> </a:t>
                </a:r>
                <a:r>
                  <a:rPr lang="en-US" altLang="zh-CN" sz="2800" dirty="0"/>
                  <a:t>(nodes)</a:t>
                </a:r>
                <a:r>
                  <a:rPr lang="zh-CN" altLang="en-US" sz="2800" dirty="0"/>
                  <a:t> </a:t>
                </a:r>
                <a:r>
                  <a:rPr lang="en-US" altLang="zh-CN" sz="2800" dirty="0"/>
                  <a:t>:</a:t>
                </a:r>
                <a:r>
                  <a:rPr lang="zh-CN" altLang="en-US" sz="2800" b="0" dirty="0"/>
                  <a:t> </a:t>
                </a:r>
                <a14:m>
                  <m:oMath xmlns:m="http://schemas.openxmlformats.org/officeDocument/2006/math">
                    <m:d>
                      <m:dPr>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𝐴</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𝑋</m:t>
                        </m:r>
                        <m:r>
                          <a:rPr lang="en-US" altLang="zh-CN" sz="2800" b="0" i="1" smtClean="0">
                            <a:latin typeface="Cambria Math" panose="02040503050406030204" pitchFamily="18" charset="0"/>
                          </a:rPr>
                          <m:t>, </m:t>
                        </m:r>
                        <m:r>
                          <a:rPr lang="en-US" altLang="zh-CN" sz="2800" b="0" i="1" smtClean="0">
                            <a:latin typeface="Cambria Math" panose="02040503050406030204" pitchFamily="18" charset="0"/>
                          </a:rPr>
                          <m:t>𝑌</m:t>
                        </m:r>
                      </m:e>
                    </m:d>
                  </m:oMath>
                </a14:m>
                <a:r>
                  <a:rPr lang="zh-CN" altLang="en-US" sz="2800" b="0" i="1" dirty="0">
                    <a:latin typeface="Cambria Math" panose="02040503050406030204" pitchFamily="18" charset="0"/>
                  </a:rPr>
                  <a:t>   </a:t>
                </a:r>
                <a:endParaRPr lang="en-US" altLang="zh-CN" sz="2800" b="0" i="1" dirty="0">
                  <a:latin typeface="Cambria Math" panose="02040503050406030204" pitchFamily="18" charset="0"/>
                </a:endParaRPr>
              </a:p>
              <a:p>
                <a:pPr marL="1028700" lvl="1" indent="-571500">
                  <a:buFont typeface="Arial" panose="020B0604020202020204" pitchFamily="34" charset="0"/>
                  <a:buChar char="•"/>
                </a:pPr>
                <a:r>
                  <a:rPr lang="en-US" altLang="zh-CN" sz="2800" dirty="0"/>
                  <a:t>Adjacency</a:t>
                </a:r>
                <a:r>
                  <a:rPr lang="zh-CN" altLang="en-US" sz="2800" dirty="0"/>
                  <a:t> </a:t>
                </a:r>
                <a:r>
                  <a:rPr lang="en-US" altLang="zh-CN" sz="2800" dirty="0"/>
                  <a:t>matrix:</a:t>
                </a:r>
                <a:r>
                  <a:rPr lang="zh-CN" altLang="en-US" sz="2800" dirty="0"/>
                  <a:t> </a:t>
                </a:r>
                <a14:m>
                  <m:oMath xmlns:m="http://schemas.openxmlformats.org/officeDocument/2006/math">
                    <m:r>
                      <a:rPr lang="en-US" altLang="zh-CN" sz="2800" i="1" smtClean="0">
                        <a:latin typeface="Cambria Math" panose="02040503050406030204" pitchFamily="18" charset="0"/>
                      </a:rPr>
                      <m:t>𝐴</m:t>
                    </m:r>
                  </m:oMath>
                </a14:m>
                <a:r>
                  <a:rPr lang="zh-CN" altLang="en-US" sz="2800" dirty="0"/>
                  <a:t> </a:t>
                </a:r>
                <a:endParaRPr lang="en-US" altLang="zh-CN" sz="2800" dirty="0"/>
              </a:p>
              <a:p>
                <a:pPr marL="1028700" lvl="1" indent="-571500">
                  <a:buFont typeface="Arial" panose="020B0604020202020204" pitchFamily="34" charset="0"/>
                  <a:buChar char="•"/>
                </a:pPr>
                <a:r>
                  <a:rPr lang="en-US" altLang="zh-CN" sz="2800" dirty="0"/>
                  <a:t>Node</a:t>
                </a:r>
                <a:r>
                  <a:rPr lang="zh-CN" altLang="en-US" sz="2800" dirty="0"/>
                  <a:t> </a:t>
                </a:r>
                <a:r>
                  <a:rPr lang="en-US" altLang="zh-CN" sz="2800" dirty="0"/>
                  <a:t>features:</a:t>
                </a:r>
                <a:r>
                  <a:rPr lang="zh-CN" altLang="en-US" sz="2800" dirty="0"/>
                  <a:t> </a:t>
                </a:r>
                <a14:m>
                  <m:oMath xmlns:m="http://schemas.openxmlformats.org/officeDocument/2006/math">
                    <m:r>
                      <a:rPr lang="en-US" altLang="zh-CN" sz="2800" b="0" i="1" smtClean="0">
                        <a:latin typeface="Cambria Math" panose="02040503050406030204" pitchFamily="18" charset="0"/>
                      </a:rPr>
                      <m:t>𝑋</m:t>
                    </m:r>
                  </m:oMath>
                </a14:m>
                <a:endParaRPr lang="en-US" altLang="zh-CN" sz="2800" dirty="0"/>
              </a:p>
              <a:p>
                <a:pPr marL="1028700" lvl="1" indent="-571500">
                  <a:buFont typeface="Arial" panose="020B0604020202020204" pitchFamily="34" charset="0"/>
                  <a:buChar char="•"/>
                </a:pPr>
                <a:r>
                  <a:rPr lang="en-US" altLang="zh-CN" sz="2800" dirty="0"/>
                  <a:t>Node</a:t>
                </a:r>
                <a:r>
                  <a:rPr lang="zh-CN" altLang="en-US" sz="2800" dirty="0"/>
                  <a:t> </a:t>
                </a:r>
                <a:r>
                  <a:rPr lang="en-US" altLang="zh-CN" sz="2800" dirty="0"/>
                  <a:t>labels:</a:t>
                </a:r>
                <a:r>
                  <a:rPr lang="zh-CN" altLang="en-US" sz="2800" dirty="0"/>
                  <a:t> </a:t>
                </a:r>
                <a14:m>
                  <m:oMath xmlns:m="http://schemas.openxmlformats.org/officeDocument/2006/math">
                    <m:r>
                      <a:rPr lang="en-US" altLang="zh-CN" sz="2800" b="0" i="1" smtClean="0">
                        <a:latin typeface="Cambria Math" panose="02040503050406030204" pitchFamily="18" charset="0"/>
                      </a:rPr>
                      <m:t>𝑌</m:t>
                    </m:r>
                    <m:r>
                      <a:rPr lang="en-US" altLang="zh-CN" sz="2800" b="0" i="1" smtClean="0">
                        <a:latin typeface="Cambria Math" panose="02040503050406030204" pitchFamily="18" charset="0"/>
                      </a:rPr>
                      <m:t>∈</m:t>
                    </m:r>
                    <m:sSup>
                      <m:sSupPr>
                        <m:ctrlPr>
                          <a:rPr lang="en-US" altLang="zh-CN" sz="2800" b="0" i="1" smtClean="0">
                            <a:latin typeface="Cambria Math" panose="02040503050406030204" pitchFamily="18" charset="0"/>
                          </a:rPr>
                        </m:ctrlPr>
                      </m:sSupPr>
                      <m:e>
                        <m:d>
                          <m:dPr>
                            <m:begChr m:val="{"/>
                            <m:endChr m:val="}"/>
                            <m:ctrlPr>
                              <a:rPr lang="en-US" altLang="zh-CN" sz="2800" b="0" i="1" smtClean="0">
                                <a:latin typeface="Cambria Math" panose="02040503050406030204" pitchFamily="18" charset="0"/>
                              </a:rPr>
                            </m:ctrlPr>
                          </m:dPr>
                          <m:e>
                            <m:r>
                              <a:rPr lang="en-US" altLang="zh-CN" sz="2800" b="0" i="1" smtClean="0">
                                <a:latin typeface="Cambria Math" panose="02040503050406030204" pitchFamily="18" charset="0"/>
                              </a:rPr>
                              <m:t>1,2,…,</m:t>
                            </m:r>
                            <m:r>
                              <a:rPr lang="en-US" altLang="zh-CN" sz="2800" b="0" i="1" smtClean="0">
                                <a:latin typeface="Cambria Math" panose="02040503050406030204" pitchFamily="18" charset="0"/>
                              </a:rPr>
                              <m:t>𝐶</m:t>
                            </m:r>
                          </m:e>
                        </m:d>
                      </m:e>
                      <m:sup>
                        <m:r>
                          <a:rPr lang="en-US" altLang="zh-CN" sz="2800" b="0" i="1" smtClean="0">
                            <a:latin typeface="Cambria Math" panose="02040503050406030204" pitchFamily="18" charset="0"/>
                          </a:rPr>
                          <m:t>𝑛</m:t>
                        </m:r>
                      </m:sup>
                    </m:sSup>
                  </m:oMath>
                </a14:m>
                <a:r>
                  <a:rPr lang="zh-CN" altLang="en-US" sz="2800" dirty="0"/>
                  <a:t> </a:t>
                </a:r>
                <a:endParaRPr lang="en-US" altLang="zh-CN" sz="2800" dirty="0"/>
              </a:p>
            </p:txBody>
          </p:sp>
        </mc:Choice>
        <mc:Fallback xmlns="">
          <p:sp>
            <p:nvSpPr>
              <p:cNvPr id="7" name="TextBox 6">
                <a:extLst>
                  <a:ext uri="{FF2B5EF4-FFF2-40B4-BE49-F238E27FC236}">
                    <a16:creationId xmlns:a16="http://schemas.microsoft.com/office/drawing/2014/main" id="{56F17C11-86CC-5E83-3E64-DB048A938E9C}"/>
                  </a:ext>
                </a:extLst>
              </p:cNvPr>
              <p:cNvSpPr txBox="1">
                <a:spLocks noRot="1" noChangeAspect="1" noMove="1" noResize="1" noEditPoints="1" noAdjustHandles="1" noChangeArrowheads="1" noChangeShapeType="1" noTextEdit="1"/>
              </p:cNvSpPr>
              <p:nvPr/>
            </p:nvSpPr>
            <p:spPr>
              <a:xfrm>
                <a:off x="1301920" y="1418770"/>
                <a:ext cx="10664302" cy="1815882"/>
              </a:xfrm>
              <a:prstGeom prst="rect">
                <a:avLst/>
              </a:prstGeom>
              <a:blipFill>
                <a:blip r:embed="rId5"/>
                <a:stretch>
                  <a:fillRect l="-1029" t="-3356" b="-8725"/>
                </a:stretch>
              </a:blipFill>
            </p:spPr>
            <p:txBody>
              <a:bodyPr/>
              <a:lstStyle/>
              <a:p>
                <a:r>
                  <a:rPr lang="en-US">
                    <a:noFill/>
                  </a:rPr>
                  <a:t> </a:t>
                </a:r>
              </a:p>
            </p:txBody>
          </p:sp>
        </mc:Fallback>
      </mc:AlternateContent>
      <p:sp>
        <p:nvSpPr>
          <p:cNvPr id="8" name="Right Arrow 7">
            <a:extLst>
              <a:ext uri="{FF2B5EF4-FFF2-40B4-BE49-F238E27FC236}">
                <a16:creationId xmlns:a16="http://schemas.microsoft.com/office/drawing/2014/main" id="{2057A215-52C3-1392-F54B-61D8F2229D9B}"/>
              </a:ext>
            </a:extLst>
          </p:cNvPr>
          <p:cNvSpPr/>
          <p:nvPr/>
        </p:nvSpPr>
        <p:spPr>
          <a:xfrm>
            <a:off x="6738525" y="2962926"/>
            <a:ext cx="405256" cy="383146"/>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898C61D5-37D1-FF59-4C20-CF38EE0D2FFC}"/>
              </a:ext>
            </a:extLst>
          </p:cNvPr>
          <p:cNvSpPr txBox="1"/>
          <p:nvPr/>
        </p:nvSpPr>
        <p:spPr>
          <a:xfrm>
            <a:off x="7224553" y="2850130"/>
            <a:ext cx="3724546" cy="523220"/>
          </a:xfrm>
          <a:prstGeom prst="rect">
            <a:avLst/>
          </a:prstGeom>
          <a:noFill/>
        </p:spPr>
        <p:txBody>
          <a:bodyPr wrap="none" rtlCol="0">
            <a:spAutoFit/>
          </a:bodyPr>
          <a:lstStyle/>
          <a:p>
            <a:r>
              <a:rPr lang="en-US" altLang="zh-CN" sz="2800" dirty="0">
                <a:solidFill>
                  <a:srgbClr val="0070C0"/>
                </a:solidFill>
              </a:rPr>
              <a:t>Node</a:t>
            </a:r>
            <a:r>
              <a:rPr lang="zh-CN" altLang="en-US" sz="2800" dirty="0">
                <a:solidFill>
                  <a:srgbClr val="0070C0"/>
                </a:solidFill>
              </a:rPr>
              <a:t> </a:t>
            </a:r>
            <a:r>
              <a:rPr lang="en-US" altLang="zh-CN" sz="2800" dirty="0">
                <a:solidFill>
                  <a:srgbClr val="0070C0"/>
                </a:solidFill>
              </a:rPr>
              <a:t>classification</a:t>
            </a:r>
            <a:r>
              <a:rPr lang="zh-CN" altLang="en-US" sz="2800" dirty="0">
                <a:solidFill>
                  <a:srgbClr val="0070C0"/>
                </a:solidFill>
              </a:rPr>
              <a:t> </a:t>
            </a:r>
            <a:r>
              <a:rPr lang="en-US" altLang="zh-CN" sz="2800" dirty="0">
                <a:solidFill>
                  <a:srgbClr val="0070C0"/>
                </a:solidFill>
              </a:rPr>
              <a:t>tasks</a:t>
            </a:r>
            <a:endParaRPr lang="en-US" sz="2800" dirty="0">
              <a:solidFill>
                <a:srgbClr val="0070C0"/>
              </a:solidFill>
            </a:endParaRPr>
          </a:p>
        </p:txBody>
      </p:sp>
      <p:sp>
        <p:nvSpPr>
          <p:cNvPr id="4" name="TextBox 3">
            <a:extLst>
              <a:ext uri="{FF2B5EF4-FFF2-40B4-BE49-F238E27FC236}">
                <a16:creationId xmlns:a16="http://schemas.microsoft.com/office/drawing/2014/main" id="{CABDA600-012D-28A7-68C0-20CF6AEC2647}"/>
              </a:ext>
            </a:extLst>
          </p:cNvPr>
          <p:cNvSpPr txBox="1"/>
          <p:nvPr/>
        </p:nvSpPr>
        <p:spPr>
          <a:xfrm>
            <a:off x="1301920" y="3454767"/>
            <a:ext cx="10664302" cy="523220"/>
          </a:xfrm>
          <a:prstGeom prst="rect">
            <a:avLst/>
          </a:prstGeom>
          <a:noFill/>
        </p:spPr>
        <p:txBody>
          <a:bodyPr wrap="square" rtlCol="0">
            <a:spAutoFit/>
          </a:bodyPr>
          <a:lstStyle/>
          <a:p>
            <a:pPr marL="571500" indent="-571500">
              <a:buFont typeface="Wingdings" pitchFamily="2" charset="2"/>
              <a:buChar char="Ø"/>
            </a:pPr>
            <a:r>
              <a:rPr lang="en-US" altLang="zh-CN" sz="2800" b="0" dirty="0"/>
              <a:t>Two domains</a:t>
            </a:r>
            <a:endParaRPr lang="en-US" altLang="zh-CN" sz="2800" b="0" i="1" dirty="0">
              <a:latin typeface="Cambria Math" panose="02040503050406030204" pitchFamily="18" charset="0"/>
            </a:endParaRPr>
          </a:p>
        </p:txBody>
      </p:sp>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7572C94D-8220-51F7-6046-551407E5AE1B}"/>
                  </a:ext>
                </a:extLst>
              </p:cNvPr>
              <p:cNvSpPr txBox="1"/>
              <p:nvPr/>
            </p:nvSpPr>
            <p:spPr>
              <a:xfrm>
                <a:off x="1772523" y="5069946"/>
                <a:ext cx="9355499" cy="954107"/>
              </a:xfrm>
              <a:prstGeom prst="rect">
                <a:avLst/>
              </a:prstGeom>
              <a:noFill/>
            </p:spPr>
            <p:txBody>
              <a:bodyPr wrap="square" rtlCol="0">
                <a:spAutoFit/>
              </a:bodyPr>
              <a:lstStyle/>
              <a:p>
                <a:pPr marL="571500" indent="-571500">
                  <a:buFont typeface="Arial" panose="020B0604020202020204" pitchFamily="34" charset="0"/>
                  <a:buChar char="•"/>
                </a:pPr>
                <a14:m>
                  <m:oMath xmlns:m="http://schemas.openxmlformats.org/officeDocument/2006/math">
                    <m:r>
                      <a:rPr lang="en-US" altLang="zh-CN" sz="2800" b="0" i="1" smtClean="0">
                        <a:solidFill>
                          <a:schemeClr val="tx1"/>
                        </a:solidFill>
                        <a:latin typeface="Cambria Math" panose="02040503050406030204" pitchFamily="18" charset="0"/>
                      </a:rPr>
                      <m:t>𝑌</m:t>
                    </m:r>
                  </m:oMath>
                </a14:m>
                <a:r>
                  <a:rPr lang="en-US" altLang="zh-CN" sz="2800" b="0" dirty="0">
                    <a:solidFill>
                      <a:schemeClr val="tx1"/>
                    </a:solidFill>
                  </a:rPr>
                  <a:t> in target</a:t>
                </a:r>
                <a:r>
                  <a:rPr lang="zh-CN" altLang="en-US" sz="2800" b="0" dirty="0">
                    <a:solidFill>
                      <a:schemeClr val="tx1"/>
                    </a:solidFill>
                  </a:rPr>
                  <a:t> </a:t>
                </a:r>
                <a:r>
                  <a:rPr lang="en-US" altLang="zh-CN" sz="2800" b="0" dirty="0">
                    <a:solidFill>
                      <a:schemeClr val="tx1"/>
                    </a:solidFill>
                  </a:rPr>
                  <a:t>domain</a:t>
                </a:r>
                <a:r>
                  <a:rPr lang="zh-CN" altLang="en-US" sz="2800" b="0" dirty="0">
                    <a:solidFill>
                      <a:schemeClr val="tx1"/>
                    </a:solidFill>
                  </a:rPr>
                  <a:t> </a:t>
                </a:r>
                <a14:m>
                  <m:oMath xmlns:m="http://schemas.openxmlformats.org/officeDocument/2006/math">
                    <m:r>
                      <a:rPr lang="en-US" altLang="zh-CN" sz="2800" b="0" i="1" smtClean="0">
                        <a:solidFill>
                          <a:schemeClr val="tx1"/>
                        </a:solidFill>
                        <a:latin typeface="Cambria Math" panose="02040503050406030204" pitchFamily="18" charset="0"/>
                      </a:rPr>
                      <m:t>𝑇</m:t>
                    </m:r>
                  </m:oMath>
                </a14:m>
                <a:r>
                  <a:rPr lang="en-US" sz="2800" dirty="0">
                    <a:solidFill>
                      <a:schemeClr val="tx1"/>
                    </a:solidFill>
                  </a:rPr>
                  <a:t> is not available </a:t>
                </a:r>
              </a:p>
              <a:p>
                <a:pPr marL="571500" indent="-571500">
                  <a:buFont typeface="Arial" panose="020B0604020202020204" pitchFamily="34" charset="0"/>
                  <a:buChar char="•"/>
                </a:pPr>
                <a14:m>
                  <m:oMath xmlns:m="http://schemas.openxmlformats.org/officeDocument/2006/math">
                    <m:r>
                      <a:rPr lang="en-US" altLang="zh-CN" sz="2800" i="1" smtClean="0">
                        <a:solidFill>
                          <a:schemeClr val="tx1"/>
                        </a:solidFill>
                        <a:latin typeface="Cambria Math" panose="02040503050406030204" pitchFamily="18" charset="0"/>
                      </a:rPr>
                      <m:t>𝐴</m:t>
                    </m:r>
                    <m:r>
                      <a:rPr lang="en-US" altLang="zh-CN" sz="2800" i="1" smtClean="0">
                        <a:solidFill>
                          <a:schemeClr val="tx1"/>
                        </a:solidFill>
                        <a:latin typeface="Cambria Math" panose="02040503050406030204" pitchFamily="18" charset="0"/>
                      </a:rPr>
                      <m:t>, </m:t>
                    </m:r>
                    <m:r>
                      <a:rPr lang="en-US" altLang="zh-CN" sz="2800" i="1" smtClean="0">
                        <a:solidFill>
                          <a:schemeClr val="tx1"/>
                        </a:solidFill>
                        <a:latin typeface="Cambria Math" panose="02040503050406030204" pitchFamily="18" charset="0"/>
                      </a:rPr>
                      <m:t>𝑋</m:t>
                    </m:r>
                  </m:oMath>
                </a14:m>
                <a:r>
                  <a:rPr lang="en-US" sz="2800" dirty="0">
                    <a:solidFill>
                      <a:schemeClr val="tx1"/>
                    </a:solidFill>
                  </a:rPr>
                  <a:t> </a:t>
                </a:r>
                <a:r>
                  <a:rPr lang="en-US" sz="2800" dirty="0"/>
                  <a:t>in </a:t>
                </a:r>
                <a14:m>
                  <m:oMath xmlns:m="http://schemas.openxmlformats.org/officeDocument/2006/math">
                    <m:r>
                      <a:rPr lang="en-US" altLang="zh-CN" sz="2800" i="1">
                        <a:latin typeface="Cambria Math" panose="02040503050406030204" pitchFamily="18" charset="0"/>
                      </a:rPr>
                      <m:t>𝑇</m:t>
                    </m:r>
                    <m:r>
                      <a:rPr lang="en-US" altLang="zh-CN" sz="2800" i="1">
                        <a:latin typeface="Cambria Math" panose="02040503050406030204" pitchFamily="18" charset="0"/>
                      </a:rPr>
                      <m:t> </m:t>
                    </m:r>
                  </m:oMath>
                </a14:m>
                <a:r>
                  <a:rPr lang="en-US" sz="2800" dirty="0">
                    <a:solidFill>
                      <a:schemeClr val="tx1"/>
                    </a:solidFill>
                  </a:rPr>
                  <a:t>are available. </a:t>
                </a:r>
              </a:p>
            </p:txBody>
          </p:sp>
        </mc:Choice>
        <mc:Fallback xmlns="">
          <p:sp>
            <p:nvSpPr>
              <p:cNvPr id="14" name="TextBox 13">
                <a:extLst>
                  <a:ext uri="{FF2B5EF4-FFF2-40B4-BE49-F238E27FC236}">
                    <a16:creationId xmlns:a16="http://schemas.microsoft.com/office/drawing/2014/main" id="{7572C94D-8220-51F7-6046-551407E5AE1B}"/>
                  </a:ext>
                </a:extLst>
              </p:cNvPr>
              <p:cNvSpPr txBox="1">
                <a:spLocks noRot="1" noChangeAspect="1" noMove="1" noResize="1" noEditPoints="1" noAdjustHandles="1" noChangeArrowheads="1" noChangeShapeType="1" noTextEdit="1"/>
              </p:cNvSpPr>
              <p:nvPr/>
            </p:nvSpPr>
            <p:spPr>
              <a:xfrm>
                <a:off x="1772523" y="5069946"/>
                <a:ext cx="9355499" cy="954107"/>
              </a:xfrm>
              <a:prstGeom prst="rect">
                <a:avLst/>
              </a:prstGeom>
              <a:blipFill>
                <a:blip r:embed="rId6"/>
                <a:stretch>
                  <a:fillRect l="-1084" t="-6579" b="-1710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F3FDB846-F267-D76C-854C-AEDC5C6E014D}"/>
                  </a:ext>
                </a:extLst>
              </p:cNvPr>
              <p:cNvSpPr txBox="1"/>
              <p:nvPr/>
            </p:nvSpPr>
            <p:spPr>
              <a:xfrm>
                <a:off x="5801717" y="3516322"/>
                <a:ext cx="6330460"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altLang="zh-CN" sz="2400" b="0" i="1" smtClean="0">
                              <a:solidFill>
                                <a:srgbClr val="C00000"/>
                              </a:solidFill>
                              <a:latin typeface="Cambria Math" panose="02040503050406030204" pitchFamily="18" charset="0"/>
                              <a:ea typeface="Cambria Math" panose="02040503050406030204" pitchFamily="18" charset="0"/>
                            </a:rPr>
                          </m:ctrlPr>
                        </m:sSubPr>
                        <m:e>
                          <m:r>
                            <a:rPr lang="en-US" altLang="zh-CN" sz="2400" i="1" smtClean="0">
                              <a:solidFill>
                                <a:srgbClr val="C00000"/>
                              </a:solidFill>
                              <a:latin typeface="Cambria Math" panose="02040503050406030204" pitchFamily="18" charset="0"/>
                              <a:ea typeface="Cambria Math" panose="02040503050406030204" pitchFamily="18" charset="0"/>
                            </a:rPr>
                            <m:t>ℙ</m:t>
                          </m:r>
                        </m:e>
                        <m:sub>
                          <m:r>
                            <a:rPr lang="en-US" altLang="zh-CN" sz="2400" b="0" i="1" smtClean="0">
                              <a:solidFill>
                                <a:srgbClr val="C00000"/>
                              </a:solidFill>
                              <a:latin typeface="Cambria Math" panose="02040503050406030204" pitchFamily="18" charset="0"/>
                              <a:ea typeface="Cambria Math" panose="02040503050406030204" pitchFamily="18" charset="0"/>
                            </a:rPr>
                            <m:t>𝑆</m:t>
                          </m:r>
                        </m:sub>
                      </m:sSub>
                      <m:d>
                        <m:dPr>
                          <m:ctrlPr>
                            <a:rPr lang="en-US" altLang="zh-CN" sz="2400" i="1">
                              <a:solidFill>
                                <a:srgbClr val="C00000"/>
                              </a:solidFill>
                              <a:latin typeface="Cambria Math" panose="02040503050406030204" pitchFamily="18" charset="0"/>
                            </a:rPr>
                          </m:ctrlPr>
                        </m:dPr>
                        <m:e>
                          <m:r>
                            <a:rPr lang="en-US" altLang="zh-CN" sz="2400" i="1">
                              <a:solidFill>
                                <a:srgbClr val="C00000"/>
                              </a:solidFill>
                              <a:latin typeface="Cambria Math" panose="02040503050406030204" pitchFamily="18" charset="0"/>
                            </a:rPr>
                            <m:t>𝐴</m:t>
                          </m:r>
                          <m:r>
                            <a:rPr lang="en-US" altLang="zh-CN" sz="2400" i="1">
                              <a:solidFill>
                                <a:srgbClr val="C00000"/>
                              </a:solidFill>
                              <a:latin typeface="Cambria Math" panose="02040503050406030204" pitchFamily="18" charset="0"/>
                            </a:rPr>
                            <m:t>, </m:t>
                          </m:r>
                          <m:r>
                            <a:rPr lang="en-US" altLang="zh-CN" sz="2400" i="1">
                              <a:solidFill>
                                <a:srgbClr val="C00000"/>
                              </a:solidFill>
                              <a:latin typeface="Cambria Math" panose="02040503050406030204" pitchFamily="18" charset="0"/>
                            </a:rPr>
                            <m:t>𝑋</m:t>
                          </m:r>
                          <m:r>
                            <a:rPr lang="en-US" altLang="zh-CN" sz="2400" i="1">
                              <a:solidFill>
                                <a:srgbClr val="C00000"/>
                              </a:solidFill>
                              <a:latin typeface="Cambria Math" panose="02040503050406030204" pitchFamily="18" charset="0"/>
                            </a:rPr>
                            <m:t>, </m:t>
                          </m:r>
                          <m:r>
                            <a:rPr lang="en-US" altLang="zh-CN" sz="2400" i="1">
                              <a:solidFill>
                                <a:srgbClr val="C00000"/>
                              </a:solidFill>
                              <a:latin typeface="Cambria Math" panose="02040503050406030204" pitchFamily="18" charset="0"/>
                            </a:rPr>
                            <m:t>𝑌</m:t>
                          </m:r>
                        </m:e>
                      </m:d>
                      <m:r>
                        <a:rPr lang="en-US" altLang="zh-CN" sz="2400" b="0" i="1" smtClean="0">
                          <a:solidFill>
                            <a:srgbClr val="C00000"/>
                          </a:solidFill>
                          <a:latin typeface="Cambria Math" panose="02040503050406030204" pitchFamily="18" charset="0"/>
                        </a:rPr>
                        <m:t>≠</m:t>
                      </m:r>
                      <m:sSub>
                        <m:sSubPr>
                          <m:ctrlPr>
                            <a:rPr lang="en-US" altLang="zh-CN" sz="2400" i="1">
                              <a:solidFill>
                                <a:srgbClr val="C00000"/>
                              </a:solidFill>
                              <a:latin typeface="Cambria Math" panose="02040503050406030204" pitchFamily="18" charset="0"/>
                              <a:ea typeface="Cambria Math" panose="02040503050406030204" pitchFamily="18" charset="0"/>
                            </a:rPr>
                          </m:ctrlPr>
                        </m:sSubPr>
                        <m:e>
                          <m:r>
                            <a:rPr lang="en-US" altLang="zh-CN" sz="2400" i="1">
                              <a:solidFill>
                                <a:srgbClr val="C00000"/>
                              </a:solidFill>
                              <a:latin typeface="Cambria Math" panose="02040503050406030204" pitchFamily="18" charset="0"/>
                              <a:ea typeface="Cambria Math" panose="02040503050406030204" pitchFamily="18" charset="0"/>
                            </a:rPr>
                            <m:t>ℙ</m:t>
                          </m:r>
                        </m:e>
                        <m:sub>
                          <m:r>
                            <a:rPr lang="en-US" altLang="zh-CN" sz="2400" b="0" i="1" smtClean="0">
                              <a:solidFill>
                                <a:srgbClr val="C00000"/>
                              </a:solidFill>
                              <a:latin typeface="Cambria Math" panose="02040503050406030204" pitchFamily="18" charset="0"/>
                              <a:ea typeface="Cambria Math" panose="02040503050406030204" pitchFamily="18" charset="0"/>
                            </a:rPr>
                            <m:t>𝑇</m:t>
                          </m:r>
                        </m:sub>
                      </m:sSub>
                      <m:d>
                        <m:dPr>
                          <m:ctrlPr>
                            <a:rPr lang="en-US" altLang="zh-CN" sz="2400" i="1">
                              <a:solidFill>
                                <a:srgbClr val="C00000"/>
                              </a:solidFill>
                              <a:latin typeface="Cambria Math" panose="02040503050406030204" pitchFamily="18" charset="0"/>
                            </a:rPr>
                          </m:ctrlPr>
                        </m:dPr>
                        <m:e>
                          <m:r>
                            <a:rPr lang="en-US" altLang="zh-CN" sz="2400" i="1">
                              <a:solidFill>
                                <a:srgbClr val="C00000"/>
                              </a:solidFill>
                              <a:latin typeface="Cambria Math" panose="02040503050406030204" pitchFamily="18" charset="0"/>
                            </a:rPr>
                            <m:t>𝐴</m:t>
                          </m:r>
                          <m:r>
                            <a:rPr lang="en-US" altLang="zh-CN" sz="2400" i="1">
                              <a:solidFill>
                                <a:srgbClr val="C00000"/>
                              </a:solidFill>
                              <a:latin typeface="Cambria Math" panose="02040503050406030204" pitchFamily="18" charset="0"/>
                            </a:rPr>
                            <m:t>, </m:t>
                          </m:r>
                          <m:r>
                            <a:rPr lang="en-US" altLang="zh-CN" sz="2400" i="1">
                              <a:solidFill>
                                <a:srgbClr val="C00000"/>
                              </a:solidFill>
                              <a:latin typeface="Cambria Math" panose="02040503050406030204" pitchFamily="18" charset="0"/>
                            </a:rPr>
                            <m:t>𝑋</m:t>
                          </m:r>
                          <m:r>
                            <a:rPr lang="en-US" altLang="zh-CN" sz="2400" i="1">
                              <a:solidFill>
                                <a:srgbClr val="C00000"/>
                              </a:solidFill>
                              <a:latin typeface="Cambria Math" panose="02040503050406030204" pitchFamily="18" charset="0"/>
                            </a:rPr>
                            <m:t>, </m:t>
                          </m:r>
                          <m:r>
                            <a:rPr lang="en-US" altLang="zh-CN" sz="2400" i="1">
                              <a:solidFill>
                                <a:srgbClr val="C00000"/>
                              </a:solidFill>
                              <a:latin typeface="Cambria Math" panose="02040503050406030204" pitchFamily="18" charset="0"/>
                            </a:rPr>
                            <m:t>𝑌</m:t>
                          </m:r>
                        </m:e>
                      </m:d>
                    </m:oMath>
                  </m:oMathPara>
                </a14:m>
                <a:endParaRPr lang="en-US" sz="2400" dirty="0">
                  <a:solidFill>
                    <a:srgbClr val="C00000"/>
                  </a:solidFill>
                </a:endParaRPr>
              </a:p>
            </p:txBody>
          </p:sp>
        </mc:Choice>
        <mc:Fallback xmlns="">
          <p:sp>
            <p:nvSpPr>
              <p:cNvPr id="16" name="TextBox 15">
                <a:extLst>
                  <a:ext uri="{FF2B5EF4-FFF2-40B4-BE49-F238E27FC236}">
                    <a16:creationId xmlns:a16="http://schemas.microsoft.com/office/drawing/2014/main" id="{F3FDB846-F267-D76C-854C-AEDC5C6E014D}"/>
                  </a:ext>
                </a:extLst>
              </p:cNvPr>
              <p:cNvSpPr txBox="1">
                <a:spLocks noRot="1" noChangeAspect="1" noMove="1" noResize="1" noEditPoints="1" noAdjustHandles="1" noChangeArrowheads="1" noChangeShapeType="1" noTextEdit="1"/>
              </p:cNvSpPr>
              <p:nvPr/>
            </p:nvSpPr>
            <p:spPr>
              <a:xfrm>
                <a:off x="5801717" y="3516322"/>
                <a:ext cx="6330460" cy="461665"/>
              </a:xfrm>
              <a:prstGeom prst="rect">
                <a:avLst/>
              </a:prstGeom>
              <a:blipFill>
                <a:blip r:embed="rId7"/>
                <a:stretch>
                  <a:fillRect/>
                </a:stretch>
              </a:blipFill>
            </p:spPr>
            <p:txBody>
              <a:bodyPr/>
              <a:lstStyle/>
              <a:p>
                <a:r>
                  <a:rPr lang="en-US">
                    <a:noFill/>
                  </a:rPr>
                  <a:t> </a:t>
                </a:r>
              </a:p>
            </p:txBody>
          </p:sp>
        </mc:Fallback>
      </mc:AlternateContent>
      <p:sp>
        <p:nvSpPr>
          <p:cNvPr id="11" name="TextBox 10">
            <a:extLst>
              <a:ext uri="{FF2B5EF4-FFF2-40B4-BE49-F238E27FC236}">
                <a16:creationId xmlns:a16="http://schemas.microsoft.com/office/drawing/2014/main" id="{851D3B76-9F6C-3737-6135-FA6A7493D1AA}"/>
              </a:ext>
            </a:extLst>
          </p:cNvPr>
          <p:cNvSpPr txBox="1"/>
          <p:nvPr/>
        </p:nvSpPr>
        <p:spPr>
          <a:xfrm>
            <a:off x="8326689" y="5282941"/>
            <a:ext cx="3027111" cy="523220"/>
          </a:xfrm>
          <a:prstGeom prst="rect">
            <a:avLst/>
          </a:prstGeom>
          <a:noFill/>
        </p:spPr>
        <p:txBody>
          <a:bodyPr wrap="none" rtlCol="0">
            <a:spAutoFit/>
          </a:bodyPr>
          <a:lstStyle/>
          <a:p>
            <a:r>
              <a:rPr lang="en-US" sz="2800" dirty="0">
                <a:solidFill>
                  <a:srgbClr val="0070C0"/>
                </a:solidFill>
              </a:rPr>
              <a:t>Domain Adaptation</a:t>
            </a:r>
          </a:p>
        </p:txBody>
      </p:sp>
      <p:sp>
        <p:nvSpPr>
          <p:cNvPr id="12" name="Right Brace 11">
            <a:extLst>
              <a:ext uri="{FF2B5EF4-FFF2-40B4-BE49-F238E27FC236}">
                <a16:creationId xmlns:a16="http://schemas.microsoft.com/office/drawing/2014/main" id="{050C08D8-0DC8-6B71-77D6-4A1C2E484533}"/>
              </a:ext>
            </a:extLst>
          </p:cNvPr>
          <p:cNvSpPr/>
          <p:nvPr/>
        </p:nvSpPr>
        <p:spPr>
          <a:xfrm>
            <a:off x="7890933" y="5226686"/>
            <a:ext cx="316089" cy="635731"/>
          </a:xfrm>
          <a:prstGeom prst="righ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3" name="TextBox 12">
            <a:extLst>
              <a:ext uri="{FF2B5EF4-FFF2-40B4-BE49-F238E27FC236}">
                <a16:creationId xmlns:a16="http://schemas.microsoft.com/office/drawing/2014/main" id="{BD3F02BE-7A7A-6B98-FAD9-43EC6261FD2C}"/>
              </a:ext>
            </a:extLst>
          </p:cNvPr>
          <p:cNvSpPr txBox="1"/>
          <p:nvPr/>
        </p:nvSpPr>
        <p:spPr>
          <a:xfrm>
            <a:off x="5125917" y="926403"/>
            <a:ext cx="6217920" cy="400110"/>
          </a:xfrm>
          <a:prstGeom prst="rect">
            <a:avLst/>
          </a:prstGeom>
          <a:noFill/>
        </p:spPr>
        <p:txBody>
          <a:bodyPr wrap="square">
            <a:spAutoFit/>
          </a:bodyPr>
          <a:lstStyle/>
          <a:p>
            <a:r>
              <a:rPr lang="en-US" altLang="zh-CN" sz="2000" dirty="0"/>
              <a:t>Nodes</a:t>
            </a:r>
            <a:r>
              <a:rPr lang="zh-CN" altLang="en-US" sz="2000" dirty="0"/>
              <a:t> </a:t>
            </a:r>
            <a:r>
              <a:rPr lang="en-US" altLang="zh-CN" sz="2000" dirty="0"/>
              <a:t>&lt;-&gt;</a:t>
            </a:r>
            <a:r>
              <a:rPr lang="zh-CN" altLang="en-US" sz="2000" dirty="0"/>
              <a:t> </a:t>
            </a:r>
            <a:r>
              <a:rPr lang="en-US" altLang="zh-CN" sz="2000" dirty="0"/>
              <a:t>Particle</a:t>
            </a:r>
            <a:r>
              <a:rPr lang="zh-CN" altLang="en-US" sz="2000" dirty="0"/>
              <a:t> </a:t>
            </a:r>
            <a:r>
              <a:rPr lang="en-US" altLang="zh-CN" sz="2000" dirty="0"/>
              <a:t>hits</a:t>
            </a:r>
            <a:r>
              <a:rPr lang="zh-CN" altLang="en-US" sz="2000" dirty="0"/>
              <a:t> </a:t>
            </a:r>
            <a:r>
              <a:rPr lang="en-US" altLang="zh-CN" sz="2000" dirty="0"/>
              <a:t>in</a:t>
            </a:r>
            <a:r>
              <a:rPr lang="zh-CN" altLang="en-US" sz="2000" dirty="0"/>
              <a:t> </a:t>
            </a:r>
            <a:r>
              <a:rPr lang="en-US" altLang="zh-CN" sz="2000" dirty="0"/>
              <a:t>HEP</a:t>
            </a:r>
            <a:endParaRPr lang="en-US" sz="2000" dirty="0"/>
          </a:p>
        </p:txBody>
      </p:sp>
    </p:spTree>
    <p:extLst>
      <p:ext uri="{BB962C8B-B14F-4D97-AF65-F5344CB8AC3E}">
        <p14:creationId xmlns:p14="http://schemas.microsoft.com/office/powerpoint/2010/main" val="171764110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31249</TotalTime>
  <Words>3658</Words>
  <Application>Microsoft Macintosh PowerPoint</Application>
  <PresentationFormat>Widescreen</PresentationFormat>
  <Paragraphs>462</Paragraphs>
  <Slides>23</Slides>
  <Notes>23</Notes>
  <HiddenSlides>0</HiddenSlides>
  <MMClips>1</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23</vt:i4>
      </vt:variant>
    </vt:vector>
  </HeadingPairs>
  <TitlesOfParts>
    <vt:vector size="33" baseType="lpstr">
      <vt:lpstr>-apple-system</vt:lpstr>
      <vt:lpstr>Google Sans</vt:lpstr>
      <vt:lpstr>Arial</vt:lpstr>
      <vt:lpstr>Calibri</vt:lpstr>
      <vt:lpstr>Calibri Light</vt:lpstr>
      <vt:lpstr>Cambria Math</vt:lpstr>
      <vt:lpstr>Georgia</vt:lpstr>
      <vt:lpstr>Roboto</vt:lpstr>
      <vt:lpstr>Wingdings</vt:lpstr>
      <vt:lpstr>Office Theme</vt:lpstr>
      <vt:lpstr>Distribution Shifts and Graph Domain Adaptation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Decomposition of The Shift</vt:lpstr>
      <vt:lpstr>New Challenges - The Mutual Dependence</vt:lpstr>
      <vt:lpstr>More Structure Shifts in Graph (Non-IID) Data </vt:lpstr>
      <vt:lpstr>PowerPoint Presentation</vt:lpstr>
      <vt:lpstr>The Key Idea: Calibrate Edge Probabilities</vt:lpstr>
      <vt:lpstr>More Details on Graph Neural Networks</vt:lpstr>
      <vt:lpstr>Structure Reweighting (StrucRW)</vt:lpstr>
      <vt:lpstr>Pair-Align: Pairwise Edge-label Distribution Alignment</vt:lpstr>
      <vt:lpstr>Evaluation in Practice</vt:lpstr>
      <vt:lpstr>Evaluation --- Pileup Mitigation</vt:lpstr>
      <vt:lpstr>Evaluation --- Pileup Mitigation</vt:lpstr>
      <vt:lpstr>Evaluation --- Region Shift</vt:lpstr>
      <vt:lpstr>Summary </vt:lpstr>
      <vt:lpstr>Thanks!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Pairwise Alignment Improves Graph Domain Adaptation</dc:title>
  <dc:creator>Microsoft Office User</dc:creator>
  <cp:lastModifiedBy>Li, Pan</cp:lastModifiedBy>
  <cp:revision>629</cp:revision>
  <dcterms:created xsi:type="dcterms:W3CDTF">2024-04-13T18:56:29Z</dcterms:created>
  <dcterms:modified xsi:type="dcterms:W3CDTF">2024-10-14T06:40:35Z</dcterms:modified>
</cp:coreProperties>
</file>