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10" r:id="rId2"/>
    <p:sldId id="320" r:id="rId3"/>
    <p:sldId id="306" r:id="rId4"/>
    <p:sldId id="311" r:id="rId5"/>
    <p:sldId id="312" r:id="rId6"/>
    <p:sldId id="314" r:id="rId7"/>
    <p:sldId id="316" r:id="rId8"/>
    <p:sldId id="317" r:id="rId9"/>
    <p:sldId id="319" r:id="rId10"/>
    <p:sldId id="260" r:id="rId11"/>
    <p:sldId id="318" r:id="rId12"/>
    <p:sldId id="305" r:id="rId13"/>
    <p:sldId id="2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639733A-6157-482A-A2BA-676E4A7FC961}">
          <p14:sldIdLst>
            <p14:sldId id="310"/>
            <p14:sldId id="320"/>
            <p14:sldId id="306"/>
            <p14:sldId id="311"/>
            <p14:sldId id="312"/>
            <p14:sldId id="314"/>
            <p14:sldId id="316"/>
            <p14:sldId id="317"/>
            <p14:sldId id="319"/>
            <p14:sldId id="260"/>
            <p14:sldId id="318"/>
            <p14:sldId id="305"/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B084"/>
    <a:srgbClr val="339933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8" autoAdjust="0"/>
    <p:restoredTop sz="91802" autoAdjust="0"/>
  </p:normalViewPr>
  <p:slideViewPr>
    <p:cSldViewPr snapToObjects="1">
      <p:cViewPr varScale="1">
        <p:scale>
          <a:sx n="104" d="100"/>
          <a:sy n="104" d="100"/>
        </p:scale>
        <p:origin x="946" y="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18-Apr-24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18-Apr-24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Need to specify where things happen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179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Integrate 12T mockup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875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00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29CAA-DCF9-47B6-8F77-6741235B37D0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1B5435-ADB8-4D9F-8C7D-7F4E13F0A1D0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C9FC17-F2E0-4ABA-8AAB-439C6B264510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EF09C07-A1D3-437F-A867-E2D347F68AB9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27C5D90-459A-4E02-8CE2-600E39C08736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572D532-EFE0-49A1-9208-A9389447A186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40B764E-BD71-4A05-AB2D-E8FDE06FE24D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2E6388B-1B87-4800-9E44-91807CD12B72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25B8B9D-9184-49C6-BB8B-C18C72ACC22B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43F6E-F299-44F1-AF27-991ABE850AF4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63CB5-9C2F-411F-B77D-9648AD36F4FF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5A9BF-F4D4-496F-8756-CB20BA3BB9E1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2E3E-00EA-4D49-A0F5-6D3026408CA5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926BA-2F5F-8E6C-0709-16BF45FC6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99710B-4F4B-0E7C-818A-4450640C82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6981D2-0C1F-8CCD-7575-44682AE42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CFA86-8A7E-472A-AE38-16F73241DED5}" type="datetime1">
              <a:rPr lang="en-US" smtClean="0"/>
              <a:t>18-Apr-24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93764-29DA-769A-2A6A-C87DA39CF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3DFD8-B58F-9BBD-F1A7-19C93F5B5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1784-44C8-4BBE-82FF-6B9B406236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681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AD205-3A01-4383-88BB-846A564F0AD7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916A2-0928-49CB-9FFF-50BC1F82E022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E1BF-3064-45CA-8BC0-65DA90104C4B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F9EC132-73E9-4D8B-9C3F-C73B91B1E52F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EN-MME Controbution to 12T Dipole Project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11158-D403-421F-90A6-D0A51EA991EC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0BA9-AADB-4408-97B8-FFC8D32877C6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9A2B750-912F-4E46-B0B9-8F5BF8D41ABE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/>
              <a:t>EN-MME Controbution to 12T Dipole Project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EB171-8FCE-C5F9-3C06-A90E7DA499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z="4000" dirty="0"/>
              <a:t>EN MME 12T Dipole Project Contribution</a:t>
            </a:r>
            <a:endParaRPr lang="en-GB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A18EE2-0034-21C3-5355-47F98EA01B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Ó. </a:t>
            </a:r>
            <a:r>
              <a:rPr lang="en-US" dirty="0" err="1"/>
              <a:t>Sacristán</a:t>
            </a:r>
            <a:r>
              <a:rPr lang="en-US" dirty="0"/>
              <a:t>, A. Bertarelli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BCA1C-5DA7-3741-C2A8-26ACC69D8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832C1-A875-4694-AFC6-A52314DEC564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CB4BC-BC51-9B61-6B72-0C8475EAE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542C5-CA5E-BDFF-DE7B-C994D92FF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260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34341D-E774-5644-9FE5-8610DF33BE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E9B2521-0FAB-DF2E-8537-1A31FC08F4ED}"/>
              </a:ext>
            </a:extLst>
          </p:cNvPr>
          <p:cNvSpPr/>
          <p:nvPr/>
        </p:nvSpPr>
        <p:spPr>
          <a:xfrm>
            <a:off x="377422" y="681462"/>
            <a:ext cx="11437734" cy="346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/>
              <a:t>Follow-Up, Documentation and TE-MSC Interface: </a:t>
            </a:r>
            <a:r>
              <a:rPr lang="en-US" sz="1400" dirty="0"/>
              <a:t>Ó. Sacristán</a:t>
            </a:r>
            <a:endParaRPr lang="en-GB" sz="14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03A85E9-950A-6ECB-BD33-BCE816FD2C48}"/>
              </a:ext>
            </a:extLst>
          </p:cNvPr>
          <p:cNvGrpSpPr/>
          <p:nvPr/>
        </p:nvGrpSpPr>
        <p:grpSpPr>
          <a:xfrm>
            <a:off x="377421" y="3429000"/>
            <a:ext cx="3673599" cy="2440549"/>
            <a:chOff x="94389" y="1112234"/>
            <a:chExt cx="2760571" cy="3513607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8408218C-C160-02BF-B5B8-ECAAC24E71AA}"/>
                </a:ext>
              </a:extLst>
            </p:cNvPr>
            <p:cNvSpPr/>
            <p:nvPr/>
          </p:nvSpPr>
          <p:spPr>
            <a:xfrm>
              <a:off x="94389" y="1112234"/>
              <a:ext cx="2760571" cy="351360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600" b="1" dirty="0"/>
                <a:t>Task 4: </a:t>
              </a:r>
              <a:r>
                <a:rPr lang="en-GB" sz="1600" b="1" dirty="0"/>
                <a:t>Task 4 Single aperture model magnets</a:t>
              </a:r>
            </a:p>
            <a:p>
              <a:pPr algn="ctr"/>
              <a:endParaRPr lang="en-US" sz="1600" b="1" dirty="0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E5DBBCA-82B9-4DAF-79C8-75578ED05B9B}"/>
                </a:ext>
              </a:extLst>
            </p:cNvPr>
            <p:cNvSpPr/>
            <p:nvPr/>
          </p:nvSpPr>
          <p:spPr>
            <a:xfrm>
              <a:off x="283918" y="2344209"/>
              <a:ext cx="2308795" cy="1015269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FEM</a:t>
              </a:r>
              <a:r>
                <a:rPr lang="en-US" sz="1600" dirty="0"/>
                <a:t> </a:t>
              </a:r>
              <a:r>
                <a:rPr lang="en-US" sz="1600" dirty="0" err="1"/>
                <a:t>S.Gowrishankar</a:t>
              </a:r>
              <a:endParaRPr lang="en-US" sz="1600" b="1" dirty="0"/>
            </a:p>
            <a:p>
              <a:pPr algn="ctr"/>
              <a:r>
                <a:rPr lang="en-US" sz="1600" dirty="0"/>
                <a:t>N. Vejnovic. </a:t>
              </a:r>
              <a:r>
                <a:rPr lang="en-US" sz="1600" dirty="0" err="1"/>
                <a:t>S.Gowrishankar</a:t>
              </a:r>
              <a:r>
                <a:rPr lang="en-US" sz="1600" dirty="0"/>
                <a:t>, Fellow </a:t>
              </a:r>
              <a:r>
                <a:rPr lang="en-US" sz="1600" dirty="0" err="1"/>
                <a:t>Te</a:t>
              </a:r>
              <a:r>
                <a:rPr lang="en-US" sz="1600" dirty="0"/>
                <a:t>-MSC</a:t>
              </a:r>
            </a:p>
          </p:txBody>
        </p:sp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43C1A6BF-E2EA-9A5D-1D71-5947A37677CE}"/>
                </a:ext>
              </a:extLst>
            </p:cNvPr>
            <p:cNvSpPr/>
            <p:nvPr/>
          </p:nvSpPr>
          <p:spPr>
            <a:xfrm>
              <a:off x="328148" y="3578349"/>
              <a:ext cx="2308795" cy="76736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CAD*</a:t>
              </a:r>
            </a:p>
            <a:p>
              <a:pPr algn="ctr"/>
              <a:r>
                <a:rPr lang="en-US" sz="1600" dirty="0"/>
                <a:t>O. Bahmane, L. Gentini</a:t>
              </a: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05BB693-9E8B-1B33-1921-6DFBCB9755A6}"/>
              </a:ext>
            </a:extLst>
          </p:cNvPr>
          <p:cNvSpPr/>
          <p:nvPr/>
        </p:nvSpPr>
        <p:spPr>
          <a:xfrm>
            <a:off x="4266401" y="1042215"/>
            <a:ext cx="3673599" cy="227098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GB" sz="1600" b="1" dirty="0"/>
          </a:p>
          <a:p>
            <a:pPr lvl="0" algn="ctr"/>
            <a:r>
              <a:rPr lang="en-GB" sz="1600" b="1" dirty="0"/>
              <a:t>Task 2: Stacks and coil mechanical properties</a:t>
            </a:r>
            <a:endParaRPr lang="en-GB" sz="16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567A79F-F313-142C-2FF8-9C6BAD799988}"/>
              </a:ext>
            </a:extLst>
          </p:cNvPr>
          <p:cNvGrpSpPr/>
          <p:nvPr/>
        </p:nvGrpSpPr>
        <p:grpSpPr>
          <a:xfrm>
            <a:off x="8141556" y="1047961"/>
            <a:ext cx="3673599" cy="2226603"/>
            <a:chOff x="94389" y="1112234"/>
            <a:chExt cx="2760571" cy="3205594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7268D8C7-ED8E-18D0-1E58-8D5984EBF832}"/>
                </a:ext>
              </a:extLst>
            </p:cNvPr>
            <p:cNvSpPr/>
            <p:nvPr/>
          </p:nvSpPr>
          <p:spPr>
            <a:xfrm>
              <a:off x="94389" y="1112234"/>
              <a:ext cx="2760571" cy="3205594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600" b="1" dirty="0"/>
                <a:t>Task 3: </a:t>
              </a:r>
              <a:r>
                <a:rPr lang="en-GB" sz="1600" b="1" dirty="0"/>
                <a:t>Magnetic mirror test single aperture bench </a:t>
              </a:r>
              <a:endParaRPr lang="en-GB" sz="1600" dirty="0"/>
            </a:p>
            <a:p>
              <a:pPr algn="ctr"/>
              <a:endParaRPr lang="en-US" sz="1600" b="1" dirty="0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90682C2F-9DBF-D1B7-7B9D-2B307BB66BF3}"/>
                </a:ext>
              </a:extLst>
            </p:cNvPr>
            <p:cNvSpPr/>
            <p:nvPr/>
          </p:nvSpPr>
          <p:spPr>
            <a:xfrm>
              <a:off x="320276" y="2193090"/>
              <a:ext cx="2308795" cy="76736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FEM</a:t>
              </a:r>
            </a:p>
            <a:p>
              <a:pPr algn="ctr"/>
              <a:r>
                <a:rPr lang="en-US" sz="1600" dirty="0"/>
                <a:t>N. Vejnovic. L. Dassa</a:t>
              </a: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176C1365-9ACD-F47E-BFA6-4A3722E8C5C3}"/>
                </a:ext>
              </a:extLst>
            </p:cNvPr>
            <p:cNvSpPr/>
            <p:nvPr/>
          </p:nvSpPr>
          <p:spPr>
            <a:xfrm>
              <a:off x="320276" y="3175849"/>
              <a:ext cx="2308795" cy="829019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CAD*</a:t>
              </a:r>
            </a:p>
            <a:p>
              <a:pPr algn="ctr"/>
              <a:r>
                <a:rPr lang="en-US" sz="1600" b="1" dirty="0"/>
                <a:t>L. Dassa,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21A2D86-DE5D-86EC-8474-310B0453CB75}"/>
              </a:ext>
            </a:extLst>
          </p:cNvPr>
          <p:cNvGrpSpPr/>
          <p:nvPr/>
        </p:nvGrpSpPr>
        <p:grpSpPr>
          <a:xfrm>
            <a:off x="377421" y="1042215"/>
            <a:ext cx="3673599" cy="2266796"/>
            <a:chOff x="94389" y="1112234"/>
            <a:chExt cx="2760571" cy="2758138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0D7996CC-973C-3606-FD97-793884B44210}"/>
                </a:ext>
              </a:extLst>
            </p:cNvPr>
            <p:cNvSpPr/>
            <p:nvPr/>
          </p:nvSpPr>
          <p:spPr>
            <a:xfrm>
              <a:off x="94389" y="1112234"/>
              <a:ext cx="2760571" cy="275813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600" b="1" dirty="0"/>
                <a:t>Task 1: Mechanical Mock Ups</a:t>
              </a: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E42DF1A7-9D9B-6160-D637-16C54FAE6381}"/>
                </a:ext>
              </a:extLst>
            </p:cNvPr>
            <p:cNvSpPr/>
            <p:nvPr/>
          </p:nvSpPr>
          <p:spPr>
            <a:xfrm>
              <a:off x="320276" y="1931818"/>
              <a:ext cx="2308795" cy="75171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FEM</a:t>
              </a:r>
            </a:p>
            <a:p>
              <a:pPr algn="ctr"/>
              <a:r>
                <a:rPr lang="en-US" sz="1600" dirty="0"/>
                <a:t>N. Vejnovic, </a:t>
              </a:r>
              <a:r>
                <a:rPr lang="en-US" sz="1600" dirty="0" err="1"/>
                <a:t>S.Gowrishankar</a:t>
              </a:r>
              <a:endParaRPr lang="en-US" sz="1600" dirty="0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F684B8FC-08ED-A907-FFA5-C9F928AC74F9}"/>
                </a:ext>
              </a:extLst>
            </p:cNvPr>
            <p:cNvSpPr/>
            <p:nvPr/>
          </p:nvSpPr>
          <p:spPr>
            <a:xfrm>
              <a:off x="320276" y="2854162"/>
              <a:ext cx="2308795" cy="75171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CAD*</a:t>
              </a:r>
            </a:p>
            <a:p>
              <a:pPr algn="ctr"/>
              <a:r>
                <a:rPr lang="en-US" sz="1600" dirty="0"/>
                <a:t>O. </a:t>
              </a:r>
              <a:r>
                <a:rPr lang="en-US" sz="1600" dirty="0" err="1"/>
                <a:t>Bahmane</a:t>
              </a:r>
              <a:endParaRPr lang="en-US" sz="1600" dirty="0"/>
            </a:p>
          </p:txBody>
        </p:sp>
      </p:grp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114AEA2C-FC26-1DCA-EBDC-82570FDE263D}"/>
              </a:ext>
            </a:extLst>
          </p:cNvPr>
          <p:cNvSpPr/>
          <p:nvPr/>
        </p:nvSpPr>
        <p:spPr>
          <a:xfrm>
            <a:off x="376847" y="5888287"/>
            <a:ext cx="11420164" cy="346200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Measurement: </a:t>
            </a:r>
            <a:r>
              <a:rPr lang="en-US" sz="1400" dirty="0"/>
              <a:t>MML / </a:t>
            </a:r>
            <a:r>
              <a:rPr lang="en-US" sz="1400" b="1" dirty="0"/>
              <a:t>Manufacturing:</a:t>
            </a:r>
            <a:r>
              <a:rPr lang="en-US" sz="1400" dirty="0"/>
              <a:t> P. </a:t>
            </a:r>
            <a:r>
              <a:rPr lang="en-US" sz="1400" dirty="0" err="1"/>
              <a:t>Moiret</a:t>
            </a:r>
            <a:r>
              <a:rPr lang="en-US" sz="1400" dirty="0"/>
              <a:t> / </a:t>
            </a:r>
            <a:r>
              <a:rPr lang="en-US" sz="1400" b="1" dirty="0"/>
              <a:t>Metrology:</a:t>
            </a:r>
            <a:r>
              <a:rPr lang="en-US" sz="1400" dirty="0"/>
              <a:t> A. Cherif / </a:t>
            </a:r>
            <a:r>
              <a:rPr lang="en-US" sz="1400" b="1" dirty="0"/>
              <a:t>Consulting:</a:t>
            </a:r>
            <a:r>
              <a:rPr lang="en-US" sz="1400" dirty="0"/>
              <a:t> F. </a:t>
            </a:r>
            <a:r>
              <a:rPr lang="en-US" sz="1400" dirty="0" err="1"/>
              <a:t>Carra</a:t>
            </a:r>
            <a:r>
              <a:rPr lang="en-US" sz="1400" dirty="0"/>
              <a:t>, A. Bertarelli, M. Guinchard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9D8F0F0-A011-1C4F-4503-EDFB751EDBE1}"/>
              </a:ext>
            </a:extLst>
          </p:cNvPr>
          <p:cNvGrpSpPr/>
          <p:nvPr/>
        </p:nvGrpSpPr>
        <p:grpSpPr>
          <a:xfrm>
            <a:off x="4266401" y="3433185"/>
            <a:ext cx="3673599" cy="2440549"/>
            <a:chOff x="94389" y="1112234"/>
            <a:chExt cx="2760571" cy="3513607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CE716B60-EF9F-022A-5EFF-62CAC651D229}"/>
                </a:ext>
              </a:extLst>
            </p:cNvPr>
            <p:cNvSpPr/>
            <p:nvPr/>
          </p:nvSpPr>
          <p:spPr>
            <a:xfrm>
              <a:off x="94389" y="1112234"/>
              <a:ext cx="2760571" cy="351360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600" b="1" dirty="0"/>
                <a:t>Task 5 - Double aperture magnet</a:t>
              </a:r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93F5EFEF-74B4-4DD0-E4A0-0188D0E12001}"/>
                </a:ext>
              </a:extLst>
            </p:cNvPr>
            <p:cNvSpPr/>
            <p:nvPr/>
          </p:nvSpPr>
          <p:spPr>
            <a:xfrm>
              <a:off x="320276" y="3226284"/>
              <a:ext cx="2308795" cy="76736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CAD*</a:t>
              </a:r>
            </a:p>
            <a:p>
              <a:pPr algn="ctr"/>
              <a:r>
                <a:rPr lang="en-US" sz="1600" dirty="0"/>
                <a:t>O. Bahmane, L. Gentini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2EC0843-18F7-244D-94CA-8126970D8671}"/>
              </a:ext>
            </a:extLst>
          </p:cNvPr>
          <p:cNvGrpSpPr/>
          <p:nvPr/>
        </p:nvGrpSpPr>
        <p:grpSpPr>
          <a:xfrm>
            <a:off x="8141556" y="3394551"/>
            <a:ext cx="3673599" cy="2440549"/>
            <a:chOff x="94389" y="1112234"/>
            <a:chExt cx="2760571" cy="3513607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5BCFE7FD-A900-F0F8-3DBC-2601776A4F4A}"/>
                </a:ext>
              </a:extLst>
            </p:cNvPr>
            <p:cNvSpPr/>
            <p:nvPr/>
          </p:nvSpPr>
          <p:spPr>
            <a:xfrm>
              <a:off x="94389" y="1112234"/>
              <a:ext cx="2760571" cy="351360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1600" b="1" dirty="0"/>
                <a:t>Task 6 - Dedicated tooling &amp; processes</a:t>
              </a:r>
              <a:endParaRPr lang="en-US" sz="1600" b="1" dirty="0"/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670274B7-0251-212C-F13C-CA1BB1778588}"/>
                </a:ext>
              </a:extLst>
            </p:cNvPr>
            <p:cNvSpPr/>
            <p:nvPr/>
          </p:nvSpPr>
          <p:spPr>
            <a:xfrm>
              <a:off x="320276" y="2282854"/>
              <a:ext cx="2308795" cy="76736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FEM</a:t>
              </a:r>
            </a:p>
            <a:p>
              <a:pPr algn="ctr"/>
              <a:r>
                <a:rPr lang="en-US" sz="1600" dirty="0"/>
                <a:t>Sup. Interne </a:t>
              </a:r>
              <a:r>
                <a:rPr lang="en-US" sz="1600" dirty="0" err="1"/>
                <a:t>Te</a:t>
              </a:r>
              <a:r>
                <a:rPr lang="en-US" sz="1600" dirty="0"/>
                <a:t>-MSC</a:t>
              </a:r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37A5196D-A049-8731-7A2E-E1C45428CCFE}"/>
                </a:ext>
              </a:extLst>
            </p:cNvPr>
            <p:cNvSpPr/>
            <p:nvPr/>
          </p:nvSpPr>
          <p:spPr>
            <a:xfrm>
              <a:off x="320276" y="3226284"/>
              <a:ext cx="2308795" cy="76736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CAD*</a:t>
              </a:r>
            </a:p>
            <a:p>
              <a:pPr algn="ctr"/>
              <a:r>
                <a:rPr lang="en-US" sz="1600" dirty="0"/>
                <a:t>O. Bahmane, L. Gentini</a:t>
              </a:r>
            </a:p>
          </p:txBody>
        </p:sp>
      </p:grpSp>
      <p:sp>
        <p:nvSpPr>
          <p:cNvPr id="3" name="Title 5">
            <a:extLst>
              <a:ext uri="{FF2B5EF4-FFF2-40B4-BE49-F238E27FC236}">
                <a16:creationId xmlns:a16="http://schemas.microsoft.com/office/drawing/2014/main" id="{74A0F451-32D5-71DA-EE58-DD7B63D83F0A}"/>
              </a:ext>
            </a:extLst>
          </p:cNvPr>
          <p:cNvSpPr txBox="1">
            <a:spLocks/>
          </p:cNvSpPr>
          <p:nvPr/>
        </p:nvSpPr>
        <p:spPr>
          <a:xfrm>
            <a:off x="438553" y="116632"/>
            <a:ext cx="11376025" cy="50688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/>
              <a:t>Roles and Organization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D0463AB-5CB1-29B2-DC71-9A7CD99D19CC}"/>
              </a:ext>
            </a:extLst>
          </p:cNvPr>
          <p:cNvSpPr/>
          <p:nvPr/>
        </p:nvSpPr>
        <p:spPr>
          <a:xfrm>
            <a:off x="4646992" y="2175613"/>
            <a:ext cx="2879873" cy="548108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Measurements and Instrumentation</a:t>
            </a:r>
          </a:p>
          <a:p>
            <a:pPr algn="ctr"/>
            <a:r>
              <a:rPr lang="en-US" sz="1200" dirty="0"/>
              <a:t>Ó. Sacristán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FEA481C-18EA-73E4-8174-0F7E2E869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DEDD-97DA-4046-9BC4-FB44E575B5A7}" type="datetime1">
              <a:rPr lang="en-US" smtClean="0"/>
              <a:t>18-Apr-24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32EB79F-A116-875A-C876-A49779BBA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435E533-4F2C-373C-0F07-F236050CD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1784-44C8-4BBE-82FF-6B9B406236F5}" type="slidenum">
              <a:rPr lang="en-GB" smtClean="0"/>
              <a:t>10</a:t>
            </a:fld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4A5605D-A8E8-D1C1-A0D5-1113FF134810}"/>
              </a:ext>
            </a:extLst>
          </p:cNvPr>
          <p:cNvSpPr/>
          <p:nvPr/>
        </p:nvSpPr>
        <p:spPr>
          <a:xfrm>
            <a:off x="4590363" y="4027565"/>
            <a:ext cx="3072403" cy="70520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FEM</a:t>
            </a:r>
          </a:p>
          <a:p>
            <a:pPr algn="ctr"/>
            <a:r>
              <a:rPr lang="en-US" sz="1600" dirty="0"/>
              <a:t>Sup. interne TE-MSC</a:t>
            </a:r>
          </a:p>
        </p:txBody>
      </p:sp>
    </p:spTree>
    <p:extLst>
      <p:ext uri="{BB962C8B-B14F-4D97-AF65-F5344CB8AC3E}">
        <p14:creationId xmlns:p14="http://schemas.microsoft.com/office/powerpoint/2010/main" val="1384359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AA390-9676-5D60-ADDA-CD22995A9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283" y="1196751"/>
            <a:ext cx="11376024" cy="5287655"/>
          </a:xfrm>
        </p:spPr>
        <p:txBody>
          <a:bodyPr/>
          <a:lstStyle/>
          <a:p>
            <a:pPr algn="just"/>
            <a:r>
              <a:rPr lang="en-US" dirty="0"/>
              <a:t>This outlook is based on the present understanding of the project. To be finetuned according to further discussions and periodically reviewed according to the technical decisions made</a:t>
            </a:r>
          </a:p>
          <a:p>
            <a:pPr algn="just"/>
            <a:r>
              <a:rPr lang="en-US" dirty="0"/>
              <a:t>The important FEA workload in the last two quarters of 2024 and early 2025 can be partially alleviated with the input of TECH (S. </a:t>
            </a:r>
            <a:r>
              <a:rPr lang="en-US" dirty="0" err="1"/>
              <a:t>Gowrishankar</a:t>
            </a:r>
            <a:r>
              <a:rPr lang="en-US" dirty="0"/>
              <a:t> 80% short-mockups). Additional resources in this front for single and double aperture magnets to be identified ASARP</a:t>
            </a:r>
          </a:p>
          <a:p>
            <a:pPr algn="just"/>
            <a:r>
              <a:rPr lang="en-US" dirty="0"/>
              <a:t>Cable stack measurements and short mock-ups are main drivers of decisions for the next stages. To be completed as soon as reasonably possible</a:t>
            </a:r>
          </a:p>
          <a:p>
            <a:pPr algn="just"/>
            <a:r>
              <a:rPr lang="en-US" dirty="0"/>
              <a:t>The scope of the short mock-up campaigns must be carefully defined to get the necessary insights without overburdening the project</a:t>
            </a:r>
          </a:p>
          <a:p>
            <a:pPr algn="just"/>
            <a:r>
              <a:rPr lang="en-US" dirty="0"/>
              <a:t>Efforts needed for tasks 4 and 5 are difficult to foresee at this stage as they </a:t>
            </a:r>
            <a:r>
              <a:rPr lang="en-GB" dirty="0"/>
              <a:t>depend vastly on the outcomes of the three previous tasks. Discussion early 2025</a:t>
            </a:r>
          </a:p>
          <a:p>
            <a:pPr marL="0" indent="0" algn="just">
              <a:buNone/>
            </a:pPr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81E39A-10FD-DF6E-592F-FD529A3F7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F255-4F0D-4BDE-9E98-99E4A41DC657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7C33CE-A8F9-8E9A-9137-D9DC7B957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D3BFB6-010B-4C97-1F12-FF847839B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3D3A559-5F98-9F95-C0F7-C16E97CB7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outlook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2018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97A957-105B-4415-A3B5-ACE5A746D9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673A03-C38B-4BDB-A6EB-619ED02EC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67443D-F311-4E10-9A30-5027165A6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B045-073F-4907-987A-4F50A49CFE7C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CAA63A-75C2-4112-96AA-19C1330FD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6F7A2-E9E4-4F84-8211-038A6972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944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1983B0F-0DAB-43C1-5293-13FB46140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736"/>
            <a:ext cx="12192000" cy="476568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2D66307-3F4D-641D-21BE-F59298297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overview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19D5C-EAD4-30F9-7B52-407880B72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49179-416E-419C-B885-8A0646AC36B8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23196-45FB-4097-411F-75F546693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CD82C-2350-9F9D-77B7-37463716A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1774AD2-A1D6-D870-F419-1AC174121D2A}"/>
              </a:ext>
            </a:extLst>
          </p:cNvPr>
          <p:cNvSpPr/>
          <p:nvPr/>
        </p:nvSpPr>
        <p:spPr>
          <a:xfrm>
            <a:off x="191344" y="1196752"/>
            <a:ext cx="1656184" cy="1512168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200" b="1" dirty="0"/>
              <a:t>Task 1</a:t>
            </a:r>
            <a:endParaRPr lang="en-GB" sz="1200" b="1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4343060-EBBC-0EBD-4B5F-A152853AE41A}"/>
              </a:ext>
            </a:extLst>
          </p:cNvPr>
          <p:cNvSpPr/>
          <p:nvPr/>
        </p:nvSpPr>
        <p:spPr>
          <a:xfrm>
            <a:off x="2279576" y="2636912"/>
            <a:ext cx="1944216" cy="3456384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en-US" sz="1200" b="1" dirty="0"/>
              <a:t>Task 1</a:t>
            </a:r>
            <a:endParaRPr lang="en-GB" sz="1200" b="1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6870596-7F45-D4CF-82C6-D1BC8CD605A5}"/>
              </a:ext>
            </a:extLst>
          </p:cNvPr>
          <p:cNvSpPr/>
          <p:nvPr/>
        </p:nvSpPr>
        <p:spPr>
          <a:xfrm>
            <a:off x="2255516" y="1196752"/>
            <a:ext cx="1968276" cy="1368152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200" b="1" dirty="0">
                <a:solidFill>
                  <a:srgbClr val="00B050"/>
                </a:solidFill>
              </a:rPr>
              <a:t>Task</a:t>
            </a:r>
            <a:r>
              <a:rPr lang="en-US" sz="1200" dirty="0">
                <a:solidFill>
                  <a:srgbClr val="00B050"/>
                </a:solidFill>
              </a:rPr>
              <a:t> 2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7FEFFCE-36BC-9E6D-E5A9-44BAA9602864}"/>
              </a:ext>
            </a:extLst>
          </p:cNvPr>
          <p:cNvSpPr/>
          <p:nvPr/>
        </p:nvSpPr>
        <p:spPr>
          <a:xfrm>
            <a:off x="95276" y="4149080"/>
            <a:ext cx="1968276" cy="1944215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en-US" sz="1200" b="1" dirty="0">
                <a:solidFill>
                  <a:srgbClr val="00B050"/>
                </a:solidFill>
              </a:rPr>
              <a:t>Task 2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5CEEC1F-F5F5-B3C1-E192-5395A68BDFFF}"/>
              </a:ext>
            </a:extLst>
          </p:cNvPr>
          <p:cNvSpPr/>
          <p:nvPr/>
        </p:nvSpPr>
        <p:spPr>
          <a:xfrm>
            <a:off x="4511914" y="2204864"/>
            <a:ext cx="1968276" cy="3600400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Task 3</a:t>
            </a:r>
            <a:endParaRPr lang="en-GB" sz="1200" b="1" dirty="0">
              <a:solidFill>
                <a:schemeClr val="accent3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462C06E-E695-D4A3-785D-B5B5E05A3542}"/>
              </a:ext>
            </a:extLst>
          </p:cNvPr>
          <p:cNvSpPr/>
          <p:nvPr/>
        </p:nvSpPr>
        <p:spPr>
          <a:xfrm>
            <a:off x="6561234" y="1556792"/>
            <a:ext cx="1767014" cy="4111230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200" b="1" dirty="0">
                <a:solidFill>
                  <a:schemeClr val="accent5"/>
                </a:solidFill>
              </a:rPr>
              <a:t>Task 4</a:t>
            </a:r>
            <a:endParaRPr lang="en-GB" sz="1200" b="1" dirty="0">
              <a:solidFill>
                <a:schemeClr val="accent5"/>
              </a:solidFill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1DFEB05-9F8E-A3E5-2458-625ED4B6D637}"/>
              </a:ext>
            </a:extLst>
          </p:cNvPr>
          <p:cNvSpPr/>
          <p:nvPr/>
        </p:nvSpPr>
        <p:spPr>
          <a:xfrm>
            <a:off x="10305650" y="2016783"/>
            <a:ext cx="1767014" cy="2276313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Task 5</a:t>
            </a:r>
            <a:endParaRPr lang="en-GB" sz="12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5C950BD-D5F2-61EF-7B32-02F15C823F04}"/>
              </a:ext>
            </a:extLst>
          </p:cNvPr>
          <p:cNvSpPr/>
          <p:nvPr/>
        </p:nvSpPr>
        <p:spPr>
          <a:xfrm>
            <a:off x="4655840" y="844758"/>
            <a:ext cx="7416823" cy="561637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Task 6</a:t>
            </a:r>
          </a:p>
          <a:p>
            <a:pPr algn="ctr"/>
            <a:r>
              <a:rPr lang="en-GB" sz="1200" b="1" dirty="0">
                <a:solidFill>
                  <a:schemeClr val="tx2"/>
                </a:solidFill>
              </a:rPr>
              <a:t>Dedicated production tooling &amp; processes</a:t>
            </a:r>
          </a:p>
        </p:txBody>
      </p:sp>
    </p:spTree>
    <p:extLst>
      <p:ext uri="{BB962C8B-B14F-4D97-AF65-F5344CB8AC3E}">
        <p14:creationId xmlns:p14="http://schemas.microsoft.com/office/powerpoint/2010/main" val="547393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58585B-D6D7-AF2E-F9E4-E69C6A79C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242" y="1865570"/>
            <a:ext cx="5443367" cy="2875589"/>
          </a:xfrm>
        </p:spPr>
        <p:txBody>
          <a:bodyPr/>
          <a:lstStyle/>
          <a:p>
            <a:pPr algn="just">
              <a:spcAft>
                <a:spcPts val="1200"/>
              </a:spcAft>
            </a:pPr>
            <a:r>
              <a:rPr lang="en-US" sz="1600" b="0" dirty="0"/>
              <a:t>Build on the experience of 11T mock-up campaign from 2020</a:t>
            </a:r>
          </a:p>
          <a:p>
            <a:pPr algn="just">
              <a:spcAft>
                <a:spcPts val="1200"/>
              </a:spcAft>
            </a:pPr>
            <a:r>
              <a:rPr lang="en-US" sz="1600" b="0" dirty="0"/>
              <a:t>Experimental campaign can be sensitively optimized without any impact on the outcomes</a:t>
            </a:r>
          </a:p>
          <a:p>
            <a:pPr algn="just">
              <a:spcAft>
                <a:spcPts val="1200"/>
              </a:spcAft>
            </a:pPr>
            <a:r>
              <a:rPr lang="en-US" sz="1600" b="0" dirty="0"/>
              <a:t>An equivalent level of detail might not be feasible for all the phases (imperfection mapping). Too expensive FEA wise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B07037-B2FE-0056-5637-EC46D47AB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70922-C133-4F57-839E-2A227EC75671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9190AA-9840-C3CA-65D9-6DC144676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4F1FEA-E240-BAC2-195E-0EAB0F091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F68F5D4-2377-0C11-506A-A2D42C87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dirty="0"/>
              <a:t>Task 1: Short Mock-Ups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327CB16-F319-7CD7-1C50-BE8F8BA309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0590" y="1128755"/>
            <a:ext cx="5564672" cy="322062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AE55604-4614-EE66-467E-D056593CCDEA}"/>
              </a:ext>
            </a:extLst>
          </p:cNvPr>
          <p:cNvSpPr txBox="1"/>
          <p:nvPr/>
        </p:nvSpPr>
        <p:spPr>
          <a:xfrm>
            <a:off x="403942" y="4497404"/>
            <a:ext cx="11095099" cy="1526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Very intensive in FEM.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MME takes care of the campaign definition and documentation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Assistance from student welcome for documentation and follow up (metrology, easy analysis, etc.)</a:t>
            </a:r>
          </a:p>
        </p:txBody>
      </p:sp>
    </p:spTree>
    <p:extLst>
      <p:ext uri="{BB962C8B-B14F-4D97-AF65-F5344CB8AC3E}">
        <p14:creationId xmlns:p14="http://schemas.microsoft.com/office/powerpoint/2010/main" val="1792671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A6A76D-EF19-1A9A-E544-FE0305F76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3EAB71-69EB-16DA-91A3-E1B7C951E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636AD-6478-4C56-84DE-EC640687010D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5CC3E3-F540-2991-4195-D10616EC7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E66C09-ED04-FEF9-C5BB-DD730988F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4F07B84-5F8C-0B7E-E385-F2A1628FA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1: Short Mock-Ups</a:t>
            </a:r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8855989-96B8-C9A5-EFEF-887D676AAA52}"/>
              </a:ext>
            </a:extLst>
          </p:cNvPr>
          <p:cNvGrpSpPr/>
          <p:nvPr/>
        </p:nvGrpSpPr>
        <p:grpSpPr>
          <a:xfrm>
            <a:off x="439752" y="4059429"/>
            <a:ext cx="3673599" cy="2177883"/>
            <a:chOff x="94389" y="1112234"/>
            <a:chExt cx="2760571" cy="291378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855B583-268E-0417-1FD0-63390B551AD9}"/>
                </a:ext>
              </a:extLst>
            </p:cNvPr>
            <p:cNvSpPr/>
            <p:nvPr/>
          </p:nvSpPr>
          <p:spPr>
            <a:xfrm>
              <a:off x="94389" y="1112234"/>
              <a:ext cx="2760571" cy="291378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1600" b="1" dirty="0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09191850-92B6-556C-570E-9720B771291E}"/>
                </a:ext>
              </a:extLst>
            </p:cNvPr>
            <p:cNvSpPr/>
            <p:nvPr/>
          </p:nvSpPr>
          <p:spPr>
            <a:xfrm>
              <a:off x="320276" y="1273566"/>
              <a:ext cx="2308795" cy="733313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FEM</a:t>
              </a:r>
            </a:p>
            <a:p>
              <a:pPr algn="ctr"/>
              <a:r>
                <a:rPr lang="en-US" sz="1200" dirty="0"/>
                <a:t>N. Vejnovic, S. </a:t>
              </a:r>
              <a:r>
                <a:rPr lang="en-US" sz="1200" dirty="0" err="1"/>
                <a:t>Gowrishankar</a:t>
              </a:r>
              <a:endParaRPr lang="en-US" sz="1200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F6A14B85-C49B-BD39-7A30-D1C93F06CBAB}"/>
                </a:ext>
              </a:extLst>
            </p:cNvPr>
            <p:cNvSpPr/>
            <p:nvPr/>
          </p:nvSpPr>
          <p:spPr>
            <a:xfrm>
              <a:off x="320276" y="2168210"/>
              <a:ext cx="2308795" cy="733314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CAD*</a:t>
              </a:r>
            </a:p>
            <a:p>
              <a:pPr algn="ctr"/>
              <a:r>
                <a:rPr lang="en-US" sz="1200" dirty="0"/>
                <a:t>O. Bahmane</a:t>
              </a:r>
            </a:p>
          </p:txBody>
        </p:sp>
      </p:grp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5214EEF0-A64E-A7F3-CDD8-F427436E3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3947" y="4293096"/>
            <a:ext cx="7338301" cy="1944216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200" b="0" dirty="0"/>
              <a:t>Biggest share of design work needs to be devoted to mockup nr. 5. (12T Coils)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200" b="0" dirty="0"/>
              <a:t>Considering 5 different configurations:</a:t>
            </a:r>
          </a:p>
          <a:p>
            <a:pPr lvl="2" algn="just">
              <a:spcBef>
                <a:spcPts val="600"/>
              </a:spcBef>
              <a:spcAft>
                <a:spcPts val="600"/>
              </a:spcAft>
            </a:pPr>
            <a:r>
              <a:rPr lang="en-US" sz="1200" dirty="0"/>
              <a:t>FEM -&gt; 4.5 working weeks per configuration</a:t>
            </a:r>
          </a:p>
          <a:p>
            <a:pPr lvl="2" algn="just">
              <a:spcBef>
                <a:spcPts val="600"/>
              </a:spcBef>
              <a:spcAft>
                <a:spcPts val="600"/>
              </a:spcAft>
            </a:pPr>
            <a:r>
              <a:rPr lang="en-US" sz="1200" b="0" dirty="0"/>
              <a:t>Measurements, instrumentation and reporting -&gt; 4 Working weeks per configuration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200" b="0" dirty="0"/>
              <a:t>New dedicated job for measurements needed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1050" dirty="0"/>
              <a:t>Dedicated job ongoing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en-US" sz="1200" b="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9A0E255-FD40-5855-2A7D-2493F2383B4B}"/>
              </a:ext>
            </a:extLst>
          </p:cNvPr>
          <p:cNvSpPr/>
          <p:nvPr/>
        </p:nvSpPr>
        <p:spPr>
          <a:xfrm>
            <a:off x="740348" y="5537855"/>
            <a:ext cx="3072403" cy="548108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Measurements and Instrumentation</a:t>
            </a:r>
          </a:p>
          <a:p>
            <a:pPr algn="ctr"/>
            <a:r>
              <a:rPr lang="en-US" sz="1200" dirty="0"/>
              <a:t>Ó. Sacristán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EFDD3A0-AD69-A2F0-AD48-54E7816571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176688"/>
              </p:ext>
            </p:extLst>
          </p:nvPr>
        </p:nvGraphicFramePr>
        <p:xfrm>
          <a:off x="403998" y="836712"/>
          <a:ext cx="11376026" cy="3152540"/>
        </p:xfrm>
        <a:graphic>
          <a:graphicData uri="http://schemas.openxmlformats.org/drawingml/2006/table">
            <a:tbl>
              <a:tblPr/>
              <a:tblGrid>
                <a:gridCol w="523881">
                  <a:extLst>
                    <a:ext uri="{9D8B030D-6E8A-4147-A177-3AD203B41FA5}">
                      <a16:colId xmlns:a16="http://schemas.microsoft.com/office/drawing/2014/main" val="3511962740"/>
                    </a:ext>
                  </a:extLst>
                </a:gridCol>
                <a:gridCol w="523881">
                  <a:extLst>
                    <a:ext uri="{9D8B030D-6E8A-4147-A177-3AD203B41FA5}">
                      <a16:colId xmlns:a16="http://schemas.microsoft.com/office/drawing/2014/main" val="1175776593"/>
                    </a:ext>
                  </a:extLst>
                </a:gridCol>
                <a:gridCol w="1961769">
                  <a:extLst>
                    <a:ext uri="{9D8B030D-6E8A-4147-A177-3AD203B41FA5}">
                      <a16:colId xmlns:a16="http://schemas.microsoft.com/office/drawing/2014/main" val="649398544"/>
                    </a:ext>
                  </a:extLst>
                </a:gridCol>
                <a:gridCol w="421335">
                  <a:extLst>
                    <a:ext uri="{9D8B030D-6E8A-4147-A177-3AD203B41FA5}">
                      <a16:colId xmlns:a16="http://schemas.microsoft.com/office/drawing/2014/main" val="1167021379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2612836051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3410429147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3956767588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3353618291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1325629759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3931490363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1349514597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4189483941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1457695694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3770292378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2358304459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4029729239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711039506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3652241772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1941596706"/>
                    </a:ext>
                  </a:extLst>
                </a:gridCol>
                <a:gridCol w="548404">
                  <a:extLst>
                    <a:ext uri="{9D8B030D-6E8A-4147-A177-3AD203B41FA5}">
                      <a16:colId xmlns:a16="http://schemas.microsoft.com/office/drawing/2014/main" val="1960456826"/>
                    </a:ext>
                  </a:extLst>
                </a:gridCol>
                <a:gridCol w="548404">
                  <a:extLst>
                    <a:ext uri="{9D8B030D-6E8A-4147-A177-3AD203B41FA5}">
                      <a16:colId xmlns:a16="http://schemas.microsoft.com/office/drawing/2014/main" val="1823469304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780336105"/>
                    </a:ext>
                  </a:extLst>
                </a:gridCol>
              </a:tblGrid>
              <a:tr h="168368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Effort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2276076"/>
                  </a:ext>
                </a:extLst>
              </a:tr>
              <a:tr h="16836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Project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Hours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3488965"/>
                  </a:ext>
                </a:extLst>
              </a:tr>
              <a:tr h="162936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Short Mockups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0062052"/>
                  </a:ext>
                </a:extLst>
              </a:tr>
              <a:tr h="135781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mock up tooling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6657042"/>
                  </a:ext>
                </a:extLst>
              </a:tr>
              <a:tr h="130349"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mock ups coils sections (11T mod., 12 T) ( circ 130mm)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268317"/>
                  </a:ext>
                </a:extLst>
              </a:tr>
              <a:tr h="13578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769676"/>
                  </a:ext>
                </a:extLst>
              </a:tr>
              <a:tr h="13578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5405768"/>
                  </a:ext>
                </a:extLst>
              </a:tr>
              <a:tr h="1303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and Instrumentation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856588"/>
                  </a:ext>
                </a:extLst>
              </a:tr>
              <a:tr h="1303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3221388"/>
                  </a:ext>
                </a:extLst>
              </a:tr>
              <a:tr h="16293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Yearly Effort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318833"/>
                  </a:ext>
                </a:extLst>
              </a:tr>
              <a:tr h="4779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 hours -&gt; 12000CHF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 hours -&gt; 15000CHF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7753631"/>
                  </a:ext>
                </a:extLst>
              </a:tr>
              <a:tr h="4779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hours -&gt; 36000CHF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 hours -&gt; 21000CHF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9204040"/>
                  </a:ext>
                </a:extLst>
              </a:tr>
              <a:tr h="4779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and Instrumentation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 hours -&gt; 30000CHF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 hours -&gt; 21000CHF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770280"/>
                  </a:ext>
                </a:extLst>
              </a:tr>
              <a:tr h="7613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796356"/>
                  </a:ext>
                </a:extLst>
              </a:tr>
              <a:tr h="13578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01813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2AFACE8-CA40-9296-39BB-93B553E1AC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540544"/>
              </p:ext>
            </p:extLst>
          </p:nvPr>
        </p:nvGraphicFramePr>
        <p:xfrm>
          <a:off x="6679367" y="230765"/>
          <a:ext cx="5112568" cy="511427"/>
        </p:xfrm>
        <a:graphic>
          <a:graphicData uri="http://schemas.openxmlformats.org/drawingml/2006/table">
            <a:tbl>
              <a:tblPr/>
              <a:tblGrid>
                <a:gridCol w="697304">
                  <a:extLst>
                    <a:ext uri="{9D8B030D-6E8A-4147-A177-3AD203B41FA5}">
                      <a16:colId xmlns:a16="http://schemas.microsoft.com/office/drawing/2014/main" val="1655324931"/>
                    </a:ext>
                  </a:extLst>
                </a:gridCol>
                <a:gridCol w="569711">
                  <a:extLst>
                    <a:ext uri="{9D8B030D-6E8A-4147-A177-3AD203B41FA5}">
                      <a16:colId xmlns:a16="http://schemas.microsoft.com/office/drawing/2014/main" val="3893623793"/>
                    </a:ext>
                  </a:extLst>
                </a:gridCol>
                <a:gridCol w="569711">
                  <a:extLst>
                    <a:ext uri="{9D8B030D-6E8A-4147-A177-3AD203B41FA5}">
                      <a16:colId xmlns:a16="http://schemas.microsoft.com/office/drawing/2014/main" val="864067401"/>
                    </a:ext>
                  </a:extLst>
                </a:gridCol>
                <a:gridCol w="712140">
                  <a:extLst>
                    <a:ext uri="{9D8B030D-6E8A-4147-A177-3AD203B41FA5}">
                      <a16:colId xmlns:a16="http://schemas.microsoft.com/office/drawing/2014/main" val="1903465349"/>
                    </a:ext>
                  </a:extLst>
                </a:gridCol>
                <a:gridCol w="569711">
                  <a:extLst>
                    <a:ext uri="{9D8B030D-6E8A-4147-A177-3AD203B41FA5}">
                      <a16:colId xmlns:a16="http://schemas.microsoft.com/office/drawing/2014/main" val="3231136637"/>
                    </a:ext>
                  </a:extLst>
                </a:gridCol>
                <a:gridCol w="569711">
                  <a:extLst>
                    <a:ext uri="{9D8B030D-6E8A-4147-A177-3AD203B41FA5}">
                      <a16:colId xmlns:a16="http://schemas.microsoft.com/office/drawing/2014/main" val="377445423"/>
                    </a:ext>
                  </a:extLst>
                </a:gridCol>
                <a:gridCol w="712140">
                  <a:extLst>
                    <a:ext uri="{9D8B030D-6E8A-4147-A177-3AD203B41FA5}">
                      <a16:colId xmlns:a16="http://schemas.microsoft.com/office/drawing/2014/main" val="1837556716"/>
                    </a:ext>
                  </a:extLst>
                </a:gridCol>
                <a:gridCol w="712140">
                  <a:extLst>
                    <a:ext uri="{9D8B030D-6E8A-4147-A177-3AD203B41FA5}">
                      <a16:colId xmlns:a16="http://schemas.microsoft.com/office/drawing/2014/main" val="744972255"/>
                    </a:ext>
                  </a:extLst>
                </a:gridCol>
              </a:tblGrid>
              <a:tr h="15495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assembly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5728097"/>
                  </a:ext>
                </a:extLst>
              </a:tr>
              <a:tr h="154951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7192652"/>
                  </a:ext>
                </a:extLst>
              </a:tr>
              <a:tr h="17614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Fabrication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 test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test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4593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5666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D5B384-B9B0-9555-4E43-7629092EF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F363BF-F8BB-F522-91CA-E0240A76D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9FE5-6BC2-4A52-8982-8EBB03607DCF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D2BCCD-B4DA-B3A0-771E-53664C478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4729E0-2CAF-A822-702C-7CA5B9D3E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C45CB82-5EC9-4249-E50F-E42717471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dirty="0"/>
              <a:t>Task 1: Long Mock-Ups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460882-12E4-ED93-95DC-20F108C2EFF9}"/>
              </a:ext>
            </a:extLst>
          </p:cNvPr>
          <p:cNvSpPr txBox="1"/>
          <p:nvPr/>
        </p:nvSpPr>
        <p:spPr>
          <a:xfrm>
            <a:off x="5671779" y="4576845"/>
            <a:ext cx="5904655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Extensive design work ahead. An initial estimation of 1200 hours is considered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Measurements and instrumentation cost estimation based on previous experience with magnets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8911C6D-E0F7-BCD5-E31D-516DB8D026B0}"/>
              </a:ext>
            </a:extLst>
          </p:cNvPr>
          <p:cNvGrpSpPr/>
          <p:nvPr/>
        </p:nvGrpSpPr>
        <p:grpSpPr>
          <a:xfrm>
            <a:off x="439752" y="4437112"/>
            <a:ext cx="4576128" cy="1800200"/>
            <a:chOff x="94389" y="1112234"/>
            <a:chExt cx="2760571" cy="291378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3615BADD-EEA5-ABE1-EA72-F2D5E6C6BB31}"/>
                </a:ext>
              </a:extLst>
            </p:cNvPr>
            <p:cNvSpPr/>
            <p:nvPr/>
          </p:nvSpPr>
          <p:spPr>
            <a:xfrm>
              <a:off x="94389" y="1112234"/>
              <a:ext cx="2760571" cy="291378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1600" b="1" dirty="0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49FF210C-F0E0-25A2-5C20-C5826C8B0F6E}"/>
                </a:ext>
              </a:extLst>
            </p:cNvPr>
            <p:cNvSpPr/>
            <p:nvPr/>
          </p:nvSpPr>
          <p:spPr>
            <a:xfrm>
              <a:off x="320276" y="1273566"/>
              <a:ext cx="2308795" cy="733313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FEM</a:t>
              </a:r>
            </a:p>
            <a:p>
              <a:pPr algn="ctr"/>
              <a:r>
                <a:rPr lang="en-US" sz="1200" dirty="0"/>
                <a:t>N. Vejnovic, </a:t>
              </a:r>
              <a:r>
                <a:rPr lang="en-US" sz="1200" dirty="0" err="1"/>
                <a:t>S.Gowrishankar</a:t>
              </a:r>
              <a:endParaRPr lang="en-US" sz="1200" dirty="0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F2784CC7-8A0C-4C76-E754-CEC2B897893A}"/>
                </a:ext>
              </a:extLst>
            </p:cNvPr>
            <p:cNvSpPr/>
            <p:nvPr/>
          </p:nvSpPr>
          <p:spPr>
            <a:xfrm>
              <a:off x="320276" y="2168210"/>
              <a:ext cx="2308795" cy="733314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CAD*</a:t>
              </a:r>
            </a:p>
            <a:p>
              <a:pPr algn="ctr"/>
              <a:r>
                <a:rPr lang="en-US" sz="1200" dirty="0"/>
                <a:t>O. Bahmane</a:t>
              </a: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EB889DC-A664-A06C-AD94-B6EE38FE2125}"/>
              </a:ext>
            </a:extLst>
          </p:cNvPr>
          <p:cNvSpPr/>
          <p:nvPr/>
        </p:nvSpPr>
        <p:spPr>
          <a:xfrm>
            <a:off x="814199" y="5632907"/>
            <a:ext cx="3827230" cy="453056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Measurements and Instrumentation</a:t>
            </a:r>
          </a:p>
          <a:p>
            <a:pPr algn="ctr"/>
            <a:r>
              <a:rPr lang="en-US" sz="1200" dirty="0"/>
              <a:t>Ó. Sacristán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C4936A1-C49C-8ADA-B65E-65F347AAD9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517489"/>
              </p:ext>
            </p:extLst>
          </p:nvPr>
        </p:nvGraphicFramePr>
        <p:xfrm>
          <a:off x="447538" y="878200"/>
          <a:ext cx="11376026" cy="3517550"/>
        </p:xfrm>
        <a:graphic>
          <a:graphicData uri="http://schemas.openxmlformats.org/drawingml/2006/table">
            <a:tbl>
              <a:tblPr/>
              <a:tblGrid>
                <a:gridCol w="523881">
                  <a:extLst>
                    <a:ext uri="{9D8B030D-6E8A-4147-A177-3AD203B41FA5}">
                      <a16:colId xmlns:a16="http://schemas.microsoft.com/office/drawing/2014/main" val="3440789102"/>
                    </a:ext>
                  </a:extLst>
                </a:gridCol>
                <a:gridCol w="523881">
                  <a:extLst>
                    <a:ext uri="{9D8B030D-6E8A-4147-A177-3AD203B41FA5}">
                      <a16:colId xmlns:a16="http://schemas.microsoft.com/office/drawing/2014/main" val="498147554"/>
                    </a:ext>
                  </a:extLst>
                </a:gridCol>
                <a:gridCol w="1961769">
                  <a:extLst>
                    <a:ext uri="{9D8B030D-6E8A-4147-A177-3AD203B41FA5}">
                      <a16:colId xmlns:a16="http://schemas.microsoft.com/office/drawing/2014/main" val="2103606449"/>
                    </a:ext>
                  </a:extLst>
                </a:gridCol>
                <a:gridCol w="421335">
                  <a:extLst>
                    <a:ext uri="{9D8B030D-6E8A-4147-A177-3AD203B41FA5}">
                      <a16:colId xmlns:a16="http://schemas.microsoft.com/office/drawing/2014/main" val="3290807913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1507115027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3223918880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554352780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1704324303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2349487765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3107632663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1390439364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1825971150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936938361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1401486441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946421394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2841892215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123169029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238846779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2606736424"/>
                    </a:ext>
                  </a:extLst>
                </a:gridCol>
                <a:gridCol w="548404">
                  <a:extLst>
                    <a:ext uri="{9D8B030D-6E8A-4147-A177-3AD203B41FA5}">
                      <a16:colId xmlns:a16="http://schemas.microsoft.com/office/drawing/2014/main" val="661944758"/>
                    </a:ext>
                  </a:extLst>
                </a:gridCol>
                <a:gridCol w="548404">
                  <a:extLst>
                    <a:ext uri="{9D8B030D-6E8A-4147-A177-3AD203B41FA5}">
                      <a16:colId xmlns:a16="http://schemas.microsoft.com/office/drawing/2014/main" val="4216537662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2106353509"/>
                    </a:ext>
                  </a:extLst>
                </a:gridCol>
              </a:tblGrid>
              <a:tr h="171994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Effort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7126407"/>
                  </a:ext>
                </a:extLst>
              </a:tr>
              <a:tr h="171994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Project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Hours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907508"/>
                  </a:ext>
                </a:extLst>
              </a:tr>
              <a:tr h="16644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Long Mockup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4780900"/>
                  </a:ext>
                </a:extLst>
              </a:tr>
              <a:tr h="13870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mock up structure components (cir. 700mm)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8006615"/>
                  </a:ext>
                </a:extLst>
              </a:tr>
              <a:tr h="13870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mock up with collared coil sections (11T)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T-C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7460826"/>
                  </a:ext>
                </a:extLst>
              </a:tr>
              <a:tr h="13870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mock up with collared coil sections (12T)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T-C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144996"/>
                  </a:ext>
                </a:extLst>
              </a:tr>
              <a:tr h="13870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mock up with b&amp;k coil pad sections (12T)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T-C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0292399"/>
                  </a:ext>
                </a:extLst>
              </a:tr>
              <a:tr h="13870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3940279"/>
                  </a:ext>
                </a:extLst>
              </a:tr>
              <a:tr h="13870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9465596"/>
                  </a:ext>
                </a:extLst>
              </a:tr>
              <a:tr h="13315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and Instrumentation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4335767"/>
                  </a:ext>
                </a:extLst>
              </a:tr>
              <a:tr h="13315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714743"/>
                  </a:ext>
                </a:extLst>
              </a:tr>
              <a:tr h="16644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Yearly Effort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6429658"/>
                  </a:ext>
                </a:extLst>
              </a:tr>
              <a:tr h="48824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1200 hours -&gt; 72000CHF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765372"/>
                  </a:ext>
                </a:extLst>
              </a:tr>
              <a:tr h="48824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 hours -&gt; 30000CHF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3554288"/>
                  </a:ext>
                </a:extLst>
              </a:tr>
              <a:tr h="48824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and Instrumentation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 hours -&gt; 90000CHF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139389"/>
                  </a:ext>
                </a:extLst>
              </a:tr>
              <a:tr h="13870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9124981"/>
                  </a:ext>
                </a:extLst>
              </a:tr>
              <a:tr h="13870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56853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E9009B9-49B4-7814-C8AF-EE1CAC4F3C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358063"/>
              </p:ext>
            </p:extLst>
          </p:nvPr>
        </p:nvGraphicFramePr>
        <p:xfrm>
          <a:off x="6679367" y="230765"/>
          <a:ext cx="5112568" cy="511427"/>
        </p:xfrm>
        <a:graphic>
          <a:graphicData uri="http://schemas.openxmlformats.org/drawingml/2006/table">
            <a:tbl>
              <a:tblPr/>
              <a:tblGrid>
                <a:gridCol w="697304">
                  <a:extLst>
                    <a:ext uri="{9D8B030D-6E8A-4147-A177-3AD203B41FA5}">
                      <a16:colId xmlns:a16="http://schemas.microsoft.com/office/drawing/2014/main" val="1655324931"/>
                    </a:ext>
                  </a:extLst>
                </a:gridCol>
                <a:gridCol w="569711">
                  <a:extLst>
                    <a:ext uri="{9D8B030D-6E8A-4147-A177-3AD203B41FA5}">
                      <a16:colId xmlns:a16="http://schemas.microsoft.com/office/drawing/2014/main" val="3893623793"/>
                    </a:ext>
                  </a:extLst>
                </a:gridCol>
                <a:gridCol w="569711">
                  <a:extLst>
                    <a:ext uri="{9D8B030D-6E8A-4147-A177-3AD203B41FA5}">
                      <a16:colId xmlns:a16="http://schemas.microsoft.com/office/drawing/2014/main" val="864067401"/>
                    </a:ext>
                  </a:extLst>
                </a:gridCol>
                <a:gridCol w="712140">
                  <a:extLst>
                    <a:ext uri="{9D8B030D-6E8A-4147-A177-3AD203B41FA5}">
                      <a16:colId xmlns:a16="http://schemas.microsoft.com/office/drawing/2014/main" val="1903465349"/>
                    </a:ext>
                  </a:extLst>
                </a:gridCol>
                <a:gridCol w="569711">
                  <a:extLst>
                    <a:ext uri="{9D8B030D-6E8A-4147-A177-3AD203B41FA5}">
                      <a16:colId xmlns:a16="http://schemas.microsoft.com/office/drawing/2014/main" val="3231136637"/>
                    </a:ext>
                  </a:extLst>
                </a:gridCol>
                <a:gridCol w="569711">
                  <a:extLst>
                    <a:ext uri="{9D8B030D-6E8A-4147-A177-3AD203B41FA5}">
                      <a16:colId xmlns:a16="http://schemas.microsoft.com/office/drawing/2014/main" val="377445423"/>
                    </a:ext>
                  </a:extLst>
                </a:gridCol>
                <a:gridCol w="712140">
                  <a:extLst>
                    <a:ext uri="{9D8B030D-6E8A-4147-A177-3AD203B41FA5}">
                      <a16:colId xmlns:a16="http://schemas.microsoft.com/office/drawing/2014/main" val="1837556716"/>
                    </a:ext>
                  </a:extLst>
                </a:gridCol>
                <a:gridCol w="712140">
                  <a:extLst>
                    <a:ext uri="{9D8B030D-6E8A-4147-A177-3AD203B41FA5}">
                      <a16:colId xmlns:a16="http://schemas.microsoft.com/office/drawing/2014/main" val="744972255"/>
                    </a:ext>
                  </a:extLst>
                </a:gridCol>
              </a:tblGrid>
              <a:tr h="15495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assembly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5728097"/>
                  </a:ext>
                </a:extLst>
              </a:tr>
              <a:tr h="154951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7192652"/>
                  </a:ext>
                </a:extLst>
              </a:tr>
              <a:tr h="17614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Fabrication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 test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test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4593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6609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DFC7C7-AC8F-C970-3D08-DF689F02D3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C5027AE-C318-3CFB-B5B1-701FC9C5E5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2023" y="1645792"/>
            <a:ext cx="4393533" cy="178320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0AE9E1-1567-1064-C2E9-22F6B4BE3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CB38-5EFD-4494-AFE1-73BB4A44577A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F77401-46A9-B5A6-02AC-90B7ACBF6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DF8E0A-452D-0D9A-ADAA-37C6FBEBE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BE3FEA7-3A77-DBD8-E2E1-6AB2E3CE5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2: </a:t>
            </a:r>
            <a:r>
              <a:rPr lang="en-GB" dirty="0"/>
              <a:t>Conductor stacks and coil mechanical properties testing and modelling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B3BBEEC-78C9-2F51-C5DA-EDFAE06BCA95}"/>
              </a:ext>
            </a:extLst>
          </p:cNvPr>
          <p:cNvSpPr/>
          <p:nvPr/>
        </p:nvSpPr>
        <p:spPr>
          <a:xfrm>
            <a:off x="6528495" y="4084262"/>
            <a:ext cx="2879873" cy="548108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Measurements and Instrumentation</a:t>
            </a:r>
          </a:p>
          <a:p>
            <a:pPr algn="ctr"/>
            <a:r>
              <a:rPr lang="en-US" sz="1200" dirty="0"/>
              <a:t>Ó. Sacristán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D81B99-7DFD-B30D-701B-620C2AF71E97}"/>
              </a:ext>
            </a:extLst>
          </p:cNvPr>
          <p:cNvSpPr txBox="1">
            <a:spLocks/>
          </p:cNvSpPr>
          <p:nvPr/>
        </p:nvSpPr>
        <p:spPr>
          <a:xfrm>
            <a:off x="392643" y="1731721"/>
            <a:ext cx="5847373" cy="35694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0"/>
              </a:spcAft>
            </a:pPr>
            <a:r>
              <a:rPr lang="en-US" sz="1600" b="0" dirty="0"/>
              <a:t>10 Stacks compression testing campaigns both at RT and 77K are potentially indicated</a:t>
            </a:r>
          </a:p>
          <a:p>
            <a:pPr algn="just">
              <a:spcAft>
                <a:spcPts val="0"/>
              </a:spcAft>
            </a:pPr>
            <a:r>
              <a:rPr lang="en-US" sz="1600" b="0" dirty="0"/>
              <a:t>A mechanical characterization preliminarily  (~6000 CHF)</a:t>
            </a:r>
          </a:p>
          <a:p>
            <a:pPr algn="just">
              <a:spcAft>
                <a:spcPts val="0"/>
              </a:spcAft>
            </a:pPr>
            <a:r>
              <a:rPr lang="en-US" sz="1600" b="0" dirty="0"/>
              <a:t>Baseline model is the two phase model developed  within 11T mockup study</a:t>
            </a:r>
          </a:p>
          <a:p>
            <a:pPr algn="just">
              <a:spcAft>
                <a:spcPts val="0"/>
              </a:spcAft>
            </a:pPr>
            <a:r>
              <a:rPr lang="en-US" sz="1600" b="0" dirty="0"/>
              <a:t>Extensive repository of MQXF stacks and coils (12T Equivalent) thermal contraction measurements . No need to further investigate this aspect in principle</a:t>
            </a:r>
          </a:p>
          <a:p>
            <a:pPr algn="just">
              <a:spcAft>
                <a:spcPts val="0"/>
              </a:spcAft>
            </a:pPr>
            <a:r>
              <a:rPr lang="en-US" sz="1600" b="0" dirty="0"/>
              <a:t>The potential gain of E-modulus press measurements for the sole purpose of characterization is deemed meager in comparison with the efforts needed to:</a:t>
            </a:r>
          </a:p>
          <a:p>
            <a:pPr lvl="2" algn="just">
              <a:spcAft>
                <a:spcPts val="0"/>
              </a:spcAft>
            </a:pPr>
            <a:r>
              <a:rPr lang="en-US" sz="1400" dirty="0"/>
              <a:t>Reinstall hardware and instrumentation</a:t>
            </a:r>
          </a:p>
          <a:p>
            <a:pPr lvl="2" algn="just">
              <a:spcAft>
                <a:spcPts val="0"/>
              </a:spcAft>
            </a:pPr>
            <a:r>
              <a:rPr lang="en-US" sz="1400" b="0" dirty="0"/>
              <a:t>Validate the functioning</a:t>
            </a:r>
            <a:endParaRPr lang="en-US" sz="1400" dirty="0"/>
          </a:p>
          <a:p>
            <a:pPr lvl="2" algn="just">
              <a:spcAft>
                <a:spcPts val="0"/>
              </a:spcAft>
            </a:pPr>
            <a:r>
              <a:rPr lang="en-US" sz="1400" b="0" dirty="0"/>
              <a:t>Running the measurements. Time consuming measurements needing a dedicated person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C1091B-80DD-043F-EBC1-4DE08C1F0B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1588" y="3082362"/>
            <a:ext cx="1996585" cy="2012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30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248FD6-CF75-D2B2-110F-5192EDEB9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F4807B-4B09-BC0D-75CE-FBAAA0D49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08FC-D4C9-4F21-A116-DBF8545B8A68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D5F17-7EF3-C4A0-660E-F670FB189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70E9E-1FF1-2596-5E55-EE13B0137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1BAB404-71D7-4C70-6EB3-14DC1F159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3: </a:t>
            </a:r>
            <a:r>
              <a:rPr lang="en-GB" dirty="0"/>
              <a:t>Magnetic mirror test single aperture bench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DF72DD-BE86-40A2-65B2-B43A6A4F116F}"/>
              </a:ext>
            </a:extLst>
          </p:cNvPr>
          <p:cNvSpPr txBox="1"/>
          <p:nvPr/>
        </p:nvSpPr>
        <p:spPr>
          <a:xfrm>
            <a:off x="490552" y="4572672"/>
            <a:ext cx="7782731" cy="1760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Estimation of 2000 additional hours from L.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Dassa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Inner structures</a:t>
            </a:r>
          </a:p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Ancillary tooling and hoisting fixtures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Lab estimation according to previous magnet experience (dedicated per-magnet jobs)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582E271-10B5-9D23-A4BD-57740BCF33D4}"/>
              </a:ext>
            </a:extLst>
          </p:cNvPr>
          <p:cNvGrpSpPr/>
          <p:nvPr/>
        </p:nvGrpSpPr>
        <p:grpSpPr>
          <a:xfrm>
            <a:off x="8400256" y="4647415"/>
            <a:ext cx="3388544" cy="1557923"/>
            <a:chOff x="94389" y="1112234"/>
            <a:chExt cx="2760571" cy="2913786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7D51FBF4-AFEF-EEAE-70F1-96D303B212A0}"/>
                </a:ext>
              </a:extLst>
            </p:cNvPr>
            <p:cNvSpPr/>
            <p:nvPr/>
          </p:nvSpPr>
          <p:spPr>
            <a:xfrm>
              <a:off x="94389" y="1112234"/>
              <a:ext cx="2760571" cy="291378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1600" b="1" dirty="0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61AAE768-B495-8097-7EF7-BED6FD7EBFF9}"/>
                </a:ext>
              </a:extLst>
            </p:cNvPr>
            <p:cNvSpPr/>
            <p:nvPr/>
          </p:nvSpPr>
          <p:spPr>
            <a:xfrm>
              <a:off x="320276" y="1273566"/>
              <a:ext cx="2308795" cy="733313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FEM</a:t>
              </a:r>
            </a:p>
            <a:p>
              <a:pPr algn="ctr"/>
              <a:r>
                <a:rPr lang="en-US" sz="1200" dirty="0"/>
                <a:t>N. </a:t>
              </a:r>
              <a:r>
                <a:rPr lang="en-US" sz="1200" dirty="0" err="1"/>
                <a:t>Vejnovic</a:t>
              </a:r>
              <a:endParaRPr lang="en-US" sz="1200" dirty="0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FC7E6BE2-D073-48CF-39A7-EB42EF198F5D}"/>
                </a:ext>
              </a:extLst>
            </p:cNvPr>
            <p:cNvSpPr/>
            <p:nvPr/>
          </p:nvSpPr>
          <p:spPr>
            <a:xfrm>
              <a:off x="320276" y="2168210"/>
              <a:ext cx="2308795" cy="733314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CAD*</a:t>
              </a:r>
            </a:p>
            <a:p>
              <a:pPr algn="ctr"/>
              <a:r>
                <a:rPr lang="en-US" sz="1200" dirty="0"/>
                <a:t>L. </a:t>
              </a:r>
              <a:r>
                <a:rPr lang="en-US" sz="1200" dirty="0" err="1"/>
                <a:t>Dassa</a:t>
              </a:r>
              <a:r>
                <a:rPr lang="en-US" sz="1200" dirty="0"/>
                <a:t> / N. </a:t>
              </a:r>
              <a:r>
                <a:rPr lang="en-US" sz="1200" dirty="0" err="1"/>
                <a:t>Vejnovic</a:t>
              </a:r>
              <a:endParaRPr lang="en-US" sz="1200" dirty="0"/>
            </a:p>
          </p:txBody>
        </p: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D8B2BEC-3B77-A89F-A34C-E6B9A030C41F}"/>
              </a:ext>
            </a:extLst>
          </p:cNvPr>
          <p:cNvSpPr/>
          <p:nvPr/>
        </p:nvSpPr>
        <p:spPr>
          <a:xfrm>
            <a:off x="8654202" y="5661905"/>
            <a:ext cx="2833998" cy="392083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Measurements and Instrumentation</a:t>
            </a:r>
          </a:p>
          <a:p>
            <a:pPr algn="ctr"/>
            <a:r>
              <a:rPr lang="en-US" sz="1200" dirty="0"/>
              <a:t>MML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FD1B63A-762E-71FF-022B-58C9B597A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627975"/>
              </p:ext>
            </p:extLst>
          </p:nvPr>
        </p:nvGraphicFramePr>
        <p:xfrm>
          <a:off x="335360" y="929763"/>
          <a:ext cx="11376026" cy="3579357"/>
        </p:xfrm>
        <a:graphic>
          <a:graphicData uri="http://schemas.openxmlformats.org/drawingml/2006/table">
            <a:tbl>
              <a:tblPr/>
              <a:tblGrid>
                <a:gridCol w="523881">
                  <a:extLst>
                    <a:ext uri="{9D8B030D-6E8A-4147-A177-3AD203B41FA5}">
                      <a16:colId xmlns:a16="http://schemas.microsoft.com/office/drawing/2014/main" val="642571301"/>
                    </a:ext>
                  </a:extLst>
                </a:gridCol>
                <a:gridCol w="523881">
                  <a:extLst>
                    <a:ext uri="{9D8B030D-6E8A-4147-A177-3AD203B41FA5}">
                      <a16:colId xmlns:a16="http://schemas.microsoft.com/office/drawing/2014/main" val="1839335520"/>
                    </a:ext>
                  </a:extLst>
                </a:gridCol>
                <a:gridCol w="1961769">
                  <a:extLst>
                    <a:ext uri="{9D8B030D-6E8A-4147-A177-3AD203B41FA5}">
                      <a16:colId xmlns:a16="http://schemas.microsoft.com/office/drawing/2014/main" val="3119086218"/>
                    </a:ext>
                  </a:extLst>
                </a:gridCol>
                <a:gridCol w="421335">
                  <a:extLst>
                    <a:ext uri="{9D8B030D-6E8A-4147-A177-3AD203B41FA5}">
                      <a16:colId xmlns:a16="http://schemas.microsoft.com/office/drawing/2014/main" val="3944693251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2393227425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3296235764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814687000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3573560851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3425794187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2027357171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17623574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2422706702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1305628532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1496209482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3303511729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2868858366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209138071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2262845425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3381733148"/>
                    </a:ext>
                  </a:extLst>
                </a:gridCol>
                <a:gridCol w="548404">
                  <a:extLst>
                    <a:ext uri="{9D8B030D-6E8A-4147-A177-3AD203B41FA5}">
                      <a16:colId xmlns:a16="http://schemas.microsoft.com/office/drawing/2014/main" val="2809490949"/>
                    </a:ext>
                  </a:extLst>
                </a:gridCol>
                <a:gridCol w="548404">
                  <a:extLst>
                    <a:ext uri="{9D8B030D-6E8A-4147-A177-3AD203B41FA5}">
                      <a16:colId xmlns:a16="http://schemas.microsoft.com/office/drawing/2014/main" val="58526358"/>
                    </a:ext>
                  </a:extLst>
                </a:gridCol>
                <a:gridCol w="428022">
                  <a:extLst>
                    <a:ext uri="{9D8B030D-6E8A-4147-A177-3AD203B41FA5}">
                      <a16:colId xmlns:a16="http://schemas.microsoft.com/office/drawing/2014/main" val="2086101456"/>
                    </a:ext>
                  </a:extLst>
                </a:gridCol>
              </a:tblGrid>
              <a:tr h="17501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Effort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234175"/>
                  </a:ext>
                </a:extLst>
              </a:tr>
              <a:tr h="17501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Project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Hours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4420867"/>
                  </a:ext>
                </a:extLst>
              </a:tr>
              <a:tr h="16937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Mirror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6156136"/>
                  </a:ext>
                </a:extLst>
              </a:tr>
              <a:tr h="141142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Magnetic mirror bench structure, bk pre;load test assembly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2291160"/>
                  </a:ext>
                </a:extLst>
              </a:tr>
              <a:tr h="141142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Magnetic mirror 11T coil pad, tooling production, assembly &amp; test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 C-P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362547"/>
                  </a:ext>
                </a:extLst>
              </a:tr>
              <a:tr h="141142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Magnetic mirror 12T coil pad, tool, assembly &amp; test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C-P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9455626"/>
                  </a:ext>
                </a:extLst>
              </a:tr>
              <a:tr h="135496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Magnetic mirror QXF coil pad, tool  assembly &amp; test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C-P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5691422"/>
                  </a:ext>
                </a:extLst>
              </a:tr>
              <a:tr h="14114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4084377"/>
                  </a:ext>
                </a:extLst>
              </a:tr>
              <a:tr h="14114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730190"/>
                  </a:ext>
                </a:extLst>
              </a:tr>
              <a:tr h="14114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and Instrumentation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7061262"/>
                  </a:ext>
                </a:extLst>
              </a:tr>
              <a:tr h="13549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064301"/>
                  </a:ext>
                </a:extLst>
              </a:tr>
              <a:tr h="16937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Yearly Effort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7058500"/>
                  </a:ext>
                </a:extLst>
              </a:tr>
              <a:tr h="4968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 hours -&gt; 120000CHF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322656"/>
                  </a:ext>
                </a:extLst>
              </a:tr>
              <a:tr h="4968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 hours -&gt; 12000CHF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 hours -&gt; 12000CHF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2010539"/>
                  </a:ext>
                </a:extLst>
              </a:tr>
              <a:tr h="4968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and Instrumentation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 hours -&gt; 60000CHF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900 hours -&gt; 54000CHF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hours -&gt; 0CHF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8746076"/>
                  </a:ext>
                </a:extLst>
              </a:tr>
              <a:tr h="14114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E7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7993749"/>
                  </a:ext>
                </a:extLst>
              </a:tr>
              <a:tr h="14114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234000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2126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2300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CA3B45-CC7D-D2E6-7407-2AFF1C303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409190"/>
            <a:ext cx="6840141" cy="4756114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sz="1800" b="0" dirty="0"/>
              <a:t>The effort to come depends vastly on the outcomes of the three previous tasks. To be discussed early 2025</a:t>
            </a:r>
          </a:p>
          <a:p>
            <a:pPr>
              <a:spcAft>
                <a:spcPts val="1800"/>
              </a:spcAft>
            </a:pPr>
            <a:r>
              <a:rPr lang="en-US" sz="1800" b="0" dirty="0"/>
              <a:t>The instrumentation and measurements effort can still be estimated pretty accurately.</a:t>
            </a:r>
            <a:endParaRPr lang="en-GB" sz="1800" b="0" dirty="0"/>
          </a:p>
          <a:p>
            <a:pPr>
              <a:spcAft>
                <a:spcPts val="1800"/>
              </a:spcAft>
            </a:pPr>
            <a:r>
              <a:rPr lang="en-US" sz="1800" b="0" dirty="0"/>
              <a:t>Dedicated job “</a:t>
            </a:r>
            <a:r>
              <a:rPr lang="en-GB" sz="1800" b="0" dirty="0"/>
              <a:t>HFM : 12T SHORT MAGNET PRELIMINARY DESIGN” (600 h foreseen / 0 executed)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23429E-DBB6-DF3A-01EF-2155AA80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FE9D-7C43-49D5-94E1-64F07E347F43}" type="datetime1">
              <a:rPr lang="en-US" smtClean="0"/>
              <a:t>18-Apr-24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6EC54A-8905-B5B5-AE24-FA32DCE7C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EN-MME Controbution to 12T Dipole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8B3AA3-8761-043C-8799-DAA3C582D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36DBA9E-5C29-6489-61BE-6975A05C6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Tasks 4 and 5: Single and double aperture magnets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A82D03B-85FF-DA52-F936-8B368061A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128" y="1409190"/>
            <a:ext cx="4644947" cy="20050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51F7542-A456-69A3-DB0C-316B5BB3A8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2890" y="3714039"/>
            <a:ext cx="2286319" cy="212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879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74BA5BF-92EA-705F-BC56-687055550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Task 6: Dedicated production tooling &amp; processes</a:t>
            </a:r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05F28B94-4774-F3E7-5101-3C89CA925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6984157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Substantial efforts devoted to this activity so far</a:t>
            </a:r>
            <a:br>
              <a:rPr lang="en-US" b="0" dirty="0"/>
            </a:br>
            <a:br>
              <a:rPr lang="en-US" b="0" dirty="0"/>
            </a:br>
            <a:br>
              <a:rPr lang="en-US" b="0" dirty="0"/>
            </a:br>
            <a:br>
              <a:rPr lang="en-US" b="0" dirty="0"/>
            </a:br>
            <a:br>
              <a:rPr lang="en-US" b="0" dirty="0"/>
            </a:br>
            <a:br>
              <a:rPr lang="en-US" b="0" dirty="0"/>
            </a:br>
            <a:br>
              <a:rPr lang="en-US" b="0" dirty="0"/>
            </a:b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lvl="1" indent="0">
              <a:buNone/>
            </a:pPr>
            <a:endParaRPr lang="en-US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B7938C-C0E4-A82C-991F-9D9E20CF837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D668305-A393-489A-9EE0-96D03CBED56B}" type="datetime1">
              <a:rPr lang="en-US" smtClean="0"/>
              <a:t>18-Apr-24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A04177-074B-E110-8397-D63FF5A52D5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EN-MME Controbution to 12T Dipole Project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021164-7D87-6767-9C5E-A44200380FE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pic>
        <p:nvPicPr>
          <p:cNvPr id="12" name="Immagine 5" descr="Immagine che contiene treno, Modello in scala&#10;&#10;Descrizione generata automaticamente">
            <a:extLst>
              <a:ext uri="{FF2B5EF4-FFF2-40B4-BE49-F238E27FC236}">
                <a16:creationId xmlns:a16="http://schemas.microsoft.com/office/drawing/2014/main" id="{443851E1-9A8E-AC22-7916-ED2EACE25E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99" r="20091" b="32330"/>
          <a:stretch/>
        </p:blipFill>
        <p:spPr>
          <a:xfrm>
            <a:off x="6960096" y="1138352"/>
            <a:ext cx="4488077" cy="2232025"/>
          </a:xfrm>
          <a:prstGeom prst="rect">
            <a:avLst/>
          </a:prstGeom>
          <a:noFill/>
        </p:spPr>
      </p:pic>
      <p:pic>
        <p:nvPicPr>
          <p:cNvPr id="13" name="Picture 12" descr="A diagram of a machine&#10;&#10;Description automatically generated with medium confidence">
            <a:extLst>
              <a:ext uri="{FF2B5EF4-FFF2-40B4-BE49-F238E27FC236}">
                <a16:creationId xmlns:a16="http://schemas.microsoft.com/office/drawing/2014/main" id="{BDDE1673-8BA4-2003-B678-37FC90B41A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" t="22160" r="-7" b="2155"/>
          <a:stretch/>
        </p:blipFill>
        <p:spPr>
          <a:xfrm>
            <a:off x="7722082" y="3668058"/>
            <a:ext cx="3726091" cy="2418109"/>
          </a:xfrm>
          <a:prstGeom prst="rect">
            <a:avLst/>
          </a:prstGeom>
          <a:noFill/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E0AE9D7-923D-6474-FFF1-4EF3B542D7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499264"/>
              </p:ext>
            </p:extLst>
          </p:nvPr>
        </p:nvGraphicFramePr>
        <p:xfrm>
          <a:off x="479376" y="2640347"/>
          <a:ext cx="6624736" cy="1814716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237625">
                  <a:extLst>
                    <a:ext uri="{9D8B030D-6E8A-4147-A177-3AD203B41FA5}">
                      <a16:colId xmlns:a16="http://schemas.microsoft.com/office/drawing/2014/main" val="4124691298"/>
                    </a:ext>
                  </a:extLst>
                </a:gridCol>
                <a:gridCol w="633007">
                  <a:extLst>
                    <a:ext uri="{9D8B030D-6E8A-4147-A177-3AD203B41FA5}">
                      <a16:colId xmlns:a16="http://schemas.microsoft.com/office/drawing/2014/main" val="4243608618"/>
                    </a:ext>
                  </a:extLst>
                </a:gridCol>
                <a:gridCol w="669917">
                  <a:extLst>
                    <a:ext uri="{9D8B030D-6E8A-4147-A177-3AD203B41FA5}">
                      <a16:colId xmlns:a16="http://schemas.microsoft.com/office/drawing/2014/main" val="1046038686"/>
                    </a:ext>
                  </a:extLst>
                </a:gridCol>
                <a:gridCol w="640076">
                  <a:extLst>
                    <a:ext uri="{9D8B030D-6E8A-4147-A177-3AD203B41FA5}">
                      <a16:colId xmlns:a16="http://schemas.microsoft.com/office/drawing/2014/main" val="2869235684"/>
                    </a:ext>
                  </a:extLst>
                </a:gridCol>
                <a:gridCol w="580014">
                  <a:extLst>
                    <a:ext uri="{9D8B030D-6E8A-4147-A177-3AD203B41FA5}">
                      <a16:colId xmlns:a16="http://schemas.microsoft.com/office/drawing/2014/main" val="938649660"/>
                    </a:ext>
                  </a:extLst>
                </a:gridCol>
                <a:gridCol w="864097">
                  <a:extLst>
                    <a:ext uri="{9D8B030D-6E8A-4147-A177-3AD203B41FA5}">
                      <a16:colId xmlns:a16="http://schemas.microsoft.com/office/drawing/2014/main" val="2330606054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Name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Status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Planned hours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Executed hours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Budget code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Responsible MME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885530"/>
                  </a:ext>
                </a:extLst>
              </a:tr>
              <a:tr h="49645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Magnet head filler - Density study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In work</a:t>
                      </a:r>
                      <a:endParaRPr lang="en-GB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36313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L. </a:t>
                      </a:r>
                      <a:r>
                        <a:rPr lang="en-GB" sz="11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Gentini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26612801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Winding-reaction-impregnation tool for 12 T 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>
                          <a:solidFill>
                            <a:srgbClr val="00B050"/>
                          </a:solidFill>
                          <a:effectLst/>
                        </a:rPr>
                        <a:t>In work</a:t>
                      </a:r>
                      <a:endParaRPr lang="en-GB" sz="1100" b="1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36314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L. </a:t>
                      </a:r>
                      <a:r>
                        <a:rPr lang="en-GB" sz="11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Gentini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10247850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UNIVERSAL SUPPORT FOR YOKE LAMINATION ASSEMBLY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>
                          <a:solidFill>
                            <a:srgbClr val="00B050"/>
                          </a:solidFill>
                          <a:effectLst/>
                        </a:rPr>
                        <a:t>In work</a:t>
                      </a:r>
                      <a:endParaRPr lang="en-GB" sz="1100" b="1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160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36343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L. </a:t>
                      </a:r>
                      <a:r>
                        <a:rPr lang="en-GB" sz="11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Dassa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79985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2006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10525</TotalTime>
  <Words>2177</Words>
  <Application>Microsoft Office PowerPoint</Application>
  <PresentationFormat>Widescreen</PresentationFormat>
  <Paragraphs>1148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Courier New</vt:lpstr>
      <vt:lpstr>Office Theme</vt:lpstr>
      <vt:lpstr>EN MME 12T Dipole Project Contribution</vt:lpstr>
      <vt:lpstr>Project overview</vt:lpstr>
      <vt:lpstr>Task 1: Short Mock-Ups</vt:lpstr>
      <vt:lpstr>Task 1: Short Mock-Ups</vt:lpstr>
      <vt:lpstr>Task 1: Long Mock-Ups</vt:lpstr>
      <vt:lpstr>Task 2: Conductor stacks and coil mechanical properties testing and modelling</vt:lpstr>
      <vt:lpstr>Task 3: Magnetic mirror test single aperture bench </vt:lpstr>
      <vt:lpstr>Tasks 4 and 5: Single and double aperture magnets</vt:lpstr>
      <vt:lpstr>Task 6: Dedicated production tooling &amp; processes</vt:lpstr>
      <vt:lpstr>PowerPoint Presentation</vt:lpstr>
      <vt:lpstr>Overall outlook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Oscar Sacristan De Frutos</dc:creator>
  <cp:lastModifiedBy>Oscar Sacristan De Frutos</cp:lastModifiedBy>
  <cp:revision>15</cp:revision>
  <cp:lastPrinted>2020-01-30T13:49:18Z</cp:lastPrinted>
  <dcterms:created xsi:type="dcterms:W3CDTF">2024-04-14T11:03:30Z</dcterms:created>
  <dcterms:modified xsi:type="dcterms:W3CDTF">2024-04-22T07:01:29Z</dcterms:modified>
</cp:coreProperties>
</file>