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Lora Medium"/>
      <p:regular r:id="rId13"/>
      <p:bold r:id="rId14"/>
      <p:italic r:id="rId15"/>
      <p:boldItalic r:id="rId16"/>
    </p:embeddedFont>
    <p:embeddedFont>
      <p:font typeface="Lora SemiBold"/>
      <p:regular r:id="rId17"/>
      <p:bold r:id="rId18"/>
      <p:italic r:id="rId19"/>
      <p:boldItalic r:id="rId20"/>
    </p:embeddedFont>
    <p:embeddedFont>
      <p:font typeface="Lora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LoraSemiBold-boldItalic.fntdata"/><Relationship Id="rId11" Type="http://schemas.openxmlformats.org/officeDocument/2006/relationships/slide" Target="slides/slide6.xml"/><Relationship Id="rId22" Type="http://schemas.openxmlformats.org/officeDocument/2006/relationships/font" Target="fonts/Lora-bold.fntdata"/><Relationship Id="rId10" Type="http://schemas.openxmlformats.org/officeDocument/2006/relationships/slide" Target="slides/slide5.xml"/><Relationship Id="rId21" Type="http://schemas.openxmlformats.org/officeDocument/2006/relationships/font" Target="fonts/Lora-regular.fntdata"/><Relationship Id="rId13" Type="http://schemas.openxmlformats.org/officeDocument/2006/relationships/font" Target="fonts/LoraMedium-regular.fntdata"/><Relationship Id="rId24" Type="http://schemas.openxmlformats.org/officeDocument/2006/relationships/font" Target="fonts/Lora-boldItalic.fntdata"/><Relationship Id="rId12" Type="http://schemas.openxmlformats.org/officeDocument/2006/relationships/slide" Target="slides/slide7.xml"/><Relationship Id="rId23" Type="http://schemas.openxmlformats.org/officeDocument/2006/relationships/font" Target="fonts/Lora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LoraMedium-italic.fntdata"/><Relationship Id="rId14" Type="http://schemas.openxmlformats.org/officeDocument/2006/relationships/font" Target="fonts/LoraMedium-bold.fntdata"/><Relationship Id="rId17" Type="http://schemas.openxmlformats.org/officeDocument/2006/relationships/font" Target="fonts/LoraSemiBold-regular.fntdata"/><Relationship Id="rId16" Type="http://schemas.openxmlformats.org/officeDocument/2006/relationships/font" Target="fonts/LoraMedium-boldItalic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LoraSemiBold-italic.fntdata"/><Relationship Id="rId6" Type="http://schemas.openxmlformats.org/officeDocument/2006/relationships/slide" Target="slides/slide1.xml"/><Relationship Id="rId18" Type="http://schemas.openxmlformats.org/officeDocument/2006/relationships/font" Target="fonts/LoraSemiBold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ce8a4d1020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2ce8a4d1020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2cf37ceaf79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2cf37ceaf79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2cf37ceaf7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2cf37ceaf7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2cfa5925071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2cfa5925071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2cfa5925071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2cfa5925071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2cfa5925071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2cfa5925071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1714500"/>
            <a:ext cx="9144003" cy="6858002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230550" y="166675"/>
            <a:ext cx="8682900" cy="2993400"/>
          </a:xfrm>
          <a:prstGeom prst="rect">
            <a:avLst/>
          </a:prstGeom>
          <a:noFill/>
          <a:ln>
            <a:noFill/>
          </a:ln>
          <a:effectLst>
            <a:outerShdw rotWithShape="0" algn="bl" dir="3540000" dist="47625">
              <a:srgbClr val="000000">
                <a:alpha val="7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200">
                <a:solidFill>
                  <a:srgbClr val="FFFF00"/>
                </a:solidFill>
                <a:latin typeface="Lora SemiBold"/>
                <a:ea typeface="Lora SemiBold"/>
                <a:cs typeface="Lora SemiBold"/>
                <a:sym typeface="Lora SemiBold"/>
              </a:rPr>
              <a:t>Testbeam Happened!!!</a:t>
            </a:r>
            <a:endParaRPr sz="6200">
              <a:solidFill>
                <a:srgbClr val="FFFF00"/>
              </a:solidFill>
              <a:latin typeface="Lora SemiBold"/>
              <a:ea typeface="Lora SemiBold"/>
              <a:cs typeface="Lora SemiBold"/>
              <a:sym typeface="Lora SemiBo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300">
                <a:solidFill>
                  <a:srgbClr val="FFFF00"/>
                </a:solidFill>
                <a:latin typeface="Lora SemiBold"/>
                <a:ea typeface="Lora SemiBold"/>
                <a:cs typeface="Lora SemiBold"/>
                <a:sym typeface="Lora SemiBold"/>
              </a:rPr>
              <a:t>(our trackers broke)</a:t>
            </a:r>
            <a:endParaRPr sz="4300">
              <a:solidFill>
                <a:srgbClr val="FFFF00"/>
              </a:solidFill>
              <a:latin typeface="Lora SemiBold"/>
              <a:ea typeface="Lora SemiBold"/>
              <a:cs typeface="Lora SemiBold"/>
              <a:sym typeface="Lora SemiBold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2455200" y="4192500"/>
            <a:ext cx="2116800" cy="951000"/>
          </a:xfrm>
          <a:prstGeom prst="rect">
            <a:avLst/>
          </a:prstGeom>
          <a:solidFill>
            <a:srgbClr val="CCCCCC">
              <a:alpha val="87270"/>
            </a:srgbClr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FFFF00"/>
                </a:solidFill>
                <a:latin typeface="Lora"/>
                <a:ea typeface="Lora"/>
                <a:cs typeface="Lora"/>
                <a:sym typeface="Lora"/>
              </a:rPr>
              <a:t>ME0 stack</a:t>
            </a:r>
            <a:endParaRPr sz="2500">
              <a:solidFill>
                <a:srgbClr val="FFFF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FFFFFF"/>
                </a:solidFill>
              </a:rPr>
              <a:t>💖💖💖</a:t>
            </a:r>
            <a:endParaRPr sz="2500">
              <a:solidFill>
                <a:srgbClr val="FFFFFF"/>
              </a:solidFill>
              <a:latin typeface="Lora"/>
              <a:ea typeface="Lora"/>
              <a:cs typeface="Lora"/>
              <a:sym typeface="Lora"/>
            </a:endParaRPr>
          </a:p>
        </p:txBody>
      </p:sp>
      <p:cxnSp>
        <p:nvCxnSpPr>
          <p:cNvPr id="59" name="Google Shape;59;p13"/>
          <p:cNvCxnSpPr/>
          <p:nvPr/>
        </p:nvCxnSpPr>
        <p:spPr>
          <a:xfrm flipH="1" rot="10800000">
            <a:off x="3547550" y="3737725"/>
            <a:ext cx="1380900" cy="512700"/>
          </a:xfrm>
          <a:prstGeom prst="straightConnector1">
            <a:avLst/>
          </a:prstGeom>
          <a:noFill/>
          <a:ln cap="flat" cmpd="sng" w="76200">
            <a:solidFill>
              <a:srgbClr val="FFFF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B4A7D6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/>
          <p:nvPr/>
        </p:nvSpPr>
        <p:spPr>
          <a:xfrm>
            <a:off x="0" y="0"/>
            <a:ext cx="2968800" cy="5143500"/>
          </a:xfrm>
          <a:prstGeom prst="rect">
            <a:avLst/>
          </a:prstGeom>
          <a:solidFill>
            <a:srgbClr val="FF474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ora Medium"/>
              <a:ea typeface="Lora Medium"/>
              <a:cs typeface="Lora Medium"/>
              <a:sym typeface="Lora Medium"/>
            </a:endParaRPr>
          </a:p>
        </p:txBody>
      </p:sp>
      <p:sp>
        <p:nvSpPr>
          <p:cNvPr id="65" name="Google Shape;65;p14"/>
          <p:cNvSpPr txBox="1"/>
          <p:nvPr/>
        </p:nvSpPr>
        <p:spPr>
          <a:xfrm>
            <a:off x="16550" y="719425"/>
            <a:ext cx="2968800" cy="261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434343"/>
                </a:solidFill>
                <a:latin typeface="Lora Medium"/>
                <a:ea typeface="Lora Medium"/>
                <a:cs typeface="Lora Medium"/>
                <a:sym typeface="Lora Medium"/>
              </a:rPr>
              <a:t>Timing Calibration:</a:t>
            </a:r>
            <a:endParaRPr sz="3500">
              <a:solidFill>
                <a:srgbClr val="434343"/>
              </a:solidFill>
              <a:latin typeface="Lora Medium"/>
              <a:ea typeface="Lora Medium"/>
              <a:cs typeface="Lora Medium"/>
              <a:sym typeface="Lora Medium"/>
            </a:endParaRPr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434343"/>
                </a:solidFill>
                <a:latin typeface="Lora Medium"/>
                <a:ea typeface="Lora Medium"/>
                <a:cs typeface="Lora Medium"/>
                <a:sym typeface="Lora Medium"/>
              </a:rPr>
              <a:t>The Latency Scan</a:t>
            </a:r>
            <a:endParaRPr sz="3500">
              <a:solidFill>
                <a:srgbClr val="434343"/>
              </a:solidFill>
              <a:latin typeface="Lora Medium"/>
              <a:ea typeface="Lora Medium"/>
              <a:cs typeface="Lora Medium"/>
              <a:sym typeface="Lora Medium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3464700" y="124050"/>
            <a:ext cx="5367600" cy="279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>
                <a:latin typeface="Lora Medium"/>
                <a:ea typeface="Lora Medium"/>
                <a:cs typeface="Lora Medium"/>
                <a:sym typeface="Lora Medium"/>
              </a:rPr>
              <a:t>Remember!</a:t>
            </a:r>
            <a:endParaRPr sz="4400">
              <a:latin typeface="Lora Medium"/>
              <a:ea typeface="Lora Medium"/>
              <a:cs typeface="Lora Medium"/>
              <a:sym typeface="Lora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>
                <a:latin typeface="Lora Medium"/>
                <a:ea typeface="Lora Medium"/>
                <a:cs typeface="Lora Medium"/>
                <a:sym typeface="Lora Medium"/>
              </a:rPr>
              <a:t>There are 2 output paths:</a:t>
            </a:r>
            <a:endParaRPr sz="3400">
              <a:latin typeface="Lora Medium"/>
              <a:ea typeface="Lora Medium"/>
              <a:cs typeface="Lora Medium"/>
              <a:sym typeface="Lora Medium"/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3464700" y="1835750"/>
            <a:ext cx="2323800" cy="942600"/>
          </a:xfrm>
          <a:prstGeom prst="rect">
            <a:avLst/>
          </a:prstGeom>
          <a:solidFill>
            <a:srgbClr val="F9CB9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>
                <a:latin typeface="Lora SemiBold"/>
                <a:ea typeface="Lora SemiBold"/>
                <a:cs typeface="Lora SemiBold"/>
                <a:sym typeface="Lora SemiBold"/>
              </a:rPr>
              <a:t>Trigger</a:t>
            </a:r>
            <a:endParaRPr sz="4400">
              <a:latin typeface="Lora SemiBold"/>
              <a:ea typeface="Lora SemiBold"/>
              <a:cs typeface="Lora SemiBold"/>
              <a:sym typeface="Lora SemiBold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3464700" y="3294700"/>
            <a:ext cx="2323800" cy="942600"/>
          </a:xfrm>
          <a:prstGeom prst="rect">
            <a:avLst/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>
                <a:latin typeface="Lora SemiBold"/>
                <a:ea typeface="Lora SemiBold"/>
                <a:cs typeface="Lora SemiBold"/>
                <a:sym typeface="Lora SemiBold"/>
              </a:rPr>
              <a:t>Data</a:t>
            </a:r>
            <a:endParaRPr sz="4400">
              <a:latin typeface="Lora SemiBold"/>
              <a:ea typeface="Lora SemiBold"/>
              <a:cs typeface="Lora SemiBold"/>
              <a:sym typeface="Lora SemiBold"/>
            </a:endParaRPr>
          </a:p>
        </p:txBody>
      </p:sp>
      <p:sp>
        <p:nvSpPr>
          <p:cNvPr id="69" name="Google Shape;69;p14"/>
          <p:cNvSpPr/>
          <p:nvPr/>
        </p:nvSpPr>
        <p:spPr>
          <a:xfrm>
            <a:off x="6177150" y="1815050"/>
            <a:ext cx="2166300" cy="984000"/>
          </a:xfrm>
          <a:prstGeom prst="leftArrow">
            <a:avLst>
              <a:gd fmla="val 51585" name="adj1"/>
              <a:gd fmla="val 50000" name="adj2"/>
            </a:avLst>
          </a:prstGeom>
          <a:solidFill>
            <a:srgbClr val="FF474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ora"/>
                <a:ea typeface="Lora"/>
                <a:cs typeface="Lora"/>
                <a:sym typeface="Lora"/>
              </a:rPr>
              <a:t>Lower resolution, but quick readout</a:t>
            </a:r>
            <a:endParaRPr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70" name="Google Shape;70;p14"/>
          <p:cNvSpPr/>
          <p:nvPr/>
        </p:nvSpPr>
        <p:spPr>
          <a:xfrm>
            <a:off x="6177150" y="3076175"/>
            <a:ext cx="2166300" cy="1298400"/>
          </a:xfrm>
          <a:prstGeom prst="leftArrow">
            <a:avLst>
              <a:gd fmla="val 51585" name="adj1"/>
              <a:gd fmla="val 50000" name="adj2"/>
            </a:avLst>
          </a:prstGeom>
          <a:solidFill>
            <a:srgbClr val="FF474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ora"/>
                <a:ea typeface="Lora"/>
                <a:cs typeface="Lora"/>
                <a:sym typeface="Lora"/>
              </a:rPr>
              <a:t>Full</a:t>
            </a:r>
            <a:r>
              <a:rPr lang="en">
                <a:latin typeface="Lora"/>
                <a:ea typeface="Lora"/>
                <a:cs typeface="Lora"/>
                <a:sym typeface="Lora"/>
              </a:rPr>
              <a:t> resolution, but not enough storage for all of it!</a:t>
            </a:r>
            <a:endParaRPr>
              <a:latin typeface="Lora"/>
              <a:ea typeface="Lora"/>
              <a:cs typeface="Lora"/>
              <a:sym typeface="Lor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B4A7D6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irates of the Caribbean: For those who visit Disney Parks often... | Page  2 | WDWMAGIC - Unofficial Walt Disney World discussion forums" id="75" name="Google Shape;7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68800" y="955375"/>
            <a:ext cx="6175201" cy="4188125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5"/>
          <p:cNvSpPr/>
          <p:nvPr/>
        </p:nvSpPr>
        <p:spPr>
          <a:xfrm>
            <a:off x="0" y="0"/>
            <a:ext cx="2968800" cy="5143500"/>
          </a:xfrm>
          <a:prstGeom prst="rect">
            <a:avLst/>
          </a:prstGeom>
          <a:solidFill>
            <a:srgbClr val="FF474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ora Medium"/>
              <a:ea typeface="Lora Medium"/>
              <a:cs typeface="Lora Medium"/>
              <a:sym typeface="Lora Medium"/>
            </a:endParaRPr>
          </a:p>
        </p:txBody>
      </p:sp>
      <p:sp>
        <p:nvSpPr>
          <p:cNvPr id="77" name="Google Shape;77;p15"/>
          <p:cNvSpPr txBox="1"/>
          <p:nvPr/>
        </p:nvSpPr>
        <p:spPr>
          <a:xfrm>
            <a:off x="16550" y="719425"/>
            <a:ext cx="2968800" cy="261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434343"/>
                </a:solidFill>
                <a:latin typeface="Lora Medium"/>
                <a:ea typeface="Lora Medium"/>
                <a:cs typeface="Lora Medium"/>
                <a:sym typeface="Lora Medium"/>
              </a:rPr>
              <a:t>Timing Calibration:</a:t>
            </a:r>
            <a:endParaRPr sz="3500">
              <a:solidFill>
                <a:srgbClr val="434343"/>
              </a:solidFill>
              <a:latin typeface="Lora Medium"/>
              <a:ea typeface="Lora Medium"/>
              <a:cs typeface="Lora Medium"/>
              <a:sym typeface="Lora Medium"/>
            </a:endParaRPr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434343"/>
                </a:solidFill>
                <a:latin typeface="Lora Medium"/>
                <a:ea typeface="Lora Medium"/>
                <a:cs typeface="Lora Medium"/>
                <a:sym typeface="Lora Medium"/>
              </a:rPr>
              <a:t>The Latency Scan</a:t>
            </a:r>
            <a:endParaRPr sz="3500">
              <a:solidFill>
                <a:srgbClr val="434343"/>
              </a:solidFill>
              <a:latin typeface="Lora Medium"/>
              <a:ea typeface="Lora Medium"/>
              <a:cs typeface="Lora Medium"/>
              <a:sym typeface="Lora Medium"/>
            </a:endParaRPr>
          </a:p>
        </p:txBody>
      </p:sp>
      <p:sp>
        <p:nvSpPr>
          <p:cNvPr id="78" name="Google Shape;78;p15"/>
          <p:cNvSpPr txBox="1"/>
          <p:nvPr/>
        </p:nvSpPr>
        <p:spPr>
          <a:xfrm>
            <a:off x="3426325" y="0"/>
            <a:ext cx="5367600" cy="6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>
                <a:latin typeface="Lora Medium"/>
                <a:ea typeface="Lora Medium"/>
                <a:cs typeface="Lora Medium"/>
                <a:sym typeface="Lora Medium"/>
              </a:rPr>
              <a:t>Consider a Metaphor:</a:t>
            </a:r>
            <a:endParaRPr sz="3300">
              <a:latin typeface="Lora Medium"/>
              <a:ea typeface="Lora Medium"/>
              <a:cs typeface="Lora Medium"/>
              <a:sym typeface="Lora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latin typeface="Lora Medium"/>
              <a:ea typeface="Lora Medium"/>
              <a:cs typeface="Lora Medium"/>
              <a:sym typeface="Lora Medium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B4A7D6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/>
          <p:nvPr/>
        </p:nvSpPr>
        <p:spPr>
          <a:xfrm rot="-5400000">
            <a:off x="6829719" y="2134489"/>
            <a:ext cx="417600" cy="4908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474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6"/>
          <p:cNvSpPr/>
          <p:nvPr/>
        </p:nvSpPr>
        <p:spPr>
          <a:xfrm>
            <a:off x="0" y="0"/>
            <a:ext cx="2968800" cy="5143500"/>
          </a:xfrm>
          <a:prstGeom prst="rect">
            <a:avLst/>
          </a:prstGeom>
          <a:solidFill>
            <a:srgbClr val="FF474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ora Medium"/>
              <a:ea typeface="Lora Medium"/>
              <a:cs typeface="Lora Medium"/>
              <a:sym typeface="Lora Medium"/>
            </a:endParaRPr>
          </a:p>
        </p:txBody>
      </p:sp>
      <p:sp>
        <p:nvSpPr>
          <p:cNvPr id="85" name="Google Shape;85;p16"/>
          <p:cNvSpPr txBox="1"/>
          <p:nvPr/>
        </p:nvSpPr>
        <p:spPr>
          <a:xfrm>
            <a:off x="16550" y="719425"/>
            <a:ext cx="2968800" cy="261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434343"/>
                </a:solidFill>
                <a:latin typeface="Lora Medium"/>
                <a:ea typeface="Lora Medium"/>
                <a:cs typeface="Lora Medium"/>
                <a:sym typeface="Lora Medium"/>
              </a:rPr>
              <a:t>Timing Calibration:</a:t>
            </a:r>
            <a:endParaRPr sz="3500">
              <a:solidFill>
                <a:srgbClr val="434343"/>
              </a:solidFill>
              <a:latin typeface="Lora Medium"/>
              <a:ea typeface="Lora Medium"/>
              <a:cs typeface="Lora Medium"/>
              <a:sym typeface="Lora Medium"/>
            </a:endParaRPr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434343"/>
                </a:solidFill>
                <a:latin typeface="Lora Medium"/>
                <a:ea typeface="Lora Medium"/>
                <a:cs typeface="Lora Medium"/>
                <a:sym typeface="Lora Medium"/>
              </a:rPr>
              <a:t>The Latency Scan</a:t>
            </a:r>
            <a:endParaRPr sz="3500">
              <a:solidFill>
                <a:srgbClr val="434343"/>
              </a:solidFill>
              <a:latin typeface="Lora Medium"/>
              <a:ea typeface="Lora Medium"/>
              <a:cs typeface="Lora Medium"/>
              <a:sym typeface="Lora Medium"/>
            </a:endParaRPr>
          </a:p>
        </p:txBody>
      </p:sp>
      <p:sp>
        <p:nvSpPr>
          <p:cNvPr id="86" name="Google Shape;86;p16"/>
          <p:cNvSpPr txBox="1"/>
          <p:nvPr/>
        </p:nvSpPr>
        <p:spPr>
          <a:xfrm>
            <a:off x="3426325" y="0"/>
            <a:ext cx="5367600" cy="6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>
                <a:latin typeface="Lora Medium"/>
                <a:ea typeface="Lora Medium"/>
                <a:cs typeface="Lora Medium"/>
                <a:sym typeface="Lora Medium"/>
              </a:rPr>
              <a:t>Consider a Metaphor:</a:t>
            </a:r>
            <a:endParaRPr sz="3300">
              <a:latin typeface="Lora Medium"/>
              <a:ea typeface="Lora Medium"/>
              <a:cs typeface="Lora Medium"/>
              <a:sym typeface="Lora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latin typeface="Lora Medium"/>
              <a:ea typeface="Lora Medium"/>
              <a:cs typeface="Lora Medium"/>
              <a:sym typeface="Lora Medium"/>
            </a:endParaRPr>
          </a:p>
        </p:txBody>
      </p:sp>
      <p:sp>
        <p:nvSpPr>
          <p:cNvPr id="87" name="Google Shape;87;p16"/>
          <p:cNvSpPr txBox="1"/>
          <p:nvPr/>
        </p:nvSpPr>
        <p:spPr>
          <a:xfrm>
            <a:off x="3149350" y="3696400"/>
            <a:ext cx="1695300" cy="672000"/>
          </a:xfrm>
          <a:prstGeom prst="rect">
            <a:avLst/>
          </a:prstGeom>
          <a:solidFill>
            <a:srgbClr val="F9CB9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Lora SemiBold"/>
                <a:ea typeface="Lora SemiBold"/>
                <a:cs typeface="Lora SemiBold"/>
                <a:sym typeface="Lora SemiBold"/>
              </a:rPr>
              <a:t>Trigger</a:t>
            </a:r>
            <a:endParaRPr sz="3000">
              <a:latin typeface="Lora SemiBold"/>
              <a:ea typeface="Lora SemiBold"/>
              <a:cs typeface="Lora SemiBold"/>
              <a:sym typeface="Lora SemiBo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latin typeface="Lora SemiBold"/>
              <a:ea typeface="Lora SemiBold"/>
              <a:cs typeface="Lora SemiBold"/>
              <a:sym typeface="Lora SemiBold"/>
            </a:endParaRPr>
          </a:p>
        </p:txBody>
      </p:sp>
      <p:sp>
        <p:nvSpPr>
          <p:cNvPr id="88" name="Google Shape;88;p16"/>
          <p:cNvSpPr txBox="1"/>
          <p:nvPr/>
        </p:nvSpPr>
        <p:spPr>
          <a:xfrm>
            <a:off x="3121750" y="858559"/>
            <a:ext cx="1695300" cy="672000"/>
          </a:xfrm>
          <a:prstGeom prst="rect">
            <a:avLst/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Lora SemiBold"/>
                <a:ea typeface="Lora SemiBold"/>
                <a:cs typeface="Lora SemiBold"/>
                <a:sym typeface="Lora SemiBold"/>
              </a:rPr>
              <a:t>Data</a:t>
            </a:r>
            <a:endParaRPr sz="3000">
              <a:latin typeface="Lora SemiBold"/>
              <a:ea typeface="Lora SemiBold"/>
              <a:cs typeface="Lora SemiBold"/>
              <a:sym typeface="Lora SemiBold"/>
            </a:endParaRPr>
          </a:p>
        </p:txBody>
      </p:sp>
      <p:sp>
        <p:nvSpPr>
          <p:cNvPr id="89" name="Google Shape;89;p16"/>
          <p:cNvSpPr/>
          <p:nvPr/>
        </p:nvSpPr>
        <p:spPr>
          <a:xfrm>
            <a:off x="3759250" y="1530550"/>
            <a:ext cx="420300" cy="5865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474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16"/>
          <p:cNvSpPr/>
          <p:nvPr/>
        </p:nvSpPr>
        <p:spPr>
          <a:xfrm>
            <a:off x="3149349" y="1514000"/>
            <a:ext cx="1640100" cy="1290300"/>
          </a:xfrm>
          <a:prstGeom prst="pie">
            <a:avLst>
              <a:gd fmla="val 0" name="adj1"/>
              <a:gd fmla="val 10799888" name="adj2"/>
            </a:avLst>
          </a:prstGeom>
          <a:solidFill>
            <a:srgbClr val="AE5700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6"/>
          <p:cNvSpPr txBox="1"/>
          <p:nvPr/>
        </p:nvSpPr>
        <p:spPr>
          <a:xfrm>
            <a:off x="3124025" y="2171055"/>
            <a:ext cx="1665600" cy="47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Lora Medium"/>
                <a:ea typeface="Lora Medium"/>
                <a:cs typeface="Lora Medium"/>
                <a:sym typeface="Lora Medium"/>
              </a:rPr>
              <a:t>Gets in Boat</a:t>
            </a:r>
            <a:endParaRPr sz="1800">
              <a:latin typeface="Lora Medium"/>
              <a:ea typeface="Lora Medium"/>
              <a:cs typeface="Lora Medium"/>
              <a:sym typeface="Lora Medium"/>
            </a:endParaRPr>
          </a:p>
        </p:txBody>
      </p:sp>
      <p:sp>
        <p:nvSpPr>
          <p:cNvPr id="92" name="Google Shape;92;p16"/>
          <p:cNvSpPr/>
          <p:nvPr/>
        </p:nvSpPr>
        <p:spPr>
          <a:xfrm rot="-5400000">
            <a:off x="4890163" y="2164001"/>
            <a:ext cx="417600" cy="4908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474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16"/>
          <p:cNvSpPr/>
          <p:nvPr/>
        </p:nvSpPr>
        <p:spPr>
          <a:xfrm>
            <a:off x="5211975" y="1669825"/>
            <a:ext cx="1742400" cy="1207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16"/>
          <p:cNvSpPr txBox="1"/>
          <p:nvPr/>
        </p:nvSpPr>
        <p:spPr>
          <a:xfrm>
            <a:off x="5212154" y="1862075"/>
            <a:ext cx="1742400" cy="8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CCCCCC"/>
                </a:solidFill>
                <a:latin typeface="Lora Medium"/>
                <a:ea typeface="Lora Medium"/>
                <a:cs typeface="Lora Medium"/>
                <a:sym typeface="Lora Medium"/>
              </a:rPr>
              <a:t>Goes through</a:t>
            </a:r>
            <a:endParaRPr sz="1800">
              <a:solidFill>
                <a:srgbClr val="CCCCCC"/>
              </a:solidFill>
              <a:latin typeface="Lora Medium"/>
              <a:ea typeface="Lora Medium"/>
              <a:cs typeface="Lora Medium"/>
              <a:sym typeface="Lora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CCCCCC"/>
                </a:solidFill>
                <a:latin typeface="Lora Medium"/>
                <a:ea typeface="Lora Medium"/>
                <a:cs typeface="Lora Medium"/>
                <a:sym typeface="Lora Medium"/>
              </a:rPr>
              <a:t>dark ride</a:t>
            </a:r>
            <a:endParaRPr sz="1800">
              <a:solidFill>
                <a:srgbClr val="CCCCCC"/>
              </a:solidFill>
              <a:latin typeface="Lora Medium"/>
              <a:ea typeface="Lora Medium"/>
              <a:cs typeface="Lora Medium"/>
              <a:sym typeface="Lora Medium"/>
            </a:endParaRPr>
          </a:p>
        </p:txBody>
      </p:sp>
      <p:sp>
        <p:nvSpPr>
          <p:cNvPr id="95" name="Google Shape;95;p16"/>
          <p:cNvSpPr/>
          <p:nvPr/>
        </p:nvSpPr>
        <p:spPr>
          <a:xfrm>
            <a:off x="7307124" y="1514000"/>
            <a:ext cx="1640100" cy="1290300"/>
          </a:xfrm>
          <a:prstGeom prst="pie">
            <a:avLst>
              <a:gd fmla="val 0" name="adj1"/>
              <a:gd fmla="val 10799888" name="adj2"/>
            </a:avLst>
          </a:prstGeom>
          <a:solidFill>
            <a:srgbClr val="AE5700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6"/>
          <p:cNvSpPr txBox="1"/>
          <p:nvPr/>
        </p:nvSpPr>
        <p:spPr>
          <a:xfrm>
            <a:off x="7281800" y="2171055"/>
            <a:ext cx="1665600" cy="47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Lora Medium"/>
                <a:ea typeface="Lora Medium"/>
                <a:cs typeface="Lora Medium"/>
                <a:sym typeface="Lora Medium"/>
              </a:rPr>
              <a:t>Leaves</a:t>
            </a:r>
            <a:r>
              <a:rPr lang="en" sz="1800">
                <a:latin typeface="Lora Medium"/>
                <a:ea typeface="Lora Medium"/>
                <a:cs typeface="Lora Medium"/>
                <a:sym typeface="Lora Medium"/>
              </a:rPr>
              <a:t> Boat</a:t>
            </a:r>
            <a:endParaRPr sz="1800">
              <a:latin typeface="Lora Medium"/>
              <a:ea typeface="Lora Medium"/>
              <a:cs typeface="Lora Medium"/>
              <a:sym typeface="Lora Medium"/>
            </a:endParaRPr>
          </a:p>
        </p:txBody>
      </p:sp>
      <p:sp>
        <p:nvSpPr>
          <p:cNvPr id="97" name="Google Shape;97;p16"/>
          <p:cNvSpPr/>
          <p:nvPr/>
        </p:nvSpPr>
        <p:spPr>
          <a:xfrm rot="-5400000">
            <a:off x="4935063" y="3787001"/>
            <a:ext cx="417600" cy="4908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474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16"/>
          <p:cNvSpPr/>
          <p:nvPr/>
        </p:nvSpPr>
        <p:spPr>
          <a:xfrm>
            <a:off x="5484167" y="3561100"/>
            <a:ext cx="1308900" cy="9426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16"/>
          <p:cNvSpPr txBox="1"/>
          <p:nvPr/>
        </p:nvSpPr>
        <p:spPr>
          <a:xfrm>
            <a:off x="5482475" y="3679825"/>
            <a:ext cx="1303500" cy="6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Lora Medium"/>
                <a:ea typeface="Lora Medium"/>
                <a:cs typeface="Lora Medium"/>
                <a:sym typeface="Lora Medium"/>
              </a:rPr>
              <a:t>Walks to Exit</a:t>
            </a:r>
            <a:endParaRPr sz="1800">
              <a:latin typeface="Lora Medium"/>
              <a:ea typeface="Lora Medium"/>
              <a:cs typeface="Lora Medium"/>
              <a:sym typeface="Lora Medium"/>
            </a:endParaRPr>
          </a:p>
        </p:txBody>
      </p:sp>
      <p:sp>
        <p:nvSpPr>
          <p:cNvPr id="100" name="Google Shape;100;p16"/>
          <p:cNvSpPr/>
          <p:nvPr/>
        </p:nvSpPr>
        <p:spPr>
          <a:xfrm rot="-5400000">
            <a:off x="6990963" y="3787001"/>
            <a:ext cx="417600" cy="4908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474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6"/>
          <p:cNvSpPr/>
          <p:nvPr/>
        </p:nvSpPr>
        <p:spPr>
          <a:xfrm>
            <a:off x="7539925" y="3341950"/>
            <a:ext cx="1407300" cy="1380900"/>
          </a:xfrm>
          <a:prstGeom prst="flowChartConnector">
            <a:avLst/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16"/>
          <p:cNvSpPr txBox="1"/>
          <p:nvPr/>
        </p:nvSpPr>
        <p:spPr>
          <a:xfrm>
            <a:off x="7636225" y="3561100"/>
            <a:ext cx="1214700" cy="8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Lora Medium"/>
                <a:ea typeface="Lora Medium"/>
                <a:cs typeface="Lora Medium"/>
                <a:sym typeface="Lora Medium"/>
              </a:rPr>
              <a:t>Waits for n boats to pass</a:t>
            </a:r>
            <a:endParaRPr sz="1800">
              <a:solidFill>
                <a:schemeClr val="dk1"/>
              </a:solidFill>
              <a:latin typeface="Lora Medium"/>
              <a:ea typeface="Lora Medium"/>
              <a:cs typeface="Lora Medium"/>
              <a:sym typeface="Lora Medium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B4A7D6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68800" y="942675"/>
            <a:ext cx="6175201" cy="3436058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7"/>
          <p:cNvSpPr/>
          <p:nvPr/>
        </p:nvSpPr>
        <p:spPr>
          <a:xfrm>
            <a:off x="0" y="0"/>
            <a:ext cx="2968800" cy="5143500"/>
          </a:xfrm>
          <a:prstGeom prst="rect">
            <a:avLst/>
          </a:prstGeom>
          <a:solidFill>
            <a:srgbClr val="FF474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ora Medium"/>
              <a:ea typeface="Lora Medium"/>
              <a:cs typeface="Lora Medium"/>
              <a:sym typeface="Lora Medium"/>
            </a:endParaRPr>
          </a:p>
        </p:txBody>
      </p:sp>
      <p:sp>
        <p:nvSpPr>
          <p:cNvPr id="109" name="Google Shape;109;p17"/>
          <p:cNvSpPr txBox="1"/>
          <p:nvPr/>
        </p:nvSpPr>
        <p:spPr>
          <a:xfrm>
            <a:off x="16550" y="719425"/>
            <a:ext cx="2968800" cy="261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434343"/>
                </a:solidFill>
                <a:latin typeface="Lora Medium"/>
                <a:ea typeface="Lora Medium"/>
                <a:cs typeface="Lora Medium"/>
                <a:sym typeface="Lora Medium"/>
              </a:rPr>
              <a:t>Timing Calibration:</a:t>
            </a:r>
            <a:endParaRPr sz="3500">
              <a:solidFill>
                <a:srgbClr val="434343"/>
              </a:solidFill>
              <a:latin typeface="Lora Medium"/>
              <a:ea typeface="Lora Medium"/>
              <a:cs typeface="Lora Medium"/>
              <a:sym typeface="Lora Medium"/>
            </a:endParaRPr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434343"/>
                </a:solidFill>
                <a:latin typeface="Lora Medium"/>
                <a:ea typeface="Lora Medium"/>
                <a:cs typeface="Lora Medium"/>
                <a:sym typeface="Lora Medium"/>
              </a:rPr>
              <a:t>The Latency Scan</a:t>
            </a:r>
            <a:endParaRPr sz="3500">
              <a:solidFill>
                <a:srgbClr val="434343"/>
              </a:solidFill>
              <a:latin typeface="Lora Medium"/>
              <a:ea typeface="Lora Medium"/>
              <a:cs typeface="Lora Medium"/>
              <a:sym typeface="Lora Medium"/>
            </a:endParaRPr>
          </a:p>
        </p:txBody>
      </p:sp>
      <p:sp>
        <p:nvSpPr>
          <p:cNvPr id="110" name="Google Shape;110;p17"/>
          <p:cNvSpPr txBox="1"/>
          <p:nvPr/>
        </p:nvSpPr>
        <p:spPr>
          <a:xfrm>
            <a:off x="3426325" y="0"/>
            <a:ext cx="5367600" cy="6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>
                <a:latin typeface="Lora Medium"/>
                <a:ea typeface="Lora Medium"/>
                <a:cs typeface="Lora Medium"/>
                <a:sym typeface="Lora Medium"/>
              </a:rPr>
              <a:t>Reality</a:t>
            </a:r>
            <a:r>
              <a:rPr lang="en" sz="3300">
                <a:latin typeface="Lora Medium"/>
                <a:ea typeface="Lora Medium"/>
                <a:cs typeface="Lora Medium"/>
                <a:sym typeface="Lora Medium"/>
              </a:rPr>
              <a:t>:</a:t>
            </a:r>
            <a:endParaRPr sz="3300">
              <a:latin typeface="Lora Medium"/>
              <a:ea typeface="Lora Medium"/>
              <a:cs typeface="Lora Medium"/>
              <a:sym typeface="Lora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latin typeface="Lora Medium"/>
              <a:ea typeface="Lora Medium"/>
              <a:cs typeface="Lora Medium"/>
              <a:sym typeface="Lora Medium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B4A7D6"/>
        </a:solid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8"/>
          <p:cNvSpPr/>
          <p:nvPr/>
        </p:nvSpPr>
        <p:spPr>
          <a:xfrm>
            <a:off x="0" y="0"/>
            <a:ext cx="2968800" cy="5143500"/>
          </a:xfrm>
          <a:prstGeom prst="rect">
            <a:avLst/>
          </a:prstGeom>
          <a:solidFill>
            <a:srgbClr val="FF474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ora Medium"/>
              <a:ea typeface="Lora Medium"/>
              <a:cs typeface="Lora Medium"/>
              <a:sym typeface="Lora Medium"/>
            </a:endParaRPr>
          </a:p>
        </p:txBody>
      </p:sp>
      <p:sp>
        <p:nvSpPr>
          <p:cNvPr id="116" name="Google Shape;116;p18"/>
          <p:cNvSpPr txBox="1"/>
          <p:nvPr/>
        </p:nvSpPr>
        <p:spPr>
          <a:xfrm>
            <a:off x="16550" y="719425"/>
            <a:ext cx="2968800" cy="261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434343"/>
                </a:solidFill>
                <a:latin typeface="Lora Medium"/>
                <a:ea typeface="Lora Medium"/>
                <a:cs typeface="Lora Medium"/>
                <a:sym typeface="Lora Medium"/>
              </a:rPr>
              <a:t>Timing Calibration:</a:t>
            </a:r>
            <a:endParaRPr sz="3500">
              <a:solidFill>
                <a:srgbClr val="434343"/>
              </a:solidFill>
              <a:latin typeface="Lora Medium"/>
              <a:ea typeface="Lora Medium"/>
              <a:cs typeface="Lora Medium"/>
              <a:sym typeface="Lora Medium"/>
            </a:endParaRPr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434343"/>
                </a:solidFill>
                <a:latin typeface="Lora Medium"/>
                <a:ea typeface="Lora Medium"/>
                <a:cs typeface="Lora Medium"/>
                <a:sym typeface="Lora Medium"/>
              </a:rPr>
              <a:t>The Latency Scan</a:t>
            </a:r>
            <a:endParaRPr sz="3500">
              <a:solidFill>
                <a:srgbClr val="434343"/>
              </a:solidFill>
              <a:latin typeface="Lora Medium"/>
              <a:ea typeface="Lora Medium"/>
              <a:cs typeface="Lora Medium"/>
              <a:sym typeface="Lora Medium"/>
            </a:endParaRPr>
          </a:p>
        </p:txBody>
      </p:sp>
      <p:sp>
        <p:nvSpPr>
          <p:cNvPr id="117" name="Google Shape;117;p18"/>
          <p:cNvSpPr txBox="1"/>
          <p:nvPr/>
        </p:nvSpPr>
        <p:spPr>
          <a:xfrm>
            <a:off x="3426325" y="0"/>
            <a:ext cx="5367600" cy="6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>
                <a:latin typeface="Lora Medium"/>
                <a:ea typeface="Lora Medium"/>
                <a:cs typeface="Lora Medium"/>
                <a:sym typeface="Lora Medium"/>
              </a:rPr>
              <a:t>Testbeam Results</a:t>
            </a:r>
            <a:r>
              <a:rPr lang="en" sz="3300">
                <a:latin typeface="Lora Medium"/>
                <a:ea typeface="Lora Medium"/>
                <a:cs typeface="Lora Medium"/>
                <a:sym typeface="Lora Medium"/>
              </a:rPr>
              <a:t>:</a:t>
            </a:r>
            <a:endParaRPr sz="3300">
              <a:latin typeface="Lora Medium"/>
              <a:ea typeface="Lora Medium"/>
              <a:cs typeface="Lora Medium"/>
              <a:sym typeface="Lora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latin typeface="Lora Medium"/>
              <a:ea typeface="Lora Medium"/>
              <a:cs typeface="Lora Medium"/>
              <a:sym typeface="Lora Medium"/>
            </a:endParaRPr>
          </a:p>
        </p:txBody>
      </p:sp>
      <p:pic>
        <p:nvPicPr>
          <p:cNvPr id="118" name="Google Shape;11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98088" y="719425"/>
            <a:ext cx="4424075" cy="4424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B4A7D6"/>
        </a:solidFill>
      </p:bgPr>
    </p:bg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9"/>
          <p:cNvSpPr/>
          <p:nvPr/>
        </p:nvSpPr>
        <p:spPr>
          <a:xfrm>
            <a:off x="0" y="0"/>
            <a:ext cx="2968800" cy="5143500"/>
          </a:xfrm>
          <a:prstGeom prst="rect">
            <a:avLst/>
          </a:prstGeom>
          <a:solidFill>
            <a:srgbClr val="FF474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ora Medium"/>
              <a:ea typeface="Lora Medium"/>
              <a:cs typeface="Lora Medium"/>
              <a:sym typeface="Lora Medium"/>
            </a:endParaRPr>
          </a:p>
        </p:txBody>
      </p:sp>
      <p:sp>
        <p:nvSpPr>
          <p:cNvPr id="124" name="Google Shape;124;p19"/>
          <p:cNvSpPr txBox="1"/>
          <p:nvPr/>
        </p:nvSpPr>
        <p:spPr>
          <a:xfrm>
            <a:off x="16550" y="719425"/>
            <a:ext cx="2968800" cy="261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434343"/>
                </a:solidFill>
                <a:latin typeface="Lora Medium"/>
                <a:ea typeface="Lora Medium"/>
                <a:cs typeface="Lora Medium"/>
                <a:sym typeface="Lora Medium"/>
              </a:rPr>
              <a:t>Timing Calibration:</a:t>
            </a:r>
            <a:endParaRPr sz="3500">
              <a:solidFill>
                <a:srgbClr val="434343"/>
              </a:solidFill>
              <a:latin typeface="Lora Medium"/>
              <a:ea typeface="Lora Medium"/>
              <a:cs typeface="Lora Medium"/>
              <a:sym typeface="Lora Medium"/>
            </a:endParaRPr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434343"/>
                </a:solidFill>
                <a:latin typeface="Lora Medium"/>
                <a:ea typeface="Lora Medium"/>
                <a:cs typeface="Lora Medium"/>
                <a:sym typeface="Lora Medium"/>
              </a:rPr>
              <a:t>The Latency Scan</a:t>
            </a:r>
            <a:endParaRPr sz="3500">
              <a:solidFill>
                <a:srgbClr val="434343"/>
              </a:solidFill>
              <a:latin typeface="Lora Medium"/>
              <a:ea typeface="Lora Medium"/>
              <a:cs typeface="Lora Medium"/>
              <a:sym typeface="Lora Medium"/>
            </a:endParaRPr>
          </a:p>
        </p:txBody>
      </p:sp>
      <p:sp>
        <p:nvSpPr>
          <p:cNvPr id="125" name="Google Shape;125;p19"/>
          <p:cNvSpPr txBox="1"/>
          <p:nvPr/>
        </p:nvSpPr>
        <p:spPr>
          <a:xfrm>
            <a:off x="3426325" y="0"/>
            <a:ext cx="5367600" cy="6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>
                <a:latin typeface="Lora Medium"/>
                <a:ea typeface="Lora Medium"/>
                <a:cs typeface="Lora Medium"/>
                <a:sym typeface="Lora Medium"/>
              </a:rPr>
              <a:t>Testbeam Results:</a:t>
            </a:r>
            <a:endParaRPr sz="3300">
              <a:latin typeface="Lora Medium"/>
              <a:ea typeface="Lora Medium"/>
              <a:cs typeface="Lora Medium"/>
              <a:sym typeface="Lora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latin typeface="Lora Medium"/>
              <a:ea typeface="Lora Medium"/>
              <a:cs typeface="Lora Medium"/>
              <a:sym typeface="Lora Medium"/>
            </a:endParaRPr>
          </a:p>
        </p:txBody>
      </p:sp>
      <p:pic>
        <p:nvPicPr>
          <p:cNvPr id="126" name="Google Shape;12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98088" y="719425"/>
            <a:ext cx="4424075" cy="4424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