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6" r:id="rId2"/>
    <p:sldId id="294" r:id="rId3"/>
    <p:sldId id="305" r:id="rId4"/>
    <p:sldId id="310" r:id="rId5"/>
    <p:sldId id="311" r:id="rId6"/>
    <p:sldId id="299" r:id="rId7"/>
    <p:sldId id="271" r:id="rId8"/>
    <p:sldId id="309" r:id="rId9"/>
    <p:sldId id="312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16"/>
    <p:restoredTop sz="94686"/>
  </p:normalViewPr>
  <p:slideViewPr>
    <p:cSldViewPr snapToGrid="0" snapToObjects="1">
      <p:cViewPr varScale="1">
        <p:scale>
          <a:sx n="113" d="100"/>
          <a:sy n="113" d="100"/>
        </p:scale>
        <p:origin x="184" y="5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25 April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hananjay42/crackseg9k/tree/main/DeepLab" TargetMode="External"/><Relationship Id="rId2" Type="http://schemas.openxmlformats.org/officeDocument/2006/relationships/hyperlink" Target="https://arxiv.org/pdf/1505.04597.pdf" TargetMode="Externa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s://www.geeksforgeeks.org/python-classes-and-object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CERN Project Updates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Jeevi Scarozza</a:t>
            </a:r>
          </a:p>
          <a:p>
            <a:r>
              <a:rPr lang="en-GB" dirty="0"/>
              <a:t>4/27/24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295142-84F9-078E-B367-DA3D36F30D76}"/>
              </a:ext>
            </a:extLst>
          </p:cNvPr>
          <p:cNvSpPr txBox="1"/>
          <p:nvPr/>
        </p:nvSpPr>
        <p:spPr>
          <a:xfrm>
            <a:off x="797313" y="1538868"/>
            <a:ext cx="10950402" cy="68326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1400" dirty="0"/>
          </a:p>
          <a:p>
            <a:pPr algn="l"/>
            <a:r>
              <a:rPr lang="en-US" sz="1400" dirty="0">
                <a:hlinkClick r:id="rId2"/>
              </a:rPr>
              <a:t>https://arxiv.org/pdf/1505.04597.pdf</a:t>
            </a:r>
            <a:endParaRPr lang="en-US" sz="1400" dirty="0"/>
          </a:p>
          <a:p>
            <a:pPr algn="l"/>
            <a:endParaRPr lang="en-US" sz="1400" dirty="0"/>
          </a:p>
          <a:p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https://github.com/Dhananjay42/crackseg9k/tree/main/DeepLab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endParaRPr lang="en-US" sz="1400" dirty="0">
              <a:latin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hlinkClick r:id="rId4"/>
              </a:rPr>
              <a:t>https://www.geeksforgeeks.org/python-classes-and-objects/</a:t>
            </a:r>
            <a:endParaRPr lang="en-US" dirty="0">
              <a:latin typeface="Times New Roman" panose="02020603050405020304" pitchFamily="18" charset="0"/>
            </a:endParaRPr>
          </a:p>
          <a:p>
            <a:pPr algn="l"/>
            <a:endParaRPr lang="en-US" dirty="0">
              <a:latin typeface="Times New Roman" panose="02020603050405020304" pitchFamily="18" charset="0"/>
            </a:endParaRPr>
          </a:p>
          <a:p>
            <a:pPr algn="l"/>
            <a:endParaRPr lang="en-US" dirty="0">
              <a:effectLst/>
              <a:latin typeface="Times New Roman" panose="02020603050405020304" pitchFamily="18" charset="0"/>
            </a:endParaRPr>
          </a:p>
          <a:p>
            <a:pPr algn="l"/>
            <a:endParaRPr lang="en-US" dirty="0">
              <a:latin typeface="Times New Roman" panose="02020603050405020304" pitchFamily="18" charset="0"/>
            </a:endParaRP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D7EBB6-7EBE-7C08-9D32-99859C32A580}"/>
              </a:ext>
            </a:extLst>
          </p:cNvPr>
          <p:cNvSpPr txBox="1"/>
          <p:nvPr/>
        </p:nvSpPr>
        <p:spPr>
          <a:xfrm>
            <a:off x="657829" y="405091"/>
            <a:ext cx="60997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/>
              <a:t>Sources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en-US" sz="1400" b="0">
                <a:solidFill>
                  <a:schemeClr val="tx1"/>
                </a:solidFill>
                <a:effectLst/>
              </a:rPr>
            </a:br>
            <a:r>
              <a:rPr lang="en-US" sz="1800" i="0" u="none" strike="noStrike">
                <a:solidFill>
                  <a:schemeClr val="tx1"/>
                </a:solidFill>
                <a:effectLst/>
                <a:latin typeface="Nunito" pitchFamily="2" charset="77"/>
              </a:rPr>
              <a:t>LHC </a:t>
            </a:r>
            <a:r>
              <a:rPr lang="en-US" sz="1800" i="0" u="none" strike="noStrike" dirty="0">
                <a:solidFill>
                  <a:schemeClr val="tx1"/>
                </a:solidFill>
                <a:effectLst/>
                <a:latin typeface="Nunito" pitchFamily="2" charset="77"/>
              </a:rPr>
              <a:t>Project: Running </a:t>
            </a:r>
            <a:r>
              <a:rPr lang="en-US" sz="1800" dirty="0">
                <a:solidFill>
                  <a:schemeClr val="tx1"/>
                </a:solidFill>
                <a:latin typeface="Nunito" pitchFamily="2" charset="77"/>
              </a:rPr>
              <a:t>pre-trained model (</a:t>
            </a:r>
            <a:r>
              <a:rPr lang="en-US" sz="1800" dirty="0" err="1">
                <a:solidFill>
                  <a:schemeClr val="tx1"/>
                </a:solidFill>
                <a:latin typeface="Nunito" pitchFamily="2" charset="77"/>
              </a:rPr>
              <a:t>Unet</a:t>
            </a:r>
            <a:r>
              <a:rPr lang="en-US" sz="1800" dirty="0">
                <a:solidFill>
                  <a:schemeClr val="tx1"/>
                </a:solidFill>
                <a:latin typeface="Nunito" pitchFamily="2" charset="77"/>
              </a:rPr>
              <a:t>)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chemeClr val="tx1"/>
              </a:solidFill>
              <a:effectLst/>
              <a:latin typeface="Nunito" pitchFamily="2" charset="77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latin typeface="Nunito" pitchFamily="2" charset="77"/>
              </a:rPr>
              <a:t>Computer Science Crash Course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chemeClr val="tx1"/>
              </a:solidFill>
              <a:effectLst/>
              <a:latin typeface="Nunito" pitchFamily="2" charset="77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latin typeface="Nunito" pitchFamily="2" charset="77"/>
              </a:rPr>
              <a:t>Training and Finetuning </a:t>
            </a:r>
            <a:r>
              <a:rPr lang="en-US" sz="1800" dirty="0" err="1">
                <a:solidFill>
                  <a:schemeClr val="tx1"/>
                </a:solidFill>
                <a:latin typeface="Nunito" pitchFamily="2" charset="77"/>
              </a:rPr>
              <a:t>Deeplab</a:t>
            </a:r>
            <a:r>
              <a:rPr lang="en-US" sz="1800" dirty="0">
                <a:solidFill>
                  <a:schemeClr val="tx1"/>
                </a:solidFill>
                <a:latin typeface="Nunito" pitchFamily="2" charset="77"/>
              </a:rPr>
              <a:t> Model</a:t>
            </a:r>
            <a:br>
              <a:rPr lang="en-US" sz="1800" dirty="0">
                <a:solidFill>
                  <a:schemeClr val="tx1"/>
                </a:solidFill>
                <a:latin typeface="Nunito" pitchFamily="2" charset="77"/>
              </a:rPr>
            </a:br>
            <a:br>
              <a:rPr lang="en-US" sz="1800" dirty="0">
                <a:solidFill>
                  <a:schemeClr val="tx1"/>
                </a:solidFill>
                <a:latin typeface="Nunito" pitchFamily="2" charset="77"/>
              </a:rPr>
            </a:br>
            <a:r>
              <a:rPr lang="en-US" sz="1800" dirty="0">
                <a:solidFill>
                  <a:schemeClr val="tx1"/>
                </a:solidFill>
                <a:latin typeface="Nunito" pitchFamily="2" charset="77"/>
              </a:rPr>
              <a:t>Learning about model setup, and how to deploy efficiently</a:t>
            </a:r>
            <a:endParaRPr lang="en-US" sz="1400" dirty="0">
              <a:solidFill>
                <a:schemeClr val="tx1"/>
              </a:solidFill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en-US" sz="1400" b="0" dirty="0">
                <a:solidFill>
                  <a:schemeClr val="tx1"/>
                </a:solidFill>
                <a:effectLst/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Status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239D81-2D90-A174-AD39-373DD2BA736B}"/>
              </a:ext>
            </a:extLst>
          </p:cNvPr>
          <p:cNvSpPr/>
          <p:nvPr/>
        </p:nvSpPr>
        <p:spPr>
          <a:xfrm>
            <a:off x="3251994" y="6378417"/>
            <a:ext cx="3711167" cy="4795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800" dirty="0"/>
              <a:t>This part edit by "Insert &gt; Header and Footer”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1C10-16D0-3641-8CF9-7AFCA4FCF4FA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DC0F65-9546-2F73-4B01-A45F77961C0A}"/>
              </a:ext>
            </a:extLst>
          </p:cNvPr>
          <p:cNvSpPr txBox="1"/>
          <p:nvPr/>
        </p:nvSpPr>
        <p:spPr>
          <a:xfrm>
            <a:off x="407986" y="1197504"/>
            <a:ext cx="8044637" cy="42473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Keras</a:t>
            </a:r>
            <a:r>
              <a:rPr lang="en-US" sz="2400" dirty="0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: Not a good model for </a:t>
            </a:r>
            <a:r>
              <a:rPr lang="en-US" sz="2400" dirty="0" err="1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severly</a:t>
            </a:r>
            <a:r>
              <a:rPr lang="en-US" sz="2400" dirty="0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 imbalanced classes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Deeplab</a:t>
            </a:r>
            <a:r>
              <a:rPr lang="en-US" sz="2400" dirty="0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 V3+ retraining with GPU </a:t>
            </a:r>
            <a:br>
              <a:rPr lang="en-US" sz="2400" dirty="0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</a:br>
            <a:br>
              <a:rPr lang="en-US" sz="2400" dirty="0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</a:br>
            <a:r>
              <a:rPr lang="en-US" sz="2400" dirty="0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Last week: tried to train on </a:t>
            </a:r>
            <a:r>
              <a:rPr lang="en-US" sz="2400" dirty="0" err="1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Vscode</a:t>
            </a:r>
            <a:r>
              <a:rPr lang="en-US" sz="2400" dirty="0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 but the model is too large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NNUnet</a:t>
            </a:r>
            <a:r>
              <a:rPr lang="en-US" sz="2400" dirty="0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 Model (Gitlab):</a:t>
            </a:r>
            <a:r>
              <a:rPr lang="en-US" sz="2400" dirty="0">
                <a:solidFill>
                  <a:srgbClr val="1F2328"/>
                </a:solidFill>
                <a:highlight>
                  <a:srgbClr val="FFFFFF"/>
                </a:highlight>
                <a:latin typeface="-apple-system"/>
              </a:rPr>
              <a:t> A</a:t>
            </a:r>
            <a:r>
              <a:rPr lang="en-US" sz="2400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utomatically configures an entire segmentation pipeline</a:t>
            </a:r>
            <a:br>
              <a:rPr lang="en-US" sz="2400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</a:br>
            <a:endParaRPr lang="en-US" sz="2400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pPr algn="l"/>
            <a:endParaRPr lang="en-US" sz="2400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pPr algn="l"/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78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B903A384-1D2C-2744-A0EE-759ABE48BA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2"/>
          <a:stretch/>
        </p:blipFill>
        <p:spPr>
          <a:xfrm>
            <a:off x="9940" y="2004"/>
            <a:ext cx="12195020" cy="6287586"/>
          </a:xfrm>
          <a:prstGeom prst="rect">
            <a:avLst/>
          </a:prstGeom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0600"/>
            <a:ext cx="5205411" cy="5210175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Classes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8211-198C-B143-B747-7BFC5456AFD6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E938ED-5312-F7D5-5F09-6CA97D121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422429"/>
            <a:ext cx="11479344" cy="321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3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786051-1DDC-0DED-08FD-CD22A8399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C3FB5-8081-7016-5112-A4407A0E6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B0DC7-5B97-F074-9CE7-25247FD37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AEF35-AAEC-A80A-D85B-20E553F0E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 descr="python declaring an object">
            <a:extLst>
              <a:ext uri="{FF2B5EF4-FFF2-40B4-BE49-F238E27FC236}">
                <a16:creationId xmlns:a16="http://schemas.microsoft.com/office/drawing/2014/main" id="{100D2040-21E8-669C-4E00-92456161363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175669"/>
            <a:ext cx="7772400" cy="344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756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Training </a:t>
            </a:r>
            <a:r>
              <a:rPr lang="en-US" sz="4800" dirty="0" err="1"/>
              <a:t>Deeplab</a:t>
            </a:r>
            <a:r>
              <a:rPr lang="en-US" sz="4800" dirty="0"/>
              <a:t>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06072"/>
            <a:ext cx="7524751" cy="4608512"/>
          </a:xfrm>
        </p:spPr>
        <p:txBody>
          <a:bodyPr>
            <a:normAutofit/>
          </a:bodyPr>
          <a:lstStyle/>
          <a:p>
            <a:br>
              <a:rPr lang="en-US" sz="1400" dirty="0">
                <a:solidFill>
                  <a:schemeClr val="tx1"/>
                </a:solidFill>
              </a:rPr>
            </a:br>
            <a:br>
              <a:rPr lang="en-US" sz="1400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AFE8C-7DE5-0043-B424-8099DF514DFC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7A61F8-4C0F-431C-1516-FF22787BF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512004"/>
            <a:ext cx="7979268" cy="466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177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Pytorch</a:t>
            </a:r>
            <a:r>
              <a:rPr lang="en-US" dirty="0"/>
              <a:t> </a:t>
            </a:r>
            <a:r>
              <a:rPr lang="en-US" dirty="0" err="1"/>
              <a:t>Dataloaders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65A9-C170-AE44-8D09-23070DF61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200" y="1449387"/>
            <a:ext cx="11788800" cy="44864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err="1">
                <a:solidFill>
                  <a:schemeClr val="tx1"/>
                </a:solidFill>
              </a:rPr>
              <a:t>Dataloaders</a:t>
            </a:r>
            <a:r>
              <a:rPr lang="en-US" dirty="0">
                <a:solidFill>
                  <a:schemeClr val="tx1"/>
                </a:solidFill>
              </a:rPr>
              <a:t> are used in training the model. You create one for each set (train, test, and </a:t>
            </a:r>
            <a:r>
              <a:rPr lang="en-US" dirty="0" err="1">
                <a:solidFill>
                  <a:schemeClr val="tx1"/>
                </a:solidFill>
              </a:rPr>
              <a:t>val</a:t>
            </a:r>
            <a:r>
              <a:rPr lang="en-US" dirty="0">
                <a:solidFill>
                  <a:schemeClr val="tx1"/>
                </a:solidFill>
              </a:rPr>
              <a:t>)</a:t>
            </a:r>
            <a:br>
              <a:rPr lang="en-US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Data Transformation: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chemeClr val="tx1"/>
                </a:solidFill>
              </a:rPr>
              <a:t>You can apply data transformations (e.g., normalization, resizing) using </a:t>
            </a:r>
            <a:r>
              <a:rPr lang="en-US" dirty="0" err="1">
                <a:solidFill>
                  <a:schemeClr val="tx1"/>
                </a:solidFill>
              </a:rPr>
              <a:t>torchvision.transforms</a:t>
            </a:r>
            <a:r>
              <a:rPr lang="en-US" dirty="0">
                <a:solidFill>
                  <a:schemeClr val="tx1"/>
                </a:solidFill>
              </a:rPr>
              <a:t> or custom transforms within the dataset class. These transformations are applied to each sample as it's retrieved.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tx1"/>
              </a:solidFill>
              <a:latin typeface="+mj-lt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To calculate train losses: create list, </a:t>
            </a:r>
            <a:br>
              <a:rPr lang="en-US" sz="1800" dirty="0">
                <a:solidFill>
                  <a:schemeClr val="tx1"/>
                </a:solidFill>
                <a:latin typeface="+mj-lt"/>
              </a:rPr>
            </a:br>
            <a:r>
              <a:rPr lang="en-US" sz="1800" dirty="0">
                <a:solidFill>
                  <a:schemeClr val="tx1"/>
                </a:solidFill>
                <a:latin typeface="+mj-lt"/>
              </a:rPr>
              <a:t>Pass train data into the loop, calculate loss, </a:t>
            </a:r>
            <a:r>
              <a:rPr lang="en-US" sz="1800" dirty="0" err="1">
                <a:solidFill>
                  <a:schemeClr val="tx1"/>
                </a:solidFill>
                <a:latin typeface="+mj-lt"/>
              </a:rPr>
              <a:t>backpropogation</a:t>
            </a:r>
            <a:r>
              <a:rPr lang="en-US" sz="1800" dirty="0">
                <a:solidFill>
                  <a:schemeClr val="tx1"/>
                </a:solidFill>
                <a:latin typeface="+mj-lt"/>
              </a:rPr>
              <a:t>. Obtain that loss, and add to train loss list.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One epoch finished. Epoch train loss is the average of the losses.</a:t>
            </a:r>
            <a:b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9FF-CFC0-CD4E-A670-D45FEFC6C810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641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the Model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1C10-16D0-3641-8CF9-7AFCA4FCF4FA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DC0F65-9546-2F73-4B01-A45F77961C0A}"/>
              </a:ext>
            </a:extLst>
          </p:cNvPr>
          <p:cNvSpPr txBox="1"/>
          <p:nvPr/>
        </p:nvSpPr>
        <p:spPr>
          <a:xfrm>
            <a:off x="537846" y="1333330"/>
            <a:ext cx="10569700" cy="48936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313180" algn="l"/>
              </a:tabLst>
            </a:pPr>
            <a:r>
              <a:rPr lang="en-US" sz="1800" kern="10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Using BCE with logits loss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</a:rPr>
              <a:t>Binary vs. Multi-class Classification</a:t>
            </a:r>
            <a:r>
              <a:rPr lang="en-US" sz="180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</a:rPr>
              <a:t>: </a:t>
            </a:r>
            <a:r>
              <a:rPr lang="en-US" sz="1800" b="1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</a:rPr>
              <a:t>torch.nn.BCEWithLogitsLoss</a:t>
            </a:r>
            <a:r>
              <a:rPr lang="en-US" sz="180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</a:rPr>
              <a:t> (Binary Cross Entropy with Logits Loss) is suitable for binary classification tasks where each sample belongs to one of two classes. </a:t>
            </a:r>
            <a:br>
              <a:rPr lang="en-US" sz="180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</a:rPr>
            </a:br>
            <a:br>
              <a:rPr lang="en-US" sz="180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</a:rPr>
            </a:br>
            <a:r>
              <a:rPr lang="en-US" sz="180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</a:rPr>
              <a:t>Selecting learning rate: </a:t>
            </a:r>
            <a:r>
              <a:rPr lang="en-US" sz="1800" b="1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</a:rPr>
              <a:t>Fixed LR Grid Search</a:t>
            </a:r>
            <a:r>
              <a:rPr lang="en-US" sz="180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</a:rPr>
              <a:t>: Train the model with different LR values (e.g., </a:t>
            </a:r>
            <a:r>
              <a:rPr lang="en-US" sz="1800" b="1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</a:rPr>
              <a:t>[0.001, 0.01, 0.1]</a:t>
            </a:r>
            <a:r>
              <a:rPr lang="en-US" sz="180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  <a:ea typeface="Aptos" panose="020B0004020202020204" pitchFamily="34" charset="0"/>
              </a:rPr>
              <a:t>) and evaluate Performance on a validation set to determine the optimal LR.</a:t>
            </a:r>
            <a:r>
              <a:rPr lang="en-US" sz="2400" dirty="0">
                <a:effectLst/>
              </a:rPr>
              <a:t> </a:t>
            </a:r>
            <a:br>
              <a:rPr lang="en-US" sz="2400" dirty="0">
                <a:effectLst/>
              </a:rPr>
            </a:br>
            <a:br>
              <a:rPr lang="en-US" sz="2400" dirty="0">
                <a:effectLst/>
              </a:rPr>
            </a:br>
            <a:r>
              <a:rPr lang="en-US" sz="2400" dirty="0">
                <a:effectLst/>
              </a:rPr>
              <a:t>Impact of learning rate:</a:t>
            </a:r>
            <a:br>
              <a:rPr lang="en-US" sz="2400" dirty="0">
                <a:effectLst/>
              </a:rPr>
            </a:br>
            <a:r>
              <a:rPr lang="en-US" sz="2400" dirty="0">
                <a:effectLst/>
              </a:rPr>
              <a:t>Too small of a learning rate could result in extremely slow training. Too large could result in convergence too quickly, leading to a less optimal model.</a:t>
            </a:r>
            <a:br>
              <a:rPr lang="en-US" sz="2400" dirty="0">
                <a:effectLst/>
              </a:rPr>
            </a:br>
            <a:endParaRPr lang="en-US" sz="2400" b="1" i="0" dirty="0">
              <a:solidFill>
                <a:srgbClr val="0D0D0D"/>
              </a:solidFill>
              <a:effectLst/>
              <a:highlight>
                <a:srgbClr val="FFFFFF"/>
              </a:highlight>
              <a:latin typeface="Söhne"/>
            </a:endParaRPr>
          </a:p>
          <a:p>
            <a:br>
              <a:rPr lang="en-US" sz="2400" dirty="0"/>
            </a:br>
            <a:endParaRPr lang="en-US" sz="2400" b="0" i="0" dirty="0">
              <a:solidFill>
                <a:srgbClr val="0D0D0D"/>
              </a:solidFill>
              <a:effectLst/>
              <a:highlight>
                <a:srgbClr val="FFFFFF"/>
              </a:highlight>
              <a:latin typeface="Söhne"/>
            </a:endParaRPr>
          </a:p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938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0402B-FB93-AF16-1134-82E713649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the Model and Implementing Early Stopping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90FD44-10D0-1DBE-41EA-7A847332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25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C55FE9-31A3-5AE4-3614-BB0B063A8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1C5E29-6913-EDF8-10EB-566961007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A757F59-E379-CFD5-60B8-51E9218529C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7320" b="17320"/>
          <a:stretch>
            <a:fillRect/>
          </a:stretch>
        </p:blipFill>
        <p:spPr>
          <a:xfrm>
            <a:off x="407987" y="1439335"/>
            <a:ext cx="11376025" cy="476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745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11302</TotalTime>
  <Words>442</Words>
  <Application>Microsoft Macintosh PowerPoint</Application>
  <PresentationFormat>Widescreen</PresentationFormat>
  <Paragraphs>86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-apple-system</vt:lpstr>
      <vt:lpstr>Aptos</vt:lpstr>
      <vt:lpstr>Arial</vt:lpstr>
      <vt:lpstr>Calibri</vt:lpstr>
      <vt:lpstr>Nunito</vt:lpstr>
      <vt:lpstr>Segoe UI</vt:lpstr>
      <vt:lpstr>Söhne</vt:lpstr>
      <vt:lpstr>Times New Roman</vt:lpstr>
      <vt:lpstr>Office Theme</vt:lpstr>
      <vt:lpstr>CERN Project Updates</vt:lpstr>
      <vt:lpstr>Project Status</vt:lpstr>
      <vt:lpstr>Status</vt:lpstr>
      <vt:lpstr>Python Classes</vt:lpstr>
      <vt:lpstr>Class Example</vt:lpstr>
      <vt:lpstr>Training Deeplab Model</vt:lpstr>
      <vt:lpstr>Pytorch Dataloaders</vt:lpstr>
      <vt:lpstr>Training the Model   </vt:lpstr>
      <vt:lpstr>Training the Model and Implementing Early Stopping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Project Updates</dc:title>
  <dc:creator>Scarozza, Jeevi</dc:creator>
  <cp:lastModifiedBy>Scarozza, Jeevi</cp:lastModifiedBy>
  <cp:revision>34</cp:revision>
  <dcterms:created xsi:type="dcterms:W3CDTF">2024-03-28T05:42:16Z</dcterms:created>
  <dcterms:modified xsi:type="dcterms:W3CDTF">2024-04-25T15:37:52Z</dcterms:modified>
</cp:coreProperties>
</file>