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14"/>
  </p:notesMasterIdLst>
  <p:handoutMasterIdLst>
    <p:handoutMasterId r:id="rId15"/>
  </p:handoutMasterIdLst>
  <p:sldIdLst>
    <p:sldId id="273" r:id="rId5"/>
    <p:sldId id="283" r:id="rId6"/>
    <p:sldId id="256" r:id="rId7"/>
    <p:sldId id="257" r:id="rId8"/>
    <p:sldId id="288" r:id="rId9"/>
    <p:sldId id="290" r:id="rId10"/>
    <p:sldId id="289" r:id="rId11"/>
    <p:sldId id="291" r:id="rId12"/>
    <p:sldId id="270" r:id="rId13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A3"/>
    <a:srgbClr val="5775BD"/>
    <a:srgbClr val="0E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E8B083-8CBD-C4C8-B6F0-CE91CA881AC8}" v="13" dt="2024-05-14T11:47:42.5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1" autoAdjust="0"/>
    <p:restoredTop sz="86395" autoAdjust="0"/>
  </p:normalViewPr>
  <p:slideViewPr>
    <p:cSldViewPr snapToObjects="1" showGuides="1">
      <p:cViewPr varScale="1">
        <p:scale>
          <a:sx n="110" d="100"/>
          <a:sy n="110" d="100"/>
        </p:scale>
        <p:origin x="920" y="16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14/05/2024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14/05/2024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dbac15294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g2dbac15294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dbac152949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g2dbac152949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50891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WP Leaders Meeting #5 &amp; Governing Board #1 - 14 May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WP Leaders Meeting #5 &amp; Governing Board #1 - 14 May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  <p:sldLayoutId id="2147483750" r:id="rId1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HEARTS WP Leaders Meeting #5</a:t>
            </a:r>
            <a:endParaRPr lang="en-GB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14 May 2024</a:t>
            </a: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indico.cern.ch</a:t>
            </a:r>
            <a:r>
              <a:rPr lang="en-GB" dirty="0"/>
              <a:t>/event/1406848/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L.S. Esposito on behalf of WP3 team</a:t>
            </a:r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Deliverables and Milestones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6143-D49A-BC47-F5BA-11FAD28D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DF0C49-1F3E-C70F-47F8-4C2D23742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324937"/>
              </p:ext>
            </p:extLst>
          </p:nvPr>
        </p:nvGraphicFramePr>
        <p:xfrm>
          <a:off x="335360" y="1427736"/>
          <a:ext cx="11480364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0826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7747787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38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072129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D3.1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Numerical characterization of the CHARM beamline and of detector response</a:t>
                      </a:r>
                      <a:endParaRPr lang="en-GB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>
                          <a:highlight>
                            <a:srgbClr val="00FF00"/>
                          </a:highlight>
                        </a:rPr>
                        <a:t>2024-12-31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Modelling of shielding materials and configurations for test setup standardisation</a:t>
                      </a:r>
                      <a:endParaRPr lang="en-GB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>
                          <a:highlight>
                            <a:srgbClr val="00FF00"/>
                          </a:highlight>
                        </a:rPr>
                        <a:t>2024-12-31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GCR/SPE simulator optimizer software</a:t>
                      </a:r>
                      <a:endParaRPr lang="en-GB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>
                          <a:highlight>
                            <a:srgbClr val="00FF00"/>
                          </a:highlight>
                        </a:rPr>
                        <a:t>2024-12-31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Demonstration of LET uncertainty reduction from simulations as a complement to experimental measurements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2025-12-31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518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Modelling of medium-complexity devices and response to different ion beams </a:t>
                      </a:r>
                      <a:endParaRPr lang="en-GB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2025-12-31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80014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C8C9488-3154-6D1E-ECBB-A32F18749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861508"/>
              </p:ext>
            </p:extLst>
          </p:nvPr>
        </p:nvGraphicFramePr>
        <p:xfrm>
          <a:off x="1631504" y="5136301"/>
          <a:ext cx="724662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49680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97580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14780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084580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Miles.No</a:t>
                      </a:r>
                      <a:r>
                        <a:rPr lang="fr-CH" dirty="0"/>
                        <a:t>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Milestone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M11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Release of G4SEE VHE ion tool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>
                          <a:highlight>
                            <a:srgbClr val="00FF00"/>
                          </a:highlight>
                        </a:rPr>
                        <a:t>2024-12-31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51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 fontScale="90000"/>
          </a:bodyPr>
          <a:lstStyle/>
          <a:p>
            <a:pPr>
              <a:spcBef>
                <a:spcPts val="0"/>
              </a:spcBef>
              <a:buClr>
                <a:srgbClr val="0E75BD"/>
              </a:buClr>
              <a:buSzPct val="100000"/>
            </a:pPr>
            <a:r>
              <a:rPr lang="en-GB" dirty="0"/>
              <a:t>D3.1: Numerical characterization of the CHARM beamline and of detector response </a:t>
            </a:r>
            <a:r>
              <a:rPr lang="en-GB" dirty="0">
                <a:latin typeface="Arial"/>
                <a:cs typeface="Arial"/>
              </a:rPr>
              <a:t>(CERN, M1-24)</a:t>
            </a:r>
            <a:endParaRPr dirty="0"/>
          </a:p>
        </p:txBody>
      </p:sp>
      <p:sp>
        <p:nvSpPr>
          <p:cNvPr id="66" name="Google Shape;66;p14"/>
          <p:cNvSpPr txBox="1">
            <a:spLocks noGrp="1"/>
          </p:cNvSpPr>
          <p:nvPr>
            <p:ph idx="1"/>
          </p:nvPr>
        </p:nvSpPr>
        <p:spPr>
          <a:xfrm>
            <a:off x="838200" y="1825624"/>
            <a:ext cx="8714184" cy="413619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rmAutofit fontScale="85000" lnSpcReduction="20000"/>
          </a:bodyPr>
          <a:lstStyle/>
          <a:p>
            <a:pPr marL="609585" indent="-469252">
              <a:spcBef>
                <a:spcPts val="0"/>
              </a:spcBef>
              <a:buClr>
                <a:srgbClr val="333333"/>
              </a:buClr>
              <a:buSzPct val="116666"/>
              <a:buChar char="●"/>
            </a:pPr>
            <a:r>
              <a:rPr lang="en-GB" dirty="0">
                <a:solidFill>
                  <a:srgbClr val="333333"/>
                </a:solidFill>
              </a:rPr>
              <a:t>Presented at HEARTS annual meeting: </a:t>
            </a:r>
            <a:endParaRPr dirty="0">
              <a:solidFill>
                <a:srgbClr val="333333"/>
              </a:solidFill>
            </a:endParaRPr>
          </a:p>
          <a:p>
            <a:pPr marL="1219170" lvl="1" indent="-445758">
              <a:spcBef>
                <a:spcPts val="0"/>
              </a:spcBef>
              <a:buClr>
                <a:srgbClr val="333333"/>
              </a:buClr>
              <a:buSzPct val="128571"/>
              <a:buChar char="○"/>
            </a:pPr>
            <a:r>
              <a:rPr lang="en-GB" dirty="0">
                <a:solidFill>
                  <a:srgbClr val="333333"/>
                </a:solidFill>
              </a:rPr>
              <a:t>T08 beam line transport simulations: assessing beam transmission, loss locations </a:t>
            </a:r>
            <a:endParaRPr dirty="0">
              <a:solidFill>
                <a:srgbClr val="333333"/>
              </a:solidFill>
            </a:endParaRPr>
          </a:p>
          <a:p>
            <a:pPr marL="1219170" lvl="1" indent="-445758">
              <a:spcBef>
                <a:spcPts val="0"/>
              </a:spcBef>
              <a:buClr>
                <a:srgbClr val="333333"/>
              </a:buClr>
              <a:buSzPct val="128571"/>
              <a:buChar char="○"/>
            </a:pPr>
            <a:r>
              <a:rPr lang="en-GB" dirty="0">
                <a:solidFill>
                  <a:srgbClr val="333333"/>
                </a:solidFill>
              </a:rPr>
              <a:t>Beam parameters at CHARM DUT location using simulations + Si diode measurements: energy/LET spread, secondary particle field, beam profile</a:t>
            </a:r>
            <a:endParaRPr dirty="0">
              <a:solidFill>
                <a:srgbClr val="333333"/>
              </a:solidFill>
            </a:endParaRPr>
          </a:p>
          <a:p>
            <a:pPr marL="609585" indent="-469252">
              <a:spcBef>
                <a:spcPts val="0"/>
              </a:spcBef>
              <a:buClr>
                <a:srgbClr val="333333"/>
              </a:buClr>
              <a:buSzPct val="116666"/>
              <a:buChar char="●"/>
            </a:pPr>
            <a:r>
              <a:rPr lang="en-GB" dirty="0">
                <a:solidFill>
                  <a:srgbClr val="333333"/>
                </a:solidFill>
              </a:rPr>
              <a:t>Move to IRRAD: Invitation to move test location from CHARM to IRRAD Zone 1 (bypassing 30 m of air, instruments and vacuum windows)</a:t>
            </a:r>
            <a:endParaRPr dirty="0">
              <a:solidFill>
                <a:srgbClr val="333333"/>
              </a:solidFill>
            </a:endParaRPr>
          </a:p>
          <a:p>
            <a:pPr marL="1219170" lvl="1" indent="-445758">
              <a:spcBef>
                <a:spcPts val="0"/>
              </a:spcBef>
              <a:buClr>
                <a:srgbClr val="333333"/>
              </a:buClr>
              <a:buSzPct val="128571"/>
              <a:buChar char="○"/>
            </a:pPr>
            <a:r>
              <a:rPr lang="en-GB" dirty="0">
                <a:solidFill>
                  <a:srgbClr val="333333"/>
                </a:solidFill>
              </a:rPr>
              <a:t>Assessment of effect of different air sectors along T08 beam line on beam transmission and properties at DUT location</a:t>
            </a:r>
            <a:endParaRPr dirty="0">
              <a:solidFill>
                <a:srgbClr val="333333"/>
              </a:solidFill>
            </a:endParaRPr>
          </a:p>
          <a:p>
            <a:pPr marL="1219170" lvl="1" indent="-445758">
              <a:spcBef>
                <a:spcPts val="0"/>
              </a:spcBef>
              <a:buClr>
                <a:srgbClr val="333333"/>
              </a:buClr>
              <a:buSzPct val="128571"/>
              <a:buChar char="○"/>
            </a:pPr>
            <a:r>
              <a:rPr lang="en-GB" dirty="0">
                <a:solidFill>
                  <a:srgbClr val="333333"/>
                </a:solidFill>
              </a:rPr>
              <a:t>First bending dipole vacuum chamber will ease operability by allowing us to transmit a wider range of energies through the line with linear scaling of the magnets </a:t>
            </a:r>
            <a:r>
              <a:rPr lang="en-GB" dirty="0" err="1">
                <a:solidFill>
                  <a:srgbClr val="333333"/>
                </a:solidFill>
              </a:rPr>
              <a:t>w.r.t</a:t>
            </a:r>
            <a:r>
              <a:rPr lang="en-GB" dirty="0">
                <a:solidFill>
                  <a:srgbClr val="333333"/>
                </a:solidFill>
              </a:rPr>
              <a:t> beam rigidity </a:t>
            </a:r>
            <a:endParaRPr dirty="0">
              <a:solidFill>
                <a:srgbClr val="333333"/>
              </a:solidFill>
            </a:endParaRPr>
          </a:p>
          <a:p>
            <a:pPr marL="1219170" lvl="1" indent="-445758">
              <a:spcBef>
                <a:spcPts val="0"/>
              </a:spcBef>
              <a:buClr>
                <a:srgbClr val="333333"/>
              </a:buClr>
              <a:buSzPct val="128571"/>
              <a:buChar char="○"/>
            </a:pPr>
            <a:r>
              <a:rPr lang="en-GB" dirty="0">
                <a:solidFill>
                  <a:srgbClr val="333333"/>
                </a:solidFill>
              </a:rPr>
              <a:t>FLUKA simulation studies ongoing:</a:t>
            </a:r>
            <a:endParaRPr dirty="0">
              <a:solidFill>
                <a:srgbClr val="333333"/>
              </a:solidFill>
            </a:endParaRPr>
          </a:p>
          <a:p>
            <a:pPr marL="1828754" lvl="2" indent="-414432">
              <a:spcBef>
                <a:spcPts val="0"/>
              </a:spcBef>
              <a:buClr>
                <a:srgbClr val="333333"/>
              </a:buClr>
              <a:buSzPct val="107692"/>
              <a:buChar char="■"/>
            </a:pPr>
            <a:r>
              <a:rPr lang="en-GB" sz="1733" dirty="0">
                <a:solidFill>
                  <a:srgbClr val="333333"/>
                </a:solidFill>
              </a:rPr>
              <a:t>Implementing (temporary) vacuum sectors in IRRAD experimental area upstream of CHARM is not feasible</a:t>
            </a:r>
            <a:endParaRPr sz="1733" dirty="0">
              <a:solidFill>
                <a:srgbClr val="333333"/>
              </a:solidFill>
            </a:endParaRPr>
          </a:p>
          <a:p>
            <a:pPr marL="1828754" lvl="2" indent="-414432">
              <a:spcBef>
                <a:spcPts val="0"/>
              </a:spcBef>
              <a:buClr>
                <a:srgbClr val="333333"/>
              </a:buClr>
              <a:buSzPct val="107692"/>
              <a:buChar char="■"/>
            </a:pPr>
            <a:r>
              <a:rPr lang="en-GB" sz="1733" dirty="0">
                <a:solidFill>
                  <a:srgbClr val="333333"/>
                </a:solidFill>
              </a:rPr>
              <a:t>Assessing key beam properties at IRRAD: “minimal” extracted beam energy, energy/LET spread, beam profile and transmission as function of optics</a:t>
            </a:r>
            <a:endParaRPr sz="1733" dirty="0">
              <a:solidFill>
                <a:srgbClr val="333333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306C33-FD45-17A1-C7A8-FEF69C664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  <a:endParaRPr lang="en-GB" dirty="0"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61667" y="1736026"/>
            <a:ext cx="2154600" cy="40551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ED8E218-7757-9B32-A240-04DF62DFAE29}"/>
              </a:ext>
            </a:extLst>
          </p:cNvPr>
          <p:cNvSpPr txBox="1"/>
          <p:nvPr/>
        </p:nvSpPr>
        <p:spPr>
          <a:xfrm>
            <a:off x="10438571" y="6492875"/>
            <a:ext cx="175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Andreas </a:t>
            </a:r>
            <a:r>
              <a:rPr lang="en-GB" i="1" dirty="0" err="1"/>
              <a:t>Waets</a:t>
            </a:r>
            <a:endParaRPr lang="en-GB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48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 fontScale="90000"/>
          </a:bodyPr>
          <a:lstStyle/>
          <a:p>
            <a:pPr>
              <a:spcBef>
                <a:spcPts val="0"/>
              </a:spcBef>
              <a:buClr>
                <a:srgbClr val="0E75BD"/>
              </a:buClr>
              <a:buSzPct val="100000"/>
            </a:pPr>
            <a:r>
              <a:rPr lang="en-GB" dirty="0"/>
              <a:t>D3.1: Numerical characterization of the CHARM beamline and of detector response </a:t>
            </a:r>
            <a:r>
              <a:rPr lang="en-GB" dirty="0">
                <a:latin typeface="Arial"/>
                <a:cs typeface="Arial"/>
              </a:rPr>
              <a:t>(CERN, M1-24)</a:t>
            </a:r>
            <a:endParaRPr dirty="0"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029" y="1725900"/>
            <a:ext cx="7771132" cy="368066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6771600" y="5212100"/>
            <a:ext cx="14152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600" i="1" dirty="0">
                <a:solidFill>
                  <a:schemeClr val="dk2"/>
                </a:solidFill>
              </a:rPr>
              <a:t>E. Johnson</a:t>
            </a:r>
            <a:endParaRPr sz="1600" i="1" dirty="0">
              <a:solidFill>
                <a:schemeClr val="dk2"/>
              </a:solidFill>
            </a:endParaRPr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8215800" y="1825633"/>
            <a:ext cx="3526800" cy="4136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rmAutofit fontScale="92500" lnSpcReduction="20000"/>
          </a:bodyPr>
          <a:lstStyle/>
          <a:p>
            <a:pPr marL="609585" indent="-482588">
              <a:spcBef>
                <a:spcPts val="0"/>
              </a:spcBef>
              <a:buClr>
                <a:srgbClr val="333333"/>
              </a:buClr>
              <a:buSzPts val="2100"/>
              <a:buChar char="●"/>
            </a:pPr>
            <a:r>
              <a:rPr lang="en-GB" dirty="0">
                <a:solidFill>
                  <a:srgbClr val="333333"/>
                </a:solidFill>
              </a:rPr>
              <a:t>FLUKA simulation assessments of beam quality to be repeated for IRRAD Zone 1 location:</a:t>
            </a:r>
            <a:endParaRPr dirty="0">
              <a:solidFill>
                <a:srgbClr val="333333"/>
              </a:solidFill>
            </a:endParaRPr>
          </a:p>
          <a:p>
            <a:pPr marL="1219170" lvl="1" indent="-457189">
              <a:spcBef>
                <a:spcPts val="0"/>
              </a:spcBef>
              <a:buClr>
                <a:srgbClr val="333333"/>
              </a:buClr>
              <a:buSzPts val="1800"/>
              <a:buChar char="○"/>
            </a:pPr>
            <a:r>
              <a:rPr lang="en-GB" dirty="0">
                <a:solidFill>
                  <a:srgbClr val="333333"/>
                </a:solidFill>
              </a:rPr>
              <a:t>Beam profile ↔Multi-wire proportional chamber </a:t>
            </a:r>
            <a:endParaRPr dirty="0">
              <a:solidFill>
                <a:srgbClr val="333333"/>
              </a:solidFill>
            </a:endParaRPr>
          </a:p>
          <a:p>
            <a:pPr marL="1219170" lvl="1" indent="-457189">
              <a:spcBef>
                <a:spcPts val="0"/>
              </a:spcBef>
              <a:buClr>
                <a:srgbClr val="333333"/>
              </a:buClr>
              <a:buSzPts val="1800"/>
              <a:buChar char="○"/>
            </a:pPr>
            <a:r>
              <a:rPr lang="en-GB" dirty="0">
                <a:solidFill>
                  <a:srgbClr val="333333"/>
                </a:solidFill>
              </a:rPr>
              <a:t>Energy deposition ↔Si diode measurements </a:t>
            </a:r>
            <a:endParaRPr dirty="0">
              <a:solidFill>
                <a:srgbClr val="333333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3712000" y="1333234"/>
            <a:ext cx="14152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GB" sz="1600" b="1" i="1" dirty="0">
                <a:solidFill>
                  <a:schemeClr val="dk2"/>
                </a:solidFill>
              </a:rPr>
              <a:t>CHARM</a:t>
            </a:r>
            <a:endParaRPr sz="1600" b="1" i="1" dirty="0">
              <a:solidFill>
                <a:schemeClr val="dk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3175A7-3F63-E625-5FD3-9FFF55B87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234127-8C13-9D44-79F3-A10DE37228CC}"/>
              </a:ext>
            </a:extLst>
          </p:cNvPr>
          <p:cNvSpPr txBox="1"/>
          <p:nvPr/>
        </p:nvSpPr>
        <p:spPr>
          <a:xfrm>
            <a:off x="10438571" y="6492875"/>
            <a:ext cx="175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Andreas </a:t>
            </a:r>
            <a:r>
              <a:rPr lang="en-GB" i="1" dirty="0" err="1"/>
              <a:t>Waets</a:t>
            </a:r>
            <a:endParaRPr lang="en-GB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B33B-90C4-9BA8-B95A-4F01FC9DB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Arial"/>
                <a:cs typeface="Arial"/>
              </a:rPr>
              <a:t>D3.2: Simulation of shielding materials and configurations for test setup standardization (GSI, TAS, M1-24)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682F0-09C1-3AD3-C1F4-83427AA2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838" y="1360901"/>
            <a:ext cx="7951458" cy="987979"/>
          </a:xfrm>
        </p:spPr>
        <p:txBody>
          <a:bodyPr>
            <a:normAutofit fontScale="92500"/>
          </a:bodyPr>
          <a:lstStyle/>
          <a:p>
            <a:r>
              <a:rPr lang="en-GB" dirty="0"/>
              <a:t>Sensitivity analysis ( performed by TAS )</a:t>
            </a:r>
          </a:p>
          <a:p>
            <a:pPr lvl="1"/>
            <a:r>
              <a:rPr lang="en-GB" dirty="0"/>
              <a:t>results received a few days ago -&gt; only a teaser for now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2348880"/>
            <a:ext cx="6586733" cy="3257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8AD2B7-47F1-43A6-AA1E-E1675C4F2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0296" y="1360901"/>
            <a:ext cx="1819753" cy="45980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1B7605-57DD-68E4-8DF7-6C782348A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HEARTS WP Leaders Meeting #5 &amp; Governing Board #1 - 14 May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3B45E3-11A6-9DAF-DA1F-AC5F0F101634}"/>
              </a:ext>
            </a:extLst>
          </p:cNvPr>
          <p:cNvSpPr txBox="1"/>
          <p:nvPr/>
        </p:nvSpPr>
        <p:spPr>
          <a:xfrm>
            <a:off x="10438571" y="6492875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Christoph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Schuy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787702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B33B-90C4-9BA8-B95A-4F01FC9DB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Arial"/>
                <a:cs typeface="Arial"/>
              </a:rPr>
              <a:t>D3.2: Simulation of shielding materials and configurations for test setup standardization (GSI, TAS, M1-24)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682F0-09C1-3AD3-C1F4-83427AA2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838" y="1360901"/>
            <a:ext cx="10515600" cy="2838665"/>
          </a:xfrm>
        </p:spPr>
        <p:txBody>
          <a:bodyPr>
            <a:normAutofit/>
          </a:bodyPr>
          <a:lstStyle/>
          <a:p>
            <a:r>
              <a:rPr lang="en-GB" sz="2400" dirty="0"/>
              <a:t>Development of “GRAS / </a:t>
            </a:r>
            <a:r>
              <a:rPr lang="en-GB" sz="2400" dirty="0" err="1"/>
              <a:t>Spenvis</a:t>
            </a:r>
            <a:r>
              <a:rPr lang="en-GB" sz="2400" dirty="0"/>
              <a:t>”-like GCR simulator phase-space file</a:t>
            </a:r>
          </a:p>
          <a:p>
            <a:pPr lvl="1"/>
            <a:r>
              <a:rPr lang="en-GB" dirty="0"/>
              <a:t>instead of simulating several </a:t>
            </a:r>
            <a:r>
              <a:rPr lang="en-GB" dirty="0" err="1"/>
              <a:t>voxelized</a:t>
            </a:r>
            <a:r>
              <a:rPr lang="en-GB" dirty="0"/>
              <a:t> modulator geometries </a:t>
            </a:r>
            <a:r>
              <a:rPr lang="en-GB" dirty="0">
                <a:sym typeface="Wingdings" panose="05000000000000000000" pitchFamily="2" charset="2"/>
              </a:rPr>
              <a:t> “full” GCR simulator phase space as “general particle source”</a:t>
            </a:r>
          </a:p>
          <a:p>
            <a:pPr marL="0" indent="0">
              <a:buNone/>
            </a:pPr>
            <a:endParaRPr lang="en-GB" sz="24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en-GB" sz="2400" dirty="0">
                <a:sym typeface="Wingdings" panose="05000000000000000000" pitchFamily="2" charset="2"/>
              </a:rPr>
              <a:t>Software available internally in GSI git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GB" sz="2400" dirty="0">
                <a:sym typeface="Wingdings" panose="05000000000000000000" pitchFamily="2" charset="2"/>
              </a:rPr>
              <a:t>Will be made public as soon as testing is done</a:t>
            </a:r>
          </a:p>
          <a:p>
            <a:pPr>
              <a:buFont typeface="Wingdings" panose="05000000000000000000" pitchFamily="2" charset="2"/>
              <a:buChar char="è"/>
            </a:pPr>
            <a:endParaRPr lang="en-GB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400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1A923-475E-42C5-B1C7-B6C565F587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070"/>
          <a:stretch/>
        </p:blipFill>
        <p:spPr>
          <a:xfrm>
            <a:off x="551384" y="4204893"/>
            <a:ext cx="5256584" cy="12003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E62414-ACA0-4311-84DA-A414A1AD61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253"/>
          <a:stretch/>
        </p:blipFill>
        <p:spPr>
          <a:xfrm>
            <a:off x="6223097" y="4571432"/>
            <a:ext cx="5417519" cy="127652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5922F9-E922-7609-5198-6AF605087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45FFA8-CF28-FC98-AFC0-1F0A8C1456D7}"/>
              </a:ext>
            </a:extLst>
          </p:cNvPr>
          <p:cNvSpPr txBox="1"/>
          <p:nvPr/>
        </p:nvSpPr>
        <p:spPr>
          <a:xfrm>
            <a:off x="10438571" y="6492875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Christoph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Schuy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419773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16929-4F2B-745E-35B1-7C5028EF0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413"/>
          </a:xfrm>
        </p:spPr>
        <p:txBody>
          <a:bodyPr>
            <a:normAutofit fontScale="90000"/>
          </a:bodyPr>
          <a:lstStyle/>
          <a:p>
            <a:r>
              <a:rPr lang="en-GB" dirty="0"/>
              <a:t>D3.3: GCR/SPE simulator optimizer software (GSI, M12-24)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3B1573-13E2-F326-6FE5-629AD3932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744" y="1619199"/>
            <a:ext cx="7418040" cy="144976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500" dirty="0"/>
              <a:t>Find material weights for given material thickness to reproduce target function</a:t>
            </a:r>
          </a:p>
          <a:p>
            <a:pPr marL="0" indent="0">
              <a:buNone/>
            </a:pPr>
            <a:endParaRPr lang="en-US" sz="1500" dirty="0"/>
          </a:p>
          <a:p>
            <a:r>
              <a:rPr lang="en-US" sz="1500" dirty="0">
                <a:latin typeface="Arial"/>
                <a:cs typeface="Arial"/>
              </a:rPr>
              <a:t>Complexity/Time demands of energy loss, nuclear fragmentation and scattering too high for MC-based optimization </a:t>
            </a:r>
            <a:r>
              <a:rPr lang="en-US" sz="1500" dirty="0">
                <a:latin typeface="Arial"/>
                <a:cs typeface="Arial"/>
                <a:sym typeface="Wingdings" panose="05000000000000000000" pitchFamily="2" charset="2"/>
              </a:rPr>
              <a:t> iterative analytical optimizer with MC-Base data.</a:t>
            </a:r>
            <a:r>
              <a:rPr lang="en-US" sz="1500" dirty="0">
                <a:latin typeface="Arial"/>
                <a:cs typeface="Arial"/>
              </a:rPr>
              <a:t> </a:t>
            </a:r>
            <a:endParaRPr lang="en-US" sz="1500" dirty="0"/>
          </a:p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FA41FE-DAD3-469F-85C2-01BD02FEA3BD}"/>
              </a:ext>
            </a:extLst>
          </p:cNvPr>
          <p:cNvGrpSpPr/>
          <p:nvPr/>
        </p:nvGrpSpPr>
        <p:grpSpPr>
          <a:xfrm>
            <a:off x="335360" y="1556792"/>
            <a:ext cx="3227047" cy="4261015"/>
            <a:chOff x="335360" y="1556792"/>
            <a:chExt cx="3227047" cy="426101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0AD466B-8EC5-4B20-B8E0-F4FEC0EAD408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360" y="1556792"/>
              <a:ext cx="3227047" cy="426101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24F81F0-9EC1-47BD-AF9B-8D5A4BFDD81F}"/>
                </a:ext>
              </a:extLst>
            </p:cNvPr>
            <p:cNvSpPr txBox="1"/>
            <p:nvPr/>
          </p:nvSpPr>
          <p:spPr>
            <a:xfrm>
              <a:off x="1271464" y="3274034"/>
              <a:ext cx="1107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Material weights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333757E-8CB9-4EDC-A55E-BE0872F4E0C5}"/>
                </a:ext>
              </a:extLst>
            </p:cNvPr>
            <p:cNvSpPr txBox="1"/>
            <p:nvPr/>
          </p:nvSpPr>
          <p:spPr>
            <a:xfrm rot="16200000">
              <a:off x="2530068" y="3985853"/>
              <a:ext cx="12073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Material thickness</a:t>
              </a:r>
            </a:p>
          </p:txBody>
        </p:sp>
      </p:grpSp>
      <p:sp>
        <p:nvSpPr>
          <p:cNvPr id="12" name="Arrow: Up-Down 11">
            <a:extLst>
              <a:ext uri="{FF2B5EF4-FFF2-40B4-BE49-F238E27FC236}">
                <a16:creationId xmlns:a16="http://schemas.microsoft.com/office/drawing/2014/main" id="{F6610A87-7746-452A-A0E9-0C9282394F5C}"/>
              </a:ext>
            </a:extLst>
          </p:cNvPr>
          <p:cNvSpPr/>
          <p:nvPr/>
        </p:nvSpPr>
        <p:spPr>
          <a:xfrm>
            <a:off x="7320744" y="1844824"/>
            <a:ext cx="360040" cy="47282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ADF29580-5A9E-4F9F-A27B-C28B02CCA306}"/>
              </a:ext>
            </a:extLst>
          </p:cNvPr>
          <p:cNvSpPr txBox="1">
            <a:spLocks/>
          </p:cNvSpPr>
          <p:nvPr/>
        </p:nvSpPr>
        <p:spPr>
          <a:xfrm>
            <a:off x="3756275" y="3210924"/>
            <a:ext cx="7418040" cy="578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/>
              <a:t>Software GSI-internally available (based on C++/ROOT)</a:t>
            </a:r>
          </a:p>
          <a:p>
            <a:pPr marL="457200" lvl="1" indent="0" algn="ctr">
              <a:buNone/>
            </a:pPr>
            <a:r>
              <a:rPr lang="en-US" sz="1200" dirty="0"/>
              <a:t>currently optimized modulator geometries need scanning! </a:t>
            </a:r>
            <a:r>
              <a:rPr lang="en-US" sz="1200" dirty="0">
                <a:sym typeface="Wingdings" panose="05000000000000000000" pitchFamily="2" charset="2"/>
              </a:rPr>
              <a:t> only applicable in Cave A</a:t>
            </a:r>
            <a:endParaRPr lang="en-US" sz="1200" dirty="0"/>
          </a:p>
          <a:p>
            <a:pPr lvl="1"/>
            <a:endParaRPr lang="en-US" sz="1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2EACEA-D2F4-494D-B926-B15945301FF9}"/>
              </a:ext>
            </a:extLst>
          </p:cNvPr>
          <p:cNvSpPr/>
          <p:nvPr/>
        </p:nvSpPr>
        <p:spPr>
          <a:xfrm>
            <a:off x="8832304" y="3429000"/>
            <a:ext cx="2016224" cy="431023"/>
          </a:xfrm>
          <a:prstGeom prst="ellipse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4AE4F6-6AAF-4FF6-8115-F2DAB00CD2AC}"/>
              </a:ext>
            </a:extLst>
          </p:cNvPr>
          <p:cNvSpPr txBox="1"/>
          <p:nvPr/>
        </p:nvSpPr>
        <p:spPr>
          <a:xfrm>
            <a:off x="4193595" y="4078099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ym typeface="Wingdings" panose="05000000000000000000" pitchFamily="2" charset="2"/>
              </a:rPr>
              <a:t> </a:t>
            </a:r>
            <a:r>
              <a:rPr lang="en-US" sz="1400" dirty="0"/>
              <a:t>To add all necessary functionality and make it more “user friendly”, severe changes to the codebase are necessary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BFB1C1-C04F-4F8E-85B8-0251A6BAA0AC}"/>
              </a:ext>
            </a:extLst>
          </p:cNvPr>
          <p:cNvSpPr txBox="1"/>
          <p:nvPr/>
        </p:nvSpPr>
        <p:spPr>
          <a:xfrm>
            <a:off x="4480741" y="4684496"/>
            <a:ext cx="7009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Rewrite of main optimizer in </a:t>
            </a:r>
            <a:r>
              <a:rPr lang="en-US" dirty="0" err="1"/>
              <a:t>pyROOT</a:t>
            </a:r>
            <a:r>
              <a:rPr lang="en-US" dirty="0"/>
              <a:t>, </a:t>
            </a:r>
            <a:r>
              <a:rPr lang="en-US" dirty="0" err="1"/>
              <a:t>Numpy</a:t>
            </a:r>
            <a:r>
              <a:rPr lang="en-US" dirty="0"/>
              <a:t>, </a:t>
            </a:r>
            <a:r>
              <a:rPr lang="en-US" dirty="0" err="1"/>
              <a:t>Scipy</a:t>
            </a:r>
            <a:r>
              <a:rPr lang="en-US" dirty="0"/>
              <a:t> and </a:t>
            </a:r>
            <a:r>
              <a:rPr lang="en-US" dirty="0" err="1"/>
              <a:t>Jupyter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dirty="0"/>
              <a:t>Basic interfaces and file formats will remain the same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C69C47-241C-4CB6-A642-514F0DDCF51F}"/>
              </a:ext>
            </a:extLst>
          </p:cNvPr>
          <p:cNvSpPr txBox="1"/>
          <p:nvPr/>
        </p:nvSpPr>
        <p:spPr>
          <a:xfrm>
            <a:off x="10911419" y="3441779"/>
            <a:ext cx="85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FAIR?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FF731-BDF7-8806-FAC1-3146D747F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#5 &amp; Governing Board #1 - 14 May 2024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FC3EA3-A060-90BA-9BDD-2373EDBD8C3C}"/>
              </a:ext>
            </a:extLst>
          </p:cNvPr>
          <p:cNvSpPr txBox="1"/>
          <p:nvPr/>
        </p:nvSpPr>
        <p:spPr>
          <a:xfrm>
            <a:off x="10438571" y="6492875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Christoph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Schuy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27523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r>
              <a:rPr lang="fr-CH" sz="3200" b="1" strike="noStrike" spc="-1" dirty="0">
                <a:solidFill>
                  <a:srgbClr val="0E75BD"/>
                </a:solidFill>
                <a:latin typeface="Arial"/>
                <a:ea typeface="Source Han Sans CN"/>
              </a:rPr>
              <a:t>M11: Release of G4SEE VHE ion </a:t>
            </a:r>
            <a:r>
              <a:rPr lang="fr-CH" sz="3200" b="1" strike="noStrike" spc="-1" dirty="0" err="1">
                <a:solidFill>
                  <a:srgbClr val="0E75BD"/>
                </a:solidFill>
                <a:latin typeface="Arial"/>
                <a:ea typeface="Source Han Sans CN"/>
              </a:rPr>
              <a:t>tool</a:t>
            </a:r>
            <a:r>
              <a:rPr lang="fr-CH" sz="3200" b="1" strike="noStrike" spc="-1" dirty="0">
                <a:solidFill>
                  <a:srgbClr val="0E75BD"/>
                </a:solidFill>
                <a:latin typeface="Arial"/>
                <a:ea typeface="Source Han Sans CN"/>
              </a:rPr>
              <a:t> </a:t>
            </a:r>
            <a:r>
              <a:rPr lang="en-GB">
                <a:latin typeface="Arial"/>
                <a:cs typeface="Arial"/>
              </a:rPr>
              <a:t>(CERN, M1-24)</a:t>
            </a:r>
            <a:endParaRPr lang="fr-FR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1" name="PlaceHolder 2"/>
          <p:cNvSpPr>
            <a:spLocks noGrp="1"/>
          </p:cNvSpPr>
          <p:nvPr>
            <p:ph idx="1"/>
          </p:nvPr>
        </p:nvSpPr>
        <p:spPr>
          <a:xfrm>
            <a:off x="838200" y="1795128"/>
            <a:ext cx="6503280" cy="416669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2500" lnSpcReduction="10000"/>
          </a:bodyPr>
          <a:lstStyle/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F7941D"/>
              </a:buClr>
              <a:buFont typeface="Arial"/>
              <a:buChar char="•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New features are being tested and merged into public release: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Particle LET scoring (with multiple options);</a:t>
            </a:r>
          </a:p>
          <a:p>
            <a:pPr marL="864000" lvl="1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Simplified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E</a:t>
            </a:r>
            <a:r>
              <a:rPr lang="en-GB" sz="2000" b="0" strike="noStrike" spc="-1" baseline="-8000" dirty="0" err="1">
                <a:solidFill>
                  <a:srgbClr val="000000"/>
                </a:solidFill>
                <a:latin typeface="Arial"/>
              </a:rPr>
              <a:t>deposition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per nuclear reaction scoring;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Source Han Sans CN"/>
              </a:rPr>
              <a:t>MSc thesis has been submitted recently </a:t>
            </a:r>
            <a:br>
              <a:rPr lang="en-GB" sz="2000" dirty="0"/>
            </a:b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Source Han Sans CN"/>
              </a:rPr>
              <a:t>(author: Eva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  <a:ea typeface="Source Han Sans CN"/>
              </a:rPr>
              <a:t>Fialová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Source Han Sans CN"/>
              </a:rPr>
              <a:t>, 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supervisor: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Dávid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Lucsányi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F7941D"/>
              </a:buClr>
              <a:buFont typeface="Arial"/>
              <a:buChar char="•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Source Han Sans CN"/>
              </a:rPr>
              <a:t>Preparation of LET validation experiment with proton beam at PSI PIF facility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Source Han Sans CN"/>
              </a:rPr>
              <a:t>Similar study is foreseen later but with heavy ions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F7941D"/>
              </a:buClr>
              <a:buFont typeface="Arial"/>
              <a:buChar char="•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Source Han Sans CN"/>
              </a:rPr>
              <a:t>In parallel, integration of SEE scoring features into </a:t>
            </a:r>
            <a:br>
              <a:rPr lang="en-GB" sz="2000" dirty="0"/>
            </a:b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Source Han Sans CN"/>
              </a:rPr>
              <a:t>FLUKA v5 is ongoing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Source Han Sans CN"/>
              </a:rPr>
              <a:t>Regular SEE benchmark simulations both with G4SEE and FLUKA, also for VHE heavy ions 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HEARTS WP Leaders Meeting #5 &amp; Governing Board #1 - 14 May 2024</a:t>
            </a:r>
          </a:p>
        </p:txBody>
      </p:sp>
      <p:pic>
        <p:nvPicPr>
          <p:cNvPr id="692" name="Picture 691"/>
          <p:cNvPicPr/>
          <p:nvPr/>
        </p:nvPicPr>
        <p:blipFill>
          <a:blip r:embed="rId2"/>
          <a:stretch/>
        </p:blipFill>
        <p:spPr>
          <a:xfrm>
            <a:off x="7392144" y="1484784"/>
            <a:ext cx="3888432" cy="4536399"/>
          </a:xfrm>
          <a:prstGeom prst="rect">
            <a:avLst/>
          </a:prstGeom>
          <a:ln w="0">
            <a:noFill/>
          </a:ln>
        </p:spPr>
      </p:pic>
      <p:sp>
        <p:nvSpPr>
          <p:cNvPr id="693" name="Straight Connector 692"/>
          <p:cNvSpPr/>
          <p:nvPr/>
        </p:nvSpPr>
        <p:spPr>
          <a:xfrm flipV="1">
            <a:off x="6816080" y="4725144"/>
            <a:ext cx="1224136" cy="780251"/>
          </a:xfrm>
          <a:prstGeom prst="line">
            <a:avLst/>
          </a:prstGeom>
          <a:ln w="19080">
            <a:solidFill>
              <a:srgbClr val="3465A4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41400" rIns="99360" bIns="414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C37993-721A-BC34-502E-B4859C6A9EBA}"/>
              </a:ext>
            </a:extLst>
          </p:cNvPr>
          <p:cNvSpPr txBox="1"/>
          <p:nvPr/>
        </p:nvSpPr>
        <p:spPr>
          <a:xfrm>
            <a:off x="10438571" y="6492875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strike="noStrike" spc="-1" dirty="0" err="1">
                <a:solidFill>
                  <a:srgbClr val="000000"/>
                </a:solidFill>
                <a:latin typeface="Arial"/>
              </a:rPr>
              <a:t>Dávid</a:t>
            </a:r>
            <a:r>
              <a:rPr lang="en-GB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1800" b="0" strike="noStrike" spc="-1" dirty="0" err="1">
                <a:solidFill>
                  <a:srgbClr val="000000"/>
                </a:solidFill>
                <a:latin typeface="Arial"/>
              </a:rPr>
              <a:t>Lucsányi</a:t>
            </a:r>
            <a:endParaRPr lang="en-GB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B81A68-0725-445C-A121-1669D6BEC9DB}">
  <ds:schemaRefs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4222</TotalTime>
  <Words>804</Words>
  <Application>Microsoft Office PowerPoint</Application>
  <PresentationFormat>Widescreen</PresentationFormat>
  <Paragraphs>97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HEARTS Custom Slides</vt:lpstr>
      <vt:lpstr>HEARTS WP Leaders Meeting #5</vt:lpstr>
      <vt:lpstr>WP3 Deliverables and Milestones</vt:lpstr>
      <vt:lpstr>D3.1: Numerical characterization of the CHARM beamline and of detector response (CERN, M1-24)</vt:lpstr>
      <vt:lpstr>D3.1: Numerical characterization of the CHARM beamline and of detector response (CERN, M1-24)</vt:lpstr>
      <vt:lpstr>D3.2: Simulation of shielding materials and configurations for test setup standardization (GSI, TAS, M1-24)</vt:lpstr>
      <vt:lpstr>D3.2: Simulation of shielding materials and configurations for test setup standardization (GSI, TAS, M1-24)</vt:lpstr>
      <vt:lpstr>D3.3: GCR/SPE simulator optimizer software (GSI, M12-24)</vt:lpstr>
      <vt:lpstr>M11: Release of G4SEE VHE ion tool (CERN, M1-24)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Luigi Salvatore Esposito</cp:lastModifiedBy>
  <cp:revision>443</cp:revision>
  <dcterms:created xsi:type="dcterms:W3CDTF">2017-04-26T09:15:49Z</dcterms:created>
  <dcterms:modified xsi:type="dcterms:W3CDTF">2024-05-14T11:50:33Z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