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32"/>
  </p:notesMasterIdLst>
  <p:sldIdLst>
    <p:sldId id="273" r:id="rId3"/>
    <p:sldId id="257" r:id="rId4"/>
    <p:sldId id="278" r:id="rId5"/>
    <p:sldId id="276" r:id="rId6"/>
    <p:sldId id="279" r:id="rId7"/>
    <p:sldId id="282" r:id="rId8"/>
    <p:sldId id="268" r:id="rId9"/>
    <p:sldId id="286" r:id="rId10"/>
    <p:sldId id="270" r:id="rId11"/>
    <p:sldId id="287" r:id="rId12"/>
    <p:sldId id="288" r:id="rId13"/>
    <p:sldId id="290" r:id="rId14"/>
    <p:sldId id="269" r:id="rId15"/>
    <p:sldId id="296" r:id="rId16"/>
    <p:sldId id="291" r:id="rId17"/>
    <p:sldId id="297" r:id="rId18"/>
    <p:sldId id="298" r:id="rId19"/>
    <p:sldId id="303" r:id="rId20"/>
    <p:sldId id="299" r:id="rId21"/>
    <p:sldId id="305" r:id="rId22"/>
    <p:sldId id="300" r:id="rId23"/>
    <p:sldId id="304" r:id="rId24"/>
    <p:sldId id="295" r:id="rId25"/>
    <p:sldId id="271" r:id="rId26"/>
    <p:sldId id="292" r:id="rId27"/>
    <p:sldId id="272" r:id="rId28"/>
    <p:sldId id="293" r:id="rId29"/>
    <p:sldId id="294" r:id="rId30"/>
    <p:sldId id="301"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53" autoAdjust="0"/>
    <p:restoredTop sz="94660"/>
  </p:normalViewPr>
  <p:slideViewPr>
    <p:cSldViewPr snapToGrid="0">
      <p:cViewPr varScale="1">
        <p:scale>
          <a:sx n="101" d="100"/>
          <a:sy n="101" d="100"/>
        </p:scale>
        <p:origin x="83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mone Gerardin" userId="6c8dab82-f90c-4b5f-a744-444c55ecef58" providerId="ADAL" clId="{300DB22F-02DE-4171-A4F2-205511A129D2}"/>
    <pc:docChg chg="modSld">
      <pc:chgData name="Simone Gerardin" userId="6c8dab82-f90c-4b5f-a744-444c55ecef58" providerId="ADAL" clId="{300DB22F-02DE-4171-A4F2-205511A129D2}" dt="2024-05-14T09:06:38.685" v="448" actId="6549"/>
      <pc:docMkLst>
        <pc:docMk/>
      </pc:docMkLst>
      <pc:sldChg chg="modSp mod">
        <pc:chgData name="Simone Gerardin" userId="6c8dab82-f90c-4b5f-a744-444c55ecef58" providerId="ADAL" clId="{300DB22F-02DE-4171-A4F2-205511A129D2}" dt="2024-05-14T04:45:11.075" v="2" actId="20577"/>
        <pc:sldMkLst>
          <pc:docMk/>
          <pc:sldMk cId="2870417054" sldId="276"/>
        </pc:sldMkLst>
        <pc:spChg chg="mod">
          <ac:chgData name="Simone Gerardin" userId="6c8dab82-f90c-4b5f-a744-444c55ecef58" providerId="ADAL" clId="{300DB22F-02DE-4171-A4F2-205511A129D2}" dt="2024-05-14T04:45:11.075" v="2" actId="20577"/>
          <ac:spMkLst>
            <pc:docMk/>
            <pc:sldMk cId="2870417054" sldId="276"/>
            <ac:spMk id="5" creationId="{44D06184-DC5C-2E4D-B51E-3ADE2DA33312}"/>
          </ac:spMkLst>
        </pc:spChg>
      </pc:sldChg>
      <pc:sldChg chg="modSp mod">
        <pc:chgData name="Simone Gerardin" userId="6c8dab82-f90c-4b5f-a744-444c55ecef58" providerId="ADAL" clId="{300DB22F-02DE-4171-A4F2-205511A129D2}" dt="2024-05-14T04:45:37.534" v="23" actId="1038"/>
        <pc:sldMkLst>
          <pc:docMk/>
          <pc:sldMk cId="3928789808" sldId="282"/>
        </pc:sldMkLst>
        <pc:cxnChg chg="mod">
          <ac:chgData name="Simone Gerardin" userId="6c8dab82-f90c-4b5f-a744-444c55ecef58" providerId="ADAL" clId="{300DB22F-02DE-4171-A4F2-205511A129D2}" dt="2024-05-14T04:45:37.534" v="23" actId="1038"/>
          <ac:cxnSpMkLst>
            <pc:docMk/>
            <pc:sldMk cId="3928789808" sldId="282"/>
            <ac:cxnSpMk id="3" creationId="{9F6B18F9-E185-2098-899F-895239A06B30}"/>
          </ac:cxnSpMkLst>
        </pc:cxnChg>
      </pc:sldChg>
      <pc:sldChg chg="modSp mod">
        <pc:chgData name="Simone Gerardin" userId="6c8dab82-f90c-4b5f-a744-444c55ecef58" providerId="ADAL" clId="{300DB22F-02DE-4171-A4F2-205511A129D2}" dt="2024-05-14T09:06:38.685" v="448" actId="6549"/>
        <pc:sldMkLst>
          <pc:docMk/>
          <pc:sldMk cId="435375140" sldId="286"/>
        </pc:sldMkLst>
        <pc:spChg chg="mod">
          <ac:chgData name="Simone Gerardin" userId="6c8dab82-f90c-4b5f-a744-444c55ecef58" providerId="ADAL" clId="{300DB22F-02DE-4171-A4F2-205511A129D2}" dt="2024-05-14T09:06:38.685" v="448" actId="6549"/>
          <ac:spMkLst>
            <pc:docMk/>
            <pc:sldMk cId="435375140" sldId="286"/>
            <ac:spMk id="5" creationId="{44D06184-DC5C-2E4D-B51E-3ADE2DA33312}"/>
          </ac:spMkLst>
        </pc:spChg>
        <pc:spChg chg="mod">
          <ac:chgData name="Simone Gerardin" userId="6c8dab82-f90c-4b5f-a744-444c55ecef58" providerId="ADAL" clId="{300DB22F-02DE-4171-A4F2-205511A129D2}" dt="2024-05-14T04:51:18.730" v="440" actId="1037"/>
          <ac:spMkLst>
            <pc:docMk/>
            <pc:sldMk cId="435375140" sldId="286"/>
            <ac:spMk id="14" creationId="{4871FFB6-B7DD-8283-FE35-481A0E8858A0}"/>
          </ac:spMkLst>
        </pc:spChg>
        <pc:spChg chg="mod">
          <ac:chgData name="Simone Gerardin" userId="6c8dab82-f90c-4b5f-a744-444c55ecef58" providerId="ADAL" clId="{300DB22F-02DE-4171-A4F2-205511A129D2}" dt="2024-05-14T04:51:18.730" v="440" actId="1037"/>
          <ac:spMkLst>
            <pc:docMk/>
            <pc:sldMk cId="435375140" sldId="286"/>
            <ac:spMk id="15" creationId="{BB2076BC-9C5C-6F2E-4094-4D5129BB63CC}"/>
          </ac:spMkLst>
        </pc:spChg>
        <pc:picChg chg="mod">
          <ac:chgData name="Simone Gerardin" userId="6c8dab82-f90c-4b5f-a744-444c55ecef58" providerId="ADAL" clId="{300DB22F-02DE-4171-A4F2-205511A129D2}" dt="2024-05-14T04:51:18.730" v="440" actId="1037"/>
          <ac:picMkLst>
            <pc:docMk/>
            <pc:sldMk cId="435375140" sldId="286"/>
            <ac:picMk id="2" creationId="{87D2BA99-D519-47FC-8157-BAA00F2F6121}"/>
          </ac:picMkLst>
        </pc:picChg>
        <pc:picChg chg="mod">
          <ac:chgData name="Simone Gerardin" userId="6c8dab82-f90c-4b5f-a744-444c55ecef58" providerId="ADAL" clId="{300DB22F-02DE-4171-A4F2-205511A129D2}" dt="2024-05-14T04:51:18.730" v="440" actId="1037"/>
          <ac:picMkLst>
            <pc:docMk/>
            <pc:sldMk cId="435375140" sldId="286"/>
            <ac:picMk id="3" creationId="{015C857E-8D42-78F8-17A6-4FFFBCD6FAB6}"/>
          </ac:picMkLst>
        </pc:picChg>
      </pc:sldChg>
      <pc:sldChg chg="modSp mod">
        <pc:chgData name="Simone Gerardin" userId="6c8dab82-f90c-4b5f-a744-444c55ecef58" providerId="ADAL" clId="{300DB22F-02DE-4171-A4F2-205511A129D2}" dt="2024-05-14T04:48:34.272" v="155" actId="20577"/>
        <pc:sldMkLst>
          <pc:docMk/>
          <pc:sldMk cId="3131051381" sldId="290"/>
        </pc:sldMkLst>
        <pc:spChg chg="mod">
          <ac:chgData name="Simone Gerardin" userId="6c8dab82-f90c-4b5f-a744-444c55ecef58" providerId="ADAL" clId="{300DB22F-02DE-4171-A4F2-205511A129D2}" dt="2024-05-14T04:48:34.272" v="155" actId="20577"/>
          <ac:spMkLst>
            <pc:docMk/>
            <pc:sldMk cId="3131051381" sldId="290"/>
            <ac:spMk id="5" creationId="{44D06184-DC5C-2E4D-B51E-3ADE2DA3331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5EA42C-600B-4E63-941C-70B9CC47CC2B}" type="datetimeFigureOut">
              <a:rPr lang="en-GB" smtClean="0"/>
              <a:t>14/05/2024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F82ADC-4361-4369-8381-F7B87F3D178A}" type="slidenum">
              <a:rPr lang="en-GB" smtClean="0"/>
              <a:t>‹#›</a:t>
            </a:fld>
            <a:endParaRPr lang="en-GB"/>
          </a:p>
        </p:txBody>
      </p:sp>
    </p:spTree>
    <p:extLst>
      <p:ext uri="{BB962C8B-B14F-4D97-AF65-F5344CB8AC3E}">
        <p14:creationId xmlns:p14="http://schemas.microsoft.com/office/powerpoint/2010/main" val="3842926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80E07F2-6E62-47BB-9386-BB8798B712BB}" type="datetime1">
              <a:rPr lang="en-GB" smtClean="0"/>
              <a:t>14/05/2024</a:t>
            </a:fld>
            <a:endParaRPr lang="en-GB"/>
          </a:p>
        </p:txBody>
      </p:sp>
      <p:sp>
        <p:nvSpPr>
          <p:cNvPr id="5" name="Footer Placeholder 4"/>
          <p:cNvSpPr>
            <a:spLocks noGrp="1"/>
          </p:cNvSpPr>
          <p:nvPr>
            <p:ph type="ftr" sz="quarter" idx="11"/>
          </p:nvPr>
        </p:nvSpPr>
        <p:spPr/>
        <p:txBody>
          <a:bodyPr/>
          <a:lstStyle/>
          <a:p>
            <a:r>
              <a:rPr lang="en-US"/>
              <a:t>HEARTS 1st annual meeting, CERN, 06.02.2024</a:t>
            </a:r>
            <a:endParaRPr lang="en-GB"/>
          </a:p>
        </p:txBody>
      </p:sp>
      <p:sp>
        <p:nvSpPr>
          <p:cNvPr id="6" name="Slide Number Placeholder 5"/>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691573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84BE65B-633C-4D2D-9558-C5F24B4B4C43}" type="datetime1">
              <a:rPr lang="en-GB" smtClean="0"/>
              <a:t>14/05/2024</a:t>
            </a:fld>
            <a:endParaRPr lang="en-GB"/>
          </a:p>
        </p:txBody>
      </p:sp>
      <p:sp>
        <p:nvSpPr>
          <p:cNvPr id="5" name="Footer Placeholder 4"/>
          <p:cNvSpPr>
            <a:spLocks noGrp="1"/>
          </p:cNvSpPr>
          <p:nvPr>
            <p:ph type="ftr" sz="quarter" idx="11"/>
          </p:nvPr>
        </p:nvSpPr>
        <p:spPr/>
        <p:txBody>
          <a:bodyPr/>
          <a:lstStyle/>
          <a:p>
            <a:r>
              <a:rPr lang="en-US"/>
              <a:t>HEARTS 1st annual meeting, CERN, 06.02.2024</a:t>
            </a:r>
            <a:endParaRPr lang="en-GB"/>
          </a:p>
        </p:txBody>
      </p:sp>
      <p:sp>
        <p:nvSpPr>
          <p:cNvPr id="6" name="Slide Number Placeholder 5"/>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19763589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9641C23-05E1-4A7B-B305-DD7F51C192C8}" type="datetime1">
              <a:rPr lang="en-GB" smtClean="0"/>
              <a:t>14/05/2024</a:t>
            </a:fld>
            <a:endParaRPr lang="en-GB"/>
          </a:p>
        </p:txBody>
      </p:sp>
      <p:sp>
        <p:nvSpPr>
          <p:cNvPr id="5" name="Footer Placeholder 4"/>
          <p:cNvSpPr>
            <a:spLocks noGrp="1"/>
          </p:cNvSpPr>
          <p:nvPr>
            <p:ph type="ftr" sz="quarter" idx="11"/>
          </p:nvPr>
        </p:nvSpPr>
        <p:spPr/>
        <p:txBody>
          <a:bodyPr/>
          <a:lstStyle/>
          <a:p>
            <a:r>
              <a:rPr lang="en-US"/>
              <a:t>HEARTS 1st annual meeting, CERN, 06.02.2024</a:t>
            </a:r>
            <a:endParaRPr lang="en-GB"/>
          </a:p>
        </p:txBody>
      </p:sp>
      <p:sp>
        <p:nvSpPr>
          <p:cNvPr id="6" name="Slide Number Placeholder 5"/>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3666196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ver 1">
    <p:spTree>
      <p:nvGrpSpPr>
        <p:cNvPr id="1" name=""/>
        <p:cNvGrpSpPr/>
        <p:nvPr/>
      </p:nvGrpSpPr>
      <p:grpSpPr>
        <a:xfrm>
          <a:off x="0" y="0"/>
          <a:ext cx="0" cy="0"/>
          <a:chOff x="0" y="0"/>
          <a:chExt cx="0" cy="0"/>
        </a:xfrm>
      </p:grpSpPr>
      <p:sp>
        <p:nvSpPr>
          <p:cNvPr id="17" name="Forme libre 16">
            <a:extLst>
              <a:ext uri="{FF2B5EF4-FFF2-40B4-BE49-F238E27FC236}">
                <a16:creationId xmlns:a16="http://schemas.microsoft.com/office/drawing/2014/main" id="{01D007CE-2B22-A84F-9430-06A51C2B2531}"/>
              </a:ext>
            </a:extLst>
          </p:cNvPr>
          <p:cNvSpPr>
            <a:spLocks noChangeAspect="1"/>
          </p:cNvSpPr>
          <p:nvPr userDrawn="1"/>
        </p:nvSpPr>
        <p:spPr>
          <a:xfrm>
            <a:off x="7824192" y="3720679"/>
            <a:ext cx="4367808" cy="3137321"/>
          </a:xfrm>
          <a:custGeom>
            <a:avLst/>
            <a:gdLst>
              <a:gd name="connsiteX0" fmla="*/ 1063538 w 3863752"/>
              <a:gd name="connsiteY0" fmla="*/ 0 h 3137321"/>
              <a:gd name="connsiteX1" fmla="*/ 3820023 w 3863752"/>
              <a:gd name="connsiteY1" fmla="*/ 0 h 3137321"/>
              <a:gd name="connsiteX2" fmla="*/ 3863752 w 3863752"/>
              <a:gd name="connsiteY2" fmla="*/ 87458 h 3137321"/>
              <a:gd name="connsiteX3" fmla="*/ 3863752 w 3863752"/>
              <a:gd name="connsiteY3" fmla="*/ 3137321 h 3137321"/>
              <a:gd name="connsiteX4" fmla="*/ 505123 w 3863752"/>
              <a:gd name="connsiteY4" fmla="*/ 3137321 h 3137321"/>
              <a:gd name="connsiteX5" fmla="*/ 0 w 3863752"/>
              <a:gd name="connsiteY5" fmla="*/ 2127075 h 3137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3752" h="3137321">
                <a:moveTo>
                  <a:pt x="1063538" y="0"/>
                </a:moveTo>
                <a:lnTo>
                  <a:pt x="3820023" y="0"/>
                </a:lnTo>
                <a:lnTo>
                  <a:pt x="3863752" y="87458"/>
                </a:lnTo>
                <a:lnTo>
                  <a:pt x="3863752" y="3137321"/>
                </a:lnTo>
                <a:lnTo>
                  <a:pt x="505123" y="3137321"/>
                </a:lnTo>
                <a:lnTo>
                  <a:pt x="0" y="2127075"/>
                </a:lnTo>
                <a:close/>
              </a:path>
            </a:pathLst>
          </a:custGeom>
          <a:gradFill>
            <a:gsLst>
              <a:gs pos="0">
                <a:srgbClr val="F7941D">
                  <a:alpha val="75294"/>
                </a:srgbClr>
              </a:gs>
              <a:gs pos="100000">
                <a:srgbClr val="F7941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2" name="Forme libre 11">
            <a:extLst>
              <a:ext uri="{FF2B5EF4-FFF2-40B4-BE49-F238E27FC236}">
                <a16:creationId xmlns:a16="http://schemas.microsoft.com/office/drawing/2014/main" id="{492EB5F0-2B56-F54C-B5B5-C7062C4C0D84}"/>
              </a:ext>
            </a:extLst>
          </p:cNvPr>
          <p:cNvSpPr>
            <a:spLocks noChangeAspect="1"/>
          </p:cNvSpPr>
          <p:nvPr userDrawn="1"/>
        </p:nvSpPr>
        <p:spPr>
          <a:xfrm>
            <a:off x="0" y="0"/>
            <a:ext cx="6492044" cy="5847754"/>
          </a:xfrm>
          <a:custGeom>
            <a:avLst/>
            <a:gdLst>
              <a:gd name="connsiteX0" fmla="*/ 0 w 6492044"/>
              <a:gd name="connsiteY0" fmla="*/ 0 h 5847754"/>
              <a:gd name="connsiteX1" fmla="*/ 6109961 w 6492044"/>
              <a:gd name="connsiteY1" fmla="*/ 0 h 5847754"/>
              <a:gd name="connsiteX2" fmla="*/ 6168081 w 6492044"/>
              <a:gd name="connsiteY2" fmla="*/ 120649 h 5847754"/>
              <a:gd name="connsiteX3" fmla="*/ 6492044 w 6492044"/>
              <a:gd name="connsiteY3" fmla="*/ 1725296 h 5847754"/>
              <a:gd name="connsiteX4" fmla="*/ 2369586 w 6492044"/>
              <a:gd name="connsiteY4" fmla="*/ 5847754 h 5847754"/>
              <a:gd name="connsiteX5" fmla="*/ 64681 w 6492044"/>
              <a:gd name="connsiteY5" fmla="*/ 5143703 h 5847754"/>
              <a:gd name="connsiteX6" fmla="*/ 0 w 6492044"/>
              <a:gd name="connsiteY6" fmla="*/ 5097708 h 5847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92044" h="5847754">
                <a:moveTo>
                  <a:pt x="0" y="0"/>
                </a:moveTo>
                <a:lnTo>
                  <a:pt x="6109961" y="0"/>
                </a:lnTo>
                <a:lnTo>
                  <a:pt x="6168081" y="120649"/>
                </a:lnTo>
                <a:cubicBezTo>
                  <a:pt x="6376689" y="613853"/>
                  <a:pt x="6492044" y="1156103"/>
                  <a:pt x="6492044" y="1725296"/>
                </a:cubicBezTo>
                <a:cubicBezTo>
                  <a:pt x="6492044" y="4002067"/>
                  <a:pt x="4646357" y="5847754"/>
                  <a:pt x="2369586" y="5847754"/>
                </a:cubicBezTo>
                <a:cubicBezTo>
                  <a:pt x="1515797" y="5847754"/>
                  <a:pt x="722629" y="5588205"/>
                  <a:pt x="64681" y="5143703"/>
                </a:cubicBezTo>
                <a:lnTo>
                  <a:pt x="0" y="5097708"/>
                </a:lnTo>
                <a:close/>
              </a:path>
            </a:pathLst>
          </a:custGeom>
          <a:gradFill>
            <a:gsLst>
              <a:gs pos="0">
                <a:srgbClr val="0E75BD">
                  <a:alpha val="77647"/>
                </a:srgbClr>
              </a:gs>
              <a:gs pos="100000">
                <a:srgbClr val="0E75B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re 1">
            <a:extLst>
              <a:ext uri="{FF2B5EF4-FFF2-40B4-BE49-F238E27FC236}">
                <a16:creationId xmlns:a16="http://schemas.microsoft.com/office/drawing/2014/main" id="{1AB409FB-FE16-654F-A48C-AA8F0FA2EC7A}"/>
              </a:ext>
            </a:extLst>
          </p:cNvPr>
          <p:cNvSpPr>
            <a:spLocks noGrp="1"/>
          </p:cNvSpPr>
          <p:nvPr>
            <p:ph type="ctrTitle" hasCustomPrompt="1"/>
          </p:nvPr>
        </p:nvSpPr>
        <p:spPr>
          <a:xfrm>
            <a:off x="849711" y="980728"/>
            <a:ext cx="4788024" cy="2306637"/>
          </a:xfrm>
        </p:spPr>
        <p:txBody>
          <a:bodyPr anchor="b">
            <a:normAutofit/>
          </a:bodyPr>
          <a:lstStyle>
            <a:lvl1pPr algn="l">
              <a:defRPr sz="3600">
                <a:solidFill>
                  <a:schemeClr val="bg1"/>
                </a:solidFill>
              </a:defRPr>
            </a:lvl1pPr>
          </a:lstStyle>
          <a:p>
            <a:r>
              <a:rPr lang="en-US" dirty="0"/>
              <a:t>Click to add title</a:t>
            </a:r>
            <a:endParaRPr lang="en-GB" dirty="0"/>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408368" y="478496"/>
            <a:ext cx="2539213" cy="2520280"/>
          </a:xfrm>
          <a:prstGeom prst="rect">
            <a:avLst/>
          </a:prstGeom>
        </p:spPr>
      </p:pic>
      <p:sp>
        <p:nvSpPr>
          <p:cNvPr id="7" name="Espace réservé du texte 6">
            <a:extLst>
              <a:ext uri="{FF2B5EF4-FFF2-40B4-BE49-F238E27FC236}">
                <a16:creationId xmlns:a16="http://schemas.microsoft.com/office/drawing/2014/main" id="{A27DDABB-80D6-7A44-AF74-17ECBC3B4CE1}"/>
              </a:ext>
            </a:extLst>
          </p:cNvPr>
          <p:cNvSpPr>
            <a:spLocks noGrp="1"/>
          </p:cNvSpPr>
          <p:nvPr>
            <p:ph type="body" sz="quarter" idx="13" hasCustomPrompt="1"/>
          </p:nvPr>
        </p:nvSpPr>
        <p:spPr>
          <a:xfrm>
            <a:off x="849313" y="3692946"/>
            <a:ext cx="4787900" cy="943844"/>
          </a:xfrm>
        </p:spPr>
        <p:txBody>
          <a:bodyPr>
            <a:normAutofit/>
          </a:bodyPr>
          <a:lstStyle>
            <a:lvl1pPr marL="0" indent="0">
              <a:buNone/>
              <a:defRPr sz="2400">
                <a:solidFill>
                  <a:schemeClr val="bg1"/>
                </a:solidFill>
              </a:defRPr>
            </a:lvl1pPr>
          </a:lstStyle>
          <a:p>
            <a:r>
              <a:rPr lang="en-GB" dirty="0"/>
              <a:t>Venue / Date / Event / Subtitle</a:t>
            </a:r>
          </a:p>
        </p:txBody>
      </p:sp>
      <p:sp>
        <p:nvSpPr>
          <p:cNvPr id="15" name="Espace réservé du texte 6">
            <a:extLst>
              <a:ext uri="{FF2B5EF4-FFF2-40B4-BE49-F238E27FC236}">
                <a16:creationId xmlns:a16="http://schemas.microsoft.com/office/drawing/2014/main" id="{E619D990-229C-B64F-BD54-4DC1BFEACAA5}"/>
              </a:ext>
            </a:extLst>
          </p:cNvPr>
          <p:cNvSpPr>
            <a:spLocks noGrp="1"/>
          </p:cNvSpPr>
          <p:nvPr>
            <p:ph type="body" sz="quarter" idx="14" hasCustomPrompt="1"/>
          </p:nvPr>
        </p:nvSpPr>
        <p:spPr>
          <a:xfrm>
            <a:off x="849313" y="4636790"/>
            <a:ext cx="4787900" cy="943844"/>
          </a:xfrm>
        </p:spPr>
        <p:txBody>
          <a:bodyPr>
            <a:normAutofit/>
          </a:bodyPr>
          <a:lstStyle>
            <a:lvl1pPr marL="0" indent="0">
              <a:buNone/>
              <a:defRPr sz="1800">
                <a:solidFill>
                  <a:schemeClr val="bg1"/>
                </a:solidFill>
              </a:defRPr>
            </a:lvl1pPr>
          </a:lstStyle>
          <a:p>
            <a:r>
              <a:rPr lang="en-GB" dirty="0" err="1"/>
              <a:t>Indico</a:t>
            </a:r>
            <a:r>
              <a:rPr lang="en-GB" dirty="0"/>
              <a:t> link</a:t>
            </a:r>
          </a:p>
        </p:txBody>
      </p:sp>
      <p:cxnSp>
        <p:nvCxnSpPr>
          <p:cNvPr id="11" name="Connecteur droit 10">
            <a:extLst>
              <a:ext uri="{FF2B5EF4-FFF2-40B4-BE49-F238E27FC236}">
                <a16:creationId xmlns:a16="http://schemas.microsoft.com/office/drawing/2014/main" id="{58338CFE-476A-7D45-8A7D-5D43BD208691}"/>
              </a:ext>
            </a:extLst>
          </p:cNvPr>
          <p:cNvCxnSpPr>
            <a:cxnSpLocks/>
          </p:cNvCxnSpPr>
          <p:nvPr userDrawn="1"/>
        </p:nvCxnSpPr>
        <p:spPr>
          <a:xfrm>
            <a:off x="849313" y="3506553"/>
            <a:ext cx="23939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Image 12">
            <a:extLst>
              <a:ext uri="{FF2B5EF4-FFF2-40B4-BE49-F238E27FC236}">
                <a16:creationId xmlns:a16="http://schemas.microsoft.com/office/drawing/2014/main" id="{F9AE92C9-2541-124E-A2B7-5084F0F6B609}"/>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55150" y="36537"/>
            <a:ext cx="1581114" cy="1304232"/>
          </a:xfrm>
          <a:prstGeom prst="rect">
            <a:avLst/>
          </a:prstGeom>
        </p:spPr>
      </p:pic>
      <p:pic>
        <p:nvPicPr>
          <p:cNvPr id="16" name="Image 15">
            <a:extLst>
              <a:ext uri="{FF2B5EF4-FFF2-40B4-BE49-F238E27FC236}">
                <a16:creationId xmlns:a16="http://schemas.microsoft.com/office/drawing/2014/main" id="{29651E6E-B7B8-A346-8987-60FCF6A79431}"/>
              </a:ext>
            </a:extLst>
          </p:cNvPr>
          <p:cNvPicPr>
            <a:picLocks noChangeAspect="1"/>
          </p:cNvPicPr>
          <p:nvPr userDrawn="1"/>
        </p:nvPicPr>
        <p:blipFill>
          <a:blip r:embed="rId4"/>
          <a:stretch>
            <a:fillRect/>
          </a:stretch>
        </p:blipFill>
        <p:spPr>
          <a:xfrm>
            <a:off x="354100" y="5962696"/>
            <a:ext cx="3384376" cy="707431"/>
          </a:xfrm>
          <a:prstGeom prst="rect">
            <a:avLst/>
          </a:prstGeom>
        </p:spPr>
      </p:pic>
      <p:sp>
        <p:nvSpPr>
          <p:cNvPr id="14" name="Rectangle 13">
            <a:extLst>
              <a:ext uri="{FF2B5EF4-FFF2-40B4-BE49-F238E27FC236}">
                <a16:creationId xmlns:a16="http://schemas.microsoft.com/office/drawing/2014/main" id="{2A85E14A-90D4-8243-95E9-7270812D2B7E}"/>
              </a:ext>
            </a:extLst>
          </p:cNvPr>
          <p:cNvSpPr/>
          <p:nvPr userDrawn="1"/>
        </p:nvSpPr>
        <p:spPr>
          <a:xfrm>
            <a:off x="3738477" y="6012876"/>
            <a:ext cx="4085716" cy="577081"/>
          </a:xfrm>
          <a:prstGeom prst="rect">
            <a:avLst/>
          </a:prstGeom>
        </p:spPr>
        <p:txBody>
          <a:bodyPr wrap="square">
            <a:spAutoFit/>
          </a:bodyPr>
          <a:lstStyle/>
          <a:p>
            <a:pPr algn="just"/>
            <a:r>
              <a:rPr lang="en-GB" sz="1050" b="0" i="0" u="none" strike="noStrike" noProof="0" dirty="0">
                <a:solidFill>
                  <a:srgbClr val="034DA3"/>
                </a:solidFill>
                <a:effectLst/>
                <a:latin typeface="+mj-lt"/>
              </a:rPr>
              <a:t>HEARTS is a project funded by the European Union under</a:t>
            </a:r>
            <a:br>
              <a:rPr lang="en-GB" sz="1050" b="0" i="0" u="none" strike="noStrike" noProof="0" dirty="0">
                <a:solidFill>
                  <a:srgbClr val="034DA3"/>
                </a:solidFill>
                <a:effectLst/>
                <a:latin typeface="+mj-lt"/>
              </a:rPr>
            </a:br>
            <a:r>
              <a:rPr lang="en-GB" sz="1050" b="0" i="0" u="none" strike="noStrike" noProof="0" dirty="0">
                <a:solidFill>
                  <a:srgbClr val="034DA3"/>
                </a:solidFill>
                <a:effectLst/>
                <a:latin typeface="+mj-lt"/>
              </a:rPr>
              <a:t>GA No 101082402, through the Space Work Programme of the European Commission.</a:t>
            </a:r>
            <a:endParaRPr lang="en-GB" sz="1050" noProof="0" dirty="0">
              <a:solidFill>
                <a:srgbClr val="034DA3"/>
              </a:solidFill>
              <a:latin typeface="+mj-lt"/>
            </a:endParaRPr>
          </a:p>
        </p:txBody>
      </p:sp>
      <p:sp>
        <p:nvSpPr>
          <p:cNvPr id="18" name="Espace réservé du texte 19">
            <a:extLst>
              <a:ext uri="{FF2B5EF4-FFF2-40B4-BE49-F238E27FC236}">
                <a16:creationId xmlns:a16="http://schemas.microsoft.com/office/drawing/2014/main" id="{47E47CA7-7740-3045-BABA-ECC909E1E24B}"/>
              </a:ext>
            </a:extLst>
          </p:cNvPr>
          <p:cNvSpPr>
            <a:spLocks noGrp="1"/>
          </p:cNvSpPr>
          <p:nvPr>
            <p:ph type="body" sz="quarter" idx="12" hasCustomPrompt="1"/>
          </p:nvPr>
        </p:nvSpPr>
        <p:spPr>
          <a:xfrm>
            <a:off x="8760296" y="4797152"/>
            <a:ext cx="3024435" cy="1296987"/>
          </a:xfrm>
        </p:spPr>
        <p:txBody>
          <a:bodyPr>
            <a:normAutofit/>
          </a:bodyPr>
          <a:lstStyle>
            <a:lvl1pPr marL="0" marR="0" indent="0" algn="l" defTabSz="457200" rtl="0" eaLnBrk="1" fontAlgn="auto" latinLnBrk="0" hangingPunct="1">
              <a:lnSpc>
                <a:spcPct val="100000"/>
              </a:lnSpc>
              <a:spcBef>
                <a:spcPts val="0"/>
              </a:spcBef>
              <a:spcAft>
                <a:spcPts val="0"/>
              </a:spcAft>
              <a:buClrTx/>
              <a:buSzTx/>
              <a:buFontTx/>
              <a:buNone/>
              <a:tabLst/>
              <a:defRPr sz="2000">
                <a:solidFill>
                  <a:schemeClr val="bg1"/>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Speaker / Project / Organisation</a:t>
            </a:r>
          </a:p>
        </p:txBody>
      </p:sp>
    </p:spTree>
    <p:extLst>
      <p:ext uri="{BB962C8B-B14F-4D97-AF65-F5344CB8AC3E}">
        <p14:creationId xmlns:p14="http://schemas.microsoft.com/office/powerpoint/2010/main" val="34515654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sp>
        <p:nvSpPr>
          <p:cNvPr id="17" name="Forme libre 16">
            <a:extLst>
              <a:ext uri="{FF2B5EF4-FFF2-40B4-BE49-F238E27FC236}">
                <a16:creationId xmlns:a16="http://schemas.microsoft.com/office/drawing/2014/main" id="{01D007CE-2B22-A84F-9430-06A51C2B2531}"/>
              </a:ext>
            </a:extLst>
          </p:cNvPr>
          <p:cNvSpPr>
            <a:spLocks noChangeAspect="1"/>
          </p:cNvSpPr>
          <p:nvPr userDrawn="1"/>
        </p:nvSpPr>
        <p:spPr>
          <a:xfrm>
            <a:off x="7824192" y="3720679"/>
            <a:ext cx="4367808" cy="3137321"/>
          </a:xfrm>
          <a:custGeom>
            <a:avLst/>
            <a:gdLst>
              <a:gd name="connsiteX0" fmla="*/ 1063538 w 3863752"/>
              <a:gd name="connsiteY0" fmla="*/ 0 h 3137321"/>
              <a:gd name="connsiteX1" fmla="*/ 3820023 w 3863752"/>
              <a:gd name="connsiteY1" fmla="*/ 0 h 3137321"/>
              <a:gd name="connsiteX2" fmla="*/ 3863752 w 3863752"/>
              <a:gd name="connsiteY2" fmla="*/ 87458 h 3137321"/>
              <a:gd name="connsiteX3" fmla="*/ 3863752 w 3863752"/>
              <a:gd name="connsiteY3" fmla="*/ 3137321 h 3137321"/>
              <a:gd name="connsiteX4" fmla="*/ 505123 w 3863752"/>
              <a:gd name="connsiteY4" fmla="*/ 3137321 h 3137321"/>
              <a:gd name="connsiteX5" fmla="*/ 0 w 3863752"/>
              <a:gd name="connsiteY5" fmla="*/ 2127075 h 3137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3752" h="3137321">
                <a:moveTo>
                  <a:pt x="1063538" y="0"/>
                </a:moveTo>
                <a:lnTo>
                  <a:pt x="3820023" y="0"/>
                </a:lnTo>
                <a:lnTo>
                  <a:pt x="3863752" y="87458"/>
                </a:lnTo>
                <a:lnTo>
                  <a:pt x="3863752" y="3137321"/>
                </a:lnTo>
                <a:lnTo>
                  <a:pt x="505123" y="3137321"/>
                </a:lnTo>
                <a:lnTo>
                  <a:pt x="0" y="2127075"/>
                </a:lnTo>
                <a:close/>
              </a:path>
            </a:pathLst>
          </a:custGeom>
          <a:gradFill>
            <a:gsLst>
              <a:gs pos="0">
                <a:srgbClr val="0E75BD">
                  <a:alpha val="78000"/>
                </a:srgbClr>
              </a:gs>
              <a:gs pos="100000">
                <a:srgbClr val="0E75B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2" name="Forme libre 11">
            <a:extLst>
              <a:ext uri="{FF2B5EF4-FFF2-40B4-BE49-F238E27FC236}">
                <a16:creationId xmlns:a16="http://schemas.microsoft.com/office/drawing/2014/main" id="{492EB5F0-2B56-F54C-B5B5-C7062C4C0D84}"/>
              </a:ext>
            </a:extLst>
          </p:cNvPr>
          <p:cNvSpPr>
            <a:spLocks noChangeAspect="1"/>
          </p:cNvSpPr>
          <p:nvPr userDrawn="1"/>
        </p:nvSpPr>
        <p:spPr>
          <a:xfrm>
            <a:off x="0" y="0"/>
            <a:ext cx="6492044" cy="5847754"/>
          </a:xfrm>
          <a:custGeom>
            <a:avLst/>
            <a:gdLst>
              <a:gd name="connsiteX0" fmla="*/ 0 w 6492044"/>
              <a:gd name="connsiteY0" fmla="*/ 0 h 5847754"/>
              <a:gd name="connsiteX1" fmla="*/ 6109961 w 6492044"/>
              <a:gd name="connsiteY1" fmla="*/ 0 h 5847754"/>
              <a:gd name="connsiteX2" fmla="*/ 6168081 w 6492044"/>
              <a:gd name="connsiteY2" fmla="*/ 120649 h 5847754"/>
              <a:gd name="connsiteX3" fmla="*/ 6492044 w 6492044"/>
              <a:gd name="connsiteY3" fmla="*/ 1725296 h 5847754"/>
              <a:gd name="connsiteX4" fmla="*/ 2369586 w 6492044"/>
              <a:gd name="connsiteY4" fmla="*/ 5847754 h 5847754"/>
              <a:gd name="connsiteX5" fmla="*/ 64681 w 6492044"/>
              <a:gd name="connsiteY5" fmla="*/ 5143703 h 5847754"/>
              <a:gd name="connsiteX6" fmla="*/ 0 w 6492044"/>
              <a:gd name="connsiteY6" fmla="*/ 5097708 h 5847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92044" h="5847754">
                <a:moveTo>
                  <a:pt x="0" y="0"/>
                </a:moveTo>
                <a:lnTo>
                  <a:pt x="6109961" y="0"/>
                </a:lnTo>
                <a:lnTo>
                  <a:pt x="6168081" y="120649"/>
                </a:lnTo>
                <a:cubicBezTo>
                  <a:pt x="6376689" y="613853"/>
                  <a:pt x="6492044" y="1156103"/>
                  <a:pt x="6492044" y="1725296"/>
                </a:cubicBezTo>
                <a:cubicBezTo>
                  <a:pt x="6492044" y="4002067"/>
                  <a:pt x="4646357" y="5847754"/>
                  <a:pt x="2369586" y="5847754"/>
                </a:cubicBezTo>
                <a:cubicBezTo>
                  <a:pt x="1515797" y="5847754"/>
                  <a:pt x="722629" y="5588205"/>
                  <a:pt x="64681" y="5143703"/>
                </a:cubicBezTo>
                <a:lnTo>
                  <a:pt x="0" y="5097708"/>
                </a:lnTo>
                <a:close/>
              </a:path>
            </a:pathLst>
          </a:custGeom>
          <a:gradFill>
            <a:gsLst>
              <a:gs pos="0">
                <a:srgbClr val="F7941D">
                  <a:alpha val="78000"/>
                </a:srgbClr>
              </a:gs>
              <a:gs pos="100000">
                <a:srgbClr val="F7941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re 1">
            <a:extLst>
              <a:ext uri="{FF2B5EF4-FFF2-40B4-BE49-F238E27FC236}">
                <a16:creationId xmlns:a16="http://schemas.microsoft.com/office/drawing/2014/main" id="{1AB409FB-FE16-654F-A48C-AA8F0FA2EC7A}"/>
              </a:ext>
            </a:extLst>
          </p:cNvPr>
          <p:cNvSpPr>
            <a:spLocks noGrp="1"/>
          </p:cNvSpPr>
          <p:nvPr>
            <p:ph type="ctrTitle" hasCustomPrompt="1"/>
          </p:nvPr>
        </p:nvSpPr>
        <p:spPr>
          <a:xfrm>
            <a:off x="849711" y="980728"/>
            <a:ext cx="4788024" cy="2306637"/>
          </a:xfrm>
        </p:spPr>
        <p:txBody>
          <a:bodyPr anchor="b">
            <a:normAutofit/>
          </a:bodyPr>
          <a:lstStyle>
            <a:lvl1pPr algn="l">
              <a:defRPr sz="3600">
                <a:solidFill>
                  <a:schemeClr val="bg1"/>
                </a:solidFill>
              </a:defRPr>
            </a:lvl1pPr>
          </a:lstStyle>
          <a:p>
            <a:r>
              <a:rPr lang="en-US" dirty="0"/>
              <a:t>Click to add title</a:t>
            </a:r>
            <a:endParaRPr lang="en-GB" dirty="0"/>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408368" y="478496"/>
            <a:ext cx="2539213" cy="2520280"/>
          </a:xfrm>
          <a:prstGeom prst="rect">
            <a:avLst/>
          </a:prstGeom>
        </p:spPr>
      </p:pic>
      <p:sp>
        <p:nvSpPr>
          <p:cNvPr id="20" name="Espace réservé du texte 19">
            <a:extLst>
              <a:ext uri="{FF2B5EF4-FFF2-40B4-BE49-F238E27FC236}">
                <a16:creationId xmlns:a16="http://schemas.microsoft.com/office/drawing/2014/main" id="{6B2711DB-729B-FB43-A929-343DC56F6A87}"/>
              </a:ext>
            </a:extLst>
          </p:cNvPr>
          <p:cNvSpPr>
            <a:spLocks noGrp="1"/>
          </p:cNvSpPr>
          <p:nvPr>
            <p:ph type="body" sz="quarter" idx="12" hasCustomPrompt="1"/>
          </p:nvPr>
        </p:nvSpPr>
        <p:spPr>
          <a:xfrm>
            <a:off x="8760296" y="4797152"/>
            <a:ext cx="3024435" cy="1296987"/>
          </a:xfrm>
        </p:spPr>
        <p:txBody>
          <a:bodyPr>
            <a:normAutofit/>
          </a:bodyPr>
          <a:lstStyle>
            <a:lvl1pPr marL="0" marR="0" indent="0" algn="l" defTabSz="457200" rtl="0" eaLnBrk="1" fontAlgn="auto" latinLnBrk="0" hangingPunct="1">
              <a:lnSpc>
                <a:spcPct val="100000"/>
              </a:lnSpc>
              <a:spcBef>
                <a:spcPts val="0"/>
              </a:spcBef>
              <a:spcAft>
                <a:spcPts val="0"/>
              </a:spcAft>
              <a:buClrTx/>
              <a:buSzTx/>
              <a:buFontTx/>
              <a:buNone/>
              <a:tabLst/>
              <a:defRPr sz="2000">
                <a:solidFill>
                  <a:schemeClr val="bg1"/>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Speaker / Project / Organisation</a:t>
            </a:r>
          </a:p>
        </p:txBody>
      </p:sp>
      <p:pic>
        <p:nvPicPr>
          <p:cNvPr id="10" name="Image 9">
            <a:extLst>
              <a:ext uri="{FF2B5EF4-FFF2-40B4-BE49-F238E27FC236}">
                <a16:creationId xmlns:a16="http://schemas.microsoft.com/office/drawing/2014/main" id="{1F1259DD-5387-514D-A9E9-7FC54BA740BB}"/>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55150" y="36537"/>
            <a:ext cx="1581114" cy="1304232"/>
          </a:xfrm>
          <a:prstGeom prst="rect">
            <a:avLst/>
          </a:prstGeom>
        </p:spPr>
      </p:pic>
      <p:sp>
        <p:nvSpPr>
          <p:cNvPr id="7" name="Espace réservé du texte 6">
            <a:extLst>
              <a:ext uri="{FF2B5EF4-FFF2-40B4-BE49-F238E27FC236}">
                <a16:creationId xmlns:a16="http://schemas.microsoft.com/office/drawing/2014/main" id="{A27DDABB-80D6-7A44-AF74-17ECBC3B4CE1}"/>
              </a:ext>
            </a:extLst>
          </p:cNvPr>
          <p:cNvSpPr>
            <a:spLocks noGrp="1"/>
          </p:cNvSpPr>
          <p:nvPr>
            <p:ph type="body" sz="quarter" idx="13" hasCustomPrompt="1"/>
          </p:nvPr>
        </p:nvSpPr>
        <p:spPr>
          <a:xfrm>
            <a:off x="849313" y="3692946"/>
            <a:ext cx="4787900" cy="943844"/>
          </a:xfrm>
        </p:spPr>
        <p:txBody>
          <a:bodyPr>
            <a:normAutofit/>
          </a:bodyPr>
          <a:lstStyle>
            <a:lvl1pPr marL="0" indent="0">
              <a:buNone/>
              <a:defRPr sz="2400">
                <a:solidFill>
                  <a:schemeClr val="bg1"/>
                </a:solidFill>
              </a:defRPr>
            </a:lvl1pPr>
          </a:lstStyle>
          <a:p>
            <a:r>
              <a:rPr lang="en-GB" dirty="0"/>
              <a:t>Venue / Date / Event / Subtitle</a:t>
            </a:r>
          </a:p>
        </p:txBody>
      </p:sp>
      <p:sp>
        <p:nvSpPr>
          <p:cNvPr id="15" name="Espace réservé du texte 6">
            <a:extLst>
              <a:ext uri="{FF2B5EF4-FFF2-40B4-BE49-F238E27FC236}">
                <a16:creationId xmlns:a16="http://schemas.microsoft.com/office/drawing/2014/main" id="{E619D990-229C-B64F-BD54-4DC1BFEACAA5}"/>
              </a:ext>
            </a:extLst>
          </p:cNvPr>
          <p:cNvSpPr>
            <a:spLocks noGrp="1"/>
          </p:cNvSpPr>
          <p:nvPr>
            <p:ph type="body" sz="quarter" idx="14" hasCustomPrompt="1"/>
          </p:nvPr>
        </p:nvSpPr>
        <p:spPr>
          <a:xfrm>
            <a:off x="849313" y="4636790"/>
            <a:ext cx="4310583" cy="943844"/>
          </a:xfrm>
        </p:spPr>
        <p:txBody>
          <a:bodyPr>
            <a:normAutofit/>
          </a:bodyPr>
          <a:lstStyle>
            <a:lvl1pPr marL="0" indent="0">
              <a:buNone/>
              <a:defRPr sz="1800">
                <a:solidFill>
                  <a:schemeClr val="bg1"/>
                </a:solidFill>
              </a:defRPr>
            </a:lvl1pPr>
          </a:lstStyle>
          <a:p>
            <a:r>
              <a:rPr lang="en-GB" dirty="0" err="1"/>
              <a:t>Indico</a:t>
            </a:r>
            <a:r>
              <a:rPr lang="en-GB" dirty="0"/>
              <a:t> link</a:t>
            </a:r>
          </a:p>
        </p:txBody>
      </p:sp>
      <p:cxnSp>
        <p:nvCxnSpPr>
          <p:cNvPr id="11" name="Connecteur droit 10">
            <a:extLst>
              <a:ext uri="{FF2B5EF4-FFF2-40B4-BE49-F238E27FC236}">
                <a16:creationId xmlns:a16="http://schemas.microsoft.com/office/drawing/2014/main" id="{58338CFE-476A-7D45-8A7D-5D43BD208691}"/>
              </a:ext>
            </a:extLst>
          </p:cNvPr>
          <p:cNvCxnSpPr>
            <a:cxnSpLocks/>
          </p:cNvCxnSpPr>
          <p:nvPr userDrawn="1"/>
        </p:nvCxnSpPr>
        <p:spPr>
          <a:xfrm>
            <a:off x="849313" y="3506553"/>
            <a:ext cx="23939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Image 17">
            <a:extLst>
              <a:ext uri="{FF2B5EF4-FFF2-40B4-BE49-F238E27FC236}">
                <a16:creationId xmlns:a16="http://schemas.microsoft.com/office/drawing/2014/main" id="{F130E4E1-05B6-7C43-9016-FE71D26854A3}"/>
              </a:ext>
            </a:extLst>
          </p:cNvPr>
          <p:cNvPicPr>
            <a:picLocks noChangeAspect="1"/>
          </p:cNvPicPr>
          <p:nvPr userDrawn="1"/>
        </p:nvPicPr>
        <p:blipFill>
          <a:blip r:embed="rId4"/>
          <a:stretch>
            <a:fillRect/>
          </a:stretch>
        </p:blipFill>
        <p:spPr>
          <a:xfrm>
            <a:off x="354100" y="5962696"/>
            <a:ext cx="3384376" cy="707431"/>
          </a:xfrm>
          <a:prstGeom prst="rect">
            <a:avLst/>
          </a:prstGeom>
        </p:spPr>
      </p:pic>
      <p:sp>
        <p:nvSpPr>
          <p:cNvPr id="3" name="Rectangle 2">
            <a:extLst>
              <a:ext uri="{FF2B5EF4-FFF2-40B4-BE49-F238E27FC236}">
                <a16:creationId xmlns:a16="http://schemas.microsoft.com/office/drawing/2014/main" id="{E4D51DE2-F2D5-664F-8E6E-066D88DE59CE}"/>
              </a:ext>
            </a:extLst>
          </p:cNvPr>
          <p:cNvSpPr/>
          <p:nvPr userDrawn="1"/>
        </p:nvSpPr>
        <p:spPr>
          <a:xfrm>
            <a:off x="3738477" y="6012876"/>
            <a:ext cx="4085716" cy="577081"/>
          </a:xfrm>
          <a:prstGeom prst="rect">
            <a:avLst/>
          </a:prstGeom>
        </p:spPr>
        <p:txBody>
          <a:bodyPr wrap="square">
            <a:spAutoFit/>
          </a:bodyPr>
          <a:lstStyle/>
          <a:p>
            <a:pPr algn="just"/>
            <a:r>
              <a:rPr lang="en-GB" sz="1050" b="0" i="0" u="none" strike="noStrike" kern="1200" noProof="0" dirty="0">
                <a:solidFill>
                  <a:srgbClr val="034DA3"/>
                </a:solidFill>
                <a:effectLst/>
                <a:latin typeface="+mn-lt"/>
                <a:ea typeface="+mn-ea"/>
                <a:cs typeface="+mn-cs"/>
              </a:rPr>
              <a:t>HEARTS is a project funded by the European Union under</a:t>
            </a:r>
            <a:br>
              <a:rPr lang="en-GB" sz="1050" b="0" i="0" u="none" strike="noStrike" kern="1200" noProof="0" dirty="0">
                <a:solidFill>
                  <a:srgbClr val="034DA3"/>
                </a:solidFill>
                <a:effectLst/>
                <a:latin typeface="+mn-lt"/>
                <a:ea typeface="+mn-ea"/>
                <a:cs typeface="+mn-cs"/>
              </a:rPr>
            </a:br>
            <a:r>
              <a:rPr lang="en-GB" sz="1050" b="0" i="0" u="none" strike="noStrike" kern="1200" noProof="0" dirty="0">
                <a:solidFill>
                  <a:srgbClr val="034DA3"/>
                </a:solidFill>
                <a:effectLst/>
                <a:latin typeface="+mn-lt"/>
                <a:ea typeface="+mn-ea"/>
                <a:cs typeface="+mn-cs"/>
              </a:rPr>
              <a:t>GA No 101082402, through the Space Work Programme of the European Commission.</a:t>
            </a:r>
            <a:endParaRPr lang="en-GB" sz="1050" kern="1200" noProof="0" dirty="0">
              <a:solidFill>
                <a:srgbClr val="034DA3"/>
              </a:solidFill>
              <a:latin typeface="+mn-lt"/>
              <a:ea typeface="+mn-ea"/>
              <a:cs typeface="+mn-cs"/>
            </a:endParaRPr>
          </a:p>
        </p:txBody>
      </p:sp>
    </p:spTree>
    <p:extLst>
      <p:ext uri="{BB962C8B-B14F-4D97-AF65-F5344CB8AC3E}">
        <p14:creationId xmlns:p14="http://schemas.microsoft.com/office/powerpoint/2010/main" val="22269002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nd cover 1">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E742813B-0633-0544-A04E-04F47F8BE67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375" y="0"/>
            <a:ext cx="12200375" cy="6858000"/>
          </a:xfrm>
          <a:prstGeom prst="rect">
            <a:avLst/>
          </a:prstGeom>
        </p:spPr>
      </p:pic>
      <p:sp>
        <p:nvSpPr>
          <p:cNvPr id="9" name="Rectangle 8">
            <a:extLst>
              <a:ext uri="{FF2B5EF4-FFF2-40B4-BE49-F238E27FC236}">
                <a16:creationId xmlns:a16="http://schemas.microsoft.com/office/drawing/2014/main" id="{19519BC1-B890-F948-8745-624D9370C6C4}"/>
              </a:ext>
            </a:extLst>
          </p:cNvPr>
          <p:cNvSpPr/>
          <p:nvPr userDrawn="1"/>
        </p:nvSpPr>
        <p:spPr>
          <a:xfrm>
            <a:off x="-8375" y="0"/>
            <a:ext cx="12200375" cy="68580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9192343" y="3907355"/>
            <a:ext cx="2539213" cy="2520280"/>
          </a:xfrm>
          <a:prstGeom prst="rect">
            <a:avLst/>
          </a:prstGeom>
        </p:spPr>
      </p:pic>
      <p:pic>
        <p:nvPicPr>
          <p:cNvPr id="3" name="Image 2">
            <a:extLst>
              <a:ext uri="{FF2B5EF4-FFF2-40B4-BE49-F238E27FC236}">
                <a16:creationId xmlns:a16="http://schemas.microsoft.com/office/drawing/2014/main" id="{C0AB077F-05B7-2842-8A78-2A1043843925}"/>
              </a:ext>
            </a:extLst>
          </p:cNvPr>
          <p:cNvPicPr>
            <a:picLocks noChangeAspect="1"/>
          </p:cNvPicPr>
          <p:nvPr userDrawn="1"/>
        </p:nvPicPr>
        <p:blipFill>
          <a:blip r:embed="rId4"/>
          <a:stretch>
            <a:fillRect/>
          </a:stretch>
        </p:blipFill>
        <p:spPr>
          <a:xfrm>
            <a:off x="479376" y="5887073"/>
            <a:ext cx="3184385" cy="665627"/>
          </a:xfrm>
          <a:prstGeom prst="rect">
            <a:avLst/>
          </a:prstGeom>
        </p:spPr>
      </p:pic>
      <p:sp>
        <p:nvSpPr>
          <p:cNvPr id="7" name="Rectangle 6">
            <a:extLst>
              <a:ext uri="{FF2B5EF4-FFF2-40B4-BE49-F238E27FC236}">
                <a16:creationId xmlns:a16="http://schemas.microsoft.com/office/drawing/2014/main" id="{4C7EF0D1-8EE8-48D7-9C55-B719AD5B7191}"/>
              </a:ext>
            </a:extLst>
          </p:cNvPr>
          <p:cNvSpPr/>
          <p:nvPr userDrawn="1"/>
        </p:nvSpPr>
        <p:spPr>
          <a:xfrm>
            <a:off x="3738477" y="6012876"/>
            <a:ext cx="4085716" cy="577081"/>
          </a:xfrm>
          <a:prstGeom prst="rect">
            <a:avLst/>
          </a:prstGeom>
        </p:spPr>
        <p:txBody>
          <a:bodyPr wrap="square">
            <a:spAutoFit/>
          </a:bodyPr>
          <a:lstStyle/>
          <a:p>
            <a:pPr algn="just"/>
            <a:r>
              <a:rPr lang="en-GB" sz="1050" b="0" i="0" u="none" strike="noStrike" noProof="0" dirty="0">
                <a:solidFill>
                  <a:schemeClr val="bg1"/>
                </a:solidFill>
                <a:effectLst/>
                <a:latin typeface="+mj-lt"/>
              </a:rPr>
              <a:t>HEARTS is a project funded by the European Union under</a:t>
            </a:r>
            <a:br>
              <a:rPr lang="en-GB" sz="1050" b="0" i="0" u="none" strike="noStrike" noProof="0" dirty="0">
                <a:solidFill>
                  <a:schemeClr val="bg1"/>
                </a:solidFill>
                <a:effectLst/>
                <a:latin typeface="+mj-lt"/>
              </a:rPr>
            </a:br>
            <a:r>
              <a:rPr lang="en-GB" sz="1050" b="0" i="0" u="none" strike="noStrike" noProof="0" dirty="0">
                <a:solidFill>
                  <a:schemeClr val="bg1"/>
                </a:solidFill>
                <a:effectLst/>
                <a:latin typeface="+mj-lt"/>
              </a:rPr>
              <a:t>GA No 101082402, through the Space Work Programme of the European Commission.</a:t>
            </a:r>
            <a:endParaRPr lang="en-GB" sz="1050" noProof="0" dirty="0">
              <a:solidFill>
                <a:schemeClr val="bg1"/>
              </a:solidFill>
              <a:latin typeface="+mj-lt"/>
            </a:endParaRPr>
          </a:p>
        </p:txBody>
      </p:sp>
    </p:spTree>
    <p:extLst>
      <p:ext uri="{BB962C8B-B14F-4D97-AF65-F5344CB8AC3E}">
        <p14:creationId xmlns:p14="http://schemas.microsoft.com/office/powerpoint/2010/main" val="24310723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nd Cover 2">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C48A0174-1F9B-874B-AF5C-27428B86563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76398" cy="6858000"/>
          </a:xfrm>
          <a:prstGeom prst="rect">
            <a:avLst/>
          </a:prstGeom>
        </p:spPr>
      </p:pic>
      <p:sp>
        <p:nvSpPr>
          <p:cNvPr id="9" name="Rectangle 8">
            <a:extLst>
              <a:ext uri="{FF2B5EF4-FFF2-40B4-BE49-F238E27FC236}">
                <a16:creationId xmlns:a16="http://schemas.microsoft.com/office/drawing/2014/main" id="{19519BC1-B890-F948-8745-624D9370C6C4}"/>
              </a:ext>
            </a:extLst>
          </p:cNvPr>
          <p:cNvSpPr/>
          <p:nvPr userDrawn="1"/>
        </p:nvSpPr>
        <p:spPr>
          <a:xfrm>
            <a:off x="-8375" y="0"/>
            <a:ext cx="12200375" cy="6858000"/>
          </a:xfrm>
          <a:prstGeom prst="rect">
            <a:avLst/>
          </a:prstGeom>
          <a:solidFill>
            <a:srgbClr val="5775B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Image 6">
            <a:extLst>
              <a:ext uri="{FF2B5EF4-FFF2-40B4-BE49-F238E27FC236}">
                <a16:creationId xmlns:a16="http://schemas.microsoft.com/office/drawing/2014/main" id="{EE108AC5-6EA4-DB4E-BE6A-BBD653021FF5}"/>
              </a:ext>
            </a:extLst>
          </p:cNvPr>
          <p:cNvPicPr>
            <a:picLocks noChangeAspect="1"/>
          </p:cNvPicPr>
          <p:nvPr userDrawn="1"/>
        </p:nvPicPr>
        <p:blipFill>
          <a:blip r:embed="rId3"/>
          <a:stretch>
            <a:fillRect/>
          </a:stretch>
        </p:blipFill>
        <p:spPr>
          <a:xfrm>
            <a:off x="479376" y="5887073"/>
            <a:ext cx="3184385" cy="665627"/>
          </a:xfrm>
          <a:prstGeom prst="rect">
            <a:avLst/>
          </a:prstGeom>
        </p:spPr>
      </p:pic>
      <p:pic>
        <p:nvPicPr>
          <p:cNvPr id="10" name="Image 9">
            <a:extLst>
              <a:ext uri="{FF2B5EF4-FFF2-40B4-BE49-F238E27FC236}">
                <a16:creationId xmlns:a16="http://schemas.microsoft.com/office/drawing/2014/main" id="{B89F6130-7268-3844-BCB4-7E12C1CADDC4}"/>
              </a:ext>
            </a:extLst>
          </p:cNvPr>
          <p:cNvPicPr>
            <a:picLocks noChangeAspect="1"/>
          </p:cNvPicPr>
          <p:nvPr userDrawn="1"/>
        </p:nvPicPr>
        <p:blipFill rotWithShape="1">
          <a:blip r:embed="rId4" cstate="screen">
            <a:biLevel thresh="25000"/>
            <a:extLst>
              <a:ext uri="{28A0092B-C50C-407E-A947-70E740481C1C}">
                <a14:useLocalDpi xmlns:a14="http://schemas.microsoft.com/office/drawing/2010/main"/>
              </a:ext>
            </a:extLst>
          </a:blip>
          <a:srcRect/>
          <a:stretch/>
        </p:blipFill>
        <p:spPr>
          <a:xfrm>
            <a:off x="9192343" y="3907355"/>
            <a:ext cx="2539213" cy="2520280"/>
          </a:xfrm>
          <a:prstGeom prst="rect">
            <a:avLst/>
          </a:prstGeom>
        </p:spPr>
      </p:pic>
      <p:sp>
        <p:nvSpPr>
          <p:cNvPr id="11" name="Rectangle 10">
            <a:extLst>
              <a:ext uri="{FF2B5EF4-FFF2-40B4-BE49-F238E27FC236}">
                <a16:creationId xmlns:a16="http://schemas.microsoft.com/office/drawing/2014/main" id="{0D83CE2A-3292-B945-8C28-FFBEAD482E3E}"/>
              </a:ext>
            </a:extLst>
          </p:cNvPr>
          <p:cNvSpPr/>
          <p:nvPr userDrawn="1"/>
        </p:nvSpPr>
        <p:spPr>
          <a:xfrm>
            <a:off x="3727752" y="6012137"/>
            <a:ext cx="5400600" cy="415498"/>
          </a:xfrm>
          <a:prstGeom prst="rect">
            <a:avLst/>
          </a:prstGeom>
        </p:spPr>
        <p:txBody>
          <a:bodyPr wrap="square">
            <a:spAutoFit/>
          </a:bodyPr>
          <a:lstStyle/>
          <a:p>
            <a:pPr algn="l"/>
            <a:r>
              <a:rPr lang="en-GB" sz="1050" b="0" i="0" u="none" strike="noStrike" kern="1200" noProof="0" dirty="0">
                <a:solidFill>
                  <a:schemeClr val="bg1"/>
                </a:solidFill>
                <a:effectLst/>
                <a:latin typeface="+mn-lt"/>
                <a:ea typeface="+mn-ea"/>
                <a:cs typeface="+mn-cs"/>
              </a:rPr>
              <a:t>HEARTS is a project funded by the European Union under GA No 101082402,</a:t>
            </a:r>
            <a:br>
              <a:rPr lang="en-GB" sz="1050" b="0" i="0" u="none" strike="noStrike" kern="1200" noProof="0" dirty="0">
                <a:solidFill>
                  <a:schemeClr val="bg1"/>
                </a:solidFill>
                <a:effectLst/>
                <a:latin typeface="+mn-lt"/>
                <a:ea typeface="+mn-ea"/>
                <a:cs typeface="+mn-cs"/>
              </a:rPr>
            </a:br>
            <a:r>
              <a:rPr lang="en-GB" sz="1050" b="0" i="0" u="none" strike="noStrike" kern="1200" noProof="0" dirty="0">
                <a:solidFill>
                  <a:schemeClr val="bg1"/>
                </a:solidFill>
                <a:effectLst/>
                <a:latin typeface="+mn-lt"/>
                <a:ea typeface="+mn-ea"/>
                <a:cs typeface="+mn-cs"/>
              </a:rPr>
              <a:t>through the Space Work Programme of the European Commission.</a:t>
            </a:r>
            <a:endParaRPr lang="en-GB" sz="1050" kern="1200" noProof="0" dirty="0">
              <a:solidFill>
                <a:schemeClr val="bg1"/>
              </a:solidFill>
              <a:latin typeface="+mn-lt"/>
              <a:ea typeface="+mn-ea"/>
              <a:cs typeface="+mn-cs"/>
            </a:endParaRPr>
          </a:p>
        </p:txBody>
      </p:sp>
    </p:spTree>
    <p:extLst>
      <p:ext uri="{BB962C8B-B14F-4D97-AF65-F5344CB8AC3E}">
        <p14:creationId xmlns:p14="http://schemas.microsoft.com/office/powerpoint/2010/main" val="33373522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4"/>
            <a:ext cx="10515600" cy="4136199"/>
          </a:xfrm>
        </p:spPr>
        <p:txBody>
          <a:bodyPr/>
          <a:lstStyle>
            <a:lvl1pPr>
              <a:defRPr/>
            </a:lvl1pPr>
            <a:lvl2pPr>
              <a:defRPr/>
            </a:lvl2pPr>
            <a:lvl3pPr>
              <a:defRPr/>
            </a:lvl3pPr>
            <a:lvl4pPr>
              <a:defRPr/>
            </a:lvl4pPr>
            <a:lvl5pPr>
              <a:defRPr/>
            </a:lvl5pPr>
          </a:lstStyle>
          <a:p>
            <a:r>
              <a:rPr lang="en-GB" noProof="0" dirty="0"/>
              <a:t>Click to add text</a:t>
            </a:r>
          </a:p>
        </p:txBody>
      </p:sp>
      <p:sp>
        <p:nvSpPr>
          <p:cNvPr id="5"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Espace réservé du numéro de diapositive 5">
            <a:extLst>
              <a:ext uri="{FF2B5EF4-FFF2-40B4-BE49-F238E27FC236}">
                <a16:creationId xmlns:a16="http://schemas.microsoft.com/office/drawing/2014/main" id="{DBBCBC9F-7624-5841-A50D-9CC311383F32}"/>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188464141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22CB20-C598-CE45-9868-1A48793B4093}"/>
              </a:ext>
            </a:extLst>
          </p:cNvPr>
          <p:cNvSpPr>
            <a:spLocks noGrp="1"/>
          </p:cNvSpPr>
          <p:nvPr>
            <p:ph type="title" hasCustomPrompt="1"/>
          </p:nvPr>
        </p:nvSpPr>
        <p:spPr>
          <a:xfrm>
            <a:off x="831850" y="1709738"/>
            <a:ext cx="10515600" cy="2852737"/>
          </a:xfrm>
        </p:spPr>
        <p:txBody>
          <a:bodyPr anchor="b"/>
          <a:lstStyle>
            <a:lvl1pPr>
              <a:defRPr sz="6000"/>
            </a:lvl1pPr>
          </a:lstStyle>
          <a:p>
            <a:r>
              <a:rPr lang="en-GB" noProof="0" dirty="0"/>
              <a:t>Click to add title</a:t>
            </a:r>
          </a:p>
        </p:txBody>
      </p:sp>
      <p:sp>
        <p:nvSpPr>
          <p:cNvPr id="3" name="Espace réservé du texte 2">
            <a:extLst>
              <a:ext uri="{FF2B5EF4-FFF2-40B4-BE49-F238E27FC236}">
                <a16:creationId xmlns:a16="http://schemas.microsoft.com/office/drawing/2014/main" id="{69038E55-28F0-6548-A556-F01B49E54C48}"/>
              </a:ext>
            </a:extLst>
          </p:cNvPr>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noProof="0" dirty="0"/>
              <a:t>Click to add subtitle</a:t>
            </a:r>
          </a:p>
        </p:txBody>
      </p:sp>
      <p:sp>
        <p:nvSpPr>
          <p:cNvPr id="5" name="Espace réservé du pied de page 4">
            <a:extLst>
              <a:ext uri="{FF2B5EF4-FFF2-40B4-BE49-F238E27FC236}">
                <a16:creationId xmlns:a16="http://schemas.microsoft.com/office/drawing/2014/main" id="{A1F02B86-9AAF-7E42-9E19-06ECB9D3DC5C}"/>
              </a:ext>
            </a:extLst>
          </p:cNvPr>
          <p:cNvSpPr>
            <a:spLocks noGrp="1"/>
          </p:cNvSpPr>
          <p:nvPr>
            <p:ph type="ftr" sz="quarter" idx="11"/>
          </p:nvPr>
        </p:nvSpPr>
        <p:spPr/>
        <p:txBody>
          <a:bodyPr/>
          <a:lstStyle/>
          <a:p>
            <a:r>
              <a:rPr lang="en-US" noProof="0"/>
              <a:t>HEARTS 1st annual meeting, CERN, 06.02.2024</a:t>
            </a:r>
            <a:endParaRPr lang="en-GB" noProof="0"/>
          </a:p>
        </p:txBody>
      </p:sp>
      <p:pic>
        <p:nvPicPr>
          <p:cNvPr id="7" name="Image 6">
            <a:extLst>
              <a:ext uri="{FF2B5EF4-FFF2-40B4-BE49-F238E27FC236}">
                <a16:creationId xmlns:a16="http://schemas.microsoft.com/office/drawing/2014/main" id="{429C5DE7-A457-3545-902D-203D927EBC4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4FFA834D-2963-D249-8EA0-9B5CA30429EE}"/>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9" name="Hexagone 8">
            <a:extLst>
              <a:ext uri="{FF2B5EF4-FFF2-40B4-BE49-F238E27FC236}">
                <a16:creationId xmlns:a16="http://schemas.microsoft.com/office/drawing/2014/main" id="{E2A5B908-C5B4-C544-8936-2EF282A37435}"/>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noProof="0"/>
              <a:t>2</a:t>
            </a:r>
          </a:p>
        </p:txBody>
      </p:sp>
      <p:sp>
        <p:nvSpPr>
          <p:cNvPr id="10" name="Rectangle 9">
            <a:extLst>
              <a:ext uri="{FF2B5EF4-FFF2-40B4-BE49-F238E27FC236}">
                <a16:creationId xmlns:a16="http://schemas.microsoft.com/office/drawing/2014/main" id="{86B6FDA8-F2BF-4248-AD56-034AE313762F}"/>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11" name="Espace réservé du numéro de diapositive 5">
            <a:extLst>
              <a:ext uri="{FF2B5EF4-FFF2-40B4-BE49-F238E27FC236}">
                <a16:creationId xmlns:a16="http://schemas.microsoft.com/office/drawing/2014/main" id="{0D6B8024-142E-4E48-A869-BF9F96259EFD}"/>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noProof="0" smtClean="0"/>
              <a:pPr/>
              <a:t>‹#›</a:t>
            </a:fld>
            <a:endParaRPr lang="en-GB" noProof="0"/>
          </a:p>
        </p:txBody>
      </p:sp>
    </p:spTree>
    <p:extLst>
      <p:ext uri="{BB962C8B-B14F-4D97-AF65-F5344CB8AC3E}">
        <p14:creationId xmlns:p14="http://schemas.microsoft.com/office/powerpoint/2010/main" val="334454974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Two Boxes">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602CCA9-1CF7-AB48-9817-3DADAA624B7D}"/>
              </a:ext>
            </a:extLst>
          </p:cNvPr>
          <p:cNvSpPr>
            <a:spLocks noGrp="1"/>
          </p:cNvSpPr>
          <p:nvPr>
            <p:ph sz="half" idx="1" hasCustomPrompt="1"/>
          </p:nvPr>
        </p:nvSpPr>
        <p:spPr>
          <a:xfrm>
            <a:off x="838200" y="1825625"/>
            <a:ext cx="5181600" cy="4351338"/>
          </a:xfrm>
        </p:spPr>
        <p:txBody>
          <a:bodyPr/>
          <a:lstStyle>
            <a:lvl1pPr>
              <a:defRPr/>
            </a:lvl1pPr>
            <a:lvl2pPr>
              <a:defRPr/>
            </a:lvl2pPr>
            <a:lvl3pPr>
              <a:defRPr/>
            </a:lvl3pPr>
            <a:lvl4pPr>
              <a:defRPr/>
            </a:lvl4pPr>
            <a:lvl5pPr>
              <a:defRPr/>
            </a:lvl5pPr>
          </a:lstStyle>
          <a:p>
            <a:r>
              <a:rPr lang="en-GB" noProof="0" dirty="0"/>
              <a:t>Click to add text</a:t>
            </a:r>
          </a:p>
        </p:txBody>
      </p:sp>
      <p:sp>
        <p:nvSpPr>
          <p:cNvPr id="4" name="Espace réservé du contenu 3">
            <a:extLst>
              <a:ext uri="{FF2B5EF4-FFF2-40B4-BE49-F238E27FC236}">
                <a16:creationId xmlns:a16="http://schemas.microsoft.com/office/drawing/2014/main" id="{787969B7-BC84-8045-8459-C347B89A3E0F}"/>
              </a:ext>
            </a:extLst>
          </p:cNvPr>
          <p:cNvSpPr>
            <a:spLocks noGrp="1"/>
          </p:cNvSpPr>
          <p:nvPr>
            <p:ph sz="half" idx="2" hasCustomPrompt="1"/>
          </p:nvPr>
        </p:nvSpPr>
        <p:spPr>
          <a:xfrm>
            <a:off x="6172200" y="1825625"/>
            <a:ext cx="5181600" cy="4351338"/>
          </a:xfrm>
        </p:spPr>
        <p:txBody>
          <a:bodyPr/>
          <a:lstStyle>
            <a:lvl1pPr>
              <a:defRPr/>
            </a:lvl1pPr>
            <a:lvl2pPr>
              <a:defRPr/>
            </a:lvl2pPr>
            <a:lvl3pPr>
              <a:defRPr/>
            </a:lvl3pPr>
            <a:lvl4pPr>
              <a:defRPr/>
            </a:lvl4pPr>
            <a:lvl5pPr>
              <a:defRPr/>
            </a:lvl5pPr>
          </a:lstStyle>
          <a:p>
            <a:r>
              <a:rPr lang="en-GB" noProof="0" dirty="0"/>
              <a:t>Click to add text</a:t>
            </a:r>
          </a:p>
        </p:txBody>
      </p:sp>
      <p:sp>
        <p:nvSpPr>
          <p:cNvPr id="6" name="Espace réservé du pied de page 5">
            <a:extLst>
              <a:ext uri="{FF2B5EF4-FFF2-40B4-BE49-F238E27FC236}">
                <a16:creationId xmlns:a16="http://schemas.microsoft.com/office/drawing/2014/main" id="{E5236D0B-A282-C644-A8D5-B0A9165B0503}"/>
              </a:ext>
            </a:extLst>
          </p:cNvPr>
          <p:cNvSpPr>
            <a:spLocks noGrp="1"/>
          </p:cNvSpPr>
          <p:nvPr>
            <p:ph type="ftr" sz="quarter" idx="11"/>
          </p:nvPr>
        </p:nvSpPr>
        <p:spPr/>
        <p:txBody>
          <a:bodyPr/>
          <a:lstStyle/>
          <a:p>
            <a:r>
              <a:rPr lang="en-US"/>
              <a:t>HEARTS 1st annual meeting, CERN, 06.02.2024</a:t>
            </a:r>
            <a:endParaRPr lang="en-GB"/>
          </a:p>
        </p:txBody>
      </p:sp>
      <p:sp>
        <p:nvSpPr>
          <p:cNvPr id="14" name="Titre 1">
            <a:extLst>
              <a:ext uri="{FF2B5EF4-FFF2-40B4-BE49-F238E27FC236}">
                <a16:creationId xmlns:a16="http://schemas.microsoft.com/office/drawing/2014/main" id="{66806317-4ED9-8A43-B176-5AE7DA804496}"/>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23" name="Image 22">
            <a:extLst>
              <a:ext uri="{FF2B5EF4-FFF2-40B4-BE49-F238E27FC236}">
                <a16:creationId xmlns:a16="http://schemas.microsoft.com/office/drawing/2014/main" id="{0B3DDF74-E696-A34B-A997-D2E5C5F932D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4" name="Rectangle 23">
            <a:extLst>
              <a:ext uri="{FF2B5EF4-FFF2-40B4-BE49-F238E27FC236}">
                <a16:creationId xmlns:a16="http://schemas.microsoft.com/office/drawing/2014/main" id="{94B03E02-F8D4-EB4E-A84D-8F5EB96E1E77}"/>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Hexagone 24">
            <a:extLst>
              <a:ext uri="{FF2B5EF4-FFF2-40B4-BE49-F238E27FC236}">
                <a16:creationId xmlns:a16="http://schemas.microsoft.com/office/drawing/2014/main" id="{D26AE7CD-8221-574F-ABA0-0ED028AF47AB}"/>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6" name="Rectangle 25">
            <a:extLst>
              <a:ext uri="{FF2B5EF4-FFF2-40B4-BE49-F238E27FC236}">
                <a16:creationId xmlns:a16="http://schemas.microsoft.com/office/drawing/2014/main" id="{06EA41DD-0246-6D47-B3BB-47E1F7727EA3}"/>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386BA4C3-B863-5348-A59D-2DA66A1E4C9F}"/>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Ellipse 27">
            <a:extLst>
              <a:ext uri="{FF2B5EF4-FFF2-40B4-BE49-F238E27FC236}">
                <a16:creationId xmlns:a16="http://schemas.microsoft.com/office/drawing/2014/main" id="{41C4A8BB-6965-F74D-B4AA-216E766EDE6E}"/>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Espace réservé du numéro de diapositive 5">
            <a:extLst>
              <a:ext uri="{FF2B5EF4-FFF2-40B4-BE49-F238E27FC236}">
                <a16:creationId xmlns:a16="http://schemas.microsoft.com/office/drawing/2014/main" id="{9CC7ADD4-883C-7641-8FA9-08C61F7B9D9A}"/>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28195103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942A49D7-1071-5E45-A272-DC6DD3C38292}"/>
              </a:ext>
            </a:extLst>
          </p:cNvPr>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4" name="Espace réservé du contenu 3">
            <a:extLst>
              <a:ext uri="{FF2B5EF4-FFF2-40B4-BE49-F238E27FC236}">
                <a16:creationId xmlns:a16="http://schemas.microsoft.com/office/drawing/2014/main" id="{EB46417C-2541-2247-9B91-F1135523AFA5}"/>
              </a:ext>
            </a:extLst>
          </p:cNvPr>
          <p:cNvSpPr>
            <a:spLocks noGrp="1"/>
          </p:cNvSpPr>
          <p:nvPr>
            <p:ph sz="half" idx="2" hasCustomPrompt="1"/>
          </p:nvPr>
        </p:nvSpPr>
        <p:spPr>
          <a:xfrm>
            <a:off x="839788" y="2505075"/>
            <a:ext cx="5157787" cy="3684588"/>
          </a:xfrm>
        </p:spPr>
        <p:txBody>
          <a:bodyPr/>
          <a:lstStyle>
            <a:lvl1pPr>
              <a:defRPr/>
            </a:lvl1pPr>
            <a:lvl2pPr>
              <a:defRPr/>
            </a:lvl2pPr>
            <a:lvl3pPr>
              <a:defRPr/>
            </a:lvl3pPr>
            <a:lvl4pPr>
              <a:defRPr/>
            </a:lvl4pPr>
            <a:lvl5pPr>
              <a:defRPr/>
            </a:lvl5pPr>
          </a:lstStyle>
          <a:p>
            <a:r>
              <a:rPr lang="en-GB" noProof="0" dirty="0"/>
              <a:t>Click to add text</a:t>
            </a:r>
          </a:p>
        </p:txBody>
      </p:sp>
      <p:sp>
        <p:nvSpPr>
          <p:cNvPr id="5" name="Espace réservé du texte 4">
            <a:extLst>
              <a:ext uri="{FF2B5EF4-FFF2-40B4-BE49-F238E27FC236}">
                <a16:creationId xmlns:a16="http://schemas.microsoft.com/office/drawing/2014/main" id="{6CCB5482-E6DB-2648-B4AE-7B2FABD9B1DD}"/>
              </a:ext>
            </a:extLst>
          </p:cNvPr>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6" name="Espace réservé du contenu 5">
            <a:extLst>
              <a:ext uri="{FF2B5EF4-FFF2-40B4-BE49-F238E27FC236}">
                <a16:creationId xmlns:a16="http://schemas.microsoft.com/office/drawing/2014/main" id="{A2834F91-CCAA-9641-995F-381125BF7188}"/>
              </a:ext>
            </a:extLst>
          </p:cNvPr>
          <p:cNvSpPr>
            <a:spLocks noGrp="1"/>
          </p:cNvSpPr>
          <p:nvPr>
            <p:ph sz="quarter" idx="4" hasCustomPrompt="1"/>
          </p:nvPr>
        </p:nvSpPr>
        <p:spPr>
          <a:xfrm>
            <a:off x="6172200" y="2505075"/>
            <a:ext cx="5183188" cy="3684588"/>
          </a:xfrm>
        </p:spPr>
        <p:txBody>
          <a:bodyPr/>
          <a:lstStyle>
            <a:lvl1pPr>
              <a:defRPr/>
            </a:lvl1pPr>
            <a:lvl2pPr>
              <a:defRPr/>
            </a:lvl2pPr>
            <a:lvl3pPr>
              <a:defRPr/>
            </a:lvl3pPr>
            <a:lvl4pPr>
              <a:defRPr/>
            </a:lvl4pPr>
            <a:lvl5pPr>
              <a:defRPr/>
            </a:lvl5pPr>
          </a:lstStyle>
          <a:p>
            <a:r>
              <a:rPr lang="en-GB" noProof="0" dirty="0"/>
              <a:t>Click to add text</a:t>
            </a:r>
          </a:p>
        </p:txBody>
      </p:sp>
      <p:sp>
        <p:nvSpPr>
          <p:cNvPr id="8" name="Espace réservé du pied de page 7">
            <a:extLst>
              <a:ext uri="{FF2B5EF4-FFF2-40B4-BE49-F238E27FC236}">
                <a16:creationId xmlns:a16="http://schemas.microsoft.com/office/drawing/2014/main" id="{8AF8799E-820D-644B-9D98-2A6D4F125DC3}"/>
              </a:ext>
            </a:extLst>
          </p:cNvPr>
          <p:cNvSpPr>
            <a:spLocks noGrp="1"/>
          </p:cNvSpPr>
          <p:nvPr>
            <p:ph type="ftr" sz="quarter" idx="11"/>
          </p:nvPr>
        </p:nvSpPr>
        <p:spPr/>
        <p:txBody>
          <a:bodyPr/>
          <a:lstStyle/>
          <a:p>
            <a:r>
              <a:rPr lang="en-US"/>
              <a:t>HEARTS 1st annual meeting, CERN, 06.02.2024</a:t>
            </a:r>
            <a:endParaRPr lang="en-GB"/>
          </a:p>
        </p:txBody>
      </p:sp>
      <p:sp>
        <p:nvSpPr>
          <p:cNvPr id="16" name="Titre 1">
            <a:extLst>
              <a:ext uri="{FF2B5EF4-FFF2-40B4-BE49-F238E27FC236}">
                <a16:creationId xmlns:a16="http://schemas.microsoft.com/office/drawing/2014/main" id="{173FEF29-A34E-A643-B016-C3E72D6411F2}"/>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19" name="Image 18">
            <a:extLst>
              <a:ext uri="{FF2B5EF4-FFF2-40B4-BE49-F238E27FC236}">
                <a16:creationId xmlns:a16="http://schemas.microsoft.com/office/drawing/2014/main" id="{BB3D50DF-8B2C-AF40-9184-C62CC4364F5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0" name="Rectangle 19">
            <a:extLst>
              <a:ext uri="{FF2B5EF4-FFF2-40B4-BE49-F238E27FC236}">
                <a16:creationId xmlns:a16="http://schemas.microsoft.com/office/drawing/2014/main" id="{C9CD9984-33C8-D540-B7E4-B6B4ABF11A45}"/>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Hexagone 20">
            <a:extLst>
              <a:ext uri="{FF2B5EF4-FFF2-40B4-BE49-F238E27FC236}">
                <a16:creationId xmlns:a16="http://schemas.microsoft.com/office/drawing/2014/main" id="{12396845-02AD-A74E-ACAE-694E52E75406}"/>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2" name="Rectangle 21">
            <a:extLst>
              <a:ext uri="{FF2B5EF4-FFF2-40B4-BE49-F238E27FC236}">
                <a16:creationId xmlns:a16="http://schemas.microsoft.com/office/drawing/2014/main" id="{F84B93F6-846E-3D4B-A2A7-E22AD7D915EF}"/>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CFB757D5-2CFE-9947-A337-94496B57AA44}"/>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Ellipse 23">
            <a:extLst>
              <a:ext uri="{FF2B5EF4-FFF2-40B4-BE49-F238E27FC236}">
                <a16:creationId xmlns:a16="http://schemas.microsoft.com/office/drawing/2014/main" id="{5C1064B1-A3FC-A247-AD34-E6AF30DA8F02}"/>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Espace réservé du numéro de diapositive 5">
            <a:extLst>
              <a:ext uri="{FF2B5EF4-FFF2-40B4-BE49-F238E27FC236}">
                <a16:creationId xmlns:a16="http://schemas.microsoft.com/office/drawing/2014/main" id="{589D2803-BBA8-5E40-AA13-1C3EBFFF592F}"/>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384779033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0C25B3B-AD94-4F44-A314-136FF9D88F13}" type="datetime1">
              <a:rPr lang="en-GB" smtClean="0"/>
              <a:t>14/05/2024</a:t>
            </a:fld>
            <a:endParaRPr lang="en-GB"/>
          </a:p>
        </p:txBody>
      </p:sp>
      <p:sp>
        <p:nvSpPr>
          <p:cNvPr id="5" name="Footer Placeholder 4"/>
          <p:cNvSpPr>
            <a:spLocks noGrp="1"/>
          </p:cNvSpPr>
          <p:nvPr>
            <p:ph type="ftr" sz="quarter" idx="11"/>
          </p:nvPr>
        </p:nvSpPr>
        <p:spPr/>
        <p:txBody>
          <a:bodyPr/>
          <a:lstStyle/>
          <a:p>
            <a:r>
              <a:rPr lang="en-US"/>
              <a:t>HEARTS 1st annual meeting, CERN, 06.02.2024</a:t>
            </a:r>
            <a:endParaRPr lang="en-GB"/>
          </a:p>
        </p:txBody>
      </p:sp>
      <p:sp>
        <p:nvSpPr>
          <p:cNvPr id="6" name="Slide Number Placeholder 5"/>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346726549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Espace réservé du pied de page 3">
            <a:extLst>
              <a:ext uri="{FF2B5EF4-FFF2-40B4-BE49-F238E27FC236}">
                <a16:creationId xmlns:a16="http://schemas.microsoft.com/office/drawing/2014/main" id="{F9C7E84B-26ED-494F-8F47-E5CA64938F16}"/>
              </a:ext>
            </a:extLst>
          </p:cNvPr>
          <p:cNvSpPr>
            <a:spLocks noGrp="1"/>
          </p:cNvSpPr>
          <p:nvPr>
            <p:ph type="ftr" sz="quarter" idx="11"/>
          </p:nvPr>
        </p:nvSpPr>
        <p:spPr/>
        <p:txBody>
          <a:bodyPr/>
          <a:lstStyle/>
          <a:p>
            <a:r>
              <a:rPr lang="en-US"/>
              <a:t>HEARTS 1st annual meeting, CERN, 06.02.2024</a:t>
            </a:r>
            <a:endParaRPr lang="en-GB"/>
          </a:p>
        </p:txBody>
      </p:sp>
      <p:sp>
        <p:nvSpPr>
          <p:cNvPr id="12" name="Titre 1">
            <a:extLst>
              <a:ext uri="{FF2B5EF4-FFF2-40B4-BE49-F238E27FC236}">
                <a16:creationId xmlns:a16="http://schemas.microsoft.com/office/drawing/2014/main" id="{99E977A5-37DE-5C44-870C-795481A448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15" name="Image 14">
            <a:extLst>
              <a:ext uri="{FF2B5EF4-FFF2-40B4-BE49-F238E27FC236}">
                <a16:creationId xmlns:a16="http://schemas.microsoft.com/office/drawing/2014/main" id="{EE40901F-F564-0A4D-91DB-F9F7EBE0DA7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6" name="Rectangle 15">
            <a:extLst>
              <a:ext uri="{FF2B5EF4-FFF2-40B4-BE49-F238E27FC236}">
                <a16:creationId xmlns:a16="http://schemas.microsoft.com/office/drawing/2014/main" id="{475D5CA1-F1A6-7C42-9217-11C9501FCA07}"/>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Hexagone 16">
            <a:extLst>
              <a:ext uri="{FF2B5EF4-FFF2-40B4-BE49-F238E27FC236}">
                <a16:creationId xmlns:a16="http://schemas.microsoft.com/office/drawing/2014/main" id="{0E7E9362-5099-EC4D-813B-3A5A0DDB09A4}"/>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8" name="Rectangle 17">
            <a:extLst>
              <a:ext uri="{FF2B5EF4-FFF2-40B4-BE49-F238E27FC236}">
                <a16:creationId xmlns:a16="http://schemas.microsoft.com/office/drawing/2014/main" id="{99892A39-2302-CF41-8A46-E406B1C646BC}"/>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BC98A7A1-7AB9-694A-8464-EAF3C3B87060}"/>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Ellipse 19">
            <a:extLst>
              <a:ext uri="{FF2B5EF4-FFF2-40B4-BE49-F238E27FC236}">
                <a16:creationId xmlns:a16="http://schemas.microsoft.com/office/drawing/2014/main" id="{D1615434-2714-7348-9099-F024AABFB0D6}"/>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space réservé du numéro de diapositive 5">
            <a:extLst>
              <a:ext uri="{FF2B5EF4-FFF2-40B4-BE49-F238E27FC236}">
                <a16:creationId xmlns:a16="http://schemas.microsoft.com/office/drawing/2014/main" id="{B7775E62-9EA3-844B-A78A-818B138A8CE3}"/>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40600549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45C6A3C0-9FDE-7F46-B197-2043A4E22DD5}"/>
              </a:ext>
            </a:extLst>
          </p:cNvPr>
          <p:cNvSpPr>
            <a:spLocks noGrp="1"/>
          </p:cNvSpPr>
          <p:nvPr>
            <p:ph type="ftr" sz="quarter" idx="11"/>
          </p:nvPr>
        </p:nvSpPr>
        <p:spPr/>
        <p:txBody>
          <a:bodyPr/>
          <a:lstStyle/>
          <a:p>
            <a:r>
              <a:rPr lang="en-US"/>
              <a:t>HEARTS 1st annual meeting, CERN, 06.02.2024</a:t>
            </a:r>
            <a:endParaRPr lang="en-GB"/>
          </a:p>
        </p:txBody>
      </p:sp>
      <p:sp>
        <p:nvSpPr>
          <p:cNvPr id="7" name="Titre 1">
            <a:extLst>
              <a:ext uri="{FF2B5EF4-FFF2-40B4-BE49-F238E27FC236}">
                <a16:creationId xmlns:a16="http://schemas.microsoft.com/office/drawing/2014/main" id="{15F531B7-9A62-404D-BF68-AE2546121D71}"/>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sp>
        <p:nvSpPr>
          <p:cNvPr id="8" name="Espace réservé pour une image  2">
            <a:extLst>
              <a:ext uri="{FF2B5EF4-FFF2-40B4-BE49-F238E27FC236}">
                <a16:creationId xmlns:a16="http://schemas.microsoft.com/office/drawing/2014/main" id="{9DED5406-7EFF-9E4F-B57C-C964256AADF0}"/>
              </a:ext>
            </a:extLst>
          </p:cNvPr>
          <p:cNvSpPr>
            <a:spLocks noGrp="1"/>
          </p:cNvSpPr>
          <p:nvPr>
            <p:ph type="pic" idx="1" hasCustomPrompt="1"/>
          </p:nvPr>
        </p:nvSpPr>
        <p:spPr>
          <a:xfrm>
            <a:off x="1775520" y="1268760"/>
            <a:ext cx="9361040" cy="3912840"/>
          </a:xfrm>
        </p:spPr>
        <p:txBody>
          <a:bodyPr>
            <a:normAutofit/>
          </a:bodyPr>
          <a:lstStyle>
            <a:lvl1pPr marL="0" marR="0" indent="0" algn="l" defTabSz="914400" rtl="0" eaLnBrk="1" fontAlgn="auto" latinLnBrk="0" hangingPunct="1">
              <a:lnSpc>
                <a:spcPct val="90000"/>
              </a:lnSpc>
              <a:spcBef>
                <a:spcPts val="1000"/>
              </a:spcBef>
              <a:spcAft>
                <a:spcPts val="0"/>
              </a:spcAft>
              <a:buClr>
                <a:srgbClr val="F7941D"/>
              </a:buClr>
              <a:buSzTx/>
              <a:buFont typeface="Arial" panose="020B0604020202020204" pitchFamily="34" charset="0"/>
              <a:buNone/>
              <a:tabLst/>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to add an image</a:t>
            </a:r>
          </a:p>
        </p:txBody>
      </p:sp>
      <p:sp>
        <p:nvSpPr>
          <p:cNvPr id="9" name="Espace réservé du texte 3">
            <a:extLst>
              <a:ext uri="{FF2B5EF4-FFF2-40B4-BE49-F238E27FC236}">
                <a16:creationId xmlns:a16="http://schemas.microsoft.com/office/drawing/2014/main" id="{A05A3D14-3D64-8248-8DFD-7F7DD2806694}"/>
              </a:ext>
            </a:extLst>
          </p:cNvPr>
          <p:cNvSpPr>
            <a:spLocks noGrp="1"/>
          </p:cNvSpPr>
          <p:nvPr>
            <p:ph type="body" sz="half" idx="2" hasCustomPrompt="1"/>
          </p:nvPr>
        </p:nvSpPr>
        <p:spPr>
          <a:xfrm>
            <a:off x="1069048" y="5390488"/>
            <a:ext cx="6629333" cy="195262"/>
          </a:xfrm>
        </p:spPr>
        <p:txBody>
          <a:bodyPr anchor="ctr"/>
          <a:lstStyle>
            <a:lvl1pPr marL="0" indent="0">
              <a:buNone/>
              <a:defRPr sz="1400" baseline="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dirty="0"/>
              <a:t>Click to add caption</a:t>
            </a:r>
          </a:p>
        </p:txBody>
      </p:sp>
      <p:pic>
        <p:nvPicPr>
          <p:cNvPr id="20" name="Image 19">
            <a:extLst>
              <a:ext uri="{FF2B5EF4-FFF2-40B4-BE49-F238E27FC236}">
                <a16:creationId xmlns:a16="http://schemas.microsoft.com/office/drawing/2014/main" id="{9C4E9BE6-7F18-2F48-A9DC-043DAC528CB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1" name="Rectangle 20">
            <a:extLst>
              <a:ext uri="{FF2B5EF4-FFF2-40B4-BE49-F238E27FC236}">
                <a16:creationId xmlns:a16="http://schemas.microsoft.com/office/drawing/2014/main" id="{E06A69D0-6AC4-444A-8FE7-3E1B9CEDB234}"/>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Hexagone 21">
            <a:extLst>
              <a:ext uri="{FF2B5EF4-FFF2-40B4-BE49-F238E27FC236}">
                <a16:creationId xmlns:a16="http://schemas.microsoft.com/office/drawing/2014/main" id="{9986126B-B590-A143-A40E-7888F6703ED8}"/>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3" name="Rectangle 22">
            <a:extLst>
              <a:ext uri="{FF2B5EF4-FFF2-40B4-BE49-F238E27FC236}">
                <a16:creationId xmlns:a16="http://schemas.microsoft.com/office/drawing/2014/main" id="{00E0EF3A-2B50-DD40-B0E5-F554383407E1}"/>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Espace réservé du numéro de diapositive 5">
            <a:extLst>
              <a:ext uri="{FF2B5EF4-FFF2-40B4-BE49-F238E27FC236}">
                <a16:creationId xmlns:a16="http://schemas.microsoft.com/office/drawing/2014/main" id="{F3AB7B49-C22F-DB47-902F-401E6C8EE49A}"/>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20373475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19" name="Espace réservé pour une image  18">
            <a:extLst>
              <a:ext uri="{FF2B5EF4-FFF2-40B4-BE49-F238E27FC236}">
                <a16:creationId xmlns:a16="http://schemas.microsoft.com/office/drawing/2014/main" id="{4CB578DD-CAFB-B74A-BF3A-4CA04C798E27}"/>
              </a:ext>
            </a:extLst>
          </p:cNvPr>
          <p:cNvSpPr>
            <a:spLocks noGrp="1"/>
          </p:cNvSpPr>
          <p:nvPr>
            <p:ph type="pic" sz="quarter" idx="10" hasCustomPrompt="1"/>
          </p:nvPr>
        </p:nvSpPr>
        <p:spPr>
          <a:xfrm>
            <a:off x="0" y="0"/>
            <a:ext cx="12192000" cy="6858000"/>
          </a:xfrm>
          <a:custGeom>
            <a:avLst/>
            <a:gdLst>
              <a:gd name="connsiteX0" fmla="*/ 0 w 12192000"/>
              <a:gd name="connsiteY0" fmla="*/ 0 h 2805168"/>
              <a:gd name="connsiteX1" fmla="*/ 12192000 w 12192000"/>
              <a:gd name="connsiteY1" fmla="*/ 0 h 2805168"/>
              <a:gd name="connsiteX2" fmla="*/ 12192000 w 12192000"/>
              <a:gd name="connsiteY2" fmla="*/ 2805168 h 2805168"/>
              <a:gd name="connsiteX3" fmla="*/ 0 w 12192000"/>
              <a:gd name="connsiteY3" fmla="*/ 2805168 h 2805168"/>
            </a:gdLst>
            <a:ahLst/>
            <a:cxnLst>
              <a:cxn ang="0">
                <a:pos x="connsiteX0" y="connsiteY0"/>
              </a:cxn>
              <a:cxn ang="0">
                <a:pos x="connsiteX1" y="connsiteY1"/>
              </a:cxn>
              <a:cxn ang="0">
                <a:pos x="connsiteX2" y="connsiteY2"/>
              </a:cxn>
              <a:cxn ang="0">
                <a:pos x="connsiteX3" y="connsiteY3"/>
              </a:cxn>
            </a:cxnLst>
            <a:rect l="l" t="t" r="r" b="b"/>
            <a:pathLst>
              <a:path w="12192000" h="2805168">
                <a:moveTo>
                  <a:pt x="0" y="0"/>
                </a:moveTo>
                <a:lnTo>
                  <a:pt x="12192000" y="0"/>
                </a:lnTo>
                <a:lnTo>
                  <a:pt x="12192000" y="2805168"/>
                </a:lnTo>
                <a:lnTo>
                  <a:pt x="0" y="2805168"/>
                </a:lnTo>
                <a:close/>
              </a:path>
            </a:pathLst>
          </a:custGeom>
        </p:spPr>
        <p:txBody>
          <a:bodyPr wrap="square">
            <a:noAutofit/>
          </a:bodyPr>
          <a:lstStyle>
            <a:lvl1pPr marL="0" indent="0">
              <a:buNone/>
              <a:defRPr/>
            </a:lvl1pPr>
          </a:lstStyle>
          <a:p>
            <a:r>
              <a:rPr lang="en-GB" dirty="0"/>
              <a:t>Click to add an image</a:t>
            </a:r>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941700" y="365125"/>
            <a:ext cx="824199" cy="824929"/>
          </a:xfrm>
          <a:prstGeom prst="rect">
            <a:avLst/>
          </a:prstGeom>
        </p:spPr>
      </p:pic>
      <p:sp>
        <p:nvSpPr>
          <p:cNvPr id="15" name="Rectangle 14">
            <a:extLst>
              <a:ext uri="{FF2B5EF4-FFF2-40B4-BE49-F238E27FC236}">
                <a16:creationId xmlns:a16="http://schemas.microsoft.com/office/drawing/2014/main" id="{8DB35A26-6347-E345-B5D5-F5B311EFEC4B}"/>
              </a:ext>
            </a:extLst>
          </p:cNvPr>
          <p:cNvSpPr/>
          <p:nvPr userDrawn="1"/>
        </p:nvSpPr>
        <p:spPr>
          <a:xfrm flipV="1">
            <a:off x="0" y="-6247"/>
            <a:ext cx="3960000" cy="360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Ellipse 15">
            <a:extLst>
              <a:ext uri="{FF2B5EF4-FFF2-40B4-BE49-F238E27FC236}">
                <a16:creationId xmlns:a16="http://schemas.microsoft.com/office/drawing/2014/main" id="{2E629BBC-322D-A848-8EA6-5E56748B2E74}"/>
              </a:ext>
            </a:extLst>
          </p:cNvPr>
          <p:cNvSpPr/>
          <p:nvPr userDrawn="1"/>
        </p:nvSpPr>
        <p:spPr>
          <a:xfrm>
            <a:off x="3780000" y="-6247"/>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B7CA1D7-6BFD-A742-89A4-B3225093BE80}"/>
              </a:ext>
            </a:extLst>
          </p:cNvPr>
          <p:cNvSpPr/>
          <p:nvPr userDrawn="1"/>
        </p:nvSpPr>
        <p:spPr>
          <a:xfrm flipV="1">
            <a:off x="8232000" y="6527964"/>
            <a:ext cx="3960000"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70F070DF-2BC5-2E45-A2A6-905FEC2A7983}"/>
              </a:ext>
            </a:extLst>
          </p:cNvPr>
          <p:cNvSpPr/>
          <p:nvPr userDrawn="1"/>
        </p:nvSpPr>
        <p:spPr>
          <a:xfrm>
            <a:off x="8034000" y="6527964"/>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Tree>
    <p:extLst>
      <p:ext uri="{BB962C8B-B14F-4D97-AF65-F5344CB8AC3E}">
        <p14:creationId xmlns:p14="http://schemas.microsoft.com/office/powerpoint/2010/main" val="8625542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78DCD76-ECD2-7649-999D-BCA67F202881}"/>
              </a:ext>
            </a:extLst>
          </p:cNvPr>
          <p:cNvSpPr>
            <a:spLocks noGrp="1"/>
          </p:cNvSpPr>
          <p:nvPr>
            <p:ph type="title" hasCustomPrompt="1"/>
          </p:nvPr>
        </p:nvSpPr>
        <p:spPr>
          <a:xfrm>
            <a:off x="839788" y="457199"/>
            <a:ext cx="3932237" cy="1443705"/>
          </a:xfrm>
        </p:spPr>
        <p:txBody>
          <a:bodyPr anchor="b"/>
          <a:lstStyle>
            <a:lvl1pPr>
              <a:defRPr sz="3200"/>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17C4E474-BE43-5846-B89E-C1EEB6D8663D}"/>
              </a:ext>
            </a:extLst>
          </p:cNvPr>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en-GB" noProof="0" dirty="0"/>
              <a:t>Click to add text</a:t>
            </a:r>
          </a:p>
        </p:txBody>
      </p:sp>
      <p:sp>
        <p:nvSpPr>
          <p:cNvPr id="4" name="Espace réservé du texte 3">
            <a:extLst>
              <a:ext uri="{FF2B5EF4-FFF2-40B4-BE49-F238E27FC236}">
                <a16:creationId xmlns:a16="http://schemas.microsoft.com/office/drawing/2014/main" id="{DC2E8DF9-80F9-354E-B306-1DD355D670A4}"/>
              </a:ext>
            </a:extLst>
          </p:cNvPr>
          <p:cNvSpPr>
            <a:spLocks noGrp="1"/>
          </p:cNvSpPr>
          <p:nvPr>
            <p:ph type="body" sz="half" idx="2" hasCustomPrompt="1"/>
          </p:nvPr>
        </p:nvSpPr>
        <p:spPr>
          <a:xfrm>
            <a:off x="839788" y="2116908"/>
            <a:ext cx="3932237" cy="375207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GB" noProof="0" dirty="0"/>
              <a:t>Click to add text</a:t>
            </a:r>
          </a:p>
        </p:txBody>
      </p:sp>
      <p:sp>
        <p:nvSpPr>
          <p:cNvPr id="6" name="Espace réservé du pied de page 5">
            <a:extLst>
              <a:ext uri="{FF2B5EF4-FFF2-40B4-BE49-F238E27FC236}">
                <a16:creationId xmlns:a16="http://schemas.microsoft.com/office/drawing/2014/main" id="{9844808C-4158-D04F-A275-D35AE8A0ED71}"/>
              </a:ext>
            </a:extLst>
          </p:cNvPr>
          <p:cNvSpPr>
            <a:spLocks noGrp="1"/>
          </p:cNvSpPr>
          <p:nvPr>
            <p:ph type="ftr" sz="quarter" idx="11"/>
          </p:nvPr>
        </p:nvSpPr>
        <p:spPr/>
        <p:txBody>
          <a:bodyPr/>
          <a:lstStyle/>
          <a:p>
            <a:r>
              <a:rPr lang="en-US"/>
              <a:t>HEARTS 1st annual meeting, CERN, 06.02.2024</a:t>
            </a:r>
            <a:endParaRPr lang="en-GB"/>
          </a:p>
        </p:txBody>
      </p:sp>
      <p:pic>
        <p:nvPicPr>
          <p:cNvPr id="16" name="Image 15">
            <a:extLst>
              <a:ext uri="{FF2B5EF4-FFF2-40B4-BE49-F238E27FC236}">
                <a16:creationId xmlns:a16="http://schemas.microsoft.com/office/drawing/2014/main" id="{21F69EB8-D830-BC4A-9974-386B4BB336A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7" name="Rectangle 16">
            <a:extLst>
              <a:ext uri="{FF2B5EF4-FFF2-40B4-BE49-F238E27FC236}">
                <a16:creationId xmlns:a16="http://schemas.microsoft.com/office/drawing/2014/main" id="{7DCBD0E1-285B-4C45-B136-F95C055A2090}"/>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30484535-4AEC-1B4F-8F6E-A74ADA7342D6}"/>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9" name="Rectangle 18">
            <a:extLst>
              <a:ext uri="{FF2B5EF4-FFF2-40B4-BE49-F238E27FC236}">
                <a16:creationId xmlns:a16="http://schemas.microsoft.com/office/drawing/2014/main" id="{59537CC9-E1B7-6648-B988-3253179DA607}"/>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E83561ED-DCB3-5249-8CA0-CF882D7E1D08}"/>
              </a:ext>
            </a:extLst>
          </p:cNvPr>
          <p:cNvSpPr/>
          <p:nvPr userDrawn="1"/>
        </p:nvSpPr>
        <p:spPr>
          <a:xfrm flipV="1">
            <a:off x="-1" y="1916831"/>
            <a:ext cx="4772026"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llipse 20">
            <a:extLst>
              <a:ext uri="{FF2B5EF4-FFF2-40B4-BE49-F238E27FC236}">
                <a16:creationId xmlns:a16="http://schemas.microsoft.com/office/drawing/2014/main" id="{382DF250-7D9F-7F4D-9DA6-E2363BD9F2A5}"/>
              </a:ext>
            </a:extLst>
          </p:cNvPr>
          <p:cNvSpPr/>
          <p:nvPr userDrawn="1"/>
        </p:nvSpPr>
        <p:spPr>
          <a:xfrm>
            <a:off x="4412025" y="1766612"/>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Espace réservé du numéro de diapositive 5">
            <a:extLst>
              <a:ext uri="{FF2B5EF4-FFF2-40B4-BE49-F238E27FC236}">
                <a16:creationId xmlns:a16="http://schemas.microsoft.com/office/drawing/2014/main" id="{5D07D275-17E5-C941-B133-C7511DDDC4F7}"/>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365943503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03B4A15-80B1-D140-935F-95703F1EA1B8}"/>
              </a:ext>
            </a:extLst>
          </p:cNvPr>
          <p:cNvSpPr>
            <a:spLocks noGrp="1"/>
          </p:cNvSpPr>
          <p:nvPr>
            <p:ph type="title" hasCustomPrompt="1"/>
          </p:nvPr>
        </p:nvSpPr>
        <p:spPr>
          <a:xfrm>
            <a:off x="839788" y="457200"/>
            <a:ext cx="3932237" cy="1443705"/>
          </a:xfrm>
        </p:spPr>
        <p:txBody>
          <a:bodyPr anchor="b"/>
          <a:lstStyle>
            <a:lvl1pPr>
              <a:defRPr sz="3200"/>
            </a:lvl1pPr>
          </a:lstStyle>
          <a:p>
            <a:r>
              <a:rPr lang="en-US" dirty="0"/>
              <a:t>Click to add title</a:t>
            </a:r>
            <a:endParaRPr lang="en-GB" dirty="0"/>
          </a:p>
        </p:txBody>
      </p:sp>
      <p:sp>
        <p:nvSpPr>
          <p:cNvPr id="3" name="Espace réservé pour une image  2">
            <a:extLst>
              <a:ext uri="{FF2B5EF4-FFF2-40B4-BE49-F238E27FC236}">
                <a16:creationId xmlns:a16="http://schemas.microsoft.com/office/drawing/2014/main" id="{E44B457D-10FE-124C-9E0C-72CE0B8F4C1A}"/>
              </a:ext>
            </a:extLst>
          </p:cNvPr>
          <p:cNvSpPr>
            <a:spLocks noGrp="1"/>
          </p:cNvSpPr>
          <p:nvPr>
            <p:ph type="pic" idx="1" hasCustomPrompt="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to add an image</a:t>
            </a:r>
          </a:p>
        </p:txBody>
      </p:sp>
      <p:sp>
        <p:nvSpPr>
          <p:cNvPr id="4" name="Espace réservé du texte 3">
            <a:extLst>
              <a:ext uri="{FF2B5EF4-FFF2-40B4-BE49-F238E27FC236}">
                <a16:creationId xmlns:a16="http://schemas.microsoft.com/office/drawing/2014/main" id="{061275B2-9C51-3049-80C9-CA62D4DF25DE}"/>
              </a:ext>
            </a:extLst>
          </p:cNvPr>
          <p:cNvSpPr>
            <a:spLocks noGrp="1"/>
          </p:cNvSpPr>
          <p:nvPr>
            <p:ph type="body" sz="half" idx="2" hasCustomPrompt="1"/>
          </p:nvPr>
        </p:nvSpPr>
        <p:spPr>
          <a:xfrm>
            <a:off x="839788" y="2116908"/>
            <a:ext cx="3932237" cy="37520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GB" noProof="0" dirty="0"/>
              <a:t>Click to add text</a:t>
            </a:r>
          </a:p>
        </p:txBody>
      </p:sp>
      <p:sp>
        <p:nvSpPr>
          <p:cNvPr id="6" name="Espace réservé du pied de page 5">
            <a:extLst>
              <a:ext uri="{FF2B5EF4-FFF2-40B4-BE49-F238E27FC236}">
                <a16:creationId xmlns:a16="http://schemas.microsoft.com/office/drawing/2014/main" id="{D5DB6A3E-BB0C-924E-B77E-DAE2703DA58A}"/>
              </a:ext>
            </a:extLst>
          </p:cNvPr>
          <p:cNvSpPr>
            <a:spLocks noGrp="1"/>
          </p:cNvSpPr>
          <p:nvPr>
            <p:ph type="ftr" sz="quarter" idx="11"/>
          </p:nvPr>
        </p:nvSpPr>
        <p:spPr/>
        <p:txBody>
          <a:bodyPr/>
          <a:lstStyle/>
          <a:p>
            <a:r>
              <a:rPr lang="en-US"/>
              <a:t>HEARTS 1st annual meeting, CERN, 06.02.2024</a:t>
            </a:r>
            <a:endParaRPr lang="en-GB"/>
          </a:p>
        </p:txBody>
      </p:sp>
      <p:pic>
        <p:nvPicPr>
          <p:cNvPr id="14" name="Image 13">
            <a:extLst>
              <a:ext uri="{FF2B5EF4-FFF2-40B4-BE49-F238E27FC236}">
                <a16:creationId xmlns:a16="http://schemas.microsoft.com/office/drawing/2014/main" id="{22467C3A-7632-5447-B900-29660604A58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5" name="Rectangle 14">
            <a:extLst>
              <a:ext uri="{FF2B5EF4-FFF2-40B4-BE49-F238E27FC236}">
                <a16:creationId xmlns:a16="http://schemas.microsoft.com/office/drawing/2014/main" id="{B3E0F15E-D18B-9540-9628-9F8FE88F5A70}"/>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Hexagone 15">
            <a:extLst>
              <a:ext uri="{FF2B5EF4-FFF2-40B4-BE49-F238E27FC236}">
                <a16:creationId xmlns:a16="http://schemas.microsoft.com/office/drawing/2014/main" id="{35751A55-FE01-F74C-9112-614BB628AF7F}"/>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7" name="Rectangle 16">
            <a:extLst>
              <a:ext uri="{FF2B5EF4-FFF2-40B4-BE49-F238E27FC236}">
                <a16:creationId xmlns:a16="http://schemas.microsoft.com/office/drawing/2014/main" id="{914B863E-1A30-E049-8558-3F8A2E0AAFA4}"/>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2EC5258F-9F02-2F47-B61F-9883ED3A8957}"/>
              </a:ext>
            </a:extLst>
          </p:cNvPr>
          <p:cNvSpPr/>
          <p:nvPr userDrawn="1"/>
        </p:nvSpPr>
        <p:spPr>
          <a:xfrm flipV="1">
            <a:off x="-1" y="1916831"/>
            <a:ext cx="4772026"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llipse 20">
            <a:extLst>
              <a:ext uri="{FF2B5EF4-FFF2-40B4-BE49-F238E27FC236}">
                <a16:creationId xmlns:a16="http://schemas.microsoft.com/office/drawing/2014/main" id="{0A16C858-D0CB-A44B-9275-8ECDD346C06A}"/>
              </a:ext>
            </a:extLst>
          </p:cNvPr>
          <p:cNvSpPr/>
          <p:nvPr userDrawn="1"/>
        </p:nvSpPr>
        <p:spPr>
          <a:xfrm>
            <a:off x="4412025" y="1766612"/>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Espace réservé du numéro de diapositive 5">
            <a:extLst>
              <a:ext uri="{FF2B5EF4-FFF2-40B4-BE49-F238E27FC236}">
                <a16:creationId xmlns:a16="http://schemas.microsoft.com/office/drawing/2014/main" id="{9E33C6FE-DD6F-C048-9E72-A791F9CEB266}"/>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8139271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with Pictu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010328" cy="848413"/>
          </a:xfrm>
        </p:spPr>
        <p:txBody>
          <a:bodyPr>
            <a:normAutofit/>
          </a:bodyPr>
          <a:lstStyle>
            <a:lvl1pPr>
              <a:defRPr sz="3200" b="1"/>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5"/>
            <a:ext cx="10515600" cy="1867207"/>
          </a:xfrm>
        </p:spPr>
        <p:txBody>
          <a:bodyPr/>
          <a:lstStyle>
            <a:lvl1pPr>
              <a:defRPr/>
            </a:lvl1pPr>
            <a:lvl2pPr>
              <a:defRPr/>
            </a:lvl2pPr>
            <a:lvl3pPr>
              <a:defRPr/>
            </a:lvl3pPr>
            <a:lvl4pPr>
              <a:defRPr/>
            </a:lvl4pPr>
            <a:lvl5pPr>
              <a:defRPr/>
            </a:lvl5pPr>
          </a:lstStyle>
          <a:p>
            <a:r>
              <a:rPr lang="en-GB" noProof="0" dirty="0"/>
              <a:t>Click to add text</a:t>
            </a:r>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941700" y="365125"/>
            <a:ext cx="824199" cy="824929"/>
          </a:xfrm>
          <a:prstGeom prst="rect">
            <a:avLst/>
          </a:prstGeom>
        </p:spPr>
      </p:pic>
      <p:sp>
        <p:nvSpPr>
          <p:cNvPr id="15" name="Rectangle 14">
            <a:extLst>
              <a:ext uri="{FF2B5EF4-FFF2-40B4-BE49-F238E27FC236}">
                <a16:creationId xmlns:a16="http://schemas.microsoft.com/office/drawing/2014/main" id="{8DB35A26-6347-E345-B5D5-F5B311EFEC4B}"/>
              </a:ext>
            </a:extLst>
          </p:cNvPr>
          <p:cNvSpPr/>
          <p:nvPr userDrawn="1"/>
        </p:nvSpPr>
        <p:spPr>
          <a:xfrm flipV="1">
            <a:off x="0" y="-6247"/>
            <a:ext cx="3960000" cy="360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Ellipse 15">
            <a:extLst>
              <a:ext uri="{FF2B5EF4-FFF2-40B4-BE49-F238E27FC236}">
                <a16:creationId xmlns:a16="http://schemas.microsoft.com/office/drawing/2014/main" id="{2E629BBC-322D-A848-8EA6-5E56748B2E74}"/>
              </a:ext>
            </a:extLst>
          </p:cNvPr>
          <p:cNvSpPr/>
          <p:nvPr userDrawn="1"/>
        </p:nvSpPr>
        <p:spPr>
          <a:xfrm>
            <a:off x="3780000" y="-6247"/>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B7CA1D7-6BFD-A742-89A4-B3225093BE80}"/>
              </a:ext>
            </a:extLst>
          </p:cNvPr>
          <p:cNvSpPr/>
          <p:nvPr userDrawn="1"/>
        </p:nvSpPr>
        <p:spPr>
          <a:xfrm flipV="1">
            <a:off x="8256818" y="3692832"/>
            <a:ext cx="3960000"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70F070DF-2BC5-2E45-A2A6-905FEC2A7983}"/>
              </a:ext>
            </a:extLst>
          </p:cNvPr>
          <p:cNvSpPr/>
          <p:nvPr userDrawn="1"/>
        </p:nvSpPr>
        <p:spPr>
          <a:xfrm>
            <a:off x="8058818" y="3692832"/>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9" name="Espace réservé pour une image  18">
            <a:extLst>
              <a:ext uri="{FF2B5EF4-FFF2-40B4-BE49-F238E27FC236}">
                <a16:creationId xmlns:a16="http://schemas.microsoft.com/office/drawing/2014/main" id="{4CB578DD-CAFB-B74A-BF3A-4CA04C798E27}"/>
              </a:ext>
            </a:extLst>
          </p:cNvPr>
          <p:cNvSpPr>
            <a:spLocks noGrp="1"/>
          </p:cNvSpPr>
          <p:nvPr>
            <p:ph type="pic" sz="quarter" idx="10" hasCustomPrompt="1"/>
          </p:nvPr>
        </p:nvSpPr>
        <p:spPr>
          <a:xfrm>
            <a:off x="0" y="4052832"/>
            <a:ext cx="12192000" cy="2805168"/>
          </a:xfrm>
          <a:custGeom>
            <a:avLst/>
            <a:gdLst>
              <a:gd name="connsiteX0" fmla="*/ 0 w 12192000"/>
              <a:gd name="connsiteY0" fmla="*/ 0 h 2805168"/>
              <a:gd name="connsiteX1" fmla="*/ 12192000 w 12192000"/>
              <a:gd name="connsiteY1" fmla="*/ 0 h 2805168"/>
              <a:gd name="connsiteX2" fmla="*/ 12192000 w 12192000"/>
              <a:gd name="connsiteY2" fmla="*/ 2805168 h 2805168"/>
              <a:gd name="connsiteX3" fmla="*/ 0 w 12192000"/>
              <a:gd name="connsiteY3" fmla="*/ 2805168 h 2805168"/>
            </a:gdLst>
            <a:ahLst/>
            <a:cxnLst>
              <a:cxn ang="0">
                <a:pos x="connsiteX0" y="connsiteY0"/>
              </a:cxn>
              <a:cxn ang="0">
                <a:pos x="connsiteX1" y="connsiteY1"/>
              </a:cxn>
              <a:cxn ang="0">
                <a:pos x="connsiteX2" y="connsiteY2"/>
              </a:cxn>
              <a:cxn ang="0">
                <a:pos x="connsiteX3" y="connsiteY3"/>
              </a:cxn>
            </a:cxnLst>
            <a:rect l="l" t="t" r="r" b="b"/>
            <a:pathLst>
              <a:path w="12192000" h="2805168">
                <a:moveTo>
                  <a:pt x="0" y="0"/>
                </a:moveTo>
                <a:lnTo>
                  <a:pt x="12192000" y="0"/>
                </a:lnTo>
                <a:lnTo>
                  <a:pt x="12192000" y="2805168"/>
                </a:lnTo>
                <a:lnTo>
                  <a:pt x="0" y="2805168"/>
                </a:lnTo>
                <a:close/>
              </a:path>
            </a:pathLst>
          </a:custGeom>
        </p:spPr>
        <p:txBody>
          <a:bodyPr wrap="square">
            <a:noAutofit/>
          </a:bodyPr>
          <a:lstStyle>
            <a:lvl1pPr marL="0" indent="0">
              <a:buNone/>
              <a:defRPr/>
            </a:lvl1pPr>
          </a:lstStyle>
          <a:p>
            <a:r>
              <a:rPr lang="en-GB" dirty="0"/>
              <a:t>Click to add an image</a:t>
            </a:r>
          </a:p>
        </p:txBody>
      </p:sp>
    </p:spTree>
    <p:extLst>
      <p:ext uri="{BB962C8B-B14F-4D97-AF65-F5344CB8AC3E}">
        <p14:creationId xmlns:p14="http://schemas.microsoft.com/office/powerpoint/2010/main" val="35057923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977F0C3-9B06-4023-A81A-D81D3BF4E31D}" type="datetime1">
              <a:rPr lang="en-GB" smtClean="0"/>
              <a:t>14/05/2024</a:t>
            </a:fld>
            <a:endParaRPr lang="en-GB"/>
          </a:p>
        </p:txBody>
      </p:sp>
      <p:sp>
        <p:nvSpPr>
          <p:cNvPr id="5" name="Footer Placeholder 4"/>
          <p:cNvSpPr>
            <a:spLocks noGrp="1"/>
          </p:cNvSpPr>
          <p:nvPr>
            <p:ph type="ftr" sz="quarter" idx="11"/>
          </p:nvPr>
        </p:nvSpPr>
        <p:spPr/>
        <p:txBody>
          <a:bodyPr/>
          <a:lstStyle/>
          <a:p>
            <a:r>
              <a:rPr lang="en-US"/>
              <a:t>HEARTS 1st annual meeting, CERN, 06.02.2024</a:t>
            </a:r>
            <a:endParaRPr lang="en-GB"/>
          </a:p>
        </p:txBody>
      </p:sp>
      <p:sp>
        <p:nvSpPr>
          <p:cNvPr id="6" name="Slide Number Placeholder 5"/>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3820752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E68D19F-C0F7-4D84-86A9-459A4B8FB7ED}" type="datetime1">
              <a:rPr lang="en-GB" smtClean="0"/>
              <a:t>14/05/2024</a:t>
            </a:fld>
            <a:endParaRPr lang="en-GB"/>
          </a:p>
        </p:txBody>
      </p:sp>
      <p:sp>
        <p:nvSpPr>
          <p:cNvPr id="6" name="Footer Placeholder 5"/>
          <p:cNvSpPr>
            <a:spLocks noGrp="1"/>
          </p:cNvSpPr>
          <p:nvPr>
            <p:ph type="ftr" sz="quarter" idx="11"/>
          </p:nvPr>
        </p:nvSpPr>
        <p:spPr/>
        <p:txBody>
          <a:bodyPr/>
          <a:lstStyle/>
          <a:p>
            <a:r>
              <a:rPr lang="en-US"/>
              <a:t>HEARTS 1st annual meeting, CERN, 06.02.2024</a:t>
            </a:r>
            <a:endParaRPr lang="en-GB"/>
          </a:p>
        </p:txBody>
      </p:sp>
      <p:sp>
        <p:nvSpPr>
          <p:cNvPr id="7" name="Slide Number Placeholder 6"/>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2334983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FE9D008-F792-4FFC-8C7A-A127EEAC4567}" type="datetime1">
              <a:rPr lang="en-GB" smtClean="0"/>
              <a:t>14/05/2024</a:t>
            </a:fld>
            <a:endParaRPr lang="en-GB"/>
          </a:p>
        </p:txBody>
      </p:sp>
      <p:sp>
        <p:nvSpPr>
          <p:cNvPr id="8" name="Footer Placeholder 7"/>
          <p:cNvSpPr>
            <a:spLocks noGrp="1"/>
          </p:cNvSpPr>
          <p:nvPr>
            <p:ph type="ftr" sz="quarter" idx="11"/>
          </p:nvPr>
        </p:nvSpPr>
        <p:spPr/>
        <p:txBody>
          <a:bodyPr/>
          <a:lstStyle/>
          <a:p>
            <a:r>
              <a:rPr lang="en-US"/>
              <a:t>HEARTS 1st annual meeting, CERN, 06.02.2024</a:t>
            </a:r>
            <a:endParaRPr lang="en-GB"/>
          </a:p>
        </p:txBody>
      </p:sp>
      <p:sp>
        <p:nvSpPr>
          <p:cNvPr id="9" name="Slide Number Placeholder 8"/>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536979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F9465F5-5ABF-4A10-AEE1-39225FE8E555}" type="datetime1">
              <a:rPr lang="en-GB" smtClean="0"/>
              <a:t>14/05/2024</a:t>
            </a:fld>
            <a:endParaRPr lang="en-GB"/>
          </a:p>
        </p:txBody>
      </p:sp>
      <p:sp>
        <p:nvSpPr>
          <p:cNvPr id="4" name="Footer Placeholder 3"/>
          <p:cNvSpPr>
            <a:spLocks noGrp="1"/>
          </p:cNvSpPr>
          <p:nvPr>
            <p:ph type="ftr" sz="quarter" idx="11"/>
          </p:nvPr>
        </p:nvSpPr>
        <p:spPr/>
        <p:txBody>
          <a:bodyPr/>
          <a:lstStyle/>
          <a:p>
            <a:r>
              <a:rPr lang="en-US"/>
              <a:t>HEARTS 1st annual meeting, CERN, 06.02.2024</a:t>
            </a:r>
            <a:endParaRPr lang="en-GB"/>
          </a:p>
        </p:txBody>
      </p:sp>
      <p:sp>
        <p:nvSpPr>
          <p:cNvPr id="5" name="Slide Number Placeholder 4"/>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4136887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759DA5-928B-4486-B542-466205A21C03}" type="datetime1">
              <a:rPr lang="en-GB" smtClean="0"/>
              <a:t>14/05/2024</a:t>
            </a:fld>
            <a:endParaRPr lang="en-GB"/>
          </a:p>
        </p:txBody>
      </p:sp>
      <p:sp>
        <p:nvSpPr>
          <p:cNvPr id="3" name="Footer Placeholder 2"/>
          <p:cNvSpPr>
            <a:spLocks noGrp="1"/>
          </p:cNvSpPr>
          <p:nvPr>
            <p:ph type="ftr" sz="quarter" idx="11"/>
          </p:nvPr>
        </p:nvSpPr>
        <p:spPr/>
        <p:txBody>
          <a:bodyPr/>
          <a:lstStyle/>
          <a:p>
            <a:r>
              <a:rPr lang="en-US"/>
              <a:t>HEARTS 1st annual meeting, CERN, 06.02.2024</a:t>
            </a:r>
            <a:endParaRPr lang="en-GB"/>
          </a:p>
        </p:txBody>
      </p:sp>
      <p:sp>
        <p:nvSpPr>
          <p:cNvPr id="4" name="Slide Number Placeholder 3"/>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3933510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3F09F81-99E5-4F75-BD93-562336DCF067}" type="datetime1">
              <a:rPr lang="en-GB" smtClean="0"/>
              <a:t>14/05/2024</a:t>
            </a:fld>
            <a:endParaRPr lang="en-GB"/>
          </a:p>
        </p:txBody>
      </p:sp>
      <p:sp>
        <p:nvSpPr>
          <p:cNvPr id="6" name="Footer Placeholder 5"/>
          <p:cNvSpPr>
            <a:spLocks noGrp="1"/>
          </p:cNvSpPr>
          <p:nvPr>
            <p:ph type="ftr" sz="quarter" idx="11"/>
          </p:nvPr>
        </p:nvSpPr>
        <p:spPr/>
        <p:txBody>
          <a:bodyPr/>
          <a:lstStyle/>
          <a:p>
            <a:r>
              <a:rPr lang="en-US"/>
              <a:t>HEARTS 1st annual meeting, CERN, 06.02.2024</a:t>
            </a:r>
            <a:endParaRPr lang="en-GB"/>
          </a:p>
        </p:txBody>
      </p:sp>
      <p:sp>
        <p:nvSpPr>
          <p:cNvPr id="7" name="Slide Number Placeholder 6"/>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1764179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6326C2A-7820-4728-8C93-7067E8917E6C}" type="datetime1">
              <a:rPr lang="en-GB" smtClean="0"/>
              <a:t>14/05/2024</a:t>
            </a:fld>
            <a:endParaRPr lang="en-GB"/>
          </a:p>
        </p:txBody>
      </p:sp>
      <p:sp>
        <p:nvSpPr>
          <p:cNvPr id="6" name="Footer Placeholder 5"/>
          <p:cNvSpPr>
            <a:spLocks noGrp="1"/>
          </p:cNvSpPr>
          <p:nvPr>
            <p:ph type="ftr" sz="quarter" idx="11"/>
          </p:nvPr>
        </p:nvSpPr>
        <p:spPr/>
        <p:txBody>
          <a:bodyPr/>
          <a:lstStyle/>
          <a:p>
            <a:r>
              <a:rPr lang="en-US"/>
              <a:t>HEARTS 1st annual meeting, CERN, 06.02.2024</a:t>
            </a:r>
            <a:endParaRPr lang="en-GB"/>
          </a:p>
        </p:txBody>
      </p:sp>
      <p:sp>
        <p:nvSpPr>
          <p:cNvPr id="7" name="Slide Number Placeholder 6"/>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4217215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A60A5C-964F-4F74-8A4F-8D4556C2A55D}" type="datetime1">
              <a:rPr lang="en-GB" smtClean="0"/>
              <a:t>14/05/2024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HEARTS 1st annual meeting, CERN, 06.02.2024</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D956DE-BB08-42A7-957D-B29C0861CFB2}" type="slidenum">
              <a:rPr lang="en-GB" smtClean="0"/>
              <a:t>‹#›</a:t>
            </a:fld>
            <a:endParaRPr lang="en-GB"/>
          </a:p>
        </p:txBody>
      </p:sp>
    </p:spTree>
    <p:extLst>
      <p:ext uri="{BB962C8B-B14F-4D97-AF65-F5344CB8AC3E}">
        <p14:creationId xmlns:p14="http://schemas.microsoft.com/office/powerpoint/2010/main" val="2930751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B848ECD-30AF-5E4D-B2A6-7927360756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add title</a:t>
            </a:r>
            <a:endParaRPr lang="en-GB" dirty="0"/>
          </a:p>
        </p:txBody>
      </p:sp>
      <p:sp>
        <p:nvSpPr>
          <p:cNvPr id="3" name="Espace réservé du texte 2">
            <a:extLst>
              <a:ext uri="{FF2B5EF4-FFF2-40B4-BE49-F238E27FC236}">
                <a16:creationId xmlns:a16="http://schemas.microsoft.com/office/drawing/2014/main" id="{2657939D-5E4C-674E-9731-8AA6AFFE64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fr-FR" dirty="0"/>
              <a:t>Edit Master </a:t>
            </a:r>
            <a:r>
              <a:rPr lang="fr-FR" dirty="0" err="1"/>
              <a:t>text</a:t>
            </a:r>
            <a:r>
              <a:rPr lang="fr-FR" dirty="0"/>
              <a:t> styles</a:t>
            </a:r>
          </a:p>
          <a:p>
            <a:pPr lvl="1"/>
            <a:r>
              <a:rPr lang="fr-FR" dirty="0"/>
              <a:t>Second </a:t>
            </a:r>
            <a:r>
              <a:rPr lang="fr-FR" dirty="0" err="1"/>
              <a:t>level</a:t>
            </a:r>
            <a:endParaRPr lang="fr-FR" dirty="0"/>
          </a:p>
          <a:p>
            <a:pPr lvl="2"/>
            <a:r>
              <a:rPr lang="fr-FR" dirty="0" err="1"/>
              <a:t>Third</a:t>
            </a:r>
            <a:r>
              <a:rPr lang="fr-FR" dirty="0"/>
              <a:t> </a:t>
            </a:r>
            <a:r>
              <a:rPr lang="fr-FR" dirty="0" err="1"/>
              <a:t>level</a:t>
            </a:r>
            <a:endParaRPr lang="fr-FR" dirty="0"/>
          </a:p>
          <a:p>
            <a:pPr lvl="3"/>
            <a:r>
              <a:rPr lang="fr-FR" dirty="0" err="1"/>
              <a:t>Fourth</a:t>
            </a:r>
            <a:r>
              <a:rPr lang="fr-FR" dirty="0"/>
              <a:t> </a:t>
            </a:r>
            <a:r>
              <a:rPr lang="fr-FR" dirty="0" err="1"/>
              <a:t>level</a:t>
            </a:r>
            <a:endParaRPr lang="fr-FR" dirty="0"/>
          </a:p>
          <a:p>
            <a:pPr lvl="4"/>
            <a:r>
              <a:rPr lang="fr-FR" dirty="0" err="1"/>
              <a:t>Fifth</a:t>
            </a:r>
            <a:r>
              <a:rPr lang="fr-FR" dirty="0"/>
              <a:t> </a:t>
            </a:r>
            <a:r>
              <a:rPr lang="fr-FR" dirty="0" err="1"/>
              <a:t>level</a:t>
            </a:r>
            <a:endParaRPr lang="fr-FR" dirty="0"/>
          </a:p>
        </p:txBody>
      </p:sp>
      <p:sp>
        <p:nvSpPr>
          <p:cNvPr id="4" name="Espace réservé de la date 3">
            <a:extLst>
              <a:ext uri="{FF2B5EF4-FFF2-40B4-BE49-F238E27FC236}">
                <a16:creationId xmlns:a16="http://schemas.microsoft.com/office/drawing/2014/main" id="{9C886410-B38B-7B47-8E0B-F1BF7FC381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521544E8-9F3E-44DE-9757-C7D43013BA92}" type="datetime1">
              <a:rPr lang="en-GB" smtClean="0"/>
              <a:t>14/05/2024</a:t>
            </a:fld>
            <a:endParaRPr lang="en-GB" dirty="0"/>
          </a:p>
        </p:txBody>
      </p:sp>
      <p:sp>
        <p:nvSpPr>
          <p:cNvPr id="5" name="Espace réservé du pied de page 4">
            <a:extLst>
              <a:ext uri="{FF2B5EF4-FFF2-40B4-BE49-F238E27FC236}">
                <a16:creationId xmlns:a16="http://schemas.microsoft.com/office/drawing/2014/main" id="{7863C9F3-FA10-CA41-9659-40615FE690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US"/>
              <a:t>HEARTS 1st annual meeting, CERN, 06.02.2024</a:t>
            </a:r>
            <a:endParaRPr lang="en-GB" dirty="0"/>
          </a:p>
        </p:txBody>
      </p:sp>
      <p:sp>
        <p:nvSpPr>
          <p:cNvPr id="6" name="Espace réservé du numéro de diapositive 5">
            <a:extLst>
              <a:ext uri="{FF2B5EF4-FFF2-40B4-BE49-F238E27FC236}">
                <a16:creationId xmlns:a16="http://schemas.microsoft.com/office/drawing/2014/main" id="{C3D008B9-13AB-0345-82A3-C902FB836D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EDAAF07A-584E-194C-AE72-5F786909BC9D}" type="slidenum">
              <a:rPr lang="en-GB" smtClean="0"/>
              <a:pPr/>
              <a:t>‹#›</a:t>
            </a:fld>
            <a:endParaRPr lang="en-GB"/>
          </a:p>
        </p:txBody>
      </p:sp>
    </p:spTree>
    <p:extLst>
      <p:ext uri="{BB962C8B-B14F-4D97-AF65-F5344CB8AC3E}">
        <p14:creationId xmlns:p14="http://schemas.microsoft.com/office/powerpoint/2010/main" val="32529985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sldNum="0" hdr="0" dt="0"/>
  <p:txStyles>
    <p:titleStyle>
      <a:lvl1pPr algn="l" defTabSz="914400" rtl="0" eaLnBrk="1" latinLnBrk="0" hangingPunct="1">
        <a:lnSpc>
          <a:spcPct val="90000"/>
        </a:lnSpc>
        <a:spcBef>
          <a:spcPct val="0"/>
        </a:spcBef>
        <a:buNone/>
        <a:defRPr sz="4400" b="1" kern="1200">
          <a:solidFill>
            <a:srgbClr val="0E75BD"/>
          </a:solidFill>
          <a:latin typeface="Arial" panose="020B0604020202020204" pitchFamily="34" charset="0"/>
          <a:ea typeface="+mj-ea"/>
          <a:cs typeface="Arial" panose="020B0604020202020204" pitchFamily="34" charset="0"/>
        </a:defRPr>
      </a:lvl1pPr>
    </p:titleStyle>
    <p:bodyStyle>
      <a:lvl1pPr marL="457200" indent="-457200" algn="l" defTabSz="914400" rtl="0" eaLnBrk="1" latinLnBrk="0" hangingPunct="1">
        <a:lnSpc>
          <a:spcPct val="90000"/>
        </a:lnSpc>
        <a:spcBef>
          <a:spcPts val="1000"/>
        </a:spcBef>
        <a:buClr>
          <a:srgbClr val="F7941D"/>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Clr>
          <a:srgbClr val="F7941D"/>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Clr>
          <a:srgbClr val="F7941D"/>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573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1145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hemeOverride" Target="../theme/themeOverride2.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hemeOverride" Target="../theme/themeOverride3.xml"/><Relationship Id="rId5" Type="http://schemas.openxmlformats.org/officeDocument/2006/relationships/image" Target="../media/image16.emf"/><Relationship Id="rId4" Type="http://schemas.openxmlformats.org/officeDocument/2006/relationships/image" Target="../media/image15.emf"/></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061A0DE-7047-A34E-9F5D-85C44A0B3C3E}"/>
              </a:ext>
            </a:extLst>
          </p:cNvPr>
          <p:cNvSpPr>
            <a:spLocks noGrp="1"/>
          </p:cNvSpPr>
          <p:nvPr>
            <p:ph type="ctrTitle"/>
          </p:nvPr>
        </p:nvSpPr>
        <p:spPr/>
        <p:txBody>
          <a:bodyPr/>
          <a:lstStyle/>
          <a:p>
            <a:r>
              <a:rPr lang="en-GB" dirty="0"/>
              <a:t>HEARTS </a:t>
            </a:r>
            <a:br>
              <a:rPr lang="en-GB" dirty="0"/>
            </a:br>
            <a:r>
              <a:rPr lang="fr-CH" dirty="0"/>
              <a:t>Leaders Meeting #5</a:t>
            </a:r>
            <a:endParaRPr lang="en-GB" dirty="0"/>
          </a:p>
        </p:txBody>
      </p:sp>
      <p:sp>
        <p:nvSpPr>
          <p:cNvPr id="6" name="Espace réservé du texte 5">
            <a:extLst>
              <a:ext uri="{FF2B5EF4-FFF2-40B4-BE49-F238E27FC236}">
                <a16:creationId xmlns:a16="http://schemas.microsoft.com/office/drawing/2014/main" id="{6FA1B841-0BAA-3E48-A791-2818A38A2311}"/>
              </a:ext>
            </a:extLst>
          </p:cNvPr>
          <p:cNvSpPr>
            <a:spLocks noGrp="1"/>
          </p:cNvSpPr>
          <p:nvPr>
            <p:ph type="body" sz="quarter" idx="13"/>
          </p:nvPr>
        </p:nvSpPr>
        <p:spPr/>
        <p:txBody>
          <a:bodyPr/>
          <a:lstStyle/>
          <a:p>
            <a:r>
              <a:rPr lang="fr-CH" dirty="0"/>
              <a:t>14 May 2024</a:t>
            </a:r>
            <a:endParaRPr lang="en-GB" dirty="0"/>
          </a:p>
        </p:txBody>
      </p:sp>
      <p:sp>
        <p:nvSpPr>
          <p:cNvPr id="7" name="Espace réservé du texte 6">
            <a:extLst>
              <a:ext uri="{FF2B5EF4-FFF2-40B4-BE49-F238E27FC236}">
                <a16:creationId xmlns:a16="http://schemas.microsoft.com/office/drawing/2014/main" id="{665CB3F5-A23C-BF41-B3A3-DD08492D5F5D}"/>
              </a:ext>
            </a:extLst>
          </p:cNvPr>
          <p:cNvSpPr>
            <a:spLocks noGrp="1"/>
          </p:cNvSpPr>
          <p:nvPr>
            <p:ph type="body" sz="quarter" idx="14"/>
          </p:nvPr>
        </p:nvSpPr>
        <p:spPr/>
        <p:txBody>
          <a:bodyPr/>
          <a:lstStyle/>
          <a:p>
            <a:r>
              <a:rPr lang="en-GB" dirty="0"/>
              <a:t>https://indico.cern.ch/event/1406848/ </a:t>
            </a:r>
          </a:p>
        </p:txBody>
      </p:sp>
      <p:sp>
        <p:nvSpPr>
          <p:cNvPr id="5" name="Espace réservé du texte 4">
            <a:extLst>
              <a:ext uri="{FF2B5EF4-FFF2-40B4-BE49-F238E27FC236}">
                <a16:creationId xmlns:a16="http://schemas.microsoft.com/office/drawing/2014/main" id="{F76B7037-325E-C246-9099-B27B81C96EC5}"/>
              </a:ext>
            </a:extLst>
          </p:cNvPr>
          <p:cNvSpPr>
            <a:spLocks noGrp="1"/>
          </p:cNvSpPr>
          <p:nvPr>
            <p:ph type="body" sz="quarter" idx="12"/>
          </p:nvPr>
        </p:nvSpPr>
        <p:spPr>
          <a:xfrm>
            <a:off x="8663710" y="4797152"/>
            <a:ext cx="3121022" cy="1296987"/>
          </a:xfrm>
        </p:spPr>
        <p:txBody>
          <a:bodyPr>
            <a:normAutofit/>
          </a:bodyPr>
          <a:lstStyle/>
          <a:p>
            <a:r>
              <a:rPr lang="en-GB" dirty="0"/>
              <a:t>S. Gerardin - </a:t>
            </a:r>
            <a:r>
              <a:rPr lang="en-GB" dirty="0" err="1"/>
              <a:t>UniPD</a:t>
            </a:r>
            <a:endParaRPr lang="en-GB" dirty="0"/>
          </a:p>
        </p:txBody>
      </p:sp>
    </p:spTree>
    <p:extLst>
      <p:ext uri="{BB962C8B-B14F-4D97-AF65-F5344CB8AC3E}">
        <p14:creationId xmlns:p14="http://schemas.microsoft.com/office/powerpoint/2010/main" val="30928861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5.3 - Suitability of the Proposed VHE Ion Beams for 3D Integrated Device Structures: Status</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p:nvPr>
        </p:nvSpPr>
        <p:spPr>
          <a:xfrm>
            <a:off x="838200" y="1825624"/>
            <a:ext cx="7162800" cy="3371851"/>
          </a:xfrm>
        </p:spPr>
        <p:txBody>
          <a:bodyPr>
            <a:noAutofit/>
          </a:bodyPr>
          <a:lstStyle>
            <a:lvl1pPr>
              <a:defRPr/>
            </a:lvl1pPr>
            <a:lvl2pPr>
              <a:defRPr/>
            </a:lvl2pPr>
            <a:lvl3pPr>
              <a:defRPr/>
            </a:lvl3pPr>
            <a:lvl4pPr>
              <a:defRPr/>
            </a:lvl4pPr>
            <a:lvl5pPr>
              <a:defRPr/>
            </a:lvl5pPr>
          </a:lstStyle>
          <a:p>
            <a:pPr algn="l"/>
            <a:r>
              <a:rPr lang="en-US" sz="2400" b="1" dirty="0">
                <a:latin typeface="SFRM1200"/>
              </a:rPr>
              <a:t>Four</a:t>
            </a:r>
            <a:r>
              <a:rPr lang="en-US" sz="2400" b="1" i="0" u="none" strike="noStrike" baseline="0" dirty="0">
                <a:latin typeface="SFRM1200"/>
              </a:rPr>
              <a:t> 3D NAND FG devices have been irradiated at CERN in October/November 2023</a:t>
            </a:r>
          </a:p>
          <a:p>
            <a:pPr lvl="1"/>
            <a:r>
              <a:rPr lang="en-US" sz="2000" dirty="0">
                <a:latin typeface="SFRM1200"/>
              </a:rPr>
              <a:t>Exposure in passive mode, possible thanks to the non-volatility of the memories</a:t>
            </a:r>
          </a:p>
          <a:p>
            <a:pPr lvl="1"/>
            <a:r>
              <a:rPr lang="en-US" sz="2000" i="0" u="none" strike="noStrike" baseline="0" dirty="0">
                <a:latin typeface="SFRM1200"/>
              </a:rPr>
              <a:t>Two </a:t>
            </a:r>
            <a:r>
              <a:rPr lang="en-US" sz="2000" dirty="0">
                <a:latin typeface="SFRM1200"/>
              </a:rPr>
              <a:t>LETs and two fluences</a:t>
            </a:r>
            <a:endParaRPr lang="en-US" sz="2000" i="0" u="none" strike="noStrike" baseline="0" dirty="0">
              <a:latin typeface="SFRM1200"/>
            </a:endParaRPr>
          </a:p>
          <a:p>
            <a:pPr lvl="2"/>
            <a:r>
              <a:rPr lang="it-IT" sz="1400" b="0" i="0" dirty="0">
                <a:solidFill>
                  <a:srgbClr val="000000"/>
                </a:solidFill>
                <a:effectLst/>
                <a:latin typeface="Aptos" panose="020B0004020202020204" pitchFamily="34" charset="0"/>
              </a:rPr>
              <a:t>MS33: E= 2GeV/n, LET = 11 MeV/(mg/cm</a:t>
            </a:r>
            <a:r>
              <a:rPr lang="it-IT" sz="1400" b="0" i="0" baseline="30000" dirty="0">
                <a:solidFill>
                  <a:srgbClr val="000000"/>
                </a:solidFill>
                <a:effectLst/>
                <a:latin typeface="Aptos" panose="020B0004020202020204" pitchFamily="34" charset="0"/>
              </a:rPr>
              <a:t>2</a:t>
            </a:r>
            <a:r>
              <a:rPr lang="it-IT" sz="1400" b="0" i="0" dirty="0">
                <a:solidFill>
                  <a:srgbClr val="000000"/>
                </a:solidFill>
                <a:effectLst/>
                <a:latin typeface="Aptos" panose="020B0004020202020204" pitchFamily="34" charset="0"/>
              </a:rPr>
              <a:t>), Fluence 5E6 </a:t>
            </a:r>
            <a:r>
              <a:rPr lang="it-IT" sz="1400" b="0" i="0" dirty="0" err="1">
                <a:solidFill>
                  <a:srgbClr val="000000"/>
                </a:solidFill>
                <a:effectLst/>
                <a:latin typeface="Aptos" panose="020B0004020202020204" pitchFamily="34" charset="0"/>
              </a:rPr>
              <a:t>ions</a:t>
            </a:r>
            <a:r>
              <a:rPr lang="it-IT" sz="1400" b="0" i="0" dirty="0">
                <a:solidFill>
                  <a:srgbClr val="000000"/>
                </a:solidFill>
                <a:effectLst/>
                <a:latin typeface="Aptos" panose="020B0004020202020204" pitchFamily="34" charset="0"/>
              </a:rPr>
              <a:t>/cm</a:t>
            </a:r>
            <a:r>
              <a:rPr lang="it-IT" sz="1400" b="0" i="0" baseline="30000" dirty="0">
                <a:solidFill>
                  <a:srgbClr val="000000"/>
                </a:solidFill>
                <a:effectLst/>
                <a:latin typeface="Aptos" panose="020B0004020202020204" pitchFamily="34" charset="0"/>
              </a:rPr>
              <a:t>2</a:t>
            </a:r>
          </a:p>
          <a:p>
            <a:pPr lvl="2"/>
            <a:r>
              <a:rPr lang="it-IT" sz="1400" b="0" i="0" dirty="0">
                <a:solidFill>
                  <a:srgbClr val="000000"/>
                </a:solidFill>
                <a:effectLst/>
                <a:latin typeface="Aptos" panose="020B0004020202020204" pitchFamily="34" charset="0"/>
              </a:rPr>
              <a:t>MS34: E= 2GeV,/n LET = 11 MeV/(mg/cm</a:t>
            </a:r>
            <a:r>
              <a:rPr lang="it-IT" sz="1400" b="0" i="0" baseline="30000" dirty="0">
                <a:solidFill>
                  <a:srgbClr val="000000"/>
                </a:solidFill>
                <a:effectLst/>
                <a:latin typeface="Aptos" panose="020B0004020202020204" pitchFamily="34" charset="0"/>
              </a:rPr>
              <a:t>2</a:t>
            </a:r>
            <a:r>
              <a:rPr lang="it-IT" sz="1400" b="0" i="0" dirty="0">
                <a:solidFill>
                  <a:srgbClr val="000000"/>
                </a:solidFill>
                <a:effectLst/>
                <a:latin typeface="Aptos" panose="020B0004020202020204" pitchFamily="34" charset="0"/>
              </a:rPr>
              <a:t>), Fluence 1E7 </a:t>
            </a:r>
            <a:r>
              <a:rPr lang="it-IT" sz="1400" b="0" i="0" dirty="0" err="1">
                <a:solidFill>
                  <a:srgbClr val="000000"/>
                </a:solidFill>
                <a:effectLst/>
                <a:latin typeface="Aptos" panose="020B0004020202020204" pitchFamily="34" charset="0"/>
              </a:rPr>
              <a:t>ions</a:t>
            </a:r>
            <a:r>
              <a:rPr lang="it-IT" sz="1400" b="0" i="0" dirty="0">
                <a:solidFill>
                  <a:srgbClr val="000000"/>
                </a:solidFill>
                <a:effectLst/>
                <a:latin typeface="Aptos" panose="020B0004020202020204" pitchFamily="34" charset="0"/>
              </a:rPr>
              <a:t>/cm</a:t>
            </a:r>
            <a:r>
              <a:rPr lang="it-IT" sz="1400" b="0" i="0" baseline="30000" dirty="0">
                <a:solidFill>
                  <a:srgbClr val="000000"/>
                </a:solidFill>
                <a:effectLst/>
                <a:latin typeface="Aptos" panose="020B0004020202020204" pitchFamily="34" charset="0"/>
              </a:rPr>
              <a:t>2</a:t>
            </a:r>
            <a:endParaRPr lang="it-IT" sz="1400" b="0" i="0" baseline="30000" dirty="0">
              <a:solidFill>
                <a:srgbClr val="222222"/>
              </a:solidFill>
              <a:effectLst/>
              <a:latin typeface="Arial" panose="020B0604020202020204" pitchFamily="34" charset="0"/>
            </a:endParaRPr>
          </a:p>
          <a:p>
            <a:pPr lvl="2"/>
            <a:r>
              <a:rPr lang="it-IT" sz="1400" b="0" i="0" dirty="0">
                <a:solidFill>
                  <a:srgbClr val="000000"/>
                </a:solidFill>
                <a:effectLst/>
                <a:latin typeface="Aptos" panose="020B0004020202020204" pitchFamily="34" charset="0"/>
              </a:rPr>
              <a:t>MS35: E= 750 MeV/n + 15 mm PMMA </a:t>
            </a:r>
            <a:r>
              <a:rPr lang="it-IT" sz="1400" b="0" i="0" dirty="0" err="1">
                <a:solidFill>
                  <a:srgbClr val="000000"/>
                </a:solidFill>
                <a:effectLst/>
                <a:latin typeface="Aptos" panose="020B0004020202020204" pitchFamily="34" charset="0"/>
              </a:rPr>
              <a:t>degradation</a:t>
            </a:r>
            <a:r>
              <a:rPr lang="it-IT" sz="1400" b="0" i="0" dirty="0">
                <a:solidFill>
                  <a:srgbClr val="000000"/>
                </a:solidFill>
                <a:effectLst/>
                <a:latin typeface="Aptos" panose="020B0004020202020204" pitchFamily="34" charset="0"/>
              </a:rPr>
              <a:t>, LET = 30 MeV/(mg/cm</a:t>
            </a:r>
            <a:r>
              <a:rPr lang="it-IT" sz="1400" b="0" i="0" baseline="30000" dirty="0">
                <a:solidFill>
                  <a:srgbClr val="000000"/>
                </a:solidFill>
                <a:effectLst/>
                <a:latin typeface="Aptos" panose="020B0004020202020204" pitchFamily="34" charset="0"/>
              </a:rPr>
              <a:t>2</a:t>
            </a:r>
            <a:r>
              <a:rPr lang="it-IT" sz="1400" b="0" i="0" dirty="0">
                <a:solidFill>
                  <a:srgbClr val="000000"/>
                </a:solidFill>
                <a:effectLst/>
                <a:latin typeface="Aptos" panose="020B0004020202020204" pitchFamily="34" charset="0"/>
              </a:rPr>
              <a:t>), Fluence 5E6 </a:t>
            </a:r>
            <a:r>
              <a:rPr lang="it-IT" sz="1400" b="0" i="0" dirty="0" err="1">
                <a:solidFill>
                  <a:srgbClr val="000000"/>
                </a:solidFill>
                <a:effectLst/>
                <a:latin typeface="Aptos" panose="020B0004020202020204" pitchFamily="34" charset="0"/>
              </a:rPr>
              <a:t>ions</a:t>
            </a:r>
            <a:r>
              <a:rPr lang="it-IT" sz="1400" b="0" i="0" dirty="0">
                <a:solidFill>
                  <a:srgbClr val="000000"/>
                </a:solidFill>
                <a:effectLst/>
                <a:latin typeface="Aptos" panose="020B0004020202020204" pitchFamily="34" charset="0"/>
              </a:rPr>
              <a:t>/cm</a:t>
            </a:r>
            <a:r>
              <a:rPr lang="it-IT" sz="1400" b="0" i="0" baseline="30000" dirty="0">
                <a:solidFill>
                  <a:srgbClr val="000000"/>
                </a:solidFill>
                <a:effectLst/>
                <a:latin typeface="Aptos" panose="020B0004020202020204" pitchFamily="34" charset="0"/>
              </a:rPr>
              <a:t>2</a:t>
            </a:r>
            <a:endParaRPr lang="it-IT" sz="1400" b="0" i="0" baseline="30000" dirty="0">
              <a:solidFill>
                <a:srgbClr val="222222"/>
              </a:solidFill>
              <a:effectLst/>
              <a:latin typeface="Arial" panose="020B0604020202020204" pitchFamily="34" charset="0"/>
            </a:endParaRPr>
          </a:p>
          <a:p>
            <a:pPr lvl="2"/>
            <a:r>
              <a:rPr lang="it-IT" sz="1400" b="0" i="0" dirty="0">
                <a:solidFill>
                  <a:srgbClr val="000000"/>
                </a:solidFill>
                <a:effectLst/>
                <a:latin typeface="Aptos" panose="020B0004020202020204" pitchFamily="34" charset="0"/>
              </a:rPr>
              <a:t>MS36: E= 750 MeV/n + 15 mm PMMA </a:t>
            </a:r>
            <a:r>
              <a:rPr lang="it-IT" sz="1400" b="0" i="0" dirty="0" err="1">
                <a:solidFill>
                  <a:srgbClr val="000000"/>
                </a:solidFill>
                <a:effectLst/>
                <a:latin typeface="Aptos" panose="020B0004020202020204" pitchFamily="34" charset="0"/>
              </a:rPr>
              <a:t>degradation</a:t>
            </a:r>
            <a:r>
              <a:rPr lang="it-IT" sz="1400" b="0" i="0" dirty="0">
                <a:solidFill>
                  <a:srgbClr val="000000"/>
                </a:solidFill>
                <a:effectLst/>
                <a:latin typeface="Aptos" panose="020B0004020202020204" pitchFamily="34" charset="0"/>
              </a:rPr>
              <a:t>, LET = 30 MeV/(mg/cm</a:t>
            </a:r>
            <a:r>
              <a:rPr lang="it-IT" sz="1400" b="0" i="0" baseline="30000" dirty="0">
                <a:solidFill>
                  <a:srgbClr val="000000"/>
                </a:solidFill>
                <a:effectLst/>
                <a:latin typeface="Aptos" panose="020B0004020202020204" pitchFamily="34" charset="0"/>
              </a:rPr>
              <a:t>2</a:t>
            </a:r>
            <a:r>
              <a:rPr lang="it-IT" sz="1400" b="0" i="0" dirty="0">
                <a:solidFill>
                  <a:srgbClr val="000000"/>
                </a:solidFill>
                <a:effectLst/>
                <a:latin typeface="Aptos" panose="020B0004020202020204" pitchFamily="34" charset="0"/>
              </a:rPr>
              <a:t>), Fluence 1E7 </a:t>
            </a:r>
            <a:r>
              <a:rPr lang="it-IT" sz="1400" b="0" i="0" dirty="0" err="1">
                <a:solidFill>
                  <a:srgbClr val="000000"/>
                </a:solidFill>
                <a:effectLst/>
                <a:latin typeface="Aptos" panose="020B0004020202020204" pitchFamily="34" charset="0"/>
              </a:rPr>
              <a:t>ions</a:t>
            </a:r>
            <a:r>
              <a:rPr lang="it-IT" sz="1400" b="0" i="0" dirty="0">
                <a:solidFill>
                  <a:srgbClr val="000000"/>
                </a:solidFill>
                <a:effectLst/>
                <a:latin typeface="Aptos" panose="020B0004020202020204" pitchFamily="34" charset="0"/>
              </a:rPr>
              <a:t>/cm</a:t>
            </a:r>
            <a:r>
              <a:rPr lang="it-IT" sz="1400" b="0" i="0" baseline="30000" dirty="0">
                <a:solidFill>
                  <a:srgbClr val="000000"/>
                </a:solidFill>
                <a:effectLst/>
                <a:latin typeface="Aptos" panose="020B0004020202020204" pitchFamily="34" charset="0"/>
              </a:rPr>
              <a:t>2</a:t>
            </a:r>
            <a:endParaRPr lang="it-IT" sz="1400" b="0" i="0" baseline="30000" dirty="0">
              <a:solidFill>
                <a:srgbClr val="222222"/>
              </a:solidFill>
              <a:effectLst/>
              <a:latin typeface="Arial" panose="020B0604020202020204" pitchFamily="34" charset="0"/>
            </a:endParaRPr>
          </a:p>
          <a:p>
            <a:pPr algn="l"/>
            <a:endParaRPr lang="en-US" sz="16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10</a:t>
            </a:fld>
            <a:endParaRPr lang="en-GB" dirty="0"/>
          </a:p>
        </p:txBody>
      </p:sp>
      <p:pic>
        <p:nvPicPr>
          <p:cNvPr id="19" name="Picture 18" descr="A machine with a red and yellow label&#10;&#10;Description automatically generated">
            <a:extLst>
              <a:ext uri="{FF2B5EF4-FFF2-40B4-BE49-F238E27FC236}">
                <a16:creationId xmlns:a16="http://schemas.microsoft.com/office/drawing/2014/main" id="{5A33A053-4C39-8085-8E3F-50C790AAF0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09195" y="1554801"/>
            <a:ext cx="3068455" cy="4091273"/>
          </a:xfrm>
          <a:prstGeom prst="rect">
            <a:avLst/>
          </a:prstGeom>
        </p:spPr>
      </p:pic>
    </p:spTree>
    <p:extLst>
      <p:ext uri="{BB962C8B-B14F-4D97-AF65-F5344CB8AC3E}">
        <p14:creationId xmlns:p14="http://schemas.microsoft.com/office/powerpoint/2010/main" val="488020357"/>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5.3 - Suitability of the Proposed VHE Ion Beams for 3D Integrated Device Structures: Status (2)</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p:nvPr>
        </p:nvSpPr>
        <p:spPr>
          <a:xfrm>
            <a:off x="838199" y="1489046"/>
            <a:ext cx="10601325" cy="3708430"/>
          </a:xfrm>
        </p:spPr>
        <p:txBody>
          <a:bodyPr>
            <a:noAutofit/>
          </a:bodyPr>
          <a:lstStyle>
            <a:lvl1pPr>
              <a:defRPr/>
            </a:lvl1pPr>
            <a:lvl2pPr>
              <a:defRPr/>
            </a:lvl2pPr>
            <a:lvl3pPr>
              <a:defRPr/>
            </a:lvl3pPr>
            <a:lvl4pPr>
              <a:defRPr/>
            </a:lvl4pPr>
            <a:lvl5pPr>
              <a:defRPr/>
            </a:lvl5pPr>
          </a:lstStyle>
          <a:p>
            <a:r>
              <a:rPr lang="en-US" sz="2000" b="0" i="0" u="none" strike="noStrike" baseline="0" dirty="0">
                <a:latin typeface="SFRM1200"/>
              </a:rPr>
              <a:t>Analysis of the four</a:t>
            </a:r>
            <a:r>
              <a:rPr lang="en-US" sz="2000" b="1" dirty="0">
                <a:latin typeface="SFRM1200"/>
              </a:rPr>
              <a:t> </a:t>
            </a:r>
            <a:r>
              <a:rPr lang="en-US" sz="2000" dirty="0">
                <a:latin typeface="SFRM1200"/>
              </a:rPr>
              <a:t>3D NAND FG devices irradiated at CERN</a:t>
            </a:r>
            <a:r>
              <a:rPr lang="en-US" sz="2000" b="0" i="0" u="none" strike="noStrike" baseline="0" dirty="0">
                <a:latin typeface="SFRM1200"/>
              </a:rPr>
              <a:t> is ongoing</a:t>
            </a:r>
          </a:p>
          <a:p>
            <a:r>
              <a:rPr lang="en-US" sz="2000" dirty="0">
                <a:latin typeface="SFRM1200"/>
              </a:rPr>
              <a:t>Error data track LET and fluence very well</a:t>
            </a:r>
            <a:endParaRPr lang="en-US" sz="2000" b="0" i="0" u="none" strike="noStrike" baseline="0" dirty="0">
              <a:latin typeface="SFRM1200"/>
            </a:endParaRPr>
          </a:p>
          <a:p>
            <a:pPr algn="l"/>
            <a:r>
              <a:rPr lang="en-US" sz="2000" b="0" i="0" u="none" strike="noStrike" baseline="0" dirty="0">
                <a:latin typeface="SFRM1200"/>
              </a:rPr>
              <a:t>Preliminary results on clusters and </a:t>
            </a:r>
            <a:r>
              <a:rPr lang="en-US" sz="2000" dirty="0">
                <a:latin typeface="SFRM1200"/>
              </a:rPr>
              <a:t>secondaries generated by VHE ions are available (examples below)</a:t>
            </a:r>
            <a:endParaRPr lang="en-US" sz="20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11</a:t>
            </a:fld>
            <a:endParaRPr lang="en-GB" dirty="0"/>
          </a:p>
        </p:txBody>
      </p:sp>
      <p:pic>
        <p:nvPicPr>
          <p:cNvPr id="19" name="Picture 18">
            <a:extLst>
              <a:ext uri="{FF2B5EF4-FFF2-40B4-BE49-F238E27FC236}">
                <a16:creationId xmlns:a16="http://schemas.microsoft.com/office/drawing/2014/main" id="{93A5AF26-AEC5-F024-1E9C-538BAEA1B5A8}"/>
              </a:ext>
            </a:extLst>
          </p:cNvPr>
          <p:cNvPicPr>
            <a:picLocks noChangeAspect="1"/>
          </p:cNvPicPr>
          <p:nvPr/>
        </p:nvPicPr>
        <p:blipFill>
          <a:blip r:embed="rId4"/>
          <a:stretch>
            <a:fillRect/>
          </a:stretch>
        </p:blipFill>
        <p:spPr>
          <a:xfrm>
            <a:off x="6138861" y="2873060"/>
            <a:ext cx="4681538" cy="3156291"/>
          </a:xfrm>
          <a:prstGeom prst="rect">
            <a:avLst/>
          </a:prstGeom>
        </p:spPr>
      </p:pic>
      <p:pic>
        <p:nvPicPr>
          <p:cNvPr id="22" name="Picture 21">
            <a:extLst>
              <a:ext uri="{FF2B5EF4-FFF2-40B4-BE49-F238E27FC236}">
                <a16:creationId xmlns:a16="http://schemas.microsoft.com/office/drawing/2014/main" id="{F58ED221-1CD2-21AC-A65E-B0C8F66D6FFD}"/>
              </a:ext>
            </a:extLst>
          </p:cNvPr>
          <p:cNvPicPr>
            <a:picLocks noChangeAspect="1"/>
          </p:cNvPicPr>
          <p:nvPr/>
        </p:nvPicPr>
        <p:blipFill>
          <a:blip r:embed="rId5"/>
          <a:stretch>
            <a:fillRect/>
          </a:stretch>
        </p:blipFill>
        <p:spPr>
          <a:xfrm>
            <a:off x="981075" y="2945502"/>
            <a:ext cx="4369768" cy="2946096"/>
          </a:xfrm>
          <a:prstGeom prst="rect">
            <a:avLst/>
          </a:prstGeom>
        </p:spPr>
      </p:pic>
    </p:spTree>
    <p:extLst>
      <p:ext uri="{BB962C8B-B14F-4D97-AF65-F5344CB8AC3E}">
        <p14:creationId xmlns:p14="http://schemas.microsoft.com/office/powerpoint/2010/main" val="2133876889"/>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5.3 - Suitability of the Proposed VHE Ion Beams for 3D Integrated Device Structures: Plans</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p:nvPr>
        </p:nvSpPr>
        <p:spPr>
          <a:xfrm>
            <a:off x="838199" y="1825624"/>
            <a:ext cx="10511033" cy="3371851"/>
          </a:xfrm>
        </p:spPr>
        <p:txBody>
          <a:bodyPr>
            <a:noAutofit/>
          </a:bodyPr>
          <a:lstStyle>
            <a:lvl1pPr>
              <a:defRPr/>
            </a:lvl1pPr>
            <a:lvl2pPr>
              <a:defRPr/>
            </a:lvl2pPr>
            <a:lvl3pPr>
              <a:defRPr/>
            </a:lvl3pPr>
            <a:lvl4pPr>
              <a:defRPr/>
            </a:lvl4pPr>
            <a:lvl5pPr>
              <a:defRPr/>
            </a:lvl5pPr>
          </a:lstStyle>
          <a:p>
            <a:pPr marL="0" indent="0" algn="l">
              <a:buNone/>
            </a:pPr>
            <a:r>
              <a:rPr lang="en-US" sz="2400" b="1" i="0" u="none" strike="noStrike" baseline="0" dirty="0">
                <a:latin typeface="SFRM1200"/>
              </a:rPr>
              <a:t>Next steps</a:t>
            </a:r>
          </a:p>
          <a:p>
            <a:pPr algn="l"/>
            <a:r>
              <a:rPr lang="en-US" sz="2400" i="0" u="none" strike="noStrike" baseline="0" dirty="0">
                <a:latin typeface="SFRM1200"/>
              </a:rPr>
              <a:t>Complete analysis on irradiated FG 3D NAND devices and compare experimental results with simulations (see WP3)</a:t>
            </a:r>
          </a:p>
          <a:p>
            <a:pPr algn="l"/>
            <a:r>
              <a:rPr lang="en-US" sz="2400" dirty="0">
                <a:latin typeface="SFRM1200"/>
              </a:rPr>
              <a:t>Carry out a full irradiation campaign in the second half of 2024</a:t>
            </a:r>
            <a:endParaRPr lang="en-US" sz="2400" i="0" u="none" strike="noStrike" baseline="0" dirty="0">
              <a:latin typeface="SFRM1200"/>
            </a:endParaRPr>
          </a:p>
          <a:p>
            <a:pPr lvl="1"/>
            <a:r>
              <a:rPr lang="en-US" sz="2000" dirty="0">
                <a:latin typeface="SFRM1200"/>
              </a:rPr>
              <a:t>3D NAND Devices with Floating gate and Replacement Gate Technologies will be used</a:t>
            </a:r>
          </a:p>
          <a:p>
            <a:pPr lvl="2"/>
            <a:r>
              <a:rPr lang="en-US" sz="1600" dirty="0">
                <a:latin typeface="SFRM1200"/>
              </a:rPr>
              <a:t>Commitment by Micron to provide all the necessary information in time</a:t>
            </a:r>
          </a:p>
          <a:p>
            <a:pPr lvl="1"/>
            <a:r>
              <a:rPr lang="en-US" sz="2000" i="0" u="none" strike="noStrike" baseline="0" dirty="0">
                <a:latin typeface="SFRM1200"/>
              </a:rPr>
              <a:t>Exposure to different LETs</a:t>
            </a:r>
          </a:p>
          <a:p>
            <a:pPr algn="l"/>
            <a:endParaRPr lang="en-US" sz="16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12</a:t>
            </a:fld>
            <a:endParaRPr lang="en-GB" dirty="0"/>
          </a:p>
        </p:txBody>
      </p:sp>
    </p:spTree>
    <p:extLst>
      <p:ext uri="{BB962C8B-B14F-4D97-AF65-F5344CB8AC3E}">
        <p14:creationId xmlns:p14="http://schemas.microsoft.com/office/powerpoint/2010/main" val="3131051381"/>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Description of work</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1" y="1416049"/>
            <a:ext cx="8518236" cy="4288328"/>
          </a:xfrm>
        </p:spPr>
        <p:txBody>
          <a:bodyPr>
            <a:noAutofit/>
          </a:bodyPr>
          <a:lstStyle>
            <a:lvl1pPr>
              <a:defRPr/>
            </a:lvl1pPr>
            <a:lvl2pPr>
              <a:defRPr/>
            </a:lvl2pPr>
            <a:lvl3pPr>
              <a:defRPr/>
            </a:lvl3pPr>
            <a:lvl4pPr>
              <a:defRPr/>
            </a:lvl4pPr>
            <a:lvl5pPr>
              <a:defRPr/>
            </a:lvl5pPr>
          </a:lstStyle>
          <a:p>
            <a:r>
              <a:rPr lang="en-US" sz="2200" dirty="0">
                <a:latin typeface="SFRM1200"/>
              </a:rPr>
              <a:t>Partners: </a:t>
            </a:r>
            <a:r>
              <a:rPr lang="en-US" sz="2200" i="0" u="none" strike="noStrike" baseline="0" dirty="0">
                <a:latin typeface="SFRM1200"/>
              </a:rPr>
              <a:t>Airbus DS/TESAT, CERN, M-12-36</a:t>
            </a:r>
          </a:p>
          <a:p>
            <a:pPr algn="l"/>
            <a:r>
              <a:rPr lang="en-US" sz="2000" b="1" i="0" u="none" strike="noStrike" baseline="0" dirty="0">
                <a:latin typeface="SFRM1200"/>
              </a:rPr>
              <a:t>VHE SEE testing on devices which have already been characterized </a:t>
            </a:r>
            <a:r>
              <a:rPr lang="en-US" sz="2000" b="0" i="0" u="none" strike="noStrike" baseline="0" dirty="0">
                <a:latin typeface="SFRM1200"/>
              </a:rPr>
              <a:t>by the ADS </a:t>
            </a:r>
            <a:r>
              <a:rPr lang="en-US" sz="2000" b="1" i="0" u="none" strike="noStrike" baseline="0" dirty="0">
                <a:latin typeface="SFRM1200"/>
              </a:rPr>
              <a:t>at standard-energy heavy ion test facilities </a:t>
            </a:r>
            <a:r>
              <a:rPr lang="en-US" sz="2000" b="0" i="0" u="none" strike="noStrike" baseline="0" dirty="0">
                <a:latin typeface="SFRM1200"/>
              </a:rPr>
              <a:t>(e.g., UCL, RADEF) </a:t>
            </a:r>
          </a:p>
          <a:p>
            <a:r>
              <a:rPr lang="en-US" sz="2000" b="0" i="0" u="none" strike="noStrike" baseline="0" dirty="0">
                <a:latin typeface="SFRM1200"/>
              </a:rPr>
              <a:t>Previous tests carried </a:t>
            </a:r>
            <a:r>
              <a:rPr lang="en-US" sz="2000" dirty="0">
                <a:latin typeface="SFRM1200"/>
              </a:rPr>
              <a:t>out according to ESCC 25100 </a:t>
            </a:r>
            <a:r>
              <a:rPr lang="en-US" sz="2000" b="0" i="0" u="none" strike="noStrike" baseline="0" dirty="0">
                <a:latin typeface="SFRM1200"/>
              </a:rPr>
              <a:t>(package lid removal)</a:t>
            </a:r>
          </a:p>
          <a:p>
            <a:pPr algn="l"/>
            <a:r>
              <a:rPr lang="en-US" sz="2000" b="0" i="0" u="none" strike="noStrike" baseline="0" dirty="0">
                <a:latin typeface="SFRM1200"/>
              </a:rPr>
              <a:t>Broad range of technologies will be tested: </a:t>
            </a:r>
          </a:p>
          <a:p>
            <a:pPr lvl="1"/>
            <a:r>
              <a:rPr lang="en-US" sz="1800" b="0" i="0" u="none" strike="noStrike" baseline="0" dirty="0">
                <a:latin typeface="SFRM1200"/>
              </a:rPr>
              <a:t>High power diodes (Silicon or </a:t>
            </a:r>
            <a:r>
              <a:rPr lang="en-US" sz="1800" b="0" i="0" u="none" strike="noStrike" baseline="0" dirty="0" err="1">
                <a:latin typeface="SFRM1200"/>
              </a:rPr>
              <a:t>SiC</a:t>
            </a:r>
            <a:r>
              <a:rPr lang="en-US" sz="1800" b="0" i="0" u="none" strike="noStrike" baseline="0" dirty="0">
                <a:latin typeface="SFRM1200"/>
              </a:rPr>
              <a:t>)</a:t>
            </a:r>
          </a:p>
          <a:p>
            <a:pPr lvl="1"/>
            <a:r>
              <a:rPr lang="en-US" sz="1800" dirty="0">
                <a:latin typeface="SFRM1200"/>
              </a:rPr>
              <a:t>H</a:t>
            </a:r>
            <a:r>
              <a:rPr lang="en-US" sz="1800" b="0" i="0" u="none" strike="noStrike" baseline="0" dirty="0">
                <a:latin typeface="SFRM1200"/>
              </a:rPr>
              <a:t>igh power MOSFETs (Silicon or </a:t>
            </a:r>
            <a:r>
              <a:rPr lang="en-US" sz="1800" b="0" i="0" u="none" strike="noStrike" baseline="0" dirty="0" err="1">
                <a:latin typeface="SFRM1200"/>
              </a:rPr>
              <a:t>SiC</a:t>
            </a:r>
            <a:r>
              <a:rPr lang="en-US" sz="1800" b="0" i="0" u="none" strike="noStrike" baseline="0" dirty="0">
                <a:latin typeface="SFRM1200"/>
              </a:rPr>
              <a:t>)</a:t>
            </a:r>
          </a:p>
          <a:p>
            <a:pPr lvl="1"/>
            <a:r>
              <a:rPr lang="en-US" sz="1800" dirty="0">
                <a:latin typeface="SFRM1200"/>
              </a:rPr>
              <a:t>A</a:t>
            </a:r>
            <a:r>
              <a:rPr lang="en-US" sz="1800" b="0" i="0" u="none" strike="noStrike" baseline="0" dirty="0">
                <a:latin typeface="SFRM1200"/>
              </a:rPr>
              <a:t> stacked memory</a:t>
            </a:r>
          </a:p>
          <a:p>
            <a:pPr lvl="2"/>
            <a:r>
              <a:rPr lang="en-US" sz="1800" b="0" i="0" u="none" strike="noStrike" baseline="0" dirty="0">
                <a:latin typeface="SFRM1200"/>
              </a:rPr>
              <a:t>all the dies will be tested as opposed to only the top die as customary with standard energy ions</a:t>
            </a:r>
          </a:p>
          <a:p>
            <a:pPr lvl="1"/>
            <a:r>
              <a:rPr lang="en-US" sz="1800" dirty="0">
                <a:latin typeface="SFRM1200"/>
              </a:rPr>
              <a:t>Benchmark SRAMs from CERN</a:t>
            </a:r>
            <a:endParaRPr lang="en-US" sz="1800" b="0" i="0" u="none" strike="noStrike" baseline="0" dirty="0">
              <a:latin typeface="SFRM1200"/>
            </a:endParaRPr>
          </a:p>
          <a:p>
            <a:pPr lvl="1"/>
            <a:r>
              <a:rPr lang="en-US" sz="1800" b="0" i="0" u="none" strike="noStrike" baseline="0" dirty="0">
                <a:latin typeface="SFRM1200"/>
              </a:rPr>
              <a:t>High-complexity device</a:t>
            </a: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13</a:t>
            </a:fld>
            <a:endParaRPr lang="en-GB" dirty="0"/>
          </a:p>
        </p:txBody>
      </p:sp>
      <p:sp>
        <p:nvSpPr>
          <p:cNvPr id="3" name="TextBox 2">
            <a:extLst>
              <a:ext uri="{FF2B5EF4-FFF2-40B4-BE49-F238E27FC236}">
                <a16:creationId xmlns:a16="http://schemas.microsoft.com/office/drawing/2014/main" id="{7B5CAB71-0658-635B-8EBD-195CA7DBE2FA}"/>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58A62F77-075F-D064-A94A-1F7D9E1D54E1}"/>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3A31D341-5A8D-898C-B554-C75322604B20}"/>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Tree>
    <p:extLst>
      <p:ext uri="{BB962C8B-B14F-4D97-AF65-F5344CB8AC3E}">
        <p14:creationId xmlns:p14="http://schemas.microsoft.com/office/powerpoint/2010/main" val="33860191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14</a:t>
            </a:fld>
            <a:endParaRPr lang="en-GB" dirty="0"/>
          </a:p>
        </p:txBody>
      </p:sp>
      <p:sp>
        <p:nvSpPr>
          <p:cNvPr id="3" name="TextBox 2">
            <a:extLst>
              <a:ext uri="{FF2B5EF4-FFF2-40B4-BE49-F238E27FC236}">
                <a16:creationId xmlns:a16="http://schemas.microsoft.com/office/drawing/2014/main" id="{7B5CAB71-0658-635B-8EBD-195CA7DBE2FA}"/>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58A62F77-075F-D064-A94A-1F7D9E1D54E1}"/>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3A31D341-5A8D-898C-B554-C75322604B20}"/>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5" name="Segnaposto contenuto 13">
            <a:extLst>
              <a:ext uri="{FF2B5EF4-FFF2-40B4-BE49-F238E27FC236}">
                <a16:creationId xmlns:a16="http://schemas.microsoft.com/office/drawing/2014/main" id="{9CE0DB55-975B-4B88-ACA7-82719E0E5E4D}"/>
              </a:ext>
            </a:extLst>
          </p:cNvPr>
          <p:cNvSpPr txBox="1">
            <a:spLocks/>
          </p:cNvSpPr>
          <p:nvPr/>
        </p:nvSpPr>
        <p:spPr>
          <a:xfrm>
            <a:off x="1050714" y="1757491"/>
            <a:ext cx="7961334" cy="409088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Device types are to be selected according to HEARTS objectives, and, both heritage testing and device stock availability at Airbus DS and TESAT.</a:t>
            </a:r>
          </a:p>
          <a:p>
            <a:r>
              <a:rPr lang="en-US" dirty="0"/>
              <a:t>Device type selection aims at</a:t>
            </a:r>
          </a:p>
          <a:p>
            <a:pPr lvl="1"/>
            <a:r>
              <a:rPr lang="en-US" dirty="0"/>
              <a:t>Covering different families, different Single Event Effect natures and different potential issues</a:t>
            </a:r>
          </a:p>
          <a:p>
            <a:pPr lvl="1"/>
            <a:r>
              <a:rPr lang="en-US" dirty="0"/>
              <a:t>Allowing test results comparison between high energy and traditional SEE test facilities</a:t>
            </a:r>
          </a:p>
          <a:p>
            <a:pPr lvl="1"/>
            <a:r>
              <a:rPr lang="en-US" dirty="0"/>
              <a:t>Allowing testing of “untestable” device reference</a:t>
            </a:r>
          </a:p>
          <a:p>
            <a:pPr lvl="1"/>
            <a:r>
              <a:rPr lang="en-US" dirty="0"/>
              <a:t>Supporting test analysis guideline </a:t>
            </a:r>
          </a:p>
          <a:p>
            <a:r>
              <a:rPr lang="en-US" dirty="0"/>
              <a:t>Multiple test campaigns will be needed</a:t>
            </a:r>
          </a:p>
          <a:p>
            <a:pPr lvl="1"/>
            <a:endParaRPr lang="en-US" dirty="0"/>
          </a:p>
          <a:p>
            <a:pPr lvl="1"/>
            <a:endParaRPr lang="en-US" dirty="0"/>
          </a:p>
          <a:p>
            <a:endParaRPr lang="en-US" dirty="0"/>
          </a:p>
          <a:p>
            <a:pPr lvl="1"/>
            <a:endParaRPr lang="en-US" dirty="0"/>
          </a:p>
          <a:p>
            <a:pPr lvl="1"/>
            <a:endParaRPr lang="en-US" dirty="0"/>
          </a:p>
        </p:txBody>
      </p:sp>
    </p:spTree>
    <p:extLst>
      <p:ext uri="{BB962C8B-B14F-4D97-AF65-F5344CB8AC3E}">
        <p14:creationId xmlns:p14="http://schemas.microsoft.com/office/powerpoint/2010/main" val="1196235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15</a:t>
            </a:fld>
            <a:endParaRPr lang="en-GB" dirty="0"/>
          </a:p>
        </p:txBody>
      </p:sp>
      <p:sp>
        <p:nvSpPr>
          <p:cNvPr id="3" name="TextBox 2">
            <a:extLst>
              <a:ext uri="{FF2B5EF4-FFF2-40B4-BE49-F238E27FC236}">
                <a16:creationId xmlns:a16="http://schemas.microsoft.com/office/drawing/2014/main" id="{7B5CAB71-0658-635B-8EBD-195CA7DBE2FA}"/>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58A62F77-075F-D064-A94A-1F7D9E1D54E1}"/>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3A31D341-5A8D-898C-B554-C75322604B20}"/>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7" name="Segnaposto contenuto 13">
            <a:extLst>
              <a:ext uri="{FF2B5EF4-FFF2-40B4-BE49-F238E27FC236}">
                <a16:creationId xmlns:a16="http://schemas.microsoft.com/office/drawing/2014/main" id="{C334C352-EF37-44C2-9054-7E27B5FC3D91}"/>
              </a:ext>
            </a:extLst>
          </p:cNvPr>
          <p:cNvSpPr txBox="1">
            <a:spLocks/>
          </p:cNvSpPr>
          <p:nvPr/>
        </p:nvSpPr>
        <p:spPr>
          <a:xfrm>
            <a:off x="127078" y="1757491"/>
            <a:ext cx="8564339" cy="40908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First “family” will address power devices and SEB/SEGR</a:t>
            </a:r>
          </a:p>
          <a:p>
            <a:pPr lvl="1"/>
            <a:r>
              <a:rPr lang="en-US" dirty="0"/>
              <a:t>Two different power device types and SEE mechanisms are planned to be tested</a:t>
            </a:r>
          </a:p>
          <a:p>
            <a:pPr lvl="2"/>
            <a:r>
              <a:rPr lang="en-US" dirty="0" err="1"/>
              <a:t>SiC</a:t>
            </a:r>
            <a:r>
              <a:rPr lang="en-US" dirty="0"/>
              <a:t> Diode</a:t>
            </a:r>
          </a:p>
          <a:p>
            <a:pPr lvl="2"/>
            <a:r>
              <a:rPr lang="en-US" dirty="0"/>
              <a:t>Si/</a:t>
            </a:r>
            <a:r>
              <a:rPr lang="en-US" dirty="0" err="1"/>
              <a:t>SiC</a:t>
            </a:r>
            <a:r>
              <a:rPr lang="en-US" dirty="0"/>
              <a:t> Power </a:t>
            </a:r>
            <a:r>
              <a:rPr lang="en-US" dirty="0" err="1"/>
              <a:t>Mosfet</a:t>
            </a:r>
            <a:endParaRPr lang="en-US" dirty="0"/>
          </a:p>
          <a:p>
            <a:pPr lvl="1"/>
            <a:endParaRPr lang="en-US" dirty="0"/>
          </a:p>
          <a:p>
            <a:pPr lvl="1"/>
            <a:r>
              <a:rPr lang="en-US" dirty="0" err="1"/>
              <a:t>SiC</a:t>
            </a:r>
            <a:r>
              <a:rPr lang="en-US" dirty="0"/>
              <a:t> diode is of particular interest</a:t>
            </a:r>
          </a:p>
          <a:p>
            <a:pPr marL="457200" lvl="1" indent="0">
              <a:buNone/>
            </a:pPr>
            <a:r>
              <a:rPr lang="en-US" dirty="0"/>
              <a:t>since exhibiting a very specific</a:t>
            </a:r>
            <a:br>
              <a:rPr lang="en-US" dirty="0"/>
            </a:br>
            <a:r>
              <a:rPr lang="en-US" dirty="0"/>
              <a:t>behavior under HI exposure</a:t>
            </a:r>
          </a:p>
          <a:p>
            <a:pPr lvl="1"/>
            <a:endParaRPr lang="en-US" dirty="0"/>
          </a:p>
          <a:p>
            <a:pPr lvl="1"/>
            <a:endParaRPr lang="en-US" dirty="0"/>
          </a:p>
          <a:p>
            <a:endParaRPr lang="en-US" dirty="0"/>
          </a:p>
          <a:p>
            <a:pPr lvl="1"/>
            <a:endParaRPr lang="en-US" dirty="0"/>
          </a:p>
          <a:p>
            <a:pPr lvl="1"/>
            <a:endParaRPr lang="en-US" dirty="0"/>
          </a:p>
        </p:txBody>
      </p:sp>
      <p:pic>
        <p:nvPicPr>
          <p:cNvPr id="19" name="Image 18">
            <a:extLst>
              <a:ext uri="{FF2B5EF4-FFF2-40B4-BE49-F238E27FC236}">
                <a16:creationId xmlns:a16="http://schemas.microsoft.com/office/drawing/2014/main" id="{87B430A4-4156-4B2F-8C36-CBB645287A88}"/>
              </a:ext>
            </a:extLst>
          </p:cNvPr>
          <p:cNvPicPr>
            <a:picLocks noChangeAspect="1"/>
          </p:cNvPicPr>
          <p:nvPr/>
        </p:nvPicPr>
        <p:blipFill>
          <a:blip r:embed="rId3"/>
          <a:stretch>
            <a:fillRect/>
          </a:stretch>
        </p:blipFill>
        <p:spPr>
          <a:xfrm>
            <a:off x="5126183" y="3398140"/>
            <a:ext cx="4177041" cy="2439484"/>
          </a:xfrm>
          <a:prstGeom prst="rect">
            <a:avLst/>
          </a:prstGeom>
        </p:spPr>
      </p:pic>
    </p:spTree>
    <p:extLst>
      <p:ext uri="{BB962C8B-B14F-4D97-AF65-F5344CB8AC3E}">
        <p14:creationId xmlns:p14="http://schemas.microsoft.com/office/powerpoint/2010/main" val="27771501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16</a:t>
            </a:fld>
            <a:endParaRPr lang="en-GB" dirty="0"/>
          </a:p>
        </p:txBody>
      </p:sp>
      <p:sp>
        <p:nvSpPr>
          <p:cNvPr id="3" name="TextBox 2">
            <a:extLst>
              <a:ext uri="{FF2B5EF4-FFF2-40B4-BE49-F238E27FC236}">
                <a16:creationId xmlns:a16="http://schemas.microsoft.com/office/drawing/2014/main" id="{7B5CAB71-0658-635B-8EBD-195CA7DBE2FA}"/>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58A62F77-075F-D064-A94A-1F7D9E1D54E1}"/>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3A31D341-5A8D-898C-B554-C75322604B20}"/>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7" name="Segnaposto contenuto 13">
            <a:extLst>
              <a:ext uri="{FF2B5EF4-FFF2-40B4-BE49-F238E27FC236}">
                <a16:creationId xmlns:a16="http://schemas.microsoft.com/office/drawing/2014/main" id="{7C7EB2DF-1326-406E-B10C-658FFE704478}"/>
              </a:ext>
            </a:extLst>
          </p:cNvPr>
          <p:cNvSpPr txBox="1">
            <a:spLocks/>
          </p:cNvSpPr>
          <p:nvPr/>
        </p:nvSpPr>
        <p:spPr>
          <a:xfrm>
            <a:off x="1050714" y="1757491"/>
            <a:ext cx="7961334" cy="40908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Second “family” oriented towards a memory</a:t>
            </a:r>
          </a:p>
          <a:p>
            <a:r>
              <a:rPr lang="en-US" dirty="0"/>
              <a:t>Device type not fully selected, could be NAND flash or DDR memory</a:t>
            </a:r>
          </a:p>
          <a:p>
            <a:pPr lvl="1"/>
            <a:r>
              <a:rPr lang="en-US" dirty="0"/>
              <a:t>Will depend on available stock</a:t>
            </a:r>
          </a:p>
          <a:p>
            <a:endParaRPr lang="en-US" dirty="0"/>
          </a:p>
          <a:p>
            <a:r>
              <a:rPr lang="en-US" dirty="0"/>
              <a:t>Different type of SEE to be investigated since those devices exhibit sensitivity to multiple SEE</a:t>
            </a:r>
          </a:p>
          <a:p>
            <a:pPr lvl="1"/>
            <a:r>
              <a:rPr lang="en-US" dirty="0"/>
              <a:t>SEL, SEU, MBU, row event, column event, SEFIs, stuck/weak bits</a:t>
            </a:r>
          </a:p>
          <a:p>
            <a:pPr lvl="1"/>
            <a:endParaRPr lang="en-US" dirty="0"/>
          </a:p>
          <a:p>
            <a:pPr lvl="1"/>
            <a:endParaRPr lang="en-US" dirty="0"/>
          </a:p>
        </p:txBody>
      </p:sp>
    </p:spTree>
    <p:extLst>
      <p:ext uri="{BB962C8B-B14F-4D97-AF65-F5344CB8AC3E}">
        <p14:creationId xmlns:p14="http://schemas.microsoft.com/office/powerpoint/2010/main" val="34798194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17</a:t>
            </a:fld>
            <a:endParaRPr lang="en-GB" dirty="0"/>
          </a:p>
        </p:txBody>
      </p:sp>
      <p:sp>
        <p:nvSpPr>
          <p:cNvPr id="3" name="TextBox 2">
            <a:extLst>
              <a:ext uri="{FF2B5EF4-FFF2-40B4-BE49-F238E27FC236}">
                <a16:creationId xmlns:a16="http://schemas.microsoft.com/office/drawing/2014/main" id="{7B5CAB71-0658-635B-8EBD-195CA7DBE2FA}"/>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58A62F77-075F-D064-A94A-1F7D9E1D54E1}"/>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3A31D341-5A8D-898C-B554-C75322604B20}"/>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7" name="Segnaposto contenuto 13">
            <a:extLst>
              <a:ext uri="{FF2B5EF4-FFF2-40B4-BE49-F238E27FC236}">
                <a16:creationId xmlns:a16="http://schemas.microsoft.com/office/drawing/2014/main" id="{06ECC19B-6F4A-4986-9C3C-84CE05D1DDEF}"/>
              </a:ext>
            </a:extLst>
          </p:cNvPr>
          <p:cNvSpPr txBox="1">
            <a:spLocks/>
          </p:cNvSpPr>
          <p:nvPr/>
        </p:nvSpPr>
        <p:spPr>
          <a:xfrm>
            <a:off x="1050714" y="1757491"/>
            <a:ext cx="7961334" cy="40908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Third “family” prone to a different approach</a:t>
            </a:r>
          </a:p>
          <a:p>
            <a:r>
              <a:rPr lang="en-US" dirty="0"/>
              <a:t>Device type will be selected according to the Airbus DS project needs (and stock availability)</a:t>
            </a:r>
          </a:p>
          <a:p>
            <a:pPr lvl="1"/>
            <a:r>
              <a:rPr lang="en-US" dirty="0"/>
              <a:t>Device won’t necessarily benefit of previous SEE testing</a:t>
            </a:r>
          </a:p>
          <a:p>
            <a:pPr lvl="1"/>
            <a:r>
              <a:rPr lang="en-US" dirty="0"/>
              <a:t>Device selection of interest </a:t>
            </a:r>
            <a:r>
              <a:rPr lang="en-US" dirty="0" err="1"/>
              <a:t>w.r.t.</a:t>
            </a:r>
            <a:r>
              <a:rPr lang="en-US" dirty="0"/>
              <a:t> beam specificities</a:t>
            </a:r>
          </a:p>
          <a:p>
            <a:pPr lvl="1"/>
            <a:endParaRPr lang="en-US" dirty="0"/>
          </a:p>
        </p:txBody>
      </p:sp>
      <p:pic>
        <p:nvPicPr>
          <p:cNvPr id="18" name="Image 17">
            <a:extLst>
              <a:ext uri="{FF2B5EF4-FFF2-40B4-BE49-F238E27FC236}">
                <a16:creationId xmlns:a16="http://schemas.microsoft.com/office/drawing/2014/main" id="{A7DF6093-E441-4C8F-8BC7-0BA74B654FD9}"/>
              </a:ext>
            </a:extLst>
          </p:cNvPr>
          <p:cNvPicPr>
            <a:picLocks noChangeAspect="1"/>
          </p:cNvPicPr>
          <p:nvPr/>
        </p:nvPicPr>
        <p:blipFill>
          <a:blip r:embed="rId3"/>
          <a:stretch>
            <a:fillRect/>
          </a:stretch>
        </p:blipFill>
        <p:spPr>
          <a:xfrm>
            <a:off x="3090934" y="4064110"/>
            <a:ext cx="4584484" cy="2101222"/>
          </a:xfrm>
          <a:prstGeom prst="rect">
            <a:avLst/>
          </a:prstGeom>
        </p:spPr>
      </p:pic>
    </p:spTree>
    <p:extLst>
      <p:ext uri="{BB962C8B-B14F-4D97-AF65-F5344CB8AC3E}">
        <p14:creationId xmlns:p14="http://schemas.microsoft.com/office/powerpoint/2010/main" val="21245558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CCD4FD-15F8-54D0-8EDA-4A4E88815AB0}"/>
              </a:ext>
            </a:extLst>
          </p:cNvPr>
          <p:cNvSpPr>
            <a:spLocks noGrp="1"/>
          </p:cNvSpPr>
          <p:nvPr>
            <p:ph type="title"/>
          </p:nvPr>
        </p:nvSpPr>
        <p:spPr/>
        <p:txBody>
          <a:bodyPr>
            <a:normAutofit fontScale="90000"/>
          </a:body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p>
        </p:txBody>
      </p:sp>
      <p:sp>
        <p:nvSpPr>
          <p:cNvPr id="3" name="Content Placeholder 2">
            <a:extLst>
              <a:ext uri="{FF2B5EF4-FFF2-40B4-BE49-F238E27FC236}">
                <a16:creationId xmlns:a16="http://schemas.microsoft.com/office/drawing/2014/main" id="{C6B9155E-7D6B-9D35-11BE-BDA4DF702138}"/>
              </a:ext>
            </a:extLst>
          </p:cNvPr>
          <p:cNvSpPr>
            <a:spLocks noGrp="1"/>
          </p:cNvSpPr>
          <p:nvPr>
            <p:ph idx="1"/>
          </p:nvPr>
        </p:nvSpPr>
        <p:spPr>
          <a:xfrm>
            <a:off x="182344" y="1608065"/>
            <a:ext cx="5709170" cy="4136199"/>
          </a:xfrm>
        </p:spPr>
        <p:txBody>
          <a:bodyPr>
            <a:normAutofit/>
          </a:bodyPr>
          <a:lstStyle/>
          <a:p>
            <a:pPr marL="0" indent="0">
              <a:buNone/>
            </a:pPr>
            <a:r>
              <a:rPr lang="en-GB" sz="2400" dirty="0">
                <a:latin typeface="Calibri" panose="020F0502020204030204" pitchFamily="34" charset="0"/>
                <a:cs typeface="Calibri" panose="020F0502020204030204" pitchFamily="34" charset="0"/>
              </a:rPr>
              <a:t>CERN used a wide range of energies/LETs by means of the continuous tunability of the beam extraction energy and the LET booster (PMMA degrader).</a:t>
            </a:r>
          </a:p>
          <a:p>
            <a:pPr marL="0" indent="0">
              <a:buNone/>
            </a:pPr>
            <a:endParaRPr lang="en-GB" sz="2400" dirty="0">
              <a:latin typeface="Calibri" panose="020F0502020204030204" pitchFamily="34" charset="0"/>
              <a:cs typeface="Calibri" panose="020F0502020204030204" pitchFamily="34" charset="0"/>
            </a:endParaRPr>
          </a:p>
          <a:p>
            <a:pPr marL="0" indent="0">
              <a:buNone/>
            </a:pPr>
            <a:r>
              <a:rPr lang="en-GB" sz="2400" dirty="0">
                <a:latin typeface="Calibri" panose="020F0502020204030204" pitchFamily="34" charset="0"/>
                <a:cs typeface="Calibri" panose="020F0502020204030204" pitchFamily="34" charset="0"/>
              </a:rPr>
              <a:t>Primary LETs from 10 to 24 MeV·cm</a:t>
            </a:r>
            <a:r>
              <a:rPr lang="en-GB" sz="2400" baseline="30000" dirty="0">
                <a:latin typeface="Calibri" panose="020F0502020204030204" pitchFamily="34" charset="0"/>
                <a:cs typeface="Calibri" panose="020F0502020204030204" pitchFamily="34" charset="0"/>
              </a:rPr>
              <a:t>2</a:t>
            </a:r>
            <a:r>
              <a:rPr lang="en-GB" sz="2400" dirty="0">
                <a:latin typeface="Calibri" panose="020F0502020204030204" pitchFamily="34" charset="0"/>
                <a:cs typeface="Calibri" panose="020F0502020204030204" pitchFamily="34" charset="0"/>
              </a:rPr>
              <a:t>/mg and enhanced LETs up to 52 MeV·cm</a:t>
            </a:r>
            <a:r>
              <a:rPr lang="en-GB" sz="2400" baseline="30000" dirty="0">
                <a:latin typeface="Calibri" panose="020F0502020204030204" pitchFamily="34" charset="0"/>
                <a:cs typeface="Calibri" panose="020F0502020204030204" pitchFamily="34" charset="0"/>
              </a:rPr>
              <a:t>2</a:t>
            </a:r>
            <a:r>
              <a:rPr lang="en-GB" sz="2400" dirty="0">
                <a:latin typeface="Calibri" panose="020F0502020204030204" pitchFamily="34" charset="0"/>
                <a:cs typeface="Calibri" panose="020F0502020204030204" pitchFamily="34" charset="0"/>
              </a:rPr>
              <a:t>/mg.</a:t>
            </a:r>
          </a:p>
          <a:p>
            <a:pPr marL="0" indent="0">
              <a:buNone/>
            </a:pPr>
            <a:endParaRPr lang="en-GB" sz="2400" dirty="0">
              <a:latin typeface="Calibri" panose="020F0502020204030204" pitchFamily="34" charset="0"/>
              <a:cs typeface="Calibri" panose="020F0502020204030204" pitchFamily="34" charset="0"/>
            </a:endParaRPr>
          </a:p>
          <a:p>
            <a:pPr marL="0" indent="0">
              <a:buNone/>
            </a:pPr>
            <a:r>
              <a:rPr lang="en-GB" sz="2400" dirty="0">
                <a:latin typeface="Calibri" panose="020F0502020204030204" pitchFamily="34" charset="0"/>
                <a:cs typeface="Calibri" panose="020F0502020204030204" pitchFamily="34" charset="0"/>
              </a:rPr>
              <a:t>Contribution to NSREC 2024 Data Workshop  with the SEE measurements (SEU, SEL, SEB).</a:t>
            </a:r>
          </a:p>
        </p:txBody>
      </p:sp>
      <p:sp>
        <p:nvSpPr>
          <p:cNvPr id="4" name="Footer Placeholder 3">
            <a:extLst>
              <a:ext uri="{FF2B5EF4-FFF2-40B4-BE49-F238E27FC236}">
                <a16:creationId xmlns:a16="http://schemas.microsoft.com/office/drawing/2014/main" id="{77723FAA-CAD4-9F1C-015B-1F6A51134B99}"/>
              </a:ext>
            </a:extLst>
          </p:cNvPr>
          <p:cNvSpPr>
            <a:spLocks noGrp="1"/>
          </p:cNvSpPr>
          <p:nvPr>
            <p:ph type="ftr" sz="quarter" idx="11"/>
          </p:nvPr>
        </p:nvSpPr>
        <p:spPr/>
        <p:txBody>
          <a:bodyPr/>
          <a:lstStyle/>
          <a:p>
            <a:r>
              <a:rPr lang="en-US"/>
              <a:t>HEARTS 1st annual meeting, CERN, 06.02.2024</a:t>
            </a:r>
            <a:endParaRPr lang="en-GB" dirty="0"/>
          </a:p>
        </p:txBody>
      </p:sp>
      <p:pic>
        <p:nvPicPr>
          <p:cNvPr id="6" name="Picture 5">
            <a:extLst>
              <a:ext uri="{FF2B5EF4-FFF2-40B4-BE49-F238E27FC236}">
                <a16:creationId xmlns:a16="http://schemas.microsoft.com/office/drawing/2014/main" id="{14834E89-3D8E-79BB-21CA-03A1CE462781}"/>
              </a:ext>
            </a:extLst>
          </p:cNvPr>
          <p:cNvPicPr>
            <a:picLocks noChangeAspect="1"/>
          </p:cNvPicPr>
          <p:nvPr/>
        </p:nvPicPr>
        <p:blipFill>
          <a:blip r:embed="rId2"/>
          <a:stretch>
            <a:fillRect/>
          </a:stretch>
        </p:blipFill>
        <p:spPr>
          <a:xfrm>
            <a:off x="6300488" y="1517602"/>
            <a:ext cx="5359582" cy="4226662"/>
          </a:xfrm>
          <a:prstGeom prst="rect">
            <a:avLst/>
          </a:prstGeom>
        </p:spPr>
      </p:pic>
    </p:spTree>
    <p:extLst>
      <p:ext uri="{BB962C8B-B14F-4D97-AF65-F5344CB8AC3E}">
        <p14:creationId xmlns:p14="http://schemas.microsoft.com/office/powerpoint/2010/main" val="28004803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52575F-CB24-37F7-5C56-329761CE2126}"/>
            </a:ext>
          </a:extLst>
        </p:cNvPr>
        <p:cNvGrpSpPr/>
        <p:nvPr/>
      </p:nvGrpSpPr>
      <p:grpSpPr>
        <a:xfrm>
          <a:off x="0" y="0"/>
          <a:ext cx="0" cy="0"/>
          <a:chOff x="0" y="0"/>
          <a:chExt cx="0" cy="0"/>
        </a:xfrm>
      </p:grpSpPr>
      <p:sp>
        <p:nvSpPr>
          <p:cNvPr id="4" name="Titre 1">
            <a:extLst>
              <a:ext uri="{FF2B5EF4-FFF2-40B4-BE49-F238E27FC236}">
                <a16:creationId xmlns:a16="http://schemas.microsoft.com/office/drawing/2014/main" id="{16CD8469-6F6F-F6A8-3DA3-5714B1BC67F4}"/>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B890ADB3-EBA4-8E58-6579-A564F79AF6AD}"/>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85848E01-8930-4EB4-70B1-0F044AABC54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F161F314-7DCF-0793-7969-EA80EED2B8FC}"/>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AC0095CB-9995-9DA2-9F6B-C413BB3B3A0D}"/>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2BB07A0A-09FC-35FE-5A64-0B52BF52F87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0303676E-DA97-C198-5B07-DBCE8C93FBB8}"/>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AFEF6E43-32D5-4451-483C-1684E07C1C2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98330F3D-9E4C-3FEA-2E9C-5D05A533121F}"/>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19</a:t>
            </a:fld>
            <a:endParaRPr lang="en-GB" dirty="0"/>
          </a:p>
        </p:txBody>
      </p:sp>
      <p:pic>
        <p:nvPicPr>
          <p:cNvPr id="18" name="Picture 17" descr="A graph of different colored shapes&#10;&#10;Description automatically generated with medium confidence">
            <a:extLst>
              <a:ext uri="{FF2B5EF4-FFF2-40B4-BE49-F238E27FC236}">
                <a16:creationId xmlns:a16="http://schemas.microsoft.com/office/drawing/2014/main" id="{7101AEEB-FE66-6056-B0CB-F96A7D131C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7238" y="1802724"/>
            <a:ext cx="6207783" cy="3695700"/>
          </a:xfrm>
          <a:prstGeom prst="rect">
            <a:avLst/>
          </a:prstGeom>
        </p:spPr>
      </p:pic>
      <p:sp>
        <p:nvSpPr>
          <p:cNvPr id="20" name="TextBox 19">
            <a:extLst>
              <a:ext uri="{FF2B5EF4-FFF2-40B4-BE49-F238E27FC236}">
                <a16:creationId xmlns:a16="http://schemas.microsoft.com/office/drawing/2014/main" id="{EB883E26-6F27-5E3C-DD2D-3155192DC324}"/>
              </a:ext>
            </a:extLst>
          </p:cNvPr>
          <p:cNvSpPr txBox="1"/>
          <p:nvPr/>
        </p:nvSpPr>
        <p:spPr>
          <a:xfrm>
            <a:off x="6987941" y="1376608"/>
            <a:ext cx="4735974" cy="5262979"/>
          </a:xfrm>
          <a:prstGeom prst="rect">
            <a:avLst/>
          </a:prstGeom>
          <a:noFill/>
        </p:spPr>
        <p:txBody>
          <a:bodyPr wrap="square">
            <a:spAutoFit/>
          </a:bodyPr>
          <a:lstStyle/>
          <a:p>
            <a:r>
              <a:rPr lang="en-US" sz="2400" dirty="0"/>
              <a:t>CERN measured the SEU cross section of three benchmark SRAMs from Cypress, ISSI, and Renesas during the October 2023 run</a:t>
            </a:r>
          </a:p>
          <a:p>
            <a:endParaRPr lang="en-US" sz="2400" dirty="0"/>
          </a:p>
          <a:p>
            <a:r>
              <a:rPr lang="en-US" sz="2400" dirty="0"/>
              <a:t>A large amount of experimental data at other facilities is available for these samples</a:t>
            </a:r>
          </a:p>
          <a:p>
            <a:endParaRPr lang="en-US" sz="2400" dirty="0"/>
          </a:p>
          <a:p>
            <a:r>
              <a:rPr lang="en-US" sz="2400" dirty="0"/>
              <a:t>The data taken at HEARTS include only primary beam energies and no degradation runs.</a:t>
            </a:r>
          </a:p>
          <a:p>
            <a:endParaRPr lang="en-US" sz="2400" dirty="0"/>
          </a:p>
          <a:p>
            <a:endParaRPr lang="en-US" sz="2400" dirty="0"/>
          </a:p>
        </p:txBody>
      </p:sp>
    </p:spTree>
    <p:extLst>
      <p:ext uri="{BB962C8B-B14F-4D97-AF65-F5344CB8AC3E}">
        <p14:creationId xmlns:p14="http://schemas.microsoft.com/office/powerpoint/2010/main" val="15506395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kumimoji="0" lang="en-GB" sz="3200" b="1" i="0" u="none" strike="noStrike" kern="1200" cap="none" spc="0" normalizeH="0" baseline="0" noProof="0" dirty="0">
                <a:ln>
                  <a:noFill/>
                </a:ln>
                <a:solidFill>
                  <a:srgbClr val="0E75BD"/>
                </a:solidFill>
                <a:effectLst/>
                <a:uLnTx/>
                <a:uFillTx/>
                <a:latin typeface="Arial" panose="020B0604020202020204" pitchFamily="34" charset="0"/>
                <a:ea typeface="+mj-ea"/>
                <a:cs typeface="Arial" panose="020B0604020202020204" pitchFamily="34" charset="0"/>
              </a:rPr>
              <a:t>Tasks &amp; Objectives</a:t>
            </a:r>
            <a:endParaRPr lang="en-GB" dirty="0"/>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567294"/>
            <a:ext cx="10515600" cy="4394529"/>
          </a:xfrm>
        </p:spPr>
        <p:txBody>
          <a:bodyPr>
            <a:noAutofit/>
          </a:bodyPr>
          <a:lstStyle>
            <a:lvl1pPr>
              <a:defRPr/>
            </a:lvl1pPr>
            <a:lvl2pPr>
              <a:defRPr/>
            </a:lvl2pPr>
            <a:lvl3pPr>
              <a:defRPr/>
            </a:lvl3pPr>
            <a:lvl4pPr>
              <a:defRPr/>
            </a:lvl4pPr>
            <a:lvl5pPr>
              <a:defRPr/>
            </a:lvl5pPr>
          </a:lstStyle>
          <a:p>
            <a:pPr algn="l"/>
            <a:r>
              <a:rPr lang="en-US" sz="2400" b="0" i="0" u="none" strike="noStrike" baseline="0" dirty="0">
                <a:latin typeface="MyriadPro-Regular"/>
              </a:rPr>
              <a:t>Project goal is to provide </a:t>
            </a:r>
            <a:r>
              <a:rPr lang="en-US" sz="2400" b="1" i="0" u="none" strike="noStrike" baseline="0" dirty="0">
                <a:latin typeface="MyriadPro-Regular"/>
              </a:rPr>
              <a:t>&gt;100 MeV/n heavy ion beams to space users</a:t>
            </a:r>
            <a:r>
              <a:rPr lang="en-US" sz="2400" b="0" i="0" u="none" strike="noStrike" baseline="0" dirty="0">
                <a:latin typeface="MyriadPro-Regular"/>
              </a:rPr>
              <a:t>, to mimic the effects of Galactic Cosmic Rays (GCR) at ground level</a:t>
            </a:r>
          </a:p>
          <a:p>
            <a:pPr lvl="1"/>
            <a:r>
              <a:rPr lang="en-US" sz="1800" b="0" i="0" u="none" strike="noStrike" baseline="0" dirty="0">
                <a:latin typeface="MyriadPro-Regular"/>
              </a:rPr>
              <a:t>penetration levels large enough to enable electronics testing in air, without the need of special preparation and at board and box level </a:t>
            </a:r>
          </a:p>
          <a:p>
            <a:pPr lvl="1"/>
            <a:r>
              <a:rPr lang="en-US" sz="1800" b="0" i="0" u="none" strike="noStrike" baseline="0" dirty="0">
                <a:latin typeface="MyriadPro-Regular"/>
              </a:rPr>
              <a:t>essential for the exploitation of high-end microelectronics technology in space, for e.g. onboard Artificial Intelligence or Big Data processing applications</a:t>
            </a:r>
            <a:endParaRPr lang="en-US" sz="1800" b="0" i="0" u="none" strike="noStrike" baseline="0" dirty="0">
              <a:latin typeface="SFRM1200"/>
            </a:endParaRPr>
          </a:p>
          <a:p>
            <a:pPr algn="l"/>
            <a:r>
              <a:rPr lang="en-US" sz="2400" b="0" i="0" u="none" strike="noStrike" baseline="0" dirty="0">
                <a:latin typeface="SFRM1200"/>
              </a:rPr>
              <a:t>The suitability of the </a:t>
            </a:r>
            <a:r>
              <a:rPr lang="en-US" sz="2400" b="1" i="0" u="none" strike="noStrike" baseline="0" dirty="0">
                <a:latin typeface="SFRM1200"/>
              </a:rPr>
              <a:t>infrastructures</a:t>
            </a:r>
            <a:r>
              <a:rPr lang="en-US" sz="2400" b="0" i="0" u="none" strike="noStrike" baseline="0" dirty="0">
                <a:latin typeface="SFRM1200"/>
              </a:rPr>
              <a:t> for the testing and qualification of EEE devices (</a:t>
            </a:r>
            <a:r>
              <a:rPr lang="en-US" sz="2400" b="0" i="0" u="none" strike="noStrike" baseline="0" dirty="0">
                <a:latin typeface="SFRM1200"/>
                <a:sym typeface="Symbol" panose="05050102010706020507" pitchFamily="18" charset="2"/>
              </a:rPr>
              <a:t> </a:t>
            </a:r>
            <a:r>
              <a:rPr lang="en-US" sz="2400" b="0" i="0" u="none" strike="noStrike" baseline="0" dirty="0">
                <a:latin typeface="SFRM1200"/>
              </a:rPr>
              <a:t>TRL to 6-7) and </a:t>
            </a:r>
            <a:r>
              <a:rPr lang="en-US" sz="2400" b="1" i="0" u="none" strike="noStrike" baseline="0" dirty="0">
                <a:latin typeface="SFRM1200"/>
              </a:rPr>
              <a:t>electronic boards</a:t>
            </a:r>
            <a:r>
              <a:rPr lang="en-US" sz="2400" b="0" i="0" u="none" strike="noStrike" baseline="0" dirty="0">
                <a:latin typeface="SFRM1200"/>
              </a:rPr>
              <a:t> is a key aspect</a:t>
            </a:r>
          </a:p>
          <a:p>
            <a:pPr algn="l"/>
            <a:r>
              <a:rPr lang="en-US" sz="2400" b="0" i="0" u="none" strike="noStrike" baseline="0" dirty="0">
                <a:latin typeface="SFRM1200"/>
              </a:rPr>
              <a:t>Purpose of WP5: study of </a:t>
            </a:r>
            <a:r>
              <a:rPr lang="en-US" sz="2400" b="1" i="0" u="none" strike="noStrike" baseline="0" dirty="0">
                <a:latin typeface="SFRM1200"/>
              </a:rPr>
              <a:t>radiation effects induced by VHE heavy ions </a:t>
            </a:r>
            <a:r>
              <a:rPr lang="en-US" sz="2400" b="0" i="0" u="none" strike="noStrike" baseline="0" dirty="0">
                <a:latin typeface="SFRM1200"/>
              </a:rPr>
              <a:t>on a set of </a:t>
            </a:r>
            <a:r>
              <a:rPr lang="en-US" sz="2400" b="1" i="0" u="none" strike="noStrike" baseline="0" dirty="0">
                <a:latin typeface="SFRM1200"/>
              </a:rPr>
              <a:t>technologies representative of current state-of-the-art COTS electronics </a:t>
            </a:r>
          </a:p>
          <a:p>
            <a:pPr lvl="1"/>
            <a:r>
              <a:rPr lang="en-US" sz="1800" b="0" i="0" u="none" strike="noStrike" baseline="0" dirty="0">
                <a:latin typeface="SFRM1200"/>
              </a:rPr>
              <a:t>Comparison with standard-energy heavy ions. </a:t>
            </a:r>
          </a:p>
          <a:p>
            <a:pPr lvl="1"/>
            <a:r>
              <a:rPr lang="en-US" sz="1800" b="0" i="0" u="none" strike="noStrike" baseline="0" dirty="0">
                <a:latin typeface="SFRM1200"/>
              </a:rPr>
              <a:t>A hierarchical approach, based on three levels of complexity, will highlight different levels of details</a:t>
            </a:r>
            <a:endParaRPr lang="en-US" sz="180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a:t>
            </a:fld>
            <a:endParaRPr lang="en-GB" dirty="0"/>
          </a:p>
        </p:txBody>
      </p:sp>
    </p:spTree>
    <p:extLst>
      <p:ext uri="{BB962C8B-B14F-4D97-AF65-F5344CB8AC3E}">
        <p14:creationId xmlns:p14="http://schemas.microsoft.com/office/powerpoint/2010/main" val="887383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B86CD-7292-B09C-BE2B-38BA36A8C279}"/>
              </a:ext>
            </a:extLst>
          </p:cNvPr>
          <p:cNvSpPr>
            <a:spLocks noGrp="1"/>
          </p:cNvSpPr>
          <p:nvPr>
            <p:ph type="title"/>
          </p:nvPr>
        </p:nvSpPr>
        <p:spPr/>
        <p:txBody>
          <a:bodyPr>
            <a:normAutofit fontScale="90000"/>
          </a:body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p>
        </p:txBody>
      </p:sp>
      <p:sp>
        <p:nvSpPr>
          <p:cNvPr id="3" name="Content Placeholder 2">
            <a:extLst>
              <a:ext uri="{FF2B5EF4-FFF2-40B4-BE49-F238E27FC236}">
                <a16:creationId xmlns:a16="http://schemas.microsoft.com/office/drawing/2014/main" id="{5B84A88C-BA70-12F2-8B71-C94588435AB7}"/>
              </a:ext>
            </a:extLst>
          </p:cNvPr>
          <p:cNvSpPr>
            <a:spLocks noGrp="1"/>
          </p:cNvSpPr>
          <p:nvPr>
            <p:ph idx="1"/>
          </p:nvPr>
        </p:nvSpPr>
        <p:spPr>
          <a:xfrm>
            <a:off x="254642" y="1716844"/>
            <a:ext cx="4734490" cy="4136199"/>
          </a:xfrm>
        </p:spPr>
        <p:txBody>
          <a:bodyPr>
            <a:normAutofit lnSpcReduction="10000"/>
          </a:bodyPr>
          <a:lstStyle/>
          <a:p>
            <a:pPr marL="0" indent="0">
              <a:buNone/>
            </a:pPr>
            <a:r>
              <a:rPr lang="en-GB" sz="2400" dirty="0">
                <a:latin typeface="Calibri" panose="020F0502020204030204" pitchFamily="34" charset="0"/>
                <a:cs typeface="Calibri" panose="020F0502020204030204" pitchFamily="34" charset="0"/>
              </a:rPr>
              <a:t>MCU clustering algorithms allow correlating multiplicity distribution and beam LET.</a:t>
            </a:r>
          </a:p>
          <a:p>
            <a:pPr marL="0" indent="0">
              <a:buNone/>
            </a:pPr>
            <a:endParaRPr lang="en-GB" sz="2400" dirty="0">
              <a:latin typeface="Calibri" panose="020F0502020204030204" pitchFamily="34" charset="0"/>
              <a:cs typeface="Calibri" panose="020F0502020204030204" pitchFamily="34" charset="0"/>
            </a:endParaRPr>
          </a:p>
          <a:p>
            <a:pPr marL="0" indent="0">
              <a:buNone/>
            </a:pPr>
            <a:r>
              <a:rPr lang="en-GB" sz="2400" dirty="0">
                <a:latin typeface="Calibri" panose="020F0502020204030204" pitchFamily="34" charset="0"/>
                <a:cs typeface="Calibri" panose="020F0502020204030204" pitchFamily="34" charset="0"/>
              </a:rPr>
              <a:t>Good correlation between degraded LETs obtained via MCU multiplicity study and FLUKA </a:t>
            </a:r>
            <a:r>
              <a:rPr lang="en-GB" sz="2400" dirty="0" err="1">
                <a:latin typeface="Calibri" panose="020F0502020204030204" pitchFamily="34" charset="0"/>
                <a:cs typeface="Calibri" panose="020F0502020204030204" pitchFamily="34" charset="0"/>
              </a:rPr>
              <a:t>MonteCarlo</a:t>
            </a:r>
            <a:r>
              <a:rPr lang="en-GB" sz="2400" dirty="0">
                <a:latin typeface="Calibri" panose="020F0502020204030204" pitchFamily="34" charset="0"/>
                <a:cs typeface="Calibri" panose="020F0502020204030204" pitchFamily="34" charset="0"/>
              </a:rPr>
              <a:t> simulations.</a:t>
            </a:r>
          </a:p>
          <a:p>
            <a:pPr marL="0" indent="0">
              <a:buNone/>
            </a:pPr>
            <a:endParaRPr lang="en-GB" sz="2400" dirty="0">
              <a:latin typeface="Calibri" panose="020F0502020204030204" pitchFamily="34" charset="0"/>
              <a:cs typeface="Calibri" panose="020F0502020204030204" pitchFamily="34" charset="0"/>
            </a:endParaRPr>
          </a:p>
          <a:p>
            <a:pPr marL="0" indent="0">
              <a:buNone/>
            </a:pPr>
            <a:r>
              <a:rPr lang="en-GB" sz="2400" dirty="0">
                <a:latin typeface="Calibri" panose="020F0502020204030204" pitchFamily="34" charset="0"/>
                <a:cs typeface="Calibri" panose="020F0502020204030204" pitchFamily="34" charset="0"/>
              </a:rPr>
              <a:t>Accepted contribution for RADECS 2024.</a:t>
            </a:r>
          </a:p>
        </p:txBody>
      </p:sp>
      <p:sp>
        <p:nvSpPr>
          <p:cNvPr id="4" name="Footer Placeholder 3">
            <a:extLst>
              <a:ext uri="{FF2B5EF4-FFF2-40B4-BE49-F238E27FC236}">
                <a16:creationId xmlns:a16="http://schemas.microsoft.com/office/drawing/2014/main" id="{CE639289-66D4-4CBE-F3DC-2960481347D4}"/>
              </a:ext>
            </a:extLst>
          </p:cNvPr>
          <p:cNvSpPr>
            <a:spLocks noGrp="1"/>
          </p:cNvSpPr>
          <p:nvPr>
            <p:ph type="ftr" sz="quarter" idx="11"/>
          </p:nvPr>
        </p:nvSpPr>
        <p:spPr/>
        <p:txBody>
          <a:bodyPr/>
          <a:lstStyle/>
          <a:p>
            <a:r>
              <a:rPr lang="en-US"/>
              <a:t>HEARTS 1st annual meeting, CERN, 06.02.2024</a:t>
            </a:r>
            <a:endParaRPr lang="en-GB" dirty="0"/>
          </a:p>
        </p:txBody>
      </p:sp>
      <p:pic>
        <p:nvPicPr>
          <p:cNvPr id="6" name="Picture 5">
            <a:extLst>
              <a:ext uri="{FF2B5EF4-FFF2-40B4-BE49-F238E27FC236}">
                <a16:creationId xmlns:a16="http://schemas.microsoft.com/office/drawing/2014/main" id="{B9E56471-8D8B-8FA8-6D6D-9837182B2104}"/>
              </a:ext>
            </a:extLst>
          </p:cNvPr>
          <p:cNvPicPr>
            <a:picLocks noChangeAspect="1"/>
          </p:cNvPicPr>
          <p:nvPr/>
        </p:nvPicPr>
        <p:blipFill>
          <a:blip r:embed="rId2"/>
          <a:stretch>
            <a:fillRect/>
          </a:stretch>
        </p:blipFill>
        <p:spPr>
          <a:xfrm>
            <a:off x="4989132" y="1624465"/>
            <a:ext cx="6948226" cy="4147556"/>
          </a:xfrm>
          <a:prstGeom prst="rect">
            <a:avLst/>
          </a:prstGeom>
        </p:spPr>
      </p:pic>
    </p:spTree>
    <p:extLst>
      <p:ext uri="{BB962C8B-B14F-4D97-AF65-F5344CB8AC3E}">
        <p14:creationId xmlns:p14="http://schemas.microsoft.com/office/powerpoint/2010/main" val="17317091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DCCAE0-0EB8-803A-1AFE-0E8625A8614F}"/>
            </a:ext>
          </a:extLst>
        </p:cNvPr>
        <p:cNvGrpSpPr/>
        <p:nvPr/>
      </p:nvGrpSpPr>
      <p:grpSpPr>
        <a:xfrm>
          <a:off x="0" y="0"/>
          <a:ext cx="0" cy="0"/>
          <a:chOff x="0" y="0"/>
          <a:chExt cx="0" cy="0"/>
        </a:xfrm>
      </p:grpSpPr>
      <p:sp>
        <p:nvSpPr>
          <p:cNvPr id="4" name="Titre 1">
            <a:extLst>
              <a:ext uri="{FF2B5EF4-FFF2-40B4-BE49-F238E27FC236}">
                <a16:creationId xmlns:a16="http://schemas.microsoft.com/office/drawing/2014/main" id="{78F30EB0-7C3A-3A77-BD57-E9E0A18936B1}"/>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5337E7D1-CA05-C624-8FDB-FEFA94CA7283}"/>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7B68769B-63D3-2995-F283-7017B087C1D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2BFAD233-205A-899B-6009-44F98CDC226A}"/>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F8C8E6BF-95F3-A3B7-C023-3745CEE050B1}"/>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F7CC871C-579B-6AF4-4497-349B3544B443}"/>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0E2869C7-862A-1FEA-62F8-ADC58D04332F}"/>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E36E938B-4358-6D49-C5CF-7CCF5D8C0FA4}"/>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3CE19B5-FE5D-3FB4-1FB1-1518C3FA2557}"/>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21</a:t>
            </a:fld>
            <a:endParaRPr lang="en-GB" dirty="0"/>
          </a:p>
        </p:txBody>
      </p:sp>
      <p:sp>
        <p:nvSpPr>
          <p:cNvPr id="20" name="TextBox 19">
            <a:extLst>
              <a:ext uri="{FF2B5EF4-FFF2-40B4-BE49-F238E27FC236}">
                <a16:creationId xmlns:a16="http://schemas.microsoft.com/office/drawing/2014/main" id="{39E0B6CE-94FA-2CD5-D217-854C94D69FC7}"/>
              </a:ext>
            </a:extLst>
          </p:cNvPr>
          <p:cNvSpPr txBox="1"/>
          <p:nvPr/>
        </p:nvSpPr>
        <p:spPr>
          <a:xfrm>
            <a:off x="513995" y="4974379"/>
            <a:ext cx="10545431" cy="830997"/>
          </a:xfrm>
          <a:prstGeom prst="rect">
            <a:avLst/>
          </a:prstGeom>
          <a:noFill/>
        </p:spPr>
        <p:txBody>
          <a:bodyPr wrap="square">
            <a:spAutoFit/>
          </a:bodyPr>
          <a:lstStyle/>
          <a:p>
            <a:r>
              <a:rPr lang="en-US" sz="2400" dirty="0"/>
              <a:t>Single Event </a:t>
            </a:r>
            <a:r>
              <a:rPr lang="en-US" sz="2400" dirty="0" err="1"/>
              <a:t>Latchup</a:t>
            </a:r>
            <a:r>
              <a:rPr lang="en-US" sz="2400" dirty="0"/>
              <a:t> has been measured as well for three 3 SRAMs (Cypress, ISSI and Samsung) during the same test campaign</a:t>
            </a:r>
          </a:p>
        </p:txBody>
      </p:sp>
      <p:pic>
        <p:nvPicPr>
          <p:cNvPr id="3" name="Picture 2">
            <a:extLst>
              <a:ext uri="{FF2B5EF4-FFF2-40B4-BE49-F238E27FC236}">
                <a16:creationId xmlns:a16="http://schemas.microsoft.com/office/drawing/2014/main" id="{00799813-788C-A87D-C2A0-FA91043E8E27}"/>
              </a:ext>
            </a:extLst>
          </p:cNvPr>
          <p:cNvPicPr>
            <a:picLocks noChangeAspect="1"/>
          </p:cNvPicPr>
          <p:nvPr/>
        </p:nvPicPr>
        <p:blipFill>
          <a:blip r:embed="rId3"/>
          <a:stretch>
            <a:fillRect/>
          </a:stretch>
        </p:blipFill>
        <p:spPr>
          <a:xfrm>
            <a:off x="323241" y="1597708"/>
            <a:ext cx="11107015" cy="3317162"/>
          </a:xfrm>
          <a:prstGeom prst="rect">
            <a:avLst/>
          </a:prstGeom>
        </p:spPr>
      </p:pic>
    </p:spTree>
    <p:extLst>
      <p:ext uri="{BB962C8B-B14F-4D97-AF65-F5344CB8AC3E}">
        <p14:creationId xmlns:p14="http://schemas.microsoft.com/office/powerpoint/2010/main" val="27656610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4A5DB-6E05-5E66-8DC5-EFB785EAC398}"/>
              </a:ext>
            </a:extLst>
          </p:cNvPr>
          <p:cNvSpPr>
            <a:spLocks noGrp="1"/>
          </p:cNvSpPr>
          <p:nvPr>
            <p:ph type="title"/>
          </p:nvPr>
        </p:nvSpPr>
        <p:spPr/>
        <p:txBody>
          <a:bodyPr>
            <a:normAutofit fontScale="90000"/>
          </a:body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p>
        </p:txBody>
      </p:sp>
      <p:sp>
        <p:nvSpPr>
          <p:cNvPr id="3" name="Content Placeholder 2">
            <a:extLst>
              <a:ext uri="{FF2B5EF4-FFF2-40B4-BE49-F238E27FC236}">
                <a16:creationId xmlns:a16="http://schemas.microsoft.com/office/drawing/2014/main" id="{24FD536B-820A-9B40-1C17-6D035F6F35AE}"/>
              </a:ext>
            </a:extLst>
          </p:cNvPr>
          <p:cNvSpPr>
            <a:spLocks noGrp="1"/>
          </p:cNvSpPr>
          <p:nvPr>
            <p:ph idx="1"/>
          </p:nvPr>
        </p:nvSpPr>
        <p:spPr>
          <a:xfrm>
            <a:off x="247891" y="1682268"/>
            <a:ext cx="4520879" cy="4136199"/>
          </a:xfrm>
        </p:spPr>
        <p:txBody>
          <a:bodyPr>
            <a:normAutofit/>
          </a:bodyPr>
          <a:lstStyle/>
          <a:p>
            <a:pPr marL="0" indent="0">
              <a:buNone/>
            </a:pPr>
            <a:r>
              <a:rPr lang="en-GB" sz="2400" dirty="0">
                <a:latin typeface="Calibri" panose="020F0502020204030204" pitchFamily="34" charset="0"/>
                <a:cs typeface="Calibri" panose="020F0502020204030204" pitchFamily="34" charset="0"/>
              </a:rPr>
              <a:t>Single Event Burnout of power MOSFETs (Infineon IRFR4105PbF 55V max.).</a:t>
            </a:r>
          </a:p>
          <a:p>
            <a:pPr marL="0" indent="0">
              <a:buNone/>
            </a:pPr>
            <a:endParaRPr lang="en-GB" sz="2400" dirty="0">
              <a:latin typeface="Calibri" panose="020F0502020204030204" pitchFamily="34" charset="0"/>
              <a:cs typeface="Calibri" panose="020F0502020204030204" pitchFamily="34" charset="0"/>
            </a:endParaRPr>
          </a:p>
          <a:p>
            <a:pPr marL="0" indent="0">
              <a:buNone/>
            </a:pPr>
            <a:r>
              <a:rPr lang="en-GB" sz="2400" dirty="0">
                <a:latin typeface="Calibri" panose="020F0502020204030204" pitchFamily="34" charset="0"/>
                <a:cs typeface="Calibri" panose="020F0502020204030204" pitchFamily="34" charset="0"/>
              </a:rPr>
              <a:t>Increasing SEB cross-section as a function of LET and drain voltage.</a:t>
            </a:r>
          </a:p>
          <a:p>
            <a:pPr marL="0" indent="0">
              <a:buNone/>
            </a:pPr>
            <a:endParaRPr lang="en-GB" sz="2400" dirty="0">
              <a:latin typeface="Calibri" panose="020F0502020204030204" pitchFamily="34" charset="0"/>
              <a:cs typeface="Calibri" panose="020F0502020204030204" pitchFamily="34" charset="0"/>
            </a:endParaRPr>
          </a:p>
          <a:p>
            <a:pPr marL="0" indent="0">
              <a:buNone/>
            </a:pPr>
            <a:r>
              <a:rPr lang="en-GB" sz="2400" dirty="0">
                <a:latin typeface="Calibri" panose="020F0502020204030204" pitchFamily="34" charset="0"/>
                <a:cs typeface="Calibri" panose="020F0502020204030204" pitchFamily="34" charset="0"/>
              </a:rPr>
              <a:t>Higher LET </a:t>
            </a:r>
            <a:r>
              <a:rPr lang="en-GB" sz="2400">
                <a:latin typeface="Calibri" panose="020F0502020204030204" pitchFamily="34" charset="0"/>
                <a:cs typeface="Calibri" panose="020F0502020204030204" pitchFamily="34" charset="0"/>
              </a:rPr>
              <a:t>features lower </a:t>
            </a:r>
            <a:r>
              <a:rPr lang="en-GB" sz="2400" dirty="0">
                <a:latin typeface="Calibri" panose="020F0502020204030204" pitchFamily="34" charset="0"/>
                <a:cs typeface="Calibri" panose="020F0502020204030204" pitchFamily="34" charset="0"/>
              </a:rPr>
              <a:t>voltage SEB onset.</a:t>
            </a:r>
          </a:p>
        </p:txBody>
      </p:sp>
      <p:sp>
        <p:nvSpPr>
          <p:cNvPr id="4" name="Footer Placeholder 3">
            <a:extLst>
              <a:ext uri="{FF2B5EF4-FFF2-40B4-BE49-F238E27FC236}">
                <a16:creationId xmlns:a16="http://schemas.microsoft.com/office/drawing/2014/main" id="{40998021-CF4A-AF47-D38E-6700DBE9867B}"/>
              </a:ext>
            </a:extLst>
          </p:cNvPr>
          <p:cNvSpPr>
            <a:spLocks noGrp="1"/>
          </p:cNvSpPr>
          <p:nvPr>
            <p:ph type="ftr" sz="quarter" idx="11"/>
          </p:nvPr>
        </p:nvSpPr>
        <p:spPr/>
        <p:txBody>
          <a:bodyPr/>
          <a:lstStyle/>
          <a:p>
            <a:r>
              <a:rPr lang="en-US"/>
              <a:t>HEARTS 1st annual meeting, CERN, 06.02.2024</a:t>
            </a:r>
            <a:endParaRPr lang="en-GB" dirty="0"/>
          </a:p>
        </p:txBody>
      </p:sp>
      <p:pic>
        <p:nvPicPr>
          <p:cNvPr id="7" name="Picture 6">
            <a:extLst>
              <a:ext uri="{FF2B5EF4-FFF2-40B4-BE49-F238E27FC236}">
                <a16:creationId xmlns:a16="http://schemas.microsoft.com/office/drawing/2014/main" id="{FA0349F6-95A4-E7C9-D8FD-A28189CCFA2D}"/>
              </a:ext>
            </a:extLst>
          </p:cNvPr>
          <p:cNvPicPr>
            <a:picLocks noChangeAspect="1"/>
          </p:cNvPicPr>
          <p:nvPr/>
        </p:nvPicPr>
        <p:blipFill>
          <a:blip r:embed="rId2"/>
          <a:stretch>
            <a:fillRect/>
          </a:stretch>
        </p:blipFill>
        <p:spPr>
          <a:xfrm>
            <a:off x="4768770" y="1751421"/>
            <a:ext cx="7222603" cy="3763757"/>
          </a:xfrm>
          <a:prstGeom prst="rect">
            <a:avLst/>
          </a:prstGeom>
        </p:spPr>
      </p:pic>
    </p:spTree>
    <p:extLst>
      <p:ext uri="{BB962C8B-B14F-4D97-AF65-F5344CB8AC3E}">
        <p14:creationId xmlns:p14="http://schemas.microsoft.com/office/powerpoint/2010/main" val="18750052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5.5 - Qualification of High-complexity Devices: Description of Work</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4"/>
            <a:ext cx="7791450" cy="4136199"/>
          </a:xfrm>
        </p:spPr>
        <p:txBody>
          <a:bodyPr>
            <a:noAutofit/>
          </a:bodyPr>
          <a:lstStyle>
            <a:lvl1pPr>
              <a:defRPr/>
            </a:lvl1pPr>
            <a:lvl2pPr>
              <a:defRPr/>
            </a:lvl2pPr>
            <a:lvl3pPr>
              <a:defRPr/>
            </a:lvl3pPr>
            <a:lvl4pPr>
              <a:defRPr/>
            </a:lvl4pPr>
            <a:lvl5pPr>
              <a:defRPr/>
            </a:lvl5pPr>
          </a:lstStyle>
          <a:p>
            <a:r>
              <a:rPr lang="en-US" sz="2200" i="0" u="none" strike="noStrike" baseline="0" dirty="0">
                <a:latin typeface="SFRM1200"/>
              </a:rPr>
              <a:t>Partners: UNIPD, TAS, M24-48</a:t>
            </a:r>
          </a:p>
          <a:p>
            <a:pPr algn="l"/>
            <a:r>
              <a:rPr lang="en-US" sz="2000" b="1" i="0" u="none" strike="noStrike" baseline="0" dirty="0">
                <a:latin typeface="SFRM1200"/>
              </a:rPr>
              <a:t>Graphical Processing Units </a:t>
            </a:r>
            <a:r>
              <a:rPr lang="en-US" sz="2000" b="0" i="0" u="none" strike="noStrike" baseline="0" dirty="0">
                <a:latin typeface="SFRM1200"/>
              </a:rPr>
              <a:t>(GPUs) and </a:t>
            </a:r>
            <a:r>
              <a:rPr lang="en-US" sz="2000" b="1" i="0" u="none" strike="noStrike" baseline="0" dirty="0">
                <a:latin typeface="SFRM1200"/>
              </a:rPr>
              <a:t>Field Programmable Gate Arrays </a:t>
            </a:r>
            <a:r>
              <a:rPr lang="en-US" sz="2000" b="0" i="0" u="none" strike="noStrike" baseline="0" dirty="0">
                <a:latin typeface="SFRM1200"/>
              </a:rPr>
              <a:t>(FPGAs) are two key enablers </a:t>
            </a:r>
            <a:r>
              <a:rPr lang="en-US" sz="2000" dirty="0">
                <a:latin typeface="SFRM1200"/>
              </a:rPr>
              <a:t>for </a:t>
            </a:r>
            <a:r>
              <a:rPr lang="en-US" sz="2000" b="0" i="0" u="none" strike="noStrike" baseline="0" dirty="0">
                <a:latin typeface="SFRM1200"/>
              </a:rPr>
              <a:t>on-board </a:t>
            </a:r>
            <a:r>
              <a:rPr lang="en-US" sz="2000" b="1" i="0" u="none" strike="noStrike" baseline="0" dirty="0">
                <a:latin typeface="SFRM1200"/>
              </a:rPr>
              <a:t>artificial intelligence</a:t>
            </a:r>
            <a:r>
              <a:rPr lang="en-US" sz="2000" b="0" i="0" u="none" strike="noStrike" baseline="0" dirty="0">
                <a:latin typeface="SFRM1200"/>
              </a:rPr>
              <a:t> </a:t>
            </a:r>
          </a:p>
          <a:p>
            <a:pPr algn="l"/>
            <a:r>
              <a:rPr lang="en-US" sz="2000" b="0" i="0" u="none" strike="noStrike" baseline="0" dirty="0">
                <a:latin typeface="SFRM1200"/>
              </a:rPr>
              <a:t>Heavy-ion SEE qualification is very complex because of the very high power-consumption (standard energy ions require in-vacuum irradiations) -&gt; in air irradiation is key</a:t>
            </a:r>
          </a:p>
          <a:p>
            <a:pPr algn="l"/>
            <a:r>
              <a:rPr lang="en-US" sz="2000" b="0" i="0" u="none" strike="noStrike" baseline="0" dirty="0">
                <a:latin typeface="SFRM1200"/>
              </a:rPr>
              <a:t>UNIPD will perform a test campaign on a GPU</a:t>
            </a:r>
          </a:p>
          <a:p>
            <a:pPr algn="l"/>
            <a:r>
              <a:rPr lang="en-US" sz="2000" b="0" i="0" u="none" strike="noStrike" baseline="0" dirty="0">
                <a:latin typeface="SFRM1200"/>
              </a:rPr>
              <a:t>TAS will perform a test campaign on a FPGA</a:t>
            </a:r>
          </a:p>
          <a:p>
            <a:pPr algn="l"/>
            <a:r>
              <a:rPr lang="en-US" sz="2000" b="0" i="0" u="none" strike="noStrike" baseline="0" dirty="0">
                <a:latin typeface="SFRM1200"/>
              </a:rPr>
              <a:t>The results will be used together to compile recommendations and guidelines about SEE testing with very high energy ion beams</a:t>
            </a: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23</a:t>
            </a:fld>
            <a:endParaRPr lang="en-GB" dirty="0"/>
          </a:p>
        </p:txBody>
      </p:sp>
      <p:pic>
        <p:nvPicPr>
          <p:cNvPr id="2050" name="Picture 2" descr="NVIDIA DRIVE™ PX 2">
            <a:extLst>
              <a:ext uri="{FF2B5EF4-FFF2-40B4-BE49-F238E27FC236}">
                <a16:creationId xmlns:a16="http://schemas.microsoft.com/office/drawing/2014/main" id="{6C88A616-E308-42C1-D3C7-824DD3DF052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29650" y="1521378"/>
            <a:ext cx="2057156" cy="100389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Virtex UltraScale+ VCU128 FPGA Evaluation Kit - Xilinx | Mouser">
            <a:extLst>
              <a:ext uri="{FF2B5EF4-FFF2-40B4-BE49-F238E27FC236}">
                <a16:creationId xmlns:a16="http://schemas.microsoft.com/office/drawing/2014/main" id="{E11CACA0-59CB-398B-1FC8-7CBA34490CA0}"/>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598461" y="1947712"/>
            <a:ext cx="2055822" cy="149301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EE3E811-759E-F317-07B5-946736834C3D}"/>
              </a:ext>
            </a:extLst>
          </p:cNvPr>
          <p:cNvSpPr txBox="1"/>
          <p:nvPr/>
        </p:nvSpPr>
        <p:spPr>
          <a:xfrm>
            <a:off x="8912410" y="3471928"/>
            <a:ext cx="2519167" cy="923330"/>
          </a:xfrm>
          <a:prstGeom prst="rect">
            <a:avLst/>
          </a:prstGeom>
          <a:solidFill>
            <a:srgbClr val="FFFF00"/>
          </a:solidFill>
        </p:spPr>
        <p:txBody>
          <a:bodyPr wrap="square">
            <a:spAutoFit/>
          </a:bodyPr>
          <a:lstStyle/>
          <a:p>
            <a:pPr algn="l"/>
            <a:r>
              <a:rPr lang="en-US" sz="1800" b="0" i="0" u="none" strike="noStrike" baseline="0" dirty="0">
                <a:latin typeface="SFRM1200"/>
              </a:rPr>
              <a:t>D5.5 (M48) Impact of beam energy in SEE testing</a:t>
            </a:r>
          </a:p>
        </p:txBody>
      </p:sp>
      <p:sp>
        <p:nvSpPr>
          <p:cNvPr id="2" name="TextBox 1">
            <a:extLst>
              <a:ext uri="{FF2B5EF4-FFF2-40B4-BE49-F238E27FC236}">
                <a16:creationId xmlns:a16="http://schemas.microsoft.com/office/drawing/2014/main" id="{D9F945E8-2C81-6624-405D-E488F5041117}"/>
              </a:ext>
            </a:extLst>
          </p:cNvPr>
          <p:cNvSpPr txBox="1"/>
          <p:nvPr/>
        </p:nvSpPr>
        <p:spPr>
          <a:xfrm>
            <a:off x="8912412" y="4544003"/>
            <a:ext cx="2519166" cy="1477328"/>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Tree>
    <p:extLst>
      <p:ext uri="{BB962C8B-B14F-4D97-AF65-F5344CB8AC3E}">
        <p14:creationId xmlns:p14="http://schemas.microsoft.com/office/powerpoint/2010/main" val="32823440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5.5 - Qualification of High-complexity Devices: Status and Plans</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4"/>
            <a:ext cx="7791450" cy="4136199"/>
          </a:xfrm>
        </p:spPr>
        <p:txBody>
          <a:bodyPr>
            <a:noAutofit/>
          </a:bodyPr>
          <a:lstStyle>
            <a:lvl1pPr>
              <a:defRPr/>
            </a:lvl1pPr>
            <a:lvl2pPr>
              <a:defRPr/>
            </a:lvl2pPr>
            <a:lvl3pPr>
              <a:defRPr/>
            </a:lvl3pPr>
            <a:lvl4pPr>
              <a:defRPr/>
            </a:lvl4pPr>
            <a:lvl5pPr>
              <a:defRPr/>
            </a:lvl5pPr>
          </a:lstStyle>
          <a:p>
            <a:pPr algn="l"/>
            <a:r>
              <a:rPr lang="en-US" sz="2000" b="0" i="0" u="none" strike="noStrike" baseline="0" dirty="0">
                <a:latin typeface="SFRM1200"/>
              </a:rPr>
              <a:t>UNIPD is selecting a suitable platform and perform preliminary test campaigns (using neutrons) </a:t>
            </a:r>
          </a:p>
          <a:p>
            <a:pPr lvl="1"/>
            <a:r>
              <a:rPr lang="en-US" sz="1800" dirty="0">
                <a:latin typeface="SFRM1200"/>
              </a:rPr>
              <a:t>NVIDIA Jetson line of AI accelerators appears as the most promising candidate</a:t>
            </a:r>
          </a:p>
          <a:p>
            <a:pPr lvl="2"/>
            <a:r>
              <a:rPr lang="en-US" sz="1600" dirty="0">
                <a:latin typeface="SFRM1200"/>
              </a:rPr>
              <a:t>CPU + GPU in one chip, with full framework for AI computing</a:t>
            </a:r>
          </a:p>
          <a:p>
            <a:pPr lvl="1"/>
            <a:r>
              <a:rPr lang="en-US" sz="1800" dirty="0">
                <a:latin typeface="SFRM1200"/>
              </a:rPr>
              <a:t>Preliminary tests carried out at </a:t>
            </a:r>
            <a:r>
              <a:rPr lang="en-US" sz="1800" dirty="0" err="1">
                <a:latin typeface="SFRM1200"/>
              </a:rPr>
              <a:t>ChipIr</a:t>
            </a:r>
            <a:r>
              <a:rPr lang="en-US" sz="1800" dirty="0">
                <a:latin typeface="SFRM1200"/>
              </a:rPr>
              <a:t> (UK) on some Jetson Nano boards</a:t>
            </a:r>
          </a:p>
          <a:p>
            <a:pPr marL="914400" lvl="2" indent="0">
              <a:buNone/>
            </a:pPr>
            <a:endParaRPr lang="en-US" sz="12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24</a:t>
            </a:fld>
            <a:endParaRPr lang="en-GB" dirty="0"/>
          </a:p>
        </p:txBody>
      </p:sp>
      <p:pic>
        <p:nvPicPr>
          <p:cNvPr id="2050" name="Picture 2" descr="NVIDIA DRIVE™ PX 2">
            <a:extLst>
              <a:ext uri="{FF2B5EF4-FFF2-40B4-BE49-F238E27FC236}">
                <a16:creationId xmlns:a16="http://schemas.microsoft.com/office/drawing/2014/main" id="{6C88A616-E308-42C1-D3C7-824DD3DF052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29650" y="1521378"/>
            <a:ext cx="2057156" cy="100389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Virtex UltraScale+ VCU128 FPGA Evaluation Kit - Xilinx | Mouser">
            <a:extLst>
              <a:ext uri="{FF2B5EF4-FFF2-40B4-BE49-F238E27FC236}">
                <a16:creationId xmlns:a16="http://schemas.microsoft.com/office/drawing/2014/main" id="{E11CACA0-59CB-398B-1FC8-7CBA34490CA0}"/>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598461" y="1947712"/>
            <a:ext cx="2055822" cy="149301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EE3E811-759E-F317-07B5-946736834C3D}"/>
              </a:ext>
            </a:extLst>
          </p:cNvPr>
          <p:cNvSpPr txBox="1"/>
          <p:nvPr/>
        </p:nvSpPr>
        <p:spPr>
          <a:xfrm>
            <a:off x="8912410" y="3471928"/>
            <a:ext cx="2519167" cy="923330"/>
          </a:xfrm>
          <a:prstGeom prst="rect">
            <a:avLst/>
          </a:prstGeom>
          <a:solidFill>
            <a:srgbClr val="FFFF00"/>
          </a:solidFill>
        </p:spPr>
        <p:txBody>
          <a:bodyPr wrap="square">
            <a:spAutoFit/>
          </a:bodyPr>
          <a:lstStyle/>
          <a:p>
            <a:pPr algn="l"/>
            <a:r>
              <a:rPr lang="en-US" sz="1800" b="0" i="0" u="none" strike="noStrike" baseline="0" dirty="0">
                <a:latin typeface="SFRM1200"/>
              </a:rPr>
              <a:t>D5.5 (M48) Impact of beam energy in SEE testing</a:t>
            </a:r>
          </a:p>
        </p:txBody>
      </p:sp>
      <p:sp>
        <p:nvSpPr>
          <p:cNvPr id="2" name="TextBox 1">
            <a:extLst>
              <a:ext uri="{FF2B5EF4-FFF2-40B4-BE49-F238E27FC236}">
                <a16:creationId xmlns:a16="http://schemas.microsoft.com/office/drawing/2014/main" id="{D9F945E8-2C81-6624-405D-E488F5041117}"/>
              </a:ext>
            </a:extLst>
          </p:cNvPr>
          <p:cNvSpPr txBox="1"/>
          <p:nvPr/>
        </p:nvSpPr>
        <p:spPr>
          <a:xfrm>
            <a:off x="8912412" y="4544003"/>
            <a:ext cx="2519166" cy="1477328"/>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pic>
        <p:nvPicPr>
          <p:cNvPr id="1026" name="Picture 2" descr="NVIDIA, Kit per sviluppatori Jetson Nano (945-13450-0000-100) : Amazon.it:  Informatica">
            <a:extLst>
              <a:ext uri="{FF2B5EF4-FFF2-40B4-BE49-F238E27FC236}">
                <a16:creationId xmlns:a16="http://schemas.microsoft.com/office/drawing/2014/main" id="{D487E0B7-C490-8EE2-443D-AEF01C64E6D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5088" y="3868726"/>
            <a:ext cx="2033587" cy="1550907"/>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1E38CF7C-99EF-CF63-DDE8-A1E7CD1C22F6}"/>
              </a:ext>
            </a:extLst>
          </p:cNvPr>
          <p:cNvSpPr txBox="1"/>
          <p:nvPr/>
        </p:nvSpPr>
        <p:spPr>
          <a:xfrm>
            <a:off x="4921435" y="4359337"/>
            <a:ext cx="1965138" cy="369332"/>
          </a:xfrm>
          <a:prstGeom prst="rect">
            <a:avLst/>
          </a:prstGeom>
          <a:noFill/>
        </p:spPr>
        <p:txBody>
          <a:bodyPr wrap="square">
            <a:spAutoFit/>
          </a:bodyPr>
          <a:lstStyle/>
          <a:p>
            <a:r>
              <a:rPr lang="en-US" sz="1800" dirty="0">
                <a:latin typeface="SFRM1200"/>
              </a:rPr>
              <a:t>Jetson Nano board</a:t>
            </a:r>
            <a:endParaRPr lang="en-US" dirty="0"/>
          </a:p>
        </p:txBody>
      </p:sp>
    </p:spTree>
    <p:extLst>
      <p:ext uri="{BB962C8B-B14F-4D97-AF65-F5344CB8AC3E}">
        <p14:creationId xmlns:p14="http://schemas.microsoft.com/office/powerpoint/2010/main" val="29498269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5.5 - Qualification of High-complexity Devices: Status and Plans</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25</a:t>
            </a:fld>
            <a:endParaRPr lang="en-GB" dirty="0"/>
          </a:p>
        </p:txBody>
      </p:sp>
      <p:pic>
        <p:nvPicPr>
          <p:cNvPr id="2050" name="Picture 2" descr="NVIDIA DRIVE™ PX 2">
            <a:extLst>
              <a:ext uri="{FF2B5EF4-FFF2-40B4-BE49-F238E27FC236}">
                <a16:creationId xmlns:a16="http://schemas.microsoft.com/office/drawing/2014/main" id="{6C88A616-E308-42C1-D3C7-824DD3DF052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29650" y="1521378"/>
            <a:ext cx="2057156" cy="100389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Virtex UltraScale+ VCU128 FPGA Evaluation Kit - Xilinx | Mouser">
            <a:extLst>
              <a:ext uri="{FF2B5EF4-FFF2-40B4-BE49-F238E27FC236}">
                <a16:creationId xmlns:a16="http://schemas.microsoft.com/office/drawing/2014/main" id="{E11CACA0-59CB-398B-1FC8-7CBA34490CA0}"/>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598461" y="1947712"/>
            <a:ext cx="2055822" cy="149301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EE3E811-759E-F317-07B5-946736834C3D}"/>
              </a:ext>
            </a:extLst>
          </p:cNvPr>
          <p:cNvSpPr txBox="1"/>
          <p:nvPr/>
        </p:nvSpPr>
        <p:spPr>
          <a:xfrm>
            <a:off x="8912410" y="3471928"/>
            <a:ext cx="2519167" cy="923330"/>
          </a:xfrm>
          <a:prstGeom prst="rect">
            <a:avLst/>
          </a:prstGeom>
          <a:solidFill>
            <a:srgbClr val="FFFF00"/>
          </a:solidFill>
        </p:spPr>
        <p:txBody>
          <a:bodyPr wrap="square">
            <a:spAutoFit/>
          </a:bodyPr>
          <a:lstStyle/>
          <a:p>
            <a:pPr algn="l"/>
            <a:r>
              <a:rPr lang="en-US" sz="1800" b="0" i="0" u="none" strike="noStrike" baseline="0" dirty="0">
                <a:latin typeface="SFRM1200"/>
              </a:rPr>
              <a:t>D5.5 (M48) Impact of beam energy in SEE testing</a:t>
            </a:r>
          </a:p>
        </p:txBody>
      </p:sp>
      <p:sp>
        <p:nvSpPr>
          <p:cNvPr id="2" name="TextBox 1">
            <a:extLst>
              <a:ext uri="{FF2B5EF4-FFF2-40B4-BE49-F238E27FC236}">
                <a16:creationId xmlns:a16="http://schemas.microsoft.com/office/drawing/2014/main" id="{D9F945E8-2C81-6624-405D-E488F5041117}"/>
              </a:ext>
            </a:extLst>
          </p:cNvPr>
          <p:cNvSpPr txBox="1"/>
          <p:nvPr/>
        </p:nvSpPr>
        <p:spPr>
          <a:xfrm>
            <a:off x="8912412" y="4544003"/>
            <a:ext cx="2519166" cy="1477328"/>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4" name="Segnaposto contenuto 13"/>
          <p:cNvSpPr>
            <a:spLocks noGrp="1"/>
          </p:cNvSpPr>
          <p:nvPr>
            <p:ph idx="1"/>
          </p:nvPr>
        </p:nvSpPr>
        <p:spPr>
          <a:xfrm>
            <a:off x="838200" y="1685490"/>
            <a:ext cx="7961334" cy="4090885"/>
          </a:xfrm>
        </p:spPr>
        <p:txBody>
          <a:bodyPr>
            <a:normAutofit lnSpcReduction="10000"/>
          </a:bodyPr>
          <a:lstStyle/>
          <a:p>
            <a:r>
              <a:rPr lang="en-US" dirty="0"/>
              <a:t>Device is to be chosen according to the need and availability of TAS projects.</a:t>
            </a:r>
          </a:p>
          <a:p>
            <a:pPr marL="0" indent="0">
              <a:buNone/>
            </a:pPr>
            <a:endParaRPr lang="en-US" dirty="0"/>
          </a:p>
          <a:p>
            <a:r>
              <a:rPr lang="en-US" dirty="0"/>
              <a:t>Trade-off is between:</a:t>
            </a:r>
          </a:p>
          <a:p>
            <a:pPr lvl="1"/>
            <a:r>
              <a:rPr lang="en-US" dirty="0"/>
              <a:t>High performance System-On-Chip (backside irradiation with fan-based cooling system).</a:t>
            </a:r>
          </a:p>
          <a:p>
            <a:pPr lvl="1"/>
            <a:r>
              <a:rPr lang="en-US" dirty="0"/>
              <a:t>Optoelectronics that cannot be «opened» in the traditional way to be  tested.</a:t>
            </a:r>
          </a:p>
          <a:p>
            <a:pPr lvl="1"/>
            <a:endParaRPr lang="en-US" dirty="0"/>
          </a:p>
          <a:p>
            <a:r>
              <a:rPr lang="en-US" dirty="0"/>
              <a:t>Device will be chosen during the next months</a:t>
            </a:r>
          </a:p>
          <a:p>
            <a:pPr lvl="1"/>
            <a:endParaRPr lang="en-US" dirty="0"/>
          </a:p>
          <a:p>
            <a:pPr lvl="1"/>
            <a:endParaRPr lang="en-US" dirty="0"/>
          </a:p>
        </p:txBody>
      </p:sp>
    </p:spTree>
    <p:extLst>
      <p:ext uri="{BB962C8B-B14F-4D97-AF65-F5344CB8AC3E}">
        <p14:creationId xmlns:p14="http://schemas.microsoft.com/office/powerpoint/2010/main" val="10270807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5.6 - Board-level testing: Description of Work </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1" y="1825624"/>
            <a:ext cx="8134350" cy="4136199"/>
          </a:xfrm>
        </p:spPr>
        <p:txBody>
          <a:bodyPr>
            <a:noAutofit/>
          </a:bodyPr>
          <a:lstStyle>
            <a:lvl1pPr>
              <a:defRPr/>
            </a:lvl1pPr>
            <a:lvl2pPr>
              <a:defRPr/>
            </a:lvl2pPr>
            <a:lvl3pPr>
              <a:defRPr/>
            </a:lvl3pPr>
            <a:lvl4pPr>
              <a:defRPr/>
            </a:lvl4pPr>
            <a:lvl5pPr>
              <a:defRPr/>
            </a:lvl5pPr>
          </a:lstStyle>
          <a:p>
            <a:r>
              <a:rPr lang="en-US" sz="2000" b="0" i="0" u="none" strike="noStrike" baseline="0" dirty="0">
                <a:latin typeface="SFRM1200"/>
              </a:rPr>
              <a:t>Partners: TAS, M24-48</a:t>
            </a:r>
          </a:p>
          <a:p>
            <a:pPr algn="l"/>
            <a:r>
              <a:rPr lang="en-US" sz="2000" b="0" i="0" u="none" strike="noStrike" baseline="0" dirty="0">
                <a:latin typeface="SFRM1200"/>
              </a:rPr>
              <a:t>Board-level testing can enable the qualification of several devices by irradiating them simultaneously under the same beam. </a:t>
            </a:r>
          </a:p>
          <a:p>
            <a:pPr algn="l"/>
            <a:r>
              <a:rPr lang="en-US" sz="2000" b="0" i="0" u="none" strike="noStrike" baseline="0" dirty="0">
                <a:latin typeface="SFRM1200"/>
              </a:rPr>
              <a:t>In some cases, and thanks to the properties of VHE ion beams, it can even be envisaged to test more complex systems that are made of a few electronic boards stacked on top of one another. </a:t>
            </a:r>
          </a:p>
          <a:p>
            <a:pPr algn="l"/>
            <a:r>
              <a:rPr lang="en-US" sz="2000" b="0" i="0" u="none" strike="noStrike" baseline="0" dirty="0">
                <a:latin typeface="SFRM1200"/>
              </a:rPr>
              <a:t>The task will consist of testing electronic boards enabling power conditioning functionalities, which may be particularly sensitive to radiation.</a:t>
            </a:r>
          </a:p>
          <a:p>
            <a:pPr algn="l"/>
            <a:r>
              <a:rPr lang="en-US" sz="2000" b="0" i="0" u="none" strike="noStrike" baseline="0" dirty="0">
                <a:latin typeface="SFRM1200"/>
              </a:rPr>
              <a:t>The objective of the task will be that of defining a methodology for testing these kinds of boards with a VHE ion beam that will be integrated in the guideline.</a:t>
            </a:r>
            <a:endParaRPr lang="en-GB" sz="2000" noProof="0" dirty="0"/>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26</a:t>
            </a:fld>
            <a:endParaRPr lang="en-GB" dirty="0"/>
          </a:p>
        </p:txBody>
      </p:sp>
      <p:sp>
        <p:nvSpPr>
          <p:cNvPr id="3" name="TextBox 2">
            <a:extLst>
              <a:ext uri="{FF2B5EF4-FFF2-40B4-BE49-F238E27FC236}">
                <a16:creationId xmlns:a16="http://schemas.microsoft.com/office/drawing/2014/main" id="{C2A4A372-0EB7-8432-46FC-F4529C4B04B8}"/>
              </a:ext>
            </a:extLst>
          </p:cNvPr>
          <p:cNvSpPr txBox="1"/>
          <p:nvPr/>
        </p:nvSpPr>
        <p:spPr>
          <a:xfrm>
            <a:off x="9164630" y="3151902"/>
            <a:ext cx="2726693" cy="1200329"/>
          </a:xfrm>
          <a:prstGeom prst="rect">
            <a:avLst/>
          </a:prstGeom>
          <a:solidFill>
            <a:srgbClr val="FFFF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Tree>
    <p:extLst>
      <p:ext uri="{BB962C8B-B14F-4D97-AF65-F5344CB8AC3E}">
        <p14:creationId xmlns:p14="http://schemas.microsoft.com/office/powerpoint/2010/main" val="36217414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5.6 - Board-level testing: Status and Plans</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1" y="1825624"/>
            <a:ext cx="8134350" cy="4136199"/>
          </a:xfrm>
        </p:spPr>
        <p:txBody>
          <a:bodyPr>
            <a:noAutofit/>
          </a:bodyPr>
          <a:lstStyle>
            <a:lvl1pPr>
              <a:defRPr/>
            </a:lvl1pPr>
            <a:lvl2pPr>
              <a:defRPr/>
            </a:lvl2pPr>
            <a:lvl3pPr>
              <a:defRPr/>
            </a:lvl3pPr>
            <a:lvl4pPr>
              <a:defRPr/>
            </a:lvl4pPr>
            <a:lvl5pPr>
              <a:defRPr/>
            </a:lvl5pPr>
          </a:lstStyle>
          <a:p>
            <a:pPr marL="0" indent="0" algn="l">
              <a:buNone/>
            </a:pPr>
            <a:r>
              <a:rPr lang="en-US" sz="3600" b="0" i="0" u="none" strike="noStrike" baseline="0" dirty="0">
                <a:solidFill>
                  <a:srgbClr val="FF0000"/>
                </a:solidFill>
                <a:latin typeface="SFRM1200"/>
              </a:rPr>
              <a:t> </a:t>
            </a:r>
            <a:endParaRPr lang="en-GB" sz="3600" noProof="0" dirty="0">
              <a:solidFill>
                <a:srgbClr val="FF0000"/>
              </a:solidFill>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60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27</a:t>
            </a:fld>
            <a:endParaRPr lang="en-GB" dirty="0"/>
          </a:p>
        </p:txBody>
      </p:sp>
      <p:sp>
        <p:nvSpPr>
          <p:cNvPr id="3" name="TextBox 2">
            <a:extLst>
              <a:ext uri="{FF2B5EF4-FFF2-40B4-BE49-F238E27FC236}">
                <a16:creationId xmlns:a16="http://schemas.microsoft.com/office/drawing/2014/main" id="{C2A4A372-0EB7-8432-46FC-F4529C4B04B8}"/>
              </a:ext>
            </a:extLst>
          </p:cNvPr>
          <p:cNvSpPr txBox="1"/>
          <p:nvPr/>
        </p:nvSpPr>
        <p:spPr>
          <a:xfrm>
            <a:off x="9124951" y="4729964"/>
            <a:ext cx="2726693" cy="1200329"/>
          </a:xfrm>
          <a:prstGeom prst="rect">
            <a:avLst/>
          </a:prstGeom>
          <a:solidFill>
            <a:srgbClr val="FFFF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4" name="Espace réservé du contenu 2">
            <a:extLst>
              <a:ext uri="{FF2B5EF4-FFF2-40B4-BE49-F238E27FC236}">
                <a16:creationId xmlns:a16="http://schemas.microsoft.com/office/drawing/2014/main" id="{44D06184-DC5C-2E4D-B51E-3ADE2DA33312}"/>
              </a:ext>
            </a:extLst>
          </p:cNvPr>
          <p:cNvSpPr txBox="1">
            <a:spLocks/>
          </p:cNvSpPr>
          <p:nvPr/>
        </p:nvSpPr>
        <p:spPr>
          <a:xfrm>
            <a:off x="984338" y="2133951"/>
            <a:ext cx="7508309" cy="30790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2000" dirty="0">
                <a:latin typeface="SFRM1200"/>
              </a:rPr>
              <a:t>Device under trade-off for testing are DC/DC converters.</a:t>
            </a:r>
          </a:p>
          <a:p>
            <a:pPr algn="just"/>
            <a:r>
              <a:rPr lang="en-US" sz="2000" dirty="0">
                <a:latin typeface="SFRM1200"/>
              </a:rPr>
              <a:t>DC/DC converter with high power density w.r.t. footprint are not so common in the space market.</a:t>
            </a:r>
          </a:p>
          <a:p>
            <a:pPr algn="just"/>
            <a:r>
              <a:rPr lang="en-US" sz="2000" dirty="0">
                <a:latin typeface="SFRM1200"/>
              </a:rPr>
              <a:t>On the other hand they are a need in payload architecture where the same module type is implemented recursively to build large structures (like SAR for earth observation).</a:t>
            </a:r>
          </a:p>
          <a:p>
            <a:pPr algn="just"/>
            <a:r>
              <a:rPr lang="en-US" sz="2000" dirty="0">
                <a:latin typeface="SFRM1200"/>
              </a:rPr>
              <a:t>The first choice for this application are commercial DC/DC converters available in TAS.</a:t>
            </a:r>
            <a:endParaRPr lang="en-GB" sz="2000" dirty="0"/>
          </a:p>
        </p:txBody>
      </p:sp>
      <p:pic>
        <p:nvPicPr>
          <p:cNvPr id="15" name="Immagine 14"/>
          <p:cNvPicPr>
            <a:picLocks noChangeAspect="1"/>
          </p:cNvPicPr>
          <p:nvPr/>
        </p:nvPicPr>
        <p:blipFill>
          <a:blip r:embed="rId3"/>
          <a:stretch>
            <a:fillRect/>
          </a:stretch>
        </p:blipFill>
        <p:spPr>
          <a:xfrm>
            <a:off x="9317030" y="1519355"/>
            <a:ext cx="2261099" cy="3047569"/>
          </a:xfrm>
          <a:prstGeom prst="rect">
            <a:avLst/>
          </a:prstGeom>
        </p:spPr>
      </p:pic>
    </p:spTree>
    <p:extLst>
      <p:ext uri="{BB962C8B-B14F-4D97-AF65-F5344CB8AC3E}">
        <p14:creationId xmlns:p14="http://schemas.microsoft.com/office/powerpoint/2010/main" val="1790455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Conclusions</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1" y="1482802"/>
            <a:ext cx="10511032" cy="4479021"/>
          </a:xfrm>
        </p:spPr>
        <p:txBody>
          <a:bodyPr>
            <a:normAutofit fontScale="85000" lnSpcReduction="10000"/>
          </a:bodyPr>
          <a:lstStyle>
            <a:lvl1pPr>
              <a:defRPr/>
            </a:lvl1pPr>
            <a:lvl2pPr>
              <a:defRPr/>
            </a:lvl2pPr>
            <a:lvl3pPr>
              <a:defRPr/>
            </a:lvl3pPr>
            <a:lvl4pPr>
              <a:defRPr/>
            </a:lvl4pPr>
            <a:lvl5pPr>
              <a:defRPr/>
            </a:lvl5pPr>
          </a:lstStyle>
          <a:p>
            <a:r>
              <a:rPr lang="en-US" dirty="0">
                <a:latin typeface="SFRM1200"/>
              </a:rPr>
              <a:t>Task 5.1 “</a:t>
            </a:r>
            <a:r>
              <a:rPr lang="en-US" sz="2800" i="0" u="none" strike="noStrike" baseline="0" dirty="0">
                <a:solidFill>
                  <a:schemeClr val="tx1"/>
                </a:solidFill>
                <a:latin typeface="SFBX1200"/>
              </a:rPr>
              <a:t>Final review of VHE ion beam requirements for SEE testing” </a:t>
            </a:r>
            <a:r>
              <a:rPr lang="en-US" dirty="0">
                <a:latin typeface="SFRM1200"/>
              </a:rPr>
              <a:t>has been completed with delivery of 5.1</a:t>
            </a:r>
          </a:p>
          <a:p>
            <a:r>
              <a:rPr lang="en-US" dirty="0">
                <a:latin typeface="SFRM1200"/>
              </a:rPr>
              <a:t>Tasks 5.2 “Analysis of ionization response in a PIN diode for beam quality assessments” is in line with planning and in the setup definition phase</a:t>
            </a:r>
          </a:p>
          <a:p>
            <a:r>
              <a:rPr lang="en-US" dirty="0">
                <a:latin typeface="SFRM1200"/>
              </a:rPr>
              <a:t>Task 5.3 “Suitability of the proposed VHE ion beams for 3D integrated device structures” is ahead of schedule with some measurements already carried out</a:t>
            </a:r>
          </a:p>
          <a:p>
            <a:r>
              <a:rPr lang="en-US" dirty="0">
                <a:latin typeface="SFRM1200"/>
              </a:rPr>
              <a:t>Task 5.4 “Validation of the VHE ion beams for industrial use with TRL 6-7 achievement” is ongoing. Data have been collected on benchmark SRAMs and device selection and plans are being finalized for new experiments</a:t>
            </a:r>
            <a:endParaRPr lang="en-US" dirty="0">
              <a:solidFill>
                <a:srgbClr val="FF0000"/>
              </a:solidFill>
              <a:latin typeface="SFRM1200"/>
            </a:endParaRPr>
          </a:p>
          <a:p>
            <a:r>
              <a:rPr lang="en-US" dirty="0">
                <a:latin typeface="SFRM1200"/>
              </a:rPr>
              <a:t>Task 5.5  “Qualification of high-complexity devices” is in the preparation stage</a:t>
            </a:r>
          </a:p>
          <a:p>
            <a:r>
              <a:rPr lang="en-US" dirty="0">
                <a:latin typeface="SFRM1200"/>
              </a:rPr>
              <a:t>Task 5.6 “Board-level testing” is ongoing. Devices are being selected and test plans finalized</a:t>
            </a:r>
            <a:endParaRPr lang="en-US" dirty="0">
              <a:solidFill>
                <a:srgbClr val="FF0000"/>
              </a:solidFill>
              <a:latin typeface="SFRM1200"/>
            </a:endParaRPr>
          </a:p>
          <a:p>
            <a:endParaRPr lang="en-US" dirty="0">
              <a:latin typeface="SFRM1200"/>
            </a:endParaRPr>
          </a:p>
          <a:p>
            <a:pPr algn="l"/>
            <a:endParaRPr lang="en-GB" sz="3600" noProof="0" dirty="0">
              <a:solidFill>
                <a:srgbClr val="FF0000"/>
              </a:solidFill>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28</a:t>
            </a:fld>
            <a:endParaRPr lang="en-GB" dirty="0"/>
          </a:p>
        </p:txBody>
      </p:sp>
    </p:spTree>
    <p:extLst>
      <p:ext uri="{BB962C8B-B14F-4D97-AF65-F5344CB8AC3E}">
        <p14:creationId xmlns:p14="http://schemas.microsoft.com/office/powerpoint/2010/main" val="18719641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1508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WP5 in the Project</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3</a:t>
            </a:fld>
            <a:endParaRPr lang="en-GB" dirty="0"/>
          </a:p>
        </p:txBody>
      </p:sp>
      <p:sp>
        <p:nvSpPr>
          <p:cNvPr id="16" name="Espace réservé du contenu 2">
            <a:extLst>
              <a:ext uri="{FF2B5EF4-FFF2-40B4-BE49-F238E27FC236}">
                <a16:creationId xmlns:a16="http://schemas.microsoft.com/office/drawing/2014/main" id="{1950559A-16FD-EDBE-1261-052CB1BAF847}"/>
              </a:ext>
            </a:extLst>
          </p:cNvPr>
          <p:cNvSpPr>
            <a:spLocks noGrp="1"/>
          </p:cNvSpPr>
          <p:nvPr>
            <p:ph idx="1" hasCustomPrompt="1"/>
          </p:nvPr>
        </p:nvSpPr>
        <p:spPr>
          <a:xfrm>
            <a:off x="6444105" y="1860458"/>
            <a:ext cx="5448300" cy="4136199"/>
          </a:xfrm>
        </p:spPr>
        <p:txBody>
          <a:bodyPr>
            <a:noAutofit/>
          </a:bodyPr>
          <a:lstStyle>
            <a:lvl1pPr>
              <a:defRPr/>
            </a:lvl1pPr>
            <a:lvl2pPr>
              <a:defRPr/>
            </a:lvl2pPr>
            <a:lvl3pPr>
              <a:defRPr/>
            </a:lvl3pPr>
            <a:lvl4pPr>
              <a:defRPr/>
            </a:lvl4pPr>
            <a:lvl5pPr>
              <a:defRPr/>
            </a:lvl5pPr>
          </a:lstStyle>
          <a:p>
            <a:pPr algn="l"/>
            <a:r>
              <a:rPr lang="en-US" b="0" i="0" u="none" strike="noStrike" baseline="0" dirty="0">
                <a:latin typeface="MyriadPro-Regular"/>
              </a:rPr>
              <a:t>WP5 is strongly interconnected with the other work packages</a:t>
            </a:r>
          </a:p>
          <a:p>
            <a:pPr lvl="1"/>
            <a:r>
              <a:rPr lang="en-US" dirty="0">
                <a:latin typeface="MyriadPro-Regular"/>
              </a:rPr>
              <a:t>WP3: comparison with simulation results</a:t>
            </a:r>
            <a:r>
              <a:rPr lang="en-US" b="0" i="0" u="none" strike="noStrike" baseline="0" dirty="0">
                <a:latin typeface="MyriadPro-Regular"/>
              </a:rPr>
              <a:t> </a:t>
            </a:r>
          </a:p>
          <a:p>
            <a:pPr lvl="1"/>
            <a:r>
              <a:rPr lang="en-US" dirty="0">
                <a:latin typeface="MyriadPro-Regular"/>
              </a:rPr>
              <a:t>WP4: beam dosimetry</a:t>
            </a:r>
            <a:endParaRPr lang="en-US" b="0" i="0" u="none" strike="noStrike" baseline="0" dirty="0">
              <a:latin typeface="MyriadPro-Regular"/>
            </a:endParaRPr>
          </a:p>
          <a:p>
            <a:pPr lvl="1"/>
            <a:r>
              <a:rPr lang="en-US" dirty="0">
                <a:latin typeface="MyriadPro-Regular"/>
              </a:rPr>
              <a:t>WP7: facility development</a:t>
            </a:r>
            <a:endParaRPr lang="en-US" sz="1600" dirty="0">
              <a:latin typeface="SFRM1200"/>
            </a:endParaRPr>
          </a:p>
        </p:txBody>
      </p:sp>
      <p:pic>
        <p:nvPicPr>
          <p:cNvPr id="2" name="Immagine 1">
            <a:extLst>
              <a:ext uri="{FF2B5EF4-FFF2-40B4-BE49-F238E27FC236}">
                <a16:creationId xmlns:a16="http://schemas.microsoft.com/office/drawing/2014/main" id="{C1C68144-043C-3C86-EE53-4CDBB7BE4B17}"/>
              </a:ext>
            </a:extLst>
          </p:cNvPr>
          <p:cNvPicPr>
            <a:picLocks noChangeAspect="1"/>
          </p:cNvPicPr>
          <p:nvPr/>
        </p:nvPicPr>
        <p:blipFill rotWithShape="1">
          <a:blip r:embed="rId3"/>
          <a:srcRect l="30450" t="21529" r="39550" b="14813"/>
          <a:stretch/>
        </p:blipFill>
        <p:spPr>
          <a:xfrm>
            <a:off x="1470321" y="1377399"/>
            <a:ext cx="3863679" cy="4611581"/>
          </a:xfrm>
          <a:prstGeom prst="rect">
            <a:avLst/>
          </a:prstGeom>
        </p:spPr>
      </p:pic>
    </p:spTree>
    <p:extLst>
      <p:ext uri="{BB962C8B-B14F-4D97-AF65-F5344CB8AC3E}">
        <p14:creationId xmlns:p14="http://schemas.microsoft.com/office/powerpoint/2010/main" val="3079231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WP5 Key Personnel</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301189" y="1711821"/>
            <a:ext cx="4181911" cy="4136555"/>
          </a:xfrm>
        </p:spPr>
        <p:txBody>
          <a:bodyPr>
            <a:noAutofit/>
          </a:bodyPr>
          <a:lstStyle>
            <a:lvl1pPr>
              <a:defRPr/>
            </a:lvl1pPr>
            <a:lvl2pPr>
              <a:defRPr/>
            </a:lvl2pPr>
            <a:lvl3pPr>
              <a:defRPr/>
            </a:lvl3pPr>
            <a:lvl4pPr>
              <a:defRPr/>
            </a:lvl4pPr>
            <a:lvl5pPr>
              <a:defRPr/>
            </a:lvl5pPr>
          </a:lstStyle>
          <a:p>
            <a:pPr algn="l"/>
            <a:r>
              <a:rPr lang="en-US" sz="2000" dirty="0"/>
              <a:t>Airbus DS/TESAT:</a:t>
            </a:r>
          </a:p>
          <a:p>
            <a:pPr lvl="1"/>
            <a:r>
              <a:rPr lang="en-US" sz="2000" dirty="0"/>
              <a:t>R. </a:t>
            </a:r>
            <a:r>
              <a:rPr lang="en-US" sz="2000" dirty="0" err="1"/>
              <a:t>Mangeret</a:t>
            </a:r>
            <a:r>
              <a:rPr lang="en-US" sz="2000" dirty="0"/>
              <a:t>, M. </a:t>
            </a:r>
            <a:r>
              <a:rPr lang="en-US" sz="2000" dirty="0" err="1"/>
              <a:t>Rostewitz</a:t>
            </a:r>
            <a:endParaRPr lang="en-US" sz="2000" dirty="0"/>
          </a:p>
          <a:p>
            <a:r>
              <a:rPr lang="en-US" sz="2000" dirty="0"/>
              <a:t>TAS:</a:t>
            </a:r>
          </a:p>
          <a:p>
            <a:pPr lvl="1"/>
            <a:r>
              <a:rPr lang="en-US" sz="2000" dirty="0"/>
              <a:t>R. Mancini, S. </a:t>
            </a:r>
            <a:r>
              <a:rPr lang="en-US" sz="2000" dirty="0" err="1"/>
              <a:t>Francola</a:t>
            </a:r>
            <a:endParaRPr lang="en-US" sz="2000" dirty="0"/>
          </a:p>
          <a:p>
            <a:pPr algn="l"/>
            <a:r>
              <a:rPr lang="en-US" sz="2000" dirty="0" err="1"/>
              <a:t>UniPD</a:t>
            </a:r>
            <a:r>
              <a:rPr lang="en-US" sz="2000" dirty="0"/>
              <a:t>: </a:t>
            </a:r>
          </a:p>
          <a:p>
            <a:pPr lvl="1"/>
            <a:r>
              <a:rPr lang="en-US" sz="2000" dirty="0" err="1"/>
              <a:t>M.Bagatin</a:t>
            </a:r>
            <a:r>
              <a:rPr lang="en-US" sz="2000" dirty="0"/>
              <a:t>, </a:t>
            </a:r>
            <a:r>
              <a:rPr lang="en-US" sz="2000" dirty="0" err="1"/>
              <a:t>UniPD</a:t>
            </a:r>
            <a:r>
              <a:rPr lang="en-US" sz="2000" dirty="0"/>
              <a:t> project leader</a:t>
            </a:r>
          </a:p>
          <a:p>
            <a:pPr lvl="1"/>
            <a:r>
              <a:rPr lang="en-US" sz="2000" dirty="0"/>
              <a:t>S. Gerardin, WP5 leader </a:t>
            </a:r>
          </a:p>
          <a:p>
            <a:pPr lvl="1"/>
            <a:r>
              <a:rPr lang="en-US" sz="2000" dirty="0"/>
              <a:t>A. </a:t>
            </a:r>
            <a:r>
              <a:rPr lang="en-US" sz="2000" dirty="0" err="1"/>
              <a:t>Paccagnella</a:t>
            </a:r>
            <a:r>
              <a:rPr lang="en-US" sz="2000" dirty="0"/>
              <a:t>, staff </a:t>
            </a:r>
          </a:p>
          <a:p>
            <a:r>
              <a:rPr lang="en-US" sz="2000" dirty="0"/>
              <a:t>CERN:</a:t>
            </a:r>
          </a:p>
          <a:p>
            <a:pPr lvl="1"/>
            <a:r>
              <a:rPr lang="en-US" sz="2000" dirty="0"/>
              <a:t>M. Sacristan </a:t>
            </a:r>
            <a:r>
              <a:rPr lang="en-US" sz="2000" dirty="0" err="1"/>
              <a:t>Barbero</a:t>
            </a:r>
            <a:endParaRPr lang="en-US" sz="2000" dirty="0"/>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4</a:t>
            </a:fld>
            <a:endParaRPr lang="en-GB" dirty="0"/>
          </a:p>
        </p:txBody>
      </p:sp>
      <p:pic>
        <p:nvPicPr>
          <p:cNvPr id="16" name="Picture 15" descr="Table&#10;&#10;Description automatically generated">
            <a:extLst>
              <a:ext uri="{FF2B5EF4-FFF2-40B4-BE49-F238E27FC236}">
                <a16:creationId xmlns:a16="http://schemas.microsoft.com/office/drawing/2014/main" id="{12682124-5EA3-0313-C183-BABBAF036E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3100" y="2094702"/>
            <a:ext cx="7267692" cy="3032974"/>
          </a:xfrm>
          <a:prstGeom prst="rect">
            <a:avLst/>
          </a:prstGeom>
        </p:spPr>
      </p:pic>
    </p:spTree>
    <p:extLst>
      <p:ext uri="{BB962C8B-B14F-4D97-AF65-F5344CB8AC3E}">
        <p14:creationId xmlns:p14="http://schemas.microsoft.com/office/powerpoint/2010/main" val="2870417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11ABF1E-F151-F9C0-1AEF-8A7AEFDC9119}"/>
              </a:ext>
            </a:extLst>
          </p:cNvPr>
          <p:cNvSpPr/>
          <p:nvPr/>
        </p:nvSpPr>
        <p:spPr>
          <a:xfrm>
            <a:off x="85726" y="1777999"/>
            <a:ext cx="10402762" cy="965201"/>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61950" algn="l">
              <a:spcBef>
                <a:spcPts val="0"/>
              </a:spcBef>
              <a:spcAft>
                <a:spcPts val="1200"/>
              </a:spcAft>
            </a:pPr>
            <a:r>
              <a:rPr lang="en-US" sz="1800" i="0" u="none" strike="noStrike" baseline="0" dirty="0">
                <a:solidFill>
                  <a:schemeClr val="tx1"/>
                </a:solidFill>
                <a:latin typeface="SFBX1200"/>
              </a:rPr>
              <a:t>5.1 Final review of VHE ion beam requirements for SEE testing</a:t>
            </a:r>
            <a:r>
              <a:rPr lang="en-US" sz="1800" i="0" u="none" strike="noStrike" baseline="0" dirty="0">
                <a:solidFill>
                  <a:schemeClr val="tx1"/>
                </a:solidFill>
                <a:latin typeface="SFBX1200"/>
                <a:sym typeface="Wingdings" panose="05000000000000000000" pitchFamily="2" charset="2"/>
              </a:rPr>
              <a:t> </a:t>
            </a:r>
            <a:r>
              <a:rPr lang="en-US" dirty="0">
                <a:solidFill>
                  <a:srgbClr val="FF0000"/>
                </a:solidFill>
                <a:latin typeface="SFBX1200"/>
                <a:sym typeface="Wingdings" panose="05000000000000000000" pitchFamily="2" charset="2"/>
              </a:rPr>
              <a:t>COMPLETED</a:t>
            </a:r>
            <a:r>
              <a:rPr lang="en-US" sz="1800" i="0" u="none" strike="noStrike" baseline="0" dirty="0">
                <a:solidFill>
                  <a:schemeClr val="tx1"/>
                </a:solidFill>
                <a:latin typeface="SFBX1200"/>
                <a:sym typeface="Wingdings" panose="05000000000000000000" pitchFamily="2" charset="2"/>
              </a:rPr>
              <a:t></a:t>
            </a:r>
            <a:endParaRPr lang="en-US" sz="2800" b="1" i="0" u="none" strike="noStrike" baseline="0" dirty="0">
              <a:solidFill>
                <a:schemeClr val="tx1"/>
              </a:solidFill>
              <a:latin typeface="SFBX1200"/>
            </a:endParaRPr>
          </a:p>
          <a:p>
            <a:pPr indent="361950">
              <a:spcBef>
                <a:spcPts val="0"/>
              </a:spcBef>
              <a:spcAft>
                <a:spcPts val="1200"/>
              </a:spcAft>
            </a:pPr>
            <a:r>
              <a:rPr lang="en-US" sz="1800" i="0" u="none" strike="noStrike" baseline="0" dirty="0">
                <a:solidFill>
                  <a:schemeClr val="tx1"/>
                </a:solidFill>
                <a:latin typeface="SFBX1200"/>
              </a:rPr>
              <a:t>5.2 Analysis of ionization response in a PIN diode for beam quality assessments </a:t>
            </a:r>
            <a:r>
              <a:rPr lang="en-US" sz="1800" i="0" u="none" strike="noStrike" baseline="0" dirty="0">
                <a:solidFill>
                  <a:srgbClr val="FF0000"/>
                </a:solidFill>
                <a:latin typeface="SFBX1200"/>
              </a:rPr>
              <a:t>IN PROGRESS</a:t>
            </a:r>
          </a:p>
        </p:txBody>
      </p:sp>
      <p:sp>
        <p:nvSpPr>
          <p:cNvPr id="3" name="Rectangle 2">
            <a:extLst>
              <a:ext uri="{FF2B5EF4-FFF2-40B4-BE49-F238E27FC236}">
                <a16:creationId xmlns:a16="http://schemas.microsoft.com/office/drawing/2014/main" id="{3E16012D-3ED7-3ADA-7619-F051092830EC}"/>
              </a:ext>
            </a:extLst>
          </p:cNvPr>
          <p:cNvSpPr/>
          <p:nvPr/>
        </p:nvSpPr>
        <p:spPr>
          <a:xfrm>
            <a:off x="85726" y="3219701"/>
            <a:ext cx="10402762" cy="965201"/>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2" indent="-552450">
              <a:spcBef>
                <a:spcPts val="0"/>
              </a:spcBef>
              <a:spcAft>
                <a:spcPts val="1200"/>
              </a:spcAft>
            </a:pPr>
            <a:r>
              <a:rPr lang="en-US" i="0" u="none" strike="noStrike" baseline="0" dirty="0">
                <a:solidFill>
                  <a:schemeClr val="tx1"/>
                </a:solidFill>
                <a:latin typeface="SFBX1200"/>
              </a:rPr>
              <a:t>5.3 Suitability of the proposed VHE ion beams for 3D integrated device structures </a:t>
            </a:r>
            <a:r>
              <a:rPr lang="en-US" sz="1800" i="0" u="none" strike="noStrike" baseline="0" dirty="0">
                <a:solidFill>
                  <a:srgbClr val="FF0000"/>
                </a:solidFill>
                <a:latin typeface="SFBX1200"/>
              </a:rPr>
              <a:t>IN PROGRESS</a:t>
            </a:r>
            <a:endParaRPr lang="en-US" i="0" u="none" strike="noStrike" baseline="0" dirty="0">
              <a:solidFill>
                <a:srgbClr val="FF0000"/>
              </a:solidFill>
              <a:latin typeface="SFBX1200"/>
            </a:endParaRPr>
          </a:p>
          <a:p>
            <a:pPr lvl="2" indent="-552450">
              <a:spcBef>
                <a:spcPts val="0"/>
              </a:spcBef>
              <a:spcAft>
                <a:spcPts val="1200"/>
              </a:spcAft>
            </a:pPr>
            <a:r>
              <a:rPr lang="en-US" i="0" u="none" strike="noStrike" baseline="0" dirty="0">
                <a:solidFill>
                  <a:schemeClr val="tx1"/>
                </a:solidFill>
                <a:latin typeface="SFBX1200"/>
              </a:rPr>
              <a:t>5.4 Validation of the VHE ion beams for industrial use with TRL 6-7 achievement </a:t>
            </a:r>
            <a:r>
              <a:rPr lang="en-US" sz="1800" i="0" u="none" strike="noStrike" baseline="0" dirty="0">
                <a:solidFill>
                  <a:srgbClr val="FF0000"/>
                </a:solidFill>
                <a:latin typeface="SFBX1200"/>
              </a:rPr>
              <a:t>IN PROGRESS</a:t>
            </a:r>
            <a:r>
              <a:rPr lang="en-US" i="0" u="none" strike="noStrike" baseline="0" dirty="0">
                <a:latin typeface="SFBX1200"/>
              </a:rPr>
              <a:t> </a:t>
            </a:r>
          </a:p>
        </p:txBody>
      </p:sp>
      <p:sp>
        <p:nvSpPr>
          <p:cNvPr id="14" name="Rectangle 13">
            <a:extLst>
              <a:ext uri="{FF2B5EF4-FFF2-40B4-BE49-F238E27FC236}">
                <a16:creationId xmlns:a16="http://schemas.microsoft.com/office/drawing/2014/main" id="{A91508A7-2515-E70E-BF37-D42A63E34EE8}"/>
              </a:ext>
            </a:extLst>
          </p:cNvPr>
          <p:cNvSpPr/>
          <p:nvPr/>
        </p:nvSpPr>
        <p:spPr>
          <a:xfrm>
            <a:off x="85726" y="4661403"/>
            <a:ext cx="10402762" cy="965201"/>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4" indent="-1466850">
              <a:spcBef>
                <a:spcPts val="0"/>
              </a:spcBef>
              <a:spcAft>
                <a:spcPts val="1200"/>
              </a:spcAft>
            </a:pPr>
            <a:r>
              <a:rPr lang="en-US" sz="1800" i="0" u="none" strike="noStrike" baseline="0" dirty="0">
                <a:solidFill>
                  <a:schemeClr val="tx1"/>
                </a:solidFill>
                <a:latin typeface="SFBX1200"/>
              </a:rPr>
              <a:t>5.5 Qualification of high-complexity devices </a:t>
            </a:r>
            <a:r>
              <a:rPr lang="en-US" sz="1800" i="0" u="none" strike="noStrike" baseline="0" dirty="0">
                <a:solidFill>
                  <a:srgbClr val="FF0000"/>
                </a:solidFill>
                <a:latin typeface="SFBX1200"/>
              </a:rPr>
              <a:t>IN PROGRESS</a:t>
            </a:r>
            <a:r>
              <a:rPr lang="en-US" i="0" u="none" strike="noStrike" baseline="0" dirty="0">
                <a:latin typeface="SFBX1200"/>
              </a:rPr>
              <a:t> </a:t>
            </a:r>
            <a:endParaRPr lang="en-US" sz="1800" i="0" u="none" strike="noStrike" baseline="0" dirty="0">
              <a:solidFill>
                <a:schemeClr val="tx1"/>
              </a:solidFill>
              <a:latin typeface="SFBX1200"/>
            </a:endParaRPr>
          </a:p>
          <a:p>
            <a:pPr lvl="4" indent="-1466850">
              <a:spcBef>
                <a:spcPts val="0"/>
              </a:spcBef>
              <a:spcAft>
                <a:spcPts val="1200"/>
              </a:spcAft>
            </a:pPr>
            <a:r>
              <a:rPr lang="en-US" sz="1800" i="0" u="none" strike="noStrike" baseline="0" dirty="0">
                <a:solidFill>
                  <a:schemeClr val="tx1"/>
                </a:solidFill>
                <a:latin typeface="SFBX1200"/>
              </a:rPr>
              <a:t>5.6 Board-level testing </a:t>
            </a:r>
          </a:p>
        </p:txBody>
      </p:sp>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WP5 Tasks</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5</a:t>
            </a:fld>
            <a:endParaRPr lang="en-GB" dirty="0"/>
          </a:p>
        </p:txBody>
      </p:sp>
      <p:sp>
        <p:nvSpPr>
          <p:cNvPr id="15" name="TextBox 14">
            <a:extLst>
              <a:ext uri="{FF2B5EF4-FFF2-40B4-BE49-F238E27FC236}">
                <a16:creationId xmlns:a16="http://schemas.microsoft.com/office/drawing/2014/main" id="{6FA0F325-839F-AD13-5BDB-1A8A8D58DC23}"/>
              </a:ext>
            </a:extLst>
          </p:cNvPr>
          <p:cNvSpPr txBox="1"/>
          <p:nvPr/>
        </p:nvSpPr>
        <p:spPr>
          <a:xfrm>
            <a:off x="10953233" y="1941561"/>
            <a:ext cx="876325" cy="646331"/>
          </a:xfrm>
          <a:prstGeom prst="rect">
            <a:avLst/>
          </a:prstGeom>
          <a:noFill/>
        </p:spPr>
        <p:txBody>
          <a:bodyPr wrap="square" rtlCol="0">
            <a:spAutoFit/>
          </a:bodyPr>
          <a:lstStyle/>
          <a:p>
            <a:r>
              <a:rPr lang="en-US" dirty="0"/>
              <a:t>From 1</a:t>
            </a:r>
            <a:r>
              <a:rPr lang="en-US" baseline="30000" dirty="0"/>
              <a:t>st</a:t>
            </a:r>
            <a:r>
              <a:rPr lang="en-US" dirty="0"/>
              <a:t> year</a:t>
            </a:r>
          </a:p>
        </p:txBody>
      </p:sp>
      <p:sp>
        <p:nvSpPr>
          <p:cNvPr id="16" name="TextBox 15">
            <a:extLst>
              <a:ext uri="{FF2B5EF4-FFF2-40B4-BE49-F238E27FC236}">
                <a16:creationId xmlns:a16="http://schemas.microsoft.com/office/drawing/2014/main" id="{6F4CB231-A1DF-8203-94C9-A2F63E786C8E}"/>
              </a:ext>
            </a:extLst>
          </p:cNvPr>
          <p:cNvSpPr txBox="1"/>
          <p:nvPr/>
        </p:nvSpPr>
        <p:spPr>
          <a:xfrm>
            <a:off x="10953233" y="3355948"/>
            <a:ext cx="963840" cy="646331"/>
          </a:xfrm>
          <a:prstGeom prst="rect">
            <a:avLst/>
          </a:prstGeom>
          <a:noFill/>
        </p:spPr>
        <p:txBody>
          <a:bodyPr wrap="square" rtlCol="0">
            <a:spAutoFit/>
          </a:bodyPr>
          <a:lstStyle/>
          <a:p>
            <a:r>
              <a:rPr lang="en-US" dirty="0"/>
              <a:t>From 2</a:t>
            </a:r>
            <a:r>
              <a:rPr lang="en-US" baseline="30000" dirty="0"/>
              <a:t>nd</a:t>
            </a:r>
            <a:r>
              <a:rPr lang="en-US" dirty="0"/>
              <a:t> year</a:t>
            </a:r>
          </a:p>
        </p:txBody>
      </p:sp>
      <p:sp>
        <p:nvSpPr>
          <p:cNvPr id="17" name="TextBox 16">
            <a:extLst>
              <a:ext uri="{FF2B5EF4-FFF2-40B4-BE49-F238E27FC236}">
                <a16:creationId xmlns:a16="http://schemas.microsoft.com/office/drawing/2014/main" id="{42ED474E-869A-0B89-519D-B8C6FD2E51FA}"/>
              </a:ext>
            </a:extLst>
          </p:cNvPr>
          <p:cNvSpPr txBox="1"/>
          <p:nvPr/>
        </p:nvSpPr>
        <p:spPr>
          <a:xfrm>
            <a:off x="10953233" y="4774117"/>
            <a:ext cx="876324" cy="646331"/>
          </a:xfrm>
          <a:prstGeom prst="rect">
            <a:avLst/>
          </a:prstGeom>
          <a:noFill/>
        </p:spPr>
        <p:txBody>
          <a:bodyPr wrap="square" rtlCol="0">
            <a:spAutoFit/>
          </a:bodyPr>
          <a:lstStyle/>
          <a:p>
            <a:r>
              <a:rPr lang="en-US" dirty="0"/>
              <a:t>From 3</a:t>
            </a:r>
            <a:r>
              <a:rPr lang="en-US" baseline="30000" dirty="0"/>
              <a:t>rd </a:t>
            </a:r>
            <a:r>
              <a:rPr lang="en-US" dirty="0"/>
              <a:t>year</a:t>
            </a:r>
          </a:p>
        </p:txBody>
      </p:sp>
    </p:spTree>
    <p:extLst>
      <p:ext uri="{BB962C8B-B14F-4D97-AF65-F5344CB8AC3E}">
        <p14:creationId xmlns:p14="http://schemas.microsoft.com/office/powerpoint/2010/main" val="3360639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WP5 Timeline </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6</a:t>
            </a:fld>
            <a:endParaRPr lang="en-GB" dirty="0"/>
          </a:p>
        </p:txBody>
      </p:sp>
      <p:pic>
        <p:nvPicPr>
          <p:cNvPr id="22" name="Immagine 21">
            <a:extLst>
              <a:ext uri="{FF2B5EF4-FFF2-40B4-BE49-F238E27FC236}">
                <a16:creationId xmlns:a16="http://schemas.microsoft.com/office/drawing/2014/main" id="{F673835F-E11F-04FD-1A9D-0CCE48FA6EFC}"/>
              </a:ext>
            </a:extLst>
          </p:cNvPr>
          <p:cNvPicPr>
            <a:picLocks noChangeAspect="1"/>
          </p:cNvPicPr>
          <p:nvPr/>
        </p:nvPicPr>
        <p:blipFill>
          <a:blip r:embed="rId3"/>
          <a:stretch>
            <a:fillRect/>
          </a:stretch>
        </p:blipFill>
        <p:spPr>
          <a:xfrm>
            <a:off x="112752" y="1058870"/>
            <a:ext cx="11974473" cy="4946745"/>
          </a:xfrm>
          <a:prstGeom prst="rect">
            <a:avLst/>
          </a:prstGeom>
        </p:spPr>
      </p:pic>
      <p:cxnSp>
        <p:nvCxnSpPr>
          <p:cNvPr id="3" name="Straight Connector 2">
            <a:extLst>
              <a:ext uri="{FF2B5EF4-FFF2-40B4-BE49-F238E27FC236}">
                <a16:creationId xmlns:a16="http://schemas.microsoft.com/office/drawing/2014/main" id="{9F6B18F9-E185-2098-899F-895239A06B30}"/>
              </a:ext>
            </a:extLst>
          </p:cNvPr>
          <p:cNvCxnSpPr/>
          <p:nvPr/>
        </p:nvCxnSpPr>
        <p:spPr>
          <a:xfrm>
            <a:off x="5276850" y="1990725"/>
            <a:ext cx="0" cy="397679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928789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5.2 - Analysis of Ionization Response in a PIN diode for Beam Quality Assessments: Description of Work</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4"/>
            <a:ext cx="7867650" cy="4136199"/>
          </a:xfrm>
        </p:spPr>
        <p:txBody>
          <a:bodyPr>
            <a:noAutofit/>
          </a:bodyPr>
          <a:lstStyle>
            <a:lvl1pPr>
              <a:defRPr/>
            </a:lvl1pPr>
            <a:lvl2pPr>
              <a:defRPr/>
            </a:lvl2pPr>
            <a:lvl3pPr>
              <a:defRPr/>
            </a:lvl3pPr>
            <a:lvl4pPr>
              <a:defRPr/>
            </a:lvl4pPr>
            <a:lvl5pPr>
              <a:defRPr/>
            </a:lvl5pPr>
          </a:lstStyle>
          <a:p>
            <a:r>
              <a:rPr lang="en-US" sz="2400" b="0" i="0" u="none" strike="noStrike" baseline="0" dirty="0">
                <a:latin typeface="SFRM1200"/>
              </a:rPr>
              <a:t>Partners: UNIPD, M1-24</a:t>
            </a:r>
          </a:p>
          <a:p>
            <a:pPr algn="l"/>
            <a:r>
              <a:rPr lang="en-US" sz="2400" b="1" i="0" u="none" strike="noStrike" baseline="0" dirty="0" err="1">
                <a:latin typeface="SFRM1200"/>
              </a:rPr>
              <a:t>PiN</a:t>
            </a:r>
            <a:r>
              <a:rPr lang="en-US" sz="2400" b="1" i="0" u="none" strike="noStrike" baseline="0" dirty="0">
                <a:latin typeface="SFRM1200"/>
              </a:rPr>
              <a:t> diode</a:t>
            </a:r>
            <a:r>
              <a:rPr lang="en-US" sz="2400" b="0" i="0" u="none" strike="noStrike" baseline="0" dirty="0">
                <a:latin typeface="SFRM1200"/>
              </a:rPr>
              <a:t>: simple and effective structure to study heavy ion beams. It provides precise measurements of energy deposition in semiconductor materials. Diagnostic tool to assess the quality of the provided beam in terms of purity and energy straggling (e.g. with degraders)</a:t>
            </a:r>
          </a:p>
          <a:p>
            <a:pPr algn="l"/>
            <a:endParaRPr lang="en-US" sz="24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7</a:t>
            </a:fld>
            <a:endParaRPr lang="en-GB" dirty="0"/>
          </a:p>
        </p:txBody>
      </p:sp>
      <p:pic>
        <p:nvPicPr>
          <p:cNvPr id="2" name="Immagine 4">
            <a:extLst>
              <a:ext uri="{FF2B5EF4-FFF2-40B4-BE49-F238E27FC236}">
                <a16:creationId xmlns:a16="http://schemas.microsoft.com/office/drawing/2014/main" id="{87D2BA99-D519-47FC-8157-BAA00F2F612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92" t="5636" r="7362" b="5909"/>
          <a:stretch/>
        </p:blipFill>
        <p:spPr>
          <a:xfrm>
            <a:off x="9492992" y="1470318"/>
            <a:ext cx="1460241" cy="1413277"/>
          </a:xfrm>
          <a:prstGeom prst="rect">
            <a:avLst/>
          </a:prstGeom>
        </p:spPr>
      </p:pic>
      <p:pic>
        <p:nvPicPr>
          <p:cNvPr id="3" name="Immagine 29">
            <a:extLst>
              <a:ext uri="{FF2B5EF4-FFF2-40B4-BE49-F238E27FC236}">
                <a16:creationId xmlns:a16="http://schemas.microsoft.com/office/drawing/2014/main" id="{015C857E-8D42-78F8-17A6-4FFFBCD6FAB6}"/>
              </a:ext>
            </a:extLst>
          </p:cNvPr>
          <p:cNvPicPr>
            <a:picLocks noChangeAspect="1"/>
          </p:cNvPicPr>
          <p:nvPr/>
        </p:nvPicPr>
        <p:blipFill rotWithShape="1">
          <a:blip r:embed="rId4">
            <a:extLst>
              <a:ext uri="{28A0092B-C50C-407E-A947-70E740481C1C}">
                <a14:useLocalDpi xmlns:a14="http://schemas.microsoft.com/office/drawing/2010/main" val="0"/>
              </a:ext>
            </a:extLst>
          </a:blip>
          <a:srcRect l="2015" r="4516"/>
          <a:stretch/>
        </p:blipFill>
        <p:spPr bwMode="auto">
          <a:xfrm>
            <a:off x="8980363" y="3002238"/>
            <a:ext cx="2559050" cy="1324610"/>
          </a:xfrm>
          <a:prstGeom prst="rect">
            <a:avLst/>
          </a:prstGeom>
          <a:noFill/>
          <a:ln>
            <a:noFill/>
          </a:ln>
          <a:extLst>
            <a:ext uri="{53640926-AAD7-44D8-BBD7-CCE9431645EC}">
              <a14:shadowObscured xmlns:a14="http://schemas.microsoft.com/office/drawing/2010/main"/>
            </a:ext>
          </a:extLst>
        </p:spPr>
      </p:pic>
      <p:sp>
        <p:nvSpPr>
          <p:cNvPr id="15" name="TextBox 14">
            <a:extLst>
              <a:ext uri="{FF2B5EF4-FFF2-40B4-BE49-F238E27FC236}">
                <a16:creationId xmlns:a16="http://schemas.microsoft.com/office/drawing/2014/main" id="{BB2076BC-9C5C-6F2E-4094-4D5129BB63CC}"/>
              </a:ext>
            </a:extLst>
          </p:cNvPr>
          <p:cNvSpPr txBox="1"/>
          <p:nvPr/>
        </p:nvSpPr>
        <p:spPr>
          <a:xfrm>
            <a:off x="9011156" y="4426342"/>
            <a:ext cx="1945643" cy="646331"/>
          </a:xfrm>
          <a:prstGeom prst="rect">
            <a:avLst/>
          </a:prstGeom>
          <a:solidFill>
            <a:srgbClr val="FFFF00"/>
          </a:solidFill>
        </p:spPr>
        <p:txBody>
          <a:bodyPr wrap="square">
            <a:spAutoFit/>
          </a:bodyPr>
          <a:lstStyle/>
          <a:p>
            <a:pPr algn="l"/>
            <a:r>
              <a:rPr lang="en-US" sz="1800" b="0" i="0" u="none" strike="noStrike" baseline="0" dirty="0">
                <a:latin typeface="SFRM1200"/>
              </a:rPr>
              <a:t>D5.2 (M24) Beam Quality</a:t>
            </a:r>
          </a:p>
        </p:txBody>
      </p:sp>
      <p:sp>
        <p:nvSpPr>
          <p:cNvPr id="14" name="TextBox 13">
            <a:extLst>
              <a:ext uri="{FF2B5EF4-FFF2-40B4-BE49-F238E27FC236}">
                <a16:creationId xmlns:a16="http://schemas.microsoft.com/office/drawing/2014/main" id="{4871FFB6-B7DD-8283-FE35-481A0E8858A0}"/>
              </a:ext>
            </a:extLst>
          </p:cNvPr>
          <p:cNvSpPr txBox="1"/>
          <p:nvPr/>
        </p:nvSpPr>
        <p:spPr>
          <a:xfrm>
            <a:off x="9011156" y="5171225"/>
            <a:ext cx="1945643"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Tree>
    <p:extLst>
      <p:ext uri="{BB962C8B-B14F-4D97-AF65-F5344CB8AC3E}">
        <p14:creationId xmlns:p14="http://schemas.microsoft.com/office/powerpoint/2010/main" val="21616719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5.2 - Analysis of Ionization Response in a PIN diode for Beam Quality Assessments: Status and Plans</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199" y="1454149"/>
            <a:ext cx="8334375" cy="4136199"/>
          </a:xfrm>
        </p:spPr>
        <p:txBody>
          <a:bodyPr>
            <a:noAutofit/>
          </a:bodyPr>
          <a:lstStyle>
            <a:lvl1pPr>
              <a:defRPr/>
            </a:lvl1pPr>
            <a:lvl2pPr>
              <a:defRPr/>
            </a:lvl2pPr>
            <a:lvl3pPr>
              <a:defRPr/>
            </a:lvl3pPr>
            <a:lvl4pPr>
              <a:defRPr/>
            </a:lvl4pPr>
            <a:lvl5pPr>
              <a:defRPr/>
            </a:lvl5pPr>
          </a:lstStyle>
          <a:p>
            <a:pPr algn="l"/>
            <a:r>
              <a:rPr lang="en-US" sz="2400" i="0" u="none" strike="noStrike" baseline="0" dirty="0" err="1">
                <a:latin typeface="SFRM1200"/>
              </a:rPr>
              <a:t>UniPD</a:t>
            </a:r>
            <a:r>
              <a:rPr lang="en-US" sz="2400" i="0" u="none" strike="noStrike" baseline="0" dirty="0">
                <a:latin typeface="SFRM1200"/>
              </a:rPr>
              <a:t> is working to define the best experimental setup</a:t>
            </a:r>
          </a:p>
          <a:p>
            <a:pPr lvl="1"/>
            <a:r>
              <a:rPr lang="en-US" sz="2000" b="0" i="0" u="none" strike="noStrike" baseline="0">
                <a:latin typeface="SFRM1200"/>
              </a:rPr>
              <a:t>ESA </a:t>
            </a:r>
            <a:r>
              <a:rPr lang="en-US" sz="2000" b="0" i="0" u="none" strike="noStrike" baseline="0" dirty="0">
                <a:latin typeface="SFRM1200"/>
              </a:rPr>
              <a:t>involvement is no longer foreseen</a:t>
            </a:r>
          </a:p>
          <a:p>
            <a:pPr lvl="1"/>
            <a:r>
              <a:rPr lang="en-US" sz="2000" dirty="0" err="1">
                <a:latin typeface="SFRM1200"/>
              </a:rPr>
              <a:t>Mirion</a:t>
            </a:r>
            <a:r>
              <a:rPr lang="en-US" sz="2000" dirty="0">
                <a:latin typeface="SFRM1200"/>
              </a:rPr>
              <a:t> diodes, CAEN charge amplifiers and multi-channel analyzers are being considered: i</a:t>
            </a:r>
            <a:r>
              <a:rPr lang="en-US" sz="1600" b="0" i="0" u="none" strike="noStrike" baseline="0" dirty="0">
                <a:latin typeface="SFRM1200"/>
              </a:rPr>
              <a:t>ssue with sensitivity of charge amplifiers (5 mV/MeV) too large!</a:t>
            </a:r>
          </a:p>
          <a:p>
            <a:pPr lvl="1"/>
            <a:r>
              <a:rPr lang="en-US" sz="2000" dirty="0">
                <a:latin typeface="SFRM1200"/>
              </a:rPr>
              <a:t>We will discuss this with CERN</a:t>
            </a:r>
            <a:endParaRPr lang="en-US" sz="2000" b="0" i="0" u="none" strike="noStrike" baseline="0" dirty="0">
              <a:latin typeface="SFRM1200"/>
            </a:endParaRPr>
          </a:p>
          <a:p>
            <a:pPr algn="l"/>
            <a:r>
              <a:rPr lang="en-US" sz="2400" b="1" i="0" u="none" strike="noStrike" baseline="0" dirty="0">
                <a:latin typeface="SFRM1200"/>
              </a:rPr>
              <a:t>Large experimental data set is available</a:t>
            </a:r>
            <a:r>
              <a:rPr lang="en-US" sz="2400" b="0" i="0" u="none" strike="noStrike" baseline="0" dirty="0">
                <a:latin typeface="SFRM1200"/>
              </a:rPr>
              <a:t> </a:t>
            </a:r>
            <a:r>
              <a:rPr lang="en-US" sz="2400" dirty="0">
                <a:latin typeface="SFRM1200"/>
              </a:rPr>
              <a:t>with </a:t>
            </a:r>
            <a:r>
              <a:rPr lang="en-US" sz="2400" b="0" i="0" u="none" strike="noStrike" baseline="0" dirty="0">
                <a:latin typeface="SFRM1200"/>
              </a:rPr>
              <a:t>standard energy heavy ion beams, mostly collected with the ESA experimental setup</a:t>
            </a:r>
          </a:p>
          <a:p>
            <a:pPr lvl="1"/>
            <a:r>
              <a:rPr lang="en-US" sz="2000" b="1" i="0" u="none" strike="noStrike" baseline="0" dirty="0">
                <a:latin typeface="SFRM1200"/>
              </a:rPr>
              <a:t>Monte Carlo</a:t>
            </a:r>
            <a:r>
              <a:rPr lang="en-US" sz="2000" b="0" i="0" u="none" strike="noStrike" baseline="0" dirty="0">
                <a:latin typeface="SFRM1200"/>
              </a:rPr>
              <a:t> </a:t>
            </a:r>
            <a:r>
              <a:rPr lang="en-US" sz="2000" b="1" i="0" u="none" strike="noStrike" baseline="0" dirty="0">
                <a:latin typeface="SFRM1200"/>
              </a:rPr>
              <a:t>model</a:t>
            </a:r>
            <a:r>
              <a:rPr lang="en-US" sz="2000" b="0" i="0" u="none" strike="noStrike" baseline="0" dirty="0">
                <a:latin typeface="SFRM1200"/>
              </a:rPr>
              <a:t> of the diode is </a:t>
            </a:r>
            <a:r>
              <a:rPr lang="en-US" sz="2000" b="1" i="0" u="none" strike="noStrike" baseline="0" dirty="0">
                <a:latin typeface="SFRM1200"/>
              </a:rPr>
              <a:t>available</a:t>
            </a:r>
            <a:r>
              <a:rPr lang="en-US" sz="2000" b="0" i="0" u="none" strike="noStrike" baseline="0" dirty="0">
                <a:latin typeface="SFRM1200"/>
              </a:rPr>
              <a:t> (see also WP3)</a:t>
            </a:r>
          </a:p>
          <a:p>
            <a:r>
              <a:rPr lang="en-US" sz="2400" dirty="0">
                <a:latin typeface="SFRM1200"/>
              </a:rPr>
              <a:t>Measurements are expected in the second half of 2024</a:t>
            </a:r>
          </a:p>
          <a:p>
            <a:r>
              <a:rPr lang="en-US" sz="2400" b="1" i="0" u="none" strike="noStrike" baseline="0" dirty="0">
                <a:latin typeface="SFRM1200"/>
              </a:rPr>
              <a:t>TCAD simulations </a:t>
            </a:r>
            <a:r>
              <a:rPr lang="en-US" sz="2400" b="0" i="0" u="none" strike="noStrike" baseline="0" dirty="0">
                <a:latin typeface="SFRM1200"/>
              </a:rPr>
              <a:t>using </a:t>
            </a:r>
            <a:r>
              <a:rPr lang="en-US" sz="2400" b="0" i="0" u="none" strike="noStrike" baseline="0" dirty="0" err="1">
                <a:latin typeface="SFRM1200"/>
              </a:rPr>
              <a:t>Sentaurus</a:t>
            </a:r>
            <a:r>
              <a:rPr lang="en-US" sz="2400" b="0" i="0" u="none" strike="noStrike" baseline="0" dirty="0">
                <a:latin typeface="SFRM1200"/>
              </a:rPr>
              <a:t> will be performed by </a:t>
            </a:r>
            <a:r>
              <a:rPr lang="en-US" sz="2400" b="0" i="0" u="none" strike="noStrike" baseline="0" dirty="0" err="1">
                <a:latin typeface="SFRM1200"/>
              </a:rPr>
              <a:t>UniPD</a:t>
            </a:r>
            <a:r>
              <a:rPr lang="en-US" sz="2400" b="0" i="0" u="none" strike="noStrike" baseline="0" dirty="0">
                <a:latin typeface="SFRM1200"/>
              </a:rPr>
              <a:t> to study the transient currents induced by the heavy ions</a:t>
            </a:r>
          </a:p>
          <a:p>
            <a:pPr algn="l"/>
            <a:endParaRPr lang="en-US" sz="24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8</a:t>
            </a:fld>
            <a:endParaRPr lang="en-GB" dirty="0"/>
          </a:p>
        </p:txBody>
      </p:sp>
      <p:pic>
        <p:nvPicPr>
          <p:cNvPr id="2" name="Immagine 4">
            <a:extLst>
              <a:ext uri="{FF2B5EF4-FFF2-40B4-BE49-F238E27FC236}">
                <a16:creationId xmlns:a16="http://schemas.microsoft.com/office/drawing/2014/main" id="{87D2BA99-D519-47FC-8157-BAA00F2F612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92" t="5636" r="7362" b="5909"/>
          <a:stretch/>
        </p:blipFill>
        <p:spPr>
          <a:xfrm>
            <a:off x="9921617" y="1470318"/>
            <a:ext cx="1460241" cy="1413277"/>
          </a:xfrm>
          <a:prstGeom prst="rect">
            <a:avLst/>
          </a:prstGeom>
        </p:spPr>
      </p:pic>
      <p:pic>
        <p:nvPicPr>
          <p:cNvPr id="3" name="Immagine 29">
            <a:extLst>
              <a:ext uri="{FF2B5EF4-FFF2-40B4-BE49-F238E27FC236}">
                <a16:creationId xmlns:a16="http://schemas.microsoft.com/office/drawing/2014/main" id="{015C857E-8D42-78F8-17A6-4FFFBCD6FAB6}"/>
              </a:ext>
            </a:extLst>
          </p:cNvPr>
          <p:cNvPicPr>
            <a:picLocks noChangeAspect="1"/>
          </p:cNvPicPr>
          <p:nvPr/>
        </p:nvPicPr>
        <p:blipFill rotWithShape="1">
          <a:blip r:embed="rId4">
            <a:extLst>
              <a:ext uri="{28A0092B-C50C-407E-A947-70E740481C1C}">
                <a14:useLocalDpi xmlns:a14="http://schemas.microsoft.com/office/drawing/2010/main" val="0"/>
              </a:ext>
            </a:extLst>
          </a:blip>
          <a:srcRect l="2015" r="4516"/>
          <a:stretch/>
        </p:blipFill>
        <p:spPr bwMode="auto">
          <a:xfrm>
            <a:off x="9408988" y="3002238"/>
            <a:ext cx="2559050" cy="1324610"/>
          </a:xfrm>
          <a:prstGeom prst="rect">
            <a:avLst/>
          </a:prstGeom>
          <a:noFill/>
          <a:ln>
            <a:noFill/>
          </a:ln>
          <a:extLst>
            <a:ext uri="{53640926-AAD7-44D8-BBD7-CCE9431645EC}">
              <a14:shadowObscured xmlns:a14="http://schemas.microsoft.com/office/drawing/2010/main"/>
            </a:ext>
          </a:extLst>
        </p:spPr>
      </p:pic>
      <p:sp>
        <p:nvSpPr>
          <p:cNvPr id="15" name="TextBox 14">
            <a:extLst>
              <a:ext uri="{FF2B5EF4-FFF2-40B4-BE49-F238E27FC236}">
                <a16:creationId xmlns:a16="http://schemas.microsoft.com/office/drawing/2014/main" id="{BB2076BC-9C5C-6F2E-4094-4D5129BB63CC}"/>
              </a:ext>
            </a:extLst>
          </p:cNvPr>
          <p:cNvSpPr txBox="1"/>
          <p:nvPr/>
        </p:nvSpPr>
        <p:spPr>
          <a:xfrm>
            <a:off x="9439781" y="4426342"/>
            <a:ext cx="1945643" cy="646331"/>
          </a:xfrm>
          <a:prstGeom prst="rect">
            <a:avLst/>
          </a:prstGeom>
          <a:solidFill>
            <a:srgbClr val="FFFF00"/>
          </a:solidFill>
        </p:spPr>
        <p:txBody>
          <a:bodyPr wrap="square">
            <a:spAutoFit/>
          </a:bodyPr>
          <a:lstStyle/>
          <a:p>
            <a:pPr algn="l"/>
            <a:r>
              <a:rPr lang="en-US" sz="1800" b="0" i="0" u="none" strike="noStrike" baseline="0" dirty="0">
                <a:latin typeface="SFRM1200"/>
              </a:rPr>
              <a:t>D5.2 (M24) Beam Quality</a:t>
            </a:r>
          </a:p>
        </p:txBody>
      </p:sp>
      <p:sp>
        <p:nvSpPr>
          <p:cNvPr id="14" name="TextBox 13">
            <a:extLst>
              <a:ext uri="{FF2B5EF4-FFF2-40B4-BE49-F238E27FC236}">
                <a16:creationId xmlns:a16="http://schemas.microsoft.com/office/drawing/2014/main" id="{4871FFB6-B7DD-8283-FE35-481A0E8858A0}"/>
              </a:ext>
            </a:extLst>
          </p:cNvPr>
          <p:cNvSpPr txBox="1"/>
          <p:nvPr/>
        </p:nvSpPr>
        <p:spPr>
          <a:xfrm>
            <a:off x="9439781" y="5171225"/>
            <a:ext cx="1945643"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Tree>
    <p:extLst>
      <p:ext uri="{BB962C8B-B14F-4D97-AF65-F5344CB8AC3E}">
        <p14:creationId xmlns:p14="http://schemas.microsoft.com/office/powerpoint/2010/main" val="4353751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5.3 - Suitability of the Proposed VHE Ion Beams for 3D Integrated Device Structures: Description of Work</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p:nvPr>
        </p:nvSpPr>
        <p:spPr>
          <a:xfrm>
            <a:off x="838200" y="1825624"/>
            <a:ext cx="7162800" cy="3371851"/>
          </a:xfrm>
        </p:spPr>
        <p:txBody>
          <a:bodyPr>
            <a:noAutofit/>
          </a:bodyPr>
          <a:lstStyle>
            <a:lvl1pPr>
              <a:defRPr/>
            </a:lvl1pPr>
            <a:lvl2pPr>
              <a:defRPr/>
            </a:lvl2pPr>
            <a:lvl3pPr>
              <a:defRPr/>
            </a:lvl3pPr>
            <a:lvl4pPr>
              <a:defRPr/>
            </a:lvl4pPr>
            <a:lvl5pPr>
              <a:defRPr/>
            </a:lvl5pPr>
          </a:lstStyle>
          <a:p>
            <a:r>
              <a:rPr lang="en-US" sz="2400" b="0" i="0" u="none" strike="noStrike" baseline="0" dirty="0">
                <a:latin typeface="SFRM1200"/>
              </a:rPr>
              <a:t>Partners: </a:t>
            </a:r>
            <a:r>
              <a:rPr lang="en-US" sz="2400" i="0" u="none" strike="noStrike" baseline="0" dirty="0">
                <a:latin typeface="SFRM1200"/>
              </a:rPr>
              <a:t>UNIPD, M12-36</a:t>
            </a:r>
          </a:p>
          <a:p>
            <a:pPr algn="l"/>
            <a:r>
              <a:rPr lang="en-US" sz="2400" b="1" i="0" u="none" strike="noStrike" baseline="0" dirty="0">
                <a:latin typeface="SFRM1200"/>
              </a:rPr>
              <a:t>3D NAND Flash memories,</a:t>
            </a:r>
            <a:r>
              <a:rPr lang="en-US" sz="2400" b="0" i="0" u="none" strike="noStrike" baseline="0" dirty="0">
                <a:latin typeface="SFRM1200"/>
              </a:rPr>
              <a:t> the first and most successful example of 3D integration in the semiconductor industry, are an ideal test vehicle</a:t>
            </a:r>
          </a:p>
          <a:p>
            <a:pPr algn="l"/>
            <a:r>
              <a:rPr lang="en-US" sz="2400" b="0" i="0" u="none" strike="noStrike" baseline="0" dirty="0">
                <a:latin typeface="SFRM1200"/>
              </a:rPr>
              <a:t>Devices with </a:t>
            </a:r>
            <a:r>
              <a:rPr lang="en-US" sz="2400" b="1" i="0" u="none" strike="noStrike" baseline="0" dirty="0">
                <a:latin typeface="SFRM1200"/>
              </a:rPr>
              <a:t>hundreds of layers </a:t>
            </a:r>
            <a:r>
              <a:rPr lang="en-US" sz="2400" b="0" i="0" u="none" strike="noStrike" baseline="0" dirty="0">
                <a:latin typeface="SFRM1200"/>
              </a:rPr>
              <a:t>are now available and increasing, reaching tens of microns of </a:t>
            </a:r>
            <a:r>
              <a:rPr lang="en-US" sz="2400" b="0" i="0" u="none" strike="noStrike" baseline="0" dirty="0" err="1">
                <a:latin typeface="SFRM1200"/>
              </a:rPr>
              <a:t>thicknesss</a:t>
            </a:r>
            <a:r>
              <a:rPr lang="en-US" sz="2400" b="0" i="0" u="none" strike="noStrike" baseline="0" dirty="0">
                <a:latin typeface="SFRM1200"/>
              </a:rPr>
              <a:t>. </a:t>
            </a:r>
          </a:p>
          <a:p>
            <a:pPr algn="l"/>
            <a:r>
              <a:rPr lang="en-US" sz="2400" b="0" i="0" u="none" strike="noStrike" baseline="0" dirty="0">
                <a:latin typeface="SFRM1200"/>
              </a:rPr>
              <a:t>VHE heavy ions are extremely useful for these technologies</a:t>
            </a:r>
          </a:p>
          <a:p>
            <a:pPr algn="l"/>
            <a:endParaRPr lang="en-US" sz="16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9</a:t>
            </a:fld>
            <a:endParaRPr lang="en-GB" dirty="0"/>
          </a:p>
        </p:txBody>
      </p:sp>
      <p:pic>
        <p:nvPicPr>
          <p:cNvPr id="1026" name="Picture 2" descr="International Memory Workshop: 3D NAND Flash to Reach 140 Layers By 2021 |  TechPowerUp">
            <a:extLst>
              <a:ext uri="{FF2B5EF4-FFF2-40B4-BE49-F238E27FC236}">
                <a16:creationId xmlns:a16="http://schemas.microsoft.com/office/drawing/2014/main" id="{D3B8BD4D-39D2-D747-31C3-46CF02E1F39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4127" r="12698"/>
          <a:stretch/>
        </p:blipFill>
        <p:spPr bwMode="auto">
          <a:xfrm>
            <a:off x="9165136" y="1465493"/>
            <a:ext cx="1824097" cy="192755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EBE5517-413A-5786-059B-9362C183CEAB}"/>
              </a:ext>
            </a:extLst>
          </p:cNvPr>
          <p:cNvSpPr txBox="1"/>
          <p:nvPr/>
        </p:nvSpPr>
        <p:spPr>
          <a:xfrm>
            <a:off x="8208043" y="3573001"/>
            <a:ext cx="1824098" cy="923330"/>
          </a:xfrm>
          <a:prstGeom prst="rect">
            <a:avLst/>
          </a:prstGeom>
          <a:solidFill>
            <a:srgbClr val="FFFF00"/>
          </a:solidFill>
        </p:spPr>
        <p:txBody>
          <a:bodyPr wrap="square">
            <a:spAutoFit/>
          </a:bodyPr>
          <a:lstStyle/>
          <a:p>
            <a:pPr algn="l"/>
            <a:r>
              <a:rPr lang="en-US" sz="1800" b="0" i="0" u="none" strike="noStrike" baseline="0" dirty="0">
                <a:latin typeface="SFRM1200"/>
              </a:rPr>
              <a:t>D5.3 (M36) Beam suitability for 3D structures</a:t>
            </a:r>
          </a:p>
        </p:txBody>
      </p:sp>
      <p:sp>
        <p:nvSpPr>
          <p:cNvPr id="2" name="TextBox 1">
            <a:extLst>
              <a:ext uri="{FF2B5EF4-FFF2-40B4-BE49-F238E27FC236}">
                <a16:creationId xmlns:a16="http://schemas.microsoft.com/office/drawing/2014/main" id="{2A6484EE-10C2-CB3B-62F3-9791D5689A95}"/>
              </a:ext>
            </a:extLst>
          </p:cNvPr>
          <p:cNvSpPr txBox="1"/>
          <p:nvPr/>
        </p:nvSpPr>
        <p:spPr>
          <a:xfrm>
            <a:off x="8208675" y="4757892"/>
            <a:ext cx="1824098" cy="1200329"/>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152777F2-6B56-BBA9-B72E-85CCDAF98439}"/>
              </a:ext>
            </a:extLst>
          </p:cNvPr>
          <p:cNvSpPr txBox="1"/>
          <p:nvPr/>
        </p:nvSpPr>
        <p:spPr>
          <a:xfrm>
            <a:off x="10239184" y="3573001"/>
            <a:ext cx="1724216" cy="2031325"/>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Tree>
    <p:extLst>
      <p:ext uri="{BB962C8B-B14F-4D97-AF65-F5344CB8AC3E}">
        <p14:creationId xmlns:p14="http://schemas.microsoft.com/office/powerpoint/2010/main" val="4189505754"/>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EARTS Custom Slides">
  <a:themeElements>
    <a:clrScheme name="HEARTS">
      <a:dk1>
        <a:srgbClr val="000000"/>
      </a:dk1>
      <a:lt1>
        <a:srgbClr val="FFFFFF"/>
      </a:lt1>
      <a:dk2>
        <a:srgbClr val="44546A"/>
      </a:dk2>
      <a:lt2>
        <a:srgbClr val="E7E6E6"/>
      </a:lt2>
      <a:accent1>
        <a:srgbClr val="0D75BD"/>
      </a:accent1>
      <a:accent2>
        <a:srgbClr val="4296CD"/>
      </a:accent2>
      <a:accent3>
        <a:srgbClr val="F7931E"/>
      </a:accent3>
      <a:accent4>
        <a:srgbClr val="F9AF59"/>
      </a:accent4>
      <a:accent5>
        <a:srgbClr val="61931E"/>
      </a:accent5>
      <a:accent6>
        <a:srgbClr val="61AF59"/>
      </a:accent6>
      <a:hlink>
        <a:srgbClr val="F7931C"/>
      </a:hlink>
      <a:folHlink>
        <a:srgbClr val="B36C1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384</TotalTime>
  <Words>2845</Words>
  <Application>Microsoft Office PowerPoint</Application>
  <PresentationFormat>Widescreen</PresentationFormat>
  <Paragraphs>291</Paragraphs>
  <Slides>29</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29</vt:i4>
      </vt:variant>
    </vt:vector>
  </HeadingPairs>
  <TitlesOfParts>
    <vt:vector size="38" baseType="lpstr">
      <vt:lpstr>Aptos</vt:lpstr>
      <vt:lpstr>Arial</vt:lpstr>
      <vt:lpstr>Calibri</vt:lpstr>
      <vt:lpstr>Calibri Light</vt:lpstr>
      <vt:lpstr>MyriadPro-Regular</vt:lpstr>
      <vt:lpstr>SFBX1200</vt:lpstr>
      <vt:lpstr>SFRM1200</vt:lpstr>
      <vt:lpstr>Office Theme</vt:lpstr>
      <vt:lpstr>HEARTS Custom Slides</vt:lpstr>
      <vt:lpstr>HEARTS  Leaders Meeting #5</vt:lpstr>
      <vt:lpstr>Tasks &amp; Objectives</vt:lpstr>
      <vt:lpstr>WP5 in the Project</vt:lpstr>
      <vt:lpstr>WP5 Key Personnel</vt:lpstr>
      <vt:lpstr>WP5 Tasks</vt:lpstr>
      <vt:lpstr>WP5 Timeline </vt:lpstr>
      <vt:lpstr>Task 5.2 - Analysis of Ionization Response in a PIN diode for Beam Quality Assessments: Description of Work</vt:lpstr>
      <vt:lpstr>Task 5.2 - Analysis of Ionization Response in a PIN diode for Beam Quality Assessments: Status and Plans</vt:lpstr>
      <vt:lpstr>Task 5.3 - Suitability of the Proposed VHE Ion Beams for 3D Integrated Device Structures: Description of Work</vt:lpstr>
      <vt:lpstr>Task 5.3 - Suitability of the Proposed VHE Ion Beams for 3D Integrated Device Structures: Status</vt:lpstr>
      <vt:lpstr>Task 5.3 - Suitability of the Proposed VHE Ion Beams for 3D Integrated Device Structures: Status (2)</vt:lpstr>
      <vt:lpstr>Task 5.3 - Suitability of the Proposed VHE Ion Beams for 3D Integrated Device Structures: Plans</vt:lpstr>
      <vt:lpstr>Task 5.4 - Validation of the VHE Ion Beams for Industrial use with TRL 6-7 Achievement: Description of work</vt:lpstr>
      <vt:lpstr>Task 5.4 - Validation of the VHE Ion Beams for Industrial use with TRL 6-7 Achievement : Status and Plans</vt:lpstr>
      <vt:lpstr>Task 5.4 - Validation of the VHE Ion Beams for Industrial use with TRL 6-7 Achievement : Status and Plans</vt:lpstr>
      <vt:lpstr>Task 5.4 - Validation of the VHE Ion Beams for Industrial use with TRL 6-7 Achievement : Status and Plans</vt:lpstr>
      <vt:lpstr>Task 5.4 - Validation of the VHE Ion Beams for Industrial use with TRL 6-7 Achievement : Status and Plans</vt:lpstr>
      <vt:lpstr>Task 5.4 - Validation of the VHE Ion Beams for Industrial use with TRL 6-7 Achievement : Status and Plans</vt:lpstr>
      <vt:lpstr>Task 5.4 - Validation of the VHE Ion Beams for Industrial use with TRL 6-7 Achievement : Status and Plans</vt:lpstr>
      <vt:lpstr>Task 5.4 - Validation of the VHE Ion Beams for Industrial use with TRL 6-7 Achievement : Status and Plans</vt:lpstr>
      <vt:lpstr>Task 5.4 - Validation of the VHE Ion Beams for Industrial use with TRL 6-7 Achievement : Status and Plans</vt:lpstr>
      <vt:lpstr>Task 5.4 - Validation of the VHE Ion Beams for Industrial use with TRL 6-7 Achievement : Status and Plans</vt:lpstr>
      <vt:lpstr>Task 5.5 - Qualification of High-complexity Devices: Description of Work</vt:lpstr>
      <vt:lpstr>Task 5.5 - Qualification of High-complexity Devices: Status and Plans</vt:lpstr>
      <vt:lpstr>Task 5.5 - Qualification of High-complexity Devices: Status and Plans</vt:lpstr>
      <vt:lpstr>Task 5.6 - Board-level testing: Description of Work </vt:lpstr>
      <vt:lpstr>Task 5.6 - Board-level testing: Status and Plans</vt:lpstr>
      <vt:lpstr>Conclusions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 Coronetti</dc:creator>
  <cp:lastModifiedBy>Simone Gerardin</cp:lastModifiedBy>
  <cp:revision>41</cp:revision>
  <cp:lastPrinted>2024-01-26T12:33:15Z</cp:lastPrinted>
  <dcterms:created xsi:type="dcterms:W3CDTF">2023-01-10T08:10:32Z</dcterms:created>
  <dcterms:modified xsi:type="dcterms:W3CDTF">2024-05-14T09:06:42Z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de8b78ac-81eb-464b-b9a2-2d62a56e74e0</vt:lpwstr>
  </property>
  <property fmtid="{D5CDD505-2E9C-101B-9397-08002B2CF9AE}" pid="3" name="LABEL">
    <vt:lpwstr>S</vt:lpwstr>
  </property>
  <property fmtid="{D5CDD505-2E9C-101B-9397-08002B2CF9AE}" pid="4" name="L1">
    <vt:lpwstr>C-ALL</vt:lpwstr>
  </property>
  <property fmtid="{D5CDD505-2E9C-101B-9397-08002B2CF9AE}" pid="5" name="L2">
    <vt:lpwstr>C-CS</vt:lpwstr>
  </property>
  <property fmtid="{D5CDD505-2E9C-101B-9397-08002B2CF9AE}" pid="6" name="L3">
    <vt:lpwstr>C-AD-AMB</vt:lpwstr>
  </property>
  <property fmtid="{D5CDD505-2E9C-101B-9397-08002B2CF9AE}" pid="7" name="Visual">
    <vt:lpwstr>0</vt:lpwstr>
  </property>
  <property fmtid="{D5CDD505-2E9C-101B-9397-08002B2CF9AE}" pid="8" name="CCAV">
    <vt:lpwstr/>
  </property>
</Properties>
</file>