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48"/>
  </p:normalViewPr>
  <p:slideViewPr>
    <p:cSldViewPr snapToGrid="0">
      <p:cViewPr varScale="1">
        <p:scale>
          <a:sx n="117" d="100"/>
          <a:sy n="117" d="100"/>
        </p:scale>
        <p:origin x="2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A2B7A-2B31-E6EC-0644-BD4DBDF3F9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E7A142-8093-915F-628A-084A5DCF4E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80A1B-0509-7252-C9CA-510305AA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CF81-9453-2D43-BED5-23BC5A17EBA9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0B1DB-F9DB-D2BF-8F3B-6533E3350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6053D-EA38-015D-C3D7-2417DF79E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5C7B-2DF8-224E-BD03-1E62EE86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30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F8DBE-6BF7-C6FE-B544-D644261A2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881E5D-57B3-E2F3-F4D6-956C2EC665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F1217-1709-2F35-1FE1-F44DCA204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CF81-9453-2D43-BED5-23BC5A17EBA9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E7407-6AFC-88F1-CB1F-1CD9AACE4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C883F-5353-057B-A6AA-9B901D922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5C7B-2DF8-224E-BD03-1E62EE86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471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1ABAA9-4568-6C02-2E61-6011D97F8E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DCDA02-16C1-9697-7C28-679F73FC7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B46BA-1337-DF97-7DF6-84EA662FE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CF81-9453-2D43-BED5-23BC5A17EBA9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734FB-0A86-436E-A2F7-769FA9B31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5843C-7D37-443C-C1E2-B1D181AC8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5C7B-2DF8-224E-BD03-1E62EE86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20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46F85-FB78-3938-6E5A-33AB22B38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7D57F-3092-2316-DEEA-FAA5D301DB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B10837-4D9B-916B-AAD0-184216C18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CF81-9453-2D43-BED5-23BC5A17EBA9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481606-B3BE-3560-9C75-68BB7E317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71EC5-E549-A844-8D29-010D8CB3F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5C7B-2DF8-224E-BD03-1E62EE86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08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73A94-8973-0C26-7C50-8B989F21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70E85E-67B7-8DE4-9339-FDF92341D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120BD7-6026-CFB3-B189-6070EDB7C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CF81-9453-2D43-BED5-23BC5A17EBA9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883059-68EB-E43E-16B9-A31FEED8D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C1B82-AB4E-4435-1409-72A8DF6FB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5C7B-2DF8-224E-BD03-1E62EE86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41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73D27-F90E-4139-83BD-0D0D744FF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31AD2-EB23-F1A5-6333-5038FE823B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22980B-9B04-A205-F0F5-59A68DC3E4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055E9B-AE04-1D2F-C66C-2C2059159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CF81-9453-2D43-BED5-23BC5A17EBA9}" type="datetimeFigureOut">
              <a:rPr lang="en-US" smtClean="0"/>
              <a:t>4/17/24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5FFB22-3DA8-5B76-80AA-9612B857C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5A476D-2D49-6ECC-E043-7DD8A4D97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5C7B-2DF8-224E-BD03-1E62EE86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66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97FC8-1856-3A1A-C3B5-C19A2EA3E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76A8C9-9089-F56D-6B2E-D9496861D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B7D073-4F37-8D6C-CA22-FEE69B3914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4ACC59-FF93-B43A-FA1C-D79AFC932D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2F0881-DB8E-9709-F638-0179EFA54F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8877CC-A78E-583D-7611-02AAA695E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CF81-9453-2D43-BED5-23BC5A17EBA9}" type="datetimeFigureOut">
              <a:rPr lang="en-US" smtClean="0"/>
              <a:t>4/17/24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A3ADBA-C3F5-C8FC-B035-29224B1BF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3BA620-D609-B3B5-5217-ED3D13925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5C7B-2DF8-224E-BD03-1E62EE86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161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E8270-8CDA-ACF8-5D4A-CBB4C8A0D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04DF80-CAE4-C25C-D41A-B49E9755B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CF81-9453-2D43-BED5-23BC5A17EBA9}" type="datetimeFigureOut">
              <a:rPr lang="en-US" smtClean="0"/>
              <a:t>4/17/24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3FB2A4-CC9D-98E8-6C5A-997CC6B4B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2A532F-0DA2-3F14-3842-525E204FB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5C7B-2DF8-224E-BD03-1E62EE86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708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D125E2-BBB6-33FF-6EA1-13E01F893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CF81-9453-2D43-BED5-23BC5A17EBA9}" type="datetimeFigureOut">
              <a:rPr lang="en-US" smtClean="0"/>
              <a:t>4/17/24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1E36CC-DE46-E8E0-145A-F61585924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AB8813-35BE-52BF-31A3-3D73FD826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5C7B-2DF8-224E-BD03-1E62EE86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355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41137-77C4-7596-DE88-B13FB0254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55E62-0E49-0D45-2A6B-66D2C77F6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B06887-043B-103F-7143-5E5D157DB1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AA2B71-B0F3-35FF-AE65-100EEF52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CF81-9453-2D43-BED5-23BC5A17EBA9}" type="datetimeFigureOut">
              <a:rPr lang="en-US" smtClean="0"/>
              <a:t>4/17/24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D0BC7E-49DF-C960-AAFC-EB276479B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7965EE-66C0-5897-D259-7D5300765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5C7B-2DF8-224E-BD03-1E62EE86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1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F9DFD-BBEB-9830-4996-B8B48C183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5A9659-1BDA-F321-4ABE-B1C878FFC7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0E97E6-5CED-077B-230D-F1A701F67A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582CCC-ABB1-2202-C6C2-C17175E33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CF81-9453-2D43-BED5-23BC5A17EBA9}" type="datetimeFigureOut">
              <a:rPr lang="en-US" smtClean="0"/>
              <a:t>4/17/24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293F17-9ADB-02CF-EAC6-89DCC0599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351748-7DD4-6818-59CC-A6F9946CD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5C7B-2DF8-224E-BD03-1E62EE86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53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660EB-F570-3BA4-FD50-66A195EB4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1D75E6-266D-B2AA-F94B-11F4049D7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5B19B-9E6F-D668-A6FC-0E395CB120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BECF81-9453-2D43-BED5-23BC5A17EBA9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59340-95BB-3825-F2B2-2ECF8FC304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A657C-AC8E-83AE-F616-1EC713DD5F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3B5C7B-2DF8-224E-BD03-1E62EE86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19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F7BD8-2DB1-4349-033B-2C8BFC0669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b="1" i="0" u="none" strike="noStrike" dirty="0">
                <a:solidFill>
                  <a:srgbClr val="C00000"/>
                </a:solidFill>
                <a:effectLst/>
                <a:highlight>
                  <a:srgbClr val="EDEBE9"/>
                </a:highlight>
                <a:latin typeface="Calibri" panose="020F0502020204030204" pitchFamily="34" charset="0"/>
              </a:rPr>
              <a:t>WP2: Precision physics and searches</a:t>
            </a:r>
            <a:r>
              <a:rPr lang="en-US" sz="3600" b="0" i="0" dirty="0">
                <a:solidFill>
                  <a:srgbClr val="000000"/>
                </a:solidFill>
                <a:effectLst/>
                <a:highlight>
                  <a:srgbClr val="EDEBE9"/>
                </a:highlight>
                <a:latin typeface="Calibri" panose="020F0502020204030204" pitchFamily="34" charset="0"/>
              </a:rPr>
              <a:t>​</a:t>
            </a:r>
            <a:br>
              <a:rPr lang="en-US" sz="3600" b="0" i="0" dirty="0">
                <a:solidFill>
                  <a:srgbClr val="000000"/>
                </a:solidFill>
                <a:effectLst/>
                <a:highlight>
                  <a:srgbClr val="EDEBE9"/>
                </a:highlight>
                <a:latin typeface="Calibri" panose="020F0502020204030204" pitchFamily="34" charset="0"/>
              </a:rPr>
            </a:br>
            <a:endParaRPr lang="en-US" sz="9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66DB5D-87F7-BD10-AE20-B2D696549A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Monica, Uta, Christian</a:t>
            </a:r>
          </a:p>
        </p:txBody>
      </p:sp>
    </p:spTree>
    <p:extLst>
      <p:ext uri="{BB962C8B-B14F-4D97-AF65-F5344CB8AC3E}">
        <p14:creationId xmlns:p14="http://schemas.microsoft.com/office/powerpoint/2010/main" val="4277864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0BDBA-218C-FE96-7E1D-A2FD6365F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686" y="0"/>
            <a:ext cx="10515600" cy="1325563"/>
          </a:xfrm>
        </p:spPr>
        <p:txBody>
          <a:bodyPr/>
          <a:lstStyle/>
          <a:p>
            <a:r>
              <a:rPr lang="en-US" dirty="0"/>
              <a:t>ESPP potential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17710-79E2-9228-D1E1-BE91A3A25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686" y="1216024"/>
            <a:ext cx="11125200" cy="5348061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/>
              <a:t>LHeC: maintain our efforts to make synergies publicly known to enthuse community; critical remains Alice3 efforts and joint interaction region; CERN may commit more with new DG since we may have to think much longer for the use of LHC in the overall international landscape.</a:t>
            </a:r>
            <a:endParaRPr lang="en-US" sz="2400" dirty="0"/>
          </a:p>
          <a:p>
            <a:r>
              <a:rPr lang="en-GB" sz="2400" dirty="0"/>
              <a:t>Focus on FCC-eh : </a:t>
            </a:r>
            <a:r>
              <a:rPr lang="en-US" sz="2400" dirty="0"/>
              <a:t>Ensure Ee=60 GeV, Ep=50 TeV still appropriate conditions</a:t>
            </a:r>
          </a:p>
          <a:p>
            <a:pPr lvl="1"/>
            <a:r>
              <a:rPr lang="en-GB" sz="2000" dirty="0"/>
              <a:t>Add</a:t>
            </a:r>
            <a:r>
              <a:rPr lang="en-US" sz="2000" dirty="0"/>
              <a:t> impact of lower </a:t>
            </a:r>
            <a:r>
              <a:rPr lang="en-GB" sz="2000" dirty="0"/>
              <a:t>electron beam </a:t>
            </a:r>
            <a:r>
              <a:rPr lang="en-US" sz="2000" dirty="0" err="1"/>
              <a:t>energ</a:t>
            </a:r>
            <a:r>
              <a:rPr lang="en-GB" sz="2000" dirty="0"/>
              <a:t>y while keeping 50 TeV for protons</a:t>
            </a:r>
            <a:endParaRPr lang="en-US" sz="2000" dirty="0"/>
          </a:p>
          <a:p>
            <a:pPr lvl="1"/>
            <a:r>
              <a:rPr lang="en-US" sz="2000" dirty="0"/>
              <a:t>Should a lower Ep (but &gt; 7 TeV) be considered ?</a:t>
            </a:r>
            <a:r>
              <a:rPr lang="en-GB" sz="2000" dirty="0"/>
              <a:t> But this shouldn’t pose a problem anyway.</a:t>
            </a:r>
            <a:endParaRPr lang="en-US" sz="2000" dirty="0"/>
          </a:p>
          <a:p>
            <a:r>
              <a:rPr lang="en-GB" sz="2400" dirty="0"/>
              <a:t>Analysis proposals: </a:t>
            </a:r>
            <a:r>
              <a:rPr lang="en-US" sz="2400" dirty="0"/>
              <a:t>No need to re-do things that have already been largely explored BUT must systematically re-evaluate reaches and complementarities in light of new results and proposals </a:t>
            </a:r>
          </a:p>
          <a:p>
            <a:pPr lvl="1"/>
            <a:r>
              <a:rPr lang="en-US" sz="2000" dirty="0"/>
              <a:t>E.g., LHC results for Higgs, precision physics, new searches </a:t>
            </a:r>
          </a:p>
          <a:p>
            <a:pPr lvl="1"/>
            <a:r>
              <a:rPr lang="en-US" sz="2000" dirty="0"/>
              <a:t>Future non-collider experiments now approved (e.g. SHIP) for hidden sectors </a:t>
            </a:r>
          </a:p>
          <a:p>
            <a:pPr lvl="1"/>
            <a:r>
              <a:rPr lang="en-US" sz="2000" dirty="0"/>
              <a:t>New prospect results from FCC-</a:t>
            </a:r>
            <a:r>
              <a:rPr lang="en-US" sz="2000" dirty="0" err="1"/>
              <a:t>ee</a:t>
            </a:r>
            <a:r>
              <a:rPr lang="en-US" sz="2000" dirty="0"/>
              <a:t> and FCC-</a:t>
            </a:r>
            <a:r>
              <a:rPr lang="en-US" sz="2000" dirty="0" err="1"/>
              <a:t>hh</a:t>
            </a:r>
            <a:r>
              <a:rPr lang="en-US" sz="2000" dirty="0"/>
              <a:t> </a:t>
            </a:r>
          </a:p>
          <a:p>
            <a:r>
              <a:rPr lang="en-US" sz="2400" dirty="0"/>
              <a:t>Challenges</a:t>
            </a:r>
            <a:r>
              <a:rPr lang="en-GB" sz="2400" dirty="0"/>
              <a:t> and proposals</a:t>
            </a:r>
            <a:r>
              <a:rPr lang="en-US" sz="2400" dirty="0"/>
              <a:t>: very short in person-power </a:t>
            </a:r>
            <a:r>
              <a:rPr lang="en-US" sz="2400" dirty="0">
                <a:sym typeface="Wingdings" pitchFamily="2" charset="2"/>
              </a:rPr>
              <a:t> </a:t>
            </a:r>
          </a:p>
          <a:p>
            <a:pPr lvl="1"/>
            <a:r>
              <a:rPr lang="en-US" sz="2000" dirty="0">
                <a:sym typeface="Wingdings" pitchFamily="2" charset="2"/>
              </a:rPr>
              <a:t>CERN PED group only focused on </a:t>
            </a:r>
            <a:r>
              <a:rPr lang="en-US" sz="2000" dirty="0" err="1">
                <a:sym typeface="Wingdings" pitchFamily="2" charset="2"/>
              </a:rPr>
              <a:t>FCC-ee</a:t>
            </a:r>
            <a:r>
              <a:rPr lang="en-US" sz="2000" dirty="0">
                <a:sym typeface="Wingdings" pitchFamily="2" charset="2"/>
              </a:rPr>
              <a:t>; </a:t>
            </a:r>
            <a:r>
              <a:rPr lang="en-GB" sz="2000" dirty="0">
                <a:sym typeface="Wingdings" pitchFamily="2" charset="2"/>
              </a:rPr>
              <a:t>the latter also poses a problem to </a:t>
            </a:r>
            <a:r>
              <a:rPr lang="en-GB" sz="2000" dirty="0" err="1">
                <a:sym typeface="Wingdings" pitchFamily="2" charset="2"/>
              </a:rPr>
              <a:t>FCC-hh</a:t>
            </a:r>
            <a:endParaRPr lang="en-US" sz="2000" dirty="0">
              <a:sym typeface="Wingdings" pitchFamily="2" charset="2"/>
            </a:endParaRPr>
          </a:p>
          <a:p>
            <a:pPr lvl="1"/>
            <a:r>
              <a:rPr lang="en-GB" sz="2000" dirty="0">
                <a:sym typeface="Wingdings" pitchFamily="2" charset="2"/>
              </a:rPr>
              <a:t>Be more creative how to engage final year project</a:t>
            </a:r>
            <a:r>
              <a:rPr lang="en-US" sz="2000" dirty="0">
                <a:sym typeface="Wingdings" pitchFamily="2" charset="2"/>
              </a:rPr>
              <a:t> students and postdocs that can devote time to this. </a:t>
            </a:r>
            <a:r>
              <a:rPr lang="en-GB" sz="2000" dirty="0">
                <a:sym typeface="Wingdings" pitchFamily="2" charset="2"/>
              </a:rPr>
              <a:t>Develop simplified but robust analysis strategies and make those publicly available.</a:t>
            </a:r>
          </a:p>
          <a:p>
            <a:pPr lvl="1"/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Extend on our software documentation/tutorials etc., to make it easy for </a:t>
            </a:r>
            <a:r>
              <a:rPr lang="en-US" sz="20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analysers</a:t>
            </a:r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(as above)  to engage with ep studies</a:t>
            </a:r>
          </a:p>
          <a:p>
            <a:pPr lvl="1"/>
            <a:r>
              <a:rPr lang="en-GB" sz="2000" dirty="0">
                <a:solidFill>
                  <a:schemeClr val="accent3"/>
                </a:solidFill>
              </a:rPr>
              <a:t>Keep closer connection to MC community and to </a:t>
            </a:r>
            <a:r>
              <a:rPr lang="en-US" sz="2000" dirty="0">
                <a:solidFill>
                  <a:schemeClr val="accent3"/>
                </a:solidFill>
              </a:rPr>
              <a:t>engage theory community to come up with a </a:t>
            </a:r>
            <a:r>
              <a:rPr lang="en-US" sz="2000" b="0" i="0" u="none" strike="noStrike" dirty="0">
                <a:solidFill>
                  <a:schemeClr val="accent3"/>
                </a:solidFill>
                <a:effectLst/>
                <a:latin typeface="Helvetica" pitchFamily="2" charset="0"/>
              </a:rPr>
              <a:t>concrete list of interesting benchmarks optimized for ep </a:t>
            </a:r>
            <a:r>
              <a:rPr lang="en-US" sz="2000" dirty="0">
                <a:solidFill>
                  <a:schemeClr val="accent3"/>
                </a:solidFill>
              </a:rPr>
              <a:t>to be (re) done as analysis studies </a:t>
            </a:r>
            <a:r>
              <a:rPr lang="en-US" sz="2000" dirty="0">
                <a:solidFill>
                  <a:schemeClr val="accent3"/>
                </a:solidFill>
                <a:sym typeface="Wingdings" pitchFamily="2" charset="2"/>
              </a:rPr>
              <a:t> tasking phenomenologists to consider the option is perhaps the only way forward at least for BSM studies. 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6943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311</Words>
  <Application>Microsoft Macintosh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Aptos</vt:lpstr>
      <vt:lpstr>Aptos Display</vt:lpstr>
      <vt:lpstr>Arial</vt:lpstr>
      <vt:lpstr>Calibri</vt:lpstr>
      <vt:lpstr>Helvetica</vt:lpstr>
      <vt:lpstr>Wingdings</vt:lpstr>
      <vt:lpstr>Office Theme</vt:lpstr>
      <vt:lpstr>WP2: Precision physics and searches​ </vt:lpstr>
      <vt:lpstr>ESPP potential approach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WP2: Precision physics and searches​ </dc:title>
  <dc:creator>D'Onofrio, Monica</dc:creator>
  <cp:lastModifiedBy>Uta Klein</cp:lastModifiedBy>
  <cp:revision>6</cp:revision>
  <dcterms:created xsi:type="dcterms:W3CDTF">2024-04-17T06:33:54Z</dcterms:created>
  <dcterms:modified xsi:type="dcterms:W3CDTF">2024-04-17T10:55:33Z</dcterms:modified>
</cp:coreProperties>
</file>