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y="6858000" cx="12192000"/>
  <p:notesSz cx="6858000" cy="9144000"/>
  <p:embeddedFontLst>
    <p:embeddedFont>
      <p:font typeface="Roboto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font" Target="fonts/Roboto-bold.fntdata"/><Relationship Id="rId10" Type="http://schemas.openxmlformats.org/officeDocument/2006/relationships/slide" Target="slides/slide6.xml"/><Relationship Id="rId32" Type="http://schemas.openxmlformats.org/officeDocument/2006/relationships/font" Target="fonts/Roboto-regular.fntdata"/><Relationship Id="rId13" Type="http://schemas.openxmlformats.org/officeDocument/2006/relationships/slide" Target="slides/slide9.xml"/><Relationship Id="rId35" Type="http://schemas.openxmlformats.org/officeDocument/2006/relationships/font" Target="fonts/Roboto-boldItalic.fntdata"/><Relationship Id="rId12" Type="http://schemas.openxmlformats.org/officeDocument/2006/relationships/slide" Target="slides/slide8.xml"/><Relationship Id="rId34" Type="http://schemas.openxmlformats.org/officeDocument/2006/relationships/font" Target="fonts/Roboto-italic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c9f72e12d7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c9f72e12d7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2c9f72e12d7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cab95d8ac0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2cab95d8ac0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g2cab95d8ac0_0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ccb18df6a9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2ccb18df6a9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g2ccb18df6a9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c9f72e12d7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2c9f72e12d7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g2c9f72e12d7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ccb18df6a9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ccb18df6a9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2ccb18df6a9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cab95d8ac0_0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2cab95d8ac0_0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g2cab95d8ac0_0_2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cab95d8ac0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2cab95d8ac0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2cab95d8ac0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ca6d899011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2ca6d899011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g2ca6d899011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2c691b96e55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2c691b96e55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g2c691b96e55_0_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2c96a2e99d2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2c96a2e99d2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g2c96a2e99d2_0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c920e8a2e5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c920e8a2e5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2c920e8a2e5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2c691b96e55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2c691b96e55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g2c691b96e55_0_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cb2f433d51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2cb2f433d51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g2cb2f433d51_0_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cd15abc4a5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2cd15abc4a5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g2cd15abc4a5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2cab95d8ac0_0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2cab95d8ac0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g2cab95d8ac0_0_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ccd67de621_1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2ccd67de621_1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g2ccd67de621_1_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cb872502be_1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2cb872502be_1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g2cb872502be_1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2cc384ee5e7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2cc384ee5e7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g2cc384ee5e7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2cc384ee5e7_0_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2cc384ee5e7_0_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g2cc384ee5e7_0_3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cab95d8ac0_0_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cab95d8ac0_0_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2cab95d8ac0_0_6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c691b96e5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c691b96e5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2c691b96e55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c920e8a2e5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c920e8a2e5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2c920e8a2e5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ca6d899011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2ca6d899011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2ca6d899011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c691b96e55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c691b96e55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g2c691b96e55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c9f72e12d7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c9f72e12d7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g2c9f72e12d7_0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c691b96e55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c691b96e55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2c691b96e55_0_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8" name="Google Shape;18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407988" y="5650824"/>
            <a:ext cx="11376026" cy="5499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b="1" sz="17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21" name="Google Shape;2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2224" y="714489"/>
            <a:ext cx="2059046" cy="2059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11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1" name="Google Shape;81;p11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2" name="Google Shape;82;p1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" name="Google Shape;85;p11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2" name="Google Shape;92;p12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3" name="Google Shape;93;p12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4" name="Google Shape;94;p12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5" name="Google Shape;95;p12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3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9" name="Google Shape;99;p13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0" name="Google Shape;100;p13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p13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2" name="Google Shape;102;p13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3" name="Google Shape;103;p13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4" name="Google Shape;104;p13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3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3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4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0" name="Google Shape;110;p14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1" name="Google Shape;111;p14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4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4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4" name="Google Shape;114;p14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5" name="Google Shape;115;p14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6" name="Google Shape;116;p14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7" name="Google Shape;117;p14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5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1" name="Google Shape;121;p15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2" name="Google Shape;122;p15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15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5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15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" name="Google Shape;126;p15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6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2" name="Google Shape;132;p16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6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6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5" name="Google Shape;135;p16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7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39" name="Google Shape;139;p17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7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17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58632" y="4869770"/>
            <a:ext cx="1074737" cy="1074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2542" y="2075542"/>
            <a:ext cx="2706915" cy="2706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0" name="Google Shape;150;p20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0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0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8" name="Google Shape;158;p21"/>
          <p:cNvSpPr txBox="1"/>
          <p:nvPr/>
        </p:nvSpPr>
        <p:spPr>
          <a:xfrm>
            <a:off x="3060250" y="6425000"/>
            <a:ext cx="6288600" cy="4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accent4"/>
                </a:solidFill>
              </a:rPr>
              <a:t>Yannis Angelis, BE-ABP-LNO Meeting 17-04-2024</a:t>
            </a:r>
            <a:endParaRPr sz="13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2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2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" name="Google Shape;37;p5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5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7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/>
          <p:nvPr>
            <p:ph idx="2" type="pic"/>
          </p:nvPr>
        </p:nvSpPr>
        <p:spPr>
          <a:xfrm>
            <a:off x="0" y="-5266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8075612" y="-27752"/>
            <a:ext cx="4116387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9"/>
          <p:cNvSpPr/>
          <p:nvPr>
            <p:ph idx="2" type="pic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6" name="Google Shape;66;p9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0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6" name="Google Shape;76;p10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23" Type="http://schemas.openxmlformats.org/officeDocument/2006/relationships/theme" Target="../theme/theme2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5" name="Google Shape;15;p1"/>
          <p:cNvCxnSpPr/>
          <p:nvPr/>
        </p:nvCxnSpPr>
        <p:spPr>
          <a:xfrm>
            <a:off x="404070" y="6370802"/>
            <a:ext cx="11379943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4070" y="6439074"/>
            <a:ext cx="352448" cy="34743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1.png"/><Relationship Id="rId4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Relationship Id="rId4" Type="http://schemas.openxmlformats.org/officeDocument/2006/relationships/image" Target="../media/image2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8.png"/><Relationship Id="rId4" Type="http://schemas.openxmlformats.org/officeDocument/2006/relationships/image" Target="../media/image2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9.png"/><Relationship Id="rId4" Type="http://schemas.openxmlformats.org/officeDocument/2006/relationships/image" Target="../media/image3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cds.cern.ch/record/2753934/files/CERN-ACC-NOTE-2021-0008.pdf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png"/><Relationship Id="rId4" Type="http://schemas.openxmlformats.org/officeDocument/2006/relationships/image" Target="../media/image6.png"/><Relationship Id="rId5" Type="http://schemas.openxmlformats.org/officeDocument/2006/relationships/hyperlink" Target="https://logbook.cern.ch/elogbook-server/GET/showEventInLogbook/3983181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hyperlink" Target="https://logbook.cern.ch/elogbook-server/GET/showEventInLogbook/3983184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/>
          <p:nvPr>
            <p:ph type="ctrTitle"/>
          </p:nvPr>
        </p:nvSpPr>
        <p:spPr>
          <a:xfrm>
            <a:off x="4325" y="2924350"/>
            <a:ext cx="12040500" cy="14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Experience with the anomalous Dy </a:t>
            </a:r>
            <a:endParaRPr>
              <a:solidFill>
                <a:srgbClr val="1A63A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 Beam 2</a:t>
            </a:r>
            <a:endParaRPr/>
          </a:p>
        </p:txBody>
      </p:sp>
      <p:sp>
        <p:nvSpPr>
          <p:cNvPr id="168" name="Google Shape;168;p23"/>
          <p:cNvSpPr txBox="1"/>
          <p:nvPr>
            <p:ph idx="1" type="subTitle"/>
          </p:nvPr>
        </p:nvSpPr>
        <p:spPr>
          <a:xfrm>
            <a:off x="407988" y="5650824"/>
            <a:ext cx="11376026" cy="5499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lang="en-US"/>
              <a:t>Yannis Angelis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lang="en-US"/>
              <a:t>LNO Meeting, 17-04-2024</a:t>
            </a:r>
            <a:endParaRPr/>
          </a:p>
        </p:txBody>
      </p:sp>
      <p:sp>
        <p:nvSpPr>
          <p:cNvPr id="169" name="Google Shape;169;p23"/>
          <p:cNvSpPr txBox="1"/>
          <p:nvPr>
            <p:ph type="ctrTitle"/>
          </p:nvPr>
        </p:nvSpPr>
        <p:spPr>
          <a:xfrm>
            <a:off x="2113" y="4875450"/>
            <a:ext cx="12187800" cy="7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 sz="1900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Many thanks to the OMC team </a:t>
            </a:r>
            <a:endParaRPr sz="1900">
              <a:solidFill>
                <a:srgbClr val="1A63A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 sz="1900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and everyone during </a:t>
            </a:r>
            <a:r>
              <a:rPr lang="en-US" sz="1800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commissioning</a:t>
            </a:r>
            <a:r>
              <a:rPr lang="en-US" sz="1900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</a:t>
            </a:r>
            <a:endParaRPr sz="1900">
              <a:solidFill>
                <a:srgbClr val="1A63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2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1" name="Google Shape;271;p32"/>
          <p:cNvSpPr txBox="1"/>
          <p:nvPr>
            <p:ph type="title"/>
          </p:nvPr>
        </p:nvSpPr>
        <p:spPr>
          <a:xfrm>
            <a:off x="407988" y="27586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MQS and MS powering tests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3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8" name="Google Shape;278;p33"/>
          <p:cNvSpPr txBox="1"/>
          <p:nvPr>
            <p:ph type="title"/>
          </p:nvPr>
        </p:nvSpPr>
        <p:spPr>
          <a:xfrm>
            <a:off x="0" y="-2"/>
            <a:ext cx="11376000" cy="75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MQS and MS powering tests</a:t>
            </a:r>
            <a:endParaRPr/>
          </a:p>
        </p:txBody>
      </p:sp>
      <p:pic>
        <p:nvPicPr>
          <p:cNvPr id="279" name="Google Shape;27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6150" y="786475"/>
            <a:ext cx="9163704" cy="5343298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3"/>
          <p:cNvSpPr txBox="1"/>
          <p:nvPr/>
        </p:nvSpPr>
        <p:spPr>
          <a:xfrm>
            <a:off x="1539800" y="2736700"/>
            <a:ext cx="3953100" cy="5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FF0000"/>
                </a:solidFill>
              </a:rPr>
              <a:t>Xing angles</a:t>
            </a:r>
            <a:endParaRPr b="1" sz="21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050" y="1449400"/>
            <a:ext cx="9458210" cy="5340699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3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8" name="Google Shape;288;p34"/>
          <p:cNvSpPr txBox="1"/>
          <p:nvPr>
            <p:ph type="title"/>
          </p:nvPr>
        </p:nvSpPr>
        <p:spPr>
          <a:xfrm>
            <a:off x="0" y="-2"/>
            <a:ext cx="11376000" cy="75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MQS and MS powering tests</a:t>
            </a:r>
            <a:endParaRPr/>
          </a:p>
        </p:txBody>
      </p:sp>
      <p:sp>
        <p:nvSpPr>
          <p:cNvPr id="289" name="Google Shape;289;p34"/>
          <p:cNvSpPr txBox="1"/>
          <p:nvPr/>
        </p:nvSpPr>
        <p:spPr>
          <a:xfrm>
            <a:off x="0" y="543475"/>
            <a:ext cx="10720500" cy="13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Jump of RDT, coupling and Dy at ~same location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🠊"/>
            </a:pPr>
            <a:r>
              <a:rPr lang="en-US" sz="2100">
                <a:solidFill>
                  <a:srgbClr val="171717"/>
                </a:solidFill>
              </a:rPr>
              <a:t>Turning off RSD.A56B2 (test misspowering of MQS between the jump)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🠊"/>
            </a:pPr>
            <a:r>
              <a:rPr lang="en-US" sz="2100">
                <a:solidFill>
                  <a:srgbClr val="171717"/>
                </a:solidFill>
              </a:rPr>
              <a:t>Powering on MQS A56 to replicate the MS powering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90" name="Google Shape;290;p34"/>
          <p:cNvSpPr/>
          <p:nvPr/>
        </p:nvSpPr>
        <p:spPr>
          <a:xfrm>
            <a:off x="7970775" y="3662300"/>
            <a:ext cx="1798800" cy="41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34"/>
          <p:cNvSpPr/>
          <p:nvPr/>
        </p:nvSpPr>
        <p:spPr>
          <a:xfrm>
            <a:off x="7970775" y="4088850"/>
            <a:ext cx="1688700" cy="41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34"/>
          <p:cNvSpPr/>
          <p:nvPr/>
        </p:nvSpPr>
        <p:spPr>
          <a:xfrm>
            <a:off x="7970775" y="4515400"/>
            <a:ext cx="1688700" cy="181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34"/>
          <p:cNvSpPr/>
          <p:nvPr/>
        </p:nvSpPr>
        <p:spPr>
          <a:xfrm>
            <a:off x="9970575" y="4580150"/>
            <a:ext cx="2343900" cy="291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MQS on, RSD nominal</a:t>
            </a:r>
            <a:endParaRPr/>
          </a:p>
        </p:txBody>
      </p:sp>
      <p:sp>
        <p:nvSpPr>
          <p:cNvPr id="294" name="Google Shape;294;p34"/>
          <p:cNvSpPr/>
          <p:nvPr/>
        </p:nvSpPr>
        <p:spPr>
          <a:xfrm>
            <a:off x="9963125" y="3662288"/>
            <a:ext cx="1688700" cy="41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Default settings</a:t>
            </a:r>
            <a:endParaRPr/>
          </a:p>
        </p:txBody>
      </p:sp>
      <p:sp>
        <p:nvSpPr>
          <p:cNvPr id="295" name="Google Shape;295;p34"/>
          <p:cNvSpPr/>
          <p:nvPr/>
        </p:nvSpPr>
        <p:spPr>
          <a:xfrm>
            <a:off x="10298175" y="4121225"/>
            <a:ext cx="1688700" cy="41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RSD1.a56.b2 off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2" name="Google Shape;302;p35"/>
          <p:cNvSpPr txBox="1"/>
          <p:nvPr>
            <p:ph type="title"/>
          </p:nvPr>
        </p:nvSpPr>
        <p:spPr>
          <a:xfrm>
            <a:off x="0" y="-2"/>
            <a:ext cx="11376000" cy="75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MQS and MS powering tests</a:t>
            </a:r>
            <a:endParaRPr/>
          </a:p>
        </p:txBody>
      </p:sp>
      <p:sp>
        <p:nvSpPr>
          <p:cNvPr id="303" name="Google Shape;303;p35"/>
          <p:cNvSpPr txBox="1"/>
          <p:nvPr/>
        </p:nvSpPr>
        <p:spPr>
          <a:xfrm>
            <a:off x="0" y="543475"/>
            <a:ext cx="10720500" cy="13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Jump of RDT, coupling and Dy at ~same location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🠊"/>
            </a:pPr>
            <a:r>
              <a:rPr lang="en-US" sz="2100">
                <a:solidFill>
                  <a:srgbClr val="171717"/>
                </a:solidFill>
              </a:rPr>
              <a:t>Turning off RSD.A56B2 (test misspowering of MQS between the jump)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🠊"/>
            </a:pPr>
            <a:r>
              <a:rPr lang="en-US" sz="2100">
                <a:solidFill>
                  <a:srgbClr val="171717"/>
                </a:solidFill>
              </a:rPr>
              <a:t>Powering on MQS A56 to replicate the MS powering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304" name="Google Shape;30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125" y="1592275"/>
            <a:ext cx="8815239" cy="526572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5"/>
          <p:cNvSpPr/>
          <p:nvPr/>
        </p:nvSpPr>
        <p:spPr>
          <a:xfrm>
            <a:off x="7084425" y="3914250"/>
            <a:ext cx="1688700" cy="41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35"/>
          <p:cNvSpPr/>
          <p:nvPr/>
        </p:nvSpPr>
        <p:spPr>
          <a:xfrm>
            <a:off x="7088400" y="4328250"/>
            <a:ext cx="1688700" cy="41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35"/>
          <p:cNvSpPr/>
          <p:nvPr/>
        </p:nvSpPr>
        <p:spPr>
          <a:xfrm>
            <a:off x="7088400" y="4742250"/>
            <a:ext cx="1688700" cy="181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35"/>
          <p:cNvSpPr/>
          <p:nvPr/>
        </p:nvSpPr>
        <p:spPr>
          <a:xfrm>
            <a:off x="9114225" y="4742250"/>
            <a:ext cx="2343900" cy="291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MQS on, RSD nominal</a:t>
            </a:r>
            <a:endParaRPr/>
          </a:p>
        </p:txBody>
      </p:sp>
      <p:sp>
        <p:nvSpPr>
          <p:cNvPr id="309" name="Google Shape;309;p35"/>
          <p:cNvSpPr/>
          <p:nvPr/>
        </p:nvSpPr>
        <p:spPr>
          <a:xfrm>
            <a:off x="9031500" y="3914238"/>
            <a:ext cx="1688700" cy="41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Default settings</a:t>
            </a:r>
            <a:endParaRPr/>
          </a:p>
        </p:txBody>
      </p:sp>
      <p:sp>
        <p:nvSpPr>
          <p:cNvPr id="310" name="Google Shape;310;p35"/>
          <p:cNvSpPr/>
          <p:nvPr/>
        </p:nvSpPr>
        <p:spPr>
          <a:xfrm>
            <a:off x="8965400" y="4328250"/>
            <a:ext cx="1688700" cy="41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RSD1.a56.b2 </a:t>
            </a:r>
            <a:r>
              <a:rPr lang="en-US"/>
              <a:t>off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6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7" name="Google Shape;317;p36"/>
          <p:cNvSpPr txBox="1"/>
          <p:nvPr/>
        </p:nvSpPr>
        <p:spPr>
          <a:xfrm>
            <a:off x="0" y="601675"/>
            <a:ext cx="107205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Jump of RDT, coupling and Dy at ~same location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🠊"/>
            </a:pPr>
            <a:r>
              <a:rPr lang="en-US" sz="2100">
                <a:solidFill>
                  <a:srgbClr val="171717"/>
                </a:solidFill>
              </a:rPr>
              <a:t>Turning off RSD.A56B2 (test misspowering of MQS between the jump)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🠊"/>
            </a:pPr>
            <a:r>
              <a:rPr lang="en-US" sz="2100">
                <a:solidFill>
                  <a:srgbClr val="171717"/>
                </a:solidFill>
              </a:rPr>
              <a:t>Powering on MQS to replicate the MS powering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318" name="Google Shape;318;p36"/>
          <p:cNvPicPr preferRelativeResize="0"/>
          <p:nvPr/>
        </p:nvPicPr>
        <p:blipFill rotWithShape="1">
          <a:blip r:embed="rId3">
            <a:alphaModFix/>
          </a:blip>
          <a:srcRect b="0" l="0" r="18850" t="4113"/>
          <a:stretch/>
        </p:blipFill>
        <p:spPr>
          <a:xfrm>
            <a:off x="5569925" y="32350"/>
            <a:ext cx="6622076" cy="4378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36"/>
          <p:cNvSpPr txBox="1"/>
          <p:nvPr>
            <p:ph type="title"/>
          </p:nvPr>
        </p:nvSpPr>
        <p:spPr>
          <a:xfrm>
            <a:off x="0" y="-2"/>
            <a:ext cx="11376000" cy="75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MQS and MS powering tests</a:t>
            </a:r>
            <a:endParaRPr/>
          </a:p>
        </p:txBody>
      </p:sp>
      <p:pic>
        <p:nvPicPr>
          <p:cNvPr id="320" name="Google Shape;320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697000"/>
            <a:ext cx="6223949" cy="41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7" name="Google Shape;327;p37"/>
          <p:cNvSpPr txBox="1"/>
          <p:nvPr>
            <p:ph type="title"/>
          </p:nvPr>
        </p:nvSpPr>
        <p:spPr>
          <a:xfrm>
            <a:off x="0" y="-2"/>
            <a:ext cx="11376000" cy="75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MQS and MS powering tests</a:t>
            </a:r>
            <a:endParaRPr/>
          </a:p>
        </p:txBody>
      </p:sp>
      <p:sp>
        <p:nvSpPr>
          <p:cNvPr id="328" name="Google Shape;328;p37"/>
          <p:cNvSpPr txBox="1"/>
          <p:nvPr/>
        </p:nvSpPr>
        <p:spPr>
          <a:xfrm>
            <a:off x="0" y="601675"/>
            <a:ext cx="107205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Jump of RDT, coupling and Dy at ~same location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🠊"/>
            </a:pPr>
            <a:r>
              <a:rPr lang="en-US" sz="2100">
                <a:solidFill>
                  <a:srgbClr val="171717"/>
                </a:solidFill>
              </a:rPr>
              <a:t>Turning off RSD.A56B2 (test misspowering of MQS between the jump)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🠊"/>
            </a:pPr>
            <a:r>
              <a:rPr lang="en-US" sz="2100">
                <a:solidFill>
                  <a:srgbClr val="171717"/>
                </a:solidFill>
              </a:rPr>
              <a:t>Powering on MQS to replicate the MS powering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329" name="Google Shape;32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400302"/>
            <a:ext cx="7596675" cy="4457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7"/>
          <p:cNvPicPr preferRelativeResize="0"/>
          <p:nvPr/>
        </p:nvPicPr>
        <p:blipFill rotWithShape="1">
          <a:blip r:embed="rId4">
            <a:alphaModFix/>
          </a:blip>
          <a:srcRect b="0" l="0" r="18995" t="0"/>
          <a:stretch/>
        </p:blipFill>
        <p:spPr>
          <a:xfrm>
            <a:off x="6167450" y="51750"/>
            <a:ext cx="5856402" cy="4289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8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7" name="Google Shape;337;p38"/>
          <p:cNvSpPr txBox="1"/>
          <p:nvPr>
            <p:ph type="title"/>
          </p:nvPr>
        </p:nvSpPr>
        <p:spPr>
          <a:xfrm>
            <a:off x="0" y="-2"/>
            <a:ext cx="11376000" cy="75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MQS and MS powering tests</a:t>
            </a:r>
            <a:endParaRPr/>
          </a:p>
        </p:txBody>
      </p:sp>
      <p:pic>
        <p:nvPicPr>
          <p:cNvPr id="338" name="Google Shape;33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" y="1565698"/>
            <a:ext cx="9432448" cy="529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38"/>
          <p:cNvPicPr preferRelativeResize="0"/>
          <p:nvPr/>
        </p:nvPicPr>
        <p:blipFill rotWithShape="1">
          <a:blip r:embed="rId4">
            <a:alphaModFix/>
          </a:blip>
          <a:srcRect b="0" l="0" r="18995" t="0"/>
          <a:stretch/>
        </p:blipFill>
        <p:spPr>
          <a:xfrm>
            <a:off x="7329775" y="33750"/>
            <a:ext cx="4832350" cy="3511699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38"/>
          <p:cNvSpPr/>
          <p:nvPr/>
        </p:nvSpPr>
        <p:spPr>
          <a:xfrm>
            <a:off x="9504150" y="3911325"/>
            <a:ext cx="2426400" cy="365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MQS On, RSD1 Nominal</a:t>
            </a:r>
            <a:endParaRPr/>
          </a:p>
        </p:txBody>
      </p:sp>
      <p:sp>
        <p:nvSpPr>
          <p:cNvPr id="341" name="Google Shape;341;p38"/>
          <p:cNvSpPr/>
          <p:nvPr/>
        </p:nvSpPr>
        <p:spPr>
          <a:xfrm>
            <a:off x="9545400" y="4723250"/>
            <a:ext cx="2343900" cy="41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85200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Reference, RSD1 Nominal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MQS off</a:t>
            </a:r>
            <a:endParaRPr/>
          </a:p>
        </p:txBody>
      </p:sp>
      <p:sp>
        <p:nvSpPr>
          <p:cNvPr id="342" name="Google Shape;342;p38"/>
          <p:cNvSpPr/>
          <p:nvPr/>
        </p:nvSpPr>
        <p:spPr>
          <a:xfrm>
            <a:off x="9741825" y="4276425"/>
            <a:ext cx="1688700" cy="41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RSD1 off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9"/>
          <p:cNvSpPr txBox="1"/>
          <p:nvPr>
            <p:ph type="title"/>
          </p:nvPr>
        </p:nvSpPr>
        <p:spPr>
          <a:xfrm>
            <a:off x="407988" y="27586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Orbit Bumps at sextupoles</a:t>
            </a:r>
            <a:endParaRPr/>
          </a:p>
        </p:txBody>
      </p:sp>
      <p:sp>
        <p:nvSpPr>
          <p:cNvPr id="349" name="Google Shape;349;p39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56" name="Google Shape;35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46751" y="256575"/>
            <a:ext cx="4672500" cy="5372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389825"/>
            <a:ext cx="7624727" cy="38524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40"/>
          <p:cNvSpPr txBox="1"/>
          <p:nvPr/>
        </p:nvSpPr>
        <p:spPr>
          <a:xfrm>
            <a:off x="0" y="1669375"/>
            <a:ext cx="4444500" cy="6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 u="sng">
                <a:solidFill>
                  <a:srgbClr val="171717"/>
                </a:solidFill>
              </a:rPr>
              <a:t>SBS</a:t>
            </a:r>
            <a:r>
              <a:rPr lang="en-US" sz="2100">
                <a:solidFill>
                  <a:srgbClr val="171717"/>
                </a:solidFill>
              </a:rPr>
              <a:t>: BPM.15R5.B2 : BPM.20L7.B2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359" name="Google Shape;359;p40"/>
          <p:cNvSpPr txBox="1"/>
          <p:nvPr>
            <p:ph type="title"/>
          </p:nvPr>
        </p:nvSpPr>
        <p:spPr>
          <a:xfrm>
            <a:off x="0" y="-3"/>
            <a:ext cx="11376000" cy="575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Orbit bumps at sextupoles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1"/>
          <p:cNvSpPr txBox="1"/>
          <p:nvPr>
            <p:ph type="title"/>
          </p:nvPr>
        </p:nvSpPr>
        <p:spPr>
          <a:xfrm>
            <a:off x="0" y="-3"/>
            <a:ext cx="11376000" cy="61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Orbit bumps at sextupoles</a:t>
            </a:r>
            <a:endParaRPr/>
          </a:p>
        </p:txBody>
      </p:sp>
      <p:sp>
        <p:nvSpPr>
          <p:cNvPr id="366" name="Google Shape;366;p41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67" name="Google Shape;36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25" y="897785"/>
            <a:ext cx="10802746" cy="58530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300" y="537000"/>
            <a:ext cx="11497452" cy="6211475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4"/>
          <p:cNvSpPr txBox="1"/>
          <p:nvPr>
            <p:ph type="title"/>
          </p:nvPr>
        </p:nvSpPr>
        <p:spPr>
          <a:xfrm>
            <a:off x="0" y="-3"/>
            <a:ext cx="11568000" cy="575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Comparison of Dy measurements @injection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8" name="Google Shape;178;p24"/>
          <p:cNvSpPr txBox="1"/>
          <p:nvPr/>
        </p:nvSpPr>
        <p:spPr>
          <a:xfrm>
            <a:off x="686850" y="3073150"/>
            <a:ext cx="65853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FF0000"/>
                </a:solidFill>
              </a:rPr>
              <a:t>M</a:t>
            </a:r>
            <a:r>
              <a:rPr lang="en-US" sz="2100" u="sng">
                <a:solidFill>
                  <a:srgbClr val="FF0000"/>
                </a:solidFill>
              </a:rPr>
              <a:t>easurements with and without xing angles</a:t>
            </a:r>
            <a:endParaRPr sz="2100" u="sng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525" y="772300"/>
            <a:ext cx="11022802" cy="594460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42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5" name="Google Shape;375;p42"/>
          <p:cNvSpPr txBox="1"/>
          <p:nvPr>
            <p:ph type="title"/>
          </p:nvPr>
        </p:nvSpPr>
        <p:spPr>
          <a:xfrm>
            <a:off x="0" y="-3"/>
            <a:ext cx="11376000" cy="614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Orbit bumps at sextupoles</a:t>
            </a:r>
            <a:endParaRPr/>
          </a:p>
        </p:txBody>
      </p:sp>
      <p:sp>
        <p:nvSpPr>
          <p:cNvPr id="376" name="Google Shape;376;p42"/>
          <p:cNvSpPr txBox="1"/>
          <p:nvPr/>
        </p:nvSpPr>
        <p:spPr>
          <a:xfrm>
            <a:off x="574650" y="3173220"/>
            <a:ext cx="9059700" cy="6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Model with </a:t>
            </a:r>
            <a:r>
              <a:rPr b="1" lang="en-US" sz="2100">
                <a:solidFill>
                  <a:srgbClr val="0000FF"/>
                </a:solidFill>
              </a:rPr>
              <a:t>no bumps</a:t>
            </a:r>
            <a:r>
              <a:rPr lang="en-US" sz="2100">
                <a:solidFill>
                  <a:srgbClr val="171717"/>
                </a:solidFill>
              </a:rPr>
              <a:t>,</a:t>
            </a:r>
            <a:r>
              <a:rPr b="1" lang="en-US" sz="2100">
                <a:solidFill>
                  <a:srgbClr val="171717"/>
                </a:solidFill>
              </a:rPr>
              <a:t> 5mm bumps</a:t>
            </a:r>
            <a:r>
              <a:rPr lang="en-US" sz="2100">
                <a:solidFill>
                  <a:srgbClr val="171717"/>
                </a:solidFill>
              </a:rPr>
              <a:t> and </a:t>
            </a:r>
            <a:r>
              <a:rPr b="1" lang="en-US" sz="2100">
                <a:solidFill>
                  <a:srgbClr val="FF0000"/>
                </a:solidFill>
              </a:rPr>
              <a:t>8mm</a:t>
            </a:r>
            <a:r>
              <a:rPr b="1" lang="en-US" sz="2100">
                <a:solidFill>
                  <a:srgbClr val="FF0000"/>
                </a:solidFill>
              </a:rPr>
              <a:t> bumps</a:t>
            </a:r>
            <a:endParaRPr b="1" sz="2100">
              <a:solidFill>
                <a:srgbClr val="FF0000"/>
              </a:solidFill>
            </a:endParaRPr>
          </a:p>
        </p:txBody>
      </p:sp>
      <p:sp>
        <p:nvSpPr>
          <p:cNvPr id="377" name="Google Shape;377;p42"/>
          <p:cNvSpPr/>
          <p:nvPr/>
        </p:nvSpPr>
        <p:spPr>
          <a:xfrm>
            <a:off x="9182300" y="5664475"/>
            <a:ext cx="2783700" cy="25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Knob @ 5 (5mm bumps)</a:t>
            </a:r>
            <a:endParaRPr/>
          </a:p>
        </p:txBody>
      </p:sp>
      <p:sp>
        <p:nvSpPr>
          <p:cNvPr id="378" name="Google Shape;378;p42"/>
          <p:cNvSpPr/>
          <p:nvPr/>
        </p:nvSpPr>
        <p:spPr>
          <a:xfrm>
            <a:off x="9182300" y="5945775"/>
            <a:ext cx="2783700" cy="25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Knob @ -8 (8mm bumps)</a:t>
            </a:r>
            <a:endParaRPr/>
          </a:p>
        </p:txBody>
      </p:sp>
      <p:sp>
        <p:nvSpPr>
          <p:cNvPr id="379" name="Google Shape;379;p42"/>
          <p:cNvSpPr/>
          <p:nvPr/>
        </p:nvSpPr>
        <p:spPr>
          <a:xfrm>
            <a:off x="9182300" y="5383175"/>
            <a:ext cx="2783700" cy="25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Reference from same fill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3"/>
          <p:cNvSpPr txBox="1"/>
          <p:nvPr>
            <p:ph type="title"/>
          </p:nvPr>
        </p:nvSpPr>
        <p:spPr>
          <a:xfrm>
            <a:off x="0" y="-3"/>
            <a:ext cx="11376000" cy="569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Attempts to replicate Dy in the model</a:t>
            </a:r>
            <a:endParaRPr/>
          </a:p>
        </p:txBody>
      </p:sp>
      <p:sp>
        <p:nvSpPr>
          <p:cNvPr id="386" name="Google Shape;386;p43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7" name="Google Shape;387;p43"/>
          <p:cNvSpPr txBox="1"/>
          <p:nvPr/>
        </p:nvSpPr>
        <p:spPr>
          <a:xfrm>
            <a:off x="0" y="1753225"/>
            <a:ext cx="5033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 u="sng">
                <a:solidFill>
                  <a:srgbClr val="FF0000"/>
                </a:solidFill>
              </a:rPr>
              <a:t>With separation and xing</a:t>
            </a:r>
            <a:endParaRPr b="1" sz="2100" u="sng">
              <a:solidFill>
                <a:srgbClr val="FF0000"/>
              </a:solidFill>
            </a:endParaRPr>
          </a:p>
        </p:txBody>
      </p:sp>
      <p:sp>
        <p:nvSpPr>
          <p:cNvPr id="388" name="Google Shape;388;p43"/>
          <p:cNvSpPr txBox="1"/>
          <p:nvPr/>
        </p:nvSpPr>
        <p:spPr>
          <a:xfrm>
            <a:off x="3407850" y="614450"/>
            <a:ext cx="5376300" cy="5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Misaligned MCS in every arc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389" name="Google Shape;38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50" y="2452050"/>
            <a:ext cx="6088277" cy="374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25450" y="2322627"/>
            <a:ext cx="5915075" cy="3583876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43"/>
          <p:cNvSpPr txBox="1"/>
          <p:nvPr/>
        </p:nvSpPr>
        <p:spPr>
          <a:xfrm>
            <a:off x="7779325" y="1540850"/>
            <a:ext cx="40047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 u="sng">
                <a:solidFill>
                  <a:srgbClr val="FF0000"/>
                </a:solidFill>
              </a:rPr>
              <a:t>With separation knobs only</a:t>
            </a:r>
            <a:endParaRPr b="1" sz="2100" u="sng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44"/>
          <p:cNvSpPr txBox="1"/>
          <p:nvPr>
            <p:ph type="title"/>
          </p:nvPr>
        </p:nvSpPr>
        <p:spPr>
          <a:xfrm>
            <a:off x="0" y="-3"/>
            <a:ext cx="11376000" cy="569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Attempts to replicate Dy in the model</a:t>
            </a:r>
            <a:endParaRPr/>
          </a:p>
        </p:txBody>
      </p:sp>
      <p:sp>
        <p:nvSpPr>
          <p:cNvPr id="398" name="Google Shape;398;p4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9" name="Google Shape;399;p44"/>
          <p:cNvSpPr txBox="1"/>
          <p:nvPr/>
        </p:nvSpPr>
        <p:spPr>
          <a:xfrm>
            <a:off x="57050" y="1109725"/>
            <a:ext cx="7188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</a:rPr>
              <a:t>Model with m</a:t>
            </a:r>
            <a:r>
              <a:rPr b="1" lang="en-US" sz="2100">
                <a:solidFill>
                  <a:srgbClr val="171717"/>
                </a:solidFill>
              </a:rPr>
              <a:t>isaligned MCS in every arc, b3 and a2</a:t>
            </a:r>
            <a:endParaRPr b="1" sz="2100">
              <a:solidFill>
                <a:srgbClr val="171717"/>
              </a:solidFill>
            </a:endParaRPr>
          </a:p>
        </p:txBody>
      </p:sp>
      <p:pic>
        <p:nvPicPr>
          <p:cNvPr id="400" name="Google Shape;40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50" y="1637318"/>
            <a:ext cx="8727102" cy="5114005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44"/>
          <p:cNvSpPr txBox="1"/>
          <p:nvPr/>
        </p:nvSpPr>
        <p:spPr>
          <a:xfrm>
            <a:off x="8559950" y="1679125"/>
            <a:ext cx="35652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FF0000"/>
                </a:solidFill>
              </a:rPr>
              <a:t>Model with MQ.29R5.B2-&gt;k1s = 0.0003</a:t>
            </a:r>
            <a:endParaRPr b="1" sz="21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FF0000"/>
                </a:solidFill>
              </a:rPr>
              <a:t>~ 16 mrad tilt</a:t>
            </a:r>
            <a:endParaRPr b="1" sz="2100">
              <a:solidFill>
                <a:srgbClr val="FF0000"/>
              </a:solidFill>
            </a:endParaRPr>
          </a:p>
        </p:txBody>
      </p:sp>
      <p:sp>
        <p:nvSpPr>
          <p:cNvPr id="402" name="Google Shape;402;p44"/>
          <p:cNvSpPr txBox="1"/>
          <p:nvPr/>
        </p:nvSpPr>
        <p:spPr>
          <a:xfrm>
            <a:off x="8559950" y="678900"/>
            <a:ext cx="35652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</a:rPr>
              <a:t>MQ.29R5.B2-&gt;k1 = ~0.009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5"/>
          <p:cNvSpPr txBox="1"/>
          <p:nvPr>
            <p:ph type="title"/>
          </p:nvPr>
        </p:nvSpPr>
        <p:spPr>
          <a:xfrm>
            <a:off x="0" y="-3"/>
            <a:ext cx="11376000" cy="575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Conclusions</a:t>
            </a:r>
            <a:endParaRPr/>
          </a:p>
        </p:txBody>
      </p:sp>
      <p:sp>
        <p:nvSpPr>
          <p:cNvPr id="409" name="Google Shape;409;p4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0" name="Google Shape;410;p45"/>
          <p:cNvSpPr txBox="1"/>
          <p:nvPr/>
        </p:nvSpPr>
        <p:spPr>
          <a:xfrm>
            <a:off x="2359475" y="1829525"/>
            <a:ext cx="7330200" cy="29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Source at BPM.27R5B2 - BPM.30R5B2?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MCS powering test 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MQS and MS powering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Bumps @ sextupoles not efficient for correction</a:t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46"/>
          <p:cNvSpPr txBox="1"/>
          <p:nvPr>
            <p:ph type="title"/>
          </p:nvPr>
        </p:nvSpPr>
        <p:spPr>
          <a:xfrm>
            <a:off x="408000" y="2889723"/>
            <a:ext cx="11376000" cy="80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Extra slides</a:t>
            </a:r>
            <a:endParaRPr/>
          </a:p>
        </p:txBody>
      </p:sp>
      <p:sp>
        <p:nvSpPr>
          <p:cNvPr id="417" name="Google Shape;417;p46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24" name="Google Shape;42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8825" y="472164"/>
            <a:ext cx="7277400" cy="5913674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47"/>
          <p:cNvSpPr txBox="1"/>
          <p:nvPr/>
        </p:nvSpPr>
        <p:spPr>
          <a:xfrm>
            <a:off x="3918575" y="103525"/>
            <a:ext cx="4017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MCS Powering</a:t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48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2" name="Google Shape;432;p48"/>
          <p:cNvSpPr txBox="1"/>
          <p:nvPr/>
        </p:nvSpPr>
        <p:spPr>
          <a:xfrm>
            <a:off x="1235725" y="1183975"/>
            <a:ext cx="35067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MQS powering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433" name="Google Shape;433;p48"/>
          <p:cNvSpPr txBox="1"/>
          <p:nvPr/>
        </p:nvSpPr>
        <p:spPr>
          <a:xfrm>
            <a:off x="7125500" y="1423375"/>
            <a:ext cx="4017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RSD1.A56B2 Powering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434" name="Google Shape;434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288" y="2055225"/>
            <a:ext cx="5665575" cy="4017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7975" y="2018575"/>
            <a:ext cx="5427225" cy="418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49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42" name="Google Shape;442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4075" y="301850"/>
            <a:ext cx="6278625" cy="5821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5"/>
          <p:cNvPicPr preferRelativeResize="0"/>
          <p:nvPr/>
        </p:nvPicPr>
        <p:blipFill rotWithShape="1">
          <a:blip r:embed="rId3">
            <a:alphaModFix/>
          </a:blip>
          <a:srcRect b="0" l="0" r="0" t="48754"/>
          <a:stretch/>
        </p:blipFill>
        <p:spPr>
          <a:xfrm>
            <a:off x="172675" y="1837488"/>
            <a:ext cx="11497452" cy="318302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5"/>
          <p:cNvSpPr txBox="1"/>
          <p:nvPr>
            <p:ph type="title"/>
          </p:nvPr>
        </p:nvSpPr>
        <p:spPr>
          <a:xfrm>
            <a:off x="0" y="-3"/>
            <a:ext cx="11568000" cy="575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Comparison of Dy measurements @injection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7" name="Google Shape;187;p25"/>
          <p:cNvSpPr/>
          <p:nvPr/>
        </p:nvSpPr>
        <p:spPr>
          <a:xfrm>
            <a:off x="9516850" y="2195100"/>
            <a:ext cx="2037900" cy="3105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5"/>
          <p:cNvSpPr/>
          <p:nvPr/>
        </p:nvSpPr>
        <p:spPr>
          <a:xfrm>
            <a:off x="9516850" y="2502925"/>
            <a:ext cx="2037900" cy="236400"/>
          </a:xfrm>
          <a:prstGeom prst="rect">
            <a:avLst/>
          </a:prstGeom>
          <a:noFill/>
          <a:ln cap="flat" cmpd="sng" w="2857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5"/>
          <p:cNvSpPr/>
          <p:nvPr/>
        </p:nvSpPr>
        <p:spPr>
          <a:xfrm>
            <a:off x="9516850" y="2785138"/>
            <a:ext cx="2037900" cy="907800"/>
          </a:xfrm>
          <a:prstGeom prst="rect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5"/>
          <p:cNvSpPr/>
          <p:nvPr/>
        </p:nvSpPr>
        <p:spPr>
          <a:xfrm>
            <a:off x="9516850" y="4046313"/>
            <a:ext cx="2037900" cy="207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5"/>
          <p:cNvSpPr txBox="1"/>
          <p:nvPr/>
        </p:nvSpPr>
        <p:spPr>
          <a:xfrm>
            <a:off x="9274750" y="458438"/>
            <a:ext cx="1999200" cy="62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2024-03-08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92" name="Google Shape;192;p25"/>
          <p:cNvSpPr txBox="1"/>
          <p:nvPr/>
        </p:nvSpPr>
        <p:spPr>
          <a:xfrm>
            <a:off x="7176975" y="1085400"/>
            <a:ext cx="1999200" cy="62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2024-03-09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93" name="Google Shape;193;p25"/>
          <p:cNvSpPr txBox="1"/>
          <p:nvPr/>
        </p:nvSpPr>
        <p:spPr>
          <a:xfrm>
            <a:off x="10052475" y="1225500"/>
            <a:ext cx="1999200" cy="62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2024-03-10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94" name="Google Shape;194;p25"/>
          <p:cNvSpPr txBox="1"/>
          <p:nvPr/>
        </p:nvSpPr>
        <p:spPr>
          <a:xfrm>
            <a:off x="9935175" y="5573163"/>
            <a:ext cx="1999200" cy="62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2024-03-17</a:t>
            </a:r>
            <a:endParaRPr sz="2100">
              <a:solidFill>
                <a:srgbClr val="171717"/>
              </a:solidFill>
            </a:endParaRPr>
          </a:p>
        </p:txBody>
      </p:sp>
      <p:cxnSp>
        <p:nvCxnSpPr>
          <p:cNvPr id="195" name="Google Shape;195;p25"/>
          <p:cNvCxnSpPr>
            <a:stCxn id="191" idx="2"/>
            <a:endCxn id="187" idx="0"/>
          </p:cNvCxnSpPr>
          <p:nvPr/>
        </p:nvCxnSpPr>
        <p:spPr>
          <a:xfrm>
            <a:off x="10274350" y="1086038"/>
            <a:ext cx="261600" cy="110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6" name="Google Shape;196;p25"/>
          <p:cNvCxnSpPr>
            <a:stCxn id="192" idx="3"/>
            <a:endCxn id="188" idx="0"/>
          </p:cNvCxnSpPr>
          <p:nvPr/>
        </p:nvCxnSpPr>
        <p:spPr>
          <a:xfrm>
            <a:off x="9176175" y="1399200"/>
            <a:ext cx="1359600" cy="110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7" name="Google Shape;197;p25"/>
          <p:cNvCxnSpPr>
            <a:stCxn id="193" idx="2"/>
            <a:endCxn id="189" idx="0"/>
          </p:cNvCxnSpPr>
          <p:nvPr/>
        </p:nvCxnSpPr>
        <p:spPr>
          <a:xfrm flipH="1">
            <a:off x="10535775" y="1853100"/>
            <a:ext cx="516300" cy="93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8" name="Google Shape;198;p25"/>
          <p:cNvCxnSpPr>
            <a:stCxn id="194" idx="0"/>
            <a:endCxn id="190" idx="0"/>
          </p:cNvCxnSpPr>
          <p:nvPr/>
        </p:nvCxnSpPr>
        <p:spPr>
          <a:xfrm rot="10800000">
            <a:off x="10535775" y="4046463"/>
            <a:ext cx="399000" cy="1526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9" name="Google Shape;199;p25"/>
          <p:cNvSpPr/>
          <p:nvPr/>
        </p:nvSpPr>
        <p:spPr>
          <a:xfrm>
            <a:off x="9516850" y="3701550"/>
            <a:ext cx="2037900" cy="310500"/>
          </a:xfrm>
          <a:prstGeom prst="rect">
            <a:avLst/>
          </a:prstGeom>
          <a:noFill/>
          <a:ln cap="flat" cmpd="sng" w="28575">
            <a:solidFill>
              <a:srgbClr val="EA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5"/>
          <p:cNvSpPr txBox="1"/>
          <p:nvPr/>
        </p:nvSpPr>
        <p:spPr>
          <a:xfrm>
            <a:off x="7932750" y="4974263"/>
            <a:ext cx="1999200" cy="62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E0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2024-03-16</a:t>
            </a:r>
            <a:endParaRPr sz="2100">
              <a:solidFill>
                <a:srgbClr val="171717"/>
              </a:solidFill>
            </a:endParaRPr>
          </a:p>
        </p:txBody>
      </p:sp>
      <p:cxnSp>
        <p:nvCxnSpPr>
          <p:cNvPr id="201" name="Google Shape;201;p25"/>
          <p:cNvCxnSpPr>
            <a:stCxn id="200" idx="0"/>
            <a:endCxn id="199" idx="0"/>
          </p:cNvCxnSpPr>
          <p:nvPr/>
        </p:nvCxnSpPr>
        <p:spPr>
          <a:xfrm flipH="1" rot="10800000">
            <a:off x="8932350" y="3701663"/>
            <a:ext cx="1603500" cy="127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2" name="Google Shape;202;p25"/>
          <p:cNvSpPr txBox="1"/>
          <p:nvPr/>
        </p:nvSpPr>
        <p:spPr>
          <a:xfrm>
            <a:off x="49725" y="1161550"/>
            <a:ext cx="65853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FF0000"/>
                </a:solidFill>
              </a:rPr>
              <a:t>Measurements with and without xing angles</a:t>
            </a:r>
            <a:endParaRPr sz="2100" u="sng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6"/>
          <p:cNvSpPr txBox="1"/>
          <p:nvPr>
            <p:ph type="title"/>
          </p:nvPr>
        </p:nvSpPr>
        <p:spPr>
          <a:xfrm>
            <a:off x="-12" y="-7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Comparison of Dy measurements @injection</a:t>
            </a:r>
            <a:endParaRPr/>
          </a:p>
        </p:txBody>
      </p:sp>
      <p:sp>
        <p:nvSpPr>
          <p:cNvPr id="209" name="Google Shape;209;p26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10" name="Google Shape;2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25" y="703711"/>
            <a:ext cx="11026325" cy="6070739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6"/>
          <p:cNvSpPr txBox="1"/>
          <p:nvPr/>
        </p:nvSpPr>
        <p:spPr>
          <a:xfrm>
            <a:off x="686850" y="3073150"/>
            <a:ext cx="65853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FF0000"/>
                </a:solidFill>
              </a:rPr>
              <a:t>Measurements with and without xing angles</a:t>
            </a:r>
            <a:endParaRPr sz="2100" u="sng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7"/>
          <p:cNvSpPr txBox="1"/>
          <p:nvPr>
            <p:ph type="title"/>
          </p:nvPr>
        </p:nvSpPr>
        <p:spPr>
          <a:xfrm>
            <a:off x="0" y="-3"/>
            <a:ext cx="11376000" cy="575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Tests attempting to affect Dy</a:t>
            </a:r>
            <a:endParaRPr/>
          </a:p>
        </p:txBody>
      </p:sp>
      <p:sp>
        <p:nvSpPr>
          <p:cNvPr id="218" name="Google Shape;218;p2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9" name="Google Shape;219;p27"/>
          <p:cNvSpPr txBox="1"/>
          <p:nvPr/>
        </p:nvSpPr>
        <p:spPr>
          <a:xfrm>
            <a:off x="0" y="860475"/>
            <a:ext cx="9102900" cy="14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Trimming MCS in A56 (10-03-2024, fill 9339)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MQS and MS powering tests (16-03-2024, fill 9371)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Bumps in sextupoles   (17-03-2024, fill 9371)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20" name="Google Shape;220;p27"/>
          <p:cNvSpPr txBox="1"/>
          <p:nvPr/>
        </p:nvSpPr>
        <p:spPr>
          <a:xfrm>
            <a:off x="64700" y="3480775"/>
            <a:ext cx="6102900" cy="27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171717"/>
                </a:solidFill>
              </a:rPr>
              <a:t>Model used in the next slides:</a:t>
            </a:r>
            <a:endParaRPr sz="2100" u="sng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Model created by omc3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+"/>
            </a:pPr>
            <a:r>
              <a:rPr lang="en-US" sz="2100">
                <a:solidFill>
                  <a:srgbClr val="171717"/>
                </a:solidFill>
              </a:rPr>
              <a:t>misalignment of MCS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+"/>
            </a:pPr>
            <a:r>
              <a:rPr lang="en-US" sz="2100">
                <a:solidFill>
                  <a:srgbClr val="171717"/>
                </a:solidFill>
              </a:rPr>
              <a:t>MCS strengths (values from 10-03-2024)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+"/>
            </a:pPr>
            <a:r>
              <a:rPr lang="en-US" sz="2100">
                <a:solidFill>
                  <a:srgbClr val="171717"/>
                </a:solidFill>
              </a:rPr>
              <a:t>Dipole errors (a2, b3 from WISE)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21" name="Google Shape;221;p27"/>
          <p:cNvSpPr txBox="1"/>
          <p:nvPr/>
        </p:nvSpPr>
        <p:spPr>
          <a:xfrm>
            <a:off x="6773900" y="2452075"/>
            <a:ext cx="4569900" cy="7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chemeClr val="hlink"/>
                </a:solidFill>
                <a:hlinkClick r:id="rId3"/>
              </a:rPr>
              <a:t>CERN-ACC-NOTE-2021-0008</a:t>
            </a:r>
            <a:endParaRPr sz="21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Table 2</a:t>
            </a:r>
            <a:endParaRPr sz="2100">
              <a:solidFill>
                <a:srgbClr val="171717"/>
              </a:solidFill>
            </a:endParaRPr>
          </a:p>
        </p:txBody>
      </p:sp>
      <p:cxnSp>
        <p:nvCxnSpPr>
          <p:cNvPr id="222" name="Google Shape;222;p27"/>
          <p:cNvCxnSpPr>
            <a:endCxn id="221" idx="1"/>
          </p:cNvCxnSpPr>
          <p:nvPr/>
        </p:nvCxnSpPr>
        <p:spPr>
          <a:xfrm flipH="1" rot="10800000">
            <a:off x="3344900" y="2845225"/>
            <a:ext cx="3429000" cy="15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23" name="Google Shape;22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24225" y="3173697"/>
            <a:ext cx="1894737" cy="3117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8"/>
          <p:cNvSpPr txBox="1"/>
          <p:nvPr>
            <p:ph type="title"/>
          </p:nvPr>
        </p:nvSpPr>
        <p:spPr>
          <a:xfrm>
            <a:off x="407988" y="27586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MCS Powering Tests</a:t>
            </a:r>
            <a:endParaRPr/>
          </a:p>
        </p:txBody>
      </p:sp>
      <p:sp>
        <p:nvSpPr>
          <p:cNvPr id="230" name="Google Shape;230;p28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9"/>
          <p:cNvSpPr txBox="1"/>
          <p:nvPr>
            <p:ph type="title"/>
          </p:nvPr>
        </p:nvSpPr>
        <p:spPr>
          <a:xfrm>
            <a:off x="0" y="-3"/>
            <a:ext cx="11376000" cy="56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MCS Powering Test (10-03-2024)</a:t>
            </a:r>
            <a:endParaRPr/>
          </a:p>
        </p:txBody>
      </p:sp>
      <p:sp>
        <p:nvSpPr>
          <p:cNvPr id="237" name="Google Shape;237;p29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8" name="Google Shape;23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9275" y="2032924"/>
            <a:ext cx="7932723" cy="4349825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9"/>
          <p:cNvSpPr txBox="1"/>
          <p:nvPr/>
        </p:nvSpPr>
        <p:spPr>
          <a:xfrm>
            <a:off x="0" y="4859450"/>
            <a:ext cx="50658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FF0000"/>
                </a:solidFill>
              </a:rPr>
              <a:t>Trim MCS at A56</a:t>
            </a:r>
            <a:endParaRPr b="1" sz="21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RCS.A56B2/K2: 0.1498 -&gt; 0.0023</a:t>
            </a:r>
            <a:endParaRPr sz="21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Re-balancing the rest of MCS </a:t>
            </a:r>
            <a:endParaRPr sz="21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240" name="Google Shape;24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520399"/>
            <a:ext cx="4184874" cy="2263075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9"/>
          <p:cNvSpPr txBox="1"/>
          <p:nvPr/>
        </p:nvSpPr>
        <p:spPr>
          <a:xfrm>
            <a:off x="4259275" y="1252525"/>
            <a:ext cx="7871700" cy="6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71717"/>
                </a:solidFill>
              </a:rPr>
              <a:t>From the logbook</a:t>
            </a:r>
            <a:endParaRPr sz="20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u="sng">
                <a:solidFill>
                  <a:schemeClr val="hlink"/>
                </a:solidFill>
                <a:hlinkClick r:id="rId5"/>
              </a:rPr>
              <a:t>https://logbook.cern.ch/elogbook-server/GET/showEventInLogbook/3983181</a:t>
            </a:r>
            <a:endParaRPr sz="1700">
              <a:solidFill>
                <a:srgbClr val="171717"/>
              </a:solidFill>
            </a:endParaRPr>
          </a:p>
        </p:txBody>
      </p:sp>
      <p:sp>
        <p:nvSpPr>
          <p:cNvPr id="242" name="Google Shape;242;p29"/>
          <p:cNvSpPr txBox="1"/>
          <p:nvPr/>
        </p:nvSpPr>
        <p:spPr>
          <a:xfrm>
            <a:off x="213500" y="1190425"/>
            <a:ext cx="29244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LHC Design Report</a:t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9" name="Google Shape;249;p30"/>
          <p:cNvSpPr txBox="1"/>
          <p:nvPr>
            <p:ph type="title"/>
          </p:nvPr>
        </p:nvSpPr>
        <p:spPr>
          <a:xfrm>
            <a:off x="0" y="-3"/>
            <a:ext cx="11376000" cy="56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MCS Powering Test</a:t>
            </a:r>
            <a:endParaRPr/>
          </a:p>
        </p:txBody>
      </p:sp>
      <p:pic>
        <p:nvPicPr>
          <p:cNvPr id="250" name="Google Shape;250;p30"/>
          <p:cNvPicPr preferRelativeResize="0"/>
          <p:nvPr/>
        </p:nvPicPr>
        <p:blipFill rotWithShape="1">
          <a:blip r:embed="rId3">
            <a:alphaModFix/>
          </a:blip>
          <a:srcRect b="0" l="23646" r="0" t="0"/>
          <a:stretch/>
        </p:blipFill>
        <p:spPr>
          <a:xfrm>
            <a:off x="870475" y="706160"/>
            <a:ext cx="10395525" cy="5890015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30"/>
          <p:cNvSpPr txBox="1"/>
          <p:nvPr/>
        </p:nvSpPr>
        <p:spPr>
          <a:xfrm>
            <a:off x="1355825" y="2879575"/>
            <a:ext cx="2981100" cy="6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0000FF"/>
                </a:solidFill>
              </a:rPr>
              <a:t>Before trim </a:t>
            </a:r>
            <a:r>
              <a:rPr lang="en-US" sz="2100">
                <a:solidFill>
                  <a:srgbClr val="FF0000"/>
                </a:solidFill>
              </a:rPr>
              <a:t>After trim</a:t>
            </a:r>
            <a:endParaRPr sz="2100">
              <a:solidFill>
                <a:srgbClr val="FF0000"/>
              </a:solidFill>
            </a:endParaRPr>
          </a:p>
        </p:txBody>
      </p:sp>
      <p:sp>
        <p:nvSpPr>
          <p:cNvPr id="252" name="Google Shape;252;p30"/>
          <p:cNvSpPr txBox="1"/>
          <p:nvPr/>
        </p:nvSpPr>
        <p:spPr>
          <a:xfrm>
            <a:off x="4471875" y="194100"/>
            <a:ext cx="7207500" cy="9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chemeClr val="hlink"/>
                </a:solidFill>
                <a:hlinkClick r:id="rId4"/>
              </a:rPr>
              <a:t>https://logbook.cern.ch/elogbook-server/GET/showEventInLogbook/3983184</a:t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25" y="562800"/>
            <a:ext cx="10902223" cy="618522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1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0" name="Google Shape;260;p31"/>
          <p:cNvSpPr txBox="1"/>
          <p:nvPr>
            <p:ph type="title"/>
          </p:nvPr>
        </p:nvSpPr>
        <p:spPr>
          <a:xfrm>
            <a:off x="0" y="-3"/>
            <a:ext cx="11376000" cy="56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MCS Powering Test</a:t>
            </a:r>
            <a:endParaRPr/>
          </a:p>
        </p:txBody>
      </p:sp>
      <p:sp>
        <p:nvSpPr>
          <p:cNvPr id="261" name="Google Shape;261;p31"/>
          <p:cNvSpPr txBox="1"/>
          <p:nvPr/>
        </p:nvSpPr>
        <p:spPr>
          <a:xfrm>
            <a:off x="10130125" y="84100"/>
            <a:ext cx="19926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kcs.a12b2 0.1606</a:t>
            </a:r>
            <a:endParaRPr sz="12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kcs.a23b2 0.1310</a:t>
            </a:r>
            <a:endParaRPr sz="12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kcs.a34b2 0.1557</a:t>
            </a:r>
            <a:endParaRPr sz="12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kcs.a45b2 0.1442</a:t>
            </a:r>
            <a:endParaRPr sz="12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kcs.a56b2 0.1498</a:t>
            </a:r>
            <a:endParaRPr sz="12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kcs.a67b2 0.107</a:t>
            </a:r>
            <a:r>
              <a:rPr lang="en-US" sz="12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2</a:t>
            </a:r>
            <a:endParaRPr sz="12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kcs.a78b2 0.070</a:t>
            </a:r>
            <a:r>
              <a:rPr lang="en-US" sz="12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 sz="12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kcs.a81b2 0.172</a:t>
            </a:r>
            <a:r>
              <a:rPr lang="en-US" sz="12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262" name="Google Shape;262;p31"/>
          <p:cNvSpPr txBox="1"/>
          <p:nvPr/>
        </p:nvSpPr>
        <p:spPr>
          <a:xfrm>
            <a:off x="10199400" y="2439725"/>
            <a:ext cx="1992600" cy="21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Trimmed MCS</a:t>
            </a:r>
            <a:endParaRPr b="1" sz="14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kcs.a12b2 0.1817</a:t>
            </a:r>
            <a:endParaRPr sz="14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kcs.a23b2 0.1521</a:t>
            </a:r>
            <a:endParaRPr sz="14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kcs.a34b2 0.1768</a:t>
            </a:r>
            <a:endParaRPr sz="14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kcs.a45b2 0.1653</a:t>
            </a:r>
            <a:endParaRPr sz="14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kcs.a56b2 0.0023</a:t>
            </a:r>
            <a:endParaRPr sz="14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kcs.a67b2 0.1283</a:t>
            </a:r>
            <a:endParaRPr sz="14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kcs.a78b2 0.0915</a:t>
            </a:r>
            <a:endParaRPr sz="1450">
              <a:solidFill>
                <a:srgbClr val="17171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>
                <a:solidFill>
                  <a:srgbClr val="171717"/>
                </a:solidFill>
                <a:latin typeface="Courier New"/>
                <a:ea typeface="Courier New"/>
                <a:cs typeface="Courier New"/>
                <a:sym typeface="Courier New"/>
              </a:rPr>
              <a:t>kcs.a81b2 0.1931</a:t>
            </a:r>
            <a:endParaRPr sz="1800"/>
          </a:p>
        </p:txBody>
      </p:sp>
      <p:sp>
        <p:nvSpPr>
          <p:cNvPr id="263" name="Google Shape;263;p31"/>
          <p:cNvSpPr txBox="1"/>
          <p:nvPr/>
        </p:nvSpPr>
        <p:spPr>
          <a:xfrm>
            <a:off x="4154900" y="383050"/>
            <a:ext cx="5536800" cy="112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FF0000"/>
                </a:solidFill>
              </a:rPr>
              <a:t>Comparison of measurements and model</a:t>
            </a:r>
            <a:endParaRPr sz="2100">
              <a:solidFill>
                <a:srgbClr val="FF0000"/>
              </a:solidFill>
            </a:endParaRPr>
          </a:p>
        </p:txBody>
      </p:sp>
      <p:sp>
        <p:nvSpPr>
          <p:cNvPr id="264" name="Google Shape;264;p31"/>
          <p:cNvSpPr txBox="1"/>
          <p:nvPr/>
        </p:nvSpPr>
        <p:spPr>
          <a:xfrm>
            <a:off x="8650150" y="3021400"/>
            <a:ext cx="14364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