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FB8B4A7-8ED3-4769-A700-F175A882EA2E}">
  <a:tblStyle styleId="{FFB8B4A7-8ED3-4769-A700-F175A882EA2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10" Type="http://schemas.openxmlformats.org/officeDocument/2006/relationships/slide" Target="slides/slide4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cd22aaa2ee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cd22aaa2ee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2cd22aaa2ee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2cd22aaa2ee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cd22aaa2ee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cd22aaa2ee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asm.cern.ch/md-planning/lhc-requests/7203?mode=b&amp;query=HL-LHC%2520optics" TargetMode="External"/><Relationship Id="rId4" Type="http://schemas.openxmlformats.org/officeDocument/2006/relationships/hyperlink" Target="https://asm.cern.ch/md-planning/lhc-requests/7203?mode=b&amp;query=HL-LHC%2520optics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3.png"/><Relationship Id="rId7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HL-LHC optics cycle (part I)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MD </a:t>
            </a:r>
            <a:r>
              <a:rPr lang="en" u="sng">
                <a:solidFill>
                  <a:schemeClr val="hlink"/>
                </a:solidFill>
                <a:hlinkClick r:id="rId4"/>
              </a:rPr>
              <a:t>11243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Maria, B. Lindstrom, T. Persson, R. Tomas</a:t>
            </a:r>
            <a:r>
              <a:rPr lang="en"/>
              <a:t>, G. Iadarola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Preparation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Complete MD procedure: to do by the end of the </a:t>
            </a:r>
            <a:r>
              <a:rPr lang="en"/>
              <a:t>week,</a:t>
            </a:r>
            <a:r>
              <a:rPr lang="en"/>
              <a:t> teaming up with Tobias and Bjorn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Full Python </a:t>
            </a:r>
            <a:r>
              <a:rPr lang="en"/>
              <a:t>reimplementation</a:t>
            </a:r>
            <a:r>
              <a:rPr lang="en"/>
              <a:t> of my optics </a:t>
            </a:r>
            <a:r>
              <a:rPr lang="en"/>
              <a:t>factory,</a:t>
            </a:r>
            <a:r>
              <a:rPr lang="en"/>
              <a:t> including validation, plotting, matching, squeeze optimization, acc-models connection, LSA connection, LHC circuits model.</a:t>
            </a:r>
            <a:endParaRPr/>
          </a:p>
          <a:p>
            <a:pPr indent="-297497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State: well advanced, took a while, few thousands of lines of code and counting, took advantage of Xsuite for matching (flexibility, ergonomics, speed for complex matching)!</a:t>
            </a:r>
            <a:endParaRPr/>
          </a:p>
          <a:p>
            <a:pPr indent="-297497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Next steps: port non-linear interpolations squeeze and </a:t>
            </a:r>
            <a:r>
              <a:rPr lang="en"/>
              <a:t>circuit</a:t>
            </a:r>
            <a:r>
              <a:rPr lang="en"/>
              <a:t> </a:t>
            </a:r>
            <a:r>
              <a:rPr lang="en"/>
              <a:t>simulation</a:t>
            </a:r>
            <a:r>
              <a:rPr lang="en"/>
              <a:t> from pyoptics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Optics cycle preparation for MD1/MD2: what is the hard deadline?</a:t>
            </a:r>
            <a:endParaRPr/>
          </a:p>
          <a:p>
            <a:pPr indent="-297497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Integrate optimized HL-LHC IR7 and IR3 at flattop: done (see later)</a:t>
            </a:r>
            <a:endParaRPr/>
          </a:p>
          <a:p>
            <a:pPr indent="-297497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Integrate </a:t>
            </a:r>
            <a:r>
              <a:rPr lang="en"/>
              <a:t>phase</a:t>
            </a:r>
            <a:r>
              <a:rPr lang="en"/>
              <a:t> knobs as built-in phase at injection: to do</a:t>
            </a:r>
            <a:endParaRPr/>
          </a:p>
          <a:p>
            <a:pPr indent="-297497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Decide on beta* in IR1/5 at the end of the ramp to be compatible with TCDQ settings (see later): to do</a:t>
            </a:r>
            <a:endParaRPr/>
          </a:p>
          <a:p>
            <a:pPr indent="-297497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Make the ramp&amp;squeeze: proof of principle done (see later)</a:t>
            </a:r>
            <a:endParaRPr/>
          </a:p>
          <a:p>
            <a:pPr indent="-317182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Prepare</a:t>
            </a:r>
            <a:r>
              <a:rPr lang="en"/>
              <a:t> for MD3-4-5:</a:t>
            </a:r>
            <a:endParaRPr/>
          </a:p>
          <a:p>
            <a:pPr indent="-297497" lvl="1" marL="914400" rtl="0" algn="l">
              <a:spcBef>
                <a:spcPts val="0"/>
              </a:spcBef>
              <a:spcAft>
                <a:spcPts val="0"/>
              </a:spcAft>
              <a:buSzPct val="100000"/>
              <a:buAutoNum type="alphaLcPeriod"/>
            </a:pPr>
            <a:r>
              <a:rPr lang="en"/>
              <a:t>Prepare a squeeze for 6.6x preserve the TCDQ settings in 3.6 mm  (limitation will be lifted in HL)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HL-LHC IR7 optics</a:t>
            </a:r>
            <a:endParaRPr/>
          </a:p>
        </p:txBody>
      </p:sp>
      <p:pic>
        <p:nvPicPr>
          <p:cNvPr id="67" name="Google Shape;67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1775" y="1123200"/>
            <a:ext cx="2043901" cy="149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7675" y="1178625"/>
            <a:ext cx="2043900" cy="1555364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/>
          <p:nvPr/>
        </p:nvSpPr>
        <p:spPr>
          <a:xfrm>
            <a:off x="1867850" y="1141975"/>
            <a:ext cx="802500" cy="554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LHC injection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70" name="Google Shape;70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5600" y="2775075"/>
            <a:ext cx="1844600" cy="1403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497776" y="2702726"/>
            <a:ext cx="2043899" cy="1548406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/>
        </p:nvSpPr>
        <p:spPr>
          <a:xfrm>
            <a:off x="1790250" y="2702725"/>
            <a:ext cx="802500" cy="5541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HL-</a:t>
            </a:r>
            <a:r>
              <a:rPr lang="en" sz="1200">
                <a:solidFill>
                  <a:schemeClr val="dk2"/>
                </a:solidFill>
              </a:rPr>
              <a:t>LHC flat top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73" name="Google Shape;73;p15"/>
          <p:cNvSpPr txBox="1"/>
          <p:nvPr/>
        </p:nvSpPr>
        <p:spPr>
          <a:xfrm>
            <a:off x="4913550" y="544375"/>
            <a:ext cx="37449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The original IR7 for HL-LHC used RQTL8.L7B1 at 240A, since Arjan said it would be </a:t>
            </a:r>
            <a:r>
              <a:rPr lang="en" sz="1200">
                <a:solidFill>
                  <a:schemeClr val="dk2"/>
                </a:solidFill>
              </a:rPr>
              <a:t>possible, in principle.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Presently, the circuit is commissioned at 200A:</a:t>
            </a:r>
            <a:endParaRPr sz="1200">
              <a:solidFill>
                <a:schemeClr val="dk2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it is impractical to recommission it now</a:t>
            </a:r>
            <a:endParaRPr sz="1200">
              <a:solidFill>
                <a:schemeClr val="dk2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It is not needed for the MD that aims at proving the operational feasibility of the optics transitions</a:t>
            </a:r>
            <a:endParaRPr sz="1200">
              <a:solidFill>
                <a:schemeClr val="dk2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Char char="●"/>
            </a:pPr>
            <a:r>
              <a:rPr lang="en" sz="1200">
                <a:solidFill>
                  <a:schemeClr val="dk2"/>
                </a:solidFill>
              </a:rPr>
              <a:t>Hardware commissioning test at 240A to be schedule sometime late 2024 - start 2025.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74" name="Google Shape;74;p15"/>
          <p:cNvPicPr preferRelativeResize="0"/>
          <p:nvPr/>
        </p:nvPicPr>
        <p:blipFill rotWithShape="1">
          <a:blip r:embed="rId7">
            <a:alphaModFix/>
          </a:blip>
          <a:srcRect b="0" l="1536" r="0" t="7732"/>
          <a:stretch/>
        </p:blipFill>
        <p:spPr>
          <a:xfrm>
            <a:off x="5012100" y="2984725"/>
            <a:ext cx="2101426" cy="1983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MD Collimation settings</a:t>
            </a:r>
            <a:endParaRPr/>
          </a:p>
        </p:txBody>
      </p:sp>
      <p:graphicFrame>
        <p:nvGraphicFramePr>
          <p:cNvPr id="80" name="Google Shape;80;p16"/>
          <p:cNvGraphicFramePr/>
          <p:nvPr/>
        </p:nvGraphicFramePr>
        <p:xfrm>
          <a:off x="431600" y="1080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{FFB8B4A7-8ED3-4769-A700-F175A882EA2E}</a:tableStyleId>
              </a:tblPr>
              <a:tblGrid>
                <a:gridCol w="1162850"/>
                <a:gridCol w="664150"/>
                <a:gridCol w="1397150"/>
                <a:gridCol w="2738350"/>
              </a:tblGrid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Coll</a:t>
                      </a:r>
                      <a:endParaRPr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Inj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Flat top (ATS 1x)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beta15=2.5m 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End of squeeze (ATS 6.6x)</a:t>
                      </a:r>
                      <a:endParaRPr/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beta15=37 cm</a:t>
                      </a:r>
                      <a:endParaRPr/>
                    </a:p>
                  </a:txBody>
                  <a:tcPr marT="18275" marB="18275" marR="18275" marL="1827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TCP7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5.7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5.0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5.0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TCSG7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6.7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6.5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6.5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TCDQ/</a:t>
                      </a:r>
                      <a:r>
                        <a:rPr lang="en">
                          <a:solidFill>
                            <a:schemeClr val="dk1"/>
                          </a:solidFill>
                        </a:rPr>
                        <a:t>TCSP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7.5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7.3 (3.6 mm)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6.8-8.3 (tbc, 3.6 mm constant)</a:t>
                      </a:r>
                      <a:endParaRPr/>
                    </a:p>
                  </a:txBody>
                  <a:tcPr marT="18275" marB="18275" marR="18275" marL="1827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TCP3</a:t>
                      </a:r>
                      <a:endParaRPr/>
                    </a:p>
                  </a:txBody>
                  <a:tcPr marT="18275" marB="18275" marR="18275" marL="1827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8.0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15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15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TCSG3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9.3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18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18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TCLA7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10.0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TCLA3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12.0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20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20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TCT15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13.0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20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10 (ok </a:t>
                      </a:r>
                      <a:r>
                        <a:rPr lang="en"/>
                        <a:t>with</a:t>
                      </a:r>
                      <a:r>
                        <a:rPr lang="en"/>
                        <a:t> good TCT-MKD)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TCT8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13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18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18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TCT2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13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37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37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TCL4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park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park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park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TCL5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park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park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park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0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TCL6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</a:rPr>
                        <a:t>park</a:t>
                      </a:r>
                      <a:endParaRPr/>
                    </a:p>
                  </a:txBody>
                  <a:tcPr marT="18275" marB="18275" marR="18275" marL="1827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park</a:t>
                      </a:r>
                      <a:endParaRPr/>
                    </a:p>
                  </a:txBody>
                  <a:tcPr marT="18275" marB="18275" marR="18275" marL="1827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park</a:t>
                      </a:r>
                      <a:endParaRPr/>
                    </a:p>
                  </a:txBody>
                  <a:tcPr marT="18275" marB="18275" marR="18275" marL="1827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1" name="Google Shape;81;p16"/>
          <p:cNvSpPr txBox="1"/>
          <p:nvPr/>
        </p:nvSpPr>
        <p:spPr>
          <a:xfrm>
            <a:off x="6546700" y="1080625"/>
            <a:ext cx="2445000" cy="323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Gap of TCDQ in mm cannot be changed without access, excluded for the MD.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Squeezing V plane in IP5 is easier: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Constant beta at TCDQ and good TCT-MKD phase.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H plane is more limited. Beta at TCDQ tends to increase TCDQ gap approaching secondaries. MKD-TCT </a:t>
            </a:r>
            <a:r>
              <a:rPr lang="en" sz="1000">
                <a:solidFill>
                  <a:schemeClr val="dk2"/>
                </a:solidFill>
              </a:rPr>
              <a:t>getting</a:t>
            </a:r>
            <a:r>
              <a:rPr lang="en" sz="1000">
                <a:solidFill>
                  <a:schemeClr val="dk2"/>
                </a:solidFill>
              </a:rPr>
              <a:t> worse, loosing margin between TCDQ-TCT.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If we want ATS in V plane, squeeze would require increase beta* at flat-top to gain in TCDQ-TCT margin, but there is a limit somewhere around 3 m.</a:t>
            </a:r>
            <a:endParaRPr sz="10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2"/>
                </a:solidFill>
              </a:rPr>
              <a:t>Work in progress</a:t>
            </a:r>
            <a:r>
              <a:rPr lang="en" sz="1800">
                <a:solidFill>
                  <a:schemeClr val="dk2"/>
                </a:solidFill>
              </a:rPr>
              <a:t>…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