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5" r:id="rId17"/>
    <p:sldId id="278" r:id="rId18"/>
    <p:sldId id="277" r:id="rId19"/>
    <p:sldId id="276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Ubuntu" panose="020B0504030602030204" pitchFamily="34" charset="0"/>
      <p:regular r:id="rId36"/>
      <p:bold r:id="rId37"/>
      <p:italic r:id="rId38"/>
      <p:boldItalic r:id="rId39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4F81BD"/>
    <a:srgbClr val="F8F8F8"/>
    <a:srgbClr val="FFFFFF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94" autoAdjust="0"/>
  </p:normalViewPr>
  <p:slideViewPr>
    <p:cSldViewPr snapToGrid="0">
      <p:cViewPr varScale="1">
        <p:scale>
          <a:sx n="102" d="100"/>
          <a:sy n="102" d="100"/>
        </p:scale>
        <p:origin x="190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19/09/2024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0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1.png"/><Relationship Id="rId4" Type="http://schemas.openxmlformats.org/officeDocument/2006/relationships/image" Target="../media/image53.png"/><Relationship Id="rId9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justine.lacousse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8.png"/><Relationship Id="rId5" Type="http://schemas.openxmlformats.org/officeDocument/2006/relationships/hyperlink" Target="mailto:sandra.benoit@cern.ch" TargetMode="External"/><Relationship Id="rId10" Type="http://schemas.openxmlformats.org/officeDocument/2006/relationships/hyperlink" Target="mailto:Justine.lacousse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me.sec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1.png"/><Relationship Id="rId4" Type="http://schemas.openxmlformats.org/officeDocument/2006/relationships/image" Target="../media/image37.png"/><Relationship Id="rId9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TS-Desktop@cern.ch" TargetMode="External"/><Relationship Id="rId5" Type="http://schemas.openxmlformats.org/officeDocument/2006/relationships/hyperlink" Target="mailto:pension-benefits@cern.ch" TargetMode="External"/><Relationship Id="rId4" Type="http://schemas.openxmlformats.org/officeDocument/2006/relationships/hyperlink" Target="mailto:en.dep.dao@cern.ch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phonebook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cern.service-now.com/service-portal?id=attestat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dmin-eguide.web.cern.ch/" TargetMode="External"/><Relationship Id="rId5" Type="http://schemas.openxmlformats.org/officeDocument/2006/relationships/hyperlink" Target="https://en.web.cern.ch/" TargetMode="External"/><Relationship Id="rId4" Type="http://schemas.openxmlformats.org/officeDocument/2006/relationships/hyperlink" Target="https://backend.pocketcampus.org/get_app.php?app=pccern" TargetMode="External"/><Relationship Id="rId9" Type="http://schemas.openxmlformats.org/officeDocument/2006/relationships/hyperlink" Target="http://maps.cern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microsoft.com/office/2007/relationships/hdphoto" Target="../media/hdphoto1.wdp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1.png"/><Relationship Id="rId9" Type="http://schemas.openxmlformats.org/officeDocument/2006/relationships/hyperlink" Target="http://maps.cern.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4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388324"/>
            <a:ext cx="8077736" cy="92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 21 December 2024 until Sunday 5 January 2025 inclusive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deduction of annual leave)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March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Wednesday, 1 May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May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B174894-985A-23B2-6209-386270630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14" y="4625640"/>
            <a:ext cx="2535774" cy="927261"/>
          </a:xfrm>
          <a:prstGeom prst="rect">
            <a:avLst/>
          </a:prstGeom>
        </p:spPr>
      </p:pic>
      <p:pic>
        <p:nvPicPr>
          <p:cNvPr id="3" name="Picture 626">
            <a:extLst>
              <a:ext uri="{FF2B5EF4-FFF2-40B4-BE49-F238E27FC236}">
                <a16:creationId xmlns:a16="http://schemas.microsoft.com/office/drawing/2014/main" id="{F27D431E-240E-C631-5C6C-40765F919620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56702" y="4218027"/>
            <a:ext cx="2715513" cy="1723264"/>
          </a:xfrm>
          <a:prstGeom prst="rect">
            <a:avLst/>
          </a:prstGeom>
          <a:noFill/>
        </p:spPr>
      </p:pic>
      <p:pic>
        <p:nvPicPr>
          <p:cNvPr id="622" name="Picture 1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20623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Melat Haile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</a:t>
                      </a:r>
                      <a:endParaRPr lang="en-US" sz="1400" i="1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Justine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Lacousse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8"/>
                        </a:rPr>
                        <a:t>justine.lacousse@cern.ch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Jaouni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Justine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Lacousse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10"/>
                        </a:rPr>
                        <a:t>Justine.lacousse@cern.ch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064703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601879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457039"/>
              </p:ext>
            </p:extLst>
          </p:nvPr>
        </p:nvGraphicFramePr>
        <p:xfrm>
          <a:off x="1091110" y="2396513"/>
          <a:ext cx="7152724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6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752232" y="1442507"/>
            <a:ext cx="7073909" cy="4355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GB" sz="14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 Campus App today</a:t>
            </a:r>
          </a:p>
          <a:p>
            <a:pPr marL="0"/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https://backend.pocketcampus.org/get_app.php?app=pccern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/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7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8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FELL, </a:t>
            </a:r>
            <a:r>
              <a:rPr lang="fr-CH" sz="3204" b="1" i="1" dirty="0" err="1">
                <a:solidFill>
                  <a:srgbClr val="0C377B"/>
                </a:solidFill>
                <a:latin typeface="Arial"/>
              </a:rPr>
              <a:t>GRADs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4" name="Picture 18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293605" y="1361609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833D42-BA92-D70D-2745-8867161D2B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27817" y="1917370"/>
            <a:ext cx="2062518" cy="1473227"/>
          </a:xfrm>
          <a:prstGeom prst="rect">
            <a:avLst/>
          </a:prstGeom>
        </p:spPr>
      </p:pic>
      <p:sp>
        <p:nvSpPr>
          <p:cNvPr id="181" name="Freeform 181"/>
          <p:cNvSpPr/>
          <p:nvPr/>
        </p:nvSpPr>
        <p:spPr>
          <a:xfrm>
            <a:off x="8574739" y="1856762"/>
            <a:ext cx="115811" cy="52329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6732" y="1659962"/>
            <a:ext cx="1005474" cy="791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194">
            <a:extLst>
              <a:ext uri="{FF2B5EF4-FFF2-40B4-BE49-F238E27FC236}">
                <a16:creationId xmlns:a16="http://schemas.microsoft.com/office/drawing/2014/main" id="{3F0E2963-40C6-A5AD-6736-934EEE687C0C}"/>
              </a:ext>
            </a:extLst>
          </p:cNvPr>
          <p:cNvSpPr/>
          <p:nvPr/>
        </p:nvSpPr>
        <p:spPr>
          <a:xfrm>
            <a:off x="7231916" y="1600933"/>
            <a:ext cx="1887680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Portail de la Science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2" name="Freeform 252"/>
          <p:cNvSpPr/>
          <p:nvPr/>
        </p:nvSpPr>
        <p:spPr>
          <a:xfrm>
            <a:off x="6698924" y="3242498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61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6" name="Rectangle 266"/>
          <p:cNvSpPr/>
          <p:nvPr/>
        </p:nvSpPr>
        <p:spPr>
          <a:xfrm>
            <a:off x="5372221" y="3185108"/>
            <a:ext cx="2899833" cy="4007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46851E-C3FF-B0EB-C07B-34FC605CA885}"/>
              </a:ext>
            </a:extLst>
          </p:cNvPr>
          <p:cNvSpPr txBox="1"/>
          <p:nvPr/>
        </p:nvSpPr>
        <p:spPr>
          <a:xfrm>
            <a:off x="5305289" y="3603349"/>
            <a:ext cx="3399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C377B"/>
                </a:solidFill>
              </a:rPr>
              <a:t>Or check with your GAO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36756" y="6273736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98" name="Picture 59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6756" y="2898020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1843" y="3662857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710851" y="3389856"/>
            <a:ext cx="4196662" cy="13183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Aft>
                <a:spcPts val="80"/>
              </a:spcAft>
              <a:tabLst>
                <a:tab pos="2289302" algn="l"/>
              </a:tabLst>
            </a:pPr>
            <a:r>
              <a:rPr lang="en-US" sz="2800" dirty="0">
                <a:solidFill>
                  <a:srgbClr val="0C377B"/>
                </a:solidFill>
                <a:latin typeface="Arial"/>
              </a:rPr>
              <a:t>Check with your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GAO</a:t>
            </a:r>
          </a:p>
          <a:p>
            <a:pPr marL="0">
              <a:spcAft>
                <a:spcPts val="80"/>
              </a:spcAft>
              <a:tabLst>
                <a:tab pos="2289302" algn="l"/>
              </a:tabLst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for formalities ; she is your</a:t>
            </a:r>
          </a:p>
          <a:p>
            <a:pPr marL="0">
              <a:spcAft>
                <a:spcPts val="80"/>
              </a:spcAft>
              <a:tabLst>
                <a:tab pos="2289302" algn="l"/>
              </a:tabLst>
            </a:pPr>
            <a:r>
              <a:rPr lang="en-US" sz="2800" dirty="0">
                <a:solidFill>
                  <a:srgbClr val="0C377B"/>
                </a:solidFill>
                <a:latin typeface="Arial"/>
              </a:rPr>
              <a:t>Travel arranger.</a:t>
            </a:r>
            <a:endParaRPr lang="en-US" sz="28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619512" y="1075291"/>
            <a:ext cx="5897881" cy="1991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Always</a:t>
            </a:r>
            <a:r>
              <a:rPr lang="en-US" sz="24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create a travel request if you have to go on a business trip</a:t>
            </a:r>
          </a:p>
          <a:p>
            <a:pPr marL="0">
              <a:lnSpc>
                <a:spcPct val="150000"/>
              </a:lnSpc>
            </a:pPr>
            <a:endParaRPr lang="en-US" sz="14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50000"/>
              </a:lnSpc>
            </a:pPr>
            <a:endParaRPr lang="en-US" sz="14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92" y="3252275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523487" y="3682541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555" y="4272551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20366</TotalTime>
  <Words>1742</Words>
  <Application>Microsoft Office PowerPoint</Application>
  <PresentationFormat>On-screen Show (4:3)</PresentationFormat>
  <Paragraphs>414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Wingdings</vt:lpstr>
      <vt:lpstr>Ubuntu</vt:lpstr>
      <vt:lpstr>ArialMT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533</cp:revision>
  <dcterms:modified xsi:type="dcterms:W3CDTF">2024-09-19T15:34:23Z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