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3"/>
  </p:notesMasterIdLst>
  <p:sldIdLst>
    <p:sldId id="312" r:id="rId3"/>
    <p:sldId id="738" r:id="rId4"/>
    <p:sldId id="713" r:id="rId5"/>
    <p:sldId id="714" r:id="rId6"/>
    <p:sldId id="259" r:id="rId7"/>
    <p:sldId id="441" r:id="rId8"/>
    <p:sldId id="339" r:id="rId9"/>
    <p:sldId id="724" r:id="rId10"/>
    <p:sldId id="722" r:id="rId11"/>
    <p:sldId id="732" r:id="rId12"/>
    <p:sldId id="263" r:id="rId13"/>
    <p:sldId id="735" r:id="rId14"/>
    <p:sldId id="482" r:id="rId15"/>
    <p:sldId id="737" r:id="rId16"/>
    <p:sldId id="347" r:id="rId17"/>
    <p:sldId id="345" r:id="rId18"/>
    <p:sldId id="733" r:id="rId19"/>
    <p:sldId id="272" r:id="rId20"/>
    <p:sldId id="726" r:id="rId21"/>
    <p:sldId id="466" r:id="rId2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39F7"/>
    <a:srgbClr val="C3D0E1"/>
    <a:srgbClr val="C4D1E2"/>
    <a:srgbClr val="1A237D"/>
    <a:srgbClr val="FFFFFF"/>
    <a:srgbClr val="5B9BD5"/>
    <a:srgbClr val="0000FF"/>
    <a:srgbClr val="CC0099"/>
    <a:srgbClr val="FF00F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60" autoAdjust="0"/>
    <p:restoredTop sz="96370" autoAdjust="0"/>
  </p:normalViewPr>
  <p:slideViewPr>
    <p:cSldViewPr snapToGrid="0">
      <p:cViewPr varScale="1">
        <p:scale>
          <a:sx n="83" d="100"/>
          <a:sy n="83" d="100"/>
        </p:scale>
        <p:origin x="8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1CB2D-68A9-4078-9574-57812D306A1D}" type="datetimeFigureOut">
              <a:rPr lang="en-GB" smtClean="0"/>
              <a:t>22/09/2024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07899-B236-4A46-B29C-1EAFCDDCC91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101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F6A7E5-1E7D-46BB-A40A-A067F2A1960D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2551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907899-B236-4A46-B29C-1EAFCDDCC91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8324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907899-B236-4A46-B29C-1EAFCDDCC91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946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32B632-25F6-4DF4-9F53-6F1690729F6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484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907899-B236-4A46-B29C-1EAFCDDCC91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5844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DEF55-6112-464A-9F4E-1177808C5989}" type="datetime1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493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E13EA-FCA3-4C3C-B691-AC3B3A49D651}" type="datetime1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94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83E8-3EE1-4123-9845-DAEC917B2FD0}" type="datetime1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399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0C6F7-3E86-4639-A684-C112F5763306}" type="datetime1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786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D1D0C-0DE6-4C4B-8328-5B46CA598433}" type="datetime1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960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858E4-0DCE-4EA9-AAE9-42998C7A51AE}" type="datetime1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5355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0CF56-C43B-48B0-8B65-E78EC4BDF38B}" type="datetime1">
              <a:rPr lang="en-GB" smtClean="0"/>
              <a:t>22/09/2024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415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3FD8-338F-4E1B-84B0-49DD5ECFB502}" type="datetime1">
              <a:rPr lang="en-GB" smtClean="0"/>
              <a:t>22/09/2024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9932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EE752-4F71-4DEF-AEA8-A95F69FADF07}" type="datetime1">
              <a:rPr lang="en-GB" smtClean="0"/>
              <a:t>22/09/2024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807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CAA7E-42D0-4D9A-AC4B-534B4A357EEE}" type="datetime1">
              <a:rPr lang="en-GB" smtClean="0"/>
              <a:t>22/09/2024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249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228D8-BF0F-48CD-8668-E013C3D8AD1E}" type="datetime1">
              <a:rPr lang="en-GB" smtClean="0"/>
              <a:t>22/09/2024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62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A9037-9D05-4FAA-89F8-1FB99EB7857F}" type="datetime1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8945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172BE-D482-4B36-8C62-678056F85EDE}" type="datetime1">
              <a:rPr lang="en-GB" smtClean="0"/>
              <a:t>22/09/2024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731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B7DB0-47F5-4086-ADF8-9760B5B13302}" type="datetime1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247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8995D-0ED8-4B74-8B53-A16A344E106B}" type="datetime1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4539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olo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Titolo</a:t>
            </a:r>
          </a:p>
        </p:txBody>
      </p:sp>
      <p:sp>
        <p:nvSpPr>
          <p:cNvPr id="43" name="Sottotitolo diapositiva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Sottotitolo diapositiva</a:t>
            </a:r>
          </a:p>
        </p:txBody>
      </p:sp>
      <p:sp>
        <p:nvSpPr>
          <p:cNvPr id="44" name="Corpo livello uno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Testo elenco puntato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826964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1211F-E119-42CB-A232-E6DDF1A22DD5}" type="datetime1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115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67F8F-70E3-4638-859F-45E90AB49FAE}" type="datetime1">
              <a:rPr lang="en-GB" smtClean="0"/>
              <a:t>22/09/2024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224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203A6-CD46-4D0D-8263-4133BFE0549B}" type="datetime1">
              <a:rPr lang="en-GB" smtClean="0"/>
              <a:t>22/09/2024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156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82A6-CA52-46FA-A52A-5D373F69812D}" type="datetime1">
              <a:rPr lang="en-GB" smtClean="0"/>
              <a:t>22/09/2024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252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93A90-F96D-45E4-B911-BCDD85BB2C4D}" type="datetime1">
              <a:rPr lang="en-GB" smtClean="0"/>
              <a:t>22/09/2024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850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0D809-525A-4DEE-8434-4098658DD818}" type="datetime1">
              <a:rPr lang="en-GB" smtClean="0"/>
              <a:t>22/09/2024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802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18BD3-9208-4E30-A86C-C5D5927D8867}" type="datetime1">
              <a:rPr lang="en-GB" smtClean="0"/>
              <a:t>22/09/2024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25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4425C-7F0A-4D83-BF29-01099DAB37DD}" type="datetime1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09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D6AD3-E9E8-43E9-930D-94709BD82297}" type="datetime1">
              <a:rPr lang="en-GB" smtClean="0"/>
              <a:t>22/09/2024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FF215-316F-4B65-BCDA-A765DC2D78E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160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4.pn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emf"/><Relationship Id="rId4" Type="http://schemas.openxmlformats.org/officeDocument/2006/relationships/image" Target="../media/image30.jpe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9.jpe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41.png"/><Relationship Id="rId7" Type="http://schemas.openxmlformats.org/officeDocument/2006/relationships/image" Target="../media/image45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4.png"/><Relationship Id="rId5" Type="http://schemas.openxmlformats.org/officeDocument/2006/relationships/image" Target="../media/image43.emf"/><Relationship Id="rId10" Type="http://schemas.openxmlformats.org/officeDocument/2006/relationships/image" Target="../media/image4.png"/><Relationship Id="rId4" Type="http://schemas.openxmlformats.org/officeDocument/2006/relationships/image" Target="../media/image42.png"/><Relationship Id="rId9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g"/><Relationship Id="rId9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.emf"/><Relationship Id="rId7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hyperlink" Target="http://www.eupraxia-project.e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4.png"/><Relationship Id="rId4" Type="http://schemas.openxmlformats.org/officeDocument/2006/relationships/image" Target="../media/image17.png"/><Relationship Id="rId9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jpeg"/><Relationship Id="rId11" Type="http://schemas.openxmlformats.org/officeDocument/2006/relationships/image" Target="../media/image28.jpeg"/><Relationship Id="rId5" Type="http://schemas.openxmlformats.org/officeDocument/2006/relationships/image" Target="../media/image24.jpeg"/><Relationship Id="rId10" Type="http://schemas.openxmlformats.org/officeDocument/2006/relationships/image" Target="../media/image4.png"/><Relationship Id="rId4" Type="http://schemas.openxmlformats.org/officeDocument/2006/relationships/image" Target="../media/image23.jpeg"/><Relationship Id="rId9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06F09FB-5787-F36A-AE3A-CB8BD33F1C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44" y="119879"/>
            <a:ext cx="1592191" cy="100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uPRAXIA | ESFRI Roadmap 2021">
            <a:extLst>
              <a:ext uri="{FF2B5EF4-FFF2-40B4-BE49-F238E27FC236}">
                <a16:creationId xmlns:a16="http://schemas.microsoft.com/office/drawing/2014/main" id="{199C76A3-1A2D-54C4-D703-C269A041E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9232" y="0"/>
            <a:ext cx="2268230" cy="97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8A8BD593-02E2-5859-F08C-5E7F6027A00D}"/>
              </a:ext>
            </a:extLst>
          </p:cNvPr>
          <p:cNvSpPr txBox="1">
            <a:spLocks/>
          </p:cNvSpPr>
          <p:nvPr/>
        </p:nvSpPr>
        <p:spPr>
          <a:xfrm>
            <a:off x="1443063" y="2346681"/>
            <a:ext cx="9771184" cy="104385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i="1" dirty="0"/>
              <a:t>David Alesini, INFN-LNF, Frascati</a:t>
            </a:r>
          </a:p>
          <a:p>
            <a:pPr marL="0" indent="0" algn="ctr">
              <a:buNone/>
            </a:pPr>
            <a:endParaRPr lang="en-GB" sz="2000" b="1" i="1" dirty="0"/>
          </a:p>
          <a:p>
            <a:pPr marL="0" indent="0" algn="ctr">
              <a:buNone/>
            </a:pPr>
            <a:r>
              <a:rPr lang="en-GB" sz="1700" i="1" dirty="0"/>
              <a:t>on behalf of the </a:t>
            </a:r>
            <a:r>
              <a:rPr lang="en-GB" sz="1700" i="1" dirty="0" err="1"/>
              <a:t>TeX</a:t>
            </a:r>
            <a:r>
              <a:rPr lang="en-GB" sz="1700" i="1" dirty="0"/>
              <a:t> technical team and the </a:t>
            </a:r>
            <a:r>
              <a:rPr lang="en-GB" sz="1700" i="1" dirty="0" err="1"/>
              <a:t>EuPRAXIA@SPARC_LAB</a:t>
            </a:r>
            <a:r>
              <a:rPr lang="en-GB" sz="1700" i="1" dirty="0"/>
              <a:t> RF team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FDB59C2-AA2E-F876-D33F-4DFCFA8D1BE8}"/>
              </a:ext>
            </a:extLst>
          </p:cNvPr>
          <p:cNvSpPr txBox="1"/>
          <p:nvPr/>
        </p:nvSpPr>
        <p:spPr>
          <a:xfrm>
            <a:off x="2907323" y="316695"/>
            <a:ext cx="657664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5400" b="1" dirty="0"/>
              <a:t>RF power for </a:t>
            </a:r>
            <a:r>
              <a:rPr lang="it-IT" sz="5400" b="1" dirty="0" err="1"/>
              <a:t>Eupraxia@SPARC_LAB</a:t>
            </a:r>
            <a:endParaRPr lang="en-US" sz="5400" b="1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EFE17E5-9397-1F12-7E03-3A108887CF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600" y="4296846"/>
            <a:ext cx="4803972" cy="256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38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181"/>
    </mc:Choice>
    <mc:Fallback xmlns="">
      <p:transition spd="slow" advTm="6018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magine 24" descr="Immagine che contiene macchina, Impianto elettrico, ingegneria, interno&#10;&#10;Descrizione generata automaticamente">
            <a:extLst>
              <a:ext uri="{FF2B5EF4-FFF2-40B4-BE49-F238E27FC236}">
                <a16:creationId xmlns:a16="http://schemas.microsoft.com/office/drawing/2014/main" id="{0D1A7B4F-F8D6-5AEB-0667-0DB944C266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4"/>
          <a:stretch/>
        </p:blipFill>
        <p:spPr>
          <a:xfrm>
            <a:off x="6678707" y="3226366"/>
            <a:ext cx="3128682" cy="2045578"/>
          </a:xfrm>
          <a:prstGeom prst="rect">
            <a:avLst/>
          </a:prstGeom>
        </p:spPr>
      </p:pic>
      <p:graphicFrame>
        <p:nvGraphicFramePr>
          <p:cNvPr id="21" name="Tabella 21">
            <a:extLst>
              <a:ext uri="{FF2B5EF4-FFF2-40B4-BE49-F238E27FC236}">
                <a16:creationId xmlns:a16="http://schemas.microsoft.com/office/drawing/2014/main" id="{0F747681-6E8D-C733-CC8C-546E767191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613355"/>
              </p:ext>
            </p:extLst>
          </p:nvPr>
        </p:nvGraphicFramePr>
        <p:xfrm>
          <a:off x="80684" y="1176748"/>
          <a:ext cx="6175737" cy="5484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5210">
                  <a:extLst>
                    <a:ext uri="{9D8B030D-6E8A-4147-A177-3AD203B41FA5}">
                      <a16:colId xmlns:a16="http://schemas.microsoft.com/office/drawing/2014/main" val="655753030"/>
                    </a:ext>
                  </a:extLst>
                </a:gridCol>
                <a:gridCol w="779159">
                  <a:extLst>
                    <a:ext uri="{9D8B030D-6E8A-4147-A177-3AD203B41FA5}">
                      <a16:colId xmlns:a16="http://schemas.microsoft.com/office/drawing/2014/main" val="2411289674"/>
                    </a:ext>
                  </a:extLst>
                </a:gridCol>
                <a:gridCol w="1094873">
                  <a:extLst>
                    <a:ext uri="{9D8B030D-6E8A-4147-A177-3AD203B41FA5}">
                      <a16:colId xmlns:a16="http://schemas.microsoft.com/office/drawing/2014/main" val="1798463704"/>
                    </a:ext>
                  </a:extLst>
                </a:gridCol>
                <a:gridCol w="1876927">
                  <a:extLst>
                    <a:ext uri="{9D8B030D-6E8A-4147-A177-3AD203B41FA5}">
                      <a16:colId xmlns:a16="http://schemas.microsoft.com/office/drawing/2014/main" val="2209108872"/>
                    </a:ext>
                  </a:extLst>
                </a:gridCol>
                <a:gridCol w="1359568">
                  <a:extLst>
                    <a:ext uri="{9D8B030D-6E8A-4147-A177-3AD203B41FA5}">
                      <a16:colId xmlns:a16="http://schemas.microsoft.com/office/drawing/2014/main" val="3158403553"/>
                    </a:ext>
                  </a:extLst>
                </a:gridCol>
              </a:tblGrid>
              <a:tr h="651589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COMPONENT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DESIGN BY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LEVEL OF POWER TO BE TESTED FOR EUPRAXIA MODULE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TEST DONE SO FAR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669866"/>
                  </a:ext>
                </a:extLst>
              </a:tr>
              <a:tr h="65158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Pump units (rect. Wav.)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CERN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Fabricated and installed @ TEX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 MW 1.5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s and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70-35 MW 0.13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s Compressed pulse 100 Hz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</a:rPr>
                        <a:t>45 MW, 1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s, 50 Hz,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P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avg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 = 2.25 kW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973554"/>
                  </a:ext>
                </a:extLst>
              </a:tr>
              <a:tr h="65158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Directional coupler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CERN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Fabricated and installed @ TEX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 MW 1.5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s and 7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0-35 MW 0.13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s compressed pulse 100 Hz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</a:rPr>
                        <a:t>45 MW, 1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s, 50 Hz,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P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avg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 = 2.25 kW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5376071"/>
                  </a:ext>
                </a:extLst>
              </a:tr>
              <a:tr h="65158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Splitter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CERN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Fabricated and installed @ TEX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7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0-35 MW, 0.13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s Compressed pulse 100 Hz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</a:rPr>
                        <a:t>35 MW, 0.6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s, 50 Hz,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P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avg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 = 1 kW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9280304"/>
                  </a:ext>
                </a:extLst>
              </a:tr>
              <a:tr h="65158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RF load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CERN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Fabricated and installed @ TEX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18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-9 MW 0.13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s compressed pulse 100 Hz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</a:rPr>
                        <a:t>17 MW, 0.6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s, 50 Hz,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P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avg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 = 0.5 kW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6502509"/>
                  </a:ext>
                </a:extLst>
              </a:tr>
              <a:tr h="65158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Mode converter circular/</a:t>
                      </a:r>
                      <a:r>
                        <a:rPr lang="en-GB" sz="12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rect</a:t>
                      </a:r>
                      <a:endParaRPr lang="en-GB" sz="1200" b="1" dirty="0"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Fabricated and Installed @ TEX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 MW 1.5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s 100 Hz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</a:rPr>
                        <a:t>35 MW, 1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s, 50 Hz,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P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avg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 = 1.75 kW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201179"/>
                  </a:ext>
                </a:extLst>
              </a:tr>
              <a:tr h="65158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Pump unit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(circ. </a:t>
                      </a:r>
                      <a:r>
                        <a:rPr lang="en-GB" sz="12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Waveg</a:t>
                      </a:r>
                      <a:r>
                        <a:rPr lang="en-GB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INFN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Fabricated and Installed @ TEX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25 MW 1.5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s 100 Hz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just"/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</a:rPr>
                        <a:t>35 MW, 1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s, 50 Hz,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P</a:t>
                      </a:r>
                      <a:r>
                        <a:rPr lang="en-US" sz="1200" baseline="-25000" dirty="0" err="1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avg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+mn-lt"/>
                          <a:sym typeface="Symbol" panose="05050102010706020507" pitchFamily="18" charset="2"/>
                        </a:rPr>
                        <a:t> = 1.75 kW</a:t>
                      </a:r>
                      <a:endParaRPr lang="en-US" sz="1200" dirty="0">
                        <a:solidFill>
                          <a:schemeClr val="tx1"/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769640"/>
                  </a:ext>
                </a:extLst>
              </a:tr>
              <a:tr h="46154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3dB hybrid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CERN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Delivered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140-70 MW 0.13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s Compressed pulse 100 Hz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8374535"/>
                  </a:ext>
                </a:extLst>
              </a:tr>
              <a:tr h="461542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BOC pulse </a:t>
                      </a:r>
                      <a:r>
                        <a:rPr lang="en-GB" sz="1200" b="1" dirty="0" err="1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compr</a:t>
                      </a:r>
                      <a:r>
                        <a:rPr lang="en-GB" sz="1200" b="1" dirty="0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PSI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Delivered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140-70 MW 0.13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s Compressed pulse 100 Hz</a:t>
                      </a:r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978565"/>
                  </a:ext>
                </a:extLst>
              </a:tr>
            </a:tbl>
          </a:graphicData>
        </a:graphic>
      </p:graphicFrame>
      <p:pic>
        <p:nvPicPr>
          <p:cNvPr id="23" name="Immagine 22" descr="Immagine che contiene interni, mugnaio&#10;&#10;Descrizione generata automaticamente">
            <a:extLst>
              <a:ext uri="{FF2B5EF4-FFF2-40B4-BE49-F238E27FC236}">
                <a16:creationId xmlns:a16="http://schemas.microsoft.com/office/drawing/2014/main" id="{D99064DA-6EAD-2DEE-B4FD-6459993FD32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7" b="32284"/>
          <a:stretch/>
        </p:blipFill>
        <p:spPr>
          <a:xfrm>
            <a:off x="6686836" y="1190509"/>
            <a:ext cx="2160000" cy="1981205"/>
          </a:xfrm>
          <a:prstGeom prst="rect">
            <a:avLst/>
          </a:prstGeom>
        </p:spPr>
      </p:pic>
      <p:pic>
        <p:nvPicPr>
          <p:cNvPr id="5" name="Immagine 4" descr="Immagine che contiene interni, attrezzatura&#10;&#10;Descrizione generata automaticamente">
            <a:extLst>
              <a:ext uri="{FF2B5EF4-FFF2-40B4-BE49-F238E27FC236}">
                <a16:creationId xmlns:a16="http://schemas.microsoft.com/office/drawing/2014/main" id="{C3309FFB-7DC8-4FFB-6897-617AB33D9B3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0" r="21128" b="5380"/>
          <a:stretch/>
        </p:blipFill>
        <p:spPr>
          <a:xfrm>
            <a:off x="10372726" y="1045720"/>
            <a:ext cx="1693316" cy="2449785"/>
          </a:xfrm>
          <a:prstGeom prst="rect">
            <a:avLst/>
          </a:prstGeom>
        </p:spPr>
      </p:pic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8157508F-38E1-9455-EBB7-BC688D28BAC9}"/>
              </a:ext>
            </a:extLst>
          </p:cNvPr>
          <p:cNvCxnSpPr>
            <a:cxnSpLocks/>
          </p:cNvCxnSpPr>
          <p:nvPr/>
        </p:nvCxnSpPr>
        <p:spPr>
          <a:xfrm flipV="1">
            <a:off x="6244389" y="1905182"/>
            <a:ext cx="1976246" cy="886144"/>
          </a:xfrm>
          <a:prstGeom prst="straightConnector1">
            <a:avLst/>
          </a:prstGeom>
          <a:ln w="2857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EE5BB1F5-09BB-8C37-B8F8-E120BB81309B}"/>
              </a:ext>
            </a:extLst>
          </p:cNvPr>
          <p:cNvCxnSpPr>
            <a:cxnSpLocks/>
          </p:cNvCxnSpPr>
          <p:nvPr/>
        </p:nvCxnSpPr>
        <p:spPr>
          <a:xfrm flipV="1">
            <a:off x="6244389" y="1842429"/>
            <a:ext cx="1223211" cy="263097"/>
          </a:xfrm>
          <a:prstGeom prst="straightConnector1">
            <a:avLst/>
          </a:prstGeom>
          <a:ln w="2857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73F31730-7E64-E40D-63D8-6BA1AAFC21CF}"/>
              </a:ext>
            </a:extLst>
          </p:cNvPr>
          <p:cNvCxnSpPr>
            <a:cxnSpLocks/>
          </p:cNvCxnSpPr>
          <p:nvPr/>
        </p:nvCxnSpPr>
        <p:spPr>
          <a:xfrm flipV="1">
            <a:off x="6256421" y="2316998"/>
            <a:ext cx="4516354" cy="1087939"/>
          </a:xfrm>
          <a:prstGeom prst="straightConnector1">
            <a:avLst/>
          </a:prstGeom>
          <a:ln w="2857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5C8360CA-509C-2A9F-5D3F-ECF451621885}"/>
              </a:ext>
            </a:extLst>
          </p:cNvPr>
          <p:cNvSpPr/>
          <p:nvPr/>
        </p:nvSpPr>
        <p:spPr>
          <a:xfrm>
            <a:off x="565485" y="0"/>
            <a:ext cx="1040731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400" b="1" i="0" cap="all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 AND REALIZATION OF X-band WAVEGUIDE COMPONENTS</a:t>
            </a:r>
            <a:endParaRPr lang="en-GB" sz="3400" b="1" cap="all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27D9FC5C-3150-AA6A-3C0E-57F6DD4147DD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6256421" y="2792688"/>
            <a:ext cx="4680521" cy="1126163"/>
          </a:xfrm>
          <a:prstGeom prst="straightConnector1">
            <a:avLst/>
          </a:prstGeom>
          <a:ln w="2857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858F6337-ABC3-65CE-A105-0236BE95BBAA}"/>
              </a:ext>
            </a:extLst>
          </p:cNvPr>
          <p:cNvCxnSpPr>
            <a:cxnSpLocks/>
          </p:cNvCxnSpPr>
          <p:nvPr/>
        </p:nvCxnSpPr>
        <p:spPr>
          <a:xfrm flipV="1">
            <a:off x="6256421" y="4253935"/>
            <a:ext cx="1560803" cy="498539"/>
          </a:xfrm>
          <a:prstGeom prst="straightConnector1">
            <a:avLst/>
          </a:prstGeom>
          <a:ln w="2857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12E39CC3-0F8E-6215-0236-A20450B6B8E9}"/>
              </a:ext>
            </a:extLst>
          </p:cNvPr>
          <p:cNvCxnSpPr>
            <a:cxnSpLocks/>
          </p:cNvCxnSpPr>
          <p:nvPr/>
        </p:nvCxnSpPr>
        <p:spPr>
          <a:xfrm flipV="1">
            <a:off x="6256421" y="4280829"/>
            <a:ext cx="2000073" cy="1145413"/>
          </a:xfrm>
          <a:prstGeom prst="straightConnector1">
            <a:avLst/>
          </a:prstGeom>
          <a:ln w="2857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Immagine 27" descr="Immagine che contiene Trasparenza, Materiali da imballaggio, plastica, Pellicola trasparente&#10;&#10;Descrizione generata automaticamente">
            <a:extLst>
              <a:ext uri="{FF2B5EF4-FFF2-40B4-BE49-F238E27FC236}">
                <a16:creationId xmlns:a16="http://schemas.microsoft.com/office/drawing/2014/main" id="{FED7D949-4920-FB75-1A3A-17C2AA478F0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0" t="14110" r="13921" b="16856"/>
          <a:stretch/>
        </p:blipFill>
        <p:spPr>
          <a:xfrm>
            <a:off x="6837206" y="5589676"/>
            <a:ext cx="1703917" cy="1095375"/>
          </a:xfrm>
          <a:prstGeom prst="rect">
            <a:avLst/>
          </a:prstGeom>
        </p:spPr>
      </p:pic>
      <p:pic>
        <p:nvPicPr>
          <p:cNvPr id="41" name="Immagine 40" descr="Immagine che contiene acciaio, ingegneria, tubo, industria&#10;&#10;Descrizione generata automaticamente">
            <a:extLst>
              <a:ext uri="{FF2B5EF4-FFF2-40B4-BE49-F238E27FC236}">
                <a16:creationId xmlns:a16="http://schemas.microsoft.com/office/drawing/2014/main" id="{9D6E86DD-3B09-F33E-A75F-46D2B186C5E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8" t="23462" r="37710" b="39344"/>
          <a:stretch/>
        </p:blipFill>
        <p:spPr>
          <a:xfrm>
            <a:off x="10096501" y="5582652"/>
            <a:ext cx="2095499" cy="1275348"/>
          </a:xfrm>
          <a:prstGeom prst="rect">
            <a:avLst/>
          </a:prstGeom>
        </p:spPr>
      </p:pic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606AB1CE-C57B-82C6-3CB5-841128DFD3D7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6232358" y="6027821"/>
            <a:ext cx="604848" cy="109543"/>
          </a:xfrm>
          <a:prstGeom prst="straightConnector1">
            <a:avLst/>
          </a:prstGeom>
          <a:ln w="2857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DC1C80A0-B046-CF51-3E17-2B83933692AF}"/>
              </a:ext>
            </a:extLst>
          </p:cNvPr>
          <p:cNvCxnSpPr>
            <a:cxnSpLocks/>
            <a:endCxn id="41" idx="1"/>
          </p:cNvCxnSpPr>
          <p:nvPr/>
        </p:nvCxnSpPr>
        <p:spPr>
          <a:xfrm flipV="1">
            <a:off x="6256421" y="6220326"/>
            <a:ext cx="3840080" cy="240632"/>
          </a:xfrm>
          <a:prstGeom prst="straightConnector1">
            <a:avLst/>
          </a:prstGeom>
          <a:ln w="2857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magine 2">
            <a:extLst>
              <a:ext uri="{FF2B5EF4-FFF2-40B4-BE49-F238E27FC236}">
                <a16:creationId xmlns:a16="http://schemas.microsoft.com/office/drawing/2014/main" id="{E4D787CA-5124-D110-B9C8-A767832519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9836098" y="3523724"/>
            <a:ext cx="1237129" cy="116355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06397B6-6103-7EB7-157F-72919B72B6B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5320"/>
          <a:stretch/>
        </p:blipFill>
        <p:spPr>
          <a:xfrm>
            <a:off x="11030334" y="3508956"/>
            <a:ext cx="1057836" cy="104003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EE204FF-F59C-F72E-A86E-4EF17A007CD5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2624"/>
          <a:stretch/>
        </p:blipFill>
        <p:spPr>
          <a:xfrm rot="5400000">
            <a:off x="10836795" y="4478024"/>
            <a:ext cx="1024646" cy="1138983"/>
          </a:xfrm>
          <a:prstGeom prst="rect">
            <a:avLst/>
          </a:prstGeom>
        </p:spPr>
      </p:pic>
      <p:pic>
        <p:nvPicPr>
          <p:cNvPr id="11" name="Immagine 10" descr="Immagine che contiene ingranaggio&#10;&#10;Descrizione generata automaticamente">
            <a:extLst>
              <a:ext uri="{FF2B5EF4-FFF2-40B4-BE49-F238E27FC236}">
                <a16:creationId xmlns:a16="http://schemas.microsoft.com/office/drawing/2014/main" id="{5DF577C3-7267-2BCF-C5C7-205D26684E23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5483" y="1062498"/>
            <a:ext cx="1365731" cy="1045059"/>
          </a:xfrm>
          <a:prstGeom prst="rect">
            <a:avLst/>
          </a:prstGeom>
        </p:spPr>
      </p:pic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BCED6CD3-EB79-92AC-DA30-D66D4F0A0735}"/>
              </a:ext>
            </a:extLst>
          </p:cNvPr>
          <p:cNvCxnSpPr>
            <a:cxnSpLocks/>
            <a:stCxn id="21" idx="3"/>
            <a:endCxn id="11" idx="1"/>
          </p:cNvCxnSpPr>
          <p:nvPr/>
        </p:nvCxnSpPr>
        <p:spPr>
          <a:xfrm flipV="1">
            <a:off x="6256421" y="1585028"/>
            <a:ext cx="2699062" cy="2333823"/>
          </a:xfrm>
          <a:prstGeom prst="straightConnector1">
            <a:avLst/>
          </a:prstGeom>
          <a:ln w="28575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>
            <a:extLst>
              <a:ext uri="{FF2B5EF4-FFF2-40B4-BE49-F238E27FC236}">
                <a16:creationId xmlns:a16="http://schemas.microsoft.com/office/drawing/2014/main" id="{1211A92D-7E5B-4719-3D5A-117BEA5BA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12" name="Picture 4" descr="EuPRAXIA | ESFRI Roadmap 2021">
            <a:extLst>
              <a:ext uri="{FF2B5EF4-FFF2-40B4-BE49-F238E27FC236}">
                <a16:creationId xmlns:a16="http://schemas.microsoft.com/office/drawing/2014/main" id="{78AB6AAA-C0EC-7B16-6F7E-3A9E1E3E6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6144" y="0"/>
            <a:ext cx="1740060" cy="747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0692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magine 40" descr="Immagine che contiene schermata, design&#10;&#10;Descrizione generata automaticamente">
            <a:extLst>
              <a:ext uri="{FF2B5EF4-FFF2-40B4-BE49-F238E27FC236}">
                <a16:creationId xmlns:a16="http://schemas.microsoft.com/office/drawing/2014/main" id="{64455A78-5E41-6FD0-1932-C5F5F9B5C6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13"/>
          <a:stretch/>
        </p:blipFill>
        <p:spPr>
          <a:xfrm>
            <a:off x="7395265" y="3741738"/>
            <a:ext cx="4689535" cy="3116262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3FA2743B-2B9D-4CCA-B4B4-EC9C595CD489}"/>
              </a:ext>
            </a:extLst>
          </p:cNvPr>
          <p:cNvSpPr/>
          <p:nvPr/>
        </p:nvSpPr>
        <p:spPr>
          <a:xfrm>
            <a:off x="-1" y="-18749"/>
            <a:ext cx="12192000" cy="7480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624C08F9-FC82-4961-8075-10E8126BF74A}"/>
              </a:ext>
            </a:extLst>
          </p:cNvPr>
          <p:cNvSpPr/>
          <p:nvPr/>
        </p:nvSpPr>
        <p:spPr>
          <a:xfrm>
            <a:off x="1" y="34566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TEX Upgrade with new Power Sources</a:t>
            </a:r>
            <a:endParaRPr kumimoji="0" lang="en-GB" sz="3600" b="1" i="0" u="none" strike="noStrike" kern="1200" cap="all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A2F585C1-115E-4983-AF63-12545B58E812}"/>
              </a:ext>
            </a:extLst>
          </p:cNvPr>
          <p:cNvSpPr/>
          <p:nvPr/>
        </p:nvSpPr>
        <p:spPr>
          <a:xfrm>
            <a:off x="0" y="779602"/>
            <a:ext cx="4201609" cy="5979786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90000"/>
              </a:lnSpc>
              <a:buClr>
                <a:srgbClr val="4196B4"/>
              </a:buClr>
              <a:defRPr/>
            </a:pPr>
            <a:r>
              <a:rPr kumimoji="0" lang="it-IT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Currently</a:t>
            </a:r>
            <a:r>
              <a:rPr kumimoji="0" lang="it-I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lang="it-IT" sz="1500" dirty="0">
                <a:solidFill>
                  <a:prstClr val="black"/>
                </a:solidFill>
              </a:rPr>
              <a:t>t</a:t>
            </a:r>
            <a:r>
              <a:rPr kumimoji="0" lang="it-I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he </a:t>
            </a:r>
            <a:r>
              <a:rPr lang="it-IT" sz="1500" dirty="0">
                <a:solidFill>
                  <a:prstClr val="black"/>
                </a:solidFill>
              </a:rPr>
              <a:t>test </a:t>
            </a:r>
            <a:r>
              <a:rPr kumimoji="0" lang="it-I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stand TEX </a:t>
            </a:r>
            <a:r>
              <a:rPr kumimoji="0" lang="it-IT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is</a:t>
            </a:r>
            <a:r>
              <a:rPr kumimoji="0" lang="it-I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it-IT" sz="15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based</a:t>
            </a:r>
            <a:r>
              <a:rPr kumimoji="0" lang="it-I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on </a:t>
            </a:r>
            <a:r>
              <a:rPr kumimoji="0" lang="it-I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CPI VKX8311A</a:t>
            </a:r>
            <a:r>
              <a:rPr kumimoji="0" lang="it-IT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Klystron </a:t>
            </a:r>
            <a:r>
              <a:rPr kumimoji="0" lang="it-I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on </a:t>
            </a:r>
            <a:r>
              <a:rPr kumimoji="0" lang="it-IT" sz="15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loan</a:t>
            </a:r>
            <a:r>
              <a:rPr kumimoji="0" lang="it-IT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from CERN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already 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commissioned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and </a:t>
            </a: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in operation.</a:t>
            </a:r>
            <a:endParaRPr lang="en-US" sz="1500" b="1" dirty="0">
              <a:solidFill>
                <a:prstClr val="black"/>
              </a:solidFill>
            </a:endParaRPr>
          </a:p>
          <a:p>
            <a:pPr algn="just">
              <a:lnSpc>
                <a:spcPct val="90000"/>
              </a:lnSpc>
              <a:buClr>
                <a:srgbClr val="4196B4"/>
              </a:buClr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Three other klystrons are being installed at TEX: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>
                <a:srgbClr val="4196B4"/>
              </a:buClr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>
                <a:srgbClr val="4196B4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3939F7"/>
                </a:solidFill>
                <a:effectLst/>
                <a:uLnTx/>
                <a:uFillTx/>
                <a:ea typeface="+mn-ea"/>
                <a:cs typeface="+mn-cs"/>
              </a:rPr>
              <a:t>CANON X Band 25 MW, 400 Hz </a:t>
            </a:r>
            <a:r>
              <a:rPr kumimoji="0" lang="it-IT" sz="1500" b="1" i="0" u="none" strike="noStrike" kern="1200" cap="none" spc="0" normalizeH="0" baseline="0" noProof="0" dirty="0">
                <a:ln>
                  <a:noFill/>
                </a:ln>
                <a:solidFill>
                  <a:srgbClr val="3939F7"/>
                </a:solidFill>
                <a:effectLst/>
                <a:uLnTx/>
                <a:uFillTx/>
                <a:ea typeface="+mn-ea"/>
                <a:cs typeface="+mn-cs"/>
              </a:rPr>
              <a:t>E37119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3939F7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1" algn="just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>
                <a:srgbClr val="4196B4"/>
              </a:buClr>
              <a:buSzTx/>
              <a:tabLst/>
              <a:defRPr/>
            </a:pPr>
            <a:r>
              <a:rPr lang="en-US" sz="1500" b="1" dirty="0"/>
              <a:t>Status</a:t>
            </a:r>
            <a:r>
              <a:rPr lang="en-US" sz="1500" dirty="0"/>
              <a:t>: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771525" lvl="2" indent="-342900" algn="just">
              <a:lnSpc>
                <a:spcPct val="90000"/>
              </a:lnSpc>
              <a:buClr>
                <a:srgbClr val="4196B4"/>
              </a:buClr>
              <a:buFont typeface="Arial" panose="020B0604020202020204" pitchFamily="34" charset="0"/>
              <a:buChar char="•"/>
              <a:defRPr/>
            </a:pPr>
            <a:r>
              <a:rPr kumimoji="0" lang="it-IT" sz="15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FAT of the klystron </a:t>
            </a:r>
            <a:r>
              <a:rPr kumimoji="0" lang="it-IT" sz="15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done</a:t>
            </a:r>
            <a:r>
              <a:rPr kumimoji="0" lang="it-IT" sz="15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it-IT" sz="15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@ CANON on a PFN modulator </a:t>
            </a:r>
            <a:r>
              <a:rPr kumimoji="0" lang="it-IT" sz="15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11/2023, 25 MW, 10 Hz, t=1.5us</a:t>
            </a:r>
          </a:p>
          <a:p>
            <a:pPr marL="771525" lvl="2" indent="-342900" algn="just">
              <a:lnSpc>
                <a:spcPct val="90000"/>
              </a:lnSpc>
              <a:buClr>
                <a:srgbClr val="4196B4"/>
              </a:buClr>
              <a:buFont typeface="Arial" panose="020B0604020202020204" pitchFamily="34" charset="0"/>
              <a:buChar char="•"/>
              <a:defRPr/>
            </a:pPr>
            <a:r>
              <a:rPr lang="it-IT" sz="1500" i="1" dirty="0">
                <a:solidFill>
                  <a:prstClr val="black"/>
                </a:solidFill>
              </a:rPr>
              <a:t>FAT of the RF source @Scandinova 05/2024, full power in </a:t>
            </a:r>
            <a:r>
              <a:rPr lang="it-IT" sz="1500" i="1" dirty="0" err="1">
                <a:solidFill>
                  <a:prstClr val="black"/>
                </a:solidFill>
              </a:rPr>
              <a:t>diode</a:t>
            </a:r>
            <a:r>
              <a:rPr lang="it-IT" sz="1500" i="1" dirty="0">
                <a:solidFill>
                  <a:prstClr val="black"/>
                </a:solidFill>
              </a:rPr>
              <a:t> mode </a:t>
            </a:r>
          </a:p>
          <a:p>
            <a:pPr marL="771525" lvl="2" indent="-342900" algn="just">
              <a:lnSpc>
                <a:spcPct val="90000"/>
              </a:lnSpc>
              <a:buClr>
                <a:srgbClr val="4196B4"/>
              </a:buClr>
              <a:buFont typeface="Arial" panose="020B0604020202020204" pitchFamily="34" charset="0"/>
              <a:buChar char="•"/>
              <a:defRPr/>
            </a:pPr>
            <a:r>
              <a:rPr lang="en-US" sz="1500" i="1" dirty="0"/>
              <a:t>Modulator and klystron positioned at TEX</a:t>
            </a:r>
          </a:p>
          <a:p>
            <a:pPr marR="0" lvl="1" algn="just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>
                <a:srgbClr val="4196B4"/>
              </a:buClr>
              <a:buSzTx/>
              <a:tabLst/>
              <a:defRPr/>
            </a:pPr>
            <a:endParaRPr lang="en-US" sz="1500" dirty="0"/>
          </a:p>
          <a:p>
            <a:pPr marL="342900" marR="0" lvl="1" indent="-342900" algn="just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>
                <a:srgbClr val="4196B4"/>
              </a:buClr>
              <a:buSzTx/>
              <a:buAutoNum type="arabicPeriod" startAt="3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3939F7"/>
                </a:solidFill>
                <a:effectLst/>
                <a:uLnTx/>
                <a:uFillTx/>
                <a:ea typeface="+mn-ea"/>
                <a:cs typeface="+mn-cs"/>
              </a:rPr>
              <a:t>CANON C Band </a:t>
            </a:r>
            <a:r>
              <a:rPr lang="en-US" sz="1500" b="1" u="none" strike="noStrike" kern="1200" baseline="0" dirty="0">
                <a:solidFill>
                  <a:srgbClr val="3939F7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E37217</a:t>
            </a:r>
          </a:p>
          <a:p>
            <a:pPr marR="0" lvl="1" algn="just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>
                <a:srgbClr val="4196B4"/>
              </a:buClr>
              <a:buSzTx/>
              <a:tabLst/>
              <a:defRPr/>
            </a:pPr>
            <a:r>
              <a:rPr lang="en-US" sz="1500" b="1" dirty="0"/>
              <a:t>Status</a:t>
            </a:r>
            <a:r>
              <a:rPr lang="en-US" sz="1500" dirty="0"/>
              <a:t>: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771525" lvl="2" indent="-342900" algn="just">
              <a:lnSpc>
                <a:spcPct val="90000"/>
              </a:lnSpc>
              <a:buClr>
                <a:srgbClr val="4196B4"/>
              </a:buClr>
              <a:buFont typeface="Arial" panose="020B0604020202020204" pitchFamily="34" charset="0"/>
              <a:buChar char="•"/>
              <a:defRPr/>
            </a:pPr>
            <a:r>
              <a:rPr kumimoji="0" lang="it-IT" sz="15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FAT of the klystron </a:t>
            </a:r>
            <a:r>
              <a:rPr kumimoji="0" lang="it-IT" sz="15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done</a:t>
            </a:r>
            <a:r>
              <a:rPr kumimoji="0" lang="it-IT" sz="15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it-IT" sz="15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@ CANON on a PFN modulator </a:t>
            </a:r>
            <a:r>
              <a:rPr kumimoji="0" lang="it-IT" sz="15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11/2023, 20 MW, 10 Hz, t=2.5us</a:t>
            </a:r>
          </a:p>
          <a:p>
            <a:pPr marL="771525" lvl="2" indent="-342900" algn="just">
              <a:lnSpc>
                <a:spcPct val="90000"/>
              </a:lnSpc>
              <a:buClr>
                <a:srgbClr val="4196B4"/>
              </a:buClr>
              <a:buFont typeface="Arial" panose="020B0604020202020204" pitchFamily="34" charset="0"/>
              <a:buChar char="•"/>
              <a:defRPr/>
            </a:pPr>
            <a:r>
              <a:rPr lang="it-IT" sz="1500" i="1" dirty="0">
                <a:solidFill>
                  <a:prstClr val="black"/>
                </a:solidFill>
              </a:rPr>
              <a:t>FAT of the RF source @Scandinova 05/2024, full power in </a:t>
            </a:r>
            <a:r>
              <a:rPr lang="it-IT" sz="1500" i="1" dirty="0" err="1">
                <a:solidFill>
                  <a:prstClr val="black"/>
                </a:solidFill>
              </a:rPr>
              <a:t>diode</a:t>
            </a:r>
            <a:r>
              <a:rPr lang="it-IT" sz="1500" i="1" dirty="0">
                <a:solidFill>
                  <a:prstClr val="black"/>
                </a:solidFill>
              </a:rPr>
              <a:t> mode </a:t>
            </a:r>
          </a:p>
          <a:p>
            <a:pPr marL="771525" lvl="2" indent="-342900" algn="just">
              <a:lnSpc>
                <a:spcPct val="90000"/>
              </a:lnSpc>
              <a:buClr>
                <a:srgbClr val="4196B4"/>
              </a:buClr>
              <a:buFont typeface="Arial" panose="020B0604020202020204" pitchFamily="34" charset="0"/>
              <a:buChar char="•"/>
              <a:defRPr/>
            </a:pPr>
            <a:r>
              <a:rPr lang="en-US" sz="1500" i="1" dirty="0"/>
              <a:t>Modulator and klystron positioned at TEX</a:t>
            </a:r>
          </a:p>
          <a:p>
            <a:pPr marL="771525" lvl="2" indent="-342900" algn="just">
              <a:lnSpc>
                <a:spcPct val="90000"/>
              </a:lnSpc>
              <a:buClr>
                <a:srgbClr val="4196B4"/>
              </a:buClr>
              <a:buFont typeface="Arial" panose="020B0604020202020204" pitchFamily="34" charset="0"/>
              <a:buChar char="•"/>
              <a:defRPr/>
            </a:pPr>
            <a:endParaRPr lang="en-US" sz="1500" i="1" dirty="0"/>
          </a:p>
          <a:p>
            <a:pPr marL="342900" marR="0" lvl="0" indent="-342900" algn="just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>
                <a:srgbClr val="4196B4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3939F7"/>
                </a:solidFill>
                <a:effectLst/>
                <a:uLnTx/>
                <a:uFillTx/>
                <a:ea typeface="+mn-ea"/>
                <a:cs typeface="+mn-cs"/>
              </a:rPr>
              <a:t>CPI X Band 50 MW, 100 Hz High efficiency VKX8311HE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lang="en-US" sz="1500" b="1" dirty="0"/>
          </a:p>
          <a:p>
            <a:pPr marR="0" lvl="1" algn="just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>
                <a:srgbClr val="4196B4"/>
              </a:buClr>
              <a:buSzTx/>
              <a:tabLst/>
              <a:defRPr/>
            </a:pPr>
            <a:r>
              <a:rPr lang="en-US" sz="1500" b="1" dirty="0"/>
              <a:t>Status</a:t>
            </a:r>
            <a:r>
              <a:rPr lang="en-US" sz="1500" dirty="0"/>
              <a:t>: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>
                <a:srgbClr val="4196B4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500" dirty="0">
                <a:solidFill>
                  <a:prstClr val="black"/>
                </a:solidFill>
              </a:rPr>
              <a:t>Tender has been done, realization </a:t>
            </a:r>
            <a:r>
              <a:rPr kumimoji="0" lang="en-US" sz="15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phase (expected delivery from CPI Sept 2025)</a:t>
            </a:r>
          </a:p>
          <a:p>
            <a:pPr marL="771525" lvl="2" indent="-342900" algn="just">
              <a:lnSpc>
                <a:spcPct val="90000"/>
              </a:lnSpc>
              <a:buClr>
                <a:srgbClr val="4196B4"/>
              </a:buClr>
              <a:buFont typeface="Arial" panose="020B0604020202020204" pitchFamily="34" charset="0"/>
              <a:buChar char="•"/>
              <a:defRPr/>
            </a:pPr>
            <a:endParaRPr lang="en-US" sz="1500" i="1" dirty="0"/>
          </a:p>
          <a:p>
            <a:pPr marL="342900" marR="0" lvl="1" indent="-342900" algn="just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>
                <a:srgbClr val="4196B4"/>
              </a:buClr>
              <a:buSzTx/>
              <a:buAutoNum type="arabicPeriod" startAt="3"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742950" marR="0" lvl="1" indent="-285750" algn="just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>
                <a:srgbClr val="4196B4"/>
              </a:buClr>
              <a:buSzTx/>
              <a:buFont typeface="Cambria Math" panose="02040503050406030204" pitchFamily="18" charset="0"/>
              <a:buChar char="»"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2" name="Segnaposto contenuto 3">
            <a:extLst>
              <a:ext uri="{FF2B5EF4-FFF2-40B4-BE49-F238E27FC236}">
                <a16:creationId xmlns:a16="http://schemas.microsoft.com/office/drawing/2014/main" id="{6B0E4519-46DF-53EC-E421-58FA69A814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9768830"/>
              </p:ext>
            </p:extLst>
          </p:nvPr>
        </p:nvGraphicFramePr>
        <p:xfrm>
          <a:off x="6293224" y="779434"/>
          <a:ext cx="5820832" cy="288798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065763">
                  <a:extLst>
                    <a:ext uri="{9D8B030D-6E8A-4147-A177-3AD203B41FA5}">
                      <a16:colId xmlns:a16="http://schemas.microsoft.com/office/drawing/2014/main" val="3812762244"/>
                    </a:ext>
                  </a:extLst>
                </a:gridCol>
                <a:gridCol w="428308">
                  <a:extLst>
                    <a:ext uri="{9D8B030D-6E8A-4147-A177-3AD203B41FA5}">
                      <a16:colId xmlns:a16="http://schemas.microsoft.com/office/drawing/2014/main" val="1672546686"/>
                    </a:ext>
                  </a:extLst>
                </a:gridCol>
                <a:gridCol w="881704">
                  <a:extLst>
                    <a:ext uri="{9D8B030D-6E8A-4147-A177-3AD203B41FA5}">
                      <a16:colId xmlns:a16="http://schemas.microsoft.com/office/drawing/2014/main" val="3280528503"/>
                    </a:ext>
                  </a:extLst>
                </a:gridCol>
                <a:gridCol w="1038636">
                  <a:extLst>
                    <a:ext uri="{9D8B030D-6E8A-4147-A177-3AD203B41FA5}">
                      <a16:colId xmlns:a16="http://schemas.microsoft.com/office/drawing/2014/main" val="36051935"/>
                    </a:ext>
                  </a:extLst>
                </a:gridCol>
                <a:gridCol w="767189">
                  <a:extLst>
                    <a:ext uri="{9D8B030D-6E8A-4147-A177-3AD203B41FA5}">
                      <a16:colId xmlns:a16="http://schemas.microsoft.com/office/drawing/2014/main" val="4136536660"/>
                    </a:ext>
                  </a:extLst>
                </a:gridCol>
                <a:gridCol w="639232">
                  <a:extLst>
                    <a:ext uri="{9D8B030D-6E8A-4147-A177-3AD203B41FA5}">
                      <a16:colId xmlns:a16="http://schemas.microsoft.com/office/drawing/2014/main" val="42035510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Parameter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Canon E37119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CPI</a:t>
                      </a:r>
                    </a:p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VKX8311HE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CPI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VKX8311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Canon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E37217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1935813"/>
                  </a:ext>
                </a:extLst>
              </a:tr>
              <a:tr h="18510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Frequency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MHz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11994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5712</a:t>
                      </a:r>
                      <a:endParaRPr lang="it-IT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237111"/>
                  </a:ext>
                </a:extLst>
              </a:tr>
              <a:tr h="18510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err="1">
                          <a:effectLst/>
                        </a:rPr>
                        <a:t>Vk</a:t>
                      </a:r>
                      <a:r>
                        <a:rPr lang="it-IT" sz="1400" u="none" strike="noStrike">
                          <a:effectLst/>
                        </a:rPr>
                        <a:t> </a:t>
                      </a:r>
                      <a:r>
                        <a:rPr lang="it-IT" sz="1400" u="none" strike="noStrike" err="1">
                          <a:effectLst/>
                        </a:rPr>
                        <a:t>beam</a:t>
                      </a:r>
                      <a:r>
                        <a:rPr lang="it-IT" sz="1400" u="none" strike="noStrike">
                          <a:effectLst/>
                        </a:rPr>
                        <a:t> </a:t>
                      </a:r>
                      <a:r>
                        <a:rPr lang="it-IT" sz="1400" u="none" strike="noStrike" err="1">
                          <a:effectLst/>
                        </a:rPr>
                        <a:t>voltage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kV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415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420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1042932"/>
                  </a:ext>
                </a:extLst>
              </a:tr>
              <a:tr h="18510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err="1">
                          <a:effectLst/>
                        </a:rPr>
                        <a:t>Ik</a:t>
                      </a:r>
                      <a:r>
                        <a:rPr lang="it-IT" sz="1400" u="none" strike="noStrike">
                          <a:effectLst/>
                        </a:rPr>
                        <a:t> </a:t>
                      </a:r>
                      <a:r>
                        <a:rPr lang="it-IT" sz="1400" u="none" strike="noStrike" err="1">
                          <a:effectLst/>
                        </a:rPr>
                        <a:t>cathode</a:t>
                      </a:r>
                      <a:r>
                        <a:rPr lang="it-IT" sz="1400" u="none" strike="noStrike">
                          <a:effectLst/>
                        </a:rPr>
                        <a:t> </a:t>
                      </a:r>
                      <a:r>
                        <a:rPr lang="it-IT" sz="1400" u="none" strike="noStrike" err="1">
                          <a:effectLst/>
                        </a:rPr>
                        <a:t>current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199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201</a:t>
                      </a:r>
                      <a:endParaRPr lang="it-IT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320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678453"/>
                  </a:ext>
                </a:extLst>
              </a:tr>
              <a:tr h="18510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Peak RF output Power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MW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754420"/>
                  </a:ext>
                </a:extLst>
              </a:tr>
              <a:tr h="18510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err="1">
                          <a:effectLst/>
                        </a:rPr>
                        <a:t>Average</a:t>
                      </a:r>
                      <a:r>
                        <a:rPr lang="it-IT" sz="1400" u="none" strike="noStrike">
                          <a:effectLst/>
                        </a:rPr>
                        <a:t> RF output power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kW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7,5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645565"/>
                  </a:ext>
                </a:extLst>
              </a:tr>
              <a:tr h="18510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Modulator </a:t>
                      </a:r>
                      <a:r>
                        <a:rPr lang="it-IT" sz="1400" u="none" strike="noStrike" err="1">
                          <a:effectLst/>
                        </a:rPr>
                        <a:t>Average</a:t>
                      </a:r>
                      <a:r>
                        <a:rPr lang="it-IT" sz="1400" u="none" strike="noStrike">
                          <a:effectLst/>
                        </a:rPr>
                        <a:t> power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kW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5063548"/>
                  </a:ext>
                </a:extLst>
              </a:tr>
              <a:tr h="18510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RF </a:t>
                      </a:r>
                      <a:r>
                        <a:rPr lang="it-IT" sz="1400" u="none" strike="noStrike" err="1">
                          <a:effectLst/>
                        </a:rPr>
                        <a:t>pulse</a:t>
                      </a:r>
                      <a:r>
                        <a:rPr lang="it-IT" sz="1400" u="none" strike="noStrike">
                          <a:effectLst/>
                        </a:rPr>
                        <a:t> </a:t>
                      </a:r>
                      <a:r>
                        <a:rPr lang="it-IT" sz="1400" u="none" strike="noStrike" err="1">
                          <a:effectLst/>
                        </a:rPr>
                        <a:t>length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err="1">
                          <a:effectLst/>
                        </a:rPr>
                        <a:t>μs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1,5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754082"/>
                  </a:ext>
                </a:extLst>
              </a:tr>
              <a:tr h="18510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err="1">
                          <a:effectLst/>
                        </a:rPr>
                        <a:t>Repetition</a:t>
                      </a:r>
                      <a:r>
                        <a:rPr lang="it-IT" sz="1400" u="none" strike="noStrike">
                          <a:effectLst/>
                        </a:rPr>
                        <a:t> Rate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Hz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373408"/>
                  </a:ext>
                </a:extLst>
              </a:tr>
              <a:tr h="18510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Gain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dB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591980"/>
                  </a:ext>
                </a:extLst>
              </a:tr>
              <a:tr h="18510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 err="1">
                          <a:effectLst/>
                        </a:rPr>
                        <a:t>Efficiency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%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599455"/>
                  </a:ext>
                </a:extLst>
              </a:tr>
              <a:tr h="18510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Perveance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μp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1.15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9387741"/>
                  </a:ext>
                </a:extLst>
              </a:tr>
            </a:tbl>
          </a:graphicData>
        </a:graphic>
      </p:graphicFrame>
      <p:pic>
        <p:nvPicPr>
          <p:cNvPr id="4" name="Picture 2">
            <a:extLst>
              <a:ext uri="{FF2B5EF4-FFF2-40B4-BE49-F238E27FC236}">
                <a16:creationId xmlns:a16="http://schemas.microsoft.com/office/drawing/2014/main" id="{1EA9B7B0-D868-51E1-946A-39CAECB4F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5" y="-34723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7" name="Picture 4" descr="EuPRAXIA | ESFRI Roadmap 2021">
            <a:extLst>
              <a:ext uri="{FF2B5EF4-FFF2-40B4-BE49-F238E27FC236}">
                <a16:creationId xmlns:a16="http://schemas.microsoft.com/office/drawing/2014/main" id="{9C25A148-39DB-EBA8-5F8A-ED4DBAD58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1941" y="-23150"/>
            <a:ext cx="1740060" cy="747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E282397C-BDD6-2054-A148-F1DD6DEDA061}"/>
              </a:ext>
            </a:extLst>
          </p:cNvPr>
          <p:cNvSpPr txBox="1"/>
          <p:nvPr/>
        </p:nvSpPr>
        <p:spPr>
          <a:xfrm>
            <a:off x="10470232" y="5770090"/>
            <a:ext cx="1579172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20 MW, 400 Hz C-band Source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D627754-7630-5908-9997-596479E9EB45}"/>
              </a:ext>
            </a:extLst>
          </p:cNvPr>
          <p:cNvSpPr txBox="1"/>
          <p:nvPr/>
        </p:nvSpPr>
        <p:spPr>
          <a:xfrm>
            <a:off x="8338527" y="3676819"/>
            <a:ext cx="1567504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25 MW, 400 Hz X-band Source 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859AFBB2-540E-3FD4-B5AF-796A4E7307D1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11259818" y="5053263"/>
            <a:ext cx="146119" cy="716827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75A9CCC2-2E6D-6348-8F30-6CB3C74F1917}"/>
              </a:ext>
            </a:extLst>
          </p:cNvPr>
          <p:cNvCxnSpPr>
            <a:cxnSpLocks/>
          </p:cNvCxnSpPr>
          <p:nvPr/>
        </p:nvCxnSpPr>
        <p:spPr>
          <a:xfrm>
            <a:off x="9938084" y="3934326"/>
            <a:ext cx="372979" cy="192506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40DE4245-E66F-EA5D-D4F4-A40491DEE0A4}"/>
              </a:ext>
            </a:extLst>
          </p:cNvPr>
          <p:cNvSpPr txBox="1"/>
          <p:nvPr/>
        </p:nvSpPr>
        <p:spPr>
          <a:xfrm>
            <a:off x="6710255" y="3720664"/>
            <a:ext cx="1484621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50MW, 50 Hz X-band Source</a:t>
            </a: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AAAF82BC-B450-A5B4-8058-359C60E5B4A1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7452566" y="4305439"/>
            <a:ext cx="348771" cy="544353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magine 19" descr="Immagine che contiene interno, fabbrica, ingegneria, acciaio&#10;&#10;Descrizione generata automaticamente">
            <a:extLst>
              <a:ext uri="{FF2B5EF4-FFF2-40B4-BE49-F238E27FC236}">
                <a16:creationId xmlns:a16="http://schemas.microsoft.com/office/drawing/2014/main" id="{4E20BF4B-B790-A989-F4FA-0F34EF68E6A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737"/>
          <a:stretch/>
        </p:blipFill>
        <p:spPr>
          <a:xfrm>
            <a:off x="4921968" y="4586543"/>
            <a:ext cx="2339978" cy="2271457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55187E4-9BCB-107D-C24F-5074CC0CA673}"/>
              </a:ext>
            </a:extLst>
          </p:cNvPr>
          <p:cNvSpPr txBox="1"/>
          <p:nvPr/>
        </p:nvSpPr>
        <p:spPr>
          <a:xfrm>
            <a:off x="4447572" y="2007454"/>
            <a:ext cx="1814331" cy="25299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tabLst/>
              <a:defRPr/>
            </a:pP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</a:rPr>
              <a:t>The </a:t>
            </a:r>
            <a:r>
              <a:rPr lang="en-US" sz="1600" b="1" dirty="0">
                <a:solidFill>
                  <a:prstClr val="black"/>
                </a:solidFill>
                <a:sym typeface="Symbol" panose="05050102010706020507" pitchFamily="18" charset="2"/>
              </a:rPr>
              <a:t>commissioning of these sources </a:t>
            </a: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</a:rPr>
              <a:t>and the waveguide networks is scheduled for January 2025, after the installation of the cooling and power systems that will serve these sources.</a:t>
            </a:r>
          </a:p>
        </p:txBody>
      </p:sp>
      <p:sp>
        <p:nvSpPr>
          <p:cNvPr id="23" name="Freccia a destra 22">
            <a:extLst>
              <a:ext uri="{FF2B5EF4-FFF2-40B4-BE49-F238E27FC236}">
                <a16:creationId xmlns:a16="http://schemas.microsoft.com/office/drawing/2014/main" id="{C5468418-CE97-7224-7F44-6C0B07655B23}"/>
              </a:ext>
            </a:extLst>
          </p:cNvPr>
          <p:cNvSpPr/>
          <p:nvPr/>
        </p:nvSpPr>
        <p:spPr>
          <a:xfrm>
            <a:off x="4109012" y="2430684"/>
            <a:ext cx="405114" cy="208344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CB75D108-E7D4-E1BA-20EE-6DEC1BDE114A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6192456" y="6062478"/>
            <a:ext cx="4277776" cy="153127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0D9C1D4A-2575-D77E-15BC-C031569069EA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6736466" y="4261594"/>
            <a:ext cx="2385813" cy="1386852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666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166"/>
    </mc:Choice>
    <mc:Fallback xmlns="">
      <p:transition spd="slow" advTm="881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2" grpId="0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1BB9C039-1BC2-2110-6A40-1836528022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462061"/>
            <a:ext cx="3894893" cy="418071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59C8D9C-97F7-1664-3CCD-BDC2DE160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259" y="1004243"/>
            <a:ext cx="1736531" cy="1233488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609C8B27-5E93-87C0-EB8C-542F1D6FAB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4726" y="753725"/>
            <a:ext cx="1608665" cy="367078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2A94AB33-EBE6-3253-77F5-BB9842BADA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40615" y="830668"/>
            <a:ext cx="3751385" cy="5812179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5ED59864-3D5C-CA22-E88A-54144A36C0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926950"/>
            <a:ext cx="1894897" cy="534132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34ACC3DB-9C57-2555-97AF-4EE1A77562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5299" y="1108727"/>
            <a:ext cx="1000664" cy="388189"/>
          </a:xfrm>
          <a:prstGeom prst="rect">
            <a:avLst/>
          </a:prstGeom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3D7C9051-FB20-F0E1-52C0-861B12BFCE58}"/>
              </a:ext>
            </a:extLst>
          </p:cNvPr>
          <p:cNvSpPr/>
          <p:nvPr/>
        </p:nvSpPr>
        <p:spPr>
          <a:xfrm>
            <a:off x="-1" y="-18749"/>
            <a:ext cx="12192000" cy="7480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CEA4CB31-A437-3560-EFA5-570651817CE6}"/>
              </a:ext>
            </a:extLst>
          </p:cNvPr>
          <p:cNvSpPr/>
          <p:nvPr/>
        </p:nvSpPr>
        <p:spPr>
          <a:xfrm>
            <a:off x="1" y="34566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RF Power Sources: Detailed Parameters </a:t>
            </a:r>
            <a:endParaRPr kumimoji="0" lang="en-GB" sz="3600" b="1" i="0" u="none" strike="noStrike" kern="1200" cap="all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2B698B8-1889-2756-F0D8-3DAF400BEC0C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5639"/>
          <a:stretch/>
        </p:blipFill>
        <p:spPr>
          <a:xfrm>
            <a:off x="3895382" y="2644589"/>
            <a:ext cx="4232684" cy="4016188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46399D8-63CE-972C-2202-D0A67D548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1694" y="2115283"/>
            <a:ext cx="1894897" cy="53413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827AEF4-35A3-37F6-564F-85C8210DA5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6993" y="2297060"/>
            <a:ext cx="1000664" cy="388189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A20A4E5D-8E9D-F8E3-021F-FEE9680C14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5" y="-34723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7" name="Picture 4" descr="EuPRAXIA | ESFRI Roadmap 2021">
            <a:extLst>
              <a:ext uri="{FF2B5EF4-FFF2-40B4-BE49-F238E27FC236}">
                <a16:creationId xmlns:a16="http://schemas.microsoft.com/office/drawing/2014/main" id="{EB72E4B5-C848-9E13-D43C-A41878993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1941" y="-23150"/>
            <a:ext cx="1740060" cy="747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84889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magine 26">
            <a:extLst>
              <a:ext uri="{FF2B5EF4-FFF2-40B4-BE49-F238E27FC236}">
                <a16:creationId xmlns:a16="http://schemas.microsoft.com/office/drawing/2014/main" id="{FD58D071-49E7-7496-CB17-F75CA88BB04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7411" y="4155311"/>
            <a:ext cx="4664590" cy="2702689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7BD0A065-06BC-640C-A4BA-25544C9B0835}"/>
              </a:ext>
            </a:extLst>
          </p:cNvPr>
          <p:cNvSpPr/>
          <p:nvPr/>
        </p:nvSpPr>
        <p:spPr>
          <a:xfrm>
            <a:off x="1" y="34566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all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C-BAND GUN @ TEX</a:t>
            </a:r>
            <a:endParaRPr kumimoji="0" lang="en-GB" sz="3600" b="1" i="0" u="none" strike="noStrike" kern="1200" cap="all" spc="0" normalizeH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5B51A59-B8FE-EAB5-D54D-821CD24BD9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8010" cy="975696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522E578-601A-E1B9-2114-9F46DB9EC8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40"/>
          <a:stretch/>
        </p:blipFill>
        <p:spPr>
          <a:xfrm>
            <a:off x="1332918" y="4385602"/>
            <a:ext cx="4815068" cy="221242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79E35E5-21BA-30DA-48DC-8B73A313086A}"/>
              </a:ext>
            </a:extLst>
          </p:cNvPr>
          <p:cNvSpPr txBox="1"/>
          <p:nvPr/>
        </p:nvSpPr>
        <p:spPr>
          <a:xfrm>
            <a:off x="-37006" y="6562791"/>
            <a:ext cx="776368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[6] D. </a:t>
            </a:r>
            <a:r>
              <a:rPr kumimoji="0" lang="en-US" sz="11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Alesini</a:t>
            </a: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al. “</a:t>
            </a: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Design, realization and high power test of the new brazed free C-band Photo-Gun” In Proc. IPAC24 – THAN01</a:t>
            </a:r>
            <a:endParaRPr lang="it-IT" sz="1600" dirty="0"/>
          </a:p>
        </p:txBody>
      </p:sp>
      <p:pic>
        <p:nvPicPr>
          <p:cNvPr id="12" name="Immagine 11" descr="Immagine che contiene macchina, ingegneria, interno, industria&#10;&#10;Descrizione generata automaticamente">
            <a:extLst>
              <a:ext uri="{FF2B5EF4-FFF2-40B4-BE49-F238E27FC236}">
                <a16:creationId xmlns:a16="http://schemas.microsoft.com/office/drawing/2014/main" id="{8C527598-BAAB-A766-FD32-312FDE73E88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" t="4849" r="10262" b="7360"/>
          <a:stretch/>
        </p:blipFill>
        <p:spPr>
          <a:xfrm>
            <a:off x="4425427" y="690338"/>
            <a:ext cx="3344450" cy="3649712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5B91F6E-4323-CFA3-CC1B-058EDE269A2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6" r="5907" b="3931"/>
          <a:stretch/>
        </p:blipFill>
        <p:spPr bwMode="auto">
          <a:xfrm>
            <a:off x="8995463" y="2409257"/>
            <a:ext cx="2891739" cy="17344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FFC9DD4-18FE-8CB3-0E2F-6C0D66DF10B7}"/>
              </a:ext>
            </a:extLst>
          </p:cNvPr>
          <p:cNvSpPr txBox="1"/>
          <p:nvPr/>
        </p:nvSpPr>
        <p:spPr>
          <a:xfrm>
            <a:off x="0" y="903596"/>
            <a:ext cx="438680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en-US" sz="1600" dirty="0">
                <a:solidFill>
                  <a:prstClr val="black"/>
                </a:solidFill>
              </a:rPr>
              <a:t>A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new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 band RF photo-gun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with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brazing free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technology </a:t>
            </a:r>
            <a:r>
              <a:rPr lang="en-US" sz="1600" dirty="0">
                <a:solidFill>
                  <a:prstClr val="black"/>
                </a:solidFill>
              </a:rPr>
              <a:t>has been designed, built, assembled and installed at PSI (with solenoid and vacuum chamber): </a:t>
            </a:r>
            <a:r>
              <a:rPr lang="en-US" sz="1600" b="1" dirty="0">
                <a:solidFill>
                  <a:prstClr val="black"/>
                </a:solidFill>
              </a:rPr>
              <a:t>I-FAST project</a:t>
            </a:r>
            <a:r>
              <a:rPr lang="en-US" sz="1600" dirty="0">
                <a:solidFill>
                  <a:prstClr val="black"/>
                </a:solidFill>
              </a:rPr>
              <a:t>.</a:t>
            </a:r>
          </a:p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en-US" sz="1600" dirty="0">
                <a:solidFill>
                  <a:prstClr val="black"/>
                </a:solidFill>
              </a:rPr>
              <a:t>The design is compatible with the </a:t>
            </a:r>
            <a:r>
              <a:rPr lang="en-US" sz="1600" b="1" dirty="0">
                <a:solidFill>
                  <a:prstClr val="black"/>
                </a:solidFill>
              </a:rPr>
              <a:t>400 Hz </a:t>
            </a:r>
            <a:r>
              <a:rPr lang="en-US" sz="1600" dirty="0">
                <a:solidFill>
                  <a:prstClr val="black"/>
                </a:solidFill>
              </a:rPr>
              <a:t>operation</a:t>
            </a:r>
          </a:p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en-US" sz="1600" dirty="0">
                <a:solidFill>
                  <a:prstClr val="black"/>
                </a:solidFill>
              </a:rPr>
              <a:t>The high power tests showed </a:t>
            </a:r>
            <a:r>
              <a:rPr lang="en-US" sz="1600" b="1" dirty="0">
                <a:solidFill>
                  <a:prstClr val="black"/>
                </a:solidFill>
                <a:sym typeface="Symbol" panose="05050102010706020507" pitchFamily="18" charset="2"/>
              </a:rPr>
              <a:t></a:t>
            </a:r>
            <a:r>
              <a:rPr lang="en-US" sz="1600" b="1" dirty="0">
                <a:solidFill>
                  <a:prstClr val="black"/>
                </a:solidFill>
              </a:rPr>
              <a:t>160 MV/m </a:t>
            </a:r>
            <a:r>
              <a:rPr lang="en-US" sz="1600" dirty="0">
                <a:solidFill>
                  <a:prstClr val="black"/>
                </a:solidFill>
              </a:rPr>
              <a:t>cathode peak field limited w/o gun limitation.</a:t>
            </a:r>
          </a:p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en-US" sz="1600" dirty="0"/>
              <a:t>The C band gun </a:t>
            </a:r>
            <a:r>
              <a:rPr lang="en-US" sz="1600" b="1" dirty="0"/>
              <a:t>will be installed in the TEX </a:t>
            </a:r>
            <a:r>
              <a:rPr lang="en-US" sz="1600" dirty="0"/>
              <a:t>facility and used for high beam quality generation and experiments. </a:t>
            </a:r>
          </a:p>
          <a:p>
            <a:pPr marL="285750" marR="0" lvl="0" indent="-28575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lang="en-US" sz="1600" dirty="0"/>
              <a:t>The possibility of a full </a:t>
            </a:r>
            <a:r>
              <a:rPr lang="en-US" sz="1600" b="1" dirty="0"/>
              <a:t>C band injector for EUPRAXIA@SPARC_LAB</a:t>
            </a:r>
            <a:r>
              <a:rPr lang="en-US" sz="1600" dirty="0"/>
              <a:t> is also being considered for the possibility to operate at 400 Hz.</a:t>
            </a:r>
          </a:p>
          <a:p>
            <a:pPr marL="285750" marR="0" lvl="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b="1" dirty="0">
              <a:solidFill>
                <a:prstClr val="black"/>
              </a:solidFill>
            </a:endParaRPr>
          </a:p>
          <a:p>
            <a:pPr marL="285750" marR="0" lvl="0" algn="just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600" b="1" dirty="0">
              <a:solidFill>
                <a:prstClr val="black"/>
              </a:solidFill>
            </a:endParaRP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F14A8201-DA88-3C27-0004-7CA83EF4AD3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6660" y="0"/>
            <a:ext cx="1629593" cy="918813"/>
          </a:xfrm>
          <a:prstGeom prst="rect">
            <a:avLst/>
          </a:prstGeom>
        </p:spPr>
      </p:pic>
      <p:pic>
        <p:nvPicPr>
          <p:cNvPr id="24" name="Immagine 23" descr="Immagine che contiene interno, panno&#10;&#10;Descrizione generata automaticamente">
            <a:extLst>
              <a:ext uri="{FF2B5EF4-FFF2-40B4-BE49-F238E27FC236}">
                <a16:creationId xmlns:a16="http://schemas.microsoft.com/office/drawing/2014/main" id="{C9C5045D-446B-6B68-5EE6-42816A2F97C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0" t="16259"/>
          <a:stretch/>
        </p:blipFill>
        <p:spPr>
          <a:xfrm rot="16200000">
            <a:off x="8286907" y="470137"/>
            <a:ext cx="1675062" cy="2107135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097DBBF5-FDF2-2387-21C9-56C37A7146D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8" t="32151" r="6578" b="29000"/>
          <a:stretch/>
        </p:blipFill>
        <p:spPr>
          <a:xfrm>
            <a:off x="10508273" y="1018572"/>
            <a:ext cx="1683727" cy="72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66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 computer hardware system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D46E7371-06BF-C6B0-585B-8B0FF68E16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764"/>
          <a:stretch/>
        </p:blipFill>
        <p:spPr>
          <a:xfrm>
            <a:off x="10190" y="0"/>
            <a:ext cx="12181809" cy="6858000"/>
          </a:xfrm>
          <a:prstGeom prst="rect">
            <a:avLst/>
          </a:prstGeom>
        </p:spPr>
      </p:pic>
      <p:sp>
        <p:nvSpPr>
          <p:cNvPr id="50" name="Rettangolo 49">
            <a:extLst>
              <a:ext uri="{FF2B5EF4-FFF2-40B4-BE49-F238E27FC236}">
                <a16:creationId xmlns:a16="http://schemas.microsoft.com/office/drawing/2014/main" id="{E8C82A9A-12FB-4258-8F1C-E4251D68339B}"/>
              </a:ext>
            </a:extLst>
          </p:cNvPr>
          <p:cNvSpPr/>
          <p:nvPr/>
        </p:nvSpPr>
        <p:spPr>
          <a:xfrm>
            <a:off x="0" y="0"/>
            <a:ext cx="12191999" cy="7480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2812367D-E9A5-4B9A-AED3-8387D8E332E9}"/>
              </a:ext>
            </a:extLst>
          </p:cNvPr>
          <p:cNvSpPr/>
          <p:nvPr/>
        </p:nvSpPr>
        <p:spPr>
          <a:xfrm>
            <a:off x="1" y="34566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Overview of the LINAC</a:t>
            </a:r>
            <a:endParaRPr kumimoji="0" lang="en-GB" sz="3600" b="1" i="0" u="none" strike="noStrike" kern="1200" cap="all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6FEF3891-302B-4A94-B138-BF534106D124}"/>
                  </a:ext>
                </a:extLst>
              </p:cNvPr>
              <p:cNvSpPr txBox="1"/>
              <p:nvPr/>
            </p:nvSpPr>
            <p:spPr>
              <a:xfrm>
                <a:off x="0" y="773255"/>
                <a:ext cx="4888523" cy="17717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lvl="0" indent="-285750" algn="just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4196B4"/>
                  </a:buClr>
                  <a:buSzTx/>
                  <a:buFont typeface="Symbol" panose="05050102010706020507" pitchFamily="18" charset="2"/>
                  <a:buChar char="Þ"/>
                  <a:tabLst/>
                  <a:defRPr/>
                </a:pP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 </a:t>
                </a:r>
                <a:r>
                  <a:rPr kumimoji="0" lang="en-US" altLang="it-IT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Linac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uses an 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S-band photo-injector 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followed by an 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X-band LINAC 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to produce a high brightness electron beam up to an 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energy of 1 GeV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(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Q = 200-500 </a:t>
                </a:r>
                <a:r>
                  <a:rPr kumimoji="0" lang="en-US" altLang="it-IT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pC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, </a:t>
                </a:r>
                <a:r>
                  <a:rPr kumimoji="0" lang="el-GR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ε</a:t>
                </a:r>
                <a:r>
                  <a:rPr kumimoji="0" lang="it-IT" altLang="it-IT" sz="1600" b="1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RMS</a:t>
                </a:r>
                <a:r>
                  <a:rPr kumimoji="0" lang="it-IT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 ≤ 1 mm</a:t>
                </a:r>
                <a14:m>
                  <m:oMath xmlns:m="http://schemas.openxmlformats.org/officeDocument/2006/math">
                    <m:r>
                      <a:rPr kumimoji="0" lang="it-IT" altLang="it-IT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</m:oMath>
                </a14:m>
                <a:r>
                  <a:rPr kumimoji="0" lang="en-US" altLang="it-IT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mrad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, PRF = 100Hz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).</a:t>
                </a:r>
              </a:p>
              <a:p>
                <a:pPr marL="285750" marR="0" lvl="0" indent="-285750" algn="just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4196B4"/>
                  </a:buClr>
                  <a:buSzTx/>
                  <a:buFont typeface="Symbol" panose="05050102010706020507" pitchFamily="18" charset="2"/>
                  <a:buChar char="Þ"/>
                  <a:tabLst/>
                  <a:defRPr/>
                </a:pP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 beam can be either injected directly in the FEL 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undulators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or used to drive the 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plasma module for PWFA 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to further increase the energy.</a:t>
                </a:r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6FEF3891-302B-4A94-B138-BF534106D1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73255"/>
                <a:ext cx="4888523" cy="1771767"/>
              </a:xfrm>
              <a:prstGeom prst="rect">
                <a:avLst/>
              </a:prstGeom>
              <a:blipFill>
                <a:blip r:embed="rId3"/>
                <a:stretch>
                  <a:fillRect l="-623" t="-3103" r="-623" b="-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ttangolo 20">
            <a:extLst>
              <a:ext uri="{FF2B5EF4-FFF2-40B4-BE49-F238E27FC236}">
                <a16:creationId xmlns:a16="http://schemas.microsoft.com/office/drawing/2014/main" id="{0F3D5AA6-05B8-4852-BF4C-B718E6046E5F}"/>
              </a:ext>
            </a:extLst>
          </p:cNvPr>
          <p:cNvSpPr/>
          <p:nvPr/>
        </p:nvSpPr>
        <p:spPr>
          <a:xfrm>
            <a:off x="363414" y="2944031"/>
            <a:ext cx="20493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S-band 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(2856 MHz)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FF4D741A-1A4A-4F07-B253-C9FB2826BF17}"/>
              </a:ext>
            </a:extLst>
          </p:cNvPr>
          <p:cNvSpPr/>
          <p:nvPr/>
        </p:nvSpPr>
        <p:spPr>
          <a:xfrm>
            <a:off x="5352203" y="909107"/>
            <a:ext cx="214189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X-band 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(11.994 GHz)</a:t>
            </a:r>
          </a:p>
          <a:p>
            <a:pPr algn="ctr"/>
            <a:r>
              <a:rPr lang="it-IT" sz="1600" b="1" dirty="0">
                <a:cs typeface="Arabic Typesetting" panose="020B0604020202020204" pitchFamily="66" charset="-78"/>
              </a:rPr>
              <a:t>K300 Modulator</a:t>
            </a:r>
          </a:p>
          <a:p>
            <a:pPr algn="ctr"/>
            <a:r>
              <a:rPr lang="it-IT" sz="1600" b="1" dirty="0">
                <a:cs typeface="Arabic Typesetting" panose="020B0604020202020204" pitchFamily="66" charset="-78"/>
              </a:rPr>
              <a:t>Canon E37119</a:t>
            </a: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17E14D5B-9860-4F8C-887F-0BB2D2E762ED}"/>
              </a:ext>
            </a:extLst>
          </p:cNvPr>
          <p:cNvSpPr/>
          <p:nvPr/>
        </p:nvSpPr>
        <p:spPr>
          <a:xfrm>
            <a:off x="127559" y="5782509"/>
            <a:ext cx="15164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Photocathode RF gun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6559E469-B8AB-4FA4-94CC-7A02F0C474CB}"/>
              </a:ext>
            </a:extLst>
          </p:cNvPr>
          <p:cNvSpPr/>
          <p:nvPr/>
        </p:nvSpPr>
        <p:spPr>
          <a:xfrm>
            <a:off x="9813011" y="3572887"/>
            <a:ext cx="1626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X-band modules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88CCF47B-2696-4BF9-A798-1E37D43D5C49}"/>
              </a:ext>
            </a:extLst>
          </p:cNvPr>
          <p:cNvSpPr/>
          <p:nvPr/>
        </p:nvSpPr>
        <p:spPr>
          <a:xfrm>
            <a:off x="10302237" y="2581453"/>
            <a:ext cx="991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939F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Plasma module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939F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8C6A139A-937B-45D3-A055-2A56EE1D8915}"/>
              </a:ext>
            </a:extLst>
          </p:cNvPr>
          <p:cNvCxnSpPr>
            <a:cxnSpLocks/>
          </p:cNvCxnSpPr>
          <p:nvPr/>
        </p:nvCxnSpPr>
        <p:spPr>
          <a:xfrm flipH="1">
            <a:off x="1539317" y="3810000"/>
            <a:ext cx="183975" cy="772673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02B3886E-64B7-49E4-BB7F-94BF45D646EE}"/>
              </a:ext>
            </a:extLst>
          </p:cNvPr>
          <p:cNvCxnSpPr>
            <a:cxnSpLocks/>
          </p:cNvCxnSpPr>
          <p:nvPr/>
        </p:nvCxnSpPr>
        <p:spPr>
          <a:xfrm flipH="1">
            <a:off x="5359014" y="1752666"/>
            <a:ext cx="972861" cy="1032357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89C4735F-8627-40EF-ABB9-E8C0D64C505E}"/>
              </a:ext>
            </a:extLst>
          </p:cNvPr>
          <p:cNvCxnSpPr>
            <a:cxnSpLocks/>
          </p:cNvCxnSpPr>
          <p:nvPr/>
        </p:nvCxnSpPr>
        <p:spPr>
          <a:xfrm flipH="1" flipV="1">
            <a:off x="9544013" y="3181068"/>
            <a:ext cx="188548" cy="601375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6A18D836-D2D3-4F1F-BBFB-D503863E465C}"/>
              </a:ext>
            </a:extLst>
          </p:cNvPr>
          <p:cNvCxnSpPr>
            <a:cxnSpLocks/>
          </p:cNvCxnSpPr>
          <p:nvPr/>
        </p:nvCxnSpPr>
        <p:spPr>
          <a:xfrm flipH="1">
            <a:off x="7109116" y="3812545"/>
            <a:ext cx="2586283" cy="664313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3EA942A3-A309-423E-B8C2-F54B2758D064}"/>
              </a:ext>
            </a:extLst>
          </p:cNvPr>
          <p:cNvSpPr txBox="1"/>
          <p:nvPr/>
        </p:nvSpPr>
        <p:spPr>
          <a:xfrm>
            <a:off x="10097781" y="6550223"/>
            <a:ext cx="2094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Courtesy of E. Di Pasquale</a:t>
            </a:r>
          </a:p>
        </p:txBody>
      </p: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4C218DEB-C102-4563-9749-782E3C7F253E}"/>
              </a:ext>
            </a:extLst>
          </p:cNvPr>
          <p:cNvCxnSpPr>
            <a:cxnSpLocks/>
          </p:cNvCxnSpPr>
          <p:nvPr/>
        </p:nvCxnSpPr>
        <p:spPr>
          <a:xfrm>
            <a:off x="1758462" y="3821723"/>
            <a:ext cx="925003" cy="249458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2DC3FC45-C008-5612-ECCA-0CE1067BEBDD}"/>
              </a:ext>
            </a:extLst>
          </p:cNvPr>
          <p:cNvCxnSpPr>
            <a:cxnSpLocks/>
          </p:cNvCxnSpPr>
          <p:nvPr/>
        </p:nvCxnSpPr>
        <p:spPr>
          <a:xfrm flipH="1">
            <a:off x="7696585" y="3782443"/>
            <a:ext cx="2035976" cy="347520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69C04E5C-84B7-33C0-761D-54A0110597AF}"/>
              </a:ext>
            </a:extLst>
          </p:cNvPr>
          <p:cNvCxnSpPr>
            <a:cxnSpLocks/>
          </p:cNvCxnSpPr>
          <p:nvPr/>
        </p:nvCxnSpPr>
        <p:spPr>
          <a:xfrm flipH="1" flipV="1">
            <a:off x="9109535" y="3377951"/>
            <a:ext cx="633215" cy="440474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ED20ACD5-543C-263B-CBE9-CC70ED6ED2ED}"/>
              </a:ext>
            </a:extLst>
          </p:cNvPr>
          <p:cNvSpPr txBox="1"/>
          <p:nvPr/>
        </p:nvSpPr>
        <p:spPr>
          <a:xfrm>
            <a:off x="8139396" y="4663130"/>
            <a:ext cx="336094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tabLst/>
              <a:defRPr/>
            </a:pPr>
            <a:r>
              <a:rPr kumimoji="0" lang="en-US" alt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16x, 0.9m, TW accelerating structures that has to work at 60 MV/m</a:t>
            </a:r>
          </a:p>
        </p:txBody>
      </p: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7BEBEB53-1521-4C47-FFF4-C4ADEC077FE7}"/>
              </a:ext>
            </a:extLst>
          </p:cNvPr>
          <p:cNvCxnSpPr>
            <a:cxnSpLocks/>
          </p:cNvCxnSpPr>
          <p:nvPr/>
        </p:nvCxnSpPr>
        <p:spPr>
          <a:xfrm>
            <a:off x="6331875" y="1752666"/>
            <a:ext cx="956443" cy="304411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BB19E1DF-DB96-92C8-27C0-58B958DC1319}"/>
              </a:ext>
            </a:extLst>
          </p:cNvPr>
          <p:cNvCxnSpPr>
            <a:cxnSpLocks/>
          </p:cNvCxnSpPr>
          <p:nvPr/>
        </p:nvCxnSpPr>
        <p:spPr>
          <a:xfrm flipH="1">
            <a:off x="2287564" y="5172960"/>
            <a:ext cx="2951874" cy="1588429"/>
          </a:xfrm>
          <a:prstGeom prst="straightConnector1">
            <a:avLst/>
          </a:prstGeom>
          <a:ln w="5715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C24BC104-297D-8BF1-0DC2-1AB239DF98AA}"/>
              </a:ext>
            </a:extLst>
          </p:cNvPr>
          <p:cNvCxnSpPr>
            <a:cxnSpLocks/>
          </p:cNvCxnSpPr>
          <p:nvPr/>
        </p:nvCxnSpPr>
        <p:spPr>
          <a:xfrm flipH="1">
            <a:off x="5279397" y="2581453"/>
            <a:ext cx="4859081" cy="2556776"/>
          </a:xfrm>
          <a:prstGeom prst="straightConnector1">
            <a:avLst/>
          </a:prstGeom>
          <a:ln w="5715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16">
            <a:extLst>
              <a:ext uri="{FF2B5EF4-FFF2-40B4-BE49-F238E27FC236}">
                <a16:creationId xmlns:a16="http://schemas.microsoft.com/office/drawing/2014/main" id="{D60B8479-9A23-476C-7983-16D2FF4A57C8}"/>
              </a:ext>
            </a:extLst>
          </p:cNvPr>
          <p:cNvSpPr/>
          <p:nvPr/>
        </p:nvSpPr>
        <p:spPr>
          <a:xfrm>
            <a:off x="4276344" y="5782509"/>
            <a:ext cx="2165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S-band Injector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23D9BEBC-948F-E633-22E8-9222C42D4AF7}"/>
              </a:ext>
            </a:extLst>
          </p:cNvPr>
          <p:cNvSpPr/>
          <p:nvPr/>
        </p:nvSpPr>
        <p:spPr>
          <a:xfrm>
            <a:off x="6587691" y="4687533"/>
            <a:ext cx="2165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X-band Booster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82212C0C-E17B-F7C3-2A60-FA2B198CF733}"/>
              </a:ext>
            </a:extLst>
          </p:cNvPr>
          <p:cNvCxnSpPr>
            <a:cxnSpLocks/>
          </p:cNvCxnSpPr>
          <p:nvPr/>
        </p:nvCxnSpPr>
        <p:spPr>
          <a:xfrm flipH="1">
            <a:off x="10190021" y="2256260"/>
            <a:ext cx="564880" cy="292421"/>
          </a:xfrm>
          <a:prstGeom prst="straightConnector1">
            <a:avLst/>
          </a:prstGeom>
          <a:ln w="5715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3773A739-FA88-2F3E-8D51-77906455186D}"/>
              </a:ext>
            </a:extLst>
          </p:cNvPr>
          <p:cNvCxnSpPr>
            <a:cxnSpLocks/>
          </p:cNvCxnSpPr>
          <p:nvPr/>
        </p:nvCxnSpPr>
        <p:spPr>
          <a:xfrm flipH="1">
            <a:off x="10799647" y="1540217"/>
            <a:ext cx="1373843" cy="708327"/>
          </a:xfrm>
          <a:prstGeom prst="straightConnector1">
            <a:avLst/>
          </a:prstGeom>
          <a:ln w="5715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ttangolo 34">
            <a:extLst>
              <a:ext uri="{FF2B5EF4-FFF2-40B4-BE49-F238E27FC236}">
                <a16:creationId xmlns:a16="http://schemas.microsoft.com/office/drawing/2014/main" id="{E546BAFE-63E5-78BB-1D6A-C1DC758F5988}"/>
              </a:ext>
            </a:extLst>
          </p:cNvPr>
          <p:cNvSpPr/>
          <p:nvPr/>
        </p:nvSpPr>
        <p:spPr>
          <a:xfrm>
            <a:off x="10926392" y="2085204"/>
            <a:ext cx="13645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939F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Undulators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939F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B0AC3E97-DDC9-03F7-C7E5-8D69AC7D0E9B}"/>
              </a:ext>
            </a:extLst>
          </p:cNvPr>
          <p:cNvSpPr txBox="1"/>
          <p:nvPr/>
        </p:nvSpPr>
        <p:spPr>
          <a:xfrm>
            <a:off x="5865435" y="5686837"/>
            <a:ext cx="3030813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tabLst/>
              <a:defRPr/>
            </a:pPr>
            <a:r>
              <a:rPr kumimoji="0" lang="en-US" alt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photocathode RF Gun and 4x TW S-band structure.                                                              (</a:t>
            </a:r>
            <a:r>
              <a:rPr kumimoji="0" lang="en-US" alt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Possible upgrade in C-band</a:t>
            </a:r>
            <a:r>
              <a:rPr kumimoji="0" lang="en-US" alt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6F153B89-63E7-7DAC-40C7-E7E57DB527D3}"/>
              </a:ext>
            </a:extLst>
          </p:cNvPr>
          <p:cNvSpPr txBox="1"/>
          <p:nvPr/>
        </p:nvSpPr>
        <p:spPr>
          <a:xfrm>
            <a:off x="-1" y="3265670"/>
            <a:ext cx="30128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tabLst/>
              <a:defRPr/>
            </a:pPr>
            <a:r>
              <a:rPr kumimoji="0" lang="en-US" alt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3x E37314 60 MW Canon Klystron + Solid State modulator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BC82675B-5D28-C6C6-3A82-FE8AFA8C4FA0}"/>
              </a:ext>
            </a:extLst>
          </p:cNvPr>
          <p:cNvCxnSpPr>
            <a:cxnSpLocks/>
          </p:cNvCxnSpPr>
          <p:nvPr/>
        </p:nvCxnSpPr>
        <p:spPr>
          <a:xfrm>
            <a:off x="1102794" y="6151841"/>
            <a:ext cx="419195" cy="151067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3A2078B-6290-2F25-C799-2CC40290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14</a:t>
            </a:fld>
            <a:endParaRPr lang="en-GB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868D7EB-AAB7-73B9-05B8-25AA0193C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5" name="Picture 4" descr="EuPRAXIA | ESFRI Roadmap 2021">
            <a:extLst>
              <a:ext uri="{FF2B5EF4-FFF2-40B4-BE49-F238E27FC236}">
                <a16:creationId xmlns:a16="http://schemas.microsoft.com/office/drawing/2014/main" id="{B08F6E44-5F33-63CD-8230-A67FAE54B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514" y="0"/>
            <a:ext cx="1728485" cy="7421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B5E9BEE8-17C2-6D5A-4CF2-FEE4D197ED14}"/>
              </a:ext>
            </a:extLst>
          </p:cNvPr>
          <p:cNvSpPr/>
          <p:nvPr/>
        </p:nvSpPr>
        <p:spPr>
          <a:xfrm rot="20322074">
            <a:off x="-57673" y="3403395"/>
            <a:ext cx="5088555" cy="329811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6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649"/>
    </mc:Choice>
    <mc:Fallback xmlns="">
      <p:transition spd="slow" advTm="566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AF44739-D4EC-EF8C-C71F-54DD1FC32B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820" y="1256440"/>
            <a:ext cx="10134204" cy="5443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2E2C860D-8B62-F725-C80A-064F7E13703D}"/>
              </a:ext>
            </a:extLst>
          </p:cNvPr>
          <p:cNvSpPr txBox="1"/>
          <p:nvPr/>
        </p:nvSpPr>
        <p:spPr>
          <a:xfrm>
            <a:off x="1659134" y="0"/>
            <a:ext cx="87148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cap="all" dirty="0"/>
              <a:t>S BAND INJECTOR MECHANICAL LAYOUT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214F0FB-90AE-1747-1AA3-9A49958191E7}"/>
              </a:ext>
            </a:extLst>
          </p:cNvPr>
          <p:cNvSpPr txBox="1"/>
          <p:nvPr/>
        </p:nvSpPr>
        <p:spPr>
          <a:xfrm>
            <a:off x="474226" y="3350871"/>
            <a:ext cx="1415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S-band K1 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956A29B5-1FC1-C238-7DE6-107A4214C191}"/>
              </a:ext>
            </a:extLst>
          </p:cNvPr>
          <p:cNvCxnSpPr/>
          <p:nvPr/>
        </p:nvCxnSpPr>
        <p:spPr>
          <a:xfrm>
            <a:off x="1091976" y="3720203"/>
            <a:ext cx="414024" cy="8550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B928460-FB75-7B54-5DEC-7A4B7F863CF5}"/>
              </a:ext>
            </a:extLst>
          </p:cNvPr>
          <p:cNvSpPr txBox="1"/>
          <p:nvPr/>
        </p:nvSpPr>
        <p:spPr>
          <a:xfrm>
            <a:off x="2721000" y="1809000"/>
            <a:ext cx="1415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S-band K2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36371F4-012F-F74F-828D-3C51A73E43EF}"/>
              </a:ext>
            </a:extLst>
          </p:cNvPr>
          <p:cNvSpPr txBox="1"/>
          <p:nvPr/>
        </p:nvSpPr>
        <p:spPr>
          <a:xfrm>
            <a:off x="4680861" y="899668"/>
            <a:ext cx="1415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S-band K3 </a:t>
            </a: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E2EF6DFA-3585-A4FE-5396-B57C76B50A5B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3428570" y="2178332"/>
            <a:ext cx="1092430" cy="317539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D1A14E5D-799C-ECDA-5E92-15C7946BB3BF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5388431" y="1269000"/>
            <a:ext cx="842569" cy="4500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5C17701-8CEE-066A-4BC1-87272D5387F2}"/>
              </a:ext>
            </a:extLst>
          </p:cNvPr>
          <p:cNvSpPr txBox="1"/>
          <p:nvPr/>
        </p:nvSpPr>
        <p:spPr>
          <a:xfrm>
            <a:off x="6984396" y="5044102"/>
            <a:ext cx="197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3m S-band </a:t>
            </a:r>
            <a:r>
              <a:rPr lang="it-IT" sz="1400" b="1" dirty="0" err="1"/>
              <a:t>structure</a:t>
            </a:r>
            <a:r>
              <a:rPr lang="it-IT" sz="1400" b="1" dirty="0"/>
              <a:t> </a:t>
            </a:r>
          </a:p>
          <a:p>
            <a:pPr algn="ctr"/>
            <a:r>
              <a:rPr lang="it-IT" sz="1400" b="1" dirty="0"/>
              <a:t>(21 MV/m)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1DB256F2-217C-A8F4-6F9B-B256F2D5681A}"/>
              </a:ext>
            </a:extLst>
          </p:cNvPr>
          <p:cNvSpPr txBox="1"/>
          <p:nvPr/>
        </p:nvSpPr>
        <p:spPr>
          <a:xfrm>
            <a:off x="8082345" y="4208866"/>
            <a:ext cx="19023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3m S-band structure</a:t>
            </a:r>
          </a:p>
          <a:p>
            <a:pPr algn="ctr"/>
            <a:r>
              <a:rPr lang="it-IT" sz="1400" b="1" dirty="0"/>
              <a:t>(21 MV/m)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3B8DDA98-6A0C-DBEE-7506-76E987FFE2FA}"/>
              </a:ext>
            </a:extLst>
          </p:cNvPr>
          <p:cNvSpPr txBox="1"/>
          <p:nvPr/>
        </p:nvSpPr>
        <p:spPr>
          <a:xfrm>
            <a:off x="9033539" y="3630100"/>
            <a:ext cx="1846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1.5m S-band structure</a:t>
            </a:r>
          </a:p>
          <a:p>
            <a:pPr algn="ctr"/>
            <a:r>
              <a:rPr lang="it-IT" sz="1400" b="1" dirty="0"/>
              <a:t>(35 MV/m)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6C716C0F-0BFD-7BA3-9695-4300ADEE0502}"/>
              </a:ext>
            </a:extLst>
          </p:cNvPr>
          <p:cNvSpPr txBox="1"/>
          <p:nvPr/>
        </p:nvSpPr>
        <p:spPr>
          <a:xfrm>
            <a:off x="9916135" y="3075498"/>
            <a:ext cx="19713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/>
              <a:t>1.5m S-band structure</a:t>
            </a:r>
          </a:p>
          <a:p>
            <a:pPr algn="ctr"/>
            <a:r>
              <a:rPr lang="it-IT" sz="1400" b="1" dirty="0"/>
              <a:t>(35 MV/m)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791A9EF0-6CB6-0AB6-5819-A75DFC57203E}"/>
              </a:ext>
            </a:extLst>
          </p:cNvPr>
          <p:cNvSpPr txBox="1"/>
          <p:nvPr/>
        </p:nvSpPr>
        <p:spPr>
          <a:xfrm>
            <a:off x="10444365" y="6576933"/>
            <a:ext cx="1835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err="1"/>
              <a:t>Courtesy</a:t>
            </a:r>
            <a:r>
              <a:rPr lang="it-IT" sz="1400" i="1" dirty="0"/>
              <a:t> E Di Pasquale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20E0E127-F289-C126-0F54-5B514ED58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6" name="Picture 4" descr="EuPRAXIA | ESFRI Roadmap 2021">
            <a:extLst>
              <a:ext uri="{FF2B5EF4-FFF2-40B4-BE49-F238E27FC236}">
                <a16:creationId xmlns:a16="http://schemas.microsoft.com/office/drawing/2014/main" id="{C7AC8F8F-BB4E-0D0F-1DF7-C0088EE5C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514" y="0"/>
            <a:ext cx="1728485" cy="7421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967247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Connettore diritto 58">
            <a:extLst>
              <a:ext uri="{FF2B5EF4-FFF2-40B4-BE49-F238E27FC236}">
                <a16:creationId xmlns:a16="http://schemas.microsoft.com/office/drawing/2014/main" id="{ED9C9C57-0F99-704A-7CBE-1F808C57AEAD}"/>
              </a:ext>
            </a:extLst>
          </p:cNvPr>
          <p:cNvCxnSpPr>
            <a:cxnSpLocks/>
          </p:cNvCxnSpPr>
          <p:nvPr/>
        </p:nvCxnSpPr>
        <p:spPr>
          <a:xfrm>
            <a:off x="249138" y="5943716"/>
            <a:ext cx="11760829" cy="5406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riangolo isoscele 3">
            <a:extLst>
              <a:ext uri="{FF2B5EF4-FFF2-40B4-BE49-F238E27FC236}">
                <a16:creationId xmlns:a16="http://schemas.microsoft.com/office/drawing/2014/main" id="{71CA18D8-531D-EA72-9AB7-D03C6FCE1593}"/>
              </a:ext>
            </a:extLst>
          </p:cNvPr>
          <p:cNvSpPr/>
          <p:nvPr/>
        </p:nvSpPr>
        <p:spPr>
          <a:xfrm rot="5400000">
            <a:off x="234405" y="1277222"/>
            <a:ext cx="714664" cy="61620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2E8F5491-6700-F148-364A-BDC04667E52B}"/>
              </a:ext>
            </a:extLst>
          </p:cNvPr>
          <p:cNvCxnSpPr>
            <a:cxnSpLocks/>
          </p:cNvCxnSpPr>
          <p:nvPr/>
        </p:nvCxnSpPr>
        <p:spPr>
          <a:xfrm flipH="1">
            <a:off x="857000" y="1583554"/>
            <a:ext cx="257680" cy="177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4948D295-6D00-6168-E651-56DC3FCCCA2A}"/>
              </a:ext>
            </a:extLst>
          </p:cNvPr>
          <p:cNvCxnSpPr>
            <a:cxnSpLocks/>
            <a:stCxn id="154" idx="0"/>
          </p:cNvCxnSpPr>
          <p:nvPr/>
        </p:nvCxnSpPr>
        <p:spPr>
          <a:xfrm>
            <a:off x="2901507" y="1589773"/>
            <a:ext cx="1506804" cy="954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ttangolo 19">
            <a:extLst>
              <a:ext uri="{FF2B5EF4-FFF2-40B4-BE49-F238E27FC236}">
                <a16:creationId xmlns:a16="http://schemas.microsoft.com/office/drawing/2014/main" id="{61077E9E-286F-F848-85EB-FED62C12709D}"/>
              </a:ext>
            </a:extLst>
          </p:cNvPr>
          <p:cNvSpPr/>
          <p:nvPr/>
        </p:nvSpPr>
        <p:spPr>
          <a:xfrm>
            <a:off x="707964" y="5872745"/>
            <a:ext cx="1027691" cy="1960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6038C33B-A19F-A29D-180C-083DAD8F3D1B}"/>
              </a:ext>
            </a:extLst>
          </p:cNvPr>
          <p:cNvSpPr/>
          <p:nvPr/>
        </p:nvSpPr>
        <p:spPr>
          <a:xfrm>
            <a:off x="958359" y="5613416"/>
            <a:ext cx="312642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BEA1FDFC-AC3F-0D47-B2A5-0793131DC2DC}"/>
              </a:ext>
            </a:extLst>
          </p:cNvPr>
          <p:cNvSpPr/>
          <p:nvPr/>
        </p:nvSpPr>
        <p:spPr>
          <a:xfrm>
            <a:off x="693816" y="5613416"/>
            <a:ext cx="170469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79AD0986-611B-097C-8D89-1F022A2E3121}"/>
              </a:ext>
            </a:extLst>
          </p:cNvPr>
          <p:cNvCxnSpPr>
            <a:cxnSpLocks/>
          </p:cNvCxnSpPr>
          <p:nvPr/>
        </p:nvCxnSpPr>
        <p:spPr>
          <a:xfrm>
            <a:off x="4395116" y="1596360"/>
            <a:ext cx="0" cy="15191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5" name="Gruppo 214">
            <a:extLst>
              <a:ext uri="{FF2B5EF4-FFF2-40B4-BE49-F238E27FC236}">
                <a16:creationId xmlns:a16="http://schemas.microsoft.com/office/drawing/2014/main" id="{166FAD2A-A517-BC8D-BB7C-DCC9E388209C}"/>
              </a:ext>
            </a:extLst>
          </p:cNvPr>
          <p:cNvGrpSpPr/>
          <p:nvPr/>
        </p:nvGrpSpPr>
        <p:grpSpPr>
          <a:xfrm rot="5400000">
            <a:off x="1157582" y="1751482"/>
            <a:ext cx="254476" cy="136774"/>
            <a:chOff x="1217934" y="1148827"/>
            <a:chExt cx="202982" cy="171973"/>
          </a:xfrm>
        </p:grpSpPr>
        <p:cxnSp>
          <p:nvCxnSpPr>
            <p:cNvPr id="46" name="Connettore diritto 45">
              <a:extLst>
                <a:ext uri="{FF2B5EF4-FFF2-40B4-BE49-F238E27FC236}">
                  <a16:creationId xmlns:a16="http://schemas.microsoft.com/office/drawing/2014/main" id="{F7E9C6A2-5D9C-D27C-237F-1ABA1BE332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7934" y="1316168"/>
              <a:ext cx="20298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diritto 46">
              <a:extLst>
                <a:ext uri="{FF2B5EF4-FFF2-40B4-BE49-F238E27FC236}">
                  <a16:creationId xmlns:a16="http://schemas.microsoft.com/office/drawing/2014/main" id="{F4610A4A-9234-0FEA-E51E-A11F33C390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934" y="1161977"/>
              <a:ext cx="0" cy="15419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diritto 47">
              <a:extLst>
                <a:ext uri="{FF2B5EF4-FFF2-40B4-BE49-F238E27FC236}">
                  <a16:creationId xmlns:a16="http://schemas.microsoft.com/office/drawing/2014/main" id="{E579C94A-0ECE-7F04-DD6A-7FEB493540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20916" y="1148827"/>
              <a:ext cx="0" cy="1719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Connettore diritto 61">
            <a:extLst>
              <a:ext uri="{FF2B5EF4-FFF2-40B4-BE49-F238E27FC236}">
                <a16:creationId xmlns:a16="http://schemas.microsoft.com/office/drawing/2014/main" id="{630BC7D2-6B03-0ABC-F83E-660CDDC3F8B1}"/>
              </a:ext>
            </a:extLst>
          </p:cNvPr>
          <p:cNvCxnSpPr>
            <a:cxnSpLocks/>
            <a:endCxn id="17" idx="0"/>
          </p:cNvCxnSpPr>
          <p:nvPr/>
        </p:nvCxnSpPr>
        <p:spPr>
          <a:xfrm>
            <a:off x="1114680" y="1594014"/>
            <a:ext cx="0" cy="401940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diritto 66">
            <a:extLst>
              <a:ext uri="{FF2B5EF4-FFF2-40B4-BE49-F238E27FC236}">
                <a16:creationId xmlns:a16="http://schemas.microsoft.com/office/drawing/2014/main" id="{1C8CD63D-6BD6-AE5F-DB14-7F0359785270}"/>
              </a:ext>
            </a:extLst>
          </p:cNvPr>
          <p:cNvCxnSpPr>
            <a:cxnSpLocks/>
          </p:cNvCxnSpPr>
          <p:nvPr/>
        </p:nvCxnSpPr>
        <p:spPr>
          <a:xfrm>
            <a:off x="2548906" y="3205820"/>
            <a:ext cx="1947758" cy="23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ttangolo 69">
            <a:extLst>
              <a:ext uri="{FF2B5EF4-FFF2-40B4-BE49-F238E27FC236}">
                <a16:creationId xmlns:a16="http://schemas.microsoft.com/office/drawing/2014/main" id="{CB4BAD06-EBD2-4197-0069-0382A79029BC}"/>
              </a:ext>
            </a:extLst>
          </p:cNvPr>
          <p:cNvSpPr/>
          <p:nvPr/>
        </p:nvSpPr>
        <p:spPr>
          <a:xfrm>
            <a:off x="865238" y="2251007"/>
            <a:ext cx="546259" cy="60582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7" name="CasellaDiTesto 96">
            <a:extLst>
              <a:ext uri="{FF2B5EF4-FFF2-40B4-BE49-F238E27FC236}">
                <a16:creationId xmlns:a16="http://schemas.microsoft.com/office/drawing/2014/main" id="{7EAAC0C9-C6FE-10F9-12A6-1EE861DECBEA}"/>
              </a:ext>
            </a:extLst>
          </p:cNvPr>
          <p:cNvSpPr txBox="1"/>
          <p:nvPr/>
        </p:nvSpPr>
        <p:spPr>
          <a:xfrm>
            <a:off x="443936" y="6420720"/>
            <a:ext cx="1415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RF Gun</a:t>
            </a:r>
          </a:p>
        </p:txBody>
      </p: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AA210CCB-4E0D-A536-BCFA-988468A9B951}"/>
              </a:ext>
            </a:extLst>
          </p:cNvPr>
          <p:cNvSpPr txBox="1"/>
          <p:nvPr/>
        </p:nvSpPr>
        <p:spPr>
          <a:xfrm>
            <a:off x="39777" y="2384641"/>
            <a:ext cx="1415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Isolator</a:t>
            </a:r>
          </a:p>
        </p:txBody>
      </p:sp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6196666E-53C8-39E6-AE0F-C39E2FCDAAC3}"/>
              </a:ext>
            </a:extLst>
          </p:cNvPr>
          <p:cNvSpPr txBox="1"/>
          <p:nvPr/>
        </p:nvSpPr>
        <p:spPr>
          <a:xfrm>
            <a:off x="3935843" y="3662835"/>
            <a:ext cx="1415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Phase</a:t>
            </a:r>
            <a:r>
              <a:rPr lang="it-IT" sz="1400" dirty="0"/>
              <a:t> </a:t>
            </a:r>
            <a:r>
              <a:rPr lang="it-IT" sz="1400" dirty="0" err="1"/>
              <a:t>Shifter</a:t>
            </a:r>
            <a:endParaRPr lang="it-IT" sz="1400" dirty="0"/>
          </a:p>
        </p:txBody>
      </p: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0DF8750E-216E-F780-3289-DE843FAF0A89}"/>
              </a:ext>
            </a:extLst>
          </p:cNvPr>
          <p:cNvSpPr txBox="1"/>
          <p:nvPr/>
        </p:nvSpPr>
        <p:spPr>
          <a:xfrm>
            <a:off x="5777" y="862472"/>
            <a:ext cx="1415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S-band K1 </a:t>
            </a:r>
          </a:p>
        </p:txBody>
      </p:sp>
      <p:sp>
        <p:nvSpPr>
          <p:cNvPr id="110" name="CasellaDiTesto 109">
            <a:extLst>
              <a:ext uri="{FF2B5EF4-FFF2-40B4-BE49-F238E27FC236}">
                <a16:creationId xmlns:a16="http://schemas.microsoft.com/office/drawing/2014/main" id="{EBED7635-2527-2A9D-5400-1629B553F931}"/>
              </a:ext>
            </a:extLst>
          </p:cNvPr>
          <p:cNvSpPr txBox="1"/>
          <p:nvPr/>
        </p:nvSpPr>
        <p:spPr>
          <a:xfrm>
            <a:off x="335561" y="4916933"/>
            <a:ext cx="833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16 MW, 1.5us</a:t>
            </a: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3F85C16B-3921-D1ED-8850-0EA28D6B8B3E}"/>
              </a:ext>
            </a:extLst>
          </p:cNvPr>
          <p:cNvSpPr/>
          <p:nvPr/>
        </p:nvSpPr>
        <p:spPr>
          <a:xfrm>
            <a:off x="243217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0A8511D1-A39F-975B-0C89-1CA14C07A9D9}"/>
              </a:ext>
            </a:extLst>
          </p:cNvPr>
          <p:cNvSpPr/>
          <p:nvPr/>
        </p:nvSpPr>
        <p:spPr>
          <a:xfrm>
            <a:off x="260538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9C6ED82E-ED4E-8571-66DD-9F1E2859C5B4}"/>
              </a:ext>
            </a:extLst>
          </p:cNvPr>
          <p:cNvSpPr/>
          <p:nvPr/>
        </p:nvSpPr>
        <p:spPr>
          <a:xfrm>
            <a:off x="277859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94C6AF6-8323-087C-D852-B9A0BEB528D6}"/>
              </a:ext>
            </a:extLst>
          </p:cNvPr>
          <p:cNvSpPr/>
          <p:nvPr/>
        </p:nvSpPr>
        <p:spPr>
          <a:xfrm>
            <a:off x="295180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60387B94-5590-B2C7-7CD7-4670F2AA60D0}"/>
              </a:ext>
            </a:extLst>
          </p:cNvPr>
          <p:cNvSpPr/>
          <p:nvPr/>
        </p:nvSpPr>
        <p:spPr>
          <a:xfrm>
            <a:off x="312501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9F95F369-8A30-CA39-109C-8D5AAB5DC57C}"/>
              </a:ext>
            </a:extLst>
          </p:cNvPr>
          <p:cNvSpPr/>
          <p:nvPr/>
        </p:nvSpPr>
        <p:spPr>
          <a:xfrm>
            <a:off x="329822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EC8BA2D3-C59C-7921-F99D-928944D6B455}"/>
              </a:ext>
            </a:extLst>
          </p:cNvPr>
          <p:cNvSpPr/>
          <p:nvPr/>
        </p:nvSpPr>
        <p:spPr>
          <a:xfrm>
            <a:off x="347143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FE957472-A3CC-3ECC-D82B-811151098BA6}"/>
              </a:ext>
            </a:extLst>
          </p:cNvPr>
          <p:cNvSpPr/>
          <p:nvPr/>
        </p:nvSpPr>
        <p:spPr>
          <a:xfrm>
            <a:off x="364464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B21C4FE0-22A7-70C9-B275-953117463B31}"/>
              </a:ext>
            </a:extLst>
          </p:cNvPr>
          <p:cNvSpPr/>
          <p:nvPr/>
        </p:nvSpPr>
        <p:spPr>
          <a:xfrm>
            <a:off x="381785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91595977-42F8-01B4-29CA-1D923A1E0770}"/>
              </a:ext>
            </a:extLst>
          </p:cNvPr>
          <p:cNvSpPr/>
          <p:nvPr/>
        </p:nvSpPr>
        <p:spPr>
          <a:xfrm>
            <a:off x="5211510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5D75B1F4-FDFE-D2D6-5D6F-D949B2A09499}"/>
              </a:ext>
            </a:extLst>
          </p:cNvPr>
          <p:cNvSpPr/>
          <p:nvPr/>
        </p:nvSpPr>
        <p:spPr>
          <a:xfrm>
            <a:off x="5372743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4C91C0DC-F7D0-3DFA-6F78-563202B45A81}"/>
              </a:ext>
            </a:extLst>
          </p:cNvPr>
          <p:cNvSpPr/>
          <p:nvPr/>
        </p:nvSpPr>
        <p:spPr>
          <a:xfrm>
            <a:off x="5543210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F59CA801-730A-37BD-036C-DF3A72E69E6F}"/>
              </a:ext>
            </a:extLst>
          </p:cNvPr>
          <p:cNvSpPr/>
          <p:nvPr/>
        </p:nvSpPr>
        <p:spPr>
          <a:xfrm>
            <a:off x="5709504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82830471-6268-642B-1969-E11F776FA8D2}"/>
              </a:ext>
            </a:extLst>
          </p:cNvPr>
          <p:cNvSpPr/>
          <p:nvPr/>
        </p:nvSpPr>
        <p:spPr>
          <a:xfrm>
            <a:off x="5876738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FB70367A-B070-26D6-C6A0-4CBAF1FFEFAD}"/>
              </a:ext>
            </a:extLst>
          </p:cNvPr>
          <p:cNvSpPr/>
          <p:nvPr/>
        </p:nvSpPr>
        <p:spPr>
          <a:xfrm>
            <a:off x="603797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Rettangolo 38">
            <a:extLst>
              <a:ext uri="{FF2B5EF4-FFF2-40B4-BE49-F238E27FC236}">
                <a16:creationId xmlns:a16="http://schemas.microsoft.com/office/drawing/2014/main" id="{1AEB0D0C-C696-3357-721E-C49ED44F48FE}"/>
              </a:ext>
            </a:extLst>
          </p:cNvPr>
          <p:cNvSpPr/>
          <p:nvPr/>
        </p:nvSpPr>
        <p:spPr>
          <a:xfrm>
            <a:off x="6203008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28929DAA-D6FE-578D-9D1C-0B86A27A770A}"/>
              </a:ext>
            </a:extLst>
          </p:cNvPr>
          <p:cNvSpPr/>
          <p:nvPr/>
        </p:nvSpPr>
        <p:spPr>
          <a:xfrm>
            <a:off x="6372176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D11AB19C-B9C2-95C6-4E8F-164CDD0A8231}"/>
              </a:ext>
            </a:extLst>
          </p:cNvPr>
          <p:cNvSpPr/>
          <p:nvPr/>
        </p:nvSpPr>
        <p:spPr>
          <a:xfrm>
            <a:off x="6538940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Rettangolo 52">
            <a:extLst>
              <a:ext uri="{FF2B5EF4-FFF2-40B4-BE49-F238E27FC236}">
                <a16:creationId xmlns:a16="http://schemas.microsoft.com/office/drawing/2014/main" id="{86CC77B1-BDEB-2259-BE20-386AAB0581C5}"/>
              </a:ext>
            </a:extLst>
          </p:cNvPr>
          <p:cNvSpPr/>
          <p:nvPr/>
        </p:nvSpPr>
        <p:spPr>
          <a:xfrm>
            <a:off x="7694352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Rettangolo 54">
            <a:extLst>
              <a:ext uri="{FF2B5EF4-FFF2-40B4-BE49-F238E27FC236}">
                <a16:creationId xmlns:a16="http://schemas.microsoft.com/office/drawing/2014/main" id="{28035414-CA15-3D4F-F7D4-2D9C8277F599}"/>
              </a:ext>
            </a:extLst>
          </p:cNvPr>
          <p:cNvSpPr/>
          <p:nvPr/>
        </p:nvSpPr>
        <p:spPr>
          <a:xfrm>
            <a:off x="7855585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79347E03-67F8-7A83-56C1-2FBBBAAA1C5F}"/>
              </a:ext>
            </a:extLst>
          </p:cNvPr>
          <p:cNvSpPr/>
          <p:nvPr/>
        </p:nvSpPr>
        <p:spPr>
          <a:xfrm>
            <a:off x="8034636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Rettangolo 59">
            <a:extLst>
              <a:ext uri="{FF2B5EF4-FFF2-40B4-BE49-F238E27FC236}">
                <a16:creationId xmlns:a16="http://schemas.microsoft.com/office/drawing/2014/main" id="{55617AB5-0DBD-937B-2717-C65E39E630D5}"/>
              </a:ext>
            </a:extLst>
          </p:cNvPr>
          <p:cNvSpPr/>
          <p:nvPr/>
        </p:nvSpPr>
        <p:spPr>
          <a:xfrm>
            <a:off x="821481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Rettangolo 60">
            <a:extLst>
              <a:ext uri="{FF2B5EF4-FFF2-40B4-BE49-F238E27FC236}">
                <a16:creationId xmlns:a16="http://schemas.microsoft.com/office/drawing/2014/main" id="{4A35D84C-CEFA-EC5C-D6CE-312D4B6C2F67}"/>
              </a:ext>
            </a:extLst>
          </p:cNvPr>
          <p:cNvSpPr/>
          <p:nvPr/>
        </p:nvSpPr>
        <p:spPr>
          <a:xfrm>
            <a:off x="8376044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Rettangolo 63">
            <a:extLst>
              <a:ext uri="{FF2B5EF4-FFF2-40B4-BE49-F238E27FC236}">
                <a16:creationId xmlns:a16="http://schemas.microsoft.com/office/drawing/2014/main" id="{72541919-AE94-7EB0-605F-705722B9292F}"/>
              </a:ext>
            </a:extLst>
          </p:cNvPr>
          <p:cNvSpPr/>
          <p:nvPr/>
        </p:nvSpPr>
        <p:spPr>
          <a:xfrm>
            <a:off x="8555095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1" name="Rettangolo 110">
            <a:extLst>
              <a:ext uri="{FF2B5EF4-FFF2-40B4-BE49-F238E27FC236}">
                <a16:creationId xmlns:a16="http://schemas.microsoft.com/office/drawing/2014/main" id="{419535CB-FF81-64B3-675D-B9B19E0BF046}"/>
              </a:ext>
            </a:extLst>
          </p:cNvPr>
          <p:cNvSpPr/>
          <p:nvPr/>
        </p:nvSpPr>
        <p:spPr>
          <a:xfrm>
            <a:off x="9658435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2" name="Rettangolo 111">
            <a:extLst>
              <a:ext uri="{FF2B5EF4-FFF2-40B4-BE49-F238E27FC236}">
                <a16:creationId xmlns:a16="http://schemas.microsoft.com/office/drawing/2014/main" id="{A1A5A29D-999C-0D2D-0EB5-5F9BA4BD43CB}"/>
              </a:ext>
            </a:extLst>
          </p:cNvPr>
          <p:cNvSpPr/>
          <p:nvPr/>
        </p:nvSpPr>
        <p:spPr>
          <a:xfrm>
            <a:off x="9819668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3" name="Rettangolo 112">
            <a:extLst>
              <a:ext uri="{FF2B5EF4-FFF2-40B4-BE49-F238E27FC236}">
                <a16:creationId xmlns:a16="http://schemas.microsoft.com/office/drawing/2014/main" id="{5958E546-E061-3FA7-49FF-04D3D726D7EE}"/>
              </a:ext>
            </a:extLst>
          </p:cNvPr>
          <p:cNvSpPr/>
          <p:nvPr/>
        </p:nvSpPr>
        <p:spPr>
          <a:xfrm>
            <a:off x="9992640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4" name="Rettangolo 113">
            <a:extLst>
              <a:ext uri="{FF2B5EF4-FFF2-40B4-BE49-F238E27FC236}">
                <a16:creationId xmlns:a16="http://schemas.microsoft.com/office/drawing/2014/main" id="{0AFCF97A-21E7-4639-3C74-3BB52E5CD798}"/>
              </a:ext>
            </a:extLst>
          </p:cNvPr>
          <p:cNvSpPr/>
          <p:nvPr/>
        </p:nvSpPr>
        <p:spPr>
          <a:xfrm>
            <a:off x="10165612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5" name="Rettangolo 114">
            <a:extLst>
              <a:ext uri="{FF2B5EF4-FFF2-40B4-BE49-F238E27FC236}">
                <a16:creationId xmlns:a16="http://schemas.microsoft.com/office/drawing/2014/main" id="{7EFD68C5-E422-BC2B-9E1F-584043919D9F}"/>
              </a:ext>
            </a:extLst>
          </p:cNvPr>
          <p:cNvSpPr/>
          <p:nvPr/>
        </p:nvSpPr>
        <p:spPr>
          <a:xfrm>
            <a:off x="10333037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6" name="Rettangolo 115">
            <a:extLst>
              <a:ext uri="{FF2B5EF4-FFF2-40B4-BE49-F238E27FC236}">
                <a16:creationId xmlns:a16="http://schemas.microsoft.com/office/drawing/2014/main" id="{A1021F98-4C78-5D72-CAD6-DAC583C5C5ED}"/>
              </a:ext>
            </a:extLst>
          </p:cNvPr>
          <p:cNvSpPr/>
          <p:nvPr/>
        </p:nvSpPr>
        <p:spPr>
          <a:xfrm>
            <a:off x="10503504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0" name="Rettangolo 129">
            <a:extLst>
              <a:ext uri="{FF2B5EF4-FFF2-40B4-BE49-F238E27FC236}">
                <a16:creationId xmlns:a16="http://schemas.microsoft.com/office/drawing/2014/main" id="{086855B6-18A3-720C-6C6C-519CA6056301}"/>
              </a:ext>
            </a:extLst>
          </p:cNvPr>
          <p:cNvSpPr/>
          <p:nvPr/>
        </p:nvSpPr>
        <p:spPr>
          <a:xfrm>
            <a:off x="1948325" y="5808844"/>
            <a:ext cx="152810" cy="32380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1" name="Rettangolo 130">
            <a:extLst>
              <a:ext uri="{FF2B5EF4-FFF2-40B4-BE49-F238E27FC236}">
                <a16:creationId xmlns:a16="http://schemas.microsoft.com/office/drawing/2014/main" id="{4F518506-D164-1D0A-EC2B-AF760715813E}"/>
              </a:ext>
            </a:extLst>
          </p:cNvPr>
          <p:cNvSpPr/>
          <p:nvPr/>
        </p:nvSpPr>
        <p:spPr>
          <a:xfrm>
            <a:off x="2092858" y="5808844"/>
            <a:ext cx="152810" cy="32380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3" name="CasellaDiTesto 132">
            <a:extLst>
              <a:ext uri="{FF2B5EF4-FFF2-40B4-BE49-F238E27FC236}">
                <a16:creationId xmlns:a16="http://schemas.microsoft.com/office/drawing/2014/main" id="{E0B82F2C-ED8B-A393-6CE8-F486F187CC97}"/>
              </a:ext>
            </a:extLst>
          </p:cNvPr>
          <p:cNvSpPr txBox="1"/>
          <p:nvPr/>
        </p:nvSpPr>
        <p:spPr>
          <a:xfrm>
            <a:off x="2837615" y="6379951"/>
            <a:ext cx="1778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3m S-band structure (21 MV/m)</a:t>
            </a:r>
          </a:p>
        </p:txBody>
      </p:sp>
      <p:sp>
        <p:nvSpPr>
          <p:cNvPr id="134" name="CasellaDiTesto 133">
            <a:extLst>
              <a:ext uri="{FF2B5EF4-FFF2-40B4-BE49-F238E27FC236}">
                <a16:creationId xmlns:a16="http://schemas.microsoft.com/office/drawing/2014/main" id="{F568AB5E-2DB5-E49A-62C6-C9DB4B9CE73B}"/>
              </a:ext>
            </a:extLst>
          </p:cNvPr>
          <p:cNvSpPr txBox="1"/>
          <p:nvPr/>
        </p:nvSpPr>
        <p:spPr>
          <a:xfrm>
            <a:off x="1431355" y="6119336"/>
            <a:ext cx="11504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X-band </a:t>
            </a:r>
            <a:r>
              <a:rPr lang="it-IT" sz="1400" dirty="0" err="1"/>
              <a:t>structure</a:t>
            </a:r>
            <a:r>
              <a:rPr lang="it-IT" sz="1400" dirty="0"/>
              <a:t> (</a:t>
            </a:r>
            <a:r>
              <a:rPr lang="it-IT" sz="1400" dirty="0" err="1"/>
              <a:t>lienearizer</a:t>
            </a:r>
            <a:r>
              <a:rPr lang="it-IT" sz="1400" dirty="0"/>
              <a:t>)</a:t>
            </a:r>
          </a:p>
        </p:txBody>
      </p:sp>
      <p:sp>
        <p:nvSpPr>
          <p:cNvPr id="135" name="Rettangolo 134">
            <a:extLst>
              <a:ext uri="{FF2B5EF4-FFF2-40B4-BE49-F238E27FC236}">
                <a16:creationId xmlns:a16="http://schemas.microsoft.com/office/drawing/2014/main" id="{679ACD85-20AD-089B-50FA-92B3AB0E891B}"/>
              </a:ext>
            </a:extLst>
          </p:cNvPr>
          <p:cNvSpPr/>
          <p:nvPr/>
        </p:nvSpPr>
        <p:spPr>
          <a:xfrm>
            <a:off x="399106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6" name="Rettangolo 135">
            <a:extLst>
              <a:ext uri="{FF2B5EF4-FFF2-40B4-BE49-F238E27FC236}">
                <a16:creationId xmlns:a16="http://schemas.microsoft.com/office/drawing/2014/main" id="{F4EAF8AE-58C7-51D6-E89C-60F7333FF516}"/>
              </a:ext>
            </a:extLst>
          </p:cNvPr>
          <p:cNvSpPr/>
          <p:nvPr/>
        </p:nvSpPr>
        <p:spPr>
          <a:xfrm>
            <a:off x="4164271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0" name="CasellaDiTesto 139">
            <a:extLst>
              <a:ext uri="{FF2B5EF4-FFF2-40B4-BE49-F238E27FC236}">
                <a16:creationId xmlns:a16="http://schemas.microsoft.com/office/drawing/2014/main" id="{B6C23108-2AEB-D87B-665E-0FA11910F97F}"/>
              </a:ext>
            </a:extLst>
          </p:cNvPr>
          <p:cNvSpPr txBox="1"/>
          <p:nvPr/>
        </p:nvSpPr>
        <p:spPr>
          <a:xfrm>
            <a:off x="5042503" y="6366580"/>
            <a:ext cx="1716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2m S-band structure</a:t>
            </a:r>
          </a:p>
          <a:p>
            <a:pPr algn="ctr"/>
            <a:r>
              <a:rPr lang="it-IT" sz="1400" dirty="0"/>
              <a:t>(21 MV/m)</a:t>
            </a:r>
          </a:p>
        </p:txBody>
      </p:sp>
      <p:sp>
        <p:nvSpPr>
          <p:cNvPr id="141" name="CasellaDiTesto 140">
            <a:extLst>
              <a:ext uri="{FF2B5EF4-FFF2-40B4-BE49-F238E27FC236}">
                <a16:creationId xmlns:a16="http://schemas.microsoft.com/office/drawing/2014/main" id="{C568A254-4DFB-33C8-FBBD-66353D66797F}"/>
              </a:ext>
            </a:extLst>
          </p:cNvPr>
          <p:cNvSpPr txBox="1"/>
          <p:nvPr/>
        </p:nvSpPr>
        <p:spPr>
          <a:xfrm>
            <a:off x="7306442" y="6402439"/>
            <a:ext cx="1846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1.5m S-band structure</a:t>
            </a:r>
          </a:p>
          <a:p>
            <a:pPr algn="ctr"/>
            <a:r>
              <a:rPr lang="it-IT" sz="1400" dirty="0"/>
              <a:t>(35 MV/m)</a:t>
            </a:r>
          </a:p>
        </p:txBody>
      </p:sp>
      <p:sp>
        <p:nvSpPr>
          <p:cNvPr id="142" name="CasellaDiTesto 141">
            <a:extLst>
              <a:ext uri="{FF2B5EF4-FFF2-40B4-BE49-F238E27FC236}">
                <a16:creationId xmlns:a16="http://schemas.microsoft.com/office/drawing/2014/main" id="{762191DE-E357-8C19-56EB-8BD02BA721FE}"/>
              </a:ext>
            </a:extLst>
          </p:cNvPr>
          <p:cNvSpPr txBox="1"/>
          <p:nvPr/>
        </p:nvSpPr>
        <p:spPr>
          <a:xfrm>
            <a:off x="9158083" y="6334780"/>
            <a:ext cx="1985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1.5m S-band structure</a:t>
            </a:r>
          </a:p>
          <a:p>
            <a:pPr algn="ctr"/>
            <a:r>
              <a:rPr lang="it-IT" sz="1400" dirty="0"/>
              <a:t>(35 MV/m)</a:t>
            </a:r>
          </a:p>
        </p:txBody>
      </p:sp>
      <p:sp>
        <p:nvSpPr>
          <p:cNvPr id="154" name="Triangolo isoscele 153">
            <a:extLst>
              <a:ext uri="{FF2B5EF4-FFF2-40B4-BE49-F238E27FC236}">
                <a16:creationId xmlns:a16="http://schemas.microsoft.com/office/drawing/2014/main" id="{58B02A84-F61C-B274-49DF-2DEFCB7F5F5A}"/>
              </a:ext>
            </a:extLst>
          </p:cNvPr>
          <p:cNvSpPr/>
          <p:nvPr/>
        </p:nvSpPr>
        <p:spPr>
          <a:xfrm rot="5400000">
            <a:off x="2236071" y="1281669"/>
            <a:ext cx="714664" cy="61620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7" name="Connettore diritto 166">
            <a:extLst>
              <a:ext uri="{FF2B5EF4-FFF2-40B4-BE49-F238E27FC236}">
                <a16:creationId xmlns:a16="http://schemas.microsoft.com/office/drawing/2014/main" id="{CE5ED021-112C-BB50-EDC1-ACA9B9FBCEAF}"/>
              </a:ext>
            </a:extLst>
          </p:cNvPr>
          <p:cNvCxnSpPr>
            <a:cxnSpLocks/>
          </p:cNvCxnSpPr>
          <p:nvPr/>
        </p:nvCxnSpPr>
        <p:spPr>
          <a:xfrm flipH="1">
            <a:off x="2534490" y="3205820"/>
            <a:ext cx="14416" cy="242452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Connettore diritto 171">
            <a:extLst>
              <a:ext uri="{FF2B5EF4-FFF2-40B4-BE49-F238E27FC236}">
                <a16:creationId xmlns:a16="http://schemas.microsoft.com/office/drawing/2014/main" id="{F79779CC-804E-39B2-590F-8C6F92F42E6B}"/>
              </a:ext>
            </a:extLst>
          </p:cNvPr>
          <p:cNvCxnSpPr>
            <a:cxnSpLocks/>
            <a:stCxn id="49" idx="3"/>
          </p:cNvCxnSpPr>
          <p:nvPr/>
        </p:nvCxnSpPr>
        <p:spPr>
          <a:xfrm>
            <a:off x="4586636" y="3208166"/>
            <a:ext cx="72691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ttore diritto 173">
            <a:extLst>
              <a:ext uri="{FF2B5EF4-FFF2-40B4-BE49-F238E27FC236}">
                <a16:creationId xmlns:a16="http://schemas.microsoft.com/office/drawing/2014/main" id="{8A57BF95-DBD2-D533-8BE8-55CF04F7124D}"/>
              </a:ext>
            </a:extLst>
          </p:cNvPr>
          <p:cNvCxnSpPr>
            <a:cxnSpLocks/>
          </p:cNvCxnSpPr>
          <p:nvPr/>
        </p:nvCxnSpPr>
        <p:spPr>
          <a:xfrm flipH="1">
            <a:off x="5301276" y="3227981"/>
            <a:ext cx="8136" cy="24162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ttore diritto 181">
            <a:extLst>
              <a:ext uri="{FF2B5EF4-FFF2-40B4-BE49-F238E27FC236}">
                <a16:creationId xmlns:a16="http://schemas.microsoft.com/office/drawing/2014/main" id="{D15644AF-A363-E41A-BC52-DB582EA3C7E6}"/>
              </a:ext>
            </a:extLst>
          </p:cNvPr>
          <p:cNvCxnSpPr>
            <a:cxnSpLocks/>
            <a:stCxn id="187" idx="0"/>
          </p:cNvCxnSpPr>
          <p:nvPr/>
        </p:nvCxnSpPr>
        <p:spPr>
          <a:xfrm>
            <a:off x="7082622" y="1587427"/>
            <a:ext cx="1506804" cy="954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nettore diritto 183">
            <a:extLst>
              <a:ext uri="{FF2B5EF4-FFF2-40B4-BE49-F238E27FC236}">
                <a16:creationId xmlns:a16="http://schemas.microsoft.com/office/drawing/2014/main" id="{B7CC8FFE-73AF-09FB-48FD-94EAB8F8A0AF}"/>
              </a:ext>
            </a:extLst>
          </p:cNvPr>
          <p:cNvCxnSpPr>
            <a:cxnSpLocks/>
          </p:cNvCxnSpPr>
          <p:nvPr/>
        </p:nvCxnSpPr>
        <p:spPr>
          <a:xfrm>
            <a:off x="8576231" y="1594014"/>
            <a:ext cx="0" cy="15191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riangolo isoscele 186">
            <a:extLst>
              <a:ext uri="{FF2B5EF4-FFF2-40B4-BE49-F238E27FC236}">
                <a16:creationId xmlns:a16="http://schemas.microsoft.com/office/drawing/2014/main" id="{20816F59-125D-DF6F-6AC5-1DECDAD55A79}"/>
              </a:ext>
            </a:extLst>
          </p:cNvPr>
          <p:cNvSpPr/>
          <p:nvPr/>
        </p:nvSpPr>
        <p:spPr>
          <a:xfrm rot="5400000">
            <a:off x="6417186" y="1279323"/>
            <a:ext cx="714664" cy="61620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1" name="Connettore diritto 190">
            <a:extLst>
              <a:ext uri="{FF2B5EF4-FFF2-40B4-BE49-F238E27FC236}">
                <a16:creationId xmlns:a16="http://schemas.microsoft.com/office/drawing/2014/main" id="{D48A2C9B-7DC4-67FC-518F-70AA8BC4C77A}"/>
              </a:ext>
            </a:extLst>
          </p:cNvPr>
          <p:cNvCxnSpPr>
            <a:cxnSpLocks/>
          </p:cNvCxnSpPr>
          <p:nvPr/>
        </p:nvCxnSpPr>
        <p:spPr>
          <a:xfrm flipH="1">
            <a:off x="7774156" y="3205820"/>
            <a:ext cx="39545" cy="245315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Connettore diritto 191">
            <a:extLst>
              <a:ext uri="{FF2B5EF4-FFF2-40B4-BE49-F238E27FC236}">
                <a16:creationId xmlns:a16="http://schemas.microsoft.com/office/drawing/2014/main" id="{FD8A749B-ADD6-722A-6644-ED7FCFE01DCF}"/>
              </a:ext>
            </a:extLst>
          </p:cNvPr>
          <p:cNvCxnSpPr>
            <a:cxnSpLocks/>
          </p:cNvCxnSpPr>
          <p:nvPr/>
        </p:nvCxnSpPr>
        <p:spPr>
          <a:xfrm>
            <a:off x="7798787" y="3205820"/>
            <a:ext cx="8789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Connettore diritto 192">
            <a:extLst>
              <a:ext uri="{FF2B5EF4-FFF2-40B4-BE49-F238E27FC236}">
                <a16:creationId xmlns:a16="http://schemas.microsoft.com/office/drawing/2014/main" id="{9FFF086A-0551-BCDD-FB82-C4E612EC3027}"/>
              </a:ext>
            </a:extLst>
          </p:cNvPr>
          <p:cNvCxnSpPr>
            <a:cxnSpLocks/>
            <a:stCxn id="185" idx="3"/>
          </p:cNvCxnSpPr>
          <p:nvPr/>
        </p:nvCxnSpPr>
        <p:spPr>
          <a:xfrm>
            <a:off x="8767751" y="3205820"/>
            <a:ext cx="975917" cy="48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ttore diritto 193">
            <a:extLst>
              <a:ext uri="{FF2B5EF4-FFF2-40B4-BE49-F238E27FC236}">
                <a16:creationId xmlns:a16="http://schemas.microsoft.com/office/drawing/2014/main" id="{B95B5396-CECA-22ED-9AEE-9DE5E3348D8E}"/>
              </a:ext>
            </a:extLst>
          </p:cNvPr>
          <p:cNvCxnSpPr>
            <a:cxnSpLocks/>
          </p:cNvCxnSpPr>
          <p:nvPr/>
        </p:nvCxnSpPr>
        <p:spPr>
          <a:xfrm>
            <a:off x="9743668" y="3205820"/>
            <a:ext cx="13091" cy="24109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Rettangolo 198">
            <a:extLst>
              <a:ext uri="{FF2B5EF4-FFF2-40B4-BE49-F238E27FC236}">
                <a16:creationId xmlns:a16="http://schemas.microsoft.com/office/drawing/2014/main" id="{C9056C48-C38B-8661-07CB-6138AA600D77}"/>
              </a:ext>
            </a:extLst>
          </p:cNvPr>
          <p:cNvSpPr/>
          <p:nvPr/>
        </p:nvSpPr>
        <p:spPr>
          <a:xfrm>
            <a:off x="9552942" y="3542025"/>
            <a:ext cx="379818" cy="5298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1" name="CasellaDiTesto 200">
            <a:extLst>
              <a:ext uri="{FF2B5EF4-FFF2-40B4-BE49-F238E27FC236}">
                <a16:creationId xmlns:a16="http://schemas.microsoft.com/office/drawing/2014/main" id="{74FC5AD2-7A38-A846-9AF2-FEB78DA620BB}"/>
              </a:ext>
            </a:extLst>
          </p:cNvPr>
          <p:cNvSpPr txBox="1"/>
          <p:nvPr/>
        </p:nvSpPr>
        <p:spPr>
          <a:xfrm>
            <a:off x="2030379" y="856471"/>
            <a:ext cx="1415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S-band K2 </a:t>
            </a:r>
          </a:p>
        </p:txBody>
      </p:sp>
      <p:sp>
        <p:nvSpPr>
          <p:cNvPr id="202" name="CasellaDiTesto 201">
            <a:extLst>
              <a:ext uri="{FF2B5EF4-FFF2-40B4-BE49-F238E27FC236}">
                <a16:creationId xmlns:a16="http://schemas.microsoft.com/office/drawing/2014/main" id="{1F8DB5A8-6BA5-4B3A-2D09-51556E3C18D5}"/>
              </a:ext>
            </a:extLst>
          </p:cNvPr>
          <p:cNvSpPr txBox="1"/>
          <p:nvPr/>
        </p:nvSpPr>
        <p:spPr>
          <a:xfrm>
            <a:off x="5689280" y="853903"/>
            <a:ext cx="1415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S-band K3 </a:t>
            </a:r>
          </a:p>
        </p:txBody>
      </p:sp>
      <p:grpSp>
        <p:nvGrpSpPr>
          <p:cNvPr id="216" name="Gruppo 215">
            <a:extLst>
              <a:ext uri="{FF2B5EF4-FFF2-40B4-BE49-F238E27FC236}">
                <a16:creationId xmlns:a16="http://schemas.microsoft.com/office/drawing/2014/main" id="{499FDE26-9FD0-4088-8388-4ABC6D235D7C}"/>
              </a:ext>
            </a:extLst>
          </p:cNvPr>
          <p:cNvGrpSpPr/>
          <p:nvPr/>
        </p:nvGrpSpPr>
        <p:grpSpPr>
          <a:xfrm rot="5400000">
            <a:off x="1135163" y="5230995"/>
            <a:ext cx="254476" cy="136774"/>
            <a:chOff x="1217934" y="1148827"/>
            <a:chExt cx="202982" cy="171973"/>
          </a:xfrm>
        </p:grpSpPr>
        <p:cxnSp>
          <p:nvCxnSpPr>
            <p:cNvPr id="217" name="Connettore diritto 216">
              <a:extLst>
                <a:ext uri="{FF2B5EF4-FFF2-40B4-BE49-F238E27FC236}">
                  <a16:creationId xmlns:a16="http://schemas.microsoft.com/office/drawing/2014/main" id="{2F4ADE0D-51D6-51C6-35A0-F54DD30308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7934" y="1316168"/>
              <a:ext cx="20298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Connettore diritto 217">
              <a:extLst>
                <a:ext uri="{FF2B5EF4-FFF2-40B4-BE49-F238E27FC236}">
                  <a16:creationId xmlns:a16="http://schemas.microsoft.com/office/drawing/2014/main" id="{48F04F57-E9A1-9287-C1A8-780C3A62AB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934" y="1161977"/>
              <a:ext cx="0" cy="15419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Connettore diritto 218">
              <a:extLst>
                <a:ext uri="{FF2B5EF4-FFF2-40B4-BE49-F238E27FC236}">
                  <a16:creationId xmlns:a16="http://schemas.microsoft.com/office/drawing/2014/main" id="{CE5AA067-3E77-6C0C-036E-F7B3180901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20916" y="1148827"/>
              <a:ext cx="0" cy="1719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Gruppo 223">
            <a:extLst>
              <a:ext uri="{FF2B5EF4-FFF2-40B4-BE49-F238E27FC236}">
                <a16:creationId xmlns:a16="http://schemas.microsoft.com/office/drawing/2014/main" id="{9D1BEE38-304F-2B5D-3337-27F0921241D0}"/>
              </a:ext>
            </a:extLst>
          </p:cNvPr>
          <p:cNvGrpSpPr/>
          <p:nvPr/>
        </p:nvGrpSpPr>
        <p:grpSpPr>
          <a:xfrm>
            <a:off x="2986625" y="1391378"/>
            <a:ext cx="254476" cy="136774"/>
            <a:chOff x="1217934" y="1148827"/>
            <a:chExt cx="202982" cy="171973"/>
          </a:xfrm>
        </p:grpSpPr>
        <p:cxnSp>
          <p:nvCxnSpPr>
            <p:cNvPr id="225" name="Connettore diritto 224">
              <a:extLst>
                <a:ext uri="{FF2B5EF4-FFF2-40B4-BE49-F238E27FC236}">
                  <a16:creationId xmlns:a16="http://schemas.microsoft.com/office/drawing/2014/main" id="{CCCC5465-8625-179C-2FD5-CD88EFC6F26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7934" y="1316168"/>
              <a:ext cx="20298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Connettore diritto 225">
              <a:extLst>
                <a:ext uri="{FF2B5EF4-FFF2-40B4-BE49-F238E27FC236}">
                  <a16:creationId xmlns:a16="http://schemas.microsoft.com/office/drawing/2014/main" id="{A0BF40DC-8524-450C-1692-8D64AB03D5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934" y="1161977"/>
              <a:ext cx="0" cy="15419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diritto 226">
              <a:extLst>
                <a:ext uri="{FF2B5EF4-FFF2-40B4-BE49-F238E27FC236}">
                  <a16:creationId xmlns:a16="http://schemas.microsoft.com/office/drawing/2014/main" id="{AAA62A38-99BD-2CAB-C1FE-7D122D12B5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20916" y="1148827"/>
              <a:ext cx="0" cy="1719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8" name="Gruppo 227">
            <a:extLst>
              <a:ext uri="{FF2B5EF4-FFF2-40B4-BE49-F238E27FC236}">
                <a16:creationId xmlns:a16="http://schemas.microsoft.com/office/drawing/2014/main" id="{2E13B190-DF07-3E22-0AF7-C8684446B6DE}"/>
              </a:ext>
            </a:extLst>
          </p:cNvPr>
          <p:cNvGrpSpPr/>
          <p:nvPr/>
        </p:nvGrpSpPr>
        <p:grpSpPr>
          <a:xfrm rot="5400000">
            <a:off x="2567372" y="5229774"/>
            <a:ext cx="254476" cy="136774"/>
            <a:chOff x="1217934" y="1148827"/>
            <a:chExt cx="202982" cy="171973"/>
          </a:xfrm>
        </p:grpSpPr>
        <p:cxnSp>
          <p:nvCxnSpPr>
            <p:cNvPr id="229" name="Connettore diritto 228">
              <a:extLst>
                <a:ext uri="{FF2B5EF4-FFF2-40B4-BE49-F238E27FC236}">
                  <a16:creationId xmlns:a16="http://schemas.microsoft.com/office/drawing/2014/main" id="{E0A410BF-71FD-1177-766B-6C1705A3A3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7934" y="1316168"/>
              <a:ext cx="20298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Connettore diritto 229">
              <a:extLst>
                <a:ext uri="{FF2B5EF4-FFF2-40B4-BE49-F238E27FC236}">
                  <a16:creationId xmlns:a16="http://schemas.microsoft.com/office/drawing/2014/main" id="{38325179-491C-3B5B-DDBE-21C3E6C10E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934" y="1161977"/>
              <a:ext cx="0" cy="15419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ttore diritto 230">
              <a:extLst>
                <a:ext uri="{FF2B5EF4-FFF2-40B4-BE49-F238E27FC236}">
                  <a16:creationId xmlns:a16="http://schemas.microsoft.com/office/drawing/2014/main" id="{373E621B-8A06-F86C-3918-B68898A8BF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20916" y="1148827"/>
              <a:ext cx="0" cy="1719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2" name="Gruppo 231">
            <a:extLst>
              <a:ext uri="{FF2B5EF4-FFF2-40B4-BE49-F238E27FC236}">
                <a16:creationId xmlns:a16="http://schemas.microsoft.com/office/drawing/2014/main" id="{1F1C40C0-A9C3-F5AF-E50F-33BAC117232A}"/>
              </a:ext>
            </a:extLst>
          </p:cNvPr>
          <p:cNvGrpSpPr/>
          <p:nvPr/>
        </p:nvGrpSpPr>
        <p:grpSpPr>
          <a:xfrm rot="5400000">
            <a:off x="5335848" y="5228080"/>
            <a:ext cx="254476" cy="136774"/>
            <a:chOff x="1217934" y="1148827"/>
            <a:chExt cx="202982" cy="171973"/>
          </a:xfrm>
        </p:grpSpPr>
        <p:cxnSp>
          <p:nvCxnSpPr>
            <p:cNvPr id="233" name="Connettore diritto 232">
              <a:extLst>
                <a:ext uri="{FF2B5EF4-FFF2-40B4-BE49-F238E27FC236}">
                  <a16:creationId xmlns:a16="http://schemas.microsoft.com/office/drawing/2014/main" id="{CFD422F5-E3BB-9CBB-EBE7-ECB7D5E579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7934" y="1316168"/>
              <a:ext cx="20298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Connettore diritto 233">
              <a:extLst>
                <a:ext uri="{FF2B5EF4-FFF2-40B4-BE49-F238E27FC236}">
                  <a16:creationId xmlns:a16="http://schemas.microsoft.com/office/drawing/2014/main" id="{FD606F3B-118A-6AEC-6F19-85D2D6ABAA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934" y="1161977"/>
              <a:ext cx="0" cy="15419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Connettore diritto 234">
              <a:extLst>
                <a:ext uri="{FF2B5EF4-FFF2-40B4-BE49-F238E27FC236}">
                  <a16:creationId xmlns:a16="http://schemas.microsoft.com/office/drawing/2014/main" id="{B943E4BB-D764-6B42-F938-97C67FB003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20916" y="1148827"/>
              <a:ext cx="0" cy="1719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6" name="Gruppo 235">
            <a:extLst>
              <a:ext uri="{FF2B5EF4-FFF2-40B4-BE49-F238E27FC236}">
                <a16:creationId xmlns:a16="http://schemas.microsoft.com/office/drawing/2014/main" id="{47336F75-3CCB-169A-6AAD-D60D46EDD1F9}"/>
              </a:ext>
            </a:extLst>
          </p:cNvPr>
          <p:cNvGrpSpPr/>
          <p:nvPr/>
        </p:nvGrpSpPr>
        <p:grpSpPr>
          <a:xfrm rot="5400000">
            <a:off x="7834315" y="5224925"/>
            <a:ext cx="254476" cy="136774"/>
            <a:chOff x="1217934" y="1148827"/>
            <a:chExt cx="202982" cy="171973"/>
          </a:xfrm>
        </p:grpSpPr>
        <p:cxnSp>
          <p:nvCxnSpPr>
            <p:cNvPr id="237" name="Connettore diritto 236">
              <a:extLst>
                <a:ext uri="{FF2B5EF4-FFF2-40B4-BE49-F238E27FC236}">
                  <a16:creationId xmlns:a16="http://schemas.microsoft.com/office/drawing/2014/main" id="{5A9552D1-2722-EEE9-A88B-C306AAF4514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7934" y="1316168"/>
              <a:ext cx="20298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Connettore diritto 237">
              <a:extLst>
                <a:ext uri="{FF2B5EF4-FFF2-40B4-BE49-F238E27FC236}">
                  <a16:creationId xmlns:a16="http://schemas.microsoft.com/office/drawing/2014/main" id="{6BFE513C-9A55-5F89-E53A-A834D05FE8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934" y="1161977"/>
              <a:ext cx="0" cy="15419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ttore diritto 238">
              <a:extLst>
                <a:ext uri="{FF2B5EF4-FFF2-40B4-BE49-F238E27FC236}">
                  <a16:creationId xmlns:a16="http://schemas.microsoft.com/office/drawing/2014/main" id="{9EE59D7F-0543-03EE-1B3B-155F9D9142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20916" y="1148827"/>
              <a:ext cx="0" cy="1719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0" name="Gruppo 239">
            <a:extLst>
              <a:ext uri="{FF2B5EF4-FFF2-40B4-BE49-F238E27FC236}">
                <a16:creationId xmlns:a16="http://schemas.microsoft.com/office/drawing/2014/main" id="{31D982D7-02BD-A8EA-7A14-0AFA3AFF0010}"/>
              </a:ext>
            </a:extLst>
          </p:cNvPr>
          <p:cNvGrpSpPr/>
          <p:nvPr/>
        </p:nvGrpSpPr>
        <p:grpSpPr>
          <a:xfrm rot="5400000">
            <a:off x="9770293" y="5231783"/>
            <a:ext cx="254476" cy="136774"/>
            <a:chOff x="1217934" y="1148827"/>
            <a:chExt cx="202982" cy="171973"/>
          </a:xfrm>
        </p:grpSpPr>
        <p:cxnSp>
          <p:nvCxnSpPr>
            <p:cNvPr id="241" name="Connettore diritto 240">
              <a:extLst>
                <a:ext uri="{FF2B5EF4-FFF2-40B4-BE49-F238E27FC236}">
                  <a16:creationId xmlns:a16="http://schemas.microsoft.com/office/drawing/2014/main" id="{44F21F5C-76F9-F293-2B85-1923346399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7934" y="1316168"/>
              <a:ext cx="20298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ttore diritto 241">
              <a:extLst>
                <a:ext uri="{FF2B5EF4-FFF2-40B4-BE49-F238E27FC236}">
                  <a16:creationId xmlns:a16="http://schemas.microsoft.com/office/drawing/2014/main" id="{798F1009-DCD9-082B-F1DD-9580C6924B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934" y="1161977"/>
              <a:ext cx="0" cy="15419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Connettore diritto 242">
              <a:extLst>
                <a:ext uri="{FF2B5EF4-FFF2-40B4-BE49-F238E27FC236}">
                  <a16:creationId xmlns:a16="http://schemas.microsoft.com/office/drawing/2014/main" id="{E8A84A0E-EB05-656D-0793-4F980F0D9B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20916" y="1148827"/>
              <a:ext cx="0" cy="1719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8" name="Gruppo 247">
            <a:extLst>
              <a:ext uri="{FF2B5EF4-FFF2-40B4-BE49-F238E27FC236}">
                <a16:creationId xmlns:a16="http://schemas.microsoft.com/office/drawing/2014/main" id="{B1A0E39A-A1BC-5D88-8264-BF2F97744E9B}"/>
              </a:ext>
            </a:extLst>
          </p:cNvPr>
          <p:cNvGrpSpPr/>
          <p:nvPr/>
        </p:nvGrpSpPr>
        <p:grpSpPr>
          <a:xfrm>
            <a:off x="7137987" y="1398242"/>
            <a:ext cx="254476" cy="136774"/>
            <a:chOff x="1217934" y="1148827"/>
            <a:chExt cx="202982" cy="171973"/>
          </a:xfrm>
        </p:grpSpPr>
        <p:cxnSp>
          <p:nvCxnSpPr>
            <p:cNvPr id="249" name="Connettore diritto 248">
              <a:extLst>
                <a:ext uri="{FF2B5EF4-FFF2-40B4-BE49-F238E27FC236}">
                  <a16:creationId xmlns:a16="http://schemas.microsoft.com/office/drawing/2014/main" id="{CF1B12D8-93B0-FB27-431A-8C916B0F49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17934" y="1316168"/>
              <a:ext cx="20298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Connettore diritto 249">
              <a:extLst>
                <a:ext uri="{FF2B5EF4-FFF2-40B4-BE49-F238E27FC236}">
                  <a16:creationId xmlns:a16="http://schemas.microsoft.com/office/drawing/2014/main" id="{0E96AEBC-D989-8293-3CCF-B0D0B837D6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934" y="1161977"/>
              <a:ext cx="0" cy="15419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ttore diritto 250">
              <a:extLst>
                <a:ext uri="{FF2B5EF4-FFF2-40B4-BE49-F238E27FC236}">
                  <a16:creationId xmlns:a16="http://schemas.microsoft.com/office/drawing/2014/main" id="{7285886E-B38C-604C-5843-AA3A8DC4C9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20916" y="1148827"/>
              <a:ext cx="0" cy="1719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2" name="CasellaDiTesto 251">
            <a:extLst>
              <a:ext uri="{FF2B5EF4-FFF2-40B4-BE49-F238E27FC236}">
                <a16:creationId xmlns:a16="http://schemas.microsoft.com/office/drawing/2014/main" id="{BA3C1929-FFEE-0631-711A-8C0FFC510F0E}"/>
              </a:ext>
            </a:extLst>
          </p:cNvPr>
          <p:cNvSpPr txBox="1"/>
          <p:nvPr/>
        </p:nvSpPr>
        <p:spPr>
          <a:xfrm>
            <a:off x="8394606" y="3669303"/>
            <a:ext cx="1415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Phase</a:t>
            </a:r>
            <a:r>
              <a:rPr lang="it-IT" sz="1400" dirty="0"/>
              <a:t> </a:t>
            </a:r>
            <a:r>
              <a:rPr lang="it-IT" sz="1400" dirty="0" err="1"/>
              <a:t>Shifter</a:t>
            </a:r>
            <a:endParaRPr lang="it-IT" sz="1400" dirty="0"/>
          </a:p>
        </p:txBody>
      </p:sp>
      <p:sp>
        <p:nvSpPr>
          <p:cNvPr id="254" name="CasellaDiTesto 253">
            <a:extLst>
              <a:ext uri="{FF2B5EF4-FFF2-40B4-BE49-F238E27FC236}">
                <a16:creationId xmlns:a16="http://schemas.microsoft.com/office/drawing/2014/main" id="{7F126832-CDAE-E7CD-25E7-126E5C517C52}"/>
              </a:ext>
            </a:extLst>
          </p:cNvPr>
          <p:cNvSpPr txBox="1"/>
          <p:nvPr/>
        </p:nvSpPr>
        <p:spPr>
          <a:xfrm>
            <a:off x="4601547" y="2733060"/>
            <a:ext cx="1675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Fixed</a:t>
            </a:r>
            <a:r>
              <a:rPr lang="it-IT" sz="1400" dirty="0"/>
              <a:t> Power Divider</a:t>
            </a:r>
          </a:p>
        </p:txBody>
      </p:sp>
      <p:sp>
        <p:nvSpPr>
          <p:cNvPr id="255" name="CasellaDiTesto 254">
            <a:extLst>
              <a:ext uri="{FF2B5EF4-FFF2-40B4-BE49-F238E27FC236}">
                <a16:creationId xmlns:a16="http://schemas.microsoft.com/office/drawing/2014/main" id="{AA210BEF-E5CE-0DF0-1575-6CA4F3B50D3B}"/>
              </a:ext>
            </a:extLst>
          </p:cNvPr>
          <p:cNvSpPr txBox="1"/>
          <p:nvPr/>
        </p:nvSpPr>
        <p:spPr>
          <a:xfrm>
            <a:off x="8787880" y="2753818"/>
            <a:ext cx="1675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Fixed</a:t>
            </a:r>
            <a:r>
              <a:rPr lang="it-IT" sz="1400" dirty="0"/>
              <a:t> Power Divider</a:t>
            </a:r>
          </a:p>
        </p:txBody>
      </p:sp>
      <p:sp>
        <p:nvSpPr>
          <p:cNvPr id="256" name="CasellaDiTesto 255">
            <a:extLst>
              <a:ext uri="{FF2B5EF4-FFF2-40B4-BE49-F238E27FC236}">
                <a16:creationId xmlns:a16="http://schemas.microsoft.com/office/drawing/2014/main" id="{E4CCC7BE-40AF-98FF-5110-8AB0B5A7FC28}"/>
              </a:ext>
            </a:extLst>
          </p:cNvPr>
          <p:cNvSpPr txBox="1"/>
          <p:nvPr/>
        </p:nvSpPr>
        <p:spPr>
          <a:xfrm>
            <a:off x="1340070" y="1656986"/>
            <a:ext cx="1675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DC</a:t>
            </a:r>
          </a:p>
        </p:txBody>
      </p:sp>
      <p:sp>
        <p:nvSpPr>
          <p:cNvPr id="257" name="CasellaDiTesto 256">
            <a:extLst>
              <a:ext uri="{FF2B5EF4-FFF2-40B4-BE49-F238E27FC236}">
                <a16:creationId xmlns:a16="http://schemas.microsoft.com/office/drawing/2014/main" id="{74E6E1CF-9707-5F0B-EE31-CFB89619ED23}"/>
              </a:ext>
            </a:extLst>
          </p:cNvPr>
          <p:cNvSpPr txBox="1"/>
          <p:nvPr/>
        </p:nvSpPr>
        <p:spPr>
          <a:xfrm>
            <a:off x="1323656" y="5126148"/>
            <a:ext cx="1675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DC</a:t>
            </a:r>
          </a:p>
        </p:txBody>
      </p:sp>
      <p:sp>
        <p:nvSpPr>
          <p:cNvPr id="258" name="CasellaDiTesto 257">
            <a:extLst>
              <a:ext uri="{FF2B5EF4-FFF2-40B4-BE49-F238E27FC236}">
                <a16:creationId xmlns:a16="http://schemas.microsoft.com/office/drawing/2014/main" id="{E4317EDC-2F67-649A-8785-D9573B7C92FD}"/>
              </a:ext>
            </a:extLst>
          </p:cNvPr>
          <p:cNvSpPr txBox="1"/>
          <p:nvPr/>
        </p:nvSpPr>
        <p:spPr>
          <a:xfrm>
            <a:off x="2771116" y="5137884"/>
            <a:ext cx="1675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DC</a:t>
            </a:r>
          </a:p>
        </p:txBody>
      </p:sp>
      <p:sp>
        <p:nvSpPr>
          <p:cNvPr id="259" name="CasellaDiTesto 258">
            <a:extLst>
              <a:ext uri="{FF2B5EF4-FFF2-40B4-BE49-F238E27FC236}">
                <a16:creationId xmlns:a16="http://schemas.microsoft.com/office/drawing/2014/main" id="{E76BB2E4-EF90-34AD-EC78-57CB3A512B69}"/>
              </a:ext>
            </a:extLst>
          </p:cNvPr>
          <p:cNvSpPr txBox="1"/>
          <p:nvPr/>
        </p:nvSpPr>
        <p:spPr>
          <a:xfrm>
            <a:off x="5498415" y="5150673"/>
            <a:ext cx="1675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DC</a:t>
            </a:r>
          </a:p>
        </p:txBody>
      </p:sp>
      <p:sp>
        <p:nvSpPr>
          <p:cNvPr id="261" name="CasellaDiTesto 260">
            <a:extLst>
              <a:ext uri="{FF2B5EF4-FFF2-40B4-BE49-F238E27FC236}">
                <a16:creationId xmlns:a16="http://schemas.microsoft.com/office/drawing/2014/main" id="{8924ECD5-F327-3578-2DAB-0825071CAA35}"/>
              </a:ext>
            </a:extLst>
          </p:cNvPr>
          <p:cNvSpPr txBox="1"/>
          <p:nvPr/>
        </p:nvSpPr>
        <p:spPr>
          <a:xfrm>
            <a:off x="2923202" y="1141253"/>
            <a:ext cx="5776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DC</a:t>
            </a:r>
          </a:p>
        </p:txBody>
      </p:sp>
      <p:sp>
        <p:nvSpPr>
          <p:cNvPr id="262" name="CasellaDiTesto 261">
            <a:extLst>
              <a:ext uri="{FF2B5EF4-FFF2-40B4-BE49-F238E27FC236}">
                <a16:creationId xmlns:a16="http://schemas.microsoft.com/office/drawing/2014/main" id="{C7546B53-27C4-4AE2-CC3B-96A632E751C9}"/>
              </a:ext>
            </a:extLst>
          </p:cNvPr>
          <p:cNvSpPr txBox="1"/>
          <p:nvPr/>
        </p:nvSpPr>
        <p:spPr>
          <a:xfrm>
            <a:off x="7091968" y="1161320"/>
            <a:ext cx="1675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DC</a:t>
            </a:r>
          </a:p>
        </p:txBody>
      </p:sp>
      <p:sp>
        <p:nvSpPr>
          <p:cNvPr id="264" name="CasellaDiTesto 263">
            <a:extLst>
              <a:ext uri="{FF2B5EF4-FFF2-40B4-BE49-F238E27FC236}">
                <a16:creationId xmlns:a16="http://schemas.microsoft.com/office/drawing/2014/main" id="{A35502E8-A75F-D6DB-5043-687980C65577}"/>
              </a:ext>
            </a:extLst>
          </p:cNvPr>
          <p:cNvSpPr txBox="1"/>
          <p:nvPr/>
        </p:nvSpPr>
        <p:spPr>
          <a:xfrm>
            <a:off x="8063632" y="5135362"/>
            <a:ext cx="1675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DC</a:t>
            </a:r>
          </a:p>
        </p:txBody>
      </p:sp>
      <p:sp>
        <p:nvSpPr>
          <p:cNvPr id="265" name="CasellaDiTesto 264">
            <a:extLst>
              <a:ext uri="{FF2B5EF4-FFF2-40B4-BE49-F238E27FC236}">
                <a16:creationId xmlns:a16="http://schemas.microsoft.com/office/drawing/2014/main" id="{E27B064E-442A-8980-0639-A4093B2ED107}"/>
              </a:ext>
            </a:extLst>
          </p:cNvPr>
          <p:cNvSpPr txBox="1"/>
          <p:nvPr/>
        </p:nvSpPr>
        <p:spPr>
          <a:xfrm>
            <a:off x="9916880" y="5141981"/>
            <a:ext cx="1675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DC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8A54EFED-07FC-E5B4-8669-49CCEC5C3E77}"/>
              </a:ext>
            </a:extLst>
          </p:cNvPr>
          <p:cNvSpPr/>
          <p:nvPr/>
        </p:nvSpPr>
        <p:spPr>
          <a:xfrm>
            <a:off x="5106752" y="4269921"/>
            <a:ext cx="373960" cy="47771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66570F30-0972-B38A-3DD2-33E35BAF279B}"/>
              </a:ext>
            </a:extLst>
          </p:cNvPr>
          <p:cNvSpPr/>
          <p:nvPr/>
        </p:nvSpPr>
        <p:spPr>
          <a:xfrm>
            <a:off x="9569779" y="4243214"/>
            <a:ext cx="373960" cy="47771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D5E84C3-637A-9A67-0E92-A64F9E2A0011}"/>
              </a:ext>
            </a:extLst>
          </p:cNvPr>
          <p:cNvSpPr txBox="1"/>
          <p:nvPr/>
        </p:nvSpPr>
        <p:spPr>
          <a:xfrm>
            <a:off x="4177449" y="4345036"/>
            <a:ext cx="1415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Attenuator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6EA6277-7FFE-F204-C37E-4C44295108B1}"/>
              </a:ext>
            </a:extLst>
          </p:cNvPr>
          <p:cNvSpPr txBox="1"/>
          <p:nvPr/>
        </p:nvSpPr>
        <p:spPr>
          <a:xfrm>
            <a:off x="8628085" y="4323167"/>
            <a:ext cx="1415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Attenuator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23D9E435-6785-2954-7402-BDE0748BEFC6}"/>
              </a:ext>
            </a:extLst>
          </p:cNvPr>
          <p:cNvSpPr txBox="1"/>
          <p:nvPr/>
        </p:nvSpPr>
        <p:spPr>
          <a:xfrm>
            <a:off x="1612837" y="0"/>
            <a:ext cx="852816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800" b="1" cap="all" dirty="0"/>
              <a:t>S BAND INJECTOR RF SCHEMATIC layout</a:t>
            </a:r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024C34CA-96EC-275D-CF5E-F25F47648AFD}"/>
              </a:ext>
            </a:extLst>
          </p:cNvPr>
          <p:cNvSpPr/>
          <p:nvPr/>
        </p:nvSpPr>
        <p:spPr>
          <a:xfrm>
            <a:off x="4229985" y="3046358"/>
            <a:ext cx="356651" cy="3236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5" name="Rettangolo 184">
            <a:extLst>
              <a:ext uri="{FF2B5EF4-FFF2-40B4-BE49-F238E27FC236}">
                <a16:creationId xmlns:a16="http://schemas.microsoft.com/office/drawing/2014/main" id="{4B19232B-E0F2-629B-74D0-BCE19574B870}"/>
              </a:ext>
            </a:extLst>
          </p:cNvPr>
          <p:cNvSpPr/>
          <p:nvPr/>
        </p:nvSpPr>
        <p:spPr>
          <a:xfrm>
            <a:off x="8411100" y="3044012"/>
            <a:ext cx="356651" cy="3236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C0D3EC4C-FD3F-97F2-2B36-FF012AA5A227}"/>
              </a:ext>
            </a:extLst>
          </p:cNvPr>
          <p:cNvSpPr/>
          <p:nvPr/>
        </p:nvSpPr>
        <p:spPr>
          <a:xfrm rot="5400000">
            <a:off x="3275776" y="2966962"/>
            <a:ext cx="373960" cy="47771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12DA15A-2032-0523-21B9-B7F7B126428A}"/>
              </a:ext>
            </a:extLst>
          </p:cNvPr>
          <p:cNvSpPr txBox="1"/>
          <p:nvPr/>
        </p:nvSpPr>
        <p:spPr>
          <a:xfrm>
            <a:off x="3052170" y="3400234"/>
            <a:ext cx="1415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Attenuator</a:t>
            </a:r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8FFA7182-7E3E-4B3B-36BF-E4D3A387A5D0}"/>
              </a:ext>
            </a:extLst>
          </p:cNvPr>
          <p:cNvSpPr/>
          <p:nvPr/>
        </p:nvSpPr>
        <p:spPr>
          <a:xfrm>
            <a:off x="7575846" y="3284861"/>
            <a:ext cx="373960" cy="47771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72CF3E9-C52C-E990-3853-A12CDC051C1D}"/>
              </a:ext>
            </a:extLst>
          </p:cNvPr>
          <p:cNvSpPr txBox="1"/>
          <p:nvPr/>
        </p:nvSpPr>
        <p:spPr>
          <a:xfrm>
            <a:off x="6637419" y="3351373"/>
            <a:ext cx="1415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Attenuator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F4C29796-C18E-E1A0-22A0-934BB06B1A44}"/>
              </a:ext>
            </a:extLst>
          </p:cNvPr>
          <p:cNvSpPr txBox="1"/>
          <p:nvPr/>
        </p:nvSpPr>
        <p:spPr>
          <a:xfrm>
            <a:off x="335561" y="4916933"/>
            <a:ext cx="833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16 MW, 1.5us</a:t>
            </a:r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4642A48A-34A0-9E33-4EEB-CF17E433BC9B}"/>
              </a:ext>
            </a:extLst>
          </p:cNvPr>
          <p:cNvSpPr/>
          <p:nvPr/>
        </p:nvSpPr>
        <p:spPr>
          <a:xfrm>
            <a:off x="3782638" y="2128896"/>
            <a:ext cx="613452" cy="59628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784EB939-7544-8499-04B0-30834333C37A}"/>
              </a:ext>
            </a:extLst>
          </p:cNvPr>
          <p:cNvSpPr/>
          <p:nvPr/>
        </p:nvSpPr>
        <p:spPr>
          <a:xfrm>
            <a:off x="7957821" y="2116505"/>
            <a:ext cx="613452" cy="59628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6F12C25E-C2AB-6C49-62B3-88D7C592B5CA}"/>
              </a:ext>
            </a:extLst>
          </p:cNvPr>
          <p:cNvSpPr txBox="1"/>
          <p:nvPr/>
        </p:nvSpPr>
        <p:spPr>
          <a:xfrm>
            <a:off x="2503779" y="2244261"/>
            <a:ext cx="1212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Pulse Compressor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C971BACB-1691-8C7D-373C-0DA2754B659C}"/>
              </a:ext>
            </a:extLst>
          </p:cNvPr>
          <p:cNvSpPr txBox="1"/>
          <p:nvPr/>
        </p:nvSpPr>
        <p:spPr>
          <a:xfrm>
            <a:off x="6893287" y="2343246"/>
            <a:ext cx="1239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Pulse Compressor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36CB1D51-A3E0-8141-15B1-19219BA190EE}"/>
              </a:ext>
            </a:extLst>
          </p:cNvPr>
          <p:cNvSpPr txBox="1"/>
          <p:nvPr/>
        </p:nvSpPr>
        <p:spPr>
          <a:xfrm>
            <a:off x="1776287" y="4199873"/>
            <a:ext cx="83349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dirty="0"/>
              <a:t>39 MW (</a:t>
            </a:r>
            <a:r>
              <a:rPr lang="it-IT" sz="1300" dirty="0" err="1"/>
              <a:t>average</a:t>
            </a:r>
            <a:r>
              <a:rPr lang="it-IT" sz="1300" dirty="0"/>
              <a:t>) 0.9 </a:t>
            </a:r>
            <a:r>
              <a:rPr lang="it-IT" sz="1300" dirty="0" err="1"/>
              <a:t>us</a:t>
            </a:r>
            <a:endParaRPr lang="it-IT" sz="1300" dirty="0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BE968F57-857B-CE3D-B160-2909009E176C}"/>
              </a:ext>
            </a:extLst>
          </p:cNvPr>
          <p:cNvSpPr txBox="1"/>
          <p:nvPr/>
        </p:nvSpPr>
        <p:spPr>
          <a:xfrm>
            <a:off x="3975136" y="4767193"/>
            <a:ext cx="83349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dirty="0"/>
              <a:t>39 MW (</a:t>
            </a:r>
            <a:r>
              <a:rPr lang="it-IT" sz="1300" dirty="0" err="1"/>
              <a:t>average</a:t>
            </a:r>
            <a:r>
              <a:rPr lang="it-IT" sz="1300" dirty="0"/>
              <a:t>) 0.9 </a:t>
            </a:r>
            <a:r>
              <a:rPr lang="it-IT" sz="1300" dirty="0" err="1"/>
              <a:t>us</a:t>
            </a:r>
            <a:endParaRPr lang="it-IT" sz="1300" dirty="0"/>
          </a:p>
        </p:txBody>
      </p: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2755F601-07D2-3A53-596E-6A1C180899BB}"/>
              </a:ext>
            </a:extLst>
          </p:cNvPr>
          <p:cNvGrpSpPr/>
          <p:nvPr/>
        </p:nvGrpSpPr>
        <p:grpSpPr>
          <a:xfrm>
            <a:off x="2626223" y="4004320"/>
            <a:ext cx="393510" cy="945548"/>
            <a:chOff x="5898431" y="1145035"/>
            <a:chExt cx="393510" cy="945548"/>
          </a:xfrm>
        </p:grpSpPr>
        <p:cxnSp>
          <p:nvCxnSpPr>
            <p:cNvPr id="43" name="Connettore 1 97">
              <a:extLst>
                <a:ext uri="{FF2B5EF4-FFF2-40B4-BE49-F238E27FC236}">
                  <a16:creationId xmlns:a16="http://schemas.microsoft.com/office/drawing/2014/main" id="{5E7124F6-5AEF-7D63-51B3-2776A1F7D010}"/>
                </a:ext>
              </a:extLst>
            </p:cNvPr>
            <p:cNvCxnSpPr/>
            <p:nvPr/>
          </p:nvCxnSpPr>
          <p:spPr>
            <a:xfrm>
              <a:off x="5898431" y="2090583"/>
              <a:ext cx="7870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98">
              <a:extLst>
                <a:ext uri="{FF2B5EF4-FFF2-40B4-BE49-F238E27FC236}">
                  <a16:creationId xmlns:a16="http://schemas.microsoft.com/office/drawing/2014/main" id="{A869CBA4-6588-31F8-5E75-8FBEB04F1C17}"/>
                </a:ext>
              </a:extLst>
            </p:cNvPr>
            <p:cNvCxnSpPr/>
            <p:nvPr/>
          </p:nvCxnSpPr>
          <p:spPr>
            <a:xfrm flipV="1">
              <a:off x="5977133" y="1145035"/>
              <a:ext cx="0" cy="945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99">
              <a:extLst>
                <a:ext uri="{FF2B5EF4-FFF2-40B4-BE49-F238E27FC236}">
                  <a16:creationId xmlns:a16="http://schemas.microsoft.com/office/drawing/2014/main" id="{486942FA-B23D-D576-C231-2C34F3773A9A}"/>
                </a:ext>
              </a:extLst>
            </p:cNvPr>
            <p:cNvCxnSpPr>
              <a:cxnSpLocks/>
            </p:cNvCxnSpPr>
            <p:nvPr/>
          </p:nvCxnSpPr>
          <p:spPr>
            <a:xfrm>
              <a:off x="5977133" y="1145035"/>
              <a:ext cx="209872" cy="47688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100">
              <a:extLst>
                <a:ext uri="{FF2B5EF4-FFF2-40B4-BE49-F238E27FC236}">
                  <a16:creationId xmlns:a16="http://schemas.microsoft.com/office/drawing/2014/main" id="{4BBF7679-0D98-FD92-1008-44BB3CC9DD01}"/>
                </a:ext>
              </a:extLst>
            </p:cNvPr>
            <p:cNvCxnSpPr>
              <a:cxnSpLocks/>
            </p:cNvCxnSpPr>
            <p:nvPr/>
          </p:nvCxnSpPr>
          <p:spPr>
            <a:xfrm>
              <a:off x="6187005" y="1621918"/>
              <a:ext cx="0" cy="4686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101">
              <a:extLst>
                <a:ext uri="{FF2B5EF4-FFF2-40B4-BE49-F238E27FC236}">
                  <a16:creationId xmlns:a16="http://schemas.microsoft.com/office/drawing/2014/main" id="{8852CD6C-8EC2-BFB8-AA80-E4BF2C86B0B9}"/>
                </a:ext>
              </a:extLst>
            </p:cNvPr>
            <p:cNvCxnSpPr/>
            <p:nvPr/>
          </p:nvCxnSpPr>
          <p:spPr>
            <a:xfrm>
              <a:off x="6187005" y="2090583"/>
              <a:ext cx="10493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uppo 57">
            <a:extLst>
              <a:ext uri="{FF2B5EF4-FFF2-40B4-BE49-F238E27FC236}">
                <a16:creationId xmlns:a16="http://schemas.microsoft.com/office/drawing/2014/main" id="{932F5C56-E0FC-2056-173C-402B1ACB1202}"/>
              </a:ext>
            </a:extLst>
          </p:cNvPr>
          <p:cNvGrpSpPr/>
          <p:nvPr/>
        </p:nvGrpSpPr>
        <p:grpSpPr>
          <a:xfrm>
            <a:off x="4741409" y="4786138"/>
            <a:ext cx="393510" cy="746345"/>
            <a:chOff x="5898431" y="1145035"/>
            <a:chExt cx="393510" cy="945548"/>
          </a:xfrm>
        </p:grpSpPr>
        <p:cxnSp>
          <p:nvCxnSpPr>
            <p:cNvPr id="63" name="Connettore 1 97">
              <a:extLst>
                <a:ext uri="{FF2B5EF4-FFF2-40B4-BE49-F238E27FC236}">
                  <a16:creationId xmlns:a16="http://schemas.microsoft.com/office/drawing/2014/main" id="{0F91DB4E-FD70-6DD8-5772-C6C14D93700D}"/>
                </a:ext>
              </a:extLst>
            </p:cNvPr>
            <p:cNvCxnSpPr/>
            <p:nvPr/>
          </p:nvCxnSpPr>
          <p:spPr>
            <a:xfrm>
              <a:off x="5898431" y="2090583"/>
              <a:ext cx="7870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1 98">
              <a:extLst>
                <a:ext uri="{FF2B5EF4-FFF2-40B4-BE49-F238E27FC236}">
                  <a16:creationId xmlns:a16="http://schemas.microsoft.com/office/drawing/2014/main" id="{E58E5D10-B7C0-4AF6-EB3D-E8E5CDC961AA}"/>
                </a:ext>
              </a:extLst>
            </p:cNvPr>
            <p:cNvCxnSpPr/>
            <p:nvPr/>
          </p:nvCxnSpPr>
          <p:spPr>
            <a:xfrm flipV="1">
              <a:off x="5977133" y="1145035"/>
              <a:ext cx="0" cy="945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1 99">
              <a:extLst>
                <a:ext uri="{FF2B5EF4-FFF2-40B4-BE49-F238E27FC236}">
                  <a16:creationId xmlns:a16="http://schemas.microsoft.com/office/drawing/2014/main" id="{FDF9FB5E-1CC3-E2CA-B83B-1DF0230CE34C}"/>
                </a:ext>
              </a:extLst>
            </p:cNvPr>
            <p:cNvCxnSpPr>
              <a:cxnSpLocks/>
            </p:cNvCxnSpPr>
            <p:nvPr/>
          </p:nvCxnSpPr>
          <p:spPr>
            <a:xfrm>
              <a:off x="5977133" y="1145035"/>
              <a:ext cx="209872" cy="47688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1 100">
              <a:extLst>
                <a:ext uri="{FF2B5EF4-FFF2-40B4-BE49-F238E27FC236}">
                  <a16:creationId xmlns:a16="http://schemas.microsoft.com/office/drawing/2014/main" id="{63006A43-E168-465D-1291-5F4D155F9965}"/>
                </a:ext>
              </a:extLst>
            </p:cNvPr>
            <p:cNvCxnSpPr>
              <a:cxnSpLocks/>
            </p:cNvCxnSpPr>
            <p:nvPr/>
          </p:nvCxnSpPr>
          <p:spPr>
            <a:xfrm>
              <a:off x="6187005" y="1621918"/>
              <a:ext cx="0" cy="4686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ttore 1 101">
              <a:extLst>
                <a:ext uri="{FF2B5EF4-FFF2-40B4-BE49-F238E27FC236}">
                  <a16:creationId xmlns:a16="http://schemas.microsoft.com/office/drawing/2014/main" id="{FB534E9F-75E6-6728-C505-1FF88E9AEF9D}"/>
                </a:ext>
              </a:extLst>
            </p:cNvPr>
            <p:cNvCxnSpPr/>
            <p:nvPr/>
          </p:nvCxnSpPr>
          <p:spPr>
            <a:xfrm>
              <a:off x="6187005" y="2090583"/>
              <a:ext cx="10493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CasellaDiTesto 81">
            <a:extLst>
              <a:ext uri="{FF2B5EF4-FFF2-40B4-BE49-F238E27FC236}">
                <a16:creationId xmlns:a16="http://schemas.microsoft.com/office/drawing/2014/main" id="{A8F62E37-F5E6-377C-F89C-740BAD6F52AF}"/>
              </a:ext>
            </a:extLst>
          </p:cNvPr>
          <p:cNvSpPr txBox="1"/>
          <p:nvPr/>
        </p:nvSpPr>
        <p:spPr>
          <a:xfrm>
            <a:off x="7012363" y="3937657"/>
            <a:ext cx="83349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dirty="0"/>
              <a:t>65 MW (</a:t>
            </a:r>
            <a:r>
              <a:rPr lang="it-IT" sz="1300" dirty="0" err="1"/>
              <a:t>average</a:t>
            </a:r>
            <a:r>
              <a:rPr lang="it-IT" sz="1300" dirty="0"/>
              <a:t>) 0.9 </a:t>
            </a:r>
            <a:r>
              <a:rPr lang="it-IT" sz="1300" dirty="0" err="1"/>
              <a:t>us</a:t>
            </a:r>
            <a:endParaRPr lang="it-IT" sz="1300" dirty="0"/>
          </a:p>
        </p:txBody>
      </p:sp>
      <p:grpSp>
        <p:nvGrpSpPr>
          <p:cNvPr id="83" name="Gruppo 82">
            <a:extLst>
              <a:ext uri="{FF2B5EF4-FFF2-40B4-BE49-F238E27FC236}">
                <a16:creationId xmlns:a16="http://schemas.microsoft.com/office/drawing/2014/main" id="{02908A27-2363-1C06-6570-5F2A512FCFA6}"/>
              </a:ext>
            </a:extLst>
          </p:cNvPr>
          <p:cNvGrpSpPr/>
          <p:nvPr/>
        </p:nvGrpSpPr>
        <p:grpSpPr>
          <a:xfrm>
            <a:off x="7888610" y="3965642"/>
            <a:ext cx="393510" cy="945548"/>
            <a:chOff x="5898431" y="1145035"/>
            <a:chExt cx="393510" cy="945548"/>
          </a:xfrm>
        </p:grpSpPr>
        <p:cxnSp>
          <p:nvCxnSpPr>
            <p:cNvPr id="84" name="Connettore 1 97">
              <a:extLst>
                <a:ext uri="{FF2B5EF4-FFF2-40B4-BE49-F238E27FC236}">
                  <a16:creationId xmlns:a16="http://schemas.microsoft.com/office/drawing/2014/main" id="{04397250-9D48-A403-CBC2-F38FF26A5F36}"/>
                </a:ext>
              </a:extLst>
            </p:cNvPr>
            <p:cNvCxnSpPr/>
            <p:nvPr/>
          </p:nvCxnSpPr>
          <p:spPr>
            <a:xfrm>
              <a:off x="5898431" y="2090583"/>
              <a:ext cx="7870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98">
              <a:extLst>
                <a:ext uri="{FF2B5EF4-FFF2-40B4-BE49-F238E27FC236}">
                  <a16:creationId xmlns:a16="http://schemas.microsoft.com/office/drawing/2014/main" id="{1A315E5E-9413-9DAA-A688-E428B0B71587}"/>
                </a:ext>
              </a:extLst>
            </p:cNvPr>
            <p:cNvCxnSpPr/>
            <p:nvPr/>
          </p:nvCxnSpPr>
          <p:spPr>
            <a:xfrm flipV="1">
              <a:off x="5977133" y="1145035"/>
              <a:ext cx="0" cy="945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99">
              <a:extLst>
                <a:ext uri="{FF2B5EF4-FFF2-40B4-BE49-F238E27FC236}">
                  <a16:creationId xmlns:a16="http://schemas.microsoft.com/office/drawing/2014/main" id="{83959223-AAA9-79F3-8020-44855F06B0FF}"/>
                </a:ext>
              </a:extLst>
            </p:cNvPr>
            <p:cNvCxnSpPr>
              <a:cxnSpLocks/>
            </p:cNvCxnSpPr>
            <p:nvPr/>
          </p:nvCxnSpPr>
          <p:spPr>
            <a:xfrm>
              <a:off x="5977133" y="1145035"/>
              <a:ext cx="209872" cy="47688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100">
              <a:extLst>
                <a:ext uri="{FF2B5EF4-FFF2-40B4-BE49-F238E27FC236}">
                  <a16:creationId xmlns:a16="http://schemas.microsoft.com/office/drawing/2014/main" id="{A149BE65-A27D-6802-C2BC-6BAE38762BAE}"/>
                </a:ext>
              </a:extLst>
            </p:cNvPr>
            <p:cNvCxnSpPr>
              <a:cxnSpLocks/>
            </p:cNvCxnSpPr>
            <p:nvPr/>
          </p:nvCxnSpPr>
          <p:spPr>
            <a:xfrm>
              <a:off x="6187005" y="1621918"/>
              <a:ext cx="0" cy="4686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101">
              <a:extLst>
                <a:ext uri="{FF2B5EF4-FFF2-40B4-BE49-F238E27FC236}">
                  <a16:creationId xmlns:a16="http://schemas.microsoft.com/office/drawing/2014/main" id="{D5A7CEC1-E981-3872-A861-3E3F381F5156}"/>
                </a:ext>
              </a:extLst>
            </p:cNvPr>
            <p:cNvCxnSpPr/>
            <p:nvPr/>
          </p:nvCxnSpPr>
          <p:spPr>
            <a:xfrm>
              <a:off x="6187005" y="2090583"/>
              <a:ext cx="10493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CasellaDiTesto 88">
            <a:extLst>
              <a:ext uri="{FF2B5EF4-FFF2-40B4-BE49-F238E27FC236}">
                <a16:creationId xmlns:a16="http://schemas.microsoft.com/office/drawing/2014/main" id="{8B29145A-CF8D-A793-AA36-D7F19DFFA6C1}"/>
              </a:ext>
            </a:extLst>
          </p:cNvPr>
          <p:cNvSpPr txBox="1"/>
          <p:nvPr/>
        </p:nvSpPr>
        <p:spPr>
          <a:xfrm>
            <a:off x="10338343" y="4370802"/>
            <a:ext cx="83349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300" dirty="0"/>
              <a:t>65 MW (</a:t>
            </a:r>
            <a:r>
              <a:rPr lang="it-IT" sz="1300" dirty="0" err="1"/>
              <a:t>average</a:t>
            </a:r>
            <a:r>
              <a:rPr lang="it-IT" sz="1300" dirty="0"/>
              <a:t>) 0.9 </a:t>
            </a:r>
            <a:r>
              <a:rPr lang="it-IT" sz="1300" dirty="0" err="1"/>
              <a:t>us</a:t>
            </a:r>
            <a:endParaRPr lang="it-IT" sz="1300" dirty="0"/>
          </a:p>
        </p:txBody>
      </p:sp>
      <p:grpSp>
        <p:nvGrpSpPr>
          <p:cNvPr id="90" name="Gruppo 89">
            <a:extLst>
              <a:ext uri="{FF2B5EF4-FFF2-40B4-BE49-F238E27FC236}">
                <a16:creationId xmlns:a16="http://schemas.microsoft.com/office/drawing/2014/main" id="{9C84D35C-C65B-8B9F-E6D0-B48CD0E804BF}"/>
              </a:ext>
            </a:extLst>
          </p:cNvPr>
          <p:cNvGrpSpPr/>
          <p:nvPr/>
        </p:nvGrpSpPr>
        <p:grpSpPr>
          <a:xfrm>
            <a:off x="10034669" y="4112368"/>
            <a:ext cx="393510" cy="945548"/>
            <a:chOff x="5898431" y="1145035"/>
            <a:chExt cx="393510" cy="945548"/>
          </a:xfrm>
        </p:grpSpPr>
        <p:cxnSp>
          <p:nvCxnSpPr>
            <p:cNvPr id="91" name="Connettore 1 97">
              <a:extLst>
                <a:ext uri="{FF2B5EF4-FFF2-40B4-BE49-F238E27FC236}">
                  <a16:creationId xmlns:a16="http://schemas.microsoft.com/office/drawing/2014/main" id="{CD73BCDF-42A7-B511-6A29-E2F441AEC93B}"/>
                </a:ext>
              </a:extLst>
            </p:cNvPr>
            <p:cNvCxnSpPr/>
            <p:nvPr/>
          </p:nvCxnSpPr>
          <p:spPr>
            <a:xfrm>
              <a:off x="5898431" y="2090583"/>
              <a:ext cx="7870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ttore 1 98">
              <a:extLst>
                <a:ext uri="{FF2B5EF4-FFF2-40B4-BE49-F238E27FC236}">
                  <a16:creationId xmlns:a16="http://schemas.microsoft.com/office/drawing/2014/main" id="{8350D1D8-397D-AAE2-1438-059F0036B76B}"/>
                </a:ext>
              </a:extLst>
            </p:cNvPr>
            <p:cNvCxnSpPr/>
            <p:nvPr/>
          </p:nvCxnSpPr>
          <p:spPr>
            <a:xfrm flipV="1">
              <a:off x="5977133" y="1145035"/>
              <a:ext cx="0" cy="9455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ttore 1 99">
              <a:extLst>
                <a:ext uri="{FF2B5EF4-FFF2-40B4-BE49-F238E27FC236}">
                  <a16:creationId xmlns:a16="http://schemas.microsoft.com/office/drawing/2014/main" id="{075EC50F-C38C-F6B9-9FA4-8AD8CBE5C0AA}"/>
                </a:ext>
              </a:extLst>
            </p:cNvPr>
            <p:cNvCxnSpPr>
              <a:cxnSpLocks/>
            </p:cNvCxnSpPr>
            <p:nvPr/>
          </p:nvCxnSpPr>
          <p:spPr>
            <a:xfrm>
              <a:off x="5977133" y="1145035"/>
              <a:ext cx="209872" cy="47688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ttore 1 100">
              <a:extLst>
                <a:ext uri="{FF2B5EF4-FFF2-40B4-BE49-F238E27FC236}">
                  <a16:creationId xmlns:a16="http://schemas.microsoft.com/office/drawing/2014/main" id="{A6D3F210-B654-9943-A4EF-3B75B5ABC00C}"/>
                </a:ext>
              </a:extLst>
            </p:cNvPr>
            <p:cNvCxnSpPr>
              <a:cxnSpLocks/>
            </p:cNvCxnSpPr>
            <p:nvPr/>
          </p:nvCxnSpPr>
          <p:spPr>
            <a:xfrm>
              <a:off x="6187005" y="1621918"/>
              <a:ext cx="0" cy="4686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ttore 1 101">
              <a:extLst>
                <a:ext uri="{FF2B5EF4-FFF2-40B4-BE49-F238E27FC236}">
                  <a16:creationId xmlns:a16="http://schemas.microsoft.com/office/drawing/2014/main" id="{842F46D9-7A21-771B-06A0-7C6C92B2C545}"/>
                </a:ext>
              </a:extLst>
            </p:cNvPr>
            <p:cNvCxnSpPr/>
            <p:nvPr/>
          </p:nvCxnSpPr>
          <p:spPr>
            <a:xfrm>
              <a:off x="6187005" y="2090583"/>
              <a:ext cx="10493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Gruppo 95">
            <a:extLst>
              <a:ext uri="{FF2B5EF4-FFF2-40B4-BE49-F238E27FC236}">
                <a16:creationId xmlns:a16="http://schemas.microsoft.com/office/drawing/2014/main" id="{A42D5872-94DF-5FBC-C82B-FF49BB332574}"/>
              </a:ext>
            </a:extLst>
          </p:cNvPr>
          <p:cNvGrpSpPr/>
          <p:nvPr/>
        </p:nvGrpSpPr>
        <p:grpSpPr>
          <a:xfrm>
            <a:off x="3453616" y="1125780"/>
            <a:ext cx="1080120" cy="383890"/>
            <a:chOff x="1331640" y="2181014"/>
            <a:chExt cx="1080120" cy="383890"/>
          </a:xfrm>
        </p:grpSpPr>
        <p:cxnSp>
          <p:nvCxnSpPr>
            <p:cNvPr id="101" name="Connettore 1 11">
              <a:extLst>
                <a:ext uri="{FF2B5EF4-FFF2-40B4-BE49-F238E27FC236}">
                  <a16:creationId xmlns:a16="http://schemas.microsoft.com/office/drawing/2014/main" id="{AFD41C56-2E65-D363-A44F-C616C03F39A3}"/>
                </a:ext>
              </a:extLst>
            </p:cNvPr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13">
              <a:extLst>
                <a:ext uri="{FF2B5EF4-FFF2-40B4-BE49-F238E27FC236}">
                  <a16:creationId xmlns:a16="http://schemas.microsoft.com/office/drawing/2014/main" id="{17BEBFE0-E3D7-79D0-D32B-8DE5AAA9352C}"/>
                </a:ext>
              </a:extLst>
            </p:cNvPr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15">
              <a:extLst>
                <a:ext uri="{FF2B5EF4-FFF2-40B4-BE49-F238E27FC236}">
                  <a16:creationId xmlns:a16="http://schemas.microsoft.com/office/drawing/2014/main" id="{F0AEF7BA-5F03-3231-7974-EF801441681D}"/>
                </a:ext>
              </a:extLst>
            </p:cNvPr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ttore 1 18">
              <a:extLst>
                <a:ext uri="{FF2B5EF4-FFF2-40B4-BE49-F238E27FC236}">
                  <a16:creationId xmlns:a16="http://schemas.microsoft.com/office/drawing/2014/main" id="{5B0BA63B-6B65-22A0-80C0-27DAC83521DF}"/>
                </a:ext>
              </a:extLst>
            </p:cNvPr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ttore 1 20">
              <a:extLst>
                <a:ext uri="{FF2B5EF4-FFF2-40B4-BE49-F238E27FC236}">
                  <a16:creationId xmlns:a16="http://schemas.microsoft.com/office/drawing/2014/main" id="{F1F2F937-405E-7BE8-5D4B-BD79CA859813}"/>
                </a:ext>
              </a:extLst>
            </p:cNvPr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CasellaDiTesto 105">
            <a:extLst>
              <a:ext uri="{FF2B5EF4-FFF2-40B4-BE49-F238E27FC236}">
                <a16:creationId xmlns:a16="http://schemas.microsoft.com/office/drawing/2014/main" id="{80DB8D24-3016-EE37-5F6A-399A9264C927}"/>
              </a:ext>
            </a:extLst>
          </p:cNvPr>
          <p:cNvSpPr txBox="1"/>
          <p:nvPr/>
        </p:nvSpPr>
        <p:spPr>
          <a:xfrm>
            <a:off x="4229985" y="650366"/>
            <a:ext cx="72327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/>
              <a:t>30 MW </a:t>
            </a:r>
          </a:p>
          <a:p>
            <a:r>
              <a:rPr lang="en-GB" sz="1300" dirty="0"/>
              <a:t>4 us</a:t>
            </a:r>
          </a:p>
          <a:p>
            <a:r>
              <a:rPr lang="en-GB" sz="1300" dirty="0"/>
              <a:t>100 Hz</a:t>
            </a:r>
          </a:p>
        </p:txBody>
      </p:sp>
      <p:grpSp>
        <p:nvGrpSpPr>
          <p:cNvPr id="107" name="Gruppo 106">
            <a:extLst>
              <a:ext uri="{FF2B5EF4-FFF2-40B4-BE49-F238E27FC236}">
                <a16:creationId xmlns:a16="http://schemas.microsoft.com/office/drawing/2014/main" id="{F4626084-3984-C7A5-85A2-396C1C2B791E}"/>
              </a:ext>
            </a:extLst>
          </p:cNvPr>
          <p:cNvGrpSpPr/>
          <p:nvPr/>
        </p:nvGrpSpPr>
        <p:grpSpPr>
          <a:xfrm>
            <a:off x="7577586" y="1108274"/>
            <a:ext cx="1080120" cy="383890"/>
            <a:chOff x="1331640" y="2181014"/>
            <a:chExt cx="1080120" cy="383890"/>
          </a:xfrm>
        </p:grpSpPr>
        <p:cxnSp>
          <p:nvCxnSpPr>
            <p:cNvPr id="108" name="Connettore 1 11">
              <a:extLst>
                <a:ext uri="{FF2B5EF4-FFF2-40B4-BE49-F238E27FC236}">
                  <a16:creationId xmlns:a16="http://schemas.microsoft.com/office/drawing/2014/main" id="{9F185B5F-4C1B-84EF-A43D-FD8BA96DFBF4}"/>
                </a:ext>
              </a:extLst>
            </p:cNvPr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ttore 1 13">
              <a:extLst>
                <a:ext uri="{FF2B5EF4-FFF2-40B4-BE49-F238E27FC236}">
                  <a16:creationId xmlns:a16="http://schemas.microsoft.com/office/drawing/2014/main" id="{29B13788-574D-C0EA-567A-6B892423BD1C}"/>
                </a:ext>
              </a:extLst>
            </p:cNvPr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ttore 1 15">
              <a:extLst>
                <a:ext uri="{FF2B5EF4-FFF2-40B4-BE49-F238E27FC236}">
                  <a16:creationId xmlns:a16="http://schemas.microsoft.com/office/drawing/2014/main" id="{70A85A9A-2813-6CE3-6024-E3E4172092D0}"/>
                </a:ext>
              </a:extLst>
            </p:cNvPr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ttore 1 18">
              <a:extLst>
                <a:ext uri="{FF2B5EF4-FFF2-40B4-BE49-F238E27FC236}">
                  <a16:creationId xmlns:a16="http://schemas.microsoft.com/office/drawing/2014/main" id="{92004694-5659-6849-08CB-8C69591CFAEF}"/>
                </a:ext>
              </a:extLst>
            </p:cNvPr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1 20">
              <a:extLst>
                <a:ext uri="{FF2B5EF4-FFF2-40B4-BE49-F238E27FC236}">
                  <a16:creationId xmlns:a16="http://schemas.microsoft.com/office/drawing/2014/main" id="{CBACCFE5-8F70-A9F1-78D3-EFD0CD90C893}"/>
                </a:ext>
              </a:extLst>
            </p:cNvPr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CasellaDiTesto 144">
            <a:extLst>
              <a:ext uri="{FF2B5EF4-FFF2-40B4-BE49-F238E27FC236}">
                <a16:creationId xmlns:a16="http://schemas.microsoft.com/office/drawing/2014/main" id="{6B297A35-17FC-543F-75FF-1BB7976C735F}"/>
              </a:ext>
            </a:extLst>
          </p:cNvPr>
          <p:cNvSpPr txBox="1"/>
          <p:nvPr/>
        </p:nvSpPr>
        <p:spPr>
          <a:xfrm>
            <a:off x="8363924" y="634001"/>
            <a:ext cx="723275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00" dirty="0"/>
              <a:t>45 MW </a:t>
            </a:r>
          </a:p>
          <a:p>
            <a:r>
              <a:rPr lang="en-GB" sz="1300" dirty="0"/>
              <a:t>4 us</a:t>
            </a:r>
          </a:p>
          <a:p>
            <a:r>
              <a:rPr lang="en-GB" sz="1300" dirty="0"/>
              <a:t>100 Hz</a:t>
            </a:r>
          </a:p>
        </p:txBody>
      </p:sp>
      <p:grpSp>
        <p:nvGrpSpPr>
          <p:cNvPr id="146" name="Gruppo 145">
            <a:extLst>
              <a:ext uri="{FF2B5EF4-FFF2-40B4-BE49-F238E27FC236}">
                <a16:creationId xmlns:a16="http://schemas.microsoft.com/office/drawing/2014/main" id="{CF9D1884-1132-4B9E-2B88-1262706AA5F0}"/>
              </a:ext>
            </a:extLst>
          </p:cNvPr>
          <p:cNvGrpSpPr/>
          <p:nvPr/>
        </p:nvGrpSpPr>
        <p:grpSpPr>
          <a:xfrm>
            <a:off x="270910" y="4507373"/>
            <a:ext cx="815821" cy="383890"/>
            <a:chOff x="1331640" y="2181014"/>
            <a:chExt cx="1080120" cy="383890"/>
          </a:xfrm>
        </p:grpSpPr>
        <p:cxnSp>
          <p:nvCxnSpPr>
            <p:cNvPr id="147" name="Connettore 1 11">
              <a:extLst>
                <a:ext uri="{FF2B5EF4-FFF2-40B4-BE49-F238E27FC236}">
                  <a16:creationId xmlns:a16="http://schemas.microsoft.com/office/drawing/2014/main" id="{802879E2-1E43-B6B6-10A2-E710C8283993}"/>
                </a:ext>
              </a:extLst>
            </p:cNvPr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ttore 1 13">
              <a:extLst>
                <a:ext uri="{FF2B5EF4-FFF2-40B4-BE49-F238E27FC236}">
                  <a16:creationId xmlns:a16="http://schemas.microsoft.com/office/drawing/2014/main" id="{09B8AAB5-8429-B882-8309-97ACBC5BB072}"/>
                </a:ext>
              </a:extLst>
            </p:cNvPr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ttore 1 15">
              <a:extLst>
                <a:ext uri="{FF2B5EF4-FFF2-40B4-BE49-F238E27FC236}">
                  <a16:creationId xmlns:a16="http://schemas.microsoft.com/office/drawing/2014/main" id="{2264D350-8257-7655-F0CF-5F962FC439C4}"/>
                </a:ext>
              </a:extLst>
            </p:cNvPr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1 18">
              <a:extLst>
                <a:ext uri="{FF2B5EF4-FFF2-40B4-BE49-F238E27FC236}">
                  <a16:creationId xmlns:a16="http://schemas.microsoft.com/office/drawing/2014/main" id="{A0A42627-301F-3324-00ED-28632499928F}"/>
                </a:ext>
              </a:extLst>
            </p:cNvPr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ttore 1 20">
              <a:extLst>
                <a:ext uri="{FF2B5EF4-FFF2-40B4-BE49-F238E27FC236}">
                  <a16:creationId xmlns:a16="http://schemas.microsoft.com/office/drawing/2014/main" id="{909F81C5-6EA7-A2FA-8173-FA2BF66B5488}"/>
                </a:ext>
              </a:extLst>
            </p:cNvPr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ettangolo 70">
            <a:extLst>
              <a:ext uri="{FF2B5EF4-FFF2-40B4-BE49-F238E27FC236}">
                <a16:creationId xmlns:a16="http://schemas.microsoft.com/office/drawing/2014/main" id="{F0DD4DBD-64A9-69E0-98EF-1889D92DDE69}"/>
              </a:ext>
            </a:extLst>
          </p:cNvPr>
          <p:cNvSpPr/>
          <p:nvPr/>
        </p:nvSpPr>
        <p:spPr>
          <a:xfrm>
            <a:off x="5106752" y="3542025"/>
            <a:ext cx="379818" cy="52983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652A56DD-11BD-F471-F89D-1472825B2888}"/>
              </a:ext>
            </a:extLst>
          </p:cNvPr>
          <p:cNvSpPr/>
          <p:nvPr/>
        </p:nvSpPr>
        <p:spPr>
          <a:xfrm>
            <a:off x="6704750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Rettangolo 68">
            <a:extLst>
              <a:ext uri="{FF2B5EF4-FFF2-40B4-BE49-F238E27FC236}">
                <a16:creationId xmlns:a16="http://schemas.microsoft.com/office/drawing/2014/main" id="{04653818-404C-A0BB-1716-DF6D07A12F21}"/>
              </a:ext>
            </a:extLst>
          </p:cNvPr>
          <p:cNvSpPr/>
          <p:nvPr/>
        </p:nvSpPr>
        <p:spPr>
          <a:xfrm>
            <a:off x="6862647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035CD7EA-2EBD-315D-97AA-FD03128BADAD}"/>
              </a:ext>
            </a:extLst>
          </p:cNvPr>
          <p:cNvSpPr/>
          <p:nvPr/>
        </p:nvSpPr>
        <p:spPr>
          <a:xfrm>
            <a:off x="7032976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3" name="Rettangolo 72">
            <a:extLst>
              <a:ext uri="{FF2B5EF4-FFF2-40B4-BE49-F238E27FC236}">
                <a16:creationId xmlns:a16="http://schemas.microsoft.com/office/drawing/2014/main" id="{BEC03E8C-9FF2-8110-D48D-065DFD42533D}"/>
              </a:ext>
            </a:extLst>
          </p:cNvPr>
          <p:cNvSpPr/>
          <p:nvPr/>
        </p:nvSpPr>
        <p:spPr>
          <a:xfrm>
            <a:off x="4325635" y="5613416"/>
            <a:ext cx="170467" cy="7146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5" name="Picture 2">
            <a:extLst>
              <a:ext uri="{FF2B5EF4-FFF2-40B4-BE49-F238E27FC236}">
                <a16:creationId xmlns:a16="http://schemas.microsoft.com/office/drawing/2014/main" id="{DEB5AE33-47A8-8997-E45A-1AB59A1BA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66" name="Picture 4" descr="EuPRAXIA | ESFRI Roadmap 2021">
            <a:extLst>
              <a:ext uri="{FF2B5EF4-FFF2-40B4-BE49-F238E27FC236}">
                <a16:creationId xmlns:a16="http://schemas.microsoft.com/office/drawing/2014/main" id="{7A3DF88E-5824-B503-4E03-B5FCFD230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514" y="0"/>
            <a:ext cx="1728485" cy="7421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6756578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1">
            <a:extLst>
              <a:ext uri="{FF2B5EF4-FFF2-40B4-BE49-F238E27FC236}">
                <a16:creationId xmlns:a16="http://schemas.microsoft.com/office/drawing/2014/main" id="{1D9EE473-126D-218E-AB53-16C745247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86545"/>
              </p:ext>
            </p:extLst>
          </p:nvPr>
        </p:nvGraphicFramePr>
        <p:xfrm>
          <a:off x="119191" y="956794"/>
          <a:ext cx="5349279" cy="5768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7044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950259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  <a:gridCol w="1021976">
                  <a:extLst>
                    <a:ext uri="{9D8B030D-6E8A-4147-A177-3AD203B41FA5}">
                      <a16:colId xmlns:a16="http://schemas.microsoft.com/office/drawing/2014/main" val="1079447174"/>
                    </a:ext>
                  </a:extLst>
                </a:gridCol>
              </a:tblGrid>
              <a:tr h="22500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5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PARAMETER</a:t>
                      </a:r>
                    </a:p>
                  </a:txBody>
                  <a:tcPr marL="72000" marR="7744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dirty="0" err="1">
                          <a:effectLst/>
                          <a:latin typeface="+mn-lt"/>
                        </a:rPr>
                        <a:t>Structure</a:t>
                      </a:r>
                      <a:r>
                        <a:rPr lang="it-IT" sz="1500" dirty="0">
                          <a:effectLst/>
                          <a:latin typeface="+mn-lt"/>
                        </a:rPr>
                        <a:t> </a:t>
                      </a:r>
                      <a:r>
                        <a:rPr lang="it-IT" sz="1500" dirty="0" err="1">
                          <a:effectLst/>
                          <a:latin typeface="+mn-lt"/>
                        </a:rPr>
                        <a:t>lenght</a:t>
                      </a:r>
                      <a:endParaRPr lang="it-IT" sz="1500" dirty="0">
                        <a:effectLst/>
                        <a:latin typeface="+mn-lt"/>
                      </a:endParaRPr>
                    </a:p>
                  </a:txBody>
                  <a:tcPr marL="72000" marR="7744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500" dirty="0">
                        <a:effectLst/>
                        <a:latin typeface="+mn-lt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81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  <a:latin typeface="+mn-lt"/>
                        </a:rPr>
                        <a:t>3 m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effectLst/>
                          <a:latin typeface="+mn-lt"/>
                        </a:rPr>
                        <a:t>2 m</a:t>
                      </a:r>
                      <a:endParaRPr lang="en-US" dirty="0"/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2302921471"/>
                  </a:ext>
                </a:extLst>
              </a:tr>
              <a:tr h="185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effectLst/>
                          <a:latin typeface="+mn-lt"/>
                        </a:rPr>
                        <a:t>Frequency [GHz]</a:t>
                      </a: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effectLst/>
                          <a:latin typeface="+mn-lt"/>
                        </a:rPr>
                        <a:t>2.856</a:t>
                      </a: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1460260814"/>
                  </a:ext>
                </a:extLst>
              </a:tr>
              <a:tr h="1858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acc. gradient [MV/m]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b="1" dirty="0"/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4280093737"/>
                  </a:ext>
                </a:extLst>
              </a:tr>
              <a:tr h="2931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Number of Structures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b="0" dirty="0"/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2027634411"/>
                  </a:ext>
                </a:extLst>
              </a:tr>
              <a:tr h="185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effectLst/>
                          <a:latin typeface="+mn-lt"/>
                        </a:rPr>
                        <a:t>Iris </a:t>
                      </a:r>
                      <a:r>
                        <a:rPr lang="it-IT" sz="1500" b="0" dirty="0" err="1">
                          <a:effectLst/>
                          <a:latin typeface="+mn-lt"/>
                        </a:rPr>
                        <a:t>radius</a:t>
                      </a:r>
                      <a:r>
                        <a:rPr lang="it-IT" sz="1500" b="0" dirty="0">
                          <a:effectLst/>
                          <a:latin typeface="+mn-lt"/>
                        </a:rPr>
                        <a:t> a [mm]</a:t>
                      </a: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effectLst/>
                          <a:latin typeface="+mn-lt"/>
                        </a:rPr>
                        <a:t>11.76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10.65</a:t>
                      </a:r>
                      <a:endParaRPr lang="it-IT" sz="1500" b="0" dirty="0">
                        <a:effectLst/>
                        <a:latin typeface="+mn-lt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887955829"/>
                  </a:ext>
                </a:extLst>
              </a:tr>
              <a:tr h="185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Tapering of structure</a:t>
                      </a:r>
                    </a:p>
                  </a:txBody>
                  <a:tcPr marL="72000" marR="7744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2/3 C.I.</a:t>
                      </a: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3577256199"/>
                  </a:ext>
                </a:extLst>
              </a:tr>
              <a:tr h="185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 of cells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2752336216"/>
                  </a:ext>
                </a:extLst>
              </a:tr>
              <a:tr h="185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Shunt impedance R [MΩ/m]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59</a:t>
                      </a:r>
                      <a:endParaRPr lang="en-GB" sz="1500" b="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3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Effective shunt Imp. </a:t>
                      </a:r>
                      <a:r>
                        <a:rPr lang="en-GB" sz="15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</a:t>
                      </a:r>
                      <a:r>
                        <a:rPr lang="en-GB" sz="1500" b="0" baseline="-250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sh_eff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</a:t>
                      </a: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/m]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109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114</a:t>
                      </a:r>
                      <a:endParaRPr lang="it-IT" sz="15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237203096"/>
                  </a:ext>
                </a:extLst>
              </a:tr>
              <a:tr h="1237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Peak input power in the structure [MW]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+mn-lt"/>
                        </a:rPr>
                        <a:t>67.2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/>
                        <a:t>120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4003508526"/>
                  </a:ext>
                </a:extLst>
              </a:tr>
              <a:tr h="1858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Input power averaged over the pulse [MW]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+mn-lt"/>
                        </a:rPr>
                        <a:t>38.6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/>
                        <a:t>69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1615577769"/>
                  </a:ext>
                </a:extLst>
              </a:tr>
              <a:tr h="1858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dissipated power [kW]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0" dirty="0"/>
                        <a:t>5.1</a:t>
                      </a: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1671449666"/>
                  </a:ext>
                </a:extLst>
              </a:tr>
              <a:tr h="1631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GB" sz="15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out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/P</a:t>
                      </a:r>
                      <a:r>
                        <a:rPr lang="en-GB" sz="1500" b="0" baseline="-25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[%]</a:t>
                      </a:r>
                    </a:p>
                  </a:txBody>
                  <a:tcPr marL="72000" marR="77441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+mn-lt"/>
                        </a:rPr>
                        <a:t>32</a:t>
                      </a:r>
                    </a:p>
                  </a:txBody>
                  <a:tcPr marL="72000" marR="77441" marT="0" marB="0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987011987"/>
                  </a:ext>
                </a:extLst>
              </a:tr>
              <a:tr h="1237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Filling time [ns]</a:t>
                      </a:r>
                    </a:p>
                  </a:txBody>
                  <a:tcPr marL="72000" marR="77441" marT="0" marB="0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latin typeface="+mn-lt"/>
                        </a:rPr>
                        <a:t>920</a:t>
                      </a:r>
                    </a:p>
                  </a:txBody>
                  <a:tcPr marL="72000" marR="77441" marT="0" marB="0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5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149914124"/>
                  </a:ext>
                </a:extLst>
              </a:tr>
              <a:tr h="1237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Peak Modified </a:t>
                      </a:r>
                      <a:r>
                        <a:rPr lang="en-GB" sz="15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Poynting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Vector [W/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GB" sz="1500" b="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0.43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b="0" dirty="0"/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812987920"/>
                  </a:ext>
                </a:extLst>
              </a:tr>
              <a:tr h="1237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Peak surface electric field [MV/m]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US" b="0" dirty="0"/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2975697764"/>
                  </a:ext>
                </a:extLst>
              </a:tr>
              <a:tr h="185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</a:rPr>
                        <a:t>Unloaded SLED/BOC Q-factor Q</a:t>
                      </a:r>
                      <a:r>
                        <a:rPr lang="en-GB" sz="1500" b="0" baseline="-25000" dirty="0">
                          <a:effectLst/>
                          <a:latin typeface="+mn-lt"/>
                        </a:rPr>
                        <a:t>0</a:t>
                      </a: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effectLst/>
                          <a:latin typeface="+mn-lt"/>
                        </a:rPr>
                        <a:t>150000</a:t>
                      </a: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3857371610"/>
                  </a:ext>
                </a:extLst>
              </a:tr>
              <a:tr h="262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</a:rPr>
                        <a:t>External SLED/BOC Q-factor Q</a:t>
                      </a:r>
                      <a:r>
                        <a:rPr lang="en-GB" sz="1500" b="0" baseline="-25000" dirty="0">
                          <a:effectLst/>
                          <a:latin typeface="+mn-lt"/>
                        </a:rPr>
                        <a:t>E</a:t>
                      </a: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effectLst/>
                          <a:latin typeface="+mn-lt"/>
                        </a:rPr>
                        <a:t>21000</a:t>
                      </a:r>
                    </a:p>
                  </a:txBody>
                  <a:tcPr marL="72000" marR="7744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500" b="0" dirty="0">
                        <a:effectLst/>
                        <a:latin typeface="+mn-lt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610464880"/>
                  </a:ext>
                </a:extLst>
              </a:tr>
              <a:tr h="185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Required </a:t>
                      </a:r>
                      <a:r>
                        <a:rPr lang="en-GB" sz="15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Kly</a:t>
                      </a: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input power (w/o att.)[MW]</a:t>
                      </a: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12.1</a:t>
                      </a:r>
                      <a:endParaRPr lang="en-GB" sz="15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21.5</a:t>
                      </a:r>
                      <a:endParaRPr lang="en-US" b="0" dirty="0"/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667026167"/>
                  </a:ext>
                </a:extLst>
              </a:tr>
              <a:tr h="1858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effectLst/>
                          <a:latin typeface="+mn-lt"/>
                        </a:rPr>
                        <a:t>RF </a:t>
                      </a:r>
                      <a:r>
                        <a:rPr lang="en-GB" sz="1500" b="0" noProof="0" dirty="0">
                          <a:effectLst/>
                          <a:latin typeface="+mn-lt"/>
                        </a:rPr>
                        <a:t>pulse</a:t>
                      </a:r>
                      <a:r>
                        <a:rPr lang="it-IT" sz="1500" b="0" dirty="0">
                          <a:effectLst/>
                          <a:latin typeface="+mn-lt"/>
                        </a:rPr>
                        <a:t> [µs]</a:t>
                      </a: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500" b="0" dirty="0">
                          <a:effectLst/>
                          <a:latin typeface="+mn-lt"/>
                        </a:rPr>
                        <a:t>4</a:t>
                      </a: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1791062711"/>
                  </a:ext>
                </a:extLst>
              </a:tr>
              <a:tr h="1807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Rep. Rate [Hz]</a:t>
                      </a:r>
                    </a:p>
                  </a:txBody>
                  <a:tcPr marL="72000" marR="77441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5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2000" marR="77441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/>
                </a:tc>
                <a:extLst>
                  <a:ext uri="{0D108BD9-81ED-4DB2-BD59-A6C34878D82A}">
                    <a16:rowId xmlns:a16="http://schemas.microsoft.com/office/drawing/2014/main" val="2519424957"/>
                  </a:ext>
                </a:extLst>
              </a:tr>
            </a:tbl>
          </a:graphicData>
        </a:graphic>
      </p:graphicFrame>
      <p:graphicFrame>
        <p:nvGraphicFramePr>
          <p:cNvPr id="10" name="Tabella 10">
            <a:extLst>
              <a:ext uri="{FF2B5EF4-FFF2-40B4-BE49-F238E27FC236}">
                <a16:creationId xmlns:a16="http://schemas.microsoft.com/office/drawing/2014/main" id="{82F389B8-40AD-FA8C-FA02-47B6A4C212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435182"/>
              </p:ext>
            </p:extLst>
          </p:nvPr>
        </p:nvGraphicFramePr>
        <p:xfrm>
          <a:off x="8734746" y="1291910"/>
          <a:ext cx="3330914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9136">
                  <a:extLst>
                    <a:ext uri="{9D8B030D-6E8A-4147-A177-3AD203B41FA5}">
                      <a16:colId xmlns:a16="http://schemas.microsoft.com/office/drawing/2014/main" val="123732493"/>
                    </a:ext>
                  </a:extLst>
                </a:gridCol>
                <a:gridCol w="801778">
                  <a:extLst>
                    <a:ext uri="{9D8B030D-6E8A-4147-A177-3AD203B41FA5}">
                      <a16:colId xmlns:a16="http://schemas.microsoft.com/office/drawing/2014/main" val="1835675940"/>
                    </a:ext>
                  </a:extLst>
                </a:gridCol>
              </a:tblGrid>
              <a:tr h="364945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>
                          <a:latin typeface="+mn-lt"/>
                        </a:rPr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Value  </a:t>
                      </a:r>
                      <a:r>
                        <a:rPr lang="it-IT" sz="1500" dirty="0">
                          <a:latin typeface="+mn-lt"/>
                        </a:rPr>
                        <a:t>E37314</a:t>
                      </a:r>
                      <a:endParaRPr lang="en-US" sz="15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376958"/>
                  </a:ext>
                </a:extLst>
              </a:tr>
              <a:tr h="212885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Frequency [GHz]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2,856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4701577"/>
                  </a:ext>
                </a:extLst>
              </a:tr>
              <a:tr h="236234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Maximum </a:t>
                      </a:r>
                      <a:r>
                        <a:rPr lang="en-US" sz="1500" dirty="0" err="1">
                          <a:latin typeface="+mn-lt"/>
                        </a:rPr>
                        <a:t>ouput</a:t>
                      </a:r>
                      <a:r>
                        <a:rPr lang="en-US" sz="1500" dirty="0">
                          <a:latin typeface="+mn-lt"/>
                        </a:rPr>
                        <a:t> power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672319"/>
                  </a:ext>
                </a:extLst>
              </a:tr>
              <a:tr h="212885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Average power [kW]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1456207"/>
                  </a:ext>
                </a:extLst>
              </a:tr>
              <a:tr h="212885">
                <a:tc>
                  <a:txBody>
                    <a:bodyPr/>
                    <a:lstStyle/>
                    <a:p>
                      <a:r>
                        <a:rPr lang="it-IT" sz="1500" dirty="0" err="1">
                          <a:latin typeface="+mn-lt"/>
                        </a:rPr>
                        <a:t>Efficiency</a:t>
                      </a:r>
                      <a:r>
                        <a:rPr lang="it-IT" sz="1500" dirty="0">
                          <a:latin typeface="+mn-lt"/>
                        </a:rPr>
                        <a:t> (%)</a:t>
                      </a:r>
                      <a:endParaRPr lang="en-US" sz="15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41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009478"/>
                  </a:ext>
                </a:extLst>
              </a:tr>
              <a:tr h="212885">
                <a:tc>
                  <a:txBody>
                    <a:bodyPr/>
                    <a:lstStyle/>
                    <a:p>
                      <a:r>
                        <a:rPr lang="it-IT" sz="1500" dirty="0">
                          <a:latin typeface="+mn-lt"/>
                        </a:rPr>
                        <a:t>Gain (dB)</a:t>
                      </a:r>
                      <a:endParaRPr lang="en-US" sz="15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53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7465587"/>
                  </a:ext>
                </a:extLst>
              </a:tr>
              <a:tr h="212885">
                <a:tc>
                  <a:txBody>
                    <a:bodyPr/>
                    <a:lstStyle/>
                    <a:p>
                      <a:r>
                        <a:rPr lang="it-IT" sz="1500" dirty="0" err="1">
                          <a:latin typeface="+mn-lt"/>
                        </a:rPr>
                        <a:t>Pulse</a:t>
                      </a:r>
                      <a:r>
                        <a:rPr lang="it-IT" sz="1500" dirty="0">
                          <a:latin typeface="+mn-lt"/>
                        </a:rPr>
                        <a:t> </a:t>
                      </a:r>
                      <a:r>
                        <a:rPr lang="it-IT" sz="1500" dirty="0" err="1">
                          <a:latin typeface="+mn-lt"/>
                        </a:rPr>
                        <a:t>Length</a:t>
                      </a:r>
                      <a:r>
                        <a:rPr lang="it-IT" sz="1500" dirty="0">
                          <a:latin typeface="+mn-lt"/>
                        </a:rPr>
                        <a:t> (</a:t>
                      </a:r>
                      <a:r>
                        <a:rPr lang="el-GR" sz="1500" dirty="0">
                          <a:latin typeface="+mn-lt"/>
                        </a:rPr>
                        <a:t>μ</a:t>
                      </a:r>
                      <a:r>
                        <a:rPr lang="it-IT" sz="1500" dirty="0">
                          <a:latin typeface="+mn-lt"/>
                        </a:rPr>
                        <a:t>s)</a:t>
                      </a:r>
                      <a:endParaRPr lang="en-US" sz="15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4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59955"/>
                  </a:ext>
                </a:extLst>
              </a:tr>
              <a:tr h="212885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Rep. Rate [Hz]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100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9382080"/>
                  </a:ext>
                </a:extLst>
              </a:tr>
              <a:tr h="212885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Beam Voltage [kV]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360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6178007"/>
                  </a:ext>
                </a:extLst>
              </a:tr>
              <a:tr h="212885"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Beam current [A]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latin typeface="+mn-lt"/>
                        </a:rPr>
                        <a:t>412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6242459"/>
                  </a:ext>
                </a:extLst>
              </a:tr>
            </a:tbl>
          </a:graphicData>
        </a:graphic>
      </p:graphicFrame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A5E8AA3-A301-E5E7-04B8-ADF7383D10E9}"/>
              </a:ext>
            </a:extLst>
          </p:cNvPr>
          <p:cNvSpPr txBox="1"/>
          <p:nvPr/>
        </p:nvSpPr>
        <p:spPr>
          <a:xfrm>
            <a:off x="1784634" y="-103400"/>
            <a:ext cx="84065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cap="all" dirty="0"/>
              <a:t>S BAND STRUCTURES PARAMETERS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BD1D222-06A0-EBB7-0840-100BC3CD18FF}"/>
              </a:ext>
            </a:extLst>
          </p:cNvPr>
          <p:cNvSpPr txBox="1"/>
          <p:nvPr/>
        </p:nvSpPr>
        <p:spPr>
          <a:xfrm>
            <a:off x="9213094" y="899429"/>
            <a:ext cx="27319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/>
              <a:t>Klystron </a:t>
            </a:r>
            <a:r>
              <a:rPr lang="it-IT" sz="1800" b="1" dirty="0"/>
              <a:t>Canon</a:t>
            </a:r>
            <a:r>
              <a:rPr lang="it-IT" sz="1800" dirty="0"/>
              <a:t> E37314 </a:t>
            </a:r>
            <a:endParaRPr lang="en-US" dirty="0"/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E644D5A3-1DA3-EE92-F619-A9869BC9A08F}"/>
              </a:ext>
            </a:extLst>
          </p:cNvPr>
          <p:cNvSpPr/>
          <p:nvPr/>
        </p:nvSpPr>
        <p:spPr>
          <a:xfrm>
            <a:off x="5622323" y="5814228"/>
            <a:ext cx="504056" cy="57606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79DA615-AF56-FBCC-B3B1-95E3DA7D238E}"/>
              </a:ext>
            </a:extLst>
          </p:cNvPr>
          <p:cNvSpPr txBox="1"/>
          <p:nvPr/>
        </p:nvSpPr>
        <p:spPr>
          <a:xfrm>
            <a:off x="6157792" y="5147451"/>
            <a:ext cx="32061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Required klystron powers </a:t>
            </a:r>
          </a:p>
          <a:p>
            <a:r>
              <a:rPr lang="en-US" dirty="0"/>
              <a:t>(considering the waveguide attenuation):</a:t>
            </a:r>
          </a:p>
          <a:p>
            <a:r>
              <a:rPr lang="en-US" dirty="0"/>
              <a:t>K2 </a:t>
            </a:r>
            <a:r>
              <a:rPr lang="en-US" dirty="0">
                <a:sym typeface="Symbol" panose="05050102010706020507" pitchFamily="18" charset="2"/>
              </a:rPr>
              <a:t></a:t>
            </a:r>
            <a:r>
              <a:rPr lang="en-US" dirty="0"/>
              <a:t>30-35 MW</a:t>
            </a:r>
          </a:p>
          <a:p>
            <a:r>
              <a:rPr lang="en-US" dirty="0"/>
              <a:t>K3</a:t>
            </a:r>
            <a:r>
              <a:rPr lang="en-US" dirty="0">
                <a:sym typeface="Symbol" panose="05050102010706020507" pitchFamily="18" charset="2"/>
              </a:rPr>
              <a:t> </a:t>
            </a:r>
            <a:r>
              <a:rPr lang="en-US" dirty="0"/>
              <a:t>45-50 MW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6AC84F8-9A2B-DA7D-2A3F-ED765F1D1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3" name="Picture 4" descr="EuPRAXIA | ESFRI Roadmap 2021">
            <a:extLst>
              <a:ext uri="{FF2B5EF4-FFF2-40B4-BE49-F238E27FC236}">
                <a16:creationId xmlns:a16="http://schemas.microsoft.com/office/drawing/2014/main" id="{F3094CF4-0927-7753-01E9-D7F331EFF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514" y="0"/>
            <a:ext cx="1728485" cy="7421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19C1C44A-34FC-CFEB-9CE2-AC9A38306A70}"/>
              </a:ext>
            </a:extLst>
          </p:cNvPr>
          <p:cNvSpPr txBox="1"/>
          <p:nvPr/>
        </p:nvSpPr>
        <p:spPr>
          <a:xfrm>
            <a:off x="9425334" y="5094783"/>
            <a:ext cx="251204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/>
              <a:t>K1: Modulator k300 + Klystron Canon E37314 </a:t>
            </a:r>
            <a:br>
              <a:rPr lang="it-IT" sz="1600" b="1" dirty="0"/>
            </a:br>
            <a:br>
              <a:rPr lang="it-IT" sz="1600" b="1" dirty="0"/>
            </a:br>
            <a:r>
              <a:rPr lang="it-IT" sz="1600" b="1" dirty="0"/>
              <a:t>K2&amp;K3: Modulator k400 + Klystron Canon E37314 </a:t>
            </a:r>
          </a:p>
        </p:txBody>
      </p:sp>
    </p:spTree>
    <p:extLst>
      <p:ext uri="{BB962C8B-B14F-4D97-AF65-F5344CB8AC3E}">
        <p14:creationId xmlns:p14="http://schemas.microsoft.com/office/powerpoint/2010/main" val="2616062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AB4805-E0D6-4C72-8189-D0F671E31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352" y="150471"/>
            <a:ext cx="8727312" cy="746045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>
                <a:latin typeface="+mn-lt"/>
              </a:rPr>
              <a:t>X-band </a:t>
            </a:r>
            <a:r>
              <a:rPr lang="it-IT" b="1" dirty="0" err="1">
                <a:latin typeface="+mn-lt"/>
              </a:rPr>
              <a:t>Linearizing</a:t>
            </a:r>
            <a:r>
              <a:rPr lang="it-IT" b="1" dirty="0">
                <a:latin typeface="+mn-lt"/>
              </a:rPr>
              <a:t> </a:t>
            </a:r>
            <a:r>
              <a:rPr lang="it-IT" b="1" dirty="0" err="1">
                <a:latin typeface="+mn-lt"/>
              </a:rPr>
              <a:t>Cavity</a:t>
            </a:r>
            <a:r>
              <a:rPr lang="it-IT" b="1" dirty="0">
                <a:latin typeface="+mn-lt"/>
              </a:rPr>
              <a:t> and POLARIX </a:t>
            </a:r>
            <a:r>
              <a:rPr lang="it-IT" b="1" dirty="0" err="1">
                <a:latin typeface="+mn-lt"/>
              </a:rPr>
              <a:t>deflectors</a:t>
            </a:r>
            <a:endParaRPr lang="en-GB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7AB29-16B1-4D8E-90A0-A0495ECCC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A6714-3D1F-4857-9904-D935B84167FA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BA0341B-9AAD-A164-4221-5D11EC811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9671"/>
            <a:ext cx="7164729" cy="399177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85E9520-1C2B-8578-D08B-A5EEE6F30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6694" y="792259"/>
            <a:ext cx="2881620" cy="3473734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3D9A4C8C-AABC-196C-3C0C-BE8BFC0117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6" name="Picture 4" descr="EuPRAXIA | ESFRI Roadmap 2021">
            <a:extLst>
              <a:ext uri="{FF2B5EF4-FFF2-40B4-BE49-F238E27FC236}">
                <a16:creationId xmlns:a16="http://schemas.microsoft.com/office/drawing/2014/main" id="{D4F90779-DEC0-2CD1-B811-B1CB44240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514" y="0"/>
            <a:ext cx="1728485" cy="7421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7" name="Picture 5" descr="A computer hardware system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AFB75017-BFEB-BCB1-7A31-B2B972C8793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764"/>
          <a:stretch/>
        </p:blipFill>
        <p:spPr>
          <a:xfrm>
            <a:off x="7662440" y="4307991"/>
            <a:ext cx="4529560" cy="2550009"/>
          </a:xfrm>
          <a:prstGeom prst="rect">
            <a:avLst/>
          </a:prstGeom>
        </p:spPr>
      </p:pic>
      <p:sp>
        <p:nvSpPr>
          <p:cNvPr id="8" name="Ovale 7">
            <a:extLst>
              <a:ext uri="{FF2B5EF4-FFF2-40B4-BE49-F238E27FC236}">
                <a16:creationId xmlns:a16="http://schemas.microsoft.com/office/drawing/2014/main" id="{1CD735E7-CEF0-D0EC-1025-241AEA011AD2}"/>
              </a:ext>
            </a:extLst>
          </p:cNvPr>
          <p:cNvSpPr/>
          <p:nvPr/>
        </p:nvSpPr>
        <p:spPr>
          <a:xfrm>
            <a:off x="9664861" y="4942390"/>
            <a:ext cx="717630" cy="70582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CDB34E1F-FF95-F0C4-3F82-10AFB2E1F290}"/>
              </a:ext>
            </a:extLst>
          </p:cNvPr>
          <p:cNvSpPr txBox="1"/>
          <p:nvPr/>
        </p:nvSpPr>
        <p:spPr>
          <a:xfrm>
            <a:off x="7882359" y="4433104"/>
            <a:ext cx="3615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 X band </a:t>
            </a:r>
            <a:r>
              <a:rPr lang="en-US" b="1" dirty="0" err="1"/>
              <a:t>klystrond</a:t>
            </a:r>
            <a:r>
              <a:rPr lang="en-US" b="1" dirty="0"/>
              <a:t> dedicated to this</a:t>
            </a:r>
          </a:p>
        </p:txBody>
      </p:sp>
    </p:spTree>
    <p:extLst>
      <p:ext uri="{BB962C8B-B14F-4D97-AF65-F5344CB8AC3E}">
        <p14:creationId xmlns:p14="http://schemas.microsoft.com/office/powerpoint/2010/main" val="296763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DC51C9F6-2538-C8EB-8E65-543B55A69F44}"/>
              </a:ext>
            </a:extLst>
          </p:cNvPr>
          <p:cNvSpPr txBox="1"/>
          <p:nvPr/>
        </p:nvSpPr>
        <p:spPr>
          <a:xfrm>
            <a:off x="-1" y="761821"/>
            <a:ext cx="10429875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Requirements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phase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jitter (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compliant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with BD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requirements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):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0.02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deg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 band 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S-band RF stability state of the art (PSI)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0.06 </a:t>
            </a:r>
            <a:r>
              <a:rPr kumimoji="0" lang="it-IT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deg</a:t>
            </a:r>
            <a:r>
              <a:rPr kumimoji="0" 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X band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cannot develop the system in house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because of the complexity, dimension, maintenance for a user facility.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industrial partners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willing to participate to X-band LLRF R&amp;D (Instrumentation Technologies - solid LLRF experience, Safran - new to high frequency applications);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 procedures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tender for the production of the whole LLRF system should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start by the end of 2024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Detailed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jitter studies on X-band power station carried out at TEX facility in February 2024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[1] (no klystron loop):</a:t>
            </a:r>
          </a:p>
          <a:p>
            <a:pPr marL="800100"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Driver added jitter: &lt;0.04 deg rms</a:t>
            </a:r>
          </a:p>
          <a:p>
            <a:pPr marL="800100"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Klystron added jitter: &lt;0.04 deg rms</a:t>
            </a:r>
          </a:p>
          <a:p>
            <a:pPr marL="800100"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LLRF added jitter (tender spec.): &lt;0.015 deg rms</a:t>
            </a:r>
          </a:p>
          <a:p>
            <a:pPr marL="800100" marR="0" lvl="1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Estimated RF station jitter: &lt;0.06 deg rms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DF4BB69-88FA-22C6-7EE9-66A5C26E8F1C}"/>
              </a:ext>
            </a:extLst>
          </p:cNvPr>
          <p:cNvSpPr txBox="1"/>
          <p:nvPr/>
        </p:nvSpPr>
        <p:spPr>
          <a:xfrm>
            <a:off x="10292890" y="6488668"/>
            <a:ext cx="1899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Courtesy RF group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AD94D34-E2F0-F9DC-DB21-2453AB61E309}"/>
              </a:ext>
            </a:extLst>
          </p:cNvPr>
          <p:cNvSpPr txBox="1"/>
          <p:nvPr/>
        </p:nvSpPr>
        <p:spPr>
          <a:xfrm>
            <a:off x="0" y="0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X-band/S-BAND LLRF activities</a:t>
            </a:r>
            <a:endParaRPr kumimoji="0" lang="en-GB" sz="4000" b="1" i="0" u="none" strike="noStrike" kern="1200" cap="all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51EC16D-4A90-4A60-A476-B260576CBE9A}"/>
              </a:ext>
            </a:extLst>
          </p:cNvPr>
          <p:cNvSpPr txBox="1"/>
          <p:nvPr/>
        </p:nvSpPr>
        <p:spPr>
          <a:xfrm>
            <a:off x="6525228" y="744736"/>
            <a:ext cx="539115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 L. Piersanti et al. “</a:t>
            </a: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power station stabilization techniques and measurements at LNF” In Proc. IPAC24 - TUPR01.</a:t>
            </a:r>
            <a:endParaRPr kumimoji="0" lang="en-US" sz="1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 L. Piersanti et al. “Design and test of a klystron intra-pulse phase feedback system for electron linear accelerators” Photonics 2024, 11(5), 413.</a:t>
            </a:r>
            <a:endParaRPr kumimoji="0" lang="en-US" sz="10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4612784D-5F91-BF6D-1209-866681AD8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423802"/>
            <a:ext cx="3842795" cy="3324917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07420E46-0887-E93D-E23F-C2B1CC62C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9894" y="2313971"/>
            <a:ext cx="1792655" cy="3407195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8969FFF-FECB-AE27-A13D-E33B956719A0}"/>
              </a:ext>
            </a:extLst>
          </p:cNvPr>
          <p:cNvSpPr txBox="1"/>
          <p:nvPr/>
        </p:nvSpPr>
        <p:spPr>
          <a:xfrm>
            <a:off x="0" y="4758021"/>
            <a:ext cx="610552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Dedicated stability measurements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will be carried out at SPARC in S band after the SABINA upgrade.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believe also that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solid state modulator and klystron loops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can have an additional jitter reduction from new fast intra-pulse phase feedback system [2] to be evaluated for S-band and X-band stations at SPARC and TEX respectively.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Jitter compression down to 0.019 deg rms already demonstrated for C-band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station at SPARC in Dec 2023.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F80267BD-D637-B333-6F47-1110124B8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5" name="Picture 4" descr="EuPRAXIA | ESFRI Roadmap 2021">
            <a:extLst>
              <a:ext uri="{FF2B5EF4-FFF2-40B4-BE49-F238E27FC236}">
                <a16:creationId xmlns:a16="http://schemas.microsoft.com/office/drawing/2014/main" id="{903BF13F-3E15-AA85-2244-9EA155B27F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514" y="0"/>
            <a:ext cx="1728485" cy="7421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BABC563D-3CAE-3546-D3BD-2FF963F238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9226" y="4397047"/>
            <a:ext cx="4759012" cy="175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86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A10B443-91BB-BE57-C3D1-E124CE799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2</a:t>
            </a:fld>
            <a:endParaRPr lang="en-GB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D4A501F-CB2C-6440-F35D-01B58EEF9A1C}"/>
              </a:ext>
            </a:extLst>
          </p:cNvPr>
          <p:cNvSpPr/>
          <p:nvPr/>
        </p:nvSpPr>
        <p:spPr>
          <a:xfrm>
            <a:off x="1" y="34566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OUTLINE</a:t>
            </a:r>
            <a:endParaRPr kumimoji="0" lang="en-GB" sz="3600" b="1" i="0" u="none" strike="noStrike" kern="1200" cap="all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6338C0A-2F1B-82B4-D8D6-D661296054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4369" cy="78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EuPRAXIA | ESFRI Roadmap 2021">
            <a:extLst>
              <a:ext uri="{FF2B5EF4-FFF2-40B4-BE49-F238E27FC236}">
                <a16:creationId xmlns:a16="http://schemas.microsoft.com/office/drawing/2014/main" id="{6FC6B44B-E713-EB8B-479F-5A153FD79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4214" y="0"/>
            <a:ext cx="1617785" cy="69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211DE2DF-EA85-E693-DCC8-5AAF37E0E129}"/>
              </a:ext>
            </a:extLst>
          </p:cNvPr>
          <p:cNvSpPr txBox="1"/>
          <p:nvPr/>
        </p:nvSpPr>
        <p:spPr>
          <a:xfrm>
            <a:off x="824696" y="1250594"/>
            <a:ext cx="10935182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	</a:t>
            </a:r>
            <a:r>
              <a:rPr kumimoji="0" lang="en-US" sz="30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EuPRAXIA@SPARC_LAB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Project</a:t>
            </a:r>
          </a:p>
          <a:p>
            <a:pPr marL="514350" marR="0" lvl="0" indent="-5143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778125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600" dirty="0">
                <a:latin typeface="Calibri" panose="020F0502020204030204"/>
              </a:rPr>
              <a:t>X Band LINAC</a:t>
            </a:r>
          </a:p>
          <a:p>
            <a:pPr marL="2778125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600" cap="all" dirty="0">
                <a:latin typeface="Calibri" panose="020F0502020204030204"/>
              </a:rPr>
              <a:t>X </a:t>
            </a:r>
            <a:r>
              <a:rPr lang="en-US" sz="2600" cap="all" dirty="0" err="1">
                <a:latin typeface="Calibri" panose="020F0502020204030204"/>
              </a:rPr>
              <a:t>BaND</a:t>
            </a:r>
            <a:r>
              <a:rPr lang="en-US" sz="2600" cap="all" dirty="0">
                <a:latin typeface="Calibri" panose="020F0502020204030204"/>
              </a:rPr>
              <a:t> RF Module</a:t>
            </a:r>
            <a:endParaRPr lang="en-GB" sz="2600" cap="all" dirty="0">
              <a:latin typeface="Calibri" panose="020F0502020204030204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1" i="0" u="none" strike="noStrike" kern="1200" cap="all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	TEX FACILITY STATUS AND PERSPECTIVES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000" b="1" dirty="0">
              <a:latin typeface="Calibri" panose="020F0502020204030204"/>
            </a:endParaRPr>
          </a:p>
          <a:p>
            <a:pPr marL="2778125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 OF X BAND ACCELERATING STRUCTURES</a:t>
            </a:r>
          </a:p>
          <a:p>
            <a:pPr marL="2778125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600" dirty="0">
                <a:latin typeface="Calibri" panose="020F0502020204030204"/>
              </a:rPr>
              <a:t>TEST OF THE RF COMPONENTS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b="1" dirty="0">
                <a:latin typeface="Calibri" panose="020F0502020204030204"/>
              </a:rPr>
              <a:t>3.	S BAND INJECTOR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50324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ttangolo 49">
            <a:extLst>
              <a:ext uri="{FF2B5EF4-FFF2-40B4-BE49-F238E27FC236}">
                <a16:creationId xmlns:a16="http://schemas.microsoft.com/office/drawing/2014/main" id="{E8C82A9A-12FB-4258-8F1C-E4251D68339B}"/>
              </a:ext>
            </a:extLst>
          </p:cNvPr>
          <p:cNvSpPr/>
          <p:nvPr/>
        </p:nvSpPr>
        <p:spPr>
          <a:xfrm>
            <a:off x="-1" y="0"/>
            <a:ext cx="12192000" cy="7480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2812367D-E9A5-4B9A-AED3-8387D8E332E9}"/>
              </a:ext>
            </a:extLst>
          </p:cNvPr>
          <p:cNvSpPr/>
          <p:nvPr/>
        </p:nvSpPr>
        <p:spPr>
          <a:xfrm>
            <a:off x="1" y="34566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E7E6E6"/>
                </a:solidFill>
                <a:latin typeface="Calibri" panose="020F0502020204030204"/>
              </a:rPr>
              <a:t>Highlights</a:t>
            </a:r>
            <a:endParaRPr kumimoji="0" lang="en-GB" sz="3600" b="1" i="0" u="none" strike="noStrike" kern="1200" cap="all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69489F0-38B7-63E5-56A3-48B2045DCB21}"/>
              </a:ext>
            </a:extLst>
          </p:cNvPr>
          <p:cNvSpPr txBox="1"/>
          <p:nvPr/>
        </p:nvSpPr>
        <p:spPr>
          <a:xfrm>
            <a:off x="0" y="4837449"/>
            <a:ext cx="747522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Aknowledgements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INFN-LNF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F.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Cardelli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S. Bini, B.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Buonomo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S.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Cantarella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G.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Catuscelli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R. Clementi, L.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Faillace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M.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Ferrario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A. Gallo, </a:t>
            </a:r>
            <a:r>
              <a:rPr kumimoji="0" lang="en-GB" sz="16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C. Di Giulio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E. Di Pasquale, G. Di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Raddo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G.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Latini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A.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Liedl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V.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Lollo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L. Piersanti, S. Pioli, B.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Serenellini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L.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Spallino</a:t>
            </a:r>
            <a:r>
              <a:rPr lang="en-GB" sz="1600" i="1" dirty="0">
                <a:solidFill>
                  <a:prstClr val="black"/>
                </a:solidFill>
                <a:latin typeface="Calibri" panose="020F0502020204030204"/>
              </a:rPr>
              <a:t> on behalf of the, INFN-LNF Accelerator Division and Technical Division</a:t>
            </a:r>
          </a:p>
          <a:p>
            <a:pPr algn="just">
              <a:defRPr/>
            </a:pPr>
            <a:r>
              <a:rPr lang="en-GB" sz="1600" b="1" i="1" dirty="0">
                <a:solidFill>
                  <a:prstClr val="black"/>
                </a:solidFill>
                <a:latin typeface="Calibri" panose="020F0502020204030204"/>
              </a:rPr>
              <a:t>CERN</a:t>
            </a:r>
            <a:r>
              <a:rPr lang="en-GB" sz="1600" i="1" dirty="0">
                <a:solidFill>
                  <a:prstClr val="black"/>
                </a:solidFill>
                <a:latin typeface="Calibri" panose="020F0502020204030204"/>
              </a:rPr>
              <a:t>: W. </a:t>
            </a:r>
            <a:r>
              <a:rPr lang="en-GB" sz="1600" i="1" dirty="0" err="1">
                <a:solidFill>
                  <a:prstClr val="black"/>
                </a:solidFill>
                <a:latin typeface="Calibri" panose="020F0502020204030204"/>
              </a:rPr>
              <a:t>Wuensh</a:t>
            </a:r>
            <a:r>
              <a:rPr lang="en-GB" sz="1600" i="1" dirty="0">
                <a:solidFill>
                  <a:prstClr val="black"/>
                </a:solidFill>
                <a:latin typeface="Calibri" panose="020F0502020204030204"/>
              </a:rPr>
              <a:t>, N. Catalan-</a:t>
            </a:r>
            <a:r>
              <a:rPr lang="en-GB" sz="1600" i="1" dirty="0" err="1">
                <a:solidFill>
                  <a:prstClr val="black"/>
                </a:solidFill>
                <a:latin typeface="Calibri" panose="020F0502020204030204"/>
              </a:rPr>
              <a:t>Lasheras</a:t>
            </a:r>
            <a:r>
              <a:rPr lang="en-GB" sz="1600" i="1" dirty="0">
                <a:solidFill>
                  <a:prstClr val="black"/>
                </a:solidFill>
                <a:latin typeface="Calibri" panose="020F0502020204030204"/>
              </a:rPr>
              <a:t>, A. </a:t>
            </a:r>
            <a:r>
              <a:rPr lang="en-GB" sz="1600" i="1" dirty="0" err="1">
                <a:solidFill>
                  <a:prstClr val="black"/>
                </a:solidFill>
                <a:latin typeface="Calibri" panose="020F0502020204030204"/>
              </a:rPr>
              <a:t>Grudiev</a:t>
            </a:r>
            <a:r>
              <a:rPr lang="en-GB" sz="1600" i="1" dirty="0">
                <a:solidFill>
                  <a:prstClr val="black"/>
                </a:solidFill>
                <a:latin typeface="Calibri" panose="020F0502020204030204"/>
              </a:rPr>
              <a:t>, G. McMonagle on behalf of the CLIC group</a:t>
            </a:r>
          </a:p>
          <a:p>
            <a:pPr algn="just">
              <a:defRPr/>
            </a:pPr>
            <a:r>
              <a:rPr kumimoji="0" lang="en-GB" sz="16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SLAC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en-GB" sz="1600" i="1" dirty="0">
                <a:solidFill>
                  <a:prstClr val="black"/>
                </a:solidFill>
                <a:latin typeface="Calibri" panose="020F0502020204030204"/>
              </a:rPr>
              <a:t>V. A. </a:t>
            </a:r>
            <a:r>
              <a:rPr lang="en-GB" sz="1600" i="1" dirty="0" err="1">
                <a:solidFill>
                  <a:prstClr val="black"/>
                </a:solidFill>
                <a:latin typeface="Calibri" panose="020F0502020204030204"/>
              </a:rPr>
              <a:t>Dolgashev</a:t>
            </a:r>
            <a:endParaRPr kumimoji="0" lang="en-GB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9B4740F-C2AB-17A8-99D3-3B9DAB537070}"/>
              </a:ext>
            </a:extLst>
          </p:cNvPr>
          <p:cNvSpPr txBox="1"/>
          <p:nvPr/>
        </p:nvSpPr>
        <p:spPr>
          <a:xfrm>
            <a:off x="0" y="863599"/>
            <a:ext cx="12002947" cy="26253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lvl="1" indent="-266700" algn="just">
              <a:lnSpc>
                <a:spcPct val="90000"/>
              </a:lnSpc>
              <a:spcBef>
                <a:spcPts val="600"/>
              </a:spcBef>
              <a:buClr>
                <a:srgbClr val="4196B4"/>
              </a:buClr>
              <a:buFont typeface="Symbol" panose="05050102010706020507" pitchFamily="18" charset="2"/>
              <a:buChar char="Þ"/>
            </a:pPr>
            <a:r>
              <a:rPr lang="en-US" sz="1600" b="1" dirty="0" err="1">
                <a:highlight>
                  <a:srgbClr val="FFFF00"/>
                </a:highlight>
                <a:sym typeface="Symbol" panose="05050102010706020507" pitchFamily="18" charset="2"/>
              </a:rPr>
              <a:t>EuPRAXIA@SPARC_LAB</a:t>
            </a:r>
            <a:r>
              <a:rPr lang="en-US" sz="1600" b="1" dirty="0">
                <a:highlight>
                  <a:srgbClr val="FFFF00"/>
                </a:highlight>
                <a:sym typeface="Symbol" panose="05050102010706020507" pitchFamily="18" charset="2"/>
              </a:rPr>
              <a:t> </a:t>
            </a:r>
            <a:r>
              <a:rPr lang="en-US" sz="1600" dirty="0">
                <a:sym typeface="Symbol" panose="05050102010706020507" pitchFamily="18" charset="2"/>
              </a:rPr>
              <a:t>is the next INFN-LNF facility. It is the beam driven pillar of the European </a:t>
            </a:r>
            <a:r>
              <a:rPr lang="en-US" sz="1600" dirty="0" err="1">
                <a:sym typeface="Symbol" panose="05050102010706020507" pitchFamily="18" charset="2"/>
              </a:rPr>
              <a:t>EuPRAXIA</a:t>
            </a:r>
            <a:r>
              <a:rPr lang="en-US" sz="1600" dirty="0">
                <a:sym typeface="Symbol" panose="05050102010706020507" pitchFamily="18" charset="2"/>
              </a:rPr>
              <a:t> project</a:t>
            </a:r>
          </a:p>
          <a:p>
            <a:pPr marL="266700" lvl="1" indent="-266700" algn="just">
              <a:lnSpc>
                <a:spcPct val="90000"/>
              </a:lnSpc>
              <a:spcBef>
                <a:spcPts val="600"/>
              </a:spcBef>
              <a:buClr>
                <a:srgbClr val="4196B4"/>
              </a:buClr>
              <a:buFont typeface="Symbol" panose="05050102010706020507" pitchFamily="18" charset="2"/>
              <a:buChar char="Þ"/>
            </a:pPr>
            <a:r>
              <a:rPr lang="en-US" sz="1600" dirty="0">
                <a:sym typeface="Symbol" panose="05050102010706020507" pitchFamily="18" charset="2"/>
              </a:rPr>
              <a:t>The new machine include </a:t>
            </a:r>
            <a:r>
              <a:rPr lang="en-US" sz="1600" b="1" dirty="0">
                <a:highlight>
                  <a:srgbClr val="FFFF00"/>
                </a:highlight>
                <a:sym typeface="Symbol" panose="05050102010706020507" pitchFamily="18" charset="2"/>
              </a:rPr>
              <a:t>10 X band power stations</a:t>
            </a:r>
            <a:r>
              <a:rPr lang="en-US" sz="1600" dirty="0">
                <a:sym typeface="Symbol" panose="05050102010706020507" pitchFamily="18" charset="2"/>
              </a:rPr>
              <a:t>: baseline </a:t>
            </a:r>
            <a:r>
              <a:rPr lang="en-US" sz="1600" b="1" dirty="0">
                <a:sym typeface="Symbol" panose="05050102010706020507" pitchFamily="18" charset="2"/>
              </a:rPr>
              <a:t>CANON E37119 </a:t>
            </a:r>
          </a:p>
          <a:p>
            <a:pPr marL="266700" lvl="1" indent="-266700" algn="just">
              <a:lnSpc>
                <a:spcPct val="90000"/>
              </a:lnSpc>
              <a:spcBef>
                <a:spcPts val="600"/>
              </a:spcBef>
              <a:buClr>
                <a:srgbClr val="4196B4"/>
              </a:buClr>
              <a:buFont typeface="Symbol" panose="05050102010706020507" pitchFamily="18" charset="2"/>
              <a:buChar char="Þ"/>
            </a:pPr>
            <a:r>
              <a:rPr lang="en-US" sz="1600" b="1" dirty="0">
                <a:highlight>
                  <a:srgbClr val="FFFF00"/>
                </a:highlight>
                <a:sym typeface="Symbol" panose="05050102010706020507" pitchFamily="18" charset="2"/>
              </a:rPr>
              <a:t>TEX (Frascati Test stand for X-band) </a:t>
            </a:r>
            <a:r>
              <a:rPr lang="en-US" sz="1600" dirty="0">
                <a:sym typeface="Symbol" panose="05050102010706020507" pitchFamily="18" charset="2"/>
              </a:rPr>
              <a:t>is of fundamental importance to validate all the X band components, structures</a:t>
            </a:r>
          </a:p>
          <a:p>
            <a:pPr marL="531813" lvl="2" indent="-266700" algn="just">
              <a:lnSpc>
                <a:spcPct val="90000"/>
              </a:lnSpc>
              <a:spcBef>
                <a:spcPts val="600"/>
              </a:spcBef>
              <a:buClr>
                <a:srgbClr val="4196B4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ym typeface="Symbol" panose="05050102010706020507" pitchFamily="18" charset="2"/>
              </a:rPr>
              <a:t>A new X-band RF source based on the </a:t>
            </a:r>
            <a:r>
              <a:rPr lang="en-US" sz="1600" b="1" dirty="0">
                <a:sym typeface="Symbol" panose="05050102010706020507" pitchFamily="18" charset="2"/>
              </a:rPr>
              <a:t>E37119 klystron </a:t>
            </a:r>
            <a:r>
              <a:rPr lang="en-US" sz="1600" dirty="0">
                <a:sym typeface="Symbol" panose="05050102010706020507" pitchFamily="18" charset="2"/>
              </a:rPr>
              <a:t>(25 MW, 400Hzwill be commissioned at TEX in the next months, together with a </a:t>
            </a:r>
            <a:r>
              <a:rPr lang="en-US" sz="1600" b="1" dirty="0">
                <a:sym typeface="Symbol" panose="05050102010706020507" pitchFamily="18" charset="2"/>
              </a:rPr>
              <a:t>C-band </a:t>
            </a:r>
            <a:r>
              <a:rPr lang="en-US" sz="1600" dirty="0">
                <a:sym typeface="Symbol" panose="05050102010706020507" pitchFamily="18" charset="2"/>
              </a:rPr>
              <a:t>source for C-band photoinjector testing.</a:t>
            </a:r>
          </a:p>
          <a:p>
            <a:pPr marL="531813" lvl="2" indent="-266700" algn="just">
              <a:lnSpc>
                <a:spcPct val="90000"/>
              </a:lnSpc>
              <a:spcBef>
                <a:spcPts val="600"/>
              </a:spcBef>
              <a:buClr>
                <a:srgbClr val="4196B4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ym typeface="Symbol" panose="05050102010706020507" pitchFamily="18" charset="2"/>
              </a:rPr>
              <a:t>A </a:t>
            </a:r>
            <a:r>
              <a:rPr lang="en-US" sz="1600" b="1" dirty="0">
                <a:sym typeface="Symbol" panose="05050102010706020507" pitchFamily="18" charset="2"/>
              </a:rPr>
              <a:t>high efficiency klystron</a:t>
            </a:r>
            <a:r>
              <a:rPr lang="en-US" sz="1600" dirty="0">
                <a:sym typeface="Symbol" panose="05050102010706020507" pitchFamily="18" charset="2"/>
              </a:rPr>
              <a:t> </a:t>
            </a:r>
            <a:r>
              <a:rPr lang="en-US" sz="1600" b="1" dirty="0">
                <a:sym typeface="Symbol" panose="05050102010706020507" pitchFamily="18" charset="2"/>
              </a:rPr>
              <a:t>50 MW VKX8311HE</a:t>
            </a:r>
            <a:r>
              <a:rPr lang="en-US" sz="1600" dirty="0">
                <a:sym typeface="Symbol" panose="05050102010706020507" pitchFamily="18" charset="2"/>
              </a:rPr>
              <a:t> developed by CPI/CERN should be commissioned in end 2025.</a:t>
            </a:r>
          </a:p>
          <a:p>
            <a:pPr marL="266700" lvl="1" indent="-266700" algn="just">
              <a:lnSpc>
                <a:spcPct val="90000"/>
              </a:lnSpc>
              <a:spcBef>
                <a:spcPts val="600"/>
              </a:spcBef>
              <a:buClr>
                <a:srgbClr val="4196B4"/>
              </a:buClr>
            </a:pPr>
            <a:r>
              <a:rPr lang="en-US" sz="1600" dirty="0">
                <a:sym typeface="Symbol" panose="05050102010706020507" pitchFamily="18" charset="2"/>
              </a:rPr>
              <a:t>	Many </a:t>
            </a:r>
            <a:r>
              <a:rPr lang="en-US" sz="1600" b="1" dirty="0">
                <a:highlight>
                  <a:srgbClr val="FFFF00"/>
                </a:highlight>
                <a:sym typeface="Symbol" panose="05050102010706020507" pitchFamily="18" charset="2"/>
              </a:rPr>
              <a:t>X-band RF components </a:t>
            </a:r>
            <a:r>
              <a:rPr lang="en-US" sz="1600" dirty="0">
                <a:sym typeface="Symbol" panose="05050102010706020507" pitchFamily="18" charset="2"/>
              </a:rPr>
              <a:t>of the </a:t>
            </a:r>
            <a:r>
              <a:rPr lang="en-US" sz="1600" dirty="0" err="1">
                <a:sym typeface="Symbol" panose="05050102010706020507" pitchFamily="18" charset="2"/>
              </a:rPr>
              <a:t>EuPRAXIA</a:t>
            </a:r>
            <a:r>
              <a:rPr lang="en-US" sz="1600" dirty="0">
                <a:sym typeface="Symbol" panose="05050102010706020507" pitchFamily="18" charset="2"/>
              </a:rPr>
              <a:t> RF module have been purchased and tested at nominal power other will be tested soon:</a:t>
            </a:r>
          </a:p>
          <a:p>
            <a:pPr marL="531813" lvl="2" indent="-266700" algn="just">
              <a:lnSpc>
                <a:spcPct val="90000"/>
              </a:lnSpc>
              <a:spcBef>
                <a:spcPts val="600"/>
              </a:spcBef>
              <a:buClr>
                <a:srgbClr val="4196B4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ym typeface="Symbol" panose="05050102010706020507" pitchFamily="18" charset="2"/>
              </a:rPr>
              <a:t>The X-band BOC from PSI</a:t>
            </a:r>
          </a:p>
          <a:p>
            <a:pPr marL="531813" lvl="2" indent="-266700" algn="just">
              <a:lnSpc>
                <a:spcPct val="90000"/>
              </a:lnSpc>
              <a:spcBef>
                <a:spcPts val="600"/>
              </a:spcBef>
              <a:buClr>
                <a:srgbClr val="4196B4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ym typeface="Symbol" panose="05050102010706020507" pitchFamily="18" charset="2"/>
              </a:rPr>
              <a:t>The hybrid </a:t>
            </a:r>
          </a:p>
        </p:txBody>
      </p:sp>
      <p:pic>
        <p:nvPicPr>
          <p:cNvPr id="3" name="Immagine 2" descr="Immagine che contiene vestiti, persona, uomo, gruppo&#10;&#10;Descrizione generata automaticamente">
            <a:extLst>
              <a:ext uri="{FF2B5EF4-FFF2-40B4-BE49-F238E27FC236}">
                <a16:creationId xmlns:a16="http://schemas.microsoft.com/office/drawing/2014/main" id="{AADD4C2B-62C1-949E-9F1A-76BF9EE58A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012" y="3683550"/>
            <a:ext cx="4484988" cy="299372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2AF2573-2F01-4C2A-89A0-C6A5CEB992F4}"/>
              </a:ext>
            </a:extLst>
          </p:cNvPr>
          <p:cNvSpPr txBox="1"/>
          <p:nvPr/>
        </p:nvSpPr>
        <p:spPr>
          <a:xfrm>
            <a:off x="-478979" y="3510202"/>
            <a:ext cx="7074570" cy="9787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 algn="just">
              <a:lnSpc>
                <a:spcPct val="90000"/>
              </a:lnSpc>
              <a:spcBef>
                <a:spcPts val="600"/>
              </a:spcBef>
              <a:buClr>
                <a:srgbClr val="4196B4"/>
              </a:buClr>
              <a:buFont typeface="Symbol" panose="05050102010706020507" pitchFamily="18" charset="2"/>
              <a:buChar char="Þ"/>
            </a:pPr>
            <a:r>
              <a:rPr lang="en-US" sz="1600" b="1" dirty="0">
                <a:highlight>
                  <a:srgbClr val="FFFF00"/>
                </a:highlight>
                <a:sym typeface="Symbol" panose="05050102010706020507" pitchFamily="18" charset="2"/>
              </a:rPr>
              <a:t>X-band structures</a:t>
            </a:r>
            <a:r>
              <a:rPr lang="en-US" sz="1600" dirty="0">
                <a:sym typeface="Symbol" panose="05050102010706020507" pitchFamily="18" charset="2"/>
              </a:rPr>
              <a:t>: An intensive prototyping activity is ongoing exploiting the new vacuum furnace at LNF (Two </a:t>
            </a:r>
            <a:r>
              <a:rPr lang="en-US" sz="1600" b="1" dirty="0">
                <a:sym typeface="Symbol" panose="05050102010706020507" pitchFamily="18" charset="2"/>
              </a:rPr>
              <a:t>full-scale mechanical prototypes, t</a:t>
            </a:r>
            <a:r>
              <a:rPr lang="en-US" sz="1600" dirty="0">
                <a:sym typeface="Symbol" panose="05050102010706020507" pitchFamily="18" charset="2"/>
              </a:rPr>
              <a:t>he </a:t>
            </a:r>
            <a:r>
              <a:rPr lang="en-US" sz="1600" b="1" dirty="0">
                <a:sym typeface="Symbol" panose="05050102010706020507" pitchFamily="18" charset="2"/>
              </a:rPr>
              <a:t>20 cells CI RF prototype, </a:t>
            </a:r>
            <a:r>
              <a:rPr lang="en-US" sz="1600" dirty="0">
                <a:sym typeface="Symbol" panose="05050102010706020507" pitchFamily="18" charset="2"/>
              </a:rPr>
              <a:t>A </a:t>
            </a:r>
            <a:r>
              <a:rPr lang="en-US" sz="1600" b="1" dirty="0">
                <a:sym typeface="Symbol" panose="05050102010706020507" pitchFamily="18" charset="2"/>
              </a:rPr>
              <a:t>full-scale 0.9m RF prototype </a:t>
            </a:r>
            <a:r>
              <a:rPr lang="en-US" sz="1600" dirty="0">
                <a:sym typeface="Symbol" panose="05050102010706020507" pitchFamily="18" charset="2"/>
              </a:rPr>
              <a:t>for high power test is in production</a:t>
            </a:r>
            <a:r>
              <a:rPr lang="en-US" sz="1600" b="1" dirty="0">
                <a:sym typeface="Symbol" panose="05050102010706020507" pitchFamily="18" charset="2"/>
              </a:rPr>
              <a:t>. 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40BB73B-14EE-E644-1792-D6D1CC3FA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7" name="Picture 4" descr="EuPRAXIA | ESFRI Roadmap 2021">
            <a:extLst>
              <a:ext uri="{FF2B5EF4-FFF2-40B4-BE49-F238E27FC236}">
                <a16:creationId xmlns:a16="http://schemas.microsoft.com/office/drawing/2014/main" id="{CF0EE18B-C05D-341C-B0F3-855CDBB22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515" y="-2"/>
            <a:ext cx="1728485" cy="7421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E3359A85-7563-8F19-B6A9-360DB40A9ECC}"/>
              </a:ext>
            </a:extLst>
          </p:cNvPr>
          <p:cNvSpPr txBox="1"/>
          <p:nvPr/>
        </p:nvSpPr>
        <p:spPr>
          <a:xfrm>
            <a:off x="-488488" y="4504357"/>
            <a:ext cx="8124682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 algn="just">
              <a:lnSpc>
                <a:spcPct val="90000"/>
              </a:lnSpc>
              <a:spcBef>
                <a:spcPts val="600"/>
              </a:spcBef>
              <a:buClr>
                <a:srgbClr val="4196B4"/>
              </a:buClr>
              <a:buFont typeface="Symbol" panose="05050102010706020507" pitchFamily="18" charset="2"/>
              <a:buChar char="Þ"/>
            </a:pPr>
            <a:r>
              <a:rPr lang="en-US" sz="1600" b="1" dirty="0">
                <a:sym typeface="Symbol" panose="05050102010706020507" pitchFamily="18" charset="2"/>
              </a:rPr>
              <a:t>For the S band Injector 60 MW CANON Klystron are foreseen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97D0378F-89C7-09B7-88B2-66F33AC5D97D}"/>
              </a:ext>
            </a:extLst>
          </p:cNvPr>
          <p:cNvSpPr txBox="1"/>
          <p:nvPr/>
        </p:nvSpPr>
        <p:spPr>
          <a:xfrm>
            <a:off x="4483056" y="2837169"/>
            <a:ext cx="77772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00B050"/>
                </a:solidFill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32372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9"/>
    </mc:Choice>
    <mc:Fallback xmlns="">
      <p:transition spd="slow" advTm="5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D955C73-ACF4-48E1-BC7A-6C8DCE96B007}"/>
              </a:ext>
            </a:extLst>
          </p:cNvPr>
          <p:cNvSpPr txBox="1"/>
          <p:nvPr/>
        </p:nvSpPr>
        <p:spPr>
          <a:xfrm>
            <a:off x="-1" y="3468261"/>
            <a:ext cx="8721969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alt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</a:t>
            </a:r>
            <a:r>
              <a:rPr kumimoji="0" lang="en-US" alt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building</a:t>
            </a:r>
            <a:r>
              <a:rPr kumimoji="0" lang="en-US" alt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now under executive design phase, will host the new Facility at LNF, the construction should start in September 2026.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913"/>
          <a:stretch/>
        </p:blipFill>
        <p:spPr>
          <a:xfrm>
            <a:off x="8870786" y="3138179"/>
            <a:ext cx="3321214" cy="1767246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2812367D-E9A5-4B9A-AED3-8387D8E332E9}"/>
              </a:ext>
            </a:extLst>
          </p:cNvPr>
          <p:cNvSpPr/>
          <p:nvPr/>
        </p:nvSpPr>
        <p:spPr>
          <a:xfrm>
            <a:off x="1" y="34566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EuPRAXIA@SPARC_LAB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Project</a:t>
            </a:r>
            <a:endParaRPr kumimoji="0" lang="en-GB" sz="3600" b="1" i="0" u="none" strike="noStrike" kern="1200" cap="all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D048833-DADE-D6DA-C4D8-3BD504307A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8" r="35771" b="6534"/>
          <a:stretch/>
        </p:blipFill>
        <p:spPr>
          <a:xfrm>
            <a:off x="8986845" y="797847"/>
            <a:ext cx="3060193" cy="2230461"/>
          </a:xfrm>
          <a:prstGeom prst="rect">
            <a:avLst/>
          </a:prstGeom>
          <a:ln w="19050">
            <a:solidFill>
              <a:schemeClr val="accent5"/>
            </a:solidFill>
          </a:ln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B12314F-B1E4-90E9-C80D-2722C03095CD}"/>
              </a:ext>
            </a:extLst>
          </p:cNvPr>
          <p:cNvSpPr txBox="1"/>
          <p:nvPr/>
        </p:nvSpPr>
        <p:spPr>
          <a:xfrm>
            <a:off x="0" y="981845"/>
            <a:ext cx="8768862" cy="21564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1" indent="-285750" algn="just">
              <a:lnSpc>
                <a:spcPct val="90000"/>
              </a:lnSpc>
              <a:spcBef>
                <a:spcPts val="1000"/>
              </a:spcBef>
              <a:buClr>
                <a:srgbClr val="4196B4"/>
              </a:buClr>
              <a:buFont typeface="Symbol" panose="05050102010706020507" pitchFamily="18" charset="2"/>
              <a:buChar char="Þ"/>
              <a:defRPr/>
            </a:pP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</a:rPr>
              <a:t>The project </a:t>
            </a:r>
            <a:r>
              <a:rPr lang="en-US" sz="1600" dirty="0" err="1">
                <a:solidFill>
                  <a:prstClr val="black"/>
                </a:solidFill>
                <a:sym typeface="Symbol" panose="05050102010706020507" pitchFamily="18" charset="2"/>
              </a:rPr>
              <a:t>EuPRAXIA@SPARC_LAB</a:t>
            </a: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</a:rPr>
              <a:t> is the </a:t>
            </a:r>
            <a:r>
              <a:rPr lang="en-US" sz="1600" b="1" dirty="0">
                <a:solidFill>
                  <a:prstClr val="black"/>
                </a:solidFill>
                <a:sym typeface="Symbol" panose="05050102010706020507" pitchFamily="18" charset="2"/>
              </a:rPr>
              <a:t>pillar</a:t>
            </a: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</a:rPr>
              <a:t> of the </a:t>
            </a:r>
            <a:r>
              <a:rPr lang="en-US" sz="1600" b="1" dirty="0">
                <a:solidFill>
                  <a:prstClr val="black"/>
                </a:solidFill>
                <a:sym typeface="Symbol" panose="05050102010706020507" pitchFamily="18" charset="2"/>
              </a:rPr>
              <a:t>European </a:t>
            </a: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</a:rPr>
              <a:t>Project</a:t>
            </a:r>
            <a:r>
              <a:rPr lang="en-US" sz="1600" b="1" dirty="0">
                <a:solidFill>
                  <a:prstClr val="black"/>
                </a:solidFill>
                <a:sym typeface="Symbol" panose="05050102010706020507" pitchFamily="18" charset="2"/>
              </a:rPr>
              <a:t> EUPRAXIA </a:t>
            </a: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</a:rPr>
              <a:t>(</a:t>
            </a: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  <a:hlinkClick r:id="rId4"/>
              </a:rPr>
              <a:t>http://www.eupraxia-project.eu/</a:t>
            </a: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</a:rPr>
              <a:t>) and is project based on beam driven plasma </a:t>
            </a:r>
            <a:r>
              <a:rPr lang="en-US" sz="1600" dirty="0" err="1">
                <a:solidFill>
                  <a:prstClr val="black"/>
                </a:solidFill>
                <a:sym typeface="Symbol" panose="05050102010706020507" pitchFamily="18" charset="2"/>
              </a:rPr>
              <a:t>wakefield</a:t>
            </a: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</a:rPr>
              <a:t> acceleration (</a:t>
            </a:r>
            <a:r>
              <a:rPr lang="en-US" sz="1600" b="1" dirty="0">
                <a:solidFill>
                  <a:prstClr val="black"/>
                </a:solidFill>
                <a:sym typeface="Symbol" panose="05050102010706020507" pitchFamily="18" charset="2"/>
              </a:rPr>
              <a:t>PWFA</a:t>
            </a: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</a:rPr>
              <a:t>). It aims at constructing a FEL radiation source (</a:t>
            </a:r>
            <a:r>
              <a:rPr lang="en-US" sz="1600" baseline="-25000" dirty="0">
                <a:solidFill>
                  <a:prstClr val="black"/>
                </a:solidFill>
                <a:sym typeface="Symbol" panose="05050102010706020507" pitchFamily="18" charset="2"/>
              </a:rPr>
              <a:t>FEL</a:t>
            </a: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</a:rPr>
              <a:t>=4 nm)  combining:</a:t>
            </a:r>
          </a:p>
          <a:p>
            <a:pPr marL="742950" lvl="2" indent="-285750" algn="just">
              <a:lnSpc>
                <a:spcPct val="90000"/>
              </a:lnSpc>
              <a:spcBef>
                <a:spcPts val="1000"/>
              </a:spcBef>
              <a:buClr>
                <a:srgbClr val="4196B4"/>
              </a:buClr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prstClr val="black"/>
                </a:solidFill>
                <a:sym typeface="Symbol" panose="05050102010706020507" pitchFamily="18" charset="2"/>
              </a:rPr>
              <a:t>1 GeV RF X-band </a:t>
            </a:r>
            <a:r>
              <a:rPr lang="en-US" sz="1600" b="1" dirty="0" err="1">
                <a:solidFill>
                  <a:prstClr val="black"/>
                </a:solidFill>
                <a:sym typeface="Symbol" panose="05050102010706020507" pitchFamily="18" charset="2"/>
              </a:rPr>
              <a:t>Linac</a:t>
            </a:r>
            <a:r>
              <a:rPr lang="en-US" sz="1600" b="1" dirty="0">
                <a:solidFill>
                  <a:prstClr val="black"/>
                </a:solidFill>
                <a:sym typeface="Symbol" panose="05050102010706020507" pitchFamily="18" charset="2"/>
              </a:rPr>
              <a:t> with an high brightness S band photo-injector</a:t>
            </a:r>
            <a:endParaRPr lang="en-US" sz="1600" dirty="0">
              <a:solidFill>
                <a:prstClr val="black"/>
              </a:solidFill>
              <a:sym typeface="Symbol" panose="05050102010706020507" pitchFamily="18" charset="2"/>
            </a:endParaRPr>
          </a:p>
          <a:p>
            <a:pPr marL="742950" lvl="2" indent="-285750" algn="just">
              <a:lnSpc>
                <a:spcPct val="90000"/>
              </a:lnSpc>
              <a:spcBef>
                <a:spcPts val="1000"/>
              </a:spcBef>
              <a:buClr>
                <a:srgbClr val="4196B4"/>
              </a:buClr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prstClr val="black"/>
                </a:solidFill>
                <a:sym typeface="Symbol" panose="05050102010706020507" pitchFamily="18" charset="2"/>
              </a:rPr>
              <a:t>Plasma module for PWFA</a:t>
            </a:r>
            <a:r>
              <a:rPr lang="en-US" sz="1600" dirty="0">
                <a:solidFill>
                  <a:prstClr val="black"/>
                </a:solidFill>
                <a:sym typeface="Symbol" panose="05050102010706020507" pitchFamily="18" charset="2"/>
              </a:rPr>
              <a:t>.</a:t>
            </a:r>
          </a:p>
          <a:p>
            <a:pPr marL="742950" lvl="2" indent="-285750" algn="just">
              <a:lnSpc>
                <a:spcPct val="90000"/>
              </a:lnSpc>
              <a:spcBef>
                <a:spcPts val="1000"/>
              </a:spcBef>
              <a:buClr>
                <a:srgbClr val="4196B4"/>
              </a:buClr>
              <a:buFont typeface="Arial" panose="020B0604020202020204" pitchFamily="34" charset="0"/>
              <a:buChar char="•"/>
              <a:defRPr/>
            </a:pPr>
            <a:endParaRPr lang="en-US" sz="1600" dirty="0">
              <a:solidFill>
                <a:prstClr val="black"/>
              </a:solidFill>
              <a:sym typeface="Symbol" panose="05050102010706020507" pitchFamily="18" charset="2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buFont typeface="Symbol" panose="05050102010706020507" pitchFamily="18" charset="2"/>
              <a:buChar char="Þ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The project is currently in the preparatory phase of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Technical Design Report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(end 2025).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BAA6A6A-0AB7-FC82-31E9-30356C1E8A4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04"/>
          <a:stretch/>
        </p:blipFill>
        <p:spPr>
          <a:xfrm>
            <a:off x="8885518" y="4974402"/>
            <a:ext cx="3306482" cy="188359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42371CEF-CCBD-C14D-5F86-A955A77DE25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740"/>
          <a:stretch/>
        </p:blipFill>
        <p:spPr>
          <a:xfrm>
            <a:off x="0" y="4443046"/>
            <a:ext cx="8776272" cy="2414954"/>
          </a:xfrm>
          <a:prstGeom prst="rect">
            <a:avLst/>
          </a:prstGeom>
        </p:spPr>
      </p:pic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00D3F892-2700-78C8-BA71-3CCB647B8F91}"/>
              </a:ext>
            </a:extLst>
          </p:cNvPr>
          <p:cNvCxnSpPr>
            <a:cxnSpLocks/>
          </p:cNvCxnSpPr>
          <p:nvPr/>
        </p:nvCxnSpPr>
        <p:spPr>
          <a:xfrm>
            <a:off x="433754" y="4575910"/>
            <a:ext cx="8088923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31CFB09-59A7-6D39-FFA4-40DC8F02191E}"/>
              </a:ext>
            </a:extLst>
          </p:cNvPr>
          <p:cNvSpPr txBox="1"/>
          <p:nvPr/>
        </p:nvSpPr>
        <p:spPr>
          <a:xfrm>
            <a:off x="3770924" y="4079631"/>
            <a:ext cx="8127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160 m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351A61F6-7182-803B-C9D9-3D593D1B6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85341E6-E2E0-6900-4C81-5B953301DA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4369" cy="78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EuPRAXIA | ESFRI Roadmap 2021">
            <a:extLst>
              <a:ext uri="{FF2B5EF4-FFF2-40B4-BE49-F238E27FC236}">
                <a16:creationId xmlns:a16="http://schemas.microsoft.com/office/drawing/2014/main" id="{04B47FDA-A600-F219-B0B5-D65E48C08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4214" y="0"/>
            <a:ext cx="1617785" cy="69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53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181"/>
    </mc:Choice>
    <mc:Fallback xmlns="">
      <p:transition spd="slow" advTm="6018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 computer hardware system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D46E7371-06BF-C6B0-585B-8B0FF68E16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764"/>
          <a:stretch/>
        </p:blipFill>
        <p:spPr>
          <a:xfrm>
            <a:off x="10190" y="0"/>
            <a:ext cx="12181809" cy="6858000"/>
          </a:xfrm>
          <a:prstGeom prst="rect">
            <a:avLst/>
          </a:prstGeom>
        </p:spPr>
      </p:pic>
      <p:sp>
        <p:nvSpPr>
          <p:cNvPr id="50" name="Rettangolo 49">
            <a:extLst>
              <a:ext uri="{FF2B5EF4-FFF2-40B4-BE49-F238E27FC236}">
                <a16:creationId xmlns:a16="http://schemas.microsoft.com/office/drawing/2014/main" id="{E8C82A9A-12FB-4258-8F1C-E4251D68339B}"/>
              </a:ext>
            </a:extLst>
          </p:cNvPr>
          <p:cNvSpPr/>
          <p:nvPr/>
        </p:nvSpPr>
        <p:spPr>
          <a:xfrm>
            <a:off x="0" y="0"/>
            <a:ext cx="12191999" cy="7480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2812367D-E9A5-4B9A-AED3-8387D8E332E9}"/>
              </a:ext>
            </a:extLst>
          </p:cNvPr>
          <p:cNvSpPr/>
          <p:nvPr/>
        </p:nvSpPr>
        <p:spPr>
          <a:xfrm>
            <a:off x="1" y="34566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Overview of the LINAC</a:t>
            </a:r>
            <a:endParaRPr kumimoji="0" lang="en-GB" sz="3600" b="1" i="0" u="none" strike="noStrike" kern="1200" cap="all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6FEF3891-302B-4A94-B138-BF534106D124}"/>
                  </a:ext>
                </a:extLst>
              </p:cNvPr>
              <p:cNvSpPr txBox="1"/>
              <p:nvPr/>
            </p:nvSpPr>
            <p:spPr>
              <a:xfrm>
                <a:off x="0" y="773255"/>
                <a:ext cx="4888523" cy="17717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marR="0" lvl="0" indent="-285750" algn="just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4196B4"/>
                  </a:buClr>
                  <a:buSzTx/>
                  <a:buFont typeface="Symbol" panose="05050102010706020507" pitchFamily="18" charset="2"/>
                  <a:buChar char="Þ"/>
                  <a:tabLst/>
                  <a:defRPr/>
                </a:pP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 </a:t>
                </a:r>
                <a:r>
                  <a:rPr kumimoji="0" lang="en-US" altLang="it-IT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Linac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uses an 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S-band photo-injector 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followed by an 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X-band LINAC 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to produce a high brightness electron beam up to an 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energy of 1 GeV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(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Q = 200-500 </a:t>
                </a:r>
                <a:r>
                  <a:rPr kumimoji="0" lang="en-US" altLang="it-IT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pC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, </a:t>
                </a:r>
                <a:r>
                  <a:rPr kumimoji="0" lang="el-GR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ε</a:t>
                </a:r>
                <a:r>
                  <a:rPr kumimoji="0" lang="it-IT" altLang="it-IT" sz="1600" b="1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RMS</a:t>
                </a:r>
                <a:r>
                  <a:rPr kumimoji="0" lang="it-IT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 ≤ 1 mm</a:t>
                </a:r>
                <a14:m>
                  <m:oMath xmlns:m="http://schemas.openxmlformats.org/officeDocument/2006/math">
                    <m:r>
                      <a:rPr kumimoji="0" lang="it-IT" altLang="it-IT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</m:oMath>
                </a14:m>
                <a:r>
                  <a:rPr kumimoji="0" lang="en-US" altLang="it-IT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mrad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, PRF = 100Hz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).</a:t>
                </a:r>
              </a:p>
              <a:p>
                <a:pPr marL="285750" marR="0" lvl="0" indent="-285750" algn="just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4196B4"/>
                  </a:buClr>
                  <a:buSzTx/>
                  <a:buFont typeface="Symbol" panose="05050102010706020507" pitchFamily="18" charset="2"/>
                  <a:buChar char="Þ"/>
                  <a:tabLst/>
                  <a:defRPr/>
                </a:pP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 beam can be either injected directly in the FEL 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undulators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or used to drive the </a:t>
                </a:r>
                <a:r>
                  <a:rPr kumimoji="0" lang="en-US" altLang="it-IT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plasma module for PWFA </a:t>
                </a:r>
                <a:r>
                  <a:rPr kumimoji="0" lang="en-US" altLang="it-IT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to further increase the energy.</a:t>
                </a:r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6FEF3891-302B-4A94-B138-BF534106D1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73255"/>
                <a:ext cx="4888523" cy="1771767"/>
              </a:xfrm>
              <a:prstGeom prst="rect">
                <a:avLst/>
              </a:prstGeom>
              <a:blipFill>
                <a:blip r:embed="rId3"/>
                <a:stretch>
                  <a:fillRect l="-623" t="-3103" r="-623" b="-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ttangolo 20">
            <a:extLst>
              <a:ext uri="{FF2B5EF4-FFF2-40B4-BE49-F238E27FC236}">
                <a16:creationId xmlns:a16="http://schemas.microsoft.com/office/drawing/2014/main" id="{0F3D5AA6-05B8-4852-BF4C-B718E6046E5F}"/>
              </a:ext>
            </a:extLst>
          </p:cNvPr>
          <p:cNvSpPr/>
          <p:nvPr/>
        </p:nvSpPr>
        <p:spPr>
          <a:xfrm>
            <a:off x="363414" y="2944031"/>
            <a:ext cx="20493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S-band 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(2856 MHz)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FF4D741A-1A4A-4F07-B253-C9FB2826BF17}"/>
              </a:ext>
            </a:extLst>
          </p:cNvPr>
          <p:cNvSpPr/>
          <p:nvPr/>
        </p:nvSpPr>
        <p:spPr>
          <a:xfrm>
            <a:off x="5167008" y="897533"/>
            <a:ext cx="262275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8+2 X-band 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(11.994 GHz)</a:t>
            </a:r>
          </a:p>
          <a:p>
            <a:pPr algn="ctr"/>
            <a:r>
              <a:rPr lang="it-IT" sz="1600" b="1" dirty="0">
                <a:cs typeface="Arabic Typesetting" panose="020B0604020202020204" pitchFamily="66" charset="-78"/>
              </a:rPr>
              <a:t>K300 Modulator</a:t>
            </a:r>
          </a:p>
          <a:p>
            <a:pPr algn="ctr"/>
            <a:r>
              <a:rPr lang="it-IT" sz="1600" b="1" dirty="0">
                <a:cs typeface="Arabic Typesetting" panose="020B0604020202020204" pitchFamily="66" charset="-78"/>
              </a:rPr>
              <a:t>Canon E37119</a:t>
            </a:r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17E14D5B-9860-4F8C-887F-0BB2D2E762ED}"/>
              </a:ext>
            </a:extLst>
          </p:cNvPr>
          <p:cNvSpPr/>
          <p:nvPr/>
        </p:nvSpPr>
        <p:spPr>
          <a:xfrm>
            <a:off x="127559" y="5782509"/>
            <a:ext cx="15164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Photocathode RF gun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6559E469-B8AB-4FA4-94CC-7A02F0C474CB}"/>
              </a:ext>
            </a:extLst>
          </p:cNvPr>
          <p:cNvSpPr/>
          <p:nvPr/>
        </p:nvSpPr>
        <p:spPr>
          <a:xfrm>
            <a:off x="9813011" y="3572887"/>
            <a:ext cx="1626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X-band modules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88CCF47B-2696-4BF9-A798-1E37D43D5C49}"/>
              </a:ext>
            </a:extLst>
          </p:cNvPr>
          <p:cNvSpPr/>
          <p:nvPr/>
        </p:nvSpPr>
        <p:spPr>
          <a:xfrm>
            <a:off x="10302237" y="2581453"/>
            <a:ext cx="991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939F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Plasma module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939F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8C6A139A-937B-45D3-A055-2A56EE1D8915}"/>
              </a:ext>
            </a:extLst>
          </p:cNvPr>
          <p:cNvCxnSpPr>
            <a:cxnSpLocks/>
          </p:cNvCxnSpPr>
          <p:nvPr/>
        </p:nvCxnSpPr>
        <p:spPr>
          <a:xfrm flipH="1">
            <a:off x="1539317" y="3810000"/>
            <a:ext cx="183975" cy="772673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02B3886E-64B7-49E4-BB7F-94BF45D646EE}"/>
              </a:ext>
            </a:extLst>
          </p:cNvPr>
          <p:cNvCxnSpPr>
            <a:cxnSpLocks/>
          </p:cNvCxnSpPr>
          <p:nvPr/>
        </p:nvCxnSpPr>
        <p:spPr>
          <a:xfrm flipH="1">
            <a:off x="5359014" y="1752666"/>
            <a:ext cx="972861" cy="1032357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89C4735F-8627-40EF-ABB9-E8C0D64C505E}"/>
              </a:ext>
            </a:extLst>
          </p:cNvPr>
          <p:cNvCxnSpPr>
            <a:cxnSpLocks/>
          </p:cNvCxnSpPr>
          <p:nvPr/>
        </p:nvCxnSpPr>
        <p:spPr>
          <a:xfrm flipH="1" flipV="1">
            <a:off x="9544013" y="3181068"/>
            <a:ext cx="188548" cy="601375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6A18D836-D2D3-4F1F-BBFB-D503863E465C}"/>
              </a:ext>
            </a:extLst>
          </p:cNvPr>
          <p:cNvCxnSpPr>
            <a:cxnSpLocks/>
          </p:cNvCxnSpPr>
          <p:nvPr/>
        </p:nvCxnSpPr>
        <p:spPr>
          <a:xfrm flipH="1">
            <a:off x="7109116" y="3812545"/>
            <a:ext cx="2586283" cy="664313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3EA942A3-A309-423E-B8C2-F54B2758D064}"/>
              </a:ext>
            </a:extLst>
          </p:cNvPr>
          <p:cNvSpPr txBox="1"/>
          <p:nvPr/>
        </p:nvSpPr>
        <p:spPr>
          <a:xfrm>
            <a:off x="10097781" y="6550223"/>
            <a:ext cx="20942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Courtesy of E. Di Pasquale</a:t>
            </a:r>
          </a:p>
        </p:txBody>
      </p: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4C218DEB-C102-4563-9749-782E3C7F253E}"/>
              </a:ext>
            </a:extLst>
          </p:cNvPr>
          <p:cNvCxnSpPr>
            <a:cxnSpLocks/>
          </p:cNvCxnSpPr>
          <p:nvPr/>
        </p:nvCxnSpPr>
        <p:spPr>
          <a:xfrm>
            <a:off x="1758462" y="3821723"/>
            <a:ext cx="925003" cy="249458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2DC3FC45-C008-5612-ECCA-0CE1067BEBDD}"/>
              </a:ext>
            </a:extLst>
          </p:cNvPr>
          <p:cNvCxnSpPr>
            <a:cxnSpLocks/>
          </p:cNvCxnSpPr>
          <p:nvPr/>
        </p:nvCxnSpPr>
        <p:spPr>
          <a:xfrm flipH="1">
            <a:off x="7696585" y="3782443"/>
            <a:ext cx="2035976" cy="347520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69C04E5C-84B7-33C0-761D-54A0110597AF}"/>
              </a:ext>
            </a:extLst>
          </p:cNvPr>
          <p:cNvCxnSpPr>
            <a:cxnSpLocks/>
          </p:cNvCxnSpPr>
          <p:nvPr/>
        </p:nvCxnSpPr>
        <p:spPr>
          <a:xfrm flipH="1" flipV="1">
            <a:off x="9109535" y="3377951"/>
            <a:ext cx="633215" cy="440474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ED20ACD5-543C-263B-CBE9-CC70ED6ED2ED}"/>
              </a:ext>
            </a:extLst>
          </p:cNvPr>
          <p:cNvSpPr txBox="1"/>
          <p:nvPr/>
        </p:nvSpPr>
        <p:spPr>
          <a:xfrm>
            <a:off x="8139396" y="4663130"/>
            <a:ext cx="336094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tabLst/>
              <a:defRPr/>
            </a:pPr>
            <a:r>
              <a:rPr kumimoji="0" lang="en-US" alt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16x, 0.9m, TW accelerating structures that has to work at 60 MV/m</a:t>
            </a:r>
          </a:p>
        </p:txBody>
      </p: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7BEBEB53-1521-4C47-FFF4-C4ADEC077FE7}"/>
              </a:ext>
            </a:extLst>
          </p:cNvPr>
          <p:cNvCxnSpPr>
            <a:cxnSpLocks/>
          </p:cNvCxnSpPr>
          <p:nvPr/>
        </p:nvCxnSpPr>
        <p:spPr>
          <a:xfrm>
            <a:off x="6331875" y="1752666"/>
            <a:ext cx="956443" cy="304411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BB19E1DF-DB96-92C8-27C0-58B958DC1319}"/>
              </a:ext>
            </a:extLst>
          </p:cNvPr>
          <p:cNvCxnSpPr>
            <a:cxnSpLocks/>
          </p:cNvCxnSpPr>
          <p:nvPr/>
        </p:nvCxnSpPr>
        <p:spPr>
          <a:xfrm flipH="1">
            <a:off x="2287564" y="5172960"/>
            <a:ext cx="2951874" cy="1588429"/>
          </a:xfrm>
          <a:prstGeom prst="straightConnector1">
            <a:avLst/>
          </a:prstGeom>
          <a:ln w="5715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C24BC104-297D-8BF1-0DC2-1AB239DF98AA}"/>
              </a:ext>
            </a:extLst>
          </p:cNvPr>
          <p:cNvCxnSpPr>
            <a:cxnSpLocks/>
          </p:cNvCxnSpPr>
          <p:nvPr/>
        </p:nvCxnSpPr>
        <p:spPr>
          <a:xfrm flipH="1">
            <a:off x="5279397" y="2581453"/>
            <a:ext cx="4859081" cy="2556776"/>
          </a:xfrm>
          <a:prstGeom prst="straightConnector1">
            <a:avLst/>
          </a:prstGeom>
          <a:ln w="5715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16">
            <a:extLst>
              <a:ext uri="{FF2B5EF4-FFF2-40B4-BE49-F238E27FC236}">
                <a16:creationId xmlns:a16="http://schemas.microsoft.com/office/drawing/2014/main" id="{D60B8479-9A23-476C-7983-16D2FF4A57C8}"/>
              </a:ext>
            </a:extLst>
          </p:cNvPr>
          <p:cNvSpPr/>
          <p:nvPr/>
        </p:nvSpPr>
        <p:spPr>
          <a:xfrm>
            <a:off x="4276344" y="5782509"/>
            <a:ext cx="2165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S-band Injector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23D9BEBC-948F-E633-22E8-9222C42D4AF7}"/>
              </a:ext>
            </a:extLst>
          </p:cNvPr>
          <p:cNvSpPr/>
          <p:nvPr/>
        </p:nvSpPr>
        <p:spPr>
          <a:xfrm>
            <a:off x="6587691" y="4687533"/>
            <a:ext cx="2165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X-band Booster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82212C0C-E17B-F7C3-2A60-FA2B198CF733}"/>
              </a:ext>
            </a:extLst>
          </p:cNvPr>
          <p:cNvCxnSpPr>
            <a:cxnSpLocks/>
          </p:cNvCxnSpPr>
          <p:nvPr/>
        </p:nvCxnSpPr>
        <p:spPr>
          <a:xfrm flipH="1">
            <a:off x="10190021" y="2256260"/>
            <a:ext cx="564880" cy="292421"/>
          </a:xfrm>
          <a:prstGeom prst="straightConnector1">
            <a:avLst/>
          </a:prstGeom>
          <a:ln w="5715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3773A739-FA88-2F3E-8D51-77906455186D}"/>
              </a:ext>
            </a:extLst>
          </p:cNvPr>
          <p:cNvCxnSpPr>
            <a:cxnSpLocks/>
          </p:cNvCxnSpPr>
          <p:nvPr/>
        </p:nvCxnSpPr>
        <p:spPr>
          <a:xfrm flipH="1">
            <a:off x="10799647" y="1540217"/>
            <a:ext cx="1373843" cy="708327"/>
          </a:xfrm>
          <a:prstGeom prst="straightConnector1">
            <a:avLst/>
          </a:prstGeom>
          <a:ln w="5715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ttangolo 34">
            <a:extLst>
              <a:ext uri="{FF2B5EF4-FFF2-40B4-BE49-F238E27FC236}">
                <a16:creationId xmlns:a16="http://schemas.microsoft.com/office/drawing/2014/main" id="{E546BAFE-63E5-78BB-1D6A-C1DC758F5988}"/>
              </a:ext>
            </a:extLst>
          </p:cNvPr>
          <p:cNvSpPr/>
          <p:nvPr/>
        </p:nvSpPr>
        <p:spPr>
          <a:xfrm>
            <a:off x="10926392" y="2085204"/>
            <a:ext cx="13645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939F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Undulators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939F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B0AC3E97-DDC9-03F7-C7E5-8D69AC7D0E9B}"/>
              </a:ext>
            </a:extLst>
          </p:cNvPr>
          <p:cNvSpPr txBox="1"/>
          <p:nvPr/>
        </p:nvSpPr>
        <p:spPr>
          <a:xfrm>
            <a:off x="5865435" y="5686837"/>
            <a:ext cx="3030813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tabLst/>
              <a:defRPr/>
            </a:pPr>
            <a:r>
              <a:rPr kumimoji="0" lang="en-US" alt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photocathode RF Gun and 4x TW S-band structure.                                                              (</a:t>
            </a:r>
            <a:r>
              <a:rPr kumimoji="0" lang="en-US" alt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Possible upgrade in C-band</a:t>
            </a:r>
            <a:r>
              <a:rPr kumimoji="0" lang="en-US" alt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67" name="CasellaDiTesto 66">
            <a:extLst>
              <a:ext uri="{FF2B5EF4-FFF2-40B4-BE49-F238E27FC236}">
                <a16:creationId xmlns:a16="http://schemas.microsoft.com/office/drawing/2014/main" id="{6F153B89-63E7-7DAC-40C7-E7E57DB527D3}"/>
              </a:ext>
            </a:extLst>
          </p:cNvPr>
          <p:cNvSpPr txBox="1"/>
          <p:nvPr/>
        </p:nvSpPr>
        <p:spPr>
          <a:xfrm>
            <a:off x="-1" y="3265670"/>
            <a:ext cx="3012831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tabLst/>
              <a:defRPr/>
            </a:pPr>
            <a:r>
              <a:rPr kumimoji="0" lang="en-US" altLang="it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3x E37314 60 MW Canon Klystron + Solid State modulator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BC82675B-5D28-C6C6-3A82-FE8AFA8C4FA0}"/>
              </a:ext>
            </a:extLst>
          </p:cNvPr>
          <p:cNvCxnSpPr>
            <a:cxnSpLocks/>
          </p:cNvCxnSpPr>
          <p:nvPr/>
        </p:nvCxnSpPr>
        <p:spPr>
          <a:xfrm>
            <a:off x="1102794" y="6151841"/>
            <a:ext cx="419195" cy="151067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>
            <a:extLst>
              <a:ext uri="{FF2B5EF4-FFF2-40B4-BE49-F238E27FC236}">
                <a16:creationId xmlns:a16="http://schemas.microsoft.com/office/drawing/2014/main" id="{E868D7EB-AAB7-73B9-05B8-25AA0193C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5" name="Picture 4" descr="EuPRAXIA | ESFRI Roadmap 2021">
            <a:extLst>
              <a:ext uri="{FF2B5EF4-FFF2-40B4-BE49-F238E27FC236}">
                <a16:creationId xmlns:a16="http://schemas.microsoft.com/office/drawing/2014/main" id="{B08F6E44-5F33-63CD-8230-A67FAE54B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514" y="0"/>
            <a:ext cx="1728485" cy="7421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B5E9BEE8-17C2-6D5A-4CF2-FEE4D197ED14}"/>
              </a:ext>
            </a:extLst>
          </p:cNvPr>
          <p:cNvSpPr/>
          <p:nvPr/>
        </p:nvSpPr>
        <p:spPr>
          <a:xfrm rot="20322074">
            <a:off x="3327634" y="1325028"/>
            <a:ext cx="7048982" cy="356956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5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649"/>
    </mc:Choice>
    <mc:Fallback xmlns="">
      <p:transition spd="slow" advTm="566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6" grpId="0"/>
      <p:bldP spid="27" grpId="0"/>
      <p:bldP spid="33" grpId="0"/>
      <p:bldP spid="17" grpId="0"/>
      <p:bldP spid="18" grpId="0"/>
      <p:bldP spid="35" grpId="0"/>
      <p:bldP spid="61" grpId="0"/>
      <p:bldP spid="67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 descr="Immagine che contiene testo, diagramma, schermata, linea&#10;&#10;Descrizione generata automaticamente">
            <a:extLst>
              <a:ext uri="{FF2B5EF4-FFF2-40B4-BE49-F238E27FC236}">
                <a16:creationId xmlns:a16="http://schemas.microsoft.com/office/drawing/2014/main" id="{A213E345-76FE-07CB-80C7-BCD072292E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757" y="3768075"/>
            <a:ext cx="6960243" cy="3089926"/>
          </a:xfrm>
          <a:prstGeom prst="rect">
            <a:avLst/>
          </a:prstGeom>
        </p:spPr>
      </p:pic>
      <p:pic>
        <p:nvPicPr>
          <p:cNvPr id="7" name="Immagine 6" descr="Immagine che contiene testo, schermata, diagramma, Carattere&#10;&#10;Descrizione generata automaticamente">
            <a:extLst>
              <a:ext uri="{FF2B5EF4-FFF2-40B4-BE49-F238E27FC236}">
                <a16:creationId xmlns:a16="http://schemas.microsoft.com/office/drawing/2014/main" id="{46842C67-D7F3-7B38-615C-E76B95FE88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0306"/>
            <a:ext cx="6667892" cy="3480201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BEEF7A55-7794-DAA8-E7E8-177464005E39}"/>
              </a:ext>
            </a:extLst>
          </p:cNvPr>
          <p:cNvSpPr/>
          <p:nvPr/>
        </p:nvSpPr>
        <p:spPr>
          <a:xfrm>
            <a:off x="-1" y="-18749"/>
            <a:ext cx="12192000" cy="7480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0B835D52-CC87-AC32-837B-CF96E078B2C3}"/>
              </a:ext>
            </a:extLst>
          </p:cNvPr>
          <p:cNvSpPr/>
          <p:nvPr/>
        </p:nvSpPr>
        <p:spPr>
          <a:xfrm>
            <a:off x="1" y="34566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X-band RF Module Schematic Layout</a:t>
            </a:r>
            <a:endParaRPr kumimoji="0" lang="en-GB" sz="3600" b="1" i="0" u="none" strike="noStrike" kern="1200" cap="all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9B282AD5-2A17-BFA4-0542-D1107695E0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15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3" name="Picture 4" descr="EuPRAXIA | ESFRI Roadmap 2021">
            <a:extLst>
              <a:ext uri="{FF2B5EF4-FFF2-40B4-BE49-F238E27FC236}">
                <a16:creationId xmlns:a16="http://schemas.microsoft.com/office/drawing/2014/main" id="{90FFA45F-8BF3-79C7-C5E5-5F9442657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1940" y="-23150"/>
            <a:ext cx="1740060" cy="747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017948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tangolo 24">
            <a:extLst>
              <a:ext uri="{FF2B5EF4-FFF2-40B4-BE49-F238E27FC236}">
                <a16:creationId xmlns:a16="http://schemas.microsoft.com/office/drawing/2014/main" id="{1EDE3B21-3DF6-48EA-8241-2444FC74B5C3}"/>
              </a:ext>
            </a:extLst>
          </p:cNvPr>
          <p:cNvSpPr/>
          <p:nvPr/>
        </p:nvSpPr>
        <p:spPr>
          <a:xfrm>
            <a:off x="-1" y="-18749"/>
            <a:ext cx="12192000" cy="7480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145EA2C9-6982-414C-92B5-7542D216AD5F}"/>
              </a:ext>
            </a:extLst>
          </p:cNvPr>
          <p:cNvSpPr/>
          <p:nvPr/>
        </p:nvSpPr>
        <p:spPr>
          <a:xfrm>
            <a:off x="1" y="34566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X-band RF Module Layout</a:t>
            </a:r>
            <a:endParaRPr kumimoji="0" lang="en-GB" sz="3600" b="1" i="0" u="none" strike="noStrike" kern="1200" cap="all" spc="0" normalizeH="0" baseline="0" noProof="0" dirty="0">
              <a:ln>
                <a:noFill/>
              </a:ln>
              <a:solidFill>
                <a:srgbClr val="E7E6E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E96DE18-315A-FC05-465E-15284C011A4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840" y="1523103"/>
            <a:ext cx="4757588" cy="5154054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447D768B-9CC1-5A7B-2A66-0E4CB10C6C0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36" y="2125053"/>
            <a:ext cx="6069623" cy="4369625"/>
          </a:xfrm>
          <a:prstGeom prst="rect">
            <a:avLst/>
          </a:prstGeom>
        </p:spPr>
      </p:pic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8C6A5DD5-931E-FF30-D4E7-6CFE731B5984}"/>
              </a:ext>
            </a:extLst>
          </p:cNvPr>
          <p:cNvCxnSpPr>
            <a:cxnSpLocks/>
          </p:cNvCxnSpPr>
          <p:nvPr/>
        </p:nvCxnSpPr>
        <p:spPr>
          <a:xfrm flipH="1">
            <a:off x="9007730" y="1432250"/>
            <a:ext cx="1089582" cy="96558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EDB82E4-0C07-7616-5FD9-F45FF1213280}"/>
              </a:ext>
            </a:extLst>
          </p:cNvPr>
          <p:cNvSpPr txBox="1"/>
          <p:nvPr/>
        </p:nvSpPr>
        <p:spPr>
          <a:xfrm>
            <a:off x="9352940" y="847475"/>
            <a:ext cx="2949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BOC pulse compressor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(PSI design or INFN brazing free)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3A9399B3-4689-2C17-8B92-5DC18B114F8C}"/>
              </a:ext>
            </a:extLst>
          </p:cNvPr>
          <p:cNvCxnSpPr>
            <a:cxnSpLocks/>
          </p:cNvCxnSpPr>
          <p:nvPr/>
        </p:nvCxnSpPr>
        <p:spPr>
          <a:xfrm flipH="1">
            <a:off x="11214269" y="2289306"/>
            <a:ext cx="17671" cy="49229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E8E3A8E-3E3D-E5F9-F47F-E2CD263ABA53}"/>
              </a:ext>
            </a:extLst>
          </p:cNvPr>
          <p:cNvSpPr txBox="1"/>
          <p:nvPr/>
        </p:nvSpPr>
        <p:spPr>
          <a:xfrm>
            <a:off x="6373076" y="3340185"/>
            <a:ext cx="1495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Hybrid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(CERN design)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D205FC3-9B09-2C05-C8EE-18263604E5E1}"/>
              </a:ext>
            </a:extLst>
          </p:cNvPr>
          <p:cNvSpPr txBox="1"/>
          <p:nvPr/>
        </p:nvSpPr>
        <p:spPr>
          <a:xfrm>
            <a:off x="6085509" y="5720569"/>
            <a:ext cx="16259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Pumping units 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(CERN design)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NEXTORR Pumps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(SAES)</a:t>
            </a: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12079FB3-9A0E-BCC3-A3AA-4400F339853D}"/>
              </a:ext>
            </a:extLst>
          </p:cNvPr>
          <p:cNvCxnSpPr>
            <a:cxnSpLocks/>
          </p:cNvCxnSpPr>
          <p:nvPr/>
        </p:nvCxnSpPr>
        <p:spPr>
          <a:xfrm flipH="1" flipV="1">
            <a:off x="9918397" y="3067904"/>
            <a:ext cx="1426401" cy="149692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B8F7672-C77B-71B0-CEF5-9AB9A89E2B57}"/>
              </a:ext>
            </a:extLst>
          </p:cNvPr>
          <p:cNvSpPr txBox="1"/>
          <p:nvPr/>
        </p:nvSpPr>
        <p:spPr>
          <a:xfrm>
            <a:off x="10509984" y="4577758"/>
            <a:ext cx="17512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 band structures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(INFN design)</a:t>
            </a: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7E7D81C6-94C7-B6B9-C23A-A785C3E9848B}"/>
              </a:ext>
            </a:extLst>
          </p:cNvPr>
          <p:cNvCxnSpPr>
            <a:cxnSpLocks/>
          </p:cNvCxnSpPr>
          <p:nvPr/>
        </p:nvCxnSpPr>
        <p:spPr>
          <a:xfrm flipH="1" flipV="1">
            <a:off x="9007730" y="3924960"/>
            <a:ext cx="2334519" cy="63986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A708AD57-634A-E757-7826-D0460F12E83B}"/>
              </a:ext>
            </a:extLst>
          </p:cNvPr>
          <p:cNvCxnSpPr>
            <a:cxnSpLocks/>
          </p:cNvCxnSpPr>
          <p:nvPr/>
        </p:nvCxnSpPr>
        <p:spPr>
          <a:xfrm flipV="1">
            <a:off x="7529885" y="3153866"/>
            <a:ext cx="938252" cy="35741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8EE7D1DC-B51C-0534-A771-D0FA33FE6A7B}"/>
              </a:ext>
            </a:extLst>
          </p:cNvPr>
          <p:cNvSpPr txBox="1"/>
          <p:nvPr/>
        </p:nvSpPr>
        <p:spPr>
          <a:xfrm>
            <a:off x="9341106" y="5580123"/>
            <a:ext cx="1527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(CERN design)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874FDBBF-E0E0-5CFB-9681-1C0C54F6EB45}"/>
              </a:ext>
            </a:extLst>
          </p:cNvPr>
          <p:cNvSpPr/>
          <p:nvPr/>
        </p:nvSpPr>
        <p:spPr>
          <a:xfrm>
            <a:off x="-119375" y="1101732"/>
            <a:ext cx="33894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3939F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 Source: Solid State </a:t>
            </a:r>
            <a:r>
              <a:rPr kumimoji="0" lang="it-IT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939F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Pulsed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3939F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Modulator (K300) + 25 MW Klystron (</a:t>
            </a:r>
            <a:r>
              <a:rPr lang="it-IT" sz="1800" b="1" dirty="0">
                <a:solidFill>
                  <a:srgbClr val="3939F7"/>
                </a:solidFill>
                <a:cs typeface="Arabic Typesetting" panose="020B0604020202020204" pitchFamily="66" charset="-78"/>
              </a:rPr>
              <a:t>Canon E37119</a:t>
            </a: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srgbClr val="3939F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939F7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9684E769-37CE-7973-3E45-5C0A5C62A67A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8296292" y="1533726"/>
            <a:ext cx="277324" cy="48292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F8800DD-0BE3-EE52-78AF-6AB4379F7436}"/>
              </a:ext>
            </a:extLst>
          </p:cNvPr>
          <p:cNvSpPr txBox="1"/>
          <p:nvPr/>
        </p:nvSpPr>
        <p:spPr>
          <a:xfrm>
            <a:off x="7615768" y="948951"/>
            <a:ext cx="19156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Mode converter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(INFN-SLAC design)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8525D202-8BE6-59C0-1B36-E3A5E727D19C}"/>
              </a:ext>
            </a:extLst>
          </p:cNvPr>
          <p:cNvCxnSpPr>
            <a:cxnSpLocks/>
          </p:cNvCxnSpPr>
          <p:nvPr/>
        </p:nvCxnSpPr>
        <p:spPr>
          <a:xfrm flipH="1" flipV="1">
            <a:off x="8472317" y="3535360"/>
            <a:ext cx="1379045" cy="222165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7AD9F773-DC45-7A03-BE80-AADAC6453AF7}"/>
              </a:ext>
            </a:extLst>
          </p:cNvPr>
          <p:cNvCxnSpPr>
            <a:cxnSpLocks/>
          </p:cNvCxnSpPr>
          <p:nvPr/>
        </p:nvCxnSpPr>
        <p:spPr>
          <a:xfrm flipV="1">
            <a:off x="7248408" y="3982217"/>
            <a:ext cx="817262" cy="1777906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25BBC68-D729-4133-01A3-6E41C40F0E87}"/>
              </a:ext>
            </a:extLst>
          </p:cNvPr>
          <p:cNvSpPr txBox="1"/>
          <p:nvPr/>
        </p:nvSpPr>
        <p:spPr>
          <a:xfrm>
            <a:off x="10097312" y="1668369"/>
            <a:ext cx="2185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Spiral RF LOADS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(CERN Design)</a:t>
            </a: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A8369476-ABE0-F9D4-A794-C6D17F45C872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7474557" y="1922585"/>
            <a:ext cx="180612" cy="38151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F66AD13C-EB7A-D982-5035-98952005A889}"/>
              </a:ext>
            </a:extLst>
          </p:cNvPr>
          <p:cNvSpPr txBox="1"/>
          <p:nvPr/>
        </p:nvSpPr>
        <p:spPr>
          <a:xfrm>
            <a:off x="6539569" y="2304095"/>
            <a:ext cx="1869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circular waveguide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Pumping units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B4777890-F533-D932-27C9-E7E3418DC544}"/>
              </a:ext>
            </a:extLst>
          </p:cNvPr>
          <p:cNvSpPr txBox="1"/>
          <p:nvPr/>
        </p:nvSpPr>
        <p:spPr>
          <a:xfrm>
            <a:off x="426709" y="4644529"/>
            <a:ext cx="2523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Transport line: Low loss Circular waveguide</a:t>
            </a: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4FF8DB36-7BE8-5CF3-C1A3-A65FBED90340}"/>
              </a:ext>
            </a:extLst>
          </p:cNvPr>
          <p:cNvCxnSpPr>
            <a:cxnSpLocks/>
          </p:cNvCxnSpPr>
          <p:nvPr/>
        </p:nvCxnSpPr>
        <p:spPr>
          <a:xfrm flipV="1">
            <a:off x="1664069" y="3619579"/>
            <a:ext cx="632617" cy="98335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3F41D2FC-B324-B3B5-5580-C25438EECD87}"/>
              </a:ext>
            </a:extLst>
          </p:cNvPr>
          <p:cNvSpPr txBox="1"/>
          <p:nvPr/>
        </p:nvSpPr>
        <p:spPr>
          <a:xfrm>
            <a:off x="2121772" y="6071252"/>
            <a:ext cx="1869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Accelerating module</a:t>
            </a:r>
          </a:p>
        </p:txBody>
      </p: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712C8F11-A592-4392-24FE-D84273E7D072}"/>
              </a:ext>
            </a:extLst>
          </p:cNvPr>
          <p:cNvCxnSpPr>
            <a:cxnSpLocks/>
          </p:cNvCxnSpPr>
          <p:nvPr/>
        </p:nvCxnSpPr>
        <p:spPr>
          <a:xfrm flipV="1">
            <a:off x="3865495" y="6152558"/>
            <a:ext cx="583260" cy="16649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F4726AEE-566B-63BA-664D-A82755D8B094}"/>
              </a:ext>
            </a:extLst>
          </p:cNvPr>
          <p:cNvCxnSpPr>
            <a:cxnSpLocks/>
          </p:cNvCxnSpPr>
          <p:nvPr/>
        </p:nvCxnSpPr>
        <p:spPr>
          <a:xfrm flipH="1">
            <a:off x="10099031" y="1950048"/>
            <a:ext cx="367601" cy="13955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5ECF1BC3-C61C-562F-FF6F-791D4626E754}"/>
              </a:ext>
            </a:extLst>
          </p:cNvPr>
          <p:cNvGrpSpPr/>
          <p:nvPr/>
        </p:nvGrpSpPr>
        <p:grpSpPr>
          <a:xfrm>
            <a:off x="2386255" y="2164484"/>
            <a:ext cx="1080120" cy="383890"/>
            <a:chOff x="1331640" y="2181014"/>
            <a:chExt cx="1080120" cy="383890"/>
          </a:xfrm>
        </p:grpSpPr>
        <p:cxnSp>
          <p:nvCxnSpPr>
            <p:cNvPr id="30" name="Connettore 1 11">
              <a:extLst>
                <a:ext uri="{FF2B5EF4-FFF2-40B4-BE49-F238E27FC236}">
                  <a16:creationId xmlns:a16="http://schemas.microsoft.com/office/drawing/2014/main" id="{E9C40ADD-8433-0900-F05F-A0D25DD34B75}"/>
                </a:ext>
              </a:extLst>
            </p:cNvPr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13">
              <a:extLst>
                <a:ext uri="{FF2B5EF4-FFF2-40B4-BE49-F238E27FC236}">
                  <a16:creationId xmlns:a16="http://schemas.microsoft.com/office/drawing/2014/main" id="{CF2DBC34-0505-63F6-677A-B4731B289043}"/>
                </a:ext>
              </a:extLst>
            </p:cNvPr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15">
              <a:extLst>
                <a:ext uri="{FF2B5EF4-FFF2-40B4-BE49-F238E27FC236}">
                  <a16:creationId xmlns:a16="http://schemas.microsoft.com/office/drawing/2014/main" id="{CC3688B5-9D94-FD5E-CFC7-B6CF93AE04C7}"/>
                </a:ext>
              </a:extLst>
            </p:cNvPr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18">
              <a:extLst>
                <a:ext uri="{FF2B5EF4-FFF2-40B4-BE49-F238E27FC236}">
                  <a16:creationId xmlns:a16="http://schemas.microsoft.com/office/drawing/2014/main" id="{8A05B1F3-ED51-98F7-6B59-AD2FD3D85F14}"/>
                </a:ext>
              </a:extLst>
            </p:cNvPr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20">
              <a:extLst>
                <a:ext uri="{FF2B5EF4-FFF2-40B4-BE49-F238E27FC236}">
                  <a16:creationId xmlns:a16="http://schemas.microsoft.com/office/drawing/2014/main" id="{C3984395-D19F-7710-9C91-463083CCD314}"/>
                </a:ext>
              </a:extLst>
            </p:cNvPr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DA4BCD2F-4532-8FDB-BAED-F9E7AE13C611}"/>
              </a:ext>
            </a:extLst>
          </p:cNvPr>
          <p:cNvSpPr txBox="1"/>
          <p:nvPr/>
        </p:nvSpPr>
        <p:spPr>
          <a:xfrm>
            <a:off x="2474951" y="2505858"/>
            <a:ext cx="8435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 MW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1.5 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 Hz</a:t>
            </a: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BB5F131F-284C-9530-3D3E-4E1128FA494D}"/>
              </a:ext>
            </a:extLst>
          </p:cNvPr>
          <p:cNvGrpSpPr/>
          <p:nvPr/>
        </p:nvGrpSpPr>
        <p:grpSpPr>
          <a:xfrm>
            <a:off x="5087894" y="3117224"/>
            <a:ext cx="1405017" cy="1339602"/>
            <a:chOff x="5898431" y="750981"/>
            <a:chExt cx="1405017" cy="1339602"/>
          </a:xfrm>
        </p:grpSpPr>
        <p:cxnSp>
          <p:nvCxnSpPr>
            <p:cNvPr id="45" name="Connettore 1 97">
              <a:extLst>
                <a:ext uri="{FF2B5EF4-FFF2-40B4-BE49-F238E27FC236}">
                  <a16:creationId xmlns:a16="http://schemas.microsoft.com/office/drawing/2014/main" id="{386FE538-2B81-5B4C-F7EC-EE3E8817731C}"/>
                </a:ext>
              </a:extLst>
            </p:cNvPr>
            <p:cNvCxnSpPr/>
            <p:nvPr/>
          </p:nvCxnSpPr>
          <p:spPr>
            <a:xfrm>
              <a:off x="5898431" y="2090583"/>
              <a:ext cx="78702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98">
              <a:extLst>
                <a:ext uri="{FF2B5EF4-FFF2-40B4-BE49-F238E27FC236}">
                  <a16:creationId xmlns:a16="http://schemas.microsoft.com/office/drawing/2014/main" id="{B30B2EE9-6AC0-042A-3921-7EDDC2C2B90A}"/>
                </a:ext>
              </a:extLst>
            </p:cNvPr>
            <p:cNvCxnSpPr/>
            <p:nvPr/>
          </p:nvCxnSpPr>
          <p:spPr>
            <a:xfrm flipV="1">
              <a:off x="5977133" y="1145035"/>
              <a:ext cx="0" cy="945548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99">
              <a:extLst>
                <a:ext uri="{FF2B5EF4-FFF2-40B4-BE49-F238E27FC236}">
                  <a16:creationId xmlns:a16="http://schemas.microsoft.com/office/drawing/2014/main" id="{02CB2F10-4BC8-E3C7-40EB-AE2671575AF4}"/>
                </a:ext>
              </a:extLst>
            </p:cNvPr>
            <p:cNvCxnSpPr>
              <a:cxnSpLocks/>
            </p:cNvCxnSpPr>
            <p:nvPr/>
          </p:nvCxnSpPr>
          <p:spPr>
            <a:xfrm>
              <a:off x="5977133" y="1145035"/>
              <a:ext cx="209872" cy="476883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100">
              <a:extLst>
                <a:ext uri="{FF2B5EF4-FFF2-40B4-BE49-F238E27FC236}">
                  <a16:creationId xmlns:a16="http://schemas.microsoft.com/office/drawing/2014/main" id="{FAB35857-070F-8732-E8D6-32C81C50CCA1}"/>
                </a:ext>
              </a:extLst>
            </p:cNvPr>
            <p:cNvCxnSpPr>
              <a:cxnSpLocks/>
            </p:cNvCxnSpPr>
            <p:nvPr/>
          </p:nvCxnSpPr>
          <p:spPr>
            <a:xfrm>
              <a:off x="6187005" y="1621918"/>
              <a:ext cx="0" cy="468665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101">
              <a:extLst>
                <a:ext uri="{FF2B5EF4-FFF2-40B4-BE49-F238E27FC236}">
                  <a16:creationId xmlns:a16="http://schemas.microsoft.com/office/drawing/2014/main" id="{03832602-8668-E518-1F27-3E112CE0139D}"/>
                </a:ext>
              </a:extLst>
            </p:cNvPr>
            <p:cNvCxnSpPr/>
            <p:nvPr/>
          </p:nvCxnSpPr>
          <p:spPr>
            <a:xfrm>
              <a:off x="6187005" y="2090583"/>
              <a:ext cx="104936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01C094CD-E370-09E2-6713-9AFA7D08DFF3}"/>
                </a:ext>
              </a:extLst>
            </p:cNvPr>
            <p:cNvSpPr txBox="1"/>
            <p:nvPr/>
          </p:nvSpPr>
          <p:spPr>
            <a:xfrm>
              <a:off x="6131332" y="750981"/>
              <a:ext cx="11721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140-70 MW</a:t>
              </a:r>
            </a:p>
          </p:txBody>
        </p:sp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F109AB78-6060-67DA-3E80-B5A2DB9CBED4}"/>
                </a:ext>
              </a:extLst>
            </p:cNvPr>
            <p:cNvSpPr txBox="1"/>
            <p:nvPr/>
          </p:nvSpPr>
          <p:spPr>
            <a:xfrm>
              <a:off x="6147351" y="975103"/>
              <a:ext cx="7537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130 ns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100 Hz</a:t>
              </a:r>
            </a:p>
          </p:txBody>
        </p:sp>
      </p:grpSp>
      <p:grpSp>
        <p:nvGrpSpPr>
          <p:cNvPr id="52" name="Gruppo 51">
            <a:extLst>
              <a:ext uri="{FF2B5EF4-FFF2-40B4-BE49-F238E27FC236}">
                <a16:creationId xmlns:a16="http://schemas.microsoft.com/office/drawing/2014/main" id="{F1BFF79B-6D08-4B45-8CF2-91B43E70B005}"/>
              </a:ext>
            </a:extLst>
          </p:cNvPr>
          <p:cNvGrpSpPr/>
          <p:nvPr/>
        </p:nvGrpSpPr>
        <p:grpSpPr>
          <a:xfrm>
            <a:off x="3272120" y="5124549"/>
            <a:ext cx="393510" cy="565065"/>
            <a:chOff x="5943978" y="3104673"/>
            <a:chExt cx="393510" cy="945548"/>
          </a:xfrm>
        </p:grpSpPr>
        <p:cxnSp>
          <p:nvCxnSpPr>
            <p:cNvPr id="53" name="Connettore 1 97">
              <a:extLst>
                <a:ext uri="{FF2B5EF4-FFF2-40B4-BE49-F238E27FC236}">
                  <a16:creationId xmlns:a16="http://schemas.microsoft.com/office/drawing/2014/main" id="{AC0CC3A5-30D1-909B-B98B-D20E1445903C}"/>
                </a:ext>
              </a:extLst>
            </p:cNvPr>
            <p:cNvCxnSpPr/>
            <p:nvPr/>
          </p:nvCxnSpPr>
          <p:spPr>
            <a:xfrm>
              <a:off x="5943978" y="4050221"/>
              <a:ext cx="78702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98">
              <a:extLst>
                <a:ext uri="{FF2B5EF4-FFF2-40B4-BE49-F238E27FC236}">
                  <a16:creationId xmlns:a16="http://schemas.microsoft.com/office/drawing/2014/main" id="{872DA10F-57A1-1F1F-94DD-A4D50B6CFFF2}"/>
                </a:ext>
              </a:extLst>
            </p:cNvPr>
            <p:cNvCxnSpPr/>
            <p:nvPr/>
          </p:nvCxnSpPr>
          <p:spPr>
            <a:xfrm flipV="1">
              <a:off x="6022680" y="3104673"/>
              <a:ext cx="0" cy="945548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99">
              <a:extLst>
                <a:ext uri="{FF2B5EF4-FFF2-40B4-BE49-F238E27FC236}">
                  <a16:creationId xmlns:a16="http://schemas.microsoft.com/office/drawing/2014/main" id="{136E0790-2DD6-5263-3460-71071A2C69B0}"/>
                </a:ext>
              </a:extLst>
            </p:cNvPr>
            <p:cNvCxnSpPr>
              <a:cxnSpLocks/>
            </p:cNvCxnSpPr>
            <p:nvPr/>
          </p:nvCxnSpPr>
          <p:spPr>
            <a:xfrm>
              <a:off x="6022680" y="3104673"/>
              <a:ext cx="209872" cy="476883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100">
              <a:extLst>
                <a:ext uri="{FF2B5EF4-FFF2-40B4-BE49-F238E27FC236}">
                  <a16:creationId xmlns:a16="http://schemas.microsoft.com/office/drawing/2014/main" id="{E58C8217-98AA-D47E-FDBC-8BDEDBA73E49}"/>
                </a:ext>
              </a:extLst>
            </p:cNvPr>
            <p:cNvCxnSpPr>
              <a:cxnSpLocks/>
            </p:cNvCxnSpPr>
            <p:nvPr/>
          </p:nvCxnSpPr>
          <p:spPr>
            <a:xfrm>
              <a:off x="6232552" y="3581556"/>
              <a:ext cx="0" cy="468665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101">
              <a:extLst>
                <a:ext uri="{FF2B5EF4-FFF2-40B4-BE49-F238E27FC236}">
                  <a16:creationId xmlns:a16="http://schemas.microsoft.com/office/drawing/2014/main" id="{CA6F3C24-9774-7899-F699-2FA043AF6DF6}"/>
                </a:ext>
              </a:extLst>
            </p:cNvPr>
            <p:cNvCxnSpPr/>
            <p:nvPr/>
          </p:nvCxnSpPr>
          <p:spPr>
            <a:xfrm>
              <a:off x="6232552" y="4050221"/>
              <a:ext cx="104936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5D431FF1-6D81-3D45-55AE-DC16C5D05E26}"/>
              </a:ext>
            </a:extLst>
          </p:cNvPr>
          <p:cNvSpPr txBox="1"/>
          <p:nvPr/>
        </p:nvSpPr>
        <p:spPr>
          <a:xfrm>
            <a:off x="3641064" y="4969423"/>
            <a:ext cx="1067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70</a:t>
            </a: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-35 MW</a:t>
            </a: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09902885-578C-089B-A7C2-71C30D122672}"/>
              </a:ext>
            </a:extLst>
          </p:cNvPr>
          <p:cNvSpPr txBox="1"/>
          <p:nvPr/>
        </p:nvSpPr>
        <p:spPr>
          <a:xfrm>
            <a:off x="3644132" y="5206408"/>
            <a:ext cx="753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130 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 Hz</a:t>
            </a:r>
          </a:p>
        </p:txBody>
      </p:sp>
      <p:cxnSp>
        <p:nvCxnSpPr>
          <p:cNvPr id="70" name="Connettore 2 69">
            <a:extLst>
              <a:ext uri="{FF2B5EF4-FFF2-40B4-BE49-F238E27FC236}">
                <a16:creationId xmlns:a16="http://schemas.microsoft.com/office/drawing/2014/main" id="{BCDC71F2-ED35-58F7-6231-AC27CE10E8D8}"/>
              </a:ext>
            </a:extLst>
          </p:cNvPr>
          <p:cNvCxnSpPr>
            <a:cxnSpLocks/>
          </p:cNvCxnSpPr>
          <p:nvPr/>
        </p:nvCxnSpPr>
        <p:spPr>
          <a:xfrm>
            <a:off x="1368781" y="2853313"/>
            <a:ext cx="3378958" cy="1511139"/>
          </a:xfrm>
          <a:prstGeom prst="straightConnector1">
            <a:avLst/>
          </a:prstGeom>
          <a:ln w="38100"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2 71">
            <a:extLst>
              <a:ext uri="{FF2B5EF4-FFF2-40B4-BE49-F238E27FC236}">
                <a16:creationId xmlns:a16="http://schemas.microsoft.com/office/drawing/2014/main" id="{999376AB-04DE-3062-4E91-F924A373E9C1}"/>
              </a:ext>
            </a:extLst>
          </p:cNvPr>
          <p:cNvCxnSpPr>
            <a:cxnSpLocks/>
          </p:cNvCxnSpPr>
          <p:nvPr/>
        </p:nvCxnSpPr>
        <p:spPr>
          <a:xfrm flipV="1">
            <a:off x="5207448" y="5420978"/>
            <a:ext cx="1280761" cy="1167469"/>
          </a:xfrm>
          <a:prstGeom prst="straightConnector1">
            <a:avLst/>
          </a:prstGeom>
          <a:ln w="38100"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BE16B4CE-6165-20DD-ADC7-E275E15A4516}"/>
              </a:ext>
            </a:extLst>
          </p:cNvPr>
          <p:cNvSpPr txBox="1"/>
          <p:nvPr/>
        </p:nvSpPr>
        <p:spPr>
          <a:xfrm>
            <a:off x="3317201" y="3410874"/>
            <a:ext cx="739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m</a:t>
            </a:r>
          </a:p>
        </p:txBody>
      </p:sp>
      <p:sp>
        <p:nvSpPr>
          <p:cNvPr id="76" name="CasellaDiTesto 75">
            <a:extLst>
              <a:ext uri="{FF2B5EF4-FFF2-40B4-BE49-F238E27FC236}">
                <a16:creationId xmlns:a16="http://schemas.microsoft.com/office/drawing/2014/main" id="{7274C3EC-6560-2363-1ABD-7FB15C695595}"/>
              </a:ext>
            </a:extLst>
          </p:cNvPr>
          <p:cNvSpPr txBox="1"/>
          <p:nvPr/>
        </p:nvSpPr>
        <p:spPr>
          <a:xfrm>
            <a:off x="5453310" y="6325401"/>
            <a:ext cx="739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2.3 m</a:t>
            </a:r>
          </a:p>
        </p:txBody>
      </p:sp>
      <p:sp>
        <p:nvSpPr>
          <p:cNvPr id="33" name="Segnaposto numero diapositiva 32">
            <a:extLst>
              <a:ext uri="{FF2B5EF4-FFF2-40B4-BE49-F238E27FC236}">
                <a16:creationId xmlns:a16="http://schemas.microsoft.com/office/drawing/2014/main" id="{0D02D010-F3B6-DD1F-BD35-8DEF62758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6</a:t>
            </a:fld>
            <a:endParaRPr lang="en-GB"/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60E44A16-28F1-D7B1-13A6-672C54B52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15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40" name="Picture 4" descr="EuPRAXIA | ESFRI Roadmap 2021">
            <a:extLst>
              <a:ext uri="{FF2B5EF4-FFF2-40B4-BE49-F238E27FC236}">
                <a16:creationId xmlns:a16="http://schemas.microsoft.com/office/drawing/2014/main" id="{B691AC9D-9954-E320-499B-6B156A7B2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1940" y="-23150"/>
            <a:ext cx="1740060" cy="747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29194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312"/>
    </mc:Choice>
    <mc:Fallback xmlns="">
      <p:transition spd="slow" advTm="543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  <p:bldP spid="13" grpId="0"/>
      <p:bldP spid="16" grpId="0"/>
      <p:bldP spid="19" grpId="0"/>
      <p:bldP spid="21" grpId="0"/>
      <p:bldP spid="22" grpId="0"/>
      <p:bldP spid="24" grpId="0"/>
      <p:bldP spid="38" grpId="0"/>
      <p:bldP spid="58" grpId="0"/>
      <p:bldP spid="59" grpId="0"/>
      <p:bldP spid="75" grpId="0"/>
      <p:bldP spid="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Immagine 181">
            <a:extLst>
              <a:ext uri="{FF2B5EF4-FFF2-40B4-BE49-F238E27FC236}">
                <a16:creationId xmlns:a16="http://schemas.microsoft.com/office/drawing/2014/main" id="{8A92E4C7-3553-CF98-040C-A8596E6F9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146" y="3266771"/>
            <a:ext cx="3843126" cy="3377284"/>
          </a:xfrm>
          <a:prstGeom prst="rect">
            <a:avLst/>
          </a:prstGeom>
        </p:spPr>
      </p:pic>
      <p:cxnSp>
        <p:nvCxnSpPr>
          <p:cNvPr id="183" name="Connettore 2 182">
            <a:extLst>
              <a:ext uri="{FF2B5EF4-FFF2-40B4-BE49-F238E27FC236}">
                <a16:creationId xmlns:a16="http://schemas.microsoft.com/office/drawing/2014/main" id="{DAC8ABA4-1A8E-6C29-9E20-69128D21682C}"/>
              </a:ext>
            </a:extLst>
          </p:cNvPr>
          <p:cNvCxnSpPr>
            <a:cxnSpLocks/>
          </p:cNvCxnSpPr>
          <p:nvPr/>
        </p:nvCxnSpPr>
        <p:spPr>
          <a:xfrm>
            <a:off x="2194077" y="3378936"/>
            <a:ext cx="2009378" cy="1247783"/>
          </a:xfrm>
          <a:prstGeom prst="straightConnector1">
            <a:avLst/>
          </a:prstGeom>
          <a:ln w="28575">
            <a:solidFill>
              <a:schemeClr val="accent5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Connettore 2 183">
            <a:extLst>
              <a:ext uri="{FF2B5EF4-FFF2-40B4-BE49-F238E27FC236}">
                <a16:creationId xmlns:a16="http://schemas.microsoft.com/office/drawing/2014/main" id="{58657DC4-EE11-D9B9-1E2E-D9F1A8A924DB}"/>
              </a:ext>
            </a:extLst>
          </p:cNvPr>
          <p:cNvCxnSpPr>
            <a:cxnSpLocks/>
          </p:cNvCxnSpPr>
          <p:nvPr/>
        </p:nvCxnSpPr>
        <p:spPr>
          <a:xfrm flipV="1">
            <a:off x="1495414" y="4824507"/>
            <a:ext cx="1460642" cy="617781"/>
          </a:xfrm>
          <a:prstGeom prst="straightConnector1">
            <a:avLst/>
          </a:prstGeom>
          <a:ln w="28575">
            <a:solidFill>
              <a:schemeClr val="accent5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CasellaDiTesto 184">
            <a:extLst>
              <a:ext uri="{FF2B5EF4-FFF2-40B4-BE49-F238E27FC236}">
                <a16:creationId xmlns:a16="http://schemas.microsoft.com/office/drawing/2014/main" id="{73DF96C2-9298-0F30-E810-15EE736B6431}"/>
              </a:ext>
            </a:extLst>
          </p:cNvPr>
          <p:cNvSpPr txBox="1"/>
          <p:nvPr/>
        </p:nvSpPr>
        <p:spPr>
          <a:xfrm>
            <a:off x="3037843" y="3652678"/>
            <a:ext cx="1509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6 m</a:t>
            </a:r>
          </a:p>
        </p:txBody>
      </p:sp>
      <p:sp>
        <p:nvSpPr>
          <p:cNvPr id="186" name="CasellaDiTesto 185">
            <a:extLst>
              <a:ext uri="{FF2B5EF4-FFF2-40B4-BE49-F238E27FC236}">
                <a16:creationId xmlns:a16="http://schemas.microsoft.com/office/drawing/2014/main" id="{4B012F51-9F67-7CCE-595D-6D4A8B440754}"/>
              </a:ext>
            </a:extLst>
          </p:cNvPr>
          <p:cNvSpPr txBox="1"/>
          <p:nvPr/>
        </p:nvSpPr>
        <p:spPr>
          <a:xfrm>
            <a:off x="1816214" y="5278027"/>
            <a:ext cx="1509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2.3 m</a:t>
            </a:r>
          </a:p>
        </p:txBody>
      </p:sp>
      <p:sp>
        <p:nvSpPr>
          <p:cNvPr id="187" name="CasellaDiTesto 186">
            <a:extLst>
              <a:ext uri="{FF2B5EF4-FFF2-40B4-BE49-F238E27FC236}">
                <a16:creationId xmlns:a16="http://schemas.microsoft.com/office/drawing/2014/main" id="{02287484-CCC2-30BA-0A4D-6A785DA207CB}"/>
              </a:ext>
            </a:extLst>
          </p:cNvPr>
          <p:cNvSpPr txBox="1"/>
          <p:nvPr/>
        </p:nvSpPr>
        <p:spPr>
          <a:xfrm>
            <a:off x="4148925" y="4232726"/>
            <a:ext cx="150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25 MW</a:t>
            </a:r>
          </a:p>
        </p:txBody>
      </p:sp>
      <p:sp>
        <p:nvSpPr>
          <p:cNvPr id="189" name="CasellaDiTesto 188">
            <a:extLst>
              <a:ext uri="{FF2B5EF4-FFF2-40B4-BE49-F238E27FC236}">
                <a16:creationId xmlns:a16="http://schemas.microsoft.com/office/drawing/2014/main" id="{5FE73AE4-5372-1390-BEE2-65EB38DE91EB}"/>
              </a:ext>
            </a:extLst>
          </p:cNvPr>
          <p:cNvSpPr txBox="1"/>
          <p:nvPr/>
        </p:nvSpPr>
        <p:spPr>
          <a:xfrm>
            <a:off x="272174" y="1877123"/>
            <a:ext cx="5097330" cy="136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90000"/>
              </a:lnSpc>
              <a:spcBef>
                <a:spcPts val="1000"/>
              </a:spcBef>
              <a:buClr>
                <a:srgbClr val="4196B4"/>
              </a:buClr>
              <a:buFont typeface="Cambria Math" panose="02040503050406030204" pitchFamily="18" charset="0"/>
              <a:buChar char="»"/>
            </a:pPr>
            <a:r>
              <a:rPr lang="en-US" altLang="it-IT" sz="1600" dirty="0"/>
              <a:t>1x BOC on one line</a:t>
            </a:r>
          </a:p>
          <a:p>
            <a:pPr marL="285750" indent="-285750" algn="just">
              <a:lnSpc>
                <a:spcPct val="90000"/>
              </a:lnSpc>
              <a:spcBef>
                <a:spcPts val="1000"/>
              </a:spcBef>
              <a:buClr>
                <a:srgbClr val="4196B4"/>
              </a:buClr>
              <a:buFont typeface="Cambria Math" panose="02040503050406030204" pitchFamily="18" charset="0"/>
              <a:buChar char="»"/>
            </a:pPr>
            <a:r>
              <a:rPr lang="en-US" altLang="it-IT" sz="1600" dirty="0"/>
              <a:t>Higher flexibility</a:t>
            </a:r>
          </a:p>
          <a:p>
            <a:pPr marL="285750" indent="-285750" algn="just">
              <a:lnSpc>
                <a:spcPct val="90000"/>
              </a:lnSpc>
              <a:spcBef>
                <a:spcPts val="1000"/>
              </a:spcBef>
              <a:buClr>
                <a:srgbClr val="4196B4"/>
              </a:buClr>
              <a:buFont typeface="Cambria Math" panose="02040503050406030204" pitchFamily="18" charset="0"/>
              <a:buChar char="»"/>
            </a:pPr>
            <a:r>
              <a:rPr lang="en-US" altLang="it-IT" sz="1600" dirty="0"/>
              <a:t>Lower Modulator power requirements</a:t>
            </a:r>
          </a:p>
          <a:p>
            <a:pPr marL="285750" indent="-285750" algn="just">
              <a:lnSpc>
                <a:spcPct val="90000"/>
              </a:lnSpc>
              <a:spcBef>
                <a:spcPts val="1000"/>
              </a:spcBef>
              <a:buClr>
                <a:srgbClr val="4196B4"/>
              </a:buClr>
              <a:buFont typeface="Cambria Math" panose="02040503050406030204" pitchFamily="18" charset="0"/>
              <a:buChar char="»"/>
            </a:pPr>
            <a:r>
              <a:rPr lang="en-US" altLang="it-IT" sz="1600" dirty="0"/>
              <a:t>Possible upgrade at high rep. rate of the </a:t>
            </a:r>
            <a:r>
              <a:rPr lang="en-US" altLang="it-IT" sz="1600" dirty="0" err="1"/>
              <a:t>Linac</a:t>
            </a:r>
            <a:r>
              <a:rPr lang="en-US" altLang="it-IT" sz="1600" dirty="0"/>
              <a:t> (400 Hz)</a:t>
            </a:r>
          </a:p>
        </p:txBody>
      </p:sp>
      <p:sp>
        <p:nvSpPr>
          <p:cNvPr id="192" name="CasellaDiTesto 191">
            <a:extLst>
              <a:ext uri="{FF2B5EF4-FFF2-40B4-BE49-F238E27FC236}">
                <a16:creationId xmlns:a16="http://schemas.microsoft.com/office/drawing/2014/main" id="{C046B3E6-D52A-2DCA-4D34-310C88AF8ED1}"/>
              </a:ext>
            </a:extLst>
          </p:cNvPr>
          <p:cNvSpPr txBox="1"/>
          <p:nvPr/>
        </p:nvSpPr>
        <p:spPr>
          <a:xfrm>
            <a:off x="186225" y="1445105"/>
            <a:ext cx="2385000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/>
            <a:r>
              <a:rPr lang="it-IT" sz="2000" b="1" dirty="0">
                <a:solidFill>
                  <a:srgbClr val="FF0000"/>
                </a:solidFill>
              </a:rPr>
              <a:t>CANON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539EAC64-0D83-2A52-F83A-54AB405FE04D}"/>
              </a:ext>
            </a:extLst>
          </p:cNvPr>
          <p:cNvSpPr txBox="1"/>
          <p:nvPr/>
        </p:nvSpPr>
        <p:spPr>
          <a:xfrm>
            <a:off x="202557" y="6028237"/>
            <a:ext cx="2591593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sz="2000" b="1" dirty="0">
                <a:cs typeface="Arabic Typesetting" panose="020B0604020202020204" pitchFamily="66" charset="-78"/>
              </a:rPr>
              <a:t>K300 Modulator</a:t>
            </a:r>
          </a:p>
          <a:p>
            <a:r>
              <a:rPr lang="it-IT" sz="2000" b="1" dirty="0">
                <a:cs typeface="Arabic Typesetting" panose="020B0604020202020204" pitchFamily="66" charset="-78"/>
              </a:rPr>
              <a:t>Canon E37119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8F55B09-AFCC-5001-4BF2-B1A15E79CF82}"/>
              </a:ext>
            </a:extLst>
          </p:cNvPr>
          <p:cNvSpPr txBox="1"/>
          <p:nvPr/>
        </p:nvSpPr>
        <p:spPr>
          <a:xfrm>
            <a:off x="2817087" y="-11575"/>
            <a:ext cx="649421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800" b="1" cap="all" dirty="0"/>
              <a:t>RF MODULE POWER SOURCES: </a:t>
            </a:r>
          </a:p>
          <a:p>
            <a:pPr algn="ctr"/>
            <a:r>
              <a:rPr lang="en-GB" sz="3800" b="1" cap="all" dirty="0"/>
              <a:t>ORIGINAL OPTIONS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1CCE03F-D441-DC1F-818E-90F15EE10606}"/>
              </a:ext>
            </a:extLst>
          </p:cNvPr>
          <p:cNvSpPr txBox="1"/>
          <p:nvPr/>
        </p:nvSpPr>
        <p:spPr>
          <a:xfrm>
            <a:off x="5704777" y="1902948"/>
            <a:ext cx="3657969" cy="1363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90000"/>
              </a:lnSpc>
              <a:spcBef>
                <a:spcPts val="1000"/>
              </a:spcBef>
              <a:buClr>
                <a:srgbClr val="4196B4"/>
              </a:buClr>
              <a:buFont typeface="Cambria Math" panose="02040503050406030204" pitchFamily="18" charset="0"/>
              <a:buChar char="»"/>
            </a:pPr>
            <a:r>
              <a:rPr lang="en-US" altLang="it-IT" sz="1600" dirty="0"/>
              <a:t>2x BOC on one line</a:t>
            </a:r>
          </a:p>
          <a:p>
            <a:pPr marL="285750" indent="-285750" algn="just">
              <a:lnSpc>
                <a:spcPct val="90000"/>
              </a:lnSpc>
              <a:spcBef>
                <a:spcPts val="1000"/>
              </a:spcBef>
              <a:buClr>
                <a:srgbClr val="4196B4"/>
              </a:buClr>
              <a:buFont typeface="Cambria Math" panose="02040503050406030204" pitchFamily="18" charset="0"/>
              <a:buChar char="»"/>
            </a:pPr>
            <a:r>
              <a:rPr lang="en-US" altLang="it-IT" sz="1600" dirty="0"/>
              <a:t>Less flexibility</a:t>
            </a:r>
          </a:p>
          <a:p>
            <a:pPr marL="285750" indent="-285750" algn="just">
              <a:lnSpc>
                <a:spcPct val="90000"/>
              </a:lnSpc>
              <a:spcBef>
                <a:spcPts val="1000"/>
              </a:spcBef>
              <a:buClr>
                <a:srgbClr val="4196B4"/>
              </a:buClr>
              <a:buFont typeface="Cambria Math" panose="02040503050406030204" pitchFamily="18" charset="0"/>
              <a:buChar char="»"/>
            </a:pPr>
            <a:r>
              <a:rPr lang="en-US" altLang="it-IT" sz="1600" dirty="0"/>
              <a:t>Different LE and HE module layout</a:t>
            </a:r>
          </a:p>
          <a:p>
            <a:pPr marL="285750" indent="-285750" algn="just">
              <a:lnSpc>
                <a:spcPct val="90000"/>
              </a:lnSpc>
              <a:spcBef>
                <a:spcPts val="1000"/>
              </a:spcBef>
              <a:buClr>
                <a:srgbClr val="4196B4"/>
              </a:buClr>
              <a:buFont typeface="Cambria Math" panose="02040503050406030204" pitchFamily="18" charset="0"/>
              <a:buChar char="»"/>
            </a:pPr>
            <a:r>
              <a:rPr lang="en-US" altLang="it-IT" sz="1600" dirty="0"/>
              <a:t>Lower power plants number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7B3A1AD4-FDB2-F9BF-5950-D380CE7A3CCF}"/>
              </a:ext>
            </a:extLst>
          </p:cNvPr>
          <p:cNvSpPr txBox="1"/>
          <p:nvPr/>
        </p:nvSpPr>
        <p:spPr>
          <a:xfrm>
            <a:off x="5673266" y="1463345"/>
            <a:ext cx="646511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l"/>
            <a:r>
              <a:rPr lang="it-IT" sz="2000" b="1" dirty="0"/>
              <a:t>CPI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F19A5A20-87EB-7D20-7094-912434D5B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2746" y="3215521"/>
            <a:ext cx="5695329" cy="3498892"/>
          </a:xfrm>
          <a:prstGeom prst="rect">
            <a:avLst/>
          </a:prstGeom>
        </p:spPr>
      </p:pic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690BB75C-3681-B4DC-718A-6382C0AA168A}"/>
              </a:ext>
            </a:extLst>
          </p:cNvPr>
          <p:cNvCxnSpPr>
            <a:cxnSpLocks/>
          </p:cNvCxnSpPr>
          <p:nvPr/>
        </p:nvCxnSpPr>
        <p:spPr>
          <a:xfrm>
            <a:off x="8352271" y="3276580"/>
            <a:ext cx="2020950" cy="1048614"/>
          </a:xfrm>
          <a:prstGeom prst="straightConnector1">
            <a:avLst/>
          </a:prstGeom>
          <a:ln w="28575">
            <a:solidFill>
              <a:schemeClr val="accent5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9DB3BD6E-AD14-894F-39B4-6ED72BC7FC47}"/>
              </a:ext>
            </a:extLst>
          </p:cNvPr>
          <p:cNvCxnSpPr>
            <a:cxnSpLocks/>
          </p:cNvCxnSpPr>
          <p:nvPr/>
        </p:nvCxnSpPr>
        <p:spPr>
          <a:xfrm flipV="1">
            <a:off x="6334670" y="4551596"/>
            <a:ext cx="2755334" cy="1063829"/>
          </a:xfrm>
          <a:prstGeom prst="straightConnector1">
            <a:avLst/>
          </a:prstGeom>
          <a:ln w="28575">
            <a:solidFill>
              <a:schemeClr val="accent5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6C399C2A-99BA-881A-78A1-E7CF1F020CF4}"/>
              </a:ext>
            </a:extLst>
          </p:cNvPr>
          <p:cNvSpPr txBox="1"/>
          <p:nvPr/>
        </p:nvSpPr>
        <p:spPr>
          <a:xfrm>
            <a:off x="9168872" y="3323514"/>
            <a:ext cx="1653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6 m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EFEF0443-984E-827D-7F35-9C68894ABF54}"/>
              </a:ext>
            </a:extLst>
          </p:cNvPr>
          <p:cNvSpPr txBox="1"/>
          <p:nvPr/>
        </p:nvSpPr>
        <p:spPr>
          <a:xfrm>
            <a:off x="10371565" y="4252121"/>
            <a:ext cx="10757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50 MW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65C3337-46AB-0B13-0863-81C485A4A348}"/>
              </a:ext>
            </a:extLst>
          </p:cNvPr>
          <p:cNvSpPr txBox="1"/>
          <p:nvPr/>
        </p:nvSpPr>
        <p:spPr>
          <a:xfrm>
            <a:off x="7436728" y="5131620"/>
            <a:ext cx="1653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4.8 m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AB82F70-1F3E-C197-9F65-880C828041A0}"/>
              </a:ext>
            </a:extLst>
          </p:cNvPr>
          <p:cNvSpPr txBox="1"/>
          <p:nvPr/>
        </p:nvSpPr>
        <p:spPr>
          <a:xfrm>
            <a:off x="6979533" y="5726591"/>
            <a:ext cx="2141317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sz="2000" b="1" dirty="0"/>
              <a:t>K400 Modulator</a:t>
            </a:r>
          </a:p>
          <a:p>
            <a:r>
              <a:rPr lang="it-IT" sz="2000" b="1" dirty="0"/>
              <a:t>CPI VKX8311HE </a:t>
            </a:r>
          </a:p>
          <a:p>
            <a:r>
              <a:rPr lang="it-IT" sz="2000" b="1" dirty="0"/>
              <a:t>(HIGH EFFICIENCY)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7CD3529-2CC3-7261-E68C-D587834BB725}"/>
              </a:ext>
            </a:extLst>
          </p:cNvPr>
          <p:cNvSpPr txBox="1"/>
          <p:nvPr/>
        </p:nvSpPr>
        <p:spPr>
          <a:xfrm>
            <a:off x="8611585" y="3054153"/>
            <a:ext cx="2025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2x BOC 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6DEBCCA1-3EE7-24D0-5201-7619C4345BE7}"/>
              </a:ext>
            </a:extLst>
          </p:cNvPr>
          <p:cNvSpPr/>
          <p:nvPr/>
        </p:nvSpPr>
        <p:spPr>
          <a:xfrm>
            <a:off x="102112" y="1418149"/>
            <a:ext cx="5185775" cy="53592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6519E84-495B-DEE9-4F1D-9158438CE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6" name="Picture 4" descr="EuPRAXIA | ESFRI Roadmap 2021">
            <a:extLst>
              <a:ext uri="{FF2B5EF4-FFF2-40B4-BE49-F238E27FC236}">
                <a16:creationId xmlns:a16="http://schemas.microsoft.com/office/drawing/2014/main" id="{7151F559-6FD1-A9B9-A09C-51D741693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0917" y="0"/>
            <a:ext cx="1740060" cy="747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B6A75E5-BFA3-F77C-2C09-2D59B7830BF3}"/>
              </a:ext>
            </a:extLst>
          </p:cNvPr>
          <p:cNvSpPr txBox="1"/>
          <p:nvPr/>
        </p:nvSpPr>
        <p:spPr>
          <a:xfrm>
            <a:off x="1996632" y="949653"/>
            <a:ext cx="14989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BASELINE</a:t>
            </a:r>
            <a:endParaRPr lang="en-US" sz="2400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3AFCFED-7938-10AF-C31D-E03318C9785B}"/>
              </a:ext>
            </a:extLst>
          </p:cNvPr>
          <p:cNvSpPr txBox="1"/>
          <p:nvPr/>
        </p:nvSpPr>
        <p:spPr>
          <a:xfrm>
            <a:off x="7564055" y="1377916"/>
            <a:ext cx="13600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/>
              <a:t>OPTION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831689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/>
      <p:bldP spid="35" grpId="0" animBg="1"/>
      <p:bldP spid="23" grpId="0"/>
      <p:bldP spid="18" grpId="0" animBg="1"/>
      <p:bldP spid="3" grpId="0" animBg="1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tangolo 19">
            <a:extLst>
              <a:ext uri="{FF2B5EF4-FFF2-40B4-BE49-F238E27FC236}">
                <a16:creationId xmlns:a16="http://schemas.microsoft.com/office/drawing/2014/main" id="{F7C7813A-B692-4167-B3BD-F0AC8DA769EC}"/>
              </a:ext>
            </a:extLst>
          </p:cNvPr>
          <p:cNvSpPr/>
          <p:nvPr/>
        </p:nvSpPr>
        <p:spPr>
          <a:xfrm>
            <a:off x="-1" y="-21235"/>
            <a:ext cx="12191999" cy="7480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4E666E9A-FB39-43C2-852D-738203385097}"/>
              </a:ext>
            </a:extLst>
          </p:cNvPr>
          <p:cNvSpPr/>
          <p:nvPr/>
        </p:nvSpPr>
        <p:spPr>
          <a:xfrm>
            <a:off x="1" y="34566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E7E6E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TEX Facility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7DE4B73-B40A-4E5C-87F3-9B809C50AE6F}"/>
              </a:ext>
            </a:extLst>
          </p:cNvPr>
          <p:cNvSpPr/>
          <p:nvPr/>
        </p:nvSpPr>
        <p:spPr>
          <a:xfrm>
            <a:off x="0" y="782603"/>
            <a:ext cx="5886122" cy="3350126"/>
          </a:xfrm>
          <a:prstGeom prst="rect">
            <a:avLst/>
          </a:prstGeom>
        </p:spPr>
        <p:txBody>
          <a:bodyPr/>
          <a:lstStyle/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buFont typeface="Cambria Math" panose="02040503050406030204" pitchFamily="18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The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TEst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-stand for X-band (TEX)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is conceived for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R&amp;D and test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on high gradient X-band accelerating structures, RF components, LLRF systems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buFont typeface="Cambria Math" panose="02040503050406030204" pitchFamily="18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It has been co-funded by Lazio region in the framework of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LATINO project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(Laboratory in Advanced Technologies for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INnOvation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).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buFont typeface="Cambria Math" panose="02040503050406030204" pitchFamily="18" charset="0"/>
              <a:buChar char="»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The setup has been done in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collaboration with CERN (that provided the klystron)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and it will be also used to te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st CLIC structures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buFont typeface="Cambria Math" panose="02040503050406030204" pitchFamily="18" charset="0"/>
              <a:buChar char="»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The installation and commissioning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of the whole system (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Source and RF network, LLRF, vacuum and EPICS control system)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have been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completed </a:t>
            </a:r>
            <a:r>
              <a:rPr lang="en-US" sz="1600" b="1" dirty="0">
                <a:solidFill>
                  <a:prstClr val="black"/>
                </a:solidFill>
                <a:latin typeface="Calibri" panose="020F0502020204030204"/>
                <a:sym typeface="Symbol" panose="05050102010706020507" pitchFamily="18" charset="2"/>
              </a:rPr>
              <a:t>by the end of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 2022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 panose="05050102010706020507" pitchFamily="18" charset="2"/>
              </a:rPr>
              <a:t>[3,4,5].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buFont typeface="Cambria Math" panose="02040503050406030204" pitchFamily="18" charset="0"/>
              <a:buChar char="»"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Calibri" panose="020F0502020204030204"/>
                <a:sym typeface="Symbol" panose="05050102010706020507" pitchFamily="18" charset="2"/>
              </a:rPr>
              <a:t>Then started the testing activity: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Symbol" panose="05050102010706020507" pitchFamily="18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196B4"/>
              </a:buClr>
              <a:buSzTx/>
              <a:buFont typeface="Cambria Math" panose="02040503050406030204" pitchFamily="18" charset="0"/>
              <a:buChar char="»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Symbol" panose="05050102010706020507" pitchFamily="18" charset="2"/>
            </a:endParaRPr>
          </a:p>
        </p:txBody>
      </p:sp>
      <p:pic>
        <p:nvPicPr>
          <p:cNvPr id="58" name="Immagine 57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40475F8A-8C7A-635B-8AC6-B9946380FE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1899" y="5065224"/>
            <a:ext cx="1885825" cy="1741534"/>
          </a:xfrm>
          <a:prstGeom prst="rect">
            <a:avLst/>
          </a:prstGeom>
        </p:spPr>
      </p:pic>
      <p:sp>
        <p:nvSpPr>
          <p:cNvPr id="62" name="CasellaDiTesto 61">
            <a:extLst>
              <a:ext uri="{FF2B5EF4-FFF2-40B4-BE49-F238E27FC236}">
                <a16:creationId xmlns:a16="http://schemas.microsoft.com/office/drawing/2014/main" id="{DDF1C069-372C-2EA6-BC70-514B707DF266}"/>
              </a:ext>
            </a:extLst>
          </p:cNvPr>
          <p:cNvSpPr txBox="1"/>
          <p:nvPr/>
        </p:nvSpPr>
        <p:spPr>
          <a:xfrm>
            <a:off x="5529616" y="3935210"/>
            <a:ext cx="15996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LLRF system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C5D77A72-6694-2FC6-561C-61ED886DD272}"/>
              </a:ext>
            </a:extLst>
          </p:cNvPr>
          <p:cNvSpPr txBox="1"/>
          <p:nvPr/>
        </p:nvSpPr>
        <p:spPr>
          <a:xfrm>
            <a:off x="7541052" y="4760874"/>
            <a:ext cx="24114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 MW RF Source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4506A59A-A096-E199-283D-578E1ED0EDEB}"/>
              </a:ext>
            </a:extLst>
          </p:cNvPr>
          <p:cNvSpPr txBox="1"/>
          <p:nvPr/>
        </p:nvSpPr>
        <p:spPr>
          <a:xfrm>
            <a:off x="9979364" y="4745406"/>
            <a:ext cx="23517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1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VKX8311A Klystron</a:t>
            </a:r>
            <a:endParaRPr kumimoji="0" lang="it-IT" sz="18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7EED572-FC82-B465-7772-24D64C058141}"/>
              </a:ext>
            </a:extLst>
          </p:cNvPr>
          <p:cNvSpPr txBox="1"/>
          <p:nvPr/>
        </p:nvSpPr>
        <p:spPr>
          <a:xfrm>
            <a:off x="-66430" y="6259001"/>
            <a:ext cx="107418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[3] F. Cardelli et al., 13th Int. Particle Accelerator Conf. IPAC22, Bangkok, Thailand, Jun. 2022, paper TUPOPT061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[4] L. Piersanti et al. “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RF power station stabilization techniques and measurements at LNF” In Proc. IPAC24 - TUPR01.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FF"/>
                </a:highlight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[5] L. Piersanti et al. “Design and test of a klystron intra-pulse phase feedback system for electron linear accelerators” Photonics 2024, 11(5), 413.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C660A2E5-F82C-CA40-3C57-A7F425A83286}"/>
              </a:ext>
            </a:extLst>
          </p:cNvPr>
          <p:cNvGraphicFramePr>
            <a:graphicFrameLocks noGrp="1"/>
          </p:cNvGraphicFramePr>
          <p:nvPr/>
        </p:nvGraphicFramePr>
        <p:xfrm>
          <a:off x="167136" y="4303396"/>
          <a:ext cx="4585872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3262">
                  <a:extLst>
                    <a:ext uri="{9D8B030D-6E8A-4147-A177-3AD203B41FA5}">
                      <a16:colId xmlns:a16="http://schemas.microsoft.com/office/drawing/2014/main" val="3870918808"/>
                    </a:ext>
                  </a:extLst>
                </a:gridCol>
                <a:gridCol w="3082610">
                  <a:extLst>
                    <a:ext uri="{9D8B030D-6E8A-4147-A177-3AD203B41FA5}">
                      <a16:colId xmlns:a16="http://schemas.microsoft.com/office/drawing/2014/main" val="3033351868"/>
                    </a:ext>
                  </a:extLst>
                </a:gridCol>
              </a:tblGrid>
              <a:tr h="212159">
                <a:tc>
                  <a:txBody>
                    <a:bodyPr/>
                    <a:lstStyle/>
                    <a:p>
                      <a:r>
                        <a:rPr lang="it-IT" sz="1400" b="1" dirty="0" err="1">
                          <a:solidFill>
                            <a:schemeClr val="bg1"/>
                          </a:solidFill>
                        </a:rPr>
                        <a:t>Period</a:t>
                      </a:r>
                      <a:endParaRPr lang="it-IT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bg1"/>
                          </a:solidFill>
                        </a:rPr>
                        <a:t>Device </a:t>
                      </a:r>
                      <a:r>
                        <a:rPr lang="it-IT" sz="1400" b="1" dirty="0" err="1">
                          <a:solidFill>
                            <a:schemeClr val="bg1"/>
                          </a:solidFill>
                        </a:rPr>
                        <a:t>tested</a:t>
                      </a:r>
                      <a:r>
                        <a:rPr lang="it-IT" sz="1400" b="1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it-IT" sz="1400" b="1" dirty="0" err="1">
                          <a:solidFill>
                            <a:schemeClr val="bg1"/>
                          </a:solidFill>
                        </a:rPr>
                        <a:t>at</a:t>
                      </a:r>
                      <a:r>
                        <a:rPr lang="it-IT" sz="1400" b="1" dirty="0">
                          <a:solidFill>
                            <a:schemeClr val="bg1"/>
                          </a:solidFill>
                        </a:rPr>
                        <a:t> high power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4053616"/>
                  </a:ext>
                </a:extLst>
              </a:tr>
              <a:tr h="212159">
                <a:tc>
                  <a:txBody>
                    <a:bodyPr/>
                    <a:lstStyle/>
                    <a:p>
                      <a:r>
                        <a:rPr lang="it-IT" sz="1400" dirty="0" err="1"/>
                        <a:t>Jan</a:t>
                      </a:r>
                      <a:r>
                        <a:rPr lang="it-IT" sz="1400" dirty="0"/>
                        <a:t>. - Feb. 2023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3D printed </a:t>
                      </a:r>
                      <a:r>
                        <a:rPr lang="it-IT" sz="1400" dirty="0" err="1"/>
                        <a:t>Spiral</a:t>
                      </a:r>
                      <a:r>
                        <a:rPr lang="it-IT" sz="1400" dirty="0"/>
                        <a:t> RF loads and </a:t>
                      </a:r>
                      <a:r>
                        <a:rPr lang="it-IT" sz="1400" dirty="0" err="1"/>
                        <a:t>wg</a:t>
                      </a:r>
                      <a:endParaRPr lang="it-IT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0807647"/>
                  </a:ext>
                </a:extLst>
              </a:tr>
              <a:tr h="212159">
                <a:tc>
                  <a:txBody>
                    <a:bodyPr/>
                    <a:lstStyle/>
                    <a:p>
                      <a:r>
                        <a:rPr lang="it-IT" sz="1400" dirty="0" err="1"/>
                        <a:t>May</a:t>
                      </a:r>
                      <a:r>
                        <a:rPr lang="it-IT" sz="1400" dirty="0"/>
                        <a:t> - </a:t>
                      </a:r>
                      <a:r>
                        <a:rPr lang="it-IT" sz="1400" dirty="0" err="1"/>
                        <a:t>Oct</a:t>
                      </a:r>
                      <a:r>
                        <a:rPr lang="it-IT" sz="1400" dirty="0"/>
                        <a:t>. 2023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X-band T24 CLIC structure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9877664"/>
                  </a:ext>
                </a:extLst>
              </a:tr>
              <a:tr h="212159">
                <a:tc>
                  <a:txBody>
                    <a:bodyPr/>
                    <a:lstStyle/>
                    <a:p>
                      <a:r>
                        <a:rPr lang="it-IT" sz="1400" dirty="0"/>
                        <a:t>Nov. - </a:t>
                      </a:r>
                      <a:r>
                        <a:rPr lang="it-IT" sz="1400" dirty="0" err="1"/>
                        <a:t>Dec</a:t>
                      </a:r>
                      <a:r>
                        <a:rPr lang="it-IT" sz="1400" dirty="0"/>
                        <a:t>. 2023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X-band Mode </a:t>
                      </a:r>
                      <a:r>
                        <a:rPr lang="it-IT" sz="1400" dirty="0" err="1"/>
                        <a:t>converter</a:t>
                      </a:r>
                      <a:r>
                        <a:rPr lang="it-IT" sz="1400" dirty="0"/>
                        <a:t> and </a:t>
                      </a:r>
                      <a:r>
                        <a:rPr lang="it-IT" sz="1400" dirty="0" err="1"/>
                        <a:t>circular</a:t>
                      </a:r>
                      <a:r>
                        <a:rPr lang="it-IT" sz="1400" dirty="0"/>
                        <a:t> </a:t>
                      </a:r>
                      <a:r>
                        <a:rPr lang="it-IT" sz="1400" dirty="0" err="1"/>
                        <a:t>wg</a:t>
                      </a:r>
                      <a:endParaRPr lang="it-IT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324945"/>
                  </a:ext>
                </a:extLst>
              </a:tr>
              <a:tr h="212159">
                <a:tc>
                  <a:txBody>
                    <a:bodyPr/>
                    <a:lstStyle/>
                    <a:p>
                      <a:r>
                        <a:rPr lang="it-IT" sz="1400" dirty="0" err="1"/>
                        <a:t>Jan</a:t>
                      </a:r>
                      <a:r>
                        <a:rPr lang="it-IT" sz="1400" dirty="0"/>
                        <a:t>. - Feb. 2024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X-band RF </a:t>
                      </a:r>
                      <a:r>
                        <a:rPr lang="it-IT" sz="1400" dirty="0" err="1"/>
                        <a:t>waterload</a:t>
                      </a:r>
                      <a:r>
                        <a:rPr lang="it-IT" sz="1400" dirty="0"/>
                        <a:t> from PSI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8272672"/>
                  </a:ext>
                </a:extLst>
              </a:tr>
              <a:tr h="212159">
                <a:tc>
                  <a:txBody>
                    <a:bodyPr/>
                    <a:lstStyle/>
                    <a:p>
                      <a:r>
                        <a:rPr lang="it-IT" sz="1400" dirty="0"/>
                        <a:t>March 2024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20 cells first </a:t>
                      </a:r>
                      <a:r>
                        <a:rPr lang="it-IT" sz="1400" dirty="0" err="1"/>
                        <a:t>EuPRAXIA</a:t>
                      </a:r>
                      <a:r>
                        <a:rPr lang="it-IT" sz="1400" dirty="0"/>
                        <a:t> RF </a:t>
                      </a:r>
                      <a:r>
                        <a:rPr lang="it-IT" sz="1400" dirty="0" err="1"/>
                        <a:t>prototype</a:t>
                      </a:r>
                      <a:endParaRPr lang="it-IT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948514"/>
                  </a:ext>
                </a:extLst>
              </a:tr>
            </a:tbl>
          </a:graphicData>
        </a:graphic>
      </p:graphicFrame>
      <p:grpSp>
        <p:nvGrpSpPr>
          <p:cNvPr id="47" name="Gruppo 46">
            <a:extLst>
              <a:ext uri="{FF2B5EF4-FFF2-40B4-BE49-F238E27FC236}">
                <a16:creationId xmlns:a16="http://schemas.microsoft.com/office/drawing/2014/main" id="{766DF043-C6EF-236B-C22A-505453339D3E}"/>
              </a:ext>
            </a:extLst>
          </p:cNvPr>
          <p:cNvGrpSpPr/>
          <p:nvPr/>
        </p:nvGrpSpPr>
        <p:grpSpPr>
          <a:xfrm>
            <a:off x="5990163" y="795587"/>
            <a:ext cx="6201837" cy="2817190"/>
            <a:chOff x="4754906" y="1216669"/>
            <a:chExt cx="7374162" cy="3437881"/>
          </a:xfrm>
        </p:grpSpPr>
        <p:pic>
          <p:nvPicPr>
            <p:cNvPr id="15" name="Immagine 14" descr="Immagine che contiene testo, diagramma, schermata, Piano&#10;&#10;Descrizione generata automaticamente">
              <a:extLst>
                <a:ext uri="{FF2B5EF4-FFF2-40B4-BE49-F238E27FC236}">
                  <a16:creationId xmlns:a16="http://schemas.microsoft.com/office/drawing/2014/main" id="{7171A775-A587-6DB2-4865-D4A5FFF462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4906" y="1216669"/>
              <a:ext cx="7374162" cy="3154998"/>
            </a:xfrm>
            <a:prstGeom prst="rect">
              <a:avLst/>
            </a:prstGeom>
          </p:spPr>
        </p:pic>
        <p:sp>
          <p:nvSpPr>
            <p:cNvPr id="18" name="Rettangolo 17">
              <a:extLst>
                <a:ext uri="{FF2B5EF4-FFF2-40B4-BE49-F238E27FC236}">
                  <a16:creationId xmlns:a16="http://schemas.microsoft.com/office/drawing/2014/main" id="{F72F92CC-64ED-F9CF-8A72-DD4E08B23FBC}"/>
                </a:ext>
              </a:extLst>
            </p:cNvPr>
            <p:cNvSpPr/>
            <p:nvPr/>
          </p:nvSpPr>
          <p:spPr>
            <a:xfrm>
              <a:off x="8159750" y="3493262"/>
              <a:ext cx="2266950" cy="11612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56" name="Immagine 55" descr="Immagine che contiene computer&#10;&#10;Descrizione generata automaticamente">
            <a:extLst>
              <a:ext uri="{FF2B5EF4-FFF2-40B4-BE49-F238E27FC236}">
                <a16:creationId xmlns:a16="http://schemas.microsoft.com/office/drawing/2014/main" id="{356A460C-0A29-DEC0-26F6-B486C650EEC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68"/>
          <a:stretch/>
        </p:blipFill>
        <p:spPr>
          <a:xfrm>
            <a:off x="7418347" y="5073655"/>
            <a:ext cx="2276829" cy="1554481"/>
          </a:xfrm>
          <a:prstGeom prst="rect">
            <a:avLst/>
          </a:prstGeom>
        </p:spPr>
      </p:pic>
      <p:pic>
        <p:nvPicPr>
          <p:cNvPr id="57" name="Immagine 56" descr="Immagine che contiene testo, computer, magazzino&#10;&#10;Descrizione generata automaticamente">
            <a:extLst>
              <a:ext uri="{FF2B5EF4-FFF2-40B4-BE49-F238E27FC236}">
                <a16:creationId xmlns:a16="http://schemas.microsoft.com/office/drawing/2014/main" id="{CAFA2BD9-20AA-70FA-2CE1-D2AC017019C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9625" y="4314654"/>
            <a:ext cx="1883925" cy="1909876"/>
          </a:xfrm>
          <a:prstGeom prst="rect">
            <a:avLst/>
          </a:prstGeom>
        </p:spPr>
      </p:pic>
      <p:pic>
        <p:nvPicPr>
          <p:cNvPr id="59" name="Immagine 58">
            <a:extLst>
              <a:ext uri="{FF2B5EF4-FFF2-40B4-BE49-F238E27FC236}">
                <a16:creationId xmlns:a16="http://schemas.microsoft.com/office/drawing/2014/main" id="{81520D8F-80EA-95AD-0F02-49906D371D2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456" y="-23149"/>
            <a:ext cx="764384" cy="74077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99F83C9D-F0E0-1C7C-7668-9014B7799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F215-316F-4B65-BCDA-A765DC2D78E5}" type="slidenum">
              <a:rPr lang="en-GB" smtClean="0"/>
              <a:t>8</a:t>
            </a:fld>
            <a:endParaRPr lang="en-GB"/>
          </a:p>
        </p:txBody>
      </p:sp>
      <p:pic>
        <p:nvPicPr>
          <p:cNvPr id="5" name="Immagine 4" descr="Immagine che contiene vestiti, persona, uomo, gruppo&#10;&#10;Descrizione generata automaticamente">
            <a:extLst>
              <a:ext uri="{FF2B5EF4-FFF2-40B4-BE49-F238E27FC236}">
                <a16:creationId xmlns:a16="http://schemas.microsoft.com/office/drawing/2014/main" id="{75320868-A20C-B8AC-2737-385E0CB6BFE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753" y="2766349"/>
            <a:ext cx="2944736" cy="196561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640A9890-97F3-2289-446A-81600E2EC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15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7" name="Picture 4" descr="EuPRAXIA | ESFRI Roadmap 2021">
            <a:extLst>
              <a:ext uri="{FF2B5EF4-FFF2-40B4-BE49-F238E27FC236}">
                <a16:creationId xmlns:a16="http://schemas.microsoft.com/office/drawing/2014/main" id="{EC59AB11-B884-9611-4B9C-CF9F87EBB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365" y="-23150"/>
            <a:ext cx="1740060" cy="747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606837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3FA2743B-2B9D-4CCA-B4B4-EC9C595CD489}"/>
              </a:ext>
            </a:extLst>
          </p:cNvPr>
          <p:cNvSpPr/>
          <p:nvPr/>
        </p:nvSpPr>
        <p:spPr>
          <a:xfrm>
            <a:off x="-1" y="-18749"/>
            <a:ext cx="12192000" cy="7480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624C08F9-FC82-4961-8075-10E8126BF74A}"/>
              </a:ext>
            </a:extLst>
          </p:cNvPr>
          <p:cNvSpPr/>
          <p:nvPr/>
        </p:nvSpPr>
        <p:spPr>
          <a:xfrm>
            <a:off x="1" y="34566"/>
            <a:ext cx="12191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0" dirty="0" err="1">
                <a:solidFill>
                  <a:schemeClr val="bg2"/>
                </a:solidFill>
                <a:effectLst/>
              </a:rPr>
              <a:t>EuPRAXIA</a:t>
            </a:r>
            <a:r>
              <a:rPr lang="en-US" sz="3600" b="1" i="0" dirty="0">
                <a:solidFill>
                  <a:schemeClr val="bg2"/>
                </a:solidFill>
                <a:effectLst/>
              </a:rPr>
              <a:t> X-</a:t>
            </a:r>
            <a:r>
              <a:rPr lang="en-US" sz="3600" b="1" dirty="0">
                <a:solidFill>
                  <a:schemeClr val="bg2"/>
                </a:solidFill>
              </a:rPr>
              <a:t>band structure </a:t>
            </a:r>
            <a:r>
              <a:rPr lang="en-US" sz="3600" b="1" i="0" dirty="0">
                <a:solidFill>
                  <a:schemeClr val="bg2"/>
                </a:solidFill>
                <a:effectLst/>
              </a:rPr>
              <a:t>power test </a:t>
            </a:r>
            <a:endParaRPr lang="en-GB" sz="3600" b="1" cap="all" dirty="0">
              <a:solidFill>
                <a:schemeClr val="bg2"/>
              </a:solidFill>
            </a:endParaRPr>
          </a:p>
        </p:txBody>
      </p:sp>
      <p:pic>
        <p:nvPicPr>
          <p:cNvPr id="15" name="Immagine 14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4A9FCC29-6196-4310-E8A0-7F0828DD49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8"/>
          <a:stretch/>
        </p:blipFill>
        <p:spPr>
          <a:xfrm>
            <a:off x="8244987" y="3970751"/>
            <a:ext cx="3947013" cy="2887249"/>
          </a:xfrm>
          <a:prstGeom prst="rect">
            <a:avLst/>
          </a:prstGeom>
        </p:spPr>
      </p:pic>
      <p:pic>
        <p:nvPicPr>
          <p:cNvPr id="17" name="Immagine 16" descr="Immagine che contiene macchina, ingegneria, tubo, industria&#10;&#10;Descrizione generata automaticamente">
            <a:extLst>
              <a:ext uri="{FF2B5EF4-FFF2-40B4-BE49-F238E27FC236}">
                <a16:creationId xmlns:a16="http://schemas.microsoft.com/office/drawing/2014/main" id="{6309DE1B-F849-504C-A818-87959F6D5A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6" t="14817" r="16536" b="9892"/>
          <a:stretch/>
        </p:blipFill>
        <p:spPr>
          <a:xfrm>
            <a:off x="5853911" y="4061445"/>
            <a:ext cx="1835673" cy="2712025"/>
          </a:xfrm>
          <a:prstGeom prst="rect">
            <a:avLst/>
          </a:prstGeom>
        </p:spPr>
      </p:pic>
      <p:pic>
        <p:nvPicPr>
          <p:cNvPr id="3" name="Immagine 2" descr="Immagine che contiene mugnaio&#10;&#10;Descrizione generata automaticamente">
            <a:extLst>
              <a:ext uri="{FF2B5EF4-FFF2-40B4-BE49-F238E27FC236}">
                <a16:creationId xmlns:a16="http://schemas.microsoft.com/office/drawing/2014/main" id="{EF1099AB-217D-1C13-A726-488205F6967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8" t="14567" r="11103" b="17191"/>
          <a:stretch/>
        </p:blipFill>
        <p:spPr>
          <a:xfrm>
            <a:off x="5785683" y="852334"/>
            <a:ext cx="1930614" cy="3120465"/>
          </a:xfrm>
          <a:prstGeom prst="rect">
            <a:avLst/>
          </a:prstGeom>
        </p:spPr>
      </p:pic>
      <p:pic>
        <p:nvPicPr>
          <p:cNvPr id="4" name="Immagine 3" descr="Immagine che contiene testo, diagramma, Diagramma&#10;&#10;Descrizione generata automaticamente">
            <a:extLst>
              <a:ext uri="{FF2B5EF4-FFF2-40B4-BE49-F238E27FC236}">
                <a16:creationId xmlns:a16="http://schemas.microsoft.com/office/drawing/2014/main" id="{638416E1-B43C-D344-CA6F-747F0552E69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85"/>
          <a:stretch/>
        </p:blipFill>
        <p:spPr>
          <a:xfrm>
            <a:off x="0" y="4612665"/>
            <a:ext cx="5432611" cy="2245335"/>
          </a:xfrm>
          <a:prstGeom prst="rect">
            <a:avLst/>
          </a:prstGeom>
        </p:spPr>
      </p:pic>
      <p:graphicFrame>
        <p:nvGraphicFramePr>
          <p:cNvPr id="5" name="Table 1">
            <a:extLst>
              <a:ext uri="{FF2B5EF4-FFF2-40B4-BE49-F238E27FC236}">
                <a16:creationId xmlns:a16="http://schemas.microsoft.com/office/drawing/2014/main" id="{2113BD21-FFD6-A6E8-26E5-3B08994EA4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262292"/>
              </p:ext>
            </p:extLst>
          </p:nvPr>
        </p:nvGraphicFramePr>
        <p:xfrm>
          <a:off x="7784784" y="842756"/>
          <a:ext cx="4407216" cy="316788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833717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  <a:gridCol w="830299">
                  <a:extLst>
                    <a:ext uri="{9D8B030D-6E8A-4147-A177-3AD203B41FA5}">
                      <a16:colId xmlns:a16="http://schemas.microsoft.com/office/drawing/2014/main" val="3832125041"/>
                    </a:ext>
                  </a:extLst>
                </a:gridCol>
              </a:tblGrid>
              <a:tr h="12556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  <a:effectLst/>
                        </a:rPr>
                        <a:t>PARAMETER</a:t>
                      </a:r>
                      <a:endParaRPr lang="en-GB" sz="1200" dirty="0"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bg1"/>
                          </a:solidFill>
                          <a:effectLst/>
                        </a:rPr>
                        <a:t>Value</a:t>
                      </a:r>
                      <a:endParaRPr lang="it-IT" sz="120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7441" marT="0" marB="0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124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CG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7441" marT="0" marB="0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chemeClr val="bg1"/>
                          </a:solidFill>
                          <a:effectLst/>
                        </a:rPr>
                        <a:t>CI</a:t>
                      </a:r>
                      <a:endParaRPr lang="en-GB" sz="1200" b="1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2000" marR="77441" marT="0" marB="0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2921471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Frequency [GHz]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effectLst/>
                        </a:rPr>
                        <a:t>11.9942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260814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>
                          <a:solidFill>
                            <a:schemeClr val="tx1"/>
                          </a:solidFill>
                          <a:effectLst/>
                        </a:rPr>
                        <a:t>Average acc. gradient [MV/m]</a:t>
                      </a:r>
                      <a:endParaRPr lang="en-GB" sz="1200" b="1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60</a:t>
                      </a:r>
                      <a:endParaRPr lang="en-GB" sz="12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093737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Structures per module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634411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</a:rPr>
                        <a:t>Iris </a:t>
                      </a:r>
                      <a:r>
                        <a:rPr lang="it-IT" sz="1200" b="1" err="1">
                          <a:effectLst/>
                        </a:rPr>
                        <a:t>radius</a:t>
                      </a:r>
                      <a:r>
                        <a:rPr lang="it-IT" sz="1200" b="1">
                          <a:effectLst/>
                        </a:rPr>
                        <a:t> a [mm]</a:t>
                      </a:r>
                      <a:endParaRPr lang="en-GB" sz="12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effectLst/>
                        </a:rPr>
                        <a:t>3.85 - 3.15</a:t>
                      </a:r>
                      <a:endParaRPr lang="en-GB" sz="12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</a:rPr>
                        <a:t>3.5</a:t>
                      </a:r>
                      <a:endParaRPr lang="en-GB" sz="1200" b="1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955829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Tapering angle [</a:t>
                      </a:r>
                      <a:r>
                        <a:rPr lang="en-GB" sz="1200" err="1">
                          <a:effectLst/>
                        </a:rPr>
                        <a:t>deg</a:t>
                      </a:r>
                      <a:r>
                        <a:rPr lang="en-GB" sz="1200">
                          <a:effectLst/>
                        </a:rPr>
                        <a:t>]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0.04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</a:t>
                      </a:r>
                      <a:endParaRPr lang="en-GB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7256199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chemeClr val="tx1"/>
                          </a:solidFill>
                          <a:effectLst/>
                        </a:rPr>
                        <a:t>Struct. </a:t>
                      </a:r>
                      <a:r>
                        <a:rPr lang="en-US" sz="1200" b="1">
                          <a:solidFill>
                            <a:schemeClr val="tx1"/>
                          </a:solidFill>
                          <a:effectLst/>
                        </a:rPr>
                        <a:t>length</a:t>
                      </a:r>
                      <a:r>
                        <a:rPr lang="en-GB" sz="1200" b="1">
                          <a:solidFill>
                            <a:schemeClr val="tx1"/>
                          </a:solidFill>
                          <a:effectLst/>
                        </a:rPr>
                        <a:t> L</a:t>
                      </a:r>
                      <a:r>
                        <a:rPr lang="en-GB" sz="1200" b="1" baseline="-2500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r>
                        <a:rPr lang="en-GB" sz="1200" b="1">
                          <a:solidFill>
                            <a:schemeClr val="tx1"/>
                          </a:solidFill>
                          <a:effectLst/>
                        </a:rPr>
                        <a:t> act. Length [m] </a:t>
                      </a:r>
                      <a:endParaRPr lang="en-GB" sz="1200" b="1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solidFill>
                            <a:schemeClr val="tx1"/>
                          </a:solidFill>
                          <a:effectLst/>
                        </a:rPr>
                        <a:t>0.94</a:t>
                      </a:r>
                      <a:endParaRPr lang="en-GB" sz="1200" b="1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161823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  <a:effectLst/>
                        </a:rPr>
                        <a:t>No. of cells</a:t>
                      </a:r>
                      <a:endParaRPr lang="en-GB" sz="12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>
                          <a:solidFill>
                            <a:schemeClr val="tx1"/>
                          </a:solidFill>
                          <a:effectLst/>
                        </a:rPr>
                        <a:t>112</a:t>
                      </a:r>
                      <a:endParaRPr lang="en-GB" sz="1200" b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336216"/>
                  </a:ext>
                </a:extLst>
              </a:tr>
              <a:tr h="1267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Shunt impedance R [MΩ/m]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/>
                        <a:t>93-107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100</a:t>
                      </a:r>
                      <a:endParaRPr lang="en-GB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Effective shunt Imp. </a:t>
                      </a:r>
                      <a:r>
                        <a:rPr lang="en-GB" sz="1200" err="1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r>
                        <a:rPr lang="en-GB" sz="1200" baseline="-25000" err="1">
                          <a:solidFill>
                            <a:schemeClr val="tx1"/>
                          </a:solidFill>
                          <a:effectLst/>
                        </a:rPr>
                        <a:t>sh_eff</a:t>
                      </a: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 [M</a:t>
                      </a: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/m]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chemeClr val="tx1"/>
                          </a:solidFill>
                          <a:effectLst/>
                        </a:rPr>
                        <a:t>350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347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203096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Peak input power per structure [MW]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>
                          <a:solidFill>
                            <a:schemeClr val="tx1"/>
                          </a:solidFill>
                        </a:rPr>
                        <a:t>70</a:t>
                      </a:r>
                      <a:endParaRPr lang="en-GB" sz="12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508526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</a:rPr>
                        <a:t>Filling time [ns]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</a:rPr>
                        <a:t>130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14124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Peak Modified </a:t>
                      </a:r>
                      <a:r>
                        <a:rPr lang="en-GB" sz="1200" err="1">
                          <a:solidFill>
                            <a:schemeClr val="tx1"/>
                          </a:solidFill>
                          <a:effectLst/>
                        </a:rPr>
                        <a:t>Poynting</a:t>
                      </a: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 Vector [W/</a:t>
                      </a: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GB" sz="1200" baseline="30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3.6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4.3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rgbClr val="45DB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987920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Peak surface electric field [MV/m]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160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190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697764"/>
                  </a:ext>
                </a:extLst>
              </a:tr>
              <a:tr h="1255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</a:rPr>
                        <a:t>Repetition Rate [Hz]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</a:rPr>
                        <a:t>100 (400)</a:t>
                      </a:r>
                      <a:endParaRPr lang="en-GB" sz="12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7441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424957"/>
                  </a:ext>
                </a:extLst>
              </a:tr>
            </a:tbl>
          </a:graphicData>
        </a:graphic>
      </p:graphicFrame>
      <p:pic>
        <p:nvPicPr>
          <p:cNvPr id="7" name="Immagine 6">
            <a:extLst>
              <a:ext uri="{FF2B5EF4-FFF2-40B4-BE49-F238E27FC236}">
                <a16:creationId xmlns:a16="http://schemas.microsoft.com/office/drawing/2014/main" id="{1C3456B7-B282-E32F-41FB-BC977BE8E34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0" r="6357"/>
          <a:stretch/>
        </p:blipFill>
        <p:spPr>
          <a:xfrm>
            <a:off x="0" y="873133"/>
            <a:ext cx="2623041" cy="1489578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52122166-C8B7-6A6F-F7B5-1DF5338B8E43}"/>
              </a:ext>
            </a:extLst>
          </p:cNvPr>
          <p:cNvSpPr txBox="1"/>
          <p:nvPr/>
        </p:nvSpPr>
        <p:spPr>
          <a:xfrm>
            <a:off x="627530" y="929834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CI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41F8E52-5166-B8E3-5D8A-137A6F8D24F9}"/>
              </a:ext>
            </a:extLst>
          </p:cNvPr>
          <p:cNvSpPr txBox="1"/>
          <p:nvPr/>
        </p:nvSpPr>
        <p:spPr>
          <a:xfrm>
            <a:off x="385483" y="1638046"/>
            <a:ext cx="451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CG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62C27A38-6F4C-1E1E-FAD8-CDA28A2E477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" t="-271" r="24727" b="26905"/>
          <a:stretch/>
        </p:blipFill>
        <p:spPr>
          <a:xfrm>
            <a:off x="4261320" y="848900"/>
            <a:ext cx="1433424" cy="3098067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F8D7AB61-D6D5-6403-769A-D72C37DB3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150"/>
            <a:ext cx="1203767" cy="75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6" name="Picture 4" descr="EuPRAXIA | ESFRI Roadmap 2021">
            <a:extLst>
              <a:ext uri="{FF2B5EF4-FFF2-40B4-BE49-F238E27FC236}">
                <a16:creationId xmlns:a16="http://schemas.microsoft.com/office/drawing/2014/main" id="{E196DC44-6333-A772-90D5-3AC37BCE9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0365" y="-23150"/>
            <a:ext cx="1740060" cy="7471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19" name="Immagine 18" descr="Immagine che contiene testo, schermata, linea, Policromia&#10;&#10;Descrizione generata automaticamente">
            <a:extLst>
              <a:ext uri="{FF2B5EF4-FFF2-40B4-BE49-F238E27FC236}">
                <a16:creationId xmlns:a16="http://schemas.microsoft.com/office/drawing/2014/main" id="{D0A6C11F-B9F1-01EE-5A68-81C68550234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3869"/>
            <a:ext cx="4002387" cy="2134982"/>
          </a:xfrm>
          <a:prstGeom prst="rect">
            <a:avLst/>
          </a:prstGeom>
        </p:spPr>
      </p:pic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1C779DE4-218C-A193-9A75-4E7BE546F7BD}"/>
              </a:ext>
            </a:extLst>
          </p:cNvPr>
          <p:cNvSpPr txBox="1"/>
          <p:nvPr/>
        </p:nvSpPr>
        <p:spPr>
          <a:xfrm>
            <a:off x="532435" y="2326511"/>
            <a:ext cx="3594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Cooling compatible with the 400 Hz operation</a:t>
            </a:r>
          </a:p>
        </p:txBody>
      </p:sp>
    </p:spTree>
    <p:extLst>
      <p:ext uri="{BB962C8B-B14F-4D97-AF65-F5344CB8AC3E}">
        <p14:creationId xmlns:p14="http://schemas.microsoft.com/office/powerpoint/2010/main" val="37445440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5171</TotalTime>
  <Words>2919</Words>
  <Application>Microsoft Office PowerPoint</Application>
  <PresentationFormat>Widescreen</PresentationFormat>
  <Paragraphs>522</Paragraphs>
  <Slides>20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20</vt:i4>
      </vt:variant>
    </vt:vector>
  </HeadingPairs>
  <TitlesOfParts>
    <vt:vector size="28" baseType="lpstr">
      <vt:lpstr>Arabic Typesetting</vt:lpstr>
      <vt:lpstr>Arial</vt:lpstr>
      <vt:lpstr>Calibri</vt:lpstr>
      <vt:lpstr>Calibri Light</vt:lpstr>
      <vt:lpstr>Cambria Math</vt:lpstr>
      <vt:lpstr>Symbol</vt:lpstr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X-band Linearizing Cavity and POLARIX deflectors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alesini</dc:creator>
  <cp:lastModifiedBy>David Alesini</cp:lastModifiedBy>
  <cp:revision>421</cp:revision>
  <dcterms:created xsi:type="dcterms:W3CDTF">2021-02-19T09:30:36Z</dcterms:created>
  <dcterms:modified xsi:type="dcterms:W3CDTF">2024-09-22T21:22:27Z</dcterms:modified>
</cp:coreProperties>
</file>