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tags/tag1.xml" ContentType="application/vnd.openxmlformats-officedocument.presentationml.tags+xml"/>
  <Override PartName="/ppt/tags/tag2.xml" ContentType="application/vnd.openxmlformats-officedocument.presentationml.tags+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4"/>
  </p:notesMasterIdLst>
  <p:handoutMasterIdLst>
    <p:handoutMasterId r:id="rId45"/>
  </p:handoutMasterIdLst>
  <p:sldIdLst>
    <p:sldId id="953" r:id="rId2"/>
    <p:sldId id="1008" r:id="rId3"/>
    <p:sldId id="1009" r:id="rId4"/>
    <p:sldId id="1010" r:id="rId5"/>
    <p:sldId id="1011" r:id="rId6"/>
    <p:sldId id="1014" r:id="rId7"/>
    <p:sldId id="2358" r:id="rId8"/>
    <p:sldId id="2359" r:id="rId9"/>
    <p:sldId id="2360" r:id="rId10"/>
    <p:sldId id="1018" r:id="rId11"/>
    <p:sldId id="1019" r:id="rId12"/>
    <p:sldId id="1020" r:id="rId13"/>
    <p:sldId id="1022" r:id="rId14"/>
    <p:sldId id="1024" r:id="rId15"/>
    <p:sldId id="1025" r:id="rId16"/>
    <p:sldId id="1026" r:id="rId17"/>
    <p:sldId id="1027" r:id="rId18"/>
    <p:sldId id="1029" r:id="rId19"/>
    <p:sldId id="1031" r:id="rId20"/>
    <p:sldId id="1035" r:id="rId21"/>
    <p:sldId id="1036" r:id="rId22"/>
    <p:sldId id="1051" r:id="rId23"/>
    <p:sldId id="1044" r:id="rId24"/>
    <p:sldId id="1052" r:id="rId25"/>
    <p:sldId id="1053" r:id="rId26"/>
    <p:sldId id="2337" r:id="rId27"/>
    <p:sldId id="2338" r:id="rId28"/>
    <p:sldId id="1054" r:id="rId29"/>
    <p:sldId id="1055" r:id="rId30"/>
    <p:sldId id="1057" r:id="rId31"/>
    <p:sldId id="1056" r:id="rId32"/>
    <p:sldId id="2339" r:id="rId33"/>
    <p:sldId id="2340" r:id="rId34"/>
    <p:sldId id="1058" r:id="rId35"/>
    <p:sldId id="2352" r:id="rId36"/>
    <p:sldId id="2355" r:id="rId37"/>
    <p:sldId id="2356" r:id="rId38"/>
    <p:sldId id="2357" r:id="rId39"/>
    <p:sldId id="2335" r:id="rId40"/>
    <p:sldId id="2349" r:id="rId41"/>
    <p:sldId id="2350" r:id="rId42"/>
    <p:sldId id="1041" r:id="rId43"/>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沙 鹏" initials="沙" lastIdx="1" clrIdx="0">
    <p:extLst>
      <p:ext uri="{19B8F6BF-5375-455C-9EA6-DF929625EA0E}">
        <p15:presenceInfo xmlns:p15="http://schemas.microsoft.com/office/powerpoint/2012/main" userId="b8608ec0e979a9ee"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0000FF"/>
    <a:srgbClr val="003399"/>
    <a:srgbClr val="E6E6E6"/>
    <a:srgbClr val="0070C0"/>
    <a:srgbClr val="4D8357"/>
    <a:srgbClr val="005800"/>
    <a:srgbClr val="008400"/>
    <a:srgbClr val="FDCC6D"/>
    <a:srgbClr val="00A2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7853C-536D-4A76-A0AE-DD22124D55A5}" styleName="主题样式 1 - 强调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35758FB7-9AC5-4552-8A53-C91805E547FA}" styleName="主题样式 1 - 强调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33" autoAdjust="0"/>
    <p:restoredTop sz="95471" autoAdjust="0"/>
  </p:normalViewPr>
  <p:slideViewPr>
    <p:cSldViewPr>
      <p:cViewPr varScale="1">
        <p:scale>
          <a:sx n="88" d="100"/>
          <a:sy n="88" d="100"/>
        </p:scale>
        <p:origin x="90" y="141"/>
      </p:cViewPr>
      <p:guideLst>
        <p:guide orient="horz" pos="2160"/>
        <p:guide pos="3840"/>
      </p:guideLst>
    </p:cSldViewPr>
  </p:slideViewPr>
  <p:notesTextViewPr>
    <p:cViewPr>
      <p:scale>
        <a:sx n="3" d="2"/>
        <a:sy n="3" d="2"/>
      </p:scale>
      <p:origin x="0" y="0"/>
    </p:cViewPr>
  </p:notesTextViewPr>
  <p:sorterViewPr>
    <p:cViewPr>
      <p:scale>
        <a:sx n="90" d="100"/>
        <a:sy n="90" d="100"/>
      </p:scale>
      <p:origin x="0" y="9182"/>
    </p:cViewPr>
  </p:sorterViewPr>
  <p:notesViewPr>
    <p:cSldViewPr>
      <p:cViewPr varScale="1">
        <p:scale>
          <a:sx n="45" d="100"/>
          <a:sy n="45" d="100"/>
        </p:scale>
        <p:origin x="2788" y="1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6.6073152601770088E-2"/>
          <c:y val="6.8597639718951761E-2"/>
          <c:w val="0.90035514725693455"/>
          <c:h val="0.85113808690580339"/>
        </c:manualLayout>
      </c:layout>
      <c:scatterChart>
        <c:scatterStyle val="smoothMarker"/>
        <c:varyColors val="0"/>
        <c:ser>
          <c:idx val="0"/>
          <c:order val="0"/>
          <c:spPr>
            <a:ln>
              <a:solidFill>
                <a:srgbClr val="FF0000"/>
              </a:solidFill>
            </a:ln>
          </c:spPr>
          <c:marker>
            <c:symbol val="none"/>
          </c:marker>
          <c:xVal>
            <c:numRef>
              <c:f>Sheet1!$K$6:$K$12</c:f>
              <c:numCache>
                <c:formatCode>0%</c:formatCode>
                <c:ptCount val="7"/>
                <c:pt idx="0">
                  <c:v>0.4</c:v>
                </c:pt>
                <c:pt idx="1">
                  <c:v>0.5</c:v>
                </c:pt>
                <c:pt idx="2">
                  <c:v>0.6</c:v>
                </c:pt>
                <c:pt idx="3">
                  <c:v>0.7</c:v>
                </c:pt>
                <c:pt idx="4">
                  <c:v>0.8</c:v>
                </c:pt>
                <c:pt idx="5">
                  <c:v>0.9</c:v>
                </c:pt>
                <c:pt idx="6">
                  <c:v>1</c:v>
                </c:pt>
              </c:numCache>
            </c:numRef>
          </c:xVal>
          <c:yVal>
            <c:numRef>
              <c:f>Sheet1!$N$6:$N$12</c:f>
              <c:numCache>
                <c:formatCode>General</c:formatCode>
                <c:ptCount val="7"/>
                <c:pt idx="0">
                  <c:v>576</c:v>
                </c:pt>
                <c:pt idx="1">
                  <c:v>460.8</c:v>
                </c:pt>
                <c:pt idx="2">
                  <c:v>384</c:v>
                </c:pt>
                <c:pt idx="3">
                  <c:v>329.14285714285717</c:v>
                </c:pt>
                <c:pt idx="4">
                  <c:v>288</c:v>
                </c:pt>
                <c:pt idx="5">
                  <c:v>256</c:v>
                </c:pt>
                <c:pt idx="6">
                  <c:v>230.4</c:v>
                </c:pt>
              </c:numCache>
            </c:numRef>
          </c:yVal>
          <c:smooth val="1"/>
          <c:extLst>
            <c:ext xmlns:c16="http://schemas.microsoft.com/office/drawing/2014/chart" uri="{C3380CC4-5D6E-409C-BE32-E72D297353CC}">
              <c16:uniqueId val="{00000000-7D8D-4A9B-956A-FC676BA8B6F5}"/>
            </c:ext>
          </c:extLst>
        </c:ser>
        <c:dLbls>
          <c:showLegendKey val="0"/>
          <c:showVal val="0"/>
          <c:showCatName val="0"/>
          <c:showSerName val="0"/>
          <c:showPercent val="0"/>
          <c:showBubbleSize val="0"/>
        </c:dLbls>
        <c:axId val="-612546624"/>
        <c:axId val="-612548256"/>
      </c:scatterChart>
      <c:valAx>
        <c:axId val="-612546624"/>
        <c:scaling>
          <c:orientation val="minMax"/>
          <c:max val="1"/>
          <c:min val="0.4"/>
        </c:scaling>
        <c:delete val="0"/>
        <c:axPos val="b"/>
        <c:numFmt formatCode="0%" sourceLinked="1"/>
        <c:majorTickMark val="out"/>
        <c:minorTickMark val="none"/>
        <c:tickLblPos val="nextTo"/>
        <c:txPr>
          <a:bodyPr rot="0" vert="horz"/>
          <a:lstStyle/>
          <a:p>
            <a:pPr>
              <a:defRPr sz="1000" b="0" i="0" u="none" strike="noStrike" baseline="0">
                <a:solidFill>
                  <a:srgbClr val="000000"/>
                </a:solidFill>
                <a:latin typeface="宋体"/>
                <a:ea typeface="宋体"/>
                <a:cs typeface="宋体"/>
              </a:defRPr>
            </a:pPr>
            <a:endParaRPr lang="zh-CN"/>
          </a:p>
        </c:txPr>
        <c:crossAx val="-612548256"/>
        <c:crosses val="autoZero"/>
        <c:crossBetween val="midCat"/>
        <c:majorUnit val="5.000000000000001E-2"/>
      </c:valAx>
      <c:valAx>
        <c:axId val="-612548256"/>
        <c:scaling>
          <c:orientation val="minMax"/>
        </c:scaling>
        <c:delete val="0"/>
        <c:axPos val="l"/>
        <c:numFmt formatCode="General" sourceLinked="1"/>
        <c:majorTickMark val="out"/>
        <c:minorTickMark val="none"/>
        <c:tickLblPos val="nextTo"/>
        <c:crossAx val="-612546624"/>
        <c:crosses val="autoZero"/>
        <c:crossBetween val="midCat"/>
      </c:valAx>
      <c:spPr>
        <a:ln>
          <a:solidFill>
            <a:schemeClr val="accent1"/>
          </a:solidFill>
        </a:ln>
      </c:spPr>
    </c:plotArea>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Date Placeholder 2"/>
          <p:cNvSpPr>
            <a:spLocks noGrp="1"/>
          </p:cNvSpPr>
          <p:nvPr>
            <p:ph type="dt" sz="quarter" idx="1"/>
          </p:nvPr>
        </p:nvSpPr>
        <p:spPr>
          <a:xfrm>
            <a:off x="4024313" y="0"/>
            <a:ext cx="3078162" cy="512763"/>
          </a:xfrm>
          <a:prstGeom prst="rect">
            <a:avLst/>
          </a:prstGeom>
        </p:spPr>
        <p:txBody>
          <a:bodyPr vert="horz" lIns="91440" tIns="45720" rIns="91440" bIns="45720" rtlCol="0"/>
          <a:lstStyle>
            <a:lvl1pPr algn="r">
              <a:defRPr sz="1200"/>
            </a:lvl1pPr>
          </a:lstStyle>
          <a:p>
            <a:fld id="{7F9E6D00-2C1C-47F1-8495-043F093F9ED6}" type="datetimeFigureOut">
              <a:rPr lang="zh-CN" altLang="en-US" smtClean="0"/>
              <a:t>2024/9/23</a:t>
            </a:fld>
            <a:endParaRPr lang="zh-CN" altLang="en-US"/>
          </a:p>
        </p:txBody>
      </p:sp>
      <p:sp>
        <p:nvSpPr>
          <p:cNvPr id="4" name="Footer Placeholder 3"/>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p:cNvSpPr>
            <a:spLocks noGrp="1"/>
          </p:cNvSpPr>
          <p:nvPr>
            <p:ph type="sldNum" sz="quarter" idx="3"/>
          </p:nvPr>
        </p:nvSpPr>
        <p:spPr>
          <a:xfrm>
            <a:off x="4024313" y="9721850"/>
            <a:ext cx="3078162" cy="512763"/>
          </a:xfrm>
          <a:prstGeom prst="rect">
            <a:avLst/>
          </a:prstGeom>
        </p:spPr>
        <p:txBody>
          <a:bodyPr vert="horz" lIns="91440" tIns="45720" rIns="91440" bIns="45720" rtlCol="0" anchor="b"/>
          <a:lstStyle>
            <a:lvl1pPr algn="r">
              <a:defRPr sz="1200"/>
            </a:lvl1pPr>
          </a:lstStyle>
          <a:p>
            <a:fld id="{EB5A05AE-EECD-457A-A033-312F4EB81B8B}" type="slidenum">
              <a:rPr lang="zh-CN" altLang="en-US" smtClean="0"/>
              <a:t>‹#›</a:t>
            </a:fld>
            <a:endParaRPr lang="zh-CN" altLang="en-US"/>
          </a:p>
        </p:txBody>
      </p:sp>
    </p:spTree>
    <p:extLst>
      <p:ext uri="{BB962C8B-B14F-4D97-AF65-F5344CB8AC3E}">
        <p14:creationId xmlns:p14="http://schemas.microsoft.com/office/powerpoint/2010/main" val="1638617750"/>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6" units="1/cm"/>
          <inkml:channelProperty channel="Y" name="resolution" value="28.34646" units="1/cm"/>
        </inkml:channelProperties>
      </inkml:inkSource>
      <inkml:timestamp xml:id="ts0" timeString="2024-01-22T06:45:56.522"/>
    </inkml:context>
    <inkml:brush xml:id="br0">
      <inkml:brushProperty name="width" value="0.05292" units="cm"/>
      <inkml:brushProperty name="height" value="0.05292" units="cm"/>
      <inkml:brushProperty name="color" value="#FFFFFF"/>
    </inkml:brush>
  </inkml:definitions>
  <inkml:trace contextRef="#ctx0" brushRef="#br0">1309 3422,'22'0,"18"-42,-20 42,1 0,0 0,-21-20,-21 20,0 0,1 0,-20 0,18 0,1 0,2 0,-3 0,3 0,60 0,-22 0,2 0,1 0,-3 0,2 20,-21 1,0-21</inkml:trace>
</inkml:ink>
</file>

<file path=ppt/ink/ink2.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6" units="1/cm"/>
          <inkml:channelProperty channel="Y" name="resolution" value="28.34646" units="1/cm"/>
        </inkml:channelProperties>
      </inkml:inkSource>
      <inkml:timestamp xml:id="ts0" timeString="2024-01-22T06:45:56.523"/>
    </inkml:context>
    <inkml:brush xml:id="br0">
      <inkml:brushProperty name="width" value="0.05292" units="cm"/>
      <inkml:brushProperty name="height" value="0.05292" units="cm"/>
      <inkml:brushProperty name="color" value="#FFFFFF"/>
    </inkml:brush>
  </inkml:definitions>
  <inkml:trace contextRef="#ctx0" brushRef="#br0">5894 3420,'19'-21,"22"2,-1 19,-19-22,-1 22,1 0,20-19,-1-2,-19 21,20 0,-1 0,1 0,-22 0,22 0,0-42,42 42,-43 0,20-19,-39 19,-21-21,-21 0,2 21,-22 0,1 0,-3 0,24 0,-2 0,1 0,-20 0,18 0,3 0,-22 0,20 0,42 0,61 0,-22 0,-39 0,19 0,1 0,-20 0,-42 21,-41-21,-38 0,38 21,-39-21,20 0,-42 0,82 0,-59 0,18 0,42 0,-22 19,41-19,-39 0,19 23,20-4,-60-19,62 0,-43 0,2 0,-3 0,2 0,-61 0,102 0,-61 0,20 0,-42 0,22 0,-19 0,59 0,-40 0,40 0,-61 0,21 0,60 0,-61 0,1-19,41-4,-1-17,20 19,21 1,62 20,-62-21,21 21,-21 21,0-1,0 1,19 0,22-21,-20 0,-2 0,22 0,-20 0,-21 0</inkml:trace>
</inkml:ink>
</file>

<file path=ppt/ink/ink3.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6" units="1/cm"/>
          <inkml:channelProperty channel="Y" name="resolution" value="28.34646" units="1/cm"/>
        </inkml:channelProperties>
      </inkml:inkSource>
      <inkml:timestamp xml:id="ts0" timeString="2024-01-22T06:45:56.524"/>
    </inkml:context>
    <inkml:brush xml:id="br0">
      <inkml:brushProperty name="width" value="0.05292" units="cm"/>
      <inkml:brushProperty name="height" value="0.05292" units="cm"/>
      <inkml:brushProperty name="color" value="#FFFFFF"/>
    </inkml:brush>
  </inkml:definitions>
  <inkml:trace contextRef="#ctx0" brushRef="#br0">1349 3231,'19'0,"-19"19,0 2,0 20,0-20,0-1,0 20,-19-40,-3 0,22-19,0-2,-40-20,40 0,0 20,0 2,0-3,0 3,0-2,0 1,21-1,20 21,-41 21,0-1,0 20,0-18,0-3,0 2,0 20,0-20,0-1,-22-20,-18-41,20 41,20-41,0 20,0 21</inkml:trace>
</inkml:ink>
</file>

<file path=ppt/ink/ink4.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6" units="1/cm"/>
          <inkml:channelProperty channel="Y" name="resolution" value="28.34646" units="1/cm"/>
        </inkml:channelProperties>
      </inkml:inkSource>
      <inkml:timestamp xml:id="ts0" timeString="2024-01-22T06:45:56.525"/>
    </inkml:context>
    <inkml:brush xml:id="br0">
      <inkml:brushProperty name="width" value="0.05292" units="cm"/>
      <inkml:brushProperty name="height" value="0.05292" units="cm"/>
      <inkml:brushProperty name="color" value="#FFFFFF"/>
    </inkml:brush>
  </inkml:definitions>
  <inkml:trace contextRef="#ctx0" brushRef="#br0">7767 3197,'19'0,"22"0,-20 0,-1 0,20 0,-18 0,-3 0,2 0,20 0,-22 0,3 0,18 0,-19 0,-1 0,1 0,-1 0,1 0,-2 0,-19 44,-19-25,-2-19,-20 0,41 0</inkml:trace>
</inkml:ink>
</file>

<file path=ppt/ink/ink5.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6" units="1/cm"/>
          <inkml:channelProperty channel="Y" name="resolution" value="28.34646" units="1/cm"/>
        </inkml:channelProperties>
      </inkml:inkSource>
      <inkml:timestamp xml:id="ts0" timeString="2024-01-22T06:45:56.525"/>
    </inkml:context>
    <inkml:brush xml:id="br0">
      <inkml:brushProperty name="width" value="0.05292" units="cm"/>
      <inkml:brushProperty name="height" value="0.05292" units="cm"/>
      <inkml:brushProperty name="color" value="#FFFFFF"/>
    </inkml:brush>
  </inkml:definitions>
  <inkml:trace contextRef="#ctx0" brushRef="#br0">13097 3258,'-21'0,"21"21,21-21,-2 22,22-22,-20 19,-2 2,2-21,-1 0,1 0,-42 0,-39 0,19 0,-20 0,20 0,-19 0,19 0,-41 0,0 0,22 0,-21 0,-21 0,-20 0,1 0,18 0,43 20,-63 20,22-40,39 0,22 21,-41-21,40 0,-40 0,60 0,-20 0,22 0,-2 0,1 0,-20 0,19 0,1 0,-20 0,18 0,3 0,-2 0,1 0,-41-21,61 2,-41 19,20 0,2 0,-3 0,-59-21,62 21,-2 0,-20-20,22 20,-22-21,20 21,2 0,-3 0,-18 0,19 0,1 0,-20 0,19 0,1 0,-1-19,21-3,0 1,0 2,41-22,-20 41,39 0,-20 0,22 0,-41 0,-1 0,20 0,1 0,-1 0,-19 20,-1 1,-20-2,0 2,0 1,-20 38,-20-39,19-21,-20 19,22-19,-43 21,43-21,-24 0,24 0,-2 0,1 0,20-21,0 2,0-22,20 41,1-21,-21 2,-21 19,-20 0,22 0,19 19,60 2,-39-1,-2 1,43-21,-21 19,20-19,-41 0,41 0,-20 0,40 0,-61 0,62 0,19 0,-39 0,-2 0,61 0,-38 0,-1-19,-1 19,19-21,-19 21,2 0,39-41,-41 41,20 0,22 0,-42 0,41 0,-62 0,42 0,-21 0,22 0,-43 0,1 0,42 0,-43 0,21 0,21 0,-1-19,22 19,-1 0,-62 0,42 0,-21 0,-40 0,21 0,-22 0,20 0,-19 0,61 0,-20 0,21 0,-44 0,63 0,-60 0,-21 0,20 0,-20 0,-1 0,-20 0,1 0,60 0,-61 0,20 0,1-22,-20 1,19 21,-18 0,-3-19,2 19,-1 0,1 0,-21 19,0 2,0 20,0 0,-21-20,1 39,20-80,0-20,0 19,0 1,0-20,-21-3,2 24,19-22,0 20,0 2,40 19,1 60,-22-60,22 40,-1-19,-19 1,61-3,101 43,60-22,1-40,-1 20,-38-20,-2 0,21 0,-103 0,-39 0,20 0,-61 0,18 0,-37 0,-3 0,22 0,-20 0,-2 0,2 0,20 0,-22 0,-38 0,-103 0,1 0,-125 0,43 0,61 0,20 21,-81-21,0 0,60 60,83-60,39 21,62-61,102 40,81-82,19 42,-19 19,19-20,-40-21,41 62,-101 0,-82 0,-20 0,-143 0,-41 43,-60 17,-21 1,42-1,60-19,20-20,81-1,2-20,121 0,39 0,102 0,3 0,38 0,-122-41,-19 22,-103 19,-121 0,-81 0,-43 60,2-60,-121 40,40 1,141-20,81 0,43-21,38 0,62 0,83-42,-22 1,143-40,-184 40,82-19,-142 20,21 19,-124 21,0 40,-60 22,-59-21,-24 19,64-20,39 1,61-41,1 21,80-21,62 0,20 0,19-21,-17-20,98-40,-100 81,-20-19,-40 19,-22 0,-61 0,-79 40,-43-20,0 82,62-81,61-1,-20 20,80-40,42 0,18 0,-38-40,38 20,-17-22,-23 1,2 1,-21 20,-22 20,-79 0,-62 20,-61 1,80 39,-18-39,80 20,22-41,-2 21,61-83,22 21,141-40,-103 19,43-59,-40 39,18 21,-121 41,20-1,-20 2,-20-3,-101 22,18 62,-100-2,60-17,43-3,79 1,1-22,-41 2,61-1,81-20,40 0,63-60,-82 39,20-20,19 22,-100-24,-20 24,-62 19,-61 62,-39 19,79-41,-100 61,81-60,-22-1,103-19,0-1,22 1,37-21,63-41,21 20,-81 2,38-43,-100 43,22 19,-104 0,1 0,-21 19,-41 43,102-22,-18-20,118-20,23 0,-1-41,21 22,0-2,-61-20,-41 22,-81 19,19 40,-40-20,61 1,22-2,-2 2,42-21,101-21,-20 2,-2-43,-59 21,-20 22,-61-2,-22 21,-100 0,100 0,-60 0,22 0,18 62,102-103,61-40,21 60,-61 1,-1-20,-20 18,-20 44,0-3,-20-19,-20 0,-22 21,21-1,22-20,-43 21,143-21,41 0,102-21,-61-39,20-2,-121 41,19 21,-81-20,19 20,-100 41,-19-1,-84 63,22-43,-83-39,63 80,-2-80,82 39,62-39,121-83,21-19,41 0,39-20,-161 101,60-21,-102 62,-39-1,-21-19,-41-21,20 60,-20-60,41 0,-22 0,63 0,20 0,40-19,102-2,20-60,42 40,-22 22,163-24,-182-17,-22 60,22 0,-123 0,-80 0,-83 41,-41 21,22-43,-81 43,100-43,40 22,246-61,-40-1,-3-19,24-1,-24 22,-59 19,-20 0,-83 0,-100 0,-41 19,-2-19,-98 102,139-102,104 20,19-20,20 21,62-21,102 0,-41-62,80 62,-142-19,-19 19,-42 40,-60-20,-101 61,59-81,-18 62,39-62,42 40,-2 1,21-41,144-21,119-39,-18-2,-22 2,-39 19,-62 20,-60 2,-1 19,-163 0,62 0,-82 40,-20 20,-60-60,100 62,21-62,103 0,-3 0,44 0,119-40,23 18,79-38,-19-42,-123 83,103-3,-144 22,-38 0,18 0,-142 0,-82 62,-59-62,81 20,-62 20,102-40,81 21,82-21,81 0,20-81,42 41,-103 40,20-43,-61 24,-40 38,-60 43,-62-41,-20-1,-42 41,84-1,78-60,1 0,83 0,100-19,1-43,-61 43,41-84,-83 82,-39 21,-2 0,-79 103,-83-22,22-19,-22 19,2-21,60 23,-43-64,2-19,103 21,-2-21,21-21,0-19,0 20,-20 20,-20 0,19 0,-20 0,1 20,40-61,61-21,20 2,41-2,62-59,-84 61,2 38,-61-18,0 19,-63 42,-59-2,-40 2,-63 82,22-63,-22 20,-18 2,-22-21,-20 61,-61-82,102 20,0-40,163 0,-22 0,43 0,19-81,141-41,42 41,1-21,-3 20,3-20,-123 61,-1 22,-38 19,38 0,-18 0,18 0,-20 0,82 19,-41 43,22-21,18 21,-80-62,40 19,-81 22,-101-20,-41-2,20 22,60-1,-19 1,62-20,19-1,0 1,0-2,40-19,20 0,42 0,20-40,-20-1,-1 22,-60-22,-20 20,-2 1,-100 20,-81 41,-1-41,61 19,2 3,100-3,40-19,61 0,-40 0,42-19,-43-22,1 20,-20 1,-82 20,1 0,-1 0,142 0,1 0,20 0,-60 0,-22 0,-20 0,-40 0,-42 0,22 0,-22 0,22 20,61-20,79 0,-57 0,17-20,-20 20,1 0,-20 0,19 0,-101 0,-20 0,-41 0,41 60,0-38,-1-3,21 22,41-41,80 0,62 0,-20-20,-21-1,22-39,-3 60,-38-21,-43 21,3 0,-22 21,0 20,-103-1,-18-40,80 20,0 1,82-21,61 0,20 0,-21-21,-80 21,19 0,1 0,-20 0,-42 0,-81 61,42-41,-2 22,21-42,82 0,21 0,19-62,-20 1,-1 41,-38-1,-22 2,-62 59,2 20,-42 2,40 0,-79-22,79 1,43-22,38-19,83 0,39-121,-38 39,-42 42,40-1,-60-40,-123 141,-39-39,-1 60,60-40,22-20,20-1,40 1,82-42,-42-61,42 42,20-82,-81 60,-41 43,0-2,-20 21,-61 40,60-19,-20 20,-40 0,81-22,81-19,41 0,0 0,-61 0,21-60,-42-21,1 40,-20 20,-21 2,-41 19,-20 40,20 20,20-39,-39 39,39 2,21-42,0 1,0-2,21-19,-2 0,2 0,-21-19,0-2,-21 21,-60 0,62 0,-22 0,-40 40,81-19,-123-1,41 1,-59 60,-42-60,-61 20,61 19,61-39,1-21,80 0,0 0,101-21,83 2,-2-63,-38 61,18-19,-18 20,-63 20,41 0,-59 0,-3 0,2-21,-21 0,-40 21,-3 0,-38 0,-19 0,-22 21,101 0,1-1,20 1,20-21,82 0,-21 0,0-41,41-42,-101 64,39-22,-39 1,-42 40,-19 0,-42 0,-20 0,-20 0,103 19,-22 2,41-1,60-20,-19 0,61 0,-42-60,-17 38,-24 22,-38 0,-84 22,63-3,-41 2,40-1,20 1,42-2,20-19,59 0,-79-19,39 19,-100 0,-1 19,22 2,-2-1,82-61,-41 22,63-2,-64-20,-38 62,-3 39,1-19,2-20,19 0,19-21,2 0,1 0,-22 0</inkml:trace>
</inkml:ink>
</file>

<file path=ppt/ink/ink6.xml><?xml version="1.0" encoding="utf-8"?>
<inkml:ink xmlns:inkml="http://www.w3.org/2003/InkML">
  <inkml:definitions>
    <inkml:context xml:id="ctx0">
      <inkml:inkSource xml:id="inkSrc0">
        <inkml:traceFormat>
          <inkml:channel name="X" type="integer" units="cm"/>
          <inkml:channel name="Y" type="integer" units="cm"/>
        </inkml:traceFormat>
        <inkml:channelProperties>
          <inkml:channelProperty channel="X" name="resolution" value="28.34646" units="1/cm"/>
          <inkml:channelProperty channel="Y" name="resolution" value="28.34646" units="1/cm"/>
        </inkml:channelProperties>
      </inkml:inkSource>
      <inkml:timestamp xml:id="ts0" timeString="2024-01-22T06:45:56.526"/>
    </inkml:context>
    <inkml:brush xml:id="br0">
      <inkml:brushProperty name="width" value="0.05292" units="cm"/>
      <inkml:brushProperty name="height" value="0.05292" units="cm"/>
      <inkml:brushProperty name="color" value="#FFFFFF"/>
    </inkml:brush>
  </inkml:definitions>
  <inkml:trace contextRef="#ctx0" brushRef="#br0">13966 3376,'-21'-40,"21"17,0-17,0 20,-20-1,-1 42,21 20,-20 1,-1-23,21 2,0 20,0-22,0-19</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427" cy="511731"/>
          </a:xfrm>
          <a:prstGeom prst="rect">
            <a:avLst/>
          </a:prstGeom>
        </p:spPr>
        <p:txBody>
          <a:bodyPr vert="horz" lIns="99075" tIns="49538" rIns="99075" bIns="49538" rtlCol="0"/>
          <a:lstStyle>
            <a:lvl1pPr algn="l">
              <a:defRPr sz="1300"/>
            </a:lvl1pPr>
          </a:lstStyle>
          <a:p>
            <a:endParaRPr lang="zh-CN" altLang="en-US"/>
          </a:p>
        </p:txBody>
      </p:sp>
      <p:sp>
        <p:nvSpPr>
          <p:cNvPr id="3" name="日期占位符 2"/>
          <p:cNvSpPr>
            <a:spLocks noGrp="1"/>
          </p:cNvSpPr>
          <p:nvPr>
            <p:ph type="dt" idx="1"/>
          </p:nvPr>
        </p:nvSpPr>
        <p:spPr>
          <a:xfrm>
            <a:off x="4023992" y="0"/>
            <a:ext cx="3078427" cy="511731"/>
          </a:xfrm>
          <a:prstGeom prst="rect">
            <a:avLst/>
          </a:prstGeom>
        </p:spPr>
        <p:txBody>
          <a:bodyPr vert="horz" lIns="99075" tIns="49538" rIns="99075" bIns="49538" rtlCol="0"/>
          <a:lstStyle>
            <a:lvl1pPr algn="r">
              <a:defRPr sz="1300"/>
            </a:lvl1pPr>
          </a:lstStyle>
          <a:p>
            <a:fld id="{A3E0D183-6031-4C32-B44B-14746A336CF0}" type="datetimeFigureOut">
              <a:rPr lang="zh-CN" altLang="en-US" smtClean="0"/>
              <a:pPr/>
              <a:t>2024/9/23</a:t>
            </a:fld>
            <a:endParaRPr lang="zh-CN" altLang="en-US"/>
          </a:p>
        </p:txBody>
      </p:sp>
      <p:sp>
        <p:nvSpPr>
          <p:cNvPr id="4" name="幻灯片图像占位符 3"/>
          <p:cNvSpPr>
            <a:spLocks noGrp="1" noRot="1" noChangeAspect="1"/>
          </p:cNvSpPr>
          <p:nvPr>
            <p:ph type="sldImg" idx="2"/>
          </p:nvPr>
        </p:nvSpPr>
        <p:spPr>
          <a:xfrm>
            <a:off x="142875" y="768350"/>
            <a:ext cx="6818313" cy="3836988"/>
          </a:xfrm>
          <a:prstGeom prst="rect">
            <a:avLst/>
          </a:prstGeom>
          <a:noFill/>
          <a:ln w="12700">
            <a:solidFill>
              <a:prstClr val="black"/>
            </a:solidFill>
          </a:ln>
        </p:spPr>
        <p:txBody>
          <a:bodyPr vert="horz" lIns="99075" tIns="49538" rIns="99075" bIns="49538" rtlCol="0" anchor="ctr"/>
          <a:lstStyle/>
          <a:p>
            <a:endParaRPr lang="zh-CN" altLang="en-US"/>
          </a:p>
        </p:txBody>
      </p:sp>
      <p:sp>
        <p:nvSpPr>
          <p:cNvPr id="5" name="备注占位符 4"/>
          <p:cNvSpPr>
            <a:spLocks noGrp="1"/>
          </p:cNvSpPr>
          <p:nvPr>
            <p:ph type="body" sz="quarter" idx="3"/>
          </p:nvPr>
        </p:nvSpPr>
        <p:spPr>
          <a:xfrm>
            <a:off x="710407" y="4861441"/>
            <a:ext cx="5683250" cy="4605576"/>
          </a:xfrm>
          <a:prstGeom prst="rect">
            <a:avLst/>
          </a:prstGeom>
        </p:spPr>
        <p:txBody>
          <a:bodyPr vert="horz" lIns="99075" tIns="49538" rIns="99075" bIns="49538"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106"/>
            <a:ext cx="3078427" cy="511731"/>
          </a:xfrm>
          <a:prstGeom prst="rect">
            <a:avLst/>
          </a:prstGeom>
        </p:spPr>
        <p:txBody>
          <a:bodyPr vert="horz" lIns="99075" tIns="49538" rIns="99075" bIns="49538" rtlCol="0" anchor="b"/>
          <a:lstStyle>
            <a:lvl1pPr algn="l">
              <a:defRPr sz="1300"/>
            </a:lvl1pPr>
          </a:lstStyle>
          <a:p>
            <a:endParaRPr lang="zh-CN" altLang="en-US"/>
          </a:p>
        </p:txBody>
      </p:sp>
      <p:sp>
        <p:nvSpPr>
          <p:cNvPr id="7" name="灯片编号占位符 6"/>
          <p:cNvSpPr>
            <a:spLocks noGrp="1"/>
          </p:cNvSpPr>
          <p:nvPr>
            <p:ph type="sldNum" sz="quarter" idx="5"/>
          </p:nvPr>
        </p:nvSpPr>
        <p:spPr>
          <a:xfrm>
            <a:off x="4023992" y="9721106"/>
            <a:ext cx="3078427" cy="511731"/>
          </a:xfrm>
          <a:prstGeom prst="rect">
            <a:avLst/>
          </a:prstGeom>
        </p:spPr>
        <p:txBody>
          <a:bodyPr vert="horz" lIns="99075" tIns="49538" rIns="99075" bIns="49538" rtlCol="0" anchor="b"/>
          <a:lstStyle>
            <a:lvl1pPr algn="r">
              <a:defRPr sz="1300"/>
            </a:lvl1pPr>
          </a:lstStyle>
          <a:p>
            <a:fld id="{03A1DF17-A28C-4D46-829F-D8D110C09314}" type="slidenum">
              <a:rPr lang="zh-CN" altLang="en-US" smtClean="0"/>
              <a:pPr/>
              <a:t>‹#›</a:t>
            </a:fld>
            <a:endParaRPr lang="zh-CN" altLang="en-US"/>
          </a:p>
        </p:txBody>
      </p:sp>
    </p:spTree>
    <p:extLst>
      <p:ext uri="{BB962C8B-B14F-4D97-AF65-F5344CB8AC3E}">
        <p14:creationId xmlns:p14="http://schemas.microsoft.com/office/powerpoint/2010/main" val="29194622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03A1DF17-A28C-4D46-829F-D8D110C09314}" type="slidenum">
              <a:rPr lang="zh-CN" altLang="en-US" smtClean="0"/>
              <a:pPr/>
              <a:t>1</a:t>
            </a:fld>
            <a:endParaRPr lang="zh-CN" altLang="en-US"/>
          </a:p>
        </p:txBody>
      </p:sp>
    </p:spTree>
    <p:extLst>
      <p:ext uri="{BB962C8B-B14F-4D97-AF65-F5344CB8AC3E}">
        <p14:creationId xmlns:p14="http://schemas.microsoft.com/office/powerpoint/2010/main" val="1572880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03A1DF17-A28C-4D46-829F-D8D110C09314}" type="slidenum">
              <a:rPr lang="zh-CN" altLang="en-US" smtClean="0"/>
              <a:pPr/>
              <a:t>2</a:t>
            </a:fld>
            <a:endParaRPr lang="zh-CN" altLang="en-US"/>
          </a:p>
        </p:txBody>
      </p:sp>
    </p:spTree>
    <p:extLst>
      <p:ext uri="{BB962C8B-B14F-4D97-AF65-F5344CB8AC3E}">
        <p14:creationId xmlns:p14="http://schemas.microsoft.com/office/powerpoint/2010/main" val="2612588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21308" y="1718148"/>
            <a:ext cx="10363200" cy="1470025"/>
          </a:xfrm>
        </p:spPr>
        <p:txBody>
          <a:bodyPr>
            <a:noAutofit/>
          </a:bodyPr>
          <a:lstStyle>
            <a:lvl1pPr>
              <a:defRPr lang="zh-CN" altLang="en-US" sz="6600" b="1" kern="1200" dirty="0">
                <a:solidFill>
                  <a:srgbClr val="3366FF"/>
                </a:solidFill>
                <a:effectLst>
                  <a:outerShdw blurRad="38100" dist="38100" dir="2700000" algn="tl">
                    <a:srgbClr val="000000">
                      <a:alpha val="43137"/>
                    </a:srgbClr>
                  </a:outerShdw>
                  <a:reflection blurRad="25400" stA="30000" endPos="30000" dist="50800" dir="5400000" sy="-100000" algn="bl" rotWithShape="0"/>
                </a:effectLst>
                <a:latin typeface="微软雅黑" pitchFamily="34" charset="-122"/>
                <a:ea typeface="微软雅黑" pitchFamily="34" charset="-122"/>
                <a:cs typeface="+mn-cs"/>
              </a:defRPr>
            </a:lvl1pPr>
          </a:lstStyle>
          <a:p>
            <a:r>
              <a:rPr lang="zh-CN" altLang="en-US" dirty="0"/>
              <a:t>单击此处编辑母版标题样式</a:t>
            </a:r>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dirty="0"/>
              <a:t>单击此处编辑母版副标题样式</a:t>
            </a:r>
          </a:p>
        </p:txBody>
      </p:sp>
      <p:sp>
        <p:nvSpPr>
          <p:cNvPr id="4" name="日期占位符 3"/>
          <p:cNvSpPr>
            <a:spLocks noGrp="1"/>
          </p:cNvSpPr>
          <p:nvPr>
            <p:ph type="dt" sz="half" idx="10"/>
          </p:nvPr>
        </p:nvSpPr>
        <p:spPr>
          <a:xfrm>
            <a:off x="335360" y="6448251"/>
            <a:ext cx="2844800" cy="365125"/>
          </a:xfrm>
          <a:prstGeom prst="rect">
            <a:avLst/>
          </a:prstGeom>
        </p:spPr>
        <p:txBody>
          <a:bodyPr/>
          <a:lstStyle/>
          <a:p>
            <a:fld id="{01082C17-025B-44F1-BE57-DC06E76BD02B}" type="datetime1">
              <a:rPr lang="zh-CN" altLang="en-US" smtClean="0"/>
              <a:t>2024/9/23</a:t>
            </a:fld>
            <a:endParaRPr lang="zh-CN" altLang="en-US" dirty="0"/>
          </a:p>
        </p:txBody>
      </p:sp>
      <p:sp>
        <p:nvSpPr>
          <p:cNvPr id="6" name="灯片编号占位符 5"/>
          <p:cNvSpPr>
            <a:spLocks noGrp="1"/>
          </p:cNvSpPr>
          <p:nvPr>
            <p:ph type="sldNum" sz="quarter" idx="12"/>
          </p:nvPr>
        </p:nvSpPr>
        <p:spPr>
          <a:xfrm>
            <a:off x="9011840" y="6448251"/>
            <a:ext cx="2844800" cy="365125"/>
          </a:xfrm>
          <a:prstGeom prst="rect">
            <a:avLst/>
          </a:prstGeom>
        </p:spPr>
        <p:txBody>
          <a:bodyPr/>
          <a:lstStyle>
            <a:lvl1pPr algn="r">
              <a:defRPr b="0"/>
            </a:lvl1pPr>
          </a:lstStyle>
          <a:p>
            <a:fld id="{F15E9139-A00B-4B2A-98A6-095DC08F1345}" type="slidenum">
              <a:rPr lang="zh-CN" altLang="en-US" smtClean="0"/>
              <a:pPr/>
              <a:t>‹#›</a:t>
            </a:fld>
            <a:endParaRPr lang="zh-CN" altLang="en-US"/>
          </a:p>
        </p:txBody>
      </p:sp>
      <p:sp>
        <p:nvSpPr>
          <p:cNvPr id="8" name="矩形 7"/>
          <p:cNvSpPr/>
          <p:nvPr userDrawn="1"/>
        </p:nvSpPr>
        <p:spPr>
          <a:xfrm>
            <a:off x="0" y="6309320"/>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9" name="矩形 8"/>
          <p:cNvSpPr/>
          <p:nvPr userDrawn="1"/>
        </p:nvSpPr>
        <p:spPr>
          <a:xfrm>
            <a:off x="2476476" y="6309320"/>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0" name="矩形 9"/>
          <p:cNvSpPr/>
          <p:nvPr userDrawn="1"/>
        </p:nvSpPr>
        <p:spPr>
          <a:xfrm>
            <a:off x="-1" y="0"/>
            <a:ext cx="12192000" cy="216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1" name="矩形 10"/>
          <p:cNvSpPr/>
          <p:nvPr userDrawn="1"/>
        </p:nvSpPr>
        <p:spPr>
          <a:xfrm>
            <a:off x="9239272" y="-2"/>
            <a:ext cx="2952728" cy="216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17917917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3" name="内容占位符 2"/>
          <p:cNvSpPr>
            <a:spLocks noGrp="1"/>
          </p:cNvSpPr>
          <p:nvPr>
            <p:ph idx="1"/>
          </p:nvPr>
        </p:nvSpPr>
        <p:spPr>
          <a:xfrm>
            <a:off x="609600" y="1285861"/>
            <a:ext cx="10972800" cy="4840303"/>
          </a:xfrm>
        </p:spPr>
        <p:txBody>
          <a:bodyPr/>
          <a:lstStyle>
            <a:lvl1pPr>
              <a:lnSpc>
                <a:spcPct val="110000"/>
              </a:lnSpc>
              <a:spcBef>
                <a:spcPts val="0"/>
              </a:spcBef>
              <a:spcAft>
                <a:spcPts val="1000"/>
              </a:spcAft>
              <a:buClr>
                <a:srgbClr val="FFC000"/>
              </a:buClr>
              <a:buSzPct val="80000"/>
              <a:buFont typeface="Wingdings" pitchFamily="2" charset="2"/>
              <a:buChar char="n"/>
              <a:defRPr sz="2800" b="0" baseline="0">
                <a:latin typeface="Arial" panose="020B0604020202020204" pitchFamily="34" charset="0"/>
                <a:ea typeface="微软雅黑" pitchFamily="34" charset="-122"/>
              </a:defRPr>
            </a:lvl1pPr>
            <a:lvl2pPr>
              <a:defRPr sz="2400" baseline="0">
                <a:latin typeface="Arial" panose="020B0604020202020204" pitchFamily="34" charset="0"/>
                <a:ea typeface="微软雅黑" pitchFamily="34" charset="-122"/>
              </a:defRPr>
            </a:lvl2pPr>
            <a:lvl3pPr>
              <a:defRPr baseline="0"/>
            </a:lvl3pPr>
            <a:lvl4pPr>
              <a:defRPr baseline="0"/>
            </a:lvl4pPr>
            <a:lvl5pPr>
              <a:defRPr baseline="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a:xfrm>
            <a:off x="335360" y="6448251"/>
            <a:ext cx="2844800" cy="365125"/>
          </a:xfrm>
          <a:prstGeom prst="rect">
            <a:avLst/>
          </a:prstGeom>
        </p:spPr>
        <p:txBody>
          <a:bodyPr/>
          <a:lstStyle/>
          <a:p>
            <a:fld id="{97D0C212-7161-4C52-9319-4EBC86D2F962}" type="datetime1">
              <a:rPr lang="zh-CN" altLang="en-US" smtClean="0"/>
              <a:t>2024/9/23</a:t>
            </a:fld>
            <a:endParaRPr lang="zh-CN" altLang="en-US"/>
          </a:p>
        </p:txBody>
      </p:sp>
      <p:sp>
        <p:nvSpPr>
          <p:cNvPr id="15" name="矩形 14"/>
          <p:cNvSpPr/>
          <p:nvPr userDrawn="1"/>
        </p:nvSpPr>
        <p:spPr>
          <a:xfrm>
            <a:off x="0" y="6309320"/>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矩形 15"/>
          <p:cNvSpPr/>
          <p:nvPr userDrawn="1"/>
        </p:nvSpPr>
        <p:spPr>
          <a:xfrm>
            <a:off x="2476476" y="6309320"/>
            <a:ext cx="9715525" cy="108000"/>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矩形 17"/>
          <p:cNvSpPr/>
          <p:nvPr userDrawn="1"/>
        </p:nvSpPr>
        <p:spPr>
          <a:xfrm>
            <a:off x="-1" y="937526"/>
            <a:ext cx="12192000" cy="10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3" name="矩形 22"/>
          <p:cNvSpPr/>
          <p:nvPr userDrawn="1"/>
        </p:nvSpPr>
        <p:spPr>
          <a:xfrm>
            <a:off x="0" y="0"/>
            <a:ext cx="285709" cy="91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6" name="灯片编号占位符 5"/>
          <p:cNvSpPr>
            <a:spLocks noGrp="1"/>
          </p:cNvSpPr>
          <p:nvPr>
            <p:ph type="sldNum" sz="quarter" idx="12"/>
          </p:nvPr>
        </p:nvSpPr>
        <p:spPr>
          <a:xfrm>
            <a:off x="9011840" y="6448251"/>
            <a:ext cx="2844800" cy="365125"/>
          </a:xfrm>
          <a:prstGeom prst="rect">
            <a:avLst/>
          </a:prstGeom>
        </p:spPr>
        <p:txBody>
          <a:bodyPr/>
          <a:lstStyle>
            <a:lvl1pPr>
              <a:defRPr b="0"/>
            </a:lvl1pPr>
          </a:lstStyle>
          <a:p>
            <a:pPr algn="r"/>
            <a:fld id="{F15E9139-A00B-4B2A-98A6-095DC08F1345}" type="slidenum">
              <a:rPr lang="zh-CN" altLang="en-US" smtClean="0"/>
              <a:pPr algn="r"/>
              <a:t>‹#›</a:t>
            </a:fld>
            <a:endParaRPr lang="zh-CN" altLang="en-US" dirty="0"/>
          </a:p>
        </p:txBody>
      </p:sp>
      <p:sp>
        <p:nvSpPr>
          <p:cNvPr id="12" name="标题占位符 1"/>
          <p:cNvSpPr>
            <a:spLocks noGrp="1"/>
          </p:cNvSpPr>
          <p:nvPr>
            <p:ph type="title"/>
          </p:nvPr>
        </p:nvSpPr>
        <p:spPr>
          <a:xfrm>
            <a:off x="609600" y="25009"/>
            <a:ext cx="10972800" cy="883901"/>
          </a:xfrm>
          <a:prstGeom prst="rect">
            <a:avLst/>
          </a:prstGeom>
        </p:spPr>
        <p:txBody>
          <a:bodyPr vert="horz" lIns="91440" tIns="45720" rIns="91440" bIns="45720" rtlCol="0" anchor="ctr">
            <a:normAutofit/>
          </a:bodyPr>
          <a:lstStyle>
            <a:lvl1pPr>
              <a:defRPr sz="3600" b="1">
                <a:solidFill>
                  <a:srgbClr val="C00000"/>
                </a:solidFill>
                <a:latin typeface="Microsoft YaHei UI" panose="020B0503020204020204" pitchFamily="34" charset="-122"/>
                <a:ea typeface="Microsoft YaHei UI" panose="020B0503020204020204" pitchFamily="34" charset="-122"/>
              </a:defRPr>
            </a:lvl1pPr>
          </a:lstStyle>
          <a:p>
            <a:r>
              <a:rPr lang="zh-CN" altLang="en-US" dirty="0"/>
              <a:t>单击此处编辑母版标题样式</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ltLang="zh-CN"/>
              <a:t>Click to edit Master subtitle style</a:t>
            </a:r>
            <a:endParaRPr lang="zh-CN" alt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lvl1pPr algn="r">
              <a:defRPr b="0"/>
            </a:lvl1pPr>
          </a:lstStyle>
          <a:p>
            <a:fld id="{27F552FA-C358-4F70-9CE8-3E41459FCE36}" type="slidenum">
              <a:rPr lang="zh-CN" altLang="en-US" smtClean="0"/>
              <a:pPr/>
              <a:t>‹#›</a:t>
            </a:fld>
            <a:endParaRPr lang="zh-CN" altLang="en-US"/>
          </a:p>
        </p:txBody>
      </p:sp>
      <p:sp>
        <p:nvSpPr>
          <p:cNvPr id="7" name="Title 6"/>
          <p:cNvSpPr>
            <a:spLocks noGrp="1"/>
          </p:cNvSpPr>
          <p:nvPr>
            <p:ph type="title"/>
          </p:nvPr>
        </p:nvSpPr>
        <p:spPr/>
        <p:txBody>
          <a:bodyPr/>
          <a:lstStyle/>
          <a:p>
            <a:r>
              <a:rPr lang="en-US" altLang="zh-CN" dirty="0"/>
              <a:t>Click to edit Master title style</a:t>
            </a:r>
            <a:endParaRPr lang="zh-CN" altLang="en-US" dirty="0"/>
          </a:p>
        </p:txBody>
      </p:sp>
      <p:sp>
        <p:nvSpPr>
          <p:cNvPr id="8" name="日期占位符 3">
            <a:extLst>
              <a:ext uri="{FF2B5EF4-FFF2-40B4-BE49-F238E27FC236}">
                <a16:creationId xmlns:a16="http://schemas.microsoft.com/office/drawing/2014/main" id="{50C6D00B-C2FD-4502-BD3A-EBE336F18E4E}"/>
              </a:ext>
            </a:extLst>
          </p:cNvPr>
          <p:cNvSpPr>
            <a:spLocks noGrp="1"/>
          </p:cNvSpPr>
          <p:nvPr>
            <p:ph type="dt" sz="half" idx="10"/>
          </p:nvPr>
        </p:nvSpPr>
        <p:spPr>
          <a:xfrm>
            <a:off x="335360" y="6448251"/>
            <a:ext cx="2844800" cy="365125"/>
          </a:xfrm>
          <a:prstGeom prst="rect">
            <a:avLst/>
          </a:prstGeom>
        </p:spPr>
        <p:txBody>
          <a:bodyPr/>
          <a:lstStyle/>
          <a:p>
            <a:fld id="{97D0C212-7161-4C52-9319-4EBC86D2F962}" type="datetime1">
              <a:rPr lang="zh-CN" altLang="en-US" smtClean="0"/>
              <a:t>2024/9/23</a:t>
            </a:fld>
            <a:endParaRPr lang="zh-CN" altLang="en-US"/>
          </a:p>
        </p:txBody>
      </p:sp>
    </p:spTree>
    <p:extLst>
      <p:ext uri="{BB962C8B-B14F-4D97-AF65-F5344CB8AC3E}">
        <p14:creationId xmlns:p14="http://schemas.microsoft.com/office/powerpoint/2010/main" val="68967563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矩形 4"/>
          <p:cNvSpPr/>
          <p:nvPr userDrawn="1"/>
        </p:nvSpPr>
        <p:spPr>
          <a:xfrm>
            <a:off x="1919536" y="6444044"/>
            <a:ext cx="9001000" cy="369332"/>
          </a:xfrm>
          <a:prstGeom prst="rect">
            <a:avLst/>
          </a:prstGeom>
        </p:spPr>
        <p:txBody>
          <a:bodyPr wrap="square">
            <a:spAutoFit/>
          </a:bodyPr>
          <a:lstStyle/>
          <a:p>
            <a:pPr algn="ctr"/>
            <a:r>
              <a:rPr lang="en-US" altLang="zh-CN" dirty="0"/>
              <a:t>2</a:t>
            </a:r>
            <a:r>
              <a:rPr lang="en-US" altLang="zh-CN" baseline="30000" dirty="0"/>
              <a:t>nd</a:t>
            </a:r>
            <a:r>
              <a:rPr lang="en-US" altLang="zh-CN" dirty="0"/>
              <a:t> Workshop on Efficient RF sources.  23-25 September 2024, Toledo, Spain</a:t>
            </a:r>
          </a:p>
        </p:txBody>
      </p:sp>
      <p:pic>
        <p:nvPicPr>
          <p:cNvPr id="4" name="图片 3">
            <a:extLst>
              <a:ext uri="{FF2B5EF4-FFF2-40B4-BE49-F238E27FC236}">
                <a16:creationId xmlns:a16="http://schemas.microsoft.com/office/drawing/2014/main" id="{74362CF0-42FC-4703-85F0-9C66B87567F6}"/>
              </a:ext>
            </a:extLst>
          </p:cNvPr>
          <p:cNvPicPr>
            <a:picLocks noChangeAspect="1"/>
          </p:cNvPicPr>
          <p:nvPr userDrawn="1"/>
        </p:nvPicPr>
        <p:blipFill>
          <a:blip r:embed="rId5"/>
          <a:stretch>
            <a:fillRect/>
          </a:stretch>
        </p:blipFill>
        <p:spPr>
          <a:xfrm>
            <a:off x="10140910" y="0"/>
            <a:ext cx="2051090" cy="980727"/>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50" r:id="rId2"/>
    <p:sldLayoutId id="2147483674" r:id="rId3"/>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21.emf"/><Relationship Id="rId13" Type="http://schemas.openxmlformats.org/officeDocument/2006/relationships/customXml" Target="../ink/ink5.xml"/><Relationship Id="rId3" Type="http://schemas.openxmlformats.org/officeDocument/2006/relationships/slideLayout" Target="../slideLayouts/slideLayout2.xml"/><Relationship Id="rId7" Type="http://schemas.openxmlformats.org/officeDocument/2006/relationships/customXml" Target="../ink/ink2.xml"/><Relationship Id="rId12" Type="http://schemas.openxmlformats.org/officeDocument/2006/relationships/image" Target="../media/image23.emf"/><Relationship Id="rId2" Type="http://schemas.openxmlformats.org/officeDocument/2006/relationships/tags" Target="../tags/tag2.xml"/><Relationship Id="rId16" Type="http://schemas.openxmlformats.org/officeDocument/2006/relationships/image" Target="../media/image25.emf"/><Relationship Id="rId1" Type="http://schemas.openxmlformats.org/officeDocument/2006/relationships/tags" Target="../tags/tag1.xml"/><Relationship Id="rId6" Type="http://schemas.openxmlformats.org/officeDocument/2006/relationships/image" Target="../media/image20.emf"/><Relationship Id="rId11" Type="http://schemas.openxmlformats.org/officeDocument/2006/relationships/customXml" Target="../ink/ink4.xml"/><Relationship Id="rId15" Type="http://schemas.openxmlformats.org/officeDocument/2006/relationships/customXml" Target="../ink/ink6.xml"/><Relationship Id="rId10" Type="http://schemas.openxmlformats.org/officeDocument/2006/relationships/image" Target="../media/image22.emf"/><Relationship Id="rId4" Type="http://schemas.openxmlformats.org/officeDocument/2006/relationships/customXml" Target="../ink/ink1.xml"/><Relationship Id="rId9" Type="http://schemas.openxmlformats.org/officeDocument/2006/relationships/customXml" Target="../ink/ink3.xml"/><Relationship Id="rId14" Type="http://schemas.openxmlformats.org/officeDocument/2006/relationships/image" Target="../media/image24.emf"/></Relationships>
</file>

<file path=ppt/slides/_rels/slide26.xml.rels><?xml version="1.0" encoding="UTF-8" standalone="yes"?>
<Relationships xmlns="http://schemas.openxmlformats.org/package/2006/relationships"><Relationship Id="rId8" Type="http://schemas.openxmlformats.org/officeDocument/2006/relationships/image" Target="../media/image23.jpeg"/><Relationship Id="rId3" Type="http://schemas.openxmlformats.org/officeDocument/2006/relationships/slideLayout" Target="../slideLayouts/slideLayout2.xml"/><Relationship Id="rId7" Type="http://schemas.openxmlformats.org/officeDocument/2006/relationships/image" Target="../media/image22.jpeg"/><Relationship Id="rId12" Type="http://schemas.openxmlformats.org/officeDocument/2006/relationships/image" Target="../media/image27.jpe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image" Target="../media/image21.jpeg"/><Relationship Id="rId11" Type="http://schemas.openxmlformats.org/officeDocument/2006/relationships/image" Target="../media/image26.jpeg"/><Relationship Id="rId5" Type="http://schemas.openxmlformats.org/officeDocument/2006/relationships/image" Target="../media/image20.jpeg"/><Relationship Id="rId10" Type="http://schemas.openxmlformats.org/officeDocument/2006/relationships/image" Target="../media/image25.jpeg"/><Relationship Id="rId4" Type="http://schemas.openxmlformats.org/officeDocument/2006/relationships/image" Target="../media/image19.png"/><Relationship Id="rId9" Type="http://schemas.openxmlformats.org/officeDocument/2006/relationships/image" Target="../media/image24.jpeg"/></Relationships>
</file>

<file path=ppt/slides/_rels/slide27.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2.xml"/><Relationship Id="rId1" Type="http://schemas.openxmlformats.org/officeDocument/2006/relationships/tags" Target="../tags/tag5.xml"/><Relationship Id="rId5" Type="http://schemas.openxmlformats.org/officeDocument/2006/relationships/image" Target="../media/image31.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168431" y="5750443"/>
            <a:ext cx="3711121" cy="702893"/>
          </a:xfrm>
          <a:prstGeom prst="rect">
            <a:avLst/>
          </a:prstGeom>
        </p:spPr>
      </p:pic>
      <p:pic>
        <p:nvPicPr>
          <p:cNvPr id="4" name="图片 3">
            <a:extLst>
              <a:ext uri="{FF2B5EF4-FFF2-40B4-BE49-F238E27FC236}">
                <a16:creationId xmlns:a16="http://schemas.microsoft.com/office/drawing/2014/main" id="{EDEB7CFF-DCF2-4135-9F55-EC080F2331F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9336359" y="0"/>
            <a:ext cx="2848185" cy="1198854"/>
          </a:xfrm>
          <a:prstGeom prst="rect">
            <a:avLst/>
          </a:prstGeom>
        </p:spPr>
      </p:pic>
      <p:pic>
        <p:nvPicPr>
          <p:cNvPr id="8" name="图片 3" descr="8d5d924e275b0c7f58feed1244176003">
            <a:extLst>
              <a:ext uri="{FF2B5EF4-FFF2-40B4-BE49-F238E27FC236}">
                <a16:creationId xmlns:a16="http://schemas.microsoft.com/office/drawing/2014/main" id="{212A30F5-5C8C-4367-92EC-B6EA4CC4C396}"/>
              </a:ext>
            </a:extLst>
          </p:cNvPr>
          <p:cNvPicPr>
            <a:picLocks noChangeAspect="1"/>
          </p:cNvPicPr>
          <p:nvPr/>
        </p:nvPicPr>
        <p:blipFill rotWithShape="1">
          <a:blip r:embed="rId5">
            <a:extLst>
              <a:ext uri="{28A0092B-C50C-407E-A947-70E740481C1C}">
                <a14:useLocalDpi xmlns:a14="http://schemas.microsoft.com/office/drawing/2010/main"/>
              </a:ext>
            </a:extLst>
          </a:blip>
          <a:srcRect/>
          <a:stretch/>
        </p:blipFill>
        <p:spPr>
          <a:xfrm>
            <a:off x="7456" y="-13938"/>
            <a:ext cx="12177088" cy="2115802"/>
          </a:xfrm>
          <a:prstGeom prst="rect">
            <a:avLst/>
          </a:prstGeom>
        </p:spPr>
      </p:pic>
      <p:pic>
        <p:nvPicPr>
          <p:cNvPr id="10" name="Picture 2" descr="C:\Users\Administrator\Desktop\11112.png">
            <a:extLst>
              <a:ext uri="{FF2B5EF4-FFF2-40B4-BE49-F238E27FC236}">
                <a16:creationId xmlns:a16="http://schemas.microsoft.com/office/drawing/2014/main" id="{AD5CDD69-D1FE-42FF-8E5B-69E53CF532D6}"/>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7456" y="-28158"/>
            <a:ext cx="1548428" cy="912600"/>
          </a:xfrm>
          <a:prstGeom prst="rect">
            <a:avLst/>
          </a:prstGeom>
          <a:noFill/>
          <a:extLst>
            <a:ext uri="{909E8E84-426E-40DD-AFC4-6F175D3DCCD1}">
              <a14:hiddenFill xmlns:a14="http://schemas.microsoft.com/office/drawing/2010/main">
                <a:solidFill>
                  <a:srgbClr val="FFFFFF"/>
                </a:solidFill>
              </a14:hiddenFill>
            </a:ext>
          </a:extLst>
        </p:spPr>
      </p:pic>
      <p:sp>
        <p:nvSpPr>
          <p:cNvPr id="6" name="标题 3"/>
          <p:cNvSpPr txBox="1">
            <a:spLocks/>
          </p:cNvSpPr>
          <p:nvPr/>
        </p:nvSpPr>
        <p:spPr>
          <a:xfrm>
            <a:off x="119336" y="2525216"/>
            <a:ext cx="11809312" cy="1326319"/>
          </a:xfrm>
          <a:prstGeom prst="rect">
            <a:avLst/>
          </a:prstGeom>
        </p:spPr>
        <p:txBody>
          <a:bodyPr vert="horz" lIns="68580" tIns="34290" rIns="68580" bIns="34290" rtlCol="0" anchor="ctr">
            <a:noAutofit/>
          </a:bodyPr>
          <a:lstStyle>
            <a:lvl1pPr algn="ctr" defTabSz="914354" rtl="0" eaLnBrk="1" latinLnBrk="0" hangingPunct="1">
              <a:lnSpc>
                <a:spcPct val="90000"/>
              </a:lnSpc>
              <a:spcBef>
                <a:spcPct val="0"/>
              </a:spcBef>
              <a:buNone/>
              <a:defRPr sz="4000" b="1" kern="1200">
                <a:solidFill>
                  <a:schemeClr val="accent1"/>
                </a:solidFill>
                <a:latin typeface="+mj-lt"/>
                <a:ea typeface="+mj-ea"/>
                <a:cs typeface="+mj-cs"/>
              </a:defRPr>
            </a:lvl1pPr>
          </a:lstStyle>
          <a:p>
            <a:r>
              <a:rPr lang="en-US" altLang="zh-CN" sz="6000" dirty="0">
                <a:solidFill>
                  <a:srgbClr val="C00000"/>
                </a:solidFill>
                <a:latin typeface="Microsoft YaHei UI" panose="020B0503020204020204" pitchFamily="34" charset="-122"/>
                <a:ea typeface="Microsoft YaHei UI" panose="020B0503020204020204" pitchFamily="34" charset="-122"/>
              </a:rPr>
              <a:t>RF power sources for CEPC</a:t>
            </a:r>
            <a:endParaRPr lang="zh-CN" altLang="en-US" sz="6000" dirty="0">
              <a:solidFill>
                <a:srgbClr val="C00000"/>
              </a:solidFill>
              <a:latin typeface="Microsoft YaHei UI" panose="020B0503020204020204" pitchFamily="34" charset="-122"/>
              <a:ea typeface="Microsoft YaHei UI" panose="020B0503020204020204" pitchFamily="34" charset="-122"/>
            </a:endParaRPr>
          </a:p>
        </p:txBody>
      </p:sp>
      <p:sp>
        <p:nvSpPr>
          <p:cNvPr id="7" name="文本框 7">
            <a:extLst>
              <a:ext uri="{FF2B5EF4-FFF2-40B4-BE49-F238E27FC236}">
                <a16:creationId xmlns:a16="http://schemas.microsoft.com/office/drawing/2014/main" id="{785816F2-AEF2-4FFE-A0DA-84B4490709A4}"/>
              </a:ext>
            </a:extLst>
          </p:cNvPr>
          <p:cNvSpPr txBox="1"/>
          <p:nvPr/>
        </p:nvSpPr>
        <p:spPr>
          <a:xfrm>
            <a:off x="2704111" y="4811187"/>
            <a:ext cx="6769500" cy="769441"/>
          </a:xfrm>
          <a:prstGeom prst="rect">
            <a:avLst/>
          </a:prstGeom>
          <a:noFill/>
        </p:spPr>
        <p:txBody>
          <a:bodyPr wrap="square" rtlCol="0">
            <a:spAutoFit/>
          </a:bodyPr>
          <a:lstStyle/>
          <a:p>
            <a:pPr algn="ctr"/>
            <a:r>
              <a:rPr lang="en-US" altLang="zh-CN" sz="2800" b="1" dirty="0" err="1">
                <a:latin typeface="Times New Roman" panose="02020603050405020304" pitchFamily="18" charset="0"/>
                <a:ea typeface="微软雅黑" panose="020B0503020204020204" pitchFamily="34" charset="-122"/>
              </a:rPr>
              <a:t>Zusheng</a:t>
            </a:r>
            <a:r>
              <a:rPr lang="en-US" altLang="zh-CN" sz="2800" b="1" dirty="0">
                <a:latin typeface="Times New Roman" panose="02020603050405020304" pitchFamily="18" charset="0"/>
                <a:ea typeface="微软雅黑" panose="020B0503020204020204" pitchFamily="34" charset="-122"/>
              </a:rPr>
              <a:t> Zhou</a:t>
            </a:r>
          </a:p>
          <a:p>
            <a:pPr algn="ctr"/>
            <a:r>
              <a:rPr lang="en-US" altLang="zh-CN" sz="1600" b="1" dirty="0">
                <a:latin typeface="Times New Roman" panose="02020603050405020304" pitchFamily="18" charset="0"/>
                <a:ea typeface="微软雅黑" panose="020B0503020204020204" pitchFamily="34" charset="-122"/>
              </a:rPr>
              <a:t>On behalf of CEPC klystron R&amp;D team</a:t>
            </a:r>
          </a:p>
        </p:txBody>
      </p:sp>
      <p:sp>
        <p:nvSpPr>
          <p:cNvPr id="9" name="TextBox 8"/>
          <p:cNvSpPr txBox="1"/>
          <p:nvPr/>
        </p:nvSpPr>
        <p:spPr>
          <a:xfrm>
            <a:off x="635" y="6453336"/>
            <a:ext cx="12191365" cy="369332"/>
          </a:xfrm>
          <a:prstGeom prst="rect">
            <a:avLst/>
          </a:prstGeom>
          <a:solidFill>
            <a:schemeClr val="accent1"/>
          </a:solidFill>
        </p:spPr>
        <p:txBody>
          <a:bodyPr wrap="square" rtlCol="0">
            <a:spAutoFit/>
          </a:bodyPr>
          <a:lstStyle/>
          <a:p>
            <a:pPr algn="ctr"/>
            <a:r>
              <a:rPr lang="en-US" altLang="zh-CN" dirty="0">
                <a:solidFill>
                  <a:schemeClr val="bg1"/>
                </a:solidFill>
              </a:rPr>
              <a:t>2</a:t>
            </a:r>
            <a:r>
              <a:rPr lang="en-US" altLang="zh-CN" baseline="30000" dirty="0">
                <a:solidFill>
                  <a:schemeClr val="bg1"/>
                </a:solidFill>
              </a:rPr>
              <a:t>nd</a:t>
            </a:r>
            <a:r>
              <a:rPr lang="en-US" altLang="zh-CN" dirty="0">
                <a:solidFill>
                  <a:schemeClr val="bg1"/>
                </a:solidFill>
              </a:rPr>
              <a:t> Workshop on Efficient RF sources</a:t>
            </a:r>
            <a:r>
              <a:rPr lang="en-US" altLang="zh-CN">
                <a:solidFill>
                  <a:schemeClr val="bg1"/>
                </a:solidFill>
              </a:rPr>
              <a:t>,  23-25 </a:t>
            </a:r>
            <a:r>
              <a:rPr lang="en-US" altLang="zh-CN" dirty="0">
                <a:solidFill>
                  <a:schemeClr val="bg1"/>
                </a:solidFill>
              </a:rPr>
              <a:t>September 2024, Toledo, Spain</a:t>
            </a:r>
          </a:p>
        </p:txBody>
      </p:sp>
    </p:spTree>
    <p:extLst>
      <p:ext uri="{BB962C8B-B14F-4D97-AF65-F5344CB8AC3E}">
        <p14:creationId xmlns:p14="http://schemas.microsoft.com/office/powerpoint/2010/main" val="1692391731"/>
      </p:ext>
    </p:extLst>
  </p:cSld>
  <p:clrMapOvr>
    <a:masterClrMapping/>
  </p:clrMapOvr>
  <mc:AlternateContent xmlns:mc="http://schemas.openxmlformats.org/markup-compatibility/2006" xmlns:p14="http://schemas.microsoft.com/office/powerpoint/2010/main">
    <mc:Choice Requires="p14">
      <p:transition spd="slow" p14:dur="2000" advTm="8556"/>
    </mc:Choice>
    <mc:Fallback xmlns="">
      <p:transition spd="slow" advTm="85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4622304" cy="2583403"/>
          </a:xfrm>
        </p:spPr>
        <p:txBody>
          <a:bodyPr>
            <a:noAutofit/>
          </a:bodyPr>
          <a:lstStyle/>
          <a:p>
            <a:pPr algn="just"/>
            <a:r>
              <a:rPr lang="en-US" altLang="zh-CN" sz="2400" dirty="0">
                <a:latin typeface="Microsoft YaHei UI" panose="020B0503020204020204" pitchFamily="34" charset="-122"/>
                <a:ea typeface="Microsoft YaHei UI" panose="020B0503020204020204" pitchFamily="34" charset="-122"/>
              </a:rPr>
              <a:t>The main high power RF sources components are 33 units of 80MW S-band klystron, 236 units of 50MW C-band klystron and related modulators. </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Design consideration for </a:t>
            </a:r>
            <a:r>
              <a:rPr lang="en-US" altLang="zh-CN" sz="2800" dirty="0" err="1"/>
              <a:t>Linac</a:t>
            </a:r>
            <a:r>
              <a:rPr lang="en-US" altLang="zh-CN" sz="2800" dirty="0"/>
              <a:t> RF sources</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10</a:t>
            </a:fld>
            <a:endParaRPr lang="zh-CN" altLang="en-US" dirty="0"/>
          </a:p>
        </p:txBody>
      </p:sp>
      <p:pic>
        <p:nvPicPr>
          <p:cNvPr id="7" name="图片 6">
            <a:extLst>
              <a:ext uri="{FF2B5EF4-FFF2-40B4-BE49-F238E27FC236}">
                <a16:creationId xmlns:a16="http://schemas.microsoft.com/office/drawing/2014/main" id="{80D8D569-137A-42C4-9FDF-2231AD208A9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531580" y="1341224"/>
            <a:ext cx="6541084" cy="2528040"/>
          </a:xfrm>
          <a:prstGeom prst="rect">
            <a:avLst/>
          </a:prstGeom>
        </p:spPr>
      </p:pic>
      <p:graphicFrame>
        <p:nvGraphicFramePr>
          <p:cNvPr id="8" name="表格 7">
            <a:extLst>
              <a:ext uri="{FF2B5EF4-FFF2-40B4-BE49-F238E27FC236}">
                <a16:creationId xmlns:a16="http://schemas.microsoft.com/office/drawing/2014/main" id="{3DF47774-2B82-45B8-ABE8-AC2611473D89}"/>
              </a:ext>
            </a:extLst>
          </p:cNvPr>
          <p:cNvGraphicFramePr>
            <a:graphicFrameLocks noGrp="1"/>
          </p:cNvGraphicFramePr>
          <p:nvPr>
            <p:extLst>
              <p:ext uri="{D42A27DB-BD31-4B8C-83A1-F6EECF244321}">
                <p14:modId xmlns:p14="http://schemas.microsoft.com/office/powerpoint/2010/main" val="3826014864"/>
              </p:ext>
            </p:extLst>
          </p:nvPr>
        </p:nvGraphicFramePr>
        <p:xfrm>
          <a:off x="747078" y="4077072"/>
          <a:ext cx="10821530" cy="2029753"/>
        </p:xfrm>
        <a:graphic>
          <a:graphicData uri="http://schemas.openxmlformats.org/drawingml/2006/table">
            <a:tbl>
              <a:tblPr>
                <a:tableStyleId>{5C22544A-7EE6-4342-B048-85BDC9FD1C3A}</a:tableStyleId>
              </a:tblPr>
              <a:tblGrid>
                <a:gridCol w="2140276">
                  <a:extLst>
                    <a:ext uri="{9D8B030D-6E8A-4147-A177-3AD203B41FA5}">
                      <a16:colId xmlns:a16="http://schemas.microsoft.com/office/drawing/2014/main" val="236692892"/>
                    </a:ext>
                  </a:extLst>
                </a:gridCol>
                <a:gridCol w="938386">
                  <a:extLst>
                    <a:ext uri="{9D8B030D-6E8A-4147-A177-3AD203B41FA5}">
                      <a16:colId xmlns:a16="http://schemas.microsoft.com/office/drawing/2014/main" val="2560353489"/>
                    </a:ext>
                  </a:extLst>
                </a:gridCol>
                <a:gridCol w="1952221">
                  <a:extLst>
                    <a:ext uri="{9D8B030D-6E8A-4147-A177-3AD203B41FA5}">
                      <a16:colId xmlns:a16="http://schemas.microsoft.com/office/drawing/2014/main" val="1291594480"/>
                    </a:ext>
                  </a:extLst>
                </a:gridCol>
                <a:gridCol w="5790647">
                  <a:extLst>
                    <a:ext uri="{9D8B030D-6E8A-4147-A177-3AD203B41FA5}">
                      <a16:colId xmlns:a16="http://schemas.microsoft.com/office/drawing/2014/main" val="1186689547"/>
                    </a:ext>
                  </a:extLst>
                </a:gridCol>
              </a:tblGrid>
              <a:tr h="408671">
                <a:tc>
                  <a:txBody>
                    <a:bodyPr/>
                    <a:lstStyle/>
                    <a:p>
                      <a:pPr algn="ctr" fontAlgn="ctr"/>
                      <a:r>
                        <a:rPr lang="en-US" altLang="zh-CN" sz="2000" b="0" u="none" strike="noStrike" dirty="0">
                          <a:solidFill>
                            <a:schemeClr val="tx1"/>
                          </a:solidFill>
                          <a:effectLst/>
                          <a:latin typeface="Microsoft YaHei UI" panose="020B0503020204020204" pitchFamily="34" charset="-122"/>
                          <a:ea typeface="Microsoft YaHei UI" panose="020B0503020204020204" pitchFamily="34" charset="-122"/>
                        </a:rPr>
                        <a:t>Type</a:t>
                      </a:r>
                      <a:endParaRPr lang="zh-CN" altLang="en-US" sz="2000" b="0" i="0" u="none" strike="noStrike" dirty="0">
                        <a:solidFill>
                          <a:schemeClr val="tx1"/>
                        </a:solidFill>
                        <a:effectLst/>
                        <a:latin typeface="Microsoft YaHei UI" panose="020B0503020204020204" pitchFamily="34" charset="-122"/>
                        <a:ea typeface="Microsoft YaHei UI" panose="020B0503020204020204" pitchFamily="34" charset="-122"/>
                      </a:endParaRPr>
                    </a:p>
                  </a:txBody>
                  <a:tcPr marL="9434" marR="9434" marT="9434" marB="0" anchor="ctr"/>
                </a:tc>
                <a:tc>
                  <a:txBody>
                    <a:bodyPr/>
                    <a:lstStyle/>
                    <a:p>
                      <a:pPr algn="ctr" fontAlgn="ctr"/>
                      <a:r>
                        <a:rPr lang="en-US" altLang="zh-CN" sz="2000" b="0" i="0" u="none" strike="noStrike" dirty="0">
                          <a:solidFill>
                            <a:schemeClr val="tx1"/>
                          </a:solidFill>
                          <a:effectLst/>
                          <a:latin typeface="Microsoft YaHei UI" panose="020B0503020204020204" pitchFamily="34" charset="-122"/>
                          <a:ea typeface="Microsoft YaHei UI" panose="020B0503020204020204" pitchFamily="34" charset="-122"/>
                        </a:rPr>
                        <a:t>QTY</a:t>
                      </a:r>
                      <a:endParaRPr lang="zh-CN" altLang="en-US" sz="2000" b="0" i="0" u="none" strike="noStrike" dirty="0">
                        <a:solidFill>
                          <a:schemeClr val="tx1"/>
                        </a:solidFill>
                        <a:effectLst/>
                        <a:latin typeface="Microsoft YaHei UI" panose="020B0503020204020204" pitchFamily="34" charset="-122"/>
                        <a:ea typeface="Microsoft YaHei UI" panose="020B0503020204020204" pitchFamily="34" charset="-122"/>
                      </a:endParaRPr>
                    </a:p>
                  </a:txBody>
                  <a:tcPr marL="9434" marR="9434" marT="9434" marB="0" anchor="ctr"/>
                </a:tc>
                <a:tc>
                  <a:txBody>
                    <a:bodyPr/>
                    <a:lstStyle/>
                    <a:p>
                      <a:pPr algn="ctr" fontAlgn="ctr"/>
                      <a:r>
                        <a:rPr lang="en-US" altLang="zh-CN" sz="2000" b="0" u="none" strike="noStrike" dirty="0">
                          <a:solidFill>
                            <a:schemeClr val="tx1"/>
                          </a:solidFill>
                          <a:effectLst/>
                          <a:latin typeface="Microsoft YaHei UI" panose="020B0503020204020204" pitchFamily="34" charset="-122"/>
                          <a:ea typeface="Microsoft YaHei UI" panose="020B0503020204020204" pitchFamily="34" charset="-122"/>
                        </a:rPr>
                        <a:t>Freq.(</a:t>
                      </a:r>
                      <a:r>
                        <a:rPr lang="en-US" sz="2000" b="0" u="none" strike="noStrike" dirty="0">
                          <a:solidFill>
                            <a:schemeClr val="tx1"/>
                          </a:solidFill>
                          <a:effectLst/>
                          <a:latin typeface="Microsoft YaHei UI" panose="020B0503020204020204" pitchFamily="34" charset="-122"/>
                          <a:ea typeface="Microsoft YaHei UI" panose="020B0503020204020204" pitchFamily="34" charset="-122"/>
                        </a:rPr>
                        <a:t>MHz)</a:t>
                      </a:r>
                      <a:endParaRPr lang="en-US" sz="2000" b="0" i="0" u="none" strike="noStrike" dirty="0">
                        <a:solidFill>
                          <a:schemeClr val="tx1"/>
                        </a:solidFill>
                        <a:effectLst/>
                        <a:latin typeface="Microsoft YaHei UI" panose="020B0503020204020204" pitchFamily="34" charset="-122"/>
                        <a:ea typeface="Microsoft YaHei UI" panose="020B0503020204020204" pitchFamily="34" charset="-122"/>
                      </a:endParaRPr>
                    </a:p>
                  </a:txBody>
                  <a:tcPr marL="9434" marR="9434" marT="9434" marB="0" anchor="ctr"/>
                </a:tc>
                <a:tc>
                  <a:txBody>
                    <a:bodyPr/>
                    <a:lstStyle/>
                    <a:p>
                      <a:pPr algn="ctr" fontAlgn="ctr"/>
                      <a:r>
                        <a:rPr lang="en-US" altLang="zh-CN" sz="2000" b="0" i="0" u="none" strike="noStrike" dirty="0">
                          <a:solidFill>
                            <a:schemeClr val="tx1"/>
                          </a:solidFill>
                          <a:effectLst/>
                          <a:latin typeface="Microsoft YaHei UI" panose="020B0503020204020204" pitchFamily="34" charset="-122"/>
                          <a:ea typeface="Microsoft YaHei UI" panose="020B0503020204020204" pitchFamily="34" charset="-122"/>
                        </a:rPr>
                        <a:t>Structure type</a:t>
                      </a:r>
                      <a:endParaRPr lang="zh-CN" altLang="en-US" sz="2000" b="0" i="0" u="none" strike="noStrike" dirty="0">
                        <a:solidFill>
                          <a:schemeClr val="tx1"/>
                        </a:solidFill>
                        <a:effectLst/>
                        <a:latin typeface="Microsoft YaHei UI" panose="020B0503020204020204" pitchFamily="34" charset="-122"/>
                        <a:ea typeface="Microsoft YaHei UI" panose="020B0503020204020204" pitchFamily="34" charset="-122"/>
                      </a:endParaRPr>
                    </a:p>
                  </a:txBody>
                  <a:tcPr marL="9434" marR="9434" marT="9434" marB="0" anchor="ctr"/>
                </a:tc>
                <a:extLst>
                  <a:ext uri="{0D108BD9-81ED-4DB2-BD59-A6C34878D82A}">
                    <a16:rowId xmlns:a16="http://schemas.microsoft.com/office/drawing/2014/main" val="3658728990"/>
                  </a:ext>
                </a:extLst>
              </a:tr>
              <a:tr h="673577">
                <a:tc>
                  <a:txBody>
                    <a:bodyPr/>
                    <a:lstStyle/>
                    <a:p>
                      <a:pPr algn="ctr" fontAlgn="ctr"/>
                      <a:r>
                        <a:rPr lang="en-US" sz="2000" u="none" strike="noStrike" dirty="0">
                          <a:effectLst/>
                          <a:latin typeface="Microsoft YaHei UI" panose="020B0503020204020204" pitchFamily="34" charset="-122"/>
                          <a:ea typeface="Microsoft YaHei UI" panose="020B0503020204020204" pitchFamily="34" charset="-122"/>
                        </a:rPr>
                        <a:t>S-band klystron</a:t>
                      </a:r>
                      <a:endParaRPr lang="zh-CN" altLang="en-US" sz="20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9434" marR="9434" marT="9434" marB="0" anchor="ctr"/>
                </a:tc>
                <a:tc>
                  <a:txBody>
                    <a:bodyPr/>
                    <a:lstStyle/>
                    <a:p>
                      <a:pPr algn="ctr" fontAlgn="ctr"/>
                      <a:r>
                        <a:rPr lang="en-US" altLang="zh-CN" sz="2000" u="none" strike="noStrike">
                          <a:effectLst/>
                          <a:latin typeface="Microsoft YaHei UI" panose="020B0503020204020204" pitchFamily="34" charset="-122"/>
                          <a:ea typeface="Microsoft YaHei UI" panose="020B0503020204020204" pitchFamily="34" charset="-122"/>
                        </a:rPr>
                        <a:t>33</a:t>
                      </a:r>
                      <a:endParaRPr lang="en-US" altLang="zh-CN" sz="2000" b="0" i="0" u="none" strike="noStrike">
                        <a:solidFill>
                          <a:srgbClr val="000000"/>
                        </a:solidFill>
                        <a:effectLst/>
                        <a:latin typeface="Microsoft YaHei UI" panose="020B0503020204020204" pitchFamily="34" charset="-122"/>
                        <a:ea typeface="Microsoft YaHei UI" panose="020B0503020204020204" pitchFamily="34" charset="-122"/>
                      </a:endParaRPr>
                    </a:p>
                  </a:txBody>
                  <a:tcPr marL="9434" marR="9434" marT="9434" marB="0" anchor="ctr"/>
                </a:tc>
                <a:tc>
                  <a:txBody>
                    <a:bodyPr/>
                    <a:lstStyle/>
                    <a:p>
                      <a:pPr algn="ctr" fontAlgn="ctr"/>
                      <a:r>
                        <a:rPr lang="en-US" altLang="zh-CN" sz="2000" u="none" strike="noStrike" dirty="0">
                          <a:effectLst/>
                          <a:latin typeface="Microsoft YaHei UI" panose="020B0503020204020204" pitchFamily="34" charset="-122"/>
                          <a:ea typeface="Microsoft YaHei UI" panose="020B0503020204020204" pitchFamily="34" charset="-122"/>
                        </a:rPr>
                        <a:t>2860</a:t>
                      </a:r>
                      <a:endParaRPr lang="en-US" altLang="zh-CN" sz="20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9434" marR="9434" marT="9434" marB="0" anchor="ctr"/>
                </a:tc>
                <a:tc>
                  <a:txBody>
                    <a:bodyPr/>
                    <a:lstStyle/>
                    <a:p>
                      <a:pPr algn="ctr" fontAlgn="ctr"/>
                      <a:r>
                        <a:rPr lang="en-US" altLang="zh-CN" sz="2000" u="none" strike="noStrike" dirty="0">
                          <a:effectLst/>
                          <a:latin typeface="Microsoft YaHei UI" panose="020B0503020204020204" pitchFamily="34" charset="-122"/>
                          <a:ea typeface="Microsoft YaHei UI" panose="020B0503020204020204" pitchFamily="34" charset="-122"/>
                        </a:rPr>
                        <a:t>1</a:t>
                      </a:r>
                      <a:r>
                        <a:rPr lang="zh-CN" altLang="en-US" sz="2000" u="none" strike="noStrike" dirty="0">
                          <a:effectLst/>
                          <a:latin typeface="Microsoft YaHei UI" panose="020B0503020204020204" pitchFamily="34" charset="-122"/>
                          <a:ea typeface="Microsoft YaHei UI" panose="020B0503020204020204" pitchFamily="34" charset="-122"/>
                        </a:rPr>
                        <a:t> </a:t>
                      </a:r>
                      <a:r>
                        <a:rPr lang="en-US" altLang="zh-CN" sz="2000" u="none" strike="noStrike" dirty="0">
                          <a:effectLst/>
                          <a:latin typeface="Microsoft YaHei UI" panose="020B0503020204020204" pitchFamily="34" charset="-122"/>
                          <a:ea typeface="Microsoft YaHei UI" panose="020B0503020204020204" pitchFamily="34" charset="-122"/>
                        </a:rPr>
                        <a:t>1-to-1</a:t>
                      </a:r>
                      <a:r>
                        <a:rPr lang="zh-CN" altLang="en-US" sz="2000" u="none" strike="noStrike" dirty="0">
                          <a:effectLst/>
                          <a:latin typeface="Microsoft YaHei UI" panose="020B0503020204020204" pitchFamily="34" charset="-122"/>
                          <a:ea typeface="Microsoft YaHei UI" panose="020B0503020204020204" pitchFamily="34" charset="-122"/>
                        </a:rPr>
                        <a:t>，</a:t>
                      </a:r>
                      <a:r>
                        <a:rPr lang="en-US" altLang="zh-CN" sz="2000" u="none" strike="noStrike" dirty="0">
                          <a:effectLst/>
                          <a:latin typeface="Microsoft YaHei UI" panose="020B0503020204020204" pitchFamily="34" charset="-122"/>
                          <a:ea typeface="Microsoft YaHei UI" panose="020B0503020204020204" pitchFamily="34" charset="-122"/>
                        </a:rPr>
                        <a:t>standard-bunch</a:t>
                      </a:r>
                      <a:br>
                        <a:rPr lang="zh-CN" altLang="en-US" sz="2000" u="none" strike="noStrike" dirty="0">
                          <a:effectLst/>
                          <a:latin typeface="Microsoft YaHei UI" panose="020B0503020204020204" pitchFamily="34" charset="-122"/>
                          <a:ea typeface="Microsoft YaHei UI" panose="020B0503020204020204" pitchFamily="34" charset="-122"/>
                        </a:rPr>
                      </a:br>
                      <a:r>
                        <a:rPr lang="en-US" altLang="zh-CN" sz="2000" u="none" strike="noStrike" dirty="0">
                          <a:effectLst/>
                          <a:latin typeface="Microsoft YaHei UI" panose="020B0503020204020204" pitchFamily="34" charset="-122"/>
                          <a:ea typeface="Microsoft YaHei UI" panose="020B0503020204020204" pitchFamily="34" charset="-122"/>
                        </a:rPr>
                        <a:t>3</a:t>
                      </a:r>
                      <a:r>
                        <a:rPr lang="zh-CN" altLang="en-US" sz="2000" u="none" strike="noStrike" dirty="0">
                          <a:effectLst/>
                          <a:latin typeface="Microsoft YaHei UI" panose="020B0503020204020204" pitchFamily="34" charset="-122"/>
                          <a:ea typeface="Microsoft YaHei UI" panose="020B0503020204020204" pitchFamily="34" charset="-122"/>
                        </a:rPr>
                        <a:t> </a:t>
                      </a:r>
                      <a:r>
                        <a:rPr lang="en-US" altLang="zh-CN" sz="2000" u="none" strike="noStrike" dirty="0">
                          <a:effectLst/>
                          <a:latin typeface="Microsoft YaHei UI" panose="020B0503020204020204" pitchFamily="34" charset="-122"/>
                          <a:ea typeface="Microsoft YaHei UI" panose="020B0503020204020204" pitchFamily="34" charset="-122"/>
                        </a:rPr>
                        <a:t>1-to-2</a:t>
                      </a:r>
                      <a:r>
                        <a:rPr lang="zh-CN" altLang="en-US" sz="2000" u="none" strike="noStrike" dirty="0">
                          <a:effectLst/>
                          <a:latin typeface="Microsoft YaHei UI" panose="020B0503020204020204" pitchFamily="34" charset="-122"/>
                          <a:ea typeface="Microsoft YaHei UI" panose="020B0503020204020204" pitchFamily="34" charset="-122"/>
                        </a:rPr>
                        <a:t>，</a:t>
                      </a:r>
                      <a:r>
                        <a:rPr lang="en-US" altLang="zh-CN" sz="2000" u="none" strike="noStrike" dirty="0">
                          <a:effectLst/>
                          <a:latin typeface="Microsoft YaHei UI" panose="020B0503020204020204" pitchFamily="34" charset="-122"/>
                          <a:ea typeface="Microsoft YaHei UI" panose="020B0503020204020204" pitchFamily="34" charset="-122"/>
                        </a:rPr>
                        <a:t>standard acc. structure.</a:t>
                      </a:r>
                      <a:br>
                        <a:rPr lang="en-US" altLang="zh-CN" sz="2000" u="none" strike="noStrike" dirty="0">
                          <a:effectLst/>
                          <a:latin typeface="Microsoft YaHei UI" panose="020B0503020204020204" pitchFamily="34" charset="-122"/>
                          <a:ea typeface="Microsoft YaHei UI" panose="020B0503020204020204" pitchFamily="34" charset="-122"/>
                        </a:rPr>
                      </a:br>
                      <a:r>
                        <a:rPr lang="en-US" altLang="zh-CN" sz="2000" u="none" strike="noStrike" dirty="0">
                          <a:effectLst/>
                          <a:latin typeface="Microsoft YaHei UI" panose="020B0503020204020204" pitchFamily="34" charset="-122"/>
                          <a:ea typeface="Microsoft YaHei UI" panose="020B0503020204020204" pitchFamily="34" charset="-122"/>
                        </a:rPr>
                        <a:t>8 1-to-2</a:t>
                      </a:r>
                      <a:r>
                        <a:rPr lang="zh-CN" altLang="en-US" sz="2000" u="none" strike="noStrike" dirty="0">
                          <a:effectLst/>
                          <a:latin typeface="Microsoft YaHei UI" panose="020B0503020204020204" pitchFamily="34" charset="-122"/>
                          <a:ea typeface="Microsoft YaHei UI" panose="020B0503020204020204" pitchFamily="34" charset="-122"/>
                        </a:rPr>
                        <a:t>，</a:t>
                      </a:r>
                      <a:r>
                        <a:rPr lang="en-US" altLang="zh-CN" sz="2000" u="none" strike="noStrike" dirty="0">
                          <a:effectLst/>
                          <a:latin typeface="Microsoft YaHei UI" panose="020B0503020204020204" pitchFamily="34" charset="-122"/>
                          <a:ea typeface="Microsoft YaHei UI" panose="020B0503020204020204" pitchFamily="34" charset="-122"/>
                        </a:rPr>
                        <a:t>large aperture acc. structure</a:t>
                      </a:r>
                    </a:p>
                    <a:p>
                      <a:pPr algn="ctr" fontAlgn="ctr"/>
                      <a:r>
                        <a:rPr lang="en-US" altLang="zh-CN" sz="2000" u="none" strike="noStrike" dirty="0">
                          <a:effectLst/>
                          <a:latin typeface="Microsoft YaHei UI" panose="020B0503020204020204" pitchFamily="34" charset="-122"/>
                          <a:ea typeface="Microsoft YaHei UI" panose="020B0503020204020204" pitchFamily="34" charset="-122"/>
                        </a:rPr>
                        <a:t>21</a:t>
                      </a:r>
                      <a:r>
                        <a:rPr lang="zh-CN" altLang="en-US" sz="2000" u="none" strike="noStrike" dirty="0">
                          <a:effectLst/>
                          <a:latin typeface="Microsoft YaHei UI" panose="020B0503020204020204" pitchFamily="34" charset="-122"/>
                          <a:ea typeface="Microsoft YaHei UI" panose="020B0503020204020204" pitchFamily="34" charset="-122"/>
                        </a:rPr>
                        <a:t> </a:t>
                      </a:r>
                      <a:r>
                        <a:rPr lang="en-US" altLang="zh-CN" sz="2000" u="none" strike="noStrike" dirty="0">
                          <a:effectLst/>
                          <a:latin typeface="Microsoft YaHei UI" panose="020B0503020204020204" pitchFamily="34" charset="-122"/>
                          <a:ea typeface="Microsoft YaHei UI" panose="020B0503020204020204" pitchFamily="34" charset="-122"/>
                        </a:rPr>
                        <a:t>1-to-4, standard acc. structure.</a:t>
                      </a:r>
                      <a:endParaRPr lang="zh-CN" altLang="en-US" sz="20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9434" marR="9434" marT="9434" marB="0" anchor="ctr"/>
                </a:tc>
                <a:extLst>
                  <a:ext uri="{0D108BD9-81ED-4DB2-BD59-A6C34878D82A}">
                    <a16:rowId xmlns:a16="http://schemas.microsoft.com/office/drawing/2014/main" val="474455149"/>
                  </a:ext>
                </a:extLst>
              </a:tr>
              <a:tr h="392448">
                <a:tc>
                  <a:txBody>
                    <a:bodyPr/>
                    <a:lstStyle/>
                    <a:p>
                      <a:pPr algn="ctr" fontAlgn="ctr"/>
                      <a:r>
                        <a:rPr lang="en-US" sz="2000" u="none" strike="noStrike" kern="1200" dirty="0">
                          <a:solidFill>
                            <a:schemeClr val="dk1"/>
                          </a:solidFill>
                          <a:effectLst/>
                          <a:latin typeface="Microsoft YaHei UI" panose="020B0503020204020204" pitchFamily="34" charset="-122"/>
                          <a:ea typeface="Microsoft YaHei UI" panose="020B0503020204020204" pitchFamily="34" charset="-122"/>
                          <a:cs typeface="+mn-cs"/>
                        </a:rPr>
                        <a:t>C-band</a:t>
                      </a:r>
                      <a:r>
                        <a:rPr lang="zh-CN" altLang="en-US" sz="2000" u="none" strike="noStrike" kern="1200" dirty="0">
                          <a:solidFill>
                            <a:schemeClr val="dk1"/>
                          </a:solidFill>
                          <a:effectLst/>
                          <a:latin typeface="Microsoft YaHei UI" panose="020B0503020204020204" pitchFamily="34" charset="-122"/>
                          <a:ea typeface="Microsoft YaHei UI" panose="020B0503020204020204" pitchFamily="34" charset="-122"/>
                          <a:cs typeface="+mn-cs"/>
                        </a:rPr>
                        <a:t> </a:t>
                      </a:r>
                      <a:r>
                        <a:rPr lang="en-US" altLang="zh-CN" sz="2000" u="none" strike="noStrike" kern="1200" dirty="0">
                          <a:solidFill>
                            <a:schemeClr val="dk1"/>
                          </a:solidFill>
                          <a:effectLst/>
                          <a:latin typeface="Microsoft YaHei UI" panose="020B0503020204020204" pitchFamily="34" charset="-122"/>
                          <a:ea typeface="Microsoft YaHei UI" panose="020B0503020204020204" pitchFamily="34" charset="-122"/>
                          <a:cs typeface="+mn-cs"/>
                        </a:rPr>
                        <a:t>klystron</a:t>
                      </a:r>
                      <a:endParaRPr lang="zh-CN" altLang="en-US" sz="2000" u="none" strike="noStrike" kern="1200" dirty="0">
                        <a:solidFill>
                          <a:schemeClr val="dk1"/>
                        </a:solidFill>
                        <a:effectLst/>
                        <a:latin typeface="Microsoft YaHei UI" panose="020B0503020204020204" pitchFamily="34" charset="-122"/>
                        <a:ea typeface="Microsoft YaHei UI" panose="020B0503020204020204" pitchFamily="34" charset="-122"/>
                        <a:cs typeface="+mn-cs"/>
                      </a:endParaRPr>
                    </a:p>
                  </a:txBody>
                  <a:tcPr marL="9434" marR="9434" marT="9434" marB="0" anchor="ctr"/>
                </a:tc>
                <a:tc>
                  <a:txBody>
                    <a:bodyPr/>
                    <a:lstStyle/>
                    <a:p>
                      <a:pPr algn="ctr" fontAlgn="ctr"/>
                      <a:r>
                        <a:rPr lang="en-US" altLang="zh-CN" sz="2000" u="none" strike="noStrike" kern="1200" dirty="0">
                          <a:solidFill>
                            <a:schemeClr val="dk1"/>
                          </a:solidFill>
                          <a:effectLst/>
                          <a:latin typeface="Microsoft YaHei UI" panose="020B0503020204020204" pitchFamily="34" charset="-122"/>
                          <a:ea typeface="Microsoft YaHei UI" panose="020B0503020204020204" pitchFamily="34" charset="-122"/>
                          <a:cs typeface="+mn-cs"/>
                        </a:rPr>
                        <a:t>236</a:t>
                      </a:r>
                    </a:p>
                  </a:txBody>
                  <a:tcPr marL="9434" marR="9434" marT="9434" marB="0" anchor="ctr"/>
                </a:tc>
                <a:tc>
                  <a:txBody>
                    <a:bodyPr/>
                    <a:lstStyle/>
                    <a:p>
                      <a:pPr algn="ctr" fontAlgn="ctr"/>
                      <a:r>
                        <a:rPr lang="en-US" altLang="zh-CN" sz="2000" u="none" strike="noStrike" kern="1200" dirty="0">
                          <a:solidFill>
                            <a:schemeClr val="dk1"/>
                          </a:solidFill>
                          <a:effectLst/>
                          <a:latin typeface="Microsoft YaHei UI" panose="020B0503020204020204" pitchFamily="34" charset="-122"/>
                          <a:ea typeface="Microsoft YaHei UI" panose="020B0503020204020204" pitchFamily="34" charset="-122"/>
                          <a:cs typeface="+mn-cs"/>
                        </a:rPr>
                        <a:t>5720</a:t>
                      </a:r>
                    </a:p>
                  </a:txBody>
                  <a:tcPr marL="9434" marR="9434" marT="9434" marB="0" anchor="ctr"/>
                </a:tc>
                <a:tc>
                  <a:txBody>
                    <a:bodyPr/>
                    <a:lstStyle/>
                    <a:p>
                      <a:pPr algn="ctr" fontAlgn="ctr"/>
                      <a:r>
                        <a:rPr lang="en-US" altLang="zh-CN" sz="2000" u="none" strike="noStrike" kern="1200" dirty="0">
                          <a:solidFill>
                            <a:schemeClr val="dk1"/>
                          </a:solidFill>
                          <a:effectLst/>
                          <a:latin typeface="Microsoft YaHei UI" panose="020B0503020204020204" pitchFamily="34" charset="-122"/>
                          <a:ea typeface="Microsoft YaHei UI" panose="020B0503020204020204" pitchFamily="34" charset="-122"/>
                          <a:cs typeface="+mn-cs"/>
                        </a:rPr>
                        <a:t>1-to-2</a:t>
                      </a:r>
                      <a:r>
                        <a:rPr lang="zh-CN" altLang="en-US" sz="2000" u="none" strike="noStrike" kern="1200" dirty="0">
                          <a:solidFill>
                            <a:schemeClr val="dk1"/>
                          </a:solidFill>
                          <a:effectLst/>
                          <a:latin typeface="Microsoft YaHei UI" panose="020B0503020204020204" pitchFamily="34" charset="-122"/>
                          <a:ea typeface="Microsoft YaHei UI" panose="020B0503020204020204" pitchFamily="34" charset="-122"/>
                          <a:cs typeface="+mn-cs"/>
                        </a:rPr>
                        <a:t>，</a:t>
                      </a:r>
                      <a:r>
                        <a:rPr lang="en-US" altLang="zh-CN" sz="2000" u="none" strike="noStrike" kern="1200" dirty="0">
                          <a:solidFill>
                            <a:schemeClr val="dk1"/>
                          </a:solidFill>
                          <a:effectLst/>
                          <a:latin typeface="Microsoft YaHei UI" panose="020B0503020204020204" pitchFamily="34" charset="-122"/>
                          <a:ea typeface="Microsoft YaHei UI" panose="020B0503020204020204" pitchFamily="34" charset="-122"/>
                          <a:cs typeface="+mn-cs"/>
                        </a:rPr>
                        <a:t>standard acc. structure.</a:t>
                      </a:r>
                      <a:endParaRPr lang="zh-CN" altLang="en-US" sz="2000" u="none" strike="noStrike" kern="1200" dirty="0">
                        <a:solidFill>
                          <a:schemeClr val="dk1"/>
                        </a:solidFill>
                        <a:effectLst/>
                        <a:latin typeface="Microsoft YaHei UI" panose="020B0503020204020204" pitchFamily="34" charset="-122"/>
                        <a:ea typeface="Microsoft YaHei UI" panose="020B0503020204020204" pitchFamily="34" charset="-122"/>
                        <a:cs typeface="+mn-cs"/>
                      </a:endParaRPr>
                    </a:p>
                  </a:txBody>
                  <a:tcPr marL="9434" marR="9434" marT="9434" marB="0" anchor="ctr"/>
                </a:tc>
                <a:extLst>
                  <a:ext uri="{0D108BD9-81ED-4DB2-BD59-A6C34878D82A}">
                    <a16:rowId xmlns:a16="http://schemas.microsoft.com/office/drawing/2014/main" val="2462531200"/>
                  </a:ext>
                </a:extLst>
              </a:tr>
            </a:tbl>
          </a:graphicData>
        </a:graphic>
      </p:graphicFrame>
    </p:spTree>
    <p:extLst>
      <p:ext uri="{BB962C8B-B14F-4D97-AF65-F5344CB8AC3E}">
        <p14:creationId xmlns:p14="http://schemas.microsoft.com/office/powerpoint/2010/main" val="8199126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10972800" cy="774987"/>
          </a:xfrm>
        </p:spPr>
        <p:txBody>
          <a:bodyPr/>
          <a:lstStyle/>
          <a:p>
            <a:pPr algn="just"/>
            <a:r>
              <a:rPr lang="en-US" altLang="zh-CN" dirty="0">
                <a:latin typeface="Microsoft YaHei UI" panose="020B0503020204020204" pitchFamily="34" charset="-122"/>
                <a:ea typeface="Microsoft YaHei UI" panose="020B0503020204020204" pitchFamily="34" charset="-122"/>
              </a:rPr>
              <a:t>Requirement list:</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Design consideration for </a:t>
            </a:r>
            <a:r>
              <a:rPr lang="en-US" altLang="zh-CN" sz="2800" dirty="0" err="1"/>
              <a:t>Linac</a:t>
            </a:r>
            <a:r>
              <a:rPr lang="en-US" altLang="zh-CN" sz="2800" dirty="0"/>
              <a:t> RF sources</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11</a:t>
            </a:fld>
            <a:endParaRPr lang="zh-CN" altLang="en-US" dirty="0"/>
          </a:p>
        </p:txBody>
      </p:sp>
      <p:graphicFrame>
        <p:nvGraphicFramePr>
          <p:cNvPr id="7" name="表格 6">
            <a:extLst>
              <a:ext uri="{FF2B5EF4-FFF2-40B4-BE49-F238E27FC236}">
                <a16:creationId xmlns:a16="http://schemas.microsoft.com/office/drawing/2014/main" id="{60F60EA5-984E-4503-BDDA-364158184F95}"/>
              </a:ext>
            </a:extLst>
          </p:cNvPr>
          <p:cNvGraphicFramePr>
            <a:graphicFrameLocks noGrp="1"/>
          </p:cNvGraphicFramePr>
          <p:nvPr>
            <p:extLst>
              <p:ext uri="{D42A27DB-BD31-4B8C-83A1-F6EECF244321}">
                <p14:modId xmlns:p14="http://schemas.microsoft.com/office/powerpoint/2010/main" val="1609480049"/>
              </p:ext>
            </p:extLst>
          </p:nvPr>
        </p:nvGraphicFramePr>
        <p:xfrm>
          <a:off x="767408" y="1988840"/>
          <a:ext cx="7994626" cy="1475740"/>
        </p:xfrm>
        <a:graphic>
          <a:graphicData uri="http://schemas.openxmlformats.org/drawingml/2006/table">
            <a:tbl>
              <a:tblPr/>
              <a:tblGrid>
                <a:gridCol w="4464496">
                  <a:extLst>
                    <a:ext uri="{9D8B030D-6E8A-4147-A177-3AD203B41FA5}">
                      <a16:colId xmlns:a16="http://schemas.microsoft.com/office/drawing/2014/main" val="20000"/>
                    </a:ext>
                  </a:extLst>
                </a:gridCol>
                <a:gridCol w="648072">
                  <a:extLst>
                    <a:ext uri="{9D8B030D-6E8A-4147-A177-3AD203B41FA5}">
                      <a16:colId xmlns:a16="http://schemas.microsoft.com/office/drawing/2014/main" val="20001"/>
                    </a:ext>
                  </a:extLst>
                </a:gridCol>
                <a:gridCol w="2882058">
                  <a:extLst>
                    <a:ext uri="{9D8B030D-6E8A-4147-A177-3AD203B41FA5}">
                      <a16:colId xmlns:a16="http://schemas.microsoft.com/office/drawing/2014/main" val="20002"/>
                    </a:ext>
                  </a:extLst>
                </a:gridCol>
              </a:tblGrid>
              <a:tr h="296927">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S band</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k</a:t>
                      </a: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lystron</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33</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2860MHz/80MW</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Modulator</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of S band klystron </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33</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400kV/500A</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C band</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k</a:t>
                      </a: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lystron</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236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5720MHz/50MW</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Modulator</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of C band klystron </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236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350kV/400A</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395204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10972800" cy="774987"/>
          </a:xfrm>
        </p:spPr>
        <p:txBody>
          <a:bodyPr/>
          <a:lstStyle/>
          <a:p>
            <a:pPr algn="just"/>
            <a:r>
              <a:rPr lang="en-US" altLang="zh-CN" dirty="0">
                <a:latin typeface="Microsoft YaHei UI" panose="020B0503020204020204" pitchFamily="34" charset="-122"/>
                <a:ea typeface="Microsoft YaHei UI" panose="020B0503020204020204" pitchFamily="34" charset="-122"/>
              </a:rPr>
              <a:t>Requirement list:</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Design consideration for </a:t>
            </a:r>
            <a:r>
              <a:rPr lang="en-US" altLang="zh-CN" sz="2800" dirty="0" err="1"/>
              <a:t>Linac</a:t>
            </a:r>
            <a:r>
              <a:rPr lang="en-US" altLang="zh-CN" sz="2800" dirty="0"/>
              <a:t> RF sources</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12</a:t>
            </a:fld>
            <a:endParaRPr lang="zh-CN" altLang="en-US" dirty="0"/>
          </a:p>
        </p:txBody>
      </p:sp>
      <p:graphicFrame>
        <p:nvGraphicFramePr>
          <p:cNvPr id="8" name="表格 7"/>
          <p:cNvGraphicFramePr>
            <a:graphicFrameLocks noGrp="1"/>
          </p:cNvGraphicFramePr>
          <p:nvPr>
            <p:extLst>
              <p:ext uri="{D42A27DB-BD31-4B8C-83A1-F6EECF244321}">
                <p14:modId xmlns:p14="http://schemas.microsoft.com/office/powerpoint/2010/main" val="1122280186"/>
              </p:ext>
            </p:extLst>
          </p:nvPr>
        </p:nvGraphicFramePr>
        <p:xfrm>
          <a:off x="767408" y="1988840"/>
          <a:ext cx="10513168" cy="1475740"/>
        </p:xfrm>
        <a:graphic>
          <a:graphicData uri="http://schemas.openxmlformats.org/drawingml/2006/table">
            <a:tbl>
              <a:tblPr/>
              <a:tblGrid>
                <a:gridCol w="4464496">
                  <a:extLst>
                    <a:ext uri="{9D8B030D-6E8A-4147-A177-3AD203B41FA5}">
                      <a16:colId xmlns:a16="http://schemas.microsoft.com/office/drawing/2014/main" val="20000"/>
                    </a:ext>
                  </a:extLst>
                </a:gridCol>
                <a:gridCol w="648072">
                  <a:extLst>
                    <a:ext uri="{9D8B030D-6E8A-4147-A177-3AD203B41FA5}">
                      <a16:colId xmlns:a16="http://schemas.microsoft.com/office/drawing/2014/main" val="20001"/>
                    </a:ext>
                  </a:extLst>
                </a:gridCol>
                <a:gridCol w="2882058">
                  <a:extLst>
                    <a:ext uri="{9D8B030D-6E8A-4147-A177-3AD203B41FA5}">
                      <a16:colId xmlns:a16="http://schemas.microsoft.com/office/drawing/2014/main" val="20002"/>
                    </a:ext>
                  </a:extLst>
                </a:gridCol>
                <a:gridCol w="2518542">
                  <a:extLst>
                    <a:ext uri="{9D8B030D-6E8A-4147-A177-3AD203B41FA5}">
                      <a16:colId xmlns:a16="http://schemas.microsoft.com/office/drawing/2014/main" val="20003"/>
                    </a:ext>
                  </a:extLst>
                </a:gridCol>
              </a:tblGrid>
              <a:tr h="296927">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S band</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k</a:t>
                      </a: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lystron</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33</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2860MHz/80MW</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Mature product</a:t>
                      </a: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Modulator</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of S band klystron </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33</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400kV/500A</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Mature product</a:t>
                      </a: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C band</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k</a:t>
                      </a: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lystron</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236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5720MHz/50MW</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Mature product</a:t>
                      </a: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Modulator</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of C band klystron </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236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350kV/400A</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Mature product</a:t>
                      </a: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492959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10972800" cy="4807435"/>
          </a:xfrm>
        </p:spPr>
        <p:txBody>
          <a:bodyPr>
            <a:normAutofit/>
          </a:bodyPr>
          <a:lstStyle/>
          <a:p>
            <a:pPr algn="just"/>
            <a:r>
              <a:rPr lang="en-US" altLang="zh-CN" dirty="0">
                <a:latin typeface="Microsoft YaHei UI" panose="020B0503020204020204" pitchFamily="34" charset="-122"/>
                <a:ea typeface="Microsoft YaHei UI" panose="020B0503020204020204" pitchFamily="34" charset="-122"/>
              </a:rPr>
              <a:t>Why we develop C band 80MW klystron?</a:t>
            </a:r>
          </a:p>
          <a:p>
            <a:pPr lvl="1" algn="just"/>
            <a:r>
              <a:rPr lang="en-US" altLang="zh-CN" dirty="0">
                <a:latin typeface="Microsoft YaHei UI" panose="020B0503020204020204" pitchFamily="34" charset="-122"/>
                <a:ea typeface="Microsoft YaHei UI" panose="020B0503020204020204" pitchFamily="34" charset="-122"/>
              </a:rPr>
              <a:t>Only C band of </a:t>
            </a:r>
            <a:r>
              <a:rPr lang="en-US" altLang="zh-CN" b="1" dirty="0">
                <a:latin typeface="Microsoft YaHei UI" panose="020B0503020204020204" pitchFamily="34" charset="-122"/>
                <a:ea typeface="Microsoft YaHei UI" panose="020B0503020204020204" pitchFamily="34" charset="-122"/>
              </a:rPr>
              <a:t>50MW</a:t>
            </a:r>
            <a:r>
              <a:rPr lang="en-US" altLang="zh-CN" dirty="0">
                <a:latin typeface="Microsoft YaHei UI" panose="020B0503020204020204" pitchFamily="34" charset="-122"/>
                <a:ea typeface="Microsoft YaHei UI" panose="020B0503020204020204" pitchFamily="34" charset="-122"/>
              </a:rPr>
              <a:t> klystron is mature product in the world.</a:t>
            </a:r>
          </a:p>
          <a:p>
            <a:pPr lvl="1" algn="just"/>
            <a:r>
              <a:rPr lang="en-US" altLang="zh-CN" dirty="0">
                <a:latin typeface="Microsoft YaHei UI" panose="020B0503020204020204" pitchFamily="34" charset="-122"/>
                <a:ea typeface="Microsoft YaHei UI" panose="020B0503020204020204" pitchFamily="34" charset="-122"/>
              </a:rPr>
              <a:t>1 klystron only power to 2 accelerator structures (CEPC </a:t>
            </a:r>
            <a:r>
              <a:rPr lang="en-US" altLang="zh-CN" dirty="0" err="1">
                <a:latin typeface="Microsoft YaHei UI" panose="020B0503020204020204" pitchFamily="34" charset="-122"/>
                <a:ea typeface="Microsoft YaHei UI" panose="020B0503020204020204" pitchFamily="34" charset="-122"/>
              </a:rPr>
              <a:t>Linac</a:t>
            </a:r>
            <a:r>
              <a:rPr lang="en-US" altLang="zh-CN" dirty="0">
                <a:latin typeface="Microsoft YaHei UI" panose="020B0503020204020204" pitchFamily="34" charset="-122"/>
                <a:ea typeface="Microsoft YaHei UI" panose="020B0503020204020204" pitchFamily="34" charset="-122"/>
              </a:rPr>
              <a:t> baseline).</a:t>
            </a:r>
          </a:p>
          <a:p>
            <a:pPr lvl="1" algn="just"/>
            <a:r>
              <a:rPr lang="en-US" altLang="zh-CN" dirty="0">
                <a:latin typeface="Microsoft YaHei UI" panose="020B0503020204020204" pitchFamily="34" charset="-122"/>
                <a:ea typeface="Microsoft YaHei UI" panose="020B0503020204020204" pitchFamily="34" charset="-122"/>
              </a:rPr>
              <a:t>QTY of C band klystron is very large (</a:t>
            </a:r>
            <a:r>
              <a:rPr lang="en-US" altLang="zh-CN" b="1" dirty="0">
                <a:latin typeface="Microsoft YaHei UI" panose="020B0503020204020204" pitchFamily="34" charset="-122"/>
                <a:ea typeface="Microsoft YaHei UI" panose="020B0503020204020204" pitchFamily="34" charset="-122"/>
              </a:rPr>
              <a:t>236 set</a:t>
            </a:r>
            <a:r>
              <a:rPr lang="en-US" altLang="zh-CN" dirty="0">
                <a:latin typeface="Microsoft YaHei UI" panose="020B0503020204020204" pitchFamily="34" charset="-122"/>
                <a:ea typeface="Microsoft YaHei UI" panose="020B0503020204020204" pitchFamily="34" charset="-122"/>
              </a:rPr>
              <a:t>). </a:t>
            </a:r>
          </a:p>
          <a:p>
            <a:pPr algn="just"/>
            <a:endParaRPr lang="en-US" altLang="zh-CN" dirty="0">
              <a:latin typeface="Microsoft YaHei UI" panose="020B0503020204020204" pitchFamily="34" charset="-122"/>
              <a:ea typeface="Microsoft YaHei UI" panose="020B0503020204020204" pitchFamily="34" charset="-122"/>
            </a:endParaRPr>
          </a:p>
          <a:p>
            <a:pPr algn="just"/>
            <a:r>
              <a:rPr lang="en-US" altLang="zh-CN" dirty="0">
                <a:latin typeface="Microsoft YaHei UI" panose="020B0503020204020204" pitchFamily="34" charset="-122"/>
                <a:ea typeface="Microsoft YaHei UI" panose="020B0503020204020204" pitchFamily="34" charset="-122"/>
              </a:rPr>
              <a:t>IF output power of C band klystron is up to 80MW, the quantity of klystron will be reduced by half. (1 klystron power to 4 accelerator structures).</a:t>
            </a:r>
          </a:p>
          <a:p>
            <a:pPr algn="just"/>
            <a:endParaRPr lang="en-US" altLang="zh-CN" dirty="0">
              <a:latin typeface="Microsoft YaHei UI" panose="020B0503020204020204" pitchFamily="34" charset="-122"/>
              <a:ea typeface="Microsoft YaHei UI" panose="020B0503020204020204" pitchFamily="34" charset="-122"/>
            </a:endParaRPr>
          </a:p>
          <a:p>
            <a:pPr lvl="1" algn="just"/>
            <a:endParaRPr lang="en-US" altLang="zh-CN" dirty="0">
              <a:latin typeface="Microsoft YaHei UI" panose="020B0503020204020204" pitchFamily="34" charset="-122"/>
              <a:ea typeface="Microsoft YaHei UI" panose="020B0503020204020204" pitchFamily="34" charset="-122"/>
            </a:endParaRP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Design consideration for </a:t>
            </a:r>
            <a:r>
              <a:rPr lang="en-US" altLang="zh-CN" sz="2800" dirty="0" err="1"/>
              <a:t>Linac</a:t>
            </a:r>
            <a:r>
              <a:rPr lang="en-US" altLang="zh-CN" sz="2800" dirty="0"/>
              <a:t> RF sources</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13</a:t>
            </a:fld>
            <a:endParaRPr lang="zh-CN" altLang="en-US" dirty="0"/>
          </a:p>
        </p:txBody>
      </p:sp>
      <p:pic>
        <p:nvPicPr>
          <p:cNvPr id="8" name="图片 7">
            <a:extLst>
              <a:ext uri="{FF2B5EF4-FFF2-40B4-BE49-F238E27FC236}">
                <a16:creationId xmlns:a16="http://schemas.microsoft.com/office/drawing/2014/main" id="{8178C7BF-DAF2-4AA9-A4D9-29D0F7F97EB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184232" y="2924945"/>
            <a:ext cx="3960440" cy="936104"/>
          </a:xfrm>
          <a:prstGeom prst="rect">
            <a:avLst/>
          </a:prstGeom>
        </p:spPr>
      </p:pic>
      <p:sp>
        <p:nvSpPr>
          <p:cNvPr id="9" name="矩形 8">
            <a:extLst>
              <a:ext uri="{FF2B5EF4-FFF2-40B4-BE49-F238E27FC236}">
                <a16:creationId xmlns:a16="http://schemas.microsoft.com/office/drawing/2014/main" id="{FC7D76C4-8CF9-4E1F-A632-D8B3F6CC2287}"/>
              </a:ext>
            </a:extLst>
          </p:cNvPr>
          <p:cNvSpPr/>
          <p:nvPr/>
        </p:nvSpPr>
        <p:spPr>
          <a:xfrm>
            <a:off x="8179844" y="3626552"/>
            <a:ext cx="3748804" cy="216024"/>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a:extLst>
              <a:ext uri="{FF2B5EF4-FFF2-40B4-BE49-F238E27FC236}">
                <a16:creationId xmlns:a16="http://schemas.microsoft.com/office/drawing/2014/main" id="{31819790-A5B4-4A83-AF23-F263AAC5CD29}"/>
              </a:ext>
            </a:extLst>
          </p:cNvPr>
          <p:cNvSpPr txBox="1"/>
          <p:nvPr/>
        </p:nvSpPr>
        <p:spPr>
          <a:xfrm>
            <a:off x="9026292" y="3864884"/>
            <a:ext cx="2029723" cy="369332"/>
          </a:xfrm>
          <a:prstGeom prst="rect">
            <a:avLst/>
          </a:prstGeom>
          <a:noFill/>
        </p:spPr>
        <p:txBody>
          <a:bodyPr wrap="none" rtlCol="0">
            <a:spAutoFit/>
          </a:bodyPr>
          <a:lstStyle/>
          <a:p>
            <a:r>
              <a:rPr lang="en-US" altLang="zh-CN" dirty="0">
                <a:solidFill>
                  <a:srgbClr val="C00000"/>
                </a:solidFill>
              </a:rPr>
              <a:t>CEPC </a:t>
            </a:r>
            <a:r>
              <a:rPr lang="en-US" altLang="zh-CN" dirty="0" err="1">
                <a:solidFill>
                  <a:srgbClr val="C00000"/>
                </a:solidFill>
              </a:rPr>
              <a:t>Linac</a:t>
            </a:r>
            <a:r>
              <a:rPr lang="en-US" altLang="zh-CN" dirty="0">
                <a:solidFill>
                  <a:srgbClr val="C00000"/>
                </a:solidFill>
              </a:rPr>
              <a:t> baseline</a:t>
            </a:r>
            <a:endParaRPr lang="zh-CN" altLang="en-US" dirty="0">
              <a:solidFill>
                <a:srgbClr val="C00000"/>
              </a:solidFill>
            </a:endParaRPr>
          </a:p>
        </p:txBody>
      </p:sp>
    </p:spTree>
    <p:extLst>
      <p:ext uri="{BB962C8B-B14F-4D97-AF65-F5344CB8AC3E}">
        <p14:creationId xmlns:p14="http://schemas.microsoft.com/office/powerpoint/2010/main" val="25344629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14</a:t>
            </a:fld>
            <a:endParaRPr lang="zh-CN" altLang="en-US" dirty="0"/>
          </a:p>
        </p:txBody>
      </p:sp>
      <p:sp>
        <p:nvSpPr>
          <p:cNvPr id="7" name="标题 2"/>
          <p:cNvSpPr txBox="1">
            <a:spLocks/>
          </p:cNvSpPr>
          <p:nvPr/>
        </p:nvSpPr>
        <p:spPr>
          <a:xfrm>
            <a:off x="804627" y="3068960"/>
            <a:ext cx="10763325" cy="72547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000" b="1" kern="1200" baseline="0">
                <a:solidFill>
                  <a:srgbClr val="C0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algn="ctr"/>
            <a:r>
              <a:rPr lang="en-US" altLang="zh-CN" sz="5400" dirty="0"/>
              <a:t>R&amp;D Status</a:t>
            </a:r>
            <a:endParaRPr lang="zh-CN" altLang="en-US" sz="5400" dirty="0"/>
          </a:p>
        </p:txBody>
      </p:sp>
    </p:spTree>
    <p:extLst>
      <p:ext uri="{BB962C8B-B14F-4D97-AF65-F5344CB8AC3E}">
        <p14:creationId xmlns:p14="http://schemas.microsoft.com/office/powerpoint/2010/main" val="466215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650MHz klystron R&amp;D strategy and plan</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15</a:t>
            </a:fld>
            <a:endParaRPr lang="zh-CN" altLang="en-US" dirty="0"/>
          </a:p>
        </p:txBody>
      </p:sp>
      <p:sp>
        <p:nvSpPr>
          <p:cNvPr id="56" name="Content Placeholder 3"/>
          <p:cNvSpPr>
            <a:spLocks noGrp="1"/>
          </p:cNvSpPr>
          <p:nvPr>
            <p:ph idx="1"/>
          </p:nvPr>
        </p:nvSpPr>
        <p:spPr>
          <a:xfrm>
            <a:off x="609600" y="1285861"/>
            <a:ext cx="11175032" cy="5052762"/>
          </a:xfrm>
        </p:spPr>
        <p:txBody>
          <a:bodyPr>
            <a:normAutofit/>
          </a:bodyPr>
          <a:lstStyle/>
          <a:p>
            <a:pPr algn="just"/>
            <a:r>
              <a:rPr lang="en-US" altLang="zh-CN" dirty="0"/>
              <a:t>3 or more klystron prototypes for klystron efficiency improvement </a:t>
            </a:r>
          </a:p>
        </p:txBody>
      </p:sp>
      <p:sp>
        <p:nvSpPr>
          <p:cNvPr id="57" name="矩形 56"/>
          <p:cNvSpPr/>
          <p:nvPr/>
        </p:nvSpPr>
        <p:spPr>
          <a:xfrm>
            <a:off x="813238" y="2721766"/>
            <a:ext cx="3600000" cy="180000"/>
          </a:xfrm>
          <a:prstGeom prst="rect">
            <a:avLst/>
          </a:prstGeom>
          <a:gradFill flip="none" rotWithShape="1">
            <a:gsLst>
              <a:gs pos="0">
                <a:srgbClr val="7030A0">
                  <a:tint val="66000"/>
                  <a:satMod val="160000"/>
                </a:srgbClr>
              </a:gs>
              <a:gs pos="50000">
                <a:srgbClr val="7030A0">
                  <a:tint val="44500"/>
                  <a:satMod val="160000"/>
                </a:srgbClr>
              </a:gs>
              <a:gs pos="100000">
                <a:srgbClr val="7030A0">
                  <a:tint val="23500"/>
                  <a:satMod val="160000"/>
                </a:srgbClr>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1678439" y="3769095"/>
            <a:ext cx="4680000" cy="180000"/>
          </a:xfrm>
          <a:prstGeom prst="rect">
            <a:avLst/>
          </a:prstGeom>
          <a:gradFill flip="none" rotWithShape="1">
            <a:gsLst>
              <a:gs pos="0">
                <a:srgbClr val="002060">
                  <a:tint val="66000"/>
                  <a:satMod val="160000"/>
                </a:srgbClr>
              </a:gs>
              <a:gs pos="50000">
                <a:srgbClr val="002060">
                  <a:tint val="44500"/>
                  <a:satMod val="160000"/>
                </a:srgbClr>
              </a:gs>
              <a:gs pos="100000">
                <a:srgbClr val="002060">
                  <a:tint val="23500"/>
                  <a:satMod val="160000"/>
                </a:srgb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accent2"/>
                </a:solidFill>
                <a:prstDash val="solid"/>
              </a:ln>
              <a:solidFill>
                <a:schemeClr val="accent2">
                  <a:lumMod val="40000"/>
                  <a:lumOff val="60000"/>
                </a:schemeClr>
              </a:solidFill>
            </a:endParaRPr>
          </a:p>
        </p:txBody>
      </p:sp>
      <p:sp>
        <p:nvSpPr>
          <p:cNvPr id="59" name="矩形 58"/>
          <p:cNvSpPr/>
          <p:nvPr/>
        </p:nvSpPr>
        <p:spPr>
          <a:xfrm>
            <a:off x="2216610" y="4772631"/>
            <a:ext cx="6120000" cy="180000"/>
          </a:xfrm>
          <a:prstGeom prst="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89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accent2"/>
                </a:solidFill>
                <a:prstDash val="solid"/>
              </a:ln>
              <a:solidFill>
                <a:schemeClr val="accent2">
                  <a:lumMod val="40000"/>
                  <a:lumOff val="60000"/>
                </a:schemeClr>
              </a:solidFill>
            </a:endParaRPr>
          </a:p>
        </p:txBody>
      </p:sp>
      <p:sp>
        <p:nvSpPr>
          <p:cNvPr id="60" name="文本框 59"/>
          <p:cNvSpPr txBox="1"/>
          <p:nvPr/>
        </p:nvSpPr>
        <p:spPr>
          <a:xfrm>
            <a:off x="97425" y="2616256"/>
            <a:ext cx="726866" cy="369332"/>
          </a:xfrm>
          <a:prstGeom prst="rect">
            <a:avLst/>
          </a:prstGeom>
          <a:noFill/>
        </p:spPr>
        <p:txBody>
          <a:bodyPr wrap="none" rtlCol="0">
            <a:spAutoFit/>
          </a:bodyPr>
          <a:lstStyle/>
          <a:p>
            <a:r>
              <a:rPr lang="en-US" altLang="zh-CN" b="1" dirty="0">
                <a:solidFill>
                  <a:srgbClr val="7030A0"/>
                </a:solidFill>
              </a:rPr>
              <a:t>Step1</a:t>
            </a:r>
            <a:endParaRPr lang="zh-CN" altLang="en-US" dirty="0"/>
          </a:p>
        </p:txBody>
      </p:sp>
      <p:sp>
        <p:nvSpPr>
          <p:cNvPr id="61" name="文本框 60"/>
          <p:cNvSpPr txBox="1"/>
          <p:nvPr/>
        </p:nvSpPr>
        <p:spPr>
          <a:xfrm>
            <a:off x="97425" y="3645052"/>
            <a:ext cx="779765" cy="369332"/>
          </a:xfrm>
          <a:prstGeom prst="rect">
            <a:avLst/>
          </a:prstGeom>
          <a:noFill/>
        </p:spPr>
        <p:txBody>
          <a:bodyPr wrap="none" rtlCol="0">
            <a:spAutoFit/>
          </a:bodyPr>
          <a:lstStyle/>
          <a:p>
            <a:r>
              <a:rPr lang="en-US" altLang="zh-CN" b="1" dirty="0"/>
              <a:t>Step2</a:t>
            </a:r>
            <a:r>
              <a:rPr lang="en-US" altLang="zh-CN" dirty="0"/>
              <a:t> </a:t>
            </a:r>
            <a:endParaRPr lang="zh-CN" altLang="en-US" dirty="0"/>
          </a:p>
        </p:txBody>
      </p:sp>
      <p:sp>
        <p:nvSpPr>
          <p:cNvPr id="62" name="文本框 61"/>
          <p:cNvSpPr txBox="1"/>
          <p:nvPr/>
        </p:nvSpPr>
        <p:spPr>
          <a:xfrm>
            <a:off x="97424" y="4632727"/>
            <a:ext cx="779765" cy="369332"/>
          </a:xfrm>
          <a:prstGeom prst="rect">
            <a:avLst/>
          </a:prstGeom>
          <a:noFill/>
        </p:spPr>
        <p:txBody>
          <a:bodyPr wrap="none" rtlCol="0">
            <a:spAutoFit/>
          </a:bodyPr>
          <a:lstStyle/>
          <a:p>
            <a:r>
              <a:rPr lang="en-US" altLang="zh-CN" b="1" dirty="0">
                <a:solidFill>
                  <a:srgbClr val="0070C0"/>
                </a:solidFill>
              </a:rPr>
              <a:t>Step3</a:t>
            </a:r>
            <a:r>
              <a:rPr lang="en-US" altLang="zh-CN" dirty="0">
                <a:solidFill>
                  <a:srgbClr val="0070C0"/>
                </a:solidFill>
              </a:rPr>
              <a:t> </a:t>
            </a:r>
            <a:endParaRPr lang="zh-CN" altLang="en-US" dirty="0">
              <a:solidFill>
                <a:srgbClr val="0070C0"/>
              </a:solidFill>
            </a:endParaRPr>
          </a:p>
        </p:txBody>
      </p:sp>
      <p:sp>
        <p:nvSpPr>
          <p:cNvPr id="63" name="矩形 62"/>
          <p:cNvSpPr/>
          <p:nvPr/>
        </p:nvSpPr>
        <p:spPr>
          <a:xfrm>
            <a:off x="7775073" y="5619234"/>
            <a:ext cx="3348197" cy="166777"/>
          </a:xfrm>
          <a:prstGeom prst="rect">
            <a:avLst/>
          </a:prstGeom>
          <a:solidFill>
            <a:schemeClr val="accent5">
              <a:lumMod val="40000"/>
              <a:lumOff val="60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文本框 63"/>
          <p:cNvSpPr txBox="1"/>
          <p:nvPr/>
        </p:nvSpPr>
        <p:spPr>
          <a:xfrm>
            <a:off x="11235390" y="2693004"/>
            <a:ext cx="466666" cy="369332"/>
          </a:xfrm>
          <a:prstGeom prst="rect">
            <a:avLst/>
          </a:prstGeom>
          <a:noFill/>
        </p:spPr>
        <p:txBody>
          <a:bodyPr wrap="none" rtlCol="0">
            <a:spAutoFit/>
          </a:bodyPr>
          <a:lstStyle/>
          <a:p>
            <a:r>
              <a:rPr lang="en-US" altLang="zh-CN" b="1" dirty="0">
                <a:solidFill>
                  <a:srgbClr val="7030A0"/>
                </a:solidFill>
              </a:rPr>
              <a:t>1</a:t>
            </a:r>
            <a:r>
              <a:rPr lang="en-US" altLang="zh-CN" b="1" baseline="30000" dirty="0">
                <a:solidFill>
                  <a:srgbClr val="7030A0"/>
                </a:solidFill>
              </a:rPr>
              <a:t>st</a:t>
            </a:r>
            <a:r>
              <a:rPr lang="en-US" altLang="zh-CN" b="1" dirty="0">
                <a:solidFill>
                  <a:srgbClr val="7030A0"/>
                </a:solidFill>
              </a:rPr>
              <a:t> </a:t>
            </a:r>
            <a:endParaRPr lang="zh-CN" altLang="en-US" dirty="0"/>
          </a:p>
        </p:txBody>
      </p:sp>
      <p:sp>
        <p:nvSpPr>
          <p:cNvPr id="65" name="文本框 64"/>
          <p:cNvSpPr txBox="1"/>
          <p:nvPr/>
        </p:nvSpPr>
        <p:spPr>
          <a:xfrm>
            <a:off x="11215411" y="3663052"/>
            <a:ext cx="468398" cy="369332"/>
          </a:xfrm>
          <a:prstGeom prst="rect">
            <a:avLst/>
          </a:prstGeom>
          <a:noFill/>
        </p:spPr>
        <p:txBody>
          <a:bodyPr wrap="none" rtlCol="0">
            <a:spAutoFit/>
          </a:bodyPr>
          <a:lstStyle/>
          <a:p>
            <a:r>
              <a:rPr lang="en-US" altLang="zh-CN" b="1" dirty="0"/>
              <a:t>2</a:t>
            </a:r>
            <a:r>
              <a:rPr lang="en-US" altLang="zh-CN" b="1" baseline="30000" dirty="0"/>
              <a:t>nd</a:t>
            </a:r>
            <a:endParaRPr lang="en-US" altLang="zh-CN" b="1" dirty="0"/>
          </a:p>
        </p:txBody>
      </p:sp>
      <p:sp>
        <p:nvSpPr>
          <p:cNvPr id="66" name="文本框 65"/>
          <p:cNvSpPr txBox="1"/>
          <p:nvPr/>
        </p:nvSpPr>
        <p:spPr>
          <a:xfrm>
            <a:off x="11215411" y="4677965"/>
            <a:ext cx="437684" cy="369332"/>
          </a:xfrm>
          <a:prstGeom prst="rect">
            <a:avLst/>
          </a:prstGeom>
          <a:noFill/>
        </p:spPr>
        <p:txBody>
          <a:bodyPr wrap="none" rtlCol="0">
            <a:spAutoFit/>
          </a:bodyPr>
          <a:lstStyle/>
          <a:p>
            <a:r>
              <a:rPr lang="en-US" altLang="zh-CN" b="1" dirty="0">
                <a:solidFill>
                  <a:srgbClr val="0070C0"/>
                </a:solidFill>
              </a:rPr>
              <a:t>3</a:t>
            </a:r>
            <a:r>
              <a:rPr lang="en-US" altLang="zh-CN" b="1" baseline="30000" dirty="0">
                <a:solidFill>
                  <a:srgbClr val="0070C0"/>
                </a:solidFill>
              </a:rPr>
              <a:t>rd</a:t>
            </a:r>
            <a:endParaRPr lang="zh-CN" altLang="en-US" dirty="0">
              <a:solidFill>
                <a:srgbClr val="0070C0"/>
              </a:solidFill>
            </a:endParaRPr>
          </a:p>
        </p:txBody>
      </p:sp>
      <p:sp>
        <p:nvSpPr>
          <p:cNvPr id="67" name="文本框 66"/>
          <p:cNvSpPr txBox="1"/>
          <p:nvPr/>
        </p:nvSpPr>
        <p:spPr>
          <a:xfrm>
            <a:off x="11215155" y="5502427"/>
            <a:ext cx="690254" cy="369332"/>
          </a:xfrm>
          <a:prstGeom prst="rect">
            <a:avLst/>
          </a:prstGeom>
          <a:noFill/>
        </p:spPr>
        <p:txBody>
          <a:bodyPr wrap="none" rtlCol="0">
            <a:spAutoFit/>
          </a:bodyPr>
          <a:lstStyle/>
          <a:p>
            <a:r>
              <a:rPr lang="en-US" altLang="zh-CN" b="1" dirty="0">
                <a:solidFill>
                  <a:schemeClr val="accent5">
                    <a:lumMod val="60000"/>
                    <a:lumOff val="40000"/>
                  </a:schemeClr>
                </a:solidFill>
              </a:rPr>
              <a:t>more</a:t>
            </a:r>
          </a:p>
        </p:txBody>
      </p:sp>
      <p:sp>
        <p:nvSpPr>
          <p:cNvPr id="68" name="文本框 67"/>
          <p:cNvSpPr txBox="1"/>
          <p:nvPr/>
        </p:nvSpPr>
        <p:spPr>
          <a:xfrm>
            <a:off x="10847513" y="2118700"/>
            <a:ext cx="1244893" cy="369332"/>
          </a:xfrm>
          <a:prstGeom prst="rect">
            <a:avLst/>
          </a:prstGeom>
          <a:noFill/>
        </p:spPr>
        <p:txBody>
          <a:bodyPr wrap="none" rtlCol="0">
            <a:spAutoFit/>
          </a:bodyPr>
          <a:lstStyle/>
          <a:p>
            <a:r>
              <a:rPr lang="en-US" altLang="zh-CN" b="1" dirty="0">
                <a:solidFill>
                  <a:schemeClr val="accent1">
                    <a:lumMod val="75000"/>
                  </a:schemeClr>
                </a:solidFill>
                <a:latin typeface="Times New Roman" panose="02020603050405020304" pitchFamily="18" charset="0"/>
                <a:cs typeface="Times New Roman" panose="02020603050405020304" pitchFamily="18" charset="0"/>
              </a:rPr>
              <a:t>Prototypes</a:t>
            </a:r>
            <a:endParaRPr lang="zh-CN" altLang="en-US" b="1" dirty="0">
              <a:solidFill>
                <a:schemeClr val="accent1">
                  <a:lumMod val="75000"/>
                </a:schemeClr>
              </a:solidFill>
              <a:latin typeface="Times New Roman" panose="02020603050405020304" pitchFamily="18" charset="0"/>
              <a:cs typeface="Times New Roman" panose="02020603050405020304" pitchFamily="18" charset="0"/>
            </a:endParaRPr>
          </a:p>
        </p:txBody>
      </p:sp>
      <p:sp>
        <p:nvSpPr>
          <p:cNvPr id="69" name="文本框 68"/>
          <p:cNvSpPr txBox="1"/>
          <p:nvPr/>
        </p:nvSpPr>
        <p:spPr>
          <a:xfrm>
            <a:off x="838200" y="5799128"/>
            <a:ext cx="2154501" cy="461665"/>
          </a:xfrm>
          <a:prstGeom prst="rect">
            <a:avLst/>
          </a:prstGeom>
          <a:noFill/>
        </p:spPr>
        <p:txBody>
          <a:bodyPr wrap="none" rtlCol="0">
            <a:spAutoFit/>
          </a:bodyPr>
          <a:lstStyle/>
          <a:p>
            <a:r>
              <a:rPr lang="en-US" altLang="zh-CN" sz="2400" b="1" dirty="0">
                <a:solidFill>
                  <a:srgbClr val="0000CC"/>
                </a:solidFill>
              </a:rPr>
              <a:t>Efficiency: 60% </a:t>
            </a:r>
            <a:endParaRPr lang="zh-CN" altLang="en-US" sz="2400" b="1" dirty="0">
              <a:solidFill>
                <a:srgbClr val="0000CC"/>
              </a:solidFill>
            </a:endParaRPr>
          </a:p>
        </p:txBody>
      </p:sp>
      <p:cxnSp>
        <p:nvCxnSpPr>
          <p:cNvPr id="70" name="直接箭头连接符 69"/>
          <p:cNvCxnSpPr/>
          <p:nvPr/>
        </p:nvCxnSpPr>
        <p:spPr>
          <a:xfrm>
            <a:off x="3064591" y="6077486"/>
            <a:ext cx="1231801" cy="3175"/>
          </a:xfrm>
          <a:prstGeom prst="straightConnector1">
            <a:avLst/>
          </a:prstGeom>
          <a:ln w="38100">
            <a:solidFill>
              <a:srgbClr val="0000CC"/>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1" name="矩形 70"/>
          <p:cNvSpPr/>
          <p:nvPr/>
        </p:nvSpPr>
        <p:spPr>
          <a:xfrm>
            <a:off x="4412226" y="5799127"/>
            <a:ext cx="720069" cy="461665"/>
          </a:xfrm>
          <a:prstGeom prst="rect">
            <a:avLst/>
          </a:prstGeom>
        </p:spPr>
        <p:txBody>
          <a:bodyPr wrap="none">
            <a:spAutoFit/>
          </a:bodyPr>
          <a:lstStyle/>
          <a:p>
            <a:r>
              <a:rPr lang="en-US" altLang="zh-CN" sz="2400" b="1" dirty="0">
                <a:solidFill>
                  <a:srgbClr val="0000CC"/>
                </a:solidFill>
              </a:rPr>
              <a:t>70%</a:t>
            </a:r>
            <a:endParaRPr lang="zh-CN" altLang="en-US" sz="2400" dirty="0"/>
          </a:p>
        </p:txBody>
      </p:sp>
      <p:cxnSp>
        <p:nvCxnSpPr>
          <p:cNvPr id="72" name="直接箭头连接符 71"/>
          <p:cNvCxnSpPr/>
          <p:nvPr/>
        </p:nvCxnSpPr>
        <p:spPr>
          <a:xfrm>
            <a:off x="5351868" y="6052873"/>
            <a:ext cx="1231801" cy="3175"/>
          </a:xfrm>
          <a:prstGeom prst="straightConnector1">
            <a:avLst/>
          </a:prstGeom>
          <a:ln w="38100">
            <a:solidFill>
              <a:srgbClr val="0000CC"/>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6743894" y="5799127"/>
            <a:ext cx="720069" cy="461665"/>
          </a:xfrm>
          <a:prstGeom prst="rect">
            <a:avLst/>
          </a:prstGeom>
        </p:spPr>
        <p:txBody>
          <a:bodyPr wrap="none">
            <a:spAutoFit/>
          </a:bodyPr>
          <a:lstStyle/>
          <a:p>
            <a:r>
              <a:rPr lang="en-US" altLang="zh-CN" sz="2400" b="1" dirty="0">
                <a:solidFill>
                  <a:srgbClr val="0000CC"/>
                </a:solidFill>
              </a:rPr>
              <a:t>80%</a:t>
            </a:r>
            <a:endParaRPr lang="zh-CN" altLang="en-US" sz="2400" dirty="0"/>
          </a:p>
        </p:txBody>
      </p:sp>
      <p:graphicFrame>
        <p:nvGraphicFramePr>
          <p:cNvPr id="74" name="表格 73"/>
          <p:cNvGraphicFramePr>
            <a:graphicFrameLocks noGrp="1"/>
          </p:cNvGraphicFramePr>
          <p:nvPr>
            <p:extLst>
              <p:ext uri="{D42A27DB-BD31-4B8C-83A1-F6EECF244321}">
                <p14:modId xmlns:p14="http://schemas.microsoft.com/office/powerpoint/2010/main" val="236033389"/>
              </p:ext>
            </p:extLst>
          </p:nvPr>
        </p:nvGraphicFramePr>
        <p:xfrm>
          <a:off x="777858" y="2131374"/>
          <a:ext cx="7141756" cy="370840"/>
        </p:xfrm>
        <a:graphic>
          <a:graphicData uri="http://schemas.openxmlformats.org/drawingml/2006/table">
            <a:tbl>
              <a:tblPr firstRow="1" bandRow="1">
                <a:tableStyleId>{5C22544A-7EE6-4342-B048-85BDC9FD1C3A}</a:tableStyleId>
              </a:tblPr>
              <a:tblGrid>
                <a:gridCol w="1342185">
                  <a:extLst>
                    <a:ext uri="{9D8B030D-6E8A-4147-A177-3AD203B41FA5}">
                      <a16:colId xmlns:a16="http://schemas.microsoft.com/office/drawing/2014/main" val="204444383"/>
                    </a:ext>
                  </a:extLst>
                </a:gridCol>
                <a:gridCol w="1137463">
                  <a:extLst>
                    <a:ext uri="{9D8B030D-6E8A-4147-A177-3AD203B41FA5}">
                      <a16:colId xmlns:a16="http://schemas.microsoft.com/office/drawing/2014/main" val="2274017506"/>
                    </a:ext>
                  </a:extLst>
                </a:gridCol>
                <a:gridCol w="1107531">
                  <a:extLst>
                    <a:ext uri="{9D8B030D-6E8A-4147-A177-3AD203B41FA5}">
                      <a16:colId xmlns:a16="http://schemas.microsoft.com/office/drawing/2014/main" val="3230938916"/>
                    </a:ext>
                  </a:extLst>
                </a:gridCol>
                <a:gridCol w="1189848">
                  <a:extLst>
                    <a:ext uri="{9D8B030D-6E8A-4147-A177-3AD203B41FA5}">
                      <a16:colId xmlns:a16="http://schemas.microsoft.com/office/drawing/2014/main" val="3813385717"/>
                    </a:ext>
                  </a:extLst>
                </a:gridCol>
                <a:gridCol w="1085081">
                  <a:extLst>
                    <a:ext uri="{9D8B030D-6E8A-4147-A177-3AD203B41FA5}">
                      <a16:colId xmlns:a16="http://schemas.microsoft.com/office/drawing/2014/main" val="3398708448"/>
                    </a:ext>
                  </a:extLst>
                </a:gridCol>
                <a:gridCol w="1279648">
                  <a:extLst>
                    <a:ext uri="{9D8B030D-6E8A-4147-A177-3AD203B41FA5}">
                      <a16:colId xmlns:a16="http://schemas.microsoft.com/office/drawing/2014/main" val="3296211972"/>
                    </a:ext>
                  </a:extLst>
                </a:gridCol>
              </a:tblGrid>
              <a:tr h="370840">
                <a:tc>
                  <a:txBody>
                    <a:bodyPr/>
                    <a:lstStyle/>
                    <a:p>
                      <a:pPr algn="ctr"/>
                      <a:r>
                        <a:rPr lang="en-US" altLang="zh-CN" dirty="0"/>
                        <a:t>2016</a:t>
                      </a:r>
                      <a:endParaRPr lang="zh-CN" altLang="en-US" dirty="0"/>
                    </a:p>
                  </a:txBody>
                  <a:tcPr/>
                </a:tc>
                <a:tc>
                  <a:txBody>
                    <a:bodyPr/>
                    <a:lstStyle/>
                    <a:p>
                      <a:pPr algn="ctr"/>
                      <a:r>
                        <a:rPr lang="en-US" altLang="zh-CN" dirty="0"/>
                        <a:t>2017</a:t>
                      </a:r>
                      <a:endParaRPr lang="zh-CN" altLang="en-US" dirty="0"/>
                    </a:p>
                  </a:txBody>
                  <a:tcPr/>
                </a:tc>
                <a:tc>
                  <a:txBody>
                    <a:bodyPr/>
                    <a:lstStyle/>
                    <a:p>
                      <a:pPr algn="ctr"/>
                      <a:r>
                        <a:rPr lang="en-US" altLang="zh-CN" dirty="0"/>
                        <a:t>2018</a:t>
                      </a:r>
                      <a:endParaRPr lang="zh-CN" altLang="en-US" dirty="0"/>
                    </a:p>
                  </a:txBody>
                  <a:tcPr/>
                </a:tc>
                <a:tc>
                  <a:txBody>
                    <a:bodyPr/>
                    <a:lstStyle/>
                    <a:p>
                      <a:pPr algn="ctr"/>
                      <a:r>
                        <a:rPr lang="en-US" altLang="zh-CN" dirty="0"/>
                        <a:t>2019</a:t>
                      </a:r>
                      <a:endParaRPr lang="zh-CN" altLang="en-US" dirty="0"/>
                    </a:p>
                  </a:txBody>
                  <a:tcPr/>
                </a:tc>
                <a:tc>
                  <a:txBody>
                    <a:bodyPr/>
                    <a:lstStyle/>
                    <a:p>
                      <a:pPr algn="ctr"/>
                      <a:r>
                        <a:rPr lang="en-US" altLang="zh-CN" dirty="0"/>
                        <a:t>2020</a:t>
                      </a:r>
                      <a:endParaRPr lang="zh-CN" altLang="en-US" dirty="0"/>
                    </a:p>
                  </a:txBody>
                  <a:tcPr/>
                </a:tc>
                <a:tc>
                  <a:txBody>
                    <a:bodyPr/>
                    <a:lstStyle/>
                    <a:p>
                      <a:pPr algn="ctr"/>
                      <a:r>
                        <a:rPr lang="en-US" altLang="zh-CN" dirty="0"/>
                        <a:t>2021</a:t>
                      </a:r>
                      <a:endParaRPr lang="zh-CN" altLang="en-US" dirty="0"/>
                    </a:p>
                  </a:txBody>
                  <a:tcPr/>
                </a:tc>
                <a:extLst>
                  <a:ext uri="{0D108BD9-81ED-4DB2-BD59-A6C34878D82A}">
                    <a16:rowId xmlns:a16="http://schemas.microsoft.com/office/drawing/2014/main" val="515684620"/>
                  </a:ext>
                </a:extLst>
              </a:tr>
            </a:tbl>
          </a:graphicData>
        </a:graphic>
      </p:graphicFrame>
      <p:sp>
        <p:nvSpPr>
          <p:cNvPr id="75" name="矩形 74"/>
          <p:cNvSpPr/>
          <p:nvPr/>
        </p:nvSpPr>
        <p:spPr>
          <a:xfrm>
            <a:off x="2274425" y="3047595"/>
            <a:ext cx="4320000" cy="189328"/>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p:cNvSpPr/>
          <p:nvPr/>
        </p:nvSpPr>
        <p:spPr>
          <a:xfrm>
            <a:off x="2704729" y="4085165"/>
            <a:ext cx="5760000" cy="168305"/>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accent2"/>
                </a:solidFill>
                <a:prstDash val="solid"/>
              </a:ln>
              <a:solidFill>
                <a:schemeClr val="accent2">
                  <a:lumMod val="40000"/>
                  <a:lumOff val="60000"/>
                </a:schemeClr>
              </a:solidFill>
            </a:endParaRPr>
          </a:p>
        </p:txBody>
      </p:sp>
      <p:sp>
        <p:nvSpPr>
          <p:cNvPr id="77" name="矩形 76"/>
          <p:cNvSpPr/>
          <p:nvPr/>
        </p:nvSpPr>
        <p:spPr>
          <a:xfrm>
            <a:off x="7896200" y="2123968"/>
            <a:ext cx="960893" cy="36088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2022</a:t>
            </a:r>
            <a:endParaRPr lang="zh-CN" altLang="en-US" dirty="0"/>
          </a:p>
        </p:txBody>
      </p:sp>
      <p:sp>
        <p:nvSpPr>
          <p:cNvPr id="78" name="矩形 77"/>
          <p:cNvSpPr/>
          <p:nvPr/>
        </p:nvSpPr>
        <p:spPr>
          <a:xfrm>
            <a:off x="8832304" y="2123926"/>
            <a:ext cx="960893" cy="36088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2023</a:t>
            </a:r>
            <a:endParaRPr lang="zh-CN" altLang="en-US" dirty="0"/>
          </a:p>
        </p:txBody>
      </p:sp>
      <p:sp>
        <p:nvSpPr>
          <p:cNvPr id="79" name="矩形 78"/>
          <p:cNvSpPr/>
          <p:nvPr/>
        </p:nvSpPr>
        <p:spPr>
          <a:xfrm>
            <a:off x="4305299" y="5122992"/>
            <a:ext cx="6250811" cy="15644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a:ln w="22225">
                <a:solidFill>
                  <a:schemeClr val="accent2"/>
                </a:solidFill>
                <a:prstDash val="solid"/>
              </a:ln>
              <a:solidFill>
                <a:schemeClr val="accent2">
                  <a:lumMod val="40000"/>
                  <a:lumOff val="60000"/>
                </a:schemeClr>
              </a:solidFill>
            </a:endParaRPr>
          </a:p>
        </p:txBody>
      </p:sp>
      <p:sp>
        <p:nvSpPr>
          <p:cNvPr id="80" name="矩形 79"/>
          <p:cNvSpPr/>
          <p:nvPr/>
        </p:nvSpPr>
        <p:spPr>
          <a:xfrm>
            <a:off x="9768408" y="2123548"/>
            <a:ext cx="960893" cy="360886"/>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2024</a:t>
            </a:r>
            <a:endParaRPr lang="zh-CN" altLang="en-US" dirty="0"/>
          </a:p>
        </p:txBody>
      </p:sp>
    </p:spTree>
    <p:extLst>
      <p:ext uri="{BB962C8B-B14F-4D97-AF65-F5344CB8AC3E}">
        <p14:creationId xmlns:p14="http://schemas.microsoft.com/office/powerpoint/2010/main" val="1204895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11319048" cy="1711091"/>
          </a:xfrm>
        </p:spPr>
        <p:txBody>
          <a:bodyPr>
            <a:normAutofit fontScale="92500"/>
          </a:bodyPr>
          <a:lstStyle/>
          <a:p>
            <a:pPr algn="just"/>
            <a:r>
              <a:rPr lang="en-US" altLang="zh-CN" sz="2400" dirty="0">
                <a:latin typeface="Microsoft YaHei UI" panose="020B0503020204020204" pitchFamily="34" charset="-122"/>
                <a:ea typeface="Microsoft YaHei UI" panose="020B0503020204020204" pitchFamily="34" charset="-122"/>
              </a:rPr>
              <a:t>Scheme 1: Traditional way for &gt;60% efficiency</a:t>
            </a:r>
          </a:p>
          <a:p>
            <a:pPr algn="just"/>
            <a:r>
              <a:rPr lang="en-US" altLang="zh-CN" sz="2400" dirty="0">
                <a:latin typeface="Microsoft YaHei UI" panose="020B0503020204020204" pitchFamily="34" charset="-122"/>
                <a:ea typeface="Microsoft YaHei UI" panose="020B0503020204020204" pitchFamily="34" charset="-122"/>
              </a:rPr>
              <a:t>Scheme 2: With high voltage gun (110 kV/9.1 A), low </a:t>
            </a:r>
            <a:r>
              <a:rPr lang="en-US" altLang="zh-CN" sz="2400" dirty="0" err="1">
                <a:latin typeface="Microsoft YaHei UI" panose="020B0503020204020204" pitchFamily="34" charset="-122"/>
                <a:ea typeface="Microsoft YaHei UI" panose="020B0503020204020204" pitchFamily="34" charset="-122"/>
              </a:rPr>
              <a:t>perveance</a:t>
            </a:r>
            <a:r>
              <a:rPr lang="en-US" altLang="zh-CN" sz="2400" dirty="0">
                <a:latin typeface="Microsoft YaHei UI" panose="020B0503020204020204" pitchFamily="34" charset="-122"/>
                <a:ea typeface="Microsoft YaHei UI" panose="020B0503020204020204" pitchFamily="34" charset="-122"/>
              </a:rPr>
              <a:t> (HE, &gt;75%)</a:t>
            </a:r>
          </a:p>
          <a:p>
            <a:pPr algn="just"/>
            <a:r>
              <a:rPr lang="en-US" altLang="zh-CN" sz="2400" dirty="0">
                <a:latin typeface="Microsoft YaHei UI" panose="020B0503020204020204" pitchFamily="34" charset="-122"/>
                <a:ea typeface="Microsoft YaHei UI" panose="020B0503020204020204" pitchFamily="34" charset="-122"/>
              </a:rPr>
              <a:t>Scheme 3: MBK, 54 kV/20A electron gun (8 beams) (HE, &gt;80%)</a:t>
            </a:r>
            <a:endParaRPr lang="zh-CN" altLang="en-US" sz="2400" dirty="0">
              <a:latin typeface="Microsoft YaHei UI" panose="020B0503020204020204" pitchFamily="34" charset="-122"/>
              <a:ea typeface="Microsoft YaHei UI" panose="020B0503020204020204" pitchFamily="34" charset="-122"/>
            </a:endParaRP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Design scheme</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16</a:t>
            </a:fld>
            <a:endParaRPr lang="zh-CN" altLang="en-US" dirty="0"/>
          </a:p>
        </p:txBody>
      </p:sp>
      <p:graphicFrame>
        <p:nvGraphicFramePr>
          <p:cNvPr id="7" name="表格 6">
            <a:extLst>
              <a:ext uri="{FF2B5EF4-FFF2-40B4-BE49-F238E27FC236}">
                <a16:creationId xmlns:a16="http://schemas.microsoft.com/office/drawing/2014/main" id="{CB3DF800-BAE7-45A7-94E2-6E7D785D412F}"/>
              </a:ext>
            </a:extLst>
          </p:cNvPr>
          <p:cNvGraphicFramePr>
            <a:graphicFrameLocks noGrp="1"/>
          </p:cNvGraphicFramePr>
          <p:nvPr>
            <p:extLst>
              <p:ext uri="{D42A27DB-BD31-4B8C-83A1-F6EECF244321}">
                <p14:modId xmlns:p14="http://schemas.microsoft.com/office/powerpoint/2010/main" val="3320943713"/>
              </p:ext>
            </p:extLst>
          </p:nvPr>
        </p:nvGraphicFramePr>
        <p:xfrm>
          <a:off x="1460214" y="3069262"/>
          <a:ext cx="9193588" cy="2808010"/>
        </p:xfrm>
        <a:graphic>
          <a:graphicData uri="http://schemas.openxmlformats.org/drawingml/2006/table">
            <a:tbl>
              <a:tblPr firstRow="1" firstCol="1" bandRow="1">
                <a:tableStyleId>{2D5ABB26-0587-4C30-8999-92F81FD0307C}</a:tableStyleId>
              </a:tblPr>
              <a:tblGrid>
                <a:gridCol w="2038350">
                  <a:extLst>
                    <a:ext uri="{9D8B030D-6E8A-4147-A177-3AD203B41FA5}">
                      <a16:colId xmlns:a16="http://schemas.microsoft.com/office/drawing/2014/main" val="20000"/>
                    </a:ext>
                  </a:extLst>
                </a:gridCol>
                <a:gridCol w="3060385">
                  <a:extLst>
                    <a:ext uri="{9D8B030D-6E8A-4147-A177-3AD203B41FA5}">
                      <a16:colId xmlns:a16="http://schemas.microsoft.com/office/drawing/2014/main" val="20001"/>
                    </a:ext>
                  </a:extLst>
                </a:gridCol>
                <a:gridCol w="2088308">
                  <a:extLst>
                    <a:ext uri="{9D8B030D-6E8A-4147-A177-3AD203B41FA5}">
                      <a16:colId xmlns:a16="http://schemas.microsoft.com/office/drawing/2014/main" val="20002"/>
                    </a:ext>
                  </a:extLst>
                </a:gridCol>
                <a:gridCol w="2006545">
                  <a:extLst>
                    <a:ext uri="{9D8B030D-6E8A-4147-A177-3AD203B41FA5}">
                      <a16:colId xmlns:a16="http://schemas.microsoft.com/office/drawing/2014/main" val="20003"/>
                    </a:ext>
                  </a:extLst>
                </a:gridCol>
              </a:tblGrid>
              <a:tr h="339421">
                <a:tc>
                  <a:txBody>
                    <a:bodyPr/>
                    <a:lstStyle/>
                    <a:p>
                      <a:pPr algn="l">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Parameter</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0" marR="68580" marT="0" marB="0" anchor="b">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Scheme1(1</a:t>
                      </a:r>
                      <a:r>
                        <a:rPr lang="en-US" altLang="zh-CN" sz="2000" b="0" kern="800" baseline="30000" dirty="0">
                          <a:solidFill>
                            <a:schemeClr val="tx1"/>
                          </a:solidFill>
                          <a:effectLst/>
                          <a:latin typeface="微软雅黑" pitchFamily="34" charset="-122"/>
                          <a:ea typeface="微软雅黑" pitchFamily="34" charset="-122"/>
                          <a:cs typeface="Times New Roman" pitchFamily="18" charset="0"/>
                        </a:rPr>
                        <a:t>st</a:t>
                      </a:r>
                      <a:r>
                        <a:rPr lang="en-US" altLang="zh-CN" sz="2000" b="0" kern="800" baseline="0" dirty="0">
                          <a:solidFill>
                            <a:schemeClr val="tx1"/>
                          </a:solidFill>
                          <a:effectLst/>
                          <a:latin typeface="微软雅黑" pitchFamily="34" charset="-122"/>
                          <a:ea typeface="微软雅黑" pitchFamily="34" charset="-122"/>
                          <a:cs typeface="Times New Roman" pitchFamily="18" charset="0"/>
                        </a:rPr>
                        <a:t> prototype)</a:t>
                      </a:r>
                      <a:endParaRPr lang="zh-CN" alt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Scheme2(2</a:t>
                      </a:r>
                      <a:r>
                        <a:rPr lang="en-US" altLang="zh-CN" sz="2000" b="0" kern="800" baseline="30000" dirty="0">
                          <a:solidFill>
                            <a:schemeClr val="tx1"/>
                          </a:solidFill>
                          <a:effectLst/>
                          <a:latin typeface="微软雅黑" pitchFamily="34" charset="-122"/>
                          <a:ea typeface="微软雅黑" pitchFamily="34" charset="-122"/>
                          <a:cs typeface="Times New Roman" pitchFamily="18" charset="0"/>
                        </a:rPr>
                        <a:t>nd</a:t>
                      </a:r>
                      <a:r>
                        <a:rPr lang="en-US" altLang="zh-CN" sz="2000" b="0" kern="800" dirty="0">
                          <a:solidFill>
                            <a:schemeClr val="tx1"/>
                          </a:solidFill>
                          <a:effectLst/>
                          <a:latin typeface="微软雅黑" pitchFamily="34" charset="-122"/>
                          <a:ea typeface="微软雅黑" pitchFamily="34" charset="-122"/>
                          <a:cs typeface="Times New Roman" pitchFamily="18" charset="0"/>
                        </a:rPr>
                        <a:t>)</a:t>
                      </a:r>
                      <a:endParaRPr lang="zh-CN" alt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Scheme3(3</a:t>
                      </a:r>
                      <a:r>
                        <a:rPr lang="en-US" altLang="zh-CN" sz="2000" b="0" kern="800" baseline="30000" dirty="0">
                          <a:solidFill>
                            <a:schemeClr val="tx1"/>
                          </a:solidFill>
                          <a:effectLst/>
                          <a:latin typeface="微软雅黑" pitchFamily="34" charset="-122"/>
                          <a:ea typeface="微软雅黑" pitchFamily="34" charset="-122"/>
                          <a:cs typeface="Times New Roman" pitchFamily="18" charset="0"/>
                        </a:rPr>
                        <a:t>rd</a:t>
                      </a:r>
                      <a:r>
                        <a:rPr lang="en-US" altLang="zh-CN" sz="2000" b="0" kern="800" baseline="0" dirty="0">
                          <a:solidFill>
                            <a:schemeClr val="tx1"/>
                          </a:solidFill>
                          <a:effectLst/>
                          <a:latin typeface="微软雅黑" pitchFamily="34" charset="-122"/>
                          <a:ea typeface="微软雅黑" pitchFamily="34" charset="-122"/>
                          <a:cs typeface="Times New Roman" pitchFamily="18" charset="0"/>
                        </a:rPr>
                        <a:t>)</a:t>
                      </a:r>
                      <a:endParaRPr lang="zh-CN" alt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339421">
                <a:tc>
                  <a:txBody>
                    <a:bodyPr/>
                    <a:lstStyle/>
                    <a:p>
                      <a:pPr algn="l">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Freq.</a:t>
                      </a:r>
                      <a:r>
                        <a:rPr lang="zh-CN" altLang="en-US" sz="2000" b="0" kern="800" dirty="0">
                          <a:solidFill>
                            <a:schemeClr val="tx1"/>
                          </a:solidFill>
                          <a:effectLst/>
                          <a:latin typeface="微软雅黑" pitchFamily="34" charset="-122"/>
                          <a:ea typeface="微软雅黑" pitchFamily="34" charset="-122"/>
                          <a:cs typeface="Times New Roman" pitchFamily="18" charset="0"/>
                        </a:rPr>
                        <a:t> </a:t>
                      </a:r>
                      <a:r>
                        <a:rPr lang="en-US" sz="2000" b="0" kern="800" dirty="0">
                          <a:solidFill>
                            <a:schemeClr val="tx1"/>
                          </a:solidFill>
                          <a:effectLst/>
                          <a:latin typeface="微软雅黑" pitchFamily="34" charset="-122"/>
                          <a:ea typeface="微软雅黑" pitchFamily="34" charset="-122"/>
                          <a:cs typeface="Times New Roman" pitchFamily="18" charset="0"/>
                        </a:rPr>
                        <a:t>(MHz)</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0" marR="68580" marT="0" marB="0" anchor="b">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650</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650</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650</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339421">
                <a:tc>
                  <a:txBody>
                    <a:bodyPr/>
                    <a:lstStyle/>
                    <a:p>
                      <a:pPr algn="l">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Voltage</a:t>
                      </a:r>
                      <a:r>
                        <a:rPr lang="zh-CN" altLang="en-US" sz="2000" b="0" kern="800" dirty="0">
                          <a:solidFill>
                            <a:schemeClr val="tx1"/>
                          </a:solidFill>
                          <a:effectLst/>
                          <a:latin typeface="微软雅黑" pitchFamily="34" charset="-122"/>
                          <a:ea typeface="微软雅黑" pitchFamily="34" charset="-122"/>
                          <a:cs typeface="Times New Roman" pitchFamily="18" charset="0"/>
                        </a:rPr>
                        <a:t> </a:t>
                      </a:r>
                      <a:r>
                        <a:rPr lang="en-US" sz="2000" b="0" kern="800" dirty="0">
                          <a:solidFill>
                            <a:schemeClr val="tx1"/>
                          </a:solidFill>
                          <a:effectLst/>
                          <a:latin typeface="微软雅黑" pitchFamily="34" charset="-122"/>
                          <a:ea typeface="微软雅黑" pitchFamily="34" charset="-122"/>
                          <a:cs typeface="Times New Roman" pitchFamily="18" charset="0"/>
                        </a:rPr>
                        <a:t>(kV)</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0" marR="68580" marT="0" marB="0" anchor="b">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82</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110</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54</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339421">
                <a:tc>
                  <a:txBody>
                    <a:bodyPr/>
                    <a:lstStyle/>
                    <a:p>
                      <a:pPr algn="l">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Current</a:t>
                      </a:r>
                      <a:r>
                        <a:rPr lang="zh-CN" altLang="en-US" sz="2000" b="0" kern="800" dirty="0">
                          <a:solidFill>
                            <a:schemeClr val="tx1"/>
                          </a:solidFill>
                          <a:effectLst/>
                          <a:latin typeface="微软雅黑" pitchFamily="34" charset="-122"/>
                          <a:ea typeface="微软雅黑" pitchFamily="34" charset="-122"/>
                          <a:cs typeface="Times New Roman" pitchFamily="18" charset="0"/>
                        </a:rPr>
                        <a:t> </a:t>
                      </a:r>
                      <a:r>
                        <a:rPr lang="en-US" sz="2000" b="0" kern="800" dirty="0">
                          <a:solidFill>
                            <a:schemeClr val="tx1"/>
                          </a:solidFill>
                          <a:effectLst/>
                          <a:latin typeface="微软雅黑" pitchFamily="34" charset="-122"/>
                          <a:ea typeface="微软雅黑" pitchFamily="34" charset="-122"/>
                          <a:cs typeface="Times New Roman" pitchFamily="18" charset="0"/>
                        </a:rPr>
                        <a:t>(A)</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0" marR="68580" marT="0" marB="0" anchor="b">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16</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9.1</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20(2.5×8)</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339421">
                <a:tc>
                  <a:txBody>
                    <a:bodyPr/>
                    <a:lstStyle/>
                    <a:p>
                      <a:pPr algn="l">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Beam</a:t>
                      </a:r>
                      <a:r>
                        <a:rPr lang="en-US" altLang="zh-CN" sz="2000" b="0" kern="800" baseline="0" dirty="0">
                          <a:solidFill>
                            <a:schemeClr val="tx1"/>
                          </a:solidFill>
                          <a:effectLst/>
                          <a:latin typeface="微软雅黑" pitchFamily="34" charset="-122"/>
                          <a:ea typeface="微软雅黑" pitchFamily="34" charset="-122"/>
                          <a:cs typeface="Times New Roman" pitchFamily="18" charset="0"/>
                        </a:rPr>
                        <a:t> No.</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0" marR="68580" marT="0" marB="0" anchor="b">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1</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1</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8</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385742">
                <a:tc>
                  <a:txBody>
                    <a:bodyPr/>
                    <a:lstStyle/>
                    <a:p>
                      <a:pPr algn="l">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Perveance</a:t>
                      </a:r>
                      <a:r>
                        <a:rPr lang="en-US" sz="2000" b="0" kern="800" dirty="0">
                          <a:solidFill>
                            <a:schemeClr val="tx1"/>
                          </a:solidFill>
                          <a:effectLst/>
                          <a:latin typeface="微软雅黑" pitchFamily="34" charset="-122"/>
                          <a:ea typeface="微软雅黑" pitchFamily="34" charset="-122"/>
                          <a:cs typeface="Times New Roman" pitchFamily="18" charset="0"/>
                        </a:rPr>
                        <a:t> (µP)</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0" marR="68580" marT="0" marB="0" anchor="b">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0.65</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0.25</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1.6(0.2×8)</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339421">
                <a:tc>
                  <a:txBody>
                    <a:bodyPr/>
                    <a:lstStyle/>
                    <a:p>
                      <a:pPr algn="l">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Efficiency</a:t>
                      </a:r>
                      <a:r>
                        <a:rPr lang="zh-CN" altLang="en-US" sz="2000" b="0" kern="800" dirty="0">
                          <a:solidFill>
                            <a:schemeClr val="tx1"/>
                          </a:solidFill>
                          <a:effectLst/>
                          <a:latin typeface="微软雅黑" pitchFamily="34" charset="-122"/>
                          <a:ea typeface="微软雅黑" pitchFamily="34" charset="-122"/>
                          <a:cs typeface="Times New Roman" pitchFamily="18" charset="0"/>
                        </a:rPr>
                        <a:t> </a:t>
                      </a:r>
                      <a:r>
                        <a:rPr lang="en-US" altLang="zh-CN" sz="2000" b="0" kern="800" dirty="0">
                          <a:solidFill>
                            <a:schemeClr val="tx1"/>
                          </a:solidFill>
                          <a:effectLst/>
                          <a:latin typeface="微软雅黑" pitchFamily="34" charset="-122"/>
                          <a:ea typeface="微软雅黑" pitchFamily="34" charset="-122"/>
                          <a:cs typeface="Times New Roman" pitchFamily="18" charset="0"/>
                        </a:rPr>
                        <a:t>(%)</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0" marR="68580" marT="0" marB="0" anchor="b">
                    <a:lnL w="28575"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65</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~80</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&gt;80</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no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385742">
                <a:tc>
                  <a:txBody>
                    <a:bodyPr/>
                    <a:lstStyle/>
                    <a:p>
                      <a:pPr algn="l">
                        <a:lnSpc>
                          <a:spcPts val="1200"/>
                        </a:lnSpc>
                        <a:spcBef>
                          <a:spcPts val="100"/>
                        </a:spcBef>
                        <a:spcAft>
                          <a:spcPts val="100"/>
                        </a:spcAft>
                      </a:pPr>
                      <a:r>
                        <a:rPr lang="en-US" sz="2000" b="0" kern="800" baseline="0" dirty="0">
                          <a:solidFill>
                            <a:schemeClr val="tx1"/>
                          </a:solidFill>
                          <a:effectLst/>
                          <a:latin typeface="微软雅黑" pitchFamily="34" charset="-122"/>
                          <a:ea typeface="微软雅黑" pitchFamily="34" charset="-122"/>
                          <a:cs typeface="Times New Roman" pitchFamily="18" charset="0"/>
                        </a:rPr>
                        <a:t>Power</a:t>
                      </a:r>
                      <a:r>
                        <a:rPr lang="en-US" sz="2000" b="0" kern="800" dirty="0">
                          <a:solidFill>
                            <a:schemeClr val="tx1"/>
                          </a:solidFill>
                          <a:effectLst/>
                          <a:latin typeface="微软雅黑" pitchFamily="34" charset="-122"/>
                          <a:ea typeface="微软雅黑" pitchFamily="34" charset="-122"/>
                          <a:cs typeface="Times New Roman" pitchFamily="18" charset="0"/>
                        </a:rPr>
                        <a:t>(</a:t>
                      </a:r>
                      <a:r>
                        <a:rPr lang="en-GB" sz="2000" b="0" kern="800" dirty="0">
                          <a:solidFill>
                            <a:schemeClr val="tx1"/>
                          </a:solidFill>
                          <a:effectLst/>
                          <a:latin typeface="微软雅黑" pitchFamily="34" charset="-122"/>
                          <a:ea typeface="微软雅黑" pitchFamily="34" charset="-122"/>
                          <a:cs typeface="Times New Roman" pitchFamily="18" charset="0"/>
                        </a:rPr>
                        <a:t>kW)</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0" marR="68580" marT="0" marB="0" anchor="b">
                    <a:lnL w="28575"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800</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800</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lnSpc>
                          <a:spcPts val="1200"/>
                        </a:lnSpc>
                        <a:spcBef>
                          <a:spcPts val="100"/>
                        </a:spcBef>
                        <a:spcAft>
                          <a:spcPts val="100"/>
                        </a:spcAft>
                      </a:pPr>
                      <a:r>
                        <a:rPr lang="en-US" altLang="zh-CN" sz="2000" b="0" kern="800" dirty="0">
                          <a:solidFill>
                            <a:schemeClr val="tx1"/>
                          </a:solidFill>
                          <a:effectLst/>
                          <a:latin typeface="微软雅黑" pitchFamily="34" charset="-122"/>
                          <a:ea typeface="微软雅黑" pitchFamily="34" charset="-122"/>
                          <a:cs typeface="Times New Roman" pitchFamily="18" charset="0"/>
                        </a:rPr>
                        <a:t>800(100×8)</a:t>
                      </a:r>
                      <a:endParaRPr lang="zh-CN" sz="2000" b="0" kern="800" dirty="0">
                        <a:solidFill>
                          <a:schemeClr val="tx1"/>
                        </a:solidFill>
                        <a:effectLst/>
                        <a:latin typeface="微软雅黑" pitchFamily="34" charset="-122"/>
                        <a:ea typeface="微软雅黑" pitchFamily="34" charset="-122"/>
                        <a:cs typeface="Times New Roman" pitchFamily="18" charset="0"/>
                      </a:endParaRPr>
                    </a:p>
                  </a:txBody>
                  <a:tcPr marL="68581" marR="68581" marT="0"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905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0619461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r>
              <a:rPr lang="en-US" altLang="zh-CN" dirty="0">
                <a:latin typeface="Microsoft YaHei UI" panose="020B0503020204020204" pitchFamily="34" charset="-122"/>
                <a:ea typeface="Microsoft YaHei UI" panose="020B0503020204020204" pitchFamily="34" charset="-122"/>
              </a:rPr>
              <a:t>Oct. 2017 Design report</a:t>
            </a:r>
          </a:p>
          <a:p>
            <a:r>
              <a:rPr lang="en-US" altLang="zh-CN" dirty="0">
                <a:latin typeface="Microsoft YaHei UI" panose="020B0503020204020204" pitchFamily="34" charset="-122"/>
                <a:ea typeface="Microsoft YaHei UI" panose="020B0503020204020204" pitchFamily="34" charset="-122"/>
              </a:rPr>
              <a:t>Mar. 2020 High power test at IHEP</a:t>
            </a:r>
            <a:endParaRPr lang="zh-CN" altLang="en-US" dirty="0">
              <a:latin typeface="Microsoft YaHei UI" panose="020B0503020204020204" pitchFamily="34" charset="-122"/>
              <a:ea typeface="Microsoft YaHei UI" panose="020B0503020204020204" pitchFamily="34" charset="-122"/>
            </a:endParaRP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1</a:t>
            </a:r>
            <a:r>
              <a:rPr lang="en-US" altLang="zh-CN" sz="2800" baseline="30000" dirty="0"/>
              <a:t>st</a:t>
            </a:r>
            <a:r>
              <a:rPr lang="en-US" altLang="zh-CN" sz="2800" dirty="0"/>
              <a:t> prototype milestone</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17</a:t>
            </a:fld>
            <a:endParaRPr lang="zh-CN" altLang="en-US" dirty="0"/>
          </a:p>
        </p:txBody>
      </p:sp>
      <p:pic>
        <p:nvPicPr>
          <p:cNvPr id="6" name="图片 2"/>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6880056" y="2492896"/>
            <a:ext cx="4616544" cy="3460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表格 6"/>
          <p:cNvGraphicFramePr>
            <a:graphicFrameLocks noGrp="1"/>
          </p:cNvGraphicFramePr>
          <p:nvPr>
            <p:extLst>
              <p:ext uri="{D42A27DB-BD31-4B8C-83A1-F6EECF244321}">
                <p14:modId xmlns:p14="http://schemas.microsoft.com/office/powerpoint/2010/main" val="2260885260"/>
              </p:ext>
            </p:extLst>
          </p:nvPr>
        </p:nvGraphicFramePr>
        <p:xfrm>
          <a:off x="1300313" y="2855088"/>
          <a:ext cx="5280216" cy="2736304"/>
        </p:xfrm>
        <a:graphic>
          <a:graphicData uri="http://schemas.openxmlformats.org/drawingml/2006/table">
            <a:tbl>
              <a:tblPr firstRow="1" firstCol="1" bandRow="1">
                <a:tableStyleId>{5940675A-B579-460E-94D1-54222C63F5DA}</a:tableStyleId>
              </a:tblPr>
              <a:tblGrid>
                <a:gridCol w="3538728">
                  <a:extLst>
                    <a:ext uri="{9D8B030D-6E8A-4147-A177-3AD203B41FA5}">
                      <a16:colId xmlns:a16="http://schemas.microsoft.com/office/drawing/2014/main" val="20000"/>
                    </a:ext>
                  </a:extLst>
                </a:gridCol>
                <a:gridCol w="1054735">
                  <a:extLst>
                    <a:ext uri="{9D8B030D-6E8A-4147-A177-3AD203B41FA5}">
                      <a16:colId xmlns:a16="http://schemas.microsoft.com/office/drawing/2014/main" val="20001"/>
                    </a:ext>
                  </a:extLst>
                </a:gridCol>
                <a:gridCol w="686753">
                  <a:extLst>
                    <a:ext uri="{9D8B030D-6E8A-4147-A177-3AD203B41FA5}">
                      <a16:colId xmlns:a16="http://schemas.microsoft.com/office/drawing/2014/main" val="20002"/>
                    </a:ext>
                  </a:extLst>
                </a:gridCol>
              </a:tblGrid>
              <a:tr h="342038">
                <a:tc>
                  <a:txBody>
                    <a:bodyPr/>
                    <a:lstStyle/>
                    <a:p>
                      <a:pPr algn="ctr">
                        <a:spcBef>
                          <a:spcPts val="100"/>
                        </a:spcBef>
                        <a:spcAft>
                          <a:spcPts val="100"/>
                        </a:spcAft>
                      </a:pPr>
                      <a:r>
                        <a:rPr lang="en-GB" sz="2000" kern="800" dirty="0">
                          <a:effectLst/>
                          <a:latin typeface="Microsoft YaHei UI" panose="020B0503020204020204" pitchFamily="34" charset="-122"/>
                          <a:ea typeface="Microsoft YaHei UI" panose="020B0503020204020204" pitchFamily="34" charset="-122"/>
                          <a:cs typeface="Times New Roman" panose="02020603050405020304" pitchFamily="18" charset="0"/>
                        </a:rPr>
                        <a:t>Parameters</a:t>
                      </a:r>
                      <a:endParaRPr 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GB"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Design</a:t>
                      </a:r>
                      <a:endParaRPr 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US" altLang="zh-CN" sz="2000">
                          <a:effectLst/>
                          <a:latin typeface="Microsoft YaHei UI" panose="020B0503020204020204" pitchFamily="34" charset="-122"/>
                          <a:ea typeface="Microsoft YaHei UI" panose="020B0503020204020204" pitchFamily="34" charset="-122"/>
                          <a:cs typeface="Times New Roman" panose="02020603050405020304" pitchFamily="18" charset="0"/>
                        </a:rPr>
                        <a:t>Test</a:t>
                      </a:r>
                      <a:endParaRPr 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342038">
                <a:tc>
                  <a:txBody>
                    <a:bodyPr/>
                    <a:lstStyle/>
                    <a:p>
                      <a:pPr algn="ctr">
                        <a:spcBef>
                          <a:spcPts val="100"/>
                        </a:spcBef>
                        <a:spcAft>
                          <a:spcPts val="100"/>
                        </a:spcAft>
                      </a:pPr>
                      <a:r>
                        <a:rPr lang="en-GB" sz="2000" kern="800" dirty="0">
                          <a:effectLst/>
                          <a:latin typeface="Microsoft YaHei UI" panose="020B0503020204020204" pitchFamily="34" charset="-122"/>
                          <a:ea typeface="Microsoft YaHei UI" panose="020B0503020204020204" pitchFamily="34" charset="-122"/>
                          <a:cs typeface="Times New Roman" panose="02020603050405020304" pitchFamily="18" charset="0"/>
                        </a:rPr>
                        <a:t>Operating frequency (MHz)</a:t>
                      </a:r>
                      <a:endParaRPr 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GB"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650</a:t>
                      </a:r>
                      <a:endParaRPr 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US" altLang="zh-CN" sz="2000">
                          <a:effectLst/>
                          <a:latin typeface="Microsoft YaHei UI" panose="020B0503020204020204" pitchFamily="34" charset="-122"/>
                          <a:ea typeface="Microsoft YaHei UI" panose="020B0503020204020204" pitchFamily="34" charset="-122"/>
                          <a:cs typeface="Times New Roman" panose="02020603050405020304" pitchFamily="18" charset="0"/>
                        </a:rPr>
                        <a:t>650</a:t>
                      </a:r>
                      <a:endParaRPr 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342038">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en-GB"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Beam Voltage (</a:t>
                      </a:r>
                      <a:r>
                        <a:rPr lang="en-GB" altLang="zh-CN"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kV</a:t>
                      </a:r>
                      <a:r>
                        <a:rPr lang="en-US" altLang="zh-CN" sz="2000" kern="1200">
                          <a:effectLst/>
                          <a:latin typeface="Microsoft YaHei UI" panose="020B0503020204020204" pitchFamily="34" charset="-122"/>
                          <a:ea typeface="Microsoft YaHei UI" panose="020B0503020204020204" pitchFamily="34" charset="-122"/>
                          <a:cs typeface="Times New Roman" panose="02020603050405020304" pitchFamily="18" charset="0"/>
                        </a:rPr>
                        <a:t>)</a:t>
                      </a:r>
                      <a:endParaRPr lang="zh-CN" alt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GB"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81.5</a:t>
                      </a:r>
                      <a:endParaRPr 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US" altLang="zh-CN" sz="2000">
                          <a:effectLst/>
                          <a:latin typeface="Microsoft YaHei UI" panose="020B0503020204020204" pitchFamily="34" charset="-122"/>
                          <a:ea typeface="Microsoft YaHei UI" panose="020B0503020204020204" pitchFamily="34" charset="-122"/>
                          <a:cs typeface="Times New Roman" panose="02020603050405020304" pitchFamily="18" charset="0"/>
                        </a:rPr>
                        <a:t>80</a:t>
                      </a:r>
                      <a:endParaRPr 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342038">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en-GB"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Beam Perveance (</a:t>
                      </a:r>
                      <a:r>
                        <a:rPr lang="en-GB" altLang="zh-CN"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μA/V</a:t>
                      </a:r>
                      <a:r>
                        <a:rPr lang="en-GB" altLang="zh-CN" sz="2000" kern="800" baseline="30000">
                          <a:effectLst/>
                          <a:latin typeface="Microsoft YaHei UI" panose="020B0503020204020204" pitchFamily="34" charset="-122"/>
                          <a:ea typeface="Microsoft YaHei UI" panose="020B0503020204020204" pitchFamily="34" charset="-122"/>
                          <a:cs typeface="Times New Roman" panose="02020603050405020304" pitchFamily="18" charset="0"/>
                        </a:rPr>
                        <a:t>3/2</a:t>
                      </a:r>
                      <a:r>
                        <a:rPr lang="en-GB" altLang="zh-CN" sz="2000" kern="800" baseline="0">
                          <a:effectLst/>
                          <a:latin typeface="Microsoft YaHei UI" panose="020B0503020204020204" pitchFamily="34" charset="-122"/>
                          <a:ea typeface="Microsoft YaHei UI" panose="020B0503020204020204" pitchFamily="34" charset="-122"/>
                          <a:cs typeface="Times New Roman" panose="02020603050405020304" pitchFamily="18" charset="0"/>
                        </a:rPr>
                        <a:t>)</a:t>
                      </a:r>
                      <a:endParaRPr lang="zh-CN" alt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GB"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0.65</a:t>
                      </a:r>
                      <a:endParaRPr 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US" altLang="zh-CN" sz="2000">
                          <a:effectLst/>
                          <a:latin typeface="Microsoft YaHei UI" panose="020B0503020204020204" pitchFamily="34" charset="-122"/>
                          <a:ea typeface="Microsoft YaHei UI" panose="020B0503020204020204" pitchFamily="34" charset="-122"/>
                          <a:cs typeface="Times New Roman" panose="02020603050405020304" pitchFamily="18" charset="0"/>
                        </a:rPr>
                        <a:t>0.7</a:t>
                      </a:r>
                      <a:endParaRPr 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342038">
                <a:tc>
                  <a:txBody>
                    <a:bodyPr/>
                    <a:lstStyle/>
                    <a:p>
                      <a:pPr algn="ctr">
                        <a:spcBef>
                          <a:spcPts val="100"/>
                        </a:spcBef>
                        <a:spcAft>
                          <a:spcPts val="100"/>
                        </a:spcAft>
                      </a:pPr>
                      <a:r>
                        <a:rPr lang="en-GB" sz="2000" kern="800" dirty="0">
                          <a:effectLst/>
                          <a:latin typeface="Microsoft YaHei UI" panose="020B0503020204020204" pitchFamily="34" charset="-122"/>
                          <a:ea typeface="Microsoft YaHei UI" panose="020B0503020204020204" pitchFamily="34" charset="-122"/>
                          <a:cs typeface="Times New Roman" panose="02020603050405020304" pitchFamily="18" charset="0"/>
                        </a:rPr>
                        <a:t>Efficiency(</a:t>
                      </a:r>
                      <a:r>
                        <a:rPr lang="en-GB" altLang="zh-CN" sz="2000" kern="800" dirty="0">
                          <a:effectLst/>
                          <a:latin typeface="Microsoft YaHei UI" panose="020B0503020204020204" pitchFamily="34" charset="-122"/>
                          <a:ea typeface="Microsoft YaHei UI" panose="020B0503020204020204" pitchFamily="34" charset="-122"/>
                          <a:cs typeface="Times New Roman" panose="02020603050405020304" pitchFamily="18" charset="0"/>
                        </a:rPr>
                        <a:t>%)</a:t>
                      </a:r>
                      <a:endParaRPr 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US" sz="2000" kern="800" dirty="0">
                          <a:effectLst/>
                          <a:latin typeface="Microsoft YaHei UI" panose="020B0503020204020204" pitchFamily="34" charset="-122"/>
                          <a:ea typeface="Microsoft YaHei UI" panose="020B0503020204020204" pitchFamily="34" charset="-122"/>
                          <a:cs typeface="Times New Roman" panose="02020603050405020304" pitchFamily="18" charset="0"/>
                        </a:rPr>
                        <a:t>65</a:t>
                      </a:r>
                      <a:endParaRPr 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US" alt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rPr>
                        <a:t>62</a:t>
                      </a:r>
                      <a:endParaRPr 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342038">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en-GB"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Saturation Gain(</a:t>
                      </a:r>
                      <a:r>
                        <a:rPr lang="en-GB" altLang="zh-CN"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dB</a:t>
                      </a:r>
                      <a:r>
                        <a:rPr lang="en-US" altLang="zh-CN" sz="2000" kern="1200">
                          <a:effectLst/>
                          <a:latin typeface="Microsoft YaHei UI" panose="020B0503020204020204" pitchFamily="34" charset="-122"/>
                          <a:ea typeface="Microsoft YaHei UI" panose="020B0503020204020204" pitchFamily="34" charset="-122"/>
                          <a:cs typeface="Times New Roman" panose="02020603050405020304" pitchFamily="18" charset="0"/>
                        </a:rPr>
                        <a:t>)</a:t>
                      </a:r>
                      <a:endParaRPr lang="zh-CN" alt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US" sz="2000" kern="800" dirty="0">
                          <a:effectLst/>
                          <a:latin typeface="Microsoft YaHei UI" panose="020B0503020204020204" pitchFamily="34" charset="-122"/>
                          <a:ea typeface="Microsoft YaHei UI" panose="020B0503020204020204" pitchFamily="34" charset="-122"/>
                          <a:cs typeface="Times New Roman" panose="02020603050405020304" pitchFamily="18" charset="0"/>
                        </a:rPr>
                        <a:t>≥</a:t>
                      </a:r>
                      <a:r>
                        <a:rPr lang="en-GB" sz="2000" kern="800" dirty="0">
                          <a:effectLst/>
                          <a:latin typeface="Microsoft YaHei UI" panose="020B0503020204020204" pitchFamily="34" charset="-122"/>
                          <a:ea typeface="Microsoft YaHei UI" panose="020B0503020204020204" pitchFamily="34" charset="-122"/>
                          <a:cs typeface="Times New Roman" panose="02020603050405020304" pitchFamily="18" charset="0"/>
                        </a:rPr>
                        <a:t>45</a:t>
                      </a:r>
                      <a:endParaRPr 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US" altLang="zh-CN" sz="2000">
                          <a:effectLst/>
                          <a:latin typeface="Microsoft YaHei UI" panose="020B0503020204020204" pitchFamily="34" charset="-122"/>
                          <a:ea typeface="Microsoft YaHei UI" panose="020B0503020204020204" pitchFamily="34" charset="-122"/>
                          <a:cs typeface="Times New Roman" panose="02020603050405020304" pitchFamily="18" charset="0"/>
                        </a:rPr>
                        <a:t>47</a:t>
                      </a:r>
                      <a:endParaRPr 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342038">
                <a:tc>
                  <a:txBody>
                    <a:bodyPr/>
                    <a:lstStyle/>
                    <a:p>
                      <a:pPr marL="0" marR="0" lvl="0" indent="0" algn="ctr" defTabSz="914400" rtl="0" eaLnBrk="1" fontAlgn="auto" latinLnBrk="0" hangingPunct="1">
                        <a:lnSpc>
                          <a:spcPct val="100000"/>
                        </a:lnSpc>
                        <a:spcBef>
                          <a:spcPts val="100"/>
                        </a:spcBef>
                        <a:spcAft>
                          <a:spcPts val="100"/>
                        </a:spcAft>
                        <a:buClrTx/>
                        <a:buSzTx/>
                        <a:buFontTx/>
                        <a:buNone/>
                        <a:tabLst/>
                        <a:defRPr/>
                      </a:pPr>
                      <a:r>
                        <a:rPr lang="en-GB"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Output power(</a:t>
                      </a:r>
                      <a:r>
                        <a:rPr lang="en-GB" altLang="zh-CN" sz="2000" kern="800">
                          <a:effectLst/>
                          <a:latin typeface="Microsoft YaHei UI" panose="020B0503020204020204" pitchFamily="34" charset="-122"/>
                          <a:ea typeface="Microsoft YaHei UI" panose="020B0503020204020204" pitchFamily="34" charset="-122"/>
                          <a:cs typeface="Times New Roman" panose="02020603050405020304" pitchFamily="18" charset="0"/>
                        </a:rPr>
                        <a:t>kW)</a:t>
                      </a:r>
                      <a:endParaRPr lang="zh-CN" altLang="zh-CN" sz="200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GB" sz="2000" kern="800" dirty="0">
                          <a:effectLst/>
                          <a:latin typeface="Microsoft YaHei UI" panose="020B0503020204020204" pitchFamily="34" charset="-122"/>
                          <a:ea typeface="Microsoft YaHei UI" panose="020B0503020204020204" pitchFamily="34" charset="-122"/>
                          <a:cs typeface="Times New Roman" panose="02020603050405020304" pitchFamily="18" charset="0"/>
                        </a:rPr>
                        <a:t>800</a:t>
                      </a:r>
                      <a:endParaRPr 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US" alt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rPr>
                        <a:t>800</a:t>
                      </a:r>
                      <a:endParaRPr 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342038">
                <a:tc>
                  <a:txBody>
                    <a:bodyPr/>
                    <a:lstStyle/>
                    <a:p>
                      <a:pPr algn="ctr">
                        <a:spcBef>
                          <a:spcPts val="100"/>
                        </a:spcBef>
                        <a:spcAft>
                          <a:spcPts val="100"/>
                        </a:spcAft>
                      </a:pPr>
                      <a:r>
                        <a:rPr lang="en-GB" sz="2000" kern="800" dirty="0">
                          <a:effectLst/>
                          <a:latin typeface="Microsoft YaHei UI" panose="020B0503020204020204" pitchFamily="34" charset="-122"/>
                          <a:ea typeface="Microsoft YaHei UI" panose="020B0503020204020204" pitchFamily="34" charset="-122"/>
                          <a:cs typeface="Times New Roman" panose="02020603050405020304" pitchFamily="18" charset="0"/>
                        </a:rPr>
                        <a:t>1 dB Bandwidth(MHz)</a:t>
                      </a:r>
                      <a:endParaRPr 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GB" sz="2000" kern="800" dirty="0">
                          <a:effectLst/>
                          <a:latin typeface="Microsoft YaHei UI" panose="020B0503020204020204" pitchFamily="34" charset="-122"/>
                          <a:ea typeface="Microsoft YaHei UI" panose="020B0503020204020204" pitchFamily="34" charset="-122"/>
                          <a:cs typeface="Times New Roman" panose="02020603050405020304" pitchFamily="18" charset="0"/>
                        </a:rPr>
                        <a:t>≥1</a:t>
                      </a:r>
                      <a:endParaRPr 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tc>
                  <a:txBody>
                    <a:bodyPr/>
                    <a:lstStyle/>
                    <a:p>
                      <a:pPr algn="ctr">
                        <a:spcBef>
                          <a:spcPts val="100"/>
                        </a:spcBef>
                        <a:spcAft>
                          <a:spcPts val="100"/>
                        </a:spcAft>
                      </a:pPr>
                      <a:r>
                        <a:rPr lang="en-US" alt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rPr>
                        <a:t>1.8</a:t>
                      </a:r>
                      <a:endParaRPr lang="zh-CN" sz="2000" dirty="0">
                        <a:effectLst/>
                        <a:latin typeface="Microsoft YaHei UI" panose="020B0503020204020204" pitchFamily="34" charset="-122"/>
                        <a:ea typeface="Microsoft YaHei UI" panose="020B0503020204020204" pitchFamily="34" charset="-122"/>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7503411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11319048" cy="4840303"/>
          </a:xfrm>
        </p:spPr>
        <p:txBody>
          <a:bodyPr>
            <a:normAutofit/>
          </a:bodyPr>
          <a:lstStyle/>
          <a:p>
            <a:pPr algn="just"/>
            <a:r>
              <a:rPr lang="en-US" altLang="zh-CN" dirty="0">
                <a:latin typeface="Microsoft YaHei UI" panose="020B0503020204020204" pitchFamily="34" charset="-122"/>
                <a:ea typeface="Microsoft YaHei UI" panose="020B0503020204020204" pitchFamily="34" charset="-122"/>
              </a:rPr>
              <a:t>Jan., 2021: Klystron manufacture started</a:t>
            </a:r>
          </a:p>
          <a:p>
            <a:pPr algn="just"/>
            <a:r>
              <a:rPr lang="en-US" altLang="zh-CN" dirty="0">
                <a:latin typeface="Microsoft YaHei UI" panose="020B0503020204020204" pitchFamily="34" charset="-122"/>
                <a:ea typeface="Microsoft YaHei UI" panose="020B0503020204020204" pitchFamily="34" charset="-122"/>
              </a:rPr>
              <a:t>Jul., 2022: CW 630kW with Eff. 70.5% (1</a:t>
            </a:r>
            <a:r>
              <a:rPr lang="en-US" altLang="zh-CN" baseline="30000" dirty="0">
                <a:latin typeface="Microsoft YaHei UI" panose="020B0503020204020204" pitchFamily="34" charset="-122"/>
                <a:ea typeface="Microsoft YaHei UI" panose="020B0503020204020204" pitchFamily="34" charset="-122"/>
              </a:rPr>
              <a:t>st</a:t>
            </a:r>
            <a:r>
              <a:rPr lang="en-US" altLang="zh-CN" dirty="0">
                <a:latin typeface="Microsoft YaHei UI" panose="020B0503020204020204" pitchFamily="34" charset="-122"/>
                <a:ea typeface="Microsoft YaHei UI" panose="020B0503020204020204" pitchFamily="34" charset="-122"/>
              </a:rPr>
              <a:t> stage high power test)</a:t>
            </a:r>
          </a:p>
          <a:p>
            <a:pPr algn="just"/>
            <a:r>
              <a:rPr lang="en-US" altLang="zh-CN" dirty="0">
                <a:latin typeface="Microsoft YaHei UI" panose="020B0503020204020204" pitchFamily="34" charset="-122"/>
                <a:ea typeface="Microsoft YaHei UI" panose="020B0503020204020204" pitchFamily="34" charset="-122"/>
              </a:rPr>
              <a:t>Aug., 2024: CW 803kW with Eff. 78.5% (2</a:t>
            </a:r>
            <a:r>
              <a:rPr lang="en-US" altLang="zh-CN" baseline="30000" dirty="0">
                <a:latin typeface="Microsoft YaHei UI" panose="020B0503020204020204" pitchFamily="34" charset="-122"/>
                <a:ea typeface="Microsoft YaHei UI" panose="020B0503020204020204" pitchFamily="34" charset="-122"/>
              </a:rPr>
              <a:t>nd</a:t>
            </a:r>
            <a:r>
              <a:rPr lang="en-US" altLang="zh-CN" dirty="0">
                <a:latin typeface="Microsoft YaHei UI" panose="020B0503020204020204" pitchFamily="34" charset="-122"/>
                <a:ea typeface="Microsoft YaHei UI" panose="020B0503020204020204" pitchFamily="34" charset="-122"/>
              </a:rPr>
              <a:t> stage high power test)</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2</a:t>
            </a:r>
            <a:r>
              <a:rPr lang="en-US" altLang="zh-CN" sz="2800" baseline="30000" dirty="0"/>
              <a:t>nd</a:t>
            </a:r>
            <a:r>
              <a:rPr lang="en-US" altLang="zh-CN" sz="2800" dirty="0"/>
              <a:t> prototype (HE design) milestone</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18</a:t>
            </a:fld>
            <a:endParaRPr lang="zh-CN" altLang="en-US" dirty="0"/>
          </a:p>
        </p:txBody>
      </p:sp>
      <p:pic>
        <p:nvPicPr>
          <p:cNvPr id="6" name="图片 5"/>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431704" y="3212976"/>
            <a:ext cx="5679616" cy="3029461"/>
          </a:xfrm>
          <a:prstGeom prst="rect">
            <a:avLst/>
          </a:prstGeom>
        </p:spPr>
      </p:pic>
    </p:spTree>
    <p:extLst>
      <p:ext uri="{BB962C8B-B14F-4D97-AF65-F5344CB8AC3E}">
        <p14:creationId xmlns:p14="http://schemas.microsoft.com/office/powerpoint/2010/main" val="6655893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599" y="1124744"/>
            <a:ext cx="11247041" cy="2923889"/>
          </a:xfrm>
        </p:spPr>
        <p:txBody>
          <a:bodyPr>
            <a:normAutofit fontScale="92500" lnSpcReduction="10000"/>
          </a:bodyPr>
          <a:lstStyle/>
          <a:p>
            <a:r>
              <a:rPr lang="en-US" altLang="zh-CN" dirty="0">
                <a:latin typeface="Microsoft YaHei UI" panose="020B0503020204020204" pitchFamily="34" charset="-122"/>
                <a:ea typeface="Microsoft YaHei UI" panose="020B0503020204020204" pitchFamily="34" charset="-122"/>
              </a:rPr>
              <a:t>Dec., 2021: Klystron beam tester manufacture started</a:t>
            </a:r>
          </a:p>
          <a:p>
            <a:pPr algn="just"/>
            <a:r>
              <a:rPr lang="en-US" altLang="zh-CN" dirty="0">
                <a:latin typeface="Microsoft YaHei UI" panose="020B0503020204020204" pitchFamily="34" charset="-122"/>
                <a:ea typeface="Microsoft YaHei UI" panose="020B0503020204020204" pitchFamily="34" charset="-122"/>
              </a:rPr>
              <a:t>Oct., 2023: Accomplishment of klystron beam tester high voltage conditioning and beam emission.</a:t>
            </a:r>
          </a:p>
          <a:p>
            <a:pPr algn="just"/>
            <a:r>
              <a:rPr lang="en-US" altLang="zh-CN" dirty="0">
                <a:latin typeface="Microsoft YaHei UI" panose="020B0503020204020204" pitchFamily="34" charset="-122"/>
                <a:ea typeface="Microsoft YaHei UI" panose="020B0503020204020204" pitchFamily="34" charset="-122"/>
              </a:rPr>
              <a:t>Sep. 2024: Klystron manufacture is in progress.</a:t>
            </a:r>
          </a:p>
          <a:p>
            <a:pPr algn="just"/>
            <a:r>
              <a:rPr lang="en-US" altLang="zh-CN" dirty="0">
                <a:latin typeface="Microsoft YaHei UI" panose="020B0503020204020204" pitchFamily="34" charset="-122"/>
                <a:ea typeface="Microsoft YaHei UI" panose="020B0503020204020204" pitchFamily="34" charset="-122"/>
              </a:rPr>
              <a:t>Dec. 2024: Klystron will be delivered to IHEP and started to high power test.</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3</a:t>
            </a:r>
            <a:r>
              <a:rPr lang="en-US" altLang="zh-CN" sz="2800" baseline="30000" dirty="0"/>
              <a:t>rd</a:t>
            </a:r>
            <a:r>
              <a:rPr lang="en-US" altLang="zh-CN" sz="2800" dirty="0"/>
              <a:t> prototype (Multi-beam design) milestone</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19</a:t>
            </a:fld>
            <a:endParaRPr lang="zh-CN" altLang="en-US" dirty="0"/>
          </a:p>
        </p:txBody>
      </p:sp>
      <p:pic>
        <p:nvPicPr>
          <p:cNvPr id="6" name="图片 5"/>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35360" y="4318189"/>
            <a:ext cx="2267838" cy="1700299"/>
          </a:xfrm>
          <a:prstGeom prst="rect">
            <a:avLst/>
          </a:prstGeom>
        </p:spPr>
      </p:pic>
      <p:pic>
        <p:nvPicPr>
          <p:cNvPr id="10" name="图片 9">
            <a:extLst>
              <a:ext uri="{FF2B5EF4-FFF2-40B4-BE49-F238E27FC236}">
                <a16:creationId xmlns:a16="http://schemas.microsoft.com/office/drawing/2014/main" id="{43C68FB2-70F2-499B-A1CA-DBAC1B8F3128}"/>
              </a:ext>
            </a:extLst>
          </p:cNvPr>
          <p:cNvPicPr>
            <a:picLocks noChangeAspect="1"/>
          </p:cNvPicPr>
          <p:nvPr/>
        </p:nvPicPr>
        <p:blipFill>
          <a:blip r:embed="rId3" cstate="hqprint">
            <a:extLst>
              <a:ext uri="{28A0092B-C50C-407E-A947-70E740481C1C}">
                <a14:useLocalDpi xmlns:a14="http://schemas.microsoft.com/office/drawing/2010/main"/>
              </a:ext>
            </a:extLst>
          </a:blip>
          <a:srcRect/>
          <a:stretch>
            <a:fillRect/>
          </a:stretch>
        </p:blipFill>
        <p:spPr>
          <a:xfrm>
            <a:off x="2603199" y="4296898"/>
            <a:ext cx="2124650" cy="1721590"/>
          </a:xfrm>
          <a:prstGeom prst="rect">
            <a:avLst/>
          </a:prstGeom>
        </p:spPr>
      </p:pic>
      <p:pic>
        <p:nvPicPr>
          <p:cNvPr id="11" name="图片 10">
            <a:extLst>
              <a:ext uri="{FF2B5EF4-FFF2-40B4-BE49-F238E27FC236}">
                <a16:creationId xmlns:a16="http://schemas.microsoft.com/office/drawing/2014/main" id="{41471626-E682-4263-9B13-879E6D68553E}"/>
              </a:ext>
            </a:extLst>
          </p:cNvPr>
          <p:cNvPicPr>
            <a:picLocks noChangeAspect="1"/>
          </p:cNvPicPr>
          <p:nvPr/>
        </p:nvPicPr>
        <p:blipFill>
          <a:blip r:embed="rId4" cstate="hqprint">
            <a:extLst>
              <a:ext uri="{28A0092B-C50C-407E-A947-70E740481C1C}">
                <a14:useLocalDpi xmlns:a14="http://schemas.microsoft.com/office/drawing/2010/main"/>
              </a:ext>
            </a:extLst>
          </a:blip>
          <a:srcRect/>
          <a:stretch>
            <a:fillRect/>
          </a:stretch>
        </p:blipFill>
        <p:spPr>
          <a:xfrm>
            <a:off x="4733141" y="4311329"/>
            <a:ext cx="2298963" cy="1725523"/>
          </a:xfrm>
          <a:prstGeom prst="rect">
            <a:avLst/>
          </a:prstGeom>
        </p:spPr>
      </p:pic>
      <p:pic>
        <p:nvPicPr>
          <p:cNvPr id="13" name="图片 12">
            <a:extLst>
              <a:ext uri="{FF2B5EF4-FFF2-40B4-BE49-F238E27FC236}">
                <a16:creationId xmlns:a16="http://schemas.microsoft.com/office/drawing/2014/main" id="{A8BCB7CE-A765-437C-BF4D-469FE95E8145}"/>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138826" y="4318189"/>
            <a:ext cx="4899949" cy="1775107"/>
          </a:xfrm>
          <a:prstGeom prst="rect">
            <a:avLst/>
          </a:prstGeom>
        </p:spPr>
      </p:pic>
    </p:spTree>
    <p:extLst>
      <p:ext uri="{BB962C8B-B14F-4D97-AF65-F5344CB8AC3E}">
        <p14:creationId xmlns:p14="http://schemas.microsoft.com/office/powerpoint/2010/main" val="36637874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141845"/>
            <a:ext cx="10972800" cy="5095467"/>
          </a:xfrm>
        </p:spPr>
        <p:txBody>
          <a:bodyPr>
            <a:normAutofit fontScale="92500" lnSpcReduction="10000"/>
          </a:bodyPr>
          <a:lstStyle/>
          <a:p>
            <a:r>
              <a:rPr lang="en-US" altLang="zh-CN" dirty="0">
                <a:latin typeface="Microsoft YaHei UI" panose="020B0503020204020204" pitchFamily="34" charset="-122"/>
                <a:ea typeface="Microsoft YaHei UI" panose="020B0503020204020204" pitchFamily="34" charset="-122"/>
              </a:rPr>
              <a:t>RF power sources</a:t>
            </a:r>
          </a:p>
          <a:p>
            <a:pPr lvl="1"/>
            <a:r>
              <a:rPr lang="en-US" altLang="zh-CN" dirty="0">
                <a:latin typeface="Microsoft YaHei UI" panose="020B0503020204020204" pitchFamily="34" charset="-122"/>
                <a:ea typeface="Microsoft YaHei UI" panose="020B0503020204020204" pitchFamily="34" charset="-122"/>
              </a:rPr>
              <a:t>Design consideration</a:t>
            </a:r>
          </a:p>
          <a:p>
            <a:pPr lvl="2"/>
            <a:r>
              <a:rPr lang="en-US" altLang="zh-CN" dirty="0">
                <a:latin typeface="Microsoft YaHei UI" panose="020B0503020204020204" pitchFamily="34" charset="-122"/>
                <a:ea typeface="Microsoft YaHei UI" panose="020B0503020204020204" pitchFamily="34" charset="-122"/>
              </a:rPr>
              <a:t>Collider ring</a:t>
            </a:r>
          </a:p>
          <a:p>
            <a:pPr lvl="2"/>
            <a:r>
              <a:rPr lang="en-US" altLang="zh-CN" dirty="0">
                <a:latin typeface="Microsoft YaHei UI" panose="020B0503020204020204" pitchFamily="34" charset="-122"/>
                <a:ea typeface="Microsoft YaHei UI" panose="020B0503020204020204" pitchFamily="34" charset="-122"/>
              </a:rPr>
              <a:t>Booster ring</a:t>
            </a:r>
          </a:p>
          <a:p>
            <a:pPr lvl="2"/>
            <a:r>
              <a:rPr lang="en-US" altLang="zh-CN" dirty="0" err="1">
                <a:latin typeface="Microsoft YaHei UI" panose="020B0503020204020204" pitchFamily="34" charset="-122"/>
                <a:ea typeface="Microsoft YaHei UI" panose="020B0503020204020204" pitchFamily="34" charset="-122"/>
              </a:rPr>
              <a:t>Linac</a:t>
            </a:r>
            <a:r>
              <a:rPr lang="en-US" altLang="zh-CN" dirty="0">
                <a:latin typeface="Microsoft YaHei UI" panose="020B0503020204020204" pitchFamily="34" charset="-122"/>
                <a:ea typeface="Microsoft YaHei UI" panose="020B0503020204020204" pitchFamily="34" charset="-122"/>
              </a:rPr>
              <a:t> injector</a:t>
            </a:r>
          </a:p>
          <a:p>
            <a:pPr lvl="1"/>
            <a:r>
              <a:rPr lang="en-US" altLang="zh-CN" dirty="0">
                <a:latin typeface="Microsoft YaHei UI" panose="020B0503020204020204" pitchFamily="34" charset="-122"/>
                <a:ea typeface="Microsoft YaHei UI" panose="020B0503020204020204" pitchFamily="34" charset="-122"/>
              </a:rPr>
              <a:t>R&amp;D Status</a:t>
            </a:r>
          </a:p>
          <a:p>
            <a:pPr lvl="2"/>
            <a:r>
              <a:rPr lang="en-US" altLang="zh-CN" dirty="0">
                <a:latin typeface="Microsoft YaHei UI" panose="020B0503020204020204" pitchFamily="34" charset="-122"/>
                <a:ea typeface="Microsoft YaHei UI" panose="020B0503020204020204" pitchFamily="34" charset="-122"/>
              </a:rPr>
              <a:t>650MHz/800kW klystron </a:t>
            </a:r>
          </a:p>
          <a:p>
            <a:pPr lvl="2"/>
            <a:r>
              <a:rPr lang="en-US" altLang="zh-CN" dirty="0">
                <a:latin typeface="Microsoft YaHei UI" panose="020B0503020204020204" pitchFamily="34" charset="-122"/>
                <a:ea typeface="Microsoft YaHei UI" panose="020B0503020204020204" pitchFamily="34" charset="-122"/>
              </a:rPr>
              <a:t>5720MHz/80MW klystron</a:t>
            </a:r>
          </a:p>
          <a:p>
            <a:pPr lvl="2"/>
            <a:r>
              <a:rPr lang="en-US" altLang="zh-CN" dirty="0">
                <a:latin typeface="Microsoft YaHei UI" panose="020B0503020204020204" pitchFamily="34" charset="-122"/>
                <a:ea typeface="Microsoft YaHei UI" panose="020B0503020204020204" pitchFamily="34" charset="-122"/>
              </a:rPr>
              <a:t>Energy recovery klystron</a:t>
            </a:r>
          </a:p>
          <a:p>
            <a:pPr lvl="2"/>
            <a:r>
              <a:rPr lang="en-US" altLang="zh-CN" dirty="0">
                <a:latin typeface="Microsoft YaHei UI" panose="020B0503020204020204" pitchFamily="34" charset="-122"/>
                <a:ea typeface="Microsoft YaHei UI" panose="020B0503020204020204" pitchFamily="34" charset="-122"/>
              </a:rPr>
              <a:t>PPM klystron</a:t>
            </a:r>
          </a:p>
          <a:p>
            <a:pPr lvl="2"/>
            <a:r>
              <a:rPr lang="en-US" altLang="zh-CN" dirty="0">
                <a:latin typeface="Microsoft YaHei UI" panose="020B0503020204020204" pitchFamily="34" charset="-122"/>
                <a:ea typeface="Microsoft YaHei UI" panose="020B0503020204020204" pitchFamily="34" charset="-122"/>
              </a:rPr>
              <a:t>Klystron energy dissipation protection</a:t>
            </a:r>
          </a:p>
          <a:p>
            <a:pPr lvl="2"/>
            <a:r>
              <a:rPr lang="en-US" altLang="zh-CN" dirty="0">
                <a:latin typeface="Microsoft YaHei UI" panose="020B0503020204020204" pitchFamily="34" charset="-122"/>
                <a:ea typeface="Microsoft YaHei UI" panose="020B0503020204020204" pitchFamily="34" charset="-122"/>
              </a:rPr>
              <a:t>Resonant ring </a:t>
            </a:r>
          </a:p>
          <a:p>
            <a:r>
              <a:rPr lang="en-US" altLang="zh-CN" dirty="0">
                <a:latin typeface="Microsoft YaHei UI" panose="020B0503020204020204" pitchFamily="34" charset="-122"/>
                <a:ea typeface="Microsoft YaHei UI" panose="020B0503020204020204" pitchFamily="34" charset="-122"/>
              </a:rPr>
              <a:t>RF power source for SC cavity horizontal test</a:t>
            </a:r>
            <a:endParaRPr lang="zh-CN" altLang="en-US" dirty="0">
              <a:latin typeface="Microsoft YaHei UI" panose="020B0503020204020204" pitchFamily="34" charset="-122"/>
              <a:ea typeface="Microsoft YaHei UI" panose="020B0503020204020204" pitchFamily="34" charset="-122"/>
            </a:endParaRP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dirty="0"/>
              <a:t>Content</a:t>
            </a:r>
            <a:endParaRPr lang="zh-CN" altLang="en-US"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2</a:t>
            </a:fld>
            <a:endParaRPr lang="zh-CN" altLang="en-US" dirty="0"/>
          </a:p>
        </p:txBody>
      </p:sp>
    </p:spTree>
    <p:extLst>
      <p:ext uri="{BB962C8B-B14F-4D97-AF65-F5344CB8AC3E}">
        <p14:creationId xmlns:p14="http://schemas.microsoft.com/office/powerpoint/2010/main" val="33256666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20</a:t>
            </a:fld>
            <a:endParaRPr lang="zh-CN" altLang="en-US" dirty="0"/>
          </a:p>
        </p:txBody>
      </p:sp>
      <p:sp>
        <p:nvSpPr>
          <p:cNvPr id="7" name="标题 2"/>
          <p:cNvSpPr txBox="1">
            <a:spLocks/>
          </p:cNvSpPr>
          <p:nvPr/>
        </p:nvSpPr>
        <p:spPr>
          <a:xfrm>
            <a:off x="804627" y="3068960"/>
            <a:ext cx="10763325" cy="72547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000" b="1" kern="1200" baseline="0">
                <a:solidFill>
                  <a:srgbClr val="C0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algn="ctr"/>
            <a:r>
              <a:rPr lang="en-US" altLang="zh-CN" sz="5400"/>
              <a:t>5720MHz klystron design</a:t>
            </a:r>
            <a:endParaRPr lang="zh-CN" altLang="en-US" sz="5400" dirty="0"/>
          </a:p>
        </p:txBody>
      </p:sp>
    </p:spTree>
    <p:extLst>
      <p:ext uri="{BB962C8B-B14F-4D97-AF65-F5344CB8AC3E}">
        <p14:creationId xmlns:p14="http://schemas.microsoft.com/office/powerpoint/2010/main" val="28488427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dirty="0"/>
              <a:t>Design progress</a:t>
            </a:r>
            <a:endParaRPr lang="zh-CN" altLang="en-US"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21</a:t>
            </a:fld>
            <a:endParaRPr lang="zh-CN" altLang="en-US" dirty="0"/>
          </a:p>
        </p:txBody>
      </p:sp>
      <p:graphicFrame>
        <p:nvGraphicFramePr>
          <p:cNvPr id="7" name="表格 4">
            <a:extLst>
              <a:ext uri="{FF2B5EF4-FFF2-40B4-BE49-F238E27FC236}">
                <a16:creationId xmlns:a16="http://schemas.microsoft.com/office/drawing/2014/main" id="{6092BB06-7F69-4D76-9427-188A03F0704D}"/>
              </a:ext>
            </a:extLst>
          </p:cNvPr>
          <p:cNvGraphicFramePr>
            <a:graphicFrameLocks noGrp="1"/>
          </p:cNvGraphicFramePr>
          <p:nvPr>
            <p:extLst>
              <p:ext uri="{D42A27DB-BD31-4B8C-83A1-F6EECF244321}">
                <p14:modId xmlns:p14="http://schemas.microsoft.com/office/powerpoint/2010/main" val="966764432"/>
              </p:ext>
            </p:extLst>
          </p:nvPr>
        </p:nvGraphicFramePr>
        <p:xfrm>
          <a:off x="335360" y="2060848"/>
          <a:ext cx="3564672" cy="3566160"/>
        </p:xfrm>
        <a:graphic>
          <a:graphicData uri="http://schemas.openxmlformats.org/drawingml/2006/table">
            <a:tbl>
              <a:tblPr firstRow="1" bandRow="1">
                <a:tableStyleId>{5940675A-B579-460E-94D1-54222C63F5DA}</a:tableStyleId>
              </a:tblPr>
              <a:tblGrid>
                <a:gridCol w="2060639">
                  <a:extLst>
                    <a:ext uri="{9D8B030D-6E8A-4147-A177-3AD203B41FA5}">
                      <a16:colId xmlns:a16="http://schemas.microsoft.com/office/drawing/2014/main" val="1589118138"/>
                    </a:ext>
                  </a:extLst>
                </a:gridCol>
                <a:gridCol w="1504033">
                  <a:extLst>
                    <a:ext uri="{9D8B030D-6E8A-4147-A177-3AD203B41FA5}">
                      <a16:colId xmlns:a16="http://schemas.microsoft.com/office/drawing/2014/main" val="1304186506"/>
                    </a:ext>
                  </a:extLst>
                </a:gridCol>
              </a:tblGrid>
              <a:tr h="328383">
                <a:tc>
                  <a:txBody>
                    <a:bodyPr/>
                    <a:lstStyle/>
                    <a:p>
                      <a:pPr marL="0" algn="ctr" defTabSz="914400" rtl="0" eaLnBrk="1" latinLnBrk="0" hangingPunct="1"/>
                      <a:r>
                        <a:rPr lang="en-US" altLang="zh-CN" sz="2000" b="1" kern="1200" dirty="0">
                          <a:solidFill>
                            <a:schemeClr val="tx1"/>
                          </a:solidFill>
                          <a:latin typeface="Microsoft YaHei UI" panose="020B0503020204020204" pitchFamily="34" charset="-122"/>
                          <a:ea typeface="Microsoft YaHei UI" panose="020B0503020204020204" pitchFamily="34" charset="-122"/>
                          <a:cs typeface="+mn-cs"/>
                        </a:rPr>
                        <a:t>Parameters</a:t>
                      </a:r>
                      <a:endParaRPr lang="zh-CN" altLang="en-US" sz="2000" b="1" kern="1200" dirty="0">
                        <a:solidFill>
                          <a:schemeClr val="tx1"/>
                        </a:solidFill>
                        <a:latin typeface="Microsoft YaHei UI" panose="020B0503020204020204" pitchFamily="34" charset="-122"/>
                        <a:ea typeface="Microsoft YaHei UI" panose="020B0503020204020204" pitchFamily="34" charset="-122"/>
                        <a:cs typeface="+mn-cs"/>
                      </a:endParaRPr>
                    </a:p>
                  </a:txBody>
                  <a:tcPr/>
                </a:tc>
                <a:tc>
                  <a:txBody>
                    <a:bodyPr/>
                    <a:lstStyle/>
                    <a:p>
                      <a:pPr marL="0" algn="ctr" defTabSz="914400" rtl="0" eaLnBrk="1" latinLnBrk="0" hangingPunct="1"/>
                      <a:r>
                        <a:rPr lang="en-US" altLang="zh-CN" sz="2000" b="1" kern="1200" dirty="0">
                          <a:solidFill>
                            <a:schemeClr val="tx1"/>
                          </a:solidFill>
                          <a:latin typeface="Microsoft YaHei UI" panose="020B0503020204020204" pitchFamily="34" charset="-122"/>
                          <a:ea typeface="Microsoft YaHei UI" panose="020B0503020204020204" pitchFamily="34" charset="-122"/>
                          <a:cs typeface="+mn-cs"/>
                        </a:rPr>
                        <a:t>Value</a:t>
                      </a:r>
                      <a:endParaRPr lang="zh-CN" altLang="en-US" sz="2000" b="1" kern="1200" dirty="0">
                        <a:solidFill>
                          <a:schemeClr val="tx1"/>
                        </a:solidFill>
                        <a:latin typeface="Microsoft YaHei UI" panose="020B0503020204020204" pitchFamily="34" charset="-122"/>
                        <a:ea typeface="Microsoft YaHei UI" panose="020B0503020204020204" pitchFamily="34" charset="-122"/>
                        <a:cs typeface="+mn-cs"/>
                      </a:endParaRPr>
                    </a:p>
                  </a:txBody>
                  <a:tcPr/>
                </a:tc>
                <a:extLst>
                  <a:ext uri="{0D108BD9-81ED-4DB2-BD59-A6C34878D82A}">
                    <a16:rowId xmlns:a16="http://schemas.microsoft.com/office/drawing/2014/main" val="4040746405"/>
                  </a:ext>
                </a:extLst>
              </a:tr>
              <a:tr h="357566">
                <a:tc>
                  <a:txBody>
                    <a:bodyPr/>
                    <a:lstStyle/>
                    <a:p>
                      <a:pPr algn="ctr"/>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Frequency</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tc>
                  <a:txBody>
                    <a:bodyPr/>
                    <a:lstStyle/>
                    <a:p>
                      <a:pPr algn="ctr"/>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5720 MHz</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extLst>
                  <a:ext uri="{0D108BD9-81ED-4DB2-BD59-A6C34878D82A}">
                    <a16:rowId xmlns:a16="http://schemas.microsoft.com/office/drawing/2014/main" val="2201223708"/>
                  </a:ext>
                </a:extLst>
              </a:tr>
              <a:tr h="357566">
                <a:tc>
                  <a:txBody>
                    <a:bodyPr/>
                    <a:lstStyle/>
                    <a:p>
                      <a:pPr marL="0" algn="ctr" defTabSz="914400" rtl="0" eaLnBrk="1" latinLnBrk="0" hangingPunct="1"/>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Output</a:t>
                      </a:r>
                      <a:r>
                        <a:rPr lang="en-US" altLang="zh-CN" sz="2000" kern="1200" baseline="0" dirty="0">
                          <a:solidFill>
                            <a:schemeClr val="tx1"/>
                          </a:solidFill>
                          <a:latin typeface="Microsoft YaHei UI" panose="020B0503020204020204" pitchFamily="34" charset="-122"/>
                          <a:ea typeface="Microsoft YaHei UI" panose="020B0503020204020204" pitchFamily="34" charset="-122"/>
                          <a:cs typeface="+mn-cs"/>
                        </a:rPr>
                        <a:t> Power</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tc>
                  <a:txBody>
                    <a:bodyPr/>
                    <a:lstStyle/>
                    <a:p>
                      <a:pPr marL="0" algn="ctr" defTabSz="914400" rtl="0" eaLnBrk="1" latinLnBrk="0" hangingPunct="1"/>
                      <a:r>
                        <a:rPr lang="en-US" altLang="zh-CN" sz="2000" b="1" kern="1200" dirty="0">
                          <a:solidFill>
                            <a:srgbClr val="C00000"/>
                          </a:solidFill>
                          <a:latin typeface="Microsoft YaHei UI" panose="020B0503020204020204" pitchFamily="34" charset="-122"/>
                          <a:ea typeface="Microsoft YaHei UI" panose="020B0503020204020204" pitchFamily="34" charset="-122"/>
                          <a:cs typeface="+mn-cs"/>
                        </a:rPr>
                        <a:t>80MW</a:t>
                      </a:r>
                      <a:endParaRPr lang="zh-CN" altLang="en-US" sz="2000" b="1" kern="1200" dirty="0">
                        <a:solidFill>
                          <a:srgbClr val="C00000"/>
                        </a:solidFill>
                        <a:latin typeface="Microsoft YaHei UI" panose="020B0503020204020204" pitchFamily="34" charset="-122"/>
                        <a:ea typeface="Microsoft YaHei UI" panose="020B0503020204020204" pitchFamily="34" charset="-122"/>
                        <a:cs typeface="+mn-cs"/>
                      </a:endParaRPr>
                    </a:p>
                  </a:txBody>
                  <a:tcPr/>
                </a:tc>
                <a:extLst>
                  <a:ext uri="{0D108BD9-81ED-4DB2-BD59-A6C34878D82A}">
                    <a16:rowId xmlns:a16="http://schemas.microsoft.com/office/drawing/2014/main" val="1557780866"/>
                  </a:ext>
                </a:extLst>
              </a:tr>
              <a:tr h="357566">
                <a:tc>
                  <a:txBody>
                    <a:bodyPr/>
                    <a:lstStyle/>
                    <a:p>
                      <a:pPr marL="0" algn="ctr" defTabSz="914400" rtl="0" eaLnBrk="1" latinLnBrk="0" hangingPunct="1"/>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Pulsed width</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tc>
                  <a:txBody>
                    <a:bodyPr/>
                    <a:lstStyle/>
                    <a:p>
                      <a:pPr marL="0" algn="ctr" defTabSz="914400" rtl="0" eaLnBrk="1" latinLnBrk="0" hangingPunct="1"/>
                      <a:r>
                        <a:rPr lang="en-US" altLang="zh-CN" sz="2000" b="1" kern="1200" dirty="0">
                          <a:solidFill>
                            <a:srgbClr val="C00000"/>
                          </a:solidFill>
                          <a:latin typeface="Microsoft YaHei UI" panose="020B0503020204020204" pitchFamily="34" charset="-122"/>
                          <a:ea typeface="Microsoft YaHei UI" panose="020B0503020204020204" pitchFamily="34" charset="-122"/>
                          <a:cs typeface="+mn-cs"/>
                        </a:rPr>
                        <a:t>3us</a:t>
                      </a:r>
                      <a:endParaRPr lang="zh-CN" altLang="en-US" sz="2000" b="1" kern="1200" dirty="0">
                        <a:solidFill>
                          <a:srgbClr val="C00000"/>
                        </a:solidFill>
                        <a:latin typeface="Microsoft YaHei UI" panose="020B0503020204020204" pitchFamily="34" charset="-122"/>
                        <a:ea typeface="Microsoft YaHei UI" panose="020B0503020204020204" pitchFamily="34" charset="-122"/>
                        <a:cs typeface="+mn-cs"/>
                      </a:endParaRPr>
                    </a:p>
                  </a:txBody>
                  <a:tcPr/>
                </a:tc>
                <a:extLst>
                  <a:ext uri="{0D108BD9-81ED-4DB2-BD59-A6C34878D82A}">
                    <a16:rowId xmlns:a16="http://schemas.microsoft.com/office/drawing/2014/main" val="10005"/>
                  </a:ext>
                </a:extLst>
              </a:tr>
              <a:tr h="357566">
                <a:tc>
                  <a:txBody>
                    <a:bodyPr/>
                    <a:lstStyle/>
                    <a:p>
                      <a:pPr marL="0" algn="ctr" defTabSz="914400" rtl="0" eaLnBrk="1" latinLnBrk="0" hangingPunct="1"/>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Repetition rate</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tc>
                  <a:txBody>
                    <a:bodyPr/>
                    <a:lstStyle/>
                    <a:p>
                      <a:pPr marL="0" algn="ctr" defTabSz="914400" rtl="0" eaLnBrk="1" latinLnBrk="0" hangingPunct="1"/>
                      <a:r>
                        <a:rPr lang="en-US" altLang="zh-CN" sz="2000" b="1" kern="1200" dirty="0">
                          <a:solidFill>
                            <a:srgbClr val="C00000"/>
                          </a:solidFill>
                          <a:latin typeface="Microsoft YaHei UI" panose="020B0503020204020204" pitchFamily="34" charset="-122"/>
                          <a:ea typeface="Microsoft YaHei UI" panose="020B0503020204020204" pitchFamily="34" charset="-122"/>
                          <a:cs typeface="+mn-cs"/>
                        </a:rPr>
                        <a:t>100Hz</a:t>
                      </a:r>
                      <a:endParaRPr lang="zh-CN" altLang="en-US" sz="2000" b="1" kern="1200" dirty="0">
                        <a:solidFill>
                          <a:srgbClr val="C00000"/>
                        </a:solidFill>
                        <a:latin typeface="Microsoft YaHei UI" panose="020B0503020204020204" pitchFamily="34" charset="-122"/>
                        <a:ea typeface="Microsoft YaHei UI" panose="020B0503020204020204" pitchFamily="34" charset="-122"/>
                        <a:cs typeface="+mn-cs"/>
                      </a:endParaRPr>
                    </a:p>
                  </a:txBody>
                  <a:tcPr/>
                </a:tc>
                <a:extLst>
                  <a:ext uri="{0D108BD9-81ED-4DB2-BD59-A6C34878D82A}">
                    <a16:rowId xmlns:a16="http://schemas.microsoft.com/office/drawing/2014/main" val="10003"/>
                  </a:ext>
                </a:extLst>
              </a:tr>
              <a:tr h="357566">
                <a:tc>
                  <a:txBody>
                    <a:bodyPr/>
                    <a:lstStyle/>
                    <a:p>
                      <a:pPr marL="0" algn="ctr" defTabSz="914400" rtl="0" eaLnBrk="1" latinLnBrk="0" hangingPunct="1"/>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Gain</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tc>
                  <a:txBody>
                    <a:bodyPr/>
                    <a:lstStyle/>
                    <a:p>
                      <a:pPr marL="0" algn="ctr" defTabSz="914400" rtl="0" eaLnBrk="1" latinLnBrk="0" hangingPunct="1"/>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54</a:t>
                      </a:r>
                      <a:r>
                        <a:rPr lang="en-US" altLang="zh-CN" sz="2000" kern="1200" baseline="0" dirty="0">
                          <a:solidFill>
                            <a:schemeClr val="tx1"/>
                          </a:solidFill>
                          <a:latin typeface="Microsoft YaHei UI" panose="020B0503020204020204" pitchFamily="34" charset="-122"/>
                          <a:ea typeface="Microsoft YaHei UI" panose="020B0503020204020204" pitchFamily="34" charset="-122"/>
                          <a:cs typeface="+mn-cs"/>
                        </a:rPr>
                        <a:t> dB</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extLst>
                  <a:ext uri="{0D108BD9-81ED-4DB2-BD59-A6C34878D82A}">
                    <a16:rowId xmlns:a16="http://schemas.microsoft.com/office/drawing/2014/main" val="10004"/>
                  </a:ext>
                </a:extLst>
              </a:tr>
              <a:tr h="357566">
                <a:tc>
                  <a:txBody>
                    <a:bodyPr/>
                    <a:lstStyle/>
                    <a:p>
                      <a:pPr marL="0" algn="ctr" defTabSz="914400" rtl="0" eaLnBrk="1" latinLnBrk="0" hangingPunct="1"/>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Efficiency</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tc>
                  <a:txBody>
                    <a:bodyPr/>
                    <a:lstStyle/>
                    <a:p>
                      <a:pPr marL="0" algn="ctr" defTabSz="914400" rtl="0" eaLnBrk="1" latinLnBrk="0" hangingPunct="1"/>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47%</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extLst>
                  <a:ext uri="{0D108BD9-81ED-4DB2-BD59-A6C34878D82A}">
                    <a16:rowId xmlns:a16="http://schemas.microsoft.com/office/drawing/2014/main" val="1938224895"/>
                  </a:ext>
                </a:extLst>
              </a:tr>
              <a:tr h="357566">
                <a:tc>
                  <a:txBody>
                    <a:bodyPr/>
                    <a:lstStyle/>
                    <a:p>
                      <a:pPr marL="0" algn="ctr" defTabSz="914400" rtl="0" eaLnBrk="1" latinLnBrk="0" hangingPunct="1"/>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Beam voltage</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tc>
                  <a:txBody>
                    <a:bodyPr/>
                    <a:lstStyle/>
                    <a:p>
                      <a:pPr marL="0" algn="ctr" defTabSz="914400" rtl="0" eaLnBrk="1" latinLnBrk="0" hangingPunct="1"/>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420 kV</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extLst>
                  <a:ext uri="{0D108BD9-81ED-4DB2-BD59-A6C34878D82A}">
                    <a16:rowId xmlns:a16="http://schemas.microsoft.com/office/drawing/2014/main" val="4274024689"/>
                  </a:ext>
                </a:extLst>
              </a:tr>
              <a:tr h="357566">
                <a:tc>
                  <a:txBody>
                    <a:bodyPr/>
                    <a:lstStyle/>
                    <a:p>
                      <a:pPr marL="0" algn="ctr" defTabSz="914400" rtl="0" eaLnBrk="1" latinLnBrk="0" hangingPunct="1"/>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Beam current</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tc>
                  <a:txBody>
                    <a:bodyPr/>
                    <a:lstStyle/>
                    <a:p>
                      <a:pPr marL="0" algn="ctr" defTabSz="914400" rtl="0" eaLnBrk="1" latinLnBrk="0" hangingPunct="1"/>
                      <a:r>
                        <a:rPr lang="en-US" altLang="zh-CN" sz="2000" kern="1200" dirty="0">
                          <a:solidFill>
                            <a:schemeClr val="tx1"/>
                          </a:solidFill>
                          <a:latin typeface="Microsoft YaHei UI" panose="020B0503020204020204" pitchFamily="34" charset="-122"/>
                          <a:ea typeface="Microsoft YaHei UI" panose="020B0503020204020204" pitchFamily="34" charset="-122"/>
                          <a:cs typeface="+mn-cs"/>
                        </a:rPr>
                        <a:t>403 A</a:t>
                      </a:r>
                      <a:endParaRPr lang="zh-CN" altLang="en-US" sz="2000" kern="1200" dirty="0">
                        <a:solidFill>
                          <a:schemeClr val="tx1"/>
                        </a:solidFill>
                        <a:latin typeface="Microsoft YaHei UI" panose="020B0503020204020204" pitchFamily="34" charset="-122"/>
                        <a:ea typeface="Microsoft YaHei UI" panose="020B0503020204020204" pitchFamily="34" charset="-122"/>
                        <a:cs typeface="+mn-cs"/>
                      </a:endParaRPr>
                    </a:p>
                  </a:txBody>
                  <a:tcPr/>
                </a:tc>
                <a:extLst>
                  <a:ext uri="{0D108BD9-81ED-4DB2-BD59-A6C34878D82A}">
                    <a16:rowId xmlns:a16="http://schemas.microsoft.com/office/drawing/2014/main" val="2876575198"/>
                  </a:ext>
                </a:extLst>
              </a:tr>
            </a:tbl>
          </a:graphicData>
        </a:graphic>
      </p:graphicFrame>
      <p:sp>
        <p:nvSpPr>
          <p:cNvPr id="2" name="文本框 1"/>
          <p:cNvSpPr txBox="1"/>
          <p:nvPr/>
        </p:nvSpPr>
        <p:spPr>
          <a:xfrm>
            <a:off x="928299" y="1404585"/>
            <a:ext cx="2378793" cy="461665"/>
          </a:xfrm>
          <a:prstGeom prst="rect">
            <a:avLst/>
          </a:prstGeom>
          <a:noFill/>
        </p:spPr>
        <p:txBody>
          <a:bodyPr wrap="none" rtlCol="0">
            <a:spAutoFit/>
          </a:bodyPr>
          <a:lstStyle/>
          <a:p>
            <a:r>
              <a:rPr lang="en-US" altLang="zh-CN" sz="2400" b="1" dirty="0"/>
              <a:t>Main parameters</a:t>
            </a:r>
            <a:endParaRPr lang="zh-CN" altLang="en-US" sz="2400" b="1" dirty="0"/>
          </a:p>
        </p:txBody>
      </p:sp>
      <p:sp>
        <p:nvSpPr>
          <p:cNvPr id="8" name="文本框 7"/>
          <p:cNvSpPr txBox="1"/>
          <p:nvPr/>
        </p:nvSpPr>
        <p:spPr>
          <a:xfrm>
            <a:off x="7389615" y="1167135"/>
            <a:ext cx="2190023" cy="461665"/>
          </a:xfrm>
          <a:prstGeom prst="rect">
            <a:avLst/>
          </a:prstGeom>
          <a:noFill/>
        </p:spPr>
        <p:txBody>
          <a:bodyPr wrap="none" rtlCol="0">
            <a:spAutoFit/>
          </a:bodyPr>
          <a:lstStyle/>
          <a:p>
            <a:r>
              <a:rPr lang="en-US" altLang="zh-CN" sz="2400" b="1" dirty="0"/>
              <a:t>Beam dynamics</a:t>
            </a:r>
            <a:endParaRPr lang="zh-CN" altLang="en-US" sz="2400" b="1" dirty="0"/>
          </a:p>
        </p:txBody>
      </p:sp>
      <p:pic>
        <p:nvPicPr>
          <p:cNvPr id="9" name="Picture 2"/>
          <p:cNvPicPr>
            <a:picLocks noChangeAspect="1" noChangeArrowheads="1"/>
          </p:cNvPicPr>
          <p:nvPr/>
        </p:nvPicPr>
        <p:blipFill rotWithShape="1">
          <a:blip r:embed="rId2" cstate="hqprint">
            <a:extLst>
              <a:ext uri="{28A0092B-C50C-407E-A947-70E740481C1C}">
                <a14:useLocalDpi xmlns:a14="http://schemas.microsoft.com/office/drawing/2010/main"/>
              </a:ext>
            </a:extLst>
          </a:blip>
          <a:srcRect/>
          <a:stretch/>
        </p:blipFill>
        <p:spPr bwMode="auto">
          <a:xfrm>
            <a:off x="4144868" y="1772816"/>
            <a:ext cx="4197344" cy="17281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2"/>
          <p:cNvPicPr>
            <a:picLocks noChangeAspect="1" noChangeArrowheads="1"/>
          </p:cNvPicPr>
          <p:nvPr/>
        </p:nvPicPr>
        <p:blipFill rotWithShape="1">
          <a:blip r:embed="rId3" cstate="hqprint">
            <a:extLst>
              <a:ext uri="{28A0092B-C50C-407E-A947-70E740481C1C}">
                <a14:useLocalDpi xmlns:a14="http://schemas.microsoft.com/office/drawing/2010/main"/>
              </a:ext>
            </a:extLst>
          </a:blip>
          <a:srcRect/>
          <a:stretch/>
        </p:blipFill>
        <p:spPr bwMode="auto">
          <a:xfrm>
            <a:off x="8484626" y="1755306"/>
            <a:ext cx="3372014" cy="17745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3"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95800" y="3630963"/>
            <a:ext cx="7343775" cy="2576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55688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dirty="0"/>
              <a:t>Fabrication progress</a:t>
            </a:r>
            <a:endParaRPr lang="zh-CN" altLang="en-US"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22</a:t>
            </a:fld>
            <a:endParaRPr lang="zh-CN" altLang="en-US" dirty="0"/>
          </a:p>
        </p:txBody>
      </p:sp>
      <p:sp>
        <p:nvSpPr>
          <p:cNvPr id="13" name="内容占位符 2">
            <a:extLst>
              <a:ext uri="{FF2B5EF4-FFF2-40B4-BE49-F238E27FC236}">
                <a16:creationId xmlns:a16="http://schemas.microsoft.com/office/drawing/2014/main" id="{2B371256-F0C2-4CD2-A02C-4DC447420020}"/>
              </a:ext>
            </a:extLst>
          </p:cNvPr>
          <p:cNvSpPr>
            <a:spLocks noGrp="1"/>
          </p:cNvSpPr>
          <p:nvPr>
            <p:ph idx="1"/>
          </p:nvPr>
        </p:nvSpPr>
        <p:spPr>
          <a:xfrm>
            <a:off x="609599" y="1052736"/>
            <a:ext cx="8366721" cy="5157192"/>
          </a:xfrm>
        </p:spPr>
        <p:txBody>
          <a:bodyPr>
            <a:normAutofit/>
          </a:bodyPr>
          <a:lstStyle/>
          <a:p>
            <a:pPr algn="just"/>
            <a:r>
              <a:rPr lang="en-US" altLang="zh-CN" dirty="0"/>
              <a:t>Mechanical and process design review @Aug.12</a:t>
            </a:r>
          </a:p>
          <a:p>
            <a:pPr lvl="1" algn="just"/>
            <a:r>
              <a:rPr lang="en-US" altLang="zh-CN" dirty="0"/>
              <a:t>The design scheme is feasible, meet the technical, and has the conditions for production implementation. </a:t>
            </a:r>
          </a:p>
          <a:p>
            <a:pPr lvl="1" algn="just"/>
            <a:r>
              <a:rPr lang="en-US" altLang="zh-CN" dirty="0"/>
              <a:t>C-band 80MW klystron </a:t>
            </a:r>
            <a:r>
              <a:rPr lang="en-US" altLang="zh-CN" b="1" dirty="0">
                <a:solidFill>
                  <a:srgbClr val="C00000"/>
                </a:solidFill>
              </a:rPr>
              <a:t>enter the production stage</a:t>
            </a:r>
            <a:r>
              <a:rPr lang="en-US" altLang="zh-CN" dirty="0"/>
              <a:t>.</a:t>
            </a:r>
            <a:endParaRPr lang="zh-CN" altLang="en-US" dirty="0"/>
          </a:p>
        </p:txBody>
      </p:sp>
      <p:pic>
        <p:nvPicPr>
          <p:cNvPr id="18" name="图片 17">
            <a:extLst>
              <a:ext uri="{FF2B5EF4-FFF2-40B4-BE49-F238E27FC236}">
                <a16:creationId xmlns:a16="http://schemas.microsoft.com/office/drawing/2014/main" id="{ACD2CB61-BE78-434E-BC7F-3329C22A5DD1}"/>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073694" y="1041850"/>
            <a:ext cx="2926961" cy="5256584"/>
          </a:xfrm>
          <a:prstGeom prst="rect">
            <a:avLst/>
          </a:prstGeom>
        </p:spPr>
      </p:pic>
    </p:spTree>
    <p:extLst>
      <p:ext uri="{BB962C8B-B14F-4D97-AF65-F5344CB8AC3E}">
        <p14:creationId xmlns:p14="http://schemas.microsoft.com/office/powerpoint/2010/main" val="12517025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23</a:t>
            </a:fld>
            <a:endParaRPr lang="zh-CN" altLang="en-US" dirty="0"/>
          </a:p>
        </p:txBody>
      </p:sp>
      <p:sp>
        <p:nvSpPr>
          <p:cNvPr id="7" name="标题 2"/>
          <p:cNvSpPr txBox="1">
            <a:spLocks/>
          </p:cNvSpPr>
          <p:nvPr/>
        </p:nvSpPr>
        <p:spPr>
          <a:xfrm>
            <a:off x="804627" y="3068960"/>
            <a:ext cx="10763325" cy="72547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000" b="1" kern="1200" baseline="0">
                <a:solidFill>
                  <a:srgbClr val="C0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algn="ctr"/>
            <a:r>
              <a:rPr lang="en-US" altLang="zh-CN" sz="5400" dirty="0"/>
              <a:t>Energy recovery klystron</a:t>
            </a:r>
            <a:endParaRPr lang="zh-CN" altLang="en-US" sz="5400" dirty="0"/>
          </a:p>
        </p:txBody>
      </p:sp>
    </p:spTree>
    <p:extLst>
      <p:ext uri="{BB962C8B-B14F-4D97-AF65-F5344CB8AC3E}">
        <p14:creationId xmlns:p14="http://schemas.microsoft.com/office/powerpoint/2010/main" val="27287041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algn="just"/>
            <a:r>
              <a:rPr lang="en-US" altLang="zh-CN" sz="2400" dirty="0">
                <a:latin typeface="Microsoft YaHei UI" panose="020B0503020204020204" pitchFamily="34" charset="-122"/>
                <a:ea typeface="Microsoft YaHei UI" panose="020B0503020204020204" pitchFamily="34" charset="-122"/>
              </a:rPr>
              <a:t>If 60MW SR power (e+&amp;e-) of CEPC, RF power demands 109.5MW, waster power is still about 49.5MW. (Klystron efficiency~65% @linear region and ~80%@saturate region).</a:t>
            </a:r>
          </a:p>
          <a:p>
            <a:pPr algn="just"/>
            <a:r>
              <a:rPr lang="en-US" altLang="zh-CN" sz="2400" dirty="0">
                <a:latin typeface="Microsoft YaHei UI" panose="020B0503020204020204" pitchFamily="34" charset="-122"/>
                <a:ea typeface="Microsoft YaHei UI" panose="020B0503020204020204" pitchFamily="34" charset="-122"/>
              </a:rPr>
              <a:t>The energy recovery klystron recovers energy from the spent electron beam by multi-depressed collector, thereby reducing the power demand from the grid and significantly lowering operation.</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Energy recovery klystron(ERK)</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24</a:t>
            </a:fld>
            <a:endParaRPr lang="zh-CN" altLang="en-US" dirty="0"/>
          </a:p>
        </p:txBody>
      </p:sp>
      <p:pic>
        <p:nvPicPr>
          <p:cNvPr id="7" name="图片 6">
            <a:extLst>
              <a:ext uri="{FF2B5EF4-FFF2-40B4-BE49-F238E27FC236}">
                <a16:creationId xmlns:a16="http://schemas.microsoft.com/office/drawing/2014/main" id="{186604F7-83E7-4DB1-AD56-FAA41BE4FDB1}"/>
              </a:ext>
            </a:extLst>
          </p:cNvPr>
          <p:cNvPicPr>
            <a:picLocks noChangeAspect="1"/>
          </p:cNvPicPr>
          <p:nvPr/>
        </p:nvPicPr>
        <p:blipFill>
          <a:blip r:embed="rId2"/>
          <a:stretch>
            <a:fillRect/>
          </a:stretch>
        </p:blipFill>
        <p:spPr>
          <a:xfrm>
            <a:off x="1888839" y="4340734"/>
            <a:ext cx="5340853" cy="1824570"/>
          </a:xfrm>
          <a:prstGeom prst="rect">
            <a:avLst/>
          </a:prstGeom>
        </p:spPr>
      </p:pic>
      <p:grpSp>
        <p:nvGrpSpPr>
          <p:cNvPr id="8" name="组合 7"/>
          <p:cNvGrpSpPr/>
          <p:nvPr/>
        </p:nvGrpSpPr>
        <p:grpSpPr>
          <a:xfrm>
            <a:off x="5040767" y="4059671"/>
            <a:ext cx="6081894" cy="1630243"/>
            <a:chOff x="9641" y="2487"/>
            <a:chExt cx="10997" cy="3728"/>
          </a:xfrm>
        </p:grpSpPr>
        <p:grpSp>
          <p:nvGrpSpPr>
            <p:cNvPr id="9" name="组合 8"/>
            <p:cNvGrpSpPr/>
            <p:nvPr/>
          </p:nvGrpSpPr>
          <p:grpSpPr>
            <a:xfrm>
              <a:off x="13479" y="3158"/>
              <a:ext cx="7159" cy="3057"/>
              <a:chOff x="13508" y="3147"/>
              <a:chExt cx="7159" cy="3057"/>
            </a:xfrm>
          </p:grpSpPr>
          <p:sp>
            <p:nvSpPr>
              <p:cNvPr id="12" name="文本框 11"/>
              <p:cNvSpPr txBox="1"/>
              <p:nvPr/>
            </p:nvSpPr>
            <p:spPr>
              <a:xfrm>
                <a:off x="14057" y="3147"/>
                <a:ext cx="6178" cy="105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ED7D31">
                        <a:lumMod val="50000"/>
                      </a:srgbClr>
                    </a:solidFill>
                    <a:effectLst/>
                    <a:uLnTx/>
                    <a:uFillTx/>
                    <a:latin typeface="等线" panose="02010600030101010101" charset="-122"/>
                    <a:ea typeface="等线" panose="02010600030101010101" charset="-122"/>
                    <a:cs typeface="+mn-cs"/>
                  </a:rPr>
                  <a:t>Typical klystron</a:t>
                </a:r>
              </a:p>
            </p:txBody>
          </p:sp>
          <p:sp>
            <p:nvSpPr>
              <p:cNvPr id="13" name="文本框 12"/>
              <p:cNvSpPr txBox="1"/>
              <p:nvPr/>
            </p:nvSpPr>
            <p:spPr>
              <a:xfrm>
                <a:off x="13508" y="5151"/>
                <a:ext cx="7159" cy="105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400" b="1" i="0" u="none" strike="noStrike" kern="1200" cap="none" spc="0" normalizeH="0" baseline="0" noProof="0" dirty="0">
                    <a:ln>
                      <a:noFill/>
                    </a:ln>
                    <a:solidFill>
                      <a:srgbClr val="70AD47">
                        <a:lumMod val="75000"/>
                      </a:srgbClr>
                    </a:solidFill>
                    <a:effectLst/>
                    <a:uLnTx/>
                    <a:uFillTx/>
                    <a:latin typeface="等线" panose="02010600030101010101" charset="-122"/>
                    <a:ea typeface="等线" panose="02010600030101010101" charset="-122"/>
                    <a:cs typeface="+mn-cs"/>
                  </a:rPr>
                  <a:t>Energy recovery klystron</a:t>
                </a:r>
              </a:p>
            </p:txBody>
          </p:sp>
        </p:grpSp>
        <p:sp>
          <p:nvSpPr>
            <p:cNvPr id="10" name="文本框 9"/>
            <p:cNvSpPr txBox="1"/>
            <p:nvPr/>
          </p:nvSpPr>
          <p:spPr>
            <a:xfrm>
              <a:off x="9641" y="2487"/>
              <a:ext cx="2523" cy="8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1800" b="1"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rPr>
                <a:t>RF OUT</a:t>
              </a:r>
              <a:endParaRPr kumimoji="0" lang="zh-CN" altLang="en-US" sz="1800" b="1" i="0" u="none" strike="noStrike" kern="1200" cap="none" spc="0" normalizeH="0" baseline="0" noProof="0" dirty="0">
                <a:ln>
                  <a:noFill/>
                </a:ln>
                <a:solidFill>
                  <a:prstClr val="black"/>
                </a:solidFill>
                <a:effectLst/>
                <a:uLnTx/>
                <a:uFillTx/>
                <a:latin typeface="等线" panose="02010600030101010101" charset="-122"/>
                <a:ea typeface="等线" panose="02010600030101010101" charset="-122"/>
                <a:cs typeface="+mn-cs"/>
              </a:endParaRPr>
            </a:p>
          </p:txBody>
        </p:sp>
        <p:cxnSp>
          <p:nvCxnSpPr>
            <p:cNvPr id="11" name="直接箭头连接符 10"/>
            <p:cNvCxnSpPr/>
            <p:nvPr/>
          </p:nvCxnSpPr>
          <p:spPr>
            <a:xfrm flipV="1">
              <a:off x="10406" y="3128"/>
              <a:ext cx="0" cy="397"/>
            </a:xfrm>
            <a:prstGeom prst="straightConnector1">
              <a:avLst/>
            </a:prstGeom>
            <a:ln w="57150">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6269545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dirty="0"/>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Roughly theoretical analysis</a:t>
            </a:r>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25</a:t>
            </a:fld>
            <a:endParaRPr lang="zh-CN" altLang="en-US" dirty="0"/>
          </a:p>
        </p:txBody>
      </p:sp>
      <mc:AlternateContent xmlns:mc="http://schemas.openxmlformats.org/markup-compatibility/2006" xmlns:p14="http://schemas.microsoft.com/office/powerpoint/2010/main">
        <mc:Choice Requires="p14">
          <p:contentPart p14:bwMode="auto" r:id="rId4">
            <p14:nvContentPartPr>
              <p14:cNvPr id="14" name="墨迹 13"/>
              <p14:cNvContentPartPr/>
              <p14:nvPr/>
            </p14:nvContentPartPr>
            <p14:xfrm>
              <a:off x="3243903" y="1716416"/>
              <a:ext cx="74295" cy="22860"/>
            </p14:xfrm>
          </p:contentPart>
        </mc:Choice>
        <mc:Fallback xmlns="">
          <p:pic>
            <p:nvPicPr>
              <p:cNvPr id="14" name="墨迹 13"/>
              <p:cNvPicPr/>
              <p:nvPr/>
            </p:nvPicPr>
            <p:blipFill>
              <a:blip r:embed="rId6"/>
              <a:stretch>
                <a:fillRect/>
              </a:stretch>
            </p:blipFill>
            <p:spPr>
              <a:xfrm>
                <a:off x="3234526" y="1706982"/>
                <a:ext cx="93049" cy="41729"/>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15" name="墨迹 14"/>
              <p14:cNvContentPartPr/>
              <p14:nvPr/>
            </p14:nvContentPartPr>
            <p14:xfrm>
              <a:off x="4966023" y="1598306"/>
              <a:ext cx="952500" cy="88900"/>
            </p14:xfrm>
          </p:contentPart>
        </mc:Choice>
        <mc:Fallback xmlns="">
          <p:pic>
            <p:nvPicPr>
              <p:cNvPr id="15" name="墨迹 14"/>
              <p:cNvPicPr/>
              <p:nvPr/>
            </p:nvPicPr>
            <p:blipFill>
              <a:blip r:embed="rId8"/>
              <a:stretch>
                <a:fillRect/>
              </a:stretch>
            </p:blipFill>
            <p:spPr>
              <a:xfrm>
                <a:off x="4956664" y="1588948"/>
                <a:ext cx="971219" cy="107616"/>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6" name="墨迹 15"/>
              <p14:cNvContentPartPr/>
              <p14:nvPr/>
            </p14:nvContentPartPr>
            <p14:xfrm>
              <a:off x="3268668" y="1569096"/>
              <a:ext cx="36830" cy="95885"/>
            </p14:xfrm>
          </p:contentPart>
        </mc:Choice>
        <mc:Fallback xmlns="">
          <p:pic>
            <p:nvPicPr>
              <p:cNvPr id="16" name="墨迹 15"/>
              <p:cNvPicPr/>
              <p:nvPr/>
            </p:nvPicPr>
            <p:blipFill>
              <a:blip r:embed="rId10"/>
              <a:stretch>
                <a:fillRect/>
              </a:stretch>
            </p:blipFill>
            <p:spPr>
              <a:xfrm>
                <a:off x="3259280" y="1559724"/>
                <a:ext cx="55606" cy="114629"/>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7" name="墨迹 16"/>
              <p14:cNvContentPartPr/>
              <p14:nvPr/>
            </p14:nvContentPartPr>
            <p14:xfrm>
              <a:off x="7396168" y="1612911"/>
              <a:ext cx="161290" cy="22860"/>
            </p14:xfrm>
          </p:contentPart>
        </mc:Choice>
        <mc:Fallback xmlns="">
          <p:pic>
            <p:nvPicPr>
              <p:cNvPr id="17" name="墨迹 16"/>
              <p:cNvPicPr/>
              <p:nvPr/>
            </p:nvPicPr>
            <p:blipFill>
              <a:blip r:embed="rId12"/>
              <a:stretch>
                <a:fillRect/>
              </a:stretch>
            </p:blipFill>
            <p:spPr>
              <a:xfrm>
                <a:off x="7386807" y="1603624"/>
                <a:ext cx="180011" cy="41434"/>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18" name="墨迹 17"/>
              <p14:cNvContentPartPr/>
              <p14:nvPr/>
            </p14:nvContentPartPr>
            <p14:xfrm>
              <a:off x="7647592" y="1919928"/>
              <a:ext cx="2832735" cy="278765"/>
            </p14:xfrm>
          </p:contentPart>
        </mc:Choice>
        <mc:Fallback xmlns="">
          <p:pic>
            <p:nvPicPr>
              <p:cNvPr id="18" name="墨迹 17"/>
              <p:cNvPicPr/>
              <p:nvPr/>
            </p:nvPicPr>
            <p:blipFill>
              <a:blip r:embed="rId14"/>
              <a:stretch>
                <a:fillRect/>
              </a:stretch>
            </p:blipFill>
            <p:spPr>
              <a:xfrm>
                <a:off x="7638232" y="1910564"/>
                <a:ext cx="2851454" cy="297493"/>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19" name="墨迹 18"/>
              <p14:cNvContentPartPr/>
              <p14:nvPr/>
            </p14:nvContentPartPr>
            <p14:xfrm>
              <a:off x="10374031" y="1635136"/>
              <a:ext cx="37465" cy="73660"/>
            </p14:xfrm>
          </p:contentPart>
        </mc:Choice>
        <mc:Fallback xmlns="">
          <p:pic>
            <p:nvPicPr>
              <p:cNvPr id="19" name="墨迹 18"/>
              <p:cNvPicPr/>
              <p:nvPr/>
            </p:nvPicPr>
            <p:blipFill>
              <a:blip r:embed="rId16"/>
              <a:stretch>
                <a:fillRect/>
              </a:stretch>
            </p:blipFill>
            <p:spPr>
              <a:xfrm>
                <a:off x="10364665" y="1625794"/>
                <a:ext cx="56198" cy="92344"/>
              </a:xfrm>
              <a:prstGeom prst="rect">
                <a:avLst/>
              </a:prstGeom>
            </p:spPr>
          </p:pic>
        </mc:Fallback>
      </mc:AlternateContent>
      <p:graphicFrame>
        <p:nvGraphicFramePr>
          <p:cNvPr id="23" name="内容占位符 6">
            <a:extLst>
              <a:ext uri="{FF2B5EF4-FFF2-40B4-BE49-F238E27FC236}">
                <a16:creationId xmlns:a16="http://schemas.microsoft.com/office/drawing/2014/main" id="{F95F8FCD-9FD8-4DE4-8CBA-03E7E5EF98EC}"/>
              </a:ext>
            </a:extLst>
          </p:cNvPr>
          <p:cNvGraphicFramePr>
            <a:graphicFrameLocks noGrp="1"/>
          </p:cNvGraphicFramePr>
          <p:nvPr>
            <p:ph idx="1"/>
            <p:custDataLst>
              <p:tags r:id="rId1"/>
            </p:custDataLst>
            <p:extLst>
              <p:ext uri="{D42A27DB-BD31-4B8C-83A1-F6EECF244321}">
                <p14:modId xmlns:p14="http://schemas.microsoft.com/office/powerpoint/2010/main" val="710392545"/>
              </p:ext>
            </p:extLst>
          </p:nvPr>
        </p:nvGraphicFramePr>
        <p:xfrm>
          <a:off x="884554" y="2338164"/>
          <a:ext cx="4922214" cy="3467100"/>
        </p:xfrm>
        <a:graphic>
          <a:graphicData uri="http://schemas.openxmlformats.org/drawingml/2006/table">
            <a:tbl>
              <a:tblPr firstRow="1" bandRow="1">
                <a:tableStyleId>{5940675A-B579-460E-94D1-54222C63F5DA}</a:tableStyleId>
              </a:tblPr>
              <a:tblGrid>
                <a:gridCol w="1737043">
                  <a:extLst>
                    <a:ext uri="{9D8B030D-6E8A-4147-A177-3AD203B41FA5}">
                      <a16:colId xmlns:a16="http://schemas.microsoft.com/office/drawing/2014/main" val="20000"/>
                    </a:ext>
                  </a:extLst>
                </a:gridCol>
                <a:gridCol w="1229053">
                  <a:extLst>
                    <a:ext uri="{9D8B030D-6E8A-4147-A177-3AD203B41FA5}">
                      <a16:colId xmlns:a16="http://schemas.microsoft.com/office/drawing/2014/main" val="20001"/>
                    </a:ext>
                  </a:extLst>
                </a:gridCol>
                <a:gridCol w="1956118">
                  <a:extLst>
                    <a:ext uri="{9D8B030D-6E8A-4147-A177-3AD203B41FA5}">
                      <a16:colId xmlns:a16="http://schemas.microsoft.com/office/drawing/2014/main" val="20002"/>
                    </a:ext>
                  </a:extLst>
                </a:gridCol>
              </a:tblGrid>
              <a:tr h="615315">
                <a:tc gridSpan="3">
                  <a:txBody>
                    <a:bodyPr/>
                    <a:lstStyle/>
                    <a:p>
                      <a:pPr>
                        <a:buNone/>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ERK with single beam klystron</a:t>
                      </a:r>
                      <a:endParaRPr lang="zh-CN" altLang="en-US" sz="2000" dirty="0">
                        <a:latin typeface="微软雅黑" panose="020B0503020204020204" pitchFamily="34" charset="-122"/>
                        <a:ea typeface="微软雅黑" panose="020B0503020204020204" pitchFamily="34" charset="-122"/>
                        <a:cs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hMerge="1">
                  <a:txBody>
                    <a:bodyPr/>
                    <a:lstStyle/>
                    <a:p>
                      <a:endParaRPr lang="zh-CN"/>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hMerge="1">
                  <a:txBody>
                    <a:bodyPr/>
                    <a:lstStyle/>
                    <a:p>
                      <a:endParaRPr lang="zh-CN"/>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r h="615315">
                <a:tc>
                  <a:txBody>
                    <a:bodyPr/>
                    <a:lstStyle/>
                    <a:p>
                      <a:pPr>
                        <a:buNone/>
                      </a:pPr>
                      <a:r>
                        <a:rPr lang="en-US" altLang="zh-CN" sz="2000" dirty="0">
                          <a:latin typeface="微软雅黑" panose="020B0503020204020204" pitchFamily="34" charset="-122"/>
                          <a:ea typeface="微软雅黑" panose="020B0503020204020204" pitchFamily="34" charset="-122"/>
                        </a:rPr>
                        <a:t>Stage No.</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dirty="0">
                          <a:latin typeface="微软雅黑" panose="020B0503020204020204" pitchFamily="34" charset="-122"/>
                          <a:ea typeface="微软雅黑" panose="020B0503020204020204" pitchFamily="34" charset="-122"/>
                        </a:rPr>
                        <a:t>Final Eff.</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dirty="0">
                          <a:latin typeface="微软雅黑" panose="020B0503020204020204" pitchFamily="34" charset="-122"/>
                          <a:ea typeface="微软雅黑" panose="020B0503020204020204" pitchFamily="34" charset="-122"/>
                        </a:rPr>
                        <a:t>Stage Voltage</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1"/>
                  </a:ext>
                </a:extLst>
              </a:tr>
              <a:tr h="615315">
                <a:tc>
                  <a:txBody>
                    <a:bodyPr/>
                    <a:lstStyle/>
                    <a:p>
                      <a:pPr>
                        <a:buNone/>
                      </a:pPr>
                      <a:r>
                        <a:rPr lang="en-US" altLang="zh-CN" sz="2000" dirty="0">
                          <a:latin typeface="微软雅黑" panose="020B0503020204020204" pitchFamily="34" charset="-122"/>
                          <a:ea typeface="微软雅黑" panose="020B0503020204020204" pitchFamily="34" charset="-122"/>
                        </a:rPr>
                        <a:t>Single stage</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a:latin typeface="微软雅黑" panose="020B0503020204020204" pitchFamily="34" charset="-122"/>
                          <a:ea typeface="微软雅黑" panose="020B0503020204020204" pitchFamily="34" charset="-122"/>
                        </a:rPr>
                        <a:t>72.92%</a:t>
                      </a: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a:latin typeface="微软雅黑" panose="020B0503020204020204" pitchFamily="34" charset="-122"/>
                          <a:ea typeface="微软雅黑" panose="020B0503020204020204" pitchFamily="34" charset="-122"/>
                        </a:rPr>
                        <a:t>17.3kV</a:t>
                      </a: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2"/>
                  </a:ext>
                </a:extLst>
              </a:tr>
              <a:tr h="615315">
                <a:tc>
                  <a:txBody>
                    <a:bodyPr/>
                    <a:lstStyle/>
                    <a:p>
                      <a:pPr>
                        <a:buNone/>
                      </a:pPr>
                      <a:r>
                        <a:rPr lang="en-US" altLang="zh-CN" sz="2000" dirty="0">
                          <a:latin typeface="微软雅黑" panose="020B0503020204020204" pitchFamily="34" charset="-122"/>
                          <a:ea typeface="微软雅黑" panose="020B0503020204020204" pitchFamily="34" charset="-122"/>
                        </a:rPr>
                        <a:t>Two stages</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a:latin typeface="微软雅黑" panose="020B0503020204020204" pitchFamily="34" charset="-122"/>
                          <a:ea typeface="微软雅黑" panose="020B0503020204020204" pitchFamily="34" charset="-122"/>
                        </a:rPr>
                        <a:t>79.38%</a:t>
                      </a: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dirty="0">
                          <a:latin typeface="微软雅黑" panose="020B0503020204020204" pitchFamily="34" charset="-122"/>
                          <a:ea typeface="微软雅黑" panose="020B0503020204020204" pitchFamily="34" charset="-122"/>
                        </a:rPr>
                        <a:t>17.2kV </a:t>
                      </a:r>
                      <a:r>
                        <a:rPr lang="en-US" altLang="zh-CN" sz="2000" b="1" dirty="0">
                          <a:solidFill>
                            <a:srgbClr val="C00000"/>
                          </a:solidFill>
                          <a:latin typeface="微软雅黑" panose="020B0503020204020204" pitchFamily="34" charset="-122"/>
                          <a:ea typeface="微软雅黑" panose="020B0503020204020204" pitchFamily="34" charset="-122"/>
                        </a:rPr>
                        <a:t>113kV</a:t>
                      </a: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3"/>
                  </a:ext>
                </a:extLst>
              </a:tr>
              <a:tr h="615315">
                <a:tc>
                  <a:txBody>
                    <a:bodyPr/>
                    <a:lstStyle/>
                    <a:p>
                      <a:pPr>
                        <a:buNone/>
                      </a:pPr>
                      <a:r>
                        <a:rPr lang="en-US" altLang="zh-CN" sz="2000" dirty="0">
                          <a:latin typeface="微软雅黑" panose="020B0503020204020204" pitchFamily="34" charset="-122"/>
                          <a:ea typeface="微软雅黑" panose="020B0503020204020204" pitchFamily="34" charset="-122"/>
                        </a:rPr>
                        <a:t>Three stages</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a:latin typeface="微软雅黑" panose="020B0503020204020204" pitchFamily="34" charset="-122"/>
                          <a:ea typeface="微软雅黑" panose="020B0503020204020204" pitchFamily="34" charset="-122"/>
                        </a:rPr>
                        <a:t>82.95%</a:t>
                      </a: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dirty="0">
                          <a:latin typeface="微软雅黑" panose="020B0503020204020204" pitchFamily="34" charset="-122"/>
                          <a:ea typeface="微软雅黑" panose="020B0503020204020204" pitchFamily="34" charset="-122"/>
                        </a:rPr>
                        <a:t>16.7kV</a:t>
                      </a:r>
                    </a:p>
                    <a:p>
                      <a:pPr>
                        <a:buNone/>
                      </a:pPr>
                      <a:r>
                        <a:rPr lang="en-US" altLang="zh-CN" sz="2000" dirty="0">
                          <a:latin typeface="微软雅黑" panose="020B0503020204020204" pitchFamily="34" charset="-122"/>
                          <a:ea typeface="微软雅黑" panose="020B0503020204020204" pitchFamily="34" charset="-122"/>
                        </a:rPr>
                        <a:t>33.9</a:t>
                      </a:r>
                      <a:r>
                        <a:rPr lang="en-US" altLang="zh-CN" sz="2000" dirty="0">
                          <a:latin typeface="微软雅黑" panose="020B0503020204020204" pitchFamily="34" charset="-122"/>
                          <a:ea typeface="微软雅黑" panose="020B0503020204020204" pitchFamily="34" charset="-122"/>
                          <a:sym typeface="+mn-ea"/>
                        </a:rPr>
                        <a:t>kV</a:t>
                      </a:r>
                    </a:p>
                    <a:p>
                      <a:pPr>
                        <a:buNone/>
                      </a:pPr>
                      <a:r>
                        <a:rPr lang="en-US" altLang="zh-CN" sz="2000" b="1" dirty="0">
                          <a:solidFill>
                            <a:srgbClr val="C00000"/>
                          </a:solidFill>
                          <a:latin typeface="微软雅黑" panose="020B0503020204020204" pitchFamily="34" charset="-122"/>
                          <a:ea typeface="微软雅黑" panose="020B0503020204020204" pitchFamily="34" charset="-122"/>
                          <a:sym typeface="+mn-ea"/>
                        </a:rPr>
                        <a:t>113kV</a:t>
                      </a: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4"/>
                  </a:ext>
                </a:extLst>
              </a:tr>
            </a:tbl>
          </a:graphicData>
        </a:graphic>
      </p:graphicFrame>
      <p:graphicFrame>
        <p:nvGraphicFramePr>
          <p:cNvPr id="24" name="表格 23">
            <a:extLst>
              <a:ext uri="{FF2B5EF4-FFF2-40B4-BE49-F238E27FC236}">
                <a16:creationId xmlns:a16="http://schemas.microsoft.com/office/drawing/2014/main" id="{B5599A7F-73D1-421C-A741-0F7AB4B150E0}"/>
              </a:ext>
            </a:extLst>
          </p:cNvPr>
          <p:cNvGraphicFramePr/>
          <p:nvPr>
            <p:custDataLst>
              <p:tags r:id="rId2"/>
            </p:custDataLst>
            <p:extLst>
              <p:ext uri="{D42A27DB-BD31-4B8C-83A1-F6EECF244321}">
                <p14:modId xmlns:p14="http://schemas.microsoft.com/office/powerpoint/2010/main" val="692045852"/>
              </p:ext>
            </p:extLst>
          </p:nvPr>
        </p:nvGraphicFramePr>
        <p:xfrm>
          <a:off x="6379721" y="2338799"/>
          <a:ext cx="4907281" cy="3466465"/>
        </p:xfrm>
        <a:graphic>
          <a:graphicData uri="http://schemas.openxmlformats.org/drawingml/2006/table">
            <a:tbl>
              <a:tblPr firstRow="1" bandRow="1">
                <a:tableStyleId>{5940675A-B579-460E-94D1-54222C63F5DA}</a:tableStyleId>
              </a:tblPr>
              <a:tblGrid>
                <a:gridCol w="1737043">
                  <a:extLst>
                    <a:ext uri="{9D8B030D-6E8A-4147-A177-3AD203B41FA5}">
                      <a16:colId xmlns:a16="http://schemas.microsoft.com/office/drawing/2014/main" val="20000"/>
                    </a:ext>
                  </a:extLst>
                </a:gridCol>
                <a:gridCol w="1233805">
                  <a:extLst>
                    <a:ext uri="{9D8B030D-6E8A-4147-A177-3AD203B41FA5}">
                      <a16:colId xmlns:a16="http://schemas.microsoft.com/office/drawing/2014/main" val="20001"/>
                    </a:ext>
                  </a:extLst>
                </a:gridCol>
                <a:gridCol w="1936433">
                  <a:extLst>
                    <a:ext uri="{9D8B030D-6E8A-4147-A177-3AD203B41FA5}">
                      <a16:colId xmlns:a16="http://schemas.microsoft.com/office/drawing/2014/main" val="20002"/>
                    </a:ext>
                  </a:extLst>
                </a:gridCol>
              </a:tblGrid>
              <a:tr h="612459">
                <a:tc gridSpan="3">
                  <a:txBody>
                    <a:bodyPr/>
                    <a:lstStyle/>
                    <a:p>
                      <a:pPr>
                        <a:buNone/>
                      </a:pPr>
                      <a:r>
                        <a:rPr lang="en-US" altLang="zh-CN" sz="2000" dirty="0">
                          <a:latin typeface="微软雅黑" panose="020B0503020204020204" pitchFamily="34" charset="-122"/>
                          <a:ea typeface="微软雅黑" panose="020B0503020204020204" pitchFamily="34" charset="-122"/>
                          <a:cs typeface="微软雅黑" panose="020B0503020204020204" pitchFamily="34" charset="-122"/>
                        </a:rPr>
                        <a:t>ERK with MBK</a:t>
                      </a: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hMerge="1">
                  <a:txBody>
                    <a:bodyPr/>
                    <a:lstStyle/>
                    <a:p>
                      <a:endParaRPr lang="zh-CN"/>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hMerge="1">
                  <a:txBody>
                    <a:bodyPr/>
                    <a:lstStyle/>
                    <a:p>
                      <a:endParaRPr lang="zh-CN"/>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r h="560199">
                <a:tc>
                  <a:txBody>
                    <a:bodyPr/>
                    <a:lstStyle/>
                    <a:p>
                      <a:pPr>
                        <a:buNone/>
                      </a:pPr>
                      <a:r>
                        <a:rPr lang="en-US" altLang="zh-CN" sz="2000" dirty="0">
                          <a:latin typeface="微软雅黑" panose="020B0503020204020204" pitchFamily="34" charset="-122"/>
                          <a:ea typeface="微软雅黑" panose="020B0503020204020204" pitchFamily="34" charset="-122"/>
                        </a:rPr>
                        <a:t>Stage No.</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dirty="0">
                          <a:latin typeface="微软雅黑" panose="020B0503020204020204" pitchFamily="34" charset="-122"/>
                          <a:ea typeface="微软雅黑" panose="020B0503020204020204" pitchFamily="34" charset="-122"/>
                        </a:rPr>
                        <a:t>Final Eff.</a:t>
                      </a:r>
                      <a:endParaRPr lang="zh-CN" altLang="en-US" sz="2000" dirty="0">
                        <a:latin typeface="微软雅黑" panose="020B0503020204020204" pitchFamily="34" charset="-122"/>
                        <a:ea typeface="微软雅黑" panose="020B0503020204020204" pitchFamily="34" charset="-122"/>
                      </a:endParaRPr>
                    </a:p>
                  </a:txBody>
                  <a:tcPr anchor="ctr">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dirty="0">
                          <a:latin typeface="微软雅黑" panose="020B0503020204020204" pitchFamily="34" charset="-122"/>
                          <a:ea typeface="微软雅黑" panose="020B0503020204020204" pitchFamily="34" charset="-122"/>
                        </a:rPr>
                        <a:t>Stage Voltage</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1"/>
                  </a:ext>
                </a:extLst>
              </a:tr>
              <a:tr h="633868">
                <a:tc>
                  <a:txBody>
                    <a:bodyPr/>
                    <a:lstStyle/>
                    <a:p>
                      <a:pPr>
                        <a:buNone/>
                      </a:pPr>
                      <a:r>
                        <a:rPr lang="en-US" altLang="zh-CN" sz="2000" dirty="0">
                          <a:latin typeface="微软雅黑" panose="020B0503020204020204" pitchFamily="34" charset="-122"/>
                          <a:ea typeface="微软雅黑" panose="020B0503020204020204" pitchFamily="34" charset="-122"/>
                        </a:rPr>
                        <a:t>Single stage</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a:buNone/>
                      </a:pPr>
                      <a:r>
                        <a:rPr lang="en-US" altLang="zh-CN" sz="2000">
                          <a:latin typeface="微软雅黑" panose="020B0503020204020204" pitchFamily="34" charset="-122"/>
                          <a:ea typeface="微软雅黑" panose="020B0503020204020204" pitchFamily="34" charset="-122"/>
                        </a:rPr>
                        <a:t>75.16%</a:t>
                      </a:r>
                    </a:p>
                  </a:txBody>
                  <a:tcPr anchor="ct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mpd="sng">
                      <a:solidFill>
                        <a:schemeClr val="tx1"/>
                      </a:solidFill>
                      <a:prstDash val="solid"/>
                    </a:lnB>
                  </a:tcPr>
                </a:tc>
                <a:tc>
                  <a:txBody>
                    <a:bodyPr/>
                    <a:lstStyle/>
                    <a:p>
                      <a:pPr>
                        <a:buNone/>
                      </a:pPr>
                      <a:r>
                        <a:rPr lang="en-US" altLang="zh-CN" sz="2000">
                          <a:latin typeface="微软雅黑" panose="020B0503020204020204" pitchFamily="34" charset="-122"/>
                          <a:ea typeface="微软雅黑" panose="020B0503020204020204" pitchFamily="34" charset="-122"/>
                        </a:rPr>
                        <a:t>29.5kV</a:t>
                      </a:r>
                    </a:p>
                  </a:txBody>
                  <a:tcPr anchor="ctr">
                    <a:lnL w="12700" cmpd="sng">
                      <a:solidFill>
                        <a:schemeClr val="tx1"/>
                      </a:solidFill>
                      <a:prstDash val="solid"/>
                    </a:lnL>
                    <a:lnR w="12700" cmpd="sng">
                      <a:solidFill>
                        <a:schemeClr val="tx1"/>
                      </a:solidFill>
                      <a:prstDash val="solid"/>
                    </a:lnR>
                    <a:lnT w="12700" cap="flat" cmpd="sng" algn="ctr">
                      <a:solidFill>
                        <a:schemeClr val="tx1"/>
                      </a:solidFill>
                      <a:prstDash val="solid"/>
                      <a:round/>
                      <a:headEnd type="none" w="med" len="med"/>
                      <a:tailEnd type="none" w="med" len="med"/>
                    </a:lnT>
                    <a:lnB w="12700" cmpd="sng">
                      <a:solidFill>
                        <a:schemeClr val="tx1"/>
                      </a:solidFill>
                      <a:prstDash val="solid"/>
                    </a:lnB>
                  </a:tcPr>
                </a:tc>
                <a:extLst>
                  <a:ext uri="{0D108BD9-81ED-4DB2-BD59-A6C34878D82A}">
                    <a16:rowId xmlns:a16="http://schemas.microsoft.com/office/drawing/2014/main" val="10002"/>
                  </a:ext>
                </a:extLst>
              </a:tr>
              <a:tr h="650434">
                <a:tc>
                  <a:txBody>
                    <a:bodyPr/>
                    <a:lstStyle/>
                    <a:p>
                      <a:pPr>
                        <a:buNone/>
                      </a:pPr>
                      <a:r>
                        <a:rPr lang="en-US" altLang="zh-CN" sz="2000" dirty="0">
                          <a:latin typeface="微软雅黑" panose="020B0503020204020204" pitchFamily="34" charset="-122"/>
                          <a:ea typeface="微软雅黑" panose="020B0503020204020204" pitchFamily="34" charset="-122"/>
                        </a:rPr>
                        <a:t>Two stages</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a:latin typeface="微软雅黑" panose="020B0503020204020204" pitchFamily="34" charset="-122"/>
                          <a:ea typeface="微软雅黑" panose="020B0503020204020204" pitchFamily="34" charset="-122"/>
                        </a:rPr>
                        <a:t>81.46%</a:t>
                      </a:r>
                    </a:p>
                  </a:txBody>
                  <a:tcPr anchor="ctr">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dirty="0">
                          <a:latin typeface="微软雅黑" panose="020B0503020204020204" pitchFamily="34" charset="-122"/>
                          <a:ea typeface="微软雅黑" panose="020B0503020204020204" pitchFamily="34" charset="-122"/>
                        </a:rPr>
                        <a:t>17.7kV </a:t>
                      </a:r>
                      <a:r>
                        <a:rPr lang="en-US" altLang="zh-CN" sz="2000" b="1" dirty="0">
                          <a:solidFill>
                            <a:srgbClr val="C00000"/>
                          </a:solidFill>
                          <a:latin typeface="微软雅黑" panose="020B0503020204020204" pitchFamily="34" charset="-122"/>
                          <a:ea typeface="微软雅黑" panose="020B0503020204020204" pitchFamily="34" charset="-122"/>
                        </a:rPr>
                        <a:t>54kV</a:t>
                      </a: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3"/>
                  </a:ext>
                </a:extLst>
              </a:tr>
              <a:tr h="1009505">
                <a:tc>
                  <a:txBody>
                    <a:bodyPr/>
                    <a:lstStyle/>
                    <a:p>
                      <a:pPr>
                        <a:buNone/>
                      </a:pPr>
                      <a:r>
                        <a:rPr lang="en-US" altLang="zh-CN" sz="2000" dirty="0">
                          <a:latin typeface="微软雅黑" panose="020B0503020204020204" pitchFamily="34" charset="-122"/>
                          <a:ea typeface="微软雅黑" panose="020B0503020204020204" pitchFamily="34" charset="-122"/>
                        </a:rPr>
                        <a:t>Three stages</a:t>
                      </a:r>
                      <a:endParaRPr lang="zh-CN" altLang="en-US" sz="2000" dirty="0">
                        <a:latin typeface="微软雅黑" panose="020B0503020204020204" pitchFamily="34" charset="-122"/>
                        <a:ea typeface="微软雅黑" panose="020B0503020204020204" pitchFamily="34" charset="-122"/>
                      </a:endParaRP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a:latin typeface="微软雅黑" panose="020B0503020204020204" pitchFamily="34" charset="-122"/>
                          <a:ea typeface="微软雅黑" panose="020B0503020204020204" pitchFamily="34" charset="-122"/>
                        </a:rPr>
                        <a:t>86.10%</a:t>
                      </a:r>
                    </a:p>
                  </a:txBody>
                  <a:tcPr anchor="ctr">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mpd="sng">
                      <a:solidFill>
                        <a:schemeClr val="tx1"/>
                      </a:solidFill>
                      <a:prstDash val="solid"/>
                    </a:lnB>
                  </a:tcPr>
                </a:tc>
                <a:tc>
                  <a:txBody>
                    <a:bodyPr/>
                    <a:lstStyle/>
                    <a:p>
                      <a:pPr>
                        <a:buNone/>
                      </a:pPr>
                      <a:r>
                        <a:rPr lang="en-US" altLang="zh-CN" sz="2000" dirty="0">
                          <a:latin typeface="微软雅黑" panose="020B0503020204020204" pitchFamily="34" charset="-122"/>
                          <a:ea typeface="微软雅黑" panose="020B0503020204020204" pitchFamily="34" charset="-122"/>
                        </a:rPr>
                        <a:t>6.8kV</a:t>
                      </a:r>
                    </a:p>
                    <a:p>
                      <a:pPr>
                        <a:buNone/>
                      </a:pPr>
                      <a:r>
                        <a:rPr lang="en-US" altLang="zh-CN" sz="2000" dirty="0">
                          <a:latin typeface="微软雅黑" panose="020B0503020204020204" pitchFamily="34" charset="-122"/>
                          <a:ea typeface="微软雅黑" panose="020B0503020204020204" pitchFamily="34" charset="-122"/>
                        </a:rPr>
                        <a:t>24.2</a:t>
                      </a:r>
                      <a:r>
                        <a:rPr lang="en-US" altLang="zh-CN" sz="2000" dirty="0">
                          <a:latin typeface="微软雅黑" panose="020B0503020204020204" pitchFamily="34" charset="-122"/>
                          <a:ea typeface="微软雅黑" panose="020B0503020204020204" pitchFamily="34" charset="-122"/>
                          <a:sym typeface="+mn-ea"/>
                        </a:rPr>
                        <a:t>kV</a:t>
                      </a:r>
                    </a:p>
                    <a:p>
                      <a:pPr>
                        <a:buNone/>
                      </a:pPr>
                      <a:r>
                        <a:rPr lang="en-US" altLang="zh-CN" sz="2000" b="1" dirty="0">
                          <a:solidFill>
                            <a:srgbClr val="C00000"/>
                          </a:solidFill>
                          <a:latin typeface="微软雅黑" panose="020B0503020204020204" pitchFamily="34" charset="-122"/>
                          <a:ea typeface="微软雅黑" panose="020B0503020204020204" pitchFamily="34" charset="-122"/>
                          <a:sym typeface="+mn-ea"/>
                        </a:rPr>
                        <a:t>54kV</a:t>
                      </a:r>
                    </a:p>
                  </a:txBody>
                  <a:tcPr anchor="ct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4"/>
                  </a:ext>
                </a:extLst>
              </a:tr>
            </a:tbl>
          </a:graphicData>
        </a:graphic>
      </p:graphicFrame>
      <p:sp>
        <p:nvSpPr>
          <p:cNvPr id="25" name="文本框 24">
            <a:extLst>
              <a:ext uri="{FF2B5EF4-FFF2-40B4-BE49-F238E27FC236}">
                <a16:creationId xmlns:a16="http://schemas.microsoft.com/office/drawing/2014/main" id="{DD9969E5-9067-41C1-B17B-1E83981A8835}"/>
              </a:ext>
            </a:extLst>
          </p:cNvPr>
          <p:cNvSpPr txBox="1"/>
          <p:nvPr/>
        </p:nvSpPr>
        <p:spPr>
          <a:xfrm>
            <a:off x="767408" y="1268760"/>
            <a:ext cx="10972800" cy="830997"/>
          </a:xfrm>
          <a:prstGeom prst="rect">
            <a:avLst/>
          </a:prstGeom>
          <a:noFill/>
        </p:spPr>
        <p:txBody>
          <a:bodyPr wrap="square" rtlCol="0">
            <a:spAutoFit/>
          </a:bodyPr>
          <a:lstStyle/>
          <a:p>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Based on klystron efficiency at </a:t>
            </a:r>
            <a:r>
              <a:rPr lang="en-US" altLang="zh-CN" sz="2400"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linear region</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sym typeface="+mn-ea"/>
              </a:rPr>
              <a:t>-----</a:t>
            </a:r>
            <a:r>
              <a:rPr lang="en-US" altLang="zh-CN" sz="24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sym typeface="+mn-ea"/>
              </a:rPr>
              <a:t>65%</a:t>
            </a:r>
            <a:endParaRPr lang="zh-CN" altLang="en-US" sz="2400" dirty="0">
              <a:latin typeface="微软雅黑" panose="020B0503020204020204" pitchFamily="34" charset="-122"/>
              <a:ea typeface="微软雅黑" panose="020B0503020204020204" pitchFamily="34" charset="-122"/>
              <a:cs typeface="微软雅黑" panose="020B0503020204020204" pitchFamily="34" charset="-122"/>
            </a:endParaRPr>
          </a:p>
          <a:p>
            <a:r>
              <a:rPr lang="en-US" altLang="zh-CN" sz="2400" b="1" dirty="0">
                <a:solidFill>
                  <a:srgbClr val="C00000"/>
                </a:solidFill>
                <a:latin typeface="微软雅黑" panose="020B0503020204020204" pitchFamily="34" charset="-122"/>
                <a:ea typeface="微软雅黑" panose="020B0503020204020204" pitchFamily="34" charset="-122"/>
                <a:cs typeface="微软雅黑" panose="020B0503020204020204" pitchFamily="34" charset="-122"/>
              </a:rPr>
              <a:t>Final efficiency </a:t>
            </a:r>
            <a:r>
              <a:rPr lang="en-US" altLang="zh-CN" sz="2400" dirty="0">
                <a:latin typeface="微软雅黑" panose="020B0503020204020204" pitchFamily="34" charset="-122"/>
                <a:ea typeface="微软雅黑" panose="020B0503020204020204" pitchFamily="34" charset="-122"/>
                <a:cs typeface="微软雅黑" panose="020B0503020204020204" pitchFamily="34" charset="-122"/>
              </a:rPr>
              <a:t>is the whole efficiency of RF power source system</a:t>
            </a:r>
          </a:p>
        </p:txBody>
      </p:sp>
    </p:spTree>
    <p:extLst>
      <p:ext uri="{BB962C8B-B14F-4D97-AF65-F5344CB8AC3E}">
        <p14:creationId xmlns:p14="http://schemas.microsoft.com/office/powerpoint/2010/main" val="14605803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63352" y="1101053"/>
            <a:ext cx="11521280" cy="3624091"/>
          </a:xfrm>
        </p:spPr>
        <p:txBody>
          <a:bodyPr>
            <a:normAutofit fontScale="92500" lnSpcReduction="10000"/>
          </a:bodyPr>
          <a:lstStyle/>
          <a:p>
            <a:r>
              <a:rPr lang="en-US" altLang="zh-CN" b="1" dirty="0"/>
              <a:t>Milestone:</a:t>
            </a:r>
          </a:p>
          <a:p>
            <a:pPr lvl="1"/>
            <a:r>
              <a:rPr lang="en-US" altLang="zh-CN" dirty="0"/>
              <a:t>Electronic gun design completed in June 2023</a:t>
            </a:r>
          </a:p>
          <a:p>
            <a:pPr lvl="1"/>
            <a:r>
              <a:rPr lang="en-US" altLang="zh-CN" dirty="0"/>
              <a:t>Collector design completed in September 2023</a:t>
            </a:r>
          </a:p>
          <a:p>
            <a:pPr lvl="1"/>
            <a:r>
              <a:rPr lang="en-US" altLang="zh-CN" dirty="0"/>
              <a:t>Cooling system design completed in October 2023</a:t>
            </a:r>
          </a:p>
          <a:p>
            <a:pPr lvl="1"/>
            <a:r>
              <a:rPr lang="en-US" altLang="zh-CN" dirty="0"/>
              <a:t>Prototype ceramic insulation structure design completed in December 2023</a:t>
            </a:r>
          </a:p>
          <a:p>
            <a:pPr lvl="1"/>
            <a:r>
              <a:rPr lang="en-US" altLang="zh-CN" dirty="0"/>
              <a:t>Mechanical mechanism design completed in December 2023</a:t>
            </a:r>
          </a:p>
          <a:p>
            <a:pPr lvl="1"/>
            <a:r>
              <a:rPr lang="en-US" altLang="zh-CN" dirty="0"/>
              <a:t>Machining started in March 2024</a:t>
            </a:r>
          </a:p>
          <a:p>
            <a:pPr lvl="1"/>
            <a:r>
              <a:rPr lang="en-US" altLang="zh-CN" dirty="0"/>
              <a:t>Overall assembly and exhaust completed in June 2024</a:t>
            </a:r>
          </a:p>
          <a:p>
            <a:pPr lvl="1"/>
            <a:r>
              <a:rPr lang="en-US" altLang="zh-CN" dirty="0"/>
              <a:t>Arrived at IHEP on July 3, 2024</a:t>
            </a:r>
            <a:endParaRPr lang="zh-CN" altLang="en-US" dirty="0"/>
          </a:p>
        </p:txBody>
      </p:sp>
      <p:sp>
        <p:nvSpPr>
          <p:cNvPr id="4" name="灯片编号占位符 3"/>
          <p:cNvSpPr>
            <a:spLocks noGrp="1"/>
          </p:cNvSpPr>
          <p:nvPr>
            <p:ph type="sldNum" sz="quarter" idx="12"/>
          </p:nvPr>
        </p:nvSpPr>
        <p:spPr/>
        <p:txBody>
          <a:bodyPr/>
          <a:lstStyle/>
          <a:p>
            <a:pPr algn="r"/>
            <a:fld id="{F15E9139-A00B-4B2A-98A6-095DC08F1345}" type="slidenum">
              <a:rPr lang="zh-CN" altLang="en-US" smtClean="0"/>
              <a:t>26</a:t>
            </a:fld>
            <a:endParaRPr lang="zh-CN" altLang="en-US" dirty="0"/>
          </a:p>
        </p:txBody>
      </p:sp>
      <p:pic>
        <p:nvPicPr>
          <p:cNvPr id="11" name="图片 2"/>
          <p:cNvPicPr/>
          <p:nvPr>
            <p:custDataLst>
              <p:tags r:id="rId1"/>
            </p:custDataLst>
          </p:nvPr>
        </p:nvPicPr>
        <p:blipFill>
          <a:blip r:embed="rId4"/>
          <a:stretch>
            <a:fillRect/>
          </a:stretch>
        </p:blipFill>
        <p:spPr>
          <a:xfrm>
            <a:off x="7415268" y="1143831"/>
            <a:ext cx="1872207" cy="1224135"/>
          </a:xfrm>
          <a:prstGeom prst="rect">
            <a:avLst/>
          </a:prstGeom>
          <a:noFill/>
          <a:ln>
            <a:noFill/>
          </a:ln>
        </p:spPr>
      </p:pic>
      <p:pic>
        <p:nvPicPr>
          <p:cNvPr id="13" name="图片 12" descr="收集极束流"/>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9431699" y="1141475"/>
            <a:ext cx="2624873" cy="1260082"/>
          </a:xfrm>
          <a:prstGeom prst="rect">
            <a:avLst/>
          </a:prstGeom>
        </p:spPr>
      </p:pic>
      <p:sp>
        <p:nvSpPr>
          <p:cNvPr id="14" name="文本框 13"/>
          <p:cNvSpPr txBox="1"/>
          <p:nvPr/>
        </p:nvSpPr>
        <p:spPr>
          <a:xfrm>
            <a:off x="7376368" y="2382649"/>
            <a:ext cx="2176016" cy="261610"/>
          </a:xfrm>
          <a:prstGeom prst="rect">
            <a:avLst/>
          </a:prstGeom>
          <a:noFill/>
        </p:spPr>
        <p:txBody>
          <a:bodyPr wrap="square" rtlCol="0">
            <a:spAutoFit/>
          </a:bodyPr>
          <a:lstStyle/>
          <a:p>
            <a:r>
              <a:rPr lang="en-US" altLang="zh-CN" sz="1100" dirty="0">
                <a:latin typeface="Times New Roman" panose="02020603050405020304" pitchFamily="18" charset="0"/>
                <a:cs typeface="Times New Roman" panose="02020603050405020304" pitchFamily="18" charset="0"/>
              </a:rPr>
              <a:t>Verify the prototype electron gun</a:t>
            </a:r>
            <a:endParaRPr lang="zh-CN" altLang="en-US" sz="1100" dirty="0">
              <a:latin typeface="Times New Roman" panose="02020603050405020304" pitchFamily="18" charset="0"/>
              <a:ea typeface="微软雅黑" panose="020B0503020204020204" pitchFamily="34" charset="-122"/>
              <a:cs typeface="Times New Roman" panose="02020603050405020304" pitchFamily="18" charset="0"/>
            </a:endParaRPr>
          </a:p>
        </p:txBody>
      </p:sp>
      <p:sp>
        <p:nvSpPr>
          <p:cNvPr id="15" name="文本框 14"/>
          <p:cNvSpPr txBox="1"/>
          <p:nvPr/>
        </p:nvSpPr>
        <p:spPr>
          <a:xfrm>
            <a:off x="9984241" y="2392103"/>
            <a:ext cx="1728192" cy="261610"/>
          </a:xfrm>
          <a:prstGeom prst="rect">
            <a:avLst/>
          </a:prstGeom>
          <a:noFill/>
        </p:spPr>
        <p:txBody>
          <a:bodyPr wrap="square" rtlCol="0">
            <a:spAutoFit/>
          </a:bodyPr>
          <a:lstStyle>
            <a:defPPr>
              <a:defRPr lang="zh-CN"/>
            </a:defPPr>
            <a:lvl1pPr>
              <a:defRPr sz="1100">
                <a:latin typeface="Times New Roman" panose="02020603050405020304" pitchFamily="18" charset="0"/>
                <a:cs typeface="Times New Roman" panose="02020603050405020304" pitchFamily="18" charset="0"/>
              </a:defRPr>
            </a:lvl1pPr>
          </a:lstStyle>
          <a:p>
            <a:r>
              <a:rPr lang="en-US" altLang="zh-CN" dirty="0"/>
              <a:t>Collector beam optics</a:t>
            </a:r>
            <a:endParaRPr lang="zh-CN" altLang="en-US" dirty="0"/>
          </a:p>
        </p:txBody>
      </p:sp>
      <p:pic>
        <p:nvPicPr>
          <p:cNvPr id="17" name="图片 16"/>
          <p:cNvPicPr>
            <a:picLocks noChangeAspect="1"/>
          </p:cNvPicPr>
          <p:nvPr>
            <p:custDataLst>
              <p:tags r:id="rId2"/>
            </p:custDataLst>
          </p:nvPr>
        </p:nvPicPr>
        <p:blipFill>
          <a:blip r:embed="rId6" cstate="hqprint">
            <a:extLst>
              <a:ext uri="{28A0092B-C50C-407E-A947-70E740481C1C}">
                <a14:useLocalDpi xmlns:a14="http://schemas.microsoft.com/office/drawing/2010/main"/>
              </a:ext>
            </a:extLst>
          </a:blip>
          <a:stretch>
            <a:fillRect/>
          </a:stretch>
        </p:blipFill>
        <p:spPr>
          <a:xfrm>
            <a:off x="9287475" y="3238800"/>
            <a:ext cx="2128795" cy="1134427"/>
          </a:xfrm>
          <a:prstGeom prst="rect">
            <a:avLst/>
          </a:prstGeom>
        </p:spPr>
      </p:pic>
      <p:sp>
        <p:nvSpPr>
          <p:cNvPr id="18" name="文本框 17"/>
          <p:cNvSpPr txBox="1"/>
          <p:nvPr/>
        </p:nvSpPr>
        <p:spPr>
          <a:xfrm>
            <a:off x="9048328" y="4391526"/>
            <a:ext cx="2880320" cy="261610"/>
          </a:xfrm>
          <a:prstGeom prst="rect">
            <a:avLst/>
          </a:prstGeom>
          <a:noFill/>
        </p:spPr>
        <p:txBody>
          <a:bodyPr wrap="square" rtlCol="0">
            <a:spAutoFit/>
          </a:bodyPr>
          <a:lstStyle>
            <a:defPPr>
              <a:defRPr lang="zh-CN"/>
            </a:defPPr>
            <a:lvl1pPr>
              <a:defRPr sz="1100">
                <a:latin typeface="Times New Roman" panose="02020603050405020304" pitchFamily="18" charset="0"/>
                <a:cs typeface="Times New Roman" panose="02020603050405020304" pitchFamily="18" charset="0"/>
              </a:defRPr>
            </a:lvl1pPr>
          </a:lstStyle>
          <a:p>
            <a:r>
              <a:rPr lang="en-US" altLang="zh-CN" dirty="0"/>
              <a:t>Thermal analysis of the water cooling system</a:t>
            </a:r>
            <a:endParaRPr lang="zh-CN" altLang="en-US" dirty="0"/>
          </a:p>
        </p:txBody>
      </p:sp>
      <p:pic>
        <p:nvPicPr>
          <p:cNvPr id="19" name="图片 18"/>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2232251" y="4716893"/>
            <a:ext cx="1918786" cy="1294174"/>
          </a:xfrm>
          <a:prstGeom prst="rect">
            <a:avLst/>
          </a:prstGeom>
        </p:spPr>
      </p:pic>
      <p:pic>
        <p:nvPicPr>
          <p:cNvPr id="21" name="图片 20"/>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921555" y="4765043"/>
            <a:ext cx="997281" cy="1330231"/>
          </a:xfrm>
          <a:prstGeom prst="rect">
            <a:avLst/>
          </a:prstGeom>
        </p:spPr>
      </p:pic>
      <p:sp>
        <p:nvSpPr>
          <p:cNvPr id="22" name="文本框 21"/>
          <p:cNvSpPr txBox="1"/>
          <p:nvPr/>
        </p:nvSpPr>
        <p:spPr>
          <a:xfrm>
            <a:off x="769840" y="6090606"/>
            <a:ext cx="1541061" cy="261610"/>
          </a:xfrm>
          <a:prstGeom prst="rect">
            <a:avLst/>
          </a:prstGeom>
          <a:noFill/>
        </p:spPr>
        <p:txBody>
          <a:bodyPr wrap="square" rtlCol="0">
            <a:spAutoFit/>
          </a:bodyPr>
          <a:lstStyle>
            <a:defPPr>
              <a:defRPr lang="zh-CN"/>
            </a:defPPr>
            <a:lvl1pPr>
              <a:defRPr sz="1100">
                <a:latin typeface="Times New Roman" panose="02020603050405020304" pitchFamily="18" charset="0"/>
                <a:cs typeface="Times New Roman" panose="02020603050405020304" pitchFamily="18" charset="0"/>
              </a:defRPr>
            </a:lvl1pPr>
          </a:lstStyle>
          <a:p>
            <a:r>
              <a:rPr lang="en-US" altLang="zh-CN" dirty="0"/>
              <a:t>Cathode activation</a:t>
            </a:r>
            <a:endParaRPr lang="zh-CN" altLang="en-US" dirty="0"/>
          </a:p>
        </p:txBody>
      </p:sp>
      <p:pic>
        <p:nvPicPr>
          <p:cNvPr id="8" name="图片 7"/>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5610788" y="4752505"/>
            <a:ext cx="943922" cy="1258562"/>
          </a:xfrm>
          <a:prstGeom prst="rect">
            <a:avLst/>
          </a:prstGeom>
        </p:spPr>
      </p:pic>
      <p:sp>
        <p:nvSpPr>
          <p:cNvPr id="9" name="矩形 8"/>
          <p:cNvSpPr/>
          <p:nvPr/>
        </p:nvSpPr>
        <p:spPr>
          <a:xfrm>
            <a:off x="2205858" y="5921740"/>
            <a:ext cx="2365135" cy="430887"/>
          </a:xfrm>
          <a:prstGeom prst="rect">
            <a:avLst/>
          </a:prstGeom>
          <a:noFill/>
        </p:spPr>
        <p:txBody>
          <a:bodyPr wrap="square" rtlCol="0">
            <a:spAutoFit/>
          </a:bodyPr>
          <a:lstStyle/>
          <a:p>
            <a:r>
              <a:rPr lang="en-US" altLang="zh-CN" sz="1100" dirty="0">
                <a:latin typeface="Times New Roman" panose="02020603050405020304" pitchFamily="18" charset="0"/>
                <a:cs typeface="Times New Roman" panose="02020603050405020304" pitchFamily="18" charset="0"/>
              </a:rPr>
              <a:t>Welding of the cathode and focusing electrode of the electron gun</a:t>
            </a:r>
            <a:endParaRPr lang="zh-CN" altLang="en-US" sz="1100" dirty="0">
              <a:latin typeface="Times New Roman" panose="02020603050405020304" pitchFamily="18" charset="0"/>
              <a:cs typeface="Times New Roman" panose="02020603050405020304" pitchFamily="18" charset="0"/>
            </a:endParaRPr>
          </a:p>
        </p:txBody>
      </p:sp>
      <p:pic>
        <p:nvPicPr>
          <p:cNvPr id="26" name="图片 25"/>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4543102" y="4752218"/>
            <a:ext cx="1067686" cy="1258850"/>
          </a:xfrm>
          <a:prstGeom prst="rect">
            <a:avLst/>
          </a:prstGeom>
        </p:spPr>
      </p:pic>
      <p:sp>
        <p:nvSpPr>
          <p:cNvPr id="27" name="矩形 26"/>
          <p:cNvSpPr/>
          <p:nvPr/>
        </p:nvSpPr>
        <p:spPr>
          <a:xfrm>
            <a:off x="4641377" y="6005994"/>
            <a:ext cx="1930096" cy="261610"/>
          </a:xfrm>
          <a:prstGeom prst="rect">
            <a:avLst/>
          </a:prstGeom>
          <a:noFill/>
        </p:spPr>
        <p:txBody>
          <a:bodyPr wrap="square" rtlCol="0">
            <a:spAutoFit/>
          </a:bodyPr>
          <a:lstStyle/>
          <a:p>
            <a:r>
              <a:rPr lang="en-US" altLang="zh-CN" sz="1100" dirty="0">
                <a:latin typeface="Times New Roman" panose="02020603050405020304" pitchFamily="18" charset="0"/>
                <a:cs typeface="Times New Roman" panose="02020603050405020304" pitchFamily="18" charset="0"/>
              </a:rPr>
              <a:t>Degassing furnace evacuation</a:t>
            </a:r>
            <a:endParaRPr lang="zh-CN" altLang="en-US" sz="1100" dirty="0">
              <a:latin typeface="Times New Roman" panose="02020603050405020304" pitchFamily="18" charset="0"/>
              <a:cs typeface="Times New Roman" panose="02020603050405020304" pitchFamily="18" charset="0"/>
            </a:endParaRPr>
          </a:p>
        </p:txBody>
      </p:sp>
      <p:pic>
        <p:nvPicPr>
          <p:cNvPr id="29" name="图片 28"/>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rot="5400000">
            <a:off x="7546950" y="4269267"/>
            <a:ext cx="1224008" cy="2176015"/>
          </a:xfrm>
          <a:prstGeom prst="rect">
            <a:avLst/>
          </a:prstGeom>
        </p:spPr>
      </p:pic>
      <p:sp>
        <p:nvSpPr>
          <p:cNvPr id="36" name="矩形 35"/>
          <p:cNvSpPr/>
          <p:nvPr/>
        </p:nvSpPr>
        <p:spPr>
          <a:xfrm>
            <a:off x="7158730" y="5921355"/>
            <a:ext cx="2088232" cy="430887"/>
          </a:xfrm>
          <a:prstGeom prst="rect">
            <a:avLst/>
          </a:prstGeom>
          <a:noFill/>
        </p:spPr>
        <p:txBody>
          <a:bodyPr wrap="square" rtlCol="0">
            <a:spAutoFit/>
          </a:bodyPr>
          <a:lstStyle/>
          <a:p>
            <a:r>
              <a:rPr lang="en-US" altLang="zh-CN" sz="1100" dirty="0">
                <a:latin typeface="Times New Roman" panose="02020603050405020304" pitchFamily="18" charset="0"/>
                <a:cs typeface="Times New Roman" panose="02020603050405020304" pitchFamily="18" charset="0"/>
              </a:rPr>
              <a:t>Unboxing inspection upon arrival of the prototype</a:t>
            </a:r>
            <a:endParaRPr lang="zh-CN" altLang="en-US" sz="1100" dirty="0">
              <a:latin typeface="Times New Roman" panose="02020603050405020304" pitchFamily="18" charset="0"/>
              <a:cs typeface="Times New Roman" panose="02020603050405020304" pitchFamily="18" charset="0"/>
            </a:endParaRPr>
          </a:p>
        </p:txBody>
      </p:sp>
      <p:pic>
        <p:nvPicPr>
          <p:cNvPr id="39" name="图片 38"/>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9609575" y="4731048"/>
            <a:ext cx="2247065" cy="1263974"/>
          </a:xfrm>
          <a:prstGeom prst="rect">
            <a:avLst/>
          </a:prstGeom>
        </p:spPr>
      </p:pic>
      <p:sp>
        <p:nvSpPr>
          <p:cNvPr id="40" name="矩形 39"/>
          <p:cNvSpPr/>
          <p:nvPr/>
        </p:nvSpPr>
        <p:spPr>
          <a:xfrm>
            <a:off x="9959749" y="5942368"/>
            <a:ext cx="1857258" cy="430887"/>
          </a:xfrm>
          <a:prstGeom prst="rect">
            <a:avLst/>
          </a:prstGeom>
          <a:noFill/>
        </p:spPr>
        <p:txBody>
          <a:bodyPr wrap="square" rtlCol="0">
            <a:spAutoFit/>
          </a:bodyPr>
          <a:lstStyle/>
          <a:p>
            <a:r>
              <a:rPr lang="en-US" altLang="zh-CN" sz="1100" dirty="0">
                <a:latin typeface="Times New Roman" panose="02020603050405020304" pitchFamily="18" charset="0"/>
                <a:cs typeface="Times New Roman" panose="02020603050405020304" pitchFamily="18" charset="0"/>
              </a:rPr>
              <a:t>Vacuum condition of the prototype upon arrival</a:t>
            </a:r>
            <a:endParaRPr lang="zh-CN" altLang="en-US" sz="1100" dirty="0">
              <a:latin typeface="Times New Roman" panose="02020603050405020304" pitchFamily="18" charset="0"/>
              <a:cs typeface="Times New Roman" panose="02020603050405020304" pitchFamily="18" charset="0"/>
            </a:endParaRPr>
          </a:p>
        </p:txBody>
      </p:sp>
      <p:sp>
        <p:nvSpPr>
          <p:cNvPr id="25" name="标题 1">
            <a:extLst>
              <a:ext uri="{FF2B5EF4-FFF2-40B4-BE49-F238E27FC236}">
                <a16:creationId xmlns:a16="http://schemas.microsoft.com/office/drawing/2014/main" id="{D7F450B1-47FC-4926-A8C1-1896960A509F}"/>
              </a:ext>
            </a:extLst>
          </p:cNvPr>
          <p:cNvSpPr>
            <a:spLocks noGrp="1"/>
          </p:cNvSpPr>
          <p:nvPr>
            <p:ph type="title"/>
          </p:nvPr>
        </p:nvSpPr>
        <p:spPr>
          <a:xfrm>
            <a:off x="609600" y="25009"/>
            <a:ext cx="10972800" cy="883901"/>
          </a:xfrm>
        </p:spPr>
        <p:txBody>
          <a:bodyPr>
            <a:normAutofit/>
          </a:bodyPr>
          <a:lstStyle/>
          <a:p>
            <a:r>
              <a:rPr lang="en-US" altLang="zh-CN" sz="2800" dirty="0"/>
              <a:t>Depressed collector prototype</a:t>
            </a:r>
            <a:endParaRPr lang="zh-CN" altLang="en-US" sz="2800" dirty="0"/>
          </a:p>
        </p:txBody>
      </p:sp>
      <p:sp>
        <p:nvSpPr>
          <p:cNvPr id="23" name="日期占位符 2">
            <a:extLst>
              <a:ext uri="{FF2B5EF4-FFF2-40B4-BE49-F238E27FC236}">
                <a16:creationId xmlns:a16="http://schemas.microsoft.com/office/drawing/2014/main" id="{75963B2F-8A36-4FB2-8B28-08E3E36D67D5}"/>
              </a:ext>
            </a:extLst>
          </p:cNvPr>
          <p:cNvSpPr>
            <a:spLocks noGrp="1"/>
          </p:cNvSpPr>
          <p:nvPr>
            <p:ph type="dt" sz="half" idx="10"/>
          </p:nvPr>
        </p:nvSpPr>
        <p:spPr>
          <a:xfrm>
            <a:off x="335360" y="6448251"/>
            <a:ext cx="2844800" cy="365125"/>
          </a:xfrm>
        </p:spPr>
        <p:txBody>
          <a:bodyPr/>
          <a:lstStyle/>
          <a:p>
            <a:fld id="{97D0C212-7161-4C52-9319-4EBC86D2F962}" type="datetime1">
              <a:rPr lang="zh-CN" altLang="en-US" smtClean="0"/>
              <a:t>2024/9/23</a:t>
            </a:fld>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263352" y="1052736"/>
            <a:ext cx="10972800" cy="4416179"/>
          </a:xfrm>
        </p:spPr>
        <p:txBody>
          <a:bodyPr>
            <a:normAutofit/>
          </a:bodyPr>
          <a:lstStyle/>
          <a:p>
            <a:r>
              <a:rPr lang="en-US" altLang="zh-CN" b="1" dirty="0"/>
              <a:t>Test stand preparation:</a:t>
            </a:r>
          </a:p>
          <a:p>
            <a:pPr lvl="1"/>
            <a:r>
              <a:rPr lang="en-US" altLang="zh-CN" dirty="0"/>
              <a:t>Completed cold high-pressure conditioning, vacuum normal</a:t>
            </a:r>
          </a:p>
          <a:p>
            <a:pPr lvl="1"/>
            <a:r>
              <a:rPr lang="en-US" altLang="zh-CN" dirty="0"/>
              <a:t>Test platform setup completed (interlocking control for water, electricity, flow, temperature, ion current, etc.)</a:t>
            </a:r>
          </a:p>
          <a:p>
            <a:pPr lvl="1"/>
            <a:r>
              <a:rPr lang="en-US" altLang="zh-CN" dirty="0"/>
              <a:t>Cathode filament power supply completed</a:t>
            </a:r>
          </a:p>
          <a:p>
            <a:pPr lvl="1"/>
            <a:r>
              <a:rPr lang="en-US" altLang="zh-CN" dirty="0"/>
              <a:t>High-voltage testing in progress</a:t>
            </a:r>
          </a:p>
        </p:txBody>
      </p:sp>
      <p:sp>
        <p:nvSpPr>
          <p:cNvPr id="4" name="灯片编号占位符 3"/>
          <p:cNvSpPr>
            <a:spLocks noGrp="1"/>
          </p:cNvSpPr>
          <p:nvPr>
            <p:ph type="sldNum" sz="quarter" idx="12"/>
          </p:nvPr>
        </p:nvSpPr>
        <p:spPr/>
        <p:txBody>
          <a:bodyPr/>
          <a:lstStyle/>
          <a:p>
            <a:pPr algn="r"/>
            <a:fld id="{F15E9139-A00B-4B2A-98A6-095DC08F1345}" type="slidenum">
              <a:rPr lang="zh-CN" altLang="en-US" smtClean="0"/>
              <a:t>27</a:t>
            </a:fld>
            <a:endParaRPr lang="zh-CN" altLang="en-US" dirty="0"/>
          </a:p>
        </p:txBody>
      </p:sp>
      <p:pic>
        <p:nvPicPr>
          <p:cNvPr id="23" name="图片 22"/>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888088" y="3212976"/>
            <a:ext cx="5116360" cy="2878067"/>
          </a:xfrm>
          <a:prstGeom prst="rect">
            <a:avLst/>
          </a:prstGeom>
        </p:spPr>
      </p:pic>
      <p:sp>
        <p:nvSpPr>
          <p:cNvPr id="9" name="标题 1">
            <a:extLst>
              <a:ext uri="{FF2B5EF4-FFF2-40B4-BE49-F238E27FC236}">
                <a16:creationId xmlns:a16="http://schemas.microsoft.com/office/drawing/2014/main" id="{364BDA3B-5F23-41B8-A8AA-3E66321BACA8}"/>
              </a:ext>
            </a:extLst>
          </p:cNvPr>
          <p:cNvSpPr>
            <a:spLocks noGrp="1"/>
          </p:cNvSpPr>
          <p:nvPr>
            <p:ph type="title"/>
          </p:nvPr>
        </p:nvSpPr>
        <p:spPr>
          <a:xfrm>
            <a:off x="609600" y="25009"/>
            <a:ext cx="10972800" cy="883901"/>
          </a:xfrm>
        </p:spPr>
        <p:txBody>
          <a:bodyPr>
            <a:normAutofit/>
          </a:bodyPr>
          <a:lstStyle/>
          <a:p>
            <a:r>
              <a:rPr lang="en-US" altLang="zh-CN" sz="2800" dirty="0"/>
              <a:t>Depressed collector prototype</a:t>
            </a:r>
            <a:endParaRPr lang="zh-CN" altLang="en-US" sz="2800" dirty="0"/>
          </a:p>
        </p:txBody>
      </p:sp>
      <p:sp>
        <p:nvSpPr>
          <p:cNvPr id="6" name="日期占位符 2">
            <a:extLst>
              <a:ext uri="{FF2B5EF4-FFF2-40B4-BE49-F238E27FC236}">
                <a16:creationId xmlns:a16="http://schemas.microsoft.com/office/drawing/2014/main" id="{90D3B21A-CD8B-4277-804C-EAC687DA9AA4}"/>
              </a:ext>
            </a:extLst>
          </p:cNvPr>
          <p:cNvSpPr>
            <a:spLocks noGrp="1"/>
          </p:cNvSpPr>
          <p:nvPr>
            <p:ph type="dt" sz="half" idx="10"/>
          </p:nvPr>
        </p:nvSpPr>
        <p:spPr>
          <a:xfrm>
            <a:off x="335360" y="6448251"/>
            <a:ext cx="2844800" cy="365125"/>
          </a:xfrm>
        </p:spPr>
        <p:txBody>
          <a:bodyPr/>
          <a:lstStyle/>
          <a:p>
            <a:fld id="{97D0C212-7161-4C52-9319-4EBC86D2F962}" type="datetime1">
              <a:rPr lang="zh-CN" altLang="en-US" smtClean="0"/>
              <a:t>2024/9/23</a:t>
            </a:fld>
            <a:endParaRPr lang="zh-CN" alt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28</a:t>
            </a:fld>
            <a:endParaRPr lang="zh-CN" altLang="en-US" dirty="0"/>
          </a:p>
        </p:txBody>
      </p:sp>
      <p:sp>
        <p:nvSpPr>
          <p:cNvPr id="7" name="标题 2"/>
          <p:cNvSpPr txBox="1">
            <a:spLocks/>
          </p:cNvSpPr>
          <p:nvPr/>
        </p:nvSpPr>
        <p:spPr>
          <a:xfrm>
            <a:off x="804627" y="3068960"/>
            <a:ext cx="10763325" cy="72547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000" b="1" kern="1200" baseline="0">
                <a:solidFill>
                  <a:srgbClr val="C0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algn="ctr"/>
            <a:r>
              <a:rPr lang="en-US" altLang="zh-CN" sz="5400" dirty="0"/>
              <a:t>PPM klystron</a:t>
            </a:r>
            <a:endParaRPr lang="zh-CN" altLang="en-US" sz="5400" dirty="0"/>
          </a:p>
        </p:txBody>
      </p:sp>
    </p:spTree>
    <p:extLst>
      <p:ext uri="{BB962C8B-B14F-4D97-AF65-F5344CB8AC3E}">
        <p14:creationId xmlns:p14="http://schemas.microsoft.com/office/powerpoint/2010/main" val="27225949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5990456" cy="4879443"/>
          </a:xfrm>
        </p:spPr>
        <p:txBody>
          <a:bodyPr>
            <a:normAutofit/>
          </a:bodyPr>
          <a:lstStyle/>
          <a:p>
            <a:pPr algn="just"/>
            <a:r>
              <a:rPr lang="en-US" altLang="zh-CN" sz="2400" dirty="0">
                <a:latin typeface="Microsoft YaHei UI" panose="020B0503020204020204" pitchFamily="34" charset="-122"/>
                <a:ea typeface="Microsoft YaHei UI" panose="020B0503020204020204" pitchFamily="34" charset="-122"/>
              </a:rPr>
              <a:t>Small volume, light weight, and does not require water cooling and power supply. </a:t>
            </a:r>
          </a:p>
          <a:p>
            <a:pPr algn="just"/>
            <a:r>
              <a:rPr lang="en-US" altLang="zh-CN" sz="2400" dirty="0">
                <a:latin typeface="Microsoft YaHei UI" panose="020B0503020204020204" pitchFamily="34" charset="-122"/>
                <a:ea typeface="Microsoft YaHei UI" panose="020B0503020204020204" pitchFamily="34" charset="-122"/>
              </a:rPr>
              <a:t>It saves the power consumption and cost of power supply, and on the other hand, it avoids the risk of power supply failure and water leakage.</a:t>
            </a:r>
          </a:p>
          <a:p>
            <a:pPr algn="just"/>
            <a:endParaRPr lang="en-US" altLang="zh-CN" sz="2400" dirty="0">
              <a:latin typeface="Microsoft YaHei UI" panose="020B0503020204020204" pitchFamily="34" charset="-122"/>
              <a:ea typeface="Microsoft YaHei UI" panose="020B0503020204020204" pitchFamily="34" charset="-122"/>
            </a:endParaRP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dirty="0"/>
              <a:t>PPM advantage</a:t>
            </a:r>
            <a:endParaRPr lang="zh-CN" altLang="en-US"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29</a:t>
            </a:fld>
            <a:endParaRPr lang="zh-CN" altLang="en-US" dirty="0"/>
          </a:p>
        </p:txBody>
      </p:sp>
      <p:graphicFrame>
        <p:nvGraphicFramePr>
          <p:cNvPr id="6" name="表格 5"/>
          <p:cNvGraphicFramePr>
            <a:graphicFrameLocks noGrp="1"/>
          </p:cNvGraphicFramePr>
          <p:nvPr>
            <p:extLst>
              <p:ext uri="{D42A27DB-BD31-4B8C-83A1-F6EECF244321}">
                <p14:modId xmlns:p14="http://schemas.microsoft.com/office/powerpoint/2010/main" val="1957227359"/>
              </p:ext>
            </p:extLst>
          </p:nvPr>
        </p:nvGraphicFramePr>
        <p:xfrm>
          <a:off x="7018471" y="1352959"/>
          <a:ext cx="4386263" cy="3444193"/>
        </p:xfrm>
        <a:graphic>
          <a:graphicData uri="http://schemas.openxmlformats.org/drawingml/2006/table">
            <a:tbl>
              <a:tblPr firstRow="1" bandRow="1">
                <a:tableStyleId>{5C22544A-7EE6-4342-B048-85BDC9FD1C3A}</a:tableStyleId>
              </a:tblPr>
              <a:tblGrid>
                <a:gridCol w="2236153">
                  <a:extLst>
                    <a:ext uri="{9D8B030D-6E8A-4147-A177-3AD203B41FA5}">
                      <a16:colId xmlns:a16="http://schemas.microsoft.com/office/drawing/2014/main" val="20000"/>
                    </a:ext>
                  </a:extLst>
                </a:gridCol>
                <a:gridCol w="963930">
                  <a:extLst>
                    <a:ext uri="{9D8B030D-6E8A-4147-A177-3AD203B41FA5}">
                      <a16:colId xmlns:a16="http://schemas.microsoft.com/office/drawing/2014/main" val="20001"/>
                    </a:ext>
                  </a:extLst>
                </a:gridCol>
                <a:gridCol w="1186180">
                  <a:extLst>
                    <a:ext uri="{9D8B030D-6E8A-4147-A177-3AD203B41FA5}">
                      <a16:colId xmlns:a16="http://schemas.microsoft.com/office/drawing/2014/main" val="20002"/>
                    </a:ext>
                  </a:extLst>
                </a:gridCol>
              </a:tblGrid>
              <a:tr h="377190">
                <a:tc>
                  <a:txBody>
                    <a:bodyPr/>
                    <a:lstStyle/>
                    <a:p>
                      <a:pPr>
                        <a:buNone/>
                      </a:pPr>
                      <a:endParaRPr lang="zh-CN" altLang="en-US" dirty="0">
                        <a:latin typeface="Times New Roman" panose="02020603050405020304" charset="0"/>
                        <a:cs typeface="Times New Roman" panose="02020603050405020304" charset="0"/>
                      </a:endParaRPr>
                    </a:p>
                  </a:txBody>
                  <a:tcPr/>
                </a:tc>
                <a:tc>
                  <a:txBody>
                    <a:bodyPr/>
                    <a:lstStyle/>
                    <a:p>
                      <a:pPr>
                        <a:buNone/>
                      </a:pPr>
                      <a:r>
                        <a:rPr lang="en-US" altLang="zh-CN" dirty="0">
                          <a:latin typeface="Times New Roman" panose="02020603050405020304" charset="0"/>
                          <a:cs typeface="Times New Roman" panose="02020603050405020304" charset="0"/>
                        </a:rPr>
                        <a:t>E37212</a:t>
                      </a:r>
                    </a:p>
                  </a:txBody>
                  <a:tcPr/>
                </a:tc>
                <a:tc>
                  <a:txBody>
                    <a:bodyPr/>
                    <a:lstStyle/>
                    <a:p>
                      <a:pPr>
                        <a:buNone/>
                      </a:pPr>
                      <a:r>
                        <a:rPr lang="en-US" altLang="zh-CN" sz="1800" dirty="0">
                          <a:latin typeface="Times New Roman" panose="02020603050405020304" charset="0"/>
                          <a:cs typeface="Times New Roman" panose="02020603050405020304" charset="0"/>
                          <a:sym typeface="+mn-ea"/>
                        </a:rPr>
                        <a:t> E37302A</a:t>
                      </a:r>
                    </a:p>
                  </a:txBody>
                  <a:tcPr/>
                </a:tc>
                <a:extLst>
                  <a:ext uri="{0D108BD9-81ED-4DB2-BD59-A6C34878D82A}">
                    <a16:rowId xmlns:a16="http://schemas.microsoft.com/office/drawing/2014/main" val="10000"/>
                  </a:ext>
                </a:extLst>
              </a:tr>
              <a:tr h="474715">
                <a:tc>
                  <a:txBody>
                    <a:bodyPr/>
                    <a:lstStyle/>
                    <a:p>
                      <a:pPr algn="ctr">
                        <a:buNone/>
                      </a:pPr>
                      <a:r>
                        <a:rPr lang="en-US" altLang="zh-CN" dirty="0">
                          <a:latin typeface="Times New Roman" panose="02020603050405020304" charset="0"/>
                          <a:cs typeface="Times New Roman" panose="02020603050405020304" charset="0"/>
                        </a:rPr>
                        <a:t>Frequency(MHz)</a:t>
                      </a:r>
                    </a:p>
                  </a:txBody>
                  <a:tcPr/>
                </a:tc>
                <a:tc>
                  <a:txBody>
                    <a:bodyPr/>
                    <a:lstStyle/>
                    <a:p>
                      <a:pPr algn="ctr">
                        <a:buNone/>
                      </a:pPr>
                      <a:r>
                        <a:rPr lang="en-US" altLang="zh-CN" sz="2000" dirty="0">
                          <a:latin typeface="Times New Roman" panose="02020603050405020304" charset="0"/>
                          <a:cs typeface="Times New Roman" panose="02020603050405020304" charset="0"/>
                        </a:rPr>
                        <a:t>5712</a:t>
                      </a:r>
                    </a:p>
                  </a:txBody>
                  <a:tcPr/>
                </a:tc>
                <a:tc>
                  <a:txBody>
                    <a:bodyPr/>
                    <a:lstStyle/>
                    <a:p>
                      <a:pPr algn="ctr">
                        <a:buNone/>
                      </a:pPr>
                      <a:r>
                        <a:rPr lang="en-US" altLang="zh-CN" sz="2000">
                          <a:latin typeface="Times New Roman" panose="02020603050405020304" charset="0"/>
                          <a:cs typeface="Times New Roman" panose="02020603050405020304" charset="0"/>
                        </a:rPr>
                        <a:t>2998</a:t>
                      </a:r>
                    </a:p>
                  </a:txBody>
                  <a:tcPr/>
                </a:tc>
                <a:extLst>
                  <a:ext uri="{0D108BD9-81ED-4DB2-BD59-A6C34878D82A}">
                    <a16:rowId xmlns:a16="http://schemas.microsoft.com/office/drawing/2014/main" val="10001"/>
                  </a:ext>
                </a:extLst>
              </a:tr>
              <a:tr h="360040">
                <a:tc>
                  <a:txBody>
                    <a:bodyPr/>
                    <a:lstStyle/>
                    <a:p>
                      <a:pPr algn="ctr">
                        <a:buNone/>
                      </a:pPr>
                      <a:r>
                        <a:rPr lang="en-US" altLang="zh-CN" dirty="0">
                          <a:latin typeface="Times New Roman" panose="02020603050405020304" charset="0"/>
                          <a:cs typeface="Times New Roman" panose="02020603050405020304" charset="0"/>
                        </a:rPr>
                        <a:t>Output Power (MW)</a:t>
                      </a:r>
                    </a:p>
                  </a:txBody>
                  <a:tcPr/>
                </a:tc>
                <a:tc>
                  <a:txBody>
                    <a:bodyPr/>
                    <a:lstStyle/>
                    <a:p>
                      <a:pPr algn="ctr">
                        <a:buNone/>
                      </a:pPr>
                      <a:r>
                        <a:rPr lang="en-US" altLang="zh-CN" sz="2000" dirty="0">
                          <a:latin typeface="Times New Roman" panose="02020603050405020304" charset="0"/>
                          <a:cs typeface="Times New Roman" panose="02020603050405020304" charset="0"/>
                        </a:rPr>
                        <a:t>51</a:t>
                      </a:r>
                    </a:p>
                  </a:txBody>
                  <a:tcPr/>
                </a:tc>
                <a:tc>
                  <a:txBody>
                    <a:bodyPr/>
                    <a:lstStyle/>
                    <a:p>
                      <a:pPr algn="ctr">
                        <a:buNone/>
                      </a:pPr>
                      <a:r>
                        <a:rPr lang="en-US" altLang="zh-CN" sz="2000">
                          <a:latin typeface="Times New Roman" panose="02020603050405020304" charset="0"/>
                          <a:cs typeface="Times New Roman" panose="02020603050405020304" charset="0"/>
                        </a:rPr>
                        <a:t>47</a:t>
                      </a:r>
                    </a:p>
                  </a:txBody>
                  <a:tcPr/>
                </a:tc>
                <a:extLst>
                  <a:ext uri="{0D108BD9-81ED-4DB2-BD59-A6C34878D82A}">
                    <a16:rowId xmlns:a16="http://schemas.microsoft.com/office/drawing/2014/main" val="10002"/>
                  </a:ext>
                </a:extLst>
              </a:tr>
              <a:tr h="395848">
                <a:tc>
                  <a:txBody>
                    <a:bodyPr/>
                    <a:lstStyle/>
                    <a:p>
                      <a:pPr algn="ctr">
                        <a:buNone/>
                      </a:pPr>
                      <a:r>
                        <a:rPr lang="en-US" altLang="zh-CN" sz="1800" dirty="0">
                          <a:latin typeface="Times New Roman" panose="02020603050405020304" charset="0"/>
                          <a:cs typeface="Times New Roman" panose="02020603050405020304" charset="0"/>
                          <a:sym typeface="+mn-ea"/>
                        </a:rPr>
                        <a:t>Beam Power (MW)</a:t>
                      </a:r>
                      <a:endParaRPr lang="en-US" altLang="zh-CN" dirty="0">
                        <a:latin typeface="Times New Roman" panose="02020603050405020304" charset="0"/>
                        <a:cs typeface="Times New Roman" panose="02020603050405020304" charset="0"/>
                      </a:endParaRPr>
                    </a:p>
                  </a:txBody>
                  <a:tcPr/>
                </a:tc>
                <a:tc>
                  <a:txBody>
                    <a:bodyPr/>
                    <a:lstStyle/>
                    <a:p>
                      <a:pPr algn="ctr">
                        <a:buNone/>
                      </a:pPr>
                      <a:r>
                        <a:rPr lang="en-US" altLang="zh-CN" sz="2000" dirty="0">
                          <a:latin typeface="Times New Roman" panose="02020603050405020304" charset="0"/>
                          <a:cs typeface="Times New Roman" panose="02020603050405020304" charset="0"/>
                        </a:rPr>
                        <a:t>118.3</a:t>
                      </a:r>
                    </a:p>
                  </a:txBody>
                  <a:tcPr/>
                </a:tc>
                <a:tc>
                  <a:txBody>
                    <a:bodyPr/>
                    <a:lstStyle/>
                    <a:p>
                      <a:pPr algn="ctr">
                        <a:buNone/>
                      </a:pPr>
                      <a:r>
                        <a:rPr lang="en-US" altLang="zh-CN" sz="2000">
                          <a:latin typeface="Times New Roman" panose="02020603050405020304" charset="0"/>
                          <a:cs typeface="Times New Roman" panose="02020603050405020304" charset="0"/>
                        </a:rPr>
                        <a:t>123.5</a:t>
                      </a:r>
                    </a:p>
                  </a:txBody>
                  <a:tcPr/>
                </a:tc>
                <a:extLst>
                  <a:ext uri="{0D108BD9-81ED-4DB2-BD59-A6C34878D82A}">
                    <a16:rowId xmlns:a16="http://schemas.microsoft.com/office/drawing/2014/main" val="10003"/>
                  </a:ext>
                </a:extLst>
              </a:tr>
              <a:tr h="431656">
                <a:tc>
                  <a:txBody>
                    <a:bodyPr/>
                    <a:lstStyle/>
                    <a:p>
                      <a:pPr algn="ctr">
                        <a:buNone/>
                      </a:pPr>
                      <a:r>
                        <a:rPr lang="en-US" altLang="zh-CN" dirty="0">
                          <a:latin typeface="Times New Roman" panose="02020603050405020304" charset="0"/>
                          <a:cs typeface="Times New Roman" panose="02020603050405020304" charset="0"/>
                        </a:rPr>
                        <a:t>Average Power (kW)</a:t>
                      </a:r>
                    </a:p>
                  </a:txBody>
                  <a:tcPr/>
                </a:tc>
                <a:tc>
                  <a:txBody>
                    <a:bodyPr/>
                    <a:lstStyle/>
                    <a:p>
                      <a:pPr algn="ctr">
                        <a:buNone/>
                      </a:pPr>
                      <a:r>
                        <a:rPr lang="en-US" altLang="zh-CN" sz="2000" dirty="0">
                          <a:latin typeface="Times New Roman" panose="02020603050405020304" charset="0"/>
                          <a:cs typeface="Times New Roman" panose="02020603050405020304" charset="0"/>
                        </a:rPr>
                        <a:t>35.5</a:t>
                      </a:r>
                    </a:p>
                  </a:txBody>
                  <a:tcPr/>
                </a:tc>
                <a:tc>
                  <a:txBody>
                    <a:bodyPr/>
                    <a:lstStyle/>
                    <a:p>
                      <a:pPr algn="ctr">
                        <a:buNone/>
                      </a:pPr>
                      <a:r>
                        <a:rPr lang="en-US" altLang="zh-CN" sz="2000" dirty="0">
                          <a:latin typeface="Times New Roman" panose="02020603050405020304" charset="0"/>
                          <a:cs typeface="Times New Roman" panose="02020603050405020304" charset="0"/>
                        </a:rPr>
                        <a:t>24.7</a:t>
                      </a:r>
                    </a:p>
                  </a:txBody>
                  <a:tcPr/>
                </a:tc>
                <a:extLst>
                  <a:ext uri="{0D108BD9-81ED-4DB2-BD59-A6C34878D82A}">
                    <a16:rowId xmlns:a16="http://schemas.microsoft.com/office/drawing/2014/main" val="10004"/>
                  </a:ext>
                </a:extLst>
              </a:tr>
              <a:tr h="432048">
                <a:tc>
                  <a:txBody>
                    <a:bodyPr/>
                    <a:lstStyle/>
                    <a:p>
                      <a:pPr algn="ctr">
                        <a:buNone/>
                      </a:pPr>
                      <a:r>
                        <a:rPr lang="en-US" altLang="zh-CN" sz="1800" dirty="0">
                          <a:latin typeface="Times New Roman" panose="02020603050405020304" charset="0"/>
                          <a:cs typeface="Times New Roman" panose="02020603050405020304" charset="0"/>
                          <a:sym typeface="+mn-ea"/>
                        </a:rPr>
                        <a:t>Solenoid Power (kW)</a:t>
                      </a:r>
                      <a:endParaRPr lang="zh-CN" altLang="en-US" dirty="0">
                        <a:latin typeface="Times New Roman" panose="02020603050405020304" charset="0"/>
                        <a:cs typeface="Times New Roman" panose="02020603050405020304" charset="0"/>
                      </a:endParaRPr>
                    </a:p>
                  </a:txBody>
                  <a:tcPr/>
                </a:tc>
                <a:tc>
                  <a:txBody>
                    <a:bodyPr/>
                    <a:lstStyle/>
                    <a:p>
                      <a:pPr algn="ctr">
                        <a:buNone/>
                      </a:pPr>
                      <a:r>
                        <a:rPr lang="en-US" altLang="zh-CN" sz="2000">
                          <a:latin typeface="Times New Roman" panose="02020603050405020304" charset="0"/>
                          <a:cs typeface="Times New Roman" panose="02020603050405020304" charset="0"/>
                        </a:rPr>
                        <a:t>8.4</a:t>
                      </a:r>
                    </a:p>
                  </a:txBody>
                  <a:tcPr/>
                </a:tc>
                <a:tc>
                  <a:txBody>
                    <a:bodyPr/>
                    <a:lstStyle/>
                    <a:p>
                      <a:pPr algn="ctr">
                        <a:buNone/>
                      </a:pPr>
                      <a:r>
                        <a:rPr lang="en-US" altLang="zh-CN" sz="2000" dirty="0">
                          <a:latin typeface="Times New Roman" panose="02020603050405020304" charset="0"/>
                          <a:cs typeface="Times New Roman" panose="02020603050405020304" charset="0"/>
                        </a:rPr>
                        <a:t>3.4</a:t>
                      </a:r>
                    </a:p>
                  </a:txBody>
                  <a:tcPr/>
                </a:tc>
                <a:extLst>
                  <a:ext uri="{0D108BD9-81ED-4DB2-BD59-A6C34878D82A}">
                    <a16:rowId xmlns:a16="http://schemas.microsoft.com/office/drawing/2014/main" val="10005"/>
                  </a:ext>
                </a:extLst>
              </a:tr>
              <a:tr h="432048">
                <a:tc>
                  <a:txBody>
                    <a:bodyPr/>
                    <a:lstStyle/>
                    <a:p>
                      <a:pPr algn="ctr">
                        <a:buNone/>
                      </a:pPr>
                      <a:r>
                        <a:rPr lang="en-US" altLang="zh-CN" b="1" dirty="0">
                          <a:solidFill>
                            <a:srgbClr val="C00000"/>
                          </a:solidFill>
                          <a:latin typeface="Times New Roman" panose="02020603050405020304" charset="0"/>
                          <a:cs typeface="Times New Roman" panose="02020603050405020304" charset="0"/>
                        </a:rPr>
                        <a:t>RF efficiency (%)</a:t>
                      </a:r>
                    </a:p>
                  </a:txBody>
                  <a:tcPr/>
                </a:tc>
                <a:tc>
                  <a:txBody>
                    <a:bodyPr/>
                    <a:lstStyle/>
                    <a:p>
                      <a:pPr algn="ctr">
                        <a:buNone/>
                      </a:pPr>
                      <a:r>
                        <a:rPr lang="en-US" altLang="zh-CN" sz="2000" b="1" dirty="0">
                          <a:solidFill>
                            <a:srgbClr val="C00000"/>
                          </a:solidFill>
                          <a:latin typeface="Times New Roman" panose="02020603050405020304" charset="0"/>
                          <a:cs typeface="Times New Roman" panose="02020603050405020304" charset="0"/>
                        </a:rPr>
                        <a:t>43.1</a:t>
                      </a:r>
                    </a:p>
                  </a:txBody>
                  <a:tcPr/>
                </a:tc>
                <a:tc>
                  <a:txBody>
                    <a:bodyPr/>
                    <a:lstStyle/>
                    <a:p>
                      <a:pPr algn="ctr">
                        <a:buNone/>
                      </a:pPr>
                      <a:r>
                        <a:rPr lang="en-US" altLang="zh-CN" sz="2000" b="1" dirty="0">
                          <a:solidFill>
                            <a:srgbClr val="C00000"/>
                          </a:solidFill>
                          <a:latin typeface="Times New Roman" panose="02020603050405020304" charset="0"/>
                          <a:cs typeface="Times New Roman" panose="02020603050405020304" charset="0"/>
                        </a:rPr>
                        <a:t>38</a:t>
                      </a:r>
                    </a:p>
                  </a:txBody>
                  <a:tcPr/>
                </a:tc>
                <a:extLst>
                  <a:ext uri="{0D108BD9-81ED-4DB2-BD59-A6C34878D82A}">
                    <a16:rowId xmlns:a16="http://schemas.microsoft.com/office/drawing/2014/main" val="10006"/>
                  </a:ext>
                </a:extLst>
              </a:tr>
              <a:tr h="504056">
                <a:tc>
                  <a:txBody>
                    <a:bodyPr/>
                    <a:lstStyle/>
                    <a:p>
                      <a:pPr algn="ctr">
                        <a:buNone/>
                      </a:pPr>
                      <a:r>
                        <a:rPr lang="en-US" altLang="zh-CN" b="1" dirty="0">
                          <a:solidFill>
                            <a:srgbClr val="C00000"/>
                          </a:solidFill>
                          <a:latin typeface="Times New Roman" panose="02020603050405020304" charset="0"/>
                          <a:cs typeface="Times New Roman" panose="02020603050405020304" charset="0"/>
                        </a:rPr>
                        <a:t>Overall</a:t>
                      </a:r>
                      <a:r>
                        <a:rPr lang="zh-CN" altLang="en-US" b="1" dirty="0">
                          <a:solidFill>
                            <a:srgbClr val="C00000"/>
                          </a:solidFill>
                          <a:latin typeface="Times New Roman" panose="02020603050405020304" charset="0"/>
                          <a:cs typeface="Times New Roman" panose="02020603050405020304" charset="0"/>
                        </a:rPr>
                        <a:t> </a:t>
                      </a:r>
                      <a:r>
                        <a:rPr lang="en-US" altLang="zh-CN" b="1" dirty="0">
                          <a:solidFill>
                            <a:srgbClr val="C00000"/>
                          </a:solidFill>
                          <a:latin typeface="Times New Roman" panose="02020603050405020304" charset="0"/>
                          <a:cs typeface="Times New Roman" panose="02020603050405020304" charset="0"/>
                        </a:rPr>
                        <a:t>e</a:t>
                      </a:r>
                      <a:r>
                        <a:rPr lang="zh-CN" altLang="en-US" b="1" dirty="0">
                          <a:solidFill>
                            <a:srgbClr val="C00000"/>
                          </a:solidFill>
                          <a:latin typeface="Times New Roman" panose="02020603050405020304" charset="0"/>
                          <a:cs typeface="Times New Roman" panose="02020603050405020304" charset="0"/>
                        </a:rPr>
                        <a:t>fficiency</a:t>
                      </a:r>
                      <a:r>
                        <a:rPr lang="en-US" altLang="zh-CN" b="1" dirty="0">
                          <a:solidFill>
                            <a:srgbClr val="C00000"/>
                          </a:solidFill>
                          <a:latin typeface="Times New Roman" panose="02020603050405020304" charset="0"/>
                          <a:cs typeface="Times New Roman" panose="02020603050405020304" charset="0"/>
                        </a:rPr>
                        <a:t>(%)</a:t>
                      </a:r>
                    </a:p>
                  </a:txBody>
                  <a:tcPr/>
                </a:tc>
                <a:tc>
                  <a:txBody>
                    <a:bodyPr/>
                    <a:lstStyle/>
                    <a:p>
                      <a:pPr algn="ctr">
                        <a:buNone/>
                      </a:pPr>
                      <a:r>
                        <a:rPr lang="en-US" altLang="zh-CN" sz="2000" b="1">
                          <a:solidFill>
                            <a:srgbClr val="C00000"/>
                          </a:solidFill>
                          <a:latin typeface="Times New Roman" panose="02020603050405020304" charset="0"/>
                          <a:cs typeface="Times New Roman" panose="02020603050405020304" charset="0"/>
                        </a:rPr>
                        <a:t>34.9</a:t>
                      </a:r>
                    </a:p>
                  </a:txBody>
                  <a:tcPr/>
                </a:tc>
                <a:tc>
                  <a:txBody>
                    <a:bodyPr/>
                    <a:lstStyle/>
                    <a:p>
                      <a:pPr algn="ctr">
                        <a:buNone/>
                      </a:pPr>
                      <a:r>
                        <a:rPr lang="en-US" altLang="zh-CN" sz="2000" b="1" dirty="0">
                          <a:solidFill>
                            <a:srgbClr val="C00000"/>
                          </a:solidFill>
                          <a:latin typeface="Times New Roman" panose="02020603050405020304" charset="0"/>
                          <a:cs typeface="Times New Roman" panose="02020603050405020304" charset="0"/>
                        </a:rPr>
                        <a:t>33.5</a:t>
                      </a:r>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0082157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p:txBody>
          <a:bodyPr>
            <a:normAutofit/>
          </a:bodyPr>
          <a:lstStyle/>
          <a:p>
            <a:pPr algn="just"/>
            <a:r>
              <a:rPr lang="en-US" altLang="zh-CN" sz="2400" dirty="0">
                <a:latin typeface="Microsoft YaHei UI" panose="020B0503020204020204" pitchFamily="34" charset="-122"/>
                <a:ea typeface="Microsoft YaHei UI" panose="020B0503020204020204" pitchFamily="34" charset="-122"/>
              </a:rPr>
              <a:t>Considering klystron lifetime, power redundancy and cost, the 2 cavities will be powered with one CW klystron capable to deliver more than 800 kW. </a:t>
            </a:r>
          </a:p>
          <a:p>
            <a:pPr algn="just"/>
            <a:r>
              <a:rPr lang="en-US" altLang="zh-CN" sz="2400" dirty="0">
                <a:latin typeface="Microsoft YaHei UI" panose="020B0503020204020204" pitchFamily="34" charset="-122"/>
                <a:ea typeface="Microsoft YaHei UI" panose="020B0503020204020204" pitchFamily="34" charset="-122"/>
              </a:rPr>
              <a:t>High voltage DC power supply for high power and high efficiency klystron.</a:t>
            </a:r>
          </a:p>
          <a:p>
            <a:pPr algn="just"/>
            <a:r>
              <a:rPr lang="en-US" altLang="zh-CN" sz="2400" dirty="0">
                <a:latin typeface="Microsoft YaHei UI" panose="020B0503020204020204" pitchFamily="34" charset="-122"/>
                <a:ea typeface="Microsoft YaHei UI" panose="020B0503020204020204" pitchFamily="34" charset="-122"/>
              </a:rPr>
              <a:t>Distributions of RF power to the cavities, including waveguide, power divider, phase shifter, circulator and load.</a:t>
            </a:r>
          </a:p>
          <a:p>
            <a:pPr algn="just"/>
            <a:r>
              <a:rPr lang="en-US" altLang="zh-CN" sz="2400" dirty="0">
                <a:latin typeface="Microsoft YaHei UI" panose="020B0503020204020204" pitchFamily="34" charset="-122"/>
                <a:ea typeface="Microsoft YaHei UI" panose="020B0503020204020204" pitchFamily="34" charset="-122"/>
              </a:rPr>
              <a:t>Other Auxiliary PS, interlock and controls, LLRF, pre-amplifier are also included in RF power source system.</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Design consideration for Collider RF sources</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3</a:t>
            </a:fld>
            <a:endParaRPr lang="zh-CN" altLang="en-US" dirty="0"/>
          </a:p>
        </p:txBody>
      </p:sp>
    </p:spTree>
    <p:extLst>
      <p:ext uri="{BB962C8B-B14F-4D97-AF65-F5344CB8AC3E}">
        <p14:creationId xmlns:p14="http://schemas.microsoft.com/office/powerpoint/2010/main" val="413855589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124745"/>
            <a:ext cx="10972800" cy="1080120"/>
          </a:xfrm>
        </p:spPr>
        <p:txBody>
          <a:bodyPr>
            <a:normAutofit/>
          </a:bodyPr>
          <a:lstStyle/>
          <a:p>
            <a:pPr algn="just"/>
            <a:r>
              <a:rPr lang="en-US" altLang="zh-CN" sz="2400" dirty="0">
                <a:latin typeface="Microsoft YaHei UI" panose="020B0503020204020204" pitchFamily="34" charset="-122"/>
                <a:ea typeface="Microsoft YaHei UI" panose="020B0503020204020204" pitchFamily="34" charset="-122"/>
              </a:rPr>
              <a:t>On the basis of the S band klystron with high efficiency design, the electromagnetic focusing is being changed to PPM focusing structure.</a:t>
            </a:r>
          </a:p>
          <a:p>
            <a:pPr algn="just"/>
            <a:endParaRPr lang="en-US" altLang="zh-CN" sz="2400" dirty="0">
              <a:latin typeface="Microsoft YaHei UI" panose="020B0503020204020204" pitchFamily="34" charset="-122"/>
              <a:ea typeface="Microsoft YaHei UI" panose="020B0503020204020204" pitchFamily="34" charset="-122"/>
            </a:endParaRP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dirty="0"/>
              <a:t>PPM klystron</a:t>
            </a:r>
            <a:endParaRPr lang="zh-CN" altLang="en-US"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30</a:t>
            </a:fld>
            <a:endParaRPr lang="zh-CN" altLang="en-US" dirty="0"/>
          </a:p>
        </p:txBody>
      </p:sp>
      <p:pic>
        <p:nvPicPr>
          <p:cNvPr id="7" name="图片 6">
            <a:extLst>
              <a:ext uri="{FF2B5EF4-FFF2-40B4-BE49-F238E27FC236}">
                <a16:creationId xmlns:a16="http://schemas.microsoft.com/office/drawing/2014/main" id="{4C4EB030-5743-428E-9452-ED95E36B043C}"/>
              </a:ext>
            </a:extLst>
          </p:cNvPr>
          <p:cNvPicPr>
            <a:picLocks noChangeAspect="1"/>
          </p:cNvPicPr>
          <p:nvPr/>
        </p:nvPicPr>
        <p:blipFill>
          <a:blip r:embed="rId3" cstate="hqprint">
            <a:extLst>
              <a:ext uri="{28A0092B-C50C-407E-A947-70E740481C1C}">
                <a14:useLocalDpi xmlns:a14="http://schemas.microsoft.com/office/drawing/2010/main"/>
              </a:ext>
            </a:extLst>
          </a:blip>
          <a:srcRect l="12634" t="5675" r="516" b="23669"/>
          <a:stretch>
            <a:fillRect/>
          </a:stretch>
        </p:blipFill>
        <p:spPr>
          <a:xfrm>
            <a:off x="666712" y="2178090"/>
            <a:ext cx="4608512" cy="1365864"/>
          </a:xfrm>
          <a:prstGeom prst="rect">
            <a:avLst/>
          </a:prstGeom>
        </p:spPr>
      </p:pic>
      <p:pic>
        <p:nvPicPr>
          <p:cNvPr id="8" name="图片 7" descr="60c6d000c2e33b105b8947b2dd98b01">
            <a:extLst>
              <a:ext uri="{FF2B5EF4-FFF2-40B4-BE49-F238E27FC236}">
                <a16:creationId xmlns:a16="http://schemas.microsoft.com/office/drawing/2014/main" id="{DEA97187-7E2E-4C19-8FF5-CDFA15B5CB02}"/>
              </a:ext>
            </a:extLst>
          </p:cNvPr>
          <p:cNvPicPr>
            <a:picLocks noChangeAspect="1"/>
          </p:cNvPicPr>
          <p:nvPr/>
        </p:nvPicPr>
        <p:blipFill>
          <a:blip r:embed="rId4" cstate="hqprint">
            <a:extLst>
              <a:ext uri="{28A0092B-C50C-407E-A947-70E740481C1C}">
                <a14:useLocalDpi xmlns:a14="http://schemas.microsoft.com/office/drawing/2010/main"/>
              </a:ext>
            </a:extLst>
          </a:blip>
          <a:srcRect/>
          <a:stretch>
            <a:fillRect/>
          </a:stretch>
        </p:blipFill>
        <p:spPr>
          <a:xfrm>
            <a:off x="666712" y="3772619"/>
            <a:ext cx="4781216" cy="2326303"/>
          </a:xfrm>
          <a:prstGeom prst="rect">
            <a:avLst/>
          </a:prstGeom>
        </p:spPr>
      </p:pic>
      <p:pic>
        <p:nvPicPr>
          <p:cNvPr id="9" name="图片 8">
            <a:extLst>
              <a:ext uri="{FF2B5EF4-FFF2-40B4-BE49-F238E27FC236}">
                <a16:creationId xmlns:a16="http://schemas.microsoft.com/office/drawing/2014/main" id="{820601B7-4584-4A9E-A968-1FBA6E13170B}"/>
              </a:ext>
            </a:extLst>
          </p:cNvPr>
          <p:cNvPicPr>
            <a:picLocks noChangeAspect="1"/>
          </p:cNvPicPr>
          <p:nvPr/>
        </p:nvPicPr>
        <p:blipFill>
          <a:blip r:embed="rId5"/>
          <a:stretch>
            <a:fillRect/>
          </a:stretch>
        </p:blipFill>
        <p:spPr>
          <a:xfrm>
            <a:off x="5604890" y="2136468"/>
            <a:ext cx="6276159" cy="1296143"/>
          </a:xfrm>
          <a:prstGeom prst="rect">
            <a:avLst/>
          </a:prstGeom>
        </p:spPr>
      </p:pic>
      <p:graphicFrame>
        <p:nvGraphicFramePr>
          <p:cNvPr id="10" name="表格 9">
            <a:extLst>
              <a:ext uri="{FF2B5EF4-FFF2-40B4-BE49-F238E27FC236}">
                <a16:creationId xmlns:a16="http://schemas.microsoft.com/office/drawing/2014/main" id="{D8E20D23-F209-42FB-B8B6-F4A4D2865CA7}"/>
              </a:ext>
            </a:extLst>
          </p:cNvPr>
          <p:cNvGraphicFramePr/>
          <p:nvPr>
            <p:custDataLst>
              <p:tags r:id="rId1"/>
            </p:custDataLst>
            <p:extLst>
              <p:ext uri="{D42A27DB-BD31-4B8C-83A1-F6EECF244321}">
                <p14:modId xmlns:p14="http://schemas.microsoft.com/office/powerpoint/2010/main" val="3127315162"/>
              </p:ext>
            </p:extLst>
          </p:nvPr>
        </p:nvGraphicFramePr>
        <p:xfrm>
          <a:off x="6528048" y="3717032"/>
          <a:ext cx="4442777" cy="2286000"/>
        </p:xfrm>
        <a:graphic>
          <a:graphicData uri="http://schemas.openxmlformats.org/drawingml/2006/table">
            <a:tbl>
              <a:tblPr>
                <a:tableStyleId>{5940675A-B579-460E-94D1-54222C63F5DA}</a:tableStyleId>
              </a:tblPr>
              <a:tblGrid>
                <a:gridCol w="2873057">
                  <a:extLst>
                    <a:ext uri="{9D8B030D-6E8A-4147-A177-3AD203B41FA5}">
                      <a16:colId xmlns:a16="http://schemas.microsoft.com/office/drawing/2014/main" val="20000"/>
                    </a:ext>
                  </a:extLst>
                </a:gridCol>
                <a:gridCol w="1569720">
                  <a:extLst>
                    <a:ext uri="{9D8B030D-6E8A-4147-A177-3AD203B41FA5}">
                      <a16:colId xmlns:a16="http://schemas.microsoft.com/office/drawing/2014/main" val="20001"/>
                    </a:ext>
                  </a:extLst>
                </a:gridCol>
              </a:tblGrid>
              <a:tr h="228492">
                <a:tc>
                  <a:txBody>
                    <a:bodyPr/>
                    <a:lstStyle/>
                    <a:p>
                      <a:pPr marL="91440" algn="ctr" fontAlgn="t">
                        <a:buClrTx/>
                        <a:buSzTx/>
                        <a:buFontTx/>
                      </a:pPr>
                      <a:r>
                        <a:rPr lang="en-US" altLang="zh-CN" sz="2400" dirty="0">
                          <a:latin typeface="Times New Roman" panose="02020603050405020304" pitchFamily="18" charset="0"/>
                          <a:ea typeface="微软雅黑" panose="020B0503020204020204" pitchFamily="34" charset="-122"/>
                        </a:rPr>
                        <a:t>Parameters</a:t>
                      </a:r>
                      <a:endParaRPr lang="zh-CN" altLang="en-US" sz="2400" dirty="0">
                        <a:latin typeface="Times New Roman" panose="02020603050405020304" pitchFamily="18" charset="0"/>
                        <a:ea typeface="微软雅黑" panose="020B0503020204020204" pitchFamily="34" charset="-122"/>
                      </a:endParaRPr>
                    </a:p>
                  </a:txBody>
                  <a:tcPr/>
                </a:tc>
                <a:tc>
                  <a:txBody>
                    <a:bodyPr/>
                    <a:lstStyle/>
                    <a:p>
                      <a:pPr marL="91440" indent="0" algn="ctr" fontAlgn="t"/>
                      <a:r>
                        <a:rPr lang="en-US" altLang="zh-CN" sz="2400" dirty="0">
                          <a:latin typeface="Times New Roman" panose="02020603050405020304" pitchFamily="18" charset="0"/>
                          <a:ea typeface="微软雅黑" panose="020B0503020204020204" pitchFamily="34" charset="-122"/>
                        </a:rPr>
                        <a:t>Value</a:t>
                      </a:r>
                      <a:endParaRPr lang="zh-CN" altLang="en-US" sz="2400" dirty="0">
                        <a:latin typeface="Times New Roman" panose="02020603050405020304" pitchFamily="18" charset="0"/>
                        <a:ea typeface="微软雅黑" panose="020B0503020204020204" pitchFamily="34" charset="-122"/>
                      </a:endParaRPr>
                    </a:p>
                  </a:txBody>
                  <a:tcPr/>
                </a:tc>
                <a:extLst>
                  <a:ext uri="{0D108BD9-81ED-4DB2-BD59-A6C34878D82A}">
                    <a16:rowId xmlns:a16="http://schemas.microsoft.com/office/drawing/2014/main" val="10000"/>
                  </a:ext>
                </a:extLst>
              </a:tr>
              <a:tr h="331948">
                <a:tc>
                  <a:txBody>
                    <a:bodyPr/>
                    <a:lstStyle/>
                    <a:p>
                      <a:pPr marL="91440" indent="0" algn="ctr" fontAlgn="t"/>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Freq. </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(MHz)</a:t>
                      </a:r>
                    </a:p>
                  </a:txBody>
                  <a:tcPr/>
                </a:tc>
                <a:tc>
                  <a:txBody>
                    <a:bodyPr/>
                    <a:lstStyle/>
                    <a:p>
                      <a:pPr marL="91440" indent="0" algn="ctr" fontAlgn="t"/>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2856</a:t>
                      </a:r>
                    </a:p>
                  </a:txBody>
                  <a:tcPr/>
                </a:tc>
                <a:extLst>
                  <a:ext uri="{0D108BD9-81ED-4DB2-BD59-A6C34878D82A}">
                    <a16:rowId xmlns:a16="http://schemas.microsoft.com/office/drawing/2014/main" val="10001"/>
                  </a:ext>
                </a:extLst>
              </a:tr>
              <a:tr h="332583">
                <a:tc>
                  <a:txBody>
                    <a:bodyPr/>
                    <a:lstStyle/>
                    <a:p>
                      <a:pPr marL="91440" indent="0" algn="ctr" fontAlgn="t"/>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Output power (</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MW</a:t>
                      </a:r>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a:t>
                      </a:r>
                    </a:p>
                  </a:txBody>
                  <a:tcPr/>
                </a:tc>
                <a:tc>
                  <a:txBody>
                    <a:bodyPr/>
                    <a:lstStyle/>
                    <a:p>
                      <a:pPr marL="91440" indent="0" algn="ctr" fontAlgn="t"/>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≥50</a:t>
                      </a:r>
                    </a:p>
                  </a:txBody>
                  <a:tcPr/>
                </a:tc>
                <a:extLst>
                  <a:ext uri="{0D108BD9-81ED-4DB2-BD59-A6C34878D82A}">
                    <a16:rowId xmlns:a16="http://schemas.microsoft.com/office/drawing/2014/main" val="10002"/>
                  </a:ext>
                </a:extLst>
              </a:tr>
              <a:tr h="332583">
                <a:tc>
                  <a:txBody>
                    <a:bodyPr/>
                    <a:lstStyle/>
                    <a:p>
                      <a:pPr marL="91440" indent="0" algn="ctr" fontAlgn="t"/>
                      <a:r>
                        <a:rPr lang="en-US" altLang="zh-CN" sz="2400" dirty="0">
                          <a:latin typeface="Times New Roman" panose="02020603050405020304" pitchFamily="18" charset="0"/>
                          <a:ea typeface="微软雅黑" panose="020B0503020204020204" pitchFamily="34" charset="-122"/>
                          <a:cs typeface="Times New Roman" panose="02020603050405020304" pitchFamily="18" charset="0"/>
                        </a:rPr>
                        <a:t>Eff. </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a:t>
                      </a:r>
                    </a:p>
                  </a:txBody>
                  <a:tcPr/>
                </a:tc>
                <a:tc>
                  <a:txBody>
                    <a:bodyPr/>
                    <a:lstStyle/>
                    <a:p>
                      <a:pPr marL="91440" indent="0" algn="ctr" fontAlgn="t"/>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sym typeface="+mn-ea"/>
                        </a:rPr>
                        <a:t>≥</a:t>
                      </a:r>
                      <a:r>
                        <a:rPr lang="zh-CN" altLang="en-US" sz="2400" dirty="0">
                          <a:latin typeface="Times New Roman" panose="02020603050405020304" pitchFamily="18" charset="0"/>
                          <a:ea typeface="微软雅黑" panose="020B0503020204020204" pitchFamily="34" charset="-122"/>
                          <a:cs typeface="Times New Roman" panose="02020603050405020304" pitchFamily="18" charset="0"/>
                        </a:rPr>
                        <a:t>55</a:t>
                      </a:r>
                    </a:p>
                  </a:txBody>
                  <a:tcPr/>
                </a:tc>
                <a:extLst>
                  <a:ext uri="{0D108BD9-81ED-4DB2-BD59-A6C34878D82A}">
                    <a16:rowId xmlns:a16="http://schemas.microsoft.com/office/drawing/2014/main" val="10003"/>
                  </a:ext>
                </a:extLst>
              </a:tr>
              <a:tr h="332583">
                <a:tc>
                  <a:txBody>
                    <a:bodyPr/>
                    <a:lstStyle/>
                    <a:p>
                      <a:pPr marL="91440" indent="0" algn="ctr" fontAlgn="t">
                        <a:buNone/>
                      </a:pPr>
                      <a:r>
                        <a:rPr lang="en-US" altLang="zh-CN" sz="2400" dirty="0">
                          <a:latin typeface="Times New Roman" panose="02020603050405020304" pitchFamily="18" charset="0"/>
                          <a:ea typeface="微软雅黑" panose="020B0503020204020204" pitchFamily="34" charset="-122"/>
                        </a:rPr>
                        <a:t>Focusing structure</a:t>
                      </a:r>
                      <a:endParaRPr lang="zh-CN" altLang="en-US" sz="2400" dirty="0">
                        <a:latin typeface="Times New Roman" panose="02020603050405020304" pitchFamily="18" charset="0"/>
                        <a:ea typeface="微软雅黑" panose="020B0503020204020204" pitchFamily="34" charset="-122"/>
                      </a:endParaRPr>
                    </a:p>
                  </a:txBody>
                  <a:tcPr/>
                </a:tc>
                <a:tc>
                  <a:txBody>
                    <a:bodyPr/>
                    <a:lstStyle/>
                    <a:p>
                      <a:pPr marL="91440" indent="0" algn="ctr" fontAlgn="t">
                        <a:buNone/>
                      </a:pPr>
                      <a:r>
                        <a:rPr lang="en-US" altLang="zh-CN" sz="2400" dirty="0">
                          <a:latin typeface="Times New Roman" panose="02020603050405020304" pitchFamily="18" charset="0"/>
                          <a:ea typeface="微软雅黑" panose="020B0503020204020204" pitchFamily="34" charset="-122"/>
                        </a:rPr>
                        <a:t>PPM</a:t>
                      </a:r>
                      <a:endParaRPr lang="zh-CN" altLang="en-US" sz="2400" dirty="0">
                        <a:latin typeface="Times New Roman" panose="02020603050405020304" pitchFamily="18" charset="0"/>
                        <a:ea typeface="微软雅黑" panose="020B0503020204020204" pitchFamily="34" charset="-122"/>
                      </a:endParaRP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9316631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dirty="0"/>
              <a:t>Design status</a:t>
            </a:r>
            <a:endParaRPr lang="zh-CN" altLang="en-US"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31</a:t>
            </a:fld>
            <a:endParaRPr lang="zh-CN" altLang="en-US" dirty="0"/>
          </a:p>
        </p:txBody>
      </p:sp>
      <p:graphicFrame>
        <p:nvGraphicFramePr>
          <p:cNvPr id="9" name="表格 8">
            <a:extLst>
              <a:ext uri="{FF2B5EF4-FFF2-40B4-BE49-F238E27FC236}">
                <a16:creationId xmlns:a16="http://schemas.microsoft.com/office/drawing/2014/main" id="{33352B3B-8E7C-4494-9A98-64BF38C14AA0}"/>
              </a:ext>
            </a:extLst>
          </p:cNvPr>
          <p:cNvGraphicFramePr>
            <a:graphicFrameLocks noGrp="1"/>
          </p:cNvGraphicFramePr>
          <p:nvPr>
            <p:extLst>
              <p:ext uri="{D42A27DB-BD31-4B8C-83A1-F6EECF244321}">
                <p14:modId xmlns:p14="http://schemas.microsoft.com/office/powerpoint/2010/main" val="3688990446"/>
              </p:ext>
            </p:extLst>
          </p:nvPr>
        </p:nvGraphicFramePr>
        <p:xfrm>
          <a:off x="7037799" y="2876034"/>
          <a:ext cx="4925058" cy="1889760"/>
        </p:xfrm>
        <a:graphic>
          <a:graphicData uri="http://schemas.openxmlformats.org/drawingml/2006/table">
            <a:tbl>
              <a:tblPr firstRow="1" bandRow="1">
                <a:tableStyleId>{5940675A-B579-460E-94D1-54222C63F5DA}</a:tableStyleId>
              </a:tblPr>
              <a:tblGrid>
                <a:gridCol w="1222627">
                  <a:extLst>
                    <a:ext uri="{9D8B030D-6E8A-4147-A177-3AD203B41FA5}">
                      <a16:colId xmlns:a16="http://schemas.microsoft.com/office/drawing/2014/main" val="20000"/>
                    </a:ext>
                  </a:extLst>
                </a:gridCol>
                <a:gridCol w="2424430">
                  <a:extLst>
                    <a:ext uri="{9D8B030D-6E8A-4147-A177-3AD203B41FA5}">
                      <a16:colId xmlns:a16="http://schemas.microsoft.com/office/drawing/2014/main" val="20001"/>
                    </a:ext>
                  </a:extLst>
                </a:gridCol>
                <a:gridCol w="1278001">
                  <a:extLst>
                    <a:ext uri="{9D8B030D-6E8A-4147-A177-3AD203B41FA5}">
                      <a16:colId xmlns:a16="http://schemas.microsoft.com/office/drawing/2014/main" val="20002"/>
                    </a:ext>
                  </a:extLst>
                </a:gridCol>
              </a:tblGrid>
              <a:tr h="701040">
                <a:tc>
                  <a:txBody>
                    <a:bodyPr/>
                    <a:lstStyle/>
                    <a:p>
                      <a:pPr algn="ctr"/>
                      <a:endParaRPr lang="zh-CN" altLang="en-US" sz="2000" dirty="0">
                        <a:latin typeface="Times New Roman" panose="02020603050405020304" pitchFamily="18" charset="0"/>
                        <a:ea typeface="微软雅黑" panose="020B0503020204020204" pitchFamily="34" charset="-122"/>
                      </a:endParaRPr>
                    </a:p>
                  </a:txBody>
                  <a:tcPr/>
                </a:tc>
                <a:tc>
                  <a:txBody>
                    <a:bodyPr/>
                    <a:lstStyle/>
                    <a:p>
                      <a:pPr algn="ct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 Output Power</a:t>
                      </a:r>
                    </a:p>
                    <a:p>
                      <a:pPr algn="ct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 (MW)</a:t>
                      </a:r>
                      <a:endParaRPr lang="zh-CN" altLang="en-US" sz="2000" dirty="0">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algn="ct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 Eff. </a:t>
                      </a:r>
                    </a:p>
                    <a:p>
                      <a:pPr algn="ct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a:t>
                      </a:r>
                      <a:endParaRPr lang="zh-CN" altLang="en-US" sz="2000" dirty="0">
                        <a:latin typeface="Times New Roman" panose="02020603050405020304" pitchFamily="18" charset="0"/>
                        <a:ea typeface="微软雅黑" panose="020B0503020204020204" pitchFamily="34" charset="-122"/>
                        <a:cs typeface="Times New Roman" panose="02020603050405020304" pitchFamily="18" charset="0"/>
                      </a:endParaRPr>
                    </a:p>
                  </a:txBody>
                  <a:tcPr/>
                </a:tc>
                <a:extLst>
                  <a:ext uri="{0D108BD9-81ED-4DB2-BD59-A6C34878D82A}">
                    <a16:rowId xmlns:a16="http://schemas.microsoft.com/office/drawing/2014/main" val="10000"/>
                  </a:ext>
                </a:extLst>
              </a:tr>
              <a:tr h="396240">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000" dirty="0" err="1">
                          <a:latin typeface="Times New Roman" panose="02020603050405020304" pitchFamily="18" charset="0"/>
                          <a:ea typeface="微软雅黑" panose="020B0503020204020204" pitchFamily="34" charset="-122"/>
                          <a:cs typeface="Times New Roman" panose="02020603050405020304" pitchFamily="18" charset="0"/>
                        </a:rPr>
                        <a:t>Ajdisk</a:t>
                      </a:r>
                      <a:endParaRPr lang="zh-CN" altLang="en-US" sz="2000" dirty="0">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algn="ct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55.4</a:t>
                      </a:r>
                    </a:p>
                  </a:txBody>
                  <a:tcPr/>
                </a:tc>
                <a:tc>
                  <a:txBody>
                    <a:bodyPr/>
                    <a:lstStyle/>
                    <a:p>
                      <a:pPr algn="ct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63</a:t>
                      </a:r>
                    </a:p>
                  </a:txBody>
                  <a:tcPr/>
                </a:tc>
                <a:extLst>
                  <a:ext uri="{0D108BD9-81ED-4DB2-BD59-A6C34878D82A}">
                    <a16:rowId xmlns:a16="http://schemas.microsoft.com/office/drawing/2014/main" val="10001"/>
                  </a:ext>
                </a:extLst>
              </a:tr>
              <a:tr h="396240">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000" kern="1200" dirty="0">
                          <a:latin typeface="Times New Roman" panose="02020603050405020304" pitchFamily="18" charset="0"/>
                          <a:ea typeface="微软雅黑" panose="020B0503020204020204" pitchFamily="34" charset="-122"/>
                          <a:cs typeface="Times New Roman" panose="02020603050405020304" pitchFamily="18" charset="0"/>
                        </a:rPr>
                        <a:t>EMSYS</a:t>
                      </a:r>
                    </a:p>
                  </a:txBody>
                  <a:tcPr/>
                </a:tc>
                <a:tc>
                  <a:txBody>
                    <a:bodyPr/>
                    <a:lstStyle/>
                    <a:p>
                      <a:pPr algn="ctr"/>
                      <a:r>
                        <a:rPr lang="en-US" altLang="zh-CN" sz="2000">
                          <a:latin typeface="Times New Roman" panose="02020603050405020304" pitchFamily="18" charset="0"/>
                          <a:ea typeface="微软雅黑" panose="020B0503020204020204" pitchFamily="34" charset="-122"/>
                          <a:cs typeface="Times New Roman" panose="02020603050405020304" pitchFamily="18" charset="0"/>
                        </a:rPr>
                        <a:t>51.4</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txBody>
                  <a:tcPr/>
                </a:tc>
                <a:tc>
                  <a:txBody>
                    <a:bodyPr/>
                    <a:lstStyle/>
                    <a:p>
                      <a:pPr algn="ctr"/>
                      <a:r>
                        <a:rPr lang="en-US" altLang="zh-CN" sz="2000">
                          <a:latin typeface="Times New Roman" panose="02020603050405020304" pitchFamily="18" charset="0"/>
                          <a:ea typeface="微软雅黑" panose="020B0503020204020204" pitchFamily="34" charset="-122"/>
                          <a:cs typeface="Times New Roman" panose="02020603050405020304" pitchFamily="18" charset="0"/>
                        </a:rPr>
                        <a:t>59</a:t>
                      </a:r>
                      <a:endParaRPr lang="en-US" altLang="zh-CN" sz="2000" dirty="0">
                        <a:latin typeface="Times New Roman" panose="02020603050405020304" pitchFamily="18" charset="0"/>
                        <a:ea typeface="微软雅黑" panose="020B0503020204020204" pitchFamily="34" charset="-122"/>
                        <a:cs typeface="Times New Roman" panose="02020603050405020304" pitchFamily="18" charset="0"/>
                      </a:endParaRPr>
                    </a:p>
                  </a:txBody>
                  <a:tcPr/>
                </a:tc>
                <a:extLst>
                  <a:ext uri="{0D108BD9-81ED-4DB2-BD59-A6C34878D82A}">
                    <a16:rowId xmlns:a16="http://schemas.microsoft.com/office/drawing/2014/main" val="10002"/>
                  </a:ext>
                </a:extLst>
              </a:tr>
              <a:tr h="396240">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altLang="zh-CN" sz="2000" kern="1200" dirty="0">
                          <a:latin typeface="Times New Roman" panose="02020603050405020304" pitchFamily="18" charset="0"/>
                          <a:ea typeface="微软雅黑" panose="020B0503020204020204" pitchFamily="34" charset="-122"/>
                          <a:cs typeface="Times New Roman" panose="02020603050405020304" pitchFamily="18" charset="0"/>
                        </a:rPr>
                        <a:t>CST</a:t>
                      </a:r>
                    </a:p>
                  </a:txBody>
                  <a:tcPr/>
                </a:tc>
                <a:tc>
                  <a:txBody>
                    <a:bodyPr/>
                    <a:lstStyle/>
                    <a:p>
                      <a:pPr algn="ct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50.1</a:t>
                      </a:r>
                    </a:p>
                  </a:txBody>
                  <a:tcPr/>
                </a:tc>
                <a:tc>
                  <a:txBody>
                    <a:bodyPr/>
                    <a:lstStyle/>
                    <a:p>
                      <a:pPr algn="ctr"/>
                      <a:r>
                        <a:rPr lang="en-US" altLang="zh-CN" sz="2000" dirty="0">
                          <a:latin typeface="Times New Roman" panose="02020603050405020304" pitchFamily="18" charset="0"/>
                          <a:ea typeface="微软雅黑" panose="020B0503020204020204" pitchFamily="34" charset="-122"/>
                          <a:cs typeface="Times New Roman" panose="02020603050405020304" pitchFamily="18" charset="0"/>
                        </a:rPr>
                        <a:t>55</a:t>
                      </a:r>
                    </a:p>
                  </a:txBody>
                  <a:tcPr/>
                </a:tc>
                <a:extLst>
                  <a:ext uri="{0D108BD9-81ED-4DB2-BD59-A6C34878D82A}">
                    <a16:rowId xmlns:a16="http://schemas.microsoft.com/office/drawing/2014/main" val="10003"/>
                  </a:ext>
                </a:extLst>
              </a:tr>
            </a:tbl>
          </a:graphicData>
        </a:graphic>
      </p:graphicFrame>
      <p:pic>
        <p:nvPicPr>
          <p:cNvPr id="10" name="图片 9">
            <a:extLst>
              <a:ext uri="{FF2B5EF4-FFF2-40B4-BE49-F238E27FC236}">
                <a16:creationId xmlns:a16="http://schemas.microsoft.com/office/drawing/2014/main" id="{0A30C5C3-0973-4229-A0BF-96AA9F978207}"/>
              </a:ext>
            </a:extLst>
          </p:cNvPr>
          <p:cNvPicPr>
            <a:picLocks noChangeAspect="1"/>
          </p:cNvPicPr>
          <p:nvPr/>
        </p:nvPicPr>
        <p:blipFill>
          <a:blip r:embed="rId2"/>
          <a:stretch>
            <a:fillRect/>
          </a:stretch>
        </p:blipFill>
        <p:spPr>
          <a:xfrm>
            <a:off x="252160" y="1203353"/>
            <a:ext cx="6448384" cy="2115064"/>
          </a:xfrm>
          <a:prstGeom prst="rect">
            <a:avLst/>
          </a:prstGeom>
        </p:spPr>
      </p:pic>
      <p:pic>
        <p:nvPicPr>
          <p:cNvPr id="11" name="图片 10">
            <a:extLst>
              <a:ext uri="{FF2B5EF4-FFF2-40B4-BE49-F238E27FC236}">
                <a16:creationId xmlns:a16="http://schemas.microsoft.com/office/drawing/2014/main" id="{3FD31270-D701-4F22-8DBC-1FE275A13F05}"/>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07368" y="3861157"/>
            <a:ext cx="6237370" cy="2044353"/>
          </a:xfrm>
          <a:prstGeom prst="rect">
            <a:avLst/>
          </a:prstGeom>
        </p:spPr>
      </p:pic>
      <p:sp>
        <p:nvSpPr>
          <p:cNvPr id="2" name="文本框 1">
            <a:extLst>
              <a:ext uri="{FF2B5EF4-FFF2-40B4-BE49-F238E27FC236}">
                <a16:creationId xmlns:a16="http://schemas.microsoft.com/office/drawing/2014/main" id="{880BD852-974A-40DB-9FA5-7C23134F0F13}"/>
              </a:ext>
            </a:extLst>
          </p:cNvPr>
          <p:cNvSpPr txBox="1"/>
          <p:nvPr/>
        </p:nvSpPr>
        <p:spPr>
          <a:xfrm>
            <a:off x="8589692" y="2420888"/>
            <a:ext cx="1901611" cy="369332"/>
          </a:xfrm>
          <a:prstGeom prst="rect">
            <a:avLst/>
          </a:prstGeom>
          <a:noFill/>
        </p:spPr>
        <p:txBody>
          <a:bodyPr wrap="none" rtlCol="0">
            <a:spAutoFit/>
          </a:bodyPr>
          <a:lstStyle/>
          <a:p>
            <a:pPr algn="ctr"/>
            <a:r>
              <a:rPr lang="en-US" altLang="zh-CN" b="1" dirty="0"/>
              <a:t>Simulation results</a:t>
            </a:r>
            <a:endParaRPr lang="zh-CN" altLang="en-US" b="1" dirty="0"/>
          </a:p>
        </p:txBody>
      </p:sp>
    </p:spTree>
    <p:extLst>
      <p:ext uri="{BB962C8B-B14F-4D97-AF65-F5344CB8AC3E}">
        <p14:creationId xmlns:p14="http://schemas.microsoft.com/office/powerpoint/2010/main" val="31359116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32</a:t>
            </a:fld>
            <a:endParaRPr lang="zh-CN" altLang="en-US" dirty="0"/>
          </a:p>
        </p:txBody>
      </p:sp>
      <p:sp>
        <p:nvSpPr>
          <p:cNvPr id="7" name="标题 2"/>
          <p:cNvSpPr txBox="1">
            <a:spLocks/>
          </p:cNvSpPr>
          <p:nvPr/>
        </p:nvSpPr>
        <p:spPr>
          <a:xfrm>
            <a:off x="804627" y="3068960"/>
            <a:ext cx="10763325" cy="72547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000" b="1" kern="1200" baseline="0">
                <a:solidFill>
                  <a:srgbClr val="C0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algn="ctr"/>
            <a:r>
              <a:rPr lang="en-US" altLang="zh-CN" sz="5400" dirty="0"/>
              <a:t>Klystron energy dissipation protection </a:t>
            </a:r>
            <a:endParaRPr lang="zh-CN" altLang="en-US" sz="5400" dirty="0"/>
          </a:p>
        </p:txBody>
      </p:sp>
    </p:spTree>
    <p:extLst>
      <p:ext uri="{BB962C8B-B14F-4D97-AF65-F5344CB8AC3E}">
        <p14:creationId xmlns:p14="http://schemas.microsoft.com/office/powerpoint/2010/main" val="33436316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C1F4CB89-5541-404F-94B3-3813394D98BE}"/>
              </a:ext>
            </a:extLst>
          </p:cNvPr>
          <p:cNvPicPr>
            <a:picLocks noChangeAspect="1"/>
          </p:cNvPicPr>
          <p:nvPr/>
        </p:nvPicPr>
        <p:blipFill>
          <a:blip r:embed="rId2"/>
          <a:stretch>
            <a:fillRect/>
          </a:stretch>
        </p:blipFill>
        <p:spPr>
          <a:xfrm>
            <a:off x="6384032" y="2884483"/>
            <a:ext cx="5616624" cy="3090741"/>
          </a:xfrm>
          <a:prstGeom prst="rect">
            <a:avLst/>
          </a:prstGeom>
        </p:spPr>
      </p:pic>
      <p:sp>
        <p:nvSpPr>
          <p:cNvPr id="2" name="内容占位符 1"/>
          <p:cNvSpPr>
            <a:spLocks noGrp="1"/>
          </p:cNvSpPr>
          <p:nvPr>
            <p:ph idx="1"/>
          </p:nvPr>
        </p:nvSpPr>
        <p:spPr>
          <a:xfrm>
            <a:off x="400472" y="1141067"/>
            <a:ext cx="11391056" cy="5240261"/>
          </a:xfrm>
        </p:spPr>
        <p:txBody>
          <a:bodyPr>
            <a:normAutofit/>
          </a:bodyPr>
          <a:lstStyle/>
          <a:p>
            <a:pPr algn="just"/>
            <a:r>
              <a:rPr lang="en-US" altLang="zh-CN" dirty="0"/>
              <a:t>CEPC Klystron is on the auxiliary tunnel and high voltage power supply is on the ground. The distance is about 700m.</a:t>
            </a:r>
          </a:p>
          <a:p>
            <a:pPr marL="342900" lvl="1" indent="-342900" algn="just">
              <a:lnSpc>
                <a:spcPct val="110000"/>
              </a:lnSpc>
              <a:spcBef>
                <a:spcPts val="600"/>
              </a:spcBef>
              <a:spcAft>
                <a:spcPts val="600"/>
              </a:spcAft>
              <a:buClr>
                <a:srgbClr val="FFC000"/>
              </a:buClr>
              <a:buSzPct val="80000"/>
              <a:buFont typeface="Wingdings" panose="05000000000000000000" pitchFamily="2" charset="2"/>
              <a:buChar char="n"/>
            </a:pPr>
            <a:r>
              <a:rPr lang="en-US" altLang="zh-CN" sz="2800" dirty="0"/>
              <a:t>Klystron energy dissipation protection</a:t>
            </a:r>
          </a:p>
          <a:p>
            <a:pPr lvl="1" algn="just">
              <a:spcAft>
                <a:spcPts val="600"/>
              </a:spcAft>
            </a:pPr>
            <a:r>
              <a:rPr lang="en-US" altLang="zh-CN" dirty="0"/>
              <a:t>Voltage level: 130kV</a:t>
            </a:r>
            <a:endParaRPr lang="zh-CN" altLang="en-US" dirty="0"/>
          </a:p>
          <a:p>
            <a:pPr lvl="1" algn="just"/>
            <a:r>
              <a:rPr lang="en-US" altLang="zh-CN" dirty="0"/>
              <a:t>Protection time:</a:t>
            </a:r>
            <a:r>
              <a:rPr lang="zh-CN" altLang="en-US" dirty="0"/>
              <a:t> ≦</a:t>
            </a:r>
            <a:r>
              <a:rPr lang="en-US" altLang="zh-CN" dirty="0"/>
              <a:t>5us</a:t>
            </a:r>
            <a:endParaRPr lang="zh-CN" altLang="en-US" dirty="0"/>
          </a:p>
        </p:txBody>
      </p:sp>
      <p:sp>
        <p:nvSpPr>
          <p:cNvPr id="4" name="灯片编号占位符 3"/>
          <p:cNvSpPr>
            <a:spLocks noGrp="1"/>
          </p:cNvSpPr>
          <p:nvPr>
            <p:ph type="sldNum" sz="quarter" idx="12"/>
          </p:nvPr>
        </p:nvSpPr>
        <p:spPr/>
        <p:txBody>
          <a:bodyPr/>
          <a:lstStyle/>
          <a:p>
            <a:pPr algn="r"/>
            <a:fld id="{F15E9139-A00B-4B2A-98A6-095DC08F1345}" type="slidenum">
              <a:rPr lang="zh-CN" altLang="en-US" smtClean="0"/>
              <a:t>33</a:t>
            </a:fld>
            <a:endParaRPr lang="zh-CN" altLang="en-US" dirty="0"/>
          </a:p>
        </p:txBody>
      </p:sp>
      <p:sp>
        <p:nvSpPr>
          <p:cNvPr id="10" name="矩形 9"/>
          <p:cNvSpPr/>
          <p:nvPr/>
        </p:nvSpPr>
        <p:spPr>
          <a:xfrm>
            <a:off x="7608168" y="5975224"/>
            <a:ext cx="3648302" cy="338554"/>
          </a:xfrm>
          <a:prstGeom prst="rect">
            <a:avLst/>
          </a:prstGeom>
          <a:noFill/>
        </p:spPr>
        <p:txBody>
          <a:bodyPr wrap="square">
            <a:spAutoFit/>
          </a:bodyPr>
          <a:lstStyle/>
          <a:p>
            <a:pPr algn="ct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Klystron layout at TDR</a:t>
            </a:r>
            <a:endParaRPr lang="zh-CN" altLang="en-US" sz="16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1" name="标题 1">
            <a:extLst>
              <a:ext uri="{FF2B5EF4-FFF2-40B4-BE49-F238E27FC236}">
                <a16:creationId xmlns:a16="http://schemas.microsoft.com/office/drawing/2014/main" id="{E7101BD6-5DD2-4E9B-A897-3C0E608982F5}"/>
              </a:ext>
            </a:extLst>
          </p:cNvPr>
          <p:cNvSpPr>
            <a:spLocks noGrp="1"/>
          </p:cNvSpPr>
          <p:nvPr>
            <p:ph type="title"/>
          </p:nvPr>
        </p:nvSpPr>
        <p:spPr>
          <a:xfrm>
            <a:off x="263352" y="25009"/>
            <a:ext cx="11809312" cy="883901"/>
          </a:xfrm>
        </p:spPr>
        <p:txBody>
          <a:bodyPr>
            <a:normAutofit/>
          </a:bodyPr>
          <a:lstStyle/>
          <a:p>
            <a:r>
              <a:rPr lang="en-US" altLang="zh-CN" sz="2800" dirty="0"/>
              <a:t>Klystron energy dissipation protection</a:t>
            </a:r>
            <a:endParaRPr lang="zh-CN" altLang="en-US" sz="2800" dirty="0"/>
          </a:p>
        </p:txBody>
      </p:sp>
      <p:graphicFrame>
        <p:nvGraphicFramePr>
          <p:cNvPr id="8" name="表格 7">
            <a:extLst>
              <a:ext uri="{FF2B5EF4-FFF2-40B4-BE49-F238E27FC236}">
                <a16:creationId xmlns:a16="http://schemas.microsoft.com/office/drawing/2014/main" id="{99511284-09A7-4483-BB79-3F59BC3FAE23}"/>
              </a:ext>
            </a:extLst>
          </p:cNvPr>
          <p:cNvGraphicFramePr>
            <a:graphicFrameLocks noGrp="1"/>
          </p:cNvGraphicFramePr>
          <p:nvPr>
            <p:extLst/>
          </p:nvPr>
        </p:nvGraphicFramePr>
        <p:xfrm>
          <a:off x="149977" y="5274899"/>
          <a:ext cx="7679091" cy="759927"/>
        </p:xfrm>
        <a:graphic>
          <a:graphicData uri="http://schemas.openxmlformats.org/drawingml/2006/table">
            <a:tbl>
              <a:tblPr firstRow="1" bandRow="1">
                <a:tableStyleId>{5940675A-B579-460E-94D1-54222C63F5DA}</a:tableStyleId>
              </a:tblPr>
              <a:tblGrid>
                <a:gridCol w="1637709">
                  <a:extLst>
                    <a:ext uri="{9D8B030D-6E8A-4147-A177-3AD203B41FA5}">
                      <a16:colId xmlns:a16="http://schemas.microsoft.com/office/drawing/2014/main" val="20000"/>
                    </a:ext>
                  </a:extLst>
                </a:gridCol>
                <a:gridCol w="817278">
                  <a:extLst>
                    <a:ext uri="{9D8B030D-6E8A-4147-A177-3AD203B41FA5}">
                      <a16:colId xmlns:a16="http://schemas.microsoft.com/office/drawing/2014/main" val="20001"/>
                    </a:ext>
                  </a:extLst>
                </a:gridCol>
                <a:gridCol w="645368">
                  <a:extLst>
                    <a:ext uri="{9D8B030D-6E8A-4147-A177-3AD203B41FA5}">
                      <a16:colId xmlns:a16="http://schemas.microsoft.com/office/drawing/2014/main" val="20002"/>
                    </a:ext>
                  </a:extLst>
                </a:gridCol>
                <a:gridCol w="645368">
                  <a:extLst>
                    <a:ext uri="{9D8B030D-6E8A-4147-A177-3AD203B41FA5}">
                      <a16:colId xmlns:a16="http://schemas.microsoft.com/office/drawing/2014/main" val="20003"/>
                    </a:ext>
                  </a:extLst>
                </a:gridCol>
                <a:gridCol w="765493">
                  <a:extLst>
                    <a:ext uri="{9D8B030D-6E8A-4147-A177-3AD203B41FA5}">
                      <a16:colId xmlns:a16="http://schemas.microsoft.com/office/drawing/2014/main" val="20004"/>
                    </a:ext>
                  </a:extLst>
                </a:gridCol>
                <a:gridCol w="760501">
                  <a:extLst>
                    <a:ext uri="{9D8B030D-6E8A-4147-A177-3AD203B41FA5}">
                      <a16:colId xmlns:a16="http://schemas.microsoft.com/office/drawing/2014/main" val="20005"/>
                    </a:ext>
                  </a:extLst>
                </a:gridCol>
                <a:gridCol w="765493">
                  <a:extLst>
                    <a:ext uri="{9D8B030D-6E8A-4147-A177-3AD203B41FA5}">
                      <a16:colId xmlns:a16="http://schemas.microsoft.com/office/drawing/2014/main" val="20006"/>
                    </a:ext>
                  </a:extLst>
                </a:gridCol>
                <a:gridCol w="760501">
                  <a:extLst>
                    <a:ext uri="{9D8B030D-6E8A-4147-A177-3AD203B41FA5}">
                      <a16:colId xmlns:a16="http://schemas.microsoft.com/office/drawing/2014/main" val="20007"/>
                    </a:ext>
                  </a:extLst>
                </a:gridCol>
                <a:gridCol w="881380">
                  <a:extLst>
                    <a:ext uri="{9D8B030D-6E8A-4147-A177-3AD203B41FA5}">
                      <a16:colId xmlns:a16="http://schemas.microsoft.com/office/drawing/2014/main" val="20008"/>
                    </a:ext>
                  </a:extLst>
                </a:gridCol>
              </a:tblGrid>
              <a:tr h="394167">
                <a:tc>
                  <a:txBody>
                    <a:bodyPr/>
                    <a:lstStyle/>
                    <a:p>
                      <a:r>
                        <a:rPr lang="en-US" altLang="zh-CN" b="1" dirty="0"/>
                        <a:t>Cable length</a:t>
                      </a:r>
                      <a:endParaRPr lang="zh-CN" altLang="en-US" b="1" dirty="0"/>
                    </a:p>
                  </a:txBody>
                  <a:tcPr/>
                </a:tc>
                <a:tc>
                  <a:txBody>
                    <a:bodyPr/>
                    <a:lstStyle/>
                    <a:p>
                      <a:pPr algn="ctr"/>
                      <a:r>
                        <a:rPr lang="en-US" altLang="zh-CN" dirty="0"/>
                        <a:t>12.5m</a:t>
                      </a:r>
                      <a:endParaRPr lang="zh-CN" altLang="en-US" dirty="0"/>
                    </a:p>
                  </a:txBody>
                  <a:tcPr/>
                </a:tc>
                <a:tc>
                  <a:txBody>
                    <a:bodyPr/>
                    <a:lstStyle/>
                    <a:p>
                      <a:pPr algn="ctr"/>
                      <a:r>
                        <a:rPr lang="en-US" altLang="zh-CN" dirty="0"/>
                        <a:t>50m</a:t>
                      </a:r>
                      <a:endParaRPr lang="zh-CN" altLang="en-US" dirty="0"/>
                    </a:p>
                  </a:txBody>
                  <a:tcPr/>
                </a:tc>
                <a:tc>
                  <a:txBody>
                    <a:bodyPr/>
                    <a:lstStyle/>
                    <a:p>
                      <a:pPr algn="ctr"/>
                      <a:r>
                        <a:rPr lang="en-US" altLang="zh-CN" dirty="0"/>
                        <a:t>80m</a:t>
                      </a:r>
                      <a:endParaRPr lang="zh-CN" altLang="en-US" dirty="0"/>
                    </a:p>
                  </a:txBody>
                  <a:tcPr/>
                </a:tc>
                <a:tc>
                  <a:txBody>
                    <a:bodyPr/>
                    <a:lstStyle/>
                    <a:p>
                      <a:pPr algn="ctr"/>
                      <a:r>
                        <a:rPr lang="en-US" altLang="zh-CN" dirty="0"/>
                        <a:t>100m</a:t>
                      </a:r>
                      <a:endParaRPr lang="zh-CN" altLang="en-US" dirty="0"/>
                    </a:p>
                  </a:txBody>
                  <a:tcPr/>
                </a:tc>
                <a:tc>
                  <a:txBody>
                    <a:bodyPr/>
                    <a:lstStyle/>
                    <a:p>
                      <a:pPr algn="ctr"/>
                      <a:r>
                        <a:rPr lang="en-US" altLang="zh-CN" dirty="0"/>
                        <a:t>200m</a:t>
                      </a:r>
                      <a:endParaRPr lang="zh-CN" altLang="en-US" dirty="0"/>
                    </a:p>
                  </a:txBody>
                  <a:tcPr/>
                </a:tc>
                <a:tc>
                  <a:txBody>
                    <a:bodyPr/>
                    <a:lstStyle/>
                    <a:p>
                      <a:pPr algn="ctr"/>
                      <a:r>
                        <a:rPr lang="en-US" altLang="zh-CN" dirty="0"/>
                        <a:t>300m</a:t>
                      </a:r>
                      <a:endParaRPr lang="zh-CN" altLang="en-US" dirty="0"/>
                    </a:p>
                  </a:txBody>
                  <a:tcPr/>
                </a:tc>
                <a:tc>
                  <a:txBody>
                    <a:bodyPr/>
                    <a:lstStyle/>
                    <a:p>
                      <a:pPr algn="ctr"/>
                      <a:r>
                        <a:rPr lang="en-US" altLang="zh-CN" dirty="0"/>
                        <a:t>600m</a:t>
                      </a:r>
                      <a:endParaRPr lang="zh-CN" altLang="en-US" dirty="0"/>
                    </a:p>
                  </a:txBody>
                  <a:tcPr/>
                </a:tc>
                <a:tc>
                  <a:txBody>
                    <a:bodyPr/>
                    <a:lstStyle/>
                    <a:p>
                      <a:pPr algn="ctr"/>
                      <a:r>
                        <a:rPr lang="en-US" altLang="zh-CN" dirty="0"/>
                        <a:t>1000m</a:t>
                      </a:r>
                      <a:endParaRPr lang="zh-CN" altLang="en-US" dirty="0"/>
                    </a:p>
                  </a:txBody>
                  <a:tcPr/>
                </a:tc>
                <a:extLst>
                  <a:ext uri="{0D108BD9-81ED-4DB2-BD59-A6C34878D82A}">
                    <a16:rowId xmlns:a16="http://schemas.microsoft.com/office/drawing/2014/main" val="10000"/>
                  </a:ext>
                </a:extLst>
              </a:tr>
              <a:tr h="361833">
                <a:tc>
                  <a:txBody>
                    <a:bodyPr/>
                    <a:lstStyle/>
                    <a:p>
                      <a:r>
                        <a:rPr lang="en-US" altLang="zh-CN" b="1" dirty="0"/>
                        <a:t>Storage energy</a:t>
                      </a:r>
                      <a:endParaRPr lang="zh-CN" altLang="en-US" b="1" dirty="0"/>
                    </a:p>
                  </a:txBody>
                  <a:tcPr/>
                </a:tc>
                <a:tc>
                  <a:txBody>
                    <a:bodyPr/>
                    <a:lstStyle/>
                    <a:p>
                      <a:pPr algn="ctr"/>
                      <a:r>
                        <a:rPr lang="en-US" altLang="zh-CN" dirty="0"/>
                        <a:t>9.6J</a:t>
                      </a:r>
                      <a:endParaRPr lang="zh-CN" altLang="en-US" dirty="0"/>
                    </a:p>
                  </a:txBody>
                  <a:tcPr/>
                </a:tc>
                <a:tc>
                  <a:txBody>
                    <a:bodyPr/>
                    <a:lstStyle/>
                    <a:p>
                      <a:pPr algn="ctr"/>
                      <a:r>
                        <a:rPr lang="en-US" altLang="zh-CN" dirty="0">
                          <a:solidFill>
                            <a:srgbClr val="FF0000"/>
                          </a:solidFill>
                          <a:highlight>
                            <a:srgbClr val="FFFF00"/>
                          </a:highlight>
                        </a:rPr>
                        <a:t>38J</a:t>
                      </a:r>
                      <a:endParaRPr lang="zh-CN" altLang="en-US" dirty="0">
                        <a:solidFill>
                          <a:srgbClr val="FF0000"/>
                        </a:solidFill>
                        <a:highlight>
                          <a:srgbClr val="FFFF00"/>
                        </a:highlight>
                      </a:endParaRPr>
                    </a:p>
                  </a:txBody>
                  <a:tcPr/>
                </a:tc>
                <a:tc>
                  <a:txBody>
                    <a:bodyPr/>
                    <a:lstStyle/>
                    <a:p>
                      <a:pPr algn="ctr"/>
                      <a:r>
                        <a:rPr lang="en-US" altLang="zh-CN" dirty="0">
                          <a:solidFill>
                            <a:srgbClr val="FF0000"/>
                          </a:solidFill>
                          <a:highlight>
                            <a:srgbClr val="FFFF00"/>
                          </a:highlight>
                        </a:rPr>
                        <a:t>61J</a:t>
                      </a:r>
                      <a:endParaRPr lang="zh-CN" altLang="en-US" dirty="0">
                        <a:solidFill>
                          <a:srgbClr val="FF0000"/>
                        </a:solidFill>
                        <a:highlight>
                          <a:srgbClr val="FFFF00"/>
                        </a:highlight>
                      </a:endParaRPr>
                    </a:p>
                  </a:txBody>
                  <a:tcPr/>
                </a:tc>
                <a:tc>
                  <a:txBody>
                    <a:bodyPr/>
                    <a:lstStyle/>
                    <a:p>
                      <a:pPr algn="ctr"/>
                      <a:r>
                        <a:rPr lang="en-US" altLang="zh-CN" dirty="0">
                          <a:solidFill>
                            <a:srgbClr val="FF0000"/>
                          </a:solidFill>
                          <a:highlight>
                            <a:srgbClr val="FFFF00"/>
                          </a:highlight>
                        </a:rPr>
                        <a:t>76J</a:t>
                      </a:r>
                      <a:endParaRPr lang="zh-CN" altLang="en-US" dirty="0">
                        <a:solidFill>
                          <a:srgbClr val="FF0000"/>
                        </a:solidFill>
                        <a:highlight>
                          <a:srgbClr val="FFFF00"/>
                        </a:highlight>
                      </a:endParaRPr>
                    </a:p>
                  </a:txBody>
                  <a:tcPr/>
                </a:tc>
                <a:tc>
                  <a:txBody>
                    <a:bodyPr/>
                    <a:lstStyle/>
                    <a:p>
                      <a:pPr algn="ctr"/>
                      <a:r>
                        <a:rPr lang="en-US" altLang="zh-CN" dirty="0">
                          <a:solidFill>
                            <a:srgbClr val="FF0000"/>
                          </a:solidFill>
                          <a:highlight>
                            <a:srgbClr val="FFFF00"/>
                          </a:highlight>
                        </a:rPr>
                        <a:t>153J</a:t>
                      </a:r>
                      <a:endParaRPr lang="zh-CN" altLang="en-US" dirty="0">
                        <a:solidFill>
                          <a:srgbClr val="FF0000"/>
                        </a:solidFill>
                        <a:highlight>
                          <a:srgbClr val="FFFF00"/>
                        </a:highlight>
                      </a:endParaRPr>
                    </a:p>
                  </a:txBody>
                  <a:tcPr/>
                </a:tc>
                <a:tc>
                  <a:txBody>
                    <a:bodyPr/>
                    <a:lstStyle/>
                    <a:p>
                      <a:pPr algn="ctr"/>
                      <a:r>
                        <a:rPr lang="en-US" altLang="zh-CN" dirty="0">
                          <a:solidFill>
                            <a:srgbClr val="FF0000"/>
                          </a:solidFill>
                          <a:highlight>
                            <a:srgbClr val="FFFF00"/>
                          </a:highlight>
                        </a:rPr>
                        <a:t>230J</a:t>
                      </a:r>
                      <a:endParaRPr lang="zh-CN" altLang="en-US" dirty="0">
                        <a:solidFill>
                          <a:srgbClr val="FF0000"/>
                        </a:solidFill>
                        <a:highlight>
                          <a:srgbClr val="FFFF00"/>
                        </a:highlight>
                      </a:endParaRPr>
                    </a:p>
                  </a:txBody>
                  <a:tcPr/>
                </a:tc>
                <a:tc>
                  <a:txBody>
                    <a:bodyPr/>
                    <a:lstStyle/>
                    <a:p>
                      <a:pPr algn="ctr"/>
                      <a:r>
                        <a:rPr lang="en-US" altLang="zh-CN" dirty="0">
                          <a:solidFill>
                            <a:srgbClr val="FF0000"/>
                          </a:solidFill>
                          <a:highlight>
                            <a:srgbClr val="FFFF00"/>
                          </a:highlight>
                        </a:rPr>
                        <a:t>460J</a:t>
                      </a:r>
                      <a:endParaRPr lang="zh-CN" altLang="en-US" dirty="0">
                        <a:solidFill>
                          <a:srgbClr val="FF0000"/>
                        </a:solidFill>
                        <a:highlight>
                          <a:srgbClr val="FFFF00"/>
                        </a:highlight>
                      </a:endParaRPr>
                    </a:p>
                  </a:txBody>
                  <a:tcPr/>
                </a:tc>
                <a:tc>
                  <a:txBody>
                    <a:bodyPr/>
                    <a:lstStyle/>
                    <a:p>
                      <a:pPr algn="ctr"/>
                      <a:r>
                        <a:rPr lang="en-US" altLang="zh-CN" dirty="0">
                          <a:solidFill>
                            <a:srgbClr val="FF0000"/>
                          </a:solidFill>
                          <a:highlight>
                            <a:srgbClr val="FFFF00"/>
                          </a:highlight>
                        </a:rPr>
                        <a:t>766J</a:t>
                      </a:r>
                      <a:endParaRPr lang="zh-CN" altLang="en-US" dirty="0">
                        <a:solidFill>
                          <a:srgbClr val="FF0000"/>
                        </a:solidFill>
                        <a:highlight>
                          <a:srgbClr val="FFFF00"/>
                        </a:highlight>
                      </a:endParaRPr>
                    </a:p>
                  </a:txBody>
                  <a:tcPr/>
                </a:tc>
                <a:extLst>
                  <a:ext uri="{0D108BD9-81ED-4DB2-BD59-A6C34878D82A}">
                    <a16:rowId xmlns:a16="http://schemas.microsoft.com/office/drawing/2014/main" val="10001"/>
                  </a:ext>
                </a:extLst>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400472" y="1124744"/>
            <a:ext cx="6847656" cy="5040559"/>
          </a:xfrm>
        </p:spPr>
        <p:txBody>
          <a:bodyPr>
            <a:normAutofit fontScale="92500" lnSpcReduction="10000"/>
          </a:bodyPr>
          <a:lstStyle/>
          <a:p>
            <a:pPr algn="just"/>
            <a:r>
              <a:rPr lang="en-US" altLang="zh-CN" dirty="0">
                <a:latin typeface="微软雅黑" panose="020B0503020204020204" pitchFamily="34" charset="-122"/>
              </a:rPr>
              <a:t>Connect crowbar in parallel at one end of the klystron to bypass and discharge the energy.</a:t>
            </a:r>
          </a:p>
          <a:p>
            <a:pPr algn="just"/>
            <a:r>
              <a:rPr lang="en-US" altLang="zh-CN" dirty="0">
                <a:latin typeface="微软雅黑" panose="020B0503020204020204" pitchFamily="34" charset="-122"/>
              </a:rPr>
              <a:t>Complete the energy analysis of the distributed capacitance discharge of long-distance cables.</a:t>
            </a:r>
          </a:p>
          <a:p>
            <a:pPr algn="just"/>
            <a:r>
              <a:rPr lang="en-US" altLang="zh-CN" dirty="0">
                <a:latin typeface="微软雅黑" panose="020B0503020204020204" pitchFamily="34" charset="-122"/>
              </a:rPr>
              <a:t>Complete system modeling and system simulation, energy calculation and verification method design.</a:t>
            </a:r>
          </a:p>
          <a:p>
            <a:pPr algn="just"/>
            <a:r>
              <a:rPr lang="en-US" altLang="zh-CN" dirty="0">
                <a:latin typeface="微软雅黑" panose="020B0503020204020204" pitchFamily="34" charset="-122"/>
              </a:rPr>
              <a:t>Complete the design review and conduct experimental verification.</a:t>
            </a:r>
          </a:p>
        </p:txBody>
      </p:sp>
      <p:sp>
        <p:nvSpPr>
          <p:cNvPr id="4" name="灯片编号占位符 3"/>
          <p:cNvSpPr>
            <a:spLocks noGrp="1"/>
          </p:cNvSpPr>
          <p:nvPr>
            <p:ph type="sldNum" sz="quarter" idx="12"/>
          </p:nvPr>
        </p:nvSpPr>
        <p:spPr/>
        <p:txBody>
          <a:bodyPr/>
          <a:lstStyle/>
          <a:p>
            <a:pPr algn="r"/>
            <a:fld id="{F15E9139-A00B-4B2A-98A6-095DC08F1345}" type="slidenum">
              <a:rPr lang="zh-CN" altLang="en-US" smtClean="0"/>
              <a:t>34</a:t>
            </a:fld>
            <a:endParaRPr lang="zh-CN" altLang="en-US" dirty="0"/>
          </a:p>
        </p:txBody>
      </p:sp>
      <p:sp>
        <p:nvSpPr>
          <p:cNvPr id="12" name="文本框 11"/>
          <p:cNvSpPr txBox="1"/>
          <p:nvPr/>
        </p:nvSpPr>
        <p:spPr>
          <a:xfrm>
            <a:off x="7931768" y="3501008"/>
            <a:ext cx="4140896" cy="338554"/>
          </a:xfrm>
          <a:prstGeom prst="rect">
            <a:avLst/>
          </a:prstGeom>
          <a:noFill/>
        </p:spPr>
        <p:txBody>
          <a:bodyPr wrap="square">
            <a:spAutoFit/>
          </a:bodyPr>
          <a:lstStyle/>
          <a:p>
            <a:pPr algn="ct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Schematic diagram of protection system</a:t>
            </a:r>
            <a:endParaRPr lang="zh-CN" altLang="en-US" sz="1600" dirty="0">
              <a:latin typeface="微软雅黑" panose="020B0503020204020204" pitchFamily="34" charset="-122"/>
              <a:ea typeface="微软雅黑" panose="020B0503020204020204" pitchFamily="34" charset="-122"/>
            </a:endParaRPr>
          </a:p>
        </p:txBody>
      </p:sp>
      <p:sp>
        <p:nvSpPr>
          <p:cNvPr id="14" name="文本框 13"/>
          <p:cNvSpPr txBox="1"/>
          <p:nvPr/>
        </p:nvSpPr>
        <p:spPr>
          <a:xfrm>
            <a:off x="8202016" y="5747728"/>
            <a:ext cx="3600400" cy="338554"/>
          </a:xfrm>
          <a:prstGeom prst="rect">
            <a:avLst/>
          </a:prstGeom>
          <a:noFill/>
        </p:spPr>
        <p:txBody>
          <a:bodyPr wrap="square">
            <a:spAutoFit/>
          </a:bodyPr>
          <a:lstStyle/>
          <a:p>
            <a:pPr algn="ctr"/>
            <a:r>
              <a:rPr lang="en-US" altLang="zh-CN" sz="1600" kern="100" dirty="0">
                <a:latin typeface="微软雅黑" panose="020B0503020204020204" pitchFamily="34" charset="-122"/>
                <a:ea typeface="微软雅黑" panose="020B0503020204020204" pitchFamily="34" charset="-122"/>
                <a:cs typeface="Times New Roman" panose="02020603050405020304" pitchFamily="18" charset="0"/>
              </a:rPr>
              <a:t>System modeling and simulation</a:t>
            </a:r>
            <a:endParaRPr lang="zh-CN" altLang="en-US" sz="1600" dirty="0">
              <a:latin typeface="微软雅黑" panose="020B0503020204020204" pitchFamily="34" charset="-122"/>
              <a:ea typeface="微软雅黑" panose="020B0503020204020204" pitchFamily="34" charset="-122"/>
            </a:endParaRPr>
          </a:p>
        </p:txBody>
      </p:sp>
      <p:sp>
        <p:nvSpPr>
          <p:cNvPr id="15" name="标题 1">
            <a:extLst>
              <a:ext uri="{FF2B5EF4-FFF2-40B4-BE49-F238E27FC236}">
                <a16:creationId xmlns:a16="http://schemas.microsoft.com/office/drawing/2014/main" id="{5425B52B-0A62-49E9-9A7E-6F3058F08580}"/>
              </a:ext>
            </a:extLst>
          </p:cNvPr>
          <p:cNvSpPr>
            <a:spLocks noGrp="1"/>
          </p:cNvSpPr>
          <p:nvPr>
            <p:ph type="title"/>
          </p:nvPr>
        </p:nvSpPr>
        <p:spPr>
          <a:xfrm>
            <a:off x="609600" y="25009"/>
            <a:ext cx="10972800" cy="883901"/>
          </a:xfrm>
        </p:spPr>
        <p:txBody>
          <a:bodyPr>
            <a:normAutofit/>
          </a:bodyPr>
          <a:lstStyle/>
          <a:p>
            <a:r>
              <a:rPr lang="en-US" altLang="zh-CN" sz="2800" dirty="0"/>
              <a:t>Design consideration</a:t>
            </a:r>
            <a:endParaRPr lang="zh-CN" altLang="en-US" sz="2800" dirty="0"/>
          </a:p>
        </p:txBody>
      </p:sp>
      <p:pic>
        <p:nvPicPr>
          <p:cNvPr id="3" name="图片 2">
            <a:extLst>
              <a:ext uri="{FF2B5EF4-FFF2-40B4-BE49-F238E27FC236}">
                <a16:creationId xmlns:a16="http://schemas.microsoft.com/office/drawing/2014/main" id="{D1BD1AD8-22B4-4421-A638-56B236F54B1F}"/>
              </a:ext>
            </a:extLst>
          </p:cNvPr>
          <p:cNvPicPr>
            <a:picLocks noChangeAspect="1"/>
          </p:cNvPicPr>
          <p:nvPr/>
        </p:nvPicPr>
        <p:blipFill>
          <a:blip r:embed="rId2"/>
          <a:stretch>
            <a:fillRect/>
          </a:stretch>
        </p:blipFill>
        <p:spPr>
          <a:xfrm>
            <a:off x="8097216" y="4086014"/>
            <a:ext cx="3810000" cy="1638300"/>
          </a:xfrm>
          <a:prstGeom prst="rect">
            <a:avLst/>
          </a:prstGeom>
        </p:spPr>
      </p:pic>
      <p:pic>
        <p:nvPicPr>
          <p:cNvPr id="5" name="图片 4">
            <a:extLst>
              <a:ext uri="{FF2B5EF4-FFF2-40B4-BE49-F238E27FC236}">
                <a16:creationId xmlns:a16="http://schemas.microsoft.com/office/drawing/2014/main" id="{B948B1D1-4EE8-4038-AF3D-DF2B0210AAEC}"/>
              </a:ext>
            </a:extLst>
          </p:cNvPr>
          <p:cNvPicPr>
            <a:picLocks noChangeAspect="1"/>
          </p:cNvPicPr>
          <p:nvPr/>
        </p:nvPicPr>
        <p:blipFill>
          <a:blip r:embed="rId3"/>
          <a:stretch>
            <a:fillRect/>
          </a:stretch>
        </p:blipFill>
        <p:spPr>
          <a:xfrm>
            <a:off x="7896200" y="1079397"/>
            <a:ext cx="4181884" cy="2379167"/>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35</a:t>
            </a:fld>
            <a:endParaRPr lang="zh-CN" altLang="en-US" dirty="0"/>
          </a:p>
        </p:txBody>
      </p:sp>
      <p:sp>
        <p:nvSpPr>
          <p:cNvPr id="7" name="标题 2"/>
          <p:cNvSpPr txBox="1">
            <a:spLocks/>
          </p:cNvSpPr>
          <p:nvPr/>
        </p:nvSpPr>
        <p:spPr>
          <a:xfrm>
            <a:off x="804627" y="3068960"/>
            <a:ext cx="10763325" cy="72547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000" b="1" kern="1200" baseline="0">
                <a:solidFill>
                  <a:srgbClr val="C0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algn="ctr"/>
            <a:r>
              <a:rPr lang="en-US" altLang="zh-CN" sz="5400" dirty="0"/>
              <a:t>Resonant ring</a:t>
            </a:r>
            <a:endParaRPr lang="zh-CN" altLang="en-US" sz="5400" dirty="0"/>
          </a:p>
        </p:txBody>
      </p:sp>
    </p:spTree>
    <p:extLst>
      <p:ext uri="{BB962C8B-B14F-4D97-AF65-F5344CB8AC3E}">
        <p14:creationId xmlns:p14="http://schemas.microsoft.com/office/powerpoint/2010/main" val="4187480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C0B6520-9A38-4283-9834-59C9215E2036}"/>
              </a:ext>
            </a:extLst>
          </p:cNvPr>
          <p:cNvSpPr>
            <a:spLocks noGrp="1"/>
          </p:cNvSpPr>
          <p:nvPr>
            <p:ph type="title"/>
          </p:nvPr>
        </p:nvSpPr>
        <p:spPr/>
        <p:txBody>
          <a:bodyPr>
            <a:normAutofit/>
          </a:bodyPr>
          <a:lstStyle/>
          <a:p>
            <a:r>
              <a:rPr lang="en-US" altLang="zh-CN" sz="2800" dirty="0"/>
              <a:t>P band resonant ring</a:t>
            </a:r>
            <a:endParaRPr lang="zh-CN" altLang="en-US" sz="2800" dirty="0"/>
          </a:p>
        </p:txBody>
      </p:sp>
      <p:sp>
        <p:nvSpPr>
          <p:cNvPr id="3" name="内容占位符 2">
            <a:extLst>
              <a:ext uri="{FF2B5EF4-FFF2-40B4-BE49-F238E27FC236}">
                <a16:creationId xmlns:a16="http://schemas.microsoft.com/office/drawing/2014/main" id="{BB851FD4-2DE0-4E0A-9DB6-1DC4B0972001}"/>
              </a:ext>
            </a:extLst>
          </p:cNvPr>
          <p:cNvSpPr>
            <a:spLocks noGrp="1"/>
          </p:cNvSpPr>
          <p:nvPr>
            <p:ph idx="1"/>
          </p:nvPr>
        </p:nvSpPr>
        <p:spPr>
          <a:xfrm>
            <a:off x="609600" y="1052736"/>
            <a:ext cx="11391056" cy="1728192"/>
          </a:xfrm>
        </p:spPr>
        <p:txBody>
          <a:bodyPr>
            <a:normAutofit fontScale="92500" lnSpcReduction="20000"/>
          </a:bodyPr>
          <a:lstStyle/>
          <a:p>
            <a:pPr algn="just"/>
            <a:r>
              <a:rPr lang="en-US" altLang="zh-CN" dirty="0"/>
              <a:t>Development of 1.2 MW P-band Travelling Wave Resonant Ring (TWRR), This TWRR is capable of testing at 1.5 times the rated power of an 800kW klystron, significantly reducing the risk of the window broken during operation and also for cavities coupler.</a:t>
            </a:r>
          </a:p>
          <a:p>
            <a:pPr algn="just"/>
            <a:endParaRPr lang="en-US" altLang="zh-CN" dirty="0"/>
          </a:p>
        </p:txBody>
      </p:sp>
      <p:sp>
        <p:nvSpPr>
          <p:cNvPr id="4" name="灯片编号占位符 4">
            <a:extLst>
              <a:ext uri="{FF2B5EF4-FFF2-40B4-BE49-F238E27FC236}">
                <a16:creationId xmlns:a16="http://schemas.microsoft.com/office/drawing/2014/main" id="{2604119A-70A5-4E3C-A7EC-6C2897E96458}"/>
              </a:ext>
            </a:extLst>
          </p:cNvPr>
          <p:cNvSpPr>
            <a:spLocks noGrp="1"/>
          </p:cNvSpPr>
          <p:nvPr>
            <p:ph type="sldNum" sz="quarter" idx="12"/>
          </p:nvPr>
        </p:nvSpPr>
        <p:spPr>
          <a:xfrm>
            <a:off x="8737600" y="6448251"/>
            <a:ext cx="2844800" cy="365125"/>
          </a:xfrm>
        </p:spPr>
        <p:txBody>
          <a:bodyPr/>
          <a:lstStyle/>
          <a:p>
            <a:pPr algn="r"/>
            <a:fld id="{F15E9139-A00B-4B2A-98A6-095DC08F1345}" type="slidenum">
              <a:rPr lang="zh-CN" altLang="en-US" smtClean="0"/>
              <a:pPr algn="r"/>
              <a:t>36</a:t>
            </a:fld>
            <a:endParaRPr lang="zh-CN" altLang="en-US" dirty="0"/>
          </a:p>
        </p:txBody>
      </p:sp>
      <p:sp>
        <p:nvSpPr>
          <p:cNvPr id="10" name="文本框 9">
            <a:extLst>
              <a:ext uri="{FF2B5EF4-FFF2-40B4-BE49-F238E27FC236}">
                <a16:creationId xmlns:a16="http://schemas.microsoft.com/office/drawing/2014/main" id="{1493CBBC-221B-4B2C-9765-F41E24D3B909}"/>
              </a:ext>
            </a:extLst>
          </p:cNvPr>
          <p:cNvSpPr txBox="1"/>
          <p:nvPr/>
        </p:nvSpPr>
        <p:spPr>
          <a:xfrm>
            <a:off x="5159896" y="5981328"/>
            <a:ext cx="1386342" cy="369332"/>
          </a:xfrm>
          <a:prstGeom prst="rect">
            <a:avLst/>
          </a:prstGeom>
          <a:noFill/>
        </p:spPr>
        <p:txBody>
          <a:bodyPr wrap="none" rtlCol="0">
            <a:spAutoFit/>
          </a:bodyPr>
          <a:lstStyle/>
          <a:p>
            <a:r>
              <a:rPr lang="en-US" altLang="zh-CN" dirty="0"/>
              <a:t>TWRR layout</a:t>
            </a:r>
            <a:endParaRPr lang="zh-CN" altLang="en-US" dirty="0"/>
          </a:p>
        </p:txBody>
      </p:sp>
      <p:pic>
        <p:nvPicPr>
          <p:cNvPr id="6" name="图片 5">
            <a:extLst>
              <a:ext uri="{FF2B5EF4-FFF2-40B4-BE49-F238E27FC236}">
                <a16:creationId xmlns:a16="http://schemas.microsoft.com/office/drawing/2014/main" id="{7877A923-C2B3-4983-A8E4-CF7D0862DDF4}"/>
              </a:ext>
            </a:extLst>
          </p:cNvPr>
          <p:cNvPicPr>
            <a:picLocks noChangeAspect="1"/>
          </p:cNvPicPr>
          <p:nvPr/>
        </p:nvPicPr>
        <p:blipFill>
          <a:blip r:embed="rId2"/>
          <a:stretch>
            <a:fillRect/>
          </a:stretch>
        </p:blipFill>
        <p:spPr>
          <a:xfrm>
            <a:off x="3071664" y="2780928"/>
            <a:ext cx="5800725" cy="3200400"/>
          </a:xfrm>
          <a:prstGeom prst="rect">
            <a:avLst/>
          </a:prstGeom>
        </p:spPr>
      </p:pic>
      <p:sp>
        <p:nvSpPr>
          <p:cNvPr id="7" name="日期占位符 2">
            <a:extLst>
              <a:ext uri="{FF2B5EF4-FFF2-40B4-BE49-F238E27FC236}">
                <a16:creationId xmlns:a16="http://schemas.microsoft.com/office/drawing/2014/main" id="{A1899B12-A078-4DD5-9E2A-13C9BD9E9D24}"/>
              </a:ext>
            </a:extLst>
          </p:cNvPr>
          <p:cNvSpPr>
            <a:spLocks noGrp="1"/>
          </p:cNvSpPr>
          <p:nvPr>
            <p:ph type="dt" sz="half" idx="10"/>
          </p:nvPr>
        </p:nvSpPr>
        <p:spPr>
          <a:xfrm>
            <a:off x="335360" y="6448251"/>
            <a:ext cx="2844800" cy="365125"/>
          </a:xfrm>
        </p:spPr>
        <p:txBody>
          <a:bodyPr/>
          <a:lstStyle/>
          <a:p>
            <a:fld id="{97D0C212-7161-4C52-9319-4EBC86D2F962}" type="datetime1">
              <a:rPr lang="zh-CN" altLang="en-US" smtClean="0"/>
              <a:t>2024/9/23</a:t>
            </a:fld>
            <a:endParaRPr lang="zh-CN" altLang="en-US"/>
          </a:p>
        </p:txBody>
      </p:sp>
    </p:spTree>
    <p:extLst>
      <p:ext uri="{BB962C8B-B14F-4D97-AF65-F5344CB8AC3E}">
        <p14:creationId xmlns:p14="http://schemas.microsoft.com/office/powerpoint/2010/main" val="3403949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C0B6520-9A38-4283-9834-59C9215E2036}"/>
              </a:ext>
            </a:extLst>
          </p:cNvPr>
          <p:cNvSpPr>
            <a:spLocks noGrp="1"/>
          </p:cNvSpPr>
          <p:nvPr>
            <p:ph type="title"/>
          </p:nvPr>
        </p:nvSpPr>
        <p:spPr/>
        <p:txBody>
          <a:bodyPr>
            <a:normAutofit/>
          </a:bodyPr>
          <a:lstStyle/>
          <a:p>
            <a:r>
              <a:rPr lang="en-US" altLang="zh-CN" sz="2800" dirty="0"/>
              <a:t>Design progress of TWRR</a:t>
            </a:r>
            <a:endParaRPr lang="zh-CN" altLang="en-US" sz="2800" dirty="0"/>
          </a:p>
        </p:txBody>
      </p:sp>
      <p:sp>
        <p:nvSpPr>
          <p:cNvPr id="3" name="内容占位符 2">
            <a:extLst>
              <a:ext uri="{FF2B5EF4-FFF2-40B4-BE49-F238E27FC236}">
                <a16:creationId xmlns:a16="http://schemas.microsoft.com/office/drawing/2014/main" id="{BB851FD4-2DE0-4E0A-9DB6-1DC4B0972001}"/>
              </a:ext>
            </a:extLst>
          </p:cNvPr>
          <p:cNvSpPr>
            <a:spLocks noGrp="1"/>
          </p:cNvSpPr>
          <p:nvPr>
            <p:ph idx="1"/>
          </p:nvPr>
        </p:nvSpPr>
        <p:spPr>
          <a:xfrm>
            <a:off x="609600" y="1082015"/>
            <a:ext cx="11391056" cy="2376264"/>
          </a:xfrm>
        </p:spPr>
        <p:txBody>
          <a:bodyPr>
            <a:normAutofit/>
          </a:bodyPr>
          <a:lstStyle/>
          <a:p>
            <a:pPr algn="just"/>
            <a:r>
              <a:rPr lang="en-US" altLang="zh-CN" dirty="0"/>
              <a:t>The length of TWRR is 9.8m with an available design of  10dB directional coupler. Power gain is about 25 times.</a:t>
            </a:r>
          </a:p>
          <a:p>
            <a:pPr algn="just"/>
            <a:endParaRPr lang="en-US" altLang="zh-CN" dirty="0"/>
          </a:p>
        </p:txBody>
      </p:sp>
      <p:sp>
        <p:nvSpPr>
          <p:cNvPr id="4" name="灯片编号占位符 4">
            <a:extLst>
              <a:ext uri="{FF2B5EF4-FFF2-40B4-BE49-F238E27FC236}">
                <a16:creationId xmlns:a16="http://schemas.microsoft.com/office/drawing/2014/main" id="{2604119A-70A5-4E3C-A7EC-6C2897E96458}"/>
              </a:ext>
            </a:extLst>
          </p:cNvPr>
          <p:cNvSpPr>
            <a:spLocks noGrp="1"/>
          </p:cNvSpPr>
          <p:nvPr>
            <p:ph type="sldNum" sz="quarter" idx="12"/>
          </p:nvPr>
        </p:nvSpPr>
        <p:spPr>
          <a:xfrm>
            <a:off x="8737600" y="6448251"/>
            <a:ext cx="2844800" cy="365125"/>
          </a:xfrm>
        </p:spPr>
        <p:txBody>
          <a:bodyPr/>
          <a:lstStyle/>
          <a:p>
            <a:pPr algn="r"/>
            <a:fld id="{F15E9139-A00B-4B2A-98A6-095DC08F1345}" type="slidenum">
              <a:rPr lang="zh-CN" altLang="en-US" smtClean="0"/>
              <a:pPr algn="r"/>
              <a:t>37</a:t>
            </a:fld>
            <a:endParaRPr lang="zh-CN" altLang="en-US" dirty="0"/>
          </a:p>
        </p:txBody>
      </p:sp>
      <p:grpSp>
        <p:nvGrpSpPr>
          <p:cNvPr id="7" name="组合 6">
            <a:extLst>
              <a:ext uri="{FF2B5EF4-FFF2-40B4-BE49-F238E27FC236}">
                <a16:creationId xmlns:a16="http://schemas.microsoft.com/office/drawing/2014/main" id="{EE16E66D-3E12-4EDF-9FB3-DC39D816E6B0}"/>
              </a:ext>
            </a:extLst>
          </p:cNvPr>
          <p:cNvGrpSpPr/>
          <p:nvPr/>
        </p:nvGrpSpPr>
        <p:grpSpPr>
          <a:xfrm>
            <a:off x="1095139" y="2564904"/>
            <a:ext cx="5024755" cy="3167380"/>
            <a:chOff x="187" y="498"/>
            <a:chExt cx="7913" cy="4988"/>
          </a:xfrm>
        </p:grpSpPr>
        <p:pic>
          <p:nvPicPr>
            <p:cNvPr id="32" name="图片 31" descr="TWRR image">
              <a:extLst>
                <a:ext uri="{FF2B5EF4-FFF2-40B4-BE49-F238E27FC236}">
                  <a16:creationId xmlns:a16="http://schemas.microsoft.com/office/drawing/2014/main" id="{B1BF10DC-8862-4FED-805E-A73E38B0A391}"/>
                </a:ext>
              </a:extLst>
            </p:cNvPr>
            <p:cNvPicPr>
              <a:picLocks noChangeAspect="1"/>
            </p:cNvPicPr>
            <p:nvPr/>
          </p:nvPicPr>
          <p:blipFill>
            <a:blip r:embed="rId2"/>
            <a:stretch>
              <a:fillRect/>
            </a:stretch>
          </p:blipFill>
          <p:spPr>
            <a:xfrm>
              <a:off x="188" y="498"/>
              <a:ext cx="7912" cy="4669"/>
            </a:xfrm>
            <a:prstGeom prst="rect">
              <a:avLst/>
            </a:prstGeom>
          </p:spPr>
        </p:pic>
        <p:sp>
          <p:nvSpPr>
            <p:cNvPr id="9" name="文本框 8">
              <a:extLst>
                <a:ext uri="{FF2B5EF4-FFF2-40B4-BE49-F238E27FC236}">
                  <a16:creationId xmlns:a16="http://schemas.microsoft.com/office/drawing/2014/main" id="{0329D678-FDBE-48A2-ACBB-2A71CFC144E5}"/>
                </a:ext>
              </a:extLst>
            </p:cNvPr>
            <p:cNvSpPr txBox="1"/>
            <p:nvPr/>
          </p:nvSpPr>
          <p:spPr>
            <a:xfrm>
              <a:off x="5064" y="498"/>
              <a:ext cx="3035" cy="531"/>
            </a:xfrm>
            <a:prstGeom prst="rect">
              <a:avLst/>
            </a:prstGeom>
            <a:noFill/>
          </p:spPr>
          <p:txBody>
            <a:bodyPr wrap="square" rtlCol="0">
              <a:spAutoFit/>
            </a:bodyPr>
            <a:lstStyle/>
            <a:p>
              <a:r>
                <a:rPr lang="en-US" altLang="zh-CN" sz="1600"/>
                <a:t>Port1(RF input)</a:t>
              </a:r>
            </a:p>
          </p:txBody>
        </p:sp>
        <p:sp>
          <p:nvSpPr>
            <p:cNvPr id="11" name="文本框 10">
              <a:extLst>
                <a:ext uri="{FF2B5EF4-FFF2-40B4-BE49-F238E27FC236}">
                  <a16:creationId xmlns:a16="http://schemas.microsoft.com/office/drawing/2014/main" id="{AB9739D8-9BD0-4793-BBD1-4B8E4FCB65F4}"/>
                </a:ext>
              </a:extLst>
            </p:cNvPr>
            <p:cNvSpPr txBox="1"/>
            <p:nvPr/>
          </p:nvSpPr>
          <p:spPr>
            <a:xfrm>
              <a:off x="2626" y="498"/>
              <a:ext cx="3035" cy="531"/>
            </a:xfrm>
            <a:prstGeom prst="rect">
              <a:avLst/>
            </a:prstGeom>
            <a:noFill/>
          </p:spPr>
          <p:txBody>
            <a:bodyPr wrap="square" rtlCol="0">
              <a:spAutoFit/>
            </a:bodyPr>
            <a:lstStyle/>
            <a:p>
              <a:r>
                <a:rPr lang="en-US" altLang="zh-CN" sz="1600"/>
                <a:t>Port2(load)</a:t>
              </a:r>
            </a:p>
          </p:txBody>
        </p:sp>
        <p:sp>
          <p:nvSpPr>
            <p:cNvPr id="12" name="文本框 11">
              <a:extLst>
                <a:ext uri="{FF2B5EF4-FFF2-40B4-BE49-F238E27FC236}">
                  <a16:creationId xmlns:a16="http://schemas.microsoft.com/office/drawing/2014/main" id="{E82284AD-C475-47D6-B7BF-E26D419703AB}"/>
                </a:ext>
              </a:extLst>
            </p:cNvPr>
            <p:cNvSpPr txBox="1"/>
            <p:nvPr/>
          </p:nvSpPr>
          <p:spPr>
            <a:xfrm>
              <a:off x="187" y="3158"/>
              <a:ext cx="3035" cy="531"/>
            </a:xfrm>
            <a:prstGeom prst="rect">
              <a:avLst/>
            </a:prstGeom>
            <a:noFill/>
          </p:spPr>
          <p:txBody>
            <a:bodyPr wrap="square" rtlCol="0">
              <a:spAutoFit/>
            </a:bodyPr>
            <a:lstStyle/>
            <a:p>
              <a:r>
                <a:rPr lang="en-US" altLang="zh-CN" sz="1600"/>
                <a:t>Port3</a:t>
              </a:r>
            </a:p>
          </p:txBody>
        </p:sp>
        <p:sp>
          <p:nvSpPr>
            <p:cNvPr id="13" name="文本框 12">
              <a:extLst>
                <a:ext uri="{FF2B5EF4-FFF2-40B4-BE49-F238E27FC236}">
                  <a16:creationId xmlns:a16="http://schemas.microsoft.com/office/drawing/2014/main" id="{3F0D3324-4F7F-4CAA-AD2C-269548810380}"/>
                </a:ext>
              </a:extLst>
            </p:cNvPr>
            <p:cNvSpPr txBox="1"/>
            <p:nvPr/>
          </p:nvSpPr>
          <p:spPr>
            <a:xfrm>
              <a:off x="187" y="3504"/>
              <a:ext cx="3035" cy="531"/>
            </a:xfrm>
            <a:prstGeom prst="rect">
              <a:avLst/>
            </a:prstGeom>
            <a:noFill/>
          </p:spPr>
          <p:txBody>
            <a:bodyPr wrap="square" rtlCol="0">
              <a:spAutoFit/>
            </a:bodyPr>
            <a:lstStyle/>
            <a:p>
              <a:r>
                <a:rPr lang="en-US" altLang="zh-CN" sz="1600"/>
                <a:t>Port4</a:t>
              </a:r>
            </a:p>
          </p:txBody>
        </p:sp>
        <p:cxnSp>
          <p:nvCxnSpPr>
            <p:cNvPr id="14" name="直接箭头连接符 13">
              <a:extLst>
                <a:ext uri="{FF2B5EF4-FFF2-40B4-BE49-F238E27FC236}">
                  <a16:creationId xmlns:a16="http://schemas.microsoft.com/office/drawing/2014/main" id="{5AF9695C-33D5-4C29-8CD6-96D81BD238DF}"/>
                </a:ext>
              </a:extLst>
            </p:cNvPr>
            <p:cNvCxnSpPr/>
            <p:nvPr/>
          </p:nvCxnSpPr>
          <p:spPr>
            <a:xfrm>
              <a:off x="5299" y="1030"/>
              <a:ext cx="4" cy="580"/>
            </a:xfrm>
            <a:prstGeom prst="straightConnector1">
              <a:avLst/>
            </a:prstGeom>
            <a:ln>
              <a:solidFill>
                <a:srgbClr val="FF0000"/>
              </a:solidFill>
              <a:tailEnd type="arrow"/>
            </a:ln>
          </p:spPr>
          <p:style>
            <a:lnRef idx="2">
              <a:schemeClr val="accent1"/>
            </a:lnRef>
            <a:fillRef idx="0">
              <a:srgbClr val="FFFFFF"/>
            </a:fillRef>
            <a:effectRef idx="0">
              <a:srgbClr val="FFFFFF"/>
            </a:effectRef>
            <a:fontRef idx="minor">
              <a:schemeClr val="tx1"/>
            </a:fontRef>
          </p:style>
        </p:cxnSp>
        <p:cxnSp>
          <p:nvCxnSpPr>
            <p:cNvPr id="15" name="直接箭头连接符 14">
              <a:extLst>
                <a:ext uri="{FF2B5EF4-FFF2-40B4-BE49-F238E27FC236}">
                  <a16:creationId xmlns:a16="http://schemas.microsoft.com/office/drawing/2014/main" id="{4C27CC04-53B7-4E38-B42D-89E7115BE8B0}"/>
                </a:ext>
              </a:extLst>
            </p:cNvPr>
            <p:cNvCxnSpPr/>
            <p:nvPr/>
          </p:nvCxnSpPr>
          <p:spPr>
            <a:xfrm flipH="1" flipV="1">
              <a:off x="3856" y="1620"/>
              <a:ext cx="1358" cy="15"/>
            </a:xfrm>
            <a:prstGeom prst="straightConnector1">
              <a:avLst/>
            </a:prstGeom>
            <a:ln>
              <a:solidFill>
                <a:srgbClr val="FF0000"/>
              </a:solidFill>
              <a:tailEnd type="arrow"/>
            </a:ln>
          </p:spPr>
          <p:style>
            <a:lnRef idx="2">
              <a:schemeClr val="accent1"/>
            </a:lnRef>
            <a:fillRef idx="0">
              <a:srgbClr val="FFFFFF"/>
            </a:fillRef>
            <a:effectRef idx="0">
              <a:srgbClr val="FFFFFF"/>
            </a:effectRef>
            <a:fontRef idx="minor">
              <a:schemeClr val="tx1"/>
            </a:fontRef>
          </p:style>
        </p:cxnSp>
        <p:grpSp>
          <p:nvGrpSpPr>
            <p:cNvPr id="16" name="组合 15">
              <a:extLst>
                <a:ext uri="{FF2B5EF4-FFF2-40B4-BE49-F238E27FC236}">
                  <a16:creationId xmlns:a16="http://schemas.microsoft.com/office/drawing/2014/main" id="{165FB359-7253-48FD-BA0A-41CBFE0C0488}"/>
                </a:ext>
              </a:extLst>
            </p:cNvPr>
            <p:cNvGrpSpPr/>
            <p:nvPr/>
          </p:nvGrpSpPr>
          <p:grpSpPr>
            <a:xfrm>
              <a:off x="388" y="4942"/>
              <a:ext cx="3755" cy="531"/>
              <a:chOff x="538" y="4842"/>
              <a:chExt cx="3755" cy="531"/>
            </a:xfrm>
          </p:grpSpPr>
          <p:cxnSp>
            <p:nvCxnSpPr>
              <p:cNvPr id="30" name="直接箭头连接符 29">
                <a:extLst>
                  <a:ext uri="{FF2B5EF4-FFF2-40B4-BE49-F238E27FC236}">
                    <a16:creationId xmlns:a16="http://schemas.microsoft.com/office/drawing/2014/main" id="{80994535-FE81-4847-9184-CC66B3158D3A}"/>
                  </a:ext>
                </a:extLst>
              </p:cNvPr>
              <p:cNvCxnSpPr>
                <a:endCxn id="31" idx="1"/>
              </p:cNvCxnSpPr>
              <p:nvPr/>
            </p:nvCxnSpPr>
            <p:spPr>
              <a:xfrm flipV="1">
                <a:off x="538" y="5108"/>
                <a:ext cx="776" cy="7"/>
              </a:xfrm>
              <a:prstGeom prst="straightConnector1">
                <a:avLst/>
              </a:prstGeom>
              <a:ln>
                <a:solidFill>
                  <a:srgbClr val="FF0000"/>
                </a:solidFill>
                <a:tailEnd type="arrow"/>
              </a:ln>
            </p:spPr>
            <p:style>
              <a:lnRef idx="2">
                <a:schemeClr val="accent1"/>
              </a:lnRef>
              <a:fillRef idx="0">
                <a:srgbClr val="FFFFFF"/>
              </a:fillRef>
              <a:effectRef idx="0">
                <a:srgbClr val="FFFFFF"/>
              </a:effectRef>
              <a:fontRef idx="minor">
                <a:schemeClr val="tx1"/>
              </a:fontRef>
            </p:style>
          </p:cxnSp>
          <p:sp>
            <p:nvSpPr>
              <p:cNvPr id="31" name="文本框 30">
                <a:extLst>
                  <a:ext uri="{FF2B5EF4-FFF2-40B4-BE49-F238E27FC236}">
                    <a16:creationId xmlns:a16="http://schemas.microsoft.com/office/drawing/2014/main" id="{EABDF342-FEE7-443A-B012-A7AFB9D6D40F}"/>
                  </a:ext>
                </a:extLst>
              </p:cNvPr>
              <p:cNvSpPr txBox="1"/>
              <p:nvPr/>
            </p:nvSpPr>
            <p:spPr>
              <a:xfrm>
                <a:off x="1258" y="4842"/>
                <a:ext cx="3035" cy="531"/>
              </a:xfrm>
              <a:prstGeom prst="rect">
                <a:avLst/>
              </a:prstGeom>
              <a:noFill/>
            </p:spPr>
            <p:txBody>
              <a:bodyPr wrap="square" rtlCol="0">
                <a:spAutoFit/>
              </a:bodyPr>
              <a:lstStyle/>
              <a:p>
                <a:r>
                  <a:rPr lang="en-US" altLang="zh-CN" sz="1600" dirty="0"/>
                  <a:t>input RF wave</a:t>
                </a:r>
              </a:p>
            </p:txBody>
          </p:sp>
        </p:grpSp>
        <p:cxnSp>
          <p:nvCxnSpPr>
            <p:cNvPr id="17" name="直接箭头连接符 16">
              <a:extLst>
                <a:ext uri="{FF2B5EF4-FFF2-40B4-BE49-F238E27FC236}">
                  <a16:creationId xmlns:a16="http://schemas.microsoft.com/office/drawing/2014/main" id="{536F7788-8403-4F2B-A3AE-E5A3C97D607E}"/>
                </a:ext>
              </a:extLst>
            </p:cNvPr>
            <p:cNvCxnSpPr/>
            <p:nvPr/>
          </p:nvCxnSpPr>
          <p:spPr>
            <a:xfrm flipH="1" flipV="1">
              <a:off x="3826" y="1020"/>
              <a:ext cx="6" cy="560"/>
            </a:xfrm>
            <a:prstGeom prst="straightConnector1">
              <a:avLst/>
            </a:prstGeom>
            <a:ln>
              <a:solidFill>
                <a:srgbClr val="FF0000"/>
              </a:solidFill>
              <a:tailEnd type="arrow"/>
            </a:ln>
          </p:spPr>
          <p:style>
            <a:lnRef idx="2">
              <a:schemeClr val="accent1"/>
            </a:lnRef>
            <a:fillRef idx="0">
              <a:srgbClr val="FFFFFF"/>
            </a:fillRef>
            <a:effectRef idx="0">
              <a:srgbClr val="FFFFFF"/>
            </a:effectRef>
            <a:fontRef idx="minor">
              <a:schemeClr val="tx1"/>
            </a:fontRef>
          </p:style>
        </p:cxnSp>
        <p:sp>
          <p:nvSpPr>
            <p:cNvPr id="18" name="文本框 17">
              <a:extLst>
                <a:ext uri="{FF2B5EF4-FFF2-40B4-BE49-F238E27FC236}">
                  <a16:creationId xmlns:a16="http://schemas.microsoft.com/office/drawing/2014/main" id="{80B1C1EC-7621-4869-B724-651777517E8C}"/>
                </a:ext>
              </a:extLst>
            </p:cNvPr>
            <p:cNvSpPr txBox="1"/>
            <p:nvPr/>
          </p:nvSpPr>
          <p:spPr>
            <a:xfrm>
              <a:off x="3826" y="2418"/>
              <a:ext cx="3035" cy="531"/>
            </a:xfrm>
            <a:prstGeom prst="rect">
              <a:avLst/>
            </a:prstGeom>
            <a:noFill/>
          </p:spPr>
          <p:txBody>
            <a:bodyPr wrap="square" rtlCol="0">
              <a:spAutoFit/>
            </a:bodyPr>
            <a:lstStyle/>
            <a:p>
              <a:r>
                <a:rPr lang="en-US" altLang="zh-CN" sz="1600"/>
                <a:t>10dB DC</a:t>
              </a:r>
            </a:p>
          </p:txBody>
        </p:sp>
        <p:cxnSp>
          <p:nvCxnSpPr>
            <p:cNvPr id="19" name="直接箭头连接符 18">
              <a:extLst>
                <a:ext uri="{FF2B5EF4-FFF2-40B4-BE49-F238E27FC236}">
                  <a16:creationId xmlns:a16="http://schemas.microsoft.com/office/drawing/2014/main" id="{BDAB770E-9592-4C94-A5B9-BCA618AB05ED}"/>
                </a:ext>
              </a:extLst>
            </p:cNvPr>
            <p:cNvCxnSpPr/>
            <p:nvPr/>
          </p:nvCxnSpPr>
          <p:spPr>
            <a:xfrm>
              <a:off x="3389" y="3230"/>
              <a:ext cx="1585" cy="10"/>
            </a:xfrm>
            <a:prstGeom prst="straightConnector1">
              <a:avLst/>
            </a:prstGeom>
            <a:ln>
              <a:solidFill>
                <a:schemeClr val="tx1"/>
              </a:solidFill>
              <a:tailEnd type="arrow"/>
            </a:ln>
          </p:spPr>
          <p:style>
            <a:lnRef idx="2">
              <a:schemeClr val="accent1"/>
            </a:lnRef>
            <a:fillRef idx="0">
              <a:srgbClr val="FFFFFF"/>
            </a:fillRef>
            <a:effectRef idx="0">
              <a:srgbClr val="FFFFFF"/>
            </a:effectRef>
            <a:fontRef idx="minor">
              <a:schemeClr val="tx1"/>
            </a:fontRef>
          </p:style>
        </p:cxnSp>
        <p:cxnSp>
          <p:nvCxnSpPr>
            <p:cNvPr id="20" name="直接箭头连接符 19">
              <a:extLst>
                <a:ext uri="{FF2B5EF4-FFF2-40B4-BE49-F238E27FC236}">
                  <a16:creationId xmlns:a16="http://schemas.microsoft.com/office/drawing/2014/main" id="{319DE6B4-1FBF-4CA8-A688-4380EE5178D2}"/>
                </a:ext>
              </a:extLst>
            </p:cNvPr>
            <p:cNvCxnSpPr/>
            <p:nvPr/>
          </p:nvCxnSpPr>
          <p:spPr>
            <a:xfrm>
              <a:off x="6239" y="3490"/>
              <a:ext cx="10" cy="460"/>
            </a:xfrm>
            <a:prstGeom prst="straightConnector1">
              <a:avLst/>
            </a:prstGeom>
            <a:ln>
              <a:solidFill>
                <a:schemeClr val="tx1"/>
              </a:solidFill>
              <a:tailEnd type="arrow"/>
            </a:ln>
          </p:spPr>
          <p:style>
            <a:lnRef idx="2">
              <a:schemeClr val="accent1"/>
            </a:lnRef>
            <a:fillRef idx="0">
              <a:srgbClr val="FFFFFF"/>
            </a:fillRef>
            <a:effectRef idx="0">
              <a:srgbClr val="FFFFFF"/>
            </a:effectRef>
            <a:fontRef idx="minor">
              <a:schemeClr val="tx1"/>
            </a:fontRef>
          </p:style>
        </p:cxnSp>
        <p:cxnSp>
          <p:nvCxnSpPr>
            <p:cNvPr id="21" name="直接箭头连接符 20">
              <a:extLst>
                <a:ext uri="{FF2B5EF4-FFF2-40B4-BE49-F238E27FC236}">
                  <a16:creationId xmlns:a16="http://schemas.microsoft.com/office/drawing/2014/main" id="{67949A23-A3C7-40C7-B7E3-BE8D95C61CB5}"/>
                </a:ext>
              </a:extLst>
            </p:cNvPr>
            <p:cNvCxnSpPr/>
            <p:nvPr/>
          </p:nvCxnSpPr>
          <p:spPr>
            <a:xfrm flipH="1">
              <a:off x="3374" y="4125"/>
              <a:ext cx="1600" cy="0"/>
            </a:xfrm>
            <a:prstGeom prst="straightConnector1">
              <a:avLst/>
            </a:prstGeom>
            <a:ln>
              <a:solidFill>
                <a:schemeClr val="tx1"/>
              </a:solidFill>
              <a:tailEnd type="arrow"/>
            </a:ln>
          </p:spPr>
          <p:style>
            <a:lnRef idx="2">
              <a:schemeClr val="accent1"/>
            </a:lnRef>
            <a:fillRef idx="0">
              <a:srgbClr val="FFFFFF"/>
            </a:fillRef>
            <a:effectRef idx="0">
              <a:srgbClr val="FFFFFF"/>
            </a:effectRef>
            <a:fontRef idx="minor">
              <a:schemeClr val="tx1"/>
            </a:fontRef>
          </p:style>
        </p:cxnSp>
        <p:cxnSp>
          <p:nvCxnSpPr>
            <p:cNvPr id="22" name="直接箭头连接符 21">
              <a:extLst>
                <a:ext uri="{FF2B5EF4-FFF2-40B4-BE49-F238E27FC236}">
                  <a16:creationId xmlns:a16="http://schemas.microsoft.com/office/drawing/2014/main" id="{B6374851-FC25-4463-81AF-D6CA8FCBA7D8}"/>
                </a:ext>
              </a:extLst>
            </p:cNvPr>
            <p:cNvCxnSpPr/>
            <p:nvPr/>
          </p:nvCxnSpPr>
          <p:spPr>
            <a:xfrm flipH="1" flipV="1">
              <a:off x="1909" y="3420"/>
              <a:ext cx="10" cy="540"/>
            </a:xfrm>
            <a:prstGeom prst="straightConnector1">
              <a:avLst/>
            </a:prstGeom>
            <a:ln>
              <a:solidFill>
                <a:schemeClr val="tx1"/>
              </a:solidFill>
              <a:tailEnd type="arrow"/>
            </a:ln>
          </p:spPr>
          <p:style>
            <a:lnRef idx="2">
              <a:schemeClr val="accent1"/>
            </a:lnRef>
            <a:fillRef idx="0">
              <a:srgbClr val="FFFFFF"/>
            </a:fillRef>
            <a:effectRef idx="0">
              <a:srgbClr val="FFFFFF"/>
            </a:effectRef>
            <a:fontRef idx="minor">
              <a:schemeClr val="tx1"/>
            </a:fontRef>
          </p:style>
        </p:cxnSp>
        <p:cxnSp>
          <p:nvCxnSpPr>
            <p:cNvPr id="23" name="直接箭头连接符 22">
              <a:extLst>
                <a:ext uri="{FF2B5EF4-FFF2-40B4-BE49-F238E27FC236}">
                  <a16:creationId xmlns:a16="http://schemas.microsoft.com/office/drawing/2014/main" id="{78A2DF05-1C02-40B3-9E68-7547406445BB}"/>
                </a:ext>
              </a:extLst>
            </p:cNvPr>
            <p:cNvCxnSpPr/>
            <p:nvPr/>
          </p:nvCxnSpPr>
          <p:spPr>
            <a:xfrm flipH="1" flipV="1">
              <a:off x="3349" y="3490"/>
              <a:ext cx="1580" cy="10"/>
            </a:xfrm>
            <a:prstGeom prst="straightConnector1">
              <a:avLst/>
            </a:prstGeom>
            <a:ln>
              <a:solidFill>
                <a:schemeClr val="accent1"/>
              </a:solidFill>
              <a:tailEnd type="arrow"/>
            </a:ln>
          </p:spPr>
          <p:style>
            <a:lnRef idx="2">
              <a:schemeClr val="accent1"/>
            </a:lnRef>
            <a:fillRef idx="0">
              <a:srgbClr val="FFFFFF"/>
            </a:fillRef>
            <a:effectRef idx="0">
              <a:srgbClr val="FFFFFF"/>
            </a:effectRef>
            <a:fontRef idx="minor">
              <a:schemeClr val="tx1"/>
            </a:fontRef>
          </p:style>
        </p:cxnSp>
        <p:cxnSp>
          <p:nvCxnSpPr>
            <p:cNvPr id="24" name="直接箭头连接符 23">
              <a:extLst>
                <a:ext uri="{FF2B5EF4-FFF2-40B4-BE49-F238E27FC236}">
                  <a16:creationId xmlns:a16="http://schemas.microsoft.com/office/drawing/2014/main" id="{56CD9225-C5B6-4F2C-BB73-DD03560C1409}"/>
                </a:ext>
              </a:extLst>
            </p:cNvPr>
            <p:cNvCxnSpPr/>
            <p:nvPr/>
          </p:nvCxnSpPr>
          <p:spPr>
            <a:xfrm>
              <a:off x="2069" y="3440"/>
              <a:ext cx="0" cy="51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25" name="直接箭头连接符 24">
              <a:extLst>
                <a:ext uri="{FF2B5EF4-FFF2-40B4-BE49-F238E27FC236}">
                  <a16:creationId xmlns:a16="http://schemas.microsoft.com/office/drawing/2014/main" id="{52F70F65-859A-4546-89D2-CE4638DADC5F}"/>
                </a:ext>
              </a:extLst>
            </p:cNvPr>
            <p:cNvCxnSpPr/>
            <p:nvPr/>
          </p:nvCxnSpPr>
          <p:spPr>
            <a:xfrm>
              <a:off x="3399" y="3950"/>
              <a:ext cx="1580" cy="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cxnSp>
          <p:nvCxnSpPr>
            <p:cNvPr id="26" name="直接箭头连接符 25">
              <a:extLst>
                <a:ext uri="{FF2B5EF4-FFF2-40B4-BE49-F238E27FC236}">
                  <a16:creationId xmlns:a16="http://schemas.microsoft.com/office/drawing/2014/main" id="{E46C95C8-041C-43B7-8847-7359E24345FB}"/>
                </a:ext>
              </a:extLst>
            </p:cNvPr>
            <p:cNvCxnSpPr/>
            <p:nvPr/>
          </p:nvCxnSpPr>
          <p:spPr>
            <a:xfrm flipH="1" flipV="1">
              <a:off x="6059" y="3470"/>
              <a:ext cx="10" cy="490"/>
            </a:xfrm>
            <a:prstGeom prst="straightConnector1">
              <a:avLst/>
            </a:prstGeom>
            <a:ln>
              <a:tailEnd type="arrow"/>
            </a:ln>
          </p:spPr>
          <p:style>
            <a:lnRef idx="2">
              <a:schemeClr val="accent1"/>
            </a:lnRef>
            <a:fillRef idx="0">
              <a:srgbClr val="FFFFFF"/>
            </a:fillRef>
            <a:effectRef idx="0">
              <a:srgbClr val="FFFFFF"/>
            </a:effectRef>
            <a:fontRef idx="minor">
              <a:schemeClr val="tx1"/>
            </a:fontRef>
          </p:style>
        </p:cxnSp>
        <p:grpSp>
          <p:nvGrpSpPr>
            <p:cNvPr id="27" name="组合 26">
              <a:extLst>
                <a:ext uri="{FF2B5EF4-FFF2-40B4-BE49-F238E27FC236}">
                  <a16:creationId xmlns:a16="http://schemas.microsoft.com/office/drawing/2014/main" id="{A812B449-F8C5-44B6-93C9-DCA431DAE169}"/>
                </a:ext>
              </a:extLst>
            </p:cNvPr>
            <p:cNvGrpSpPr/>
            <p:nvPr/>
          </p:nvGrpSpPr>
          <p:grpSpPr>
            <a:xfrm>
              <a:off x="4083" y="4955"/>
              <a:ext cx="3786" cy="531"/>
              <a:chOff x="1048" y="4845"/>
              <a:chExt cx="3786" cy="531"/>
            </a:xfrm>
          </p:grpSpPr>
          <p:cxnSp>
            <p:nvCxnSpPr>
              <p:cNvPr id="28" name="直接箭头连接符 27">
                <a:extLst>
                  <a:ext uri="{FF2B5EF4-FFF2-40B4-BE49-F238E27FC236}">
                    <a16:creationId xmlns:a16="http://schemas.microsoft.com/office/drawing/2014/main" id="{ABEBD856-9A1B-4017-AD19-C7D4E28DA5FC}"/>
                  </a:ext>
                </a:extLst>
              </p:cNvPr>
              <p:cNvCxnSpPr>
                <a:endCxn id="29" idx="1"/>
              </p:cNvCxnSpPr>
              <p:nvPr/>
            </p:nvCxnSpPr>
            <p:spPr>
              <a:xfrm flipV="1">
                <a:off x="1048" y="5111"/>
                <a:ext cx="846" cy="7"/>
              </a:xfrm>
              <a:prstGeom prst="straightConnector1">
                <a:avLst/>
              </a:prstGeom>
              <a:ln>
                <a:solidFill>
                  <a:schemeClr val="accent1"/>
                </a:solidFill>
                <a:tailEnd type="arrow"/>
              </a:ln>
            </p:spPr>
            <p:style>
              <a:lnRef idx="2">
                <a:schemeClr val="accent1"/>
              </a:lnRef>
              <a:fillRef idx="0">
                <a:srgbClr val="FFFFFF"/>
              </a:fillRef>
              <a:effectRef idx="0">
                <a:srgbClr val="FFFFFF"/>
              </a:effectRef>
              <a:fontRef idx="minor">
                <a:schemeClr val="tx1"/>
              </a:fontRef>
            </p:style>
          </p:cxnSp>
          <p:sp>
            <p:nvSpPr>
              <p:cNvPr id="29" name="文本框 28">
                <a:extLst>
                  <a:ext uri="{FF2B5EF4-FFF2-40B4-BE49-F238E27FC236}">
                    <a16:creationId xmlns:a16="http://schemas.microsoft.com/office/drawing/2014/main" id="{A4D9306A-1229-48E1-8F97-E4CA6E5BCF92}"/>
                  </a:ext>
                </a:extLst>
              </p:cNvPr>
              <p:cNvSpPr txBox="1"/>
              <p:nvPr/>
            </p:nvSpPr>
            <p:spPr>
              <a:xfrm>
                <a:off x="1894" y="4845"/>
                <a:ext cx="2940" cy="531"/>
              </a:xfrm>
              <a:prstGeom prst="rect">
                <a:avLst/>
              </a:prstGeom>
              <a:noFill/>
            </p:spPr>
            <p:txBody>
              <a:bodyPr wrap="square" rtlCol="0">
                <a:spAutoFit/>
              </a:bodyPr>
              <a:lstStyle/>
              <a:p>
                <a:r>
                  <a:rPr lang="en-US" altLang="zh-CN" sz="1600" dirty="0"/>
                  <a:t>Fwd. RF wave</a:t>
                </a:r>
              </a:p>
            </p:txBody>
          </p:sp>
        </p:grpSp>
      </p:grpSp>
      <p:pic>
        <p:nvPicPr>
          <p:cNvPr id="34" name="图片 33" descr="MAIN DIR COUP">
            <a:extLst>
              <a:ext uri="{FF2B5EF4-FFF2-40B4-BE49-F238E27FC236}">
                <a16:creationId xmlns:a16="http://schemas.microsoft.com/office/drawing/2014/main" id="{CCA91E8B-6456-463F-AF54-C1BBDD78ABFF}"/>
              </a:ext>
            </a:extLst>
          </p:cNvPr>
          <p:cNvPicPr>
            <a:picLocks noChangeAspect="1"/>
          </p:cNvPicPr>
          <p:nvPr/>
        </p:nvPicPr>
        <p:blipFill>
          <a:blip r:embed="rId3"/>
          <a:stretch>
            <a:fillRect/>
          </a:stretch>
        </p:blipFill>
        <p:spPr>
          <a:xfrm>
            <a:off x="6856590" y="2623261"/>
            <a:ext cx="4279970" cy="3157051"/>
          </a:xfrm>
          <a:prstGeom prst="rect">
            <a:avLst/>
          </a:prstGeom>
        </p:spPr>
      </p:pic>
      <p:sp>
        <p:nvSpPr>
          <p:cNvPr id="5" name="矩形 4">
            <a:extLst>
              <a:ext uri="{FF2B5EF4-FFF2-40B4-BE49-F238E27FC236}">
                <a16:creationId xmlns:a16="http://schemas.microsoft.com/office/drawing/2014/main" id="{23ED9D2C-0096-4C62-9DE5-69E41320E971}"/>
              </a:ext>
            </a:extLst>
          </p:cNvPr>
          <p:cNvSpPr/>
          <p:nvPr/>
        </p:nvSpPr>
        <p:spPr>
          <a:xfrm>
            <a:off x="1343472" y="5837419"/>
            <a:ext cx="4753545" cy="369332"/>
          </a:xfrm>
          <a:prstGeom prst="rect">
            <a:avLst/>
          </a:prstGeom>
        </p:spPr>
        <p:txBody>
          <a:bodyPr wrap="none">
            <a:spAutoFit/>
          </a:bodyPr>
          <a:lstStyle/>
          <a:p>
            <a:r>
              <a:rPr lang="en-US" altLang="zh-CN">
                <a:latin typeface="Times New Roman" panose="02020603050405020304" charset="0"/>
                <a:cs typeface="Times New Roman" panose="02020603050405020304" charset="0"/>
                <a:sym typeface="+mn-ea"/>
              </a:rPr>
              <a:t>Model of P-band </a:t>
            </a:r>
            <a:r>
              <a:rPr lang="en-US" altLang="zh-CN">
                <a:latin typeface="Times New Roman" panose="02020603050405020304" charset="0"/>
                <a:ea typeface="微软雅黑" panose="020B0503020204020204" charset="-122"/>
                <a:cs typeface="Times New Roman" panose="02020603050405020304" charset="0"/>
                <a:sym typeface="+mn-ea"/>
              </a:rPr>
              <a:t>Travelling Wave Resonant Ring</a:t>
            </a:r>
            <a:endParaRPr lang="zh-CN" altLang="en-US" dirty="0"/>
          </a:p>
        </p:txBody>
      </p:sp>
      <p:sp>
        <p:nvSpPr>
          <p:cNvPr id="35" name="矩形 34">
            <a:extLst>
              <a:ext uri="{FF2B5EF4-FFF2-40B4-BE49-F238E27FC236}">
                <a16:creationId xmlns:a16="http://schemas.microsoft.com/office/drawing/2014/main" id="{AD80C366-06AD-49E9-B696-A75F70C22E9F}"/>
              </a:ext>
            </a:extLst>
          </p:cNvPr>
          <p:cNvSpPr/>
          <p:nvPr/>
        </p:nvSpPr>
        <p:spPr>
          <a:xfrm>
            <a:off x="7536160" y="5837419"/>
            <a:ext cx="3268844" cy="369332"/>
          </a:xfrm>
          <a:prstGeom prst="rect">
            <a:avLst/>
          </a:prstGeom>
        </p:spPr>
        <p:txBody>
          <a:bodyPr wrap="none">
            <a:spAutoFit/>
          </a:bodyPr>
          <a:lstStyle/>
          <a:p>
            <a:r>
              <a:rPr lang="en-US" altLang="zh-CN" dirty="0">
                <a:latin typeface="Times New Roman" panose="02020603050405020304" charset="0"/>
                <a:cs typeface="Times New Roman" panose="02020603050405020304" charset="0"/>
                <a:sym typeface="+mn-ea"/>
              </a:rPr>
              <a:t>Model of Main direction coupler</a:t>
            </a:r>
            <a:r>
              <a:rPr lang="en-US" altLang="zh-CN" dirty="0">
                <a:latin typeface="Times New Roman" panose="02020603050405020304" charset="0"/>
                <a:ea typeface="微软雅黑" panose="020B0503020204020204" charset="-122"/>
                <a:cs typeface="Times New Roman" panose="02020603050405020304" charset="0"/>
                <a:sym typeface="+mn-ea"/>
              </a:rPr>
              <a:t> </a:t>
            </a:r>
            <a:endParaRPr lang="zh-CN" altLang="en-US" dirty="0"/>
          </a:p>
        </p:txBody>
      </p:sp>
      <p:sp>
        <p:nvSpPr>
          <p:cNvPr id="33" name="日期占位符 2">
            <a:extLst>
              <a:ext uri="{FF2B5EF4-FFF2-40B4-BE49-F238E27FC236}">
                <a16:creationId xmlns:a16="http://schemas.microsoft.com/office/drawing/2014/main" id="{59F87048-3593-4C40-87EC-CD0806C84EE0}"/>
              </a:ext>
            </a:extLst>
          </p:cNvPr>
          <p:cNvSpPr>
            <a:spLocks noGrp="1"/>
          </p:cNvSpPr>
          <p:nvPr>
            <p:ph type="dt" sz="half" idx="10"/>
          </p:nvPr>
        </p:nvSpPr>
        <p:spPr>
          <a:xfrm>
            <a:off x="335360" y="6448251"/>
            <a:ext cx="2844800" cy="365125"/>
          </a:xfrm>
        </p:spPr>
        <p:txBody>
          <a:bodyPr/>
          <a:lstStyle/>
          <a:p>
            <a:fld id="{97D0C212-7161-4C52-9319-4EBC86D2F962}" type="datetime1">
              <a:rPr lang="zh-CN" altLang="en-US" smtClean="0"/>
              <a:t>2024/9/23</a:t>
            </a:fld>
            <a:endParaRPr lang="zh-CN" altLang="en-US"/>
          </a:p>
        </p:txBody>
      </p:sp>
    </p:spTree>
    <p:extLst>
      <p:ext uri="{BB962C8B-B14F-4D97-AF65-F5344CB8AC3E}">
        <p14:creationId xmlns:p14="http://schemas.microsoft.com/office/powerpoint/2010/main" val="26391279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38</a:t>
            </a:fld>
            <a:endParaRPr lang="zh-CN" altLang="en-US" dirty="0"/>
          </a:p>
        </p:txBody>
      </p:sp>
      <p:sp>
        <p:nvSpPr>
          <p:cNvPr id="7" name="标题 2"/>
          <p:cNvSpPr txBox="1">
            <a:spLocks/>
          </p:cNvSpPr>
          <p:nvPr/>
        </p:nvSpPr>
        <p:spPr>
          <a:xfrm>
            <a:off x="804627" y="3068960"/>
            <a:ext cx="10763325" cy="725470"/>
          </a:xfrm>
          <a:prstGeom prst="rect">
            <a:avLst/>
          </a:prstGeom>
        </p:spPr>
        <p:txBody>
          <a:bodyPr vert="horz" lIns="91440" tIns="45720" rIns="91440" bIns="45720" rtlCol="0" anchor="ctr">
            <a:noAutofit/>
          </a:bodyPr>
          <a:lstStyle>
            <a:lvl1pPr algn="l" defTabSz="914400" rtl="0" eaLnBrk="1" latinLnBrk="0" hangingPunct="1">
              <a:spcBef>
                <a:spcPct val="0"/>
              </a:spcBef>
              <a:buNone/>
              <a:defRPr sz="3000" b="1" kern="1200" baseline="0">
                <a:solidFill>
                  <a:srgbClr val="C0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algn="ctr"/>
            <a:r>
              <a:rPr lang="en-US" altLang="zh-CN" sz="4800" dirty="0"/>
              <a:t>RF power source for SC cavity horizontal test</a:t>
            </a:r>
          </a:p>
        </p:txBody>
      </p:sp>
    </p:spTree>
    <p:extLst>
      <p:ext uri="{BB962C8B-B14F-4D97-AF65-F5344CB8AC3E}">
        <p14:creationId xmlns:p14="http://schemas.microsoft.com/office/powerpoint/2010/main" val="401115059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91BA80-A526-430F-A879-52A2D4E1F37D}"/>
              </a:ext>
            </a:extLst>
          </p:cNvPr>
          <p:cNvSpPr>
            <a:spLocks noGrp="1"/>
          </p:cNvSpPr>
          <p:nvPr>
            <p:ph type="title"/>
          </p:nvPr>
        </p:nvSpPr>
        <p:spPr/>
        <p:txBody>
          <a:bodyPr>
            <a:normAutofit/>
          </a:bodyPr>
          <a:lstStyle/>
          <a:p>
            <a:r>
              <a:rPr lang="en-US" altLang="zh-CN" sz="2800" dirty="0"/>
              <a:t>LLRF system and power distribution</a:t>
            </a:r>
            <a:endParaRPr lang="zh-CN" altLang="en-US" sz="2800" b="1" dirty="0"/>
          </a:p>
        </p:txBody>
      </p:sp>
      <p:sp>
        <p:nvSpPr>
          <p:cNvPr id="3" name="内容占位符 2">
            <a:extLst>
              <a:ext uri="{FF2B5EF4-FFF2-40B4-BE49-F238E27FC236}">
                <a16:creationId xmlns:a16="http://schemas.microsoft.com/office/drawing/2014/main" id="{112459BD-0023-4317-8FAB-5D35258449AB}"/>
              </a:ext>
            </a:extLst>
          </p:cNvPr>
          <p:cNvSpPr>
            <a:spLocks noGrp="1"/>
          </p:cNvSpPr>
          <p:nvPr>
            <p:ph idx="1"/>
          </p:nvPr>
        </p:nvSpPr>
        <p:spPr>
          <a:xfrm>
            <a:off x="838200" y="1124744"/>
            <a:ext cx="11090448" cy="4351338"/>
          </a:xfrm>
        </p:spPr>
        <p:txBody>
          <a:bodyPr/>
          <a:lstStyle/>
          <a:p>
            <a:pPr algn="just"/>
            <a:r>
              <a:rPr lang="en-US" altLang="zh-CN" sz="2400" dirty="0"/>
              <a:t>Design consideration</a:t>
            </a:r>
            <a:r>
              <a:rPr lang="zh-CN" altLang="en-US" sz="2400" dirty="0"/>
              <a:t>：</a:t>
            </a:r>
          </a:p>
          <a:p>
            <a:pPr lvl="1" algn="just">
              <a:spcBef>
                <a:spcPts val="0"/>
              </a:spcBef>
            </a:pPr>
            <a:r>
              <a:rPr lang="en-US" altLang="zh-CN" sz="2000" dirty="0"/>
              <a:t>The LLRF system is designed for a 650 MHz 2-cell superconducting cavity with 6 cavities driven by a single klystron power source.  </a:t>
            </a:r>
          </a:p>
          <a:p>
            <a:pPr lvl="1" algn="just">
              <a:spcBef>
                <a:spcPts val="0"/>
              </a:spcBef>
            </a:pPr>
            <a:r>
              <a:rPr lang="en-US" altLang="zh-CN" sz="2000" dirty="0"/>
              <a:t>The system is based on a </a:t>
            </a:r>
            <a:r>
              <a:rPr lang="en-US" altLang="zh-CN" sz="2000" b="1" dirty="0" err="1">
                <a:solidFill>
                  <a:srgbClr val="C00000"/>
                </a:solidFill>
              </a:rPr>
              <a:t>MicroTCA</a:t>
            </a:r>
            <a:r>
              <a:rPr lang="en-US" altLang="zh-CN" sz="2000" b="1" dirty="0">
                <a:solidFill>
                  <a:srgbClr val="C00000"/>
                </a:solidFill>
              </a:rPr>
              <a:t> </a:t>
            </a:r>
            <a:r>
              <a:rPr lang="en-US" altLang="zh-CN" sz="2000" dirty="0"/>
              <a:t>platform and includes three control boards.  </a:t>
            </a:r>
          </a:p>
          <a:p>
            <a:pPr lvl="1" algn="just">
              <a:spcBef>
                <a:spcPts val="0"/>
              </a:spcBef>
            </a:pPr>
            <a:r>
              <a:rPr lang="en-US" altLang="zh-CN" sz="2000" dirty="0"/>
              <a:t>A vector-sum-based multi-cavity control algorithm is used to achieve synchronous control of the amplitude, phase, and frequency of the six cavities.</a:t>
            </a:r>
          </a:p>
        </p:txBody>
      </p:sp>
      <p:sp>
        <p:nvSpPr>
          <p:cNvPr id="9" name="灯片编号占位符 4">
            <a:extLst>
              <a:ext uri="{FF2B5EF4-FFF2-40B4-BE49-F238E27FC236}">
                <a16:creationId xmlns:a16="http://schemas.microsoft.com/office/drawing/2014/main" id="{30E71AAB-F90B-4AAA-A2C5-8C06C7ACE8AE}"/>
              </a:ext>
            </a:extLst>
          </p:cNvPr>
          <p:cNvSpPr>
            <a:spLocks noGrp="1"/>
          </p:cNvSpPr>
          <p:nvPr>
            <p:ph type="sldNum" sz="quarter" idx="12"/>
          </p:nvPr>
        </p:nvSpPr>
        <p:spPr>
          <a:xfrm>
            <a:off x="8737600" y="6448251"/>
            <a:ext cx="2844800" cy="365125"/>
          </a:xfrm>
        </p:spPr>
        <p:txBody>
          <a:bodyPr/>
          <a:lstStyle/>
          <a:p>
            <a:pPr algn="r"/>
            <a:fld id="{F15E9139-A00B-4B2A-98A6-095DC08F1345}" type="slidenum">
              <a:rPr lang="zh-CN" altLang="en-US" smtClean="0"/>
              <a:pPr algn="r"/>
              <a:t>39</a:t>
            </a:fld>
            <a:endParaRPr lang="zh-CN" altLang="en-US" dirty="0"/>
          </a:p>
        </p:txBody>
      </p:sp>
      <p:pic>
        <p:nvPicPr>
          <p:cNvPr id="10" name="图片 9">
            <a:extLst>
              <a:ext uri="{FF2B5EF4-FFF2-40B4-BE49-F238E27FC236}">
                <a16:creationId xmlns:a16="http://schemas.microsoft.com/office/drawing/2014/main" id="{2A1D7AFD-D37C-4605-B219-455B6695EEC1}"/>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79376" y="3501008"/>
            <a:ext cx="7538640" cy="2793762"/>
          </a:xfrm>
          <a:prstGeom prst="rect">
            <a:avLst/>
          </a:prstGeom>
        </p:spPr>
      </p:pic>
      <p:pic>
        <p:nvPicPr>
          <p:cNvPr id="6" name="图片 5">
            <a:extLst>
              <a:ext uri="{FF2B5EF4-FFF2-40B4-BE49-F238E27FC236}">
                <a16:creationId xmlns:a16="http://schemas.microsoft.com/office/drawing/2014/main" id="{17521B81-4AF6-4351-812F-4FAC7F99797C}"/>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341700" y="3429000"/>
            <a:ext cx="3473353" cy="2642325"/>
          </a:xfrm>
          <a:prstGeom prst="rect">
            <a:avLst/>
          </a:prstGeom>
        </p:spPr>
      </p:pic>
    </p:spTree>
    <p:extLst>
      <p:ext uri="{BB962C8B-B14F-4D97-AF65-F5344CB8AC3E}">
        <p14:creationId xmlns:p14="http://schemas.microsoft.com/office/powerpoint/2010/main" val="11108600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10972800" cy="774987"/>
          </a:xfrm>
        </p:spPr>
        <p:txBody>
          <a:bodyPr/>
          <a:lstStyle/>
          <a:p>
            <a:pPr algn="just"/>
            <a:r>
              <a:rPr lang="en-US" altLang="zh-CN" dirty="0">
                <a:latin typeface="Microsoft YaHei UI" panose="020B0503020204020204" pitchFamily="34" charset="-122"/>
                <a:ea typeface="Microsoft YaHei UI" panose="020B0503020204020204" pitchFamily="34" charset="-122"/>
              </a:rPr>
              <a:t>Requirement list:</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Design consideration for Collider RF sources</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4</a:t>
            </a:fld>
            <a:endParaRPr lang="zh-CN" altLang="en-US" dirty="0"/>
          </a:p>
        </p:txBody>
      </p:sp>
      <p:graphicFrame>
        <p:nvGraphicFramePr>
          <p:cNvPr id="7" name="表格 6"/>
          <p:cNvGraphicFramePr>
            <a:graphicFrameLocks noGrp="1"/>
          </p:cNvGraphicFramePr>
          <p:nvPr>
            <p:extLst>
              <p:ext uri="{D42A27DB-BD31-4B8C-83A1-F6EECF244321}">
                <p14:modId xmlns:p14="http://schemas.microsoft.com/office/powerpoint/2010/main" val="1389079854"/>
              </p:ext>
            </p:extLst>
          </p:nvPr>
        </p:nvGraphicFramePr>
        <p:xfrm>
          <a:off x="767408" y="2060848"/>
          <a:ext cx="11125669" cy="3317240"/>
        </p:xfrm>
        <a:graphic>
          <a:graphicData uri="http://schemas.openxmlformats.org/drawingml/2006/table">
            <a:tbl>
              <a:tblPr/>
              <a:tblGrid>
                <a:gridCol w="2830957">
                  <a:extLst>
                    <a:ext uri="{9D8B030D-6E8A-4147-A177-3AD203B41FA5}">
                      <a16:colId xmlns:a16="http://schemas.microsoft.com/office/drawing/2014/main" val="20000"/>
                    </a:ext>
                  </a:extLst>
                </a:gridCol>
                <a:gridCol w="720080">
                  <a:extLst>
                    <a:ext uri="{9D8B030D-6E8A-4147-A177-3AD203B41FA5}">
                      <a16:colId xmlns:a16="http://schemas.microsoft.com/office/drawing/2014/main" val="20001"/>
                    </a:ext>
                  </a:extLst>
                </a:gridCol>
                <a:gridCol w="7574632">
                  <a:extLst>
                    <a:ext uri="{9D8B030D-6E8A-4147-A177-3AD203B41FA5}">
                      <a16:colId xmlns:a16="http://schemas.microsoft.com/office/drawing/2014/main" val="20002"/>
                    </a:ext>
                  </a:extLst>
                </a:gridCol>
              </a:tblGrid>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Klystron</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650MHz/800kW</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PSM Power Supply</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130kV/16A and 60kV/22A</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184150">
                <a:tc>
                  <a:txBody>
                    <a:bodyPr/>
                    <a:lstStyle/>
                    <a:p>
                      <a:pPr algn="l" fontAlgn="ctr"/>
                      <a:r>
                        <a:rPr lang="en-US" sz="2400" b="0" i="0" u="none" strike="noStrike">
                          <a:solidFill>
                            <a:srgbClr val="000000"/>
                          </a:solidFill>
                          <a:effectLst/>
                          <a:latin typeface="Microsoft YaHei UI" panose="020B0503020204020204" pitchFamily="34" charset="-122"/>
                          <a:ea typeface="Microsoft YaHei UI" panose="020B0503020204020204" pitchFamily="34" charset="-122"/>
                        </a:rPr>
                        <a:t>Circulator</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650MHz/800kW</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184150">
                <a:tc>
                  <a:txBody>
                    <a:bodyPr/>
                    <a:lstStyle/>
                    <a:p>
                      <a:pPr algn="l" fontAlgn="ctr"/>
                      <a:r>
                        <a:rPr lang="en-US" sz="2400" b="0" i="0" u="none" strike="noStrike">
                          <a:solidFill>
                            <a:srgbClr val="000000"/>
                          </a:solidFill>
                          <a:effectLst/>
                          <a:latin typeface="Microsoft YaHei UI" panose="020B0503020204020204" pitchFamily="34" charset="-122"/>
                          <a:ea typeface="Microsoft YaHei UI" panose="020B0503020204020204" pitchFamily="34" charset="-122"/>
                        </a:rPr>
                        <a:t>Load</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650MHz/800kW</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184150">
                <a:tc>
                  <a:txBody>
                    <a:bodyPr/>
                    <a:lstStyle/>
                    <a:p>
                      <a:pPr algn="l" fontAlgn="ctr"/>
                      <a:r>
                        <a:rPr lang="en-US" sz="2400" b="0" i="0" u="none" strike="noStrike">
                          <a:solidFill>
                            <a:srgbClr val="000000"/>
                          </a:solidFill>
                          <a:effectLst/>
                          <a:latin typeface="Microsoft YaHei UI" panose="020B0503020204020204" pitchFamily="34" charset="-122"/>
                          <a:ea typeface="Microsoft YaHei UI" panose="020B0503020204020204" pitchFamily="34" charset="-122"/>
                        </a:rPr>
                        <a:t>Phase shift</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650MHz/800kW</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4"/>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Waveguide</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Power divider/directional</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coupler</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5"/>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LLRF</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Phase stabilization &lt;0.1 degree, </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a:t>
                      </a:r>
                    </a:p>
                    <a:p>
                      <a:pPr algn="l" fontAlgn="ct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Amplitude stabilization &lt;0.1% </a:t>
                      </a:r>
                      <a:endPar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Pre-amplifier</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650MHz/100W</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32532015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CE00F23-2CD9-4D21-91AD-0AEBDF177927}"/>
              </a:ext>
            </a:extLst>
          </p:cNvPr>
          <p:cNvSpPr>
            <a:spLocks noGrp="1"/>
          </p:cNvSpPr>
          <p:nvPr>
            <p:ph idx="1"/>
          </p:nvPr>
        </p:nvSpPr>
        <p:spPr>
          <a:xfrm>
            <a:off x="609600" y="1124744"/>
            <a:ext cx="10972800" cy="4840303"/>
          </a:xfrm>
        </p:spPr>
        <p:txBody>
          <a:bodyPr>
            <a:normAutofit fontScale="92500"/>
          </a:bodyPr>
          <a:lstStyle/>
          <a:p>
            <a:pPr algn="just"/>
            <a:r>
              <a:rPr lang="en-US" altLang="zh-CN" dirty="0"/>
              <a:t>Proposal preparation of RF power source for China’s 15</a:t>
            </a:r>
            <a:r>
              <a:rPr lang="en-US" altLang="zh-CN" baseline="30000" dirty="0"/>
              <a:t>th</a:t>
            </a:r>
            <a:r>
              <a:rPr lang="en-US" altLang="zh-CN" dirty="0"/>
              <a:t> five year plan.(</a:t>
            </a:r>
            <a:r>
              <a:rPr lang="en-US" altLang="zh-CN" b="1" dirty="0">
                <a:solidFill>
                  <a:srgbClr val="C00000"/>
                </a:solidFill>
              </a:rPr>
              <a:t>2025</a:t>
            </a:r>
            <a:r>
              <a:rPr lang="en-US" altLang="zh-CN" dirty="0"/>
              <a:t>) </a:t>
            </a:r>
          </a:p>
          <a:p>
            <a:pPr algn="just"/>
            <a:r>
              <a:rPr lang="en-US" altLang="zh-CN" dirty="0"/>
              <a:t>Mass production preparation for high efficiency klystron.(</a:t>
            </a:r>
            <a:r>
              <a:rPr lang="en-US" altLang="zh-CN" b="1" dirty="0">
                <a:solidFill>
                  <a:srgbClr val="C00000"/>
                </a:solidFill>
              </a:rPr>
              <a:t>2024-2025</a:t>
            </a:r>
            <a:r>
              <a:rPr lang="en-US" altLang="zh-CN" dirty="0"/>
              <a:t>)</a:t>
            </a:r>
          </a:p>
          <a:p>
            <a:pPr lvl="1" algn="just">
              <a:spcAft>
                <a:spcPts val="1200"/>
              </a:spcAft>
            </a:pPr>
            <a:r>
              <a:rPr lang="en-US" altLang="zh-CN" dirty="0"/>
              <a:t>P band klystron and C band klystron </a:t>
            </a:r>
          </a:p>
          <a:p>
            <a:pPr algn="just"/>
            <a:r>
              <a:rPr lang="en-US" altLang="zh-CN" dirty="0"/>
              <a:t>LLRF, klystron protection system and power distribution system will be implemented for horizontal test of superconducting cavity.(</a:t>
            </a:r>
            <a:r>
              <a:rPr lang="en-US" altLang="zh-CN" b="1" dirty="0">
                <a:solidFill>
                  <a:srgbClr val="C00000"/>
                </a:solidFill>
              </a:rPr>
              <a:t>2024-2025</a:t>
            </a:r>
            <a:r>
              <a:rPr lang="en-US" altLang="zh-CN" dirty="0"/>
              <a:t>)</a:t>
            </a:r>
          </a:p>
          <a:p>
            <a:pPr algn="just"/>
            <a:r>
              <a:rPr lang="en-US" altLang="zh-CN" dirty="0"/>
              <a:t>Development of energy recovery klystron and PPM klystron is for exploration of a much higher efficiency klystron.(</a:t>
            </a:r>
            <a:r>
              <a:rPr lang="en-US" altLang="zh-CN" b="1" dirty="0">
                <a:solidFill>
                  <a:srgbClr val="C00000"/>
                </a:solidFill>
              </a:rPr>
              <a:t>2024-2027</a:t>
            </a:r>
            <a:r>
              <a:rPr lang="en-US" altLang="zh-CN" dirty="0"/>
              <a:t>)</a:t>
            </a:r>
            <a:endParaRPr lang="zh-CN" altLang="en-US" dirty="0"/>
          </a:p>
        </p:txBody>
      </p:sp>
      <p:sp>
        <p:nvSpPr>
          <p:cNvPr id="3" name="灯片编号占位符 2">
            <a:extLst>
              <a:ext uri="{FF2B5EF4-FFF2-40B4-BE49-F238E27FC236}">
                <a16:creationId xmlns:a16="http://schemas.microsoft.com/office/drawing/2014/main" id="{9201FE84-0ECB-4CF8-AF90-18B34E4475D2}"/>
              </a:ext>
            </a:extLst>
          </p:cNvPr>
          <p:cNvSpPr>
            <a:spLocks noGrp="1"/>
          </p:cNvSpPr>
          <p:nvPr>
            <p:ph type="sldNum" sz="quarter" idx="12"/>
          </p:nvPr>
        </p:nvSpPr>
        <p:spPr/>
        <p:txBody>
          <a:bodyPr/>
          <a:lstStyle/>
          <a:p>
            <a:pPr algn="r"/>
            <a:fld id="{F15E9139-A00B-4B2A-98A6-095DC08F1345}" type="slidenum">
              <a:rPr lang="zh-CN" altLang="en-US" smtClean="0"/>
              <a:pPr algn="r"/>
              <a:t>40</a:t>
            </a:fld>
            <a:endParaRPr lang="zh-CN" altLang="en-US" dirty="0"/>
          </a:p>
        </p:txBody>
      </p:sp>
      <p:sp>
        <p:nvSpPr>
          <p:cNvPr id="4" name="标题 3">
            <a:extLst>
              <a:ext uri="{FF2B5EF4-FFF2-40B4-BE49-F238E27FC236}">
                <a16:creationId xmlns:a16="http://schemas.microsoft.com/office/drawing/2014/main" id="{971D9127-F533-407B-9A03-F02439E30FE1}"/>
              </a:ext>
            </a:extLst>
          </p:cNvPr>
          <p:cNvSpPr>
            <a:spLocks noGrp="1"/>
          </p:cNvSpPr>
          <p:nvPr>
            <p:ph type="title"/>
          </p:nvPr>
        </p:nvSpPr>
        <p:spPr/>
        <p:txBody>
          <a:bodyPr>
            <a:normAutofit/>
          </a:bodyPr>
          <a:lstStyle/>
          <a:p>
            <a:r>
              <a:rPr lang="en-US" altLang="zh-CN" sz="2800" dirty="0">
                <a:cs typeface="Arial" panose="020B0604020202020204" pitchFamily="34" charset="0"/>
              </a:rPr>
              <a:t>Key milestones from 2024-2027</a:t>
            </a:r>
            <a:endParaRPr lang="zh-CN" altLang="en-US" sz="2800" dirty="0"/>
          </a:p>
        </p:txBody>
      </p:sp>
      <p:sp>
        <p:nvSpPr>
          <p:cNvPr id="5" name="日期占位符 2">
            <a:extLst>
              <a:ext uri="{FF2B5EF4-FFF2-40B4-BE49-F238E27FC236}">
                <a16:creationId xmlns:a16="http://schemas.microsoft.com/office/drawing/2014/main" id="{71CA6DD6-C69F-407F-8E79-7DA89E32FCD6}"/>
              </a:ext>
            </a:extLst>
          </p:cNvPr>
          <p:cNvSpPr>
            <a:spLocks noGrp="1"/>
          </p:cNvSpPr>
          <p:nvPr>
            <p:ph type="dt" sz="half" idx="10"/>
          </p:nvPr>
        </p:nvSpPr>
        <p:spPr>
          <a:xfrm>
            <a:off x="335360" y="6448251"/>
            <a:ext cx="2844800" cy="365125"/>
          </a:xfrm>
        </p:spPr>
        <p:txBody>
          <a:bodyPr/>
          <a:lstStyle/>
          <a:p>
            <a:fld id="{97D0C212-7161-4C52-9319-4EBC86D2F962}" type="datetime1">
              <a:rPr lang="zh-CN" altLang="en-US" smtClean="0"/>
              <a:t>2024/9/23</a:t>
            </a:fld>
            <a:endParaRPr lang="zh-CN" altLang="en-US"/>
          </a:p>
        </p:txBody>
      </p:sp>
    </p:spTree>
    <p:extLst>
      <p:ext uri="{BB962C8B-B14F-4D97-AF65-F5344CB8AC3E}">
        <p14:creationId xmlns:p14="http://schemas.microsoft.com/office/powerpoint/2010/main" val="37464284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7BAE4DF6-A365-4CB1-8767-96012F93C1C4}"/>
              </a:ext>
            </a:extLst>
          </p:cNvPr>
          <p:cNvSpPr>
            <a:spLocks noGrp="1"/>
          </p:cNvSpPr>
          <p:nvPr>
            <p:ph idx="1"/>
          </p:nvPr>
        </p:nvSpPr>
        <p:spPr>
          <a:xfrm>
            <a:off x="609600" y="1124744"/>
            <a:ext cx="10972800" cy="4840303"/>
          </a:xfrm>
        </p:spPr>
        <p:txBody>
          <a:bodyPr>
            <a:normAutofit fontScale="77500" lnSpcReduction="20000"/>
          </a:bodyPr>
          <a:lstStyle/>
          <a:p>
            <a:pPr algn="just"/>
            <a:r>
              <a:rPr lang="en-US" altLang="zh-CN" dirty="0"/>
              <a:t>The high power test of high-efficiency klystron prototype has been successfully completed, achieving a continuous wave (CW) output of 803 kW and an efficiency of 78.5%. </a:t>
            </a:r>
          </a:p>
          <a:p>
            <a:pPr algn="just"/>
            <a:r>
              <a:rPr lang="en-US" altLang="zh-CN" dirty="0"/>
              <a:t>Mass production preparations are underway for high efficiency klystron and high power klystron.</a:t>
            </a:r>
          </a:p>
          <a:p>
            <a:pPr algn="just"/>
            <a:r>
              <a:rPr lang="en-US" altLang="zh-CN" dirty="0"/>
              <a:t>Processing and high-power test of the MBK will be conducted this year.</a:t>
            </a:r>
          </a:p>
          <a:p>
            <a:pPr algn="just"/>
            <a:r>
              <a:rPr lang="en-US" altLang="zh-CN" dirty="0"/>
              <a:t>Development of an energy recovery klystron based on both MBK and single-beam klystron technologies is progressing. </a:t>
            </a:r>
          </a:p>
          <a:p>
            <a:pPr algn="just"/>
            <a:r>
              <a:rPr lang="en-US" altLang="zh-CN" dirty="0"/>
              <a:t>Efforts are also being made in the development of P-band and C-band resonant rings.</a:t>
            </a:r>
          </a:p>
          <a:p>
            <a:pPr algn="just"/>
            <a:r>
              <a:rPr lang="en-US" altLang="zh-CN" dirty="0"/>
              <a:t>An auxiliary system for the horizontal test of superconducting cavities will encompass LLRF, klystron energy dissipation protection, power distribution and transmission systems.</a:t>
            </a:r>
            <a:endParaRPr lang="zh-CN" altLang="en-US" dirty="0"/>
          </a:p>
        </p:txBody>
      </p:sp>
      <p:sp>
        <p:nvSpPr>
          <p:cNvPr id="3" name="灯片编号占位符 2">
            <a:extLst>
              <a:ext uri="{FF2B5EF4-FFF2-40B4-BE49-F238E27FC236}">
                <a16:creationId xmlns:a16="http://schemas.microsoft.com/office/drawing/2014/main" id="{4C471644-D1ED-4DFE-8B19-DE4E385643B0}"/>
              </a:ext>
            </a:extLst>
          </p:cNvPr>
          <p:cNvSpPr>
            <a:spLocks noGrp="1"/>
          </p:cNvSpPr>
          <p:nvPr>
            <p:ph type="sldNum" sz="quarter" idx="12"/>
          </p:nvPr>
        </p:nvSpPr>
        <p:spPr/>
        <p:txBody>
          <a:bodyPr/>
          <a:lstStyle/>
          <a:p>
            <a:pPr algn="r"/>
            <a:fld id="{F15E9139-A00B-4B2A-98A6-095DC08F1345}" type="slidenum">
              <a:rPr lang="zh-CN" altLang="en-US" smtClean="0"/>
              <a:pPr algn="r"/>
              <a:t>41</a:t>
            </a:fld>
            <a:endParaRPr lang="zh-CN" altLang="en-US" dirty="0"/>
          </a:p>
        </p:txBody>
      </p:sp>
      <p:sp>
        <p:nvSpPr>
          <p:cNvPr id="4" name="标题 3">
            <a:extLst>
              <a:ext uri="{FF2B5EF4-FFF2-40B4-BE49-F238E27FC236}">
                <a16:creationId xmlns:a16="http://schemas.microsoft.com/office/drawing/2014/main" id="{0C479EED-ADEC-4757-9A33-3D36A0B0150D}"/>
              </a:ext>
            </a:extLst>
          </p:cNvPr>
          <p:cNvSpPr>
            <a:spLocks noGrp="1"/>
          </p:cNvSpPr>
          <p:nvPr>
            <p:ph type="title"/>
          </p:nvPr>
        </p:nvSpPr>
        <p:spPr/>
        <p:txBody>
          <a:bodyPr>
            <a:normAutofit/>
          </a:bodyPr>
          <a:lstStyle/>
          <a:p>
            <a:r>
              <a:rPr lang="en-US" altLang="zh-CN" sz="2800" dirty="0">
                <a:cs typeface="Arial" panose="020B0604020202020204" pitchFamily="34" charset="0"/>
              </a:rPr>
              <a:t>Conclusion</a:t>
            </a:r>
            <a:endParaRPr lang="zh-CN" altLang="en-US" sz="2800" dirty="0"/>
          </a:p>
        </p:txBody>
      </p:sp>
      <p:sp>
        <p:nvSpPr>
          <p:cNvPr id="5" name="日期占位符 2">
            <a:extLst>
              <a:ext uri="{FF2B5EF4-FFF2-40B4-BE49-F238E27FC236}">
                <a16:creationId xmlns:a16="http://schemas.microsoft.com/office/drawing/2014/main" id="{992EBF4B-A7B4-4E8A-AA76-B51DDB115BF4}"/>
              </a:ext>
            </a:extLst>
          </p:cNvPr>
          <p:cNvSpPr>
            <a:spLocks noGrp="1"/>
          </p:cNvSpPr>
          <p:nvPr>
            <p:ph type="dt" sz="half" idx="10"/>
          </p:nvPr>
        </p:nvSpPr>
        <p:spPr>
          <a:xfrm>
            <a:off x="335360" y="6448251"/>
            <a:ext cx="2844800" cy="365125"/>
          </a:xfrm>
        </p:spPr>
        <p:txBody>
          <a:bodyPr/>
          <a:lstStyle/>
          <a:p>
            <a:fld id="{97D0C212-7161-4C52-9319-4EBC86D2F962}" type="datetime1">
              <a:rPr lang="zh-CN" altLang="en-US" smtClean="0"/>
              <a:t>2024/9/23</a:t>
            </a:fld>
            <a:endParaRPr lang="zh-CN" altLang="en-US"/>
          </a:p>
        </p:txBody>
      </p:sp>
    </p:spTree>
    <p:extLst>
      <p:ext uri="{BB962C8B-B14F-4D97-AF65-F5344CB8AC3E}">
        <p14:creationId xmlns:p14="http://schemas.microsoft.com/office/powerpoint/2010/main" val="36963774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42</a:t>
            </a:fld>
            <a:endParaRPr lang="zh-CN" altLang="en-US" dirty="0"/>
          </a:p>
        </p:txBody>
      </p:sp>
      <p:sp>
        <p:nvSpPr>
          <p:cNvPr id="7" name="标题 1"/>
          <p:cNvSpPr txBox="1">
            <a:spLocks/>
          </p:cNvSpPr>
          <p:nvPr/>
        </p:nvSpPr>
        <p:spPr>
          <a:xfrm>
            <a:off x="2226468" y="2530483"/>
            <a:ext cx="7739064" cy="706078"/>
          </a:xfrm>
          <a:prstGeom prst="rect">
            <a:avLst/>
          </a:prstGeom>
        </p:spPr>
        <p:txBody>
          <a:bodyPr vert="horz" lIns="91440" tIns="45720" rIns="91440" bIns="45720" rtlCol="0" anchor="ctr">
            <a:normAutofit/>
          </a:bodyPr>
          <a:lstStyle>
            <a:lvl1pPr algn="l" defTabSz="914400" rtl="0" eaLnBrk="1" latinLnBrk="0" hangingPunct="1">
              <a:spcBef>
                <a:spcPct val="0"/>
              </a:spcBef>
              <a:buNone/>
              <a:defRPr sz="3000" b="1" kern="1200" baseline="0">
                <a:solidFill>
                  <a:srgbClr val="FF0000"/>
                </a:solidFill>
                <a:effectLst>
                  <a:outerShdw blurRad="38100" dist="38100" dir="2700000" algn="tl">
                    <a:srgbClr val="000000">
                      <a:alpha val="43137"/>
                    </a:srgbClr>
                  </a:outerShdw>
                </a:effectLst>
                <a:latin typeface="Arial Black" pitchFamily="34" charset="0"/>
                <a:ea typeface="微软雅黑" pitchFamily="34" charset="-122"/>
                <a:cs typeface="+mj-cs"/>
              </a:defRPr>
            </a:lvl1pPr>
          </a:lstStyle>
          <a:p>
            <a:pPr algn="ctr"/>
            <a:r>
              <a:rPr lang="en-US" altLang="zh-CN" sz="4000">
                <a:solidFill>
                  <a:srgbClr val="C00000"/>
                </a:solidFill>
              </a:rPr>
              <a:t>Thanks for your attention!</a:t>
            </a:r>
            <a:endParaRPr lang="zh-CN" altLang="en-US" sz="4000" dirty="0">
              <a:solidFill>
                <a:srgbClr val="C00000"/>
              </a:solidFill>
            </a:endParaRPr>
          </a:p>
        </p:txBody>
      </p:sp>
    </p:spTree>
    <p:extLst>
      <p:ext uri="{BB962C8B-B14F-4D97-AF65-F5344CB8AC3E}">
        <p14:creationId xmlns:p14="http://schemas.microsoft.com/office/powerpoint/2010/main" val="1036058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10972800" cy="774987"/>
          </a:xfrm>
        </p:spPr>
        <p:txBody>
          <a:bodyPr/>
          <a:lstStyle/>
          <a:p>
            <a:pPr algn="just"/>
            <a:r>
              <a:rPr lang="en-US" altLang="zh-CN" dirty="0">
                <a:latin typeface="Microsoft YaHei UI" panose="020B0503020204020204" pitchFamily="34" charset="-122"/>
                <a:ea typeface="Microsoft YaHei UI" panose="020B0503020204020204" pitchFamily="34" charset="-122"/>
              </a:rPr>
              <a:t>Requirement list:</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dirty="0"/>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Design consideration for Collider RF sources</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5</a:t>
            </a:fld>
            <a:endParaRPr lang="zh-CN" altLang="en-US" dirty="0"/>
          </a:p>
        </p:txBody>
      </p:sp>
      <p:graphicFrame>
        <p:nvGraphicFramePr>
          <p:cNvPr id="7" name="表格 6"/>
          <p:cNvGraphicFramePr>
            <a:graphicFrameLocks noGrp="1"/>
          </p:cNvGraphicFramePr>
          <p:nvPr>
            <p:extLst>
              <p:ext uri="{D42A27DB-BD31-4B8C-83A1-F6EECF244321}">
                <p14:modId xmlns:p14="http://schemas.microsoft.com/office/powerpoint/2010/main" val="3706899224"/>
              </p:ext>
            </p:extLst>
          </p:nvPr>
        </p:nvGraphicFramePr>
        <p:xfrm>
          <a:off x="767408" y="2060848"/>
          <a:ext cx="11125669" cy="3317240"/>
        </p:xfrm>
        <a:graphic>
          <a:graphicData uri="http://schemas.openxmlformats.org/drawingml/2006/table">
            <a:tbl>
              <a:tblPr/>
              <a:tblGrid>
                <a:gridCol w="2830957">
                  <a:extLst>
                    <a:ext uri="{9D8B030D-6E8A-4147-A177-3AD203B41FA5}">
                      <a16:colId xmlns:a16="http://schemas.microsoft.com/office/drawing/2014/main" val="20000"/>
                    </a:ext>
                  </a:extLst>
                </a:gridCol>
                <a:gridCol w="720080">
                  <a:extLst>
                    <a:ext uri="{9D8B030D-6E8A-4147-A177-3AD203B41FA5}">
                      <a16:colId xmlns:a16="http://schemas.microsoft.com/office/drawing/2014/main" val="20001"/>
                    </a:ext>
                  </a:extLst>
                </a:gridCol>
                <a:gridCol w="5047405">
                  <a:extLst>
                    <a:ext uri="{9D8B030D-6E8A-4147-A177-3AD203B41FA5}">
                      <a16:colId xmlns:a16="http://schemas.microsoft.com/office/drawing/2014/main" val="20002"/>
                    </a:ext>
                  </a:extLst>
                </a:gridCol>
                <a:gridCol w="2527227">
                  <a:extLst>
                    <a:ext uri="{9D8B030D-6E8A-4147-A177-3AD203B41FA5}">
                      <a16:colId xmlns:a16="http://schemas.microsoft.com/office/drawing/2014/main" val="20003"/>
                    </a:ext>
                  </a:extLst>
                </a:gridCol>
              </a:tblGrid>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Klystron</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650MHz/800kW</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Higher</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efficiency</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PSM Power Supply</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130kV/16A and 60kV/22A</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1"/>
                  </a:ext>
                </a:extLst>
              </a:tr>
              <a:tr h="184150">
                <a:tc>
                  <a:txBody>
                    <a:bodyPr/>
                    <a:lstStyle/>
                    <a:p>
                      <a:pPr algn="l" fontAlgn="ctr"/>
                      <a:r>
                        <a:rPr lang="en-US" sz="2400" b="0" i="0" u="none" strike="noStrike">
                          <a:solidFill>
                            <a:srgbClr val="000000"/>
                          </a:solidFill>
                          <a:effectLst/>
                          <a:latin typeface="Microsoft YaHei UI" panose="020B0503020204020204" pitchFamily="34" charset="-122"/>
                          <a:ea typeface="Microsoft YaHei UI" panose="020B0503020204020204" pitchFamily="34" charset="-122"/>
                        </a:rPr>
                        <a:t>Circulator</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650MHz/800kW</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184150">
                <a:tc>
                  <a:txBody>
                    <a:bodyPr/>
                    <a:lstStyle/>
                    <a:p>
                      <a:pPr algn="l" fontAlgn="ctr"/>
                      <a:r>
                        <a:rPr lang="en-US" sz="2400" b="0" i="0" u="none" strike="noStrike">
                          <a:solidFill>
                            <a:srgbClr val="000000"/>
                          </a:solidFill>
                          <a:effectLst/>
                          <a:latin typeface="Microsoft YaHei UI" panose="020B0503020204020204" pitchFamily="34" charset="-122"/>
                          <a:ea typeface="Microsoft YaHei UI" panose="020B0503020204020204" pitchFamily="34" charset="-122"/>
                        </a:rPr>
                        <a:t>Load</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650MHz/800kW</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184150">
                <a:tc>
                  <a:txBody>
                    <a:bodyPr/>
                    <a:lstStyle/>
                    <a:p>
                      <a:pPr algn="l" fontAlgn="ctr"/>
                      <a:r>
                        <a:rPr lang="en-US" sz="2400" b="0" i="0" u="none" strike="noStrike">
                          <a:solidFill>
                            <a:srgbClr val="000000"/>
                          </a:solidFill>
                          <a:effectLst/>
                          <a:latin typeface="Microsoft YaHei UI" panose="020B0503020204020204" pitchFamily="34" charset="-122"/>
                          <a:ea typeface="Microsoft YaHei UI" panose="020B0503020204020204" pitchFamily="34" charset="-122"/>
                        </a:rPr>
                        <a:t>Phase shift</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650MHz/800kW</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4"/>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Waveguide</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Power divider/directional</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coupler</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5"/>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LLRF</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Phase stabilization &lt;0.1 degree, </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a:t>
                      </a:r>
                    </a:p>
                    <a:p>
                      <a:pPr algn="l" fontAlgn="ct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Amplitude stabilization &lt;0.1% </a:t>
                      </a:r>
                      <a:endPar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Pre-amplifier</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650MHz/100W</a:t>
                      </a:r>
                    </a:p>
                  </a:txBody>
                  <a:tcPr marL="3175" marR="3175" marT="3175" marB="0" anchor="ctr">
                    <a:lnL w="635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12700" cap="flat" cmpd="sng" algn="ctr">
                      <a:solidFill>
                        <a:schemeClr val="tx1"/>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175258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335360" y="1439255"/>
            <a:ext cx="10972800" cy="774987"/>
          </a:xfrm>
        </p:spPr>
        <p:txBody>
          <a:bodyPr/>
          <a:lstStyle/>
          <a:p>
            <a:pPr algn="just"/>
            <a:r>
              <a:rPr lang="en-US" altLang="zh-CN" dirty="0">
                <a:latin typeface="Microsoft YaHei UI" panose="020B0503020204020204" pitchFamily="34" charset="-122"/>
                <a:ea typeface="Microsoft YaHei UI" panose="020B0503020204020204" pitchFamily="34" charset="-122"/>
              </a:rPr>
              <a:t>Cost consumption</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Design consideration for Collider RF sources</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6</a:t>
            </a:fld>
            <a:endParaRPr lang="zh-CN" altLang="en-US" dirty="0"/>
          </a:p>
        </p:txBody>
      </p:sp>
      <p:graphicFrame>
        <p:nvGraphicFramePr>
          <p:cNvPr id="8" name="图表 7"/>
          <p:cNvGraphicFramePr>
            <a:graphicFrameLocks/>
          </p:cNvGraphicFramePr>
          <p:nvPr>
            <p:extLst>
              <p:ext uri="{D42A27DB-BD31-4B8C-83A1-F6EECF244321}">
                <p14:modId xmlns:p14="http://schemas.microsoft.com/office/powerpoint/2010/main" val="453438938"/>
              </p:ext>
            </p:extLst>
          </p:nvPr>
        </p:nvGraphicFramePr>
        <p:xfrm>
          <a:off x="4889501" y="2132856"/>
          <a:ext cx="6446688" cy="2884487"/>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35"/>
          <p:cNvSpPr txBox="1">
            <a:spLocks noChangeArrowheads="1"/>
          </p:cNvSpPr>
          <p:nvPr/>
        </p:nvSpPr>
        <p:spPr bwMode="auto">
          <a:xfrm>
            <a:off x="5788746" y="1709216"/>
            <a:ext cx="49879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pPr algn="ctr"/>
            <a:r>
              <a:rPr lang="en-GB" altLang="zh-CN" sz="2000" dirty="0">
                <a:solidFill>
                  <a:srgbClr val="00B050"/>
                </a:solidFill>
              </a:rPr>
              <a:t>CEPC at 800 RMB/MWh and 6000 hours/year</a:t>
            </a:r>
          </a:p>
        </p:txBody>
      </p:sp>
      <p:sp>
        <p:nvSpPr>
          <p:cNvPr id="10" name="TextBox 40"/>
          <p:cNvSpPr txBox="1">
            <a:spLocks noChangeArrowheads="1"/>
          </p:cNvSpPr>
          <p:nvPr/>
        </p:nvSpPr>
        <p:spPr bwMode="auto">
          <a:xfrm rot="-5400000">
            <a:off x="3149526" y="3307034"/>
            <a:ext cx="32385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r>
              <a:rPr lang="en-GB" altLang="zh-CN" dirty="0">
                <a:solidFill>
                  <a:srgbClr val="00B050"/>
                </a:solidFill>
              </a:rPr>
              <a:t>Excessive electricity bill, M RMB</a:t>
            </a:r>
          </a:p>
        </p:txBody>
      </p:sp>
      <p:sp>
        <p:nvSpPr>
          <p:cNvPr id="11" name="TextBox 41"/>
          <p:cNvSpPr txBox="1">
            <a:spLocks noChangeArrowheads="1"/>
          </p:cNvSpPr>
          <p:nvPr/>
        </p:nvSpPr>
        <p:spPr bwMode="auto">
          <a:xfrm>
            <a:off x="10267083" y="2383458"/>
            <a:ext cx="7715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r>
              <a:rPr lang="en-GB" altLang="zh-CN" dirty="0">
                <a:solidFill>
                  <a:srgbClr val="00B050"/>
                </a:solidFill>
              </a:rPr>
              <a:t>1 year</a:t>
            </a:r>
          </a:p>
        </p:txBody>
      </p:sp>
      <p:sp>
        <p:nvSpPr>
          <p:cNvPr id="12" name="TextBox 42"/>
          <p:cNvSpPr txBox="1">
            <a:spLocks noChangeArrowheads="1"/>
          </p:cNvSpPr>
          <p:nvPr/>
        </p:nvSpPr>
        <p:spPr bwMode="auto">
          <a:xfrm>
            <a:off x="10284545" y="4910024"/>
            <a:ext cx="13573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r>
              <a:rPr lang="en-GB" altLang="zh-CN" dirty="0">
                <a:solidFill>
                  <a:srgbClr val="00B050"/>
                </a:solidFill>
              </a:rPr>
              <a:t>Efficiency, %</a:t>
            </a:r>
          </a:p>
        </p:txBody>
      </p:sp>
      <p:cxnSp>
        <p:nvCxnSpPr>
          <p:cNvPr id="13" name="直接连接符 12"/>
          <p:cNvCxnSpPr>
            <a:cxnSpLocks noChangeShapeType="1"/>
          </p:cNvCxnSpPr>
          <p:nvPr/>
        </p:nvCxnSpPr>
        <p:spPr bwMode="auto">
          <a:xfrm flipH="1" flipV="1">
            <a:off x="7445778" y="2373108"/>
            <a:ext cx="11113" cy="2406650"/>
          </a:xfrm>
          <a:prstGeom prst="line">
            <a:avLst/>
          </a:prstGeom>
          <a:noFill/>
          <a:ln w="19050" algn="ctr">
            <a:solidFill>
              <a:srgbClr val="00B050"/>
            </a:solidFill>
            <a:prstDash val="sys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十字星 13"/>
          <p:cNvSpPr>
            <a:spLocks noChangeArrowheads="1"/>
          </p:cNvSpPr>
          <p:nvPr/>
        </p:nvSpPr>
        <p:spPr bwMode="auto">
          <a:xfrm>
            <a:off x="7333154" y="3364781"/>
            <a:ext cx="228600" cy="228600"/>
          </a:xfrm>
          <a:prstGeom prst="star4">
            <a:avLst>
              <a:gd name="adj" fmla="val 12500"/>
            </a:avLst>
          </a:prstGeom>
          <a:solidFill>
            <a:schemeClr val="accent1"/>
          </a:solidFill>
          <a:ln w="9525" algn="ctr">
            <a:solidFill>
              <a:srgbClr val="00B05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pPr eaLnBrk="1" hangingPunct="1">
              <a:buFont typeface="Arial" charset="0"/>
              <a:buNone/>
            </a:pPr>
            <a:endParaRPr lang="zh-CN" altLang="en-US"/>
          </a:p>
        </p:txBody>
      </p:sp>
      <p:cxnSp>
        <p:nvCxnSpPr>
          <p:cNvPr id="15" name="直接连接符 14"/>
          <p:cNvCxnSpPr>
            <a:cxnSpLocks noChangeShapeType="1"/>
          </p:cNvCxnSpPr>
          <p:nvPr/>
        </p:nvCxnSpPr>
        <p:spPr bwMode="auto">
          <a:xfrm flipV="1">
            <a:off x="9004028" y="2861742"/>
            <a:ext cx="0" cy="1906587"/>
          </a:xfrm>
          <a:prstGeom prst="line">
            <a:avLst/>
          </a:prstGeom>
          <a:noFill/>
          <a:ln w="19050" algn="ctr">
            <a:solidFill>
              <a:srgbClr val="FFC000"/>
            </a:solidFill>
            <a:prstDash val="sysDash"/>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十字星 15"/>
          <p:cNvSpPr>
            <a:spLocks noChangeArrowheads="1"/>
          </p:cNvSpPr>
          <p:nvPr/>
        </p:nvSpPr>
        <p:spPr bwMode="auto">
          <a:xfrm>
            <a:off x="8891736" y="3632448"/>
            <a:ext cx="228600" cy="228600"/>
          </a:xfrm>
          <a:prstGeom prst="star4">
            <a:avLst>
              <a:gd name="adj" fmla="val 12500"/>
            </a:avLst>
          </a:prstGeom>
          <a:solidFill>
            <a:srgbClr val="FFC000"/>
          </a:solidFill>
          <a:ln w="9525" algn="ctr">
            <a:solidFill>
              <a:srgbClr val="00B050"/>
            </a:solidFill>
            <a:round/>
            <a:headEnd/>
            <a:tailEnd/>
          </a:ln>
        </p:spPr>
        <p:txBody>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pPr eaLnBrk="1" hangingPunct="1">
              <a:buFont typeface="Arial" charset="0"/>
              <a:buNone/>
            </a:pPr>
            <a:endParaRPr lang="zh-CN" altLang="en-US"/>
          </a:p>
        </p:txBody>
      </p:sp>
      <p:cxnSp>
        <p:nvCxnSpPr>
          <p:cNvPr id="17" name="直接连接符 16"/>
          <p:cNvCxnSpPr/>
          <p:nvPr/>
        </p:nvCxnSpPr>
        <p:spPr bwMode="auto">
          <a:xfrm flipH="1" flipV="1">
            <a:off x="9184725" y="2380729"/>
            <a:ext cx="0" cy="2409825"/>
          </a:xfrm>
          <a:prstGeom prst="line">
            <a:avLst/>
          </a:prstGeom>
          <a:solidFill>
            <a:schemeClr val="accent1"/>
          </a:solidFill>
          <a:ln w="19050" cap="flat" cmpd="sng" algn="ctr">
            <a:solidFill>
              <a:schemeClr val="accent2">
                <a:lumMod val="75000"/>
              </a:schemeClr>
            </a:solidFill>
            <a:prstDash val="sys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十字星 17"/>
          <p:cNvSpPr/>
          <p:nvPr/>
        </p:nvSpPr>
        <p:spPr bwMode="auto">
          <a:xfrm>
            <a:off x="9070425" y="3661841"/>
            <a:ext cx="228600" cy="228600"/>
          </a:xfrm>
          <a:prstGeom prst="star4">
            <a:avLst/>
          </a:prstGeom>
          <a:solidFill>
            <a:schemeClr val="accent2">
              <a:lumMod val="75000"/>
            </a:schemeClr>
          </a:solidFill>
          <a:ln w="9525" cap="flat" cmpd="sng" algn="ctr">
            <a:solidFill>
              <a:schemeClr val="accent2">
                <a:lumMod val="75000"/>
              </a:schemeClr>
            </a:solidFill>
            <a:prstDash val="solid"/>
            <a:round/>
            <a:headEnd type="none" w="med" len="med"/>
            <a:tailEnd type="none" w="med" len="med"/>
          </a:ln>
          <a:effectLst/>
          <a:extLst/>
        </p:spPr>
        <p:txBody>
          <a:bodyPr/>
          <a:lstStyle/>
          <a:p>
            <a:pPr eaLnBrk="1" hangingPunct="1">
              <a:buFont typeface="Arial" pitchFamily="34" charset="0"/>
              <a:buNone/>
              <a:defRPr/>
            </a:pPr>
            <a:endParaRPr lang="zh-CN" altLang="en-US"/>
          </a:p>
        </p:txBody>
      </p:sp>
      <p:cxnSp>
        <p:nvCxnSpPr>
          <p:cNvPr id="19" name="直接箭头连接符 18"/>
          <p:cNvCxnSpPr>
            <a:cxnSpLocks/>
          </p:cNvCxnSpPr>
          <p:nvPr/>
        </p:nvCxnSpPr>
        <p:spPr bwMode="auto">
          <a:xfrm>
            <a:off x="7445778" y="3180828"/>
            <a:ext cx="1558250" cy="0"/>
          </a:xfrm>
          <a:prstGeom prst="straightConnector1">
            <a:avLst/>
          </a:prstGeom>
          <a:solidFill>
            <a:schemeClr val="accent1"/>
          </a:solidFill>
          <a:ln w="9525" cap="flat" cmpd="sng" algn="ctr">
            <a:solidFill>
              <a:schemeClr val="accent5">
                <a:lumMod val="50000"/>
              </a:schemeClr>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48"/>
          <p:cNvSpPr txBox="1">
            <a:spLocks noChangeArrowheads="1"/>
          </p:cNvSpPr>
          <p:nvPr/>
        </p:nvSpPr>
        <p:spPr bwMode="auto">
          <a:xfrm>
            <a:off x="7608168" y="2861033"/>
            <a:ext cx="131709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pPr algn="ctr"/>
            <a:r>
              <a:rPr lang="en-GB" altLang="zh-CN" sz="1400" dirty="0"/>
              <a:t>76 M RMB</a:t>
            </a:r>
          </a:p>
        </p:txBody>
      </p:sp>
      <p:cxnSp>
        <p:nvCxnSpPr>
          <p:cNvPr id="21" name="直接箭头连接符 20"/>
          <p:cNvCxnSpPr>
            <a:cxnSpLocks/>
          </p:cNvCxnSpPr>
          <p:nvPr/>
        </p:nvCxnSpPr>
        <p:spPr bwMode="auto">
          <a:xfrm>
            <a:off x="7445778" y="2685528"/>
            <a:ext cx="1746568" cy="0"/>
          </a:xfrm>
          <a:prstGeom prst="straightConnector1">
            <a:avLst/>
          </a:prstGeom>
          <a:solidFill>
            <a:schemeClr val="accent1"/>
          </a:solidFill>
          <a:ln w="9525" cap="flat" cmpd="sng" algn="ctr">
            <a:solidFill>
              <a:schemeClr val="accent5">
                <a:lumMod val="50000"/>
              </a:schemeClr>
            </a:solidFill>
            <a:prstDash val="sysDash"/>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50"/>
          <p:cNvSpPr txBox="1">
            <a:spLocks noChangeArrowheads="1"/>
          </p:cNvSpPr>
          <p:nvPr/>
        </p:nvSpPr>
        <p:spPr bwMode="auto">
          <a:xfrm>
            <a:off x="7858982" y="2369394"/>
            <a:ext cx="96372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r>
              <a:rPr lang="en-GB" altLang="zh-CN" sz="1400" dirty="0"/>
              <a:t>84 M RMB</a:t>
            </a:r>
          </a:p>
        </p:txBody>
      </p:sp>
      <p:sp>
        <p:nvSpPr>
          <p:cNvPr id="23" name="TextBox 53"/>
          <p:cNvSpPr txBox="1">
            <a:spLocks noChangeArrowheads="1"/>
          </p:cNvSpPr>
          <p:nvPr/>
        </p:nvSpPr>
        <p:spPr bwMode="auto">
          <a:xfrm>
            <a:off x="635513" y="2132856"/>
            <a:ext cx="3823137"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pPr algn="just"/>
            <a:r>
              <a:rPr lang="en-GB" altLang="zh-CN" sz="2400" i="1" dirty="0">
                <a:latin typeface="Microsoft YaHei UI" panose="020B0503020204020204" pitchFamily="34" charset="-122"/>
                <a:ea typeface="Microsoft YaHei UI" panose="020B0503020204020204" pitchFamily="34" charset="-122"/>
                <a:cs typeface="Times New Roman" panose="02020603050405020304" pitchFamily="18" charset="0"/>
              </a:rPr>
              <a:t>Efficiency impact on operation cost </a:t>
            </a:r>
            <a:r>
              <a:rPr lang="en-GB" altLang="zh-CN" sz="2400" i="1" dirty="0">
                <a:solidFill>
                  <a:srgbClr val="7030A0"/>
                </a:solidFill>
                <a:latin typeface="Microsoft YaHei UI" panose="020B0503020204020204" pitchFamily="34" charset="-122"/>
                <a:ea typeface="Microsoft YaHei UI" panose="020B0503020204020204" pitchFamily="34" charset="-122"/>
                <a:cs typeface="Times New Roman" panose="02020603050405020304" pitchFamily="18" charset="0"/>
              </a:rPr>
              <a:t>(Only considering operation efficiency of klystrons)</a:t>
            </a:r>
          </a:p>
        </p:txBody>
      </p:sp>
      <p:sp>
        <p:nvSpPr>
          <p:cNvPr id="24" name="TextBox 54"/>
          <p:cNvSpPr txBox="1">
            <a:spLocks noChangeArrowheads="1"/>
          </p:cNvSpPr>
          <p:nvPr/>
        </p:nvSpPr>
        <p:spPr bwMode="auto">
          <a:xfrm>
            <a:off x="7081196" y="4897255"/>
            <a:ext cx="74917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pPr algn="ctr"/>
            <a:r>
              <a:rPr lang="en-GB" altLang="zh-CN" sz="1400" dirty="0">
                <a:solidFill>
                  <a:srgbClr val="00B050"/>
                </a:solidFill>
              </a:rPr>
              <a:t>PAST</a:t>
            </a:r>
          </a:p>
          <a:p>
            <a:pPr algn="ctr"/>
            <a:r>
              <a:rPr lang="en-GB" altLang="zh-CN" sz="1400" dirty="0">
                <a:solidFill>
                  <a:srgbClr val="00B050"/>
                </a:solidFill>
              </a:rPr>
              <a:t>1</a:t>
            </a:r>
            <a:r>
              <a:rPr lang="en-US" altLang="zh-CN" sz="1400" baseline="30000" dirty="0" err="1">
                <a:solidFill>
                  <a:srgbClr val="00B050"/>
                </a:solidFill>
              </a:rPr>
              <a:t>st</a:t>
            </a:r>
            <a:r>
              <a:rPr lang="en-US" altLang="zh-CN" sz="1400" dirty="0">
                <a:solidFill>
                  <a:srgbClr val="00B050"/>
                </a:solidFill>
              </a:rPr>
              <a:t> tube</a:t>
            </a:r>
          </a:p>
          <a:p>
            <a:pPr algn="ctr"/>
            <a:r>
              <a:rPr lang="en-US" altLang="zh-CN" sz="1400" dirty="0">
                <a:solidFill>
                  <a:srgbClr val="00B050"/>
                </a:solidFill>
              </a:rPr>
              <a:t>62%</a:t>
            </a:r>
            <a:endParaRPr lang="en-GB" altLang="zh-CN" sz="1400" dirty="0">
              <a:solidFill>
                <a:srgbClr val="00B050"/>
              </a:solidFill>
            </a:endParaRPr>
          </a:p>
        </p:txBody>
      </p:sp>
      <p:sp>
        <p:nvSpPr>
          <p:cNvPr id="25" name="TextBox 55"/>
          <p:cNvSpPr txBox="1">
            <a:spLocks noChangeArrowheads="1"/>
          </p:cNvSpPr>
          <p:nvPr/>
        </p:nvSpPr>
        <p:spPr bwMode="auto">
          <a:xfrm>
            <a:off x="8619370" y="4906422"/>
            <a:ext cx="78899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pPr algn="ctr"/>
            <a:r>
              <a:rPr lang="en-GB" altLang="zh-CN" sz="1400" dirty="0">
                <a:solidFill>
                  <a:srgbClr val="FFC000"/>
                </a:solidFill>
              </a:rPr>
              <a:t>NOW</a:t>
            </a:r>
          </a:p>
          <a:p>
            <a:pPr algn="ctr"/>
            <a:r>
              <a:rPr lang="en-GB" altLang="zh-CN" sz="1400" dirty="0">
                <a:solidFill>
                  <a:srgbClr val="FFC000"/>
                </a:solidFill>
              </a:rPr>
              <a:t>2</a:t>
            </a:r>
            <a:r>
              <a:rPr lang="en-US" altLang="zh-CN" sz="1400" baseline="30000" dirty="0" err="1">
                <a:solidFill>
                  <a:srgbClr val="FFC000"/>
                </a:solidFill>
              </a:rPr>
              <a:t>nd</a:t>
            </a:r>
            <a:r>
              <a:rPr lang="en-US" altLang="zh-CN" sz="1400" dirty="0">
                <a:solidFill>
                  <a:srgbClr val="FFC000"/>
                </a:solidFill>
              </a:rPr>
              <a:t> tube</a:t>
            </a:r>
          </a:p>
          <a:p>
            <a:pPr algn="ctr"/>
            <a:r>
              <a:rPr lang="en-US" altLang="zh-CN" sz="1400" dirty="0">
                <a:solidFill>
                  <a:srgbClr val="FFC000"/>
                </a:solidFill>
              </a:rPr>
              <a:t>78%</a:t>
            </a:r>
            <a:endParaRPr lang="en-GB" altLang="zh-CN" sz="1400" dirty="0">
              <a:solidFill>
                <a:srgbClr val="FFC000"/>
              </a:solidFill>
            </a:endParaRPr>
          </a:p>
        </p:txBody>
      </p:sp>
      <p:sp>
        <p:nvSpPr>
          <p:cNvPr id="26" name="TextBox 56"/>
          <p:cNvSpPr txBox="1">
            <a:spLocks noChangeArrowheads="1"/>
          </p:cNvSpPr>
          <p:nvPr/>
        </p:nvSpPr>
        <p:spPr bwMode="auto">
          <a:xfrm>
            <a:off x="8793981" y="5550722"/>
            <a:ext cx="806759"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pPr algn="ctr"/>
            <a:r>
              <a:rPr lang="en-GB" altLang="zh-CN" sz="1400" dirty="0">
                <a:solidFill>
                  <a:srgbClr val="7030A0"/>
                </a:solidFill>
              </a:rPr>
              <a:t>FUTURE</a:t>
            </a:r>
          </a:p>
          <a:p>
            <a:pPr algn="ctr"/>
            <a:r>
              <a:rPr lang="en-GB" altLang="zh-CN" sz="1400" dirty="0">
                <a:solidFill>
                  <a:srgbClr val="7030A0"/>
                </a:solidFill>
              </a:rPr>
              <a:t>3</a:t>
            </a:r>
            <a:r>
              <a:rPr lang="en-GB" altLang="zh-CN" sz="1400" baseline="30000" dirty="0">
                <a:solidFill>
                  <a:srgbClr val="7030A0"/>
                </a:solidFill>
              </a:rPr>
              <a:t>rd</a:t>
            </a:r>
            <a:r>
              <a:rPr lang="en-GB" altLang="zh-CN" sz="1400" dirty="0">
                <a:solidFill>
                  <a:srgbClr val="7030A0"/>
                </a:solidFill>
              </a:rPr>
              <a:t>  tube</a:t>
            </a:r>
          </a:p>
          <a:p>
            <a:pPr algn="ctr"/>
            <a:r>
              <a:rPr lang="en-GB" altLang="zh-CN" sz="1400" dirty="0">
                <a:solidFill>
                  <a:srgbClr val="7030A0"/>
                </a:solidFill>
              </a:rPr>
              <a:t>80%</a:t>
            </a:r>
          </a:p>
        </p:txBody>
      </p:sp>
      <p:sp>
        <p:nvSpPr>
          <p:cNvPr id="27" name="TextBox 47"/>
          <p:cNvSpPr txBox="1">
            <a:spLocks noChangeArrowheads="1"/>
          </p:cNvSpPr>
          <p:nvPr/>
        </p:nvSpPr>
        <p:spPr bwMode="auto">
          <a:xfrm>
            <a:off x="5361708" y="2347391"/>
            <a:ext cx="13493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b="1">
                <a:solidFill>
                  <a:schemeClr val="tx1"/>
                </a:solidFill>
                <a:latin typeface="Calibri" pitchFamily="34" charset="0"/>
                <a:ea typeface="宋体" pitchFamily="2" charset="-122"/>
              </a:defRPr>
            </a:lvl1pPr>
            <a:lvl2pPr marL="742950" indent="-285750">
              <a:defRPr b="1">
                <a:solidFill>
                  <a:schemeClr val="tx1"/>
                </a:solidFill>
                <a:latin typeface="Calibri" pitchFamily="34" charset="0"/>
                <a:ea typeface="宋体" pitchFamily="2" charset="-122"/>
              </a:defRPr>
            </a:lvl2pPr>
            <a:lvl3pPr marL="1143000" indent="-228600">
              <a:defRPr b="1">
                <a:solidFill>
                  <a:schemeClr val="tx1"/>
                </a:solidFill>
                <a:latin typeface="Calibri" pitchFamily="34" charset="0"/>
                <a:ea typeface="宋体" pitchFamily="2" charset="-122"/>
              </a:defRPr>
            </a:lvl3pPr>
            <a:lvl4pPr marL="1600200" indent="-228600">
              <a:defRPr b="1">
                <a:solidFill>
                  <a:schemeClr val="tx1"/>
                </a:solidFill>
                <a:latin typeface="Calibri" pitchFamily="34" charset="0"/>
                <a:ea typeface="宋体" pitchFamily="2" charset="-122"/>
              </a:defRPr>
            </a:lvl4pPr>
            <a:lvl5pPr marL="2057400" indent="-228600">
              <a:defRPr b="1">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b="1">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b="1">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b="1">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b="1">
                <a:solidFill>
                  <a:schemeClr val="tx1"/>
                </a:solidFill>
                <a:latin typeface="Calibri" pitchFamily="34" charset="0"/>
                <a:ea typeface="宋体" pitchFamily="2" charset="-122"/>
              </a:defRPr>
            </a:lvl9pPr>
          </a:lstStyle>
          <a:p>
            <a:r>
              <a:rPr lang="en-US" altLang="zh-CN" dirty="0"/>
              <a:t>Save Money</a:t>
            </a:r>
            <a:endParaRPr lang="zh-CN" altLang="en-US" dirty="0"/>
          </a:p>
        </p:txBody>
      </p:sp>
    </p:spTree>
    <p:extLst>
      <p:ext uri="{BB962C8B-B14F-4D97-AF65-F5344CB8AC3E}">
        <p14:creationId xmlns:p14="http://schemas.microsoft.com/office/powerpoint/2010/main" val="3650090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D2A4B25D-D61D-4056-BA06-88F45BD290FB}"/>
              </a:ext>
            </a:extLst>
          </p:cNvPr>
          <p:cNvSpPr>
            <a:spLocks noGrp="1"/>
          </p:cNvSpPr>
          <p:nvPr>
            <p:ph idx="1"/>
          </p:nvPr>
        </p:nvSpPr>
        <p:spPr>
          <a:xfrm>
            <a:off x="609600" y="1285861"/>
            <a:ext cx="5414392" cy="4840303"/>
          </a:xfrm>
        </p:spPr>
        <p:txBody>
          <a:bodyPr/>
          <a:lstStyle/>
          <a:p>
            <a:pPr algn="just"/>
            <a:r>
              <a:rPr lang="en-US" altLang="zh-CN" dirty="0"/>
              <a:t>Design consideration</a:t>
            </a:r>
          </a:p>
          <a:p>
            <a:pPr marL="457200" lvl="1" indent="0" algn="just">
              <a:buNone/>
            </a:pPr>
            <a:r>
              <a:rPr lang="en-US" altLang="zh-CN" dirty="0"/>
              <a:t>The Booster RF system consists of 1.3 GHz superconducting RF cavities. There are 12 cryo-modules for Higgs operation, each containing eight  9-cell superconducting cavities. These cavities need 96 set 1.3 GHz/25kW power sources. </a:t>
            </a:r>
          </a:p>
          <a:p>
            <a:endParaRPr lang="zh-CN" altLang="en-US" dirty="0"/>
          </a:p>
        </p:txBody>
      </p:sp>
      <p:sp>
        <p:nvSpPr>
          <p:cNvPr id="3" name="日期占位符 2">
            <a:extLst>
              <a:ext uri="{FF2B5EF4-FFF2-40B4-BE49-F238E27FC236}">
                <a16:creationId xmlns:a16="http://schemas.microsoft.com/office/drawing/2014/main" id="{8FF436CD-166C-43F4-9164-02161B6DC46B}"/>
              </a:ext>
            </a:extLst>
          </p:cNvPr>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灯片编号占位符 3">
            <a:extLst>
              <a:ext uri="{FF2B5EF4-FFF2-40B4-BE49-F238E27FC236}">
                <a16:creationId xmlns:a16="http://schemas.microsoft.com/office/drawing/2014/main" id="{2C250D99-4E8A-4BFB-966C-3357F4E8D02A}"/>
              </a:ext>
            </a:extLst>
          </p:cNvPr>
          <p:cNvSpPr>
            <a:spLocks noGrp="1"/>
          </p:cNvSpPr>
          <p:nvPr>
            <p:ph type="sldNum" sz="quarter" idx="12"/>
          </p:nvPr>
        </p:nvSpPr>
        <p:spPr/>
        <p:txBody>
          <a:bodyPr/>
          <a:lstStyle/>
          <a:p>
            <a:pPr algn="r"/>
            <a:fld id="{F15E9139-A00B-4B2A-98A6-095DC08F1345}" type="slidenum">
              <a:rPr lang="zh-CN" altLang="en-US" smtClean="0"/>
              <a:pPr algn="r"/>
              <a:t>7</a:t>
            </a:fld>
            <a:endParaRPr lang="zh-CN" altLang="en-US" dirty="0"/>
          </a:p>
        </p:txBody>
      </p:sp>
      <p:graphicFrame>
        <p:nvGraphicFramePr>
          <p:cNvPr id="6" name="表格 5">
            <a:extLst>
              <a:ext uri="{FF2B5EF4-FFF2-40B4-BE49-F238E27FC236}">
                <a16:creationId xmlns:a16="http://schemas.microsoft.com/office/drawing/2014/main" id="{021D67AE-D231-44BC-86F7-04C13A998E5C}"/>
              </a:ext>
            </a:extLst>
          </p:cNvPr>
          <p:cNvGraphicFramePr>
            <a:graphicFrameLocks noGrp="1"/>
          </p:cNvGraphicFramePr>
          <p:nvPr>
            <p:extLst>
              <p:ext uri="{D42A27DB-BD31-4B8C-83A1-F6EECF244321}">
                <p14:modId xmlns:p14="http://schemas.microsoft.com/office/powerpoint/2010/main" val="2304082853"/>
              </p:ext>
            </p:extLst>
          </p:nvPr>
        </p:nvGraphicFramePr>
        <p:xfrm>
          <a:off x="6200981" y="1124744"/>
          <a:ext cx="5799675" cy="4759105"/>
        </p:xfrm>
        <a:graphic>
          <a:graphicData uri="http://schemas.openxmlformats.org/drawingml/2006/table">
            <a:tbl>
              <a:tblPr/>
              <a:tblGrid>
                <a:gridCol w="2736083">
                  <a:extLst>
                    <a:ext uri="{9D8B030D-6E8A-4147-A177-3AD203B41FA5}">
                      <a16:colId xmlns:a16="http://schemas.microsoft.com/office/drawing/2014/main" val="20000"/>
                    </a:ext>
                  </a:extLst>
                </a:gridCol>
                <a:gridCol w="3063592">
                  <a:extLst>
                    <a:ext uri="{9D8B030D-6E8A-4147-A177-3AD203B41FA5}">
                      <a16:colId xmlns:a16="http://schemas.microsoft.com/office/drawing/2014/main" val="20001"/>
                    </a:ext>
                  </a:extLst>
                </a:gridCol>
              </a:tblGrid>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1"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Parameters</a:t>
                      </a:r>
                      <a:endParaRPr kumimoji="0" lang="zh-CN" altLang="zh-CN" sz="2400" b="1"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1"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Values</a:t>
                      </a:r>
                      <a:endParaRPr kumimoji="0" lang="zh-CN" altLang="zh-CN" sz="2400" b="1"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Frequency </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a:ln>
                            <a:noFill/>
                          </a:ln>
                          <a:solidFill>
                            <a:schemeClr val="tx1"/>
                          </a:solidFill>
                          <a:effectLst/>
                          <a:latin typeface="Times New Roman" pitchFamily="18" charset="0"/>
                          <a:ea typeface="MS Mincho" pitchFamily="49" charset="-128"/>
                          <a:cs typeface="Times New Roman" pitchFamily="18" charset="0"/>
                        </a:rPr>
                        <a:t>1.3 GHz</a:t>
                      </a:r>
                      <a:endParaRPr kumimoji="0" lang="zh-CN" altLang="zh-CN" sz="2400" b="0" i="0" u="none" strike="noStrike" cap="none" normalizeH="0" baseline="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Power </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25 kW</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Gain</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≥65 dB</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Bandwidth (1dB)</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 1 MHz</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Amplitude stability</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≤0.1% RMS</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a:ln>
                            <a:noFill/>
                          </a:ln>
                          <a:solidFill>
                            <a:schemeClr val="tx1"/>
                          </a:solidFill>
                          <a:effectLst/>
                          <a:latin typeface="Times New Roman" pitchFamily="18" charset="0"/>
                          <a:ea typeface="MS Mincho" pitchFamily="49" charset="-128"/>
                          <a:cs typeface="Times New Roman" pitchFamily="18" charset="0"/>
                        </a:rPr>
                        <a:t>Phase stability</a:t>
                      </a:r>
                      <a:endParaRPr kumimoji="0" lang="zh-CN" altLang="zh-CN" sz="2400" b="0" i="0" u="none" strike="noStrike" cap="none" normalizeH="0" baseline="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≤0.1°RMS</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Phase Variation</a:t>
                      </a:r>
                      <a:endParaRPr kumimoji="0" lang="zh-CN" altLang="zh-CN" sz="2400" b="0" i="0" u="none" strike="noStrike" cap="none" normalizeH="0" baseline="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≤10°</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Harmonic </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&lt; </a:t>
                      </a: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a:t>
                      </a:r>
                      <a:r>
                        <a:rPr kumimoji="0" lang="en-GB" altLang="zh-CN"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30 </a:t>
                      </a:r>
                      <a:r>
                        <a:rPr kumimoji="0" lang="en-GB" altLang="zh-CN" sz="2000" b="0" i="0" u="none" strike="noStrike" cap="none" normalizeH="0" baseline="0" dirty="0" err="1">
                          <a:ln>
                            <a:noFill/>
                          </a:ln>
                          <a:solidFill>
                            <a:schemeClr val="tx1"/>
                          </a:solidFill>
                          <a:effectLst/>
                          <a:latin typeface="Times New Roman" pitchFamily="18" charset="0"/>
                          <a:ea typeface="宋体" pitchFamily="2" charset="-122"/>
                          <a:cs typeface="Times New Roman" pitchFamily="18" charset="0"/>
                        </a:rPr>
                        <a:t>dBc</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a:ln>
                            <a:noFill/>
                          </a:ln>
                          <a:solidFill>
                            <a:schemeClr val="tx1"/>
                          </a:solidFill>
                          <a:effectLst/>
                          <a:latin typeface="Times New Roman" pitchFamily="18" charset="0"/>
                          <a:ea typeface="宋体" pitchFamily="2" charset="-122"/>
                          <a:cs typeface="Times New Roman" pitchFamily="18" charset="0"/>
                        </a:rPr>
                        <a:t>Spurious</a:t>
                      </a:r>
                      <a:endParaRPr kumimoji="0" lang="zh-CN" altLang="zh-CN" sz="2400" b="0" i="0" u="none" strike="noStrike" cap="none" normalizeH="0" baseline="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&lt; </a:t>
                      </a: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a:t>
                      </a:r>
                      <a:r>
                        <a:rPr kumimoji="0" lang="en-GB" altLang="zh-CN"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60 </a:t>
                      </a:r>
                      <a:r>
                        <a:rPr kumimoji="0" lang="en-GB" altLang="zh-CN" sz="2000" b="0" i="0" u="none" strike="noStrike" cap="none" normalizeH="0" baseline="0" dirty="0" err="1">
                          <a:ln>
                            <a:noFill/>
                          </a:ln>
                          <a:solidFill>
                            <a:schemeClr val="tx1"/>
                          </a:solidFill>
                          <a:effectLst/>
                          <a:latin typeface="Times New Roman" pitchFamily="18" charset="0"/>
                          <a:ea typeface="宋体" pitchFamily="2" charset="-122"/>
                          <a:cs typeface="Times New Roman" pitchFamily="18" charset="0"/>
                        </a:rPr>
                        <a:t>dBc</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9"/>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Efficiency</a:t>
                      </a: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 at 25kW</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≥45%</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0"/>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MTBF</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≥30000 h</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1"/>
                  </a:ext>
                </a:extLst>
              </a:tr>
              <a:tr h="366085">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Redundancy</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Font typeface="Arial" pitchFamily="34" charset="0"/>
                        <a:defRPr kumimoji="1" sz="2800">
                          <a:solidFill>
                            <a:schemeClr val="tx1"/>
                          </a:solidFill>
                          <a:latin typeface="Calibri" pitchFamily="34" charset="0"/>
                          <a:ea typeface="宋体" pitchFamily="2" charset="-122"/>
                        </a:defRPr>
                      </a:lvl1pPr>
                      <a:lvl2pPr marL="742950" indent="-285750">
                        <a:spcBef>
                          <a:spcPct val="20000"/>
                        </a:spcBef>
                        <a:buFont typeface="Arial" pitchFamily="34" charset="0"/>
                        <a:defRPr kumimoji="1" sz="2400">
                          <a:solidFill>
                            <a:schemeClr val="tx1"/>
                          </a:solidFill>
                          <a:latin typeface="Calibri" pitchFamily="34" charset="0"/>
                          <a:ea typeface="宋体" pitchFamily="2" charset="-122"/>
                        </a:defRPr>
                      </a:lvl2pPr>
                      <a:lvl3pPr marL="1143000" indent="-228600">
                        <a:spcBef>
                          <a:spcPct val="20000"/>
                        </a:spcBef>
                        <a:buFont typeface="Arial" pitchFamily="34" charset="0"/>
                        <a:defRPr kumimoji="1" sz="2000">
                          <a:solidFill>
                            <a:schemeClr val="tx1"/>
                          </a:solidFill>
                          <a:latin typeface="Calibri" pitchFamily="34" charset="0"/>
                          <a:ea typeface="宋体" pitchFamily="2" charset="-122"/>
                        </a:defRPr>
                      </a:lvl3pPr>
                      <a:lvl4pPr marL="1600200" indent="-228600">
                        <a:spcBef>
                          <a:spcPct val="20000"/>
                        </a:spcBef>
                        <a:buFont typeface="Arial" pitchFamily="34" charset="0"/>
                        <a:defRPr kumimoji="1">
                          <a:solidFill>
                            <a:schemeClr val="tx1"/>
                          </a:solidFill>
                          <a:latin typeface="Calibri" pitchFamily="34" charset="0"/>
                          <a:ea typeface="宋体" pitchFamily="2" charset="-122"/>
                        </a:defRPr>
                      </a:lvl4pPr>
                      <a:lvl5pPr marL="2057400" indent="-228600">
                        <a:spcBef>
                          <a:spcPct val="20000"/>
                        </a:spcBef>
                        <a:buFont typeface="Arial" pitchFamily="34" charset="0"/>
                        <a:defRPr kumimoji="1">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pitchFamily="34" charset="0"/>
                        <a:defRPr kumimoji="1">
                          <a:solidFill>
                            <a:schemeClr val="tx1"/>
                          </a:solidFill>
                          <a:latin typeface="Calibri" pitchFamily="34" charset="0"/>
                          <a:ea typeface="宋体" pitchFamily="2"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altLang="zh-CN" sz="2000" b="0" i="0" u="none" strike="noStrike" cap="none" normalizeH="0" baseline="0" dirty="0">
                          <a:ln>
                            <a:noFill/>
                          </a:ln>
                          <a:solidFill>
                            <a:schemeClr val="tx1"/>
                          </a:solidFill>
                          <a:effectLst/>
                          <a:latin typeface="Times New Roman" pitchFamily="18" charset="0"/>
                          <a:ea typeface="MS Mincho" pitchFamily="49" charset="-128"/>
                          <a:cs typeface="Times New Roman" pitchFamily="18" charset="0"/>
                        </a:rPr>
                        <a:t>1 power module failure</a:t>
                      </a:r>
                      <a:endParaRPr kumimoji="0" lang="zh-CN" altLang="zh-CN" sz="2400" b="0" i="0" u="none" strike="noStrike" cap="none" normalizeH="0" baseline="0" dirty="0">
                        <a:ln>
                          <a:noFill/>
                        </a:ln>
                        <a:solidFill>
                          <a:schemeClr val="tx1"/>
                        </a:solidFill>
                        <a:effectLst/>
                        <a:latin typeface="Times New Roman" pitchFamily="18" charset="0"/>
                        <a:ea typeface="MS Mincho" pitchFamily="49" charset="-128"/>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12"/>
                  </a:ext>
                </a:extLst>
              </a:tr>
            </a:tbl>
          </a:graphicData>
        </a:graphic>
      </p:graphicFrame>
      <p:sp>
        <p:nvSpPr>
          <p:cNvPr id="9" name="标题 3">
            <a:extLst>
              <a:ext uri="{FF2B5EF4-FFF2-40B4-BE49-F238E27FC236}">
                <a16:creationId xmlns:a16="http://schemas.microsoft.com/office/drawing/2014/main" id="{5F7C7A84-66C4-423B-BE5C-BA2A366E4FEF}"/>
              </a:ext>
            </a:extLst>
          </p:cNvPr>
          <p:cNvSpPr>
            <a:spLocks noGrp="1"/>
          </p:cNvSpPr>
          <p:nvPr>
            <p:ph type="title"/>
          </p:nvPr>
        </p:nvSpPr>
        <p:spPr>
          <a:xfrm>
            <a:off x="666712" y="142852"/>
            <a:ext cx="10763325" cy="725470"/>
          </a:xfrm>
        </p:spPr>
        <p:txBody>
          <a:bodyPr>
            <a:normAutofit/>
          </a:bodyPr>
          <a:lstStyle/>
          <a:p>
            <a:r>
              <a:rPr lang="en-US" altLang="zh-CN" sz="2800" dirty="0"/>
              <a:t>Design consideration for Booster RF sources</a:t>
            </a:r>
            <a:endParaRPr lang="zh-CN" altLang="en-US" sz="2800" dirty="0"/>
          </a:p>
        </p:txBody>
      </p:sp>
    </p:spTree>
    <p:extLst>
      <p:ext uri="{BB962C8B-B14F-4D97-AF65-F5344CB8AC3E}">
        <p14:creationId xmlns:p14="http://schemas.microsoft.com/office/powerpoint/2010/main" val="1333242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10972800" cy="774987"/>
          </a:xfrm>
        </p:spPr>
        <p:txBody>
          <a:bodyPr/>
          <a:lstStyle/>
          <a:p>
            <a:pPr algn="just"/>
            <a:r>
              <a:rPr lang="en-US" altLang="zh-CN" dirty="0">
                <a:latin typeface="Microsoft YaHei UI" panose="020B0503020204020204" pitchFamily="34" charset="-122"/>
                <a:ea typeface="Microsoft YaHei UI" panose="020B0503020204020204" pitchFamily="34" charset="-122"/>
              </a:rPr>
              <a:t>Requirement list:</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Design consideration for Booster RF sources</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8</a:t>
            </a:fld>
            <a:endParaRPr lang="zh-CN" altLang="en-US" dirty="0"/>
          </a:p>
        </p:txBody>
      </p:sp>
      <p:graphicFrame>
        <p:nvGraphicFramePr>
          <p:cNvPr id="7" name="表格 6"/>
          <p:cNvGraphicFramePr>
            <a:graphicFrameLocks noGrp="1"/>
          </p:cNvGraphicFramePr>
          <p:nvPr>
            <p:extLst>
              <p:ext uri="{D42A27DB-BD31-4B8C-83A1-F6EECF244321}">
                <p14:modId xmlns:p14="http://schemas.microsoft.com/office/powerpoint/2010/main" val="1274145798"/>
              </p:ext>
            </p:extLst>
          </p:nvPr>
        </p:nvGraphicFramePr>
        <p:xfrm>
          <a:off x="1127448" y="2060848"/>
          <a:ext cx="7056784" cy="2210435"/>
        </p:xfrm>
        <a:graphic>
          <a:graphicData uri="http://schemas.openxmlformats.org/drawingml/2006/table">
            <a:tbl>
              <a:tblPr/>
              <a:tblGrid>
                <a:gridCol w="1725803">
                  <a:extLst>
                    <a:ext uri="{9D8B030D-6E8A-4147-A177-3AD203B41FA5}">
                      <a16:colId xmlns:a16="http://schemas.microsoft.com/office/drawing/2014/main" val="20000"/>
                    </a:ext>
                  </a:extLst>
                </a:gridCol>
                <a:gridCol w="455612">
                  <a:extLst>
                    <a:ext uri="{9D8B030D-6E8A-4147-A177-3AD203B41FA5}">
                      <a16:colId xmlns:a16="http://schemas.microsoft.com/office/drawing/2014/main" val="20001"/>
                    </a:ext>
                  </a:extLst>
                </a:gridCol>
                <a:gridCol w="4875369">
                  <a:extLst>
                    <a:ext uri="{9D8B030D-6E8A-4147-A177-3AD203B41FA5}">
                      <a16:colId xmlns:a16="http://schemas.microsoft.com/office/drawing/2014/main" val="20002"/>
                    </a:ext>
                  </a:extLst>
                </a:gridCol>
              </a:tblGrid>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SSA</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1300MHz/25kW</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84150">
                <a:tc>
                  <a:txBody>
                    <a:bodyPr/>
                    <a:lstStyle/>
                    <a:p>
                      <a:pPr algn="l" fontAlgn="ctr"/>
                      <a:r>
                        <a:rPr lang="en-US" sz="2400" b="0" i="0" u="none" strike="noStrike">
                          <a:solidFill>
                            <a:srgbClr val="000000"/>
                          </a:solidFill>
                          <a:effectLst/>
                          <a:latin typeface="Microsoft YaHei UI" panose="020B0503020204020204" pitchFamily="34" charset="-122"/>
                          <a:ea typeface="Microsoft YaHei UI" panose="020B0503020204020204" pitchFamily="34" charset="-122"/>
                        </a:rPr>
                        <a:t>Circulator</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1300MHz/25kW</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301481">
                <a:tc>
                  <a:txBody>
                    <a:bodyPr/>
                    <a:lstStyle/>
                    <a:p>
                      <a:pPr algn="l" fontAlgn="ctr"/>
                      <a:r>
                        <a:rPr lang="en-US" sz="2400" b="0" i="0" u="none" strike="noStrike">
                          <a:solidFill>
                            <a:srgbClr val="000000"/>
                          </a:solidFill>
                          <a:effectLst/>
                          <a:latin typeface="Microsoft YaHei UI" panose="020B0503020204020204" pitchFamily="34" charset="-122"/>
                          <a:ea typeface="Microsoft YaHei UI" panose="020B0503020204020204" pitchFamily="34" charset="-122"/>
                        </a:rPr>
                        <a:t>Load</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1300MHz/25kW</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Waveguide</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Directional</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coupler</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5"/>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LLRF</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Phase stabilization &lt;0.1 degree, </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a:t>
                      </a:r>
                    </a:p>
                    <a:p>
                      <a:pPr algn="l" fontAlgn="ct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Amplitude stabilization &lt;0.1% </a:t>
                      </a:r>
                      <a:endPar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025351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p:cNvSpPr>
            <a:spLocks noGrp="1"/>
          </p:cNvSpPr>
          <p:nvPr>
            <p:ph idx="1"/>
          </p:nvPr>
        </p:nvSpPr>
        <p:spPr>
          <a:xfrm>
            <a:off x="609600" y="1285861"/>
            <a:ext cx="10972800" cy="774987"/>
          </a:xfrm>
        </p:spPr>
        <p:txBody>
          <a:bodyPr/>
          <a:lstStyle/>
          <a:p>
            <a:pPr algn="just"/>
            <a:r>
              <a:rPr lang="en-US" altLang="zh-CN" dirty="0">
                <a:latin typeface="Microsoft YaHei UI" panose="020B0503020204020204" pitchFamily="34" charset="-122"/>
                <a:ea typeface="Microsoft YaHei UI" panose="020B0503020204020204" pitchFamily="34" charset="-122"/>
              </a:rPr>
              <a:t>Requirement list:</a:t>
            </a:r>
          </a:p>
        </p:txBody>
      </p:sp>
      <p:sp>
        <p:nvSpPr>
          <p:cNvPr id="3" name="日期占位符 2"/>
          <p:cNvSpPr>
            <a:spLocks noGrp="1"/>
          </p:cNvSpPr>
          <p:nvPr>
            <p:ph type="dt" sz="half" idx="10"/>
          </p:nvPr>
        </p:nvSpPr>
        <p:spPr/>
        <p:txBody>
          <a:bodyPr/>
          <a:lstStyle/>
          <a:p>
            <a:fld id="{97D0C212-7161-4C52-9319-4EBC86D2F962}" type="datetime1">
              <a:rPr lang="zh-CN" altLang="en-US" smtClean="0"/>
              <a:t>2024/9/23</a:t>
            </a:fld>
            <a:endParaRPr lang="zh-CN" altLang="en-US"/>
          </a:p>
        </p:txBody>
      </p:sp>
      <p:sp>
        <p:nvSpPr>
          <p:cNvPr id="4" name="标题 3"/>
          <p:cNvSpPr>
            <a:spLocks noGrp="1"/>
          </p:cNvSpPr>
          <p:nvPr>
            <p:ph type="title"/>
          </p:nvPr>
        </p:nvSpPr>
        <p:spPr>
          <a:xfrm>
            <a:off x="666712" y="142852"/>
            <a:ext cx="10763325" cy="725470"/>
          </a:xfrm>
        </p:spPr>
        <p:txBody>
          <a:bodyPr>
            <a:normAutofit/>
          </a:bodyPr>
          <a:lstStyle/>
          <a:p>
            <a:r>
              <a:rPr lang="en-US" altLang="zh-CN" sz="2800" dirty="0"/>
              <a:t>Design consideration for Booster RF sources</a:t>
            </a:r>
            <a:endParaRPr lang="zh-CN" altLang="en-US" sz="2800" dirty="0"/>
          </a:p>
        </p:txBody>
      </p:sp>
      <p:sp>
        <p:nvSpPr>
          <p:cNvPr id="5" name="灯片编号占位符 4"/>
          <p:cNvSpPr>
            <a:spLocks noGrp="1"/>
          </p:cNvSpPr>
          <p:nvPr>
            <p:ph type="sldNum" sz="quarter" idx="12"/>
          </p:nvPr>
        </p:nvSpPr>
        <p:spPr/>
        <p:txBody>
          <a:bodyPr/>
          <a:lstStyle/>
          <a:p>
            <a:pPr algn="r"/>
            <a:fld id="{F15E9139-A00B-4B2A-98A6-095DC08F1345}" type="slidenum">
              <a:rPr lang="zh-CN" altLang="en-US" smtClean="0"/>
              <a:pPr algn="r"/>
              <a:t>9</a:t>
            </a:fld>
            <a:endParaRPr lang="zh-CN" altLang="en-US" dirty="0"/>
          </a:p>
        </p:txBody>
      </p:sp>
      <p:graphicFrame>
        <p:nvGraphicFramePr>
          <p:cNvPr id="7" name="表格 6"/>
          <p:cNvGraphicFramePr>
            <a:graphicFrameLocks noGrp="1"/>
          </p:cNvGraphicFramePr>
          <p:nvPr>
            <p:extLst>
              <p:ext uri="{D42A27DB-BD31-4B8C-83A1-F6EECF244321}">
                <p14:modId xmlns:p14="http://schemas.microsoft.com/office/powerpoint/2010/main" val="1416910644"/>
              </p:ext>
            </p:extLst>
          </p:nvPr>
        </p:nvGraphicFramePr>
        <p:xfrm>
          <a:off x="1127448" y="2060848"/>
          <a:ext cx="10102295" cy="2210435"/>
        </p:xfrm>
        <a:graphic>
          <a:graphicData uri="http://schemas.openxmlformats.org/drawingml/2006/table">
            <a:tbl>
              <a:tblPr/>
              <a:tblGrid>
                <a:gridCol w="1725803">
                  <a:extLst>
                    <a:ext uri="{9D8B030D-6E8A-4147-A177-3AD203B41FA5}">
                      <a16:colId xmlns:a16="http://schemas.microsoft.com/office/drawing/2014/main" val="20000"/>
                    </a:ext>
                  </a:extLst>
                </a:gridCol>
                <a:gridCol w="455612">
                  <a:extLst>
                    <a:ext uri="{9D8B030D-6E8A-4147-A177-3AD203B41FA5}">
                      <a16:colId xmlns:a16="http://schemas.microsoft.com/office/drawing/2014/main" val="20001"/>
                    </a:ext>
                  </a:extLst>
                </a:gridCol>
                <a:gridCol w="4720590">
                  <a:extLst>
                    <a:ext uri="{9D8B030D-6E8A-4147-A177-3AD203B41FA5}">
                      <a16:colId xmlns:a16="http://schemas.microsoft.com/office/drawing/2014/main" val="20002"/>
                    </a:ext>
                  </a:extLst>
                </a:gridCol>
                <a:gridCol w="3200290">
                  <a:extLst>
                    <a:ext uri="{9D8B030D-6E8A-4147-A177-3AD203B41FA5}">
                      <a16:colId xmlns:a16="http://schemas.microsoft.com/office/drawing/2014/main" val="4258918879"/>
                    </a:ext>
                  </a:extLst>
                </a:gridCol>
              </a:tblGrid>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SSA</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1300MHz/25kW</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0"/>
                  </a:ext>
                </a:extLst>
              </a:tr>
              <a:tr h="184150">
                <a:tc>
                  <a:txBody>
                    <a:bodyPr/>
                    <a:lstStyle/>
                    <a:p>
                      <a:pPr algn="l" fontAlgn="ctr"/>
                      <a:r>
                        <a:rPr lang="en-US" sz="2400" b="0" i="0" u="none" strike="noStrike">
                          <a:solidFill>
                            <a:srgbClr val="000000"/>
                          </a:solidFill>
                          <a:effectLst/>
                          <a:latin typeface="Microsoft YaHei UI" panose="020B0503020204020204" pitchFamily="34" charset="-122"/>
                          <a:ea typeface="Microsoft YaHei UI" panose="020B0503020204020204" pitchFamily="34" charset="-122"/>
                        </a:rPr>
                        <a:t>Circulator</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1300MHz/25kW</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2"/>
                  </a:ext>
                </a:extLst>
              </a:tr>
              <a:tr h="301481">
                <a:tc>
                  <a:txBody>
                    <a:bodyPr/>
                    <a:lstStyle/>
                    <a:p>
                      <a:pPr algn="l" fontAlgn="ctr"/>
                      <a:r>
                        <a:rPr lang="en-US" sz="2400" b="0" i="0" u="none" strike="noStrike">
                          <a:solidFill>
                            <a:srgbClr val="000000"/>
                          </a:solidFill>
                          <a:effectLst/>
                          <a:latin typeface="Microsoft YaHei UI" panose="020B0503020204020204" pitchFamily="34" charset="-122"/>
                          <a:ea typeface="Microsoft YaHei UI" panose="020B0503020204020204" pitchFamily="34" charset="-122"/>
                        </a:rPr>
                        <a:t>Load</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1300MHz/25kW</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Waveguide</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Directional</a:t>
                      </a:r>
                      <a:r>
                        <a:rPr lang="en-US"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coupler</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5"/>
                  </a:ext>
                </a:extLst>
              </a:tr>
              <a:tr h="184150">
                <a:tc>
                  <a:txBody>
                    <a:bodyPr/>
                    <a:lstStyle/>
                    <a:p>
                      <a:pPr algn="l" fontAlgn="ctr"/>
                      <a:r>
                        <a:rPr lang="en-US" sz="2400" b="0" i="0" u="none" strike="noStrike" dirty="0">
                          <a:solidFill>
                            <a:srgbClr val="000000"/>
                          </a:solidFill>
                          <a:effectLst/>
                          <a:latin typeface="Microsoft YaHei UI" panose="020B0503020204020204" pitchFamily="34" charset="-122"/>
                          <a:ea typeface="Microsoft YaHei UI" panose="020B0503020204020204" pitchFamily="34" charset="-122"/>
                        </a:rPr>
                        <a:t>LLRF</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96</a:t>
                      </a: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ct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Phase stabilization &lt;0.1 degree, </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a:t>
                      </a:r>
                    </a:p>
                    <a:p>
                      <a:pPr algn="l" fontAlgn="ct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Amplitude stabilization &lt;0.1% </a:t>
                      </a:r>
                      <a:endPar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rPr>
                        <a:t>Mature</a:t>
                      </a:r>
                      <a:r>
                        <a:rPr lang="en-US" altLang="zh-CN" sz="2400" b="0" i="0" u="none" strike="noStrike" baseline="0" dirty="0">
                          <a:solidFill>
                            <a:srgbClr val="000000"/>
                          </a:solidFill>
                          <a:effectLst/>
                          <a:latin typeface="Microsoft YaHei UI" panose="020B0503020204020204" pitchFamily="34" charset="-122"/>
                          <a:ea typeface="Microsoft YaHei UI" panose="020B0503020204020204" pitchFamily="34" charset="-122"/>
                        </a:rPr>
                        <a:t> product</a:t>
                      </a:r>
                      <a:endParaRPr lang="en-US" altLang="zh-CN" sz="2400" b="0" i="0" u="none" strike="noStrike" dirty="0">
                        <a:solidFill>
                          <a:srgbClr val="000000"/>
                        </a:solidFill>
                        <a:effectLst/>
                        <a:latin typeface="Microsoft YaHei UI" panose="020B0503020204020204" pitchFamily="34" charset="-122"/>
                        <a:ea typeface="Microsoft YaHei UI" panose="020B0503020204020204" pitchFamily="34" charset="-122"/>
                      </a:endParaRPr>
                    </a:p>
                  </a:txBody>
                  <a:tcPr marL="3175" marR="3175" marT="317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8378721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ABLE_ENDDRAG_ORIGIN_RECT" val="264*193"/>
  <p:tag name="TABLE_ENDDRAG_RECT" val="120*121*264*193"/>
</p:tagLst>
</file>

<file path=ppt/tags/tag2.xml><?xml version="1.0" encoding="utf-8"?>
<p:tagLst xmlns:a="http://schemas.openxmlformats.org/drawingml/2006/main" xmlns:r="http://schemas.openxmlformats.org/officeDocument/2006/relationships" xmlns:p="http://schemas.openxmlformats.org/presentationml/2006/main">
  <p:tag name="TABLE_ENDDRAG_ORIGIN_RECT" val="291*279"/>
  <p:tag name="TABLE_ENDDRAG_RECT" val="447*150*291*279"/>
</p:tagLst>
</file>

<file path=ppt/tags/tag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5.xml><?xml version="1.0" encoding="utf-8"?>
<p:tagLst xmlns:a="http://schemas.openxmlformats.org/drawingml/2006/main" xmlns:r="http://schemas.openxmlformats.org/officeDocument/2006/relationships" xmlns:p="http://schemas.openxmlformats.org/presentationml/2006/main">
  <p:tag name="TABLE_ENDDRAG_ORIGIN_RECT" val="500*318"/>
  <p:tag name="TABLE_ENDDRAG_RECT" val="200*115*500*31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38573</TotalTime>
  <Words>2337</Words>
  <Application>Microsoft Office PowerPoint</Application>
  <PresentationFormat>宽屏</PresentationFormat>
  <Paragraphs>616</Paragraphs>
  <Slides>42</Slides>
  <Notes>2</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42</vt:i4>
      </vt:variant>
    </vt:vector>
  </HeadingPairs>
  <TitlesOfParts>
    <vt:vector size="53" baseType="lpstr">
      <vt:lpstr>Microsoft YaHei UI</vt:lpstr>
      <vt:lpstr>MS Mincho</vt:lpstr>
      <vt:lpstr>等线</vt:lpstr>
      <vt:lpstr>宋体</vt:lpstr>
      <vt:lpstr>微软雅黑</vt:lpstr>
      <vt:lpstr>Arial</vt:lpstr>
      <vt:lpstr>Arial Black</vt:lpstr>
      <vt:lpstr>Calibri</vt:lpstr>
      <vt:lpstr>Times New Roman</vt:lpstr>
      <vt:lpstr>Wingdings</vt:lpstr>
      <vt:lpstr>Office 主题</vt:lpstr>
      <vt:lpstr>PowerPoint 演示文稿</vt:lpstr>
      <vt:lpstr>Content</vt:lpstr>
      <vt:lpstr>Design consideration for Collider RF sources</vt:lpstr>
      <vt:lpstr>Design consideration for Collider RF sources</vt:lpstr>
      <vt:lpstr>Design consideration for Collider RF sources</vt:lpstr>
      <vt:lpstr>Design consideration for Collider RF sources</vt:lpstr>
      <vt:lpstr>Design consideration for Booster RF sources</vt:lpstr>
      <vt:lpstr>Design consideration for Booster RF sources</vt:lpstr>
      <vt:lpstr>Design consideration for Booster RF sources</vt:lpstr>
      <vt:lpstr>Design consideration for Linac RF sources</vt:lpstr>
      <vt:lpstr>Design consideration for Linac RF sources</vt:lpstr>
      <vt:lpstr>Design consideration for Linac RF sources</vt:lpstr>
      <vt:lpstr>Design consideration for Linac RF sources</vt:lpstr>
      <vt:lpstr>PowerPoint 演示文稿</vt:lpstr>
      <vt:lpstr>650MHz klystron R&amp;D strategy and plan</vt:lpstr>
      <vt:lpstr>Design scheme</vt:lpstr>
      <vt:lpstr>1st prototype milestone</vt:lpstr>
      <vt:lpstr>2nd prototype (HE design) milestone</vt:lpstr>
      <vt:lpstr>3rd prototype (Multi-beam design) milestone</vt:lpstr>
      <vt:lpstr>PowerPoint 演示文稿</vt:lpstr>
      <vt:lpstr>Design progress</vt:lpstr>
      <vt:lpstr>Fabrication progress</vt:lpstr>
      <vt:lpstr>PowerPoint 演示文稿</vt:lpstr>
      <vt:lpstr>Energy recovery klystron(ERK)</vt:lpstr>
      <vt:lpstr>Roughly theoretical analysis</vt:lpstr>
      <vt:lpstr>Depressed collector prototype</vt:lpstr>
      <vt:lpstr>Depressed collector prototype</vt:lpstr>
      <vt:lpstr>PowerPoint 演示文稿</vt:lpstr>
      <vt:lpstr>PPM advantage</vt:lpstr>
      <vt:lpstr>PPM klystron</vt:lpstr>
      <vt:lpstr>Design status</vt:lpstr>
      <vt:lpstr>PowerPoint 演示文稿</vt:lpstr>
      <vt:lpstr>Klystron energy dissipation protection</vt:lpstr>
      <vt:lpstr>Design consideration</vt:lpstr>
      <vt:lpstr>PowerPoint 演示文稿</vt:lpstr>
      <vt:lpstr>P band resonant ring</vt:lpstr>
      <vt:lpstr>Design progress of TWRR</vt:lpstr>
      <vt:lpstr>PowerPoint 演示文稿</vt:lpstr>
      <vt:lpstr>LLRF system and power distribution</vt:lpstr>
      <vt:lpstr>Key milestones from 2024-2027</vt:lpstr>
      <vt:lpstr>Conclusion</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vivi</dc:creator>
  <cp:lastModifiedBy>zusheng zhou</cp:lastModifiedBy>
  <cp:revision>2321</cp:revision>
  <cp:lastPrinted>2022-11-06T05:19:21Z</cp:lastPrinted>
  <dcterms:created xsi:type="dcterms:W3CDTF">2012-09-04T11:33:36Z</dcterms:created>
  <dcterms:modified xsi:type="dcterms:W3CDTF">2024-09-23T08:25:40Z</dcterms:modified>
</cp:coreProperties>
</file>