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837" r:id="rId3"/>
    <p:sldId id="257" r:id="rId4"/>
    <p:sldId id="838" r:id="rId5"/>
    <p:sldId id="845" r:id="rId6"/>
    <p:sldId id="839" r:id="rId7"/>
    <p:sldId id="842" r:id="rId8"/>
    <p:sldId id="843" r:id="rId9"/>
    <p:sldId id="850" r:id="rId10"/>
    <p:sldId id="844" r:id="rId11"/>
    <p:sldId id="841" r:id="rId12"/>
    <p:sldId id="849" r:id="rId13"/>
    <p:sldId id="848" r:id="rId14"/>
    <p:sldId id="84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B7D2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23" autoAdjust="0"/>
    <p:restoredTop sz="94660"/>
  </p:normalViewPr>
  <p:slideViewPr>
    <p:cSldViewPr snapToGrid="0">
      <p:cViewPr varScale="1">
        <p:scale>
          <a:sx n="78" d="100"/>
          <a:sy n="78" d="100"/>
        </p:scale>
        <p:origin x="696"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603C71-6BE9-48E8-9DC4-D7EF4B6391C5}" type="datetimeFigureOut">
              <a:rPr lang="en-GB" smtClean="0"/>
              <a:t>23/09/2024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13A4BD-27AD-4FDB-999C-530789F7352C}" type="slidenum">
              <a:rPr lang="en-GB" smtClean="0"/>
              <a:t>‹#›</a:t>
            </a:fld>
            <a:endParaRPr lang="en-GB"/>
          </a:p>
        </p:txBody>
      </p:sp>
    </p:spTree>
    <p:extLst>
      <p:ext uri="{BB962C8B-B14F-4D97-AF65-F5344CB8AC3E}">
        <p14:creationId xmlns:p14="http://schemas.microsoft.com/office/powerpoint/2010/main" val="37263034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B13A4BD-27AD-4FDB-999C-530789F7352C}" type="slidenum">
              <a:rPr lang="en-GB" smtClean="0"/>
              <a:t>6</a:t>
            </a:fld>
            <a:endParaRPr lang="en-GB"/>
          </a:p>
        </p:txBody>
      </p:sp>
    </p:spTree>
    <p:extLst>
      <p:ext uri="{BB962C8B-B14F-4D97-AF65-F5344CB8AC3E}">
        <p14:creationId xmlns:p14="http://schemas.microsoft.com/office/powerpoint/2010/main" val="6658140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B13A4BD-27AD-4FDB-999C-530789F7352C}" type="slidenum">
              <a:rPr lang="en-GB" smtClean="0"/>
              <a:t>11</a:t>
            </a:fld>
            <a:endParaRPr lang="en-GB"/>
          </a:p>
        </p:txBody>
      </p:sp>
    </p:spTree>
    <p:extLst>
      <p:ext uri="{BB962C8B-B14F-4D97-AF65-F5344CB8AC3E}">
        <p14:creationId xmlns:p14="http://schemas.microsoft.com/office/powerpoint/2010/main" val="5078787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40E03-E321-9BA0-2DEA-53FCB21044CA}"/>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CB26248-11BD-C855-B6D0-401AD1338905}"/>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7A3B0EE-A12E-9645-1966-8619F775ABA4}"/>
              </a:ext>
            </a:extLst>
          </p:cNvPr>
          <p:cNvSpPr>
            <a:spLocks noGrp="1"/>
          </p:cNvSpPr>
          <p:nvPr>
            <p:ph type="dt" sz="half" idx="10"/>
          </p:nvPr>
        </p:nvSpPr>
        <p:spPr>
          <a:xfrm>
            <a:off x="838200" y="6356350"/>
            <a:ext cx="2743200" cy="365125"/>
          </a:xfrm>
          <a:prstGeom prst="rect">
            <a:avLst/>
          </a:prstGeom>
        </p:spPr>
        <p:txBody>
          <a:bodyPr/>
          <a:lstStyle/>
          <a:p>
            <a:fld id="{082FEFAB-9B4D-4D34-9F4D-AC49DEF54BDD}" type="datetimeFigureOut">
              <a:rPr lang="en-GB" smtClean="0"/>
              <a:t>23/09/2024</a:t>
            </a:fld>
            <a:endParaRPr lang="en-GB"/>
          </a:p>
        </p:txBody>
      </p:sp>
      <p:sp>
        <p:nvSpPr>
          <p:cNvPr id="5" name="Footer Placeholder 4">
            <a:extLst>
              <a:ext uri="{FF2B5EF4-FFF2-40B4-BE49-F238E27FC236}">
                <a16:creationId xmlns:a16="http://schemas.microsoft.com/office/drawing/2014/main" id="{DA72488F-2CF8-E89E-80AE-09E0D80A42F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09E0FA19-00FC-DE4C-AF5A-6699E851285E}"/>
              </a:ext>
            </a:extLst>
          </p:cNvPr>
          <p:cNvSpPr>
            <a:spLocks noGrp="1"/>
          </p:cNvSpPr>
          <p:nvPr>
            <p:ph type="sldNum" sz="quarter" idx="12"/>
          </p:nvPr>
        </p:nvSpPr>
        <p:spPr>
          <a:xfrm>
            <a:off x="8610600" y="6356350"/>
            <a:ext cx="2743200" cy="365125"/>
          </a:xfrm>
          <a:prstGeom prst="rect">
            <a:avLst/>
          </a:prstGeom>
        </p:spPr>
        <p:txBody>
          <a:bodyPr/>
          <a:lstStyle/>
          <a:p>
            <a:fld id="{59D26AC1-6D3C-42BA-BAA4-2485F890B148}" type="slidenum">
              <a:rPr lang="en-GB" smtClean="0"/>
              <a:t>‹#›</a:t>
            </a:fld>
            <a:endParaRPr lang="en-GB"/>
          </a:p>
        </p:txBody>
      </p:sp>
    </p:spTree>
    <p:extLst>
      <p:ext uri="{BB962C8B-B14F-4D97-AF65-F5344CB8AC3E}">
        <p14:creationId xmlns:p14="http://schemas.microsoft.com/office/powerpoint/2010/main" val="3271752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E417F6-DD30-803E-27E2-F88B155A5BB4}"/>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0607425-67E6-3C1C-BD83-B8F7EEC22B6C}"/>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D975381-26DF-2762-0A3A-592DD1A134BD}"/>
              </a:ext>
            </a:extLst>
          </p:cNvPr>
          <p:cNvSpPr>
            <a:spLocks noGrp="1"/>
          </p:cNvSpPr>
          <p:nvPr>
            <p:ph type="dt" sz="half" idx="10"/>
          </p:nvPr>
        </p:nvSpPr>
        <p:spPr>
          <a:xfrm>
            <a:off x="838200" y="6356350"/>
            <a:ext cx="2743200" cy="365125"/>
          </a:xfrm>
          <a:prstGeom prst="rect">
            <a:avLst/>
          </a:prstGeom>
        </p:spPr>
        <p:txBody>
          <a:bodyPr/>
          <a:lstStyle/>
          <a:p>
            <a:fld id="{082FEFAB-9B4D-4D34-9F4D-AC49DEF54BDD}" type="datetimeFigureOut">
              <a:rPr lang="en-GB" smtClean="0"/>
              <a:t>23/09/2024</a:t>
            </a:fld>
            <a:endParaRPr lang="en-GB"/>
          </a:p>
        </p:txBody>
      </p:sp>
      <p:sp>
        <p:nvSpPr>
          <p:cNvPr id="5" name="Footer Placeholder 4">
            <a:extLst>
              <a:ext uri="{FF2B5EF4-FFF2-40B4-BE49-F238E27FC236}">
                <a16:creationId xmlns:a16="http://schemas.microsoft.com/office/drawing/2014/main" id="{C55A9B8E-0734-8B61-555F-47720EFA5BCA}"/>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E2ACD4EF-CAB1-42F0-E81E-A240A8F5F4F2}"/>
              </a:ext>
            </a:extLst>
          </p:cNvPr>
          <p:cNvSpPr>
            <a:spLocks noGrp="1"/>
          </p:cNvSpPr>
          <p:nvPr>
            <p:ph type="sldNum" sz="quarter" idx="12"/>
          </p:nvPr>
        </p:nvSpPr>
        <p:spPr>
          <a:xfrm>
            <a:off x="8610600" y="6356350"/>
            <a:ext cx="2743200" cy="365125"/>
          </a:xfrm>
          <a:prstGeom prst="rect">
            <a:avLst/>
          </a:prstGeom>
        </p:spPr>
        <p:txBody>
          <a:bodyPr/>
          <a:lstStyle/>
          <a:p>
            <a:fld id="{59D26AC1-6D3C-42BA-BAA4-2485F890B148}" type="slidenum">
              <a:rPr lang="en-GB" smtClean="0"/>
              <a:t>‹#›</a:t>
            </a:fld>
            <a:endParaRPr lang="en-GB"/>
          </a:p>
        </p:txBody>
      </p:sp>
    </p:spTree>
    <p:extLst>
      <p:ext uri="{BB962C8B-B14F-4D97-AF65-F5344CB8AC3E}">
        <p14:creationId xmlns:p14="http://schemas.microsoft.com/office/powerpoint/2010/main" val="2241374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DD31E95-11C2-D58C-3519-F7565CD71503}"/>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9AA9E03-E119-1394-F5D0-B21123386C25}"/>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AE20023-B7DA-18A7-5242-A1439EDF010D}"/>
              </a:ext>
            </a:extLst>
          </p:cNvPr>
          <p:cNvSpPr>
            <a:spLocks noGrp="1"/>
          </p:cNvSpPr>
          <p:nvPr>
            <p:ph type="dt" sz="half" idx="10"/>
          </p:nvPr>
        </p:nvSpPr>
        <p:spPr>
          <a:xfrm>
            <a:off x="838200" y="6356350"/>
            <a:ext cx="2743200" cy="365125"/>
          </a:xfrm>
          <a:prstGeom prst="rect">
            <a:avLst/>
          </a:prstGeom>
        </p:spPr>
        <p:txBody>
          <a:bodyPr/>
          <a:lstStyle/>
          <a:p>
            <a:fld id="{082FEFAB-9B4D-4D34-9F4D-AC49DEF54BDD}" type="datetimeFigureOut">
              <a:rPr lang="en-GB" smtClean="0"/>
              <a:t>23/09/2024</a:t>
            </a:fld>
            <a:endParaRPr lang="en-GB"/>
          </a:p>
        </p:txBody>
      </p:sp>
      <p:sp>
        <p:nvSpPr>
          <p:cNvPr id="5" name="Footer Placeholder 4">
            <a:extLst>
              <a:ext uri="{FF2B5EF4-FFF2-40B4-BE49-F238E27FC236}">
                <a16:creationId xmlns:a16="http://schemas.microsoft.com/office/drawing/2014/main" id="{C1FB9636-F9E0-9624-E160-3613FEFB697F}"/>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444E0657-C47F-15E8-EBAD-2E8B98BA801F}"/>
              </a:ext>
            </a:extLst>
          </p:cNvPr>
          <p:cNvSpPr>
            <a:spLocks noGrp="1"/>
          </p:cNvSpPr>
          <p:nvPr>
            <p:ph type="sldNum" sz="quarter" idx="12"/>
          </p:nvPr>
        </p:nvSpPr>
        <p:spPr>
          <a:xfrm>
            <a:off x="8610600" y="6356350"/>
            <a:ext cx="2743200" cy="365125"/>
          </a:xfrm>
          <a:prstGeom prst="rect">
            <a:avLst/>
          </a:prstGeom>
        </p:spPr>
        <p:txBody>
          <a:bodyPr/>
          <a:lstStyle/>
          <a:p>
            <a:fld id="{59D26AC1-6D3C-42BA-BAA4-2485F890B148}" type="slidenum">
              <a:rPr lang="en-GB" smtClean="0"/>
              <a:t>‹#›</a:t>
            </a:fld>
            <a:endParaRPr lang="en-GB"/>
          </a:p>
        </p:txBody>
      </p:sp>
    </p:spTree>
    <p:extLst>
      <p:ext uri="{BB962C8B-B14F-4D97-AF65-F5344CB8AC3E}">
        <p14:creationId xmlns:p14="http://schemas.microsoft.com/office/powerpoint/2010/main" val="2587282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881F6-DFCA-BE66-39A8-16E27A24EBB6}"/>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3804B48-56E5-B57B-61B4-7C94436ADE51}"/>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F4C798A-CC35-A17D-A5C1-5EA54488440F}"/>
              </a:ext>
            </a:extLst>
          </p:cNvPr>
          <p:cNvSpPr>
            <a:spLocks noGrp="1"/>
          </p:cNvSpPr>
          <p:nvPr>
            <p:ph type="dt" sz="half" idx="10"/>
          </p:nvPr>
        </p:nvSpPr>
        <p:spPr>
          <a:xfrm>
            <a:off x="838200" y="6356350"/>
            <a:ext cx="2743200" cy="365125"/>
          </a:xfrm>
          <a:prstGeom prst="rect">
            <a:avLst/>
          </a:prstGeom>
        </p:spPr>
        <p:txBody>
          <a:bodyPr/>
          <a:lstStyle/>
          <a:p>
            <a:fld id="{082FEFAB-9B4D-4D34-9F4D-AC49DEF54BDD}" type="datetimeFigureOut">
              <a:rPr lang="en-GB" smtClean="0"/>
              <a:t>23/09/2024</a:t>
            </a:fld>
            <a:endParaRPr lang="en-GB"/>
          </a:p>
        </p:txBody>
      </p:sp>
      <p:sp>
        <p:nvSpPr>
          <p:cNvPr id="5" name="Footer Placeholder 4">
            <a:extLst>
              <a:ext uri="{FF2B5EF4-FFF2-40B4-BE49-F238E27FC236}">
                <a16:creationId xmlns:a16="http://schemas.microsoft.com/office/drawing/2014/main" id="{9898C5A6-0724-D2A5-4172-64305A8C0BC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8B6B6EFF-6CA9-D1D5-3CDB-DBFF4DC94A57}"/>
              </a:ext>
            </a:extLst>
          </p:cNvPr>
          <p:cNvSpPr>
            <a:spLocks noGrp="1"/>
          </p:cNvSpPr>
          <p:nvPr>
            <p:ph type="sldNum" sz="quarter" idx="12"/>
          </p:nvPr>
        </p:nvSpPr>
        <p:spPr>
          <a:xfrm>
            <a:off x="8610600" y="6356350"/>
            <a:ext cx="2743200" cy="365125"/>
          </a:xfrm>
          <a:prstGeom prst="rect">
            <a:avLst/>
          </a:prstGeom>
        </p:spPr>
        <p:txBody>
          <a:bodyPr/>
          <a:lstStyle/>
          <a:p>
            <a:fld id="{59D26AC1-6D3C-42BA-BAA4-2485F890B148}" type="slidenum">
              <a:rPr lang="en-GB" smtClean="0"/>
              <a:t>‹#›</a:t>
            </a:fld>
            <a:endParaRPr lang="en-GB"/>
          </a:p>
        </p:txBody>
      </p:sp>
    </p:spTree>
    <p:extLst>
      <p:ext uri="{BB962C8B-B14F-4D97-AF65-F5344CB8AC3E}">
        <p14:creationId xmlns:p14="http://schemas.microsoft.com/office/powerpoint/2010/main" val="3755429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AAC10-6792-7276-6DD0-7A6568EE4B89}"/>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0C6EE28-F7E6-F276-5F52-BF1CFF66B461}"/>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01FE333-9223-2F65-812E-A3A3EB97A815}"/>
              </a:ext>
            </a:extLst>
          </p:cNvPr>
          <p:cNvSpPr>
            <a:spLocks noGrp="1"/>
          </p:cNvSpPr>
          <p:nvPr>
            <p:ph type="dt" sz="half" idx="10"/>
          </p:nvPr>
        </p:nvSpPr>
        <p:spPr>
          <a:xfrm>
            <a:off x="838200" y="6356350"/>
            <a:ext cx="2743200" cy="365125"/>
          </a:xfrm>
          <a:prstGeom prst="rect">
            <a:avLst/>
          </a:prstGeom>
        </p:spPr>
        <p:txBody>
          <a:bodyPr/>
          <a:lstStyle/>
          <a:p>
            <a:fld id="{082FEFAB-9B4D-4D34-9F4D-AC49DEF54BDD}" type="datetimeFigureOut">
              <a:rPr lang="en-GB" smtClean="0"/>
              <a:t>23/09/2024</a:t>
            </a:fld>
            <a:endParaRPr lang="en-GB"/>
          </a:p>
        </p:txBody>
      </p:sp>
      <p:sp>
        <p:nvSpPr>
          <p:cNvPr id="5" name="Footer Placeholder 4">
            <a:extLst>
              <a:ext uri="{FF2B5EF4-FFF2-40B4-BE49-F238E27FC236}">
                <a16:creationId xmlns:a16="http://schemas.microsoft.com/office/drawing/2014/main" id="{45C0F732-D281-CF0D-F6DE-400448C13C8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3A91AEE1-ACB2-C3C0-709F-78939F36CD13}"/>
              </a:ext>
            </a:extLst>
          </p:cNvPr>
          <p:cNvSpPr>
            <a:spLocks noGrp="1"/>
          </p:cNvSpPr>
          <p:nvPr>
            <p:ph type="sldNum" sz="quarter" idx="12"/>
          </p:nvPr>
        </p:nvSpPr>
        <p:spPr>
          <a:xfrm>
            <a:off x="8610600" y="6356350"/>
            <a:ext cx="2743200" cy="365125"/>
          </a:xfrm>
          <a:prstGeom prst="rect">
            <a:avLst/>
          </a:prstGeom>
        </p:spPr>
        <p:txBody>
          <a:bodyPr/>
          <a:lstStyle/>
          <a:p>
            <a:fld id="{59D26AC1-6D3C-42BA-BAA4-2485F890B148}" type="slidenum">
              <a:rPr lang="en-GB" smtClean="0"/>
              <a:t>‹#›</a:t>
            </a:fld>
            <a:endParaRPr lang="en-GB"/>
          </a:p>
        </p:txBody>
      </p:sp>
    </p:spTree>
    <p:extLst>
      <p:ext uri="{BB962C8B-B14F-4D97-AF65-F5344CB8AC3E}">
        <p14:creationId xmlns:p14="http://schemas.microsoft.com/office/powerpoint/2010/main" val="3401763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89A4B-8DFB-C117-6C43-6F812B9779E6}"/>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691B649-809E-D776-DEB2-A7E6A1DB38CD}"/>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AEF1C8-B515-C14F-0F5A-21EF3BF2382C}"/>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A383CF1-075A-A004-04F7-5597BC199B5B}"/>
              </a:ext>
            </a:extLst>
          </p:cNvPr>
          <p:cNvSpPr>
            <a:spLocks noGrp="1"/>
          </p:cNvSpPr>
          <p:nvPr>
            <p:ph type="dt" sz="half" idx="10"/>
          </p:nvPr>
        </p:nvSpPr>
        <p:spPr>
          <a:xfrm>
            <a:off x="838200" y="6356350"/>
            <a:ext cx="2743200" cy="365125"/>
          </a:xfrm>
          <a:prstGeom prst="rect">
            <a:avLst/>
          </a:prstGeom>
        </p:spPr>
        <p:txBody>
          <a:bodyPr/>
          <a:lstStyle/>
          <a:p>
            <a:fld id="{082FEFAB-9B4D-4D34-9F4D-AC49DEF54BDD}" type="datetimeFigureOut">
              <a:rPr lang="en-GB" smtClean="0"/>
              <a:t>23/09/2024</a:t>
            </a:fld>
            <a:endParaRPr lang="en-GB"/>
          </a:p>
        </p:txBody>
      </p:sp>
      <p:sp>
        <p:nvSpPr>
          <p:cNvPr id="6" name="Footer Placeholder 5">
            <a:extLst>
              <a:ext uri="{FF2B5EF4-FFF2-40B4-BE49-F238E27FC236}">
                <a16:creationId xmlns:a16="http://schemas.microsoft.com/office/drawing/2014/main" id="{4084F09C-353B-A885-99F3-AC3C106FADC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96A702B5-193F-AD7D-08FD-E882EA592A1A}"/>
              </a:ext>
            </a:extLst>
          </p:cNvPr>
          <p:cNvSpPr>
            <a:spLocks noGrp="1"/>
          </p:cNvSpPr>
          <p:nvPr>
            <p:ph type="sldNum" sz="quarter" idx="12"/>
          </p:nvPr>
        </p:nvSpPr>
        <p:spPr>
          <a:xfrm>
            <a:off x="8610600" y="6356350"/>
            <a:ext cx="2743200" cy="365125"/>
          </a:xfrm>
          <a:prstGeom prst="rect">
            <a:avLst/>
          </a:prstGeom>
        </p:spPr>
        <p:txBody>
          <a:bodyPr/>
          <a:lstStyle/>
          <a:p>
            <a:fld id="{59D26AC1-6D3C-42BA-BAA4-2485F890B148}" type="slidenum">
              <a:rPr lang="en-GB" smtClean="0"/>
              <a:t>‹#›</a:t>
            </a:fld>
            <a:endParaRPr lang="en-GB"/>
          </a:p>
        </p:txBody>
      </p:sp>
    </p:spTree>
    <p:extLst>
      <p:ext uri="{BB962C8B-B14F-4D97-AF65-F5344CB8AC3E}">
        <p14:creationId xmlns:p14="http://schemas.microsoft.com/office/powerpoint/2010/main" val="1428988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54C13-CA1B-962E-A328-987D14C6D5DF}"/>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3EA6938-5FE2-8BA9-2888-46BA41737484}"/>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9A3E33D-CFE2-BE00-441F-82B2DA6A0615}"/>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E1E2C4E-2AFE-91FE-2B49-86533FAD0A04}"/>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9F0E5E7-93BC-8B53-1DD9-0519DE4BAFC3}"/>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71B6683-8CDE-12A6-4C03-308C63B1471A}"/>
              </a:ext>
            </a:extLst>
          </p:cNvPr>
          <p:cNvSpPr>
            <a:spLocks noGrp="1"/>
          </p:cNvSpPr>
          <p:nvPr>
            <p:ph type="dt" sz="half" idx="10"/>
          </p:nvPr>
        </p:nvSpPr>
        <p:spPr>
          <a:xfrm>
            <a:off x="838200" y="6356350"/>
            <a:ext cx="2743200" cy="365125"/>
          </a:xfrm>
          <a:prstGeom prst="rect">
            <a:avLst/>
          </a:prstGeom>
        </p:spPr>
        <p:txBody>
          <a:bodyPr/>
          <a:lstStyle/>
          <a:p>
            <a:fld id="{082FEFAB-9B4D-4D34-9F4D-AC49DEF54BDD}" type="datetimeFigureOut">
              <a:rPr lang="en-GB" smtClean="0"/>
              <a:t>23/09/2024</a:t>
            </a:fld>
            <a:endParaRPr lang="en-GB"/>
          </a:p>
        </p:txBody>
      </p:sp>
      <p:sp>
        <p:nvSpPr>
          <p:cNvPr id="8" name="Footer Placeholder 7">
            <a:extLst>
              <a:ext uri="{FF2B5EF4-FFF2-40B4-BE49-F238E27FC236}">
                <a16:creationId xmlns:a16="http://schemas.microsoft.com/office/drawing/2014/main" id="{35619FA8-E424-A00A-CFBF-37F129C984A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47891DB-4CD7-930F-7A3B-A1B74409B837}"/>
              </a:ext>
            </a:extLst>
          </p:cNvPr>
          <p:cNvSpPr>
            <a:spLocks noGrp="1"/>
          </p:cNvSpPr>
          <p:nvPr>
            <p:ph type="sldNum" sz="quarter" idx="12"/>
          </p:nvPr>
        </p:nvSpPr>
        <p:spPr>
          <a:xfrm>
            <a:off x="8610600" y="6356350"/>
            <a:ext cx="2743200" cy="365125"/>
          </a:xfrm>
          <a:prstGeom prst="rect">
            <a:avLst/>
          </a:prstGeom>
        </p:spPr>
        <p:txBody>
          <a:bodyPr/>
          <a:lstStyle/>
          <a:p>
            <a:fld id="{59D26AC1-6D3C-42BA-BAA4-2485F890B148}" type="slidenum">
              <a:rPr lang="en-GB" smtClean="0"/>
              <a:t>‹#›</a:t>
            </a:fld>
            <a:endParaRPr lang="en-GB"/>
          </a:p>
        </p:txBody>
      </p:sp>
    </p:spTree>
    <p:extLst>
      <p:ext uri="{BB962C8B-B14F-4D97-AF65-F5344CB8AC3E}">
        <p14:creationId xmlns:p14="http://schemas.microsoft.com/office/powerpoint/2010/main" val="2246299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3A8CCE-05DA-F32C-9B60-D106F770CDE5}"/>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8808DE9-6877-6B18-6CDC-CF81AE195249}"/>
              </a:ext>
            </a:extLst>
          </p:cNvPr>
          <p:cNvSpPr>
            <a:spLocks noGrp="1"/>
          </p:cNvSpPr>
          <p:nvPr>
            <p:ph type="dt" sz="half" idx="10"/>
          </p:nvPr>
        </p:nvSpPr>
        <p:spPr>
          <a:xfrm>
            <a:off x="838200" y="6356350"/>
            <a:ext cx="2743200" cy="365125"/>
          </a:xfrm>
          <a:prstGeom prst="rect">
            <a:avLst/>
          </a:prstGeom>
        </p:spPr>
        <p:txBody>
          <a:bodyPr/>
          <a:lstStyle/>
          <a:p>
            <a:fld id="{082FEFAB-9B4D-4D34-9F4D-AC49DEF54BDD}" type="datetimeFigureOut">
              <a:rPr lang="en-GB" smtClean="0"/>
              <a:t>23/09/2024</a:t>
            </a:fld>
            <a:endParaRPr lang="en-GB"/>
          </a:p>
        </p:txBody>
      </p:sp>
      <p:sp>
        <p:nvSpPr>
          <p:cNvPr id="4" name="Footer Placeholder 3">
            <a:extLst>
              <a:ext uri="{FF2B5EF4-FFF2-40B4-BE49-F238E27FC236}">
                <a16:creationId xmlns:a16="http://schemas.microsoft.com/office/drawing/2014/main" id="{10FAECD8-3C0C-B8B9-EBD9-D720AB33F569}"/>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9CDF18AC-20C5-C66C-0417-7403C1DD6C78}"/>
              </a:ext>
            </a:extLst>
          </p:cNvPr>
          <p:cNvSpPr>
            <a:spLocks noGrp="1"/>
          </p:cNvSpPr>
          <p:nvPr>
            <p:ph type="sldNum" sz="quarter" idx="12"/>
          </p:nvPr>
        </p:nvSpPr>
        <p:spPr>
          <a:xfrm>
            <a:off x="8610600" y="6356350"/>
            <a:ext cx="2743200" cy="365125"/>
          </a:xfrm>
          <a:prstGeom prst="rect">
            <a:avLst/>
          </a:prstGeom>
        </p:spPr>
        <p:txBody>
          <a:bodyPr/>
          <a:lstStyle/>
          <a:p>
            <a:fld id="{59D26AC1-6D3C-42BA-BAA4-2485F890B148}" type="slidenum">
              <a:rPr lang="en-GB" smtClean="0"/>
              <a:t>‹#›</a:t>
            </a:fld>
            <a:endParaRPr lang="en-GB"/>
          </a:p>
        </p:txBody>
      </p:sp>
    </p:spTree>
    <p:extLst>
      <p:ext uri="{BB962C8B-B14F-4D97-AF65-F5344CB8AC3E}">
        <p14:creationId xmlns:p14="http://schemas.microsoft.com/office/powerpoint/2010/main" val="38355226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A3F2502-BB16-FA5E-33FB-CCD623B38F48}"/>
              </a:ext>
            </a:extLst>
          </p:cNvPr>
          <p:cNvSpPr>
            <a:spLocks noGrp="1"/>
          </p:cNvSpPr>
          <p:nvPr>
            <p:ph type="dt" sz="half" idx="10"/>
          </p:nvPr>
        </p:nvSpPr>
        <p:spPr>
          <a:xfrm>
            <a:off x="838200" y="6356350"/>
            <a:ext cx="2743200" cy="365125"/>
          </a:xfrm>
          <a:prstGeom prst="rect">
            <a:avLst/>
          </a:prstGeom>
        </p:spPr>
        <p:txBody>
          <a:bodyPr/>
          <a:lstStyle/>
          <a:p>
            <a:fld id="{082FEFAB-9B4D-4D34-9F4D-AC49DEF54BDD}" type="datetimeFigureOut">
              <a:rPr lang="en-GB" smtClean="0"/>
              <a:t>23/09/2024</a:t>
            </a:fld>
            <a:endParaRPr lang="en-GB"/>
          </a:p>
        </p:txBody>
      </p:sp>
      <p:sp>
        <p:nvSpPr>
          <p:cNvPr id="3" name="Footer Placeholder 2">
            <a:extLst>
              <a:ext uri="{FF2B5EF4-FFF2-40B4-BE49-F238E27FC236}">
                <a16:creationId xmlns:a16="http://schemas.microsoft.com/office/drawing/2014/main" id="{B0F3B95E-DBBA-BA67-3EAC-81CA1A18B0A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52962DF6-3660-445D-E21C-9A735D12242A}"/>
              </a:ext>
            </a:extLst>
          </p:cNvPr>
          <p:cNvSpPr>
            <a:spLocks noGrp="1"/>
          </p:cNvSpPr>
          <p:nvPr>
            <p:ph type="sldNum" sz="quarter" idx="12"/>
          </p:nvPr>
        </p:nvSpPr>
        <p:spPr>
          <a:xfrm>
            <a:off x="8610600" y="6356350"/>
            <a:ext cx="2743200" cy="365125"/>
          </a:xfrm>
          <a:prstGeom prst="rect">
            <a:avLst/>
          </a:prstGeom>
        </p:spPr>
        <p:txBody>
          <a:bodyPr/>
          <a:lstStyle/>
          <a:p>
            <a:fld id="{59D26AC1-6D3C-42BA-BAA4-2485F890B148}" type="slidenum">
              <a:rPr lang="en-GB" smtClean="0"/>
              <a:t>‹#›</a:t>
            </a:fld>
            <a:endParaRPr lang="en-GB"/>
          </a:p>
        </p:txBody>
      </p:sp>
    </p:spTree>
    <p:extLst>
      <p:ext uri="{BB962C8B-B14F-4D97-AF65-F5344CB8AC3E}">
        <p14:creationId xmlns:p14="http://schemas.microsoft.com/office/powerpoint/2010/main" val="1236448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2D2127-58B1-C05B-46BA-1F113BF38DCC}"/>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CF966F0-F50C-82C4-C402-55F480805D28}"/>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80A8F22-BC7D-ED87-D38C-AC2296C7B4E1}"/>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43A066-58EB-FDE4-203F-CF50EF1575EA}"/>
              </a:ext>
            </a:extLst>
          </p:cNvPr>
          <p:cNvSpPr>
            <a:spLocks noGrp="1"/>
          </p:cNvSpPr>
          <p:nvPr>
            <p:ph type="dt" sz="half" idx="10"/>
          </p:nvPr>
        </p:nvSpPr>
        <p:spPr>
          <a:xfrm>
            <a:off x="838200" y="6356350"/>
            <a:ext cx="2743200" cy="365125"/>
          </a:xfrm>
          <a:prstGeom prst="rect">
            <a:avLst/>
          </a:prstGeom>
        </p:spPr>
        <p:txBody>
          <a:bodyPr/>
          <a:lstStyle/>
          <a:p>
            <a:fld id="{082FEFAB-9B4D-4D34-9F4D-AC49DEF54BDD}" type="datetimeFigureOut">
              <a:rPr lang="en-GB" smtClean="0"/>
              <a:t>23/09/2024</a:t>
            </a:fld>
            <a:endParaRPr lang="en-GB"/>
          </a:p>
        </p:txBody>
      </p:sp>
      <p:sp>
        <p:nvSpPr>
          <p:cNvPr id="6" name="Footer Placeholder 5">
            <a:extLst>
              <a:ext uri="{FF2B5EF4-FFF2-40B4-BE49-F238E27FC236}">
                <a16:creationId xmlns:a16="http://schemas.microsoft.com/office/drawing/2014/main" id="{F305532C-6EE9-402E-744B-F9460F2ABB1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5D124325-EAF0-8787-0919-664519252AEF}"/>
              </a:ext>
            </a:extLst>
          </p:cNvPr>
          <p:cNvSpPr>
            <a:spLocks noGrp="1"/>
          </p:cNvSpPr>
          <p:nvPr>
            <p:ph type="sldNum" sz="quarter" idx="12"/>
          </p:nvPr>
        </p:nvSpPr>
        <p:spPr>
          <a:xfrm>
            <a:off x="8610600" y="6356350"/>
            <a:ext cx="2743200" cy="365125"/>
          </a:xfrm>
          <a:prstGeom prst="rect">
            <a:avLst/>
          </a:prstGeom>
        </p:spPr>
        <p:txBody>
          <a:bodyPr/>
          <a:lstStyle/>
          <a:p>
            <a:fld id="{59D26AC1-6D3C-42BA-BAA4-2485F890B148}" type="slidenum">
              <a:rPr lang="en-GB" smtClean="0"/>
              <a:t>‹#›</a:t>
            </a:fld>
            <a:endParaRPr lang="en-GB"/>
          </a:p>
        </p:txBody>
      </p:sp>
    </p:spTree>
    <p:extLst>
      <p:ext uri="{BB962C8B-B14F-4D97-AF65-F5344CB8AC3E}">
        <p14:creationId xmlns:p14="http://schemas.microsoft.com/office/powerpoint/2010/main" val="29597063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BE52DF-5115-F461-BCAA-12215EB730A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5192E6D-1F9C-FDDD-E611-5E41E5C083E6}"/>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1A260FF-3ACF-9DC3-652A-E41FF33466C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7034A1D-0B95-0F5E-2FEE-D7CDB82B86A5}"/>
              </a:ext>
            </a:extLst>
          </p:cNvPr>
          <p:cNvSpPr>
            <a:spLocks noGrp="1"/>
          </p:cNvSpPr>
          <p:nvPr>
            <p:ph type="dt" sz="half" idx="10"/>
          </p:nvPr>
        </p:nvSpPr>
        <p:spPr>
          <a:xfrm>
            <a:off x="838200" y="6356350"/>
            <a:ext cx="2743200" cy="365125"/>
          </a:xfrm>
          <a:prstGeom prst="rect">
            <a:avLst/>
          </a:prstGeom>
        </p:spPr>
        <p:txBody>
          <a:bodyPr/>
          <a:lstStyle/>
          <a:p>
            <a:fld id="{082FEFAB-9B4D-4D34-9F4D-AC49DEF54BDD}" type="datetimeFigureOut">
              <a:rPr lang="en-GB" smtClean="0"/>
              <a:t>23/09/2024</a:t>
            </a:fld>
            <a:endParaRPr lang="en-GB"/>
          </a:p>
        </p:txBody>
      </p:sp>
      <p:sp>
        <p:nvSpPr>
          <p:cNvPr id="6" name="Footer Placeholder 5">
            <a:extLst>
              <a:ext uri="{FF2B5EF4-FFF2-40B4-BE49-F238E27FC236}">
                <a16:creationId xmlns:a16="http://schemas.microsoft.com/office/drawing/2014/main" id="{15D6F072-EDB1-5E21-2954-43C55EAD983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8DA5636-70A0-C0FA-89A8-FF964ADE691B}"/>
              </a:ext>
            </a:extLst>
          </p:cNvPr>
          <p:cNvSpPr>
            <a:spLocks noGrp="1"/>
          </p:cNvSpPr>
          <p:nvPr>
            <p:ph type="sldNum" sz="quarter" idx="12"/>
          </p:nvPr>
        </p:nvSpPr>
        <p:spPr>
          <a:xfrm>
            <a:off x="8610600" y="6356350"/>
            <a:ext cx="2743200" cy="365125"/>
          </a:xfrm>
          <a:prstGeom prst="rect">
            <a:avLst/>
          </a:prstGeom>
        </p:spPr>
        <p:txBody>
          <a:bodyPr/>
          <a:lstStyle/>
          <a:p>
            <a:fld id="{59D26AC1-6D3C-42BA-BAA4-2485F890B148}" type="slidenum">
              <a:rPr lang="en-GB" smtClean="0"/>
              <a:t>‹#›</a:t>
            </a:fld>
            <a:endParaRPr lang="en-GB"/>
          </a:p>
        </p:txBody>
      </p:sp>
    </p:spTree>
    <p:extLst>
      <p:ext uri="{BB962C8B-B14F-4D97-AF65-F5344CB8AC3E}">
        <p14:creationId xmlns:p14="http://schemas.microsoft.com/office/powerpoint/2010/main" val="16490582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47">
            <a:extLst>
              <a:ext uri="{FF2B5EF4-FFF2-40B4-BE49-F238E27FC236}">
                <a16:creationId xmlns:a16="http://schemas.microsoft.com/office/drawing/2014/main" id="{64DE39D6-4167-300A-7B21-8E1908E5A620}"/>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9814478" y="148088"/>
            <a:ext cx="1217200" cy="705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F2D4410D-AAD7-BDD6-6A0C-2CC608E5B6F9}"/>
              </a:ext>
            </a:extLst>
          </p:cNvPr>
          <p:cNvPicPr>
            <a:picLocks noChangeAspect="1"/>
          </p:cNvPicPr>
          <p:nvPr userDrawn="1"/>
        </p:nvPicPr>
        <p:blipFill>
          <a:blip r:embed="rId14"/>
          <a:stretch>
            <a:fillRect/>
          </a:stretch>
        </p:blipFill>
        <p:spPr>
          <a:xfrm>
            <a:off x="11031678" y="159783"/>
            <a:ext cx="1059234" cy="598927"/>
          </a:xfrm>
          <a:prstGeom prst="rect">
            <a:avLst/>
          </a:prstGeom>
        </p:spPr>
      </p:pic>
    </p:spTree>
    <p:extLst>
      <p:ext uri="{BB962C8B-B14F-4D97-AF65-F5344CB8AC3E}">
        <p14:creationId xmlns:p14="http://schemas.microsoft.com/office/powerpoint/2010/main" val="13289250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image" Target="../media/image30.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 Id="rId9" Type="http://schemas.openxmlformats.org/officeDocument/2006/relationships/image" Target="../media/image38.png"/></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 Id="rId6" Type="http://schemas.openxmlformats.org/officeDocument/2006/relationships/image" Target="../media/image48.gif"/><Relationship Id="rId5" Type="http://schemas.openxmlformats.org/officeDocument/2006/relationships/image" Target="../media/image47.png"/><Relationship Id="rId4" Type="http://schemas.openxmlformats.org/officeDocument/2006/relationships/image" Target="../media/image46.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gif"/><Relationship Id="rId7" Type="http://schemas.openxmlformats.org/officeDocument/2006/relationships/image" Target="../media/image19.gi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gif"/><Relationship Id="rId4" Type="http://schemas.openxmlformats.org/officeDocument/2006/relationships/image" Target="../media/image16.gif"/></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gif"/><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gif"/></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15823BE-A378-9F3B-8120-4A6D14231750}"/>
              </a:ext>
            </a:extLst>
          </p:cNvPr>
          <p:cNvSpPr txBox="1"/>
          <p:nvPr/>
        </p:nvSpPr>
        <p:spPr>
          <a:xfrm>
            <a:off x="1794053" y="2762339"/>
            <a:ext cx="8603894" cy="1815882"/>
          </a:xfrm>
          <a:prstGeom prst="rect">
            <a:avLst/>
          </a:prstGeom>
          <a:noFill/>
        </p:spPr>
        <p:txBody>
          <a:bodyPr wrap="none" rtlCol="0">
            <a:spAutoFit/>
          </a:bodyPr>
          <a:lstStyle/>
          <a:p>
            <a:pPr algn="ctr"/>
            <a:r>
              <a:rPr lang="en-GB" sz="3600" dirty="0"/>
              <a:t>Ultimate efficiency in linear beam devices</a:t>
            </a:r>
            <a:r>
              <a:rPr lang="en-US" sz="3600" dirty="0"/>
              <a:t>.</a:t>
            </a:r>
          </a:p>
          <a:p>
            <a:r>
              <a:rPr lang="en-US" sz="2800" i="1" dirty="0"/>
              <a:t>Electro-vacuum technologies for FCC</a:t>
            </a:r>
            <a:r>
              <a:rPr lang="en-US" sz="2800" i="1" baseline="-25000" dirty="0"/>
              <a:t>ee</a:t>
            </a:r>
            <a:r>
              <a:rPr lang="en-US" sz="2800" i="1" dirty="0"/>
              <a:t> </a:t>
            </a:r>
          </a:p>
          <a:p>
            <a:pPr algn="r"/>
            <a:endParaRPr lang="en-US" sz="2400" dirty="0"/>
          </a:p>
          <a:p>
            <a:pPr algn="r"/>
            <a:r>
              <a:rPr lang="en-US" sz="2400" dirty="0"/>
              <a:t>I. Syratchev, CERN</a:t>
            </a:r>
          </a:p>
        </p:txBody>
      </p:sp>
      <p:pic>
        <p:nvPicPr>
          <p:cNvPr id="2" name="Picture 1">
            <a:extLst>
              <a:ext uri="{FF2B5EF4-FFF2-40B4-BE49-F238E27FC236}">
                <a16:creationId xmlns:a16="http://schemas.microsoft.com/office/drawing/2014/main" id="{16D96C5D-E66F-A1CB-F357-8F2A7B279619}"/>
              </a:ext>
            </a:extLst>
          </p:cNvPr>
          <p:cNvPicPr>
            <a:picLocks noChangeAspect="1"/>
          </p:cNvPicPr>
          <p:nvPr/>
        </p:nvPicPr>
        <p:blipFill>
          <a:blip r:embed="rId2"/>
          <a:stretch>
            <a:fillRect/>
          </a:stretch>
        </p:blipFill>
        <p:spPr>
          <a:xfrm>
            <a:off x="234142" y="190822"/>
            <a:ext cx="4289762" cy="2434893"/>
          </a:xfrm>
          <a:prstGeom prst="rect">
            <a:avLst/>
          </a:prstGeom>
        </p:spPr>
      </p:pic>
    </p:spTree>
    <p:extLst>
      <p:ext uri="{BB962C8B-B14F-4D97-AF65-F5344CB8AC3E}">
        <p14:creationId xmlns:p14="http://schemas.microsoft.com/office/powerpoint/2010/main" val="1028580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A163796-CBF3-12B9-DF7A-86F2722335A6}"/>
              </a:ext>
            </a:extLst>
          </p:cNvPr>
          <p:cNvSpPr txBox="1"/>
          <p:nvPr/>
        </p:nvSpPr>
        <p:spPr>
          <a:xfrm>
            <a:off x="5131398" y="225911"/>
            <a:ext cx="3847143" cy="369332"/>
          </a:xfrm>
          <a:prstGeom prst="rect">
            <a:avLst/>
          </a:prstGeom>
          <a:noFill/>
        </p:spPr>
        <p:txBody>
          <a:bodyPr wrap="none" rtlCol="0">
            <a:spAutoFit/>
          </a:bodyPr>
          <a:lstStyle/>
          <a:p>
            <a:r>
              <a:rPr lang="en-US" dirty="0"/>
              <a:t>More particles animations (AB Class)</a:t>
            </a:r>
            <a:endParaRPr lang="en-GB" dirty="0"/>
          </a:p>
        </p:txBody>
      </p:sp>
      <p:pic>
        <p:nvPicPr>
          <p:cNvPr id="3" name="Picture 2" descr="A close-up of a machine&#10;&#10;Description automatically generated">
            <a:extLst>
              <a:ext uri="{FF2B5EF4-FFF2-40B4-BE49-F238E27FC236}">
                <a16:creationId xmlns:a16="http://schemas.microsoft.com/office/drawing/2014/main" id="{29E7D0FD-6AD8-18C6-DD12-7A9E46006258}"/>
              </a:ext>
            </a:extLst>
          </p:cNvPr>
          <p:cNvPicPr>
            <a:picLocks noChangeAspect="1"/>
          </p:cNvPicPr>
          <p:nvPr/>
        </p:nvPicPr>
        <p:blipFill rotWithShape="1">
          <a:blip r:embed="rId2"/>
          <a:srcRect l="18707"/>
          <a:stretch/>
        </p:blipFill>
        <p:spPr>
          <a:xfrm>
            <a:off x="117969" y="1146572"/>
            <a:ext cx="6910428" cy="5407524"/>
          </a:xfrm>
          <a:prstGeom prst="rect">
            <a:avLst/>
          </a:prstGeom>
        </p:spPr>
      </p:pic>
      <p:pic>
        <p:nvPicPr>
          <p:cNvPr id="4" name="Picture 3" descr="A close-up of several colorful pills&#10;&#10;Description automatically generated">
            <a:extLst>
              <a:ext uri="{FF2B5EF4-FFF2-40B4-BE49-F238E27FC236}">
                <a16:creationId xmlns:a16="http://schemas.microsoft.com/office/drawing/2014/main" id="{1A5D027C-CB99-C029-DE7C-CA17882A8A4D}"/>
              </a:ext>
            </a:extLst>
          </p:cNvPr>
          <p:cNvPicPr>
            <a:picLocks noChangeAspect="1"/>
          </p:cNvPicPr>
          <p:nvPr/>
        </p:nvPicPr>
        <p:blipFill>
          <a:blip r:embed="rId3"/>
          <a:stretch>
            <a:fillRect/>
          </a:stretch>
        </p:blipFill>
        <p:spPr>
          <a:xfrm>
            <a:off x="5597888" y="1146572"/>
            <a:ext cx="6060506" cy="3855243"/>
          </a:xfrm>
          <a:prstGeom prst="rect">
            <a:avLst/>
          </a:prstGeom>
        </p:spPr>
      </p:pic>
    </p:spTree>
    <p:extLst>
      <p:ext uri="{BB962C8B-B14F-4D97-AF65-F5344CB8AC3E}">
        <p14:creationId xmlns:p14="http://schemas.microsoft.com/office/powerpoint/2010/main" val="2340949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24D31A4A-52CF-869D-4C89-E0DBE63D54A8}"/>
              </a:ext>
            </a:extLst>
          </p:cNvPr>
          <p:cNvPicPr>
            <a:picLocks noChangeAspect="1"/>
          </p:cNvPicPr>
          <p:nvPr/>
        </p:nvPicPr>
        <p:blipFill>
          <a:blip r:embed="rId3"/>
          <a:stretch>
            <a:fillRect/>
          </a:stretch>
        </p:blipFill>
        <p:spPr>
          <a:xfrm>
            <a:off x="5929232" y="1577144"/>
            <a:ext cx="3139925" cy="3052532"/>
          </a:xfrm>
          <a:prstGeom prst="rect">
            <a:avLst/>
          </a:prstGeom>
        </p:spPr>
      </p:pic>
      <p:sp>
        <p:nvSpPr>
          <p:cNvPr id="2" name="TextBox 1">
            <a:extLst>
              <a:ext uri="{FF2B5EF4-FFF2-40B4-BE49-F238E27FC236}">
                <a16:creationId xmlns:a16="http://schemas.microsoft.com/office/drawing/2014/main" id="{4BB9341A-33BC-45F2-A630-55B5A697904E}"/>
              </a:ext>
            </a:extLst>
          </p:cNvPr>
          <p:cNvSpPr txBox="1"/>
          <p:nvPr/>
        </p:nvSpPr>
        <p:spPr>
          <a:xfrm>
            <a:off x="2937753" y="122723"/>
            <a:ext cx="6810519" cy="523220"/>
          </a:xfrm>
          <a:prstGeom prst="rect">
            <a:avLst/>
          </a:prstGeom>
          <a:noFill/>
        </p:spPr>
        <p:txBody>
          <a:bodyPr wrap="none" rtlCol="0">
            <a:spAutoFit/>
          </a:bodyPr>
          <a:lstStyle/>
          <a:p>
            <a:r>
              <a:rPr lang="en-US" sz="2400" dirty="0"/>
              <a:t>RF power limit in </a:t>
            </a:r>
            <a:r>
              <a:rPr lang="en-US" sz="2800" b="1" dirty="0"/>
              <a:t>CW</a:t>
            </a:r>
            <a:r>
              <a:rPr lang="en-US" sz="2400" dirty="0"/>
              <a:t> UHF/L-band gridded tubes </a:t>
            </a:r>
            <a:endParaRPr lang="en-GB" sz="2400" dirty="0"/>
          </a:p>
        </p:txBody>
      </p:sp>
      <p:pic>
        <p:nvPicPr>
          <p:cNvPr id="4" name="Picture 3">
            <a:extLst>
              <a:ext uri="{FF2B5EF4-FFF2-40B4-BE49-F238E27FC236}">
                <a16:creationId xmlns:a16="http://schemas.microsoft.com/office/drawing/2014/main" id="{28806ECC-E37B-0C15-89D8-AAD79CB963F7}"/>
              </a:ext>
            </a:extLst>
          </p:cNvPr>
          <p:cNvPicPr>
            <a:picLocks noChangeAspect="1"/>
          </p:cNvPicPr>
          <p:nvPr/>
        </p:nvPicPr>
        <p:blipFill>
          <a:blip r:embed="rId4"/>
          <a:stretch>
            <a:fillRect/>
          </a:stretch>
        </p:blipFill>
        <p:spPr>
          <a:xfrm>
            <a:off x="383477" y="756684"/>
            <a:ext cx="3449221" cy="823573"/>
          </a:xfrm>
          <a:prstGeom prst="rect">
            <a:avLst/>
          </a:prstGeom>
        </p:spPr>
      </p:pic>
      <p:pic>
        <p:nvPicPr>
          <p:cNvPr id="6" name="Picture 5">
            <a:extLst>
              <a:ext uri="{FF2B5EF4-FFF2-40B4-BE49-F238E27FC236}">
                <a16:creationId xmlns:a16="http://schemas.microsoft.com/office/drawing/2014/main" id="{24AB08CA-8506-7DDF-5DB8-E7DF07149BB4}"/>
              </a:ext>
            </a:extLst>
          </p:cNvPr>
          <p:cNvPicPr>
            <a:picLocks noChangeAspect="1"/>
          </p:cNvPicPr>
          <p:nvPr/>
        </p:nvPicPr>
        <p:blipFill>
          <a:blip r:embed="rId5"/>
          <a:stretch>
            <a:fillRect/>
          </a:stretch>
        </p:blipFill>
        <p:spPr>
          <a:xfrm>
            <a:off x="583389" y="1645838"/>
            <a:ext cx="2699199" cy="1993945"/>
          </a:xfrm>
          <a:prstGeom prst="rect">
            <a:avLst/>
          </a:prstGeom>
        </p:spPr>
      </p:pic>
      <p:sp>
        <p:nvSpPr>
          <p:cNvPr id="7" name="TextBox 6">
            <a:extLst>
              <a:ext uri="{FF2B5EF4-FFF2-40B4-BE49-F238E27FC236}">
                <a16:creationId xmlns:a16="http://schemas.microsoft.com/office/drawing/2014/main" id="{C3E3596F-6A8B-452C-6F26-1B3C32084D68}"/>
              </a:ext>
            </a:extLst>
          </p:cNvPr>
          <p:cNvSpPr txBox="1"/>
          <p:nvPr/>
        </p:nvSpPr>
        <p:spPr>
          <a:xfrm>
            <a:off x="2317838" y="1791801"/>
            <a:ext cx="688009" cy="461665"/>
          </a:xfrm>
          <a:prstGeom prst="rect">
            <a:avLst/>
          </a:prstGeom>
          <a:solidFill>
            <a:schemeClr val="bg1"/>
          </a:solidFill>
        </p:spPr>
        <p:txBody>
          <a:bodyPr wrap="none" rtlCol="0">
            <a:spAutoFit/>
          </a:bodyPr>
          <a:lstStyle/>
          <a:p>
            <a:r>
              <a:rPr lang="en-US" sz="1200" dirty="0"/>
              <a:t>B Class</a:t>
            </a:r>
          </a:p>
          <a:p>
            <a:r>
              <a:rPr lang="en-US" sz="1200" dirty="0"/>
              <a:t>22 kV</a:t>
            </a:r>
            <a:endParaRPr lang="en-GB" sz="1200" dirty="0"/>
          </a:p>
        </p:txBody>
      </p:sp>
      <p:pic>
        <p:nvPicPr>
          <p:cNvPr id="9" name="Picture 8">
            <a:extLst>
              <a:ext uri="{FF2B5EF4-FFF2-40B4-BE49-F238E27FC236}">
                <a16:creationId xmlns:a16="http://schemas.microsoft.com/office/drawing/2014/main" id="{CBD4562A-4112-9239-22D8-FC2C0623214A}"/>
              </a:ext>
            </a:extLst>
          </p:cNvPr>
          <p:cNvPicPr>
            <a:picLocks noChangeAspect="1"/>
          </p:cNvPicPr>
          <p:nvPr/>
        </p:nvPicPr>
        <p:blipFill>
          <a:blip r:embed="rId6"/>
          <a:stretch>
            <a:fillRect/>
          </a:stretch>
        </p:blipFill>
        <p:spPr>
          <a:xfrm>
            <a:off x="583389" y="5515312"/>
            <a:ext cx="2900794" cy="783682"/>
          </a:xfrm>
          <a:prstGeom prst="rect">
            <a:avLst/>
          </a:prstGeom>
        </p:spPr>
      </p:pic>
      <p:pic>
        <p:nvPicPr>
          <p:cNvPr id="11" name="Picture 10">
            <a:extLst>
              <a:ext uri="{FF2B5EF4-FFF2-40B4-BE49-F238E27FC236}">
                <a16:creationId xmlns:a16="http://schemas.microsoft.com/office/drawing/2014/main" id="{E13B6E82-CC2A-77E5-9504-4BC479DFC86E}"/>
              </a:ext>
            </a:extLst>
          </p:cNvPr>
          <p:cNvPicPr>
            <a:picLocks noChangeAspect="1"/>
          </p:cNvPicPr>
          <p:nvPr/>
        </p:nvPicPr>
        <p:blipFill>
          <a:blip r:embed="rId7"/>
          <a:stretch>
            <a:fillRect/>
          </a:stretch>
        </p:blipFill>
        <p:spPr>
          <a:xfrm rot="16200000">
            <a:off x="1391719" y="3320267"/>
            <a:ext cx="1432735" cy="2293250"/>
          </a:xfrm>
          <a:prstGeom prst="rect">
            <a:avLst/>
          </a:prstGeom>
        </p:spPr>
      </p:pic>
      <p:sp>
        <p:nvSpPr>
          <p:cNvPr id="13" name="TextBox 12">
            <a:extLst>
              <a:ext uri="{FF2B5EF4-FFF2-40B4-BE49-F238E27FC236}">
                <a16:creationId xmlns:a16="http://schemas.microsoft.com/office/drawing/2014/main" id="{FEDF473F-9854-49D3-A298-A60510ADCCF5}"/>
              </a:ext>
            </a:extLst>
          </p:cNvPr>
          <p:cNvSpPr txBox="1"/>
          <p:nvPr/>
        </p:nvSpPr>
        <p:spPr>
          <a:xfrm>
            <a:off x="517904" y="5212162"/>
            <a:ext cx="3031763" cy="261610"/>
          </a:xfrm>
          <a:prstGeom prst="rect">
            <a:avLst/>
          </a:prstGeom>
          <a:noFill/>
        </p:spPr>
        <p:txBody>
          <a:bodyPr wrap="square">
            <a:spAutoFit/>
          </a:bodyPr>
          <a:lstStyle/>
          <a:p>
            <a:r>
              <a:rPr lang="en-GB" sz="1100" dirty="0"/>
              <a:t>30 kW CW L-Band (1.3GHz) IOT by CPI / </a:t>
            </a:r>
            <a:r>
              <a:rPr lang="en-GB" sz="1100" dirty="0" err="1"/>
              <a:t>Eimac</a:t>
            </a:r>
            <a:endParaRPr lang="en-GB" sz="1100" dirty="0"/>
          </a:p>
        </p:txBody>
      </p:sp>
      <p:sp>
        <p:nvSpPr>
          <p:cNvPr id="14" name="Rectangle: Rounded Corners 13">
            <a:extLst>
              <a:ext uri="{FF2B5EF4-FFF2-40B4-BE49-F238E27FC236}">
                <a16:creationId xmlns:a16="http://schemas.microsoft.com/office/drawing/2014/main" id="{856C1529-777E-DF89-2313-F14389407DFA}"/>
              </a:ext>
            </a:extLst>
          </p:cNvPr>
          <p:cNvSpPr/>
          <p:nvPr/>
        </p:nvSpPr>
        <p:spPr>
          <a:xfrm>
            <a:off x="961461" y="1580257"/>
            <a:ext cx="361501" cy="332052"/>
          </a:xfrm>
          <a:prstGeom prst="roundRect">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a:extLst>
              <a:ext uri="{FF2B5EF4-FFF2-40B4-BE49-F238E27FC236}">
                <a16:creationId xmlns:a16="http://schemas.microsoft.com/office/drawing/2014/main" id="{8361270E-6ED0-45B8-6AA9-A1E8A709EFF1}"/>
              </a:ext>
            </a:extLst>
          </p:cNvPr>
          <p:cNvPicPr>
            <a:picLocks noChangeAspect="1"/>
          </p:cNvPicPr>
          <p:nvPr/>
        </p:nvPicPr>
        <p:blipFill>
          <a:blip r:embed="rId8"/>
          <a:stretch>
            <a:fillRect/>
          </a:stretch>
        </p:blipFill>
        <p:spPr>
          <a:xfrm>
            <a:off x="4332320" y="1452606"/>
            <a:ext cx="1647382" cy="2865248"/>
          </a:xfrm>
          <a:prstGeom prst="rect">
            <a:avLst/>
          </a:prstGeom>
        </p:spPr>
      </p:pic>
      <p:sp>
        <p:nvSpPr>
          <p:cNvPr id="18" name="TextBox 17">
            <a:extLst>
              <a:ext uri="{FF2B5EF4-FFF2-40B4-BE49-F238E27FC236}">
                <a16:creationId xmlns:a16="http://schemas.microsoft.com/office/drawing/2014/main" id="{E6B255B6-17EE-670A-235A-829ED769A032}"/>
              </a:ext>
            </a:extLst>
          </p:cNvPr>
          <p:cNvSpPr txBox="1"/>
          <p:nvPr/>
        </p:nvSpPr>
        <p:spPr>
          <a:xfrm>
            <a:off x="3981267" y="4342960"/>
            <a:ext cx="2573778" cy="261610"/>
          </a:xfrm>
          <a:prstGeom prst="rect">
            <a:avLst/>
          </a:prstGeom>
          <a:noFill/>
        </p:spPr>
        <p:txBody>
          <a:bodyPr wrap="square">
            <a:spAutoFit/>
          </a:bodyPr>
          <a:lstStyle/>
          <a:p>
            <a:r>
              <a:rPr lang="en-GB" sz="1100" dirty="0"/>
              <a:t>250kW, 267 MHz CW “Chalk River” IOT</a:t>
            </a:r>
          </a:p>
        </p:txBody>
      </p:sp>
      <p:cxnSp>
        <p:nvCxnSpPr>
          <p:cNvPr id="22" name="Straight Arrow Connector 21">
            <a:extLst>
              <a:ext uri="{FF2B5EF4-FFF2-40B4-BE49-F238E27FC236}">
                <a16:creationId xmlns:a16="http://schemas.microsoft.com/office/drawing/2014/main" id="{345DB411-1A12-174D-13E7-F98EC188E563}"/>
              </a:ext>
            </a:extLst>
          </p:cNvPr>
          <p:cNvCxnSpPr/>
          <p:nvPr/>
        </p:nvCxnSpPr>
        <p:spPr>
          <a:xfrm flipH="1" flipV="1">
            <a:off x="8140653" y="2293565"/>
            <a:ext cx="184825" cy="3677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7864C174-73E7-3CAE-AAFC-E0CEA1F38FFE}"/>
              </a:ext>
            </a:extLst>
          </p:cNvPr>
          <p:cNvSpPr txBox="1"/>
          <p:nvPr/>
        </p:nvSpPr>
        <p:spPr>
          <a:xfrm>
            <a:off x="7499194" y="1947227"/>
            <a:ext cx="1074333" cy="307777"/>
          </a:xfrm>
          <a:prstGeom prst="rect">
            <a:avLst/>
          </a:prstGeom>
          <a:noFill/>
        </p:spPr>
        <p:txBody>
          <a:bodyPr wrap="none" rtlCol="0">
            <a:spAutoFit/>
          </a:bodyPr>
          <a:lstStyle/>
          <a:p>
            <a:r>
              <a:rPr lang="en-US" sz="1400" dirty="0"/>
              <a:t>68kV x </a:t>
            </a:r>
            <a:r>
              <a:rPr lang="en-US" sz="1400" b="1" dirty="0"/>
              <a:t>4.9A</a:t>
            </a:r>
            <a:endParaRPr lang="en-GB" sz="1400" b="1" dirty="0"/>
          </a:p>
        </p:txBody>
      </p:sp>
      <p:pic>
        <p:nvPicPr>
          <p:cNvPr id="25" name="Picture 24">
            <a:extLst>
              <a:ext uri="{FF2B5EF4-FFF2-40B4-BE49-F238E27FC236}">
                <a16:creationId xmlns:a16="http://schemas.microsoft.com/office/drawing/2014/main" id="{5E6D86AE-D4BF-5322-A7A0-F636DE22B71A}"/>
              </a:ext>
            </a:extLst>
          </p:cNvPr>
          <p:cNvPicPr>
            <a:picLocks noChangeAspect="1"/>
          </p:cNvPicPr>
          <p:nvPr/>
        </p:nvPicPr>
        <p:blipFill>
          <a:blip r:embed="rId9"/>
          <a:stretch>
            <a:fillRect/>
          </a:stretch>
        </p:blipFill>
        <p:spPr>
          <a:xfrm>
            <a:off x="5055797" y="680573"/>
            <a:ext cx="4677937" cy="779656"/>
          </a:xfrm>
          <a:prstGeom prst="rect">
            <a:avLst/>
          </a:prstGeom>
        </p:spPr>
      </p:pic>
      <p:sp>
        <p:nvSpPr>
          <p:cNvPr id="27" name="TextBox 26">
            <a:extLst>
              <a:ext uri="{FF2B5EF4-FFF2-40B4-BE49-F238E27FC236}">
                <a16:creationId xmlns:a16="http://schemas.microsoft.com/office/drawing/2014/main" id="{BA5847A4-347F-5323-EF2C-7DB40251B422}"/>
              </a:ext>
            </a:extLst>
          </p:cNvPr>
          <p:cNvSpPr txBox="1"/>
          <p:nvPr/>
        </p:nvSpPr>
        <p:spPr>
          <a:xfrm>
            <a:off x="9032194" y="1912309"/>
            <a:ext cx="2864988" cy="1754326"/>
          </a:xfrm>
          <a:prstGeom prst="rect">
            <a:avLst/>
          </a:prstGeom>
          <a:noFill/>
        </p:spPr>
        <p:txBody>
          <a:bodyPr wrap="square">
            <a:spAutoFit/>
          </a:bodyPr>
          <a:lstStyle/>
          <a:p>
            <a:r>
              <a:rPr lang="en-GB" sz="1200" i="1" dirty="0"/>
              <a:t>“…We have  approximately 664 high-voltage hours on the 250-kW CW klystrode at Los Alamos, and we have had to process the grid at least three times to remove material deposited on the grid by the cathode. We are afraid that the cathode is being overheated</a:t>
            </a:r>
          </a:p>
          <a:p>
            <a:r>
              <a:rPr lang="en-GB" sz="1200" i="1" dirty="0"/>
              <a:t>by the RF drive power and that the result will be a reduced tube life…” </a:t>
            </a:r>
          </a:p>
        </p:txBody>
      </p:sp>
      <p:cxnSp>
        <p:nvCxnSpPr>
          <p:cNvPr id="29" name="Straight Arrow Connector 28">
            <a:extLst>
              <a:ext uri="{FF2B5EF4-FFF2-40B4-BE49-F238E27FC236}">
                <a16:creationId xmlns:a16="http://schemas.microsoft.com/office/drawing/2014/main" id="{20ACEB80-085B-91B7-E47D-ABD900F08DB0}"/>
              </a:ext>
            </a:extLst>
          </p:cNvPr>
          <p:cNvCxnSpPr/>
          <p:nvPr/>
        </p:nvCxnSpPr>
        <p:spPr>
          <a:xfrm flipH="1">
            <a:off x="8140653" y="2661304"/>
            <a:ext cx="184825" cy="30563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0" name="TextBox 29">
            <a:extLst>
              <a:ext uri="{FF2B5EF4-FFF2-40B4-BE49-F238E27FC236}">
                <a16:creationId xmlns:a16="http://schemas.microsoft.com/office/drawing/2014/main" id="{162D952B-5EAB-1A5F-CF68-08285B6AA677}"/>
              </a:ext>
            </a:extLst>
          </p:cNvPr>
          <p:cNvSpPr txBox="1"/>
          <p:nvPr/>
        </p:nvSpPr>
        <p:spPr>
          <a:xfrm>
            <a:off x="7601018" y="2966936"/>
            <a:ext cx="1164550" cy="461665"/>
          </a:xfrm>
          <a:prstGeom prst="rect">
            <a:avLst/>
          </a:prstGeom>
          <a:noFill/>
        </p:spPr>
        <p:txBody>
          <a:bodyPr wrap="none" rtlCol="0">
            <a:spAutoFit/>
          </a:bodyPr>
          <a:lstStyle/>
          <a:p>
            <a:r>
              <a:rPr lang="en-US" sz="1200" dirty="0"/>
              <a:t>P dive=1.4kW</a:t>
            </a:r>
          </a:p>
          <a:p>
            <a:r>
              <a:rPr lang="en-US" sz="1200" dirty="0"/>
              <a:t>P gain= 22.5dB</a:t>
            </a:r>
            <a:endParaRPr lang="en-GB" sz="1200" dirty="0"/>
          </a:p>
        </p:txBody>
      </p:sp>
      <p:sp>
        <p:nvSpPr>
          <p:cNvPr id="31" name="TextBox 30">
            <a:extLst>
              <a:ext uri="{FF2B5EF4-FFF2-40B4-BE49-F238E27FC236}">
                <a16:creationId xmlns:a16="http://schemas.microsoft.com/office/drawing/2014/main" id="{22749AD6-9231-BD11-9EFE-8299679EC46D}"/>
              </a:ext>
            </a:extLst>
          </p:cNvPr>
          <p:cNvSpPr txBox="1"/>
          <p:nvPr/>
        </p:nvSpPr>
        <p:spPr>
          <a:xfrm>
            <a:off x="3584231" y="4688444"/>
            <a:ext cx="7787404" cy="2031325"/>
          </a:xfrm>
          <a:prstGeom prst="rect">
            <a:avLst/>
          </a:prstGeom>
          <a:noFill/>
        </p:spPr>
        <p:txBody>
          <a:bodyPr wrap="square" rtlCol="0">
            <a:spAutoFit/>
          </a:bodyPr>
          <a:lstStyle/>
          <a:p>
            <a:r>
              <a:rPr lang="en-US" sz="1400" dirty="0"/>
              <a:t>In the gridded tubes CW RF power level will be limited by:</a:t>
            </a:r>
          </a:p>
          <a:p>
            <a:pPr marL="285750" indent="-285750">
              <a:buFont typeface="Wingdings" panose="05000000000000000000" pitchFamily="2" charset="2"/>
              <a:buChar char="Ø"/>
            </a:pPr>
            <a:r>
              <a:rPr lang="en-US" sz="1400" dirty="0"/>
              <a:t> The average beam current (current interception on the grid - direct heating).</a:t>
            </a:r>
          </a:p>
          <a:p>
            <a:pPr marL="285750" indent="-285750">
              <a:buFont typeface="Wingdings" panose="05000000000000000000" pitchFamily="2" charset="2"/>
              <a:buChar char="Ø"/>
            </a:pPr>
            <a:r>
              <a:rPr lang="en-US" sz="1400" dirty="0"/>
              <a:t>Cathode overheating by the dive power (material deposition on the grid).</a:t>
            </a:r>
          </a:p>
          <a:p>
            <a:pPr marL="285750" indent="-285750">
              <a:buFont typeface="Wingdings" panose="05000000000000000000" pitchFamily="2" charset="2"/>
              <a:buChar char="Ø"/>
            </a:pPr>
            <a:r>
              <a:rPr lang="en-US" sz="1400" dirty="0"/>
              <a:t>More?</a:t>
            </a:r>
          </a:p>
          <a:p>
            <a:r>
              <a:rPr lang="en-US" sz="1400" dirty="0"/>
              <a:t>In MB tubes, the current and drive power per beam can be controlled/adjusted by beams number. In the FCC</a:t>
            </a:r>
            <a:r>
              <a:rPr lang="en-US" sz="1400" baseline="-25000" dirty="0"/>
              <a:t>ee</a:t>
            </a:r>
            <a:r>
              <a:rPr lang="en-US" sz="1400" dirty="0"/>
              <a:t> MB tristron designs:</a:t>
            </a:r>
          </a:p>
          <a:p>
            <a:r>
              <a:rPr lang="en-US" sz="1400" dirty="0"/>
              <a:t>- 10 beams, 60kV, Pout 880kW; beam current is 1.6 A, P dive/beam = 440W (P gain=23 dB)</a:t>
            </a:r>
          </a:p>
          <a:p>
            <a:r>
              <a:rPr lang="en-US" sz="1400" dirty="0"/>
              <a:t>- 10 beams, 47kV, Pout 440kW; beam current is 1.0 A, P drive/beam = 220W (P gain=23dB).</a:t>
            </a:r>
          </a:p>
          <a:p>
            <a:r>
              <a:rPr lang="en-US" sz="1400" dirty="0"/>
              <a:t>Both cases look like a feasible options.</a:t>
            </a:r>
            <a:endParaRPr lang="en-GB" sz="1400" dirty="0"/>
          </a:p>
        </p:txBody>
      </p:sp>
    </p:spTree>
    <p:extLst>
      <p:ext uri="{BB962C8B-B14F-4D97-AF65-F5344CB8AC3E}">
        <p14:creationId xmlns:p14="http://schemas.microsoft.com/office/powerpoint/2010/main" val="10865777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0BCBC7B-362F-8549-D1B7-2CB1B096BC58}"/>
              </a:ext>
            </a:extLst>
          </p:cNvPr>
          <p:cNvPicPr>
            <a:picLocks noChangeAspect="1"/>
          </p:cNvPicPr>
          <p:nvPr/>
        </p:nvPicPr>
        <p:blipFill>
          <a:blip r:embed="rId2"/>
          <a:stretch>
            <a:fillRect/>
          </a:stretch>
        </p:blipFill>
        <p:spPr>
          <a:xfrm>
            <a:off x="335014" y="813246"/>
            <a:ext cx="2921657" cy="4491305"/>
          </a:xfrm>
          <a:prstGeom prst="rect">
            <a:avLst/>
          </a:prstGeom>
        </p:spPr>
      </p:pic>
      <p:pic>
        <p:nvPicPr>
          <p:cNvPr id="3" name="Picture 2">
            <a:extLst>
              <a:ext uri="{FF2B5EF4-FFF2-40B4-BE49-F238E27FC236}">
                <a16:creationId xmlns:a16="http://schemas.microsoft.com/office/drawing/2014/main" id="{1E663712-7E2D-83F3-2618-29F9DCA02BE9}"/>
              </a:ext>
            </a:extLst>
          </p:cNvPr>
          <p:cNvPicPr>
            <a:picLocks noChangeAspect="1"/>
          </p:cNvPicPr>
          <p:nvPr/>
        </p:nvPicPr>
        <p:blipFill>
          <a:blip r:embed="rId3"/>
          <a:stretch>
            <a:fillRect/>
          </a:stretch>
        </p:blipFill>
        <p:spPr>
          <a:xfrm>
            <a:off x="2665218" y="813246"/>
            <a:ext cx="2686444" cy="3727441"/>
          </a:xfrm>
          <a:prstGeom prst="rect">
            <a:avLst/>
          </a:prstGeom>
        </p:spPr>
      </p:pic>
      <p:pic>
        <p:nvPicPr>
          <p:cNvPr id="7" name="Picture 6">
            <a:extLst>
              <a:ext uri="{FF2B5EF4-FFF2-40B4-BE49-F238E27FC236}">
                <a16:creationId xmlns:a16="http://schemas.microsoft.com/office/drawing/2014/main" id="{5906B10B-BDE3-EDBC-88DF-8EE5E3D714BE}"/>
              </a:ext>
            </a:extLst>
          </p:cNvPr>
          <p:cNvPicPr>
            <a:picLocks noChangeAspect="1"/>
          </p:cNvPicPr>
          <p:nvPr/>
        </p:nvPicPr>
        <p:blipFill>
          <a:blip r:embed="rId4"/>
          <a:stretch>
            <a:fillRect/>
          </a:stretch>
        </p:blipFill>
        <p:spPr>
          <a:xfrm>
            <a:off x="4343389" y="4618510"/>
            <a:ext cx="665893" cy="636941"/>
          </a:xfrm>
          <a:prstGeom prst="rect">
            <a:avLst/>
          </a:prstGeom>
        </p:spPr>
      </p:pic>
      <p:pic>
        <p:nvPicPr>
          <p:cNvPr id="8" name="Picture 7">
            <a:extLst>
              <a:ext uri="{FF2B5EF4-FFF2-40B4-BE49-F238E27FC236}">
                <a16:creationId xmlns:a16="http://schemas.microsoft.com/office/drawing/2014/main" id="{6D5C5420-5945-DFE7-8AC5-5DAA4BB6727B}"/>
              </a:ext>
            </a:extLst>
          </p:cNvPr>
          <p:cNvPicPr>
            <a:picLocks noChangeAspect="1"/>
          </p:cNvPicPr>
          <p:nvPr/>
        </p:nvPicPr>
        <p:blipFill>
          <a:blip r:embed="rId5"/>
          <a:stretch>
            <a:fillRect/>
          </a:stretch>
        </p:blipFill>
        <p:spPr>
          <a:xfrm>
            <a:off x="6096000" y="1657725"/>
            <a:ext cx="4964935" cy="3542550"/>
          </a:xfrm>
          <a:prstGeom prst="rect">
            <a:avLst/>
          </a:prstGeom>
        </p:spPr>
      </p:pic>
      <p:sp>
        <p:nvSpPr>
          <p:cNvPr id="9" name="TextBox 8">
            <a:extLst>
              <a:ext uri="{FF2B5EF4-FFF2-40B4-BE49-F238E27FC236}">
                <a16:creationId xmlns:a16="http://schemas.microsoft.com/office/drawing/2014/main" id="{4C28CB52-F181-2753-4848-AD822005D4A6}"/>
              </a:ext>
            </a:extLst>
          </p:cNvPr>
          <p:cNvSpPr txBox="1"/>
          <p:nvPr/>
        </p:nvSpPr>
        <p:spPr>
          <a:xfrm>
            <a:off x="5684732" y="210113"/>
            <a:ext cx="3782574" cy="523220"/>
          </a:xfrm>
          <a:prstGeom prst="rect">
            <a:avLst/>
          </a:prstGeom>
          <a:noFill/>
        </p:spPr>
        <p:txBody>
          <a:bodyPr wrap="none" rtlCol="0">
            <a:spAutoFit/>
          </a:bodyPr>
          <a:lstStyle/>
          <a:p>
            <a:r>
              <a:rPr lang="en-US" sz="2800" dirty="0"/>
              <a:t>MB input gridded cavity</a:t>
            </a:r>
            <a:endParaRPr lang="en-GB" sz="2800" dirty="0"/>
          </a:p>
        </p:txBody>
      </p:sp>
      <p:pic>
        <p:nvPicPr>
          <p:cNvPr id="10" name="Picture 9">
            <a:extLst>
              <a:ext uri="{FF2B5EF4-FFF2-40B4-BE49-F238E27FC236}">
                <a16:creationId xmlns:a16="http://schemas.microsoft.com/office/drawing/2014/main" id="{6587234C-4745-7B69-0017-EC4AD43720E8}"/>
              </a:ext>
            </a:extLst>
          </p:cNvPr>
          <p:cNvPicPr>
            <a:picLocks noChangeAspect="1"/>
          </p:cNvPicPr>
          <p:nvPr/>
        </p:nvPicPr>
        <p:blipFill>
          <a:blip r:embed="rId6"/>
          <a:stretch>
            <a:fillRect/>
          </a:stretch>
        </p:blipFill>
        <p:spPr>
          <a:xfrm>
            <a:off x="5481028" y="733333"/>
            <a:ext cx="5140948" cy="1103486"/>
          </a:xfrm>
          <a:prstGeom prst="rect">
            <a:avLst/>
          </a:prstGeom>
        </p:spPr>
      </p:pic>
      <p:sp>
        <p:nvSpPr>
          <p:cNvPr id="11" name="TextBox 10">
            <a:extLst>
              <a:ext uri="{FF2B5EF4-FFF2-40B4-BE49-F238E27FC236}">
                <a16:creationId xmlns:a16="http://schemas.microsoft.com/office/drawing/2014/main" id="{8352F839-3C2F-E9A8-C376-9D21B9A805E2}"/>
              </a:ext>
            </a:extLst>
          </p:cNvPr>
          <p:cNvSpPr txBox="1"/>
          <p:nvPr/>
        </p:nvSpPr>
        <p:spPr>
          <a:xfrm>
            <a:off x="639006" y="5482291"/>
            <a:ext cx="10091451" cy="923330"/>
          </a:xfrm>
          <a:prstGeom prst="rect">
            <a:avLst/>
          </a:prstGeom>
          <a:noFill/>
        </p:spPr>
        <p:txBody>
          <a:bodyPr wrap="square" rtlCol="0">
            <a:spAutoFit/>
          </a:bodyPr>
          <a:lstStyle/>
          <a:p>
            <a:r>
              <a:rPr lang="en-US" dirty="0"/>
              <a:t>From ESS MB IOT experience, input cavity can be rather expensive and complicated if composed of many individual cavities (coupled or not). It will be useful to investigate more compact and reliable solution with a ‘common’ volume (one of the concepts is shown above on the right).</a:t>
            </a:r>
            <a:endParaRPr lang="en-GB" dirty="0"/>
          </a:p>
        </p:txBody>
      </p:sp>
      <p:sp>
        <p:nvSpPr>
          <p:cNvPr id="12" name="TextBox 11">
            <a:extLst>
              <a:ext uri="{FF2B5EF4-FFF2-40B4-BE49-F238E27FC236}">
                <a16:creationId xmlns:a16="http://schemas.microsoft.com/office/drawing/2014/main" id="{37B62D8C-358D-509F-50FF-D55F7C3ABA98}"/>
              </a:ext>
            </a:extLst>
          </p:cNvPr>
          <p:cNvSpPr txBox="1"/>
          <p:nvPr/>
        </p:nvSpPr>
        <p:spPr>
          <a:xfrm>
            <a:off x="1447453" y="266174"/>
            <a:ext cx="2554482" cy="369332"/>
          </a:xfrm>
          <a:prstGeom prst="rect">
            <a:avLst/>
          </a:prstGeom>
          <a:noFill/>
        </p:spPr>
        <p:txBody>
          <a:bodyPr wrap="none" rtlCol="0">
            <a:spAutoFit/>
          </a:bodyPr>
          <a:lstStyle/>
          <a:p>
            <a:r>
              <a:rPr lang="en-US" b="1" dirty="0"/>
              <a:t>ESS MB IOT prototypes</a:t>
            </a:r>
            <a:endParaRPr lang="en-GB" b="1" dirty="0"/>
          </a:p>
        </p:txBody>
      </p:sp>
    </p:spTree>
    <p:extLst>
      <p:ext uri="{BB962C8B-B14F-4D97-AF65-F5344CB8AC3E}">
        <p14:creationId xmlns:p14="http://schemas.microsoft.com/office/powerpoint/2010/main" val="39489250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3A17F8B-EEF8-3255-9AD8-1CE00BD30880}"/>
              </a:ext>
            </a:extLst>
          </p:cNvPr>
          <p:cNvSpPr txBox="1"/>
          <p:nvPr/>
        </p:nvSpPr>
        <p:spPr>
          <a:xfrm>
            <a:off x="271344" y="180286"/>
            <a:ext cx="9242980" cy="523220"/>
          </a:xfrm>
          <a:prstGeom prst="rect">
            <a:avLst/>
          </a:prstGeom>
          <a:noFill/>
        </p:spPr>
        <p:txBody>
          <a:bodyPr wrap="none" rtlCol="0">
            <a:spAutoFit/>
          </a:bodyPr>
          <a:lstStyle/>
          <a:p>
            <a:pPr algn="ctr"/>
            <a:r>
              <a:rPr lang="en-US" sz="2800" dirty="0"/>
              <a:t>400MHz Double-gap coaxial compact cavity </a:t>
            </a:r>
            <a:r>
              <a:rPr lang="en-US" sz="2800" b="1" dirty="0">
                <a:solidFill>
                  <a:srgbClr val="FF0000"/>
                </a:solidFill>
              </a:rPr>
              <a:t>concept</a:t>
            </a:r>
            <a:r>
              <a:rPr lang="en-US" sz="2800" dirty="0"/>
              <a:t> (</a:t>
            </a:r>
            <a:r>
              <a:rPr lang="en-US" sz="1400" dirty="0"/>
              <a:t>CERN</a:t>
            </a:r>
            <a:r>
              <a:rPr lang="en-US" sz="2800" dirty="0"/>
              <a:t>). </a:t>
            </a:r>
          </a:p>
        </p:txBody>
      </p:sp>
      <p:sp>
        <p:nvSpPr>
          <p:cNvPr id="13" name="TextBox 12">
            <a:extLst>
              <a:ext uri="{FF2B5EF4-FFF2-40B4-BE49-F238E27FC236}">
                <a16:creationId xmlns:a16="http://schemas.microsoft.com/office/drawing/2014/main" id="{CD946040-E202-795C-767B-539F7948273C}"/>
              </a:ext>
            </a:extLst>
          </p:cNvPr>
          <p:cNvSpPr txBox="1"/>
          <p:nvPr/>
        </p:nvSpPr>
        <p:spPr>
          <a:xfrm>
            <a:off x="975561" y="5938514"/>
            <a:ext cx="4254434" cy="369332"/>
          </a:xfrm>
          <a:prstGeom prst="rect">
            <a:avLst/>
          </a:prstGeom>
          <a:noFill/>
        </p:spPr>
        <p:txBody>
          <a:bodyPr wrap="none" rtlCol="0">
            <a:spAutoFit/>
          </a:bodyPr>
          <a:lstStyle/>
          <a:p>
            <a:r>
              <a:rPr lang="en-US" dirty="0"/>
              <a:t>Q0=3080, Qext=61.5 (Ohmic losses ~2%)</a:t>
            </a:r>
            <a:endParaRPr lang="en-GB" dirty="0"/>
          </a:p>
        </p:txBody>
      </p:sp>
      <p:sp>
        <p:nvSpPr>
          <p:cNvPr id="14" name="TextBox 13">
            <a:extLst>
              <a:ext uri="{FF2B5EF4-FFF2-40B4-BE49-F238E27FC236}">
                <a16:creationId xmlns:a16="http://schemas.microsoft.com/office/drawing/2014/main" id="{B7DCD824-75A9-8881-19B3-9A2DA7750DED}"/>
              </a:ext>
            </a:extLst>
          </p:cNvPr>
          <p:cNvSpPr txBox="1"/>
          <p:nvPr/>
        </p:nvSpPr>
        <p:spPr>
          <a:xfrm>
            <a:off x="2465309" y="1266938"/>
            <a:ext cx="2458173" cy="307777"/>
          </a:xfrm>
          <a:prstGeom prst="rect">
            <a:avLst/>
          </a:prstGeom>
          <a:noFill/>
        </p:spPr>
        <p:txBody>
          <a:bodyPr wrap="none" rtlCol="0">
            <a:spAutoFit/>
          </a:bodyPr>
          <a:lstStyle/>
          <a:p>
            <a:r>
              <a:rPr lang="en-US" sz="1400" dirty="0"/>
              <a:t>grid-cathode distance = 2mm</a:t>
            </a:r>
            <a:endParaRPr lang="en-GB" sz="1400" dirty="0"/>
          </a:p>
        </p:txBody>
      </p:sp>
      <p:pic>
        <p:nvPicPr>
          <p:cNvPr id="19" name="Picture 18">
            <a:extLst>
              <a:ext uri="{FF2B5EF4-FFF2-40B4-BE49-F238E27FC236}">
                <a16:creationId xmlns:a16="http://schemas.microsoft.com/office/drawing/2014/main" id="{F901CF94-B424-69A3-D4CF-CE79C1B472A7}"/>
              </a:ext>
            </a:extLst>
          </p:cNvPr>
          <p:cNvPicPr>
            <a:picLocks noChangeAspect="1"/>
          </p:cNvPicPr>
          <p:nvPr/>
        </p:nvPicPr>
        <p:blipFill>
          <a:blip r:embed="rId2"/>
          <a:stretch>
            <a:fillRect/>
          </a:stretch>
        </p:blipFill>
        <p:spPr>
          <a:xfrm>
            <a:off x="3839584" y="1499201"/>
            <a:ext cx="2869845" cy="4368542"/>
          </a:xfrm>
          <a:prstGeom prst="rect">
            <a:avLst/>
          </a:prstGeom>
        </p:spPr>
      </p:pic>
      <p:pic>
        <p:nvPicPr>
          <p:cNvPr id="21" name="Picture 20">
            <a:extLst>
              <a:ext uri="{FF2B5EF4-FFF2-40B4-BE49-F238E27FC236}">
                <a16:creationId xmlns:a16="http://schemas.microsoft.com/office/drawing/2014/main" id="{709E5EFB-66C9-351D-69A4-AAB52E375BDB}"/>
              </a:ext>
            </a:extLst>
          </p:cNvPr>
          <p:cNvPicPr>
            <a:picLocks noChangeAspect="1"/>
          </p:cNvPicPr>
          <p:nvPr/>
        </p:nvPicPr>
        <p:blipFill>
          <a:blip r:embed="rId3"/>
          <a:stretch>
            <a:fillRect/>
          </a:stretch>
        </p:blipFill>
        <p:spPr>
          <a:xfrm>
            <a:off x="944374" y="1574715"/>
            <a:ext cx="2801684" cy="4225659"/>
          </a:xfrm>
          <a:prstGeom prst="rect">
            <a:avLst/>
          </a:prstGeom>
        </p:spPr>
      </p:pic>
      <p:sp>
        <p:nvSpPr>
          <p:cNvPr id="15" name="TextBox 14">
            <a:extLst>
              <a:ext uri="{FF2B5EF4-FFF2-40B4-BE49-F238E27FC236}">
                <a16:creationId xmlns:a16="http://schemas.microsoft.com/office/drawing/2014/main" id="{F0B1138C-F5E1-FD13-795F-065DBA0F911D}"/>
              </a:ext>
            </a:extLst>
          </p:cNvPr>
          <p:cNvSpPr txBox="1"/>
          <p:nvPr/>
        </p:nvSpPr>
        <p:spPr>
          <a:xfrm>
            <a:off x="200735" y="3267626"/>
            <a:ext cx="1487277" cy="523220"/>
          </a:xfrm>
          <a:prstGeom prst="rect">
            <a:avLst/>
          </a:prstGeom>
          <a:noFill/>
        </p:spPr>
        <p:txBody>
          <a:bodyPr wrap="square" rtlCol="0">
            <a:spAutoFit/>
          </a:bodyPr>
          <a:lstStyle/>
          <a:p>
            <a:r>
              <a:rPr lang="en-US" sz="1400" dirty="0"/>
              <a:t>Vacuum volume is shown</a:t>
            </a:r>
            <a:endParaRPr lang="en-GB" sz="1400" dirty="0"/>
          </a:p>
        </p:txBody>
      </p:sp>
      <p:sp>
        <p:nvSpPr>
          <p:cNvPr id="22" name="TextBox 21">
            <a:extLst>
              <a:ext uri="{FF2B5EF4-FFF2-40B4-BE49-F238E27FC236}">
                <a16:creationId xmlns:a16="http://schemas.microsoft.com/office/drawing/2014/main" id="{288CFF17-5E7E-F8D8-0A21-D0C4BA50F561}"/>
              </a:ext>
            </a:extLst>
          </p:cNvPr>
          <p:cNvSpPr txBox="1"/>
          <p:nvPr/>
        </p:nvSpPr>
        <p:spPr>
          <a:xfrm>
            <a:off x="554656" y="2152835"/>
            <a:ext cx="498855" cy="369332"/>
          </a:xfrm>
          <a:prstGeom prst="rect">
            <a:avLst/>
          </a:prstGeom>
          <a:noFill/>
        </p:spPr>
        <p:txBody>
          <a:bodyPr wrap="none" rtlCol="0">
            <a:spAutoFit/>
          </a:bodyPr>
          <a:lstStyle/>
          <a:p>
            <a:r>
              <a:rPr lang="en-US" dirty="0"/>
              <a:t>Pin</a:t>
            </a:r>
            <a:endParaRPr lang="en-GB" dirty="0"/>
          </a:p>
        </p:txBody>
      </p:sp>
      <p:cxnSp>
        <p:nvCxnSpPr>
          <p:cNvPr id="24" name="Straight Arrow Connector 23">
            <a:extLst>
              <a:ext uri="{FF2B5EF4-FFF2-40B4-BE49-F238E27FC236}">
                <a16:creationId xmlns:a16="http://schemas.microsoft.com/office/drawing/2014/main" id="{5F3495AE-235E-5A5E-5701-87429D45EC97}"/>
              </a:ext>
            </a:extLst>
          </p:cNvPr>
          <p:cNvCxnSpPr/>
          <p:nvPr/>
        </p:nvCxnSpPr>
        <p:spPr>
          <a:xfrm>
            <a:off x="850847" y="2522863"/>
            <a:ext cx="249428" cy="9915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pic>
        <p:nvPicPr>
          <p:cNvPr id="26" name="Picture 25" descr="A blue and green object with a yellow circle&#10;&#10;Description automatically generated">
            <a:extLst>
              <a:ext uri="{FF2B5EF4-FFF2-40B4-BE49-F238E27FC236}">
                <a16:creationId xmlns:a16="http://schemas.microsoft.com/office/drawing/2014/main" id="{D1A0DD48-B1DE-31C2-3CA1-627DF7A608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926101"/>
            <a:ext cx="5454744" cy="3497280"/>
          </a:xfrm>
          <a:prstGeom prst="rect">
            <a:avLst/>
          </a:prstGeom>
        </p:spPr>
      </p:pic>
      <p:pic>
        <p:nvPicPr>
          <p:cNvPr id="28" name="Picture 27">
            <a:extLst>
              <a:ext uri="{FF2B5EF4-FFF2-40B4-BE49-F238E27FC236}">
                <a16:creationId xmlns:a16="http://schemas.microsoft.com/office/drawing/2014/main" id="{F764D6CE-7E97-E6B5-6423-C60F1867DD07}"/>
              </a:ext>
            </a:extLst>
          </p:cNvPr>
          <p:cNvPicPr>
            <a:picLocks noChangeAspect="1"/>
          </p:cNvPicPr>
          <p:nvPr/>
        </p:nvPicPr>
        <p:blipFill>
          <a:blip r:embed="rId5"/>
          <a:stretch>
            <a:fillRect/>
          </a:stretch>
        </p:blipFill>
        <p:spPr>
          <a:xfrm>
            <a:off x="6420057" y="1794684"/>
            <a:ext cx="765796" cy="2556979"/>
          </a:xfrm>
          <a:prstGeom prst="rect">
            <a:avLst/>
          </a:prstGeom>
        </p:spPr>
      </p:pic>
      <p:sp>
        <p:nvSpPr>
          <p:cNvPr id="30" name="TextBox 29">
            <a:extLst>
              <a:ext uri="{FF2B5EF4-FFF2-40B4-BE49-F238E27FC236}">
                <a16:creationId xmlns:a16="http://schemas.microsoft.com/office/drawing/2014/main" id="{8E0B0078-0AF1-1CB4-59A9-CF11599D8CFA}"/>
              </a:ext>
            </a:extLst>
          </p:cNvPr>
          <p:cNvSpPr txBox="1"/>
          <p:nvPr/>
        </p:nvSpPr>
        <p:spPr>
          <a:xfrm>
            <a:off x="6831756" y="5143126"/>
            <a:ext cx="5133861" cy="1200329"/>
          </a:xfrm>
          <a:prstGeom prst="rect">
            <a:avLst/>
          </a:prstGeom>
          <a:noFill/>
        </p:spPr>
        <p:txBody>
          <a:bodyPr wrap="square" rtlCol="0">
            <a:spAutoFit/>
          </a:bodyPr>
          <a:lstStyle/>
          <a:p>
            <a:r>
              <a:rPr lang="en-US" dirty="0"/>
              <a:t>With P</a:t>
            </a:r>
            <a:r>
              <a:rPr lang="en-US" baseline="-25000" dirty="0"/>
              <a:t>RF</a:t>
            </a:r>
            <a:r>
              <a:rPr lang="en-US" dirty="0"/>
              <a:t>=880kW, assuming 23 dB power gain (Pin=4.4kW) and Qext=61.5, average gap field is ~0.7MV/m. With 2mm gap distance, the gap RF voltage is about 1.4 kV.</a:t>
            </a:r>
            <a:endParaRPr lang="en-GB" dirty="0"/>
          </a:p>
        </p:txBody>
      </p:sp>
      <p:pic>
        <p:nvPicPr>
          <p:cNvPr id="5" name="Picture 4" descr="A diagram of a blue square&#10;&#10;Description automatically generated">
            <a:extLst>
              <a:ext uri="{FF2B5EF4-FFF2-40B4-BE49-F238E27FC236}">
                <a16:creationId xmlns:a16="http://schemas.microsoft.com/office/drawing/2014/main" id="{7AB408EB-02DF-D37D-DBE9-972947F5BAE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10055996" y="3014749"/>
            <a:ext cx="2255804" cy="1006650"/>
          </a:xfrm>
          <a:prstGeom prst="rect">
            <a:avLst/>
          </a:prstGeom>
        </p:spPr>
      </p:pic>
    </p:spTree>
    <p:extLst>
      <p:ext uri="{BB962C8B-B14F-4D97-AF65-F5344CB8AC3E}">
        <p14:creationId xmlns:p14="http://schemas.microsoft.com/office/powerpoint/2010/main" val="30844856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B60F143-0D96-DC28-7F18-8FF27E60361B}"/>
              </a:ext>
            </a:extLst>
          </p:cNvPr>
          <p:cNvSpPr txBox="1"/>
          <p:nvPr/>
        </p:nvSpPr>
        <p:spPr>
          <a:xfrm>
            <a:off x="366818" y="871621"/>
            <a:ext cx="11458363" cy="4524315"/>
          </a:xfrm>
          <a:prstGeom prst="rect">
            <a:avLst/>
          </a:prstGeom>
          <a:noFill/>
        </p:spPr>
        <p:txBody>
          <a:bodyPr wrap="square" rtlCol="0">
            <a:spAutoFit/>
          </a:bodyPr>
          <a:lstStyle/>
          <a:p>
            <a:r>
              <a:rPr lang="en-US" sz="2400" dirty="0"/>
              <a:t>The MB Triston has a remarkable potential as an FCC</a:t>
            </a:r>
            <a:r>
              <a:rPr lang="en-US" sz="2400" baseline="-25000" dirty="0"/>
              <a:t>ee</a:t>
            </a:r>
            <a:r>
              <a:rPr lang="en-US" sz="2400" dirty="0"/>
              <a:t> RF power source, both in terms of power handling and attainable efficiency – above 90%.</a:t>
            </a:r>
          </a:p>
          <a:p>
            <a:r>
              <a:rPr lang="en-US" sz="2400" dirty="0"/>
              <a:t>Compared to its TS MBK counterpart operated in similar conditions, it has numerous advantages:</a:t>
            </a:r>
          </a:p>
          <a:p>
            <a:pPr marL="285750" indent="-285750">
              <a:buFontTx/>
              <a:buChar char="-"/>
            </a:pPr>
            <a:r>
              <a:rPr lang="en-US" sz="2400" dirty="0"/>
              <a:t>Very compact (shorter by factor 3) – less then 1m long.</a:t>
            </a:r>
          </a:p>
          <a:p>
            <a:pPr marL="285750" indent="-285750">
              <a:buFontTx/>
              <a:buChar char="-"/>
            </a:pPr>
            <a:r>
              <a:rPr lang="en-US" sz="2400" dirty="0"/>
              <a:t>Reduced power in solenoid (factor ~ 10) due to the  lower magnetic field and shorter RF circuit</a:t>
            </a:r>
          </a:p>
          <a:p>
            <a:pPr marL="285750" indent="-285750">
              <a:buFontTx/>
              <a:buChar char="-"/>
            </a:pPr>
            <a:r>
              <a:rPr lang="en-US" sz="2400" dirty="0"/>
              <a:t>Very compact and simple collector (factor ~6 in volume). </a:t>
            </a:r>
          </a:p>
          <a:p>
            <a:pPr marL="285750" indent="-285750">
              <a:buFontTx/>
              <a:buChar char="-"/>
            </a:pPr>
            <a:r>
              <a:rPr lang="en-US" sz="2400" dirty="0"/>
              <a:t>Reduce by factor 10 cooling capacity need (Tristron will never be operated in DC diode mode).</a:t>
            </a:r>
          </a:p>
          <a:p>
            <a:pPr marL="285750" indent="-285750">
              <a:buFontTx/>
              <a:buChar char="-"/>
            </a:pPr>
            <a:r>
              <a:rPr lang="en-US" sz="2400" dirty="0"/>
              <a:t>The cost of MB Tristron will be about 0.5 (or less) of those for TS MBK.</a:t>
            </a:r>
          </a:p>
          <a:p>
            <a:pPr marL="285750" indent="-285750">
              <a:buFontTx/>
              <a:buChar char="-"/>
            </a:pPr>
            <a:r>
              <a:rPr lang="en-US" sz="2400" dirty="0"/>
              <a:t>Directly scalable to 200 kW, 800MHz.</a:t>
            </a:r>
          </a:p>
        </p:txBody>
      </p:sp>
      <p:sp>
        <p:nvSpPr>
          <p:cNvPr id="3" name="TextBox 2">
            <a:extLst>
              <a:ext uri="{FF2B5EF4-FFF2-40B4-BE49-F238E27FC236}">
                <a16:creationId xmlns:a16="http://schemas.microsoft.com/office/drawing/2014/main" id="{0154C048-6F89-CD40-7407-8A608959292A}"/>
              </a:ext>
            </a:extLst>
          </p:cNvPr>
          <p:cNvSpPr txBox="1"/>
          <p:nvPr/>
        </p:nvSpPr>
        <p:spPr>
          <a:xfrm>
            <a:off x="985654" y="5801713"/>
            <a:ext cx="9518824" cy="369332"/>
          </a:xfrm>
          <a:prstGeom prst="rect">
            <a:avLst/>
          </a:prstGeom>
          <a:noFill/>
        </p:spPr>
        <p:txBody>
          <a:bodyPr wrap="none" rtlCol="0">
            <a:spAutoFit/>
          </a:bodyPr>
          <a:lstStyle/>
          <a:p>
            <a:r>
              <a:rPr lang="en-US" b="1" dirty="0"/>
              <a:t>Tristron development is already planned as a part of the future CERN-Thales collaboration.</a:t>
            </a:r>
            <a:endParaRPr lang="en-GB" b="1" dirty="0"/>
          </a:p>
        </p:txBody>
      </p:sp>
    </p:spTree>
    <p:extLst>
      <p:ext uri="{BB962C8B-B14F-4D97-AF65-F5344CB8AC3E}">
        <p14:creationId xmlns:p14="http://schemas.microsoft.com/office/powerpoint/2010/main" val="22103202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FEA33E3-3E93-084F-5945-86F4DB26DD16}"/>
              </a:ext>
            </a:extLst>
          </p:cNvPr>
          <p:cNvPicPr>
            <a:picLocks noChangeAspect="1"/>
          </p:cNvPicPr>
          <p:nvPr/>
        </p:nvPicPr>
        <p:blipFill rotWithShape="1">
          <a:blip r:embed="rId2"/>
          <a:srcRect l="4860"/>
          <a:stretch/>
        </p:blipFill>
        <p:spPr>
          <a:xfrm>
            <a:off x="7151410" y="2848411"/>
            <a:ext cx="4938463" cy="3780825"/>
          </a:xfrm>
          <a:prstGeom prst="rect">
            <a:avLst/>
          </a:prstGeom>
        </p:spPr>
      </p:pic>
      <p:sp>
        <p:nvSpPr>
          <p:cNvPr id="5" name="TextBox 4">
            <a:extLst>
              <a:ext uri="{FF2B5EF4-FFF2-40B4-BE49-F238E27FC236}">
                <a16:creationId xmlns:a16="http://schemas.microsoft.com/office/drawing/2014/main" id="{3CC7967C-14F7-E2E0-0E87-04901C83A33D}"/>
              </a:ext>
            </a:extLst>
          </p:cNvPr>
          <p:cNvSpPr txBox="1"/>
          <p:nvPr/>
        </p:nvSpPr>
        <p:spPr>
          <a:xfrm>
            <a:off x="102127" y="140559"/>
            <a:ext cx="9300418" cy="3898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5400" tIns="25400" rIns="25400" bIns="25400" numCol="1" spcCol="38100" rtlCol="0" anchor="ctr">
            <a:spAutoFit/>
          </a:bodyPr>
          <a:lstStyle/>
          <a:p>
            <a:pPr algn="ctr" defTabSz="1219169" hangingPunct="0"/>
            <a:r>
              <a:rPr lang="en-US" sz="2200" b="1" dirty="0">
                <a:solidFill>
                  <a:srgbClr val="5E5E5E"/>
                </a:solidFill>
                <a:sym typeface="Helvetica Neue"/>
              </a:rPr>
              <a:t>Novel </a:t>
            </a:r>
            <a:r>
              <a:rPr lang="en-US" sz="2200" dirty="0">
                <a:solidFill>
                  <a:srgbClr val="5E5E5E"/>
                </a:solidFill>
                <a:sym typeface="Helvetica Neue"/>
              </a:rPr>
              <a:t>400 MHz, 1MW HE Two-Stages MBK for FCC</a:t>
            </a:r>
            <a:r>
              <a:rPr lang="en-US" sz="2200" baseline="-25000" dirty="0">
                <a:solidFill>
                  <a:srgbClr val="5E5E5E"/>
                </a:solidFill>
                <a:sym typeface="Helvetica Neue"/>
              </a:rPr>
              <a:t>ee</a:t>
            </a:r>
            <a:r>
              <a:rPr lang="en-US" sz="2200" dirty="0">
                <a:solidFill>
                  <a:srgbClr val="5E5E5E"/>
                </a:solidFill>
                <a:sym typeface="Helvetica Neue"/>
              </a:rPr>
              <a:t>. Performance summary. </a:t>
            </a:r>
            <a:endParaRPr lang="en-GB" sz="2200" dirty="0">
              <a:solidFill>
                <a:srgbClr val="5E5E5E"/>
              </a:solidFill>
              <a:sym typeface="Helvetica Neue"/>
            </a:endParaRPr>
          </a:p>
        </p:txBody>
      </p:sp>
      <p:sp>
        <p:nvSpPr>
          <p:cNvPr id="6" name="TextBox 5">
            <a:extLst>
              <a:ext uri="{FF2B5EF4-FFF2-40B4-BE49-F238E27FC236}">
                <a16:creationId xmlns:a16="http://schemas.microsoft.com/office/drawing/2014/main" id="{BCF4BE7D-693E-78AD-7622-E387E9F72D21}"/>
              </a:ext>
            </a:extLst>
          </p:cNvPr>
          <p:cNvSpPr txBox="1"/>
          <p:nvPr/>
        </p:nvSpPr>
        <p:spPr>
          <a:xfrm>
            <a:off x="7128699" y="766101"/>
            <a:ext cx="4773871" cy="19902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25400" tIns="25400" rIns="25400" bIns="25400" numCol="1" spcCol="38100" rtlCol="0" anchor="ctr">
            <a:spAutoFit/>
          </a:bodyPr>
          <a:lstStyle/>
          <a:p>
            <a:pPr algn="just" defTabSz="1219169" hangingPunct="0"/>
            <a:r>
              <a:rPr lang="en-US" dirty="0">
                <a:solidFill>
                  <a:srgbClr val="5E5E5E"/>
                </a:solidFill>
                <a:sym typeface="Helvetica Neue"/>
              </a:rPr>
              <a:t>Featured:</a:t>
            </a:r>
          </a:p>
          <a:p>
            <a:pPr marL="285750" indent="-285750" algn="just" defTabSz="1219169" hangingPunct="0">
              <a:buFont typeface="Wingdings" panose="05000000000000000000" pitchFamily="2" charset="2"/>
              <a:buChar char="§"/>
            </a:pPr>
            <a:r>
              <a:rPr lang="en-US" b="1" dirty="0">
                <a:solidFill>
                  <a:srgbClr val="5E5E5E"/>
                </a:solidFill>
                <a:sym typeface="Helvetica Neue"/>
              </a:rPr>
              <a:t>Very efficient</a:t>
            </a:r>
            <a:r>
              <a:rPr lang="en-US" dirty="0">
                <a:solidFill>
                  <a:srgbClr val="5E5E5E"/>
                </a:solidFill>
                <a:sym typeface="Helvetica Neue"/>
              </a:rPr>
              <a:t>. 86% @ Z,W,H and 83% @ ttbar2.</a:t>
            </a:r>
          </a:p>
          <a:p>
            <a:pPr marL="285750" indent="-285750" algn="just" defTabSz="1219169" hangingPunct="0">
              <a:buFont typeface="Wingdings" panose="05000000000000000000" pitchFamily="2" charset="2"/>
              <a:buChar char="§"/>
            </a:pPr>
            <a:r>
              <a:rPr lang="en-US" b="1" dirty="0"/>
              <a:t>Compact</a:t>
            </a:r>
            <a:r>
              <a:rPr lang="en-US" dirty="0"/>
              <a:t>. Total length &lt;3m.</a:t>
            </a:r>
          </a:p>
          <a:p>
            <a:pPr marL="285750" indent="-285750" algn="just" defTabSz="1219169" hangingPunct="0">
              <a:buFont typeface="Wingdings" panose="05000000000000000000" pitchFamily="2" charset="2"/>
              <a:buChar char="§"/>
            </a:pPr>
            <a:r>
              <a:rPr lang="en-US" b="1" dirty="0"/>
              <a:t>Low Voltage</a:t>
            </a:r>
            <a:r>
              <a:rPr lang="en-US" dirty="0"/>
              <a:t>. Up to 64kV @ 1 MW.</a:t>
            </a:r>
          </a:p>
          <a:p>
            <a:pPr marL="285750" indent="-285750" algn="just" defTabSz="1219169" hangingPunct="0">
              <a:buFont typeface="Wingdings" panose="05000000000000000000" pitchFamily="2" charset="2"/>
              <a:buChar char="§"/>
            </a:pPr>
            <a:r>
              <a:rPr lang="en-US" b="1" dirty="0">
                <a:solidFill>
                  <a:srgbClr val="5E5E5E"/>
                </a:solidFill>
                <a:sym typeface="Helvetica Neue"/>
              </a:rPr>
              <a:t>High RF power gain</a:t>
            </a:r>
            <a:r>
              <a:rPr lang="en-US" dirty="0">
                <a:solidFill>
                  <a:srgbClr val="5E5E5E"/>
                </a:solidFill>
                <a:sym typeface="Helvetica Neue"/>
              </a:rPr>
              <a:t>. 43dB @ 1MW.</a:t>
            </a:r>
          </a:p>
          <a:p>
            <a:pPr marL="285750" indent="-285750" algn="just" defTabSz="1219169" hangingPunct="0">
              <a:buFont typeface="Wingdings" panose="05000000000000000000" pitchFamily="2" charset="2"/>
              <a:buChar char="§"/>
            </a:pPr>
            <a:r>
              <a:rPr lang="en-US" b="1" dirty="0"/>
              <a:t>Broadband</a:t>
            </a:r>
            <a:r>
              <a:rPr lang="en-US" dirty="0"/>
              <a:t>. 3.5 MHz @ -1dB.</a:t>
            </a:r>
          </a:p>
          <a:p>
            <a:pPr marL="285750" indent="-285750" algn="just" defTabSz="1219169" hangingPunct="0">
              <a:buFont typeface="Wingdings" panose="05000000000000000000" pitchFamily="2" charset="2"/>
              <a:buChar char="§"/>
            </a:pPr>
            <a:r>
              <a:rPr lang="en-US" b="1" dirty="0">
                <a:solidFill>
                  <a:srgbClr val="5E5E5E"/>
                </a:solidFill>
                <a:sym typeface="Helvetica Neue"/>
              </a:rPr>
              <a:t>Robust</a:t>
            </a:r>
            <a:r>
              <a:rPr lang="en-US" dirty="0">
                <a:solidFill>
                  <a:srgbClr val="5E5E5E"/>
                </a:solidFill>
                <a:sym typeface="Helvetica Neue"/>
              </a:rPr>
              <a:t>. </a:t>
            </a:r>
            <a:r>
              <a:rPr lang="en-US" dirty="0"/>
              <a:t>Can handle mismatch up to -15dB.</a:t>
            </a:r>
            <a:endParaRPr lang="en-GB" dirty="0">
              <a:solidFill>
                <a:srgbClr val="5E5E5E"/>
              </a:solidFill>
              <a:sym typeface="Helvetica Neue"/>
            </a:endParaRPr>
          </a:p>
        </p:txBody>
      </p:sp>
      <p:sp>
        <p:nvSpPr>
          <p:cNvPr id="7" name="TextBox 6">
            <a:extLst>
              <a:ext uri="{FF2B5EF4-FFF2-40B4-BE49-F238E27FC236}">
                <a16:creationId xmlns:a16="http://schemas.microsoft.com/office/drawing/2014/main" id="{04F6C599-74EF-6777-FD17-43C3E8FD50E3}"/>
              </a:ext>
            </a:extLst>
          </p:cNvPr>
          <p:cNvSpPr txBox="1"/>
          <p:nvPr/>
        </p:nvSpPr>
        <p:spPr>
          <a:xfrm>
            <a:off x="1391422" y="648120"/>
            <a:ext cx="3912866" cy="2359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25400" tIns="25400" rIns="25400" bIns="25400" numCol="1" spcCol="38100" rtlCol="0" anchor="ctr">
            <a:spAutoFit/>
          </a:bodyPr>
          <a:lstStyle/>
          <a:p>
            <a:pPr algn="ctr" defTabSz="1219169" hangingPunct="0"/>
            <a:r>
              <a:rPr lang="en-US" sz="1200" dirty="0">
                <a:solidFill>
                  <a:srgbClr val="5E5E5E"/>
                </a:solidFill>
                <a:sym typeface="Helvetica Neue"/>
              </a:rPr>
              <a:t>Efficiency vs. saturated RF power at different klystron voltages</a:t>
            </a:r>
            <a:endParaRPr lang="en-GB" sz="1200" dirty="0">
              <a:solidFill>
                <a:srgbClr val="5E5E5E"/>
              </a:solidFill>
              <a:sym typeface="Helvetica Neue"/>
            </a:endParaRPr>
          </a:p>
        </p:txBody>
      </p:sp>
      <p:pic>
        <p:nvPicPr>
          <p:cNvPr id="8" name="Picture 7">
            <a:extLst>
              <a:ext uri="{FF2B5EF4-FFF2-40B4-BE49-F238E27FC236}">
                <a16:creationId xmlns:a16="http://schemas.microsoft.com/office/drawing/2014/main" id="{9D7207DC-1131-DE20-B01A-9F15074FE1E5}"/>
              </a:ext>
            </a:extLst>
          </p:cNvPr>
          <p:cNvPicPr>
            <a:picLocks noChangeAspect="1"/>
          </p:cNvPicPr>
          <p:nvPr/>
        </p:nvPicPr>
        <p:blipFill>
          <a:blip r:embed="rId3"/>
          <a:stretch>
            <a:fillRect/>
          </a:stretch>
        </p:blipFill>
        <p:spPr>
          <a:xfrm>
            <a:off x="320223" y="1021415"/>
            <a:ext cx="6125953" cy="3806066"/>
          </a:xfrm>
          <a:prstGeom prst="rect">
            <a:avLst/>
          </a:prstGeom>
        </p:spPr>
      </p:pic>
      <p:sp>
        <p:nvSpPr>
          <p:cNvPr id="11" name="TextBox 10">
            <a:extLst>
              <a:ext uri="{FF2B5EF4-FFF2-40B4-BE49-F238E27FC236}">
                <a16:creationId xmlns:a16="http://schemas.microsoft.com/office/drawing/2014/main" id="{5E38D9DC-FB8B-E76B-5851-C3C3843D0092}"/>
              </a:ext>
            </a:extLst>
          </p:cNvPr>
          <p:cNvSpPr txBox="1"/>
          <p:nvPr/>
        </p:nvSpPr>
        <p:spPr>
          <a:xfrm>
            <a:off x="213887" y="4964814"/>
            <a:ext cx="7330257" cy="1323439"/>
          </a:xfrm>
          <a:prstGeom prst="rect">
            <a:avLst/>
          </a:prstGeom>
          <a:noFill/>
        </p:spPr>
        <p:txBody>
          <a:bodyPr wrap="square" rtlCol="0">
            <a:spAutoFit/>
          </a:bodyPr>
          <a:lstStyle/>
          <a:p>
            <a:r>
              <a:rPr lang="en-GB" sz="2000" dirty="0"/>
              <a:t>For FCC</a:t>
            </a:r>
            <a:r>
              <a:rPr lang="en-GB" sz="2000" baseline="-25000" dirty="0"/>
              <a:t>ee</a:t>
            </a:r>
            <a:r>
              <a:rPr lang="en-GB" sz="2000" dirty="0"/>
              <a:t>, such an efficiency improvement from conventional 65% to 85% will allow to save 38MW of the grid electric power. That is compatible to the electric power needed for the entire FCC</a:t>
            </a:r>
            <a:r>
              <a:rPr lang="en-GB" sz="2000" baseline="-25000" dirty="0"/>
              <a:t>ee</a:t>
            </a:r>
            <a:r>
              <a:rPr lang="en-GB" sz="2000" dirty="0"/>
              <a:t> cryogenic system (40MW). </a:t>
            </a:r>
          </a:p>
        </p:txBody>
      </p:sp>
    </p:spTree>
    <p:extLst>
      <p:ext uri="{BB962C8B-B14F-4D97-AF65-F5344CB8AC3E}">
        <p14:creationId xmlns:p14="http://schemas.microsoft.com/office/powerpoint/2010/main" val="25968918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C68DFB9-57E2-302C-9557-E4BD2F7EBBA0}"/>
              </a:ext>
            </a:extLst>
          </p:cNvPr>
          <p:cNvPicPr>
            <a:picLocks noChangeAspect="1"/>
          </p:cNvPicPr>
          <p:nvPr/>
        </p:nvPicPr>
        <p:blipFill>
          <a:blip r:embed="rId2"/>
          <a:stretch>
            <a:fillRect/>
          </a:stretch>
        </p:blipFill>
        <p:spPr>
          <a:xfrm>
            <a:off x="142241" y="1614714"/>
            <a:ext cx="5609524" cy="3628571"/>
          </a:xfrm>
          <a:prstGeom prst="rect">
            <a:avLst/>
          </a:prstGeom>
        </p:spPr>
      </p:pic>
      <p:sp>
        <p:nvSpPr>
          <p:cNvPr id="3" name="TextBox 2">
            <a:extLst>
              <a:ext uri="{FF2B5EF4-FFF2-40B4-BE49-F238E27FC236}">
                <a16:creationId xmlns:a16="http://schemas.microsoft.com/office/drawing/2014/main" id="{3B9F9FFB-F127-6838-2EDF-474BE4168560}"/>
              </a:ext>
            </a:extLst>
          </p:cNvPr>
          <p:cNvSpPr txBox="1"/>
          <p:nvPr/>
        </p:nvSpPr>
        <p:spPr>
          <a:xfrm>
            <a:off x="302409" y="527050"/>
            <a:ext cx="9337039" cy="923330"/>
          </a:xfrm>
          <a:prstGeom prst="rect">
            <a:avLst/>
          </a:prstGeom>
          <a:noFill/>
        </p:spPr>
        <p:txBody>
          <a:bodyPr wrap="square" rtlCol="0">
            <a:spAutoFit/>
          </a:bodyPr>
          <a:lstStyle/>
          <a:p>
            <a:r>
              <a:rPr lang="en-US" dirty="0"/>
              <a:t>The new layout  with one unique two-gaps cavity for Z,W,H poles, opens options of using one power source per single, or two cavities. Performance of the TS klystron is now optimized for both options with almost identical efficiency.</a:t>
            </a:r>
            <a:endParaRPr lang="en-GB" dirty="0"/>
          </a:p>
        </p:txBody>
      </p:sp>
      <p:sp>
        <p:nvSpPr>
          <p:cNvPr id="4" name="TextBox 3">
            <a:extLst>
              <a:ext uri="{FF2B5EF4-FFF2-40B4-BE49-F238E27FC236}">
                <a16:creationId xmlns:a16="http://schemas.microsoft.com/office/drawing/2014/main" id="{9AB74A8F-2AD5-016D-1373-19BCF45742F4}"/>
              </a:ext>
            </a:extLst>
          </p:cNvPr>
          <p:cNvSpPr txBox="1"/>
          <p:nvPr/>
        </p:nvSpPr>
        <p:spPr>
          <a:xfrm>
            <a:off x="3149600" y="1818640"/>
            <a:ext cx="1555619" cy="307777"/>
          </a:xfrm>
          <a:prstGeom prst="rect">
            <a:avLst/>
          </a:prstGeom>
          <a:noFill/>
        </p:spPr>
        <p:txBody>
          <a:bodyPr wrap="none" rtlCol="0">
            <a:spAutoFit/>
          </a:bodyPr>
          <a:lstStyle/>
          <a:p>
            <a:r>
              <a:rPr lang="en-US" sz="1400" dirty="0">
                <a:solidFill>
                  <a:schemeClr val="tx2">
                    <a:lumMod val="75000"/>
                    <a:lumOff val="25000"/>
                  </a:schemeClr>
                </a:solidFill>
              </a:rPr>
              <a:t>1 tube x 2 cavities</a:t>
            </a:r>
            <a:endParaRPr lang="en-GB" sz="1400" dirty="0">
              <a:solidFill>
                <a:schemeClr val="tx2">
                  <a:lumMod val="75000"/>
                  <a:lumOff val="25000"/>
                </a:schemeClr>
              </a:solidFill>
            </a:endParaRPr>
          </a:p>
        </p:txBody>
      </p:sp>
      <p:sp>
        <p:nvSpPr>
          <p:cNvPr id="5" name="TextBox 4">
            <a:extLst>
              <a:ext uri="{FF2B5EF4-FFF2-40B4-BE49-F238E27FC236}">
                <a16:creationId xmlns:a16="http://schemas.microsoft.com/office/drawing/2014/main" id="{9105F5D2-81EC-4BEB-93E0-61B616F660DB}"/>
              </a:ext>
            </a:extLst>
          </p:cNvPr>
          <p:cNvSpPr txBox="1"/>
          <p:nvPr/>
        </p:nvSpPr>
        <p:spPr>
          <a:xfrm>
            <a:off x="1117600" y="1830288"/>
            <a:ext cx="1555619" cy="307777"/>
          </a:xfrm>
          <a:prstGeom prst="rect">
            <a:avLst/>
          </a:prstGeom>
          <a:noFill/>
        </p:spPr>
        <p:txBody>
          <a:bodyPr wrap="none" rtlCol="0">
            <a:spAutoFit/>
          </a:bodyPr>
          <a:lstStyle/>
          <a:p>
            <a:r>
              <a:rPr lang="en-US" sz="1400" dirty="0">
                <a:solidFill>
                  <a:schemeClr val="accent6">
                    <a:lumMod val="75000"/>
                  </a:schemeClr>
                </a:solidFill>
              </a:rPr>
              <a:t>1 tube x 1 cavities</a:t>
            </a:r>
            <a:endParaRPr lang="en-GB" sz="1400" dirty="0">
              <a:solidFill>
                <a:schemeClr val="accent6">
                  <a:lumMod val="75000"/>
                </a:schemeClr>
              </a:solidFill>
            </a:endParaRPr>
          </a:p>
        </p:txBody>
      </p:sp>
      <p:sp>
        <p:nvSpPr>
          <p:cNvPr id="6" name="Rectangle 5">
            <a:extLst>
              <a:ext uri="{FF2B5EF4-FFF2-40B4-BE49-F238E27FC236}">
                <a16:creationId xmlns:a16="http://schemas.microsoft.com/office/drawing/2014/main" id="{875621A6-4CCD-2E7F-604F-0CABBC569B56}"/>
              </a:ext>
            </a:extLst>
          </p:cNvPr>
          <p:cNvSpPr/>
          <p:nvPr/>
        </p:nvSpPr>
        <p:spPr>
          <a:xfrm>
            <a:off x="1706880" y="1818640"/>
            <a:ext cx="308664" cy="2814320"/>
          </a:xfrm>
          <a:prstGeom prst="rect">
            <a:avLst/>
          </a:prstGeom>
          <a:solidFill>
            <a:srgbClr val="3B7D23">
              <a:alpha val="3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D41FDC8A-FAE6-528E-E784-A2C4FD475FA2}"/>
              </a:ext>
            </a:extLst>
          </p:cNvPr>
          <p:cNvSpPr/>
          <p:nvPr/>
        </p:nvSpPr>
        <p:spPr>
          <a:xfrm>
            <a:off x="3477295" y="1830288"/>
            <a:ext cx="508715" cy="2814320"/>
          </a:xfrm>
          <a:prstGeom prst="rect">
            <a:avLst/>
          </a:prstGeom>
          <a:solidFill>
            <a:schemeClr val="accent4">
              <a:lumMod val="75000"/>
              <a:alpha val="3019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C227F11E-598C-0B04-5CAF-76E0E26AB891}"/>
              </a:ext>
            </a:extLst>
          </p:cNvPr>
          <p:cNvSpPr txBox="1"/>
          <p:nvPr/>
        </p:nvSpPr>
        <p:spPr>
          <a:xfrm>
            <a:off x="4190093" y="3698697"/>
            <a:ext cx="1561672" cy="738664"/>
          </a:xfrm>
          <a:prstGeom prst="rect">
            <a:avLst/>
          </a:prstGeom>
          <a:noFill/>
        </p:spPr>
        <p:txBody>
          <a:bodyPr wrap="square" rtlCol="0">
            <a:spAutoFit/>
          </a:bodyPr>
          <a:lstStyle/>
          <a:p>
            <a:r>
              <a:rPr lang="en-US" sz="1400" dirty="0"/>
              <a:t>Bars show P/cavity + 15% power margin</a:t>
            </a:r>
            <a:endParaRPr lang="en-GB" sz="1400" dirty="0"/>
          </a:p>
        </p:txBody>
      </p:sp>
      <p:sp>
        <p:nvSpPr>
          <p:cNvPr id="9" name="TextBox 8">
            <a:extLst>
              <a:ext uri="{FF2B5EF4-FFF2-40B4-BE49-F238E27FC236}">
                <a16:creationId xmlns:a16="http://schemas.microsoft.com/office/drawing/2014/main" id="{8DB88A62-5BBA-DD1B-E687-4B1DE6DA1F42}"/>
              </a:ext>
            </a:extLst>
          </p:cNvPr>
          <p:cNvSpPr txBox="1"/>
          <p:nvPr/>
        </p:nvSpPr>
        <p:spPr>
          <a:xfrm>
            <a:off x="5751765" y="1682375"/>
            <a:ext cx="6115965" cy="3416320"/>
          </a:xfrm>
          <a:prstGeom prst="rect">
            <a:avLst/>
          </a:prstGeom>
          <a:noFill/>
        </p:spPr>
        <p:txBody>
          <a:bodyPr wrap="square" rtlCol="0">
            <a:spAutoFit/>
          </a:bodyPr>
          <a:lstStyle/>
          <a:p>
            <a:r>
              <a:rPr lang="en-US" dirty="0"/>
              <a:t>With reduced power per klystron:</a:t>
            </a:r>
          </a:p>
          <a:p>
            <a:pPr marL="285750" indent="-285750">
              <a:buFont typeface="Wingdings" panose="05000000000000000000" pitchFamily="2" charset="2"/>
              <a:buChar char="§"/>
            </a:pPr>
            <a:r>
              <a:rPr lang="en-US" dirty="0">
                <a:solidFill>
                  <a:srgbClr val="3B7D23"/>
                </a:solidFill>
              </a:rPr>
              <a:t>Reduced by ~50% collector volume.</a:t>
            </a:r>
          </a:p>
          <a:p>
            <a:pPr marL="285750" indent="-285750">
              <a:buFont typeface="Wingdings" panose="05000000000000000000" pitchFamily="2" charset="2"/>
              <a:buChar char="§"/>
            </a:pPr>
            <a:r>
              <a:rPr lang="en-US" dirty="0">
                <a:solidFill>
                  <a:srgbClr val="3B7D23"/>
                </a:solidFill>
              </a:rPr>
              <a:t>Improved beam extraction quality into collector.</a:t>
            </a:r>
          </a:p>
          <a:p>
            <a:pPr marL="285750" indent="-285750">
              <a:buFont typeface="Wingdings" panose="05000000000000000000" pitchFamily="2" charset="2"/>
              <a:buChar char="§"/>
            </a:pPr>
            <a:r>
              <a:rPr lang="en-US" dirty="0">
                <a:solidFill>
                  <a:srgbClr val="3B7D23"/>
                </a:solidFill>
              </a:rPr>
              <a:t>Reduced  by 10% RF circuit length.</a:t>
            </a:r>
          </a:p>
          <a:p>
            <a:pPr marL="285750" indent="-285750">
              <a:buFont typeface="Wingdings" panose="05000000000000000000" pitchFamily="2" charset="2"/>
              <a:buChar char="§"/>
            </a:pPr>
            <a:r>
              <a:rPr lang="en-US" dirty="0">
                <a:solidFill>
                  <a:srgbClr val="3B7D23"/>
                </a:solidFill>
              </a:rPr>
              <a:t>Reduced from 62kV to 47 kV operating voltage.</a:t>
            </a:r>
          </a:p>
          <a:p>
            <a:pPr marL="285750" indent="-285750">
              <a:buFont typeface="Wingdings" panose="05000000000000000000" pitchFamily="2" charset="2"/>
              <a:buChar char="§"/>
            </a:pPr>
            <a:r>
              <a:rPr lang="en-US" dirty="0">
                <a:solidFill>
                  <a:srgbClr val="3B7D23"/>
                </a:solidFill>
              </a:rPr>
              <a:t>Reduced power in solenoid</a:t>
            </a:r>
          </a:p>
          <a:p>
            <a:pPr marL="285750" indent="-285750">
              <a:buFont typeface="Wingdings" panose="05000000000000000000" pitchFamily="2" charset="2"/>
              <a:buChar char="§"/>
            </a:pPr>
            <a:r>
              <a:rPr lang="en-US" dirty="0">
                <a:solidFill>
                  <a:srgbClr val="3B7D23"/>
                </a:solidFill>
              </a:rPr>
              <a:t>Improved x2 life- time.</a:t>
            </a:r>
          </a:p>
          <a:p>
            <a:pPr marL="285750" indent="-285750">
              <a:buFont typeface="Wingdings" panose="05000000000000000000" pitchFamily="2" charset="2"/>
              <a:buChar char="§"/>
            </a:pPr>
            <a:r>
              <a:rPr lang="en-US" dirty="0">
                <a:solidFill>
                  <a:srgbClr val="3B7D23"/>
                </a:solidFill>
              </a:rPr>
              <a:t>Single RF output.</a:t>
            </a:r>
          </a:p>
          <a:p>
            <a:pPr marL="285750" indent="-285750">
              <a:buFont typeface="Wingdings" panose="05000000000000000000" pitchFamily="2" charset="2"/>
              <a:buChar char="§"/>
            </a:pPr>
            <a:r>
              <a:rPr lang="en-US" dirty="0">
                <a:solidFill>
                  <a:srgbClr val="FF0000"/>
                </a:solidFill>
              </a:rPr>
              <a:t>With chosen technology, cost saving will be rather modest – no more than 20% when moving from 1MW tube to 0.5MW tube.</a:t>
            </a:r>
          </a:p>
          <a:p>
            <a:pPr marL="285750" indent="-285750">
              <a:buFont typeface="Wingdings" panose="05000000000000000000" pitchFamily="2" charset="2"/>
              <a:buChar char="§"/>
            </a:pPr>
            <a:r>
              <a:rPr lang="en-US" dirty="0">
                <a:solidFill>
                  <a:srgbClr val="FF0000"/>
                </a:solidFill>
              </a:rPr>
              <a:t>Will need x2 more klystrons.</a:t>
            </a:r>
            <a:endParaRPr lang="en-GB" dirty="0">
              <a:solidFill>
                <a:srgbClr val="FF0000"/>
              </a:solidFill>
            </a:endParaRPr>
          </a:p>
        </p:txBody>
      </p:sp>
    </p:spTree>
    <p:extLst>
      <p:ext uri="{BB962C8B-B14F-4D97-AF65-F5344CB8AC3E}">
        <p14:creationId xmlns:p14="http://schemas.microsoft.com/office/powerpoint/2010/main" val="15228368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82DBE94-8D40-14A1-629C-67EBB43A7C84}"/>
              </a:ext>
            </a:extLst>
          </p:cNvPr>
          <p:cNvSpPr txBox="1"/>
          <p:nvPr/>
        </p:nvSpPr>
        <p:spPr>
          <a:xfrm>
            <a:off x="6113979" y="6442165"/>
            <a:ext cx="6078021" cy="338554"/>
          </a:xfrm>
          <a:prstGeom prst="rect">
            <a:avLst/>
          </a:prstGeom>
          <a:noFill/>
        </p:spPr>
        <p:txBody>
          <a:bodyPr wrap="square">
            <a:spAutoFit/>
          </a:bodyPr>
          <a:lstStyle/>
          <a:p>
            <a:r>
              <a:rPr lang="fr-FR" sz="1600" dirty="0"/>
              <a:t>"</a:t>
            </a:r>
            <a:r>
              <a:rPr lang="fr-FR" sz="1600" i="1" dirty="0"/>
              <a:t>Il n'y a de nouveau que ce qui est oublié</a:t>
            </a:r>
            <a:r>
              <a:rPr lang="fr-FR" sz="1600" dirty="0"/>
              <a:t>« . </a:t>
            </a:r>
            <a:r>
              <a:rPr lang="en-GB" sz="1600" dirty="0"/>
              <a:t>Marie Antoinette (1785)</a:t>
            </a:r>
          </a:p>
        </p:txBody>
      </p:sp>
      <p:sp>
        <p:nvSpPr>
          <p:cNvPr id="40" name="TextBox 39">
            <a:extLst>
              <a:ext uri="{FF2B5EF4-FFF2-40B4-BE49-F238E27FC236}">
                <a16:creationId xmlns:a16="http://schemas.microsoft.com/office/drawing/2014/main" id="{4516D50E-039B-E2EA-815A-09ACACDA3CF1}"/>
              </a:ext>
            </a:extLst>
          </p:cNvPr>
          <p:cNvSpPr txBox="1"/>
          <p:nvPr/>
        </p:nvSpPr>
        <p:spPr>
          <a:xfrm>
            <a:off x="100827" y="2533944"/>
            <a:ext cx="2775823" cy="984885"/>
          </a:xfrm>
          <a:prstGeom prst="rect">
            <a:avLst/>
          </a:prstGeom>
          <a:noFill/>
        </p:spPr>
        <p:txBody>
          <a:bodyPr wrap="none" rtlCol="0">
            <a:spAutoFit/>
          </a:bodyPr>
          <a:lstStyle/>
          <a:p>
            <a:pPr algn="ctr"/>
            <a:r>
              <a:rPr lang="en-US" sz="1400" b="1" dirty="0"/>
              <a:t>IOT (A. </a:t>
            </a:r>
            <a:r>
              <a:rPr lang="en-US" sz="1400" b="1" dirty="0" err="1"/>
              <a:t>Haeff</a:t>
            </a:r>
            <a:r>
              <a:rPr lang="en-US" sz="1400" b="1" dirty="0"/>
              <a:t>, 1939)</a:t>
            </a:r>
          </a:p>
          <a:p>
            <a:pPr algn="ctr"/>
            <a:endParaRPr lang="en-US" sz="1400" b="1" dirty="0"/>
          </a:p>
          <a:p>
            <a:pPr algn="ctr"/>
            <a:r>
              <a:rPr lang="en-US" sz="1400" b="1" i="1" dirty="0"/>
              <a:t>Klystrode</a:t>
            </a:r>
            <a:r>
              <a:rPr lang="en-US" sz="1400" dirty="0"/>
              <a:t> </a:t>
            </a:r>
          </a:p>
          <a:p>
            <a:pPr algn="ctr"/>
            <a:r>
              <a:rPr lang="en-US" sz="1400" dirty="0"/>
              <a:t>(H. Priest and  M.B. Shrader 1982</a:t>
            </a:r>
            <a:r>
              <a:rPr lang="en-US" sz="1600" dirty="0"/>
              <a:t>)</a:t>
            </a:r>
            <a:endParaRPr lang="en-GB" sz="1600" dirty="0"/>
          </a:p>
        </p:txBody>
      </p:sp>
      <p:sp>
        <p:nvSpPr>
          <p:cNvPr id="41" name="TextBox 40">
            <a:extLst>
              <a:ext uri="{FF2B5EF4-FFF2-40B4-BE49-F238E27FC236}">
                <a16:creationId xmlns:a16="http://schemas.microsoft.com/office/drawing/2014/main" id="{6A1ED840-6363-07B5-792C-0E1338B185D6}"/>
              </a:ext>
            </a:extLst>
          </p:cNvPr>
          <p:cNvSpPr txBox="1"/>
          <p:nvPr/>
        </p:nvSpPr>
        <p:spPr>
          <a:xfrm>
            <a:off x="2837485" y="1979029"/>
            <a:ext cx="3155864" cy="523220"/>
          </a:xfrm>
          <a:prstGeom prst="rect">
            <a:avLst/>
          </a:prstGeom>
          <a:noFill/>
        </p:spPr>
        <p:txBody>
          <a:bodyPr wrap="none" rtlCol="0">
            <a:spAutoFit/>
          </a:bodyPr>
          <a:lstStyle/>
          <a:p>
            <a:pPr algn="ctr"/>
            <a:r>
              <a:rPr lang="en-US" sz="1400" b="1" i="1" dirty="0"/>
              <a:t>Tristron</a:t>
            </a:r>
            <a:r>
              <a:rPr lang="en-US" sz="1400" dirty="0"/>
              <a:t> (A.D. </a:t>
            </a:r>
            <a:r>
              <a:rPr lang="en-US" sz="1400" dirty="0" err="1"/>
              <a:t>Sushkov</a:t>
            </a:r>
            <a:r>
              <a:rPr lang="en-US" sz="1400" dirty="0"/>
              <a:t> et. al. 1967)</a:t>
            </a:r>
          </a:p>
          <a:p>
            <a:pPr algn="ctr"/>
            <a:r>
              <a:rPr lang="en-US" sz="1400" dirty="0"/>
              <a:t>MB Prototype tested in 1997, V. Tsarev:</a:t>
            </a:r>
            <a:endParaRPr lang="en-GB" sz="1400" dirty="0"/>
          </a:p>
        </p:txBody>
      </p:sp>
      <p:pic>
        <p:nvPicPr>
          <p:cNvPr id="43" name="Picture 42">
            <a:extLst>
              <a:ext uri="{FF2B5EF4-FFF2-40B4-BE49-F238E27FC236}">
                <a16:creationId xmlns:a16="http://schemas.microsoft.com/office/drawing/2014/main" id="{AF92ED6D-7FB0-C466-4DDA-DE0E9F22C73E}"/>
              </a:ext>
            </a:extLst>
          </p:cNvPr>
          <p:cNvPicPr>
            <a:picLocks noChangeAspect="1"/>
          </p:cNvPicPr>
          <p:nvPr/>
        </p:nvPicPr>
        <p:blipFill>
          <a:blip r:embed="rId2"/>
          <a:stretch>
            <a:fillRect/>
          </a:stretch>
        </p:blipFill>
        <p:spPr>
          <a:xfrm>
            <a:off x="483017" y="159684"/>
            <a:ext cx="2183748" cy="2389624"/>
          </a:xfrm>
          <a:prstGeom prst="rect">
            <a:avLst/>
          </a:prstGeom>
        </p:spPr>
      </p:pic>
      <p:pic>
        <p:nvPicPr>
          <p:cNvPr id="45" name="Picture 44">
            <a:extLst>
              <a:ext uri="{FF2B5EF4-FFF2-40B4-BE49-F238E27FC236}">
                <a16:creationId xmlns:a16="http://schemas.microsoft.com/office/drawing/2014/main" id="{C90E6B84-37F5-716F-3ECA-1E3E468C576A}"/>
              </a:ext>
            </a:extLst>
          </p:cNvPr>
          <p:cNvPicPr>
            <a:picLocks noChangeAspect="1"/>
          </p:cNvPicPr>
          <p:nvPr/>
        </p:nvPicPr>
        <p:blipFill>
          <a:blip r:embed="rId3"/>
          <a:stretch>
            <a:fillRect/>
          </a:stretch>
        </p:blipFill>
        <p:spPr>
          <a:xfrm>
            <a:off x="2784136" y="159684"/>
            <a:ext cx="3117511" cy="1859471"/>
          </a:xfrm>
          <a:prstGeom prst="rect">
            <a:avLst/>
          </a:prstGeom>
        </p:spPr>
      </p:pic>
      <p:pic>
        <p:nvPicPr>
          <p:cNvPr id="47" name="Picture 46">
            <a:extLst>
              <a:ext uri="{FF2B5EF4-FFF2-40B4-BE49-F238E27FC236}">
                <a16:creationId xmlns:a16="http://schemas.microsoft.com/office/drawing/2014/main" id="{BBE1B031-75FB-8E2D-4FF9-87BC64E92091}"/>
              </a:ext>
            </a:extLst>
          </p:cNvPr>
          <p:cNvPicPr>
            <a:picLocks noChangeAspect="1"/>
          </p:cNvPicPr>
          <p:nvPr/>
        </p:nvPicPr>
        <p:blipFill>
          <a:blip r:embed="rId4"/>
          <a:stretch>
            <a:fillRect/>
          </a:stretch>
        </p:blipFill>
        <p:spPr>
          <a:xfrm rot="5400000">
            <a:off x="3796406" y="1839438"/>
            <a:ext cx="1017025" cy="2436765"/>
          </a:xfrm>
          <a:prstGeom prst="rect">
            <a:avLst/>
          </a:prstGeom>
        </p:spPr>
      </p:pic>
      <p:pic>
        <p:nvPicPr>
          <p:cNvPr id="49" name="Picture 48">
            <a:extLst>
              <a:ext uri="{FF2B5EF4-FFF2-40B4-BE49-F238E27FC236}">
                <a16:creationId xmlns:a16="http://schemas.microsoft.com/office/drawing/2014/main" id="{DD67E303-DA8D-AF91-1496-A4C748B81867}"/>
              </a:ext>
            </a:extLst>
          </p:cNvPr>
          <p:cNvPicPr>
            <a:picLocks noChangeAspect="1"/>
          </p:cNvPicPr>
          <p:nvPr/>
        </p:nvPicPr>
        <p:blipFill>
          <a:blip r:embed="rId5"/>
          <a:stretch>
            <a:fillRect/>
          </a:stretch>
        </p:blipFill>
        <p:spPr>
          <a:xfrm>
            <a:off x="802893" y="3932859"/>
            <a:ext cx="4411226" cy="2847860"/>
          </a:xfrm>
          <a:prstGeom prst="rect">
            <a:avLst/>
          </a:prstGeom>
        </p:spPr>
      </p:pic>
      <p:sp>
        <p:nvSpPr>
          <p:cNvPr id="50" name="TextBox 49">
            <a:extLst>
              <a:ext uri="{FF2B5EF4-FFF2-40B4-BE49-F238E27FC236}">
                <a16:creationId xmlns:a16="http://schemas.microsoft.com/office/drawing/2014/main" id="{7F6EC41D-A501-7CBC-D7FF-324F0240C851}"/>
              </a:ext>
            </a:extLst>
          </p:cNvPr>
          <p:cNvSpPr txBox="1"/>
          <p:nvPr/>
        </p:nvSpPr>
        <p:spPr>
          <a:xfrm>
            <a:off x="371127" y="3688244"/>
            <a:ext cx="5391732" cy="276999"/>
          </a:xfrm>
          <a:prstGeom prst="rect">
            <a:avLst/>
          </a:prstGeom>
          <a:noFill/>
        </p:spPr>
        <p:txBody>
          <a:bodyPr wrap="none" rtlCol="0">
            <a:spAutoFit/>
          </a:bodyPr>
          <a:lstStyle/>
          <a:p>
            <a:r>
              <a:rPr lang="en-US" sz="1200" dirty="0"/>
              <a:t>FCC</a:t>
            </a:r>
            <a:r>
              <a:rPr lang="en-US" sz="1200" baseline="-25000" dirty="0"/>
              <a:t>ee</a:t>
            </a:r>
            <a:r>
              <a:rPr lang="en-US" sz="1200" dirty="0"/>
              <a:t> 1MW, 400 MHz 10 beams  gridded tubes performance (KlyC simulations)</a:t>
            </a:r>
            <a:endParaRPr lang="en-GB" sz="1200" dirty="0"/>
          </a:p>
        </p:txBody>
      </p:sp>
      <p:pic>
        <p:nvPicPr>
          <p:cNvPr id="51" name="Picture 50" descr="A graph of a graph with numbers and lines&#10;&#10;Description automatically generated with medium confidence">
            <a:extLst>
              <a:ext uri="{FF2B5EF4-FFF2-40B4-BE49-F238E27FC236}">
                <a16:creationId xmlns:a16="http://schemas.microsoft.com/office/drawing/2014/main" id="{FEDE8A7A-85F8-963E-BB80-8DEB1F02BF50}"/>
              </a:ext>
            </a:extLst>
          </p:cNvPr>
          <p:cNvPicPr>
            <a:picLocks noChangeAspect="1"/>
          </p:cNvPicPr>
          <p:nvPr/>
        </p:nvPicPr>
        <p:blipFill>
          <a:blip r:embed="rId6"/>
          <a:stretch>
            <a:fillRect/>
          </a:stretch>
        </p:blipFill>
        <p:spPr>
          <a:xfrm>
            <a:off x="6002417" y="2435750"/>
            <a:ext cx="5762422" cy="3735718"/>
          </a:xfrm>
          <a:prstGeom prst="rect">
            <a:avLst/>
          </a:prstGeom>
        </p:spPr>
      </p:pic>
      <p:sp>
        <p:nvSpPr>
          <p:cNvPr id="52" name="TextBox 51">
            <a:extLst>
              <a:ext uri="{FF2B5EF4-FFF2-40B4-BE49-F238E27FC236}">
                <a16:creationId xmlns:a16="http://schemas.microsoft.com/office/drawing/2014/main" id="{B2442012-5029-78B6-3B8B-3F7C61A4D420}"/>
              </a:ext>
            </a:extLst>
          </p:cNvPr>
          <p:cNvSpPr txBox="1"/>
          <p:nvPr/>
        </p:nvSpPr>
        <p:spPr>
          <a:xfrm>
            <a:off x="6781647" y="2226167"/>
            <a:ext cx="3828740" cy="307777"/>
          </a:xfrm>
          <a:prstGeom prst="rect">
            <a:avLst/>
          </a:prstGeom>
          <a:noFill/>
        </p:spPr>
        <p:txBody>
          <a:bodyPr wrap="none" rtlCol="0">
            <a:spAutoFit/>
          </a:bodyPr>
          <a:lstStyle/>
          <a:p>
            <a:r>
              <a:rPr lang="en-US" sz="1400" dirty="0"/>
              <a:t>1 MW, MB Tristron power-efficiency capabilities</a:t>
            </a:r>
            <a:endParaRPr lang="en-GB" sz="1400" dirty="0"/>
          </a:p>
        </p:txBody>
      </p:sp>
      <p:sp>
        <p:nvSpPr>
          <p:cNvPr id="53" name="TextBox 52">
            <a:extLst>
              <a:ext uri="{FF2B5EF4-FFF2-40B4-BE49-F238E27FC236}">
                <a16:creationId xmlns:a16="http://schemas.microsoft.com/office/drawing/2014/main" id="{4F7642DF-04FA-E924-1083-54129E8A88FC}"/>
              </a:ext>
            </a:extLst>
          </p:cNvPr>
          <p:cNvSpPr txBox="1"/>
          <p:nvPr/>
        </p:nvSpPr>
        <p:spPr>
          <a:xfrm>
            <a:off x="6612638" y="5356789"/>
            <a:ext cx="3874266" cy="276999"/>
          </a:xfrm>
          <a:prstGeom prst="rect">
            <a:avLst/>
          </a:prstGeom>
          <a:noFill/>
        </p:spPr>
        <p:txBody>
          <a:bodyPr wrap="none" rtlCol="0">
            <a:spAutoFit/>
          </a:bodyPr>
          <a:lstStyle/>
          <a:p>
            <a:r>
              <a:rPr lang="en-US" sz="1200" dirty="0"/>
              <a:t>Injection: 10 x 120 degrees RF phase  bunches (C Class)</a:t>
            </a:r>
            <a:endParaRPr lang="en-GB" sz="1200" dirty="0"/>
          </a:p>
        </p:txBody>
      </p:sp>
      <p:sp>
        <p:nvSpPr>
          <p:cNvPr id="54" name="TextBox 53">
            <a:extLst>
              <a:ext uri="{FF2B5EF4-FFF2-40B4-BE49-F238E27FC236}">
                <a16:creationId xmlns:a16="http://schemas.microsoft.com/office/drawing/2014/main" id="{7A347113-8ED5-9C90-6B20-E4E0CCB80D88}"/>
              </a:ext>
            </a:extLst>
          </p:cNvPr>
          <p:cNvSpPr txBox="1"/>
          <p:nvPr/>
        </p:nvSpPr>
        <p:spPr>
          <a:xfrm>
            <a:off x="6290355" y="1031330"/>
            <a:ext cx="5411161" cy="646331"/>
          </a:xfrm>
          <a:prstGeom prst="rect">
            <a:avLst/>
          </a:prstGeom>
          <a:noFill/>
        </p:spPr>
        <p:txBody>
          <a:bodyPr wrap="none" rtlCol="0">
            <a:spAutoFit/>
          </a:bodyPr>
          <a:lstStyle/>
          <a:p>
            <a:r>
              <a:rPr lang="en-US" sz="3600" dirty="0"/>
              <a:t>High Power Gridded Tubes</a:t>
            </a:r>
            <a:endParaRPr lang="en-GB" sz="3600" dirty="0"/>
          </a:p>
        </p:txBody>
      </p:sp>
      <p:sp>
        <p:nvSpPr>
          <p:cNvPr id="56" name="TextBox 55">
            <a:extLst>
              <a:ext uri="{FF2B5EF4-FFF2-40B4-BE49-F238E27FC236}">
                <a16:creationId xmlns:a16="http://schemas.microsoft.com/office/drawing/2014/main" id="{692924C7-558E-D3D4-BDDE-5B8D42F8A0A6}"/>
              </a:ext>
            </a:extLst>
          </p:cNvPr>
          <p:cNvSpPr txBox="1"/>
          <p:nvPr/>
        </p:nvSpPr>
        <p:spPr>
          <a:xfrm>
            <a:off x="3711999" y="6032968"/>
            <a:ext cx="979755" cy="276999"/>
          </a:xfrm>
          <a:prstGeom prst="rect">
            <a:avLst/>
          </a:prstGeom>
          <a:noFill/>
        </p:spPr>
        <p:txBody>
          <a:bodyPr wrap="none" rtlCol="0">
            <a:spAutoFit/>
          </a:bodyPr>
          <a:lstStyle/>
          <a:p>
            <a:r>
              <a:rPr lang="en-US" sz="1200" dirty="0"/>
              <a:t>CERN, 2024</a:t>
            </a:r>
            <a:endParaRPr lang="en-GB" sz="1200" dirty="0"/>
          </a:p>
        </p:txBody>
      </p:sp>
      <p:sp>
        <p:nvSpPr>
          <p:cNvPr id="2" name="TextBox 1">
            <a:extLst>
              <a:ext uri="{FF2B5EF4-FFF2-40B4-BE49-F238E27FC236}">
                <a16:creationId xmlns:a16="http://schemas.microsoft.com/office/drawing/2014/main" id="{3254398C-09CB-DFD0-29F8-9891E5007633}"/>
              </a:ext>
            </a:extLst>
          </p:cNvPr>
          <p:cNvSpPr txBox="1"/>
          <p:nvPr/>
        </p:nvSpPr>
        <p:spPr>
          <a:xfrm>
            <a:off x="3357873" y="4057388"/>
            <a:ext cx="1603324" cy="246221"/>
          </a:xfrm>
          <a:prstGeom prst="rect">
            <a:avLst/>
          </a:prstGeom>
          <a:noFill/>
        </p:spPr>
        <p:txBody>
          <a:bodyPr wrap="none" rtlCol="0">
            <a:spAutoFit/>
          </a:bodyPr>
          <a:lstStyle/>
          <a:p>
            <a:r>
              <a:rPr lang="en-US" sz="1000" dirty="0"/>
              <a:t>Rectangular bunch shape</a:t>
            </a:r>
            <a:endParaRPr lang="en-GB" sz="1000" dirty="0"/>
          </a:p>
        </p:txBody>
      </p:sp>
    </p:spTree>
    <p:extLst>
      <p:ext uri="{BB962C8B-B14F-4D97-AF65-F5344CB8AC3E}">
        <p14:creationId xmlns:p14="http://schemas.microsoft.com/office/powerpoint/2010/main" val="32331655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3ECB138-5F90-BEE0-39C6-58FA08C9923F}"/>
              </a:ext>
            </a:extLst>
          </p:cNvPr>
          <p:cNvPicPr>
            <a:picLocks noChangeAspect="1"/>
          </p:cNvPicPr>
          <p:nvPr/>
        </p:nvPicPr>
        <p:blipFill>
          <a:blip r:embed="rId2"/>
          <a:stretch>
            <a:fillRect/>
          </a:stretch>
        </p:blipFill>
        <p:spPr>
          <a:xfrm>
            <a:off x="322806" y="1559276"/>
            <a:ext cx="6072570" cy="3554983"/>
          </a:xfrm>
          <a:prstGeom prst="rect">
            <a:avLst/>
          </a:prstGeom>
        </p:spPr>
      </p:pic>
      <p:sp>
        <p:nvSpPr>
          <p:cNvPr id="3" name="TextBox 2">
            <a:extLst>
              <a:ext uri="{FF2B5EF4-FFF2-40B4-BE49-F238E27FC236}">
                <a16:creationId xmlns:a16="http://schemas.microsoft.com/office/drawing/2014/main" id="{4D488EEF-E203-2437-8B26-9AC0AE500AB3}"/>
              </a:ext>
            </a:extLst>
          </p:cNvPr>
          <p:cNvSpPr txBox="1"/>
          <p:nvPr/>
        </p:nvSpPr>
        <p:spPr>
          <a:xfrm>
            <a:off x="4274659" y="255181"/>
            <a:ext cx="5249194" cy="461665"/>
          </a:xfrm>
          <a:prstGeom prst="rect">
            <a:avLst/>
          </a:prstGeom>
          <a:noFill/>
        </p:spPr>
        <p:txBody>
          <a:bodyPr wrap="none" rtlCol="0">
            <a:spAutoFit/>
          </a:bodyPr>
          <a:lstStyle/>
          <a:p>
            <a:r>
              <a:rPr lang="en-US" sz="2400" dirty="0"/>
              <a:t>Tristron efficiency vs. beam perveance</a:t>
            </a:r>
            <a:endParaRPr lang="en-GB" sz="2400" dirty="0"/>
          </a:p>
        </p:txBody>
      </p:sp>
      <p:pic>
        <p:nvPicPr>
          <p:cNvPr id="4" name="Picture 3">
            <a:extLst>
              <a:ext uri="{FF2B5EF4-FFF2-40B4-BE49-F238E27FC236}">
                <a16:creationId xmlns:a16="http://schemas.microsoft.com/office/drawing/2014/main" id="{A2075646-A2EF-76EE-4A6D-EBB7CDC97212}"/>
              </a:ext>
            </a:extLst>
          </p:cNvPr>
          <p:cNvPicPr>
            <a:picLocks noChangeAspect="1"/>
          </p:cNvPicPr>
          <p:nvPr/>
        </p:nvPicPr>
        <p:blipFill>
          <a:blip r:embed="rId3"/>
          <a:stretch>
            <a:fillRect/>
          </a:stretch>
        </p:blipFill>
        <p:spPr>
          <a:xfrm>
            <a:off x="7453578" y="859747"/>
            <a:ext cx="3770904" cy="2889000"/>
          </a:xfrm>
          <a:prstGeom prst="rect">
            <a:avLst/>
          </a:prstGeom>
        </p:spPr>
      </p:pic>
      <p:pic>
        <p:nvPicPr>
          <p:cNvPr id="8" name="Picture 7">
            <a:extLst>
              <a:ext uri="{FF2B5EF4-FFF2-40B4-BE49-F238E27FC236}">
                <a16:creationId xmlns:a16="http://schemas.microsoft.com/office/drawing/2014/main" id="{44267B57-75FC-8384-BBD2-F315B9F9479C}"/>
              </a:ext>
            </a:extLst>
          </p:cNvPr>
          <p:cNvPicPr>
            <a:picLocks noChangeAspect="1"/>
          </p:cNvPicPr>
          <p:nvPr/>
        </p:nvPicPr>
        <p:blipFill>
          <a:blip r:embed="rId4"/>
          <a:stretch>
            <a:fillRect/>
          </a:stretch>
        </p:blipFill>
        <p:spPr>
          <a:xfrm>
            <a:off x="7588302" y="4027914"/>
            <a:ext cx="3501456" cy="2830086"/>
          </a:xfrm>
          <a:prstGeom prst="rect">
            <a:avLst/>
          </a:prstGeom>
        </p:spPr>
      </p:pic>
      <p:sp>
        <p:nvSpPr>
          <p:cNvPr id="9" name="TextBox 8">
            <a:extLst>
              <a:ext uri="{FF2B5EF4-FFF2-40B4-BE49-F238E27FC236}">
                <a16:creationId xmlns:a16="http://schemas.microsoft.com/office/drawing/2014/main" id="{8735A519-7B07-FB96-30EA-191A4854E74D}"/>
              </a:ext>
            </a:extLst>
          </p:cNvPr>
          <p:cNvSpPr txBox="1"/>
          <p:nvPr/>
        </p:nvSpPr>
        <p:spPr>
          <a:xfrm>
            <a:off x="8269282" y="3737759"/>
            <a:ext cx="2139496" cy="307777"/>
          </a:xfrm>
          <a:prstGeom prst="rect">
            <a:avLst/>
          </a:prstGeom>
          <a:noFill/>
        </p:spPr>
        <p:txBody>
          <a:bodyPr wrap="none" rtlCol="0">
            <a:spAutoFit/>
          </a:bodyPr>
          <a:lstStyle/>
          <a:p>
            <a:r>
              <a:rPr lang="en-US" sz="1400" dirty="0"/>
              <a:t>Penultimate cavity tuning</a:t>
            </a:r>
            <a:endParaRPr lang="en-GB" sz="1400" dirty="0"/>
          </a:p>
        </p:txBody>
      </p:sp>
      <p:sp>
        <p:nvSpPr>
          <p:cNvPr id="10" name="TextBox 9">
            <a:extLst>
              <a:ext uri="{FF2B5EF4-FFF2-40B4-BE49-F238E27FC236}">
                <a16:creationId xmlns:a16="http://schemas.microsoft.com/office/drawing/2014/main" id="{BA5D994F-2E9E-1571-B342-1D41710A3EB8}"/>
              </a:ext>
            </a:extLst>
          </p:cNvPr>
          <p:cNvSpPr txBox="1"/>
          <p:nvPr/>
        </p:nvSpPr>
        <p:spPr>
          <a:xfrm rot="887191">
            <a:off x="3006016" y="3544902"/>
            <a:ext cx="1146468" cy="276999"/>
          </a:xfrm>
          <a:prstGeom prst="rect">
            <a:avLst/>
          </a:prstGeom>
          <a:noFill/>
        </p:spPr>
        <p:txBody>
          <a:bodyPr wrap="none" rtlCol="0">
            <a:spAutoFit/>
          </a:bodyPr>
          <a:lstStyle/>
          <a:p>
            <a:r>
              <a:rPr lang="en-US" sz="1200" i="1" dirty="0">
                <a:solidFill>
                  <a:schemeClr val="accent2">
                    <a:lumMod val="75000"/>
                  </a:schemeClr>
                </a:solidFill>
              </a:rPr>
              <a:t>0.906-0.15x</a:t>
            </a:r>
            <a:r>
              <a:rPr lang="en-US" sz="1200" i="1" dirty="0">
                <a:solidFill>
                  <a:schemeClr val="accent2">
                    <a:lumMod val="75000"/>
                  </a:schemeClr>
                </a:solidFill>
                <a:sym typeface="Symbol" panose="05050102010706020507" pitchFamily="18" charset="2"/>
              </a:rPr>
              <a:t>P</a:t>
            </a:r>
            <a:endParaRPr lang="en-GB" sz="1200" i="1" dirty="0">
              <a:solidFill>
                <a:schemeClr val="accent2">
                  <a:lumMod val="75000"/>
                </a:schemeClr>
              </a:solidFill>
            </a:endParaRPr>
          </a:p>
        </p:txBody>
      </p:sp>
      <p:sp>
        <p:nvSpPr>
          <p:cNvPr id="14" name="TextBox 13">
            <a:extLst>
              <a:ext uri="{FF2B5EF4-FFF2-40B4-BE49-F238E27FC236}">
                <a16:creationId xmlns:a16="http://schemas.microsoft.com/office/drawing/2014/main" id="{7BDFC826-3281-06EE-2C64-C54F7C4EACC1}"/>
              </a:ext>
            </a:extLst>
          </p:cNvPr>
          <p:cNvSpPr txBox="1"/>
          <p:nvPr/>
        </p:nvSpPr>
        <p:spPr>
          <a:xfrm>
            <a:off x="705791" y="5212599"/>
            <a:ext cx="6097772" cy="1015663"/>
          </a:xfrm>
          <a:prstGeom prst="rect">
            <a:avLst/>
          </a:prstGeom>
          <a:noFill/>
        </p:spPr>
        <p:txBody>
          <a:bodyPr wrap="square">
            <a:spAutoFit/>
          </a:bodyPr>
          <a:lstStyle/>
          <a:p>
            <a:r>
              <a:rPr lang="en-GB" sz="2000" dirty="0"/>
              <a:t>Overall, tristron demonstrated excellent performance in terms of the ultimate efficiency in a wide range of operating perveance.</a:t>
            </a:r>
          </a:p>
        </p:txBody>
      </p:sp>
      <p:sp>
        <p:nvSpPr>
          <p:cNvPr id="15" name="TextBox 14">
            <a:extLst>
              <a:ext uri="{FF2B5EF4-FFF2-40B4-BE49-F238E27FC236}">
                <a16:creationId xmlns:a16="http://schemas.microsoft.com/office/drawing/2014/main" id="{B9AAACAB-93B0-D4DD-3A7C-9D830A2ECBCB}"/>
              </a:ext>
            </a:extLst>
          </p:cNvPr>
          <p:cNvSpPr txBox="1"/>
          <p:nvPr/>
        </p:nvSpPr>
        <p:spPr>
          <a:xfrm>
            <a:off x="1155242" y="1060943"/>
            <a:ext cx="4848016" cy="584775"/>
          </a:xfrm>
          <a:prstGeom prst="rect">
            <a:avLst/>
          </a:prstGeom>
          <a:noFill/>
        </p:spPr>
        <p:txBody>
          <a:bodyPr wrap="square" rtlCol="0">
            <a:spAutoFit/>
          </a:bodyPr>
          <a:lstStyle/>
          <a:p>
            <a:pPr algn="ctr"/>
            <a:r>
              <a:rPr lang="en-US" sz="1600" dirty="0"/>
              <a:t>Optimized for bunch length of </a:t>
            </a:r>
            <a:r>
              <a:rPr lang="en-US" sz="1600" b="1" dirty="0"/>
              <a:t>120</a:t>
            </a:r>
            <a:r>
              <a:rPr lang="en-US" sz="1600" dirty="0"/>
              <a:t> degrees RF phase</a:t>
            </a:r>
            <a:r>
              <a:rPr lang="en-GB" sz="1600" dirty="0"/>
              <a:t> and fixed beam power (960 KW)</a:t>
            </a:r>
            <a:endParaRPr lang="en-US" sz="1600" dirty="0"/>
          </a:p>
        </p:txBody>
      </p:sp>
    </p:spTree>
    <p:extLst>
      <p:ext uri="{BB962C8B-B14F-4D97-AF65-F5344CB8AC3E}">
        <p14:creationId xmlns:p14="http://schemas.microsoft.com/office/powerpoint/2010/main" val="28132478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5D72B18-3E70-7A0E-25FB-0F45525257C5}"/>
              </a:ext>
            </a:extLst>
          </p:cNvPr>
          <p:cNvSpPr txBox="1"/>
          <p:nvPr/>
        </p:nvSpPr>
        <p:spPr>
          <a:xfrm>
            <a:off x="3622255" y="150688"/>
            <a:ext cx="6246262" cy="769441"/>
          </a:xfrm>
          <a:prstGeom prst="rect">
            <a:avLst/>
          </a:prstGeom>
          <a:noFill/>
        </p:spPr>
        <p:txBody>
          <a:bodyPr wrap="none" rtlCol="0">
            <a:spAutoFit/>
          </a:bodyPr>
          <a:lstStyle/>
          <a:p>
            <a:r>
              <a:rPr lang="en-US" sz="2800" dirty="0"/>
              <a:t>Tristron 3D CST PIC simulations.</a:t>
            </a:r>
          </a:p>
          <a:p>
            <a:r>
              <a:rPr lang="en-US" sz="1600" dirty="0"/>
              <a:t>Direct benchmarking  with CERN made fast 1.5D computer code KlyC</a:t>
            </a:r>
            <a:endParaRPr lang="en-GB" sz="1600" dirty="0"/>
          </a:p>
        </p:txBody>
      </p:sp>
      <p:pic>
        <p:nvPicPr>
          <p:cNvPr id="3" name="Picture 2" descr="A transparent object with colored objects&#10;&#10;Description automatically generated with medium confidence">
            <a:extLst>
              <a:ext uri="{FF2B5EF4-FFF2-40B4-BE49-F238E27FC236}">
                <a16:creationId xmlns:a16="http://schemas.microsoft.com/office/drawing/2014/main" id="{3EFCF14E-669C-6A24-92A0-32769008EA68}"/>
              </a:ext>
            </a:extLst>
          </p:cNvPr>
          <p:cNvPicPr>
            <a:picLocks noChangeAspect="1"/>
          </p:cNvPicPr>
          <p:nvPr/>
        </p:nvPicPr>
        <p:blipFill rotWithShape="1">
          <a:blip r:embed="rId3"/>
          <a:srcRect l="18252"/>
          <a:stretch/>
        </p:blipFill>
        <p:spPr>
          <a:xfrm>
            <a:off x="1" y="1212351"/>
            <a:ext cx="4287888" cy="2820679"/>
          </a:xfrm>
          <a:prstGeom prst="rect">
            <a:avLst/>
          </a:prstGeom>
        </p:spPr>
      </p:pic>
      <p:pic>
        <p:nvPicPr>
          <p:cNvPr id="4" name="Picture 3" descr="A close-up of several colored tubes&#10;&#10;Description automatically generated">
            <a:extLst>
              <a:ext uri="{FF2B5EF4-FFF2-40B4-BE49-F238E27FC236}">
                <a16:creationId xmlns:a16="http://schemas.microsoft.com/office/drawing/2014/main" id="{B0B68B8B-9F2A-53C3-BABA-2596DFD69E77}"/>
              </a:ext>
            </a:extLst>
          </p:cNvPr>
          <p:cNvPicPr>
            <a:picLocks noChangeAspect="1"/>
          </p:cNvPicPr>
          <p:nvPr/>
        </p:nvPicPr>
        <p:blipFill rotWithShape="1">
          <a:blip r:embed="rId4"/>
          <a:srcRect l="21577"/>
          <a:stretch/>
        </p:blipFill>
        <p:spPr>
          <a:xfrm>
            <a:off x="364959" y="4207691"/>
            <a:ext cx="3837171" cy="2631202"/>
          </a:xfrm>
          <a:prstGeom prst="rect">
            <a:avLst/>
          </a:prstGeom>
        </p:spPr>
      </p:pic>
      <p:sp>
        <p:nvSpPr>
          <p:cNvPr id="5" name="TextBox 4">
            <a:extLst>
              <a:ext uri="{FF2B5EF4-FFF2-40B4-BE49-F238E27FC236}">
                <a16:creationId xmlns:a16="http://schemas.microsoft.com/office/drawing/2014/main" id="{84D32AD5-9CCA-3CB1-BACC-B46128615BD3}"/>
              </a:ext>
            </a:extLst>
          </p:cNvPr>
          <p:cNvSpPr txBox="1"/>
          <p:nvPr/>
        </p:nvSpPr>
        <p:spPr>
          <a:xfrm>
            <a:off x="140286" y="89748"/>
            <a:ext cx="2674835" cy="1323439"/>
          </a:xfrm>
          <a:prstGeom prst="rect">
            <a:avLst/>
          </a:prstGeom>
          <a:noFill/>
        </p:spPr>
        <p:txBody>
          <a:bodyPr wrap="none" rtlCol="0">
            <a:spAutoFit/>
          </a:bodyPr>
          <a:lstStyle/>
          <a:p>
            <a:r>
              <a:rPr lang="en-US" sz="1600" dirty="0"/>
              <a:t>10 beams  (1.6A, 60kV each)</a:t>
            </a:r>
          </a:p>
          <a:p>
            <a:r>
              <a:rPr lang="en-US" sz="1600" dirty="0"/>
              <a:t>Bz: 0.032T</a:t>
            </a:r>
          </a:p>
          <a:p>
            <a:r>
              <a:rPr lang="en-US" sz="1600" dirty="0"/>
              <a:t>Beam power 960kW</a:t>
            </a:r>
          </a:p>
          <a:p>
            <a:r>
              <a:rPr lang="en-US" sz="1600" dirty="0"/>
              <a:t>RF power: 880kW</a:t>
            </a:r>
          </a:p>
          <a:p>
            <a:r>
              <a:rPr lang="en-US" sz="1600" b="1" dirty="0"/>
              <a:t>Efficiency: 91.4%</a:t>
            </a:r>
            <a:endParaRPr lang="en-GB" sz="1600" b="1" dirty="0"/>
          </a:p>
        </p:txBody>
      </p:sp>
      <p:sp>
        <p:nvSpPr>
          <p:cNvPr id="6" name="TextBox 5">
            <a:extLst>
              <a:ext uri="{FF2B5EF4-FFF2-40B4-BE49-F238E27FC236}">
                <a16:creationId xmlns:a16="http://schemas.microsoft.com/office/drawing/2014/main" id="{982A4A37-0CAA-4F9B-9694-90F8B5922C79}"/>
              </a:ext>
            </a:extLst>
          </p:cNvPr>
          <p:cNvSpPr txBox="1"/>
          <p:nvPr/>
        </p:nvSpPr>
        <p:spPr>
          <a:xfrm>
            <a:off x="113015" y="4218503"/>
            <a:ext cx="1119883" cy="523220"/>
          </a:xfrm>
          <a:prstGeom prst="rect">
            <a:avLst/>
          </a:prstGeom>
          <a:noFill/>
        </p:spPr>
        <p:txBody>
          <a:bodyPr wrap="square" rtlCol="0">
            <a:spAutoFit/>
          </a:bodyPr>
          <a:lstStyle/>
          <a:p>
            <a:r>
              <a:rPr lang="en-US" sz="1400" dirty="0"/>
              <a:t>Penultimate cavity</a:t>
            </a:r>
            <a:endParaRPr lang="en-GB" sz="1400" dirty="0"/>
          </a:p>
        </p:txBody>
      </p:sp>
      <p:sp>
        <p:nvSpPr>
          <p:cNvPr id="7" name="TextBox 6">
            <a:extLst>
              <a:ext uri="{FF2B5EF4-FFF2-40B4-BE49-F238E27FC236}">
                <a16:creationId xmlns:a16="http://schemas.microsoft.com/office/drawing/2014/main" id="{D4B8694E-CDE7-040C-E430-4429F3054113}"/>
              </a:ext>
            </a:extLst>
          </p:cNvPr>
          <p:cNvSpPr txBox="1"/>
          <p:nvPr/>
        </p:nvSpPr>
        <p:spPr>
          <a:xfrm>
            <a:off x="2051479" y="4310970"/>
            <a:ext cx="763642" cy="523220"/>
          </a:xfrm>
          <a:prstGeom prst="rect">
            <a:avLst/>
          </a:prstGeom>
          <a:noFill/>
        </p:spPr>
        <p:txBody>
          <a:bodyPr wrap="square" rtlCol="0">
            <a:spAutoFit/>
          </a:bodyPr>
          <a:lstStyle/>
          <a:p>
            <a:pPr algn="r"/>
            <a:r>
              <a:rPr lang="en-US" sz="1400" dirty="0"/>
              <a:t>Output cavity</a:t>
            </a:r>
            <a:endParaRPr lang="en-GB" sz="1400" dirty="0"/>
          </a:p>
        </p:txBody>
      </p:sp>
      <p:sp>
        <p:nvSpPr>
          <p:cNvPr id="8" name="Rectangle 7">
            <a:extLst>
              <a:ext uri="{FF2B5EF4-FFF2-40B4-BE49-F238E27FC236}">
                <a16:creationId xmlns:a16="http://schemas.microsoft.com/office/drawing/2014/main" id="{9234A3DB-5D94-FAA2-72D0-20AB9D4F265C}"/>
              </a:ext>
            </a:extLst>
          </p:cNvPr>
          <p:cNvSpPr/>
          <p:nvPr/>
        </p:nvSpPr>
        <p:spPr>
          <a:xfrm>
            <a:off x="3633702" y="955497"/>
            <a:ext cx="763642" cy="588339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A graph of a diagram&#10;&#10;Description automatically generated with medium confidence">
            <a:extLst>
              <a:ext uri="{FF2B5EF4-FFF2-40B4-BE49-F238E27FC236}">
                <a16:creationId xmlns:a16="http://schemas.microsoft.com/office/drawing/2014/main" id="{AF7D338E-28D6-7B9D-020A-DD136D54ECAA}"/>
              </a:ext>
            </a:extLst>
          </p:cNvPr>
          <p:cNvPicPr>
            <a:picLocks noChangeAspect="1"/>
          </p:cNvPicPr>
          <p:nvPr/>
        </p:nvPicPr>
        <p:blipFill>
          <a:blip r:embed="rId5"/>
          <a:stretch>
            <a:fillRect/>
          </a:stretch>
        </p:blipFill>
        <p:spPr>
          <a:xfrm>
            <a:off x="3633702" y="4145309"/>
            <a:ext cx="3730217" cy="2435288"/>
          </a:xfrm>
          <a:prstGeom prst="rect">
            <a:avLst/>
          </a:prstGeom>
        </p:spPr>
      </p:pic>
      <p:sp>
        <p:nvSpPr>
          <p:cNvPr id="10" name="Rectangle 9">
            <a:extLst>
              <a:ext uri="{FF2B5EF4-FFF2-40B4-BE49-F238E27FC236}">
                <a16:creationId xmlns:a16="http://schemas.microsoft.com/office/drawing/2014/main" id="{B5A50958-1110-57AC-22EA-F0969DBBA489}"/>
              </a:ext>
            </a:extLst>
          </p:cNvPr>
          <p:cNvSpPr/>
          <p:nvPr/>
        </p:nvSpPr>
        <p:spPr>
          <a:xfrm>
            <a:off x="4011965" y="4289884"/>
            <a:ext cx="3035134" cy="14512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descr="A graph of a graph&#10;&#10;Description automatically generated with medium confidence">
            <a:extLst>
              <a:ext uri="{FF2B5EF4-FFF2-40B4-BE49-F238E27FC236}">
                <a16:creationId xmlns:a16="http://schemas.microsoft.com/office/drawing/2014/main" id="{D86A2378-EB99-F0A9-6EFA-01ECC5CD822A}"/>
              </a:ext>
            </a:extLst>
          </p:cNvPr>
          <p:cNvPicPr>
            <a:picLocks noChangeAspect="1"/>
          </p:cNvPicPr>
          <p:nvPr/>
        </p:nvPicPr>
        <p:blipFill>
          <a:blip r:embed="rId6"/>
          <a:stretch>
            <a:fillRect/>
          </a:stretch>
        </p:blipFill>
        <p:spPr>
          <a:xfrm>
            <a:off x="4535873" y="1041277"/>
            <a:ext cx="5604648" cy="3269378"/>
          </a:xfrm>
          <a:prstGeom prst="rect">
            <a:avLst/>
          </a:prstGeom>
        </p:spPr>
      </p:pic>
      <p:sp>
        <p:nvSpPr>
          <p:cNvPr id="12" name="TextBox 11">
            <a:extLst>
              <a:ext uri="{FF2B5EF4-FFF2-40B4-BE49-F238E27FC236}">
                <a16:creationId xmlns:a16="http://schemas.microsoft.com/office/drawing/2014/main" id="{F71C0184-C276-7638-9241-A28B6103A526}"/>
              </a:ext>
            </a:extLst>
          </p:cNvPr>
          <p:cNvSpPr txBox="1"/>
          <p:nvPr/>
        </p:nvSpPr>
        <p:spPr>
          <a:xfrm>
            <a:off x="4308629" y="4219148"/>
            <a:ext cx="2436757" cy="307777"/>
          </a:xfrm>
          <a:prstGeom prst="rect">
            <a:avLst/>
          </a:prstGeom>
          <a:noFill/>
        </p:spPr>
        <p:txBody>
          <a:bodyPr wrap="none" rtlCol="0">
            <a:spAutoFit/>
          </a:bodyPr>
          <a:lstStyle/>
          <a:p>
            <a:r>
              <a:rPr lang="en-US" sz="1400" dirty="0"/>
              <a:t>Bunches velocity modulation</a:t>
            </a:r>
            <a:endParaRPr lang="en-GB" sz="1400" dirty="0"/>
          </a:p>
        </p:txBody>
      </p:sp>
      <p:sp>
        <p:nvSpPr>
          <p:cNvPr id="13" name="TextBox 12">
            <a:extLst>
              <a:ext uri="{FF2B5EF4-FFF2-40B4-BE49-F238E27FC236}">
                <a16:creationId xmlns:a16="http://schemas.microsoft.com/office/drawing/2014/main" id="{6F590D0A-54C5-20EF-218D-D83765FE783D}"/>
              </a:ext>
            </a:extLst>
          </p:cNvPr>
          <p:cNvSpPr txBox="1"/>
          <p:nvPr/>
        </p:nvSpPr>
        <p:spPr>
          <a:xfrm>
            <a:off x="5848238" y="1462342"/>
            <a:ext cx="3950312" cy="523220"/>
          </a:xfrm>
          <a:prstGeom prst="rect">
            <a:avLst/>
          </a:prstGeom>
          <a:noFill/>
        </p:spPr>
        <p:txBody>
          <a:bodyPr wrap="none" rtlCol="0">
            <a:spAutoFit/>
          </a:bodyPr>
          <a:lstStyle/>
          <a:p>
            <a:pPr algn="r"/>
            <a:r>
              <a:rPr lang="en-US" sz="1400" dirty="0">
                <a:solidFill>
                  <a:schemeClr val="bg1"/>
                </a:solidFill>
              </a:rPr>
              <a:t>Bunched beam current (4.8A peak; 1.6A average)</a:t>
            </a:r>
          </a:p>
          <a:p>
            <a:pPr algn="r"/>
            <a:r>
              <a:rPr lang="en-US" sz="1400" dirty="0">
                <a:solidFill>
                  <a:schemeClr val="bg1"/>
                </a:solidFill>
              </a:rPr>
              <a:t> 120 degrees RF phase long bunches (C class)</a:t>
            </a:r>
            <a:endParaRPr lang="en-GB" sz="1400" dirty="0">
              <a:solidFill>
                <a:schemeClr val="bg1"/>
              </a:solidFill>
            </a:endParaRPr>
          </a:p>
        </p:txBody>
      </p:sp>
      <p:sp>
        <p:nvSpPr>
          <p:cNvPr id="14" name="TextBox 13">
            <a:extLst>
              <a:ext uri="{FF2B5EF4-FFF2-40B4-BE49-F238E27FC236}">
                <a16:creationId xmlns:a16="http://schemas.microsoft.com/office/drawing/2014/main" id="{BBAFE017-6A39-03C1-77F4-7C099A6A366B}"/>
              </a:ext>
            </a:extLst>
          </p:cNvPr>
          <p:cNvSpPr txBox="1"/>
          <p:nvPr/>
        </p:nvSpPr>
        <p:spPr>
          <a:xfrm>
            <a:off x="6551663" y="3121223"/>
            <a:ext cx="2980303" cy="307777"/>
          </a:xfrm>
          <a:prstGeom prst="rect">
            <a:avLst/>
          </a:prstGeom>
          <a:noFill/>
        </p:spPr>
        <p:txBody>
          <a:bodyPr wrap="none" rtlCol="0">
            <a:spAutoFit/>
          </a:bodyPr>
          <a:lstStyle/>
          <a:p>
            <a:r>
              <a:rPr lang="en-US" sz="1400" dirty="0">
                <a:solidFill>
                  <a:schemeClr val="bg1"/>
                </a:solidFill>
              </a:rPr>
              <a:t>Single output port RF signal (440kW)</a:t>
            </a:r>
            <a:endParaRPr lang="en-GB" sz="1400" dirty="0">
              <a:solidFill>
                <a:schemeClr val="bg1"/>
              </a:solidFill>
            </a:endParaRPr>
          </a:p>
        </p:txBody>
      </p:sp>
      <p:sp>
        <p:nvSpPr>
          <p:cNvPr id="15" name="TextBox 14">
            <a:extLst>
              <a:ext uri="{FF2B5EF4-FFF2-40B4-BE49-F238E27FC236}">
                <a16:creationId xmlns:a16="http://schemas.microsoft.com/office/drawing/2014/main" id="{88E48120-1A1D-46F2-19B2-7AE17DA37F0F}"/>
              </a:ext>
            </a:extLst>
          </p:cNvPr>
          <p:cNvSpPr txBox="1"/>
          <p:nvPr/>
        </p:nvSpPr>
        <p:spPr>
          <a:xfrm>
            <a:off x="2683850" y="2937461"/>
            <a:ext cx="1345181" cy="646331"/>
          </a:xfrm>
          <a:prstGeom prst="rect">
            <a:avLst/>
          </a:prstGeom>
          <a:noFill/>
        </p:spPr>
        <p:txBody>
          <a:bodyPr wrap="square" rtlCol="0">
            <a:spAutoFit/>
          </a:bodyPr>
          <a:lstStyle/>
          <a:p>
            <a:r>
              <a:rPr lang="en-US" sz="1200" dirty="0"/>
              <a:t>X10 individual collectors, each 30 cm long. </a:t>
            </a:r>
            <a:endParaRPr lang="en-GB" sz="1200" dirty="0"/>
          </a:p>
        </p:txBody>
      </p:sp>
      <p:sp>
        <p:nvSpPr>
          <p:cNvPr id="17" name="TextBox 16">
            <a:extLst>
              <a:ext uri="{FF2B5EF4-FFF2-40B4-BE49-F238E27FC236}">
                <a16:creationId xmlns:a16="http://schemas.microsoft.com/office/drawing/2014/main" id="{813C5C2A-AA94-7A61-A795-C46DAA62E337}"/>
              </a:ext>
            </a:extLst>
          </p:cNvPr>
          <p:cNvSpPr txBox="1"/>
          <p:nvPr/>
        </p:nvSpPr>
        <p:spPr>
          <a:xfrm>
            <a:off x="2192045" y="6211265"/>
            <a:ext cx="1377557" cy="369332"/>
          </a:xfrm>
          <a:prstGeom prst="rect">
            <a:avLst/>
          </a:prstGeom>
          <a:noFill/>
        </p:spPr>
        <p:txBody>
          <a:bodyPr wrap="none" rtlCol="0">
            <a:spAutoFit/>
          </a:bodyPr>
          <a:lstStyle/>
          <a:p>
            <a:r>
              <a:rPr lang="en-US" dirty="0"/>
              <a:t>L </a:t>
            </a:r>
            <a:r>
              <a:rPr lang="en-US" baseline="-25000" dirty="0"/>
              <a:t>total</a:t>
            </a:r>
            <a:r>
              <a:rPr lang="en-US" dirty="0"/>
              <a:t> = 0.6m</a:t>
            </a:r>
            <a:endParaRPr lang="en-GB" dirty="0"/>
          </a:p>
        </p:txBody>
      </p:sp>
      <p:pic>
        <p:nvPicPr>
          <p:cNvPr id="21" name="Picture 20" descr="A graph of a graph&#10;&#10;Description automatically generated">
            <a:extLst>
              <a:ext uri="{FF2B5EF4-FFF2-40B4-BE49-F238E27FC236}">
                <a16:creationId xmlns:a16="http://schemas.microsoft.com/office/drawing/2014/main" id="{29AB6DC2-4648-596C-9160-24C23F3B8B7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03435" y="4207692"/>
            <a:ext cx="3324420" cy="2372906"/>
          </a:xfrm>
          <a:prstGeom prst="rect">
            <a:avLst/>
          </a:prstGeom>
        </p:spPr>
      </p:pic>
      <p:sp>
        <p:nvSpPr>
          <p:cNvPr id="22" name="TextBox 21">
            <a:extLst>
              <a:ext uri="{FF2B5EF4-FFF2-40B4-BE49-F238E27FC236}">
                <a16:creationId xmlns:a16="http://schemas.microsoft.com/office/drawing/2014/main" id="{AD7496A1-7996-4B3A-A893-CDC1CD6F24AD}"/>
              </a:ext>
            </a:extLst>
          </p:cNvPr>
          <p:cNvSpPr txBox="1"/>
          <p:nvPr/>
        </p:nvSpPr>
        <p:spPr>
          <a:xfrm>
            <a:off x="6291324" y="4455230"/>
            <a:ext cx="673582" cy="307777"/>
          </a:xfrm>
          <a:prstGeom prst="rect">
            <a:avLst/>
          </a:prstGeom>
          <a:noFill/>
        </p:spPr>
        <p:txBody>
          <a:bodyPr wrap="none" rtlCol="0">
            <a:spAutoFit/>
          </a:bodyPr>
          <a:lstStyle/>
          <a:p>
            <a:r>
              <a:rPr lang="en-US" sz="1400" dirty="0"/>
              <a:t>91.4%</a:t>
            </a:r>
            <a:endParaRPr lang="en-GB" sz="1400" dirty="0"/>
          </a:p>
        </p:txBody>
      </p:sp>
      <p:sp>
        <p:nvSpPr>
          <p:cNvPr id="23" name="TextBox 22">
            <a:extLst>
              <a:ext uri="{FF2B5EF4-FFF2-40B4-BE49-F238E27FC236}">
                <a16:creationId xmlns:a16="http://schemas.microsoft.com/office/drawing/2014/main" id="{A04CD0B3-5EFE-C8D5-79E0-FC0A465C45C6}"/>
              </a:ext>
            </a:extLst>
          </p:cNvPr>
          <p:cNvSpPr txBox="1"/>
          <p:nvPr/>
        </p:nvSpPr>
        <p:spPr>
          <a:xfrm>
            <a:off x="9416399" y="4433946"/>
            <a:ext cx="673582" cy="307777"/>
          </a:xfrm>
          <a:prstGeom prst="rect">
            <a:avLst/>
          </a:prstGeom>
          <a:noFill/>
        </p:spPr>
        <p:txBody>
          <a:bodyPr wrap="none" rtlCol="0">
            <a:spAutoFit/>
          </a:bodyPr>
          <a:lstStyle/>
          <a:p>
            <a:r>
              <a:rPr lang="en-US" sz="1400" dirty="0"/>
              <a:t>92.4%</a:t>
            </a:r>
            <a:endParaRPr lang="en-GB" sz="1400" dirty="0"/>
          </a:p>
        </p:txBody>
      </p:sp>
      <p:sp>
        <p:nvSpPr>
          <p:cNvPr id="24" name="TextBox 23">
            <a:extLst>
              <a:ext uri="{FF2B5EF4-FFF2-40B4-BE49-F238E27FC236}">
                <a16:creationId xmlns:a16="http://schemas.microsoft.com/office/drawing/2014/main" id="{0EC7EEE6-45B0-A15F-0BD0-12621016419F}"/>
              </a:ext>
            </a:extLst>
          </p:cNvPr>
          <p:cNvSpPr txBox="1"/>
          <p:nvPr/>
        </p:nvSpPr>
        <p:spPr>
          <a:xfrm>
            <a:off x="6449145" y="6023672"/>
            <a:ext cx="493853" cy="307777"/>
          </a:xfrm>
          <a:prstGeom prst="rect">
            <a:avLst/>
          </a:prstGeom>
          <a:noFill/>
        </p:spPr>
        <p:txBody>
          <a:bodyPr wrap="none" rtlCol="0">
            <a:spAutoFit/>
          </a:bodyPr>
          <a:lstStyle/>
          <a:p>
            <a:r>
              <a:rPr lang="en-US" sz="1400" dirty="0"/>
              <a:t>CST</a:t>
            </a:r>
            <a:endParaRPr lang="en-GB" sz="1400" dirty="0"/>
          </a:p>
        </p:txBody>
      </p:sp>
      <p:sp>
        <p:nvSpPr>
          <p:cNvPr id="25" name="TextBox 24">
            <a:extLst>
              <a:ext uri="{FF2B5EF4-FFF2-40B4-BE49-F238E27FC236}">
                <a16:creationId xmlns:a16="http://schemas.microsoft.com/office/drawing/2014/main" id="{04AB91EE-8CD8-2F6C-106F-E2F96A5E2740}"/>
              </a:ext>
            </a:extLst>
          </p:cNvPr>
          <p:cNvSpPr txBox="1"/>
          <p:nvPr/>
        </p:nvSpPr>
        <p:spPr>
          <a:xfrm>
            <a:off x="9431752" y="6057376"/>
            <a:ext cx="540533" cy="307777"/>
          </a:xfrm>
          <a:prstGeom prst="rect">
            <a:avLst/>
          </a:prstGeom>
          <a:noFill/>
        </p:spPr>
        <p:txBody>
          <a:bodyPr wrap="none" rtlCol="0">
            <a:spAutoFit/>
          </a:bodyPr>
          <a:lstStyle/>
          <a:p>
            <a:r>
              <a:rPr lang="en-US" sz="1400" dirty="0"/>
              <a:t>KlyC</a:t>
            </a:r>
            <a:endParaRPr lang="en-GB" sz="1400" dirty="0"/>
          </a:p>
        </p:txBody>
      </p:sp>
    </p:spTree>
    <p:extLst>
      <p:ext uri="{BB962C8B-B14F-4D97-AF65-F5344CB8AC3E}">
        <p14:creationId xmlns:p14="http://schemas.microsoft.com/office/powerpoint/2010/main" val="2688874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E333F36-B326-DF1A-CAD3-467B66BD4D2B}"/>
              </a:ext>
            </a:extLst>
          </p:cNvPr>
          <p:cNvPicPr>
            <a:picLocks noChangeAspect="1"/>
          </p:cNvPicPr>
          <p:nvPr/>
        </p:nvPicPr>
        <p:blipFill>
          <a:blip r:embed="rId2"/>
          <a:stretch>
            <a:fillRect/>
          </a:stretch>
        </p:blipFill>
        <p:spPr>
          <a:xfrm>
            <a:off x="363013" y="1010557"/>
            <a:ext cx="11288494" cy="5584250"/>
          </a:xfrm>
          <a:prstGeom prst="rect">
            <a:avLst/>
          </a:prstGeom>
        </p:spPr>
      </p:pic>
      <p:sp>
        <p:nvSpPr>
          <p:cNvPr id="4" name="TextBox 3">
            <a:extLst>
              <a:ext uri="{FF2B5EF4-FFF2-40B4-BE49-F238E27FC236}">
                <a16:creationId xmlns:a16="http://schemas.microsoft.com/office/drawing/2014/main" id="{918D8513-0711-2029-6A62-69327E221736}"/>
              </a:ext>
            </a:extLst>
          </p:cNvPr>
          <p:cNvSpPr txBox="1"/>
          <p:nvPr/>
        </p:nvSpPr>
        <p:spPr>
          <a:xfrm>
            <a:off x="4606400" y="152476"/>
            <a:ext cx="4807535" cy="461665"/>
          </a:xfrm>
          <a:prstGeom prst="rect">
            <a:avLst/>
          </a:prstGeom>
          <a:noFill/>
        </p:spPr>
        <p:txBody>
          <a:bodyPr wrap="none" rtlCol="0">
            <a:spAutoFit/>
          </a:bodyPr>
          <a:lstStyle/>
          <a:p>
            <a:r>
              <a:rPr lang="en-US" sz="2400" dirty="0"/>
              <a:t>Realistic bunches in gridded tubes </a:t>
            </a:r>
            <a:endParaRPr lang="en-GB" sz="2400" dirty="0"/>
          </a:p>
        </p:txBody>
      </p:sp>
      <p:pic>
        <p:nvPicPr>
          <p:cNvPr id="6" name="Picture 5">
            <a:extLst>
              <a:ext uri="{FF2B5EF4-FFF2-40B4-BE49-F238E27FC236}">
                <a16:creationId xmlns:a16="http://schemas.microsoft.com/office/drawing/2014/main" id="{DA592472-06B1-8831-A739-67BFC84D6D43}"/>
              </a:ext>
            </a:extLst>
          </p:cNvPr>
          <p:cNvPicPr>
            <a:picLocks noChangeAspect="1"/>
          </p:cNvPicPr>
          <p:nvPr/>
        </p:nvPicPr>
        <p:blipFill>
          <a:blip r:embed="rId3"/>
          <a:stretch>
            <a:fillRect/>
          </a:stretch>
        </p:blipFill>
        <p:spPr>
          <a:xfrm>
            <a:off x="7989139" y="1139865"/>
            <a:ext cx="4148088" cy="448789"/>
          </a:xfrm>
          <a:prstGeom prst="rect">
            <a:avLst/>
          </a:prstGeom>
          <a:solidFill>
            <a:schemeClr val="accent6">
              <a:lumMod val="60000"/>
              <a:lumOff val="40000"/>
            </a:schemeClr>
          </a:solidFill>
        </p:spPr>
      </p:pic>
    </p:spTree>
    <p:extLst>
      <p:ext uri="{BB962C8B-B14F-4D97-AF65-F5344CB8AC3E}">
        <p14:creationId xmlns:p14="http://schemas.microsoft.com/office/powerpoint/2010/main" val="6277581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aph with blue lines&#10;&#10;Description automatically generated">
            <a:extLst>
              <a:ext uri="{FF2B5EF4-FFF2-40B4-BE49-F238E27FC236}">
                <a16:creationId xmlns:a16="http://schemas.microsoft.com/office/drawing/2014/main" id="{7A9D813E-F137-5F92-089F-CF20F170E58C}"/>
              </a:ext>
            </a:extLst>
          </p:cNvPr>
          <p:cNvPicPr>
            <a:picLocks noChangeAspect="1"/>
          </p:cNvPicPr>
          <p:nvPr/>
        </p:nvPicPr>
        <p:blipFill>
          <a:blip r:embed="rId2"/>
          <a:stretch>
            <a:fillRect/>
          </a:stretch>
        </p:blipFill>
        <p:spPr>
          <a:xfrm>
            <a:off x="61588" y="4634793"/>
            <a:ext cx="4174800" cy="2087400"/>
          </a:xfrm>
          <a:prstGeom prst="rect">
            <a:avLst/>
          </a:prstGeom>
        </p:spPr>
      </p:pic>
      <p:pic>
        <p:nvPicPr>
          <p:cNvPr id="3" name="Picture 2" descr="A graph with blue lines&#10;&#10;Description automatically generated">
            <a:extLst>
              <a:ext uri="{FF2B5EF4-FFF2-40B4-BE49-F238E27FC236}">
                <a16:creationId xmlns:a16="http://schemas.microsoft.com/office/drawing/2014/main" id="{C716624C-C9FD-48CD-F96E-6AE96605D915}"/>
              </a:ext>
            </a:extLst>
          </p:cNvPr>
          <p:cNvPicPr>
            <a:picLocks noChangeAspect="1"/>
          </p:cNvPicPr>
          <p:nvPr/>
        </p:nvPicPr>
        <p:blipFill>
          <a:blip r:embed="rId3"/>
          <a:stretch>
            <a:fillRect/>
          </a:stretch>
        </p:blipFill>
        <p:spPr>
          <a:xfrm>
            <a:off x="0" y="2697236"/>
            <a:ext cx="4297977" cy="2148989"/>
          </a:xfrm>
          <a:prstGeom prst="rect">
            <a:avLst/>
          </a:prstGeom>
        </p:spPr>
      </p:pic>
      <p:pic>
        <p:nvPicPr>
          <p:cNvPr id="2" name="Picture 1" descr="A graph with blue lines&#10;&#10;Description automatically generated">
            <a:extLst>
              <a:ext uri="{FF2B5EF4-FFF2-40B4-BE49-F238E27FC236}">
                <a16:creationId xmlns:a16="http://schemas.microsoft.com/office/drawing/2014/main" id="{B38082F5-9B09-92FA-F87B-21A435801C50}"/>
              </a:ext>
            </a:extLst>
          </p:cNvPr>
          <p:cNvPicPr>
            <a:picLocks noChangeAspect="1"/>
          </p:cNvPicPr>
          <p:nvPr/>
        </p:nvPicPr>
        <p:blipFill>
          <a:blip r:embed="rId4"/>
          <a:stretch>
            <a:fillRect/>
          </a:stretch>
        </p:blipFill>
        <p:spPr>
          <a:xfrm>
            <a:off x="0" y="779156"/>
            <a:ext cx="4297977" cy="2148989"/>
          </a:xfrm>
          <a:prstGeom prst="rect">
            <a:avLst/>
          </a:prstGeom>
        </p:spPr>
      </p:pic>
      <p:sp>
        <p:nvSpPr>
          <p:cNvPr id="5" name="Rectangle 4">
            <a:extLst>
              <a:ext uri="{FF2B5EF4-FFF2-40B4-BE49-F238E27FC236}">
                <a16:creationId xmlns:a16="http://schemas.microsoft.com/office/drawing/2014/main" id="{E4EE4686-4092-EE1F-1F9C-EB55442CAF73}"/>
              </a:ext>
            </a:extLst>
          </p:cNvPr>
          <p:cNvSpPr/>
          <p:nvPr/>
        </p:nvSpPr>
        <p:spPr>
          <a:xfrm>
            <a:off x="275167" y="876299"/>
            <a:ext cx="3911600" cy="13907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31B0D7C7-151C-E036-48CD-A6C91AA97AAC}"/>
              </a:ext>
            </a:extLst>
          </p:cNvPr>
          <p:cNvSpPr txBox="1"/>
          <p:nvPr/>
        </p:nvSpPr>
        <p:spPr>
          <a:xfrm>
            <a:off x="537907" y="643174"/>
            <a:ext cx="3386120" cy="307777"/>
          </a:xfrm>
          <a:prstGeom prst="rect">
            <a:avLst/>
          </a:prstGeom>
          <a:noFill/>
        </p:spPr>
        <p:txBody>
          <a:bodyPr wrap="none" rtlCol="0">
            <a:spAutoFit/>
          </a:bodyPr>
          <a:lstStyle/>
          <a:p>
            <a:r>
              <a:rPr lang="en-US" sz="1400" dirty="0"/>
              <a:t>Particles velocity modulation (</a:t>
            </a:r>
            <a:r>
              <a:rPr lang="en-US" sz="1400" b="1" dirty="0"/>
              <a:t>L</a:t>
            </a:r>
            <a:r>
              <a:rPr lang="en-US" sz="1400" b="1" baseline="-25000" dirty="0"/>
              <a:t>RF</a:t>
            </a:r>
            <a:r>
              <a:rPr lang="en-US" sz="1400" b="1" dirty="0"/>
              <a:t>=0.29m</a:t>
            </a:r>
            <a:r>
              <a:rPr lang="en-US" sz="1400" dirty="0"/>
              <a:t>)</a:t>
            </a:r>
            <a:endParaRPr lang="en-GB" sz="1400" dirty="0"/>
          </a:p>
        </p:txBody>
      </p:sp>
      <p:sp>
        <p:nvSpPr>
          <p:cNvPr id="7" name="TextBox 6">
            <a:extLst>
              <a:ext uri="{FF2B5EF4-FFF2-40B4-BE49-F238E27FC236}">
                <a16:creationId xmlns:a16="http://schemas.microsoft.com/office/drawing/2014/main" id="{A3D4F972-B4AF-DFDC-5C99-01A60F9EA4F2}"/>
              </a:ext>
            </a:extLst>
          </p:cNvPr>
          <p:cNvSpPr txBox="1"/>
          <p:nvPr/>
        </p:nvSpPr>
        <p:spPr>
          <a:xfrm>
            <a:off x="3266739" y="1148488"/>
            <a:ext cx="537327" cy="307777"/>
          </a:xfrm>
          <a:prstGeom prst="rect">
            <a:avLst/>
          </a:prstGeom>
          <a:noFill/>
        </p:spPr>
        <p:txBody>
          <a:bodyPr wrap="none" rtlCol="0">
            <a:spAutoFit/>
          </a:bodyPr>
          <a:lstStyle/>
          <a:p>
            <a:r>
              <a:rPr lang="en-US" sz="1400" dirty="0"/>
              <a:t>150</a:t>
            </a:r>
            <a:r>
              <a:rPr lang="en-US" sz="1400" baseline="30000" dirty="0"/>
              <a:t>0</a:t>
            </a:r>
            <a:endParaRPr lang="en-GB" sz="1400" dirty="0"/>
          </a:p>
        </p:txBody>
      </p:sp>
      <p:sp>
        <p:nvSpPr>
          <p:cNvPr id="8" name="TextBox 7">
            <a:extLst>
              <a:ext uri="{FF2B5EF4-FFF2-40B4-BE49-F238E27FC236}">
                <a16:creationId xmlns:a16="http://schemas.microsoft.com/office/drawing/2014/main" id="{E587C4E2-5D07-2BAC-3D91-8206D6B4CC90}"/>
              </a:ext>
            </a:extLst>
          </p:cNvPr>
          <p:cNvSpPr txBox="1"/>
          <p:nvPr/>
        </p:nvSpPr>
        <p:spPr>
          <a:xfrm>
            <a:off x="3266739" y="3240853"/>
            <a:ext cx="537327" cy="307777"/>
          </a:xfrm>
          <a:prstGeom prst="rect">
            <a:avLst/>
          </a:prstGeom>
          <a:noFill/>
        </p:spPr>
        <p:txBody>
          <a:bodyPr wrap="none" rtlCol="0">
            <a:spAutoFit/>
          </a:bodyPr>
          <a:lstStyle/>
          <a:p>
            <a:r>
              <a:rPr lang="en-US" sz="1400" dirty="0"/>
              <a:t>180</a:t>
            </a:r>
            <a:r>
              <a:rPr lang="en-US" sz="1400" baseline="30000" dirty="0"/>
              <a:t>0</a:t>
            </a:r>
            <a:endParaRPr lang="en-GB" sz="1400" dirty="0"/>
          </a:p>
        </p:txBody>
      </p:sp>
      <p:sp>
        <p:nvSpPr>
          <p:cNvPr id="9" name="TextBox 8">
            <a:extLst>
              <a:ext uri="{FF2B5EF4-FFF2-40B4-BE49-F238E27FC236}">
                <a16:creationId xmlns:a16="http://schemas.microsoft.com/office/drawing/2014/main" id="{D29768E6-0CC0-2B18-379E-380B3F18A6FB}"/>
              </a:ext>
            </a:extLst>
          </p:cNvPr>
          <p:cNvSpPr txBox="1"/>
          <p:nvPr/>
        </p:nvSpPr>
        <p:spPr>
          <a:xfrm>
            <a:off x="3262405" y="5005044"/>
            <a:ext cx="537327" cy="307777"/>
          </a:xfrm>
          <a:prstGeom prst="rect">
            <a:avLst/>
          </a:prstGeom>
          <a:noFill/>
        </p:spPr>
        <p:txBody>
          <a:bodyPr wrap="none" rtlCol="0">
            <a:spAutoFit/>
          </a:bodyPr>
          <a:lstStyle/>
          <a:p>
            <a:r>
              <a:rPr lang="en-US" sz="1400" dirty="0"/>
              <a:t>220</a:t>
            </a:r>
            <a:r>
              <a:rPr lang="en-US" sz="1400" baseline="30000" dirty="0"/>
              <a:t>0</a:t>
            </a:r>
            <a:endParaRPr lang="en-GB" sz="1400" dirty="0"/>
          </a:p>
        </p:txBody>
      </p:sp>
      <p:sp>
        <p:nvSpPr>
          <p:cNvPr id="10" name="TextBox 9">
            <a:extLst>
              <a:ext uri="{FF2B5EF4-FFF2-40B4-BE49-F238E27FC236}">
                <a16:creationId xmlns:a16="http://schemas.microsoft.com/office/drawing/2014/main" id="{41993E52-CED2-92D5-0247-68752D2BCA50}"/>
              </a:ext>
            </a:extLst>
          </p:cNvPr>
          <p:cNvSpPr txBox="1"/>
          <p:nvPr/>
        </p:nvSpPr>
        <p:spPr>
          <a:xfrm>
            <a:off x="4606400" y="152476"/>
            <a:ext cx="4807535" cy="461665"/>
          </a:xfrm>
          <a:prstGeom prst="rect">
            <a:avLst/>
          </a:prstGeom>
          <a:noFill/>
        </p:spPr>
        <p:txBody>
          <a:bodyPr wrap="none" rtlCol="0">
            <a:spAutoFit/>
          </a:bodyPr>
          <a:lstStyle/>
          <a:p>
            <a:r>
              <a:rPr lang="en-US" sz="2400" dirty="0"/>
              <a:t>Realistic bunches in gridded tubes </a:t>
            </a:r>
            <a:endParaRPr lang="en-GB" sz="2400" dirty="0"/>
          </a:p>
        </p:txBody>
      </p:sp>
      <p:pic>
        <p:nvPicPr>
          <p:cNvPr id="11" name="Picture 10" descr="A graph of a graph&#10;&#10;Description automatically generated">
            <a:extLst>
              <a:ext uri="{FF2B5EF4-FFF2-40B4-BE49-F238E27FC236}">
                <a16:creationId xmlns:a16="http://schemas.microsoft.com/office/drawing/2014/main" id="{5B02EDF2-AE86-6901-C3D4-8429A854A578}"/>
              </a:ext>
            </a:extLst>
          </p:cNvPr>
          <p:cNvPicPr>
            <a:picLocks noChangeAspect="1"/>
          </p:cNvPicPr>
          <p:nvPr/>
        </p:nvPicPr>
        <p:blipFill>
          <a:blip r:embed="rId5"/>
          <a:stretch>
            <a:fillRect/>
          </a:stretch>
        </p:blipFill>
        <p:spPr>
          <a:xfrm>
            <a:off x="4297976" y="852873"/>
            <a:ext cx="6797955" cy="2621223"/>
          </a:xfrm>
          <a:prstGeom prst="rect">
            <a:avLst/>
          </a:prstGeom>
        </p:spPr>
      </p:pic>
      <p:sp>
        <p:nvSpPr>
          <p:cNvPr id="12" name="TextBox 11">
            <a:extLst>
              <a:ext uri="{FF2B5EF4-FFF2-40B4-BE49-F238E27FC236}">
                <a16:creationId xmlns:a16="http://schemas.microsoft.com/office/drawing/2014/main" id="{576AA863-D4DF-5D32-5B17-F94C1C455470}"/>
              </a:ext>
            </a:extLst>
          </p:cNvPr>
          <p:cNvSpPr txBox="1"/>
          <p:nvPr/>
        </p:nvSpPr>
        <p:spPr>
          <a:xfrm>
            <a:off x="6619790" y="779156"/>
            <a:ext cx="2913298" cy="369332"/>
          </a:xfrm>
          <a:prstGeom prst="rect">
            <a:avLst/>
          </a:prstGeom>
          <a:noFill/>
        </p:spPr>
        <p:txBody>
          <a:bodyPr wrap="none" rtlCol="0">
            <a:spAutoFit/>
          </a:bodyPr>
          <a:lstStyle/>
          <a:p>
            <a:r>
              <a:rPr lang="en-US" dirty="0"/>
              <a:t>Average current 1.6A/beam</a:t>
            </a:r>
            <a:endParaRPr lang="en-GB" dirty="0"/>
          </a:p>
        </p:txBody>
      </p:sp>
      <p:sp>
        <p:nvSpPr>
          <p:cNvPr id="19" name="TextBox 18">
            <a:extLst>
              <a:ext uri="{FF2B5EF4-FFF2-40B4-BE49-F238E27FC236}">
                <a16:creationId xmlns:a16="http://schemas.microsoft.com/office/drawing/2014/main" id="{99AFE790-62F6-783A-9DD0-A87F6A168418}"/>
              </a:ext>
            </a:extLst>
          </p:cNvPr>
          <p:cNvSpPr txBox="1"/>
          <p:nvPr/>
        </p:nvSpPr>
        <p:spPr>
          <a:xfrm>
            <a:off x="4934947" y="3539116"/>
            <a:ext cx="4196277" cy="400110"/>
          </a:xfrm>
          <a:prstGeom prst="rect">
            <a:avLst/>
          </a:prstGeom>
          <a:noFill/>
        </p:spPr>
        <p:txBody>
          <a:bodyPr wrap="none" rtlCol="0">
            <a:spAutoFit/>
          </a:bodyPr>
          <a:lstStyle/>
          <a:p>
            <a:r>
              <a:rPr lang="en-US" sz="1400" dirty="0"/>
              <a:t>1MW, MB </a:t>
            </a:r>
            <a:r>
              <a:rPr lang="en-US" sz="2000" dirty="0"/>
              <a:t>Triston</a:t>
            </a:r>
            <a:r>
              <a:rPr lang="en-US" sz="1400" dirty="0"/>
              <a:t> efficiency (measured at RF port)</a:t>
            </a:r>
            <a:endParaRPr lang="en-GB" sz="1400" dirty="0"/>
          </a:p>
        </p:txBody>
      </p:sp>
      <p:sp>
        <p:nvSpPr>
          <p:cNvPr id="26" name="TextBox 25">
            <a:extLst>
              <a:ext uri="{FF2B5EF4-FFF2-40B4-BE49-F238E27FC236}">
                <a16:creationId xmlns:a16="http://schemas.microsoft.com/office/drawing/2014/main" id="{B98F893F-C098-06F0-8EBE-CD779824C021}"/>
              </a:ext>
            </a:extLst>
          </p:cNvPr>
          <p:cNvSpPr txBox="1"/>
          <p:nvPr/>
        </p:nvSpPr>
        <p:spPr>
          <a:xfrm>
            <a:off x="9076473" y="4458662"/>
            <a:ext cx="2758234" cy="1354217"/>
          </a:xfrm>
          <a:prstGeom prst="rect">
            <a:avLst/>
          </a:prstGeom>
          <a:noFill/>
        </p:spPr>
        <p:txBody>
          <a:bodyPr wrap="square" rtlCol="0">
            <a:spAutoFit/>
          </a:bodyPr>
          <a:lstStyle/>
          <a:p>
            <a:r>
              <a:rPr lang="en-US" sz="1400" dirty="0"/>
              <a:t>Distance between the cavities (L</a:t>
            </a:r>
            <a:r>
              <a:rPr lang="en-US" sz="1400" baseline="-25000" dirty="0"/>
              <a:t>RF</a:t>
            </a:r>
            <a:r>
              <a:rPr lang="en-US" sz="1400" dirty="0"/>
              <a:t>) and penultimate cavity tunings were taken from the ones optimized in KlyC for rectangular bunch shape (see page 4).   </a:t>
            </a:r>
            <a:r>
              <a:rPr lang="en-US" sz="1200" i="1" dirty="0"/>
              <a:t>The is some space left for post-optimization</a:t>
            </a:r>
          </a:p>
        </p:txBody>
      </p:sp>
      <p:grpSp>
        <p:nvGrpSpPr>
          <p:cNvPr id="43" name="Group 42">
            <a:extLst>
              <a:ext uri="{FF2B5EF4-FFF2-40B4-BE49-F238E27FC236}">
                <a16:creationId xmlns:a16="http://schemas.microsoft.com/office/drawing/2014/main" id="{F8CEFF1F-5316-8940-971F-166C018E248D}"/>
              </a:ext>
            </a:extLst>
          </p:cNvPr>
          <p:cNvGrpSpPr/>
          <p:nvPr/>
        </p:nvGrpSpPr>
        <p:grpSpPr>
          <a:xfrm>
            <a:off x="4491353" y="3918743"/>
            <a:ext cx="4571429" cy="2742857"/>
            <a:chOff x="4714834" y="4107522"/>
            <a:chExt cx="4571429" cy="2742857"/>
          </a:xfrm>
        </p:grpSpPr>
        <p:grpSp>
          <p:nvGrpSpPr>
            <p:cNvPr id="31" name="Group 30">
              <a:extLst>
                <a:ext uri="{FF2B5EF4-FFF2-40B4-BE49-F238E27FC236}">
                  <a16:creationId xmlns:a16="http://schemas.microsoft.com/office/drawing/2014/main" id="{74E331B7-F5B4-7EFC-A484-05FB4D2A5600}"/>
                </a:ext>
              </a:extLst>
            </p:cNvPr>
            <p:cNvGrpSpPr/>
            <p:nvPr/>
          </p:nvGrpSpPr>
          <p:grpSpPr>
            <a:xfrm>
              <a:off x="4714834" y="4107522"/>
              <a:ext cx="4571429" cy="2742857"/>
              <a:chOff x="4714834" y="4107522"/>
              <a:chExt cx="4571429" cy="2742857"/>
            </a:xfrm>
          </p:grpSpPr>
          <p:grpSp>
            <p:nvGrpSpPr>
              <p:cNvPr id="29" name="Group 28">
                <a:extLst>
                  <a:ext uri="{FF2B5EF4-FFF2-40B4-BE49-F238E27FC236}">
                    <a16:creationId xmlns:a16="http://schemas.microsoft.com/office/drawing/2014/main" id="{24A80D3C-24E2-E086-51C5-8E33E2A93A97}"/>
                  </a:ext>
                </a:extLst>
              </p:cNvPr>
              <p:cNvGrpSpPr/>
              <p:nvPr/>
            </p:nvGrpSpPr>
            <p:grpSpPr>
              <a:xfrm>
                <a:off x="4714834" y="4107522"/>
                <a:ext cx="4571429" cy="2742857"/>
                <a:chOff x="4714834" y="4107522"/>
                <a:chExt cx="4571429" cy="2742857"/>
              </a:xfrm>
            </p:grpSpPr>
            <p:grpSp>
              <p:nvGrpSpPr>
                <p:cNvPr id="22" name="Group 21">
                  <a:extLst>
                    <a:ext uri="{FF2B5EF4-FFF2-40B4-BE49-F238E27FC236}">
                      <a16:creationId xmlns:a16="http://schemas.microsoft.com/office/drawing/2014/main" id="{C656F81C-6109-94EB-457E-A9F8D2E06F8D}"/>
                    </a:ext>
                  </a:extLst>
                </p:cNvPr>
                <p:cNvGrpSpPr/>
                <p:nvPr/>
              </p:nvGrpSpPr>
              <p:grpSpPr>
                <a:xfrm>
                  <a:off x="4714834" y="4107522"/>
                  <a:ext cx="4571429" cy="2742857"/>
                  <a:chOff x="4714834" y="4107522"/>
                  <a:chExt cx="4571429" cy="2742857"/>
                </a:xfrm>
              </p:grpSpPr>
              <p:pic>
                <p:nvPicPr>
                  <p:cNvPr id="20" name="Picture 19">
                    <a:extLst>
                      <a:ext uri="{FF2B5EF4-FFF2-40B4-BE49-F238E27FC236}">
                        <a16:creationId xmlns:a16="http://schemas.microsoft.com/office/drawing/2014/main" id="{3A1BD9CC-BEE7-6F40-0588-ADB956723062}"/>
                      </a:ext>
                    </a:extLst>
                  </p:cNvPr>
                  <p:cNvPicPr>
                    <a:picLocks noChangeAspect="1"/>
                  </p:cNvPicPr>
                  <p:nvPr/>
                </p:nvPicPr>
                <p:blipFill>
                  <a:blip r:embed="rId6"/>
                  <a:stretch>
                    <a:fillRect/>
                  </a:stretch>
                </p:blipFill>
                <p:spPr>
                  <a:xfrm>
                    <a:off x="4714834" y="4107522"/>
                    <a:ext cx="4571429" cy="2742857"/>
                  </a:xfrm>
                  <a:prstGeom prst="rect">
                    <a:avLst/>
                  </a:prstGeom>
                </p:spPr>
              </p:pic>
              <p:sp>
                <p:nvSpPr>
                  <p:cNvPr id="21" name="Freeform: Shape 20">
                    <a:extLst>
                      <a:ext uri="{FF2B5EF4-FFF2-40B4-BE49-F238E27FC236}">
                        <a16:creationId xmlns:a16="http://schemas.microsoft.com/office/drawing/2014/main" id="{3541A82B-4C54-D373-17AD-E4E1B54BBA52}"/>
                      </a:ext>
                    </a:extLst>
                  </p:cNvPr>
                  <p:cNvSpPr/>
                  <p:nvPr/>
                </p:nvSpPr>
                <p:spPr>
                  <a:xfrm>
                    <a:off x="5874327" y="4470400"/>
                    <a:ext cx="2687782" cy="655782"/>
                  </a:xfrm>
                  <a:custGeom>
                    <a:avLst/>
                    <a:gdLst>
                      <a:gd name="connsiteX0" fmla="*/ 0 w 2687782"/>
                      <a:gd name="connsiteY0" fmla="*/ 0 h 655782"/>
                      <a:gd name="connsiteX1" fmla="*/ 840509 w 2687782"/>
                      <a:gd name="connsiteY1" fmla="*/ 157018 h 655782"/>
                      <a:gd name="connsiteX2" fmla="*/ 1625600 w 2687782"/>
                      <a:gd name="connsiteY2" fmla="*/ 332509 h 655782"/>
                      <a:gd name="connsiteX3" fmla="*/ 2687782 w 2687782"/>
                      <a:gd name="connsiteY3" fmla="*/ 655782 h 655782"/>
                    </a:gdLst>
                    <a:ahLst/>
                    <a:cxnLst>
                      <a:cxn ang="0">
                        <a:pos x="connsiteX0" y="connsiteY0"/>
                      </a:cxn>
                      <a:cxn ang="0">
                        <a:pos x="connsiteX1" y="connsiteY1"/>
                      </a:cxn>
                      <a:cxn ang="0">
                        <a:pos x="connsiteX2" y="connsiteY2"/>
                      </a:cxn>
                      <a:cxn ang="0">
                        <a:pos x="connsiteX3" y="connsiteY3"/>
                      </a:cxn>
                    </a:cxnLst>
                    <a:rect l="l" t="t" r="r" b="b"/>
                    <a:pathLst>
                      <a:path w="2687782" h="655782">
                        <a:moveTo>
                          <a:pt x="0" y="0"/>
                        </a:moveTo>
                        <a:lnTo>
                          <a:pt x="840509" y="157018"/>
                        </a:lnTo>
                        <a:cubicBezTo>
                          <a:pt x="1111442" y="212436"/>
                          <a:pt x="1317721" y="249382"/>
                          <a:pt x="1625600" y="332509"/>
                        </a:cubicBezTo>
                        <a:cubicBezTo>
                          <a:pt x="1933479" y="415636"/>
                          <a:pt x="2310630" y="535709"/>
                          <a:pt x="2687782" y="655782"/>
                        </a:cubicBezTo>
                      </a:path>
                    </a:pathLst>
                  </a:custGeom>
                  <a:ln>
                    <a:prstDash val="dash"/>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en-GB"/>
                  </a:p>
                </p:txBody>
              </p:sp>
            </p:grpSp>
            <p:cxnSp>
              <p:nvCxnSpPr>
                <p:cNvPr id="28" name="Straight Connector 27">
                  <a:extLst>
                    <a:ext uri="{FF2B5EF4-FFF2-40B4-BE49-F238E27FC236}">
                      <a16:creationId xmlns:a16="http://schemas.microsoft.com/office/drawing/2014/main" id="{3A6B70A8-9A8E-854D-3A68-CDA0502F07B1}"/>
                    </a:ext>
                  </a:extLst>
                </p:cNvPr>
                <p:cNvCxnSpPr/>
                <p:nvPr/>
              </p:nvCxnSpPr>
              <p:spPr>
                <a:xfrm>
                  <a:off x="5357091" y="5274917"/>
                  <a:ext cx="372050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sp>
            <p:nvSpPr>
              <p:cNvPr id="30" name="Rectangle 29">
                <a:extLst>
                  <a:ext uri="{FF2B5EF4-FFF2-40B4-BE49-F238E27FC236}">
                    <a16:creationId xmlns:a16="http://schemas.microsoft.com/office/drawing/2014/main" id="{EA6A2C7D-CEEC-C3A9-B50F-DAB8B52EAA9F}"/>
                  </a:ext>
                </a:extLst>
              </p:cNvPr>
              <p:cNvSpPr/>
              <p:nvPr/>
            </p:nvSpPr>
            <p:spPr>
              <a:xfrm>
                <a:off x="5059387" y="5126182"/>
                <a:ext cx="299458" cy="276999"/>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3" name="TextBox 22">
              <a:extLst>
                <a:ext uri="{FF2B5EF4-FFF2-40B4-BE49-F238E27FC236}">
                  <a16:creationId xmlns:a16="http://schemas.microsoft.com/office/drawing/2014/main" id="{CA5A2C8B-93C4-4A0B-3059-E4FDDC2AA553}"/>
                </a:ext>
              </a:extLst>
            </p:cNvPr>
            <p:cNvSpPr txBox="1"/>
            <p:nvPr/>
          </p:nvSpPr>
          <p:spPr>
            <a:xfrm>
              <a:off x="7256768" y="5539993"/>
              <a:ext cx="880369" cy="276999"/>
            </a:xfrm>
            <a:prstGeom prst="rect">
              <a:avLst/>
            </a:prstGeom>
            <a:noFill/>
          </p:spPr>
          <p:txBody>
            <a:bodyPr wrap="none" rtlCol="0">
              <a:spAutoFit/>
            </a:bodyPr>
            <a:lstStyle/>
            <a:p>
              <a:r>
                <a:rPr lang="en-US" sz="1200" dirty="0">
                  <a:solidFill>
                    <a:schemeClr val="tx2">
                      <a:lumMod val="75000"/>
                      <a:lumOff val="25000"/>
                    </a:schemeClr>
                  </a:solidFill>
                </a:rPr>
                <a:t>L</a:t>
              </a:r>
              <a:r>
                <a:rPr lang="en-US" sz="1200" baseline="-25000" dirty="0">
                  <a:solidFill>
                    <a:schemeClr val="tx2">
                      <a:lumMod val="75000"/>
                      <a:lumOff val="25000"/>
                    </a:schemeClr>
                  </a:solidFill>
                </a:rPr>
                <a:t>RF</a:t>
              </a:r>
              <a:r>
                <a:rPr lang="en-US" sz="1200" dirty="0">
                  <a:solidFill>
                    <a:schemeClr val="tx2">
                      <a:lumMod val="75000"/>
                      <a:lumOff val="25000"/>
                    </a:schemeClr>
                  </a:solidFill>
                </a:rPr>
                <a:t>=0.29m</a:t>
              </a:r>
              <a:endParaRPr lang="en-GB" sz="1200" dirty="0">
                <a:solidFill>
                  <a:schemeClr val="tx2">
                    <a:lumMod val="75000"/>
                    <a:lumOff val="25000"/>
                  </a:schemeClr>
                </a:solidFill>
              </a:endParaRPr>
            </a:p>
          </p:txBody>
        </p:sp>
        <p:sp>
          <p:nvSpPr>
            <p:cNvPr id="24" name="TextBox 23">
              <a:extLst>
                <a:ext uri="{FF2B5EF4-FFF2-40B4-BE49-F238E27FC236}">
                  <a16:creationId xmlns:a16="http://schemas.microsoft.com/office/drawing/2014/main" id="{CADFDF5E-3806-2BD8-523C-CB43A8169640}"/>
                </a:ext>
              </a:extLst>
            </p:cNvPr>
            <p:cNvSpPr txBox="1"/>
            <p:nvPr/>
          </p:nvSpPr>
          <p:spPr>
            <a:xfrm>
              <a:off x="8259782" y="5365271"/>
              <a:ext cx="604653" cy="276999"/>
            </a:xfrm>
            <a:prstGeom prst="rect">
              <a:avLst/>
            </a:prstGeom>
            <a:noFill/>
          </p:spPr>
          <p:txBody>
            <a:bodyPr wrap="none" rtlCol="0">
              <a:spAutoFit/>
            </a:bodyPr>
            <a:lstStyle/>
            <a:p>
              <a:r>
                <a:rPr lang="en-US" sz="1200" dirty="0">
                  <a:solidFill>
                    <a:schemeClr val="accent2">
                      <a:lumMod val="75000"/>
                    </a:schemeClr>
                  </a:solidFill>
                </a:rPr>
                <a:t>0.35m</a:t>
              </a:r>
              <a:endParaRPr lang="en-GB" sz="1200" dirty="0">
                <a:solidFill>
                  <a:schemeClr val="accent2">
                    <a:lumMod val="75000"/>
                  </a:schemeClr>
                </a:solidFill>
              </a:endParaRPr>
            </a:p>
          </p:txBody>
        </p:sp>
        <p:sp>
          <p:nvSpPr>
            <p:cNvPr id="25" name="TextBox 24">
              <a:extLst>
                <a:ext uri="{FF2B5EF4-FFF2-40B4-BE49-F238E27FC236}">
                  <a16:creationId xmlns:a16="http://schemas.microsoft.com/office/drawing/2014/main" id="{91A945AC-64C7-A36A-B7BF-31F7B916BE4A}"/>
                </a:ext>
              </a:extLst>
            </p:cNvPr>
            <p:cNvSpPr txBox="1"/>
            <p:nvPr/>
          </p:nvSpPr>
          <p:spPr>
            <a:xfrm>
              <a:off x="8391185" y="4849973"/>
              <a:ext cx="686406" cy="276999"/>
            </a:xfrm>
            <a:prstGeom prst="rect">
              <a:avLst/>
            </a:prstGeom>
            <a:noFill/>
          </p:spPr>
          <p:txBody>
            <a:bodyPr wrap="none" rtlCol="0">
              <a:spAutoFit/>
            </a:bodyPr>
            <a:lstStyle/>
            <a:p>
              <a:r>
                <a:rPr lang="en-US" sz="1200" dirty="0">
                  <a:solidFill>
                    <a:schemeClr val="accent6">
                      <a:lumMod val="75000"/>
                    </a:schemeClr>
                  </a:solidFill>
                </a:rPr>
                <a:t>0.435m</a:t>
              </a:r>
              <a:endParaRPr lang="en-GB" sz="1200" dirty="0">
                <a:solidFill>
                  <a:schemeClr val="accent6">
                    <a:lumMod val="75000"/>
                  </a:schemeClr>
                </a:solidFill>
              </a:endParaRPr>
            </a:p>
          </p:txBody>
        </p:sp>
        <p:sp>
          <p:nvSpPr>
            <p:cNvPr id="32" name="TextBox 31">
              <a:extLst>
                <a:ext uri="{FF2B5EF4-FFF2-40B4-BE49-F238E27FC236}">
                  <a16:creationId xmlns:a16="http://schemas.microsoft.com/office/drawing/2014/main" id="{61DCE15D-5796-D1DB-CCDE-6893D3B9915A}"/>
                </a:ext>
              </a:extLst>
            </p:cNvPr>
            <p:cNvSpPr txBox="1"/>
            <p:nvPr/>
          </p:nvSpPr>
          <p:spPr>
            <a:xfrm>
              <a:off x="7339300" y="6025908"/>
              <a:ext cx="325568" cy="307777"/>
            </a:xfrm>
            <a:prstGeom prst="rect">
              <a:avLst/>
            </a:prstGeom>
            <a:noFill/>
          </p:spPr>
          <p:txBody>
            <a:bodyPr wrap="square" rtlCol="0">
              <a:spAutoFit/>
            </a:bodyPr>
            <a:lstStyle/>
            <a:p>
              <a:r>
                <a:rPr lang="en-US" sz="1400" dirty="0"/>
                <a:t>B</a:t>
              </a:r>
              <a:endParaRPr lang="en-GB" sz="1400" dirty="0"/>
            </a:p>
          </p:txBody>
        </p:sp>
        <p:cxnSp>
          <p:nvCxnSpPr>
            <p:cNvPr id="34" name="Straight Connector 33">
              <a:extLst>
                <a:ext uri="{FF2B5EF4-FFF2-40B4-BE49-F238E27FC236}">
                  <a16:creationId xmlns:a16="http://schemas.microsoft.com/office/drawing/2014/main" id="{F7AACFE8-F994-6251-ABA8-65805F8CB9FA}"/>
                </a:ext>
              </a:extLst>
            </p:cNvPr>
            <p:cNvCxnSpPr>
              <a:cxnSpLocks/>
            </p:cNvCxnSpPr>
            <p:nvPr/>
          </p:nvCxnSpPr>
          <p:spPr>
            <a:xfrm flipV="1">
              <a:off x="7477248" y="5944399"/>
              <a:ext cx="0" cy="13444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8" name="Straight Arrow Connector 37">
              <a:extLst>
                <a:ext uri="{FF2B5EF4-FFF2-40B4-BE49-F238E27FC236}">
                  <a16:creationId xmlns:a16="http://schemas.microsoft.com/office/drawing/2014/main" id="{312606E0-088D-86D6-FE2C-3A45DFE66939}"/>
                </a:ext>
              </a:extLst>
            </p:cNvPr>
            <p:cNvCxnSpPr/>
            <p:nvPr/>
          </p:nvCxnSpPr>
          <p:spPr>
            <a:xfrm>
              <a:off x="7477248" y="6025908"/>
              <a:ext cx="454849"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40" name="Straight Arrow Connector 39">
              <a:extLst>
                <a:ext uri="{FF2B5EF4-FFF2-40B4-BE49-F238E27FC236}">
                  <a16:creationId xmlns:a16="http://schemas.microsoft.com/office/drawing/2014/main" id="{727666D6-5453-530A-BF11-E5FE2E5176A4}"/>
                </a:ext>
              </a:extLst>
            </p:cNvPr>
            <p:cNvCxnSpPr>
              <a:cxnSpLocks/>
            </p:cNvCxnSpPr>
            <p:nvPr/>
          </p:nvCxnSpPr>
          <p:spPr>
            <a:xfrm flipH="1">
              <a:off x="7050202" y="6025908"/>
              <a:ext cx="412730"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9172FD36-2DA3-4EB7-477A-93A33066D8D5}"/>
                </a:ext>
              </a:extLst>
            </p:cNvPr>
            <p:cNvSpPr txBox="1"/>
            <p:nvPr/>
          </p:nvSpPr>
          <p:spPr>
            <a:xfrm>
              <a:off x="7706753" y="6035105"/>
              <a:ext cx="423465" cy="307777"/>
            </a:xfrm>
            <a:prstGeom prst="rect">
              <a:avLst/>
            </a:prstGeom>
            <a:noFill/>
          </p:spPr>
          <p:txBody>
            <a:bodyPr wrap="square" rtlCol="0">
              <a:spAutoFit/>
            </a:bodyPr>
            <a:lstStyle/>
            <a:p>
              <a:r>
                <a:rPr lang="en-US" sz="1400" dirty="0"/>
                <a:t>AB</a:t>
              </a:r>
              <a:endParaRPr lang="en-GB" sz="1400" dirty="0"/>
            </a:p>
          </p:txBody>
        </p:sp>
        <p:sp>
          <p:nvSpPr>
            <p:cNvPr id="42" name="TextBox 41">
              <a:extLst>
                <a:ext uri="{FF2B5EF4-FFF2-40B4-BE49-F238E27FC236}">
                  <a16:creationId xmlns:a16="http://schemas.microsoft.com/office/drawing/2014/main" id="{5AD92EBF-4930-EACA-0E9F-C8B99CC56692}"/>
                </a:ext>
              </a:extLst>
            </p:cNvPr>
            <p:cNvSpPr txBox="1"/>
            <p:nvPr/>
          </p:nvSpPr>
          <p:spPr>
            <a:xfrm>
              <a:off x="6891773" y="6035105"/>
              <a:ext cx="325568" cy="307777"/>
            </a:xfrm>
            <a:prstGeom prst="rect">
              <a:avLst/>
            </a:prstGeom>
            <a:noFill/>
          </p:spPr>
          <p:txBody>
            <a:bodyPr wrap="square" rtlCol="0">
              <a:spAutoFit/>
            </a:bodyPr>
            <a:lstStyle/>
            <a:p>
              <a:r>
                <a:rPr lang="en-US" sz="1400" dirty="0"/>
                <a:t>C</a:t>
              </a:r>
              <a:endParaRPr lang="en-GB" sz="1400" dirty="0"/>
            </a:p>
          </p:txBody>
        </p:sp>
      </p:grpSp>
    </p:spTree>
    <p:extLst>
      <p:ext uri="{BB962C8B-B14F-4D97-AF65-F5344CB8AC3E}">
        <p14:creationId xmlns:p14="http://schemas.microsoft.com/office/powerpoint/2010/main" val="36987623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aph of a waveform&#10;&#10;Description automatically generated with medium confidence">
            <a:extLst>
              <a:ext uri="{FF2B5EF4-FFF2-40B4-BE49-F238E27FC236}">
                <a16:creationId xmlns:a16="http://schemas.microsoft.com/office/drawing/2014/main" id="{31870917-8DC2-4416-6E73-174FA5D5F8F6}"/>
              </a:ext>
            </a:extLst>
          </p:cNvPr>
          <p:cNvPicPr>
            <a:picLocks noChangeAspect="1"/>
          </p:cNvPicPr>
          <p:nvPr/>
        </p:nvPicPr>
        <p:blipFill rotWithShape="1">
          <a:blip r:embed="rId2"/>
          <a:srcRect t="8993"/>
          <a:stretch/>
        </p:blipFill>
        <p:spPr>
          <a:xfrm>
            <a:off x="6854070" y="1344232"/>
            <a:ext cx="5019672" cy="2284139"/>
          </a:xfrm>
          <a:prstGeom prst="rect">
            <a:avLst/>
          </a:prstGeom>
        </p:spPr>
      </p:pic>
      <p:sp>
        <p:nvSpPr>
          <p:cNvPr id="4" name="TextBox 3">
            <a:extLst>
              <a:ext uri="{FF2B5EF4-FFF2-40B4-BE49-F238E27FC236}">
                <a16:creationId xmlns:a16="http://schemas.microsoft.com/office/drawing/2014/main" id="{F1B22C07-6502-BEF3-43E3-A91C1840D156}"/>
              </a:ext>
            </a:extLst>
          </p:cNvPr>
          <p:cNvSpPr txBox="1"/>
          <p:nvPr/>
        </p:nvSpPr>
        <p:spPr>
          <a:xfrm>
            <a:off x="4060927" y="159108"/>
            <a:ext cx="5030736" cy="461665"/>
          </a:xfrm>
          <a:prstGeom prst="rect">
            <a:avLst/>
          </a:prstGeom>
          <a:noFill/>
        </p:spPr>
        <p:txBody>
          <a:bodyPr wrap="none" rtlCol="0">
            <a:spAutoFit/>
          </a:bodyPr>
          <a:lstStyle/>
          <a:p>
            <a:r>
              <a:rPr lang="en-US" sz="2400" dirty="0"/>
              <a:t>MB tristron vs. IOT power gain curves</a:t>
            </a:r>
            <a:endParaRPr lang="en-GB" sz="2400" dirty="0"/>
          </a:p>
        </p:txBody>
      </p:sp>
      <p:sp>
        <p:nvSpPr>
          <p:cNvPr id="5" name="TextBox 4">
            <a:extLst>
              <a:ext uri="{FF2B5EF4-FFF2-40B4-BE49-F238E27FC236}">
                <a16:creationId xmlns:a16="http://schemas.microsoft.com/office/drawing/2014/main" id="{D5B89D60-BE25-A426-8467-E5BFB3998EAE}"/>
              </a:ext>
            </a:extLst>
          </p:cNvPr>
          <p:cNvSpPr txBox="1"/>
          <p:nvPr/>
        </p:nvSpPr>
        <p:spPr>
          <a:xfrm>
            <a:off x="1000941" y="978271"/>
            <a:ext cx="3204788" cy="646331"/>
          </a:xfrm>
          <a:prstGeom prst="rect">
            <a:avLst/>
          </a:prstGeom>
          <a:noFill/>
        </p:spPr>
        <p:txBody>
          <a:bodyPr wrap="none" rtlCol="0">
            <a:spAutoFit/>
          </a:bodyPr>
          <a:lstStyle/>
          <a:p>
            <a:r>
              <a:rPr lang="en-US" dirty="0"/>
              <a:t>B class (180 degrees bunches)</a:t>
            </a:r>
          </a:p>
          <a:p>
            <a:r>
              <a:rPr lang="en-US" dirty="0"/>
              <a:t>V beam=60kV</a:t>
            </a:r>
            <a:endParaRPr lang="en-GB" dirty="0"/>
          </a:p>
        </p:txBody>
      </p:sp>
      <p:sp>
        <p:nvSpPr>
          <p:cNvPr id="7" name="TextBox 6">
            <a:extLst>
              <a:ext uri="{FF2B5EF4-FFF2-40B4-BE49-F238E27FC236}">
                <a16:creationId xmlns:a16="http://schemas.microsoft.com/office/drawing/2014/main" id="{D84B5DEE-549C-1B05-DD1D-FDF4A6D527B5}"/>
              </a:ext>
            </a:extLst>
          </p:cNvPr>
          <p:cNvSpPr txBox="1"/>
          <p:nvPr/>
        </p:nvSpPr>
        <p:spPr>
          <a:xfrm>
            <a:off x="7470542" y="3056807"/>
            <a:ext cx="2767104" cy="307777"/>
          </a:xfrm>
          <a:prstGeom prst="rect">
            <a:avLst/>
          </a:prstGeom>
          <a:noFill/>
        </p:spPr>
        <p:txBody>
          <a:bodyPr wrap="none" rtlCol="0">
            <a:spAutoFit/>
          </a:bodyPr>
          <a:lstStyle/>
          <a:p>
            <a:r>
              <a:rPr lang="en-GB" sz="1400" dirty="0">
                <a:sym typeface="Symbol" panose="05050102010706020507" pitchFamily="18" charset="2"/>
              </a:rPr>
              <a:t></a:t>
            </a:r>
            <a:r>
              <a:rPr lang="en-GB" sz="1400" baseline="-25000" dirty="0">
                <a:sym typeface="Symbol" panose="05050102010706020507" pitchFamily="18" charset="2"/>
              </a:rPr>
              <a:t>max</a:t>
            </a:r>
            <a:r>
              <a:rPr lang="en-GB" sz="1400" dirty="0">
                <a:sym typeface="Symbol" panose="05050102010706020507" pitchFamily="18" charset="2"/>
              </a:rPr>
              <a:t>=93%, 803kW (1.44A/beam)</a:t>
            </a:r>
            <a:endParaRPr lang="en-GB" sz="1400" dirty="0"/>
          </a:p>
        </p:txBody>
      </p:sp>
      <p:pic>
        <p:nvPicPr>
          <p:cNvPr id="6" name="Picture 5">
            <a:extLst>
              <a:ext uri="{FF2B5EF4-FFF2-40B4-BE49-F238E27FC236}">
                <a16:creationId xmlns:a16="http://schemas.microsoft.com/office/drawing/2014/main" id="{CEB38F7C-066F-AC1A-9D63-12BEBDFE02D6}"/>
              </a:ext>
            </a:extLst>
          </p:cNvPr>
          <p:cNvPicPr>
            <a:picLocks noChangeAspect="1"/>
          </p:cNvPicPr>
          <p:nvPr/>
        </p:nvPicPr>
        <p:blipFill>
          <a:blip r:embed="rId3"/>
          <a:stretch>
            <a:fillRect/>
          </a:stretch>
        </p:blipFill>
        <p:spPr>
          <a:xfrm>
            <a:off x="148602" y="1688292"/>
            <a:ext cx="6752872" cy="4191437"/>
          </a:xfrm>
          <a:prstGeom prst="rect">
            <a:avLst/>
          </a:prstGeom>
        </p:spPr>
      </p:pic>
      <p:pic>
        <p:nvPicPr>
          <p:cNvPr id="10" name="Picture 9" descr="A graph of a graph showing a diagram&#10;&#10;Description automatically generated with medium confidence">
            <a:extLst>
              <a:ext uri="{FF2B5EF4-FFF2-40B4-BE49-F238E27FC236}">
                <a16:creationId xmlns:a16="http://schemas.microsoft.com/office/drawing/2014/main" id="{F7E91164-D224-606E-DD08-00C8D48F64C4}"/>
              </a:ext>
            </a:extLst>
          </p:cNvPr>
          <p:cNvPicPr>
            <a:picLocks noChangeAspect="1"/>
          </p:cNvPicPr>
          <p:nvPr/>
        </p:nvPicPr>
        <p:blipFill rotWithShape="1">
          <a:blip r:embed="rId4"/>
          <a:srcRect t="9993"/>
          <a:stretch/>
        </p:blipFill>
        <p:spPr>
          <a:xfrm>
            <a:off x="6965893" y="4057706"/>
            <a:ext cx="5075467" cy="2284139"/>
          </a:xfrm>
          <a:prstGeom prst="rect">
            <a:avLst/>
          </a:prstGeom>
        </p:spPr>
      </p:pic>
      <p:sp>
        <p:nvSpPr>
          <p:cNvPr id="11" name="TextBox 10">
            <a:extLst>
              <a:ext uri="{FF2B5EF4-FFF2-40B4-BE49-F238E27FC236}">
                <a16:creationId xmlns:a16="http://schemas.microsoft.com/office/drawing/2014/main" id="{DFB40543-D9B3-A913-71D4-5B522E219648}"/>
              </a:ext>
            </a:extLst>
          </p:cNvPr>
          <p:cNvSpPr txBox="1"/>
          <p:nvPr/>
        </p:nvSpPr>
        <p:spPr>
          <a:xfrm>
            <a:off x="4719484" y="1848465"/>
            <a:ext cx="904735" cy="369332"/>
          </a:xfrm>
          <a:prstGeom prst="rect">
            <a:avLst/>
          </a:prstGeom>
          <a:noFill/>
        </p:spPr>
        <p:txBody>
          <a:bodyPr wrap="none" rtlCol="0">
            <a:spAutoFit/>
          </a:bodyPr>
          <a:lstStyle/>
          <a:p>
            <a:r>
              <a:rPr lang="en-US" dirty="0"/>
              <a:t>tristron</a:t>
            </a:r>
            <a:endParaRPr lang="en-GB" dirty="0"/>
          </a:p>
        </p:txBody>
      </p:sp>
      <p:sp>
        <p:nvSpPr>
          <p:cNvPr id="12" name="TextBox 11">
            <a:extLst>
              <a:ext uri="{FF2B5EF4-FFF2-40B4-BE49-F238E27FC236}">
                <a16:creationId xmlns:a16="http://schemas.microsoft.com/office/drawing/2014/main" id="{1569B462-C42F-2441-4B38-BC755BAB3FDF}"/>
              </a:ext>
            </a:extLst>
          </p:cNvPr>
          <p:cNvSpPr txBox="1"/>
          <p:nvPr/>
        </p:nvSpPr>
        <p:spPr>
          <a:xfrm>
            <a:off x="10237646" y="1401079"/>
            <a:ext cx="904735" cy="369332"/>
          </a:xfrm>
          <a:prstGeom prst="rect">
            <a:avLst/>
          </a:prstGeom>
          <a:noFill/>
        </p:spPr>
        <p:txBody>
          <a:bodyPr wrap="none" rtlCol="0">
            <a:spAutoFit/>
          </a:bodyPr>
          <a:lstStyle/>
          <a:p>
            <a:r>
              <a:rPr lang="en-US" dirty="0"/>
              <a:t>tristron</a:t>
            </a:r>
            <a:endParaRPr lang="en-GB" dirty="0"/>
          </a:p>
        </p:txBody>
      </p:sp>
      <p:sp>
        <p:nvSpPr>
          <p:cNvPr id="13" name="TextBox 12">
            <a:extLst>
              <a:ext uri="{FF2B5EF4-FFF2-40B4-BE49-F238E27FC236}">
                <a16:creationId xmlns:a16="http://schemas.microsoft.com/office/drawing/2014/main" id="{A0C1CC4F-1F97-99C7-68A4-0E42B3BF9066}"/>
              </a:ext>
            </a:extLst>
          </p:cNvPr>
          <p:cNvSpPr txBox="1"/>
          <p:nvPr/>
        </p:nvSpPr>
        <p:spPr>
          <a:xfrm>
            <a:off x="7603277" y="5725840"/>
            <a:ext cx="2818400" cy="307777"/>
          </a:xfrm>
          <a:prstGeom prst="rect">
            <a:avLst/>
          </a:prstGeom>
          <a:noFill/>
        </p:spPr>
        <p:txBody>
          <a:bodyPr wrap="none" rtlCol="0">
            <a:spAutoFit/>
          </a:bodyPr>
          <a:lstStyle/>
          <a:p>
            <a:r>
              <a:rPr lang="en-GB" sz="1400" dirty="0">
                <a:sym typeface="Symbol" panose="05050102010706020507" pitchFamily="18" charset="2"/>
              </a:rPr>
              <a:t></a:t>
            </a:r>
            <a:r>
              <a:rPr lang="en-GB" sz="1400" baseline="-25000" dirty="0">
                <a:sym typeface="Symbol" panose="05050102010706020507" pitchFamily="18" charset="2"/>
              </a:rPr>
              <a:t>max</a:t>
            </a:r>
            <a:r>
              <a:rPr lang="en-GB" sz="1400" dirty="0">
                <a:sym typeface="Symbol" panose="05050102010706020507" pitchFamily="18" charset="2"/>
              </a:rPr>
              <a:t>=74.6%, 600kW (1.33A/beam)</a:t>
            </a:r>
            <a:endParaRPr lang="en-GB" sz="1400" dirty="0"/>
          </a:p>
        </p:txBody>
      </p:sp>
      <p:sp>
        <p:nvSpPr>
          <p:cNvPr id="14" name="TextBox 13">
            <a:extLst>
              <a:ext uri="{FF2B5EF4-FFF2-40B4-BE49-F238E27FC236}">
                <a16:creationId xmlns:a16="http://schemas.microsoft.com/office/drawing/2014/main" id="{98AEA41E-ED92-933E-1B3E-14C173AD1444}"/>
              </a:ext>
            </a:extLst>
          </p:cNvPr>
          <p:cNvSpPr txBox="1"/>
          <p:nvPr/>
        </p:nvSpPr>
        <p:spPr>
          <a:xfrm>
            <a:off x="5107603" y="2703750"/>
            <a:ext cx="516616" cy="369332"/>
          </a:xfrm>
          <a:prstGeom prst="rect">
            <a:avLst/>
          </a:prstGeom>
          <a:noFill/>
        </p:spPr>
        <p:txBody>
          <a:bodyPr wrap="none" rtlCol="0">
            <a:spAutoFit/>
          </a:bodyPr>
          <a:lstStyle/>
          <a:p>
            <a:r>
              <a:rPr lang="en-US" dirty="0"/>
              <a:t>IOT</a:t>
            </a:r>
            <a:endParaRPr lang="en-GB" dirty="0"/>
          </a:p>
        </p:txBody>
      </p:sp>
      <p:sp>
        <p:nvSpPr>
          <p:cNvPr id="15" name="TextBox 14">
            <a:extLst>
              <a:ext uri="{FF2B5EF4-FFF2-40B4-BE49-F238E27FC236}">
                <a16:creationId xmlns:a16="http://schemas.microsoft.com/office/drawing/2014/main" id="{F0462B75-643D-4110-8427-43DF9C59316D}"/>
              </a:ext>
            </a:extLst>
          </p:cNvPr>
          <p:cNvSpPr txBox="1"/>
          <p:nvPr/>
        </p:nvSpPr>
        <p:spPr>
          <a:xfrm>
            <a:off x="10696742" y="4104599"/>
            <a:ext cx="516616" cy="369332"/>
          </a:xfrm>
          <a:prstGeom prst="rect">
            <a:avLst/>
          </a:prstGeom>
          <a:noFill/>
        </p:spPr>
        <p:txBody>
          <a:bodyPr wrap="none" rtlCol="0">
            <a:spAutoFit/>
          </a:bodyPr>
          <a:lstStyle/>
          <a:p>
            <a:r>
              <a:rPr lang="en-US" dirty="0"/>
              <a:t>IOT</a:t>
            </a:r>
            <a:endParaRPr lang="en-GB" dirty="0"/>
          </a:p>
        </p:txBody>
      </p:sp>
    </p:spTree>
    <p:extLst>
      <p:ext uri="{BB962C8B-B14F-4D97-AF65-F5344CB8AC3E}">
        <p14:creationId xmlns:p14="http://schemas.microsoft.com/office/powerpoint/2010/main" val="27949713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19026</TotalTime>
  <Words>1200</Words>
  <Application>Microsoft Office PowerPoint</Application>
  <PresentationFormat>Widescreen</PresentationFormat>
  <Paragraphs>128</Paragraphs>
  <Slides>14</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Aptos</vt:lpstr>
      <vt:lpstr>Arial</vt:lpstr>
      <vt:lpstr>Helvetica Neue</vt:lpstr>
      <vt:lpstr>Symbol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Igor Syratchev</dc:creator>
  <cp:lastModifiedBy>Igor Syratchev</cp:lastModifiedBy>
  <cp:revision>32</cp:revision>
  <cp:lastPrinted>2024-09-20T11:06:48Z</cp:lastPrinted>
  <dcterms:created xsi:type="dcterms:W3CDTF">2024-08-19T11:29:21Z</dcterms:created>
  <dcterms:modified xsi:type="dcterms:W3CDTF">2024-09-23T18:13:28Z</dcterms:modified>
</cp:coreProperties>
</file>