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5" r:id="rId5"/>
    <p:sldId id="258" r:id="rId6"/>
    <p:sldId id="259" r:id="rId7"/>
    <p:sldId id="290" r:id="rId8"/>
    <p:sldId id="297" r:id="rId9"/>
    <p:sldId id="296" r:id="rId10"/>
    <p:sldId id="293" r:id="rId11"/>
    <p:sldId id="264" r:id="rId12"/>
    <p:sldId id="285" r:id="rId13"/>
    <p:sldId id="286" r:id="rId14"/>
    <p:sldId id="287" r:id="rId15"/>
    <p:sldId id="298" r:id="rId16"/>
    <p:sldId id="288" r:id="rId17"/>
    <p:sldId id="291" r:id="rId18"/>
    <p:sldId id="292" r:id="rId19"/>
    <p:sldId id="261" r:id="rId20"/>
  </p:sldIdLst>
  <p:sldSz cx="9144000" cy="6858000" type="screen4x3"/>
  <p:notesSz cx="6858000" cy="9313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19" autoAdjust="0"/>
    <p:restoredTop sz="94660"/>
  </p:normalViewPr>
  <p:slideViewPr>
    <p:cSldViewPr snapToGrid="0">
      <p:cViewPr varScale="1">
        <p:scale>
          <a:sx n="71" d="100"/>
          <a:sy n="71" d="100"/>
        </p:scale>
        <p:origin x="91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9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37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7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6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4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17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27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9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2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87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9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5DFD9-0025-4C54-BFC1-0F491D537DB3}" type="datetimeFigureOut">
              <a:rPr lang="en-US" smtClean="0"/>
              <a:t>9/22/2024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A180E-BA22-49F2-A427-2B333DF3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4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812A19-DBEF-4996-A205-A33F2657E098}"/>
              </a:ext>
            </a:extLst>
          </p:cNvPr>
          <p:cNvSpPr txBox="1"/>
          <p:nvPr/>
        </p:nvSpPr>
        <p:spPr>
          <a:xfrm>
            <a:off x="519290" y="1660277"/>
            <a:ext cx="80715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Beam IOT Development at Calabaza Creek Research, Inc.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4AEAE-067A-43B8-9C78-33CA9B8B4CFC}"/>
              </a:ext>
            </a:extLst>
          </p:cNvPr>
          <p:cNvSpPr txBox="1"/>
          <p:nvPr/>
        </p:nvSpPr>
        <p:spPr>
          <a:xfrm>
            <a:off x="1004713" y="6409651"/>
            <a:ext cx="7025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*Work supported by the US DOE under SBIR Award No. DE-SC0019800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BFAE3A-9756-4588-B055-EDC648FB18C6}"/>
              </a:ext>
            </a:extLst>
          </p:cNvPr>
          <p:cNvSpPr txBox="1"/>
          <p:nvPr/>
        </p:nvSpPr>
        <p:spPr>
          <a:xfrm>
            <a:off x="387206" y="4035537"/>
            <a:ext cx="8324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R.L. Ives,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H.P. Freund, T. Bui, M. Read, T. Habermann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231859-9C8D-491E-A360-328DE19F5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262282" cy="76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08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4E822F9-6AD8-4A63-A2EF-679015630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6" y="1046735"/>
            <a:ext cx="3426190" cy="31287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F0646-6D9F-45A4-884D-2C6F685C83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718" y="3740382"/>
            <a:ext cx="4584015" cy="29693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8C79B4-D306-4516-840F-228888285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" y="1932"/>
            <a:ext cx="2723777" cy="3974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4187FC-AC2F-4271-91CF-2C5716CF20E9}"/>
              </a:ext>
            </a:extLst>
          </p:cNvPr>
          <p:cNvSpPr txBox="1"/>
          <p:nvPr/>
        </p:nvSpPr>
        <p:spPr>
          <a:xfrm>
            <a:off x="3214569" y="312856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GUN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76859B-8C47-455D-8657-A2C6D1722533}"/>
              </a:ext>
            </a:extLst>
          </p:cNvPr>
          <p:cNvCxnSpPr/>
          <p:nvPr/>
        </p:nvCxnSpPr>
        <p:spPr>
          <a:xfrm>
            <a:off x="101600" y="90466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6A088AA-DBEE-4C8F-92BF-48D1DC510783}"/>
              </a:ext>
            </a:extLst>
          </p:cNvPr>
          <p:cNvSpPr txBox="1"/>
          <p:nvPr/>
        </p:nvSpPr>
        <p:spPr>
          <a:xfrm>
            <a:off x="766104" y="5168981"/>
            <a:ext cx="3285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BeamOptics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Analyzer (BOA) Gun Simulation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C2DB8B-FA76-45ED-BD46-6AA0659A1844}"/>
              </a:ext>
            </a:extLst>
          </p:cNvPr>
          <p:cNvSpPr txBox="1"/>
          <p:nvPr/>
        </p:nvSpPr>
        <p:spPr>
          <a:xfrm>
            <a:off x="4250724" y="1989438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CPI K-2 Gun</a:t>
            </a:r>
          </a:p>
        </p:txBody>
      </p:sp>
    </p:spTree>
    <p:extLst>
      <p:ext uri="{BB962C8B-B14F-4D97-AF65-F5344CB8AC3E}">
        <p14:creationId xmlns:p14="http://schemas.microsoft.com/office/powerpoint/2010/main" val="3995066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FF1990-2B70-45DC-A914-FE377A190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" y="1936"/>
            <a:ext cx="3063192" cy="4469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E58B74-4E70-4FAA-801D-845201BAE3AA}"/>
              </a:ext>
            </a:extLst>
          </p:cNvPr>
          <p:cNvSpPr txBox="1"/>
          <p:nvPr/>
        </p:nvSpPr>
        <p:spPr>
          <a:xfrm>
            <a:off x="2060125" y="330050"/>
            <a:ext cx="5023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 GRID DESIGN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8ABAB2-4294-42D0-B4F0-12C716217ACA}"/>
              </a:ext>
            </a:extLst>
          </p:cNvPr>
          <p:cNvCxnSpPr/>
          <p:nvPr/>
        </p:nvCxnSpPr>
        <p:spPr>
          <a:xfrm>
            <a:off x="118533" y="1048099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7CF9130-7A71-43A5-A5C0-AE62AF7A61C8}"/>
              </a:ext>
            </a:extLst>
          </p:cNvPr>
          <p:cNvSpPr txBox="1"/>
          <p:nvPr/>
        </p:nvSpPr>
        <p:spPr>
          <a:xfrm>
            <a:off x="609600" y="1242381"/>
            <a:ext cx="754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IOTs use pyrolytic graphite (PG) grids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fabricate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Relatively low yield</a:t>
            </a:r>
          </a:p>
          <a:p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MBIOT beam power distributed over multiple beams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 power loading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Thermomechanical analysis predicts good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Potentially cheaper with higher yield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D5BA33-C86D-4530-AE67-D6AFB820EC3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875" y="4730419"/>
            <a:ext cx="5373592" cy="18243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10BAD1-1D92-419B-A456-5AF3407924FD}"/>
              </a:ext>
            </a:extLst>
          </p:cNvPr>
          <p:cNvSpPr txBox="1"/>
          <p:nvPr/>
        </p:nvSpPr>
        <p:spPr>
          <a:xfrm>
            <a:off x="98611" y="4996730"/>
            <a:ext cx="2966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Optics Analyzer (BOA) thermomechanical analysis with beam interception and cathode radiation</a:t>
            </a:r>
          </a:p>
        </p:txBody>
      </p:sp>
    </p:spTree>
    <p:extLst>
      <p:ext uri="{BB962C8B-B14F-4D97-AF65-F5344CB8AC3E}">
        <p14:creationId xmlns:p14="http://schemas.microsoft.com/office/powerpoint/2010/main" val="3699676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487" y="263535"/>
            <a:ext cx="8229600" cy="737364"/>
          </a:xfrm>
        </p:spPr>
        <p:txBody>
          <a:bodyPr>
            <a:normAutofit fontScale="90000"/>
          </a:bodyPr>
          <a:lstStyle/>
          <a:p>
            <a:r>
              <a:rPr lang="en-US" sz="36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&amp; Stress Analysis Model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57" y="1147459"/>
            <a:ext cx="7037143" cy="5571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2939" y="2057400"/>
            <a:ext cx="2971800" cy="258532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ANSYS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Air Cooled: h=22 W/m</a:t>
            </a:r>
            <a:r>
              <a:rPr lang="en-US" baseline="30000" dirty="0">
                <a:solidFill>
                  <a:srgbClr val="002060"/>
                </a:solidFill>
              </a:rPr>
              <a:t>2</a:t>
            </a:r>
            <a:r>
              <a:rPr lang="en-US" dirty="0">
                <a:solidFill>
                  <a:srgbClr val="002060"/>
                </a:solidFill>
              </a:rPr>
              <a:t>-</a:t>
            </a:r>
            <a:r>
              <a:rPr lang="en-US" baseline="30000" dirty="0">
                <a:solidFill>
                  <a:srgbClr val="002060"/>
                </a:solidFill>
              </a:rPr>
              <a:t>o</a:t>
            </a:r>
            <a:r>
              <a:rPr lang="en-US" dirty="0">
                <a:solidFill>
                  <a:srgbClr val="002060"/>
                </a:solidFill>
              </a:rPr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Grid Loading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solidFill>
                  <a:srgbClr val="002060"/>
                </a:solidFill>
              </a:rPr>
              <a:t> 7.4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Grid irradiated by emitter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Grid radiates to 150</a:t>
            </a:r>
            <a:r>
              <a:rPr lang="en-US" baseline="30000" dirty="0">
                <a:solidFill>
                  <a:srgbClr val="002060"/>
                </a:solidFill>
              </a:rPr>
              <a:t>o</a:t>
            </a:r>
            <a:r>
              <a:rPr lang="en-US" dirty="0">
                <a:solidFill>
                  <a:srgbClr val="002060"/>
                </a:solidFill>
              </a:rPr>
              <a:t>C sink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Emitter internally heated, 17 W/cm</a:t>
            </a:r>
            <a:r>
              <a:rPr lang="en-US" baseline="30000" dirty="0">
                <a:solidFill>
                  <a:srgbClr val="002060"/>
                </a:solidFill>
              </a:rPr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Radiation exchanges between surfaces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98CABA-9950-4737-97CB-743E5E389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" y="1936"/>
            <a:ext cx="3063192" cy="44693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842194-D908-4628-9C57-724F1D8103BF}"/>
              </a:ext>
            </a:extLst>
          </p:cNvPr>
          <p:cNvCxnSpPr/>
          <p:nvPr/>
        </p:nvCxnSpPr>
        <p:spPr>
          <a:xfrm>
            <a:off x="101600" y="861052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133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4990" y="247450"/>
            <a:ext cx="4744989" cy="704024"/>
          </a:xfrm>
        </p:spPr>
        <p:txBody>
          <a:bodyPr>
            <a:normAutofit/>
          </a:bodyPr>
          <a:lstStyle/>
          <a:p>
            <a:r>
              <a:rPr lang="en-US" sz="36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3513"/>
            <a:ext cx="4465715" cy="5571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26" y="1223513"/>
            <a:ext cx="3840074" cy="309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35"/>
          <a:stretch/>
        </p:blipFill>
        <p:spPr bwMode="auto">
          <a:xfrm>
            <a:off x="5309677" y="4237496"/>
            <a:ext cx="3828572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65715" y="1676400"/>
            <a:ext cx="838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/>
              <a:t>Emitter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572000" y="1969235"/>
            <a:ext cx="67944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63671" y="4724400"/>
            <a:ext cx="838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/>
              <a:t>Grid</a:t>
            </a:r>
          </a:p>
        </p:txBody>
      </p:sp>
      <p:sp>
        <p:nvSpPr>
          <p:cNvPr id="6" name="Right Arrow 5"/>
          <p:cNvSpPr/>
          <p:nvPr/>
        </p:nvSpPr>
        <p:spPr>
          <a:xfrm>
            <a:off x="4800601" y="5017235"/>
            <a:ext cx="4508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075F16-B673-4570-85CF-46B66F3AF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5" y="1936"/>
            <a:ext cx="3063192" cy="44693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D04FDA-E2D5-4D88-8DA8-36155060949C}"/>
              </a:ext>
            </a:extLst>
          </p:cNvPr>
          <p:cNvCxnSpPr/>
          <p:nvPr/>
        </p:nvCxnSpPr>
        <p:spPr>
          <a:xfrm>
            <a:off x="101600" y="823981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679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420445"/>
            <a:ext cx="9129586" cy="446936"/>
          </a:xfrm>
        </p:spPr>
        <p:txBody>
          <a:bodyPr>
            <a:normAutofit fontScale="90000"/>
          </a:bodyPr>
          <a:lstStyle/>
          <a:p>
            <a:pPr algn="r"/>
            <a:r>
              <a:rPr lang="en-US" sz="36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Stress &amp; Axial Displacement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20352"/>
            <a:ext cx="4217809" cy="418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333292"/>
            <a:ext cx="4607047" cy="417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" y="5638800"/>
            <a:ext cx="4217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Highest stress is on the grid rim, but still below Moly tensile strength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5799" y="5638800"/>
            <a:ext cx="4607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temperature, grid OD moves closer to the emitter 1.9 mils, ID closer 3.3 mils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7CEE52-0C7F-4CA7-A4CB-3E4BB3CD7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" y="1936"/>
            <a:ext cx="3063192" cy="44693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607CE8-2A81-479D-98B0-D244AE864444}"/>
              </a:ext>
            </a:extLst>
          </p:cNvPr>
          <p:cNvCxnSpPr/>
          <p:nvPr/>
        </p:nvCxnSpPr>
        <p:spPr>
          <a:xfrm>
            <a:off x="101600" y="898120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085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 IOT Grid Fabrication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CCR was unable to identify any grid manufacturers able  to make moly grids in the quantities required, except one</a:t>
            </a:r>
          </a:p>
          <a:p>
            <a:r>
              <a:rPr lang="en-US" dirty="0"/>
              <a:t>Test grids failed to meet specifications</a:t>
            </a:r>
          </a:p>
          <a:p>
            <a:r>
              <a:rPr lang="en-US" dirty="0"/>
              <a:t>There currently does not appear to be a vendor available to make moly IOT grids</a:t>
            </a:r>
          </a:p>
          <a:p>
            <a:r>
              <a:rPr lang="en-US" dirty="0"/>
              <a:t>Any guns for the MBIOT will be built using PG grids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80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1BD9C29-B033-4D01-920D-F3928240F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715" y="1020496"/>
            <a:ext cx="3198690" cy="2218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0F680E-4FD5-46DC-94F6-4CF7DD3CF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030" y="224813"/>
            <a:ext cx="7886700" cy="731749"/>
          </a:xfrm>
        </p:spPr>
        <p:txBody>
          <a:bodyPr>
            <a:normAutofit/>
          </a:bodyPr>
          <a:lstStyle/>
          <a:p>
            <a:pPr algn="ctr"/>
            <a:r>
              <a:rPr lang="en-US" sz="36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Coupler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E74474-7F9A-4FA1-8485-DEBFB883E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" y="-7029"/>
            <a:ext cx="2598271" cy="3791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1E4D7D-9997-4C97-BA34-85BF957706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46" y="3951718"/>
            <a:ext cx="4264368" cy="20313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311D80-FB4A-4B41-A7E5-6CF11335368A}"/>
              </a:ext>
            </a:extLst>
          </p:cNvPr>
          <p:cNvSpPr txBox="1"/>
          <p:nvPr/>
        </p:nvSpPr>
        <p:spPr>
          <a:xfrm>
            <a:off x="1076977" y="6034073"/>
            <a:ext cx="246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5 MHz tuning range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63568F-A2EF-40B7-9C3D-AE8E08AB92D3}"/>
              </a:ext>
            </a:extLst>
          </p:cNvPr>
          <p:cNvSpPr txBox="1"/>
          <p:nvPr/>
        </p:nvSpPr>
        <p:spPr>
          <a:xfrm>
            <a:off x="530894" y="1161477"/>
            <a:ext cx="40411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transit both fundamental and 3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Bessel roots not evenly spaced, perturb fundamental w annulus, side and top tuners to get a range of 3x fundamental = 3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V grid voltage requires about 2 kW of drive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88E3A64-3DF1-42B2-8AA7-9A4556D02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4794" y="3483834"/>
            <a:ext cx="3438806" cy="320013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CA1BB92-B396-4D07-AF9B-684360C21817}"/>
              </a:ext>
            </a:extLst>
          </p:cNvPr>
          <p:cNvSpPr txBox="1"/>
          <p:nvPr/>
        </p:nvSpPr>
        <p:spPr>
          <a:xfrm>
            <a:off x="5598763" y="2801319"/>
            <a:ext cx="186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HFSS Model (1/8)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EFDEE7-3172-441B-89BD-1B1A2E1B5B28}"/>
              </a:ext>
            </a:extLst>
          </p:cNvPr>
          <p:cNvCxnSpPr/>
          <p:nvPr/>
        </p:nvCxnSpPr>
        <p:spPr>
          <a:xfrm>
            <a:off x="101600" y="823981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764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816EC3-4199-46D2-937B-44DD75010E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26" t="35025" r="14036" b="16638"/>
          <a:stretch/>
        </p:blipFill>
        <p:spPr>
          <a:xfrm>
            <a:off x="0" y="1270111"/>
            <a:ext cx="9083405" cy="50486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289C5C-722A-4314-98E3-6AC89B3AE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" y="1932"/>
            <a:ext cx="2723777" cy="3974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E9A374-EBBD-4A55-B853-F2B9F16ED0E9}"/>
              </a:ext>
            </a:extLst>
          </p:cNvPr>
          <p:cNvSpPr txBox="1"/>
          <p:nvPr/>
        </p:nvSpPr>
        <p:spPr>
          <a:xfrm>
            <a:off x="1632899" y="312856"/>
            <a:ext cx="5066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CAVITY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465FC0-B258-47A1-B3BE-3EF476DF0FCC}"/>
              </a:ext>
            </a:extLst>
          </p:cNvPr>
          <p:cNvCxnSpPr/>
          <p:nvPr/>
        </p:nvCxnSpPr>
        <p:spPr>
          <a:xfrm>
            <a:off x="101600" y="90466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530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85BA01D-E799-4DB4-86C9-A8E1E5088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936"/>
            <a:ext cx="2696882" cy="3934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B669C1-4FBB-483E-9079-983A737AE3E5}"/>
              </a:ext>
            </a:extLst>
          </p:cNvPr>
          <p:cNvSpPr txBox="1"/>
          <p:nvPr/>
        </p:nvSpPr>
        <p:spPr>
          <a:xfrm>
            <a:off x="866793" y="196313"/>
            <a:ext cx="7840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MBIOT OUTPUT CAVITY DESIGN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746D8EC-D2BB-4AC4-BD65-16B66BA742A9}"/>
              </a:ext>
            </a:extLst>
          </p:cNvPr>
          <p:cNvCxnSpPr/>
          <p:nvPr/>
        </p:nvCxnSpPr>
        <p:spPr>
          <a:xfrm>
            <a:off x="0" y="842644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>
            <a:extLst>
              <a:ext uri="{FF2B5EF4-FFF2-40B4-BE49-F238E27FC236}">
                <a16:creationId xmlns:a16="http://schemas.microsoft.com/office/drawing/2014/main" id="{4777329A-517D-470C-9120-F28481AE9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F1B72D-E5A2-45DD-A281-DBD7DDC0B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9C56A3D-5CFC-4B04-A436-386C44C83B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49" t="13929" r="23881" b="18607"/>
          <a:stretch/>
        </p:blipFill>
        <p:spPr>
          <a:xfrm>
            <a:off x="4256856" y="2495168"/>
            <a:ext cx="4498366" cy="41665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D4929C-9753-4057-91DF-FE85436C15FA}"/>
              </a:ext>
            </a:extLst>
          </p:cNvPr>
          <p:cNvSpPr txBox="1"/>
          <p:nvPr/>
        </p:nvSpPr>
        <p:spPr>
          <a:xfrm>
            <a:off x="4633801" y="1812072"/>
            <a:ext cx="3456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OP cavity 1/8</a:t>
            </a:r>
            <a:r>
              <a:rPr lang="en-US" sz="1600" baseline="30000" dirty="0"/>
              <a:t>th</a:t>
            </a:r>
            <a:r>
              <a:rPr lang="en-US" sz="1600" dirty="0"/>
              <a:t> slice, HFSS electric field plot on plane through drift tubes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45EABF8-9A7D-4503-A5A3-19915215D2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69" t="32039" r="51152" b="15821"/>
          <a:stretch/>
        </p:blipFill>
        <p:spPr>
          <a:xfrm>
            <a:off x="128494" y="2572877"/>
            <a:ext cx="3864774" cy="38883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3DE9F70-A78E-4ACF-AB9C-420FE85C707E}"/>
              </a:ext>
            </a:extLst>
          </p:cNvPr>
          <p:cNvSpPr txBox="1"/>
          <p:nvPr/>
        </p:nvSpPr>
        <p:spPr>
          <a:xfrm>
            <a:off x="237066" y="1011887"/>
            <a:ext cx="85931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indent="-234950">
              <a:buFont typeface="Arial" panose="020B0604020202020204" pitchFamily="34" charset="0"/>
              <a:buChar char="•"/>
            </a:pPr>
            <a:r>
              <a:rPr lang="en-US" dirty="0"/>
              <a:t>HFSS simulations achieved f=699 MHz, R/Q=188Ω, and </a:t>
            </a:r>
            <a:r>
              <a:rPr lang="en-US" dirty="0" err="1"/>
              <a:t>Qe</a:t>
            </a:r>
            <a:r>
              <a:rPr lang="en-US" dirty="0"/>
              <a:t>=140 (to be fine-tuned)</a:t>
            </a:r>
          </a:p>
          <a:p>
            <a:pPr marL="234950" indent="-234950">
              <a:buFont typeface="Arial" panose="020B0604020202020204" pitchFamily="34" charset="0"/>
              <a:buChar char="•"/>
            </a:pPr>
            <a:r>
              <a:rPr lang="en-US" dirty="0"/>
              <a:t>Coaxial design for better uniformity of RF fields within the beam region   </a:t>
            </a:r>
          </a:p>
          <a:p>
            <a:pPr marL="234950" indent="-2349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DCA16B-418D-4A43-B70E-B02FDAE05DFF}"/>
              </a:ext>
            </a:extLst>
          </p:cNvPr>
          <p:cNvSpPr txBox="1"/>
          <p:nvPr/>
        </p:nvSpPr>
        <p:spPr>
          <a:xfrm>
            <a:off x="506214" y="1876638"/>
            <a:ext cx="3029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Solidmodel</a:t>
            </a:r>
            <a:r>
              <a:rPr lang="en-US" sz="1600" dirty="0"/>
              <a:t> of the output cavity</a:t>
            </a:r>
          </a:p>
        </p:txBody>
      </p:sp>
    </p:spTree>
    <p:extLst>
      <p:ext uri="{BB962C8B-B14F-4D97-AF65-F5344CB8AC3E}">
        <p14:creationId xmlns:p14="http://schemas.microsoft.com/office/powerpoint/2010/main" val="4150467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FD3BF67-9024-4F1D-8699-7A367A7EA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0897"/>
            <a:ext cx="2580258" cy="3764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8E7BAF-4E6F-42A8-9821-08C11D04D717}"/>
              </a:ext>
            </a:extLst>
          </p:cNvPr>
          <p:cNvSpPr txBox="1"/>
          <p:nvPr/>
        </p:nvSpPr>
        <p:spPr>
          <a:xfrm>
            <a:off x="1264684" y="250099"/>
            <a:ext cx="5635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STATUS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82F73F-475F-451F-954E-4454C7E72B92}"/>
              </a:ext>
            </a:extLst>
          </p:cNvPr>
          <p:cNvCxnSpPr/>
          <p:nvPr/>
        </p:nvCxnSpPr>
        <p:spPr>
          <a:xfrm>
            <a:off x="101601" y="967386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AF072EF-FD6A-4754-B709-9EF074AA6077}"/>
              </a:ext>
            </a:extLst>
          </p:cNvPr>
          <p:cNvSpPr txBox="1"/>
          <p:nvPr/>
        </p:nvSpPr>
        <p:spPr>
          <a:xfrm>
            <a:off x="215153" y="1219201"/>
            <a:ext cx="879338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achieved several 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simulation capability using NEMESIS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3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 drive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2d and 3d Poisson solvers</a:t>
            </a:r>
          </a:p>
          <a:p>
            <a:pPr marL="744538" lvl="2" indent="-287338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Parallelized for improved performance</a:t>
            </a:r>
          </a:p>
          <a:p>
            <a:pPr marL="341313" lvl="2" indent="-341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Demonstrated potential improvement with 3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 drive</a:t>
            </a:r>
          </a:p>
          <a:p>
            <a:pPr marL="341313" lvl="2" indent="-341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improved input coupler supporting fundamental and 3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 drive</a:t>
            </a:r>
          </a:p>
          <a:p>
            <a:pPr marL="341313" lvl="2" indent="-341313"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1313" lvl="2" indent="-341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Failed to identify a vendor for metal (moly) grids</a:t>
            </a:r>
          </a:p>
          <a:p>
            <a:pPr marL="341313" lvl="2" indent="-341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and supply chain issues prevented fabrication and test of prototype tube</a:t>
            </a:r>
          </a:p>
        </p:txBody>
      </p:sp>
    </p:spTree>
    <p:extLst>
      <p:ext uri="{BB962C8B-B14F-4D97-AF65-F5344CB8AC3E}">
        <p14:creationId xmlns:p14="http://schemas.microsoft.com/office/powerpoint/2010/main" val="408189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F0B6F1-EBE3-4332-83B3-C3DA69AA7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-7029"/>
            <a:ext cx="2598271" cy="3791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BB97D2-4843-422C-ADFD-4C4252D2DAF3}"/>
              </a:ext>
            </a:extLst>
          </p:cNvPr>
          <p:cNvSpPr txBox="1"/>
          <p:nvPr/>
        </p:nvSpPr>
        <p:spPr>
          <a:xfrm>
            <a:off x="1340612" y="303895"/>
            <a:ext cx="6477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INDUCTIVE OUTPUT TUBES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EE8940-4D70-4896-AE5C-A0EDE03A5D50}"/>
              </a:ext>
            </a:extLst>
          </p:cNvPr>
          <p:cNvCxnSpPr/>
          <p:nvPr/>
        </p:nvCxnSpPr>
        <p:spPr>
          <a:xfrm>
            <a:off x="118532" y="878502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>
            <a:extLst>
              <a:ext uri="{FF2B5EF4-FFF2-40B4-BE49-F238E27FC236}">
                <a16:creationId xmlns:a16="http://schemas.microsoft.com/office/drawing/2014/main" id="{D5EA3130-B242-45E8-8933-D8C5C2CCF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621" y="229533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DF7E9CB-BADA-42F2-BAAA-0C59D05041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86508"/>
              </p:ext>
            </p:extLst>
          </p:nvPr>
        </p:nvGraphicFramePr>
        <p:xfrm>
          <a:off x="1575186" y="3719940"/>
          <a:ext cx="6440154" cy="3138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3" imgW="7605713" imgH="3157538" progId="Canvas.Drawing.X">
                  <p:embed/>
                </p:oleObj>
              </mc:Choice>
              <mc:Fallback>
                <p:oleObj name="Drawing" r:id="rId3" imgW="7605713" imgH="3157538" progId="Canvas.Drawing.X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5186" y="3719940"/>
                        <a:ext cx="6440154" cy="31380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90E7E73-B015-4C11-8E13-2EC8E3047F89}"/>
              </a:ext>
            </a:extLst>
          </p:cNvPr>
          <p:cNvSpPr txBox="1"/>
          <p:nvPr/>
        </p:nvSpPr>
        <p:spPr>
          <a:xfrm>
            <a:off x="118532" y="1071920"/>
            <a:ext cx="87576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as drivers for radio frequency accelerators and (formerly) TV transmitters as well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prebunched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 generated in a gridded gun and accelerated by a DC potential is injected into the output cavity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modulated beam is preconditioned to excite the resonant mode of the output cavity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243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DC9EF4-979A-4DD3-88E6-9A6F3B7FD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3" y="-743"/>
            <a:ext cx="2607232" cy="3804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6884E-38FC-46E8-8284-302CB1F866D2}"/>
              </a:ext>
            </a:extLst>
          </p:cNvPr>
          <p:cNvSpPr txBox="1"/>
          <p:nvPr/>
        </p:nvSpPr>
        <p:spPr>
          <a:xfrm>
            <a:off x="1919114" y="307546"/>
            <a:ext cx="5314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AND APPROACH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976A64-7E81-4BE0-8247-8B94DC6F4B6D}"/>
              </a:ext>
            </a:extLst>
          </p:cNvPr>
          <p:cNvCxnSpPr/>
          <p:nvPr/>
        </p:nvCxnSpPr>
        <p:spPr>
          <a:xfrm>
            <a:off x="101600" y="875753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6A7ECBE-D9F8-40D4-918F-1BE24D31EA2F}"/>
              </a:ext>
            </a:extLst>
          </p:cNvPr>
          <p:cNvSpPr txBox="1"/>
          <p:nvPr/>
        </p:nvSpPr>
        <p:spPr>
          <a:xfrm>
            <a:off x="101600" y="1150990"/>
            <a:ext cx="890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– To develop a high efficiency IOT with a efficiency greater than 80%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3206D-91EA-44D2-98CA-C1E8F321CCAD}"/>
              </a:ext>
            </a:extLst>
          </p:cNvPr>
          <p:cNvSpPr txBox="1"/>
          <p:nvPr/>
        </p:nvSpPr>
        <p:spPr>
          <a:xfrm>
            <a:off x="118533" y="2198358"/>
            <a:ext cx="8906933" cy="3165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3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 drive on the grid in the multi-beam gun*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 bunching in the gun(s) to improve efficiency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Use/Modify code NEMESIS to simulate the output cavity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innovative input coupler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fordrive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signals to the grids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metal grids to reduce cost and improve durability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5A9212-05F5-4769-9C17-7F8A4FA39C93}"/>
              </a:ext>
            </a:extLst>
          </p:cNvPr>
          <p:cNvSpPr txBox="1"/>
          <p:nvPr/>
        </p:nvSpPr>
        <p:spPr>
          <a:xfrm>
            <a:off x="101600" y="6204857"/>
            <a:ext cx="8906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U.S. Patent 10734182: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Ultra-high Efficiency Single-Beam and Multi-Beam IOTs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(awarded 4 August 2020)</a:t>
            </a:r>
          </a:p>
        </p:txBody>
      </p:sp>
    </p:spTree>
    <p:extLst>
      <p:ext uri="{BB962C8B-B14F-4D97-AF65-F5344CB8AC3E}">
        <p14:creationId xmlns:p14="http://schemas.microsoft.com/office/powerpoint/2010/main" val="218787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268DD3-7583-407C-8005-1EA33B3D8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932"/>
            <a:ext cx="2723777" cy="3974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4CF08E-679D-48DA-9516-024432D050AD}"/>
              </a:ext>
            </a:extLst>
          </p:cNvPr>
          <p:cNvSpPr txBox="1"/>
          <p:nvPr/>
        </p:nvSpPr>
        <p:spPr>
          <a:xfrm>
            <a:off x="1163335" y="312856"/>
            <a:ext cx="6836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BACKGROUND/ADVANTAGES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91B6DBB-5CC4-4AA2-9FA2-E906AA4D3AEF}"/>
              </a:ext>
            </a:extLst>
          </p:cNvPr>
          <p:cNvCxnSpPr/>
          <p:nvPr/>
        </p:nvCxnSpPr>
        <p:spPr>
          <a:xfrm>
            <a:off x="101600" y="90466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8594032-7A0E-4BB2-8B62-8351562F9A77}"/>
              </a:ext>
            </a:extLst>
          </p:cNvPr>
          <p:cNvSpPr txBox="1"/>
          <p:nvPr/>
        </p:nvSpPr>
        <p:spPr>
          <a:xfrm>
            <a:off x="15989" y="1172945"/>
            <a:ext cx="913104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Multi-Beam IOTs (MBIOTs) previously developed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forthe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European Spallation Neutron Source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Frequency = 705 MHz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Power = 1.2 MW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= 65%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IOTs inherently high efficiency RF sources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more compact than klystrons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 for significant system cost reduction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improved operating efficiency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lower cost fabrication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lower voltage operation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Class C operation</a:t>
            </a:r>
          </a:p>
        </p:txBody>
      </p:sp>
    </p:spTree>
    <p:extLst>
      <p:ext uri="{BB962C8B-B14F-4D97-AF65-F5344CB8AC3E}">
        <p14:creationId xmlns:p14="http://schemas.microsoft.com/office/powerpoint/2010/main" val="317909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CDDB3E-337D-4475-8F9D-8C239DBB6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3003"/>
            <a:ext cx="2630870" cy="3838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27EA53-166F-44BC-8DBA-4FC5E62AA304}"/>
              </a:ext>
            </a:extLst>
          </p:cNvPr>
          <p:cNvSpPr txBox="1"/>
          <p:nvPr/>
        </p:nvSpPr>
        <p:spPr>
          <a:xfrm>
            <a:off x="1919114" y="213817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NEMESIS CODE*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82AAD0A-F416-4E6E-A83A-C77171861C0E}"/>
              </a:ext>
            </a:extLst>
          </p:cNvPr>
          <p:cNvCxnSpPr/>
          <p:nvPr/>
        </p:nvCxnSpPr>
        <p:spPr>
          <a:xfrm>
            <a:off x="101600" y="80539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2">
            <a:extLst>
              <a:ext uri="{FF2B5EF4-FFF2-40B4-BE49-F238E27FC236}">
                <a16:creationId xmlns:a16="http://schemas.microsoft.com/office/drawing/2014/main" id="{776059F2-EB82-4C8C-82DA-7A9C1FF68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775" y="1614194"/>
            <a:ext cx="138274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C1668362-0398-443B-BF72-C2D0B744F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68396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2097774-5DDD-42B4-A69F-F94A91003C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010379"/>
              </p:ext>
            </p:extLst>
          </p:nvPr>
        </p:nvGraphicFramePr>
        <p:xfrm>
          <a:off x="11660" y="3504442"/>
          <a:ext cx="3981840" cy="2906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3" imgW="4152600" imgH="3022560" progId="KGraph_Plot">
                  <p:embed/>
                </p:oleObj>
              </mc:Choice>
              <mc:Fallback>
                <p:oleObj name="KGPlot" r:id="rId3" imgW="4152600" imgH="3022560" progId="KGraph_Plo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0" y="3504442"/>
                        <a:ext cx="3981840" cy="29063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F07201D-ABA9-426F-AA95-A0E6BC4137CA}"/>
              </a:ext>
            </a:extLst>
          </p:cNvPr>
          <p:cNvSpPr txBox="1"/>
          <p:nvPr/>
        </p:nvSpPr>
        <p:spPr>
          <a:xfrm>
            <a:off x="0" y="930159"/>
            <a:ext cx="5938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Properties of NEMESIS: PIC-like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Time-domain integration with leap-frog algorithm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fields by integrating the circuit equations for the voltage followed by 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Kosmahl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Branch algorithm to obtain the fields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Poisson solver used for space-charge fields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 injected using a model of the bunch current and tracked with the 3D Lorentz force equations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 are ejected when they exit the cavity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8328F4-8F77-4F78-8B60-5D8E40B774D7}"/>
              </a:ext>
            </a:extLst>
          </p:cNvPr>
          <p:cNvGrpSpPr/>
          <p:nvPr/>
        </p:nvGrpSpPr>
        <p:grpSpPr>
          <a:xfrm>
            <a:off x="5938982" y="913170"/>
            <a:ext cx="3111711" cy="2506231"/>
            <a:chOff x="5747656" y="830420"/>
            <a:chExt cx="3303037" cy="271649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D1E738F-9484-4EE0-B6E6-822E3EB69EE6}"/>
                </a:ext>
              </a:extLst>
            </p:cNvPr>
            <p:cNvGrpSpPr/>
            <p:nvPr/>
          </p:nvGrpSpPr>
          <p:grpSpPr>
            <a:xfrm>
              <a:off x="5747656" y="856944"/>
              <a:ext cx="3303037" cy="2689973"/>
              <a:chOff x="3508308" y="1296955"/>
              <a:chExt cx="3303037" cy="2689973"/>
            </a:xfrm>
          </p:grpSpPr>
          <p:graphicFrame>
            <p:nvGraphicFramePr>
              <p:cNvPr id="7" name="Object 6">
                <a:extLst>
                  <a:ext uri="{FF2B5EF4-FFF2-40B4-BE49-F238E27FC236}">
                    <a16:creationId xmlns:a16="http://schemas.microsoft.com/office/drawing/2014/main" id="{18A380E6-91DE-4CC1-962C-F16AD1C9737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33350051"/>
                  </p:ext>
                </p:extLst>
              </p:nvPr>
            </p:nvGraphicFramePr>
            <p:xfrm>
              <a:off x="3685589" y="1614195"/>
              <a:ext cx="2967134" cy="21893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rawing" r:id="rId5" imgW="5448300" imgH="4024313" progId="Canvas.Drawing.X">
                      <p:embed/>
                    </p:oleObj>
                  </mc:Choice>
                  <mc:Fallback>
                    <p:oleObj name="Drawing" r:id="rId5" imgW="5448300" imgH="4024313" progId="Canvas.Drawing.X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85589" y="1614195"/>
                            <a:ext cx="2967134" cy="2189342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753AAE7-E67E-4CDE-A2A8-2D3EB88A2810}"/>
                  </a:ext>
                </a:extLst>
              </p:cNvPr>
              <p:cNvSpPr/>
              <p:nvPr/>
            </p:nvSpPr>
            <p:spPr>
              <a:xfrm>
                <a:off x="3508308" y="1296955"/>
                <a:ext cx="3303037" cy="268997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2DB452-167A-4A7F-8F1B-0B23ADFAC330}"/>
                </a:ext>
              </a:extLst>
            </p:cNvPr>
            <p:cNvSpPr txBox="1"/>
            <p:nvPr/>
          </p:nvSpPr>
          <p:spPr>
            <a:xfrm>
              <a:off x="6690050" y="830420"/>
              <a:ext cx="1315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Flow Chart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EDC6CAD-1972-4CF8-851A-D52B582BDE22}"/>
              </a:ext>
            </a:extLst>
          </p:cNvPr>
          <p:cNvSpPr txBox="1"/>
          <p:nvPr/>
        </p:nvSpPr>
        <p:spPr>
          <a:xfrm>
            <a:off x="1883742" y="6494104"/>
            <a:ext cx="5879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H.P. Freund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IEEE Trans. Plasma Sci.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1081 (2007)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386D2C-CB66-44BC-86F3-2EB079EA93E2}"/>
              </a:ext>
            </a:extLst>
          </p:cNvPr>
          <p:cNvSpPr txBox="1"/>
          <p:nvPr/>
        </p:nvSpPr>
        <p:spPr>
          <a:xfrm>
            <a:off x="3993500" y="3676828"/>
            <a:ext cx="50571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NEMESIS Validation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performance of the CPI K5H90W-2 IOT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 KV/1 – 4 A, tunable  650 – 805 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output power over a range of currents yields good agreement </a:t>
            </a:r>
          </a:p>
        </p:txBody>
      </p:sp>
    </p:spTree>
    <p:extLst>
      <p:ext uri="{BB962C8B-B14F-4D97-AF65-F5344CB8AC3E}">
        <p14:creationId xmlns:p14="http://schemas.microsoft.com/office/powerpoint/2010/main" val="2274865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B82D481-DCB8-43C5-B94B-6CFC63C0F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933"/>
            <a:ext cx="2692494" cy="3928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77D4E1-6279-4674-B728-27E2F6F2DCC0}"/>
              </a:ext>
            </a:extLst>
          </p:cNvPr>
          <p:cNvSpPr txBox="1"/>
          <p:nvPr/>
        </p:nvSpPr>
        <p:spPr>
          <a:xfrm>
            <a:off x="1508562" y="276998"/>
            <a:ext cx="6118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EXTENSIONS TO NEMESIS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CC7BD71-EE71-4443-A41C-A49D501A73A4}"/>
              </a:ext>
            </a:extLst>
          </p:cNvPr>
          <p:cNvCxnSpPr/>
          <p:nvPr/>
        </p:nvCxnSpPr>
        <p:spPr>
          <a:xfrm>
            <a:off x="101600" y="877771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BC7BAB5-F74E-4DCE-8B1B-B97A5EAF1730}"/>
              </a:ext>
            </a:extLst>
          </p:cNvPr>
          <p:cNvSpPr txBox="1"/>
          <p:nvPr/>
        </p:nvSpPr>
        <p:spPr>
          <a:xfrm>
            <a:off x="101601" y="917873"/>
            <a:ext cx="8906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extensions to NEMESIS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bunching including the 3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</a:t>
            </a: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00BEF9A4-092F-4E21-8201-7E454CD29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EA7BB0F7-5DE8-4ADC-A9F8-8559C0CF6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11ED2472-8DE7-46AC-8D0A-51E29F399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4117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47916760-B49F-45F6-BC34-0391BA3B63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4922595"/>
              </p:ext>
            </p:extLst>
          </p:nvPr>
        </p:nvGraphicFramePr>
        <p:xfrm>
          <a:off x="5909433" y="1610353"/>
          <a:ext cx="3228157" cy="233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3" imgW="4250971" imgH="3073358" progId="KGraph_Plot">
                  <p:embed/>
                </p:oleObj>
              </mc:Choice>
              <mc:Fallback>
                <p:oleObj name="KGPlot" r:id="rId3" imgW="4250971" imgH="3073358" progId="KGraph_Plot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9433" y="1610353"/>
                        <a:ext cx="3228157" cy="2332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FBE420F2-D661-4754-90B7-E69DFE5036F4}"/>
              </a:ext>
            </a:extLst>
          </p:cNvPr>
          <p:cNvSpPr txBox="1"/>
          <p:nvPr/>
        </p:nvSpPr>
        <p:spPr>
          <a:xfrm>
            <a:off x="101600" y="4120242"/>
            <a:ext cx="89069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 injection model to azimuthally symmetric multiple (circular) beams around the symmetry axis</a:t>
            </a: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2-D and 3-D Poisson solvers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2-dimensional 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Poisson solvers for solid or annular cylindrical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3-dimensional 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i="1" dirty="0" err="1"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Poisson solver using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Petsc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Package (Argonne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Nat’l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Lab.)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parallelized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24C1C9-1C9F-41D8-B466-33AE44D4E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F15BC77-9A98-4EB9-B3BE-163D1F207E29}"/>
              </a:ext>
            </a:extLst>
          </p:cNvPr>
          <p:cNvGrpSpPr/>
          <p:nvPr/>
        </p:nvGrpSpPr>
        <p:grpSpPr>
          <a:xfrm>
            <a:off x="326016" y="1750486"/>
            <a:ext cx="5470164" cy="1207788"/>
            <a:chOff x="425811" y="1443397"/>
            <a:chExt cx="5470164" cy="1207788"/>
          </a:xfrm>
        </p:grpSpPr>
        <p:graphicFrame>
          <p:nvGraphicFramePr>
            <p:cNvPr id="13" name="Object 12">
              <a:extLst>
                <a:ext uri="{FF2B5EF4-FFF2-40B4-BE49-F238E27FC236}">
                  <a16:creationId xmlns:a16="http://schemas.microsoft.com/office/drawing/2014/main" id="{6E54D8E7-63E1-46A4-B538-C9EFBE0416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1323535"/>
                </p:ext>
              </p:extLst>
            </p:nvPr>
          </p:nvGraphicFramePr>
          <p:xfrm>
            <a:off x="571500" y="1462148"/>
            <a:ext cx="5324475" cy="1189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5321160" imgH="1193760" progId="Equation.DSMT4">
                    <p:embed/>
                  </p:oleObj>
                </mc:Choice>
                <mc:Fallback>
                  <p:oleObj name="Equation" r:id="rId5" imgW="5321160" imgH="119376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" y="1462148"/>
                          <a:ext cx="5324475" cy="11890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8F987EC-C334-4533-B152-54653487A134}"/>
                </a:ext>
              </a:extLst>
            </p:cNvPr>
            <p:cNvSpPr/>
            <p:nvPr/>
          </p:nvSpPr>
          <p:spPr>
            <a:xfrm>
              <a:off x="425811" y="1443397"/>
              <a:ext cx="5416374" cy="120778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EEE8BB4-9046-4298-9023-E508E2C3CF6A}"/>
              </a:ext>
            </a:extLst>
          </p:cNvPr>
          <p:cNvGrpSpPr/>
          <p:nvPr/>
        </p:nvGrpSpPr>
        <p:grpSpPr>
          <a:xfrm>
            <a:off x="2693988" y="3150310"/>
            <a:ext cx="1606550" cy="843190"/>
            <a:chOff x="2693988" y="2935705"/>
            <a:chExt cx="1606550" cy="843190"/>
          </a:xfrm>
        </p:grpSpPr>
        <p:graphicFrame>
          <p:nvGraphicFramePr>
            <p:cNvPr id="18" name="Object 17">
              <a:extLst>
                <a:ext uri="{FF2B5EF4-FFF2-40B4-BE49-F238E27FC236}">
                  <a16:creationId xmlns:a16="http://schemas.microsoft.com/office/drawing/2014/main" id="{81FB113E-B327-4404-BAC1-118031D0AE0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4012011"/>
                </p:ext>
              </p:extLst>
            </p:nvPr>
          </p:nvGraphicFramePr>
          <p:xfrm>
            <a:off x="2693988" y="3084703"/>
            <a:ext cx="1606550" cy="568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600200" imgH="571320" progId="Equation.DSMT4">
                    <p:embed/>
                  </p:oleObj>
                </mc:Choice>
                <mc:Fallback>
                  <p:oleObj name="Equation" r:id="rId7" imgW="1600200" imgH="571320" progId="Equation.DSMT4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3988" y="3084703"/>
                          <a:ext cx="1606550" cy="568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6CBBAD2-5626-4F24-8AEB-EA61F610E8B8}"/>
                </a:ext>
              </a:extLst>
            </p:cNvPr>
            <p:cNvSpPr/>
            <p:nvPr/>
          </p:nvSpPr>
          <p:spPr>
            <a:xfrm>
              <a:off x="2693988" y="2935705"/>
              <a:ext cx="1606550" cy="84319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E1095CE-DBDC-44CE-AD94-34DFA3C665BD}"/>
              </a:ext>
            </a:extLst>
          </p:cNvPr>
          <p:cNvCxnSpPr/>
          <p:nvPr/>
        </p:nvCxnSpPr>
        <p:spPr>
          <a:xfrm>
            <a:off x="1517096" y="3587619"/>
            <a:ext cx="97417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24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9A507B-23FB-4E6C-B243-EEF27DB12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932"/>
            <a:ext cx="2723777" cy="3974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C2241D-571E-4C2B-9853-CFF94455E688}"/>
              </a:ext>
            </a:extLst>
          </p:cNvPr>
          <p:cNvSpPr txBox="1"/>
          <p:nvPr/>
        </p:nvSpPr>
        <p:spPr>
          <a:xfrm>
            <a:off x="1087926" y="312856"/>
            <a:ext cx="698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WHOLE-CAVITY SIMULATION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10B7310-EFCA-4079-8478-28E61AB20BD4}"/>
              </a:ext>
            </a:extLst>
          </p:cNvPr>
          <p:cNvCxnSpPr/>
          <p:nvPr/>
        </p:nvCxnSpPr>
        <p:spPr>
          <a:xfrm>
            <a:off x="101600" y="90466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F01C5DE-84EA-D19E-A774-F0BE9DA23E59}"/>
              </a:ext>
            </a:extLst>
          </p:cNvPr>
          <p:cNvGrpSpPr/>
          <p:nvPr/>
        </p:nvGrpSpPr>
        <p:grpSpPr>
          <a:xfrm>
            <a:off x="5923615" y="1777624"/>
            <a:ext cx="2514600" cy="2390775"/>
            <a:chOff x="-32520" y="0"/>
            <a:chExt cx="2861852" cy="273778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A92E2A5-723F-611D-1C34-EB43B0D71A47}"/>
                </a:ext>
              </a:extLst>
            </p:cNvPr>
            <p:cNvSpPr/>
            <p:nvPr/>
          </p:nvSpPr>
          <p:spPr>
            <a:xfrm>
              <a:off x="33640" y="4574"/>
              <a:ext cx="2795692" cy="273321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009530A-DDBE-FE9B-A84C-F3FD863BD857}"/>
                </a:ext>
              </a:extLst>
            </p:cNvPr>
            <p:cNvSpPr/>
            <p:nvPr/>
          </p:nvSpPr>
          <p:spPr>
            <a:xfrm>
              <a:off x="1236459" y="195642"/>
              <a:ext cx="433250" cy="44854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EB0D0BB-A820-4656-EB89-8935A4CCF42C}"/>
                </a:ext>
              </a:extLst>
            </p:cNvPr>
            <p:cNvSpPr/>
            <p:nvPr/>
          </p:nvSpPr>
          <p:spPr>
            <a:xfrm>
              <a:off x="506568" y="414090"/>
              <a:ext cx="1855945" cy="1834956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5D08CEA-8C65-0B00-698F-D7FBF5D36B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0517" y="189817"/>
              <a:ext cx="690856" cy="1095148"/>
            </a:xfrm>
            <a:prstGeom prst="line">
              <a:avLst/>
            </a:prstGeom>
            <a:ln>
              <a:solidFill>
                <a:schemeClr val="tx1"/>
              </a:solidFill>
              <a:headEnd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A65E312-26A7-272D-3A4C-8ED2779024C1}"/>
                </a:ext>
              </a:extLst>
            </p:cNvPr>
            <p:cNvCxnSpPr/>
            <p:nvPr/>
          </p:nvCxnSpPr>
          <p:spPr>
            <a:xfrm flipH="1">
              <a:off x="949578" y="1284965"/>
              <a:ext cx="484962" cy="815534"/>
            </a:xfrm>
            <a:prstGeom prst="straightConnector1">
              <a:avLst/>
            </a:prstGeom>
            <a:ln>
              <a:solidFill>
                <a:schemeClr val="tx1"/>
              </a:solidFill>
              <a:headEnd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C0A2A19-D8AB-DB93-DA7E-6B7AB7BEEC1D}"/>
                </a:ext>
              </a:extLst>
            </p:cNvPr>
            <p:cNvSpPr/>
            <p:nvPr/>
          </p:nvSpPr>
          <p:spPr>
            <a:xfrm>
              <a:off x="1238411" y="2015063"/>
              <a:ext cx="433250" cy="44854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8CF00F2-2CA9-88DA-CCD3-C5D57CB9728C}"/>
                </a:ext>
              </a:extLst>
            </p:cNvPr>
            <p:cNvSpPr/>
            <p:nvPr/>
          </p:nvSpPr>
          <p:spPr>
            <a:xfrm>
              <a:off x="2026842" y="679136"/>
              <a:ext cx="433250" cy="44854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6A9D36-8D3B-E848-28BF-3FB0607DA41C}"/>
                </a:ext>
              </a:extLst>
            </p:cNvPr>
            <p:cNvSpPr/>
            <p:nvPr/>
          </p:nvSpPr>
          <p:spPr>
            <a:xfrm>
              <a:off x="422651" y="679136"/>
              <a:ext cx="433250" cy="44854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859B397-DC71-9A09-F10F-7D4204AC238A}"/>
                </a:ext>
              </a:extLst>
            </p:cNvPr>
            <p:cNvSpPr/>
            <p:nvPr/>
          </p:nvSpPr>
          <p:spPr>
            <a:xfrm>
              <a:off x="2032697" y="1564577"/>
              <a:ext cx="433250" cy="44854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B3B81BA-03AD-FBB6-4771-B07917971C69}"/>
                </a:ext>
              </a:extLst>
            </p:cNvPr>
            <p:cNvSpPr/>
            <p:nvPr/>
          </p:nvSpPr>
          <p:spPr>
            <a:xfrm>
              <a:off x="416797" y="1564574"/>
              <a:ext cx="433250" cy="44854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0F1FE8B-29DA-DC86-D355-5647823B3301}"/>
                </a:ext>
              </a:extLst>
            </p:cNvPr>
            <p:cNvCxnSpPr/>
            <p:nvPr/>
          </p:nvCxnSpPr>
          <p:spPr>
            <a:xfrm flipV="1">
              <a:off x="2255180" y="719916"/>
              <a:ext cx="107333" cy="180583"/>
            </a:xfrm>
            <a:prstGeom prst="straightConnector1">
              <a:avLst/>
            </a:prstGeom>
            <a:ln>
              <a:solidFill>
                <a:schemeClr val="tx1"/>
              </a:solidFill>
              <a:headEnd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6">
              <a:extLst>
                <a:ext uri="{FF2B5EF4-FFF2-40B4-BE49-F238E27FC236}">
                  <a16:creationId xmlns:a16="http://schemas.microsoft.com/office/drawing/2014/main" id="{C238FA98-D484-524B-779D-9B217266723E}"/>
                </a:ext>
              </a:extLst>
            </p:cNvPr>
            <p:cNvSpPr txBox="1"/>
            <p:nvPr/>
          </p:nvSpPr>
          <p:spPr>
            <a:xfrm flipH="1">
              <a:off x="59648" y="0"/>
              <a:ext cx="615315" cy="4472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Cavity Wall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7">
              <a:extLst>
                <a:ext uri="{FF2B5EF4-FFF2-40B4-BE49-F238E27FC236}">
                  <a16:creationId xmlns:a16="http://schemas.microsoft.com/office/drawing/2014/main" id="{E39CD927-9F12-D343-A5E2-FAD2286A33E8}"/>
                </a:ext>
              </a:extLst>
            </p:cNvPr>
            <p:cNvSpPr txBox="1"/>
            <p:nvPr/>
          </p:nvSpPr>
          <p:spPr>
            <a:xfrm>
              <a:off x="883078" y="847975"/>
              <a:ext cx="699613" cy="35184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cav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8">
              <a:extLst>
                <a:ext uri="{FF2B5EF4-FFF2-40B4-BE49-F238E27FC236}">
                  <a16:creationId xmlns:a16="http://schemas.microsoft.com/office/drawing/2014/main" id="{A966E676-A01E-CEC3-D393-04C8F46ABF65}"/>
                </a:ext>
              </a:extLst>
            </p:cNvPr>
            <p:cNvSpPr txBox="1"/>
            <p:nvPr/>
          </p:nvSpPr>
          <p:spPr>
            <a:xfrm>
              <a:off x="1214053" y="1527535"/>
              <a:ext cx="661328" cy="37037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center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9">
              <a:extLst>
                <a:ext uri="{FF2B5EF4-FFF2-40B4-BE49-F238E27FC236}">
                  <a16:creationId xmlns:a16="http://schemas.microsoft.com/office/drawing/2014/main" id="{3A2E4B97-1E11-0275-6025-FAB89DDF4FE2}"/>
                </a:ext>
              </a:extLst>
            </p:cNvPr>
            <p:cNvSpPr txBox="1"/>
            <p:nvPr/>
          </p:nvSpPr>
          <p:spPr>
            <a:xfrm>
              <a:off x="2010827" y="362689"/>
              <a:ext cx="720942" cy="3353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30">
              <a:extLst>
                <a:ext uri="{FF2B5EF4-FFF2-40B4-BE49-F238E27FC236}">
                  <a16:creationId xmlns:a16="http://schemas.microsoft.com/office/drawing/2014/main" id="{F5EEE214-FE7A-4963-0D2F-D8F39EB6677D}"/>
                </a:ext>
              </a:extLst>
            </p:cNvPr>
            <p:cNvSpPr txBox="1"/>
            <p:nvPr/>
          </p:nvSpPr>
          <p:spPr>
            <a:xfrm flipH="1">
              <a:off x="-32520" y="1229139"/>
              <a:ext cx="674963" cy="4615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8F92D12-D931-7A79-B975-BAFE902471F4}"/>
              </a:ext>
            </a:extLst>
          </p:cNvPr>
          <p:cNvGrpSpPr/>
          <p:nvPr/>
        </p:nvGrpSpPr>
        <p:grpSpPr>
          <a:xfrm>
            <a:off x="5844567" y="4265802"/>
            <a:ext cx="3105154" cy="2305045"/>
            <a:chOff x="0" y="0"/>
            <a:chExt cx="3182439" cy="2626347"/>
          </a:xfrm>
        </p:grpSpPr>
        <p:sp>
          <p:nvSpPr>
            <p:cNvPr id="27" name="TextBox 70">
              <a:extLst>
                <a:ext uri="{FF2B5EF4-FFF2-40B4-BE49-F238E27FC236}">
                  <a16:creationId xmlns:a16="http://schemas.microsoft.com/office/drawing/2014/main" id="{64D28C04-5EA7-9779-D83E-0C13F8B18940}"/>
                </a:ext>
              </a:extLst>
            </p:cNvPr>
            <p:cNvSpPr txBox="1"/>
            <p:nvPr/>
          </p:nvSpPr>
          <p:spPr>
            <a:xfrm>
              <a:off x="1080873" y="0"/>
              <a:ext cx="402963" cy="2755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sz="10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cav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7BD4C8E-538F-75D2-E735-FBEF2A0A3544}"/>
                </a:ext>
              </a:extLst>
            </p:cNvPr>
            <p:cNvSpPr/>
            <p:nvPr/>
          </p:nvSpPr>
          <p:spPr>
            <a:xfrm>
              <a:off x="1900413" y="1871508"/>
              <a:ext cx="621833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221F095-C1FF-FA72-0EE6-D006DD222549}"/>
                </a:ext>
              </a:extLst>
            </p:cNvPr>
            <p:cNvSpPr/>
            <p:nvPr/>
          </p:nvSpPr>
          <p:spPr>
            <a:xfrm>
              <a:off x="1900413" y="1456333"/>
              <a:ext cx="621833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6383C5C-1A32-9651-26A2-DCE5CB3BD5FB}"/>
                </a:ext>
              </a:extLst>
            </p:cNvPr>
            <p:cNvSpPr/>
            <p:nvPr/>
          </p:nvSpPr>
          <p:spPr>
            <a:xfrm>
              <a:off x="1900277" y="955302"/>
              <a:ext cx="621833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4CC3769-6017-C8DA-DCA3-F33579093FA7}"/>
                </a:ext>
              </a:extLst>
            </p:cNvPr>
            <p:cNvSpPr/>
            <p:nvPr/>
          </p:nvSpPr>
          <p:spPr>
            <a:xfrm>
              <a:off x="1904213" y="548038"/>
              <a:ext cx="612080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549B0A4-DB2E-6816-8057-1DDA89FCFB88}"/>
                </a:ext>
              </a:extLst>
            </p:cNvPr>
            <p:cNvSpPr/>
            <p:nvPr/>
          </p:nvSpPr>
          <p:spPr>
            <a:xfrm>
              <a:off x="21987" y="1869919"/>
              <a:ext cx="1489794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B97BC9F-5C75-2181-8820-ACDBD5DAD8BC}"/>
                </a:ext>
              </a:extLst>
            </p:cNvPr>
            <p:cNvSpPr/>
            <p:nvPr/>
          </p:nvSpPr>
          <p:spPr>
            <a:xfrm>
              <a:off x="19011" y="1456332"/>
              <a:ext cx="1489794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5C03485-CF91-A39C-22B2-2B4DA70B715E}"/>
                </a:ext>
              </a:extLst>
            </p:cNvPr>
            <p:cNvSpPr/>
            <p:nvPr/>
          </p:nvSpPr>
          <p:spPr>
            <a:xfrm>
              <a:off x="19011" y="955259"/>
              <a:ext cx="1489794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959234F-31AA-0DC8-FBAC-31677D9CA759}"/>
                </a:ext>
              </a:extLst>
            </p:cNvPr>
            <p:cNvSpPr/>
            <p:nvPr/>
          </p:nvSpPr>
          <p:spPr>
            <a:xfrm>
              <a:off x="21987" y="548038"/>
              <a:ext cx="1489794" cy="30769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64E49B0-C192-EE5C-3854-8B0A3C715C8C}"/>
                </a:ext>
              </a:extLst>
            </p:cNvPr>
            <p:cNvSpPr/>
            <p:nvPr/>
          </p:nvSpPr>
          <p:spPr>
            <a:xfrm>
              <a:off x="15546" y="412634"/>
              <a:ext cx="2504768" cy="191744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F3A3B6-0BD4-F76A-83F5-D43E3A472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00" y="861345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B3A6577-479B-22A1-6BAF-0E48E79F9599}"/>
                </a:ext>
              </a:extLst>
            </p:cNvPr>
            <p:cNvCxnSpPr/>
            <p:nvPr/>
          </p:nvCxnSpPr>
          <p:spPr>
            <a:xfrm>
              <a:off x="1903915" y="861345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7A3F703-5751-975C-3699-207F4C8AD0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964" y="548038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5192FF9-73CB-6302-67AE-04CA1610005B}"/>
                </a:ext>
              </a:extLst>
            </p:cNvPr>
            <p:cNvCxnSpPr/>
            <p:nvPr/>
          </p:nvCxnSpPr>
          <p:spPr>
            <a:xfrm>
              <a:off x="1901214" y="548038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A620071-8C76-4A05-F5B4-E5FF06D3FC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499" y="2182053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AD58B15-5CAA-E8C5-D604-347D33328836}"/>
                </a:ext>
              </a:extLst>
            </p:cNvPr>
            <p:cNvCxnSpPr/>
            <p:nvPr/>
          </p:nvCxnSpPr>
          <p:spPr>
            <a:xfrm>
              <a:off x="1901214" y="2182053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F9AE8E5-EA00-E655-CDB7-2BFC95CA69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98" y="1868747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C952A67-242D-7C30-B4B6-72CCB7E4C9A5}"/>
                </a:ext>
              </a:extLst>
            </p:cNvPr>
            <p:cNvCxnSpPr/>
            <p:nvPr/>
          </p:nvCxnSpPr>
          <p:spPr>
            <a:xfrm>
              <a:off x="1898513" y="1868747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5274595-626B-3B0C-C0E0-8F9A4FCE78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47" y="1263168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E2F6BF7-C7B5-DE65-D604-527511A7C8F6}"/>
                </a:ext>
              </a:extLst>
            </p:cNvPr>
            <p:cNvCxnSpPr/>
            <p:nvPr/>
          </p:nvCxnSpPr>
          <p:spPr>
            <a:xfrm>
              <a:off x="1897162" y="1267940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C22E8E4-607D-229D-5F60-62E745E8B4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45" y="949862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00C885A-A8A4-E71F-D456-2FBC992C1E32}"/>
                </a:ext>
              </a:extLst>
            </p:cNvPr>
            <p:cNvCxnSpPr/>
            <p:nvPr/>
          </p:nvCxnSpPr>
          <p:spPr>
            <a:xfrm>
              <a:off x="1894460" y="954634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BD0E27B-ACE1-9E38-4EDA-B919433042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47" y="1763160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EFF2EE6-6DC3-54D1-22B5-B1E71DA3008E}"/>
                </a:ext>
              </a:extLst>
            </p:cNvPr>
            <p:cNvCxnSpPr/>
            <p:nvPr/>
          </p:nvCxnSpPr>
          <p:spPr>
            <a:xfrm>
              <a:off x="1897162" y="1763160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8CF3F19-59AF-D315-23D0-6CC56236B3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745" y="1449854"/>
              <a:ext cx="1495747" cy="1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305C11A-8E61-9023-CB4C-6DBA77858FC8}"/>
                </a:ext>
              </a:extLst>
            </p:cNvPr>
            <p:cNvCxnSpPr/>
            <p:nvPr/>
          </p:nvCxnSpPr>
          <p:spPr>
            <a:xfrm>
              <a:off x="1894460" y="1449854"/>
              <a:ext cx="61639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A24E02F-085B-565A-211D-DA3AAC382FBA}"/>
                </a:ext>
              </a:extLst>
            </p:cNvPr>
            <p:cNvCxnSpPr/>
            <p:nvPr/>
          </p:nvCxnSpPr>
          <p:spPr>
            <a:xfrm flipH="1">
              <a:off x="1512537" y="429339"/>
              <a:ext cx="2701" cy="1917444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98A862F-9368-B303-0323-B4CF4B8D17B5}"/>
                </a:ext>
              </a:extLst>
            </p:cNvPr>
            <p:cNvCxnSpPr/>
            <p:nvPr/>
          </p:nvCxnSpPr>
          <p:spPr>
            <a:xfrm flipH="1">
              <a:off x="1897215" y="409452"/>
              <a:ext cx="2701" cy="1917444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1B12EF8-B335-20F7-87BB-469EEE5B02D8}"/>
                </a:ext>
              </a:extLst>
            </p:cNvPr>
            <p:cNvCxnSpPr>
              <a:cxnSpLocks/>
            </p:cNvCxnSpPr>
            <p:nvPr/>
          </p:nvCxnSpPr>
          <p:spPr>
            <a:xfrm>
              <a:off x="2573888" y="1352267"/>
              <a:ext cx="352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5259FBC-600E-16A3-3FD1-6A441244A56B}"/>
                </a:ext>
              </a:extLst>
            </p:cNvPr>
            <p:cNvCxnSpPr>
              <a:cxnSpLocks/>
            </p:cNvCxnSpPr>
            <p:nvPr/>
          </p:nvCxnSpPr>
          <p:spPr>
            <a:xfrm>
              <a:off x="2584305" y="418520"/>
              <a:ext cx="352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3E0CC70-601B-436A-0758-77D048FB61DC}"/>
                </a:ext>
              </a:extLst>
            </p:cNvPr>
            <p:cNvCxnSpPr>
              <a:cxnSpLocks/>
            </p:cNvCxnSpPr>
            <p:nvPr/>
          </p:nvCxnSpPr>
          <p:spPr>
            <a:xfrm>
              <a:off x="2585794" y="2033089"/>
              <a:ext cx="3526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239C5A3-3F55-2EB0-A34B-0364C1B14F2E}"/>
                </a:ext>
              </a:extLst>
            </p:cNvPr>
            <p:cNvCxnSpPr/>
            <p:nvPr/>
          </p:nvCxnSpPr>
          <p:spPr>
            <a:xfrm>
              <a:off x="2649784" y="418520"/>
              <a:ext cx="0" cy="933747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3E12EF1-0CAE-ACB5-E249-35E9EB62A3ED}"/>
                </a:ext>
              </a:extLst>
            </p:cNvPr>
            <p:cNvCxnSpPr/>
            <p:nvPr/>
          </p:nvCxnSpPr>
          <p:spPr>
            <a:xfrm flipV="1">
              <a:off x="16447" y="201706"/>
              <a:ext cx="4052" cy="1527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7C7B1F7-B6DE-2F51-AEBA-077749FBB664}"/>
                </a:ext>
              </a:extLst>
            </p:cNvPr>
            <p:cNvCxnSpPr/>
            <p:nvPr/>
          </p:nvCxnSpPr>
          <p:spPr>
            <a:xfrm flipV="1">
              <a:off x="2518057" y="203297"/>
              <a:ext cx="4052" cy="1527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01E2022-9743-E496-5619-B8D7F630FFD2}"/>
                </a:ext>
              </a:extLst>
            </p:cNvPr>
            <p:cNvCxnSpPr/>
            <p:nvPr/>
          </p:nvCxnSpPr>
          <p:spPr>
            <a:xfrm>
              <a:off x="20499" y="311465"/>
              <a:ext cx="2499584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06">
              <a:extLst>
                <a:ext uri="{FF2B5EF4-FFF2-40B4-BE49-F238E27FC236}">
                  <a16:creationId xmlns:a16="http://schemas.microsoft.com/office/drawing/2014/main" id="{60933514-1546-CD8A-25CF-64FC72A41A78}"/>
                </a:ext>
              </a:extLst>
            </p:cNvPr>
            <p:cNvSpPr txBox="1"/>
            <p:nvPr/>
          </p:nvSpPr>
          <p:spPr>
            <a:xfrm>
              <a:off x="2585435" y="770435"/>
              <a:ext cx="567718" cy="35824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4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cav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107">
              <a:extLst>
                <a:ext uri="{FF2B5EF4-FFF2-40B4-BE49-F238E27FC236}">
                  <a16:creationId xmlns:a16="http://schemas.microsoft.com/office/drawing/2014/main" id="{82E6FD65-A345-BCFB-7916-D4A3622685F4}"/>
                </a:ext>
              </a:extLst>
            </p:cNvPr>
            <p:cNvSpPr txBox="1"/>
            <p:nvPr/>
          </p:nvSpPr>
          <p:spPr>
            <a:xfrm>
              <a:off x="2597981" y="1579098"/>
              <a:ext cx="584458" cy="32012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cente</a:t>
              </a:r>
              <a:r>
                <a:rPr lang="en-GB" sz="10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06558F7-EB6E-4320-040A-CF55798188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49784" y="1350673"/>
              <a:ext cx="1488" cy="682416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109">
              <a:extLst>
                <a:ext uri="{FF2B5EF4-FFF2-40B4-BE49-F238E27FC236}">
                  <a16:creationId xmlns:a16="http://schemas.microsoft.com/office/drawing/2014/main" id="{E051D7A6-AF1F-1E5B-BDAC-9C8F528A9F0C}"/>
                </a:ext>
              </a:extLst>
            </p:cNvPr>
            <p:cNvSpPr txBox="1"/>
            <p:nvPr/>
          </p:nvSpPr>
          <p:spPr>
            <a:xfrm>
              <a:off x="1502431" y="861343"/>
              <a:ext cx="459746" cy="26733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Gap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1D18733-2922-6562-FAF8-5D71A4B4D715}"/>
                </a:ext>
              </a:extLst>
            </p:cNvPr>
            <p:cNvCxnSpPr/>
            <p:nvPr/>
          </p:nvCxnSpPr>
          <p:spPr>
            <a:xfrm>
              <a:off x="1518947" y="1494955"/>
              <a:ext cx="380969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111">
              <a:extLst>
                <a:ext uri="{FF2B5EF4-FFF2-40B4-BE49-F238E27FC236}">
                  <a16:creationId xmlns:a16="http://schemas.microsoft.com/office/drawing/2014/main" id="{6B51F667-C046-105E-4F77-3027B5851A24}"/>
                </a:ext>
              </a:extLst>
            </p:cNvPr>
            <p:cNvSpPr txBox="1"/>
            <p:nvPr/>
          </p:nvSpPr>
          <p:spPr>
            <a:xfrm>
              <a:off x="1558325" y="1215537"/>
              <a:ext cx="413614" cy="2755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i="1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sz="1000" i="1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gap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0F9FCA-37D5-B34E-C132-0360FCDC8A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35" y="2360301"/>
              <a:ext cx="4052" cy="1527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71F5089-DCD6-56D9-097A-B3D8D2C287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9150" y="2361892"/>
              <a:ext cx="4052" cy="1527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C28822F-1847-94C3-7EB4-F5D558374FE9}"/>
                </a:ext>
              </a:extLst>
            </p:cNvPr>
            <p:cNvCxnSpPr>
              <a:cxnSpLocks/>
            </p:cNvCxnSpPr>
            <p:nvPr/>
          </p:nvCxnSpPr>
          <p:spPr>
            <a:xfrm>
              <a:off x="26452" y="2398478"/>
              <a:ext cx="1663465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115">
              <a:extLst>
                <a:ext uri="{FF2B5EF4-FFF2-40B4-BE49-F238E27FC236}">
                  <a16:creationId xmlns:a16="http://schemas.microsoft.com/office/drawing/2014/main" id="{44315F82-EE0D-EBA4-62EE-3E4EA9F8676E}"/>
                </a:ext>
              </a:extLst>
            </p:cNvPr>
            <p:cNvSpPr txBox="1"/>
            <p:nvPr/>
          </p:nvSpPr>
          <p:spPr>
            <a:xfrm>
              <a:off x="587147" y="2350757"/>
              <a:ext cx="454025" cy="2755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i="1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en-GB" sz="1000" i="1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center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116">
              <a:extLst>
                <a:ext uri="{FF2B5EF4-FFF2-40B4-BE49-F238E27FC236}">
                  <a16:creationId xmlns:a16="http://schemas.microsoft.com/office/drawing/2014/main" id="{A9417000-FC3E-3947-4A36-62381E177A6A}"/>
                </a:ext>
              </a:extLst>
            </p:cNvPr>
            <p:cNvSpPr txBox="1"/>
            <p:nvPr/>
          </p:nvSpPr>
          <p:spPr>
            <a:xfrm>
              <a:off x="0" y="572500"/>
              <a:ext cx="1054305" cy="2631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Beam 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117">
              <a:extLst>
                <a:ext uri="{FF2B5EF4-FFF2-40B4-BE49-F238E27FC236}">
                  <a16:creationId xmlns:a16="http://schemas.microsoft.com/office/drawing/2014/main" id="{0F8180EE-FA1C-46E3-986B-CCFA96D18D5F}"/>
                </a:ext>
              </a:extLst>
            </p:cNvPr>
            <p:cNvSpPr txBox="1"/>
            <p:nvPr/>
          </p:nvSpPr>
          <p:spPr>
            <a:xfrm>
              <a:off x="10225" y="956641"/>
              <a:ext cx="1014793" cy="22630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Beam 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Box 118">
              <a:extLst>
                <a:ext uri="{FF2B5EF4-FFF2-40B4-BE49-F238E27FC236}">
                  <a16:creationId xmlns:a16="http://schemas.microsoft.com/office/drawing/2014/main" id="{90BF5090-575E-B3EF-E266-415BFF685525}"/>
                </a:ext>
              </a:extLst>
            </p:cNvPr>
            <p:cNvSpPr txBox="1"/>
            <p:nvPr/>
          </p:nvSpPr>
          <p:spPr>
            <a:xfrm>
              <a:off x="26675" y="1467370"/>
              <a:ext cx="959295" cy="2374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Beam 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119">
              <a:extLst>
                <a:ext uri="{FF2B5EF4-FFF2-40B4-BE49-F238E27FC236}">
                  <a16:creationId xmlns:a16="http://schemas.microsoft.com/office/drawing/2014/main" id="{9DB9D8F7-5637-A6AD-3D09-2743AF5E3C5F}"/>
                </a:ext>
              </a:extLst>
            </p:cNvPr>
            <p:cNvSpPr txBox="1"/>
            <p:nvPr/>
          </p:nvSpPr>
          <p:spPr>
            <a:xfrm>
              <a:off x="26274" y="1881897"/>
              <a:ext cx="1028031" cy="2374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0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Beam 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91512D34-B8F3-A18A-D340-D74FB4F68E1F}"/>
                </a:ext>
              </a:extLst>
            </p:cNvPr>
            <p:cNvCxnSpPr/>
            <p:nvPr/>
          </p:nvCxnSpPr>
          <p:spPr>
            <a:xfrm>
              <a:off x="980484" y="548039"/>
              <a:ext cx="0" cy="313307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121">
              <a:extLst>
                <a:ext uri="{FF2B5EF4-FFF2-40B4-BE49-F238E27FC236}">
                  <a16:creationId xmlns:a16="http://schemas.microsoft.com/office/drawing/2014/main" id="{BDA3703D-5B55-AAB6-F39E-A7A516BFE93A}"/>
                </a:ext>
              </a:extLst>
            </p:cNvPr>
            <p:cNvSpPr txBox="1"/>
            <p:nvPr/>
          </p:nvSpPr>
          <p:spPr>
            <a:xfrm>
              <a:off x="906670" y="536190"/>
              <a:ext cx="762645" cy="3428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2R</a:t>
              </a:r>
              <a:r>
                <a:rPr lang="en-GB" sz="1200" kern="1200" baseline="-25000">
                  <a:solidFill>
                    <a:srgbClr val="000000"/>
                  </a:solidFill>
                  <a:effectLst/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tunnel</a:t>
              </a:r>
              <a:endParaRPr lang="en-US" sz="100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ADFF20DE-CAA0-E1F5-28A2-B7E23473082A}"/>
              </a:ext>
            </a:extLst>
          </p:cNvPr>
          <p:cNvSpPr txBox="1"/>
          <p:nvPr/>
        </p:nvSpPr>
        <p:spPr>
          <a:xfrm>
            <a:off x="0" y="1037884"/>
            <a:ext cx="8785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NEMESIS simulates the entire region enclosed by the output cavity wall,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ncluding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within each beam tunnel</a:t>
            </a:r>
          </a:p>
        </p:txBody>
      </p:sp>
      <p:graphicFrame>
        <p:nvGraphicFramePr>
          <p:cNvPr id="80" name="Table 79">
            <a:extLst>
              <a:ext uri="{FF2B5EF4-FFF2-40B4-BE49-F238E27FC236}">
                <a16:creationId xmlns:a16="http://schemas.microsoft.com/office/drawing/2014/main" id="{DF735F6B-52C5-D008-1B97-89398DE1F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51126"/>
              </p:ext>
            </p:extLst>
          </p:nvPr>
        </p:nvGraphicFramePr>
        <p:xfrm>
          <a:off x="226629" y="2406292"/>
          <a:ext cx="4623836" cy="39250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1422">
                  <a:extLst>
                    <a:ext uri="{9D8B030D-6E8A-4147-A177-3AD203B41FA5}">
                      <a16:colId xmlns:a16="http://schemas.microsoft.com/office/drawing/2014/main" val="3072113769"/>
                    </a:ext>
                  </a:extLst>
                </a:gridCol>
                <a:gridCol w="2312414">
                  <a:extLst>
                    <a:ext uri="{9D8B030D-6E8A-4147-A177-3AD203B41FA5}">
                      <a16:colId xmlns:a16="http://schemas.microsoft.com/office/drawing/2014/main" val="3109026407"/>
                    </a:ext>
                  </a:extLst>
                </a:gridCol>
              </a:tblGrid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Electron Beam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 beams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4584567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Voltage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35 kV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3937652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Average Current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7.25 A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7567246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 Ratio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0.15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0338568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Perveance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1.1 mP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4067692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Cathode Radius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0.825 cm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761666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Cavity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5914992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Frequency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700 MHz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3679325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Cavity Q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9055768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R/Q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80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8366045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Cavity Radius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11 cm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1978368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Beam Tunnel Radius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1.6 cm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053122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Cavity Length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9.144 cm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437531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Gap Length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3.9 cm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3369094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Performance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2439657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Input Power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 kW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2498108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Output Power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200 kW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4934442"/>
                  </a:ext>
                </a:extLst>
              </a:tr>
              <a:tr h="218059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Gain</a:t>
                      </a:r>
                      <a:endParaRPr lang="en-US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17 dB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624436"/>
                  </a:ext>
                </a:extLst>
              </a:tr>
            </a:tbl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id="{49D822F3-6E77-C8BD-D26D-6A6E3478A919}"/>
              </a:ext>
            </a:extLst>
          </p:cNvPr>
          <p:cNvSpPr txBox="1"/>
          <p:nvPr/>
        </p:nvSpPr>
        <p:spPr>
          <a:xfrm>
            <a:off x="1363382" y="1850622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Parameters</a:t>
            </a:r>
          </a:p>
        </p:txBody>
      </p:sp>
    </p:spTree>
    <p:extLst>
      <p:ext uri="{BB962C8B-B14F-4D97-AF65-F5344CB8AC3E}">
        <p14:creationId xmlns:p14="http://schemas.microsoft.com/office/powerpoint/2010/main" val="3819296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0BB1D4-86AB-BF39-38EF-0BF395432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932"/>
            <a:ext cx="2723777" cy="397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F91C61-4B72-745E-5917-0D203CE57109}"/>
              </a:ext>
            </a:extLst>
          </p:cNvPr>
          <p:cNvSpPr txBox="1"/>
          <p:nvPr/>
        </p:nvSpPr>
        <p:spPr>
          <a:xfrm>
            <a:off x="1800444" y="328840"/>
            <a:ext cx="5523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MBIOT PERFORMANCE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A4119FB-2DA6-85B6-24D4-EB6A081F7171}"/>
              </a:ext>
            </a:extLst>
          </p:cNvPr>
          <p:cNvCxnSpPr/>
          <p:nvPr/>
        </p:nvCxnSpPr>
        <p:spPr>
          <a:xfrm>
            <a:off x="101600" y="90466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3B14965-F3B5-1616-A692-6EAF0BA5FA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919996"/>
              </p:ext>
            </p:extLst>
          </p:nvPr>
        </p:nvGraphicFramePr>
        <p:xfrm>
          <a:off x="4821382" y="975171"/>
          <a:ext cx="4322617" cy="283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3" imgW="4686120" imgH="3073320" progId="KGraph_Plot">
                  <p:embed/>
                </p:oleObj>
              </mc:Choice>
              <mc:Fallback>
                <p:oleObj name="KGPlot" r:id="rId3" imgW="4686120" imgH="30733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21382" y="975171"/>
                        <a:ext cx="4322617" cy="2834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55B5431-6C32-C56F-58E9-E82626921E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369238"/>
              </p:ext>
            </p:extLst>
          </p:nvPr>
        </p:nvGraphicFramePr>
        <p:xfrm>
          <a:off x="101600" y="4034355"/>
          <a:ext cx="4322617" cy="2823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5" imgW="4724280" imgH="3085920" progId="KGraph_Plot">
                  <p:embed/>
                </p:oleObj>
              </mc:Choice>
              <mc:Fallback>
                <p:oleObj name="KGPlot" r:id="rId5" imgW="4724280" imgH="30859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600" y="4034355"/>
                        <a:ext cx="4322617" cy="28236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3A9A8134-C8E1-E3ED-D1F8-F64F368B6D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506691"/>
              </p:ext>
            </p:extLst>
          </p:nvPr>
        </p:nvGraphicFramePr>
        <p:xfrm>
          <a:off x="4821383" y="4019092"/>
          <a:ext cx="4322617" cy="2838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7" imgW="4698720" imgH="3085920" progId="KGraph_Plot">
                  <p:embed/>
                </p:oleObj>
              </mc:Choice>
              <mc:Fallback>
                <p:oleObj name="KGPlot" r:id="rId7" imgW="4698720" imgH="30859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21383" y="4019092"/>
                        <a:ext cx="4322617" cy="2838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5A337239-8537-971E-F278-94C67261D303}"/>
              </a:ext>
            </a:extLst>
          </p:cNvPr>
          <p:cNvSpPr txBox="1"/>
          <p:nvPr/>
        </p:nvSpPr>
        <p:spPr>
          <a:xfrm>
            <a:off x="225631" y="1409986"/>
            <a:ext cx="4346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 predict efficiencies exceeding 80% using the 3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 drive on the grid</a:t>
            </a:r>
          </a:p>
        </p:txBody>
      </p:sp>
    </p:spTree>
    <p:extLst>
      <p:ext uri="{BB962C8B-B14F-4D97-AF65-F5344CB8AC3E}">
        <p14:creationId xmlns:p14="http://schemas.microsoft.com/office/powerpoint/2010/main" val="749872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9BFA75-2980-1E57-8CB7-5BC709260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" y="1932"/>
            <a:ext cx="2723777" cy="397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1F1507-3B80-3E7B-A724-3EF205CEF0EB}"/>
              </a:ext>
            </a:extLst>
          </p:cNvPr>
          <p:cNvSpPr txBox="1"/>
          <p:nvPr/>
        </p:nvSpPr>
        <p:spPr>
          <a:xfrm>
            <a:off x="2263581" y="312856"/>
            <a:ext cx="4630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PARALLELIZATION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14095A-5C8E-0862-DF0C-3F5F6D331411}"/>
              </a:ext>
            </a:extLst>
          </p:cNvPr>
          <p:cNvCxnSpPr/>
          <p:nvPr/>
        </p:nvCxnSpPr>
        <p:spPr>
          <a:xfrm>
            <a:off x="101600" y="904665"/>
            <a:ext cx="89069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4BEA3829-74EB-D01B-B5E3-AB5ED03911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1160213"/>
              </p:ext>
            </p:extLst>
          </p:nvPr>
        </p:nvGraphicFramePr>
        <p:xfrm>
          <a:off x="1534308" y="1917702"/>
          <a:ext cx="5527800" cy="4035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3" imgW="4140000" imgH="3022560" progId="KGraph_Plot">
                  <p:embed/>
                </p:oleObj>
              </mc:Choice>
              <mc:Fallback>
                <p:oleObj name="KGPlot" r:id="rId3" imgW="4140000" imgH="30225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4308" y="1917702"/>
                        <a:ext cx="5527800" cy="4035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AA03F15-483A-CB5F-DB53-2B2A353907FD}"/>
              </a:ext>
            </a:extLst>
          </p:cNvPr>
          <p:cNvSpPr txBox="1"/>
          <p:nvPr/>
        </p:nvSpPr>
        <p:spPr>
          <a:xfrm>
            <a:off x="101600" y="1021281"/>
            <a:ext cx="8698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NEMISIS parallelized using Microsoft MPI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Substantial improvement in run times found on a 4-core laptop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68049D-9F29-1932-E068-D2271CF86CAC}"/>
              </a:ext>
            </a:extLst>
          </p:cNvPr>
          <p:cNvSpPr txBox="1"/>
          <p:nvPr/>
        </p:nvSpPr>
        <p:spPr>
          <a:xfrm>
            <a:off x="379506" y="6145034"/>
            <a:ext cx="7112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NEMISIS being extended to single- and multi-beam klystrons</a:t>
            </a:r>
          </a:p>
        </p:txBody>
      </p:sp>
    </p:spTree>
    <p:extLst>
      <p:ext uri="{BB962C8B-B14F-4D97-AF65-F5344CB8AC3E}">
        <p14:creationId xmlns:p14="http://schemas.microsoft.com/office/powerpoint/2010/main" val="11886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18532</TotalTime>
  <Words>980</Words>
  <Application>Microsoft Office PowerPoint</Application>
  <PresentationFormat>On-screen Show (4:3)</PresentationFormat>
  <Paragraphs>163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Symbol</vt:lpstr>
      <vt:lpstr>Times</vt:lpstr>
      <vt:lpstr>Times New Roman</vt:lpstr>
      <vt:lpstr>Office Theme</vt:lpstr>
      <vt:lpstr>Drawing</vt:lpstr>
      <vt:lpstr>KGPlot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Thermal &amp; Stress Analysis Model</vt:lpstr>
      <vt:lpstr>Temperatures</vt:lpstr>
      <vt:lpstr>Thermal Stress &amp; Axial Displacement</vt:lpstr>
      <vt:lpstr>Metal IOT Grid Fabrication</vt:lpstr>
      <vt:lpstr>Input Coupler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Freund</dc:creator>
  <cp:lastModifiedBy>Robert Ives</cp:lastModifiedBy>
  <cp:revision>96</cp:revision>
  <cp:lastPrinted>2022-04-11T17:58:55Z</cp:lastPrinted>
  <dcterms:created xsi:type="dcterms:W3CDTF">2020-09-04T16:46:18Z</dcterms:created>
  <dcterms:modified xsi:type="dcterms:W3CDTF">2024-09-22T09:45:29Z</dcterms:modified>
</cp:coreProperties>
</file>