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62" r:id="rId2"/>
    <p:sldId id="267" r:id="rId3"/>
    <p:sldId id="1437" r:id="rId4"/>
    <p:sldId id="1403" r:id="rId5"/>
    <p:sldId id="356" r:id="rId6"/>
    <p:sldId id="263" r:id="rId7"/>
    <p:sldId id="260" r:id="rId8"/>
    <p:sldId id="266" r:id="rId9"/>
    <p:sldId id="279" r:id="rId10"/>
    <p:sldId id="4366" r:id="rId11"/>
    <p:sldId id="274" r:id="rId12"/>
    <p:sldId id="548" r:id="rId13"/>
    <p:sldId id="1404" r:id="rId14"/>
    <p:sldId id="1459" r:id="rId15"/>
    <p:sldId id="1366" r:id="rId16"/>
    <p:sldId id="1377" r:id="rId17"/>
    <p:sldId id="1371" r:id="rId18"/>
    <p:sldId id="281" r:id="rId19"/>
    <p:sldId id="1454" r:id="rId20"/>
    <p:sldId id="1405" r:id="rId21"/>
    <p:sldId id="1452" r:id="rId22"/>
    <p:sldId id="378" r:id="rId23"/>
    <p:sldId id="1464" r:id="rId24"/>
    <p:sldId id="1453" r:id="rId25"/>
    <p:sldId id="1456" r:id="rId26"/>
    <p:sldId id="1457" r:id="rId27"/>
    <p:sldId id="1460" r:id="rId28"/>
    <p:sldId id="1463" r:id="rId29"/>
    <p:sldId id="1462" r:id="rId30"/>
    <p:sldId id="4368" r:id="rId31"/>
    <p:sldId id="4369" r:id="rId3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C99"/>
    <a:srgbClr val="CCCCCC"/>
    <a:srgbClr val="666666"/>
    <a:srgbClr val="FEE6CC"/>
    <a:srgbClr val="CCDFDB"/>
    <a:srgbClr val="E5F0EC"/>
    <a:srgbClr val="D7E59A"/>
    <a:srgbClr val="EBF1CB"/>
    <a:srgbClr val="CDD5E0"/>
    <a:srgbClr val="E6E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42" autoAdjust="0"/>
    <p:restoredTop sz="94681" autoAdjust="0"/>
  </p:normalViewPr>
  <p:slideViewPr>
    <p:cSldViewPr snapToGrid="0" snapToObjects="1">
      <p:cViewPr>
        <p:scale>
          <a:sx n="90" d="100"/>
          <a:sy n="90" d="100"/>
        </p:scale>
        <p:origin x="288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16F17-FF12-814E-936A-620B3383A43B}" type="datetimeFigureOut">
              <a:rPr lang="sv-SE" smtClean="0"/>
              <a:t>2024-09-18</a:t>
            </a:fld>
            <a:endParaRPr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A434-646A-2746-9BDC-885B2382B33E}" type="slidenum">
              <a:rPr lang="sv-SE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18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/>
              <a:t>Top</a:t>
            </a:r>
            <a:r>
              <a:rPr lang="sv-SE" dirty="0"/>
              <a:t> </a:t>
            </a:r>
            <a:r>
              <a:rPr lang="sv-SE" dirty="0" err="1"/>
              <a:t>left</a:t>
            </a:r>
            <a:r>
              <a:rPr lang="sv-SE" dirty="0"/>
              <a:t> corner: MAX IV and </a:t>
            </a:r>
            <a:r>
              <a:rPr lang="sv-SE" dirty="0" err="1"/>
              <a:t>below</a:t>
            </a:r>
            <a:r>
              <a:rPr lang="sv-SE" dirty="0"/>
              <a:t> </a:t>
            </a:r>
            <a:r>
              <a:rPr lang="sv-SE" dirty="0" err="1"/>
              <a:t>that</a:t>
            </a:r>
            <a:r>
              <a:rPr lang="sv-SE" dirty="0"/>
              <a:t> the </a:t>
            </a:r>
            <a:r>
              <a:rPr lang="sv-SE" dirty="0" err="1"/>
              <a:t>first</a:t>
            </a:r>
            <a:r>
              <a:rPr lang="sv-SE" dirty="0"/>
              <a:t> </a:t>
            </a:r>
            <a:r>
              <a:rPr lang="sv-SE" dirty="0" err="1"/>
              <a:t>building</a:t>
            </a:r>
            <a:r>
              <a:rPr lang="sv-SE" dirty="0"/>
              <a:t> in Science </a:t>
            </a:r>
            <a:r>
              <a:rPr lang="sv-SE" dirty="0" err="1"/>
              <a:t>Village</a:t>
            </a:r>
            <a:r>
              <a:rPr lang="sv-SE" dirty="0"/>
              <a:t>, Space, </a:t>
            </a:r>
            <a:r>
              <a:rPr lang="sv-SE" dirty="0" err="1"/>
              <a:t>with</a:t>
            </a:r>
            <a:r>
              <a:rPr lang="sv-SE" dirty="0"/>
              <a:t> reception area, </a:t>
            </a:r>
            <a:r>
              <a:rPr lang="sv-SE" dirty="0" err="1"/>
              <a:t>exhibition</a:t>
            </a:r>
            <a:r>
              <a:rPr lang="sv-SE" dirty="0"/>
              <a:t> area and </a:t>
            </a:r>
            <a:r>
              <a:rPr lang="sv-SE" dirty="0" err="1"/>
              <a:t>rooms</a:t>
            </a:r>
            <a:r>
              <a:rPr lang="sv-SE" dirty="0"/>
              <a:t> for </a:t>
            </a:r>
            <a:r>
              <a:rPr lang="sv-SE" dirty="0" err="1"/>
              <a:t>our</a:t>
            </a:r>
            <a:r>
              <a:rPr lang="sv-SE" dirty="0"/>
              <a:t> </a:t>
            </a:r>
            <a:r>
              <a:rPr lang="sv-SE" dirty="0" err="1"/>
              <a:t>visiting</a:t>
            </a:r>
            <a:r>
              <a:rPr lang="sv-SE" dirty="0"/>
              <a:t> </a:t>
            </a:r>
            <a:r>
              <a:rPr lang="sv-SE" dirty="0" err="1"/>
              <a:t>users</a:t>
            </a:r>
            <a:r>
              <a:rPr lang="sv-SE" dirty="0"/>
              <a:t>. </a:t>
            </a:r>
            <a:r>
              <a:rPr lang="sv-SE" dirty="0" err="1"/>
              <a:t>Bottom</a:t>
            </a:r>
            <a:r>
              <a:rPr lang="sv-SE" dirty="0"/>
              <a:t>: the ESS Campus, ready in 2021</a:t>
            </a:r>
          </a:p>
          <a:p>
            <a:endParaRPr lang="sv-SE" dirty="0"/>
          </a:p>
          <a:p>
            <a:r>
              <a:rPr lang="en-US" dirty="0"/>
              <a:t>SVS: 18 ha: 425m*425m. Build volume 250 000 m3.</a:t>
            </a:r>
          </a:p>
          <a:p>
            <a:r>
              <a:rPr lang="en-US" dirty="0"/>
              <a:t>MAX IV: 14 beamlines financed, 2 of them have seen the beam so far.</a:t>
            </a:r>
            <a:r>
              <a:rPr lang="en-US" baseline="0" dirty="0"/>
              <a:t> Some are financed by other countries. </a:t>
            </a:r>
          </a:p>
          <a:p>
            <a:r>
              <a:rPr lang="en-US" baseline="0" dirty="0"/>
              <a:t>Joint workshops are under discussion.</a:t>
            </a:r>
          </a:p>
          <a:p>
            <a:r>
              <a:rPr lang="en-US" dirty="0"/>
              <a:t>http://wasp-</a:t>
            </a:r>
            <a:r>
              <a:rPr lang="en-US" dirty="0" err="1"/>
              <a:t>sweden.org</a:t>
            </a:r>
            <a:r>
              <a:rPr lang="en-US" dirty="0"/>
              <a:t>/ Wallenberg autonomous systems program</a:t>
            </a:r>
          </a:p>
          <a:p>
            <a:r>
              <a:rPr lang="en-US" dirty="0"/>
              <a:t>SCIENTIFIC: this also serves to educate all partners involved. Some</a:t>
            </a:r>
            <a:r>
              <a:rPr lang="en-US" baseline="0" dirty="0"/>
              <a:t> of these</a:t>
            </a:r>
            <a:r>
              <a:rPr lang="en-US" dirty="0"/>
              <a:t> depend</a:t>
            </a:r>
            <a:r>
              <a:rPr lang="en-US" baseline="0" dirty="0"/>
              <a:t> heavily on the science time of our staff.</a:t>
            </a:r>
            <a:endParaRPr lang="en-US" dirty="0"/>
          </a:p>
          <a:p>
            <a:endParaRPr lang="sv-SE" dirty="0"/>
          </a:p>
          <a:p>
            <a:r>
              <a:rPr lang="sv-SE" dirty="0" err="1"/>
              <a:t>Latest</a:t>
            </a:r>
            <a:r>
              <a:rPr lang="sv-SE" dirty="0"/>
              <a:t> </a:t>
            </a:r>
            <a:r>
              <a:rPr lang="sv-SE" dirty="0" err="1"/>
              <a:t>aerial</a:t>
            </a:r>
            <a:r>
              <a:rPr lang="sv-SE" dirty="0"/>
              <a:t> </a:t>
            </a:r>
            <a:r>
              <a:rPr lang="sv-SE" dirty="0" err="1"/>
              <a:t>view</a:t>
            </a:r>
            <a:r>
              <a:rPr lang="sv-SE" dirty="0"/>
              <a:t> </a:t>
            </a:r>
            <a:r>
              <a:rPr lang="sv-SE" dirty="0" err="1"/>
              <a:t>photograph</a:t>
            </a:r>
            <a:r>
              <a:rPr lang="sv-SE" dirty="0"/>
              <a:t>: 14 </a:t>
            </a:r>
            <a:r>
              <a:rPr lang="sv-SE" dirty="0" err="1"/>
              <a:t>February</a:t>
            </a:r>
            <a:r>
              <a:rPr lang="sv-SE" dirty="0"/>
              <a:t> 2020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80229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3" name="Google Shape;52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3511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83510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3" name="Google Shape;72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1894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8" name="Google Shape;73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6821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6B3F7A-9E7E-8F4A-82C9-18219878DA40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4130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59920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6B3F7A-9E7E-8F4A-82C9-18219878DA40}" type="slidenum">
              <a:rPr lang="sv-SE" smtClean="0"/>
              <a:t>22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5548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5105BBA5-0B01-43EB-96EC-725AF28E5A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BB3141B3-566C-47FF-8C29-67289995D2FA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965145F-CDA4-4965-A7C5-ACBA593934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03069" y="1048935"/>
            <a:ext cx="8872165" cy="476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96A591D-7BEE-2A48-BD08-DCDF3D90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2nd Workshop on Efficient RF Sources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7" name="Platshållare för diagram 6">
            <a:extLst>
              <a:ext uri="{FF2B5EF4-FFF2-40B4-BE49-F238E27FC236}">
                <a16:creationId xmlns:a16="http://schemas.microsoft.com/office/drawing/2014/main" id="{FA784AEE-BB11-4271-AB33-DE077410560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03313" y="1657350"/>
            <a:ext cx="7767637" cy="44450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GB"/>
              <a:t>Click icon to add chart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755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8" name="Platshållare för tabell 7">
            <a:extLst>
              <a:ext uri="{FF2B5EF4-FFF2-40B4-BE49-F238E27FC236}">
                <a16:creationId xmlns:a16="http://schemas.microsoft.com/office/drawing/2014/main" id="{489D1BD7-202A-4115-BE6C-1B053CFFDE1E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1103313" y="1614488"/>
            <a:ext cx="9359900" cy="44069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GB"/>
              <a:t>Click icon to add table</a:t>
            </a:r>
            <a:endParaRPr lang="sv-SE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EF177138-95E5-674B-B010-143A8CD145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2518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0" y="388593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9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in 2 columns">
  <p:cSld name="1_Text in 2 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3"/>
          <p:cNvSpPr txBox="1"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700" rIns="91425" bIns="180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200"/>
              <a:buFont typeface="Quattrocento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1" name="Google Shape;41;p43"/>
          <p:cNvSpPr txBox="1">
            <a:spLocks noGrp="1"/>
          </p:cNvSpPr>
          <p:nvPr>
            <p:ph type="ftr" idx="11"/>
          </p:nvPr>
        </p:nvSpPr>
        <p:spPr>
          <a:xfrm>
            <a:off x="2053244" y="6475270"/>
            <a:ext cx="43204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2nd Workshop on Efficient RF Sources</a:t>
            </a:r>
            <a:endParaRPr/>
          </a:p>
        </p:txBody>
      </p:sp>
      <p:sp>
        <p:nvSpPr>
          <p:cNvPr id="42" name="Google Shape;42;p43"/>
          <p:cNvSpPr txBox="1">
            <a:spLocks noGrp="1"/>
          </p:cNvSpPr>
          <p:nvPr>
            <p:ph type="sldNum" idx="12"/>
          </p:nvPr>
        </p:nvSpPr>
        <p:spPr>
          <a:xfrm>
            <a:off x="8735292" y="647527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43"/>
          <p:cNvSpPr txBox="1">
            <a:spLocks noGrp="1"/>
          </p:cNvSpPr>
          <p:nvPr>
            <p:ph type="body" idx="1"/>
          </p:nvPr>
        </p:nvSpPr>
        <p:spPr>
          <a:xfrm>
            <a:off x="1094400" y="1562400"/>
            <a:ext cx="4993785" cy="4768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000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3pPr>
            <a:lvl4pPr marL="1828800" lvl="3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−"/>
              <a:defRPr/>
            </a:lvl4pPr>
            <a:lvl5pPr marL="2286000" lvl="4" indent="-3175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−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4" name="Google Shape;44;p43"/>
          <p:cNvSpPr txBox="1">
            <a:spLocks noGrp="1"/>
          </p:cNvSpPr>
          <p:nvPr>
            <p:ph type="body" idx="2"/>
          </p:nvPr>
        </p:nvSpPr>
        <p:spPr>
          <a:xfrm>
            <a:off x="6373692" y="1562400"/>
            <a:ext cx="4993785" cy="4768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000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3pPr>
            <a:lvl4pPr marL="1828800" lvl="3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−"/>
              <a:defRPr/>
            </a:lvl4pPr>
            <a:lvl5pPr marL="2286000" lvl="4" indent="-3175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−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5" name="Google Shape;45;p43"/>
          <p:cNvSpPr txBox="1">
            <a:spLocks noGrp="1"/>
          </p:cNvSpPr>
          <p:nvPr>
            <p:ph type="body" idx="3"/>
          </p:nvPr>
        </p:nvSpPr>
        <p:spPr>
          <a:xfrm>
            <a:off x="1103709" y="931026"/>
            <a:ext cx="9360000" cy="507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180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Quattrocento Sans"/>
              <a:buNone/>
              <a:defRPr sz="22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4pPr>
            <a:lvl5pPr marL="2286000" lvl="4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6" name="Google Shape;46;p43"/>
          <p:cNvSpPr/>
          <p:nvPr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47" name="Google Shape;47;p43"/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43"/>
          <p:cNvSpPr txBox="1">
            <a:spLocks noGrp="1"/>
          </p:cNvSpPr>
          <p:nvPr>
            <p:ph type="dt" idx="10"/>
          </p:nvPr>
        </p:nvSpPr>
        <p:spPr>
          <a:xfrm>
            <a:off x="1195647" y="6475270"/>
            <a:ext cx="8326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sv-SE"/>
              <a:t>2022-09-23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642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">
  <p:cSld name="1_One colum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1"/>
          <p:cNvSpPr txBox="1"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700" rIns="91425" bIns="180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200"/>
              <a:buFont typeface="Quattrocento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5" name="Google Shape;25;p41"/>
          <p:cNvSpPr txBox="1">
            <a:spLocks noGrp="1"/>
          </p:cNvSpPr>
          <p:nvPr>
            <p:ph type="ftr" idx="11"/>
          </p:nvPr>
        </p:nvSpPr>
        <p:spPr>
          <a:xfrm>
            <a:off x="2053244" y="6475270"/>
            <a:ext cx="43204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2nd Workshop on Efficient RF Sources</a:t>
            </a:r>
            <a:endParaRPr/>
          </a:p>
        </p:txBody>
      </p:sp>
      <p:sp>
        <p:nvSpPr>
          <p:cNvPr id="26" name="Google Shape;26;p41"/>
          <p:cNvSpPr txBox="1">
            <a:spLocks noGrp="1"/>
          </p:cNvSpPr>
          <p:nvPr>
            <p:ph type="sldNum" idx="12"/>
          </p:nvPr>
        </p:nvSpPr>
        <p:spPr>
          <a:xfrm>
            <a:off x="8735292" y="647527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41"/>
          <p:cNvSpPr txBox="1">
            <a:spLocks noGrp="1"/>
          </p:cNvSpPr>
          <p:nvPr>
            <p:ph type="body" idx="1"/>
          </p:nvPr>
        </p:nvSpPr>
        <p:spPr>
          <a:xfrm>
            <a:off x="1103709" y="931026"/>
            <a:ext cx="9360000" cy="507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180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Quattrocento Sans"/>
              <a:buNone/>
              <a:defRPr sz="22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4pPr>
            <a:lvl5pPr marL="2286000" lvl="4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8" name="Google Shape;28;p41"/>
          <p:cNvSpPr/>
          <p:nvPr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9" name="Google Shape;29;p41"/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41"/>
          <p:cNvSpPr txBox="1">
            <a:spLocks noGrp="1"/>
          </p:cNvSpPr>
          <p:nvPr>
            <p:ph type="body" idx="2"/>
          </p:nvPr>
        </p:nvSpPr>
        <p:spPr>
          <a:xfrm>
            <a:off x="1094400" y="1562400"/>
            <a:ext cx="9365782" cy="4768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000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3pPr>
            <a:lvl4pPr marL="1828800" lvl="3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−"/>
              <a:defRPr/>
            </a:lvl4pPr>
            <a:lvl5pPr marL="2286000" lvl="4" indent="-3175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−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1" name="Google Shape;31;p41"/>
          <p:cNvSpPr txBox="1">
            <a:spLocks noGrp="1"/>
          </p:cNvSpPr>
          <p:nvPr>
            <p:ph type="dt" idx="10"/>
          </p:nvPr>
        </p:nvSpPr>
        <p:spPr>
          <a:xfrm>
            <a:off x="1195647" y="6475270"/>
            <a:ext cx="8326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sv-SE"/>
              <a:t>2022-09-23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7691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in 3 columns">
  <p:cSld name="1_Text in 3 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4"/>
          <p:cNvSpPr txBox="1"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700" rIns="91425" bIns="180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200"/>
              <a:buFont typeface="Quattrocento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51" name="Google Shape;51;p44"/>
          <p:cNvSpPr txBox="1">
            <a:spLocks noGrp="1"/>
          </p:cNvSpPr>
          <p:nvPr>
            <p:ph type="ftr" idx="11"/>
          </p:nvPr>
        </p:nvSpPr>
        <p:spPr>
          <a:xfrm>
            <a:off x="2053244" y="6475270"/>
            <a:ext cx="43204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2nd Workshop on Efficient RF Sources</a:t>
            </a:r>
            <a:endParaRPr/>
          </a:p>
        </p:txBody>
      </p:sp>
      <p:sp>
        <p:nvSpPr>
          <p:cNvPr id="52" name="Google Shape;52;p44"/>
          <p:cNvSpPr txBox="1">
            <a:spLocks noGrp="1"/>
          </p:cNvSpPr>
          <p:nvPr>
            <p:ph type="sldNum" idx="12"/>
          </p:nvPr>
        </p:nvSpPr>
        <p:spPr>
          <a:xfrm>
            <a:off x="8735292" y="647527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44"/>
          <p:cNvSpPr txBox="1">
            <a:spLocks noGrp="1"/>
          </p:cNvSpPr>
          <p:nvPr>
            <p:ph type="body" idx="1"/>
          </p:nvPr>
        </p:nvSpPr>
        <p:spPr>
          <a:xfrm>
            <a:off x="1094400" y="1562400"/>
            <a:ext cx="3255409" cy="4768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000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3pPr>
            <a:lvl4pPr marL="1828800" lvl="3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−"/>
              <a:defRPr/>
            </a:lvl4pPr>
            <a:lvl5pPr marL="2286000" lvl="4" indent="-3175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−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4" name="Google Shape;54;p44"/>
          <p:cNvSpPr txBox="1">
            <a:spLocks noGrp="1"/>
          </p:cNvSpPr>
          <p:nvPr>
            <p:ph type="body" idx="2"/>
          </p:nvPr>
        </p:nvSpPr>
        <p:spPr>
          <a:xfrm>
            <a:off x="1103709" y="931026"/>
            <a:ext cx="9360000" cy="507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180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Quattrocento Sans"/>
              <a:buNone/>
              <a:defRPr sz="22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4pPr>
            <a:lvl5pPr marL="2286000" lvl="4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5" name="Google Shape;55;p44"/>
          <p:cNvSpPr/>
          <p:nvPr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56" name="Google Shape;56;p44"/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44"/>
          <p:cNvSpPr txBox="1">
            <a:spLocks noGrp="1"/>
          </p:cNvSpPr>
          <p:nvPr>
            <p:ph type="body" idx="3"/>
          </p:nvPr>
        </p:nvSpPr>
        <p:spPr>
          <a:xfrm>
            <a:off x="4605297" y="1562400"/>
            <a:ext cx="3255409" cy="4768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000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3pPr>
            <a:lvl4pPr marL="1828800" lvl="3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−"/>
              <a:defRPr/>
            </a:lvl4pPr>
            <a:lvl5pPr marL="2286000" lvl="4" indent="-3175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−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8" name="Google Shape;58;p44"/>
          <p:cNvSpPr txBox="1">
            <a:spLocks noGrp="1"/>
          </p:cNvSpPr>
          <p:nvPr>
            <p:ph type="body" idx="4"/>
          </p:nvPr>
        </p:nvSpPr>
        <p:spPr>
          <a:xfrm>
            <a:off x="8116194" y="1562400"/>
            <a:ext cx="3255409" cy="4768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000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−"/>
              <a:defRPr/>
            </a:lvl3pPr>
            <a:lvl4pPr marL="1828800" lvl="3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−"/>
              <a:defRPr/>
            </a:lvl4pPr>
            <a:lvl5pPr marL="2286000" lvl="4" indent="-3175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−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9" name="Google Shape;59;p44"/>
          <p:cNvSpPr txBox="1">
            <a:spLocks noGrp="1"/>
          </p:cNvSpPr>
          <p:nvPr>
            <p:ph type="dt" idx="10"/>
          </p:nvPr>
        </p:nvSpPr>
        <p:spPr>
          <a:xfrm>
            <a:off x="1195647" y="6475270"/>
            <a:ext cx="8326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sv-SE"/>
              <a:t>2022-09-23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5274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-2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1DF3056-F3A8-2949-876C-528413E34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395" y="3883393"/>
            <a:ext cx="8640000" cy="921363"/>
          </a:xfrm>
          <a:prstGeom prst="rect">
            <a:avLst/>
          </a:prstGeom>
        </p:spPr>
        <p:txBody>
          <a:bodyPr lIns="90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5" name="Platshållare för text 14">
            <a:extLst>
              <a:ext uri="{FF2B5EF4-FFF2-40B4-BE49-F238E27FC236}">
                <a16:creationId xmlns:a16="http://schemas.microsoft.com/office/drawing/2014/main" id="{EA5DA2EE-60AD-41D0-96B0-DDF02E0AE5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0395" y="5605695"/>
            <a:ext cx="6290892" cy="459883"/>
          </a:xfrm>
          <a:prstGeom prst="rect">
            <a:avLst/>
          </a:prstGeom>
        </p:spPr>
        <p:txBody>
          <a:bodyPr lIns="90000" tIns="18000" bIns="36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strike="noStrike" cap="all" spc="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presented by &lt;name nameson&gt;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5CE429DE-35D4-F144-9881-2C3DD8AB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0395" y="6096663"/>
            <a:ext cx="1241068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sv-SE"/>
              <a:t>2022-09-23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013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BCCEAFE-E21B-43CF-80C4-FF01C3F9D479}"/>
              </a:ext>
            </a:extLst>
          </p:cNvPr>
          <p:cNvSpPr/>
          <p:nvPr userDrawn="1"/>
        </p:nvSpPr>
        <p:spPr>
          <a:xfrm>
            <a:off x="0" y="16274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2nd Workshop on </a:t>
            </a:r>
            <a:r>
              <a:rPr lang="sv-SE" dirty="0" err="1"/>
              <a:t>Efficient</a:t>
            </a:r>
            <a:r>
              <a:rPr lang="sv-SE" dirty="0"/>
              <a:t> RF </a:t>
            </a:r>
            <a:r>
              <a:rPr lang="sv-SE" dirty="0" err="1"/>
              <a:t>Sources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426DF26-09C3-4DAE-B43E-0C11D6A635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5C48DF05-1B09-4DA6-AC56-07304871C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5647" y="1640719"/>
            <a:ext cx="10042073" cy="4375520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Platshållare för datum 3">
            <a:extLst>
              <a:ext uri="{FF2B5EF4-FFF2-40B4-BE49-F238E27FC236}">
                <a16:creationId xmlns:a16="http://schemas.microsoft.com/office/drawing/2014/main" id="{04D3287D-3E21-D845-8766-C307E676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1034206" cy="382730"/>
          </a:xfrm>
        </p:spPr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98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250D024A-8F85-4618-9506-0F493B263A92}"/>
              </a:ext>
            </a:extLst>
          </p:cNvPr>
          <p:cNvSpPr/>
          <p:nvPr userDrawn="1"/>
        </p:nvSpPr>
        <p:spPr>
          <a:xfrm>
            <a:off x="0" y="0"/>
            <a:ext cx="64777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28E18C2-A66E-436E-89DA-1C5D481CB4B4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77712" y="0"/>
            <a:ext cx="5714288" cy="6858000"/>
          </a:xfrm>
          <a:solidFill>
            <a:srgbClr val="ECECEC"/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55DE042-7DE8-4583-986C-408237530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0491" y="1051132"/>
            <a:ext cx="4255909" cy="829149"/>
          </a:xfrm>
        </p:spPr>
        <p:txBody>
          <a:bodyPr rIns="18000" anchor="b" anchorCtr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+mn-lt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# (chapter)</a:t>
            </a:r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1DC53C5B-9DC3-4646-B6B3-DD59404D44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0491" y="2169209"/>
            <a:ext cx="4255909" cy="2462613"/>
          </a:xfrm>
        </p:spPr>
        <p:txBody>
          <a:bodyPr rIns="18000" anchor="t" anchorCtr="0"/>
          <a:lstStyle>
            <a:lvl1pPr marL="0" indent="0">
              <a:spcBef>
                <a:spcPts val="0"/>
              </a:spcBef>
              <a:buFontTx/>
              <a:buNone/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25464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5917406D-4BE3-3B4C-BCFF-41B4F0FA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3E8E36C4-8565-B94E-A90D-FF5DD7F8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00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58775" indent="-2159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BA21051E-3C35-41FB-8E6B-797DB8F269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73692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2865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54C1432-4F85-1F42-8016-9B83B89CC8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510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975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B2D0E559-A900-41F3-93C5-387A7764A15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605297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39750" indent="-19685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7" name="Platshållare för innehåll 2">
            <a:extLst>
              <a:ext uri="{FF2B5EF4-FFF2-40B4-BE49-F238E27FC236}">
                <a16:creationId xmlns:a16="http://schemas.microsoft.com/office/drawing/2014/main" id="{E4E99B3B-ADB3-4D1A-9A7F-AA1B8528E6C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16194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F91A8E7B-C629-D343-8A83-7EB0ADF6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676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16B191E2-1C71-4B4C-B562-DD793673C2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3813" y="1562100"/>
            <a:ext cx="4994275" cy="47688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800">
                <a:solidFill>
                  <a:srgbClr val="666666"/>
                </a:solidFill>
              </a:defRPr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BC4F3A85-66E6-412A-97CD-99D922EFBEE2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506E76ED-0FF0-4A03-8EB9-06B57B12EC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5D496E45-863B-704B-B14F-5E0F58578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665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.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 dirty="0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8F5BB748-C0D0-CB4F-BA93-7488E4BA7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Image </a:t>
            </a:r>
            <a:r>
              <a:rPr lang="sv-SE" dirty="0" err="1"/>
              <a:t>title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328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1532B06-EA3A-AA45-A1FA-C8E1873F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81999"/>
            <a:ext cx="9478393" cy="657340"/>
          </a:xfrm>
          <a:prstGeom prst="rect">
            <a:avLst/>
          </a:prstGeom>
        </p:spPr>
        <p:txBody>
          <a:bodyPr vert="horz" lIns="90000" tIns="45720" rIns="91440" bIns="45720" rtlCol="0" anchor="t" anchorCtr="0">
            <a:no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E4D6F2-5CFB-9D4E-AED8-120937FE2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5647" y="6483583"/>
            <a:ext cx="8326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spc="80" baseline="0">
                <a:solidFill>
                  <a:srgbClr val="CCCCCC"/>
                </a:solidFill>
              </a:defRPr>
            </a:lvl1pPr>
          </a:lstStyle>
          <a:p>
            <a:r>
              <a:rPr lang="sv-SE"/>
              <a:t>2022-09-23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5FD9D7-4C35-3343-B008-A413FF500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3244" y="648358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80" baseline="0">
                <a:solidFill>
                  <a:srgbClr val="CCCCCC"/>
                </a:solidFill>
              </a:defRPr>
            </a:lvl1pPr>
          </a:lstStyle>
          <a:p>
            <a:r>
              <a:rPr lang="sv-SE"/>
              <a:t>2nd Workshop on Efficient RF Sources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F6B396D-270A-E047-8DAD-6D51B53CA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292" y="64835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CD0A89FF-22DC-4B6A-B9ED-60B2F32ED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894" y="1561865"/>
            <a:ext cx="9561022" cy="456539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82584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65" r:id="rId3"/>
    <p:sldLayoutId id="2147483667" r:id="rId4"/>
    <p:sldLayoutId id="2147483669" r:id="rId5"/>
    <p:sldLayoutId id="2147483650" r:id="rId6"/>
    <p:sldLayoutId id="2147483668" r:id="rId7"/>
    <p:sldLayoutId id="2147483662" r:id="rId8"/>
    <p:sldLayoutId id="2147483664" r:id="rId9"/>
    <p:sldLayoutId id="2147483663" r:id="rId10"/>
    <p:sldLayoutId id="2147483666" r:id="rId11"/>
    <p:sldLayoutId id="2147483670" r:id="rId12"/>
    <p:sldLayoutId id="2147483671" r:id="rId13"/>
    <p:sldLayoutId id="2147483672" r:id="rId14"/>
    <p:sldLayoutId id="2147483673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rgbClr val="666666"/>
          </a:solidFill>
          <a:latin typeface="+mj-lt"/>
          <a:ea typeface="+mj-ea"/>
          <a:cs typeface="+mj-cs"/>
        </a:defRPr>
      </a:lvl1pPr>
    </p:titleStyle>
    <p:bodyStyle>
      <a:lvl1pPr marL="101600" indent="-101600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Segoe UI" panose="020B0502040204020203" pitchFamily="34" charset="0"/>
        <a:buChar char=" "/>
        <a:defRPr sz="2000" kern="1200">
          <a:solidFill>
            <a:srgbClr val="666666"/>
          </a:solidFill>
          <a:latin typeface="+mn-lt"/>
          <a:ea typeface="+mn-ea"/>
          <a:cs typeface="+mn-cs"/>
        </a:defRPr>
      </a:lvl1pPr>
      <a:lvl2pPr marL="315913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Wingdings" panose="05000000000000000000" pitchFamily="2" charset="2"/>
        <a:buChar char=""/>
        <a:defRPr sz="2000" kern="1200">
          <a:solidFill>
            <a:srgbClr val="666666"/>
          </a:solidFill>
          <a:latin typeface="+mn-lt"/>
          <a:ea typeface="+mn-ea"/>
          <a:cs typeface="+mn-cs"/>
        </a:defRPr>
      </a:lvl2pPr>
      <a:lvl3pPr marL="582613" indent="-2508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800" kern="1200">
          <a:solidFill>
            <a:srgbClr val="666666"/>
          </a:solidFill>
          <a:latin typeface="+mn-lt"/>
          <a:ea typeface="+mn-ea"/>
          <a:cs typeface="+mn-cs"/>
        </a:defRPr>
      </a:lvl3pPr>
      <a:lvl4pPr marL="839788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055688" indent="-2000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4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67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E0CB8A-3A44-4229-7F7A-2CAE0CAE05E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2nd Workshop on Efficient RF Sources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CC0D68-01D4-DB6B-DB9E-19A6D157E26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76" y="2366408"/>
            <a:ext cx="11895924" cy="34394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B434B0-8C32-6E2D-22DF-FD5EC75F41CC}"/>
              </a:ext>
            </a:extLst>
          </p:cNvPr>
          <p:cNvSpPr txBox="1"/>
          <p:nvPr/>
        </p:nvSpPr>
        <p:spPr>
          <a:xfrm>
            <a:off x="4213468" y="5955875"/>
            <a:ext cx="4387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800" dirty="0">
                <a:solidFill>
                  <a:srgbClr val="666666"/>
                </a:solidFill>
              </a:rPr>
              <a:t>180 degree view of Gallery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9365A6-DB52-2C8D-D2DF-22DB653460CA}"/>
              </a:ext>
            </a:extLst>
          </p:cNvPr>
          <p:cNvSpPr txBox="1"/>
          <p:nvPr/>
        </p:nvSpPr>
        <p:spPr>
          <a:xfrm>
            <a:off x="1006970" y="1108350"/>
            <a:ext cx="98352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Total of 91 High power RF Systems, MO, and PRL </a:t>
            </a:r>
            <a:r>
              <a:rPr lang="en-GB" dirty="0" err="1"/>
              <a:t>incl</a:t>
            </a:r>
            <a:r>
              <a:rPr lang="en-GB" dirty="0"/>
              <a:t> all controls, interlock, aux and LLRF. Approximately 245 racks, &gt; 21000 cables</a:t>
            </a:r>
          </a:p>
          <a:p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202758-551B-736D-5A21-797039807EB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sv-SE"/>
              <a:t>2022-09-23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5B696B-5864-C146-FEDF-A6133173CFB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7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F361A0A-2528-42EB-8E6A-DA01C6577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EE8596B-CFC4-494E-833A-CBBEC30781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bild 9">
            <a:extLst>
              <a:ext uri="{FF2B5EF4-FFF2-40B4-BE49-F238E27FC236}">
                <a16:creationId xmlns:a16="http://schemas.microsoft.com/office/drawing/2014/main" id="{1CCB1AEE-A06D-4938-95DD-62DEE574A3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77712" y="11575"/>
            <a:ext cx="5714288" cy="6858000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D11693FE-8633-4CDA-ABA8-92FAAA0C73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30491" y="2169209"/>
            <a:ext cx="4865509" cy="2462613"/>
          </a:xfrm>
        </p:spPr>
        <p:txBody>
          <a:bodyPr/>
          <a:lstStyle/>
          <a:p>
            <a:r>
              <a:rPr lang="en-GB" dirty="0"/>
              <a:t>RF Systems at ESS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1C9C22-522E-0279-E926-4558D2CD0F9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712" y="1372460"/>
            <a:ext cx="5714288" cy="428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34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70EA2-B998-0B4B-A9EA-279478F5E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94" y="321714"/>
            <a:ext cx="10651606" cy="657339"/>
          </a:xfrm>
        </p:spPr>
        <p:txBody>
          <a:bodyPr/>
          <a:lstStyle/>
          <a:p>
            <a:r>
              <a:rPr lang="en-US" sz="4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Power profile along superconducting linac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CFB734-FA9D-8242-865F-509C70C71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3183" y="1126064"/>
            <a:ext cx="8362876" cy="54102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CA6C7E-6961-2442-B169-ED7AFF13230C}"/>
              </a:ext>
            </a:extLst>
          </p:cNvPr>
          <p:cNvSpPr txBox="1"/>
          <p:nvPr/>
        </p:nvSpPr>
        <p:spPr>
          <a:xfrm>
            <a:off x="8889343" y="2332282"/>
            <a:ext cx="1592103" cy="954107"/>
          </a:xfrm>
          <a:prstGeom prst="rect">
            <a:avLst/>
          </a:prstGeom>
          <a:solidFill>
            <a:srgbClr val="D7E59A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High Beta cavities</a:t>
            </a:r>
          </a:p>
          <a:p>
            <a:r>
              <a:rPr lang="en-US" sz="1400" dirty="0"/>
              <a:t>704 MHz</a:t>
            </a:r>
          </a:p>
          <a:p>
            <a:r>
              <a:rPr lang="en-US" sz="1400" dirty="0"/>
              <a:t>1.1 MW to beam</a:t>
            </a:r>
          </a:p>
          <a:p>
            <a:r>
              <a:rPr lang="en-US" sz="1400" dirty="0"/>
              <a:t>1.5 MW klystron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1E7A24-4358-244A-BCE1-A9CC7DD23149}"/>
              </a:ext>
            </a:extLst>
          </p:cNvPr>
          <p:cNvSpPr txBox="1"/>
          <p:nvPr/>
        </p:nvSpPr>
        <p:spPr>
          <a:xfrm>
            <a:off x="4438322" y="3257863"/>
            <a:ext cx="1375422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Spoke</a:t>
            </a:r>
          </a:p>
          <a:p>
            <a:r>
              <a:rPr lang="en-US" sz="1400" dirty="0"/>
              <a:t>352 MHz</a:t>
            </a:r>
          </a:p>
          <a:p>
            <a:r>
              <a:rPr lang="en-US" sz="1400" dirty="0"/>
              <a:t>Up to 330 kW to beam</a:t>
            </a:r>
          </a:p>
          <a:p>
            <a:r>
              <a:rPr lang="en-US" sz="1400" dirty="0"/>
              <a:t>2x200 kW tetrode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FFFCCD-A924-034B-84D1-3EF6E5C81E93}"/>
              </a:ext>
            </a:extLst>
          </p:cNvPr>
          <p:cNvSpPr txBox="1"/>
          <p:nvPr/>
        </p:nvSpPr>
        <p:spPr>
          <a:xfrm>
            <a:off x="6427505" y="4017750"/>
            <a:ext cx="1874231" cy="954107"/>
          </a:xfrm>
          <a:prstGeom prst="rect">
            <a:avLst/>
          </a:prstGeom>
          <a:solidFill>
            <a:srgbClr val="FECC99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Medium Beta cavities</a:t>
            </a:r>
          </a:p>
          <a:p>
            <a:r>
              <a:rPr lang="en-US" sz="1400" dirty="0"/>
              <a:t>704 MHz </a:t>
            </a:r>
          </a:p>
          <a:p>
            <a:r>
              <a:rPr lang="en-US" sz="1400" dirty="0"/>
              <a:t>200-800 kW to beam</a:t>
            </a:r>
          </a:p>
          <a:p>
            <a:r>
              <a:rPr lang="en-US" sz="1400" dirty="0"/>
              <a:t>1.5 MW klystron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3B91C3-2F5B-874A-BDFF-50D4E32D15D7}"/>
              </a:ext>
            </a:extLst>
          </p:cNvPr>
          <p:cNvSpPr txBox="1"/>
          <p:nvPr/>
        </p:nvSpPr>
        <p:spPr>
          <a:xfrm>
            <a:off x="564817" y="5230851"/>
            <a:ext cx="2414358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Warm Linac 352 MHz</a:t>
            </a:r>
          </a:p>
          <a:p>
            <a:r>
              <a:rPr lang="en-US" sz="1400" dirty="0"/>
              <a:t>RFQ &amp; 5 DTL: 3 MW</a:t>
            </a:r>
          </a:p>
          <a:p>
            <a:r>
              <a:rPr lang="en-US" sz="1400" dirty="0"/>
              <a:t>3 MEBT: 30 kW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9C68EA-B7D0-CF8C-1255-30F0541C67CE}"/>
              </a:ext>
            </a:extLst>
          </p:cNvPr>
          <p:cNvSpPr txBox="1"/>
          <p:nvPr/>
        </p:nvSpPr>
        <p:spPr>
          <a:xfrm>
            <a:off x="580104" y="1524000"/>
            <a:ext cx="21827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Large spread in power requirements</a:t>
            </a:r>
          </a:p>
          <a:p>
            <a:pPr algn="l"/>
            <a:endParaRPr lang="en-GB" dirty="0">
              <a:solidFill>
                <a:srgbClr val="666666"/>
              </a:solidFill>
            </a:endParaRPr>
          </a:p>
          <a:p>
            <a:pPr algn="l"/>
            <a:r>
              <a:rPr lang="en-GB" dirty="0">
                <a:solidFill>
                  <a:srgbClr val="666666"/>
                </a:solidFill>
              </a:rPr>
              <a:t>Use of optimal, available sources</a:t>
            </a:r>
          </a:p>
          <a:p>
            <a:pPr algn="l"/>
            <a:endParaRPr lang="en-GB" dirty="0">
              <a:solidFill>
                <a:srgbClr val="666666"/>
              </a:solidFill>
            </a:endParaRPr>
          </a:p>
          <a:p>
            <a:pPr algn="l"/>
            <a:r>
              <a:rPr lang="en-GB" dirty="0">
                <a:solidFill>
                  <a:srgbClr val="666666"/>
                </a:solidFill>
              </a:rPr>
              <a:t>MB/HB will use the same klystron despite different power demand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72FED7-0535-230E-2709-A1A85523B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9B215F8-4B62-C91E-03F1-84708335C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DAFAB35D-4251-BC31-AF13-06B523077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642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Picture 255">
            <a:extLst>
              <a:ext uri="{FF2B5EF4-FFF2-40B4-BE49-F238E27FC236}">
                <a16:creationId xmlns:a16="http://schemas.microsoft.com/office/drawing/2014/main" id="{C4405978-9307-BAC4-F6A8-DE3A49C40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131" y="-269716"/>
            <a:ext cx="11169894" cy="706331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4A0EB8-20C5-7286-4522-DD7028E5957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sv-SE"/>
              <a:t>2022-09-23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254249-BDA3-009A-78F3-42C8C8CAD08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2nd Workshop on Efficient RF 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A118F-1325-3378-BB85-95F30CD65C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8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3FF91-78FB-200F-345E-B29C502F1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Typical RF System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348823-A339-4680-CDB1-374790B60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5FA45-C3CA-EA6D-B479-148BA18DB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14</a:t>
            </a:fld>
            <a:endParaRPr lang="sv-SE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EC256B0-8A12-BAEC-4F4A-728390B30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2D86CF6-55B1-71A6-3B23-ED5F4F4626F3}"/>
              </a:ext>
            </a:extLst>
          </p:cNvPr>
          <p:cNvGrpSpPr/>
          <p:nvPr/>
        </p:nvGrpSpPr>
        <p:grpSpPr>
          <a:xfrm>
            <a:off x="570272" y="1272904"/>
            <a:ext cx="11300887" cy="5131068"/>
            <a:chOff x="5978289" y="3965310"/>
            <a:chExt cx="6213711" cy="25099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78807ED-8CE6-6A14-0423-744288D9B58E}"/>
                </a:ext>
              </a:extLst>
            </p:cNvPr>
            <p:cNvSpPr/>
            <p:nvPr/>
          </p:nvSpPr>
          <p:spPr>
            <a:xfrm>
              <a:off x="6282321" y="3965310"/>
              <a:ext cx="5909679" cy="25099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A753F6E-A43F-A97E-276B-A5E1ED34D09A}"/>
                </a:ext>
              </a:extLst>
            </p:cNvPr>
            <p:cNvSpPr/>
            <p:nvPr/>
          </p:nvSpPr>
          <p:spPr>
            <a:xfrm>
              <a:off x="6124655" y="4065658"/>
              <a:ext cx="5558059" cy="216535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B3E13E-7E40-B126-38DE-C55F50A339CE}"/>
                </a:ext>
              </a:extLst>
            </p:cNvPr>
            <p:cNvSpPr/>
            <p:nvPr/>
          </p:nvSpPr>
          <p:spPr>
            <a:xfrm>
              <a:off x="5989130" y="4202762"/>
              <a:ext cx="5272184" cy="17761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5361D02-D086-9FDE-37FC-A2FFD1B7AF5A}"/>
                </a:ext>
              </a:extLst>
            </p:cNvPr>
            <p:cNvSpPr txBox="1"/>
            <p:nvPr/>
          </p:nvSpPr>
          <p:spPr>
            <a:xfrm>
              <a:off x="5978289" y="5723393"/>
              <a:ext cx="2349386" cy="165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600" dirty="0"/>
                <a:t>Sub-System Auxiliary Supplies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12C4E32-7BA6-E600-81B2-3A749BF5B251}"/>
                </a:ext>
              </a:extLst>
            </p:cNvPr>
            <p:cNvSpPr txBox="1"/>
            <p:nvPr/>
          </p:nvSpPr>
          <p:spPr>
            <a:xfrm>
              <a:off x="6948532" y="5999494"/>
              <a:ext cx="3042354" cy="165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600" dirty="0"/>
                <a:t>Local system protection and control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C8F7D8-9549-AAF4-D1A4-6839A0C223C5}"/>
                </a:ext>
              </a:extLst>
            </p:cNvPr>
            <p:cNvSpPr txBox="1"/>
            <p:nvPr/>
          </p:nvSpPr>
          <p:spPr>
            <a:xfrm>
              <a:off x="8209255" y="6255079"/>
              <a:ext cx="3049642" cy="165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600" dirty="0"/>
                <a:t>EPICS Global control and operation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0C752A3-BA66-6AB4-8638-417ED0337FA2}"/>
                </a:ext>
              </a:extLst>
            </p:cNvPr>
            <p:cNvGrpSpPr/>
            <p:nvPr/>
          </p:nvGrpSpPr>
          <p:grpSpPr>
            <a:xfrm>
              <a:off x="6216091" y="4321386"/>
              <a:ext cx="5201260" cy="1604914"/>
              <a:chOff x="1316356" y="1638748"/>
              <a:chExt cx="9759315" cy="3472501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C9B45510-F045-1CEC-DD47-051D5924A3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2500" y="3079216"/>
                <a:ext cx="97954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72E6961A-E025-FF63-C383-4B95AA306F28}"/>
                  </a:ext>
                </a:extLst>
              </p:cNvPr>
              <p:cNvCxnSpPr/>
              <p:nvPr/>
            </p:nvCxnSpPr>
            <p:spPr>
              <a:xfrm>
                <a:off x="2865670" y="2533912"/>
                <a:ext cx="0" cy="93610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DCF402CB-981E-37AE-5272-349B8F035583}"/>
                  </a:ext>
                </a:extLst>
              </p:cNvPr>
              <p:cNvCxnSpPr/>
              <p:nvPr/>
            </p:nvCxnSpPr>
            <p:spPr>
              <a:xfrm flipV="1">
                <a:off x="2865670" y="2533913"/>
                <a:ext cx="555310" cy="425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64553A02-6145-D18A-135E-DCABC3EBA2F6}"/>
                  </a:ext>
                </a:extLst>
              </p:cNvPr>
              <p:cNvCxnSpPr/>
              <p:nvPr/>
            </p:nvCxnSpPr>
            <p:spPr>
              <a:xfrm flipV="1">
                <a:off x="2865670" y="2749937"/>
                <a:ext cx="555310" cy="425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97CCA44C-EA0A-EB73-AC70-6904859F8113}"/>
                  </a:ext>
                </a:extLst>
              </p:cNvPr>
              <p:cNvCxnSpPr/>
              <p:nvPr/>
            </p:nvCxnSpPr>
            <p:spPr>
              <a:xfrm flipV="1">
                <a:off x="2865670" y="3470017"/>
                <a:ext cx="555310" cy="425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2F5BBB8-F8BE-EC23-8DDC-F1E266E23316}"/>
                  </a:ext>
                </a:extLst>
              </p:cNvPr>
              <p:cNvSpPr txBox="1"/>
              <p:nvPr/>
            </p:nvSpPr>
            <p:spPr>
              <a:xfrm>
                <a:off x="2607375" y="1638748"/>
                <a:ext cx="1728192" cy="799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PRL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CF44117-A770-CE19-DB1D-DAA71771A890}"/>
                  </a:ext>
                </a:extLst>
              </p:cNvPr>
              <p:cNvSpPr/>
              <p:nvPr/>
            </p:nvSpPr>
            <p:spPr>
              <a:xfrm>
                <a:off x="1316356" y="2562741"/>
                <a:ext cx="1296144" cy="86409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MO</a:t>
                </a:r>
              </a:p>
            </p:txBody>
          </p:sp>
          <p:sp>
            <p:nvSpPr>
              <p:cNvPr id="24" name="Isosceles Triangle 25">
                <a:extLst>
                  <a:ext uri="{FF2B5EF4-FFF2-40B4-BE49-F238E27FC236}">
                    <a16:creationId xmlns:a16="http://schemas.microsoft.com/office/drawing/2014/main" id="{23839D04-50B9-3E96-BC8C-3B91B685F184}"/>
                  </a:ext>
                </a:extLst>
              </p:cNvPr>
              <p:cNvSpPr/>
              <p:nvPr/>
            </p:nvSpPr>
            <p:spPr>
              <a:xfrm rot="5400000">
                <a:off x="5359232" y="2751643"/>
                <a:ext cx="720080" cy="648072"/>
              </a:xfrm>
              <a:prstGeom prst="triangle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9028961-AF85-B852-E2C0-3D1540FD2BF7}"/>
                  </a:ext>
                </a:extLst>
              </p:cNvPr>
              <p:cNvSpPr txBox="1"/>
              <p:nvPr/>
            </p:nvSpPr>
            <p:spPr>
              <a:xfrm>
                <a:off x="4979262" y="3657952"/>
                <a:ext cx="1345076" cy="532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/>
                  <a:t>Pre-Driver</a:t>
                </a:r>
              </a:p>
            </p:txBody>
          </p:sp>
          <p:sp>
            <p:nvSpPr>
              <p:cNvPr id="26" name="Isosceles Triangle 27">
                <a:extLst>
                  <a:ext uri="{FF2B5EF4-FFF2-40B4-BE49-F238E27FC236}">
                    <a16:creationId xmlns:a16="http://schemas.microsoft.com/office/drawing/2014/main" id="{9952C52F-3CCE-90F0-737F-155384F5FAC1}"/>
                  </a:ext>
                </a:extLst>
              </p:cNvPr>
              <p:cNvSpPr/>
              <p:nvPr/>
            </p:nvSpPr>
            <p:spPr>
              <a:xfrm rot="5400000">
                <a:off x="6409437" y="2503152"/>
                <a:ext cx="1224136" cy="1152128"/>
              </a:xfrm>
              <a:prstGeom prst="triangle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4DBCABE-B7A0-F8BC-C183-AEE7161EDD1D}"/>
                  </a:ext>
                </a:extLst>
              </p:cNvPr>
              <p:cNvSpPr txBox="1"/>
              <p:nvPr/>
            </p:nvSpPr>
            <p:spPr>
              <a:xfrm>
                <a:off x="6348044" y="3733433"/>
                <a:ext cx="1464982" cy="865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/>
                  <a:t>High Power Amplifier</a:t>
                </a:r>
              </a:p>
            </p:txBody>
          </p:sp>
          <p:pic>
            <p:nvPicPr>
              <p:cNvPr id="28" name="Picture 27" descr="KEkgg.png">
                <a:extLst>
                  <a:ext uri="{FF2B5EF4-FFF2-40B4-BE49-F238E27FC236}">
                    <a16:creationId xmlns:a16="http://schemas.microsoft.com/office/drawing/2014/main" id="{91C0CC26-369D-39D6-EECD-99F4E0038B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17280" y="2638167"/>
                <a:ext cx="901700" cy="901700"/>
              </a:xfrm>
              <a:prstGeom prst="rect">
                <a:avLst/>
              </a:prstGeom>
            </p:spPr>
          </p:pic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8DABEEA-8D10-E19F-F8E0-B707C8E245BF}"/>
                  </a:ext>
                </a:extLst>
              </p:cNvPr>
              <p:cNvSpPr/>
              <p:nvPr/>
            </p:nvSpPr>
            <p:spPr>
              <a:xfrm>
                <a:off x="8219123" y="3870529"/>
                <a:ext cx="360040" cy="108012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9FBBA68-D580-0DB7-93D6-B5760BAF154C}"/>
                  </a:ext>
                </a:extLst>
              </p:cNvPr>
              <p:cNvSpPr txBox="1"/>
              <p:nvPr/>
            </p:nvSpPr>
            <p:spPr>
              <a:xfrm>
                <a:off x="7378892" y="4511915"/>
                <a:ext cx="908950" cy="599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/>
                  <a:t>Load</a:t>
                </a:r>
              </a:p>
            </p:txBody>
          </p:sp>
          <p:sp>
            <p:nvSpPr>
              <p:cNvPr id="31" name="Can 30">
                <a:extLst>
                  <a:ext uri="{FF2B5EF4-FFF2-40B4-BE49-F238E27FC236}">
                    <a16:creationId xmlns:a16="http://schemas.microsoft.com/office/drawing/2014/main" id="{B0ECB9FF-F98C-3DAF-6A04-3C8CB3793B44}"/>
                  </a:ext>
                </a:extLst>
              </p:cNvPr>
              <p:cNvSpPr/>
              <p:nvPr/>
            </p:nvSpPr>
            <p:spPr>
              <a:xfrm>
                <a:off x="9370770" y="2625898"/>
                <a:ext cx="648072" cy="1512168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own Arrow 31">
                <a:extLst>
                  <a:ext uri="{FF2B5EF4-FFF2-40B4-BE49-F238E27FC236}">
                    <a16:creationId xmlns:a16="http://schemas.microsoft.com/office/drawing/2014/main" id="{EC967074-001E-EE42-467E-C98736433AB1}"/>
                  </a:ext>
                </a:extLst>
              </p:cNvPr>
              <p:cNvSpPr/>
              <p:nvPr/>
            </p:nvSpPr>
            <p:spPr>
              <a:xfrm>
                <a:off x="9609233" y="4177203"/>
                <a:ext cx="216024" cy="432048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Down Arrow 32">
                <a:extLst>
                  <a:ext uri="{FF2B5EF4-FFF2-40B4-BE49-F238E27FC236}">
                    <a16:creationId xmlns:a16="http://schemas.microsoft.com/office/drawing/2014/main" id="{47C103E6-4D8B-CCAB-0F89-3828D92F1E0E}"/>
                  </a:ext>
                </a:extLst>
              </p:cNvPr>
              <p:cNvSpPr/>
              <p:nvPr/>
            </p:nvSpPr>
            <p:spPr>
              <a:xfrm>
                <a:off x="9609233" y="2128440"/>
                <a:ext cx="216024" cy="432048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834BB6E-1E53-F24E-1873-CE6CE271F8AA}"/>
                  </a:ext>
                </a:extLst>
              </p:cNvPr>
              <p:cNvSpPr txBox="1"/>
              <p:nvPr/>
            </p:nvSpPr>
            <p:spPr>
              <a:xfrm>
                <a:off x="10021145" y="3007339"/>
                <a:ext cx="1054526" cy="599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/>
                  <a:t>Cavity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ACEDE4F-208C-1AED-E527-E52CE01A5905}"/>
                  </a:ext>
                </a:extLst>
              </p:cNvPr>
              <p:cNvSpPr txBox="1"/>
              <p:nvPr/>
            </p:nvSpPr>
            <p:spPr>
              <a:xfrm>
                <a:off x="9755435" y="1889396"/>
                <a:ext cx="1017230" cy="599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/>
                  <a:t>Beam</a:t>
                </a:r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5E4671F1-FF6E-17FA-B919-CF6EBB21354A}"/>
                  </a:ext>
                </a:extLst>
              </p:cNvPr>
              <p:cNvCxnSpPr>
                <a:stCxn id="26" idx="0"/>
                <a:endCxn id="28" idx="1"/>
              </p:cNvCxnSpPr>
              <p:nvPr/>
            </p:nvCxnSpPr>
            <p:spPr>
              <a:xfrm>
                <a:off x="7597569" y="3079216"/>
                <a:ext cx="319711" cy="980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84C81320-1158-906B-CD9E-31E35BDF8ABB}"/>
                  </a:ext>
                </a:extLst>
              </p:cNvPr>
              <p:cNvCxnSpPr/>
              <p:nvPr/>
            </p:nvCxnSpPr>
            <p:spPr>
              <a:xfrm flipV="1">
                <a:off x="8850562" y="3080416"/>
                <a:ext cx="504056" cy="1720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B9133AEB-9179-9E20-0059-86780673F380}"/>
                  </a:ext>
                </a:extLst>
              </p:cNvPr>
              <p:cNvCxnSpPr>
                <a:cxnSpLocks/>
                <a:endCxn id="26" idx="3"/>
              </p:cNvCxnSpPr>
              <p:nvPr/>
            </p:nvCxnSpPr>
            <p:spPr>
              <a:xfrm>
                <a:off x="5992529" y="3078130"/>
                <a:ext cx="452912" cy="108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C60576C5-0205-0982-A7BD-8E8E4DC0DECD}"/>
                  </a:ext>
                </a:extLst>
              </p:cNvPr>
              <p:cNvCxnSpPr/>
              <p:nvPr/>
            </p:nvCxnSpPr>
            <p:spPr>
              <a:xfrm flipH="1">
                <a:off x="8399143" y="3544254"/>
                <a:ext cx="1708" cy="31055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0F025B30-74E2-C859-D2F4-E5BB7317FE81}"/>
                  </a:ext>
                </a:extLst>
              </p:cNvPr>
              <p:cNvSpPr/>
              <p:nvPr/>
            </p:nvSpPr>
            <p:spPr>
              <a:xfrm>
                <a:off x="3592049" y="2580932"/>
                <a:ext cx="1503271" cy="99656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LLRF</a:t>
                </a:r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9483252B-9DBE-A89E-3F00-9782FDA7E802}"/>
                  </a:ext>
                </a:extLst>
              </p:cNvPr>
              <p:cNvSpPr/>
              <p:nvPr/>
            </p:nvSpPr>
            <p:spPr>
              <a:xfrm>
                <a:off x="4613712" y="3597945"/>
                <a:ext cx="5861713" cy="1488272"/>
              </a:xfrm>
              <a:custGeom>
                <a:avLst/>
                <a:gdLst>
                  <a:gd name="connsiteX0" fmla="*/ 5427512 w 5861713"/>
                  <a:gd name="connsiteY0" fmla="*/ 423367 h 2551056"/>
                  <a:gd name="connsiteX1" fmla="*/ 5861713 w 5861713"/>
                  <a:gd name="connsiteY1" fmla="*/ 423367 h 2551056"/>
                  <a:gd name="connsiteX2" fmla="*/ 5850858 w 5861713"/>
                  <a:gd name="connsiteY2" fmla="*/ 2551056 h 2551056"/>
                  <a:gd name="connsiteX3" fmla="*/ 10855 w 5861713"/>
                  <a:gd name="connsiteY3" fmla="*/ 2551056 h 2551056"/>
                  <a:gd name="connsiteX4" fmla="*/ 0 w 5861713"/>
                  <a:gd name="connsiteY4" fmla="*/ 0 h 2551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1713" h="2551056">
                    <a:moveTo>
                      <a:pt x="5427512" y="423367"/>
                    </a:moveTo>
                    <a:lnTo>
                      <a:pt x="5861713" y="423367"/>
                    </a:lnTo>
                    <a:cubicBezTo>
                      <a:pt x="5858095" y="1132597"/>
                      <a:pt x="5854476" y="1841826"/>
                      <a:pt x="5850858" y="2551056"/>
                    </a:cubicBezTo>
                    <a:lnTo>
                      <a:pt x="10855" y="2551056"/>
                    </a:lnTo>
                    <a:cubicBezTo>
                      <a:pt x="7237" y="1700704"/>
                      <a:pt x="3618" y="850352"/>
                      <a:pt x="0" y="0"/>
                    </a:cubicBezTo>
                  </a:path>
                </a:pathLst>
              </a:cu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4979C5F-8560-9813-260C-8FF770C3A803}"/>
                  </a:ext>
                </a:extLst>
              </p:cNvPr>
              <p:cNvSpPr txBox="1"/>
              <p:nvPr/>
            </p:nvSpPr>
            <p:spPr>
              <a:xfrm>
                <a:off x="7674223" y="1897728"/>
                <a:ext cx="1694242" cy="599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1200"/>
                  <a:t>Circulator</a:t>
                </a:r>
              </a:p>
            </p:txBody>
          </p: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DA78242B-0FCA-85F1-798D-2EFAC726DF98}"/>
                  </a:ext>
                </a:extLst>
              </p:cNvPr>
              <p:cNvCxnSpPr>
                <a:cxnSpLocks/>
                <a:stCxn id="40" idx="3"/>
                <a:endCxn id="24" idx="3"/>
              </p:cNvCxnSpPr>
              <p:nvPr/>
            </p:nvCxnSpPr>
            <p:spPr>
              <a:xfrm flipV="1">
                <a:off x="5095320" y="3075679"/>
                <a:ext cx="299916" cy="353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6751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>
            <a:extLst>
              <a:ext uri="{FF2B5EF4-FFF2-40B4-BE49-F238E27FC236}">
                <a16:creationId xmlns:a16="http://schemas.microsoft.com/office/drawing/2014/main" id="{3D287F7D-BA6C-20CD-F1F6-7EA615542B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7440" y="1551150"/>
            <a:ext cx="4318000" cy="25420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212502-8030-2242-86E8-FA86D0457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98239A-995F-6B4C-B1F5-35436A072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15</a:t>
            </a:fld>
            <a:endParaRPr lang="sv-SE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F39BA70-687F-004D-8A9D-635C84EE2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79977FE-934C-6C49-BBB0-1546921836BF}"/>
              </a:ext>
            </a:extLst>
          </p:cNvPr>
          <p:cNvSpPr txBox="1">
            <a:spLocks/>
          </p:cNvSpPr>
          <p:nvPr/>
        </p:nvSpPr>
        <p:spPr>
          <a:xfrm>
            <a:off x="519981" y="212792"/>
            <a:ext cx="10515600" cy="662541"/>
          </a:xfrm>
          <a:prstGeom prst="rect">
            <a:avLst/>
          </a:prstGeom>
        </p:spPr>
        <p:txBody>
          <a:bodyPr vert="horz" lIns="90000" tIns="45720" rIns="91440" bIns="1800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rgbClr val="6666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RF Systems in Normal Conducting </a:t>
            </a:r>
            <a:r>
              <a:rPr lang="en-GB" dirty="0" err="1"/>
              <a:t>Linac</a:t>
            </a:r>
            <a:r>
              <a:rPr lang="en-GB" dirty="0"/>
              <a:t> (NCL)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1BACA9F-BA84-574A-A400-4B5B6C924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980" y="824312"/>
            <a:ext cx="5713672" cy="1515765"/>
          </a:xfrm>
        </p:spPr>
        <p:txBody>
          <a:bodyPr/>
          <a:lstStyle/>
          <a:p>
            <a:r>
              <a:rPr lang="en-GB" dirty="0"/>
              <a:t>Normal Conducting Linac at 352 MHz includes:</a:t>
            </a:r>
          </a:p>
          <a:p>
            <a:r>
              <a:rPr lang="en-GB" dirty="0"/>
              <a:t>1 RFQ		2.9 MW klystron</a:t>
            </a:r>
          </a:p>
          <a:p>
            <a:r>
              <a:rPr lang="en-GB" dirty="0"/>
              <a:t>5 DTL tanks	2.9 MW klystron</a:t>
            </a:r>
          </a:p>
          <a:p>
            <a:pPr lvl="1"/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B68C1E9-44F3-9742-ADD5-148A9EF360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509" y="4021959"/>
            <a:ext cx="3497666" cy="262324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77CD646-D570-C347-A54E-7ECA32856324}"/>
              </a:ext>
            </a:extLst>
          </p:cNvPr>
          <p:cNvSpPr txBox="1"/>
          <p:nvPr/>
        </p:nvSpPr>
        <p:spPr>
          <a:xfrm>
            <a:off x="8358059" y="6288500"/>
            <a:ext cx="243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RFQ and DTL 1 klystrons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C3E4B63-6D12-3C7C-031E-BD12AA5B509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8308" y="4011549"/>
            <a:ext cx="3124200" cy="2633659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8670F56-D3FA-E90E-C04B-18B6CB5375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865899"/>
              </p:ext>
            </p:extLst>
          </p:nvPr>
        </p:nvGraphicFramePr>
        <p:xfrm>
          <a:off x="414304" y="3098238"/>
          <a:ext cx="3799164" cy="3362304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99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95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1104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/>
                          <a:cs typeface="Arial"/>
                        </a:rPr>
                        <a:t>Nominal output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/>
                          <a:cs typeface="Arial"/>
                        </a:rPr>
                        <a:t>2.9 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804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/>
                          <a:cs typeface="Arial"/>
                        </a:rPr>
                        <a:t>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1" baseline="0" dirty="0">
                          <a:latin typeface="Arial"/>
                          <a:cs typeface="Arial"/>
                        </a:rPr>
                        <a:t>352.21 MHz</a:t>
                      </a:r>
                      <a:endParaRPr lang="en-US" sz="105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804"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Arial"/>
                          <a:cs typeface="Arial"/>
                        </a:rPr>
                        <a:t>BW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≥ +/- 1 MHz</a:t>
                      </a:r>
                      <a:r>
                        <a:rPr lang="en-US" sz="1050" dirty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804"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Arial"/>
                          <a:cs typeface="Arial"/>
                        </a:rPr>
                        <a:t>Pulse 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Arial"/>
                          <a:cs typeface="Arial"/>
                        </a:rPr>
                        <a:t>3.5 </a:t>
                      </a:r>
                      <a:r>
                        <a:rPr lang="en-US" sz="1050" dirty="0" err="1">
                          <a:latin typeface="Arial"/>
                          <a:cs typeface="Arial"/>
                        </a:rPr>
                        <a:t>ms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804"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Arial"/>
                          <a:cs typeface="Arial"/>
                        </a:rPr>
                        <a:t>Repetition</a:t>
                      </a:r>
                      <a:r>
                        <a:rPr lang="en-US" sz="1050" baseline="0" dirty="0">
                          <a:latin typeface="Arial"/>
                          <a:cs typeface="Arial"/>
                        </a:rPr>
                        <a:t> rate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Arial"/>
                          <a:cs typeface="Arial"/>
                        </a:rPr>
                        <a:t>14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2804">
                <a:tc>
                  <a:txBody>
                    <a:bodyPr/>
                    <a:lstStyle/>
                    <a:p>
                      <a:r>
                        <a:rPr lang="en-US" sz="1050" dirty="0" err="1">
                          <a:latin typeface="Arial"/>
                          <a:cs typeface="Arial"/>
                        </a:rPr>
                        <a:t>Perveance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Arial"/>
                          <a:cs typeface="Arial"/>
                        </a:rPr>
                        <a:t>1.3*10</a:t>
                      </a:r>
                      <a:r>
                        <a:rPr lang="en-US" sz="1050" baseline="30000" dirty="0">
                          <a:latin typeface="Arial"/>
                          <a:cs typeface="Arial"/>
                        </a:rPr>
                        <a:t>-6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2804"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Arial"/>
                          <a:cs typeface="Arial"/>
                        </a:rPr>
                        <a:t>Efficiency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Arial"/>
                          <a:cs typeface="Arial"/>
                        </a:rPr>
                        <a:t>&gt;52%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28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Arial"/>
                          <a:cs typeface="Arial"/>
                        </a:rPr>
                        <a:t>VSWR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Arial"/>
                          <a:cs typeface="Arial"/>
                        </a:rPr>
                        <a:t>Up to 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28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Arial"/>
                          <a:cs typeface="Arial"/>
                        </a:rPr>
                        <a:t>Power Gain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≥ 40 dB</a:t>
                      </a:r>
                      <a:r>
                        <a:rPr lang="en-US" sz="1050" dirty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28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Arial"/>
                          <a:cs typeface="Arial"/>
                        </a:rPr>
                        <a:t>Group Delay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≤ 250 ns</a:t>
                      </a:r>
                      <a:r>
                        <a:rPr lang="en-US" sz="1050" dirty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28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Arial"/>
                          <a:cs typeface="Arial"/>
                        </a:rPr>
                        <a:t>Harmonic Spectral content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≤ -30 </a:t>
                      </a:r>
                      <a:r>
                        <a:rPr lang="en-GB" sz="105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dBc</a:t>
                      </a:r>
                      <a:r>
                        <a:rPr lang="en-US" sz="1050" dirty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28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Arial"/>
                          <a:cs typeface="Arial"/>
                        </a:rPr>
                        <a:t>Spurious Spectral content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≤ -60 </a:t>
                      </a:r>
                      <a:r>
                        <a:rPr lang="en-GB" sz="105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dBc</a:t>
                      </a:r>
                      <a:r>
                        <a:rPr lang="en-US" sz="1050" dirty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29458BB-974F-8DE4-3504-96C870B0C967}"/>
              </a:ext>
            </a:extLst>
          </p:cNvPr>
          <p:cNvSpPr txBox="1"/>
          <p:nvPr/>
        </p:nvSpPr>
        <p:spPr>
          <a:xfrm>
            <a:off x="4970155" y="6278253"/>
            <a:ext cx="243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RFQ and DTL 1 klystrons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C223BE-8D9D-DE88-DB5A-11BCF55D02C8}"/>
              </a:ext>
            </a:extLst>
          </p:cNvPr>
          <p:cNvSpPr txBox="1"/>
          <p:nvPr/>
        </p:nvSpPr>
        <p:spPr>
          <a:xfrm>
            <a:off x="8309156" y="6275876"/>
            <a:ext cx="2791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DTL 3 and DTL 4 klystrons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19F137-1A8A-066F-E4BE-937220E57BB4}"/>
              </a:ext>
            </a:extLst>
          </p:cNvPr>
          <p:cNvSpPr txBox="1"/>
          <p:nvPr/>
        </p:nvSpPr>
        <p:spPr>
          <a:xfrm>
            <a:off x="540021" y="2272709"/>
            <a:ext cx="4621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RF systems installed, tested and commissioned with beam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0C1DF2C-B6BA-1CD9-42DF-541A4EFD5AD2}"/>
              </a:ext>
            </a:extLst>
          </p:cNvPr>
          <p:cNvSpPr txBox="1"/>
          <p:nvPr/>
        </p:nvSpPr>
        <p:spPr>
          <a:xfrm>
            <a:off x="7526885" y="1274900"/>
            <a:ext cx="1899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TH2179D (DTL 5)</a:t>
            </a:r>
          </a:p>
        </p:txBody>
      </p:sp>
    </p:spTree>
    <p:extLst>
      <p:ext uri="{BB962C8B-B14F-4D97-AF65-F5344CB8AC3E}">
        <p14:creationId xmlns:p14="http://schemas.microsoft.com/office/powerpoint/2010/main" val="32144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EE743-0FA0-BB53-C319-C5C39488E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Three MEBT (Buncher Cavity) RF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865148-2701-F365-5875-37347F004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16</a:t>
            </a:fld>
            <a:endParaRPr lang="sv-S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777386-D5F6-DBE5-61DE-05B1625107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0924" y="1220070"/>
            <a:ext cx="5037789" cy="47064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5CA408-5620-D4E5-076E-594243D95BA3}"/>
              </a:ext>
            </a:extLst>
          </p:cNvPr>
          <p:cNvSpPr txBox="1"/>
          <p:nvPr/>
        </p:nvSpPr>
        <p:spPr>
          <a:xfrm>
            <a:off x="489989" y="1076556"/>
            <a:ext cx="63390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30 kW output </a:t>
            </a:r>
          </a:p>
          <a:p>
            <a:pPr algn="l"/>
            <a:r>
              <a:rPr lang="en-GB" dirty="0">
                <a:solidFill>
                  <a:srgbClr val="666666"/>
                </a:solidFill>
              </a:rPr>
              <a:t>Frequency: 352 MHz Solid State Power Amplifiers</a:t>
            </a:r>
          </a:p>
          <a:p>
            <a:pPr algn="l"/>
            <a:endParaRPr lang="en-GB" dirty="0">
              <a:solidFill>
                <a:srgbClr val="666666"/>
              </a:solidFill>
            </a:endParaRPr>
          </a:p>
          <a:p>
            <a:pPr algn="l"/>
            <a:r>
              <a:rPr lang="en-GB" dirty="0">
                <a:solidFill>
                  <a:srgbClr val="666666"/>
                </a:solidFill>
              </a:rPr>
              <a:t>Consists of five hot-swappable RF modules combined</a:t>
            </a:r>
          </a:p>
          <a:p>
            <a:pPr algn="l"/>
            <a:r>
              <a:rPr lang="en-GB" dirty="0">
                <a:solidFill>
                  <a:srgbClr val="666666"/>
                </a:solidFill>
              </a:rPr>
              <a:t>High Power Circulator and Load</a:t>
            </a:r>
          </a:p>
          <a:p>
            <a:pPr algn="l"/>
            <a:r>
              <a:rPr lang="en-GB" dirty="0">
                <a:solidFill>
                  <a:srgbClr val="666666"/>
                </a:solidFill>
              </a:rPr>
              <a:t>Internal interlock system and state machine</a:t>
            </a:r>
          </a:p>
          <a:p>
            <a:pPr algn="l"/>
            <a:endParaRPr lang="en-GB" dirty="0">
              <a:solidFill>
                <a:srgbClr val="666666"/>
              </a:solidFill>
            </a:endParaRPr>
          </a:p>
          <a:p>
            <a:pPr algn="l"/>
            <a:r>
              <a:rPr lang="en-GB" dirty="0">
                <a:solidFill>
                  <a:srgbClr val="666666"/>
                </a:solidFill>
              </a:rPr>
              <a:t>Output line:</a:t>
            </a:r>
          </a:p>
          <a:p>
            <a:r>
              <a:rPr lang="en-GB" dirty="0">
                <a:solidFill>
                  <a:srgbClr val="666666"/>
                </a:solidFill>
              </a:rPr>
              <a:t>35 m, 1 5/8</a:t>
            </a:r>
            <a:r>
              <a:rPr lang="en-GB" dirty="0"/>
              <a:t>” </a:t>
            </a:r>
            <a:r>
              <a:rPr lang="en-GB" dirty="0">
                <a:solidFill>
                  <a:srgbClr val="666666"/>
                </a:solidFill>
              </a:rPr>
              <a:t>coaxial line </a:t>
            </a:r>
            <a:r>
              <a:rPr lang="en-GB" dirty="0" err="1">
                <a:solidFill>
                  <a:srgbClr val="666666"/>
                </a:solidFill>
              </a:rPr>
              <a:t>incl</a:t>
            </a:r>
            <a:r>
              <a:rPr lang="en-GB" dirty="0">
                <a:solidFill>
                  <a:srgbClr val="666666"/>
                </a:solidFill>
              </a:rPr>
              <a:t> couplers and tuning</a:t>
            </a:r>
          </a:p>
        </p:txBody>
      </p:sp>
      <p:pic>
        <p:nvPicPr>
          <p:cNvPr id="11" name="735C4153-E45D-4B88-8922-DD942081E1A4">
            <a:extLst>
              <a:ext uri="{FF2B5EF4-FFF2-40B4-BE49-F238E27FC236}">
                <a16:creationId xmlns:a16="http://schemas.microsoft.com/office/drawing/2014/main" id="{4048BB4C-DBE6-661F-88CB-88524457B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8970" y="4430849"/>
            <a:ext cx="2746330" cy="205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AEB589CA-5C18-4E2D-84FB-D122C0D6D4CE" descr="IMG_9667.jpg">
            <a:extLst>
              <a:ext uri="{FF2B5EF4-FFF2-40B4-BE49-F238E27FC236}">
                <a16:creationId xmlns:a16="http://schemas.microsoft.com/office/drawing/2014/main" id="{53B872DF-D415-BD95-EA27-93DFB3A6CC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3171" y="4583529"/>
            <a:ext cx="3000479" cy="2250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FBA5F0-D9EC-A4A3-6D8B-E95BE75B2140}"/>
              </a:ext>
            </a:extLst>
          </p:cNvPr>
          <p:cNvSpPr txBox="1"/>
          <p:nvPr/>
        </p:nvSpPr>
        <p:spPr>
          <a:xfrm>
            <a:off x="8822843" y="6223909"/>
            <a:ext cx="22124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dirty="0">
                <a:solidFill>
                  <a:srgbClr val="666666"/>
                </a:solidFill>
              </a:rPr>
              <a:t>For more details please refer to:</a:t>
            </a:r>
          </a:p>
          <a:p>
            <a:pPr algn="l"/>
            <a:r>
              <a:rPr lang="en-GB" sz="1000" dirty="0">
                <a:solidFill>
                  <a:srgbClr val="666666"/>
                </a:solidFill>
              </a:rPr>
              <a:t>The ESS MEBT 30 kW solid state amplifiers, B. </a:t>
            </a:r>
            <a:r>
              <a:rPr lang="en-GB" sz="1000" dirty="0" err="1">
                <a:solidFill>
                  <a:srgbClr val="666666"/>
                </a:solidFill>
              </a:rPr>
              <a:t>Lagoguez</a:t>
            </a:r>
            <a:r>
              <a:rPr lang="en-GB" sz="1000" dirty="0">
                <a:solidFill>
                  <a:srgbClr val="666666"/>
                </a:solidFill>
              </a:rPr>
              <a:t>,, CWRF 2022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069E9-EBC1-99AE-D4D6-A0EACC705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E078E9-BE56-EC94-8776-3121813A9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2458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AE476-89FF-984A-B218-AC40297F6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26 Spoke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9BA25-661C-BF4E-A75F-73C169112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17</a:t>
            </a:fld>
            <a:endParaRPr lang="sv-S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569542-9D60-504F-AAF8-83FA1CFECA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58478" y="3288219"/>
            <a:ext cx="3850987" cy="28882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149122-D5EA-D5ED-588B-07C25C7F0BF8}"/>
              </a:ext>
            </a:extLst>
          </p:cNvPr>
          <p:cNvSpPr txBox="1"/>
          <p:nvPr/>
        </p:nvSpPr>
        <p:spPr>
          <a:xfrm>
            <a:off x="580768" y="1005918"/>
            <a:ext cx="66884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Amplification to 400 kW</a:t>
            </a:r>
          </a:p>
          <a:p>
            <a:pPr algn="l"/>
            <a:r>
              <a:rPr lang="en-GB" dirty="0">
                <a:solidFill>
                  <a:srgbClr val="666666"/>
                </a:solidFill>
              </a:rPr>
              <a:t>Frequency: 352 MHz</a:t>
            </a:r>
          </a:p>
          <a:p>
            <a:pPr algn="l"/>
            <a:endParaRPr lang="en-GB" dirty="0">
              <a:solidFill>
                <a:srgbClr val="666666"/>
              </a:solidFill>
            </a:endParaRPr>
          </a:p>
          <a:p>
            <a:pPr algn="l"/>
            <a:r>
              <a:rPr lang="en-GB" dirty="0">
                <a:solidFill>
                  <a:srgbClr val="666666"/>
                </a:solidFill>
              </a:rPr>
              <a:t>26 Tetrode based amplifiers by combining two 200 kW Tetrodes.</a:t>
            </a:r>
          </a:p>
          <a:p>
            <a:pPr algn="l"/>
            <a:r>
              <a:rPr lang="en-GB" dirty="0">
                <a:solidFill>
                  <a:srgbClr val="666666"/>
                </a:solidFill>
              </a:rPr>
              <a:t>LLRF, Interlocks, waveguides, loads and circulators etc.</a:t>
            </a:r>
          </a:p>
        </p:txBody>
      </p:sp>
      <p:pic>
        <p:nvPicPr>
          <p:cNvPr id="7" name="D29EE2C4-635D-49D2-812D-9C6BF83CDC49" descr="D29EE2C4-635D-49D2-812D-9C6BF83CDC49">
            <a:extLst>
              <a:ext uri="{FF2B5EF4-FFF2-40B4-BE49-F238E27FC236}">
                <a16:creationId xmlns:a16="http://schemas.microsoft.com/office/drawing/2014/main" id="{0E521A17-8EFA-15AF-2DBA-A296691C9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475" y="2886661"/>
            <a:ext cx="5233525" cy="38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Content Placeholder 11">
            <a:extLst>
              <a:ext uri="{FF2B5EF4-FFF2-40B4-BE49-F238E27FC236}">
                <a16:creationId xmlns:a16="http://schemas.microsoft.com/office/drawing/2014/main" id="{D9A63560-7451-802A-0960-C2F1802B024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2022" y="217844"/>
            <a:ext cx="5573768" cy="28498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D60911-5503-FD7B-431C-61FBC65BE136}"/>
              </a:ext>
            </a:extLst>
          </p:cNvPr>
          <p:cNvSpPr txBox="1"/>
          <p:nvPr/>
        </p:nvSpPr>
        <p:spPr>
          <a:xfrm>
            <a:off x="9976081" y="5921272"/>
            <a:ext cx="22124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dirty="0">
                <a:solidFill>
                  <a:srgbClr val="666666"/>
                </a:solidFill>
              </a:rPr>
              <a:t>For more details please refer to:</a:t>
            </a:r>
          </a:p>
          <a:p>
            <a:pPr algn="l"/>
            <a:r>
              <a:rPr lang="en-GB" sz="1000" dirty="0">
                <a:solidFill>
                  <a:srgbClr val="666666"/>
                </a:solidFill>
              </a:rPr>
              <a:t>Radio Frequency Power Stations at ESS, R. Yogi, CWRF 2022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C68E71C-AE50-3400-DD51-B21880C0A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0D73EAE-C3E5-B552-A975-051B73E4D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8604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98192-7586-A745-A6D1-DBDF213C3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Medium and </a:t>
            </a:r>
            <a:r>
              <a:rPr lang="sv-SE" dirty="0" err="1"/>
              <a:t>High</a:t>
            </a:r>
            <a:r>
              <a:rPr lang="sv-SE" dirty="0"/>
              <a:t> Beta Linac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9E75B-1CEF-2E43-8930-0F13667EB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18</a:t>
            </a:fld>
            <a:endParaRPr lang="sv-SE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619C3DA-3B88-2142-B73E-3F19C0766B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74134"/>
              </p:ext>
            </p:extLst>
          </p:nvPr>
        </p:nvGraphicFramePr>
        <p:xfrm>
          <a:off x="7159363" y="1581679"/>
          <a:ext cx="4814788" cy="489359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407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73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5039">
                <a:tc>
                  <a:txBody>
                    <a:bodyPr/>
                    <a:lstStyle/>
                    <a:p>
                      <a:r>
                        <a:rPr lang="en-US" sz="1600" b="1" dirty="0"/>
                        <a:t>Nominal output power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1.5 MW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039">
                <a:tc>
                  <a:txBody>
                    <a:bodyPr/>
                    <a:lstStyle/>
                    <a:p>
                      <a:r>
                        <a:rPr lang="en-US" sz="1600" b="1" dirty="0"/>
                        <a:t>Frequency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704.42</a:t>
                      </a:r>
                      <a:r>
                        <a:rPr lang="en-US" sz="1600" b="1" baseline="0" dirty="0"/>
                        <a:t> MHz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039">
                <a:tc>
                  <a:txBody>
                    <a:bodyPr/>
                    <a:lstStyle/>
                    <a:p>
                      <a:r>
                        <a:rPr lang="en-US" sz="1600" dirty="0"/>
                        <a:t>BW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</a:rPr>
                        <a:t>≥ +/- 1 MHz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039">
                <a:tc>
                  <a:txBody>
                    <a:bodyPr/>
                    <a:lstStyle/>
                    <a:p>
                      <a:r>
                        <a:rPr lang="en-US" sz="1600" b="1" dirty="0"/>
                        <a:t>Pulse width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3.5 </a:t>
                      </a:r>
                      <a:r>
                        <a:rPr lang="en-US" sz="1600" b="1" dirty="0" err="1"/>
                        <a:t>ms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039">
                <a:tc>
                  <a:txBody>
                    <a:bodyPr/>
                    <a:lstStyle/>
                    <a:p>
                      <a:r>
                        <a:rPr lang="en-US" sz="1600" b="1" dirty="0"/>
                        <a:t>Repetition</a:t>
                      </a:r>
                      <a:r>
                        <a:rPr lang="en-US" sz="1600" b="1" baseline="0" dirty="0"/>
                        <a:t> rate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14 Hz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039">
                <a:tc>
                  <a:txBody>
                    <a:bodyPr/>
                    <a:lstStyle/>
                    <a:p>
                      <a:r>
                        <a:rPr lang="en-US" sz="1600" b="1" dirty="0"/>
                        <a:t>Efficiency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&gt;63% 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VSWR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Up to 1.2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Power Gain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</a:rPr>
                        <a:t>≥ 40 dB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5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Group Delay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</a:rPr>
                        <a:t>≤ 250 ns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5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Harmonic Spectral content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</a:rPr>
                        <a:t>≤ -30 </a:t>
                      </a:r>
                      <a:r>
                        <a:rPr lang="en-GB" sz="1600" kern="1200" dirty="0" err="1">
                          <a:solidFill>
                            <a:schemeClr val="tx1"/>
                          </a:solidFill>
                          <a:effectLst/>
                        </a:rPr>
                        <a:t>dBc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5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Spurious Spectral content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</a:rPr>
                        <a:t>≤ -60 </a:t>
                      </a:r>
                      <a:r>
                        <a:rPr lang="en-GB" sz="1600" kern="1200" dirty="0" err="1">
                          <a:solidFill>
                            <a:schemeClr val="tx1"/>
                          </a:solidFill>
                          <a:effectLst/>
                        </a:rPr>
                        <a:t>dBc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37BD5B7-BC06-83E8-6767-C139729856FF}"/>
              </a:ext>
            </a:extLst>
          </p:cNvPr>
          <p:cNvSpPr txBox="1"/>
          <p:nvPr/>
        </p:nvSpPr>
        <p:spPr>
          <a:xfrm>
            <a:off x="1866900" y="819506"/>
            <a:ext cx="555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dirty="0">
                <a:solidFill>
                  <a:srgbClr val="666666"/>
                </a:solidFill>
              </a:rPr>
              <a:t>Responsible for the bulk of acceleration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CA5208-DD8A-1096-F79F-17DAAB575D51}"/>
              </a:ext>
            </a:extLst>
          </p:cNvPr>
          <p:cNvSpPr txBox="1"/>
          <p:nvPr/>
        </p:nvSpPr>
        <p:spPr>
          <a:xfrm>
            <a:off x="343661" y="1267358"/>
            <a:ext cx="6848108" cy="53560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 b="1" dirty="0"/>
              <a:t>Power to Beam plus Overhead for regulation: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dirty="0"/>
              <a:t>Tight requirements for cavity field stability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dirty="0"/>
              <a:t>LLRF has to compensate for perturbations: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/>
              <a:t>Beam current variation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/>
              <a:t>Microphonics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/>
              <a:t>RF variation (ripple, phase and amplitude)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 b="1" dirty="0"/>
              <a:t>Overhead need: 25%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endParaRPr lang="en-US" sz="1400" b="1" dirty="0"/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000" b="1" dirty="0"/>
              <a:t>36 Medium beta elliptical cavities</a:t>
            </a:r>
            <a:r>
              <a:rPr lang="en-US" sz="2000" dirty="0"/>
              <a:t>: 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000" b="1" dirty="0"/>
              <a:t>84 High beta elliptical cavities</a:t>
            </a:r>
            <a:r>
              <a:rPr lang="en-US" sz="2400" b="1" dirty="0"/>
              <a:t> </a:t>
            </a:r>
            <a:r>
              <a:rPr lang="en-US" sz="1200" b="1" dirty="0"/>
              <a:t>(5 MW): </a:t>
            </a:r>
          </a:p>
          <a:p>
            <a:pPr marL="285750" indent="-28575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Phase 1: 2 MW capable (20 RF systems)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/>
              <a:t>Currently funded and in construction</a:t>
            </a:r>
          </a:p>
          <a:p>
            <a:pPr marL="285750" indent="-28575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Phase 2: upgrade to 3 MW (44 RF systems)</a:t>
            </a:r>
            <a:endParaRPr lang="en-US" dirty="0"/>
          </a:p>
          <a:p>
            <a:pPr marL="285750" indent="-28575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Phase 3: Upgrade to 5 MW (84 RF systems)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B17EF81-E9A1-FB45-5182-27539146A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BF791DC-E1A7-43F7-9831-78DB8900D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0341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E6EF5-1905-C47C-5473-259BDFD5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Medium and High Beta RF Sources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0A3540-4A10-1CFA-5160-5344DD139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DC7D38-AF95-8B94-4B5A-0B243B04C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19</a:t>
            </a:fld>
            <a:endParaRPr lang="sv-SE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7190D1-2D34-CCD0-5EC5-FE5D0388F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6B8D63C-DAD8-DA4F-35C7-018A74EA338B}"/>
              </a:ext>
            </a:extLst>
          </p:cNvPr>
          <p:cNvSpPr txBox="1"/>
          <p:nvPr/>
        </p:nvSpPr>
        <p:spPr>
          <a:xfrm>
            <a:off x="5630753" y="1288808"/>
            <a:ext cx="24210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20 Canon Klystrons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12 CPI klystrons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  4 Thales klystrons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8EA2EE-25DE-3DF7-3D56-55482A72AE85}"/>
              </a:ext>
            </a:extLst>
          </p:cNvPr>
          <p:cNvSpPr txBox="1"/>
          <p:nvPr/>
        </p:nvSpPr>
        <p:spPr>
          <a:xfrm>
            <a:off x="5630752" y="2846015"/>
            <a:ext cx="2421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19 Canon Klystrons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1 Thales klystrons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39FDE69-42DC-6CFE-397B-98D7DEDB3E05}"/>
              </a:ext>
            </a:extLst>
          </p:cNvPr>
          <p:cNvSpPr txBox="1"/>
          <p:nvPr/>
        </p:nvSpPr>
        <p:spPr>
          <a:xfrm>
            <a:off x="5550378" y="5213394"/>
            <a:ext cx="35593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Klystrons not yet installed (Delivered or to be delivered)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6 CPI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1 Canon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13 Thales</a:t>
            </a: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D36B468C-993E-D08C-A4B0-9FCC152577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7078" y="4966939"/>
            <a:ext cx="2339714" cy="1754786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1958F64-1E43-3B01-4992-12DD622CC9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9294" y="2932258"/>
            <a:ext cx="2421047" cy="1815786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CFCCB7E1-A9D4-E563-F58E-5F5FCD49F55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393" y="988260"/>
            <a:ext cx="2421047" cy="1815785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A0DE71FA-84FB-79D9-2FF0-FE0443E8D96F}"/>
              </a:ext>
            </a:extLst>
          </p:cNvPr>
          <p:cNvSpPr txBox="1"/>
          <p:nvPr/>
        </p:nvSpPr>
        <p:spPr>
          <a:xfrm>
            <a:off x="1315560" y="1331172"/>
            <a:ext cx="3575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dirty="0">
                <a:solidFill>
                  <a:srgbClr val="666666"/>
                </a:solidFill>
              </a:rPr>
              <a:t>Medium Beta Installation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616CEFE-9F0D-ABEB-5121-DE669F49ABBF}"/>
              </a:ext>
            </a:extLst>
          </p:cNvPr>
          <p:cNvSpPr txBox="1"/>
          <p:nvPr/>
        </p:nvSpPr>
        <p:spPr>
          <a:xfrm>
            <a:off x="1315560" y="2864918"/>
            <a:ext cx="3092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dirty="0">
                <a:solidFill>
                  <a:srgbClr val="666666"/>
                </a:solidFill>
              </a:rPr>
              <a:t>High Beta Installation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3C75251-AB84-7FB8-9387-1D426D3BC0A7}"/>
              </a:ext>
            </a:extLst>
          </p:cNvPr>
          <p:cNvSpPr txBox="1"/>
          <p:nvPr/>
        </p:nvSpPr>
        <p:spPr>
          <a:xfrm>
            <a:off x="1357929" y="5209532"/>
            <a:ext cx="2230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dirty="0">
                <a:solidFill>
                  <a:srgbClr val="666666"/>
                </a:solidFill>
              </a:rPr>
              <a:t>Spare klystrons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EEB3FB9-23C6-66ED-7AA1-811C82BC3DAF}"/>
              </a:ext>
            </a:extLst>
          </p:cNvPr>
          <p:cNvSpPr txBox="1"/>
          <p:nvPr/>
        </p:nvSpPr>
        <p:spPr>
          <a:xfrm>
            <a:off x="1304626" y="4037225"/>
            <a:ext cx="3619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dirty="0">
                <a:solidFill>
                  <a:srgbClr val="666666"/>
                </a:solidFill>
              </a:rPr>
              <a:t>Test Stand 2 – CM testing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2D8F7EE-4ACE-0AF3-2ACF-2EFE19EFA641}"/>
              </a:ext>
            </a:extLst>
          </p:cNvPr>
          <p:cNvSpPr txBox="1"/>
          <p:nvPr/>
        </p:nvSpPr>
        <p:spPr>
          <a:xfrm>
            <a:off x="5598385" y="3899120"/>
            <a:ext cx="2198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1 Canon Klystron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1 CPI klystron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1 Thales klystron</a:t>
            </a:r>
          </a:p>
        </p:txBody>
      </p:sp>
    </p:spTree>
    <p:extLst>
      <p:ext uri="{BB962C8B-B14F-4D97-AF65-F5344CB8AC3E}">
        <p14:creationId xmlns:p14="http://schemas.microsoft.com/office/powerpoint/2010/main" val="113323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RF Power for ESS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26DA0E2-82BB-493E-9B68-2D93A245C5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PRESENTED BY Morten Jensen on behalf of the RF Group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0E777A6-9513-43F3-BB24-ED0539ADDD8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930395" y="6117873"/>
            <a:ext cx="3215183" cy="459883"/>
          </a:xfrm>
        </p:spPr>
        <p:txBody>
          <a:bodyPr/>
          <a:lstStyle/>
          <a:p>
            <a:r>
              <a:rPr lang="sv-SE" sz="1200" b="1">
                <a:solidFill>
                  <a:schemeClr val="bg1"/>
                </a:solidFill>
              </a:rPr>
              <a:t>2022-09-23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99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BAEAD-D563-064E-95BE-5A650D28D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G02 – Status of RF Systems Aug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FCD22F3-6CA3-CC45-B9C7-F79BDF02DB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Ready for Beam on Target (RBOT) Baseline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CAF43249-F852-0342-9D1C-CD6EFA502FF5}"/>
              </a:ext>
            </a:extLst>
          </p:cNvPr>
          <p:cNvSpPr/>
          <p:nvPr/>
        </p:nvSpPr>
        <p:spPr>
          <a:xfrm>
            <a:off x="6014080" y="3342274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DEBBB8A4-8D94-1449-B589-4798507A00CB}"/>
              </a:ext>
            </a:extLst>
          </p:cNvPr>
          <p:cNvSpPr/>
          <p:nvPr/>
        </p:nvSpPr>
        <p:spPr>
          <a:xfrm>
            <a:off x="5971741" y="3159633"/>
            <a:ext cx="1440000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9221563-3BBF-3942-BF6C-FD0E5048758A}"/>
              </a:ext>
            </a:extLst>
          </p:cNvPr>
          <p:cNvSpPr>
            <a:spLocks noChangeAspect="1"/>
          </p:cNvSpPr>
          <p:nvPr/>
        </p:nvSpPr>
        <p:spPr>
          <a:xfrm>
            <a:off x="6305214" y="3342275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1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2614D46-F467-3F4F-82A0-B09B6BE7D30D}"/>
              </a:ext>
            </a:extLst>
          </p:cNvPr>
          <p:cNvSpPr/>
          <p:nvPr/>
        </p:nvSpPr>
        <p:spPr>
          <a:xfrm>
            <a:off x="7115320" y="3342274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8368FA4-8E50-B946-99C6-C1AD143BA4B9}"/>
              </a:ext>
            </a:extLst>
          </p:cNvPr>
          <p:cNvSpPr>
            <a:spLocks noChangeAspect="1"/>
          </p:cNvSpPr>
          <p:nvPr/>
        </p:nvSpPr>
        <p:spPr>
          <a:xfrm>
            <a:off x="6305214" y="3590359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>
                <a:solidFill>
                  <a:srgbClr val="FFFFFF"/>
                </a:solidFill>
                <a:latin typeface="Segoe UI"/>
              </a:rPr>
              <a:t>4</a:t>
            </a:r>
            <a:endParaRPr lang="en-GB" sz="800" b="1" dirty="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67E827BF-3D3F-944C-B5DC-A03D86B128CA}"/>
              </a:ext>
            </a:extLst>
          </p:cNvPr>
          <p:cNvSpPr>
            <a:spLocks noChangeAspect="1"/>
          </p:cNvSpPr>
          <p:nvPr/>
        </p:nvSpPr>
        <p:spPr>
          <a:xfrm>
            <a:off x="6305214" y="3842928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2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0D005759-A939-D041-9E92-BAFA92D56648}"/>
              </a:ext>
            </a:extLst>
          </p:cNvPr>
          <p:cNvSpPr>
            <a:spLocks noChangeAspect="1"/>
          </p:cNvSpPr>
          <p:nvPr/>
        </p:nvSpPr>
        <p:spPr>
          <a:xfrm>
            <a:off x="6305010" y="4095497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3</a:t>
            </a: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8A56F72D-024B-1E44-981C-DA0AF6E65F37}"/>
              </a:ext>
            </a:extLst>
          </p:cNvPr>
          <p:cNvSpPr>
            <a:spLocks noChangeAspect="1"/>
          </p:cNvSpPr>
          <p:nvPr/>
        </p:nvSpPr>
        <p:spPr>
          <a:xfrm>
            <a:off x="6305008" y="4348855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M2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6D475B4E-EE4B-5C4B-BA4B-5254D463D968}"/>
              </a:ext>
            </a:extLst>
          </p:cNvPr>
          <p:cNvSpPr>
            <a:spLocks noChangeAspect="1"/>
          </p:cNvSpPr>
          <p:nvPr/>
        </p:nvSpPr>
        <p:spPr>
          <a:xfrm>
            <a:off x="6860186" y="3342275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4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E7EE7A3-9924-144F-AFAD-A4F7F02B0D25}"/>
              </a:ext>
            </a:extLst>
          </p:cNvPr>
          <p:cNvSpPr>
            <a:spLocks noChangeAspect="1"/>
          </p:cNvSpPr>
          <p:nvPr/>
        </p:nvSpPr>
        <p:spPr>
          <a:xfrm>
            <a:off x="6860186" y="3590359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1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98E06E82-8BF4-8148-B841-C2541291B9DE}"/>
              </a:ext>
            </a:extLst>
          </p:cNvPr>
          <p:cNvSpPr>
            <a:spLocks noChangeAspect="1"/>
          </p:cNvSpPr>
          <p:nvPr/>
        </p:nvSpPr>
        <p:spPr>
          <a:xfrm>
            <a:off x="6860186" y="3842928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3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5007231B-904B-DD46-8396-8A6318A4CCED}"/>
              </a:ext>
            </a:extLst>
          </p:cNvPr>
          <p:cNvSpPr>
            <a:spLocks noChangeAspect="1"/>
          </p:cNvSpPr>
          <p:nvPr/>
        </p:nvSpPr>
        <p:spPr>
          <a:xfrm>
            <a:off x="6859982" y="4095497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2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5A7E502F-CC25-E944-A60C-BF8781C8EF6A}"/>
              </a:ext>
            </a:extLst>
          </p:cNvPr>
          <p:cNvSpPr>
            <a:spLocks noChangeAspect="1"/>
          </p:cNvSpPr>
          <p:nvPr/>
        </p:nvSpPr>
        <p:spPr>
          <a:xfrm>
            <a:off x="6774255" y="4348855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M3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043EA5B1-370C-6247-9AD3-BF860845D1B1}"/>
              </a:ext>
            </a:extLst>
          </p:cNvPr>
          <p:cNvSpPr>
            <a:spLocks/>
          </p:cNvSpPr>
          <p:nvPr/>
        </p:nvSpPr>
        <p:spPr>
          <a:xfrm>
            <a:off x="5992239" y="3160327"/>
            <a:ext cx="1411486" cy="13545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700" b="1" dirty="0">
                <a:solidFill>
                  <a:srgbClr val="666666"/>
                </a:solidFill>
                <a:latin typeface="Segoe UI"/>
              </a:rPr>
              <a:t>MBL-020  Cell 160 </a:t>
            </a: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– MBL-030</a:t>
            </a:r>
            <a:endParaRPr lang="en-GB" sz="7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CDE8EFB0-E791-4A44-8D70-458E48DA7A34}"/>
              </a:ext>
            </a:extLst>
          </p:cNvPr>
          <p:cNvSpPr/>
          <p:nvPr/>
        </p:nvSpPr>
        <p:spPr>
          <a:xfrm>
            <a:off x="7509101" y="3342274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CB10F6CF-C9BF-D348-B0D2-651DC78DF3A9}"/>
              </a:ext>
            </a:extLst>
          </p:cNvPr>
          <p:cNvSpPr/>
          <p:nvPr/>
        </p:nvSpPr>
        <p:spPr>
          <a:xfrm>
            <a:off x="7466762" y="3159633"/>
            <a:ext cx="1440000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BB0B2B76-6475-D343-91D7-96AC1C8095CA}"/>
              </a:ext>
            </a:extLst>
          </p:cNvPr>
          <p:cNvSpPr>
            <a:spLocks noChangeAspect="1"/>
          </p:cNvSpPr>
          <p:nvPr/>
        </p:nvSpPr>
        <p:spPr>
          <a:xfrm>
            <a:off x="7800235" y="3342275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1</a:t>
            </a: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5C6F4267-4D16-2D48-8A2E-E241BDBA0EA9}"/>
              </a:ext>
            </a:extLst>
          </p:cNvPr>
          <p:cNvSpPr/>
          <p:nvPr/>
        </p:nvSpPr>
        <p:spPr>
          <a:xfrm>
            <a:off x="8610341" y="3342274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5C5E71D7-463F-4845-9042-A98F6D14D638}"/>
              </a:ext>
            </a:extLst>
          </p:cNvPr>
          <p:cNvSpPr>
            <a:spLocks noChangeAspect="1"/>
          </p:cNvSpPr>
          <p:nvPr/>
        </p:nvSpPr>
        <p:spPr>
          <a:xfrm>
            <a:off x="7800235" y="3590359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4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8D46D167-BE07-9D40-B2ED-A97C93E8851C}"/>
              </a:ext>
            </a:extLst>
          </p:cNvPr>
          <p:cNvSpPr>
            <a:spLocks noChangeAspect="1"/>
          </p:cNvSpPr>
          <p:nvPr/>
        </p:nvSpPr>
        <p:spPr>
          <a:xfrm>
            <a:off x="7800235" y="3842928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2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088B9771-3A5C-CE4B-84FA-6D4E31829554}"/>
              </a:ext>
            </a:extLst>
          </p:cNvPr>
          <p:cNvSpPr>
            <a:spLocks noChangeAspect="1"/>
          </p:cNvSpPr>
          <p:nvPr/>
        </p:nvSpPr>
        <p:spPr>
          <a:xfrm>
            <a:off x="7800031" y="4095497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3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1BC2D6A6-455D-0B4F-87E5-6D3CCF14E8D9}"/>
              </a:ext>
            </a:extLst>
          </p:cNvPr>
          <p:cNvSpPr>
            <a:spLocks noChangeAspect="1"/>
          </p:cNvSpPr>
          <p:nvPr/>
        </p:nvSpPr>
        <p:spPr>
          <a:xfrm>
            <a:off x="7800029" y="4348855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M4</a:t>
            </a: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73BB00C4-DCB7-174A-8FC5-D88DE935AAA2}"/>
              </a:ext>
            </a:extLst>
          </p:cNvPr>
          <p:cNvSpPr>
            <a:spLocks noChangeAspect="1"/>
          </p:cNvSpPr>
          <p:nvPr/>
        </p:nvSpPr>
        <p:spPr>
          <a:xfrm>
            <a:off x="8355207" y="3342275"/>
            <a:ext cx="216000" cy="216000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  <a:latin typeface="Segoe UI"/>
              </a:rPr>
              <a:t>4</a:t>
            </a:r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AAFA4561-F0FA-FD4A-B934-9B4D1CD38259}"/>
              </a:ext>
            </a:extLst>
          </p:cNvPr>
          <p:cNvSpPr>
            <a:spLocks noChangeAspect="1"/>
          </p:cNvSpPr>
          <p:nvPr/>
        </p:nvSpPr>
        <p:spPr>
          <a:xfrm>
            <a:off x="8355207" y="3590359"/>
            <a:ext cx="216000" cy="216000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  <a:latin typeface="Segoe UI"/>
              </a:rPr>
              <a:t>1</a:t>
            </a: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7B578B79-5ADF-3E41-9773-EB9AA055B498}"/>
              </a:ext>
            </a:extLst>
          </p:cNvPr>
          <p:cNvSpPr>
            <a:spLocks noChangeAspect="1"/>
          </p:cNvSpPr>
          <p:nvPr/>
        </p:nvSpPr>
        <p:spPr>
          <a:xfrm>
            <a:off x="8355207" y="3842928"/>
            <a:ext cx="216000" cy="216000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  <a:latin typeface="Segoe UI"/>
              </a:rPr>
              <a:t>3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6D7127B3-32B3-754D-A5DD-CAE6E53E313F}"/>
              </a:ext>
            </a:extLst>
          </p:cNvPr>
          <p:cNvSpPr>
            <a:spLocks noChangeAspect="1"/>
          </p:cNvSpPr>
          <p:nvPr/>
        </p:nvSpPr>
        <p:spPr>
          <a:xfrm>
            <a:off x="8355003" y="4095497"/>
            <a:ext cx="216000" cy="216000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  <a:latin typeface="Segoe UI"/>
              </a:rPr>
              <a:t>2</a:t>
            </a: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6435A282-CF40-7147-8F7F-14FB2756C47F}"/>
              </a:ext>
            </a:extLst>
          </p:cNvPr>
          <p:cNvSpPr>
            <a:spLocks noChangeAspect="1"/>
          </p:cNvSpPr>
          <p:nvPr/>
        </p:nvSpPr>
        <p:spPr>
          <a:xfrm>
            <a:off x="8269276" y="4348855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M5</a:t>
            </a: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C529DFC6-BF25-C44C-B529-C49025316314}"/>
              </a:ext>
            </a:extLst>
          </p:cNvPr>
          <p:cNvSpPr/>
          <p:nvPr/>
        </p:nvSpPr>
        <p:spPr>
          <a:xfrm>
            <a:off x="4471248" y="3159633"/>
            <a:ext cx="1440000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619122CA-B984-6246-9ACF-24D1F1B1AFCD}"/>
              </a:ext>
            </a:extLst>
          </p:cNvPr>
          <p:cNvSpPr/>
          <p:nvPr/>
        </p:nvSpPr>
        <p:spPr>
          <a:xfrm>
            <a:off x="5614827" y="3342274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C19A7B74-709E-7448-B4F4-827CE3841399}"/>
              </a:ext>
            </a:extLst>
          </p:cNvPr>
          <p:cNvSpPr>
            <a:spLocks noChangeAspect="1"/>
          </p:cNvSpPr>
          <p:nvPr/>
        </p:nvSpPr>
        <p:spPr>
          <a:xfrm>
            <a:off x="5359693" y="3342275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rgbClr val="FFFFFF"/>
                </a:solidFill>
                <a:latin typeface="Segoe UI"/>
              </a:rPr>
              <a:t>4</a:t>
            </a:r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670D0502-1E78-284A-B837-FD271CEE3F5A}"/>
              </a:ext>
            </a:extLst>
          </p:cNvPr>
          <p:cNvSpPr>
            <a:spLocks noChangeAspect="1"/>
          </p:cNvSpPr>
          <p:nvPr/>
        </p:nvSpPr>
        <p:spPr>
          <a:xfrm>
            <a:off x="5359693" y="3590359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>
                <a:solidFill>
                  <a:srgbClr val="FFFFFF"/>
                </a:solidFill>
                <a:latin typeface="Segoe UI"/>
              </a:rPr>
              <a:t>1</a:t>
            </a:r>
            <a:endParaRPr lang="en-GB" sz="900" b="1" dirty="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DD8E9AF4-165E-164A-8DC6-08E45AE77588}"/>
              </a:ext>
            </a:extLst>
          </p:cNvPr>
          <p:cNvSpPr>
            <a:spLocks noChangeAspect="1"/>
          </p:cNvSpPr>
          <p:nvPr/>
        </p:nvSpPr>
        <p:spPr>
          <a:xfrm>
            <a:off x="5359693" y="3842928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rgbClr val="FFFFFF"/>
                </a:solidFill>
                <a:latin typeface="Segoe UI"/>
              </a:rPr>
              <a:t>3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E717E0AE-6847-E840-803E-274C27849275}"/>
              </a:ext>
            </a:extLst>
          </p:cNvPr>
          <p:cNvSpPr>
            <a:spLocks noChangeAspect="1"/>
          </p:cNvSpPr>
          <p:nvPr/>
        </p:nvSpPr>
        <p:spPr>
          <a:xfrm>
            <a:off x="5359489" y="4095497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>
                <a:solidFill>
                  <a:srgbClr val="FFFFFF"/>
                </a:solidFill>
                <a:latin typeface="Segoe UI"/>
              </a:rPr>
              <a:t>2</a:t>
            </a:r>
            <a:endParaRPr lang="en-GB" sz="900" b="1" dirty="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BF9F72A-BBF9-E94B-9BC3-FEBEA99BDA88}"/>
              </a:ext>
            </a:extLst>
          </p:cNvPr>
          <p:cNvSpPr>
            <a:spLocks noChangeAspect="1"/>
          </p:cNvSpPr>
          <p:nvPr/>
        </p:nvSpPr>
        <p:spPr>
          <a:xfrm>
            <a:off x="5273762" y="4348855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M1</a:t>
            </a:r>
          </a:p>
        </p:txBody>
      </p: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CFE75FDF-50F9-F34A-A5C6-0D858E5087CE}"/>
              </a:ext>
            </a:extLst>
          </p:cNvPr>
          <p:cNvSpPr/>
          <p:nvPr/>
        </p:nvSpPr>
        <p:spPr>
          <a:xfrm>
            <a:off x="9009926" y="3342274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D60CED8C-764F-0F40-8BBC-943FBFCAC1D9}"/>
              </a:ext>
            </a:extLst>
          </p:cNvPr>
          <p:cNvSpPr/>
          <p:nvPr/>
        </p:nvSpPr>
        <p:spPr>
          <a:xfrm>
            <a:off x="8967587" y="3159633"/>
            <a:ext cx="1440000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ACDAB4B2-17A4-4A4B-87EF-4ED237761F59}"/>
              </a:ext>
            </a:extLst>
          </p:cNvPr>
          <p:cNvSpPr>
            <a:spLocks noChangeAspect="1"/>
          </p:cNvSpPr>
          <p:nvPr/>
        </p:nvSpPr>
        <p:spPr>
          <a:xfrm>
            <a:off x="9301060" y="3342275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1</a:t>
            </a:r>
          </a:p>
        </p:txBody>
      </p: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0C53E971-93A6-C14E-959D-2FE2EE308411}"/>
              </a:ext>
            </a:extLst>
          </p:cNvPr>
          <p:cNvSpPr/>
          <p:nvPr/>
        </p:nvSpPr>
        <p:spPr>
          <a:xfrm>
            <a:off x="10111166" y="3342274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69CA6F2F-FA34-1043-B7D4-1473CC0090CC}"/>
              </a:ext>
            </a:extLst>
          </p:cNvPr>
          <p:cNvSpPr>
            <a:spLocks noChangeAspect="1"/>
          </p:cNvSpPr>
          <p:nvPr/>
        </p:nvSpPr>
        <p:spPr>
          <a:xfrm>
            <a:off x="9301060" y="3590359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4</a:t>
            </a: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DC67476D-40B2-354C-9DEE-4C31EB60F11C}"/>
              </a:ext>
            </a:extLst>
          </p:cNvPr>
          <p:cNvSpPr>
            <a:spLocks noChangeAspect="1"/>
          </p:cNvSpPr>
          <p:nvPr/>
        </p:nvSpPr>
        <p:spPr>
          <a:xfrm>
            <a:off x="9301060" y="3842928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2</a:t>
            </a:r>
          </a:p>
        </p:txBody>
      </p:sp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5D4F594E-04E6-DF48-8D6E-8F1FE1DDB3C7}"/>
              </a:ext>
            </a:extLst>
          </p:cNvPr>
          <p:cNvSpPr>
            <a:spLocks noChangeAspect="1"/>
          </p:cNvSpPr>
          <p:nvPr/>
        </p:nvSpPr>
        <p:spPr>
          <a:xfrm>
            <a:off x="9300856" y="4095497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3</a:t>
            </a: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E2F1C866-822E-AB4F-BEEF-C80FC8DE3B76}"/>
              </a:ext>
            </a:extLst>
          </p:cNvPr>
          <p:cNvSpPr>
            <a:spLocks noChangeAspect="1"/>
          </p:cNvSpPr>
          <p:nvPr/>
        </p:nvSpPr>
        <p:spPr>
          <a:xfrm>
            <a:off x="9300854" y="4348855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rgbClr val="FFFFFF"/>
                </a:solidFill>
                <a:latin typeface="Segoe UI"/>
              </a:rPr>
              <a:t>M6</a:t>
            </a:r>
          </a:p>
        </p:txBody>
      </p:sp>
      <p:sp>
        <p:nvSpPr>
          <p:cNvPr id="115" name="Rounded Rectangle 114">
            <a:extLst>
              <a:ext uri="{FF2B5EF4-FFF2-40B4-BE49-F238E27FC236}">
                <a16:creationId xmlns:a16="http://schemas.microsoft.com/office/drawing/2014/main" id="{4E71944C-4B75-7543-B432-1AD3EF176E98}"/>
              </a:ext>
            </a:extLst>
          </p:cNvPr>
          <p:cNvSpPr>
            <a:spLocks noChangeAspect="1"/>
          </p:cNvSpPr>
          <p:nvPr/>
        </p:nvSpPr>
        <p:spPr>
          <a:xfrm>
            <a:off x="9856032" y="3342275"/>
            <a:ext cx="216000" cy="216000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  <a:latin typeface="Segoe UI"/>
              </a:rPr>
              <a:t>4</a:t>
            </a:r>
            <a:endParaRPr lang="en-GB" sz="900" b="1" dirty="0">
              <a:solidFill>
                <a:schemeClr val="tx1"/>
              </a:solidFill>
              <a:latin typeface="Segoe UI"/>
            </a:endParaRPr>
          </a:p>
        </p:txBody>
      </p: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5FF8CF6B-0E56-F448-9D7F-EBA215F18531}"/>
              </a:ext>
            </a:extLst>
          </p:cNvPr>
          <p:cNvSpPr>
            <a:spLocks noChangeAspect="1"/>
          </p:cNvSpPr>
          <p:nvPr/>
        </p:nvSpPr>
        <p:spPr>
          <a:xfrm>
            <a:off x="9856032" y="3590359"/>
            <a:ext cx="216000" cy="216000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  <a:latin typeface="Segoe UI"/>
              </a:rPr>
              <a:t>1</a:t>
            </a:r>
            <a:endParaRPr lang="en-GB" sz="900" b="1" dirty="0">
              <a:solidFill>
                <a:schemeClr val="tx1"/>
              </a:solidFill>
              <a:latin typeface="Segoe UI"/>
            </a:endParaRPr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D5742AD0-FB13-3F43-8B4F-74B145F38AF6}"/>
              </a:ext>
            </a:extLst>
          </p:cNvPr>
          <p:cNvSpPr>
            <a:spLocks noChangeAspect="1"/>
          </p:cNvSpPr>
          <p:nvPr/>
        </p:nvSpPr>
        <p:spPr>
          <a:xfrm>
            <a:off x="9856032" y="3842928"/>
            <a:ext cx="216000" cy="216000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  <a:latin typeface="Segoe UI"/>
              </a:rPr>
              <a:t>3</a:t>
            </a: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6A2C9338-2389-4543-B454-1BC3197443DF}"/>
              </a:ext>
            </a:extLst>
          </p:cNvPr>
          <p:cNvSpPr>
            <a:spLocks noChangeAspect="1"/>
          </p:cNvSpPr>
          <p:nvPr/>
        </p:nvSpPr>
        <p:spPr>
          <a:xfrm>
            <a:off x="9855828" y="4095497"/>
            <a:ext cx="216000" cy="216000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  <a:latin typeface="Segoe UI"/>
              </a:rPr>
              <a:t>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99065EDE-95B4-6E4B-9B6B-193A88A5A2E4}"/>
              </a:ext>
            </a:extLst>
          </p:cNvPr>
          <p:cNvSpPr>
            <a:spLocks noChangeAspect="1"/>
          </p:cNvSpPr>
          <p:nvPr/>
        </p:nvSpPr>
        <p:spPr>
          <a:xfrm>
            <a:off x="9770101" y="4348855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rgbClr val="FFFFFF"/>
                </a:solidFill>
                <a:latin typeface="Segoe UI"/>
              </a:rPr>
              <a:t>M7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E45A3375-83E5-374D-8DC4-E7D0EF69CE70}"/>
              </a:ext>
            </a:extLst>
          </p:cNvPr>
          <p:cNvSpPr/>
          <p:nvPr/>
        </p:nvSpPr>
        <p:spPr>
          <a:xfrm>
            <a:off x="10506048" y="3342274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122" name="Rounded Rectangle 121">
            <a:extLst>
              <a:ext uri="{FF2B5EF4-FFF2-40B4-BE49-F238E27FC236}">
                <a16:creationId xmlns:a16="http://schemas.microsoft.com/office/drawing/2014/main" id="{A59CFD7C-41C3-1443-9CC0-84C2235A80C1}"/>
              </a:ext>
            </a:extLst>
          </p:cNvPr>
          <p:cNvSpPr/>
          <p:nvPr/>
        </p:nvSpPr>
        <p:spPr>
          <a:xfrm>
            <a:off x="10463709" y="3159633"/>
            <a:ext cx="1440000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94230B22-B84C-CA4E-874B-003B3B81C7E3}"/>
              </a:ext>
            </a:extLst>
          </p:cNvPr>
          <p:cNvSpPr>
            <a:spLocks noChangeAspect="1"/>
          </p:cNvSpPr>
          <p:nvPr/>
        </p:nvSpPr>
        <p:spPr>
          <a:xfrm>
            <a:off x="10797182" y="3342275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>
                <a:solidFill>
                  <a:srgbClr val="FFFFFF"/>
                </a:solidFill>
                <a:latin typeface="Segoe UI"/>
              </a:rPr>
              <a:t>1</a:t>
            </a:r>
            <a:endParaRPr lang="en-GB" sz="800" b="1" dirty="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124" name="Rounded Rectangle 123">
            <a:extLst>
              <a:ext uri="{FF2B5EF4-FFF2-40B4-BE49-F238E27FC236}">
                <a16:creationId xmlns:a16="http://schemas.microsoft.com/office/drawing/2014/main" id="{E430AAD4-BE63-5348-8F1F-E0604C37CC53}"/>
              </a:ext>
            </a:extLst>
          </p:cNvPr>
          <p:cNvSpPr/>
          <p:nvPr/>
        </p:nvSpPr>
        <p:spPr>
          <a:xfrm>
            <a:off x="11607288" y="3342274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FC12A8F7-CBAD-164D-B281-1AB8AE88C8F0}"/>
              </a:ext>
            </a:extLst>
          </p:cNvPr>
          <p:cNvSpPr>
            <a:spLocks noChangeAspect="1"/>
          </p:cNvSpPr>
          <p:nvPr/>
        </p:nvSpPr>
        <p:spPr>
          <a:xfrm>
            <a:off x="10797182" y="3590359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>
                <a:solidFill>
                  <a:srgbClr val="FFFFFF"/>
                </a:solidFill>
                <a:latin typeface="Segoe UI"/>
              </a:rPr>
              <a:t>4</a:t>
            </a:r>
            <a:endParaRPr lang="en-GB" sz="800" b="1" dirty="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960508D9-35D9-A746-97EB-ED19FEF0BE02}"/>
              </a:ext>
            </a:extLst>
          </p:cNvPr>
          <p:cNvSpPr>
            <a:spLocks noChangeAspect="1"/>
          </p:cNvSpPr>
          <p:nvPr/>
        </p:nvSpPr>
        <p:spPr>
          <a:xfrm>
            <a:off x="10797182" y="3842928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2</a:t>
            </a:r>
          </a:p>
        </p:txBody>
      </p: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EC63D691-BEF7-4B4A-860A-DBFADF2476E5}"/>
              </a:ext>
            </a:extLst>
          </p:cNvPr>
          <p:cNvSpPr>
            <a:spLocks noChangeAspect="1"/>
          </p:cNvSpPr>
          <p:nvPr/>
        </p:nvSpPr>
        <p:spPr>
          <a:xfrm>
            <a:off x="10796978" y="4095497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>
                <a:solidFill>
                  <a:srgbClr val="FFFFFF"/>
                </a:solidFill>
                <a:latin typeface="Segoe UI"/>
              </a:rPr>
              <a:t>3</a:t>
            </a:r>
            <a:endParaRPr lang="en-GB" sz="800" b="1" dirty="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4D5287D2-ED1D-B349-BC1C-54C442026C7D}"/>
              </a:ext>
            </a:extLst>
          </p:cNvPr>
          <p:cNvSpPr>
            <a:spLocks noChangeAspect="1"/>
          </p:cNvSpPr>
          <p:nvPr/>
        </p:nvSpPr>
        <p:spPr>
          <a:xfrm>
            <a:off x="10796976" y="4348855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>
                <a:solidFill>
                  <a:srgbClr val="FFFFFF"/>
                </a:solidFill>
                <a:latin typeface="Segoe UI"/>
              </a:rPr>
              <a:t>M8</a:t>
            </a:r>
            <a:endParaRPr lang="en-GB" sz="900" b="1" dirty="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1831BD81-8EB3-E647-9775-451AC86E7C61}"/>
              </a:ext>
            </a:extLst>
          </p:cNvPr>
          <p:cNvSpPr>
            <a:spLocks noChangeAspect="1"/>
          </p:cNvSpPr>
          <p:nvPr/>
        </p:nvSpPr>
        <p:spPr>
          <a:xfrm>
            <a:off x="11352154" y="3342275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4</a:t>
            </a:r>
          </a:p>
        </p:txBody>
      </p: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D0635C3F-9D17-9749-96EC-43509FC8B114}"/>
              </a:ext>
            </a:extLst>
          </p:cNvPr>
          <p:cNvSpPr>
            <a:spLocks noChangeAspect="1"/>
          </p:cNvSpPr>
          <p:nvPr/>
        </p:nvSpPr>
        <p:spPr>
          <a:xfrm>
            <a:off x="11352154" y="3590359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1</a:t>
            </a:r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72D95FD4-6338-6E48-992F-0DD29130374D}"/>
              </a:ext>
            </a:extLst>
          </p:cNvPr>
          <p:cNvSpPr>
            <a:spLocks noChangeAspect="1"/>
          </p:cNvSpPr>
          <p:nvPr/>
        </p:nvSpPr>
        <p:spPr>
          <a:xfrm>
            <a:off x="11352154" y="3842928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3</a:t>
            </a:r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1598E5BB-C2C2-BB4C-8C3D-6AF4960A7F23}"/>
              </a:ext>
            </a:extLst>
          </p:cNvPr>
          <p:cNvSpPr>
            <a:spLocks noChangeAspect="1"/>
          </p:cNvSpPr>
          <p:nvPr/>
        </p:nvSpPr>
        <p:spPr>
          <a:xfrm>
            <a:off x="11351950" y="4095497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FFFFFF"/>
                </a:solidFill>
                <a:latin typeface="Segoe UI"/>
              </a:rPr>
              <a:t>2</a:t>
            </a: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9974F0E3-1D04-5F47-922A-047154D91788}"/>
              </a:ext>
            </a:extLst>
          </p:cNvPr>
          <p:cNvSpPr>
            <a:spLocks noChangeAspect="1"/>
          </p:cNvSpPr>
          <p:nvPr/>
        </p:nvSpPr>
        <p:spPr>
          <a:xfrm>
            <a:off x="11266223" y="4348855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rgbClr val="FFFFFF"/>
                </a:solidFill>
                <a:latin typeface="Segoe UI"/>
              </a:rPr>
              <a:t>M9</a:t>
            </a:r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300623BB-51D2-6341-901D-E31ECDD1EACD}"/>
              </a:ext>
            </a:extLst>
          </p:cNvPr>
          <p:cNvSpPr/>
          <p:nvPr/>
        </p:nvSpPr>
        <p:spPr>
          <a:xfrm>
            <a:off x="6014080" y="1689625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136" name="Rounded Rectangle 135">
            <a:extLst>
              <a:ext uri="{FF2B5EF4-FFF2-40B4-BE49-F238E27FC236}">
                <a16:creationId xmlns:a16="http://schemas.microsoft.com/office/drawing/2014/main" id="{8EC106D0-1E31-C24E-8613-51D487B6F247}"/>
              </a:ext>
            </a:extLst>
          </p:cNvPr>
          <p:cNvSpPr/>
          <p:nvPr/>
        </p:nvSpPr>
        <p:spPr>
          <a:xfrm>
            <a:off x="5971741" y="1506984"/>
            <a:ext cx="1440000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87F893D7-7565-8140-A7B4-C5377B8639EE}"/>
              </a:ext>
            </a:extLst>
          </p:cNvPr>
          <p:cNvSpPr>
            <a:spLocks/>
          </p:cNvSpPr>
          <p:nvPr/>
        </p:nvSpPr>
        <p:spPr>
          <a:xfrm>
            <a:off x="6305213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020-s1</a:t>
            </a:r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5F1A185B-C912-8A43-9B55-D2BFD5CF62A5}"/>
              </a:ext>
            </a:extLst>
          </p:cNvPr>
          <p:cNvSpPr/>
          <p:nvPr/>
        </p:nvSpPr>
        <p:spPr>
          <a:xfrm>
            <a:off x="7115320" y="1689625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3991C9B0-E005-7D49-ABD2-CBC882C47922}"/>
              </a:ext>
            </a:extLst>
          </p:cNvPr>
          <p:cNvSpPr>
            <a:spLocks noChangeAspect="1"/>
          </p:cNvSpPr>
          <p:nvPr/>
        </p:nvSpPr>
        <p:spPr>
          <a:xfrm>
            <a:off x="6457614" y="1516026"/>
            <a:ext cx="461682" cy="153689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CELL 120</a:t>
            </a:r>
          </a:p>
        </p:txBody>
      </p:sp>
      <p:sp>
        <p:nvSpPr>
          <p:cNvPr id="203" name="Rounded Rectangle 202">
            <a:extLst>
              <a:ext uri="{FF2B5EF4-FFF2-40B4-BE49-F238E27FC236}">
                <a16:creationId xmlns:a16="http://schemas.microsoft.com/office/drawing/2014/main" id="{ED451159-A878-944C-96E8-70185FED1BAB}"/>
              </a:ext>
            </a:extLst>
          </p:cNvPr>
          <p:cNvSpPr>
            <a:spLocks/>
          </p:cNvSpPr>
          <p:nvPr/>
        </p:nvSpPr>
        <p:spPr>
          <a:xfrm>
            <a:off x="6482774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010-s1</a:t>
            </a:r>
          </a:p>
        </p:txBody>
      </p:sp>
      <p:sp>
        <p:nvSpPr>
          <p:cNvPr id="205" name="Rounded Rectangle 204">
            <a:extLst>
              <a:ext uri="{FF2B5EF4-FFF2-40B4-BE49-F238E27FC236}">
                <a16:creationId xmlns:a16="http://schemas.microsoft.com/office/drawing/2014/main" id="{8C9301AB-7664-AA49-A304-2E79C9BFB975}"/>
              </a:ext>
            </a:extLst>
          </p:cNvPr>
          <p:cNvSpPr>
            <a:spLocks/>
          </p:cNvSpPr>
          <p:nvPr/>
        </p:nvSpPr>
        <p:spPr>
          <a:xfrm>
            <a:off x="6933993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030-s1</a:t>
            </a:r>
          </a:p>
        </p:txBody>
      </p:sp>
      <p:sp>
        <p:nvSpPr>
          <p:cNvPr id="206" name="Rounded Rectangle 205">
            <a:extLst>
              <a:ext uri="{FF2B5EF4-FFF2-40B4-BE49-F238E27FC236}">
                <a16:creationId xmlns:a16="http://schemas.microsoft.com/office/drawing/2014/main" id="{6FC2209A-3985-3E44-AE31-CB11987B03BD}"/>
              </a:ext>
            </a:extLst>
          </p:cNvPr>
          <p:cNvSpPr>
            <a:spLocks/>
          </p:cNvSpPr>
          <p:nvPr/>
        </p:nvSpPr>
        <p:spPr>
          <a:xfrm>
            <a:off x="6306059" y="2410779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020-s2</a:t>
            </a:r>
          </a:p>
        </p:txBody>
      </p:sp>
      <p:sp>
        <p:nvSpPr>
          <p:cNvPr id="207" name="Rounded Rectangle 206">
            <a:extLst>
              <a:ext uri="{FF2B5EF4-FFF2-40B4-BE49-F238E27FC236}">
                <a16:creationId xmlns:a16="http://schemas.microsoft.com/office/drawing/2014/main" id="{9FD82D5F-5925-F446-B1C8-270A7CD7C0C2}"/>
              </a:ext>
            </a:extLst>
          </p:cNvPr>
          <p:cNvSpPr>
            <a:spLocks/>
          </p:cNvSpPr>
          <p:nvPr/>
        </p:nvSpPr>
        <p:spPr>
          <a:xfrm>
            <a:off x="6482774" y="2410779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010-s2</a:t>
            </a:r>
          </a:p>
        </p:txBody>
      </p:sp>
      <p:sp>
        <p:nvSpPr>
          <p:cNvPr id="209" name="Rounded Rectangle 208">
            <a:extLst>
              <a:ext uri="{FF2B5EF4-FFF2-40B4-BE49-F238E27FC236}">
                <a16:creationId xmlns:a16="http://schemas.microsoft.com/office/drawing/2014/main" id="{7D5BE1E9-45EE-1E4D-8459-68912EB67339}"/>
              </a:ext>
            </a:extLst>
          </p:cNvPr>
          <p:cNvSpPr>
            <a:spLocks/>
          </p:cNvSpPr>
          <p:nvPr/>
        </p:nvSpPr>
        <p:spPr>
          <a:xfrm>
            <a:off x="6933993" y="2410779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030-s2</a:t>
            </a:r>
          </a:p>
        </p:txBody>
      </p:sp>
      <p:sp>
        <p:nvSpPr>
          <p:cNvPr id="210" name="Rounded Rectangle 209">
            <a:extLst>
              <a:ext uri="{FF2B5EF4-FFF2-40B4-BE49-F238E27FC236}">
                <a16:creationId xmlns:a16="http://schemas.microsoft.com/office/drawing/2014/main" id="{6DD5ED73-4C95-3945-9E04-DC0A472FCD31}"/>
              </a:ext>
            </a:extLst>
          </p:cNvPr>
          <p:cNvSpPr/>
          <p:nvPr/>
        </p:nvSpPr>
        <p:spPr>
          <a:xfrm>
            <a:off x="7510155" y="1689625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211" name="Rounded Rectangle 210">
            <a:extLst>
              <a:ext uri="{FF2B5EF4-FFF2-40B4-BE49-F238E27FC236}">
                <a16:creationId xmlns:a16="http://schemas.microsoft.com/office/drawing/2014/main" id="{A89C4D77-F8B5-0541-B52D-56029999552C}"/>
              </a:ext>
            </a:extLst>
          </p:cNvPr>
          <p:cNvSpPr/>
          <p:nvPr/>
        </p:nvSpPr>
        <p:spPr>
          <a:xfrm>
            <a:off x="7467816" y="1506984"/>
            <a:ext cx="1440000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212" name="Rounded Rectangle 211">
            <a:extLst>
              <a:ext uri="{FF2B5EF4-FFF2-40B4-BE49-F238E27FC236}">
                <a16:creationId xmlns:a16="http://schemas.microsoft.com/office/drawing/2014/main" id="{94E48298-F96F-A641-BEB1-9A8E8D604894}"/>
              </a:ext>
            </a:extLst>
          </p:cNvPr>
          <p:cNvSpPr>
            <a:spLocks/>
          </p:cNvSpPr>
          <p:nvPr/>
        </p:nvSpPr>
        <p:spPr>
          <a:xfrm>
            <a:off x="7801289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060-s1</a:t>
            </a:r>
          </a:p>
        </p:txBody>
      </p:sp>
      <p:sp>
        <p:nvSpPr>
          <p:cNvPr id="213" name="Rounded Rectangle 212">
            <a:extLst>
              <a:ext uri="{FF2B5EF4-FFF2-40B4-BE49-F238E27FC236}">
                <a16:creationId xmlns:a16="http://schemas.microsoft.com/office/drawing/2014/main" id="{E40BC9D0-E645-AE42-B8F8-9FFC34DF8E66}"/>
              </a:ext>
            </a:extLst>
          </p:cNvPr>
          <p:cNvSpPr/>
          <p:nvPr/>
        </p:nvSpPr>
        <p:spPr>
          <a:xfrm>
            <a:off x="8611395" y="1689625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214" name="Rounded Rectangle 213">
            <a:extLst>
              <a:ext uri="{FF2B5EF4-FFF2-40B4-BE49-F238E27FC236}">
                <a16:creationId xmlns:a16="http://schemas.microsoft.com/office/drawing/2014/main" id="{E83A5E36-7981-F548-B705-4F2FEC19B120}"/>
              </a:ext>
            </a:extLst>
          </p:cNvPr>
          <p:cNvSpPr>
            <a:spLocks noChangeAspect="1"/>
          </p:cNvSpPr>
          <p:nvPr/>
        </p:nvSpPr>
        <p:spPr>
          <a:xfrm>
            <a:off x="7953689" y="1516026"/>
            <a:ext cx="461682" cy="153689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>
                <a:solidFill>
                  <a:srgbClr val="666666"/>
                </a:solidFill>
                <a:latin typeface="Segoe UI"/>
              </a:rPr>
              <a:t>CELL 130</a:t>
            </a:r>
            <a:endParaRPr lang="en-GB" sz="8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215" name="Rounded Rectangle 214">
            <a:extLst>
              <a:ext uri="{FF2B5EF4-FFF2-40B4-BE49-F238E27FC236}">
                <a16:creationId xmlns:a16="http://schemas.microsoft.com/office/drawing/2014/main" id="{51580E50-D005-C547-A1E1-377B2A0F8970}"/>
              </a:ext>
            </a:extLst>
          </p:cNvPr>
          <p:cNvSpPr>
            <a:spLocks/>
          </p:cNvSpPr>
          <p:nvPr/>
        </p:nvSpPr>
        <p:spPr>
          <a:xfrm>
            <a:off x="7978004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050-s1</a:t>
            </a:r>
          </a:p>
        </p:txBody>
      </p:sp>
      <p:sp>
        <p:nvSpPr>
          <p:cNvPr id="216" name="Rounded Rectangle 215">
            <a:extLst>
              <a:ext uri="{FF2B5EF4-FFF2-40B4-BE49-F238E27FC236}">
                <a16:creationId xmlns:a16="http://schemas.microsoft.com/office/drawing/2014/main" id="{C9DA1F3F-83F7-7E4A-87C8-22F144ABDACA}"/>
              </a:ext>
            </a:extLst>
          </p:cNvPr>
          <p:cNvSpPr>
            <a:spLocks/>
          </p:cNvSpPr>
          <p:nvPr/>
        </p:nvSpPr>
        <p:spPr>
          <a:xfrm>
            <a:off x="8252508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080-s1</a:t>
            </a:r>
          </a:p>
        </p:txBody>
      </p: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2FB830EE-71E7-2A40-8DF3-319ED8CB597A}"/>
              </a:ext>
            </a:extLst>
          </p:cNvPr>
          <p:cNvSpPr>
            <a:spLocks/>
          </p:cNvSpPr>
          <p:nvPr/>
        </p:nvSpPr>
        <p:spPr>
          <a:xfrm>
            <a:off x="8429223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070-s1</a:t>
            </a: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74082E90-1606-EE42-AE7B-1BC8808F1457}"/>
              </a:ext>
            </a:extLst>
          </p:cNvPr>
          <p:cNvSpPr>
            <a:spLocks/>
          </p:cNvSpPr>
          <p:nvPr/>
        </p:nvSpPr>
        <p:spPr>
          <a:xfrm>
            <a:off x="7802134" y="2411696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060-s2</a:t>
            </a:r>
          </a:p>
        </p:txBody>
      </p:sp>
      <p:sp>
        <p:nvSpPr>
          <p:cNvPr id="219" name="Rounded Rectangle 218">
            <a:extLst>
              <a:ext uri="{FF2B5EF4-FFF2-40B4-BE49-F238E27FC236}">
                <a16:creationId xmlns:a16="http://schemas.microsoft.com/office/drawing/2014/main" id="{66AE53EC-E2E0-044C-A6AC-2E5F1515DA3B}"/>
              </a:ext>
            </a:extLst>
          </p:cNvPr>
          <p:cNvSpPr>
            <a:spLocks/>
          </p:cNvSpPr>
          <p:nvPr/>
        </p:nvSpPr>
        <p:spPr>
          <a:xfrm>
            <a:off x="7978849" y="2411696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050-s2</a:t>
            </a:r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3C6B235A-252E-2A4D-A207-1DAD8C3D2C57}"/>
              </a:ext>
            </a:extLst>
          </p:cNvPr>
          <p:cNvSpPr>
            <a:spLocks/>
          </p:cNvSpPr>
          <p:nvPr/>
        </p:nvSpPr>
        <p:spPr>
          <a:xfrm>
            <a:off x="8252508" y="2406511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080-s2</a:t>
            </a:r>
          </a:p>
        </p:txBody>
      </p:sp>
      <p:sp>
        <p:nvSpPr>
          <p:cNvPr id="221" name="Rounded Rectangle 220">
            <a:extLst>
              <a:ext uri="{FF2B5EF4-FFF2-40B4-BE49-F238E27FC236}">
                <a16:creationId xmlns:a16="http://schemas.microsoft.com/office/drawing/2014/main" id="{DC199678-BFBE-084E-A299-C9D866A456B4}"/>
              </a:ext>
            </a:extLst>
          </p:cNvPr>
          <p:cNvSpPr>
            <a:spLocks/>
          </p:cNvSpPr>
          <p:nvPr/>
        </p:nvSpPr>
        <p:spPr>
          <a:xfrm>
            <a:off x="8430068" y="2411696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070-s2</a:t>
            </a:r>
          </a:p>
        </p:txBody>
      </p:sp>
      <p:sp>
        <p:nvSpPr>
          <p:cNvPr id="222" name="Rounded Rectangle 221">
            <a:extLst>
              <a:ext uri="{FF2B5EF4-FFF2-40B4-BE49-F238E27FC236}">
                <a16:creationId xmlns:a16="http://schemas.microsoft.com/office/drawing/2014/main" id="{D39C5274-1A2B-4C46-BDE8-154FA13579E4}"/>
              </a:ext>
            </a:extLst>
          </p:cNvPr>
          <p:cNvSpPr/>
          <p:nvPr/>
        </p:nvSpPr>
        <p:spPr>
          <a:xfrm>
            <a:off x="9009926" y="1689625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223" name="Rounded Rectangle 222">
            <a:extLst>
              <a:ext uri="{FF2B5EF4-FFF2-40B4-BE49-F238E27FC236}">
                <a16:creationId xmlns:a16="http://schemas.microsoft.com/office/drawing/2014/main" id="{E7083806-9415-2B46-BA80-B103AFEA93D0}"/>
              </a:ext>
            </a:extLst>
          </p:cNvPr>
          <p:cNvSpPr/>
          <p:nvPr/>
        </p:nvSpPr>
        <p:spPr>
          <a:xfrm>
            <a:off x="8967587" y="1506984"/>
            <a:ext cx="1440000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224" name="Rounded Rectangle 223">
            <a:extLst>
              <a:ext uri="{FF2B5EF4-FFF2-40B4-BE49-F238E27FC236}">
                <a16:creationId xmlns:a16="http://schemas.microsoft.com/office/drawing/2014/main" id="{E0C8E099-3CFA-8142-ACA7-648A00668E7E}"/>
              </a:ext>
            </a:extLst>
          </p:cNvPr>
          <p:cNvSpPr>
            <a:spLocks/>
          </p:cNvSpPr>
          <p:nvPr/>
        </p:nvSpPr>
        <p:spPr>
          <a:xfrm>
            <a:off x="9301060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>
                <a:solidFill>
                  <a:schemeClr val="bg1"/>
                </a:solidFill>
                <a:latin typeface="Segoe UI"/>
              </a:rPr>
              <a:t>100-s1</a:t>
            </a:r>
            <a:endParaRPr lang="en-GB" sz="900" b="1" dirty="0">
              <a:solidFill>
                <a:schemeClr val="bg1"/>
              </a:solidFill>
              <a:latin typeface="Segoe UI"/>
            </a:endParaRPr>
          </a:p>
        </p:txBody>
      </p:sp>
      <p:sp>
        <p:nvSpPr>
          <p:cNvPr id="225" name="Rounded Rectangle 224">
            <a:extLst>
              <a:ext uri="{FF2B5EF4-FFF2-40B4-BE49-F238E27FC236}">
                <a16:creationId xmlns:a16="http://schemas.microsoft.com/office/drawing/2014/main" id="{907F9186-8A80-D142-8AF4-D5C797F37C49}"/>
              </a:ext>
            </a:extLst>
          </p:cNvPr>
          <p:cNvSpPr/>
          <p:nvPr/>
        </p:nvSpPr>
        <p:spPr>
          <a:xfrm>
            <a:off x="10111166" y="1689625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FFFFFF"/>
                </a:solidFill>
                <a:latin typeface="Segoe UI"/>
              </a:rPr>
              <a:t>RACKS</a:t>
            </a: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C82803CC-435C-C343-8589-448ED17ECEEB}"/>
              </a:ext>
            </a:extLst>
          </p:cNvPr>
          <p:cNvSpPr>
            <a:spLocks noChangeAspect="1"/>
          </p:cNvSpPr>
          <p:nvPr/>
        </p:nvSpPr>
        <p:spPr>
          <a:xfrm>
            <a:off x="9453460" y="1516026"/>
            <a:ext cx="461682" cy="153689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CELL 140</a:t>
            </a:r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B64AD8A2-E603-8E45-8C2E-38332F209950}"/>
              </a:ext>
            </a:extLst>
          </p:cNvPr>
          <p:cNvSpPr>
            <a:spLocks/>
          </p:cNvSpPr>
          <p:nvPr/>
        </p:nvSpPr>
        <p:spPr>
          <a:xfrm>
            <a:off x="9477775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090-s1</a:t>
            </a:r>
          </a:p>
        </p:txBody>
      </p:sp>
      <p:sp>
        <p:nvSpPr>
          <p:cNvPr id="228" name="Rounded Rectangle 227">
            <a:extLst>
              <a:ext uri="{FF2B5EF4-FFF2-40B4-BE49-F238E27FC236}">
                <a16:creationId xmlns:a16="http://schemas.microsoft.com/office/drawing/2014/main" id="{E92527D0-CAC3-9640-8D0C-858D5A940F4C}"/>
              </a:ext>
            </a:extLst>
          </p:cNvPr>
          <p:cNvSpPr>
            <a:spLocks/>
          </p:cNvSpPr>
          <p:nvPr/>
        </p:nvSpPr>
        <p:spPr>
          <a:xfrm>
            <a:off x="9752279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120-s1</a:t>
            </a:r>
          </a:p>
        </p:txBody>
      </p:sp>
      <p:sp>
        <p:nvSpPr>
          <p:cNvPr id="229" name="Rounded Rectangle 228">
            <a:extLst>
              <a:ext uri="{FF2B5EF4-FFF2-40B4-BE49-F238E27FC236}">
                <a16:creationId xmlns:a16="http://schemas.microsoft.com/office/drawing/2014/main" id="{9F78AC85-D1A7-224A-BF50-F266FE0E7838}"/>
              </a:ext>
            </a:extLst>
          </p:cNvPr>
          <p:cNvSpPr>
            <a:spLocks/>
          </p:cNvSpPr>
          <p:nvPr/>
        </p:nvSpPr>
        <p:spPr>
          <a:xfrm>
            <a:off x="9928994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110-s1</a:t>
            </a:r>
          </a:p>
        </p:txBody>
      </p:sp>
      <p:sp>
        <p:nvSpPr>
          <p:cNvPr id="230" name="Rounded Rectangle 229">
            <a:extLst>
              <a:ext uri="{FF2B5EF4-FFF2-40B4-BE49-F238E27FC236}">
                <a16:creationId xmlns:a16="http://schemas.microsoft.com/office/drawing/2014/main" id="{27814F6A-8505-524B-9841-303DACDB4FBD}"/>
              </a:ext>
            </a:extLst>
          </p:cNvPr>
          <p:cNvSpPr>
            <a:spLocks/>
          </p:cNvSpPr>
          <p:nvPr/>
        </p:nvSpPr>
        <p:spPr>
          <a:xfrm>
            <a:off x="9301905" y="2411696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100-s2</a:t>
            </a:r>
          </a:p>
        </p:txBody>
      </p:sp>
      <p:sp>
        <p:nvSpPr>
          <p:cNvPr id="231" name="Rounded Rectangle 230">
            <a:extLst>
              <a:ext uri="{FF2B5EF4-FFF2-40B4-BE49-F238E27FC236}">
                <a16:creationId xmlns:a16="http://schemas.microsoft.com/office/drawing/2014/main" id="{C6DE28BE-941C-9E4D-AC6F-4734A1CE5A93}"/>
              </a:ext>
            </a:extLst>
          </p:cNvPr>
          <p:cNvSpPr>
            <a:spLocks/>
          </p:cNvSpPr>
          <p:nvPr/>
        </p:nvSpPr>
        <p:spPr>
          <a:xfrm>
            <a:off x="9478620" y="2411696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090-s2</a:t>
            </a:r>
          </a:p>
        </p:txBody>
      </p:sp>
      <p:sp>
        <p:nvSpPr>
          <p:cNvPr id="232" name="Rounded Rectangle 231">
            <a:extLst>
              <a:ext uri="{FF2B5EF4-FFF2-40B4-BE49-F238E27FC236}">
                <a16:creationId xmlns:a16="http://schemas.microsoft.com/office/drawing/2014/main" id="{31E54D6E-A719-8A4D-B96E-273DA951F581}"/>
              </a:ext>
            </a:extLst>
          </p:cNvPr>
          <p:cNvSpPr>
            <a:spLocks/>
          </p:cNvSpPr>
          <p:nvPr/>
        </p:nvSpPr>
        <p:spPr>
          <a:xfrm>
            <a:off x="9753124" y="2411696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120-s2</a:t>
            </a:r>
          </a:p>
        </p:txBody>
      </p:sp>
      <p:sp>
        <p:nvSpPr>
          <p:cNvPr id="233" name="Rounded Rectangle 232">
            <a:extLst>
              <a:ext uri="{FF2B5EF4-FFF2-40B4-BE49-F238E27FC236}">
                <a16:creationId xmlns:a16="http://schemas.microsoft.com/office/drawing/2014/main" id="{C60DA159-F5A2-BC4D-A72B-D80C2CE5ED83}"/>
              </a:ext>
            </a:extLst>
          </p:cNvPr>
          <p:cNvSpPr>
            <a:spLocks/>
          </p:cNvSpPr>
          <p:nvPr/>
        </p:nvSpPr>
        <p:spPr>
          <a:xfrm>
            <a:off x="9929839" y="2411696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110-s2</a:t>
            </a:r>
          </a:p>
        </p:txBody>
      </p:sp>
      <p:sp>
        <p:nvSpPr>
          <p:cNvPr id="246" name="Rounded Rectangle 245">
            <a:extLst>
              <a:ext uri="{FF2B5EF4-FFF2-40B4-BE49-F238E27FC236}">
                <a16:creationId xmlns:a16="http://schemas.microsoft.com/office/drawing/2014/main" id="{E302C2F4-A548-744D-9E3C-057B8163E742}"/>
              </a:ext>
            </a:extLst>
          </p:cNvPr>
          <p:cNvSpPr/>
          <p:nvPr/>
        </p:nvSpPr>
        <p:spPr>
          <a:xfrm>
            <a:off x="10506048" y="1685675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247" name="Rounded Rectangle 246">
            <a:extLst>
              <a:ext uri="{FF2B5EF4-FFF2-40B4-BE49-F238E27FC236}">
                <a16:creationId xmlns:a16="http://schemas.microsoft.com/office/drawing/2014/main" id="{17CC9AAA-2B26-9241-9A93-B31AF67FE02A}"/>
              </a:ext>
            </a:extLst>
          </p:cNvPr>
          <p:cNvSpPr/>
          <p:nvPr/>
        </p:nvSpPr>
        <p:spPr>
          <a:xfrm>
            <a:off x="10463709" y="1510985"/>
            <a:ext cx="1440000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248" name="Rounded Rectangle 247">
            <a:extLst>
              <a:ext uri="{FF2B5EF4-FFF2-40B4-BE49-F238E27FC236}">
                <a16:creationId xmlns:a16="http://schemas.microsoft.com/office/drawing/2014/main" id="{181FB4C2-B354-204D-945C-061E94823419}"/>
              </a:ext>
            </a:extLst>
          </p:cNvPr>
          <p:cNvSpPr>
            <a:spLocks/>
          </p:cNvSpPr>
          <p:nvPr/>
        </p:nvSpPr>
        <p:spPr>
          <a:xfrm>
            <a:off x="10797182" y="168567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130-s1</a:t>
            </a:r>
          </a:p>
        </p:txBody>
      </p:sp>
      <p:sp>
        <p:nvSpPr>
          <p:cNvPr id="249" name="Rounded Rectangle 248">
            <a:extLst>
              <a:ext uri="{FF2B5EF4-FFF2-40B4-BE49-F238E27FC236}">
                <a16:creationId xmlns:a16="http://schemas.microsoft.com/office/drawing/2014/main" id="{971FDDC2-5A28-AD4F-A23D-E1653155A51D}"/>
              </a:ext>
            </a:extLst>
          </p:cNvPr>
          <p:cNvSpPr/>
          <p:nvPr/>
        </p:nvSpPr>
        <p:spPr>
          <a:xfrm>
            <a:off x="11607288" y="1685675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250" name="Rounded Rectangle 249">
            <a:extLst>
              <a:ext uri="{FF2B5EF4-FFF2-40B4-BE49-F238E27FC236}">
                <a16:creationId xmlns:a16="http://schemas.microsoft.com/office/drawing/2014/main" id="{6317C04B-FC3F-B34E-9BEC-BD1F9186FB89}"/>
              </a:ext>
            </a:extLst>
          </p:cNvPr>
          <p:cNvSpPr>
            <a:spLocks/>
          </p:cNvSpPr>
          <p:nvPr/>
        </p:nvSpPr>
        <p:spPr>
          <a:xfrm>
            <a:off x="10933540" y="1512077"/>
            <a:ext cx="544951" cy="15326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CELL 150A</a:t>
            </a:r>
          </a:p>
        </p:txBody>
      </p:sp>
      <p:sp>
        <p:nvSpPr>
          <p:cNvPr id="254" name="Rounded Rectangle 253">
            <a:extLst>
              <a:ext uri="{FF2B5EF4-FFF2-40B4-BE49-F238E27FC236}">
                <a16:creationId xmlns:a16="http://schemas.microsoft.com/office/drawing/2014/main" id="{E434E9E0-F21F-E04C-9854-47BE0CC5878A}"/>
              </a:ext>
            </a:extLst>
          </p:cNvPr>
          <p:cNvSpPr>
            <a:spLocks/>
          </p:cNvSpPr>
          <p:nvPr/>
        </p:nvSpPr>
        <p:spPr>
          <a:xfrm>
            <a:off x="10798027" y="2407746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130-s2</a:t>
            </a:r>
          </a:p>
        </p:txBody>
      </p:sp>
      <p:sp>
        <p:nvSpPr>
          <p:cNvPr id="258" name="Rounded Rectangle 257">
            <a:extLst>
              <a:ext uri="{FF2B5EF4-FFF2-40B4-BE49-F238E27FC236}">
                <a16:creationId xmlns:a16="http://schemas.microsoft.com/office/drawing/2014/main" id="{2C2D1544-635F-3944-BE3E-0196B38140CC}"/>
              </a:ext>
            </a:extLst>
          </p:cNvPr>
          <p:cNvSpPr/>
          <p:nvPr/>
        </p:nvSpPr>
        <p:spPr>
          <a:xfrm>
            <a:off x="2977289" y="1513676"/>
            <a:ext cx="2935021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259" name="Rounded Rectangle 258">
            <a:extLst>
              <a:ext uri="{FF2B5EF4-FFF2-40B4-BE49-F238E27FC236}">
                <a16:creationId xmlns:a16="http://schemas.microsoft.com/office/drawing/2014/main" id="{353CBECE-697B-0E41-9AA0-9CD9D62C18E8}"/>
              </a:ext>
            </a:extLst>
          </p:cNvPr>
          <p:cNvSpPr/>
          <p:nvPr/>
        </p:nvSpPr>
        <p:spPr>
          <a:xfrm>
            <a:off x="3029112" y="1693794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260" name="Rounded Rectangle 259">
            <a:extLst>
              <a:ext uri="{FF2B5EF4-FFF2-40B4-BE49-F238E27FC236}">
                <a16:creationId xmlns:a16="http://schemas.microsoft.com/office/drawing/2014/main" id="{0C88158E-3216-024C-94F4-EF84ACCB3449}"/>
              </a:ext>
            </a:extLst>
          </p:cNvPr>
          <p:cNvSpPr/>
          <p:nvPr/>
        </p:nvSpPr>
        <p:spPr>
          <a:xfrm>
            <a:off x="3316165" y="1694928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261" name="Rounded Rectangle 260">
            <a:extLst>
              <a:ext uri="{FF2B5EF4-FFF2-40B4-BE49-F238E27FC236}">
                <a16:creationId xmlns:a16="http://schemas.microsoft.com/office/drawing/2014/main" id="{A57711C1-F115-6240-ACED-50B8E3936624}"/>
              </a:ext>
            </a:extLst>
          </p:cNvPr>
          <p:cNvSpPr/>
          <p:nvPr/>
        </p:nvSpPr>
        <p:spPr>
          <a:xfrm>
            <a:off x="5616225" y="1694031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262" name="Rounded Rectangle 261">
            <a:extLst>
              <a:ext uri="{FF2B5EF4-FFF2-40B4-BE49-F238E27FC236}">
                <a16:creationId xmlns:a16="http://schemas.microsoft.com/office/drawing/2014/main" id="{B82F4C32-B601-E042-BD24-A698CEB35B0B}"/>
              </a:ext>
            </a:extLst>
          </p:cNvPr>
          <p:cNvSpPr>
            <a:spLocks noChangeAspect="1"/>
          </p:cNvSpPr>
          <p:nvPr/>
        </p:nvSpPr>
        <p:spPr>
          <a:xfrm rot="16200000">
            <a:off x="3592825" y="2657428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M1</a:t>
            </a:r>
          </a:p>
        </p:txBody>
      </p:sp>
      <p:sp>
        <p:nvSpPr>
          <p:cNvPr id="263" name="Rounded Rectangle 262">
            <a:extLst>
              <a:ext uri="{FF2B5EF4-FFF2-40B4-BE49-F238E27FC236}">
                <a16:creationId xmlns:a16="http://schemas.microsoft.com/office/drawing/2014/main" id="{AEAE36D0-9287-A548-8897-1B773B8E5E27}"/>
              </a:ext>
            </a:extLst>
          </p:cNvPr>
          <p:cNvSpPr>
            <a:spLocks noChangeAspect="1"/>
          </p:cNvSpPr>
          <p:nvPr/>
        </p:nvSpPr>
        <p:spPr>
          <a:xfrm rot="16200000">
            <a:off x="4581338" y="2667123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M2</a:t>
            </a:r>
          </a:p>
        </p:txBody>
      </p:sp>
      <p:sp>
        <p:nvSpPr>
          <p:cNvPr id="264" name="Rounded Rectangle 263">
            <a:extLst>
              <a:ext uri="{FF2B5EF4-FFF2-40B4-BE49-F238E27FC236}">
                <a16:creationId xmlns:a16="http://schemas.microsoft.com/office/drawing/2014/main" id="{4A93BFC3-40BE-214A-BCD8-7DC1FC7D3CE1}"/>
              </a:ext>
            </a:extLst>
          </p:cNvPr>
          <p:cNvSpPr>
            <a:spLocks noChangeAspect="1"/>
          </p:cNvSpPr>
          <p:nvPr/>
        </p:nvSpPr>
        <p:spPr>
          <a:xfrm>
            <a:off x="3631240" y="2347745"/>
            <a:ext cx="216000" cy="216000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  <a:latin typeface="Segoe UI"/>
              </a:rPr>
              <a:t>K1</a:t>
            </a:r>
          </a:p>
        </p:txBody>
      </p:sp>
      <p:sp>
        <p:nvSpPr>
          <p:cNvPr id="265" name="Rounded Rectangle 264">
            <a:extLst>
              <a:ext uri="{FF2B5EF4-FFF2-40B4-BE49-F238E27FC236}">
                <a16:creationId xmlns:a16="http://schemas.microsoft.com/office/drawing/2014/main" id="{E0C13C8C-C23C-0A41-BC27-309F6D594A27}"/>
              </a:ext>
            </a:extLst>
          </p:cNvPr>
          <p:cNvSpPr>
            <a:spLocks noChangeAspect="1"/>
          </p:cNvSpPr>
          <p:nvPr/>
        </p:nvSpPr>
        <p:spPr>
          <a:xfrm>
            <a:off x="3906322" y="2347745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K2</a:t>
            </a:r>
          </a:p>
        </p:txBody>
      </p:sp>
      <p:sp>
        <p:nvSpPr>
          <p:cNvPr id="266" name="Rounded Rectangle 265">
            <a:extLst>
              <a:ext uri="{FF2B5EF4-FFF2-40B4-BE49-F238E27FC236}">
                <a16:creationId xmlns:a16="http://schemas.microsoft.com/office/drawing/2014/main" id="{400106ED-D31D-1D48-8370-635ADCD99F40}"/>
              </a:ext>
            </a:extLst>
          </p:cNvPr>
          <p:cNvSpPr>
            <a:spLocks noChangeAspect="1"/>
          </p:cNvSpPr>
          <p:nvPr/>
        </p:nvSpPr>
        <p:spPr>
          <a:xfrm>
            <a:off x="4354027" y="2354128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K3</a:t>
            </a:r>
          </a:p>
        </p:txBody>
      </p:sp>
      <p:sp>
        <p:nvSpPr>
          <p:cNvPr id="267" name="Rounded Rectangle 266">
            <a:extLst>
              <a:ext uri="{FF2B5EF4-FFF2-40B4-BE49-F238E27FC236}">
                <a16:creationId xmlns:a16="http://schemas.microsoft.com/office/drawing/2014/main" id="{783F8F9A-7EDC-9D40-ACB7-393855EDAE19}"/>
              </a:ext>
            </a:extLst>
          </p:cNvPr>
          <p:cNvSpPr>
            <a:spLocks noChangeAspect="1"/>
          </p:cNvSpPr>
          <p:nvPr/>
        </p:nvSpPr>
        <p:spPr>
          <a:xfrm>
            <a:off x="4629109" y="2354128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K4</a:t>
            </a:r>
          </a:p>
        </p:txBody>
      </p:sp>
      <p:sp>
        <p:nvSpPr>
          <p:cNvPr id="268" name="Rounded Rectangle 267">
            <a:extLst>
              <a:ext uri="{FF2B5EF4-FFF2-40B4-BE49-F238E27FC236}">
                <a16:creationId xmlns:a16="http://schemas.microsoft.com/office/drawing/2014/main" id="{0C79AE82-17D8-E945-A076-F26271918845}"/>
              </a:ext>
            </a:extLst>
          </p:cNvPr>
          <p:cNvSpPr>
            <a:spLocks noChangeAspect="1"/>
          </p:cNvSpPr>
          <p:nvPr/>
        </p:nvSpPr>
        <p:spPr>
          <a:xfrm rot="16200000">
            <a:off x="5029783" y="2657428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M3</a:t>
            </a:r>
          </a:p>
        </p:txBody>
      </p:sp>
      <p:sp>
        <p:nvSpPr>
          <p:cNvPr id="269" name="Rounded Rectangle 268">
            <a:extLst>
              <a:ext uri="{FF2B5EF4-FFF2-40B4-BE49-F238E27FC236}">
                <a16:creationId xmlns:a16="http://schemas.microsoft.com/office/drawing/2014/main" id="{740921D3-3232-8544-8820-48D05D12C20E}"/>
              </a:ext>
            </a:extLst>
          </p:cNvPr>
          <p:cNvSpPr>
            <a:spLocks noChangeAspect="1"/>
          </p:cNvSpPr>
          <p:nvPr/>
        </p:nvSpPr>
        <p:spPr>
          <a:xfrm>
            <a:off x="5068198" y="2347745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K5</a:t>
            </a:r>
          </a:p>
        </p:txBody>
      </p:sp>
      <p:sp>
        <p:nvSpPr>
          <p:cNvPr id="270" name="Rounded Rectangle 269">
            <a:extLst>
              <a:ext uri="{FF2B5EF4-FFF2-40B4-BE49-F238E27FC236}">
                <a16:creationId xmlns:a16="http://schemas.microsoft.com/office/drawing/2014/main" id="{43FC6584-66A9-9F44-BFCC-98D4EA609A11}"/>
              </a:ext>
            </a:extLst>
          </p:cNvPr>
          <p:cNvSpPr>
            <a:spLocks noChangeAspect="1"/>
          </p:cNvSpPr>
          <p:nvPr/>
        </p:nvSpPr>
        <p:spPr>
          <a:xfrm>
            <a:off x="5343280" y="2347745"/>
            <a:ext cx="216000" cy="216000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  <a:latin typeface="Segoe UI"/>
              </a:rPr>
              <a:t>K6</a:t>
            </a:r>
          </a:p>
        </p:txBody>
      </p:sp>
      <p:sp>
        <p:nvSpPr>
          <p:cNvPr id="271" name="Rounded Rectangle 270">
            <a:extLst>
              <a:ext uri="{FF2B5EF4-FFF2-40B4-BE49-F238E27FC236}">
                <a16:creationId xmlns:a16="http://schemas.microsoft.com/office/drawing/2014/main" id="{6FF317BB-0F22-2F4D-847A-DAB69256459C}"/>
              </a:ext>
            </a:extLst>
          </p:cNvPr>
          <p:cNvSpPr>
            <a:spLocks noChangeAspect="1"/>
          </p:cNvSpPr>
          <p:nvPr/>
        </p:nvSpPr>
        <p:spPr>
          <a:xfrm>
            <a:off x="3907688" y="1689924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B1</a:t>
            </a:r>
          </a:p>
        </p:txBody>
      </p:sp>
      <p:sp>
        <p:nvSpPr>
          <p:cNvPr id="272" name="Rounded Rectangle 271">
            <a:extLst>
              <a:ext uri="{FF2B5EF4-FFF2-40B4-BE49-F238E27FC236}">
                <a16:creationId xmlns:a16="http://schemas.microsoft.com/office/drawing/2014/main" id="{4695D158-FE08-EA44-8D81-E87345FD6A10}"/>
              </a:ext>
            </a:extLst>
          </p:cNvPr>
          <p:cNvSpPr>
            <a:spLocks noChangeAspect="1"/>
          </p:cNvSpPr>
          <p:nvPr/>
        </p:nvSpPr>
        <p:spPr>
          <a:xfrm>
            <a:off x="4182770" y="1689924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B2</a:t>
            </a:r>
          </a:p>
        </p:txBody>
      </p:sp>
      <p:sp>
        <p:nvSpPr>
          <p:cNvPr id="273" name="Rounded Rectangle 272">
            <a:extLst>
              <a:ext uri="{FF2B5EF4-FFF2-40B4-BE49-F238E27FC236}">
                <a16:creationId xmlns:a16="http://schemas.microsoft.com/office/drawing/2014/main" id="{4B8C8ABE-261E-CE42-8135-CC9C3081C497}"/>
              </a:ext>
            </a:extLst>
          </p:cNvPr>
          <p:cNvSpPr>
            <a:spLocks noChangeAspect="1"/>
          </p:cNvSpPr>
          <p:nvPr/>
        </p:nvSpPr>
        <p:spPr>
          <a:xfrm>
            <a:off x="4460382" y="1684713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B3</a:t>
            </a:r>
          </a:p>
        </p:txBody>
      </p:sp>
      <p:sp>
        <p:nvSpPr>
          <p:cNvPr id="274" name="Rounded Rectangle 273">
            <a:extLst>
              <a:ext uri="{FF2B5EF4-FFF2-40B4-BE49-F238E27FC236}">
                <a16:creationId xmlns:a16="http://schemas.microsoft.com/office/drawing/2014/main" id="{BDA86C69-566A-1C4C-A22B-32AA60DAEBDA}"/>
              </a:ext>
            </a:extLst>
          </p:cNvPr>
          <p:cNvSpPr>
            <a:spLocks/>
          </p:cNvSpPr>
          <p:nvPr/>
        </p:nvSpPr>
        <p:spPr>
          <a:xfrm>
            <a:off x="4098909" y="1518573"/>
            <a:ext cx="684000" cy="1548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CELL 100/110</a:t>
            </a:r>
          </a:p>
        </p:txBody>
      </p:sp>
      <p:sp>
        <p:nvSpPr>
          <p:cNvPr id="503" name="Content Placeholder 3">
            <a:extLst>
              <a:ext uri="{FF2B5EF4-FFF2-40B4-BE49-F238E27FC236}">
                <a16:creationId xmlns:a16="http://schemas.microsoft.com/office/drawing/2014/main" id="{598A640F-A37C-BA46-AD91-E9A3BE4701E0}"/>
              </a:ext>
            </a:extLst>
          </p:cNvPr>
          <p:cNvSpPr txBox="1">
            <a:spLocks/>
          </p:cNvSpPr>
          <p:nvPr/>
        </p:nvSpPr>
        <p:spPr>
          <a:xfrm rot="16200000">
            <a:off x="2004219" y="2048776"/>
            <a:ext cx="1440000" cy="366811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sv-SE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1">
                <a:solidFill>
                  <a:srgbClr val="666666"/>
                </a:solidFill>
                <a:latin typeface="Segoe U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</a:rPr>
              <a:t>NCG + SPK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</a:endParaRPr>
          </a:p>
        </p:txBody>
      </p:sp>
      <p:sp>
        <p:nvSpPr>
          <p:cNvPr id="504" name="Content Placeholder 3">
            <a:extLst>
              <a:ext uri="{FF2B5EF4-FFF2-40B4-BE49-F238E27FC236}">
                <a16:creationId xmlns:a16="http://schemas.microsoft.com/office/drawing/2014/main" id="{F66CBA58-C964-7441-A4BD-DE84FE24BA34}"/>
              </a:ext>
            </a:extLst>
          </p:cNvPr>
          <p:cNvSpPr txBox="1">
            <a:spLocks/>
          </p:cNvSpPr>
          <p:nvPr/>
        </p:nvSpPr>
        <p:spPr>
          <a:xfrm rot="16200000">
            <a:off x="3513323" y="3697620"/>
            <a:ext cx="1440000" cy="366811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sv-SE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>
                <a:solidFill>
                  <a:srgbClr val="666666"/>
                </a:solidFill>
                <a:latin typeface="Segoe U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</a:rPr>
              <a:t>MB</a:t>
            </a:r>
          </a:p>
        </p:txBody>
      </p:sp>
      <p:sp>
        <p:nvSpPr>
          <p:cNvPr id="506" name="Rounded Rectangle 505">
            <a:extLst>
              <a:ext uri="{FF2B5EF4-FFF2-40B4-BE49-F238E27FC236}">
                <a16:creationId xmlns:a16="http://schemas.microsoft.com/office/drawing/2014/main" id="{0D455CCB-4BE1-354C-A467-F07D3F15A62C}"/>
              </a:ext>
            </a:extLst>
          </p:cNvPr>
          <p:cNvSpPr>
            <a:spLocks noChangeAspect="1"/>
          </p:cNvSpPr>
          <p:nvPr/>
        </p:nvSpPr>
        <p:spPr>
          <a:xfrm>
            <a:off x="426831" y="1490428"/>
            <a:ext cx="304799" cy="304799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#</a:t>
            </a:r>
          </a:p>
        </p:txBody>
      </p:sp>
      <p:sp>
        <p:nvSpPr>
          <p:cNvPr id="507" name="Rounded Rectangle 506">
            <a:extLst>
              <a:ext uri="{FF2B5EF4-FFF2-40B4-BE49-F238E27FC236}">
                <a16:creationId xmlns:a16="http://schemas.microsoft.com/office/drawing/2014/main" id="{FDB07B0A-B71A-9543-8D44-1103912D2198}"/>
              </a:ext>
            </a:extLst>
          </p:cNvPr>
          <p:cNvSpPr>
            <a:spLocks noChangeAspect="1"/>
          </p:cNvSpPr>
          <p:nvPr/>
        </p:nvSpPr>
        <p:spPr>
          <a:xfrm>
            <a:off x="421886" y="1888024"/>
            <a:ext cx="307250" cy="307250"/>
          </a:xfrm>
          <a:prstGeom prst="roundRect">
            <a:avLst/>
          </a:prstGeom>
          <a:solidFill>
            <a:srgbClr val="0070C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#</a:t>
            </a:r>
          </a:p>
        </p:txBody>
      </p:sp>
      <p:sp>
        <p:nvSpPr>
          <p:cNvPr id="508" name="Rounded Rectangle 507">
            <a:extLst>
              <a:ext uri="{FF2B5EF4-FFF2-40B4-BE49-F238E27FC236}">
                <a16:creationId xmlns:a16="http://schemas.microsoft.com/office/drawing/2014/main" id="{7EFD9FBF-25CD-5843-B37E-2C328E4BBFEB}"/>
              </a:ext>
            </a:extLst>
          </p:cNvPr>
          <p:cNvSpPr>
            <a:spLocks noChangeAspect="1"/>
          </p:cNvSpPr>
          <p:nvPr/>
        </p:nvSpPr>
        <p:spPr>
          <a:xfrm>
            <a:off x="423310" y="2282263"/>
            <a:ext cx="305971" cy="305971"/>
          </a:xfrm>
          <a:prstGeom prst="roundRect">
            <a:avLst/>
          </a:prstGeom>
          <a:solidFill>
            <a:schemeClr val="accent5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FFFFFF"/>
                </a:solidFill>
                <a:latin typeface="Segoe UI"/>
              </a:rPr>
              <a:t>#</a:t>
            </a:r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509" name="Rounded Rectangle 508">
            <a:extLst>
              <a:ext uri="{FF2B5EF4-FFF2-40B4-BE49-F238E27FC236}">
                <a16:creationId xmlns:a16="http://schemas.microsoft.com/office/drawing/2014/main" id="{986083D8-B25C-634C-B561-8749D7E56B2D}"/>
              </a:ext>
            </a:extLst>
          </p:cNvPr>
          <p:cNvSpPr>
            <a:spLocks noChangeAspect="1"/>
          </p:cNvSpPr>
          <p:nvPr/>
        </p:nvSpPr>
        <p:spPr>
          <a:xfrm>
            <a:off x="424632" y="2675224"/>
            <a:ext cx="305971" cy="305971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#</a:t>
            </a:r>
          </a:p>
        </p:txBody>
      </p:sp>
      <p:sp>
        <p:nvSpPr>
          <p:cNvPr id="510" name="Rounded Rectangle 509">
            <a:extLst>
              <a:ext uri="{FF2B5EF4-FFF2-40B4-BE49-F238E27FC236}">
                <a16:creationId xmlns:a16="http://schemas.microsoft.com/office/drawing/2014/main" id="{BFF49F99-5D24-5C46-AE2C-D511E4BC2E2B}"/>
              </a:ext>
            </a:extLst>
          </p:cNvPr>
          <p:cNvSpPr>
            <a:spLocks noChangeAspect="1"/>
          </p:cNvSpPr>
          <p:nvPr/>
        </p:nvSpPr>
        <p:spPr>
          <a:xfrm>
            <a:off x="788743" y="1493222"/>
            <a:ext cx="1523123" cy="304799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Installation on-going</a:t>
            </a:r>
          </a:p>
        </p:txBody>
      </p:sp>
      <p:sp>
        <p:nvSpPr>
          <p:cNvPr id="511" name="Rounded Rectangle 510">
            <a:extLst>
              <a:ext uri="{FF2B5EF4-FFF2-40B4-BE49-F238E27FC236}">
                <a16:creationId xmlns:a16="http://schemas.microsoft.com/office/drawing/2014/main" id="{C2625889-157F-1E4A-B9B2-2832F874F58B}"/>
              </a:ext>
            </a:extLst>
          </p:cNvPr>
          <p:cNvSpPr>
            <a:spLocks noChangeAspect="1"/>
          </p:cNvSpPr>
          <p:nvPr/>
        </p:nvSpPr>
        <p:spPr>
          <a:xfrm>
            <a:off x="779600" y="1888024"/>
            <a:ext cx="1535375" cy="307251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Installation complete ready for test</a:t>
            </a:r>
          </a:p>
        </p:txBody>
      </p:sp>
      <p:sp>
        <p:nvSpPr>
          <p:cNvPr id="513" name="Rounded Rectangle 512">
            <a:extLst>
              <a:ext uri="{FF2B5EF4-FFF2-40B4-BE49-F238E27FC236}">
                <a16:creationId xmlns:a16="http://schemas.microsoft.com/office/drawing/2014/main" id="{2B6A7C49-F512-9441-8EEF-F37895934763}"/>
              </a:ext>
            </a:extLst>
          </p:cNvPr>
          <p:cNvSpPr>
            <a:spLocks noChangeAspect="1"/>
          </p:cNvSpPr>
          <p:nvPr/>
        </p:nvSpPr>
        <p:spPr>
          <a:xfrm>
            <a:off x="779600" y="2282263"/>
            <a:ext cx="1528980" cy="305971"/>
          </a:xfrm>
          <a:prstGeom prst="roundRect">
            <a:avLst/>
          </a:prstGeom>
          <a:solidFill>
            <a:schemeClr val="accent5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Low Power Tested</a:t>
            </a:r>
          </a:p>
        </p:txBody>
      </p:sp>
      <p:sp>
        <p:nvSpPr>
          <p:cNvPr id="514" name="Rounded Rectangle 513">
            <a:extLst>
              <a:ext uri="{FF2B5EF4-FFF2-40B4-BE49-F238E27FC236}">
                <a16:creationId xmlns:a16="http://schemas.microsoft.com/office/drawing/2014/main" id="{E11F1244-B161-1C48-9BDA-547F417D01C3}"/>
              </a:ext>
            </a:extLst>
          </p:cNvPr>
          <p:cNvSpPr>
            <a:spLocks noChangeAspect="1"/>
          </p:cNvSpPr>
          <p:nvPr/>
        </p:nvSpPr>
        <p:spPr>
          <a:xfrm>
            <a:off x="779600" y="2675224"/>
            <a:ext cx="1528979" cy="305971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High Power Tested</a:t>
            </a:r>
          </a:p>
        </p:txBody>
      </p:sp>
      <p:sp>
        <p:nvSpPr>
          <p:cNvPr id="516" name="Content Placeholder 3">
            <a:extLst>
              <a:ext uri="{FF2B5EF4-FFF2-40B4-BE49-F238E27FC236}">
                <a16:creationId xmlns:a16="http://schemas.microsoft.com/office/drawing/2014/main" id="{7FB15678-9331-3F4B-B09D-39D437B76B37}"/>
              </a:ext>
            </a:extLst>
          </p:cNvPr>
          <p:cNvSpPr txBox="1">
            <a:spLocks/>
          </p:cNvSpPr>
          <p:nvPr/>
        </p:nvSpPr>
        <p:spPr>
          <a:xfrm rot="16200000">
            <a:off x="11361547" y="2089117"/>
            <a:ext cx="1387088" cy="273824"/>
          </a:xfrm>
          <a:prstGeom prst="rect">
            <a:avLst/>
          </a:prstGeom>
        </p:spPr>
        <p:txBody>
          <a:bodyPr vert="horz" lIns="0" tIns="45720" rIns="18000" bIns="45720" rtlCol="0" anchor="ctr" anchorCtr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58775" indent="-215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1600" marR="0" lvl="0" indent="-10160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Tx/>
              <a:buFont typeface="Segoe UI" panose="020B0502040204020203" pitchFamily="34" charset="0"/>
              <a:buChar char=" 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352.21 MHz</a:t>
            </a:r>
          </a:p>
        </p:txBody>
      </p:sp>
      <p:sp>
        <p:nvSpPr>
          <p:cNvPr id="518" name="Content Placeholder 3">
            <a:extLst>
              <a:ext uri="{FF2B5EF4-FFF2-40B4-BE49-F238E27FC236}">
                <a16:creationId xmlns:a16="http://schemas.microsoft.com/office/drawing/2014/main" id="{5CC34FD5-5067-D945-8D14-1AD1836CD080}"/>
              </a:ext>
            </a:extLst>
          </p:cNvPr>
          <p:cNvSpPr txBox="1">
            <a:spLocks/>
          </p:cNvSpPr>
          <p:nvPr/>
        </p:nvSpPr>
        <p:spPr>
          <a:xfrm rot="16200000">
            <a:off x="11360256" y="3743565"/>
            <a:ext cx="1387088" cy="276405"/>
          </a:xfrm>
          <a:prstGeom prst="rect">
            <a:avLst/>
          </a:prstGeom>
        </p:spPr>
        <p:txBody>
          <a:bodyPr vert="horz" lIns="0" tIns="45720" rIns="18000" bIns="45720" rtlCol="0" anchor="ctr" anchorCtr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58775" indent="-215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1600" marR="0" lvl="0" indent="-10160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Tx/>
              <a:buFont typeface="Segoe UI" panose="020B0502040204020203" pitchFamily="34" charset="0"/>
              <a:buChar char=" 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704.42 MHz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F678B81-748D-D509-8407-76E91ACC9245}"/>
              </a:ext>
            </a:extLst>
          </p:cNvPr>
          <p:cNvSpPr>
            <a:spLocks noChangeAspect="1"/>
          </p:cNvSpPr>
          <p:nvPr/>
        </p:nvSpPr>
        <p:spPr>
          <a:xfrm>
            <a:off x="433775" y="3075615"/>
            <a:ext cx="305971" cy="305971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#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5999071-D399-DEAF-E1DB-58378D32C9C5}"/>
              </a:ext>
            </a:extLst>
          </p:cNvPr>
          <p:cNvSpPr>
            <a:spLocks noChangeAspect="1"/>
          </p:cNvSpPr>
          <p:nvPr/>
        </p:nvSpPr>
        <p:spPr>
          <a:xfrm>
            <a:off x="788743" y="3075615"/>
            <a:ext cx="1528979" cy="305971"/>
          </a:xfrm>
          <a:prstGeom prst="roundRect">
            <a:avLst/>
          </a:prstGeom>
          <a:pattFill prst="smCheck">
            <a:fgClr>
              <a:srgbClr val="00B050"/>
            </a:fgClr>
            <a:bgClr>
              <a:schemeClr val="bg1"/>
            </a:bgClr>
          </a:patt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/>
              </a:rPr>
              <a:t>Special test</a:t>
            </a:r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CF67760-63C8-B3A1-619A-69B96470B9B3}"/>
              </a:ext>
            </a:extLst>
          </p:cNvPr>
          <p:cNvSpPr txBox="1">
            <a:spLocks/>
          </p:cNvSpPr>
          <p:nvPr/>
        </p:nvSpPr>
        <p:spPr>
          <a:xfrm rot="16200000">
            <a:off x="2389813" y="3283537"/>
            <a:ext cx="668812" cy="366811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sv-SE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1">
                <a:solidFill>
                  <a:srgbClr val="666666"/>
                </a:solidFill>
                <a:latin typeface="Segoe U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</a:rPr>
              <a:t>TS2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85FD8E3-62A9-0909-D966-EBF8777FE074}"/>
              </a:ext>
            </a:extLst>
          </p:cNvPr>
          <p:cNvSpPr>
            <a:spLocks noChangeAspect="1"/>
          </p:cNvSpPr>
          <p:nvPr/>
        </p:nvSpPr>
        <p:spPr>
          <a:xfrm rot="16200000">
            <a:off x="3245040" y="3471395"/>
            <a:ext cx="300791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M2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53C0D75-7364-D253-A249-5F67227926AB}"/>
              </a:ext>
            </a:extLst>
          </p:cNvPr>
          <p:cNvSpPr>
            <a:spLocks noChangeAspect="1"/>
          </p:cNvSpPr>
          <p:nvPr/>
        </p:nvSpPr>
        <p:spPr>
          <a:xfrm>
            <a:off x="3017729" y="3158400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K1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17C5E48-8E41-CB26-A361-6B5517062E1F}"/>
              </a:ext>
            </a:extLst>
          </p:cNvPr>
          <p:cNvSpPr>
            <a:spLocks noChangeAspect="1"/>
          </p:cNvSpPr>
          <p:nvPr/>
        </p:nvSpPr>
        <p:spPr>
          <a:xfrm>
            <a:off x="3292811" y="3158400"/>
            <a:ext cx="216000" cy="216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K2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D3F2D50-9EBC-CE88-F1C5-EEE80C47BE2E}"/>
              </a:ext>
            </a:extLst>
          </p:cNvPr>
          <p:cNvSpPr>
            <a:spLocks/>
          </p:cNvSpPr>
          <p:nvPr/>
        </p:nvSpPr>
        <p:spPr>
          <a:xfrm>
            <a:off x="6757854" y="2410779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040-s2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D4C2D0B-2241-410F-5FB4-8BB615BDC9A7}"/>
              </a:ext>
            </a:extLst>
          </p:cNvPr>
          <p:cNvSpPr>
            <a:spLocks/>
          </p:cNvSpPr>
          <p:nvPr/>
        </p:nvSpPr>
        <p:spPr>
          <a:xfrm>
            <a:off x="6757854" y="1689625"/>
            <a:ext cx="144000" cy="500653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Segoe UI"/>
              </a:rPr>
              <a:t>040-s1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0902221-9352-A241-8A16-1DFE9D7459C4}"/>
              </a:ext>
            </a:extLst>
          </p:cNvPr>
          <p:cNvSpPr>
            <a:spLocks/>
          </p:cNvSpPr>
          <p:nvPr/>
        </p:nvSpPr>
        <p:spPr>
          <a:xfrm>
            <a:off x="4493004" y="3171953"/>
            <a:ext cx="1411486" cy="13545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700" b="1" dirty="0">
                <a:solidFill>
                  <a:srgbClr val="666666"/>
                </a:solidFill>
                <a:latin typeface="Segoe UI"/>
              </a:rPr>
              <a:t>           Cell 150 </a:t>
            </a: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– MBL-010</a:t>
            </a:r>
            <a:endParaRPr lang="en-GB" sz="7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A3020A2-1F08-60DD-6BDE-A1D645BD2A97}"/>
              </a:ext>
            </a:extLst>
          </p:cNvPr>
          <p:cNvSpPr>
            <a:spLocks/>
          </p:cNvSpPr>
          <p:nvPr/>
        </p:nvSpPr>
        <p:spPr>
          <a:xfrm>
            <a:off x="7488195" y="3163519"/>
            <a:ext cx="1411486" cy="13545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700" b="1" dirty="0">
                <a:solidFill>
                  <a:srgbClr val="666666"/>
                </a:solidFill>
                <a:latin typeface="Segoe UI"/>
              </a:rPr>
              <a:t>MBL-040  Cell 170 </a:t>
            </a: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– MBL-050</a:t>
            </a:r>
            <a:endParaRPr lang="en-GB" sz="7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50E2F7-AC99-4BC5-3B1A-03917D9E105F}"/>
              </a:ext>
            </a:extLst>
          </p:cNvPr>
          <p:cNvSpPr>
            <a:spLocks/>
          </p:cNvSpPr>
          <p:nvPr/>
        </p:nvSpPr>
        <p:spPr>
          <a:xfrm>
            <a:off x="8994778" y="3160095"/>
            <a:ext cx="1411486" cy="13545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700" b="1" dirty="0">
                <a:solidFill>
                  <a:srgbClr val="666666"/>
                </a:solidFill>
                <a:latin typeface="Segoe UI"/>
              </a:rPr>
              <a:t>MBL-060  Cell 180 </a:t>
            </a: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– MBL-070</a:t>
            </a:r>
            <a:endParaRPr lang="en-GB" sz="7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AE23E64-42EF-9AF6-962D-B7141B124D30}"/>
              </a:ext>
            </a:extLst>
          </p:cNvPr>
          <p:cNvSpPr>
            <a:spLocks/>
          </p:cNvSpPr>
          <p:nvPr/>
        </p:nvSpPr>
        <p:spPr>
          <a:xfrm>
            <a:off x="10474633" y="3161896"/>
            <a:ext cx="1411486" cy="13545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700" b="1" dirty="0">
                <a:solidFill>
                  <a:srgbClr val="666666"/>
                </a:solidFill>
                <a:latin typeface="Segoe UI"/>
              </a:rPr>
              <a:t>MBL-080  Cell 190 </a:t>
            </a: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– MBL-090</a:t>
            </a:r>
            <a:endParaRPr lang="en-GB" sz="7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538" name="Content Placeholder 3">
            <a:extLst>
              <a:ext uri="{FF2B5EF4-FFF2-40B4-BE49-F238E27FC236}">
                <a16:creationId xmlns:a16="http://schemas.microsoft.com/office/drawing/2014/main" id="{F686E815-CA6D-8C4C-D28B-1B3C2B9471C7}"/>
              </a:ext>
            </a:extLst>
          </p:cNvPr>
          <p:cNvSpPr txBox="1">
            <a:spLocks/>
          </p:cNvSpPr>
          <p:nvPr/>
        </p:nvSpPr>
        <p:spPr>
          <a:xfrm>
            <a:off x="421886" y="4893319"/>
            <a:ext cx="1886693" cy="1427701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>
            <a:defPPr>
              <a:defRPr lang="sv-SE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</a:rPr>
              <a:t>NCL: Klystron@3 MW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</a:rPr>
              <a:t>Bunchers: SSPA@30 kW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</a:rPr>
              <a:t>SPK: Tetrodes@400 kW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</a:rPr>
              <a:t>MB: Klystron@1.5 MW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</a:rPr>
              <a:t>HB: Klystron@1.5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</a:endParaRPr>
          </a:p>
        </p:txBody>
      </p: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BB2C6BD8-5132-8AD4-315C-D683D54D2866}"/>
              </a:ext>
            </a:extLst>
          </p:cNvPr>
          <p:cNvGrpSpPr/>
          <p:nvPr/>
        </p:nvGrpSpPr>
        <p:grpSpPr>
          <a:xfrm>
            <a:off x="2977289" y="4894582"/>
            <a:ext cx="5931968" cy="1440000"/>
            <a:chOff x="5971741" y="4893719"/>
            <a:chExt cx="5931968" cy="1440000"/>
          </a:xfrm>
        </p:grpSpPr>
        <p:sp>
          <p:nvSpPr>
            <p:cNvPr id="198" name="Rounded Rectangle 197">
              <a:extLst>
                <a:ext uri="{FF2B5EF4-FFF2-40B4-BE49-F238E27FC236}">
                  <a16:creationId xmlns:a16="http://schemas.microsoft.com/office/drawing/2014/main" id="{881532DB-8110-9042-CBDF-3174724D1971}"/>
                </a:ext>
              </a:extLst>
            </p:cNvPr>
            <p:cNvSpPr/>
            <p:nvPr/>
          </p:nvSpPr>
          <p:spPr>
            <a:xfrm>
              <a:off x="6014080" y="5076360"/>
              <a:ext cx="252000" cy="1222581"/>
            </a:xfrm>
            <a:prstGeom prst="roundRect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</a:rPr>
                <a:t>RACKS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199" name="Rounded Rectangle 198">
              <a:extLst>
                <a:ext uri="{FF2B5EF4-FFF2-40B4-BE49-F238E27FC236}">
                  <a16:creationId xmlns:a16="http://schemas.microsoft.com/office/drawing/2014/main" id="{C2B07F85-9C07-6C32-4A0F-6E29B6F15657}"/>
                </a:ext>
              </a:extLst>
            </p:cNvPr>
            <p:cNvSpPr/>
            <p:nvPr/>
          </p:nvSpPr>
          <p:spPr>
            <a:xfrm>
              <a:off x="5971741" y="4893719"/>
              <a:ext cx="1440000" cy="1440000"/>
            </a:xfrm>
            <a:prstGeom prst="roundRect">
              <a:avLst>
                <a:gd name="adj" fmla="val 603"/>
              </a:avLst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00" name="Rounded Rectangle 199">
              <a:extLst>
                <a:ext uri="{FF2B5EF4-FFF2-40B4-BE49-F238E27FC236}">
                  <a16:creationId xmlns:a16="http://schemas.microsoft.com/office/drawing/2014/main" id="{C5AF8CDA-73AD-D811-B45F-DFB11945A7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05214" y="5076361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b="1">
                  <a:solidFill>
                    <a:srgbClr val="FFFFFF"/>
                  </a:solidFill>
                  <a:latin typeface="Segoe UI"/>
                </a:rPr>
                <a:t>1</a:t>
              </a:r>
              <a:endParaRPr lang="en-GB" sz="9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01" name="Rounded Rectangle 200">
              <a:extLst>
                <a:ext uri="{FF2B5EF4-FFF2-40B4-BE49-F238E27FC236}">
                  <a16:creationId xmlns:a16="http://schemas.microsoft.com/office/drawing/2014/main" id="{E2449BC2-7D0B-C0F2-AD8A-13DAFA250448}"/>
                </a:ext>
              </a:extLst>
            </p:cNvPr>
            <p:cNvSpPr/>
            <p:nvPr/>
          </p:nvSpPr>
          <p:spPr>
            <a:xfrm>
              <a:off x="7115320" y="5076360"/>
              <a:ext cx="252000" cy="1222581"/>
            </a:xfrm>
            <a:prstGeom prst="roundRect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</a:rPr>
                <a:t>RACKS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02" name="Rounded Rectangle 201">
              <a:extLst>
                <a:ext uri="{FF2B5EF4-FFF2-40B4-BE49-F238E27FC236}">
                  <a16:creationId xmlns:a16="http://schemas.microsoft.com/office/drawing/2014/main" id="{37A87B18-3201-1EF2-957A-4931FB9DC3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05214" y="5324445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b="1">
                  <a:solidFill>
                    <a:srgbClr val="FFFFFF"/>
                  </a:solidFill>
                  <a:latin typeface="Segoe UI"/>
                </a:rPr>
                <a:t>4</a:t>
              </a:r>
              <a:endParaRPr lang="en-GB" sz="9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04" name="Rounded Rectangle 203">
              <a:extLst>
                <a:ext uri="{FF2B5EF4-FFF2-40B4-BE49-F238E27FC236}">
                  <a16:creationId xmlns:a16="http://schemas.microsoft.com/office/drawing/2014/main" id="{77C5DA7B-C353-F5C5-9D03-AD14248CD2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05214" y="5577014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b="1">
                  <a:solidFill>
                    <a:srgbClr val="FFFFFF"/>
                  </a:solidFill>
                  <a:latin typeface="Segoe UI"/>
                </a:rPr>
                <a:t>2</a:t>
              </a:r>
              <a:endParaRPr lang="en-GB" sz="9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08" name="Rounded Rectangle 207">
              <a:extLst>
                <a:ext uri="{FF2B5EF4-FFF2-40B4-BE49-F238E27FC236}">
                  <a16:creationId xmlns:a16="http://schemas.microsoft.com/office/drawing/2014/main" id="{28B34692-EB31-5E5E-E226-C90840F680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05010" y="5829583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b="1">
                  <a:solidFill>
                    <a:srgbClr val="FFFFFF"/>
                  </a:solidFill>
                  <a:latin typeface="Segoe UI"/>
                </a:rPr>
                <a:t>3</a:t>
              </a:r>
              <a:endParaRPr lang="en-GB" sz="9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34" name="Rounded Rectangle 233">
              <a:extLst>
                <a:ext uri="{FF2B5EF4-FFF2-40B4-BE49-F238E27FC236}">
                  <a16:creationId xmlns:a16="http://schemas.microsoft.com/office/drawing/2014/main" id="{473773B3-0847-C449-60F6-F694DD505A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05008" y="6082941"/>
              <a:ext cx="300791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b="1">
                  <a:solidFill>
                    <a:srgbClr val="FFFFFF"/>
                  </a:solidFill>
                  <a:latin typeface="Segoe UI"/>
                </a:rPr>
                <a:t>M1</a:t>
              </a:r>
              <a:endParaRPr lang="en-GB" sz="9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35" name="Rounded Rectangle 234">
              <a:extLst>
                <a:ext uri="{FF2B5EF4-FFF2-40B4-BE49-F238E27FC236}">
                  <a16:creationId xmlns:a16="http://schemas.microsoft.com/office/drawing/2014/main" id="{3D326B9E-55F9-4554-0C4B-BFC31165DD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60186" y="5076361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b="1">
                  <a:solidFill>
                    <a:srgbClr val="FFFFFF"/>
                  </a:solidFill>
                  <a:latin typeface="Segoe UI"/>
                </a:rPr>
                <a:t>4</a:t>
              </a:r>
              <a:endParaRPr lang="en-GB" sz="9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36" name="Rounded Rectangle 235">
              <a:extLst>
                <a:ext uri="{FF2B5EF4-FFF2-40B4-BE49-F238E27FC236}">
                  <a16:creationId xmlns:a16="http://schemas.microsoft.com/office/drawing/2014/main" id="{BC953BCB-CF84-552F-D6D1-57AAF982DA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60186" y="5324445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b="1">
                  <a:solidFill>
                    <a:srgbClr val="FFFFFF"/>
                  </a:solidFill>
                  <a:latin typeface="Segoe UI"/>
                </a:rPr>
                <a:t>1</a:t>
              </a:r>
              <a:endParaRPr lang="en-GB" sz="9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37" name="Rounded Rectangle 236">
              <a:extLst>
                <a:ext uri="{FF2B5EF4-FFF2-40B4-BE49-F238E27FC236}">
                  <a16:creationId xmlns:a16="http://schemas.microsoft.com/office/drawing/2014/main" id="{A757116B-1913-FD14-D19E-8D79441BB3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60186" y="5577014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b="1">
                  <a:solidFill>
                    <a:srgbClr val="FFFFFF"/>
                  </a:solidFill>
                  <a:latin typeface="Segoe UI"/>
                </a:rPr>
                <a:t>3</a:t>
              </a:r>
              <a:endParaRPr lang="en-GB" sz="9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38" name="Rounded Rectangle 237">
              <a:extLst>
                <a:ext uri="{FF2B5EF4-FFF2-40B4-BE49-F238E27FC236}">
                  <a16:creationId xmlns:a16="http://schemas.microsoft.com/office/drawing/2014/main" id="{B0A59AE3-EEA1-8382-B491-9A9C08B066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59982" y="5829583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b="1">
                  <a:solidFill>
                    <a:srgbClr val="FFFFFF"/>
                  </a:solidFill>
                  <a:latin typeface="Segoe UI"/>
                </a:rPr>
                <a:t>2</a:t>
              </a:r>
              <a:endParaRPr lang="en-GB" sz="9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39" name="Rounded Rectangle 238">
              <a:extLst>
                <a:ext uri="{FF2B5EF4-FFF2-40B4-BE49-F238E27FC236}">
                  <a16:creationId xmlns:a16="http://schemas.microsoft.com/office/drawing/2014/main" id="{60D92768-B05D-5315-991F-955E04366E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74255" y="6082941"/>
              <a:ext cx="300791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b="1">
                  <a:solidFill>
                    <a:srgbClr val="FFFFFF"/>
                  </a:solidFill>
                  <a:latin typeface="Segoe UI"/>
                </a:rPr>
                <a:t>M2</a:t>
              </a:r>
              <a:endParaRPr lang="en-GB" sz="9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40" name="Rounded Rectangle 239">
              <a:extLst>
                <a:ext uri="{FF2B5EF4-FFF2-40B4-BE49-F238E27FC236}">
                  <a16:creationId xmlns:a16="http://schemas.microsoft.com/office/drawing/2014/main" id="{57A5BF06-76B6-026F-AD24-0395CE76AF90}"/>
                </a:ext>
              </a:extLst>
            </p:cNvPr>
            <p:cNvSpPr/>
            <p:nvPr/>
          </p:nvSpPr>
          <p:spPr>
            <a:xfrm>
              <a:off x="7509101" y="5076360"/>
              <a:ext cx="252000" cy="1222581"/>
            </a:xfrm>
            <a:prstGeom prst="roundRect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</a:rPr>
                <a:t>RACKS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41" name="Rounded Rectangle 240">
              <a:extLst>
                <a:ext uri="{FF2B5EF4-FFF2-40B4-BE49-F238E27FC236}">
                  <a16:creationId xmlns:a16="http://schemas.microsoft.com/office/drawing/2014/main" id="{D4B7B36D-7AEA-4A92-6897-B1FA4D7F784E}"/>
                </a:ext>
              </a:extLst>
            </p:cNvPr>
            <p:cNvSpPr/>
            <p:nvPr/>
          </p:nvSpPr>
          <p:spPr>
            <a:xfrm>
              <a:off x="7466762" y="4893719"/>
              <a:ext cx="1440000" cy="1440000"/>
            </a:xfrm>
            <a:prstGeom prst="roundRect">
              <a:avLst>
                <a:gd name="adj" fmla="val 603"/>
              </a:avLst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42" name="Rounded Rectangle 241">
              <a:extLst>
                <a:ext uri="{FF2B5EF4-FFF2-40B4-BE49-F238E27FC236}">
                  <a16:creationId xmlns:a16="http://schemas.microsoft.com/office/drawing/2014/main" id="{D93C6084-A1D9-6614-2F9E-948FC3F7B5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00235" y="5076361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 dirty="0">
                  <a:solidFill>
                    <a:srgbClr val="FFFFFF"/>
                  </a:solidFill>
                  <a:latin typeface="Segoe UI"/>
                </a:rPr>
                <a:t>1</a:t>
              </a:r>
            </a:p>
          </p:txBody>
        </p:sp>
        <p:sp>
          <p:nvSpPr>
            <p:cNvPr id="243" name="Rounded Rectangle 242">
              <a:extLst>
                <a:ext uri="{FF2B5EF4-FFF2-40B4-BE49-F238E27FC236}">
                  <a16:creationId xmlns:a16="http://schemas.microsoft.com/office/drawing/2014/main" id="{00021F8D-5B4E-8D57-9344-D5A7FBC87ED3}"/>
                </a:ext>
              </a:extLst>
            </p:cNvPr>
            <p:cNvSpPr/>
            <p:nvPr/>
          </p:nvSpPr>
          <p:spPr>
            <a:xfrm>
              <a:off x="8610341" y="5076360"/>
              <a:ext cx="252000" cy="1222581"/>
            </a:xfrm>
            <a:prstGeom prst="roundRect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</a:rPr>
                <a:t>RACKS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44" name="Rounded Rectangle 243">
              <a:extLst>
                <a:ext uri="{FF2B5EF4-FFF2-40B4-BE49-F238E27FC236}">
                  <a16:creationId xmlns:a16="http://schemas.microsoft.com/office/drawing/2014/main" id="{717381CD-0418-06AF-DB38-5066EA6C76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00235" y="5324445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FFFFFF"/>
                  </a:solidFill>
                  <a:latin typeface="Segoe UI"/>
                </a:rPr>
                <a:t>4</a:t>
              </a:r>
              <a:endParaRPr lang="en-GB" sz="8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45" name="Rounded Rectangle 244">
              <a:extLst>
                <a:ext uri="{FF2B5EF4-FFF2-40B4-BE49-F238E27FC236}">
                  <a16:creationId xmlns:a16="http://schemas.microsoft.com/office/drawing/2014/main" id="{91A33D07-088D-5539-4F2A-5AA3389B85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00235" y="5577014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FFFFFF"/>
                  </a:solidFill>
                  <a:latin typeface="Segoe UI"/>
                </a:rPr>
                <a:t>2</a:t>
              </a:r>
              <a:endParaRPr lang="en-GB" sz="8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51" name="Rounded Rectangle 250">
              <a:extLst>
                <a:ext uri="{FF2B5EF4-FFF2-40B4-BE49-F238E27FC236}">
                  <a16:creationId xmlns:a16="http://schemas.microsoft.com/office/drawing/2014/main" id="{C58C3224-46D9-5916-727C-E0202C64A8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00031" y="5829583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FFFFFF"/>
                  </a:solidFill>
                  <a:latin typeface="Segoe UI"/>
                </a:rPr>
                <a:t>3</a:t>
              </a:r>
              <a:endParaRPr lang="en-GB" sz="8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52" name="Rounded Rectangle 251">
              <a:extLst>
                <a:ext uri="{FF2B5EF4-FFF2-40B4-BE49-F238E27FC236}">
                  <a16:creationId xmlns:a16="http://schemas.microsoft.com/office/drawing/2014/main" id="{DBEFB389-A22A-FA4F-11BB-CC208342B8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00029" y="6082941"/>
              <a:ext cx="300791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FFFFFF"/>
                  </a:solidFill>
                  <a:latin typeface="Segoe UI"/>
                </a:rPr>
                <a:t>M3</a:t>
              </a:r>
              <a:endParaRPr lang="en-GB" sz="800" b="1" dirty="0">
                <a:solidFill>
                  <a:srgbClr val="FFFFFF"/>
                </a:solidFill>
                <a:latin typeface="Segoe UI"/>
              </a:endParaRPr>
            </a:p>
          </p:txBody>
        </p:sp>
        <p:sp>
          <p:nvSpPr>
            <p:cNvPr id="253" name="Rounded Rectangle 252">
              <a:extLst>
                <a:ext uri="{FF2B5EF4-FFF2-40B4-BE49-F238E27FC236}">
                  <a16:creationId xmlns:a16="http://schemas.microsoft.com/office/drawing/2014/main" id="{A54173AC-33F0-6F98-71DB-82D967A7E0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55207" y="5076361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chemeClr val="bg1"/>
                  </a:solidFill>
                  <a:latin typeface="Segoe UI"/>
                </a:rPr>
                <a:t>4</a:t>
              </a:r>
              <a:endParaRPr lang="en-GB" sz="800" b="1" dirty="0">
                <a:solidFill>
                  <a:schemeClr val="bg1"/>
                </a:solidFill>
                <a:latin typeface="Segoe UI"/>
              </a:endParaRPr>
            </a:p>
          </p:txBody>
        </p:sp>
        <p:sp>
          <p:nvSpPr>
            <p:cNvPr id="255" name="Rounded Rectangle 254">
              <a:extLst>
                <a:ext uri="{FF2B5EF4-FFF2-40B4-BE49-F238E27FC236}">
                  <a16:creationId xmlns:a16="http://schemas.microsoft.com/office/drawing/2014/main" id="{CB9E0007-4777-A198-0277-BCF2C6ED95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55207" y="5324445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chemeClr val="bg1"/>
                  </a:solidFill>
                  <a:latin typeface="Segoe UI"/>
                </a:rPr>
                <a:t>1</a:t>
              </a:r>
              <a:endParaRPr lang="en-GB" sz="800" b="1" dirty="0">
                <a:solidFill>
                  <a:schemeClr val="bg1"/>
                </a:solidFill>
                <a:latin typeface="Segoe UI"/>
              </a:endParaRPr>
            </a:p>
          </p:txBody>
        </p:sp>
        <p:sp>
          <p:nvSpPr>
            <p:cNvPr id="256" name="Rounded Rectangle 255">
              <a:extLst>
                <a:ext uri="{FF2B5EF4-FFF2-40B4-BE49-F238E27FC236}">
                  <a16:creationId xmlns:a16="http://schemas.microsoft.com/office/drawing/2014/main" id="{09EE3E77-D0D7-0B92-4D8B-56134E5A6E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55207" y="5577014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chemeClr val="bg1"/>
                  </a:solidFill>
                  <a:latin typeface="Segoe UI"/>
                </a:rPr>
                <a:t>3</a:t>
              </a:r>
              <a:endParaRPr lang="en-GB" sz="800" b="1" dirty="0">
                <a:solidFill>
                  <a:schemeClr val="bg1"/>
                </a:solidFill>
                <a:latin typeface="Segoe UI"/>
              </a:endParaRPr>
            </a:p>
          </p:txBody>
        </p:sp>
        <p:sp>
          <p:nvSpPr>
            <p:cNvPr id="257" name="Rounded Rectangle 256">
              <a:extLst>
                <a:ext uri="{FF2B5EF4-FFF2-40B4-BE49-F238E27FC236}">
                  <a16:creationId xmlns:a16="http://schemas.microsoft.com/office/drawing/2014/main" id="{7FB43940-12F2-53D8-E912-BFBA3C4751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55003" y="5829583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chemeClr val="bg1"/>
                  </a:solidFill>
                  <a:latin typeface="Segoe UI"/>
                </a:rPr>
                <a:t>2</a:t>
              </a:r>
              <a:endParaRPr lang="en-GB" sz="800" b="1" dirty="0">
                <a:solidFill>
                  <a:schemeClr val="bg1"/>
                </a:solidFill>
                <a:latin typeface="Segoe UI"/>
              </a:endParaRPr>
            </a:p>
          </p:txBody>
        </p:sp>
        <p:sp>
          <p:nvSpPr>
            <p:cNvPr id="275" name="Rounded Rectangle 274">
              <a:extLst>
                <a:ext uri="{FF2B5EF4-FFF2-40B4-BE49-F238E27FC236}">
                  <a16:creationId xmlns:a16="http://schemas.microsoft.com/office/drawing/2014/main" id="{ABE40C81-CFBD-03D5-1AE2-14F4A3C880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69276" y="6082941"/>
              <a:ext cx="300791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/>
                </a:rPr>
                <a:t>M4</a:t>
              </a:r>
              <a:endPara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76" name="Rounded Rectangle 275">
              <a:extLst>
                <a:ext uri="{FF2B5EF4-FFF2-40B4-BE49-F238E27FC236}">
                  <a16:creationId xmlns:a16="http://schemas.microsoft.com/office/drawing/2014/main" id="{82632289-82D0-20A1-8668-E003156ACF6A}"/>
                </a:ext>
              </a:extLst>
            </p:cNvPr>
            <p:cNvSpPr/>
            <p:nvPr/>
          </p:nvSpPr>
          <p:spPr>
            <a:xfrm>
              <a:off x="9009926" y="5076360"/>
              <a:ext cx="252000" cy="1222581"/>
            </a:xfrm>
            <a:prstGeom prst="roundRect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</a:rPr>
                <a:t>RACKS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77" name="Rounded Rectangle 276">
              <a:extLst>
                <a:ext uri="{FF2B5EF4-FFF2-40B4-BE49-F238E27FC236}">
                  <a16:creationId xmlns:a16="http://schemas.microsoft.com/office/drawing/2014/main" id="{6F6DA359-FE5C-8D87-9BC3-6A1011A78A61}"/>
                </a:ext>
              </a:extLst>
            </p:cNvPr>
            <p:cNvSpPr/>
            <p:nvPr/>
          </p:nvSpPr>
          <p:spPr>
            <a:xfrm>
              <a:off x="8967587" y="4893719"/>
              <a:ext cx="1440000" cy="1440000"/>
            </a:xfrm>
            <a:prstGeom prst="roundRect">
              <a:avLst>
                <a:gd name="adj" fmla="val 603"/>
              </a:avLst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78" name="Rounded Rectangle 277">
              <a:extLst>
                <a:ext uri="{FF2B5EF4-FFF2-40B4-BE49-F238E27FC236}">
                  <a16:creationId xmlns:a16="http://schemas.microsoft.com/office/drawing/2014/main" id="{7637001B-136B-7AF6-D267-A4D2C4DCA2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01060" y="5076361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 dirty="0">
                  <a:solidFill>
                    <a:schemeClr val="bg1"/>
                  </a:solidFill>
                  <a:latin typeface="Segoe UI"/>
                </a:rPr>
                <a:t>1</a:t>
              </a:r>
            </a:p>
          </p:txBody>
        </p:sp>
        <p:sp>
          <p:nvSpPr>
            <p:cNvPr id="279" name="Rounded Rectangle 278">
              <a:extLst>
                <a:ext uri="{FF2B5EF4-FFF2-40B4-BE49-F238E27FC236}">
                  <a16:creationId xmlns:a16="http://schemas.microsoft.com/office/drawing/2014/main" id="{B978D445-BB7F-1384-DE34-EBA6A959359E}"/>
                </a:ext>
              </a:extLst>
            </p:cNvPr>
            <p:cNvSpPr/>
            <p:nvPr/>
          </p:nvSpPr>
          <p:spPr>
            <a:xfrm>
              <a:off x="10111166" y="5076360"/>
              <a:ext cx="252000" cy="1222581"/>
            </a:xfrm>
            <a:prstGeom prst="roundRect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</a:rPr>
                <a:t>RACKS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80" name="Rounded Rectangle 279">
              <a:extLst>
                <a:ext uri="{FF2B5EF4-FFF2-40B4-BE49-F238E27FC236}">
                  <a16:creationId xmlns:a16="http://schemas.microsoft.com/office/drawing/2014/main" id="{7C5510E7-8104-B18C-031B-92E8F4432A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01060" y="5324445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 dirty="0">
                  <a:solidFill>
                    <a:schemeClr val="bg1"/>
                  </a:solidFill>
                  <a:latin typeface="Segoe UI"/>
                </a:rPr>
                <a:t>4</a:t>
              </a:r>
            </a:p>
          </p:txBody>
        </p:sp>
        <p:sp>
          <p:nvSpPr>
            <p:cNvPr id="281" name="Rounded Rectangle 280">
              <a:extLst>
                <a:ext uri="{FF2B5EF4-FFF2-40B4-BE49-F238E27FC236}">
                  <a16:creationId xmlns:a16="http://schemas.microsoft.com/office/drawing/2014/main" id="{1AB89FF1-5E2E-B92D-CD16-0458573664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01060" y="5577014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chemeClr val="bg1"/>
                  </a:solidFill>
                  <a:latin typeface="Segoe UI"/>
                </a:rPr>
                <a:t>2</a:t>
              </a:r>
              <a:endParaRPr lang="en-GB" sz="800" b="1" dirty="0">
                <a:solidFill>
                  <a:schemeClr val="bg1"/>
                </a:solidFill>
                <a:latin typeface="Segoe UI"/>
              </a:endParaRPr>
            </a:p>
          </p:txBody>
        </p:sp>
        <p:sp>
          <p:nvSpPr>
            <p:cNvPr id="282" name="Rounded Rectangle 281">
              <a:extLst>
                <a:ext uri="{FF2B5EF4-FFF2-40B4-BE49-F238E27FC236}">
                  <a16:creationId xmlns:a16="http://schemas.microsoft.com/office/drawing/2014/main" id="{CC77A49C-24A9-15CB-58E1-EB0A79D0D8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00856" y="5829583"/>
              <a:ext cx="216000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 dirty="0">
                  <a:solidFill>
                    <a:schemeClr val="bg1"/>
                  </a:solidFill>
                  <a:latin typeface="Segoe UI"/>
                </a:rPr>
                <a:t>3</a:t>
              </a:r>
            </a:p>
          </p:txBody>
        </p:sp>
        <p:sp>
          <p:nvSpPr>
            <p:cNvPr id="283" name="Rounded Rectangle 282">
              <a:extLst>
                <a:ext uri="{FF2B5EF4-FFF2-40B4-BE49-F238E27FC236}">
                  <a16:creationId xmlns:a16="http://schemas.microsoft.com/office/drawing/2014/main" id="{20C56771-191A-273F-7476-3440931F5F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00854" y="6082941"/>
              <a:ext cx="300791" cy="216000"/>
            </a:xfrm>
            <a:prstGeom prst="roundRect">
              <a:avLst/>
            </a:prstGeom>
            <a:solidFill>
              <a:srgbClr val="00B050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b="1" dirty="0">
                  <a:solidFill>
                    <a:schemeClr val="bg1"/>
                  </a:solidFill>
                  <a:latin typeface="Segoe UI"/>
                </a:rPr>
                <a:t>M5</a:t>
              </a:r>
            </a:p>
          </p:txBody>
        </p:sp>
        <p:sp>
          <p:nvSpPr>
            <p:cNvPr id="284" name="Rounded Rectangle 283">
              <a:extLst>
                <a:ext uri="{FF2B5EF4-FFF2-40B4-BE49-F238E27FC236}">
                  <a16:creationId xmlns:a16="http://schemas.microsoft.com/office/drawing/2014/main" id="{00090E7E-3C53-A2CA-CEA9-B5C7857ACA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56032" y="5076361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666666"/>
                  </a:solidFill>
                  <a:latin typeface="Segoe UI"/>
                </a:rPr>
                <a:t>4</a:t>
              </a:r>
              <a:endParaRPr lang="en-GB" sz="800" b="1" dirty="0">
                <a:solidFill>
                  <a:srgbClr val="666666"/>
                </a:solidFill>
                <a:latin typeface="Segoe UI"/>
              </a:endParaRPr>
            </a:p>
          </p:txBody>
        </p:sp>
        <p:sp>
          <p:nvSpPr>
            <p:cNvPr id="285" name="Rounded Rectangle 284">
              <a:extLst>
                <a:ext uri="{FF2B5EF4-FFF2-40B4-BE49-F238E27FC236}">
                  <a16:creationId xmlns:a16="http://schemas.microsoft.com/office/drawing/2014/main" id="{CF9F664D-BF76-496A-82F9-517AB42A7B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56032" y="5324445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666666"/>
                  </a:solidFill>
                  <a:latin typeface="Segoe UI"/>
                </a:rPr>
                <a:t>1</a:t>
              </a:r>
              <a:endParaRPr lang="en-GB" sz="800" b="1" dirty="0">
                <a:solidFill>
                  <a:srgbClr val="666666"/>
                </a:solidFill>
                <a:latin typeface="Segoe UI"/>
              </a:endParaRPr>
            </a:p>
          </p:txBody>
        </p:sp>
        <p:sp>
          <p:nvSpPr>
            <p:cNvPr id="286" name="Rounded Rectangle 285">
              <a:extLst>
                <a:ext uri="{FF2B5EF4-FFF2-40B4-BE49-F238E27FC236}">
                  <a16:creationId xmlns:a16="http://schemas.microsoft.com/office/drawing/2014/main" id="{245651CF-4F7E-8A3B-9F19-6FF98A714E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56032" y="5577014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666666"/>
                  </a:solidFill>
                  <a:latin typeface="Segoe UI"/>
                </a:rPr>
                <a:t>3</a:t>
              </a:r>
              <a:endParaRPr lang="en-GB" sz="800" b="1" dirty="0">
                <a:solidFill>
                  <a:srgbClr val="666666"/>
                </a:solidFill>
                <a:latin typeface="Segoe UI"/>
              </a:endParaRPr>
            </a:p>
          </p:txBody>
        </p:sp>
        <p:sp>
          <p:nvSpPr>
            <p:cNvPr id="287" name="Rounded Rectangle 286">
              <a:extLst>
                <a:ext uri="{FF2B5EF4-FFF2-40B4-BE49-F238E27FC236}">
                  <a16:creationId xmlns:a16="http://schemas.microsoft.com/office/drawing/2014/main" id="{61D27789-192C-9937-E131-1FA0B44DAD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55828" y="5829583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666666"/>
                  </a:solidFill>
                  <a:latin typeface="Segoe UI"/>
                </a:rPr>
                <a:t>2</a:t>
              </a:r>
              <a:endParaRPr lang="en-GB" sz="800" b="1" dirty="0">
                <a:solidFill>
                  <a:srgbClr val="666666"/>
                </a:solidFill>
                <a:latin typeface="Segoe UI"/>
              </a:endParaRPr>
            </a:p>
          </p:txBody>
        </p:sp>
        <p:sp>
          <p:nvSpPr>
            <p:cNvPr id="288" name="Rounded Rectangle 287">
              <a:extLst>
                <a:ext uri="{FF2B5EF4-FFF2-40B4-BE49-F238E27FC236}">
                  <a16:creationId xmlns:a16="http://schemas.microsoft.com/office/drawing/2014/main" id="{502EC760-0A95-E50C-1A29-071CBFC08C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70101" y="6082941"/>
              <a:ext cx="300791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Segoe UI"/>
                </a:rPr>
                <a:t>M6</a:t>
              </a:r>
              <a:endPara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89" name="Rounded Rectangle 288">
              <a:extLst>
                <a:ext uri="{FF2B5EF4-FFF2-40B4-BE49-F238E27FC236}">
                  <a16:creationId xmlns:a16="http://schemas.microsoft.com/office/drawing/2014/main" id="{15F777C9-31E1-110B-FB2F-79909CF84888}"/>
                </a:ext>
              </a:extLst>
            </p:cNvPr>
            <p:cNvSpPr/>
            <p:nvPr/>
          </p:nvSpPr>
          <p:spPr>
            <a:xfrm>
              <a:off x="10506048" y="5076360"/>
              <a:ext cx="252000" cy="1222581"/>
            </a:xfrm>
            <a:prstGeom prst="roundRect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</a:rPr>
                <a:t>RACKS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90" name="Rounded Rectangle 289">
              <a:extLst>
                <a:ext uri="{FF2B5EF4-FFF2-40B4-BE49-F238E27FC236}">
                  <a16:creationId xmlns:a16="http://schemas.microsoft.com/office/drawing/2014/main" id="{DF4CD919-9CC9-DC7D-46E7-1E635FF4CBA4}"/>
                </a:ext>
              </a:extLst>
            </p:cNvPr>
            <p:cNvSpPr/>
            <p:nvPr/>
          </p:nvSpPr>
          <p:spPr>
            <a:xfrm>
              <a:off x="10463709" y="4893719"/>
              <a:ext cx="1440000" cy="1440000"/>
            </a:xfrm>
            <a:prstGeom prst="roundRect">
              <a:avLst>
                <a:gd name="adj" fmla="val 603"/>
              </a:avLst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91" name="Rounded Rectangle 290">
              <a:extLst>
                <a:ext uri="{FF2B5EF4-FFF2-40B4-BE49-F238E27FC236}">
                  <a16:creationId xmlns:a16="http://schemas.microsoft.com/office/drawing/2014/main" id="{57FB8892-CAA9-312D-D683-52A75E07D1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97182" y="5076361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666666"/>
                  </a:solidFill>
                  <a:latin typeface="Segoe UI"/>
                </a:rPr>
                <a:t>1</a:t>
              </a:r>
              <a:endParaRPr lang="en-GB" sz="800" b="1" dirty="0">
                <a:solidFill>
                  <a:srgbClr val="666666"/>
                </a:solidFill>
                <a:latin typeface="Segoe UI"/>
              </a:endParaRPr>
            </a:p>
          </p:txBody>
        </p:sp>
        <p:sp>
          <p:nvSpPr>
            <p:cNvPr id="292" name="Rounded Rectangle 291">
              <a:extLst>
                <a:ext uri="{FF2B5EF4-FFF2-40B4-BE49-F238E27FC236}">
                  <a16:creationId xmlns:a16="http://schemas.microsoft.com/office/drawing/2014/main" id="{B22DA5E1-FC10-97E6-70CD-F7617924D7F6}"/>
                </a:ext>
              </a:extLst>
            </p:cNvPr>
            <p:cNvSpPr/>
            <p:nvPr/>
          </p:nvSpPr>
          <p:spPr>
            <a:xfrm>
              <a:off x="11607288" y="5076360"/>
              <a:ext cx="252000" cy="1222581"/>
            </a:xfrm>
            <a:prstGeom prst="roundRect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</a:rPr>
                <a:t>RACKS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93" name="Rounded Rectangle 292">
              <a:extLst>
                <a:ext uri="{FF2B5EF4-FFF2-40B4-BE49-F238E27FC236}">
                  <a16:creationId xmlns:a16="http://schemas.microsoft.com/office/drawing/2014/main" id="{BF376CFD-9BF3-637B-3C90-6CD7DE569E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97182" y="5324445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666666"/>
                  </a:solidFill>
                  <a:latin typeface="Segoe UI"/>
                </a:rPr>
                <a:t>4</a:t>
              </a:r>
              <a:endParaRPr lang="en-GB" sz="800" b="1" dirty="0">
                <a:solidFill>
                  <a:srgbClr val="666666"/>
                </a:solidFill>
                <a:latin typeface="Segoe UI"/>
              </a:endParaRPr>
            </a:p>
          </p:txBody>
        </p:sp>
        <p:sp>
          <p:nvSpPr>
            <p:cNvPr id="294" name="Rounded Rectangle 293">
              <a:extLst>
                <a:ext uri="{FF2B5EF4-FFF2-40B4-BE49-F238E27FC236}">
                  <a16:creationId xmlns:a16="http://schemas.microsoft.com/office/drawing/2014/main" id="{F16972DD-73A9-BAB0-8004-970F8BC582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97182" y="5577014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666666"/>
                  </a:solidFill>
                  <a:latin typeface="Segoe UI"/>
                </a:rPr>
                <a:t>2</a:t>
              </a:r>
              <a:endParaRPr lang="en-GB" sz="800" b="1" dirty="0">
                <a:solidFill>
                  <a:srgbClr val="666666"/>
                </a:solidFill>
                <a:latin typeface="Segoe UI"/>
              </a:endParaRPr>
            </a:p>
          </p:txBody>
        </p:sp>
        <p:sp>
          <p:nvSpPr>
            <p:cNvPr id="295" name="Rounded Rectangle 294">
              <a:extLst>
                <a:ext uri="{FF2B5EF4-FFF2-40B4-BE49-F238E27FC236}">
                  <a16:creationId xmlns:a16="http://schemas.microsoft.com/office/drawing/2014/main" id="{7ED032B8-1CA5-BE27-AB77-4E0F68DFD9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96978" y="5829583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666666"/>
                  </a:solidFill>
                  <a:latin typeface="Segoe UI"/>
                </a:rPr>
                <a:t>3</a:t>
              </a:r>
              <a:endParaRPr lang="en-GB" sz="800" b="1" dirty="0">
                <a:solidFill>
                  <a:srgbClr val="666666"/>
                </a:solidFill>
                <a:latin typeface="Segoe UI"/>
              </a:endParaRPr>
            </a:p>
          </p:txBody>
        </p:sp>
        <p:sp>
          <p:nvSpPr>
            <p:cNvPr id="296" name="Rounded Rectangle 295">
              <a:extLst>
                <a:ext uri="{FF2B5EF4-FFF2-40B4-BE49-F238E27FC236}">
                  <a16:creationId xmlns:a16="http://schemas.microsoft.com/office/drawing/2014/main" id="{3D75321A-DCB3-A850-CDAE-AF3DE65683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96976" y="6082941"/>
              <a:ext cx="300791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Segoe UI"/>
                </a:rPr>
                <a:t>M7</a:t>
              </a:r>
              <a:endPara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297" name="Rounded Rectangle 296">
              <a:extLst>
                <a:ext uri="{FF2B5EF4-FFF2-40B4-BE49-F238E27FC236}">
                  <a16:creationId xmlns:a16="http://schemas.microsoft.com/office/drawing/2014/main" id="{6096B4BA-D4A3-1FC0-B1C7-89F699D357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52154" y="5076361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666666"/>
                  </a:solidFill>
                  <a:latin typeface="Segoe UI"/>
                </a:rPr>
                <a:t>4</a:t>
              </a:r>
              <a:endParaRPr lang="en-GB" sz="800" b="1" dirty="0">
                <a:solidFill>
                  <a:srgbClr val="666666"/>
                </a:solidFill>
                <a:latin typeface="Segoe UI"/>
              </a:endParaRPr>
            </a:p>
          </p:txBody>
        </p:sp>
        <p:sp>
          <p:nvSpPr>
            <p:cNvPr id="298" name="Rounded Rectangle 297">
              <a:extLst>
                <a:ext uri="{FF2B5EF4-FFF2-40B4-BE49-F238E27FC236}">
                  <a16:creationId xmlns:a16="http://schemas.microsoft.com/office/drawing/2014/main" id="{1B99AF45-D467-E98F-4758-4202F37397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52154" y="5324445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666666"/>
                  </a:solidFill>
                  <a:latin typeface="Segoe UI"/>
                </a:rPr>
                <a:t>1</a:t>
              </a:r>
              <a:endParaRPr lang="en-GB" sz="800" b="1" dirty="0">
                <a:solidFill>
                  <a:srgbClr val="666666"/>
                </a:solidFill>
                <a:latin typeface="Segoe UI"/>
              </a:endParaRPr>
            </a:p>
          </p:txBody>
        </p:sp>
        <p:sp>
          <p:nvSpPr>
            <p:cNvPr id="299" name="Rounded Rectangle 298">
              <a:extLst>
                <a:ext uri="{FF2B5EF4-FFF2-40B4-BE49-F238E27FC236}">
                  <a16:creationId xmlns:a16="http://schemas.microsoft.com/office/drawing/2014/main" id="{F52898C9-9A5E-D6C6-A57C-8FAB7EB19A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52154" y="5577014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>
                  <a:solidFill>
                    <a:srgbClr val="666666"/>
                  </a:solidFill>
                  <a:latin typeface="Segoe UI"/>
                </a:rPr>
                <a:t>3</a:t>
              </a:r>
              <a:endParaRPr lang="en-GB" sz="800" b="1" dirty="0">
                <a:solidFill>
                  <a:srgbClr val="666666"/>
                </a:solidFill>
                <a:latin typeface="Segoe UI"/>
              </a:endParaRPr>
            </a:p>
          </p:txBody>
        </p:sp>
        <p:sp>
          <p:nvSpPr>
            <p:cNvPr id="300" name="Rounded Rectangle 299">
              <a:extLst>
                <a:ext uri="{FF2B5EF4-FFF2-40B4-BE49-F238E27FC236}">
                  <a16:creationId xmlns:a16="http://schemas.microsoft.com/office/drawing/2014/main" id="{848F85AE-887C-CCC5-C7C4-8211362FF2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51950" y="5829583"/>
              <a:ext cx="216000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800" b="1" dirty="0">
                  <a:solidFill>
                    <a:srgbClr val="666666"/>
                  </a:solidFill>
                  <a:latin typeface="Segoe UI"/>
                </a:rPr>
                <a:t>2</a:t>
              </a:r>
            </a:p>
          </p:txBody>
        </p:sp>
        <p:sp>
          <p:nvSpPr>
            <p:cNvPr id="301" name="Rounded Rectangle 300">
              <a:extLst>
                <a:ext uri="{FF2B5EF4-FFF2-40B4-BE49-F238E27FC236}">
                  <a16:creationId xmlns:a16="http://schemas.microsoft.com/office/drawing/2014/main" id="{7C86BE1F-969D-2048-80C6-F6DD11A968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266223" y="6082941"/>
              <a:ext cx="300791" cy="216000"/>
            </a:xfrm>
            <a:prstGeom prst="round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Segoe UI"/>
                </a:rPr>
                <a:t>M8</a:t>
              </a:r>
              <a:endPara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endParaRPr>
            </a:p>
          </p:txBody>
        </p:sp>
      </p:grpSp>
      <p:sp>
        <p:nvSpPr>
          <p:cNvPr id="302" name="Rounded Rectangle 301">
            <a:extLst>
              <a:ext uri="{FF2B5EF4-FFF2-40B4-BE49-F238E27FC236}">
                <a16:creationId xmlns:a16="http://schemas.microsoft.com/office/drawing/2014/main" id="{389E697D-4307-D934-ED5F-4ED35D33BCDA}"/>
              </a:ext>
            </a:extLst>
          </p:cNvPr>
          <p:cNvSpPr/>
          <p:nvPr/>
        </p:nvSpPr>
        <p:spPr>
          <a:xfrm>
            <a:off x="9012674" y="5077223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303" name="Rounded Rectangle 302">
            <a:extLst>
              <a:ext uri="{FF2B5EF4-FFF2-40B4-BE49-F238E27FC236}">
                <a16:creationId xmlns:a16="http://schemas.microsoft.com/office/drawing/2014/main" id="{347ECA4D-FEC2-0952-FD0A-37A8871E7B12}"/>
              </a:ext>
            </a:extLst>
          </p:cNvPr>
          <p:cNvSpPr/>
          <p:nvPr/>
        </p:nvSpPr>
        <p:spPr>
          <a:xfrm>
            <a:off x="8970335" y="4894582"/>
            <a:ext cx="1440000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304" name="Rounded Rectangle 303">
            <a:extLst>
              <a:ext uri="{FF2B5EF4-FFF2-40B4-BE49-F238E27FC236}">
                <a16:creationId xmlns:a16="http://schemas.microsoft.com/office/drawing/2014/main" id="{85662AA1-CB1D-CF95-F643-646DB3546125}"/>
              </a:ext>
            </a:extLst>
          </p:cNvPr>
          <p:cNvSpPr>
            <a:spLocks noChangeAspect="1"/>
          </p:cNvSpPr>
          <p:nvPr/>
        </p:nvSpPr>
        <p:spPr>
          <a:xfrm>
            <a:off x="9303808" y="5077224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1</a:t>
            </a:r>
          </a:p>
        </p:txBody>
      </p:sp>
      <p:sp>
        <p:nvSpPr>
          <p:cNvPr id="305" name="Rounded Rectangle 304">
            <a:extLst>
              <a:ext uri="{FF2B5EF4-FFF2-40B4-BE49-F238E27FC236}">
                <a16:creationId xmlns:a16="http://schemas.microsoft.com/office/drawing/2014/main" id="{74CF18DB-0966-75EB-DD22-E6D47D6FB506}"/>
              </a:ext>
            </a:extLst>
          </p:cNvPr>
          <p:cNvSpPr/>
          <p:nvPr/>
        </p:nvSpPr>
        <p:spPr>
          <a:xfrm>
            <a:off x="10113914" y="5077223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306" name="Rounded Rectangle 305">
            <a:extLst>
              <a:ext uri="{FF2B5EF4-FFF2-40B4-BE49-F238E27FC236}">
                <a16:creationId xmlns:a16="http://schemas.microsoft.com/office/drawing/2014/main" id="{A92E5487-FA89-B1D4-ECF3-C987F943CF33}"/>
              </a:ext>
            </a:extLst>
          </p:cNvPr>
          <p:cNvSpPr>
            <a:spLocks noChangeAspect="1"/>
          </p:cNvSpPr>
          <p:nvPr/>
        </p:nvSpPr>
        <p:spPr>
          <a:xfrm>
            <a:off x="9303808" y="5325308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4</a:t>
            </a:r>
          </a:p>
        </p:txBody>
      </p:sp>
      <p:sp>
        <p:nvSpPr>
          <p:cNvPr id="307" name="Rounded Rectangle 306">
            <a:extLst>
              <a:ext uri="{FF2B5EF4-FFF2-40B4-BE49-F238E27FC236}">
                <a16:creationId xmlns:a16="http://schemas.microsoft.com/office/drawing/2014/main" id="{CC842082-2745-6037-20E0-CE65A94F2B23}"/>
              </a:ext>
            </a:extLst>
          </p:cNvPr>
          <p:cNvSpPr>
            <a:spLocks noChangeAspect="1"/>
          </p:cNvSpPr>
          <p:nvPr/>
        </p:nvSpPr>
        <p:spPr>
          <a:xfrm>
            <a:off x="9303808" y="5577877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2</a:t>
            </a:r>
          </a:p>
        </p:txBody>
      </p:sp>
      <p:sp>
        <p:nvSpPr>
          <p:cNvPr id="308" name="Rounded Rectangle 307">
            <a:extLst>
              <a:ext uri="{FF2B5EF4-FFF2-40B4-BE49-F238E27FC236}">
                <a16:creationId xmlns:a16="http://schemas.microsoft.com/office/drawing/2014/main" id="{9CF88399-8FEB-583A-D74C-558A72D93231}"/>
              </a:ext>
            </a:extLst>
          </p:cNvPr>
          <p:cNvSpPr>
            <a:spLocks noChangeAspect="1"/>
          </p:cNvSpPr>
          <p:nvPr/>
        </p:nvSpPr>
        <p:spPr>
          <a:xfrm>
            <a:off x="9303604" y="5830446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3</a:t>
            </a:r>
          </a:p>
        </p:txBody>
      </p:sp>
      <p:sp>
        <p:nvSpPr>
          <p:cNvPr id="309" name="Rounded Rectangle 308">
            <a:extLst>
              <a:ext uri="{FF2B5EF4-FFF2-40B4-BE49-F238E27FC236}">
                <a16:creationId xmlns:a16="http://schemas.microsoft.com/office/drawing/2014/main" id="{4736EE62-37A3-D1D9-9695-A9B6FDF8A4E5}"/>
              </a:ext>
            </a:extLst>
          </p:cNvPr>
          <p:cNvSpPr>
            <a:spLocks noChangeAspect="1"/>
          </p:cNvSpPr>
          <p:nvPr/>
        </p:nvSpPr>
        <p:spPr>
          <a:xfrm>
            <a:off x="9303602" y="6083804"/>
            <a:ext cx="300791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M9</a:t>
            </a:r>
          </a:p>
        </p:txBody>
      </p:sp>
      <p:cxnSp>
        <p:nvCxnSpPr>
          <p:cNvPr id="310" name="Straight Arrow Connector 309">
            <a:extLst>
              <a:ext uri="{FF2B5EF4-FFF2-40B4-BE49-F238E27FC236}">
                <a16:creationId xmlns:a16="http://schemas.microsoft.com/office/drawing/2014/main" id="{3C5692E7-B588-C411-D78B-39B90A69BFEF}"/>
              </a:ext>
            </a:extLst>
          </p:cNvPr>
          <p:cNvCxnSpPr>
            <a:cxnSpLocks/>
          </p:cNvCxnSpPr>
          <p:nvPr/>
        </p:nvCxnSpPr>
        <p:spPr>
          <a:xfrm>
            <a:off x="10629166" y="6502724"/>
            <a:ext cx="635791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Arrow Connector 310">
            <a:extLst>
              <a:ext uri="{FF2B5EF4-FFF2-40B4-BE49-F238E27FC236}">
                <a16:creationId xmlns:a16="http://schemas.microsoft.com/office/drawing/2014/main" id="{1926B0E4-8D6D-D195-D25F-69957891FA6D}"/>
              </a:ext>
            </a:extLst>
          </p:cNvPr>
          <p:cNvCxnSpPr>
            <a:cxnSpLocks/>
          </p:cNvCxnSpPr>
          <p:nvPr/>
        </p:nvCxnSpPr>
        <p:spPr>
          <a:xfrm flipH="1">
            <a:off x="6767430" y="6495253"/>
            <a:ext cx="1035094" cy="7471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Content Placeholder 3">
            <a:extLst>
              <a:ext uri="{FF2B5EF4-FFF2-40B4-BE49-F238E27FC236}">
                <a16:creationId xmlns:a16="http://schemas.microsoft.com/office/drawing/2014/main" id="{04B42B30-EA9E-EB2C-B0B9-CCD22BAEFB64}"/>
              </a:ext>
            </a:extLst>
          </p:cNvPr>
          <p:cNvSpPr txBox="1">
            <a:spLocks/>
          </p:cNvSpPr>
          <p:nvPr/>
        </p:nvSpPr>
        <p:spPr>
          <a:xfrm rot="16200000">
            <a:off x="2022626" y="5432855"/>
            <a:ext cx="1440000" cy="366811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SE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</a:rPr>
              <a:t>HB</a:t>
            </a:r>
          </a:p>
        </p:txBody>
      </p:sp>
      <p:sp>
        <p:nvSpPr>
          <p:cNvPr id="313" name="Content Placeholder 3">
            <a:extLst>
              <a:ext uri="{FF2B5EF4-FFF2-40B4-BE49-F238E27FC236}">
                <a16:creationId xmlns:a16="http://schemas.microsoft.com/office/drawing/2014/main" id="{9D7A3F58-BF31-8F7D-891C-73C8886E83A6}"/>
              </a:ext>
            </a:extLst>
          </p:cNvPr>
          <p:cNvSpPr txBox="1">
            <a:spLocks/>
          </p:cNvSpPr>
          <p:nvPr/>
        </p:nvSpPr>
        <p:spPr>
          <a:xfrm>
            <a:off x="3500405" y="6329535"/>
            <a:ext cx="2083724" cy="331436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58775" indent="-215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1600" marR="0" lvl="0" indent="-10160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Tx/>
              <a:buFont typeface="Segoe UI" panose="020B0502040204020203" pitchFamily="34" charset="0"/>
              <a:buChar char=" 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2024 2 MW Capable</a:t>
            </a:r>
          </a:p>
        </p:txBody>
      </p:sp>
      <p:cxnSp>
        <p:nvCxnSpPr>
          <p:cNvPr id="314" name="Straight Arrow Connector 313">
            <a:extLst>
              <a:ext uri="{FF2B5EF4-FFF2-40B4-BE49-F238E27FC236}">
                <a16:creationId xmlns:a16="http://schemas.microsoft.com/office/drawing/2014/main" id="{7E7827A6-6A06-1529-CE8A-77950A26C8B3}"/>
              </a:ext>
            </a:extLst>
          </p:cNvPr>
          <p:cNvCxnSpPr>
            <a:cxnSpLocks/>
            <a:stCxn id="313" idx="1"/>
          </p:cNvCxnSpPr>
          <p:nvPr/>
        </p:nvCxnSpPr>
        <p:spPr>
          <a:xfrm flipH="1">
            <a:off x="2977289" y="6495253"/>
            <a:ext cx="523116" cy="3784"/>
          </a:xfrm>
          <a:prstGeom prst="straightConnector1">
            <a:avLst/>
          </a:prstGeom>
          <a:ln w="412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Arrow Connector 314">
            <a:extLst>
              <a:ext uri="{FF2B5EF4-FFF2-40B4-BE49-F238E27FC236}">
                <a16:creationId xmlns:a16="http://schemas.microsoft.com/office/drawing/2014/main" id="{6D2008C8-9D56-CDD5-137A-9AB7C8F8671B}"/>
              </a:ext>
            </a:extLst>
          </p:cNvPr>
          <p:cNvCxnSpPr>
            <a:cxnSpLocks/>
          </p:cNvCxnSpPr>
          <p:nvPr/>
        </p:nvCxnSpPr>
        <p:spPr>
          <a:xfrm>
            <a:off x="5973135" y="6495253"/>
            <a:ext cx="663215" cy="0"/>
          </a:xfrm>
          <a:prstGeom prst="straightConnector1">
            <a:avLst/>
          </a:prstGeom>
          <a:ln w="412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Rounded Rectangle 315">
            <a:extLst>
              <a:ext uri="{FF2B5EF4-FFF2-40B4-BE49-F238E27FC236}">
                <a16:creationId xmlns:a16="http://schemas.microsoft.com/office/drawing/2014/main" id="{C88E2979-5312-E114-60DF-63195C90E399}"/>
              </a:ext>
            </a:extLst>
          </p:cNvPr>
          <p:cNvSpPr>
            <a:spLocks/>
          </p:cNvSpPr>
          <p:nvPr/>
        </p:nvSpPr>
        <p:spPr>
          <a:xfrm>
            <a:off x="2999746" y="4902552"/>
            <a:ext cx="1411486" cy="13545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700" b="1">
                <a:solidFill>
                  <a:srgbClr val="666666"/>
                </a:solidFill>
                <a:latin typeface="Segoe UI"/>
              </a:rPr>
              <a:t>HBL-010  Cell 200 </a:t>
            </a:r>
            <a:r>
              <a:rPr kumimoji="0" lang="en-GB" sz="700" b="1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– HBL-020</a:t>
            </a:r>
            <a:endParaRPr lang="en-GB" sz="7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317" name="Rounded Rectangle 316">
            <a:extLst>
              <a:ext uri="{FF2B5EF4-FFF2-40B4-BE49-F238E27FC236}">
                <a16:creationId xmlns:a16="http://schemas.microsoft.com/office/drawing/2014/main" id="{8F94087B-4AB5-0021-D050-9CC1861E893B}"/>
              </a:ext>
            </a:extLst>
          </p:cNvPr>
          <p:cNvSpPr>
            <a:spLocks/>
          </p:cNvSpPr>
          <p:nvPr/>
        </p:nvSpPr>
        <p:spPr>
          <a:xfrm>
            <a:off x="4494584" y="4906767"/>
            <a:ext cx="1411486" cy="13545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700" b="1" dirty="0">
                <a:solidFill>
                  <a:srgbClr val="666666"/>
                </a:solidFill>
                <a:latin typeface="Segoe UI"/>
              </a:rPr>
              <a:t>HBL-030  Cell 210 </a:t>
            </a: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– HBL-040</a:t>
            </a:r>
            <a:endParaRPr lang="en-GB" sz="7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318" name="Rounded Rectangle 317">
            <a:extLst>
              <a:ext uri="{FF2B5EF4-FFF2-40B4-BE49-F238E27FC236}">
                <a16:creationId xmlns:a16="http://schemas.microsoft.com/office/drawing/2014/main" id="{0320CEA1-8A63-3D09-B29C-A4C55491E0DA}"/>
              </a:ext>
            </a:extLst>
          </p:cNvPr>
          <p:cNvSpPr>
            <a:spLocks/>
          </p:cNvSpPr>
          <p:nvPr/>
        </p:nvSpPr>
        <p:spPr>
          <a:xfrm>
            <a:off x="5985948" y="4905264"/>
            <a:ext cx="1411486" cy="13545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700" b="1" dirty="0">
                <a:solidFill>
                  <a:srgbClr val="666666"/>
                </a:solidFill>
                <a:latin typeface="Segoe UI"/>
              </a:rPr>
              <a:t>HBL-050  Cell 220 </a:t>
            </a: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– HBL-060</a:t>
            </a:r>
            <a:endParaRPr lang="en-GB" sz="7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319" name="Rounded Rectangle 318">
            <a:extLst>
              <a:ext uri="{FF2B5EF4-FFF2-40B4-BE49-F238E27FC236}">
                <a16:creationId xmlns:a16="http://schemas.microsoft.com/office/drawing/2014/main" id="{377A7DC8-A32A-3BA5-6107-9A2E82AFD5F4}"/>
              </a:ext>
            </a:extLst>
          </p:cNvPr>
          <p:cNvSpPr>
            <a:spLocks/>
          </p:cNvSpPr>
          <p:nvPr/>
        </p:nvSpPr>
        <p:spPr>
          <a:xfrm>
            <a:off x="7478489" y="4897042"/>
            <a:ext cx="1411486" cy="13545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700" b="1" dirty="0">
                <a:solidFill>
                  <a:srgbClr val="666666"/>
                </a:solidFill>
                <a:latin typeface="Segoe UI"/>
              </a:rPr>
              <a:t>HBL-070  Cell 230 </a:t>
            </a: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– HBL-080</a:t>
            </a:r>
            <a:endParaRPr lang="en-GB" sz="7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384" name="Rounded Rectangle 383">
            <a:extLst>
              <a:ext uri="{FF2B5EF4-FFF2-40B4-BE49-F238E27FC236}">
                <a16:creationId xmlns:a16="http://schemas.microsoft.com/office/drawing/2014/main" id="{350091B6-3589-FD4A-42FF-A784C3072D95}"/>
              </a:ext>
            </a:extLst>
          </p:cNvPr>
          <p:cNvSpPr>
            <a:spLocks/>
          </p:cNvSpPr>
          <p:nvPr/>
        </p:nvSpPr>
        <p:spPr>
          <a:xfrm>
            <a:off x="8986640" y="4899710"/>
            <a:ext cx="1411486" cy="13545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700" b="1" dirty="0">
                <a:solidFill>
                  <a:srgbClr val="666666"/>
                </a:solidFill>
                <a:latin typeface="Segoe UI"/>
              </a:rPr>
              <a:t>HBL-090  Cell 240 </a:t>
            </a: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– HBL-100</a:t>
            </a:r>
            <a:endParaRPr lang="en-GB" sz="7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385" name="Rounded Rectangle 384">
            <a:extLst>
              <a:ext uri="{FF2B5EF4-FFF2-40B4-BE49-F238E27FC236}">
                <a16:creationId xmlns:a16="http://schemas.microsoft.com/office/drawing/2014/main" id="{2A9A3F39-04D9-50C5-A6CC-739AF29432A6}"/>
              </a:ext>
            </a:extLst>
          </p:cNvPr>
          <p:cNvSpPr/>
          <p:nvPr/>
        </p:nvSpPr>
        <p:spPr>
          <a:xfrm>
            <a:off x="10515624" y="5075960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386" name="Rounded Rectangle 385">
            <a:extLst>
              <a:ext uri="{FF2B5EF4-FFF2-40B4-BE49-F238E27FC236}">
                <a16:creationId xmlns:a16="http://schemas.microsoft.com/office/drawing/2014/main" id="{CC5C96A4-F85D-DAC2-2248-3B190D9D0353}"/>
              </a:ext>
            </a:extLst>
          </p:cNvPr>
          <p:cNvSpPr/>
          <p:nvPr/>
        </p:nvSpPr>
        <p:spPr>
          <a:xfrm>
            <a:off x="10473285" y="4893319"/>
            <a:ext cx="1440000" cy="1440000"/>
          </a:xfrm>
          <a:prstGeom prst="roundRect">
            <a:avLst>
              <a:gd name="adj" fmla="val 603"/>
            </a:avLst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387" name="Rounded Rectangle 386">
            <a:extLst>
              <a:ext uri="{FF2B5EF4-FFF2-40B4-BE49-F238E27FC236}">
                <a16:creationId xmlns:a16="http://schemas.microsoft.com/office/drawing/2014/main" id="{B21878BB-D313-DA76-19C3-FB2E9D55B8E2}"/>
              </a:ext>
            </a:extLst>
          </p:cNvPr>
          <p:cNvSpPr>
            <a:spLocks noChangeAspect="1"/>
          </p:cNvSpPr>
          <p:nvPr/>
        </p:nvSpPr>
        <p:spPr>
          <a:xfrm>
            <a:off x="10806758" y="5075961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1</a:t>
            </a:r>
          </a:p>
        </p:txBody>
      </p:sp>
      <p:sp>
        <p:nvSpPr>
          <p:cNvPr id="388" name="Rounded Rectangle 387">
            <a:extLst>
              <a:ext uri="{FF2B5EF4-FFF2-40B4-BE49-F238E27FC236}">
                <a16:creationId xmlns:a16="http://schemas.microsoft.com/office/drawing/2014/main" id="{43984953-7852-FCC8-98FD-B434923EAC2C}"/>
              </a:ext>
            </a:extLst>
          </p:cNvPr>
          <p:cNvSpPr/>
          <p:nvPr/>
        </p:nvSpPr>
        <p:spPr>
          <a:xfrm>
            <a:off x="11616864" y="5075960"/>
            <a:ext cx="252000" cy="1222581"/>
          </a:xfrm>
          <a:prstGeom prst="round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rPr>
              <a:t>RACKS</a:t>
            </a:r>
          </a:p>
        </p:txBody>
      </p:sp>
      <p:sp>
        <p:nvSpPr>
          <p:cNvPr id="389" name="Rounded Rectangle 388">
            <a:extLst>
              <a:ext uri="{FF2B5EF4-FFF2-40B4-BE49-F238E27FC236}">
                <a16:creationId xmlns:a16="http://schemas.microsoft.com/office/drawing/2014/main" id="{697FFAE5-4E1B-EAEF-4A91-5D607B7FE9C5}"/>
              </a:ext>
            </a:extLst>
          </p:cNvPr>
          <p:cNvSpPr>
            <a:spLocks noChangeAspect="1"/>
          </p:cNvSpPr>
          <p:nvPr/>
        </p:nvSpPr>
        <p:spPr>
          <a:xfrm>
            <a:off x="10806758" y="5324045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4</a:t>
            </a:r>
          </a:p>
        </p:txBody>
      </p:sp>
      <p:sp>
        <p:nvSpPr>
          <p:cNvPr id="390" name="Rounded Rectangle 389">
            <a:extLst>
              <a:ext uri="{FF2B5EF4-FFF2-40B4-BE49-F238E27FC236}">
                <a16:creationId xmlns:a16="http://schemas.microsoft.com/office/drawing/2014/main" id="{E8E3BB25-F5C5-4D8B-1170-3D0740F427D9}"/>
              </a:ext>
            </a:extLst>
          </p:cNvPr>
          <p:cNvSpPr>
            <a:spLocks noChangeAspect="1"/>
          </p:cNvSpPr>
          <p:nvPr/>
        </p:nvSpPr>
        <p:spPr>
          <a:xfrm>
            <a:off x="10806758" y="5576614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2</a:t>
            </a:r>
          </a:p>
        </p:txBody>
      </p:sp>
      <p:sp>
        <p:nvSpPr>
          <p:cNvPr id="391" name="Rounded Rectangle 390">
            <a:extLst>
              <a:ext uri="{FF2B5EF4-FFF2-40B4-BE49-F238E27FC236}">
                <a16:creationId xmlns:a16="http://schemas.microsoft.com/office/drawing/2014/main" id="{68EE0141-FAA7-0FF6-83E2-9938F4DB438E}"/>
              </a:ext>
            </a:extLst>
          </p:cNvPr>
          <p:cNvSpPr>
            <a:spLocks noChangeAspect="1"/>
          </p:cNvSpPr>
          <p:nvPr/>
        </p:nvSpPr>
        <p:spPr>
          <a:xfrm>
            <a:off x="10806554" y="5829183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3</a:t>
            </a:r>
          </a:p>
        </p:txBody>
      </p:sp>
      <p:sp>
        <p:nvSpPr>
          <p:cNvPr id="392" name="Rounded Rectangle 391">
            <a:extLst>
              <a:ext uri="{FF2B5EF4-FFF2-40B4-BE49-F238E27FC236}">
                <a16:creationId xmlns:a16="http://schemas.microsoft.com/office/drawing/2014/main" id="{9AC3A2DC-6B40-4327-EE43-CE1E2FC50C5C}"/>
              </a:ext>
            </a:extLst>
          </p:cNvPr>
          <p:cNvSpPr>
            <a:spLocks noChangeAspect="1"/>
          </p:cNvSpPr>
          <p:nvPr/>
        </p:nvSpPr>
        <p:spPr>
          <a:xfrm>
            <a:off x="10806552" y="6082541"/>
            <a:ext cx="300791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M11</a:t>
            </a:r>
          </a:p>
        </p:txBody>
      </p:sp>
      <p:sp>
        <p:nvSpPr>
          <p:cNvPr id="393" name="Rounded Rectangle 392">
            <a:extLst>
              <a:ext uri="{FF2B5EF4-FFF2-40B4-BE49-F238E27FC236}">
                <a16:creationId xmlns:a16="http://schemas.microsoft.com/office/drawing/2014/main" id="{C62F5CAA-6C45-475E-6839-4699D4C03930}"/>
              </a:ext>
            </a:extLst>
          </p:cNvPr>
          <p:cNvSpPr>
            <a:spLocks/>
          </p:cNvSpPr>
          <p:nvPr/>
        </p:nvSpPr>
        <p:spPr>
          <a:xfrm>
            <a:off x="10489590" y="4898447"/>
            <a:ext cx="1411486" cy="135452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700" b="1" dirty="0">
                <a:solidFill>
                  <a:srgbClr val="666666"/>
                </a:solidFill>
                <a:latin typeface="Segoe UI"/>
              </a:rPr>
              <a:t>HBL-110  Cell 250</a:t>
            </a:r>
          </a:p>
        </p:txBody>
      </p:sp>
      <p:sp>
        <p:nvSpPr>
          <p:cNvPr id="394" name="Rounded Rectangle 393">
            <a:extLst>
              <a:ext uri="{FF2B5EF4-FFF2-40B4-BE49-F238E27FC236}">
                <a16:creationId xmlns:a16="http://schemas.microsoft.com/office/drawing/2014/main" id="{217E479C-F2EB-0C86-CB2F-182246776B94}"/>
              </a:ext>
            </a:extLst>
          </p:cNvPr>
          <p:cNvSpPr>
            <a:spLocks noChangeAspect="1"/>
          </p:cNvSpPr>
          <p:nvPr/>
        </p:nvSpPr>
        <p:spPr>
          <a:xfrm>
            <a:off x="9846076" y="5075961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>
                <a:solidFill>
                  <a:srgbClr val="666666"/>
                </a:solidFill>
                <a:latin typeface="Segoe UI"/>
              </a:rPr>
              <a:t>4</a:t>
            </a:r>
            <a:endParaRPr lang="en-GB" sz="8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395" name="Rounded Rectangle 394">
            <a:extLst>
              <a:ext uri="{FF2B5EF4-FFF2-40B4-BE49-F238E27FC236}">
                <a16:creationId xmlns:a16="http://schemas.microsoft.com/office/drawing/2014/main" id="{6047A49B-98F7-BCB9-F6E3-5F9B2DD0E715}"/>
              </a:ext>
            </a:extLst>
          </p:cNvPr>
          <p:cNvSpPr>
            <a:spLocks noChangeAspect="1"/>
          </p:cNvSpPr>
          <p:nvPr/>
        </p:nvSpPr>
        <p:spPr>
          <a:xfrm>
            <a:off x="9846076" y="5324045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>
                <a:solidFill>
                  <a:srgbClr val="666666"/>
                </a:solidFill>
                <a:latin typeface="Segoe UI"/>
              </a:rPr>
              <a:t>1</a:t>
            </a:r>
            <a:endParaRPr lang="en-GB" sz="8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396" name="Rounded Rectangle 395">
            <a:extLst>
              <a:ext uri="{FF2B5EF4-FFF2-40B4-BE49-F238E27FC236}">
                <a16:creationId xmlns:a16="http://schemas.microsoft.com/office/drawing/2014/main" id="{96246053-D04A-7290-9F30-324658C81D97}"/>
              </a:ext>
            </a:extLst>
          </p:cNvPr>
          <p:cNvSpPr>
            <a:spLocks noChangeAspect="1"/>
          </p:cNvSpPr>
          <p:nvPr/>
        </p:nvSpPr>
        <p:spPr>
          <a:xfrm>
            <a:off x="9846076" y="5576614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>
                <a:solidFill>
                  <a:srgbClr val="666666"/>
                </a:solidFill>
                <a:latin typeface="Segoe UI"/>
              </a:rPr>
              <a:t>3</a:t>
            </a:r>
            <a:endParaRPr lang="en-GB" sz="800" b="1" dirty="0">
              <a:solidFill>
                <a:srgbClr val="666666"/>
              </a:solidFill>
              <a:latin typeface="Segoe UI"/>
            </a:endParaRPr>
          </a:p>
        </p:txBody>
      </p:sp>
      <p:sp>
        <p:nvSpPr>
          <p:cNvPr id="397" name="Rounded Rectangle 396">
            <a:extLst>
              <a:ext uri="{FF2B5EF4-FFF2-40B4-BE49-F238E27FC236}">
                <a16:creationId xmlns:a16="http://schemas.microsoft.com/office/drawing/2014/main" id="{5630BFA5-E532-14A0-B4EA-F0E5C360E719}"/>
              </a:ext>
            </a:extLst>
          </p:cNvPr>
          <p:cNvSpPr>
            <a:spLocks noChangeAspect="1"/>
          </p:cNvSpPr>
          <p:nvPr/>
        </p:nvSpPr>
        <p:spPr>
          <a:xfrm>
            <a:off x="9845872" y="5829183"/>
            <a:ext cx="216000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rgbClr val="666666"/>
                </a:solidFill>
                <a:latin typeface="Segoe UI"/>
              </a:rPr>
              <a:t>2</a:t>
            </a:r>
          </a:p>
        </p:txBody>
      </p:sp>
      <p:sp>
        <p:nvSpPr>
          <p:cNvPr id="398" name="Rounded Rectangle 397">
            <a:extLst>
              <a:ext uri="{FF2B5EF4-FFF2-40B4-BE49-F238E27FC236}">
                <a16:creationId xmlns:a16="http://schemas.microsoft.com/office/drawing/2014/main" id="{3A5CD37D-6F3F-E734-16BB-C7E47835436F}"/>
              </a:ext>
            </a:extLst>
          </p:cNvPr>
          <p:cNvSpPr>
            <a:spLocks noChangeAspect="1"/>
          </p:cNvSpPr>
          <p:nvPr/>
        </p:nvSpPr>
        <p:spPr>
          <a:xfrm>
            <a:off x="9760145" y="6082541"/>
            <a:ext cx="300791" cy="216000"/>
          </a:xfrm>
          <a:prstGeom prst="roundRect">
            <a:avLst/>
          </a:prstGeom>
          <a:noFill/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M10</a:t>
            </a:r>
          </a:p>
        </p:txBody>
      </p:sp>
      <p:sp>
        <p:nvSpPr>
          <p:cNvPr id="403" name="Content Placeholder 3">
            <a:extLst>
              <a:ext uri="{FF2B5EF4-FFF2-40B4-BE49-F238E27FC236}">
                <a16:creationId xmlns:a16="http://schemas.microsoft.com/office/drawing/2014/main" id="{55BD3E6A-635A-6DC8-6D52-5E6C843A790B}"/>
              </a:ext>
            </a:extLst>
          </p:cNvPr>
          <p:cNvSpPr txBox="1">
            <a:spLocks/>
          </p:cNvSpPr>
          <p:nvPr/>
        </p:nvSpPr>
        <p:spPr>
          <a:xfrm>
            <a:off x="7488195" y="6303066"/>
            <a:ext cx="3080723" cy="410689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58775" indent="-215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1600" marR="0" lvl="0" indent="-10160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Tx/>
              <a:buFont typeface="Segoe UI" panose="020B0502040204020203" pitchFamily="34" charset="0"/>
              <a:buChar char=" 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Post BOT Scope 3 MW</a:t>
            </a:r>
          </a:p>
        </p:txBody>
      </p:sp>
      <p:sp>
        <p:nvSpPr>
          <p:cNvPr id="404" name="Content Placeholder 3">
            <a:extLst>
              <a:ext uri="{FF2B5EF4-FFF2-40B4-BE49-F238E27FC236}">
                <a16:creationId xmlns:a16="http://schemas.microsoft.com/office/drawing/2014/main" id="{717A5169-127D-8B8D-0FD3-3680AE4CF16D}"/>
              </a:ext>
            </a:extLst>
          </p:cNvPr>
          <p:cNvSpPr txBox="1">
            <a:spLocks/>
          </p:cNvSpPr>
          <p:nvPr/>
        </p:nvSpPr>
        <p:spPr>
          <a:xfrm rot="16200000">
            <a:off x="11347578" y="5510072"/>
            <a:ext cx="1387088" cy="276405"/>
          </a:xfrm>
          <a:prstGeom prst="rect">
            <a:avLst/>
          </a:prstGeom>
        </p:spPr>
        <p:txBody>
          <a:bodyPr vert="horz" lIns="0" tIns="45720" rIns="18000" bIns="45720" rtlCol="0" anchor="ctr" anchorCtr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58775" indent="-215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1600" marR="0" lvl="0" indent="-10160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Tx/>
              <a:buFont typeface="Segoe UI" panose="020B0502040204020203" pitchFamily="34" charset="0"/>
              <a:buChar char=" 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</a:rPr>
              <a:t>704.42 MHz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67FF50-CBA4-355C-732B-657615E29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9418A2-5073-EAFD-B6C7-63A583D92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4D20A69-DE14-C363-B022-0779686EF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184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6939113-21FA-9611-B71C-CD51A943A8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926AAD-200E-390F-7FA7-3FF932DC97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D3C43A-25EC-BD15-F9BC-FFCE7C3DE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2395C7-C7F3-FB26-F9D9-55D9444A2B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Efficiency Considerations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A6127A-46E9-53DF-F2F7-6E8CA1737F8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712" y="1279174"/>
            <a:ext cx="5714288" cy="449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49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A6C5A58-F4AB-5C4B-AF9C-AE21F63FC2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186" y="2257916"/>
            <a:ext cx="6934814" cy="43927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3177D5E0-13C8-6140-93BB-64CFABBB4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</p:spPr>
        <p:txBody>
          <a:bodyPr>
            <a:normAutofit/>
          </a:bodyPr>
          <a:lstStyle/>
          <a:p>
            <a:r>
              <a:rPr lang="en-GB"/>
              <a:t>Medium and High Beta Linac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C221C34D-5198-9243-9F4C-61BA3A3330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3709" y="931026"/>
            <a:ext cx="9360000" cy="507076"/>
          </a:xfrm>
        </p:spPr>
        <p:txBody>
          <a:bodyPr/>
          <a:lstStyle/>
          <a:p>
            <a:r>
              <a:rPr lang="en-GB"/>
              <a:t>Energy efficiency optimisation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732C55-955E-7944-A362-1205B11155EA}"/>
              </a:ext>
            </a:extLst>
          </p:cNvPr>
          <p:cNvSpPr/>
          <p:nvPr/>
        </p:nvSpPr>
        <p:spPr>
          <a:xfrm>
            <a:off x="529086" y="1438102"/>
            <a:ext cx="528592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Klystron Efficiency at Saturation: 61-69 %</a:t>
            </a:r>
            <a:endParaRPr lang="en-GB" sz="1400" dirty="0"/>
          </a:p>
          <a:p>
            <a:pPr lvl="1"/>
            <a:r>
              <a:rPr lang="en-GB" sz="1600" dirty="0"/>
              <a:t>CPI Klystrons: ≈ 61-65% </a:t>
            </a:r>
          </a:p>
          <a:p>
            <a:pPr lvl="1"/>
            <a:r>
              <a:rPr lang="en-GB" sz="1600" dirty="0"/>
              <a:t>Canon Klystrons: ≈ 63/69% </a:t>
            </a:r>
          </a:p>
          <a:p>
            <a:pPr lvl="1"/>
            <a:r>
              <a:rPr lang="en-GB" sz="1600" dirty="0"/>
              <a:t>Thales Klystrons: ≈ 63/66%</a:t>
            </a:r>
          </a:p>
          <a:p>
            <a:endParaRPr lang="en-GB" sz="1400" dirty="0"/>
          </a:p>
          <a:p>
            <a:r>
              <a:rPr lang="en-GB" dirty="0"/>
              <a:t>But klystrons saturate at maximum power</a:t>
            </a:r>
          </a:p>
          <a:p>
            <a:r>
              <a:rPr lang="en-GB" dirty="0"/>
              <a:t>In actual operation, output power is much lower: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20-25% overhead needed for regulation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Power to beam and filling time</a:t>
            </a:r>
          </a:p>
          <a:p>
            <a:endParaRPr lang="en-GB" dirty="0"/>
          </a:p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Result:</a:t>
            </a:r>
          </a:p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Efficiency at point of operation is low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E5E245-AF12-AE87-6920-93EC8C1EC411}"/>
              </a:ext>
            </a:extLst>
          </p:cNvPr>
          <p:cNvSpPr txBox="1"/>
          <p:nvPr/>
        </p:nvSpPr>
        <p:spPr>
          <a:xfrm>
            <a:off x="6705600" y="5219700"/>
            <a:ext cx="7608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>
                <a:solidFill>
                  <a:srgbClr val="666666"/>
                </a:solidFill>
              </a:rPr>
              <a:t>10 %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DDB4F5-B205-92B7-EF0F-449B531C1ADC}"/>
              </a:ext>
            </a:extLst>
          </p:cNvPr>
          <p:cNvSpPr txBox="1"/>
          <p:nvPr/>
        </p:nvSpPr>
        <p:spPr>
          <a:xfrm>
            <a:off x="10983772" y="3518932"/>
            <a:ext cx="9076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GB" sz="1800"/>
              <a:t>≈ </a:t>
            </a:r>
            <a:r>
              <a:rPr lang="en-GB">
                <a:solidFill>
                  <a:srgbClr val="666666"/>
                </a:solidFill>
              </a:rPr>
              <a:t>45 %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977A71-976A-B133-38A6-02DAA4AF0DEA}"/>
              </a:ext>
            </a:extLst>
          </p:cNvPr>
          <p:cNvSpPr txBox="1"/>
          <p:nvPr/>
        </p:nvSpPr>
        <p:spPr>
          <a:xfrm>
            <a:off x="529086" y="4875768"/>
            <a:ext cx="33562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>
                <a:solidFill>
                  <a:srgbClr val="666666"/>
                </a:solidFill>
              </a:rPr>
              <a:t>Efficiency can be improved by:</a:t>
            </a:r>
          </a:p>
          <a:p>
            <a:pPr algn="l"/>
            <a:r>
              <a:rPr lang="en-GB">
                <a:solidFill>
                  <a:srgbClr val="666666"/>
                </a:solidFill>
              </a:rPr>
              <a:t>Reduction in HV</a:t>
            </a:r>
          </a:p>
          <a:p>
            <a:pPr algn="l"/>
            <a:r>
              <a:rPr lang="en-GB">
                <a:solidFill>
                  <a:srgbClr val="666666"/>
                </a:solidFill>
              </a:rPr>
              <a:t>Installation of output mismatch</a:t>
            </a:r>
          </a:p>
          <a:p>
            <a:pPr algn="l"/>
            <a:r>
              <a:rPr lang="en-GB">
                <a:solidFill>
                  <a:srgbClr val="666666"/>
                </a:solidFill>
              </a:rPr>
              <a:t>Optimisation of solenoid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366F90-300C-4C2A-303D-4D2C5C015555}"/>
              </a:ext>
            </a:extLst>
          </p:cNvPr>
          <p:cNvSpPr txBox="1"/>
          <p:nvPr/>
        </p:nvSpPr>
        <p:spPr>
          <a:xfrm>
            <a:off x="4597570" y="6211669"/>
            <a:ext cx="3602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/>
              <a:t>Please see </a:t>
            </a:r>
            <a:r>
              <a:rPr lang="en-GB" sz="1200" b="0" i="0" u="none" strike="noStrike">
                <a:effectLst/>
                <a:latin typeface="Calibri" panose="020F0502020204030204" pitchFamily="34" charset="0"/>
              </a:rPr>
              <a:t>Optimization of klystron operational efficiency at ESS, </a:t>
            </a:r>
            <a:r>
              <a:rPr lang="en-GB" sz="1200"/>
              <a:t>C. Marrelli et al, Vacuum Vol 220, Feb 2024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CF55ADE-0915-57D2-72A5-4729DC136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2022-09-23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CA51673-833F-FF8A-FB33-D604279B7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Workshop on Efficient RF Sources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037058E7-C61C-CDD5-88CF-85CCDA7C3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5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0D613-2D41-3D31-F153-1D589C995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Practical Example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7AC69C-6C5F-E00A-66B5-9A1EE6E75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B1E54-576E-13F1-E634-5EA03D134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23</a:t>
            </a:fld>
            <a:endParaRPr lang="sv-S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C80C9B-27FE-51B6-8E15-607D5B23F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B89A2F-2438-E9D7-9B11-152F3C3D0EA6}"/>
              </a:ext>
            </a:extLst>
          </p:cNvPr>
          <p:cNvSpPr txBox="1"/>
          <p:nvPr/>
        </p:nvSpPr>
        <p:spPr>
          <a:xfrm>
            <a:off x="1103709" y="933166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Efficiency for operation below saturation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411331-BE12-3E15-5A17-DF7724742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87" y="1662229"/>
            <a:ext cx="5712023" cy="387881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77CB73C-A145-0871-8CD4-C360ECDCF5A4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2736595" y="3587456"/>
            <a:ext cx="901700" cy="6429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55996AA-F477-CD0D-DEC8-9EC97D478C2C}"/>
              </a:ext>
            </a:extLst>
          </p:cNvPr>
          <p:cNvCxnSpPr>
            <a:cxnSpLocks/>
          </p:cNvCxnSpPr>
          <p:nvPr/>
        </p:nvCxnSpPr>
        <p:spPr>
          <a:xfrm flipH="1" flipV="1">
            <a:off x="2285745" y="3587456"/>
            <a:ext cx="1352549" cy="6429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3E73920-7DEF-E27B-1FCE-890942C65C19}"/>
              </a:ext>
            </a:extLst>
          </p:cNvPr>
          <p:cNvSpPr txBox="1"/>
          <p:nvPr/>
        </p:nvSpPr>
        <p:spPr>
          <a:xfrm>
            <a:off x="2487178" y="4230433"/>
            <a:ext cx="230223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Operation at 800 kW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C1B7DA8-E1B7-20A6-22F3-6FFF4BA44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627" y="1662229"/>
            <a:ext cx="5571585" cy="387881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6E2A0CE-8F93-FE4A-E5E4-31FF6D9D681F}"/>
              </a:ext>
            </a:extLst>
          </p:cNvPr>
          <p:cNvCxnSpPr>
            <a:cxnSpLocks/>
          </p:cNvCxnSpPr>
          <p:nvPr/>
        </p:nvCxnSpPr>
        <p:spPr>
          <a:xfrm>
            <a:off x="7070724" y="3596142"/>
            <a:ext cx="2357617" cy="227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59D3AF0-C93C-F9E3-CE5D-52E92CE6CCEC}"/>
              </a:ext>
            </a:extLst>
          </p:cNvPr>
          <p:cNvCxnSpPr>
            <a:cxnSpLocks/>
          </p:cNvCxnSpPr>
          <p:nvPr/>
        </p:nvCxnSpPr>
        <p:spPr>
          <a:xfrm>
            <a:off x="7072313" y="3209489"/>
            <a:ext cx="2356028" cy="428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BD9E103-9E81-455B-6C1E-5E5C5715AC08}"/>
              </a:ext>
            </a:extLst>
          </p:cNvPr>
          <p:cNvSpPr txBox="1"/>
          <p:nvPr/>
        </p:nvSpPr>
        <p:spPr>
          <a:xfrm>
            <a:off x="7130989" y="3659429"/>
            <a:ext cx="6238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34%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33DC86-C73F-BF18-001E-62D117644D42}"/>
              </a:ext>
            </a:extLst>
          </p:cNvPr>
          <p:cNvSpPr txBox="1"/>
          <p:nvPr/>
        </p:nvSpPr>
        <p:spPr>
          <a:xfrm>
            <a:off x="7180201" y="2774885"/>
            <a:ext cx="6238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44%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1C1B51-B40F-95FE-37A7-7B6C07852D78}"/>
              </a:ext>
            </a:extLst>
          </p:cNvPr>
          <p:cNvSpPr txBox="1"/>
          <p:nvPr/>
        </p:nvSpPr>
        <p:spPr>
          <a:xfrm>
            <a:off x="663451" y="5766195"/>
            <a:ext cx="11067517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GB" sz="2000" dirty="0">
                <a:solidFill>
                  <a:srgbClr val="666666"/>
                </a:solidFill>
              </a:rPr>
              <a:t>It is hard to achieve more than 45% (klystron RF efficiency) at point of operation</a:t>
            </a:r>
          </a:p>
          <a:p>
            <a:pPr algn="l"/>
            <a:r>
              <a:rPr lang="en-GB" sz="2000" dirty="0">
                <a:solidFill>
                  <a:srgbClr val="666666"/>
                </a:solidFill>
              </a:rPr>
              <a:t>Not including further reduction due to Modulator efficiency, filament and solenoid consumption</a:t>
            </a:r>
          </a:p>
        </p:txBody>
      </p:sp>
    </p:spTree>
    <p:extLst>
      <p:ext uri="{BB962C8B-B14F-4D97-AF65-F5344CB8AC3E}">
        <p14:creationId xmlns:p14="http://schemas.microsoft.com/office/powerpoint/2010/main" val="116054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4ADE7D-149C-F18C-4EF6-433019DC58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64B6AE-A26A-BF82-C6EA-53FFEDB5B7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CCFE13-F6B1-574A-E258-A1EB61C219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1F77C2E-6272-297A-5EAB-1B1DF9DEB3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Looking Ahead</a:t>
            </a:r>
          </a:p>
        </p:txBody>
      </p:sp>
      <p:pic>
        <p:nvPicPr>
          <p:cNvPr id="8" name="Picture Placeholder 2">
            <a:extLst>
              <a:ext uri="{FF2B5EF4-FFF2-40B4-BE49-F238E27FC236}">
                <a16:creationId xmlns:a16="http://schemas.microsoft.com/office/drawing/2014/main" id="{44C253A2-4659-0195-63EF-4B994E1E0D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4791" y="0"/>
            <a:ext cx="5714288" cy="6858000"/>
          </a:xfrm>
          <a:prstGeom prst="rect">
            <a:avLst/>
          </a:prstGeom>
          <a:solidFill>
            <a:srgbClr val="ECECEC"/>
          </a:solidFill>
        </p:spPr>
      </p:pic>
    </p:spTree>
    <p:extLst>
      <p:ext uri="{BB962C8B-B14F-4D97-AF65-F5344CB8AC3E}">
        <p14:creationId xmlns:p14="http://schemas.microsoft.com/office/powerpoint/2010/main" val="182422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878AA-DE8D-443A-87E9-8920B1BDF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will the future hold?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079C6C-D3F2-7261-717E-ED5782279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DFE65A-55D6-65DD-70E0-44E98BF00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25</a:t>
            </a:fld>
            <a:endParaRPr lang="sv-S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2A23F8-7327-A27F-31F2-079879370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110" y="1044968"/>
            <a:ext cx="9365782" cy="5430301"/>
          </a:xfrm>
        </p:spPr>
        <p:txBody>
          <a:bodyPr/>
          <a:lstStyle/>
          <a:p>
            <a:r>
              <a:rPr lang="en-GB" b="1" dirty="0"/>
              <a:t>ESS construction project:</a:t>
            </a:r>
          </a:p>
          <a:p>
            <a:pPr lvl="1"/>
            <a:r>
              <a:rPr lang="en-GB" dirty="0"/>
              <a:t>2 MW capable average power on target</a:t>
            </a:r>
          </a:p>
          <a:p>
            <a:pPr lvl="1"/>
            <a:r>
              <a:rPr lang="en-GB" dirty="0"/>
              <a:t>6 NCL klystrons, 26 Spoke tetrode based systems, 56 MB/HB klystron systems</a:t>
            </a:r>
          </a:p>
          <a:p>
            <a:pPr lvl="1"/>
            <a:endParaRPr lang="en-GB" dirty="0"/>
          </a:p>
          <a:p>
            <a:pPr marL="82550" lvl="1" indent="0">
              <a:buNone/>
            </a:pPr>
            <a:r>
              <a:rPr lang="en-GB" b="1" dirty="0"/>
              <a:t>2 MW to 3 MW upgrade</a:t>
            </a:r>
          </a:p>
          <a:p>
            <a:pPr lvl="1"/>
            <a:r>
              <a:rPr lang="en-GB" dirty="0"/>
              <a:t>Not formally funded, </a:t>
            </a:r>
            <a:r>
              <a:rPr lang="en-GB" dirty="0" err="1"/>
              <a:t>ie</a:t>
            </a:r>
            <a:r>
              <a:rPr lang="en-GB" dirty="0"/>
              <a:t> not part of initial scope for operation in 2028</a:t>
            </a:r>
          </a:p>
          <a:p>
            <a:pPr lvl="1"/>
            <a:r>
              <a:rPr lang="en-GB" dirty="0"/>
              <a:t>Would require another 24 additional 1.5 MW klystron systems</a:t>
            </a:r>
          </a:p>
          <a:p>
            <a:pPr lvl="1"/>
            <a:r>
              <a:rPr lang="en-GB" dirty="0"/>
              <a:t>Cryomodules, utilities and much of the RF system is already available</a:t>
            </a:r>
          </a:p>
          <a:p>
            <a:pPr lvl="2"/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Needs klystrons and klystron auxiliaries</a:t>
            </a:r>
          </a:p>
          <a:p>
            <a:pPr lvl="1"/>
            <a:r>
              <a:rPr lang="en-GB" dirty="0"/>
              <a:t>Upgrade cost relatively low!</a:t>
            </a:r>
          </a:p>
          <a:p>
            <a:pPr lvl="1"/>
            <a:r>
              <a:rPr lang="en-GB" dirty="0"/>
              <a:t>If approved shortly, the same technology is most likely and possibly the only practical solution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D5097B-C62C-359D-D7B2-9077DADEC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D23477-3CDC-6A02-EE62-1559F866D35F}"/>
              </a:ext>
            </a:extLst>
          </p:cNvPr>
          <p:cNvSpPr txBox="1"/>
          <p:nvPr/>
        </p:nvSpPr>
        <p:spPr>
          <a:xfrm>
            <a:off x="10106892" y="1641907"/>
            <a:ext cx="4746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ü"/>
            </a:pPr>
            <a:r>
              <a:rPr lang="en-GB" sz="4400" dirty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6582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63150-42EE-5396-7F0C-7C3820F5F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3 MW – 5 MW upgrade</a:t>
            </a:r>
            <a:br>
              <a:rPr lang="en-GB" b="1" dirty="0"/>
            </a:b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23148-11E3-F7C9-CB38-3B70F618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007D10-209B-F4F9-AF46-2AFA15549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26</a:t>
            </a:fld>
            <a:endParaRPr lang="sv-S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76439-71D2-E7E6-3557-8F2BE906C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709" y="1244900"/>
            <a:ext cx="9365782" cy="888700"/>
          </a:xfrm>
        </p:spPr>
        <p:txBody>
          <a:bodyPr/>
          <a:lstStyle/>
          <a:p>
            <a:pPr lvl="1"/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Will require significant investment</a:t>
            </a:r>
          </a:p>
          <a:p>
            <a:pPr lvl="1"/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Likely to be low priority while expanding the science capability</a:t>
            </a:r>
          </a:p>
          <a:p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0A77E8-D736-1B10-6759-7147B860B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654B4292-1303-F6C1-9131-C81667DF2586}"/>
              </a:ext>
            </a:extLst>
          </p:cNvPr>
          <p:cNvSpPr txBox="1">
            <a:spLocks/>
          </p:cNvSpPr>
          <p:nvPr/>
        </p:nvSpPr>
        <p:spPr>
          <a:xfrm>
            <a:off x="1097926" y="2436827"/>
            <a:ext cx="10832137" cy="4403568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Opportunity to push for technological improvement</a:t>
            </a:r>
          </a:p>
          <a:p>
            <a:pPr lvl="2"/>
            <a:r>
              <a:rPr lang="en-GB" dirty="0"/>
              <a:t>New development – next generation?</a:t>
            </a:r>
          </a:p>
          <a:p>
            <a:pPr lvl="2"/>
            <a:r>
              <a:rPr lang="en-GB" dirty="0"/>
              <a:t>Time to consider gridded tubes?</a:t>
            </a:r>
          </a:p>
          <a:p>
            <a:pPr lvl="2"/>
            <a:r>
              <a:rPr lang="en-GB" dirty="0"/>
              <a:t>Time to consider higher risk, significant step up in performance</a:t>
            </a:r>
          </a:p>
          <a:p>
            <a:pPr lvl="2"/>
            <a:r>
              <a:rPr lang="en-GB" dirty="0"/>
              <a:t>Focus on operational power closer to saturation.</a:t>
            </a:r>
          </a:p>
          <a:p>
            <a:endParaRPr lang="en-GB" sz="1000" dirty="0"/>
          </a:p>
          <a:p>
            <a:r>
              <a:rPr lang="en-GB" dirty="0"/>
              <a:t>Some solutions could be ‘backwards’ compatible, </a:t>
            </a:r>
            <a:r>
              <a:rPr lang="en-GB" dirty="0" err="1"/>
              <a:t>eg</a:t>
            </a:r>
            <a:r>
              <a:rPr lang="en-GB" dirty="0"/>
              <a:t> HE klystron approach </a:t>
            </a:r>
            <a:r>
              <a:rPr lang="en-GB" dirty="0" err="1"/>
              <a:t>ie</a:t>
            </a:r>
            <a:r>
              <a:rPr lang="en-GB" dirty="0"/>
              <a:t> would support existing installation</a:t>
            </a:r>
          </a:p>
          <a:p>
            <a:pPr lvl="1"/>
            <a:r>
              <a:rPr lang="en-GB" dirty="0"/>
              <a:t>Reuse of magnets, possible klystron retrofit.</a:t>
            </a:r>
          </a:p>
          <a:p>
            <a:pPr lvl="1"/>
            <a:r>
              <a:rPr lang="en-GB" dirty="0"/>
              <a:t>Klystron retrofit of end-of-life klystrons when it happens.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4A9731-D4F7-D5E3-3BDF-97AC9DCAFD12}"/>
              </a:ext>
            </a:extLst>
          </p:cNvPr>
          <p:cNvSpPr txBox="1"/>
          <p:nvPr/>
        </p:nvSpPr>
        <p:spPr>
          <a:xfrm>
            <a:off x="8072438" y="5270735"/>
            <a:ext cx="3857625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400" dirty="0">
                <a:solidFill>
                  <a:srgbClr val="666666"/>
                </a:solidFill>
              </a:rPr>
              <a:t>But the efficiency of ‘standard’ klystrons will be limited when operated below saturation</a:t>
            </a:r>
          </a:p>
        </p:txBody>
      </p:sp>
    </p:spTree>
    <p:extLst>
      <p:ext uri="{BB962C8B-B14F-4D97-AF65-F5344CB8AC3E}">
        <p14:creationId xmlns:p14="http://schemas.microsoft.com/office/powerpoint/2010/main" val="395386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3DE49067-A868-8BDC-A495-2C9A9E04C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989" y="770710"/>
            <a:ext cx="10374021" cy="56438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66C386-EFD8-BF84-C2EB-CECDFC2DC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advantage of gridded tubes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D6FDA-EACC-FC68-06DB-B24AD90D6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0405AB-6378-EABC-C720-9938DA215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27</a:t>
            </a:fld>
            <a:endParaRPr lang="sv-S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DAE295-AEA2-A063-2BEB-0D3A71F8C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444A4F-5762-2579-E8F9-E4EFBFFBA99C}"/>
              </a:ext>
            </a:extLst>
          </p:cNvPr>
          <p:cNvSpPr txBox="1"/>
          <p:nvPr/>
        </p:nvSpPr>
        <p:spPr>
          <a:xfrm>
            <a:off x="3456709" y="6060665"/>
            <a:ext cx="4921709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2000" dirty="0"/>
              <a:t>Klystrons: Back-off for feedback cost 30%</a:t>
            </a:r>
          </a:p>
          <a:p>
            <a:r>
              <a:rPr lang="en-US" sz="2000" dirty="0"/>
              <a:t>IOTs: Operate close to max efficiency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BA9F4F6-48D8-9C9E-422B-315C14B39571}"/>
              </a:ext>
            </a:extLst>
          </p:cNvPr>
          <p:cNvSpPr txBox="1"/>
          <p:nvPr/>
        </p:nvSpPr>
        <p:spPr>
          <a:xfrm>
            <a:off x="10910839" y="5828939"/>
            <a:ext cx="1377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rgbClr val="666666"/>
                </a:solidFill>
              </a:rPr>
              <a:t>See WEXGBF1</a:t>
            </a:r>
          </a:p>
          <a:p>
            <a:pPr algn="l"/>
            <a:r>
              <a:rPr lang="en-GB" sz="1200" dirty="0">
                <a:solidFill>
                  <a:srgbClr val="666666"/>
                </a:solidFill>
              </a:rPr>
              <a:t>IPAC 2018</a:t>
            </a:r>
          </a:p>
          <a:p>
            <a:pPr algn="l"/>
            <a:r>
              <a:rPr lang="en-GB" sz="1200" dirty="0">
                <a:solidFill>
                  <a:srgbClr val="666666"/>
                </a:solidFill>
              </a:rPr>
              <a:t>M. Jensen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1B2F3A2-9360-F2C1-4613-2FFD4BC6B5E6}"/>
              </a:ext>
            </a:extLst>
          </p:cNvPr>
          <p:cNvSpPr txBox="1"/>
          <p:nvPr/>
        </p:nvSpPr>
        <p:spPr>
          <a:xfrm>
            <a:off x="3811163" y="819766"/>
            <a:ext cx="2795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dirty="0">
                <a:solidFill>
                  <a:srgbClr val="666666"/>
                </a:solidFill>
              </a:rPr>
              <a:t>Back to the Future?</a:t>
            </a:r>
          </a:p>
        </p:txBody>
      </p:sp>
    </p:spTree>
    <p:extLst>
      <p:ext uri="{BB962C8B-B14F-4D97-AF65-F5344CB8AC3E}">
        <p14:creationId xmlns:p14="http://schemas.microsoft.com/office/powerpoint/2010/main" val="367391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02BE6-5F7D-91F4-7242-345B5FC3F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Original ESS MB-IOT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AC0C25-AD0C-938A-F485-168D2ADB6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24B94-9099-82D7-51AA-C4D2ADA3E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28</a:t>
            </a:fld>
            <a:endParaRPr lang="sv-S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608516-976E-F869-4E69-3BACB3EF8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3B446B-54CF-FCC8-C756-F393E9F1BEBD}"/>
              </a:ext>
            </a:extLst>
          </p:cNvPr>
          <p:cNvSpPr txBox="1"/>
          <p:nvPr/>
        </p:nvSpPr>
        <p:spPr>
          <a:xfrm>
            <a:off x="369760" y="1051268"/>
            <a:ext cx="62248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>
                <a:solidFill>
                  <a:srgbClr val="666666"/>
                </a:solidFill>
              </a:rPr>
              <a:t>MBIOTs were delivered and high power tested at CERN.</a:t>
            </a:r>
          </a:p>
          <a:p>
            <a:pPr algn="l"/>
            <a:r>
              <a:rPr lang="en-GB" sz="2400" dirty="0">
                <a:solidFill>
                  <a:srgbClr val="666666"/>
                </a:solidFill>
              </a:rPr>
              <a:t>Both IOTs delivered 1.2 MW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B86EE86-4877-D64D-98F1-E77915757563}"/>
              </a:ext>
            </a:extLst>
          </p:cNvPr>
          <p:cNvGrpSpPr/>
          <p:nvPr/>
        </p:nvGrpSpPr>
        <p:grpSpPr>
          <a:xfrm>
            <a:off x="7314837" y="278047"/>
            <a:ext cx="3440335" cy="2286335"/>
            <a:chOff x="4356817" y="-205599"/>
            <a:chExt cx="3440335" cy="2286335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AB4EFD79-BDC3-D8A9-9D4B-0792BED2990B}"/>
                </a:ext>
              </a:extLst>
            </p:cNvPr>
            <p:cNvSpPr/>
            <p:nvPr/>
          </p:nvSpPr>
          <p:spPr>
            <a:xfrm>
              <a:off x="4356817" y="243391"/>
              <a:ext cx="3024336" cy="1837345"/>
            </a:xfrm>
            <a:prstGeom prst="roundRect">
              <a:avLst>
                <a:gd name="adj" fmla="val 14605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  <a:alpha val="4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EB09C3A-D0A9-8B24-47B1-353DD9ED59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58072" y="486277"/>
              <a:ext cx="2590800" cy="146917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81656A-DDC5-1E1A-A624-FFED3D888A06}"/>
                </a:ext>
              </a:extLst>
            </p:cNvPr>
            <p:cNvSpPr txBox="1"/>
            <p:nvPr/>
          </p:nvSpPr>
          <p:spPr>
            <a:xfrm>
              <a:off x="4772816" y="-205599"/>
              <a:ext cx="30243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6">
                      <a:lumMod val="50000"/>
                    </a:schemeClr>
                  </a:solidFill>
                </a:rPr>
                <a:t>World Record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DA754F34-D408-0176-6349-4F4046C04E9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265" y="2743658"/>
            <a:ext cx="4873857" cy="36553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875E6BA-795D-88D6-E157-D8404670D35C}"/>
              </a:ext>
            </a:extLst>
          </p:cNvPr>
          <p:cNvSpPr txBox="1"/>
          <p:nvPr/>
        </p:nvSpPr>
        <p:spPr>
          <a:xfrm>
            <a:off x="2521701" y="6133948"/>
            <a:ext cx="1868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Thales/CPI MBIOT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33DE0C-22B1-A2D1-EA84-89A27B550224}"/>
              </a:ext>
            </a:extLst>
          </p:cNvPr>
          <p:cNvSpPr txBox="1"/>
          <p:nvPr/>
        </p:nvSpPr>
        <p:spPr>
          <a:xfrm>
            <a:off x="8266118" y="6393660"/>
            <a:ext cx="1090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L3 MBIOT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8E8998F-14D1-A2B4-AB6B-D1B1CD688A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8289" y="2460069"/>
            <a:ext cx="4320448" cy="361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0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171FD-E440-894C-B12B-F3A51E98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of the 10-beam IOT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E6A722-1B1C-8CA3-3B73-D7B25E2A8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3B615-6310-46CD-9BDF-5B2899094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29</a:t>
            </a:fld>
            <a:endParaRPr lang="sv-S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C68ADF-E0E9-1FA9-F349-313225425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4CBB2E-B81E-F97C-83A1-C496E78F6C8E}"/>
              </a:ext>
            </a:extLst>
          </p:cNvPr>
          <p:cNvSpPr txBox="1"/>
          <p:nvPr/>
        </p:nvSpPr>
        <p:spPr>
          <a:xfrm>
            <a:off x="461232" y="5111997"/>
            <a:ext cx="1184824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70 % efficient at 1.2 MV</a:t>
            </a:r>
          </a:p>
          <a:p>
            <a:r>
              <a:rPr lang="en-US" sz="2800" dirty="0"/>
              <a:t>Efficiency remains &gt; 60% from 650 kW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High efficiency at point of operation even when overhead is required</a:t>
            </a:r>
          </a:p>
          <a:p>
            <a:endParaRPr lang="en-US" sz="28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68188-0A48-95E0-46B0-2802B6F07648}"/>
              </a:ext>
            </a:extLst>
          </p:cNvPr>
          <p:cNvGrpSpPr/>
          <p:nvPr/>
        </p:nvGrpSpPr>
        <p:grpSpPr>
          <a:xfrm>
            <a:off x="461232" y="922711"/>
            <a:ext cx="5042201" cy="4017661"/>
            <a:chOff x="1053794" y="1446641"/>
            <a:chExt cx="4080914" cy="306405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E04F24-2166-0E67-71D8-D552C6B6E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3794" y="1701264"/>
              <a:ext cx="4080914" cy="280943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7A190E5-245D-B43C-FAEF-05CA2D68A9CB}"/>
                </a:ext>
              </a:extLst>
            </p:cNvPr>
            <p:cNvSpPr txBox="1"/>
            <p:nvPr/>
          </p:nvSpPr>
          <p:spPr>
            <a:xfrm>
              <a:off x="1952608" y="3229072"/>
              <a:ext cx="16699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Output Power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DB9A5DC-2261-0EDB-EFFB-0E64F0550AC2}"/>
                </a:ext>
              </a:extLst>
            </p:cNvPr>
            <p:cNvSpPr txBox="1"/>
            <p:nvPr/>
          </p:nvSpPr>
          <p:spPr>
            <a:xfrm>
              <a:off x="1741593" y="2178057"/>
              <a:ext cx="706739" cy="285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Efficiency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8901EC7-4288-C301-48CD-80364146A293}"/>
                </a:ext>
              </a:extLst>
            </p:cNvPr>
            <p:cNvCxnSpPr/>
            <p:nvPr/>
          </p:nvCxnSpPr>
          <p:spPr>
            <a:xfrm flipV="1">
              <a:off x="2448331" y="2738901"/>
              <a:ext cx="0" cy="215708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17C632F-A2BB-5FC0-94E4-700B9FE33C9E}"/>
                </a:ext>
              </a:extLst>
            </p:cNvPr>
            <p:cNvCxnSpPr/>
            <p:nvPr/>
          </p:nvCxnSpPr>
          <p:spPr>
            <a:xfrm>
              <a:off x="2448331" y="2738901"/>
              <a:ext cx="2232239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456DC47-02B3-45A7-888A-97EAF09C5D99}"/>
                </a:ext>
              </a:extLst>
            </p:cNvPr>
            <p:cNvSpPr txBox="1"/>
            <p:nvPr/>
          </p:nvSpPr>
          <p:spPr>
            <a:xfrm>
              <a:off x="2548876" y="1446641"/>
              <a:ext cx="10907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L3 MBIOT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C9A1670-4E35-313A-668E-BE6115E00661}"/>
              </a:ext>
            </a:extLst>
          </p:cNvPr>
          <p:cNvGrpSpPr/>
          <p:nvPr/>
        </p:nvGrpSpPr>
        <p:grpSpPr>
          <a:xfrm>
            <a:off x="5942308" y="1053297"/>
            <a:ext cx="5788460" cy="4105367"/>
            <a:chOff x="5349746" y="1288790"/>
            <a:chExt cx="4662016" cy="338807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44D97F2-331B-E0A3-0A4F-B89C3631B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49746" y="1524875"/>
              <a:ext cx="4662016" cy="315199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8A60923-15F3-456A-2595-F0FA658F5DBD}"/>
                </a:ext>
              </a:extLst>
            </p:cNvPr>
            <p:cNvSpPr txBox="1"/>
            <p:nvPr/>
          </p:nvSpPr>
          <p:spPr>
            <a:xfrm>
              <a:off x="6646876" y="2124021"/>
              <a:ext cx="706739" cy="285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Efficiency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F66687-0161-6C4E-E4AB-6AB5994D9C5B}"/>
                </a:ext>
              </a:extLst>
            </p:cNvPr>
            <p:cNvSpPr txBox="1"/>
            <p:nvPr/>
          </p:nvSpPr>
          <p:spPr>
            <a:xfrm>
              <a:off x="7438964" y="3300152"/>
              <a:ext cx="16699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Output Power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2E3AB3F-E9B4-07F5-10BC-D266323C16A6}"/>
                </a:ext>
              </a:extLst>
            </p:cNvPr>
            <p:cNvCxnSpPr/>
            <p:nvPr/>
          </p:nvCxnSpPr>
          <p:spPr>
            <a:xfrm flipV="1">
              <a:off x="7721465" y="2423020"/>
              <a:ext cx="0" cy="673976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06FEE04-659F-CA64-B346-A6FC72ED762A}"/>
                </a:ext>
              </a:extLst>
            </p:cNvPr>
            <p:cNvCxnSpPr/>
            <p:nvPr/>
          </p:nvCxnSpPr>
          <p:spPr>
            <a:xfrm flipV="1">
              <a:off x="7709353" y="2431790"/>
              <a:ext cx="1529811" cy="3702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48BA09F-44AE-0D55-4982-1C82479275A7}"/>
                </a:ext>
              </a:extLst>
            </p:cNvPr>
            <p:cNvSpPr txBox="1"/>
            <p:nvPr/>
          </p:nvSpPr>
          <p:spPr>
            <a:xfrm>
              <a:off x="6787363" y="1288790"/>
              <a:ext cx="18682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Thales/CPI MBIOT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325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230;p4" descr="ESS_site.jpg">
            <a:extLst>
              <a:ext uri="{FF2B5EF4-FFF2-40B4-BE49-F238E27FC236}">
                <a16:creationId xmlns:a16="http://schemas.microsoft.com/office/drawing/2014/main" id="{B940FB85-3780-1D42-E1AE-EF16245D6F8E}"/>
              </a:ext>
            </a:extLst>
          </p:cNvPr>
          <p:cNvPicPr preferRelativeResize="0"/>
          <p:nvPr/>
        </p:nvPicPr>
        <p:blipFill rotWithShape="1">
          <a:blip r:embed="rId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7"/>
          <a:stretch/>
        </p:blipFill>
        <p:spPr>
          <a:xfrm>
            <a:off x="462456" y="17605"/>
            <a:ext cx="12481810" cy="685449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809AA7-DFCC-E707-21DF-D2D34A446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Content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6377AF-0E5A-A1C4-0DE2-9535FDC052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13147" y="1069219"/>
            <a:ext cx="10042073" cy="4375520"/>
          </a:xfrm>
        </p:spPr>
        <p:txBody>
          <a:bodyPr/>
          <a:lstStyle/>
          <a:p>
            <a:r>
              <a:rPr lang="en-GB" sz="2400" b="1" dirty="0"/>
              <a:t>Overview of the Facility</a:t>
            </a:r>
          </a:p>
          <a:p>
            <a:r>
              <a:rPr lang="en-GB" sz="2400" b="1" dirty="0"/>
              <a:t>RF Systems and Status at ESS</a:t>
            </a:r>
          </a:p>
          <a:p>
            <a:r>
              <a:rPr lang="en-GB" sz="2400" b="1" dirty="0"/>
              <a:t>Looking ahead</a:t>
            </a:r>
          </a:p>
          <a:p>
            <a:endParaRPr lang="en-GB" sz="2400" b="1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D2C487-2D5F-952E-CB87-94930FF7D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AD5961C-073A-BA1D-12ED-3E46CAAE1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2871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858">
        <p:fade/>
      </p:transition>
    </mc:Choice>
    <mc:Fallback xmlns="">
      <p:transition spd="med" advTm="9858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4FD944-AE4B-F15B-F70C-C0C09A327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40469C-6BAE-FDE9-FE8B-EA8BDB7AB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30</a:t>
            </a:fld>
            <a:endParaRPr lang="sv-S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E8F70B-7167-A70A-1870-6C04E503B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0BCA80-6BBD-5F1C-5D48-25505D558E9C}"/>
              </a:ext>
            </a:extLst>
          </p:cNvPr>
          <p:cNvSpPr txBox="1"/>
          <p:nvPr/>
        </p:nvSpPr>
        <p:spPr>
          <a:xfrm>
            <a:off x="1253347" y="1998169"/>
            <a:ext cx="96853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666666"/>
                </a:solidFill>
              </a:rPr>
              <a:t>That was 7 years ago! </a:t>
            </a:r>
          </a:p>
          <a:p>
            <a:pPr algn="ctr"/>
            <a:endParaRPr lang="en-GB" sz="2400" dirty="0">
              <a:solidFill>
                <a:srgbClr val="666666"/>
              </a:solidFill>
            </a:endParaRPr>
          </a:p>
          <a:p>
            <a:pPr algn="ctr"/>
            <a:r>
              <a:rPr lang="en-GB" sz="2400" dirty="0">
                <a:solidFill>
                  <a:srgbClr val="666666"/>
                </a:solidFill>
              </a:rPr>
              <a:t>ESS was under schedule pressure and it would require to be industrialised and optimised.</a:t>
            </a:r>
          </a:p>
          <a:p>
            <a:pPr algn="ctr"/>
            <a:endParaRPr lang="en-GB" sz="2400" dirty="0">
              <a:solidFill>
                <a:srgbClr val="666666"/>
              </a:solidFill>
            </a:endParaRPr>
          </a:p>
          <a:p>
            <a:pPr algn="ctr"/>
            <a:r>
              <a:rPr lang="en-GB" sz="2400" dirty="0">
                <a:solidFill>
                  <a:srgbClr val="666666"/>
                </a:solidFill>
              </a:rPr>
              <a:t>Ready for a new challenge? Can we do better?</a:t>
            </a:r>
          </a:p>
        </p:txBody>
      </p:sp>
    </p:spTree>
    <p:extLst>
      <p:ext uri="{BB962C8B-B14F-4D97-AF65-F5344CB8AC3E}">
        <p14:creationId xmlns:p14="http://schemas.microsoft.com/office/powerpoint/2010/main" val="193792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31C4F0C-0B47-05E6-524E-FAC5D9315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66"/>
            <a:ext cx="12192000" cy="68371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FC36E3-FC20-D206-2947-522699B57A02}"/>
              </a:ext>
            </a:extLst>
          </p:cNvPr>
          <p:cNvSpPr txBox="1"/>
          <p:nvPr/>
        </p:nvSpPr>
        <p:spPr>
          <a:xfrm>
            <a:off x="2956517" y="681957"/>
            <a:ext cx="58961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3200" b="1" dirty="0">
                <a:solidFill>
                  <a:srgbClr val="666666"/>
                </a:solidFill>
              </a:rPr>
              <a:t>Thank you for your attention.</a:t>
            </a:r>
          </a:p>
          <a:p>
            <a:pPr algn="ctr"/>
            <a:r>
              <a:rPr lang="en-GB" sz="3200" b="1" dirty="0">
                <a:solidFill>
                  <a:srgbClr val="666666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55494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B4461B9-EBE6-2300-4639-0B5A3E2B8E9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A0B3DB-7839-BE44-651D-0088C94151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0C1F95-4C50-C30D-DF87-4CA7801D03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0033CE-B5EA-7534-317F-21271E90B41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Overview of the Facility</a:t>
            </a:r>
          </a:p>
        </p:txBody>
      </p:sp>
    </p:spTree>
    <p:extLst>
      <p:ext uri="{BB962C8B-B14F-4D97-AF65-F5344CB8AC3E}">
        <p14:creationId xmlns:p14="http://schemas.microsoft.com/office/powerpoint/2010/main" val="286678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DA2E2-5879-7447-8A64-BC3E913CC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8" y="265373"/>
            <a:ext cx="10168269" cy="657339"/>
          </a:xfrm>
        </p:spPr>
        <p:txBody>
          <a:bodyPr/>
          <a:lstStyle/>
          <a:p>
            <a:r>
              <a:rPr lang="sv-SE" dirty="0" err="1"/>
              <a:t>We’re</a:t>
            </a:r>
            <a:r>
              <a:rPr lang="sv-SE" dirty="0"/>
              <a:t> </a:t>
            </a:r>
            <a:r>
              <a:rPr lang="sv-SE" dirty="0" err="1"/>
              <a:t>building</a:t>
            </a:r>
            <a:r>
              <a:rPr lang="sv-SE" dirty="0"/>
              <a:t> a global science </a:t>
            </a:r>
            <a:r>
              <a:rPr lang="sv-SE" dirty="0" err="1"/>
              <a:t>hub</a:t>
            </a:r>
            <a:r>
              <a:rPr lang="sv-SE" dirty="0"/>
              <a:t> in Lund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0E7BCA-7C29-E840-888C-AD9DC2497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5</a:t>
            </a:fld>
            <a:endParaRPr lang="en-GB" noProof="0"/>
          </a:p>
        </p:txBody>
      </p:sp>
      <p:pic>
        <p:nvPicPr>
          <p:cNvPr id="1026" name="Picture 2" descr="Image result for MAX IV">
            <a:extLst>
              <a:ext uri="{FF2B5EF4-FFF2-40B4-BE49-F238E27FC236}">
                <a16:creationId xmlns:a16="http://schemas.microsoft.com/office/drawing/2014/main" id="{80B38142-2709-3D4E-B644-7A4976A9977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599" y="1527925"/>
            <a:ext cx="4599993" cy="130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166573-5B08-6A45-9C1C-2E8AAF0810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598" y="860254"/>
            <a:ext cx="4847386" cy="507076"/>
          </a:xfrm>
        </p:spPr>
        <p:txBody>
          <a:bodyPr/>
          <a:lstStyle/>
          <a:p>
            <a:r>
              <a:rPr lang="sv-SE" dirty="0"/>
              <a:t>ESS, MAX IV, Science </a:t>
            </a:r>
            <a:r>
              <a:rPr lang="sv-SE" dirty="0" err="1"/>
              <a:t>Village</a:t>
            </a:r>
            <a:r>
              <a:rPr lang="sv-SE" dirty="0"/>
              <a:t> Scandinavia</a:t>
            </a:r>
          </a:p>
        </p:txBody>
      </p:sp>
      <p:pic>
        <p:nvPicPr>
          <p:cNvPr id="1028" name="Picture 4" descr="Image result for science village scandinavia">
            <a:extLst>
              <a:ext uri="{FF2B5EF4-FFF2-40B4-BE49-F238E27FC236}">
                <a16:creationId xmlns:a16="http://schemas.microsoft.com/office/drawing/2014/main" id="{7D6A42BB-D0A3-D840-88E1-10471DCFCC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599" y="5007046"/>
            <a:ext cx="4599993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ciencevillage.com/wp-content/uploads/2016/02/Space2-fojab.jpg">
            <a:extLst>
              <a:ext uri="{FF2B5EF4-FFF2-40B4-BE49-F238E27FC236}">
                <a16:creationId xmlns:a16="http://schemas.microsoft.com/office/drawing/2014/main" id="{55AB5066-8B19-C04C-96B4-A07421F394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598" y="3101241"/>
            <a:ext cx="4599993" cy="158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2016 ess_svs_maxiv.jpg">
            <a:extLst>
              <a:ext uri="{FF2B5EF4-FFF2-40B4-BE49-F238E27FC236}">
                <a16:creationId xmlns:a16="http://schemas.microsoft.com/office/drawing/2014/main" id="{F055F7E8-49F4-8B49-B943-955B10C6A50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1655" y="1327355"/>
            <a:ext cx="6702542" cy="5370781"/>
          </a:xfrm>
          <a:prstGeom prst="rect">
            <a:avLst/>
          </a:prstGeom>
        </p:spPr>
      </p:pic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F71F3C12-4033-824F-B79F-38B6AF006640}"/>
              </a:ext>
            </a:extLst>
          </p:cNvPr>
          <p:cNvSpPr/>
          <p:nvPr/>
        </p:nvSpPr>
        <p:spPr>
          <a:xfrm>
            <a:off x="9407879" y="1962211"/>
            <a:ext cx="987978" cy="500703"/>
          </a:xfrm>
          <a:prstGeom prst="wedgeRectCallout">
            <a:avLst>
              <a:gd name="adj1" fmla="val -60497"/>
              <a:gd name="adj2" fmla="val 119251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prstClr val="white"/>
                </a:solidFill>
                <a:latin typeface="Calibri"/>
              </a:rPr>
              <a:t>MAX IV 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FAFF4D1C-46FD-5049-8964-96ED505A2FCA}"/>
              </a:ext>
            </a:extLst>
          </p:cNvPr>
          <p:cNvSpPr/>
          <p:nvPr/>
        </p:nvSpPr>
        <p:spPr>
          <a:xfrm>
            <a:off x="5391655" y="1962211"/>
            <a:ext cx="1705831" cy="556072"/>
          </a:xfrm>
          <a:prstGeom prst="wedgeRectCallout">
            <a:avLst>
              <a:gd name="adj1" fmla="val 68059"/>
              <a:gd name="adj2" fmla="val 154681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prstClr val="white"/>
                </a:solidFill>
                <a:latin typeface="Calibri"/>
              </a:rPr>
              <a:t>Science Village</a:t>
            </a:r>
          </a:p>
        </p:txBody>
      </p:sp>
      <p:sp>
        <p:nvSpPr>
          <p:cNvPr id="13" name="Donut 12">
            <a:extLst>
              <a:ext uri="{FF2B5EF4-FFF2-40B4-BE49-F238E27FC236}">
                <a16:creationId xmlns:a16="http://schemas.microsoft.com/office/drawing/2014/main" id="{57C29FBA-05C4-5B47-91CE-649E630A1FA9}"/>
              </a:ext>
            </a:extLst>
          </p:cNvPr>
          <p:cNvSpPr/>
          <p:nvPr/>
        </p:nvSpPr>
        <p:spPr>
          <a:xfrm rot="4348032">
            <a:off x="7214741" y="2268818"/>
            <a:ext cx="3151431" cy="5309988"/>
          </a:xfrm>
          <a:prstGeom prst="donut">
            <a:avLst>
              <a:gd name="adj" fmla="val 1886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14" name="Rectangular Callout 13">
            <a:extLst>
              <a:ext uri="{FF2B5EF4-FFF2-40B4-BE49-F238E27FC236}">
                <a16:creationId xmlns:a16="http://schemas.microsoft.com/office/drawing/2014/main" id="{6CB614EB-FB32-0843-9C43-632CC0AF5BCD}"/>
              </a:ext>
            </a:extLst>
          </p:cNvPr>
          <p:cNvSpPr/>
          <p:nvPr/>
        </p:nvSpPr>
        <p:spPr>
          <a:xfrm>
            <a:off x="11271977" y="5969224"/>
            <a:ext cx="730317" cy="607449"/>
          </a:xfrm>
          <a:prstGeom prst="wedgeRectCallout">
            <a:avLst>
              <a:gd name="adj1" fmla="val -113662"/>
              <a:gd name="adj2" fmla="val -117556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Calibri"/>
              </a:rPr>
              <a:t>ESS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893F35-C56F-F00E-75F1-60790E779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2022-09-23</a:t>
            </a:r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F693A-229B-5250-AC1E-2D967FCE2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2nd Workshop on Efficient RF Sources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9150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8"/>
          <p:cNvSpPr txBox="1"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700" rIns="91425" bIns="180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200"/>
              <a:buFont typeface="Quattrocento Sans"/>
              <a:buNone/>
            </a:pPr>
            <a:r>
              <a:rPr lang="en-US"/>
              <a:t>ESS Performance</a:t>
            </a:r>
            <a:endParaRPr/>
          </a:p>
        </p:txBody>
      </p:sp>
      <p:sp>
        <p:nvSpPr>
          <p:cNvPr id="527" name="Google Shape;527;p8"/>
          <p:cNvSpPr txBox="1">
            <a:spLocks noGrp="1"/>
          </p:cNvSpPr>
          <p:nvPr>
            <p:ph type="sldNum" idx="12"/>
          </p:nvPr>
        </p:nvSpPr>
        <p:spPr>
          <a:xfrm>
            <a:off x="8735292" y="647527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529" name="Google Shape;52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5668" y="922712"/>
            <a:ext cx="8171043" cy="4852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Google Shape;53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35292" y="1908654"/>
            <a:ext cx="3164764" cy="3138019"/>
          </a:xfrm>
          <a:prstGeom prst="rect">
            <a:avLst/>
          </a:prstGeom>
          <a:noFill/>
          <a:ln>
            <a:noFill/>
          </a:ln>
        </p:spPr>
      </p:pic>
      <p:sp>
        <p:nvSpPr>
          <p:cNvPr id="531" name="Google Shape;531;p8"/>
          <p:cNvSpPr txBox="1"/>
          <p:nvPr/>
        </p:nvSpPr>
        <p:spPr>
          <a:xfrm>
            <a:off x="385668" y="5746742"/>
            <a:ext cx="1182702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666666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Descoping in accelerator power (and instrument scope) due to budget restrictions compensated by moderator development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666666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(Note that deferred scope can be added back later)</a:t>
            </a:r>
            <a:endParaRPr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607C17-2161-BB5D-8F19-4F0B28E8426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sv-SE"/>
              <a:t>2022-09-23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DCFC02-0E52-85AC-C6F2-571A6D2113B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2nd Workshop on Efficient RF Sources</a:t>
            </a:r>
          </a:p>
        </p:txBody>
      </p:sp>
    </p:spTree>
    <p:extLst>
      <p:ext uri="{BB962C8B-B14F-4D97-AF65-F5344CB8AC3E}">
        <p14:creationId xmlns:p14="http://schemas.microsoft.com/office/powerpoint/2010/main" val="39151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"/>
          <p:cNvSpPr txBox="1">
            <a:spLocks noGrp="1"/>
          </p:cNvSpPr>
          <p:nvPr>
            <p:ph type="title"/>
          </p:nvPr>
        </p:nvSpPr>
        <p:spPr>
          <a:xfrm>
            <a:off x="1103709" y="265373"/>
            <a:ext cx="3552374" cy="657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700" rIns="91425" bIns="180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200"/>
              <a:buFont typeface="Quattrocento Sans"/>
              <a:buNone/>
            </a:pPr>
            <a:r>
              <a:rPr lang="en-US"/>
              <a:t>From Green Field to ESS</a:t>
            </a:r>
            <a:endParaRPr/>
          </a:p>
        </p:txBody>
      </p:sp>
      <p:sp>
        <p:nvSpPr>
          <p:cNvPr id="280" name="Google Shape;280;p5"/>
          <p:cNvSpPr txBox="1">
            <a:spLocks noGrp="1"/>
          </p:cNvSpPr>
          <p:nvPr>
            <p:ph type="sldNum" idx="12"/>
          </p:nvPr>
        </p:nvSpPr>
        <p:spPr>
          <a:xfrm>
            <a:off x="8735292" y="647527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283" name="Google Shape;283;p5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650" y="1463211"/>
            <a:ext cx="5614428" cy="3944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5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8078" y="75505"/>
            <a:ext cx="5747844" cy="3428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8497DA-8067-0140-BA16-1D2EBA0B2540}"/>
              </a:ext>
            </a:extLst>
          </p:cNvPr>
          <p:cNvSpPr txBox="1"/>
          <p:nvPr/>
        </p:nvSpPr>
        <p:spPr>
          <a:xfrm>
            <a:off x="10583013" y="3249117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April 2022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5DD48A-1360-854E-A3F8-E650F9A95B16}"/>
              </a:ext>
            </a:extLst>
          </p:cNvPr>
          <p:cNvSpPr txBox="1"/>
          <p:nvPr/>
        </p:nvSpPr>
        <p:spPr>
          <a:xfrm>
            <a:off x="4164957" y="1450545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May 2014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3D618D-AD77-49E1-F889-D090D07CF31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078" y="3626470"/>
            <a:ext cx="5930668" cy="312595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87A674-F7C7-06E6-CB6C-1AD2A83FF9B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sv-SE"/>
              <a:t>2022-09-23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E672E-5CDB-542A-E9A6-B9A8E122605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2nd Workshop on Efficient RF Sources</a:t>
            </a:r>
          </a:p>
        </p:txBody>
      </p:sp>
    </p:spTree>
    <p:extLst>
      <p:ext uri="{BB962C8B-B14F-4D97-AF65-F5344CB8AC3E}">
        <p14:creationId xmlns:p14="http://schemas.microsoft.com/office/powerpoint/2010/main" val="61498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5">
            <a:extLst>
              <a:ext uri="{FF2B5EF4-FFF2-40B4-BE49-F238E27FC236}">
                <a16:creationId xmlns:a16="http://schemas.microsoft.com/office/drawing/2014/main" id="{F38D525F-7EA2-3532-AC2B-C3346F9CE1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8" t="-258"/>
          <a:stretch/>
        </p:blipFill>
        <p:spPr>
          <a:xfrm>
            <a:off x="6691850" y="3265665"/>
            <a:ext cx="4956438" cy="3574730"/>
          </a:xfrm>
          <a:prstGeom prst="rect">
            <a:avLst/>
          </a:prstGeom>
        </p:spPr>
      </p:pic>
      <p:sp>
        <p:nvSpPr>
          <p:cNvPr id="725" name="Google Shape;725;p11"/>
          <p:cNvSpPr txBox="1"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700" rIns="91425" bIns="180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200"/>
              <a:buFont typeface="Quattrocento Sans"/>
              <a:buNone/>
            </a:pPr>
            <a:r>
              <a:rPr lang="en-US"/>
              <a:t>Tunnel view then and now</a:t>
            </a:r>
            <a:endParaRPr/>
          </a:p>
        </p:txBody>
      </p:sp>
      <p:sp>
        <p:nvSpPr>
          <p:cNvPr id="726" name="Google Shape;726;p11"/>
          <p:cNvSpPr txBox="1">
            <a:spLocks noGrp="1"/>
          </p:cNvSpPr>
          <p:nvPr>
            <p:ph type="ftr" idx="11"/>
          </p:nvPr>
        </p:nvSpPr>
        <p:spPr>
          <a:xfrm>
            <a:off x="2053244" y="6475270"/>
            <a:ext cx="43204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2nd Workshop on Efficient RF Sources</a:t>
            </a:r>
            <a:endParaRPr dirty="0"/>
          </a:p>
        </p:txBody>
      </p:sp>
      <p:sp>
        <p:nvSpPr>
          <p:cNvPr id="727" name="Google Shape;727;p11"/>
          <p:cNvSpPr txBox="1">
            <a:spLocks noGrp="1"/>
          </p:cNvSpPr>
          <p:nvPr>
            <p:ph type="sldNum" idx="12"/>
          </p:nvPr>
        </p:nvSpPr>
        <p:spPr>
          <a:xfrm>
            <a:off x="8735292" y="647527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729" name="Google Shape;729;p11"/>
          <p:cNvSpPr txBox="1">
            <a:spLocks noGrp="1"/>
          </p:cNvSpPr>
          <p:nvPr>
            <p:ph type="dt" idx="10"/>
          </p:nvPr>
        </p:nvSpPr>
        <p:spPr>
          <a:xfrm>
            <a:off x="1195647" y="6475270"/>
            <a:ext cx="8326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v-SE"/>
              <a:t>2022-09-23</a:t>
            </a:r>
            <a:endParaRPr/>
          </a:p>
        </p:txBody>
      </p:sp>
      <p:pic>
        <p:nvPicPr>
          <p:cNvPr id="731" name="Google Shape;73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1850" y="910993"/>
            <a:ext cx="4956438" cy="2787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2" name="Google Shape;732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1492" y="1704772"/>
            <a:ext cx="5966433" cy="3988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9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12"/>
          <p:cNvSpPr txBox="1"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700" rIns="91425" bIns="180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200"/>
              <a:buFont typeface="Quattrocento Sans"/>
              <a:buNone/>
            </a:pPr>
            <a:r>
              <a:rPr lang="en-US"/>
              <a:t>Klystron Gallery Then and Now</a:t>
            </a:r>
            <a:endParaRPr/>
          </a:p>
        </p:txBody>
      </p:sp>
      <p:sp>
        <p:nvSpPr>
          <p:cNvPr id="741" name="Google Shape;741;p12"/>
          <p:cNvSpPr txBox="1">
            <a:spLocks noGrp="1"/>
          </p:cNvSpPr>
          <p:nvPr>
            <p:ph type="ftr" idx="11"/>
          </p:nvPr>
        </p:nvSpPr>
        <p:spPr>
          <a:xfrm>
            <a:off x="2053244" y="6475270"/>
            <a:ext cx="43204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2nd Workshop on Efficient RF Sources</a:t>
            </a:r>
            <a:endParaRPr/>
          </a:p>
        </p:txBody>
      </p:sp>
      <p:sp>
        <p:nvSpPr>
          <p:cNvPr id="742" name="Google Shape;742;p12"/>
          <p:cNvSpPr txBox="1">
            <a:spLocks noGrp="1"/>
          </p:cNvSpPr>
          <p:nvPr>
            <p:ph type="sldNum" idx="12"/>
          </p:nvPr>
        </p:nvSpPr>
        <p:spPr>
          <a:xfrm>
            <a:off x="8735292" y="647527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743" name="Google Shape;743;p12"/>
          <p:cNvSpPr txBox="1">
            <a:spLocks noGrp="1"/>
          </p:cNvSpPr>
          <p:nvPr>
            <p:ph type="dt" idx="10"/>
          </p:nvPr>
        </p:nvSpPr>
        <p:spPr>
          <a:xfrm>
            <a:off x="1195647" y="6475270"/>
            <a:ext cx="8326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v-SE"/>
              <a:t>2022-09-23</a:t>
            </a:r>
            <a:endParaRPr/>
          </a:p>
        </p:txBody>
      </p:sp>
      <p:pic>
        <p:nvPicPr>
          <p:cNvPr id="745" name="Google Shape;745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89240" y="922712"/>
            <a:ext cx="3598589" cy="2797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7" name="Google Shape;74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20974" y="922712"/>
            <a:ext cx="3975026" cy="2797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92A3161-DC01-56C2-83B7-15784B8B9B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973" y="3852481"/>
            <a:ext cx="3975025" cy="29812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B03DA-1970-1417-D83E-9B178590E5D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9241" y="3837934"/>
            <a:ext cx="3598590" cy="298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8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ESS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ESS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mtClean="0">
            <a:solidFill>
              <a:srgbClr val="666666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C8E05FD6-4408-40A1-AAFA-F1913A6B3D38}" vid="{2ACFAA60-6D1B-4172-9AA5-52CCB5CBBC4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6726</TotalTime>
  <Words>1871</Words>
  <Application>Microsoft Macintosh PowerPoint</Application>
  <PresentationFormat>Widescreen</PresentationFormat>
  <Paragraphs>552</Paragraphs>
  <Slides>31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Calibri</vt:lpstr>
      <vt:lpstr>Quattrocento Sans</vt:lpstr>
      <vt:lpstr>Segoe UI</vt:lpstr>
      <vt:lpstr>Segoe UI Light</vt:lpstr>
      <vt:lpstr>Segoe UI Semibold</vt:lpstr>
      <vt:lpstr>Wingdings</vt:lpstr>
      <vt:lpstr>Office-tema</vt:lpstr>
      <vt:lpstr>PowerPoint Presentation</vt:lpstr>
      <vt:lpstr>RF Power for ESS</vt:lpstr>
      <vt:lpstr>Content</vt:lpstr>
      <vt:lpstr>PowerPoint Presentation</vt:lpstr>
      <vt:lpstr>We’re building a global science hub in Lund</vt:lpstr>
      <vt:lpstr>ESS Performance</vt:lpstr>
      <vt:lpstr>From Green Field to ESS</vt:lpstr>
      <vt:lpstr>Tunnel view then and now</vt:lpstr>
      <vt:lpstr>Klystron Gallery Then and Now</vt:lpstr>
      <vt:lpstr>PowerPoint Presentation</vt:lpstr>
      <vt:lpstr>PowerPoint Presentation</vt:lpstr>
      <vt:lpstr>Power profile along superconducting linac</vt:lpstr>
      <vt:lpstr>PowerPoint Presentation</vt:lpstr>
      <vt:lpstr>Typical RF System</vt:lpstr>
      <vt:lpstr>PowerPoint Presentation</vt:lpstr>
      <vt:lpstr>Three MEBT (Buncher Cavity) RF Systems</vt:lpstr>
      <vt:lpstr>26 Spoke Systems</vt:lpstr>
      <vt:lpstr>Medium and High Beta Linac</vt:lpstr>
      <vt:lpstr>Medium and High Beta RF Sources</vt:lpstr>
      <vt:lpstr>G02 – Status of RF Systems Aug 2024</vt:lpstr>
      <vt:lpstr>PowerPoint Presentation</vt:lpstr>
      <vt:lpstr>Medium and High Beta Linac</vt:lpstr>
      <vt:lpstr>A Practical Example</vt:lpstr>
      <vt:lpstr>PowerPoint Presentation</vt:lpstr>
      <vt:lpstr>What will the future hold?</vt:lpstr>
      <vt:lpstr>3 MW – 5 MW upgrade </vt:lpstr>
      <vt:lpstr>The advantage of gridded tubes</vt:lpstr>
      <vt:lpstr>The Original ESS MB-IOT</vt:lpstr>
      <vt:lpstr>Results of the 10-beam IOT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Jensen</dc:creator>
  <cp:lastModifiedBy>Morten Jensen</cp:lastModifiedBy>
  <cp:revision>32</cp:revision>
  <cp:lastPrinted>2019-03-08T10:27:30Z</cp:lastPrinted>
  <dcterms:created xsi:type="dcterms:W3CDTF">2024-09-17T15:36:59Z</dcterms:created>
  <dcterms:modified xsi:type="dcterms:W3CDTF">2024-09-23T06:59:56Z</dcterms:modified>
</cp:coreProperties>
</file>