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339" r:id="rId2"/>
    <p:sldId id="312" r:id="rId3"/>
    <p:sldId id="311" r:id="rId4"/>
    <p:sldId id="396" r:id="rId5"/>
    <p:sldId id="400" r:id="rId6"/>
    <p:sldId id="418" r:id="rId7"/>
    <p:sldId id="386" r:id="rId8"/>
    <p:sldId id="398" r:id="rId9"/>
    <p:sldId id="399" r:id="rId10"/>
    <p:sldId id="402" r:id="rId11"/>
    <p:sldId id="389" r:id="rId12"/>
    <p:sldId id="413" r:id="rId13"/>
    <p:sldId id="409" r:id="rId14"/>
    <p:sldId id="421" r:id="rId15"/>
    <p:sldId id="420" r:id="rId16"/>
    <p:sldId id="416" r:id="rId17"/>
    <p:sldId id="405" r:id="rId18"/>
    <p:sldId id="403" r:id="rId19"/>
    <p:sldId id="406" r:id="rId20"/>
    <p:sldId id="404" r:id="rId21"/>
    <p:sldId id="390" r:id="rId22"/>
    <p:sldId id="314" r:id="rId23"/>
    <p:sldId id="391" r:id="rId24"/>
    <p:sldId id="407" r:id="rId25"/>
    <p:sldId id="351" r:id="rId26"/>
    <p:sldId id="350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, section slide, and table of contents" id="{6E77BA57-DD46-47E9-A903-70AABFF88902}">
          <p14:sldIdLst>
            <p14:sldId id="339"/>
            <p14:sldId id="312"/>
          </p14:sldIdLst>
        </p14:section>
        <p14:section name="Content slides" id="{F91E1669-C435-4FA9-AFA7-CCF542CFF952}">
          <p14:sldIdLst>
            <p14:sldId id="311"/>
            <p14:sldId id="396"/>
            <p14:sldId id="400"/>
            <p14:sldId id="418"/>
            <p14:sldId id="386"/>
            <p14:sldId id="398"/>
            <p14:sldId id="399"/>
            <p14:sldId id="402"/>
            <p14:sldId id="389"/>
            <p14:sldId id="413"/>
            <p14:sldId id="409"/>
            <p14:sldId id="421"/>
            <p14:sldId id="420"/>
            <p14:sldId id="416"/>
            <p14:sldId id="405"/>
            <p14:sldId id="403"/>
            <p14:sldId id="406"/>
            <p14:sldId id="404"/>
            <p14:sldId id="390"/>
            <p14:sldId id="314"/>
            <p14:sldId id="391"/>
            <p14:sldId id="407"/>
          </p14:sldIdLst>
        </p14:section>
        <p14:section name="Closing, Contact &amp; Thank You slides" id="{079F359E-EAA5-474F-8450-DC6808C8647D}">
          <p14:sldIdLst>
            <p14:sldId id="351"/>
            <p14:sldId id="3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688"/>
    <a:srgbClr val="FD6925"/>
    <a:srgbClr val="3F7E44"/>
    <a:srgbClr val="A21942"/>
    <a:srgbClr val="ECECEF"/>
    <a:srgbClr val="E5E5E5"/>
    <a:srgbClr val="00689D"/>
    <a:srgbClr val="4C9F38"/>
    <a:srgbClr val="FF3A21"/>
    <a:srgbClr val="F9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069" autoAdjust="0"/>
  </p:normalViewPr>
  <p:slideViewPr>
    <p:cSldViewPr snapToGrid="0">
      <p:cViewPr varScale="1">
        <p:scale>
          <a:sx n="83" d="100"/>
          <a:sy n="83" d="100"/>
        </p:scale>
        <p:origin x="68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Gothic" panose="020B0502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Gothic" panose="020B0502020202020204" pitchFamily="34" charset="0"/>
              </a:defRPr>
            </a:lvl1pPr>
          </a:lstStyle>
          <a:p>
            <a:fld id="{5EE7A180-8B55-4601-A0F0-4D1F201244DA}" type="datetimeFigureOut">
              <a:rPr lang="fr-FR" smtClean="0"/>
              <a:pPr/>
              <a:t>19/09/2024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Gothic" panose="020B0502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Gothic" panose="020B0502020202020204" pitchFamily="34" charset="0"/>
              </a:defRPr>
            </a:lvl1pPr>
          </a:lstStyle>
          <a:p>
            <a:fld id="{9BE9453D-9CCC-4051-9DF8-37E3D8CCF79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187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sv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thalesgroup.com/" TargetMode="External"/><Relationship Id="rId7" Type="http://schemas.openxmlformats.org/officeDocument/2006/relationships/hyperlink" Target="https://www.youtube.com/user/thethalesgroup" TargetMode="External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thalesgroup" TargetMode="External"/><Relationship Id="rId5" Type="http://schemas.openxmlformats.org/officeDocument/2006/relationships/hyperlink" Target="https://www.facebook.com/thalesgroup" TargetMode="External"/><Relationship Id="rId4" Type="http://schemas.openxmlformats.org/officeDocument/2006/relationships/hyperlink" Target="https://www.linkedin.com/company/thales/" TargetMode="Externa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20.sv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svg"/><Relationship Id="rId7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Relationship Id="rId9" Type="http://schemas.openxmlformats.org/officeDocument/2006/relationships/image" Target="../media/image20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thalesgroup.com/" TargetMode="Externa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lanet in space&#10;&#10;Description automatically generated with low confidence">
            <a:extLst>
              <a:ext uri="{FF2B5EF4-FFF2-40B4-BE49-F238E27FC236}">
                <a16:creationId xmlns:a16="http://schemas.microsoft.com/office/drawing/2014/main" id="{BB2A98F7-F159-F60F-46D6-839BCF4392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C2B3475-6FA1-E38C-363D-23108F8B1BFB}"/>
              </a:ext>
            </a:extLst>
          </p:cNvPr>
          <p:cNvSpPr/>
          <p:nvPr userDrawn="1"/>
        </p:nvSpPr>
        <p:spPr>
          <a:xfrm>
            <a:off x="10083800" y="219075"/>
            <a:ext cx="2108200" cy="6916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aphic 10">
            <a:extLst>
              <a:ext uri="{FF2B5EF4-FFF2-40B4-BE49-F238E27FC236}">
                <a16:creationId xmlns:a16="http://schemas.microsoft.com/office/drawing/2014/main" id="{CA068553-962D-7E77-C347-394CC904794C}"/>
              </a:ext>
            </a:extLst>
          </p:cNvPr>
          <p:cNvGrpSpPr/>
          <p:nvPr userDrawn="1"/>
        </p:nvGrpSpPr>
        <p:grpSpPr>
          <a:xfrm rot="3961346">
            <a:off x="-3509591" y="1372783"/>
            <a:ext cx="10851195" cy="7716768"/>
            <a:chOff x="-2115223" y="1287251"/>
            <a:chExt cx="8966242" cy="637629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9431AD7-672B-F4E4-7018-CF9738388DAA}"/>
                </a:ext>
              </a:extLst>
            </p:cNvPr>
            <p:cNvSpPr/>
            <p:nvPr/>
          </p:nvSpPr>
          <p:spPr>
            <a:xfrm>
              <a:off x="-2115223" y="1287251"/>
              <a:ext cx="8966242" cy="6376294"/>
            </a:xfrm>
            <a:custGeom>
              <a:avLst/>
              <a:gdLst>
                <a:gd name="connsiteX0" fmla="*/ 1801447 w 8966242"/>
                <a:gd name="connsiteY0" fmla="*/ 6376295 h 6376294"/>
                <a:gd name="connsiteX1" fmla="*/ 0 w 8966242"/>
                <a:gd name="connsiteY1" fmla="*/ 6173158 h 6376294"/>
                <a:gd name="connsiteX2" fmla="*/ 3243396 w 8966242"/>
                <a:gd name="connsiteY2" fmla="*/ 21714 h 6376294"/>
                <a:gd name="connsiteX3" fmla="*/ 5582315 w 8966242"/>
                <a:gd name="connsiteY3" fmla="*/ 0 h 6376294"/>
                <a:gd name="connsiteX4" fmla="*/ 8966243 w 8966242"/>
                <a:gd name="connsiteY4" fmla="*/ 6089854 h 6376294"/>
                <a:gd name="connsiteX5" fmla="*/ 7114468 w 8966242"/>
                <a:gd name="connsiteY5" fmla="*/ 6326881 h 637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6242" h="6376294">
                  <a:moveTo>
                    <a:pt x="1801447" y="6376295"/>
                  </a:moveTo>
                  <a:cubicBezTo>
                    <a:pt x="1081944" y="6374367"/>
                    <a:pt x="686628" y="6333984"/>
                    <a:pt x="0" y="6173158"/>
                  </a:cubicBezTo>
                  <a:lnTo>
                    <a:pt x="3243396" y="21714"/>
                  </a:lnTo>
                  <a:lnTo>
                    <a:pt x="5582315" y="0"/>
                  </a:lnTo>
                  <a:lnTo>
                    <a:pt x="8966243" y="6089854"/>
                  </a:lnTo>
                  <a:cubicBezTo>
                    <a:pt x="8480723" y="6217398"/>
                    <a:pt x="8185353" y="6285483"/>
                    <a:pt x="7114468" y="6326881"/>
                  </a:cubicBezTo>
                </a:path>
              </a:pathLst>
            </a:custGeom>
            <a:solidFill>
              <a:srgbClr val="2C2F73">
                <a:alpha val="67000"/>
              </a:srgbClr>
            </a:solidFill>
            <a:ln w="10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ABE54C2-8273-C40C-0BEC-801B4F0B0364}"/>
                </a:ext>
              </a:extLst>
            </p:cNvPr>
            <p:cNvSpPr/>
            <p:nvPr/>
          </p:nvSpPr>
          <p:spPr>
            <a:xfrm rot="-250200">
              <a:off x="1223486" y="4790578"/>
              <a:ext cx="2186617" cy="2129998"/>
            </a:xfrm>
            <a:custGeom>
              <a:avLst/>
              <a:gdLst>
                <a:gd name="connsiteX0" fmla="*/ 2186617 w 2186617"/>
                <a:gd name="connsiteY0" fmla="*/ 1064999 h 2129998"/>
                <a:gd name="connsiteX1" fmla="*/ 1093309 w 2186617"/>
                <a:gd name="connsiteY1" fmla="*/ 2129999 h 2129998"/>
                <a:gd name="connsiteX2" fmla="*/ 0 w 2186617"/>
                <a:gd name="connsiteY2" fmla="*/ 1064999 h 2129998"/>
                <a:gd name="connsiteX3" fmla="*/ 1093309 w 2186617"/>
                <a:gd name="connsiteY3" fmla="*/ 0 h 2129998"/>
                <a:gd name="connsiteX4" fmla="*/ 2186617 w 2186617"/>
                <a:gd name="connsiteY4" fmla="*/ 1064999 h 212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6617" h="2129998">
                  <a:moveTo>
                    <a:pt x="2186617" y="1064999"/>
                  </a:moveTo>
                  <a:cubicBezTo>
                    <a:pt x="2186617" y="1653182"/>
                    <a:pt x="1697126" y="2129999"/>
                    <a:pt x="1093309" y="2129999"/>
                  </a:cubicBezTo>
                  <a:cubicBezTo>
                    <a:pt x="489491" y="2129999"/>
                    <a:pt x="0" y="1653182"/>
                    <a:pt x="0" y="1064999"/>
                  </a:cubicBezTo>
                  <a:cubicBezTo>
                    <a:pt x="0" y="476817"/>
                    <a:pt x="489491" y="0"/>
                    <a:pt x="1093309" y="0"/>
                  </a:cubicBezTo>
                  <a:cubicBezTo>
                    <a:pt x="1697126" y="0"/>
                    <a:pt x="2186617" y="476817"/>
                    <a:pt x="2186617" y="1064999"/>
                  </a:cubicBezTo>
                  <a:close/>
                </a:path>
              </a:pathLst>
            </a:custGeom>
            <a:solidFill>
              <a:srgbClr val="2C2F73">
                <a:alpha val="80000"/>
              </a:srgbClr>
            </a:solidFill>
            <a:ln w="10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955C8B-0CAA-E815-B2C3-731EF01A03B1}"/>
                </a:ext>
              </a:extLst>
            </p:cNvPr>
            <p:cNvSpPr/>
            <p:nvPr/>
          </p:nvSpPr>
          <p:spPr>
            <a:xfrm>
              <a:off x="-2115223" y="1287251"/>
              <a:ext cx="8966242" cy="6376294"/>
            </a:xfrm>
            <a:custGeom>
              <a:avLst/>
              <a:gdLst>
                <a:gd name="connsiteX0" fmla="*/ 1801447 w 8966242"/>
                <a:gd name="connsiteY0" fmla="*/ 6376295 h 6376294"/>
                <a:gd name="connsiteX1" fmla="*/ 0 w 8966242"/>
                <a:gd name="connsiteY1" fmla="*/ 6173158 h 6376294"/>
                <a:gd name="connsiteX2" fmla="*/ 3243396 w 8966242"/>
                <a:gd name="connsiteY2" fmla="*/ 21714 h 6376294"/>
                <a:gd name="connsiteX3" fmla="*/ 5582315 w 8966242"/>
                <a:gd name="connsiteY3" fmla="*/ 0 h 6376294"/>
                <a:gd name="connsiteX4" fmla="*/ 8966243 w 8966242"/>
                <a:gd name="connsiteY4" fmla="*/ 6089854 h 6376294"/>
                <a:gd name="connsiteX5" fmla="*/ 7114468 w 8966242"/>
                <a:gd name="connsiteY5" fmla="*/ 6326881 h 6376294"/>
                <a:gd name="connsiteX6" fmla="*/ 4483426 w 8966242"/>
                <a:gd name="connsiteY6" fmla="*/ 1152768 h 6376294"/>
                <a:gd name="connsiteX7" fmla="*/ 4315295 w 8966242"/>
                <a:gd name="connsiteY7" fmla="*/ 1154290 h 6376294"/>
                <a:gd name="connsiteX8" fmla="*/ 1801447 w 8966242"/>
                <a:gd name="connsiteY8" fmla="*/ 6376295 h 637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6242" h="6376294">
                  <a:moveTo>
                    <a:pt x="1801447" y="6376295"/>
                  </a:moveTo>
                  <a:cubicBezTo>
                    <a:pt x="1081944" y="6374367"/>
                    <a:pt x="686628" y="6333984"/>
                    <a:pt x="0" y="6173158"/>
                  </a:cubicBezTo>
                  <a:lnTo>
                    <a:pt x="3243396" y="21714"/>
                  </a:lnTo>
                  <a:lnTo>
                    <a:pt x="5582315" y="0"/>
                  </a:lnTo>
                  <a:lnTo>
                    <a:pt x="8966243" y="6089854"/>
                  </a:lnTo>
                  <a:cubicBezTo>
                    <a:pt x="8480723" y="6217398"/>
                    <a:pt x="8185353" y="6285483"/>
                    <a:pt x="7114468" y="6326881"/>
                  </a:cubicBezTo>
                  <a:lnTo>
                    <a:pt x="4483426" y="1152768"/>
                  </a:lnTo>
                  <a:lnTo>
                    <a:pt x="4315295" y="1154290"/>
                  </a:lnTo>
                  <a:lnTo>
                    <a:pt x="1801447" y="6376295"/>
                  </a:lnTo>
                  <a:close/>
                </a:path>
              </a:pathLst>
            </a:custGeom>
            <a:solidFill>
              <a:srgbClr val="2C2F73">
                <a:alpha val="80000"/>
              </a:srgbClr>
            </a:solidFill>
            <a:ln w="10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23ECCA1C-001D-C8A9-76C4-69BC9B36BA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1537" y="250843"/>
            <a:ext cx="1673012" cy="628076"/>
          </a:xfrm>
          <a:prstGeom prst="rect">
            <a:avLst/>
          </a:prstGeom>
        </p:spPr>
      </p:pic>
      <p:sp>
        <p:nvSpPr>
          <p:cNvPr id="13" name="Title 146">
            <a:extLst>
              <a:ext uri="{FF2B5EF4-FFF2-40B4-BE49-F238E27FC236}">
                <a16:creationId xmlns:a16="http://schemas.microsoft.com/office/drawing/2014/main" id="{A71C9AF5-7C53-980E-3913-667C7DB10F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662254"/>
            <a:ext cx="3815273" cy="1661993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GB" sz="4000" b="1" dirty="0">
                <a:solidFill>
                  <a:schemeClr val="bg1"/>
                </a:solidFill>
              </a:rPr>
              <a:t>Presentation title on two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or three lines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686C7C7-E3F1-C112-8757-C612FE8014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9500" y="4628182"/>
            <a:ext cx="3815273" cy="602986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30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PRESENTATION SUBTITLE </a:t>
            </a:r>
            <a:br>
              <a:rPr lang="en-US" dirty="0"/>
            </a:br>
            <a:r>
              <a:rPr lang="en-US" dirty="0"/>
              <a:t>ON ONE OR TWO LINES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7F45B7-71C6-1485-8A5A-3C39FEF1F517}"/>
              </a:ext>
            </a:extLst>
          </p:cNvPr>
          <p:cNvSpPr txBox="1"/>
          <p:nvPr userDrawn="1"/>
        </p:nvSpPr>
        <p:spPr>
          <a:xfrm>
            <a:off x="1079500" y="5769997"/>
            <a:ext cx="1673012" cy="171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0" dirty="0">
                <a:solidFill>
                  <a:schemeClr val="bg1"/>
                </a:solidFill>
              </a:rPr>
              <a:t>www.thalesgroup.com</a:t>
            </a:r>
          </a:p>
        </p:txBody>
      </p:sp>
    </p:spTree>
    <p:extLst>
      <p:ext uri="{BB962C8B-B14F-4D97-AF65-F5344CB8AC3E}">
        <p14:creationId xmlns:p14="http://schemas.microsoft.com/office/powerpoint/2010/main" val="215441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+ 3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42B14D8D-4D87-52F8-13C3-24DF77E36B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32232"/>
            <a:ext cx="12192000" cy="7884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44F21C-6A76-4EC9-B1CB-AE2844EC60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73866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A16A03-4146-5F53-C0DA-9137DF974F0F}"/>
              </a:ext>
            </a:extLst>
          </p:cNvPr>
          <p:cNvSpPr/>
          <p:nvPr userDrawn="1"/>
        </p:nvSpPr>
        <p:spPr>
          <a:xfrm>
            <a:off x="0" y="1720666"/>
            <a:ext cx="12192000" cy="163786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C84C6E-F9BE-ECD5-4869-B01FD6AB479A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FFDC3944-E18B-AC06-5C2A-7B5D8E56D8BC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579345D9-6E7C-5088-149B-38B1214DC311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BB6834DB-5923-334A-8926-5B66A115A866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8FE4BCDB-0B84-365E-7300-1B9799D413C2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E5827AC4-BA72-B581-7233-5C5F26E893C4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A6334529-E7E5-7866-4A09-6DB117F20F4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2216F52D-19DA-813E-FC7B-8F6CC3280F2E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F47C9705-C842-34B2-C62E-A93BB66EC3F0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4FAAACF3-0BBD-5EE4-3111-D53D465EC3BD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2BC4FF41-985A-D5EB-2EE2-84228D9BC2BD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5797F5-F3DC-EC6B-1705-3E375ED808E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3787C70-7A9E-CF22-96F4-BAB137721EAF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7F9F0163-3D81-A513-B47A-A11B93CCE7F6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6498ECF2-BE62-D029-7ECA-57ABE78D4C4B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9F9584FB-E328-225B-5B89-BA3F4914D9E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2E8EBD3-4263-1DFC-65B3-BBD0A43F5F0E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2AAB9B44-5483-DF54-44F1-3628A96EB604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75772A7-633B-9D97-EE91-776C95F183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999" y="1578576"/>
            <a:ext cx="3420000" cy="1922040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F9FC028-4708-885E-114A-D802D74715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6000" y="1578576"/>
            <a:ext cx="3420000" cy="1922040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6FD0906-F55C-1E3B-DB7A-38B3875B4C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84000" y="1578576"/>
            <a:ext cx="3420000" cy="1922040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7E0E445E-AD6B-A00F-33DA-9D62E60D3C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8000" y="3682514"/>
            <a:ext cx="3419999" cy="19221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05A3C545-AF17-4B49-5ECC-854890DAAB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86001" y="3682514"/>
            <a:ext cx="3419999" cy="19221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EBC7298F-8BC9-1F06-C7EA-DB6BE45A94C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84001" y="3682514"/>
            <a:ext cx="3419999" cy="19221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2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+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DEFB1E-7F4C-5FAC-9ACB-A9CC85FBEB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9688"/>
            <a:ext cx="12192000" cy="553734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50CBF233-7292-62F9-0B19-20FF498A0D5F}"/>
              </a:ext>
            </a:extLst>
          </p:cNvPr>
          <p:cNvSpPr/>
          <p:nvPr userDrawn="1"/>
        </p:nvSpPr>
        <p:spPr>
          <a:xfrm>
            <a:off x="0" y="1720665"/>
            <a:ext cx="12192000" cy="234051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85077-0DD7-CF05-6283-2D63D04A06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73866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CE19D61-03D3-9595-61F3-74B85D3D3C0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7999" y="1578576"/>
            <a:ext cx="2016000" cy="25920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E84C83D-1F4D-D8FC-E4CD-FFD1E628E3ED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588000" y="4529982"/>
            <a:ext cx="2015999" cy="112235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86CB433-3CFC-CC69-42B0-4862FE01451A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3015999" y="1578576"/>
            <a:ext cx="2016000" cy="25920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D2F4695A-3ABD-3CF2-C0BD-31DAC712E0CC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3016000" y="4529982"/>
            <a:ext cx="2015999" cy="112235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8B67D75-F6EE-25AA-2056-456E3F070B28}"/>
              </a:ext>
            </a:extLst>
          </p:cNvPr>
          <p:cNvSpPr>
            <a:spLocks noGrp="1"/>
          </p:cNvSpPr>
          <p:nvPr userDrawn="1">
            <p:ph type="pic" sz="quarter" idx="18"/>
          </p:nvPr>
        </p:nvSpPr>
        <p:spPr>
          <a:xfrm>
            <a:off x="5443999" y="1578576"/>
            <a:ext cx="2016000" cy="25920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0D413D3-6EC2-E5C9-EFA3-64F8324BC48D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5444000" y="4529982"/>
            <a:ext cx="2015999" cy="112235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EE0C72ED-D692-A687-C13B-34B509A3E1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71999" y="1578576"/>
            <a:ext cx="4320000" cy="4073764"/>
          </a:xfr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5400000" scaled="1"/>
          </a:gradFill>
        </p:spPr>
        <p:txBody>
          <a:bodyPr vert="horz" lIns="540000" tIns="360000" rIns="540000" bIns="360000" rtlCol="0">
            <a:noAutofit/>
          </a:bodyPr>
          <a:lstStyle>
            <a:lvl1pPr marL="216000" indent="-216000">
              <a:buFontTx/>
              <a:buBlip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</a:buBlip>
              <a:defRPr lang="en-US" sz="2400" dirty="0">
                <a:solidFill>
                  <a:schemeClr val="bg1"/>
                </a:solidFill>
              </a:defRPr>
            </a:lvl1pPr>
            <a:lvl2pPr>
              <a:defRPr lang="en-US" dirty="0">
                <a:solidFill>
                  <a:schemeClr val="bg1"/>
                </a:solidFill>
              </a:defRPr>
            </a:lvl2pPr>
          </a:lstStyle>
          <a:p>
            <a:pPr marL="0" lvl="0" inden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Title</a:t>
            </a:r>
          </a:p>
          <a:p>
            <a:pPr lvl="1">
              <a:spcBef>
                <a:spcPts val="1200"/>
              </a:spcBef>
              <a:buClrTx/>
            </a:pPr>
            <a:r>
              <a:rPr lang="en-US" dirty="0"/>
              <a:t>Second level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AFE733-1D17-D433-B6A4-2D1DB8DE51AC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1FF5C286-A3F3-8552-53E0-33623573294C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454BEA95-E503-A134-5970-4028900C550F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D036B0A8-6297-AD7E-D57D-5A051148A313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D48E0E8B-65FF-C632-2635-7E5442B19077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FD3EF2BA-6E64-76F6-6E09-EC4ABC8587C2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245F54C5-B052-73D3-6C7D-278D01D434F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0E3D9EAE-51D2-7060-9A73-4D9A8C4A3CB0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347D14FD-214D-601F-D5ED-7230C1D3465E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1FC57748-74FF-5242-7915-3A6447896407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5E393AA9-8A2D-77A9-4038-95A90A22659D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707EF7D0-0551-B497-8CD6-118F8DA38BD5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A1A9272C-2DB3-E3DE-C21E-800B17B2F85E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D8156300-4934-B7AD-A755-96E9059EE4B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A7DB2D5B-C826-89B4-6FCD-5C800E7EF61D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3297FB1E-C558-4CD7-3501-325F77FE4611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EFBD691F-CCD9-A819-04A8-F2A7BBBBC1EE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55383BEA-7D38-3C54-9F1E-9173C2632C08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7245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oxes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12853A-BC49-C201-9E3E-46E98164EC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04760"/>
            <a:ext cx="12192000" cy="1049842"/>
          </a:xfrm>
          <a:prstGeom prst="rect">
            <a:avLst/>
          </a:prstGeom>
        </p:spPr>
      </p:pic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30D17CB2-2739-C617-AD45-E3912CAD98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58525"/>
            <a:ext cx="12192000" cy="2743473"/>
          </a:xfrm>
          <a:prstGeom prst="rect">
            <a:avLst/>
          </a:prstGeom>
          <a:solidFill>
            <a:srgbClr val="ECECEF"/>
          </a:solidFill>
        </p:spPr>
        <p:txBody>
          <a:bodyPr wrap="square" tIns="0" bIns="216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A79775-88BC-3818-5D95-5B11998783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73866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D3CD707-9A0B-2CF5-C079-BEF0CB78D227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35AD8C6E-20B1-A809-827C-0052C977D962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9C392785-BA90-8D03-76C6-C306A60C5655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6D69FAF0-B979-C60E-2402-6619E928DE5F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E2FA8DB5-C570-5601-055A-CE5923EE1B76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75D8C751-9F82-559A-00FF-2F677B9741F2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C43C5A60-AAB5-3FD5-E004-4F5337420E0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B32DCB3D-5B50-CAF5-F3BD-4B79CD083A8A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B68BD000-25A7-ECEE-8432-8B667FD4E65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B4067A74-31AE-047C-7E9A-002711B48B67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C92D3405-D6E0-C347-E57B-CF87855E50E9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D1006B9A-43C7-403C-8D13-B58EA500308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9D424315-1566-8B9D-E981-7272C10DCFE9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2D6ACB48-A7FB-9774-2D1D-E4BD43B14C82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C2E6044E-3469-2289-9F67-E6C457ABD08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Parallelogram 60">
              <a:extLst>
                <a:ext uri="{FF2B5EF4-FFF2-40B4-BE49-F238E27FC236}">
                  <a16:creationId xmlns:a16="http://schemas.microsoft.com/office/drawing/2014/main" id="{7B5BFBD3-79E0-00DE-73AE-3AD51B0B61B6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C85960EC-3773-930D-6703-BEBD7BA2A8DA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Parallelogram 62">
              <a:extLst>
                <a:ext uri="{FF2B5EF4-FFF2-40B4-BE49-F238E27FC236}">
                  <a16:creationId xmlns:a16="http://schemas.microsoft.com/office/drawing/2014/main" id="{385AA103-76C9-ACFF-10CB-CE85CA60797A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81E6365-421C-018C-B5CE-B1E8F1749C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998" y="1578576"/>
            <a:ext cx="5328000" cy="1922040"/>
          </a:xfrm>
          <a:prstGeom prst="snip2DiagRect">
            <a:avLst>
              <a:gd name="adj1" fmla="val 6796"/>
              <a:gd name="adj2" fmla="val 0"/>
            </a:avLst>
          </a:prstGeom>
          <a:solidFill>
            <a:schemeClr val="bg1"/>
          </a:solidFill>
          <a:ln w="12700">
            <a:gradFill>
              <a:gsLst>
                <a:gs pos="0">
                  <a:schemeClr val="accent2">
                    <a:lumMod val="100000"/>
                    <a:alpha val="1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</p:spPr>
        <p:txBody>
          <a:bodyPr lIns="360000" rIns="360000" anchor="ctr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48A82B05-DCC3-7CBE-78A4-DB40ED3B1849}"/>
              </a:ext>
            </a:extLst>
          </p:cNvPr>
          <p:cNvSpPr/>
          <p:nvPr/>
        </p:nvSpPr>
        <p:spPr>
          <a:xfrm>
            <a:off x="1036388" y="1926876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5919B8-E7D8-2E80-5011-3951A602996A}"/>
              </a:ext>
            </a:extLst>
          </p:cNvPr>
          <p:cNvGrpSpPr/>
          <p:nvPr/>
        </p:nvGrpSpPr>
        <p:grpSpPr>
          <a:xfrm>
            <a:off x="4873476" y="3284219"/>
            <a:ext cx="920602" cy="74305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72527DA1-5756-4FE1-47A7-E71A3FEF4B71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D652E994-8427-AE9A-9503-CBD4C4AED017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3588D7F-6CF6-0A97-142A-DD911F2FFDD7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D03E128F-D04E-988A-7041-EB5A3E74D341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096FCC49-B81B-62F6-17BD-4328F175F74F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7D68D970-84F5-33A9-A90D-4A5E18845120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8D99D4EA-232F-06E1-D854-2F7E32697CBA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3BE056EE-A89E-28F0-3980-601093F08B51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F7470B4B-0B40-6723-DA85-6EBCBAEB0481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DAE8BBCB-2669-4206-9E90-95D56AAD75E9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ADA5B50-D55B-1327-704B-CC0FF740D0C2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3C16DD71-620C-8863-F329-35D3481DC0C9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8327EE15-AE9F-0FAD-CC8E-8D10970315A0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BAB9A9B0-ED0C-984C-D360-1BE663244808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DE0CCEB7-EC83-AF6E-67C6-1CFF311B3245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E6FED54B-0F3B-95EF-8871-34E7A387384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1BD78EC9-C24D-36EF-14BF-D55DDE9307F9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04990BCB-13B0-6825-976C-EF18813DF7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6000" y="1578576"/>
            <a:ext cx="5328000" cy="1922040"/>
          </a:xfrm>
          <a:prstGeom prst="snip2DiagRect">
            <a:avLst>
              <a:gd name="adj1" fmla="val 6796"/>
              <a:gd name="adj2" fmla="val 0"/>
            </a:avLst>
          </a:prstGeom>
          <a:solidFill>
            <a:schemeClr val="bg1"/>
          </a:solidFill>
          <a:ln w="12700">
            <a:gradFill>
              <a:gsLst>
                <a:gs pos="0">
                  <a:schemeClr val="accent2">
                    <a:lumMod val="100000"/>
                    <a:alpha val="1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</p:spPr>
        <p:txBody>
          <a:bodyPr lIns="360000" rIns="360000" anchor="ctr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8" name="Parallelogram 67">
            <a:extLst>
              <a:ext uri="{FF2B5EF4-FFF2-40B4-BE49-F238E27FC236}">
                <a16:creationId xmlns:a16="http://schemas.microsoft.com/office/drawing/2014/main" id="{BE59802F-051F-1D3D-233F-5F1B9556E21E}"/>
              </a:ext>
            </a:extLst>
          </p:cNvPr>
          <p:cNvSpPr/>
          <p:nvPr userDrawn="1"/>
        </p:nvSpPr>
        <p:spPr>
          <a:xfrm>
            <a:off x="6724390" y="1926876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3C1190-8A05-B6B1-9949-675A79A9CE59}"/>
              </a:ext>
            </a:extLst>
          </p:cNvPr>
          <p:cNvGrpSpPr/>
          <p:nvPr userDrawn="1"/>
        </p:nvGrpSpPr>
        <p:grpSpPr>
          <a:xfrm>
            <a:off x="10561478" y="3284219"/>
            <a:ext cx="920602" cy="74305"/>
            <a:chOff x="696000" y="1460737"/>
            <a:chExt cx="920602" cy="112014"/>
          </a:xfrm>
        </p:grpSpPr>
        <p:sp>
          <p:nvSpPr>
            <p:cNvPr id="70" name="Parallelogram 69">
              <a:extLst>
                <a:ext uri="{FF2B5EF4-FFF2-40B4-BE49-F238E27FC236}">
                  <a16:creationId xmlns:a16="http://schemas.microsoft.com/office/drawing/2014/main" id="{CB5FD786-6DDE-63D5-2AAE-91AFFF211B5A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Parallelogram 70">
              <a:extLst>
                <a:ext uri="{FF2B5EF4-FFF2-40B4-BE49-F238E27FC236}">
                  <a16:creationId xmlns:a16="http://schemas.microsoft.com/office/drawing/2014/main" id="{95026B7C-2B7A-1EA5-868D-75D288BE6F57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Parallelogram 71">
              <a:extLst>
                <a:ext uri="{FF2B5EF4-FFF2-40B4-BE49-F238E27FC236}">
                  <a16:creationId xmlns:a16="http://schemas.microsoft.com/office/drawing/2014/main" id="{697C3B1E-A60F-CD72-CCB3-6AB47AB86629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Parallelogram 72">
              <a:extLst>
                <a:ext uri="{FF2B5EF4-FFF2-40B4-BE49-F238E27FC236}">
                  <a16:creationId xmlns:a16="http://schemas.microsoft.com/office/drawing/2014/main" id="{10C16C27-6AF2-52C7-318A-634369D69103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7AC61264-90A3-8854-8F48-7B4175004DC8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Parallelogram 74">
              <a:extLst>
                <a:ext uri="{FF2B5EF4-FFF2-40B4-BE49-F238E27FC236}">
                  <a16:creationId xmlns:a16="http://schemas.microsoft.com/office/drawing/2014/main" id="{EF81B55F-7E5E-0F0A-F071-B0221A42BCA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EC62F885-2803-8BB4-CF11-FE3EA9B0BACF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Parallelogram 76">
              <a:extLst>
                <a:ext uri="{FF2B5EF4-FFF2-40B4-BE49-F238E27FC236}">
                  <a16:creationId xmlns:a16="http://schemas.microsoft.com/office/drawing/2014/main" id="{A0428056-33BF-60EE-49CD-E3437C792116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Parallelogram 77">
              <a:extLst>
                <a:ext uri="{FF2B5EF4-FFF2-40B4-BE49-F238E27FC236}">
                  <a16:creationId xmlns:a16="http://schemas.microsoft.com/office/drawing/2014/main" id="{E04E4A3C-CF84-BA33-F794-7E85044D1EBA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Parallelogram 78">
              <a:extLst>
                <a:ext uri="{FF2B5EF4-FFF2-40B4-BE49-F238E27FC236}">
                  <a16:creationId xmlns:a16="http://schemas.microsoft.com/office/drawing/2014/main" id="{9D518E5D-6A4F-7C83-D2B0-B24149922C01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Parallelogram 79">
              <a:extLst>
                <a:ext uri="{FF2B5EF4-FFF2-40B4-BE49-F238E27FC236}">
                  <a16:creationId xmlns:a16="http://schemas.microsoft.com/office/drawing/2014/main" id="{44CBFB45-888B-9CE6-3666-1AA0EA024FA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Parallelogram 80">
              <a:extLst>
                <a:ext uri="{FF2B5EF4-FFF2-40B4-BE49-F238E27FC236}">
                  <a16:creationId xmlns:a16="http://schemas.microsoft.com/office/drawing/2014/main" id="{8639E0E5-7A56-0E5E-63F6-9C4A1BDAE14A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Parallelogram 81">
              <a:extLst>
                <a:ext uri="{FF2B5EF4-FFF2-40B4-BE49-F238E27FC236}">
                  <a16:creationId xmlns:a16="http://schemas.microsoft.com/office/drawing/2014/main" id="{0B8D335A-95D8-96F9-9BEA-BC3103C6254B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Parallelogram 82">
              <a:extLst>
                <a:ext uri="{FF2B5EF4-FFF2-40B4-BE49-F238E27FC236}">
                  <a16:creationId xmlns:a16="http://schemas.microsoft.com/office/drawing/2014/main" id="{1AE99D33-083B-EE23-B589-3FF9D2C09505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F6183C56-9551-683A-09EB-18262FD52406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48CE29AF-5DE7-0CD4-85E4-ECD3406109B1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8C95D847-0DA5-AD49-C523-1C189FD62BD3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5144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200DF0-4F7F-C342-7F47-A55CFECDB887}"/>
              </a:ext>
            </a:extLst>
          </p:cNvPr>
          <p:cNvSpPr/>
          <p:nvPr userDrawn="1"/>
        </p:nvSpPr>
        <p:spPr>
          <a:xfrm>
            <a:off x="0" y="0"/>
            <a:ext cx="6096000" cy="6101998"/>
          </a:xfrm>
          <a:prstGeom prst="rect">
            <a:avLst/>
          </a:prstGeom>
          <a:gradFill flip="none" rotWithShape="1"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D77F530-EA1D-7650-4E2C-FABF39338F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8000" y="1145650"/>
            <a:ext cx="4968000" cy="4540025"/>
          </a:xfrm>
        </p:spPr>
        <p:txBody>
          <a:bodyPr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7B13D357-30AB-D48C-0F86-A084C4FD0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83998" y="1145649"/>
            <a:ext cx="4968001" cy="4540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E2793-489B-8C33-B75F-CF4C9090E1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6" y="360000"/>
            <a:ext cx="4968000" cy="369332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42B54C-873A-B0F6-AFBF-6A18BD2AAD5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83376" y="360000"/>
            <a:ext cx="4968000" cy="369332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760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Networks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C92611-765F-4938-04C4-9A93579A0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53861"/>
            <a:ext cx="12192000" cy="58965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98F3710-4348-B002-9801-54B01B911A81}"/>
              </a:ext>
            </a:extLst>
          </p:cNvPr>
          <p:cNvSpPr/>
          <p:nvPr userDrawn="1"/>
        </p:nvSpPr>
        <p:spPr>
          <a:xfrm flipH="1">
            <a:off x="0" y="3429000"/>
            <a:ext cx="12192000" cy="2673000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26" name="Rectangle: Rounded Corners 25">
            <a:hlinkClick r:id="rId3"/>
            <a:extLst>
              <a:ext uri="{FF2B5EF4-FFF2-40B4-BE49-F238E27FC236}">
                <a16:creationId xmlns:a16="http://schemas.microsoft.com/office/drawing/2014/main" id="{A0A56E25-BACC-941A-07FF-B2924EEE0A4B}"/>
              </a:ext>
            </a:extLst>
          </p:cNvPr>
          <p:cNvSpPr/>
          <p:nvPr userDrawn="1"/>
        </p:nvSpPr>
        <p:spPr>
          <a:xfrm>
            <a:off x="588000" y="3141000"/>
            <a:ext cx="3456000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algn="ctr" rotWithShape="0">
              <a:schemeClr val="tx2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www.thalesgroup.com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3F73478-4B42-86E1-C5C1-D1452156DBA8}"/>
              </a:ext>
            </a:extLst>
          </p:cNvPr>
          <p:cNvGrpSpPr/>
          <p:nvPr userDrawn="1"/>
        </p:nvGrpSpPr>
        <p:grpSpPr>
          <a:xfrm>
            <a:off x="671550" y="4428000"/>
            <a:ext cx="675000" cy="675000"/>
            <a:chOff x="671550" y="4428000"/>
            <a:chExt cx="675000" cy="6750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F9F3573-2E23-6B37-3C1D-06E6E2FB5440}"/>
                </a:ext>
              </a:extLst>
            </p:cNvPr>
            <p:cNvSpPr/>
            <p:nvPr/>
          </p:nvSpPr>
          <p:spPr>
            <a:xfrm>
              <a:off x="6715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aphic 36">
              <a:extLst>
                <a:ext uri="{FF2B5EF4-FFF2-40B4-BE49-F238E27FC236}">
                  <a16:creationId xmlns:a16="http://schemas.microsoft.com/office/drawing/2014/main" id="{F2D16415-197B-E091-7A95-D7B79C5C9FFE}"/>
                </a:ext>
              </a:extLst>
            </p:cNvPr>
            <p:cNvGrpSpPr/>
            <p:nvPr/>
          </p:nvGrpSpPr>
          <p:grpSpPr>
            <a:xfrm>
              <a:off x="880295" y="4633340"/>
              <a:ext cx="257511" cy="257042"/>
              <a:chOff x="692960" y="4421656"/>
              <a:chExt cx="679218" cy="677982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611B14F-1F29-C671-7DFE-638D31ADC8DA}"/>
                  </a:ext>
                </a:extLst>
              </p:cNvPr>
              <p:cNvSpPr/>
              <p:nvPr/>
            </p:nvSpPr>
            <p:spPr>
              <a:xfrm>
                <a:off x="692960" y="4421656"/>
                <a:ext cx="163232" cy="677982"/>
              </a:xfrm>
              <a:custGeom>
                <a:avLst/>
                <a:gdLst>
                  <a:gd name="connsiteX0" fmla="*/ 11172 w 163232"/>
                  <a:gd name="connsiteY0" fmla="*/ 225119 h 677982"/>
                  <a:gd name="connsiteX1" fmla="*/ 152061 w 163232"/>
                  <a:gd name="connsiteY1" fmla="*/ 225119 h 677982"/>
                  <a:gd name="connsiteX2" fmla="*/ 152061 w 163232"/>
                  <a:gd name="connsiteY2" fmla="*/ 677983 h 677982"/>
                  <a:gd name="connsiteX3" fmla="*/ 11172 w 163232"/>
                  <a:gd name="connsiteY3" fmla="*/ 677983 h 677982"/>
                  <a:gd name="connsiteX4" fmla="*/ 11172 w 163232"/>
                  <a:gd name="connsiteY4" fmla="*/ 225119 h 677982"/>
                  <a:gd name="connsiteX5" fmla="*/ 81655 w 163232"/>
                  <a:gd name="connsiteY5" fmla="*/ 0 h 677982"/>
                  <a:gd name="connsiteX6" fmla="*/ 163232 w 163232"/>
                  <a:gd name="connsiteY6" fmla="*/ 81617 h 677982"/>
                  <a:gd name="connsiteX7" fmla="*/ 81655 w 163232"/>
                  <a:gd name="connsiteY7" fmla="*/ 163246 h 677982"/>
                  <a:gd name="connsiteX8" fmla="*/ 0 w 163232"/>
                  <a:gd name="connsiteY8" fmla="*/ 81617 h 677982"/>
                  <a:gd name="connsiteX9" fmla="*/ 81655 w 163232"/>
                  <a:gd name="connsiteY9" fmla="*/ 0 h 67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232" h="677982">
                    <a:moveTo>
                      <a:pt x="11172" y="225119"/>
                    </a:moveTo>
                    <a:lnTo>
                      <a:pt x="152061" y="225119"/>
                    </a:lnTo>
                    <a:lnTo>
                      <a:pt x="152061" y="677983"/>
                    </a:lnTo>
                    <a:lnTo>
                      <a:pt x="11172" y="677983"/>
                    </a:lnTo>
                    <a:lnTo>
                      <a:pt x="11172" y="225119"/>
                    </a:lnTo>
                    <a:close/>
                    <a:moveTo>
                      <a:pt x="81655" y="0"/>
                    </a:moveTo>
                    <a:cubicBezTo>
                      <a:pt x="126679" y="0"/>
                      <a:pt x="163232" y="36567"/>
                      <a:pt x="163232" y="81617"/>
                    </a:cubicBezTo>
                    <a:cubicBezTo>
                      <a:pt x="163232" y="126679"/>
                      <a:pt x="126679" y="163246"/>
                      <a:pt x="81655" y="163246"/>
                    </a:cubicBezTo>
                    <a:cubicBezTo>
                      <a:pt x="36451" y="163246"/>
                      <a:pt x="0" y="126680"/>
                      <a:pt x="0" y="81617"/>
                    </a:cubicBezTo>
                    <a:cubicBezTo>
                      <a:pt x="0" y="36567"/>
                      <a:pt x="36451" y="0"/>
                      <a:pt x="81655" y="0"/>
                    </a:cubicBezTo>
                  </a:path>
                </a:pathLst>
              </a:custGeom>
              <a:solidFill>
                <a:srgbClr val="FFFFFF"/>
              </a:solidFill>
              <a:ln w="196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7D2A163E-3DEA-4B3A-6030-FF3145A634F5}"/>
                  </a:ext>
                </a:extLst>
              </p:cNvPr>
              <p:cNvSpPr/>
              <p:nvPr/>
            </p:nvSpPr>
            <p:spPr>
              <a:xfrm>
                <a:off x="933318" y="4635537"/>
                <a:ext cx="438860" cy="464101"/>
              </a:xfrm>
              <a:custGeom>
                <a:avLst/>
                <a:gdLst>
                  <a:gd name="connsiteX0" fmla="*/ 0 w 438860"/>
                  <a:gd name="connsiteY0" fmla="*/ 11237 h 464101"/>
                  <a:gd name="connsiteX1" fmla="*/ 134918 w 438860"/>
                  <a:gd name="connsiteY1" fmla="*/ 11237 h 464101"/>
                  <a:gd name="connsiteX2" fmla="*/ 134918 w 438860"/>
                  <a:gd name="connsiteY2" fmla="*/ 73148 h 464101"/>
                  <a:gd name="connsiteX3" fmla="*/ 136847 w 438860"/>
                  <a:gd name="connsiteY3" fmla="*/ 73148 h 464101"/>
                  <a:gd name="connsiteX4" fmla="*/ 270015 w 438860"/>
                  <a:gd name="connsiteY4" fmla="*/ 0 h 464101"/>
                  <a:gd name="connsiteX5" fmla="*/ 438861 w 438860"/>
                  <a:gd name="connsiteY5" fmla="*/ 215736 h 464101"/>
                  <a:gd name="connsiteX6" fmla="*/ 438861 w 438860"/>
                  <a:gd name="connsiteY6" fmla="*/ 464101 h 464101"/>
                  <a:gd name="connsiteX7" fmla="*/ 298125 w 438860"/>
                  <a:gd name="connsiteY7" fmla="*/ 464101 h 464101"/>
                  <a:gd name="connsiteX8" fmla="*/ 298125 w 438860"/>
                  <a:gd name="connsiteY8" fmla="*/ 243873 h 464101"/>
                  <a:gd name="connsiteX9" fmla="*/ 224991 w 438860"/>
                  <a:gd name="connsiteY9" fmla="*/ 123796 h 464101"/>
                  <a:gd name="connsiteX10" fmla="*/ 140580 w 438860"/>
                  <a:gd name="connsiteY10" fmla="*/ 240114 h 464101"/>
                  <a:gd name="connsiteX11" fmla="*/ 140580 w 438860"/>
                  <a:gd name="connsiteY11" fmla="*/ 464101 h 464101"/>
                  <a:gd name="connsiteX12" fmla="*/ 0 w 438860"/>
                  <a:gd name="connsiteY12" fmla="*/ 464101 h 464101"/>
                  <a:gd name="connsiteX13" fmla="*/ 0 w 438860"/>
                  <a:gd name="connsiteY13" fmla="*/ 11237 h 464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860" h="464101">
                    <a:moveTo>
                      <a:pt x="0" y="11237"/>
                    </a:moveTo>
                    <a:lnTo>
                      <a:pt x="134918" y="11237"/>
                    </a:lnTo>
                    <a:lnTo>
                      <a:pt x="134918" y="73148"/>
                    </a:lnTo>
                    <a:lnTo>
                      <a:pt x="136847" y="73148"/>
                    </a:lnTo>
                    <a:cubicBezTo>
                      <a:pt x="155613" y="37545"/>
                      <a:pt x="201538" y="0"/>
                      <a:pt x="270015" y="0"/>
                    </a:cubicBezTo>
                    <a:cubicBezTo>
                      <a:pt x="412524" y="0"/>
                      <a:pt x="438861" y="93769"/>
                      <a:pt x="438861" y="215736"/>
                    </a:cubicBezTo>
                    <a:lnTo>
                      <a:pt x="438861" y="464101"/>
                    </a:lnTo>
                    <a:lnTo>
                      <a:pt x="298125" y="464101"/>
                    </a:lnTo>
                    <a:lnTo>
                      <a:pt x="298125" y="243873"/>
                    </a:lnTo>
                    <a:cubicBezTo>
                      <a:pt x="298125" y="191358"/>
                      <a:pt x="297224" y="123796"/>
                      <a:pt x="224991" y="123796"/>
                    </a:cubicBezTo>
                    <a:cubicBezTo>
                      <a:pt x="151754" y="123796"/>
                      <a:pt x="140580" y="181035"/>
                      <a:pt x="140580" y="240114"/>
                    </a:cubicBezTo>
                    <a:lnTo>
                      <a:pt x="140580" y="464101"/>
                    </a:lnTo>
                    <a:lnTo>
                      <a:pt x="0" y="464101"/>
                    </a:lnTo>
                    <a:lnTo>
                      <a:pt x="0" y="11237"/>
                    </a:lnTo>
                    <a:close/>
                  </a:path>
                </a:pathLst>
              </a:custGeom>
              <a:solidFill>
                <a:srgbClr val="FFFFFF"/>
              </a:solidFill>
              <a:ln w="196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1" name="Oval 30">
              <a:hlinkClick r:id="rId4"/>
              <a:extLst>
                <a:ext uri="{FF2B5EF4-FFF2-40B4-BE49-F238E27FC236}">
                  <a16:creationId xmlns:a16="http://schemas.microsoft.com/office/drawing/2014/main" id="{EAB8E4C6-7BE3-51ED-ABFC-964F6AE3729B}"/>
                </a:ext>
              </a:extLst>
            </p:cNvPr>
            <p:cNvSpPr/>
            <p:nvPr/>
          </p:nvSpPr>
          <p:spPr>
            <a:xfrm>
              <a:off x="6715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0508168-1FBD-BCA0-1DED-C778795906F2}"/>
              </a:ext>
            </a:extLst>
          </p:cNvPr>
          <p:cNvGrpSpPr/>
          <p:nvPr userDrawn="1"/>
        </p:nvGrpSpPr>
        <p:grpSpPr>
          <a:xfrm>
            <a:off x="1542850" y="4428000"/>
            <a:ext cx="675000" cy="675000"/>
            <a:chOff x="1542850" y="4428000"/>
            <a:chExt cx="675000" cy="675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4085314-3E35-DF8C-8E5B-1C7C3F36FB79}"/>
                </a:ext>
              </a:extLst>
            </p:cNvPr>
            <p:cNvSpPr/>
            <p:nvPr/>
          </p:nvSpPr>
          <p:spPr>
            <a:xfrm>
              <a:off x="15428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Graphic 84">
              <a:extLst>
                <a:ext uri="{FF2B5EF4-FFF2-40B4-BE49-F238E27FC236}">
                  <a16:creationId xmlns:a16="http://schemas.microsoft.com/office/drawing/2014/main" id="{4871053C-AB8F-A852-D3EF-93A5716708BA}"/>
                </a:ext>
              </a:extLst>
            </p:cNvPr>
            <p:cNvSpPr/>
            <p:nvPr/>
          </p:nvSpPr>
          <p:spPr>
            <a:xfrm>
              <a:off x="1781995" y="4581085"/>
              <a:ext cx="196710" cy="368831"/>
            </a:xfrm>
            <a:custGeom>
              <a:avLst/>
              <a:gdLst>
                <a:gd name="connsiteX0" fmla="*/ 85005 w 304800"/>
                <a:gd name="connsiteY0" fmla="*/ 571500 h 571500"/>
                <a:gd name="connsiteX1" fmla="*/ 85005 w 304800"/>
                <a:gd name="connsiteY1" fmla="*/ 323850 h 571500"/>
                <a:gd name="connsiteX2" fmla="*/ 0 w 304800"/>
                <a:gd name="connsiteY2" fmla="*/ 323850 h 571500"/>
                <a:gd name="connsiteX3" fmla="*/ 0 w 304800"/>
                <a:gd name="connsiteY3" fmla="*/ 209550 h 571500"/>
                <a:gd name="connsiteX4" fmla="*/ 85005 w 304800"/>
                <a:gd name="connsiteY4" fmla="*/ 209550 h 571500"/>
                <a:gd name="connsiteX5" fmla="*/ 85005 w 304800"/>
                <a:gd name="connsiteY5" fmla="*/ 129730 h 571500"/>
                <a:gd name="connsiteX6" fmla="*/ 217613 w 304800"/>
                <a:gd name="connsiteY6" fmla="*/ 0 h 571500"/>
                <a:gd name="connsiteX7" fmla="*/ 296005 w 304800"/>
                <a:gd name="connsiteY7" fmla="*/ 4003 h 571500"/>
                <a:gd name="connsiteX8" fmla="*/ 296005 w 304800"/>
                <a:gd name="connsiteY8" fmla="*/ 94869 h 571500"/>
                <a:gd name="connsiteX9" fmla="*/ 242210 w 304800"/>
                <a:gd name="connsiteY9" fmla="*/ 94893 h 571500"/>
                <a:gd name="connsiteX10" fmla="*/ 190500 w 304800"/>
                <a:gd name="connsiteY10" fmla="*/ 144353 h 571500"/>
                <a:gd name="connsiteX11" fmla="*/ 190500 w 304800"/>
                <a:gd name="connsiteY11" fmla="*/ 209550 h 571500"/>
                <a:gd name="connsiteX12" fmla="*/ 304800 w 304800"/>
                <a:gd name="connsiteY12" fmla="*/ 209550 h 571500"/>
                <a:gd name="connsiteX13" fmla="*/ 266700 w 304800"/>
                <a:gd name="connsiteY13" fmla="*/ 323850 h 571500"/>
                <a:gd name="connsiteX14" fmla="*/ 190500 w 304800"/>
                <a:gd name="connsiteY14" fmla="*/ 323850 h 571500"/>
                <a:gd name="connsiteX15" fmla="*/ 190500 w 304800"/>
                <a:gd name="connsiteY15" fmla="*/ 571500 h 571500"/>
                <a:gd name="connsiteX16" fmla="*/ 85005 w 304800"/>
                <a:gd name="connsiteY16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4800" h="571500">
                  <a:moveTo>
                    <a:pt x="85005" y="571500"/>
                  </a:moveTo>
                  <a:lnTo>
                    <a:pt x="85005" y="323850"/>
                  </a:lnTo>
                  <a:lnTo>
                    <a:pt x="0" y="323850"/>
                  </a:lnTo>
                  <a:lnTo>
                    <a:pt x="0" y="209550"/>
                  </a:lnTo>
                  <a:lnTo>
                    <a:pt x="85005" y="209550"/>
                  </a:lnTo>
                  <a:lnTo>
                    <a:pt x="85005" y="129730"/>
                  </a:lnTo>
                  <a:cubicBezTo>
                    <a:pt x="85005" y="42782"/>
                    <a:pt x="140049" y="0"/>
                    <a:pt x="217613" y="0"/>
                  </a:cubicBezTo>
                  <a:cubicBezTo>
                    <a:pt x="254767" y="0"/>
                    <a:pt x="286699" y="2766"/>
                    <a:pt x="296005" y="4003"/>
                  </a:cubicBezTo>
                  <a:lnTo>
                    <a:pt x="296005" y="94869"/>
                  </a:lnTo>
                  <a:lnTo>
                    <a:pt x="242210" y="94893"/>
                  </a:lnTo>
                  <a:cubicBezTo>
                    <a:pt x="200026" y="94893"/>
                    <a:pt x="190500" y="114938"/>
                    <a:pt x="190500" y="144353"/>
                  </a:cubicBezTo>
                  <a:lnTo>
                    <a:pt x="190500" y="209550"/>
                  </a:lnTo>
                  <a:lnTo>
                    <a:pt x="304800" y="209550"/>
                  </a:lnTo>
                  <a:lnTo>
                    <a:pt x="266700" y="323850"/>
                  </a:lnTo>
                  <a:lnTo>
                    <a:pt x="190500" y="323850"/>
                  </a:lnTo>
                  <a:lnTo>
                    <a:pt x="190500" y="571500"/>
                  </a:lnTo>
                  <a:lnTo>
                    <a:pt x="85005" y="57150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Oval 36">
              <a:hlinkClick r:id="rId5"/>
              <a:extLst>
                <a:ext uri="{FF2B5EF4-FFF2-40B4-BE49-F238E27FC236}">
                  <a16:creationId xmlns:a16="http://schemas.microsoft.com/office/drawing/2014/main" id="{59DE552B-DD41-E6A5-FE2C-1B4E1B2BE8CB}"/>
                </a:ext>
              </a:extLst>
            </p:cNvPr>
            <p:cNvSpPr/>
            <p:nvPr/>
          </p:nvSpPr>
          <p:spPr>
            <a:xfrm>
              <a:off x="15428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2033FE2-6392-1D3C-2888-C5717CAEDDC1}"/>
              </a:ext>
            </a:extLst>
          </p:cNvPr>
          <p:cNvGrpSpPr/>
          <p:nvPr userDrawn="1"/>
        </p:nvGrpSpPr>
        <p:grpSpPr>
          <a:xfrm>
            <a:off x="2414150" y="4428000"/>
            <a:ext cx="675000" cy="675000"/>
            <a:chOff x="2414150" y="4428000"/>
            <a:chExt cx="675000" cy="675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749DE65-19B7-81BD-D406-55281469FA3E}"/>
                </a:ext>
              </a:extLst>
            </p:cNvPr>
            <p:cNvSpPr/>
            <p:nvPr/>
          </p:nvSpPr>
          <p:spPr>
            <a:xfrm>
              <a:off x="24141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Graphic 47">
              <a:extLst>
                <a:ext uri="{FF2B5EF4-FFF2-40B4-BE49-F238E27FC236}">
                  <a16:creationId xmlns:a16="http://schemas.microsoft.com/office/drawing/2014/main" id="{21B156D2-05CA-B0B9-980F-74AE7F6A0F05}"/>
                </a:ext>
              </a:extLst>
            </p:cNvPr>
            <p:cNvSpPr/>
            <p:nvPr/>
          </p:nvSpPr>
          <p:spPr>
            <a:xfrm>
              <a:off x="2595051" y="4638236"/>
              <a:ext cx="313197" cy="254529"/>
            </a:xfrm>
            <a:custGeom>
              <a:avLst/>
              <a:gdLst>
                <a:gd name="connsiteX0" fmla="*/ 948974 w 948974"/>
                <a:gd name="connsiteY0" fmla="*/ 91294 h 771212"/>
                <a:gd name="connsiteX1" fmla="*/ 837152 w 948974"/>
                <a:gd name="connsiteY1" fmla="*/ 121951 h 771212"/>
                <a:gd name="connsiteX2" fmla="*/ 922757 w 948974"/>
                <a:gd name="connsiteY2" fmla="*/ 14237 h 771212"/>
                <a:gd name="connsiteX3" fmla="*/ 799125 w 948974"/>
                <a:gd name="connsiteY3" fmla="*/ 61484 h 771212"/>
                <a:gd name="connsiteX4" fmla="*/ 657015 w 948974"/>
                <a:gd name="connsiteY4" fmla="*/ 0 h 771212"/>
                <a:gd name="connsiteX5" fmla="*/ 462316 w 948974"/>
                <a:gd name="connsiteY5" fmla="*/ 194689 h 771212"/>
                <a:gd name="connsiteX6" fmla="*/ 467356 w 948974"/>
                <a:gd name="connsiteY6" fmla="*/ 239058 h 771212"/>
                <a:gd name="connsiteX7" fmla="*/ 66063 w 948974"/>
                <a:gd name="connsiteY7" fmla="*/ 35637 h 771212"/>
                <a:gd name="connsiteX8" fmla="*/ 39705 w 948974"/>
                <a:gd name="connsiteY8" fmla="*/ 133517 h 771212"/>
                <a:gd name="connsiteX9" fmla="*/ 126317 w 948974"/>
                <a:gd name="connsiteY9" fmla="*/ 295569 h 771212"/>
                <a:gd name="connsiteX10" fmla="*/ 38132 w 948974"/>
                <a:gd name="connsiteY10" fmla="*/ 271217 h 771212"/>
                <a:gd name="connsiteX11" fmla="*/ 38115 w 948974"/>
                <a:gd name="connsiteY11" fmla="*/ 273664 h 771212"/>
                <a:gd name="connsiteX12" fmla="*/ 194292 w 948974"/>
                <a:gd name="connsiteY12" fmla="*/ 464572 h 771212"/>
                <a:gd name="connsiteX13" fmla="*/ 142998 w 948974"/>
                <a:gd name="connsiteY13" fmla="*/ 471399 h 771212"/>
                <a:gd name="connsiteX14" fmla="*/ 106368 w 948974"/>
                <a:gd name="connsiteY14" fmla="*/ 467908 h 771212"/>
                <a:gd name="connsiteX15" fmla="*/ 288241 w 948974"/>
                <a:gd name="connsiteY15" fmla="*/ 603119 h 771212"/>
                <a:gd name="connsiteX16" fmla="*/ 46444 w 948974"/>
                <a:gd name="connsiteY16" fmla="*/ 686461 h 771212"/>
                <a:gd name="connsiteX17" fmla="*/ 0 w 948974"/>
                <a:gd name="connsiteY17" fmla="*/ 683742 h 771212"/>
                <a:gd name="connsiteX18" fmla="*/ 298447 w 948974"/>
                <a:gd name="connsiteY18" fmla="*/ 771212 h 771212"/>
                <a:gd name="connsiteX19" fmla="*/ 852389 w 948974"/>
                <a:gd name="connsiteY19" fmla="*/ 217265 h 771212"/>
                <a:gd name="connsiteX20" fmla="*/ 851826 w 948974"/>
                <a:gd name="connsiteY20" fmla="*/ 192079 h 771212"/>
                <a:gd name="connsiteX21" fmla="*/ 948974 w 948974"/>
                <a:gd name="connsiteY21" fmla="*/ 91294 h 771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8974" h="771212">
                  <a:moveTo>
                    <a:pt x="948974" y="91294"/>
                  </a:moveTo>
                  <a:cubicBezTo>
                    <a:pt x="914059" y="106778"/>
                    <a:pt x="876538" y="117246"/>
                    <a:pt x="837152" y="121951"/>
                  </a:cubicBezTo>
                  <a:cubicBezTo>
                    <a:pt x="877351" y="97856"/>
                    <a:pt x="908222" y="59701"/>
                    <a:pt x="922757" y="14237"/>
                  </a:cubicBezTo>
                  <a:cubicBezTo>
                    <a:pt x="885141" y="36549"/>
                    <a:pt x="843474" y="52752"/>
                    <a:pt x="799125" y="61484"/>
                  </a:cubicBezTo>
                  <a:cubicBezTo>
                    <a:pt x="763611" y="23644"/>
                    <a:pt x="713011" y="0"/>
                    <a:pt x="657015" y="0"/>
                  </a:cubicBezTo>
                  <a:cubicBezTo>
                    <a:pt x="549488" y="0"/>
                    <a:pt x="462316" y="87172"/>
                    <a:pt x="462316" y="194689"/>
                  </a:cubicBezTo>
                  <a:cubicBezTo>
                    <a:pt x="462316" y="209950"/>
                    <a:pt x="464038" y="224807"/>
                    <a:pt x="467356" y="239058"/>
                  </a:cubicBezTo>
                  <a:cubicBezTo>
                    <a:pt x="305548" y="230939"/>
                    <a:pt x="162089" y="153429"/>
                    <a:pt x="66063" y="35637"/>
                  </a:cubicBezTo>
                  <a:cubicBezTo>
                    <a:pt x="49305" y="64393"/>
                    <a:pt x="39705" y="97836"/>
                    <a:pt x="39705" y="133517"/>
                  </a:cubicBezTo>
                  <a:cubicBezTo>
                    <a:pt x="39705" y="201062"/>
                    <a:pt x="74077" y="260654"/>
                    <a:pt x="126317" y="295569"/>
                  </a:cubicBezTo>
                  <a:cubicBezTo>
                    <a:pt x="94402" y="294559"/>
                    <a:pt x="64382" y="285800"/>
                    <a:pt x="38132" y="271217"/>
                  </a:cubicBezTo>
                  <a:cubicBezTo>
                    <a:pt x="38118" y="272030"/>
                    <a:pt x="38115" y="272844"/>
                    <a:pt x="38115" y="273664"/>
                  </a:cubicBezTo>
                  <a:cubicBezTo>
                    <a:pt x="38115" y="367997"/>
                    <a:pt x="105226" y="446688"/>
                    <a:pt x="194292" y="464572"/>
                  </a:cubicBezTo>
                  <a:cubicBezTo>
                    <a:pt x="177954" y="469019"/>
                    <a:pt x="160754" y="471399"/>
                    <a:pt x="142998" y="471399"/>
                  </a:cubicBezTo>
                  <a:cubicBezTo>
                    <a:pt x="130452" y="471399"/>
                    <a:pt x="118256" y="470179"/>
                    <a:pt x="106368" y="467908"/>
                  </a:cubicBezTo>
                  <a:cubicBezTo>
                    <a:pt x="131144" y="545256"/>
                    <a:pt x="203045" y="601547"/>
                    <a:pt x="288241" y="603119"/>
                  </a:cubicBezTo>
                  <a:cubicBezTo>
                    <a:pt x="221608" y="655336"/>
                    <a:pt x="137659" y="686461"/>
                    <a:pt x="46444" y="686461"/>
                  </a:cubicBezTo>
                  <a:cubicBezTo>
                    <a:pt x="30728" y="686461"/>
                    <a:pt x="15230" y="685539"/>
                    <a:pt x="0" y="683742"/>
                  </a:cubicBezTo>
                  <a:cubicBezTo>
                    <a:pt x="86162" y="738982"/>
                    <a:pt x="188499" y="771212"/>
                    <a:pt x="298447" y="771212"/>
                  </a:cubicBezTo>
                  <a:cubicBezTo>
                    <a:pt x="656561" y="771212"/>
                    <a:pt x="852389" y="474545"/>
                    <a:pt x="852389" y="217265"/>
                  </a:cubicBezTo>
                  <a:cubicBezTo>
                    <a:pt x="852389" y="208824"/>
                    <a:pt x="852199" y="200428"/>
                    <a:pt x="851826" y="192079"/>
                  </a:cubicBezTo>
                  <a:cubicBezTo>
                    <a:pt x="889863" y="164628"/>
                    <a:pt x="922873" y="130337"/>
                    <a:pt x="948974" y="91294"/>
                  </a:cubicBezTo>
                  <a:close/>
                </a:path>
              </a:pathLst>
            </a:custGeom>
            <a:solidFill>
              <a:schemeClr val="bg1"/>
            </a:solidFill>
            <a:ln w="196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Oval 40">
              <a:hlinkClick r:id="rId6"/>
              <a:extLst>
                <a:ext uri="{FF2B5EF4-FFF2-40B4-BE49-F238E27FC236}">
                  <a16:creationId xmlns:a16="http://schemas.microsoft.com/office/drawing/2014/main" id="{BBAB6DC2-7423-1DE3-E114-D0841DB0DF08}"/>
                </a:ext>
              </a:extLst>
            </p:cNvPr>
            <p:cNvSpPr/>
            <p:nvPr/>
          </p:nvSpPr>
          <p:spPr>
            <a:xfrm>
              <a:off x="24141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1B401F0-7B23-0E70-A987-C44C85E3F865}"/>
              </a:ext>
            </a:extLst>
          </p:cNvPr>
          <p:cNvGrpSpPr/>
          <p:nvPr userDrawn="1"/>
        </p:nvGrpSpPr>
        <p:grpSpPr>
          <a:xfrm>
            <a:off x="3285450" y="4428000"/>
            <a:ext cx="675000" cy="675000"/>
            <a:chOff x="3285450" y="4428000"/>
            <a:chExt cx="675000" cy="67500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8E769EA-0469-B4D5-0733-CA1925393D9E}"/>
                </a:ext>
              </a:extLst>
            </p:cNvPr>
            <p:cNvSpPr/>
            <p:nvPr/>
          </p:nvSpPr>
          <p:spPr>
            <a:xfrm>
              <a:off x="32854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DC4604B-DFB2-69D1-0C48-0E7E980498AC}"/>
                </a:ext>
              </a:extLst>
            </p:cNvPr>
            <p:cNvSpPr/>
            <p:nvPr/>
          </p:nvSpPr>
          <p:spPr>
            <a:xfrm>
              <a:off x="3454191" y="4646806"/>
              <a:ext cx="337518" cy="237389"/>
            </a:xfrm>
            <a:custGeom>
              <a:avLst/>
              <a:gdLst>
                <a:gd name="connsiteX0" fmla="*/ 376473 w 948974"/>
                <a:gd name="connsiteY0" fmla="*/ 190180 h 667449"/>
                <a:gd name="connsiteX1" fmla="*/ 376517 w 948974"/>
                <a:gd name="connsiteY1" fmla="*/ 456817 h 667449"/>
                <a:gd name="connsiteX2" fmla="*/ 632890 w 948974"/>
                <a:gd name="connsiteY2" fmla="*/ 323963 h 667449"/>
                <a:gd name="connsiteX3" fmla="*/ 474281 w 948974"/>
                <a:gd name="connsiteY3" fmla="*/ 0 h 667449"/>
                <a:gd name="connsiteX4" fmla="*/ 474693 w 948974"/>
                <a:gd name="connsiteY4" fmla="*/ 0 h 667449"/>
                <a:gd name="connsiteX5" fmla="*/ 806688 w 948974"/>
                <a:gd name="connsiteY5" fmla="*/ 9599 h 667449"/>
                <a:gd name="connsiteX6" fmla="*/ 901772 w 948974"/>
                <a:gd name="connsiteY6" fmla="*/ 49796 h 667449"/>
                <a:gd name="connsiteX7" fmla="*/ 939498 w 948974"/>
                <a:gd name="connsiteY7" fmla="*/ 143989 h 667449"/>
                <a:gd name="connsiteX8" fmla="*/ 948974 w 948974"/>
                <a:gd name="connsiteY8" fmla="*/ 297577 h 667449"/>
                <a:gd name="connsiteX9" fmla="*/ 948974 w 948974"/>
                <a:gd name="connsiteY9" fmla="*/ 369572 h 667449"/>
                <a:gd name="connsiteX10" fmla="*/ 939498 w 948974"/>
                <a:gd name="connsiteY10" fmla="*/ 523160 h 667449"/>
                <a:gd name="connsiteX11" fmla="*/ 901772 w 948974"/>
                <a:gd name="connsiteY11" fmla="*/ 617353 h 667449"/>
                <a:gd name="connsiteX12" fmla="*/ 806688 w 948974"/>
                <a:gd name="connsiteY12" fmla="*/ 657550 h 667449"/>
                <a:gd name="connsiteX13" fmla="*/ 474488 w 948974"/>
                <a:gd name="connsiteY13" fmla="*/ 667449 h 667449"/>
                <a:gd name="connsiteX14" fmla="*/ 151839 w 948974"/>
                <a:gd name="connsiteY14" fmla="*/ 657916 h 667449"/>
                <a:gd name="connsiteX15" fmla="*/ 47202 w 948974"/>
                <a:gd name="connsiteY15" fmla="*/ 617353 h 667449"/>
                <a:gd name="connsiteX16" fmla="*/ 9491 w 948974"/>
                <a:gd name="connsiteY16" fmla="*/ 523160 h 667449"/>
                <a:gd name="connsiteX17" fmla="*/ 0 w 948974"/>
                <a:gd name="connsiteY17" fmla="*/ 369572 h 667449"/>
                <a:gd name="connsiteX18" fmla="*/ 0 w 948974"/>
                <a:gd name="connsiteY18" fmla="*/ 297577 h 667449"/>
                <a:gd name="connsiteX19" fmla="*/ 9490 w 948974"/>
                <a:gd name="connsiteY19" fmla="*/ 143989 h 667449"/>
                <a:gd name="connsiteX20" fmla="*/ 47202 w 948974"/>
                <a:gd name="connsiteY20" fmla="*/ 49796 h 667449"/>
                <a:gd name="connsiteX21" fmla="*/ 142286 w 948974"/>
                <a:gd name="connsiteY21" fmla="*/ 9599 h 667449"/>
                <a:gd name="connsiteX22" fmla="*/ 474281 w 948974"/>
                <a:gd name="connsiteY22" fmla="*/ 0 h 66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8974" h="667449">
                  <a:moveTo>
                    <a:pt x="376473" y="190180"/>
                  </a:moveTo>
                  <a:lnTo>
                    <a:pt x="376517" y="456817"/>
                  </a:lnTo>
                  <a:lnTo>
                    <a:pt x="632890" y="323963"/>
                  </a:lnTo>
                  <a:close/>
                  <a:moveTo>
                    <a:pt x="474281" y="0"/>
                  </a:moveTo>
                  <a:lnTo>
                    <a:pt x="474693" y="0"/>
                  </a:lnTo>
                  <a:cubicBezTo>
                    <a:pt x="474693" y="0"/>
                    <a:pt x="673893" y="0"/>
                    <a:pt x="806688" y="9599"/>
                  </a:cubicBezTo>
                  <a:cubicBezTo>
                    <a:pt x="825238" y="11812"/>
                    <a:pt x="865686" y="11999"/>
                    <a:pt x="901772" y="49796"/>
                  </a:cubicBezTo>
                  <a:cubicBezTo>
                    <a:pt x="930224" y="78594"/>
                    <a:pt x="939498" y="143989"/>
                    <a:pt x="939498" y="143989"/>
                  </a:cubicBezTo>
                  <a:cubicBezTo>
                    <a:pt x="939498" y="143989"/>
                    <a:pt x="948974" y="220783"/>
                    <a:pt x="948974" y="297577"/>
                  </a:cubicBezTo>
                  <a:lnTo>
                    <a:pt x="948974" y="369572"/>
                  </a:lnTo>
                  <a:cubicBezTo>
                    <a:pt x="948974" y="446366"/>
                    <a:pt x="939498" y="523160"/>
                    <a:pt x="939498" y="523160"/>
                  </a:cubicBezTo>
                  <a:cubicBezTo>
                    <a:pt x="939498" y="523160"/>
                    <a:pt x="930224" y="588555"/>
                    <a:pt x="901772" y="617353"/>
                  </a:cubicBezTo>
                  <a:cubicBezTo>
                    <a:pt x="865687" y="655150"/>
                    <a:pt x="825238" y="655337"/>
                    <a:pt x="806688" y="657550"/>
                  </a:cubicBezTo>
                  <a:cubicBezTo>
                    <a:pt x="673893" y="667149"/>
                    <a:pt x="474488" y="667449"/>
                    <a:pt x="474488" y="667449"/>
                  </a:cubicBezTo>
                  <a:cubicBezTo>
                    <a:pt x="474488" y="667449"/>
                    <a:pt x="227759" y="665196"/>
                    <a:pt x="151839" y="657916"/>
                  </a:cubicBezTo>
                  <a:cubicBezTo>
                    <a:pt x="130719" y="653955"/>
                    <a:pt x="83301" y="655150"/>
                    <a:pt x="47202" y="617353"/>
                  </a:cubicBezTo>
                  <a:cubicBezTo>
                    <a:pt x="18749" y="588555"/>
                    <a:pt x="9491" y="523160"/>
                    <a:pt x="9491" y="523160"/>
                  </a:cubicBezTo>
                  <a:cubicBezTo>
                    <a:pt x="9491" y="523160"/>
                    <a:pt x="0" y="446366"/>
                    <a:pt x="0" y="369572"/>
                  </a:cubicBezTo>
                  <a:lnTo>
                    <a:pt x="0" y="297577"/>
                  </a:lnTo>
                  <a:cubicBezTo>
                    <a:pt x="0" y="220783"/>
                    <a:pt x="9490" y="143989"/>
                    <a:pt x="9490" y="143989"/>
                  </a:cubicBezTo>
                  <a:cubicBezTo>
                    <a:pt x="9490" y="143989"/>
                    <a:pt x="18749" y="78594"/>
                    <a:pt x="47202" y="49796"/>
                  </a:cubicBezTo>
                  <a:cubicBezTo>
                    <a:pt x="83301" y="11999"/>
                    <a:pt x="123735" y="11812"/>
                    <a:pt x="142286" y="9599"/>
                  </a:cubicBezTo>
                  <a:cubicBezTo>
                    <a:pt x="275085" y="0"/>
                    <a:pt x="474281" y="0"/>
                    <a:pt x="474281" y="0"/>
                  </a:cubicBezTo>
                  <a:close/>
                </a:path>
              </a:pathLst>
            </a:custGeom>
            <a:solidFill>
              <a:schemeClr val="bg1"/>
            </a:solidFill>
            <a:ln w="196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Oval 44">
              <a:hlinkClick r:id="rId7"/>
              <a:extLst>
                <a:ext uri="{FF2B5EF4-FFF2-40B4-BE49-F238E27FC236}">
                  <a16:creationId xmlns:a16="http://schemas.microsoft.com/office/drawing/2014/main" id="{A08C08EA-BEDD-D50E-04EB-BB6C89AC4CD6}"/>
                </a:ext>
              </a:extLst>
            </p:cNvPr>
            <p:cNvSpPr/>
            <p:nvPr/>
          </p:nvSpPr>
          <p:spPr>
            <a:xfrm>
              <a:off x="32854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45FB0E-905F-A9EF-8748-B0C96DC094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000" y="1502651"/>
            <a:ext cx="4320000" cy="1107996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3600" b="0"/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6" name="Picture 45" descr="Graphical user interface&#10;&#10;Description automatically generated">
            <a:extLst>
              <a:ext uri="{FF2B5EF4-FFF2-40B4-BE49-F238E27FC236}">
                <a16:creationId xmlns:a16="http://schemas.microsoft.com/office/drawing/2014/main" id="{C83E5AE3-FE9C-136C-D193-E58A4682BBF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894914" y="533400"/>
            <a:ext cx="6550299" cy="55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A35CA0C-32FF-6FFD-8511-3713F4A7BA89}"/>
              </a:ext>
            </a:extLst>
          </p:cNvPr>
          <p:cNvSpPr/>
          <p:nvPr userDrawn="1"/>
        </p:nvSpPr>
        <p:spPr>
          <a:xfrm>
            <a:off x="0" y="5869556"/>
            <a:ext cx="12192000" cy="988444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1726DB-1EEC-EB10-19D3-7CE5393C86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76179"/>
            <a:ext cx="12192000" cy="104984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8883B4D-A69F-1D2B-18F5-6006B1FDDE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14319" y="988444"/>
            <a:ext cx="1363362" cy="3042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 userDrawn="1"/>
        </p:nvGrpSpPr>
        <p:grpSpPr>
          <a:xfrm>
            <a:off x="5635699" y="-10208"/>
            <a:ext cx="920602" cy="74305"/>
            <a:chOff x="5635699" y="5931141"/>
            <a:chExt cx="920602" cy="74305"/>
          </a:xfrm>
          <a:solidFill>
            <a:schemeClr val="tx2"/>
          </a:solidFill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itle 146">
            <a:extLst>
              <a:ext uri="{FF2B5EF4-FFF2-40B4-BE49-F238E27FC236}">
                <a16:creationId xmlns:a16="http://schemas.microsoft.com/office/drawing/2014/main" id="{10528203-8EE3-708B-ED31-A7CC570721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78760" y="1988913"/>
            <a:ext cx="5040000" cy="615553"/>
          </a:xfr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Contact</a:t>
            </a:r>
          </a:p>
        </p:txBody>
      </p:sp>
      <p:sp>
        <p:nvSpPr>
          <p:cNvPr id="27" name="Text Placeholder 148">
            <a:extLst>
              <a:ext uri="{FF2B5EF4-FFF2-40B4-BE49-F238E27FC236}">
                <a16:creationId xmlns:a16="http://schemas.microsoft.com/office/drawing/2014/main" id="{6E1A2553-F13A-8F46-CDED-9C784D232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78760" y="3184018"/>
            <a:ext cx="5040000" cy="307777"/>
          </a:xfrm>
        </p:spPr>
        <p:txBody>
          <a:bodyPr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buNone/>
              <a:defRPr sz="2000" b="1" cap="none" spc="0" baseline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2C9DCC1E-3969-BF52-60F0-FB782ADEAEC8}"/>
              </a:ext>
            </a:extLst>
          </p:cNvPr>
          <p:cNvSpPr/>
          <p:nvPr userDrawn="1"/>
        </p:nvSpPr>
        <p:spPr>
          <a:xfrm>
            <a:off x="5765062" y="2876242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 Placeholder 148">
            <a:extLst>
              <a:ext uri="{FF2B5EF4-FFF2-40B4-BE49-F238E27FC236}">
                <a16:creationId xmlns:a16="http://schemas.microsoft.com/office/drawing/2014/main" id="{E7540DDA-149F-CFEA-11CC-5EB2649F70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78760" y="3603118"/>
            <a:ext cx="5040000" cy="246221"/>
          </a:xfrm>
        </p:spPr>
        <p:txBody>
          <a:bodyPr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Job title</a:t>
            </a:r>
          </a:p>
        </p:txBody>
      </p:sp>
      <p:sp>
        <p:nvSpPr>
          <p:cNvPr id="30" name="Text Placeholder 148">
            <a:extLst>
              <a:ext uri="{FF2B5EF4-FFF2-40B4-BE49-F238E27FC236}">
                <a16:creationId xmlns:a16="http://schemas.microsoft.com/office/drawing/2014/main" id="{0D48FC20-0DCC-D3DD-2CA2-61AAE00BA6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7837" y="4226051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Phone number</a:t>
            </a:r>
          </a:p>
        </p:txBody>
      </p:sp>
      <p:sp>
        <p:nvSpPr>
          <p:cNvPr id="31" name="Text Placeholder 148">
            <a:extLst>
              <a:ext uri="{FF2B5EF4-FFF2-40B4-BE49-F238E27FC236}">
                <a16:creationId xmlns:a16="http://schemas.microsoft.com/office/drawing/2014/main" id="{7FDBC2F3-C488-04EC-C370-E76A0E77A5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7837" y="4516563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email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00315634-22C9-A037-76D7-70E754E23A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63837" y="4226051"/>
            <a:ext cx="180000" cy="1800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37C9F517-36DB-E103-A97E-0CB7396E49D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63837" y="4516563"/>
            <a:ext cx="180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4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8883B4D-A69F-1D2B-18F5-6006B1FDDE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4319" y="988444"/>
            <a:ext cx="1363362" cy="3042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 userDrawn="1"/>
        </p:nvGrpSpPr>
        <p:grpSpPr>
          <a:xfrm>
            <a:off x="5635699" y="-10208"/>
            <a:ext cx="920602" cy="74305"/>
            <a:chOff x="5635699" y="5931141"/>
            <a:chExt cx="920602" cy="74305"/>
          </a:xfrm>
          <a:solidFill>
            <a:schemeClr val="tx2"/>
          </a:solidFill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itle 146">
            <a:extLst>
              <a:ext uri="{FF2B5EF4-FFF2-40B4-BE49-F238E27FC236}">
                <a16:creationId xmlns:a16="http://schemas.microsoft.com/office/drawing/2014/main" id="{10528203-8EE3-708B-ED31-A7CC570721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78760" y="1763325"/>
            <a:ext cx="5040000" cy="615553"/>
          </a:xfr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Contact</a:t>
            </a:r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2C9DCC1E-3969-BF52-60F0-FB782ADEAEC8}"/>
              </a:ext>
            </a:extLst>
          </p:cNvPr>
          <p:cNvSpPr/>
          <p:nvPr userDrawn="1"/>
        </p:nvSpPr>
        <p:spPr>
          <a:xfrm>
            <a:off x="5765062" y="2650654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5CCF6E-B3A8-9DDE-7E91-DE15CB1B9070}"/>
              </a:ext>
            </a:extLst>
          </p:cNvPr>
          <p:cNvSpPr/>
          <p:nvPr userDrawn="1"/>
        </p:nvSpPr>
        <p:spPr>
          <a:xfrm>
            <a:off x="0" y="5869556"/>
            <a:ext cx="12192000" cy="988444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EED7C8-D978-6740-5F4A-BB317C93AD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alphaModFix amt="1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76179"/>
            <a:ext cx="12192000" cy="1049842"/>
          </a:xfrm>
          <a:prstGeom prst="rect">
            <a:avLst/>
          </a:prstGeom>
        </p:spPr>
      </p:pic>
      <p:sp>
        <p:nvSpPr>
          <p:cNvPr id="61" name="Rectangle: Diagonal Corners Snipped 60">
            <a:extLst>
              <a:ext uri="{FF2B5EF4-FFF2-40B4-BE49-F238E27FC236}">
                <a16:creationId xmlns:a16="http://schemas.microsoft.com/office/drawing/2014/main" id="{DC6D96CC-1089-E06B-46FA-D8E3AB2EFB5C}"/>
              </a:ext>
            </a:extLst>
          </p:cNvPr>
          <p:cNvSpPr/>
          <p:nvPr userDrawn="1"/>
        </p:nvSpPr>
        <p:spPr>
          <a:xfrm>
            <a:off x="1802802" y="3604740"/>
            <a:ext cx="4101977" cy="2426890"/>
          </a:xfrm>
          <a:prstGeom prst="snip2DiagRect">
            <a:avLst>
              <a:gd name="adj1" fmla="val 3975"/>
              <a:gd name="adj2" fmla="val 0"/>
            </a:avLst>
          </a:prstGeom>
          <a:solidFill>
            <a:schemeClr val="bg1"/>
          </a:solidFill>
          <a:ln>
            <a:gradFill>
              <a:gsLst>
                <a:gs pos="0">
                  <a:srgbClr val="65699E">
                    <a:alpha val="10000"/>
                  </a:srgbClr>
                </a:gs>
                <a:gs pos="100000">
                  <a:srgbClr val="65699E">
                    <a:alpha val="50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/>
          <a:lstStyle/>
          <a:p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992E954-8E6E-B41C-B9C6-A5BEC2744EB6}"/>
              </a:ext>
            </a:extLst>
          </p:cNvPr>
          <p:cNvGrpSpPr/>
          <p:nvPr userDrawn="1"/>
        </p:nvGrpSpPr>
        <p:grpSpPr>
          <a:xfrm>
            <a:off x="2241885" y="3605998"/>
            <a:ext cx="920602" cy="74305"/>
            <a:chOff x="696000" y="1460737"/>
            <a:chExt cx="920602" cy="112014"/>
          </a:xfrm>
        </p:grpSpPr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BFD980B2-A6E4-8222-CAC0-56F2F0672F13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7BE791A2-483B-2AA0-7280-686D3B106583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5AD1ABCE-79FF-EEA0-133C-D64877B37BA1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703A49B3-7D99-2290-BF37-143FED8F2CC3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D537B85A-9C2B-3034-BF3C-CF10797EC3B4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CBBAC2EB-3CB2-B1C5-73A7-8AE9AEBC8F24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6892D4C8-D139-0300-9912-5060485C72FF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9E8FC4DF-166B-FDBD-9306-F5FDC83F0B7F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5EC49D20-F6A5-97A5-E4F8-7E8C601C8572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E07FFE63-0D4C-EFCA-3170-CF0277D89833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F01E1545-AE5C-2174-5126-BCCFF87F8BD9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46EC0EA0-032D-71F5-F99C-FFFCDB442006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25BD62FB-CD88-182A-19F9-5949D9A9E1CC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D90DE440-43B7-94E8-DBB6-D196503F3935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6EE3FB26-883B-34E4-4F76-9B75A8AE93D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9E7669E2-21C6-730C-92D6-9B364B9BD49A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7523A9F3-8502-A03F-59CB-F13B0CF0C8AD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Text Placeholder 148">
            <a:extLst>
              <a:ext uri="{FF2B5EF4-FFF2-40B4-BE49-F238E27FC236}">
                <a16:creationId xmlns:a16="http://schemas.microsoft.com/office/drawing/2014/main" id="{6E1A2553-F13A-8F46-CDED-9C784D232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41885" y="4118900"/>
            <a:ext cx="3193655" cy="307777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2000" b="1" cap="none" spc="0" baseline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29" name="Text Placeholder 148">
            <a:extLst>
              <a:ext uri="{FF2B5EF4-FFF2-40B4-BE49-F238E27FC236}">
                <a16:creationId xmlns:a16="http://schemas.microsoft.com/office/drawing/2014/main" id="{E7540DDA-149F-CFEA-11CC-5EB2649F70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1885" y="4513288"/>
            <a:ext cx="3193655" cy="246221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1600" b="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Job title</a:t>
            </a:r>
          </a:p>
        </p:txBody>
      </p:sp>
      <p:sp>
        <p:nvSpPr>
          <p:cNvPr id="30" name="Text Placeholder 148">
            <a:extLst>
              <a:ext uri="{FF2B5EF4-FFF2-40B4-BE49-F238E27FC236}">
                <a16:creationId xmlns:a16="http://schemas.microsoft.com/office/drawing/2014/main" id="{0D48FC20-0DCC-D3DD-2CA2-61AAE00BA6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886" y="5034150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Phone number</a:t>
            </a:r>
          </a:p>
        </p:txBody>
      </p:sp>
      <p:sp>
        <p:nvSpPr>
          <p:cNvPr id="31" name="Text Placeholder 148">
            <a:extLst>
              <a:ext uri="{FF2B5EF4-FFF2-40B4-BE49-F238E27FC236}">
                <a16:creationId xmlns:a16="http://schemas.microsoft.com/office/drawing/2014/main" id="{7FDBC2F3-C488-04EC-C370-E76A0E77A5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5886" y="5324662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email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00315634-22C9-A037-76D7-70E754E23A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41886" y="5034150"/>
            <a:ext cx="180000" cy="1800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37C9F517-36DB-E103-A97E-0CB7396E49D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41886" y="5324662"/>
            <a:ext cx="180000" cy="180000"/>
          </a:xfrm>
          <a:prstGeom prst="rect">
            <a:avLst/>
          </a:prstGeom>
        </p:spPr>
      </p:pic>
      <p:sp>
        <p:nvSpPr>
          <p:cNvPr id="63" name="Rectangle: Diagonal Corners Snipped 62">
            <a:extLst>
              <a:ext uri="{FF2B5EF4-FFF2-40B4-BE49-F238E27FC236}">
                <a16:creationId xmlns:a16="http://schemas.microsoft.com/office/drawing/2014/main" id="{7E1B0414-7770-2283-9DB5-24C5B05AF424}"/>
              </a:ext>
            </a:extLst>
          </p:cNvPr>
          <p:cNvSpPr/>
          <p:nvPr userDrawn="1"/>
        </p:nvSpPr>
        <p:spPr>
          <a:xfrm>
            <a:off x="6299293" y="3604740"/>
            <a:ext cx="4101977" cy="2426890"/>
          </a:xfrm>
          <a:prstGeom prst="snip2DiagRect">
            <a:avLst>
              <a:gd name="adj1" fmla="val 3975"/>
              <a:gd name="adj2" fmla="val 0"/>
            </a:avLst>
          </a:prstGeom>
          <a:solidFill>
            <a:schemeClr val="bg1"/>
          </a:solidFill>
          <a:ln>
            <a:gradFill>
              <a:gsLst>
                <a:gs pos="0">
                  <a:srgbClr val="65699E">
                    <a:alpha val="10000"/>
                  </a:srgbClr>
                </a:gs>
                <a:gs pos="100000">
                  <a:srgbClr val="65699E">
                    <a:alpha val="50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/>
          <a:lstStyle/>
          <a:p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AF36EF-3AE6-8334-CDED-EE6EE7760FB0}"/>
              </a:ext>
            </a:extLst>
          </p:cNvPr>
          <p:cNvGrpSpPr/>
          <p:nvPr userDrawn="1"/>
        </p:nvGrpSpPr>
        <p:grpSpPr>
          <a:xfrm>
            <a:off x="6738376" y="3605998"/>
            <a:ext cx="920602" cy="74305"/>
            <a:chOff x="696000" y="1460737"/>
            <a:chExt cx="920602" cy="112014"/>
          </a:xfrm>
        </p:grpSpPr>
        <p:sp>
          <p:nvSpPr>
            <p:cNvPr id="65" name="Parallelogram 64">
              <a:extLst>
                <a:ext uri="{FF2B5EF4-FFF2-40B4-BE49-F238E27FC236}">
                  <a16:creationId xmlns:a16="http://schemas.microsoft.com/office/drawing/2014/main" id="{DF394163-9977-873C-FFE8-7741931E6D07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Parallelogram 65">
              <a:extLst>
                <a:ext uri="{FF2B5EF4-FFF2-40B4-BE49-F238E27FC236}">
                  <a16:creationId xmlns:a16="http://schemas.microsoft.com/office/drawing/2014/main" id="{C1E1DDFE-45AE-F8A6-381B-B36837F17B61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Parallelogram 66">
              <a:extLst>
                <a:ext uri="{FF2B5EF4-FFF2-40B4-BE49-F238E27FC236}">
                  <a16:creationId xmlns:a16="http://schemas.microsoft.com/office/drawing/2014/main" id="{05D0223B-C321-A0DB-54E4-97163FF6CB21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Parallelogram 67">
              <a:extLst>
                <a:ext uri="{FF2B5EF4-FFF2-40B4-BE49-F238E27FC236}">
                  <a16:creationId xmlns:a16="http://schemas.microsoft.com/office/drawing/2014/main" id="{3F5C21E2-3827-A642-A025-2FC1157943AA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Parallelogram 68">
              <a:extLst>
                <a:ext uri="{FF2B5EF4-FFF2-40B4-BE49-F238E27FC236}">
                  <a16:creationId xmlns:a16="http://schemas.microsoft.com/office/drawing/2014/main" id="{BD5A1671-FB01-879A-BF61-7D2716B511C3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Parallelogram 69">
              <a:extLst>
                <a:ext uri="{FF2B5EF4-FFF2-40B4-BE49-F238E27FC236}">
                  <a16:creationId xmlns:a16="http://schemas.microsoft.com/office/drawing/2014/main" id="{B42A2FF9-C2C9-8999-B228-424E9DE08836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Parallelogram 70">
              <a:extLst>
                <a:ext uri="{FF2B5EF4-FFF2-40B4-BE49-F238E27FC236}">
                  <a16:creationId xmlns:a16="http://schemas.microsoft.com/office/drawing/2014/main" id="{1FC6EC5D-DC88-2CFD-89A3-698A75619EA3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Parallelogram 71">
              <a:extLst>
                <a:ext uri="{FF2B5EF4-FFF2-40B4-BE49-F238E27FC236}">
                  <a16:creationId xmlns:a16="http://schemas.microsoft.com/office/drawing/2014/main" id="{3F4C8936-2AAE-9573-031C-870E11840F30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Parallelogram 72">
              <a:extLst>
                <a:ext uri="{FF2B5EF4-FFF2-40B4-BE49-F238E27FC236}">
                  <a16:creationId xmlns:a16="http://schemas.microsoft.com/office/drawing/2014/main" id="{7A596D35-9B09-7EB6-BB56-F0A526D45FF1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E7D9CE85-F1BC-5EDE-CA89-3BF5F825F8A2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Parallelogram 74">
              <a:extLst>
                <a:ext uri="{FF2B5EF4-FFF2-40B4-BE49-F238E27FC236}">
                  <a16:creationId xmlns:a16="http://schemas.microsoft.com/office/drawing/2014/main" id="{E4EAA8AA-6BDC-FDE6-2F3A-14EEBE8576D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58C9DC03-626F-30E2-F70D-C0419D8970C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Parallelogram 76">
              <a:extLst>
                <a:ext uri="{FF2B5EF4-FFF2-40B4-BE49-F238E27FC236}">
                  <a16:creationId xmlns:a16="http://schemas.microsoft.com/office/drawing/2014/main" id="{31ED7392-E818-5ECA-A906-5DA413565E93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Parallelogram 77">
              <a:extLst>
                <a:ext uri="{FF2B5EF4-FFF2-40B4-BE49-F238E27FC236}">
                  <a16:creationId xmlns:a16="http://schemas.microsoft.com/office/drawing/2014/main" id="{5179ADAF-D748-71D4-06DF-EB28FFB7B446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Parallelogram 78">
              <a:extLst>
                <a:ext uri="{FF2B5EF4-FFF2-40B4-BE49-F238E27FC236}">
                  <a16:creationId xmlns:a16="http://schemas.microsoft.com/office/drawing/2014/main" id="{8A70151B-BFFE-77EC-A6B8-2D26EE6CB708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Parallelogram 79">
              <a:extLst>
                <a:ext uri="{FF2B5EF4-FFF2-40B4-BE49-F238E27FC236}">
                  <a16:creationId xmlns:a16="http://schemas.microsoft.com/office/drawing/2014/main" id="{4B5C99F2-F2B2-D961-B8AA-34C34E615BB2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Parallelogram 80">
              <a:extLst>
                <a:ext uri="{FF2B5EF4-FFF2-40B4-BE49-F238E27FC236}">
                  <a16:creationId xmlns:a16="http://schemas.microsoft.com/office/drawing/2014/main" id="{C81D6F11-F7EC-C9E6-70BB-F838DDFE273C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2" name="Text Placeholder 148">
            <a:extLst>
              <a:ext uri="{FF2B5EF4-FFF2-40B4-BE49-F238E27FC236}">
                <a16:creationId xmlns:a16="http://schemas.microsoft.com/office/drawing/2014/main" id="{2CBFB104-57E2-7955-9345-A2F3DC48DF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38376" y="4118900"/>
            <a:ext cx="3193655" cy="307777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2000" b="1" cap="none" spc="0" baseline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83" name="Text Placeholder 148">
            <a:extLst>
              <a:ext uri="{FF2B5EF4-FFF2-40B4-BE49-F238E27FC236}">
                <a16:creationId xmlns:a16="http://schemas.microsoft.com/office/drawing/2014/main" id="{FAF2BA5F-D0F1-3970-1EAF-4F685F8D25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738376" y="4513288"/>
            <a:ext cx="3193655" cy="246221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1600" b="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Job title</a:t>
            </a:r>
          </a:p>
        </p:txBody>
      </p:sp>
      <p:sp>
        <p:nvSpPr>
          <p:cNvPr id="84" name="Text Placeholder 148">
            <a:extLst>
              <a:ext uri="{FF2B5EF4-FFF2-40B4-BE49-F238E27FC236}">
                <a16:creationId xmlns:a16="http://schemas.microsoft.com/office/drawing/2014/main" id="{74C07AD3-B16B-CD99-CBC3-8F9F846CB5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62377" y="5034150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Phone number</a:t>
            </a:r>
          </a:p>
        </p:txBody>
      </p:sp>
      <p:sp>
        <p:nvSpPr>
          <p:cNvPr id="85" name="Text Placeholder 148">
            <a:extLst>
              <a:ext uri="{FF2B5EF4-FFF2-40B4-BE49-F238E27FC236}">
                <a16:creationId xmlns:a16="http://schemas.microsoft.com/office/drawing/2014/main" id="{B9A8E74A-CEC9-3A4E-D1F1-3116526DE2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62377" y="5324662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email</a:t>
            </a: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7F94B3EA-AC65-E721-29D5-18E5E2AB86C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38377" y="5034150"/>
            <a:ext cx="180000" cy="18000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C047A593-96D7-9330-A35D-FEA4A5E6684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38377" y="5324662"/>
            <a:ext cx="180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8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Snipped 2">
            <a:extLst>
              <a:ext uri="{FF2B5EF4-FFF2-40B4-BE49-F238E27FC236}">
                <a16:creationId xmlns:a16="http://schemas.microsoft.com/office/drawing/2014/main" id="{69127C2F-5369-4A96-BADC-4D348F6A51AC}"/>
              </a:ext>
            </a:extLst>
          </p:cNvPr>
          <p:cNvSpPr/>
          <p:nvPr userDrawn="1"/>
        </p:nvSpPr>
        <p:spPr>
          <a:xfrm>
            <a:off x="3263900" y="1036069"/>
            <a:ext cx="5664200" cy="5055812"/>
          </a:xfrm>
          <a:prstGeom prst="snip2DiagRect">
            <a:avLst>
              <a:gd name="adj1" fmla="val 2894"/>
              <a:gd name="adj2" fmla="val 0"/>
            </a:avLst>
          </a:prstGeom>
          <a:solidFill>
            <a:schemeClr val="bg1"/>
          </a:solidFill>
          <a:ln>
            <a:gradFill>
              <a:gsLst>
                <a:gs pos="0">
                  <a:srgbClr val="65699E">
                    <a:alpha val="10000"/>
                  </a:srgbClr>
                </a:gs>
                <a:gs pos="100000">
                  <a:srgbClr val="65699E">
                    <a:alpha val="50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endParaRPr lang="en-US" sz="1600" b="1" dirty="0">
              <a:solidFill>
                <a:schemeClr val="tx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8883B4D-A69F-1D2B-18F5-6006B1FDDE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45100" y="1428554"/>
            <a:ext cx="1701800" cy="3797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5BB811-09AE-D63B-5860-1E80D477493D}"/>
              </a:ext>
            </a:extLst>
          </p:cNvPr>
          <p:cNvSpPr txBox="1"/>
          <p:nvPr userDrawn="1"/>
        </p:nvSpPr>
        <p:spPr>
          <a:xfrm>
            <a:off x="4188427" y="3307146"/>
            <a:ext cx="3815147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tx2"/>
                </a:solidFill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 userDrawn="1"/>
        </p:nvGrpSpPr>
        <p:grpSpPr>
          <a:xfrm>
            <a:off x="5635699" y="5893751"/>
            <a:ext cx="920602" cy="74305"/>
            <a:chOff x="5635699" y="5931141"/>
            <a:chExt cx="920602" cy="74305"/>
          </a:xfrm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B62BD2B-3327-8166-9570-43943810B1F1}"/>
              </a:ext>
            </a:extLst>
          </p:cNvPr>
          <p:cNvSpPr/>
          <p:nvPr userDrawn="1"/>
        </p:nvSpPr>
        <p:spPr>
          <a:xfrm>
            <a:off x="0" y="5869556"/>
            <a:ext cx="12192000" cy="988444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52613AB-A8E0-71B5-3B88-4DF49B90E7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alphaModFix amt="1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76179"/>
            <a:ext cx="12192000" cy="1049842"/>
          </a:xfrm>
          <a:prstGeom prst="rect">
            <a:avLst/>
          </a:prstGeom>
        </p:spPr>
      </p:pic>
      <p:sp>
        <p:nvSpPr>
          <p:cNvPr id="7" name="Rectangle: Rounded Corners 6">
            <a:hlinkClick r:id="rId6"/>
            <a:extLst>
              <a:ext uri="{FF2B5EF4-FFF2-40B4-BE49-F238E27FC236}">
                <a16:creationId xmlns:a16="http://schemas.microsoft.com/office/drawing/2014/main" id="{B563A139-4A6D-394B-7BA5-454CEB56E049}"/>
              </a:ext>
            </a:extLst>
          </p:cNvPr>
          <p:cNvSpPr/>
          <p:nvPr userDrawn="1"/>
        </p:nvSpPr>
        <p:spPr>
          <a:xfrm>
            <a:off x="4368000" y="5544951"/>
            <a:ext cx="3456000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algn="ctr" rotWithShape="0">
              <a:schemeClr val="tx2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www.thalesgroup.com</a:t>
            </a:r>
          </a:p>
        </p:txBody>
      </p:sp>
    </p:spTree>
    <p:extLst>
      <p:ext uri="{BB962C8B-B14F-4D97-AF65-F5344CB8AC3E}">
        <p14:creationId xmlns:p14="http://schemas.microsoft.com/office/powerpoint/2010/main" val="153476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6B22-4313-4985-AD77-FC872304BBD6}" type="datetimeFigureOut">
              <a:rPr lang="fr-FR" smtClean="0"/>
              <a:t>19/09/2024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C3F7D-7D25-424C-88BE-F08E70F34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94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2B3475-6FA1-E38C-363D-23108F8B1BFB}"/>
              </a:ext>
            </a:extLst>
          </p:cNvPr>
          <p:cNvSpPr/>
          <p:nvPr userDrawn="1"/>
        </p:nvSpPr>
        <p:spPr>
          <a:xfrm>
            <a:off x="10083800" y="219075"/>
            <a:ext cx="2108200" cy="6916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aphic 10">
            <a:extLst>
              <a:ext uri="{FF2B5EF4-FFF2-40B4-BE49-F238E27FC236}">
                <a16:creationId xmlns:a16="http://schemas.microsoft.com/office/drawing/2014/main" id="{CA068553-962D-7E77-C347-394CC904794C}"/>
              </a:ext>
            </a:extLst>
          </p:cNvPr>
          <p:cNvGrpSpPr/>
          <p:nvPr userDrawn="1"/>
        </p:nvGrpSpPr>
        <p:grpSpPr>
          <a:xfrm rot="3961346">
            <a:off x="-3509591" y="1372783"/>
            <a:ext cx="10851195" cy="7716768"/>
            <a:chOff x="-2115223" y="1287251"/>
            <a:chExt cx="8966242" cy="637629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9431AD7-672B-F4E4-7018-CF9738388DAA}"/>
                </a:ext>
              </a:extLst>
            </p:cNvPr>
            <p:cNvSpPr/>
            <p:nvPr/>
          </p:nvSpPr>
          <p:spPr>
            <a:xfrm>
              <a:off x="-2115223" y="1287251"/>
              <a:ext cx="8966242" cy="6376294"/>
            </a:xfrm>
            <a:custGeom>
              <a:avLst/>
              <a:gdLst>
                <a:gd name="connsiteX0" fmla="*/ 1801447 w 8966242"/>
                <a:gd name="connsiteY0" fmla="*/ 6376295 h 6376294"/>
                <a:gd name="connsiteX1" fmla="*/ 0 w 8966242"/>
                <a:gd name="connsiteY1" fmla="*/ 6173158 h 6376294"/>
                <a:gd name="connsiteX2" fmla="*/ 3243396 w 8966242"/>
                <a:gd name="connsiteY2" fmla="*/ 21714 h 6376294"/>
                <a:gd name="connsiteX3" fmla="*/ 5582315 w 8966242"/>
                <a:gd name="connsiteY3" fmla="*/ 0 h 6376294"/>
                <a:gd name="connsiteX4" fmla="*/ 8966243 w 8966242"/>
                <a:gd name="connsiteY4" fmla="*/ 6089854 h 6376294"/>
                <a:gd name="connsiteX5" fmla="*/ 7114468 w 8966242"/>
                <a:gd name="connsiteY5" fmla="*/ 6326881 h 637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6242" h="6376294">
                  <a:moveTo>
                    <a:pt x="1801447" y="6376295"/>
                  </a:moveTo>
                  <a:cubicBezTo>
                    <a:pt x="1081944" y="6374367"/>
                    <a:pt x="686628" y="6333984"/>
                    <a:pt x="0" y="6173158"/>
                  </a:cubicBezTo>
                  <a:lnTo>
                    <a:pt x="3243396" y="21714"/>
                  </a:lnTo>
                  <a:lnTo>
                    <a:pt x="5582315" y="0"/>
                  </a:lnTo>
                  <a:lnTo>
                    <a:pt x="8966243" y="6089854"/>
                  </a:lnTo>
                  <a:cubicBezTo>
                    <a:pt x="8480723" y="6217398"/>
                    <a:pt x="8185353" y="6285483"/>
                    <a:pt x="7114468" y="6326881"/>
                  </a:cubicBezTo>
                </a:path>
              </a:pathLst>
            </a:custGeom>
            <a:solidFill>
              <a:srgbClr val="2C2F73">
                <a:alpha val="67000"/>
              </a:srgbClr>
            </a:solidFill>
            <a:ln w="10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ABE54C2-8273-C40C-0BEC-801B4F0B0364}"/>
                </a:ext>
              </a:extLst>
            </p:cNvPr>
            <p:cNvSpPr/>
            <p:nvPr/>
          </p:nvSpPr>
          <p:spPr>
            <a:xfrm rot="-250200">
              <a:off x="1223486" y="4790578"/>
              <a:ext cx="2186617" cy="2129998"/>
            </a:xfrm>
            <a:custGeom>
              <a:avLst/>
              <a:gdLst>
                <a:gd name="connsiteX0" fmla="*/ 2186617 w 2186617"/>
                <a:gd name="connsiteY0" fmla="*/ 1064999 h 2129998"/>
                <a:gd name="connsiteX1" fmla="*/ 1093309 w 2186617"/>
                <a:gd name="connsiteY1" fmla="*/ 2129999 h 2129998"/>
                <a:gd name="connsiteX2" fmla="*/ 0 w 2186617"/>
                <a:gd name="connsiteY2" fmla="*/ 1064999 h 2129998"/>
                <a:gd name="connsiteX3" fmla="*/ 1093309 w 2186617"/>
                <a:gd name="connsiteY3" fmla="*/ 0 h 2129998"/>
                <a:gd name="connsiteX4" fmla="*/ 2186617 w 2186617"/>
                <a:gd name="connsiteY4" fmla="*/ 1064999 h 212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6617" h="2129998">
                  <a:moveTo>
                    <a:pt x="2186617" y="1064999"/>
                  </a:moveTo>
                  <a:cubicBezTo>
                    <a:pt x="2186617" y="1653182"/>
                    <a:pt x="1697126" y="2129999"/>
                    <a:pt x="1093309" y="2129999"/>
                  </a:cubicBezTo>
                  <a:cubicBezTo>
                    <a:pt x="489491" y="2129999"/>
                    <a:pt x="0" y="1653182"/>
                    <a:pt x="0" y="1064999"/>
                  </a:cubicBezTo>
                  <a:cubicBezTo>
                    <a:pt x="0" y="476817"/>
                    <a:pt x="489491" y="0"/>
                    <a:pt x="1093309" y="0"/>
                  </a:cubicBezTo>
                  <a:cubicBezTo>
                    <a:pt x="1697126" y="0"/>
                    <a:pt x="2186617" y="476817"/>
                    <a:pt x="2186617" y="1064999"/>
                  </a:cubicBezTo>
                  <a:close/>
                </a:path>
              </a:pathLst>
            </a:custGeom>
            <a:solidFill>
              <a:srgbClr val="2C2F73">
                <a:alpha val="80000"/>
              </a:srgbClr>
            </a:solidFill>
            <a:ln w="10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955C8B-0CAA-E815-B2C3-731EF01A03B1}"/>
                </a:ext>
              </a:extLst>
            </p:cNvPr>
            <p:cNvSpPr/>
            <p:nvPr/>
          </p:nvSpPr>
          <p:spPr>
            <a:xfrm>
              <a:off x="-2115223" y="1287251"/>
              <a:ext cx="8966242" cy="6376294"/>
            </a:xfrm>
            <a:custGeom>
              <a:avLst/>
              <a:gdLst>
                <a:gd name="connsiteX0" fmla="*/ 1801447 w 8966242"/>
                <a:gd name="connsiteY0" fmla="*/ 6376295 h 6376294"/>
                <a:gd name="connsiteX1" fmla="*/ 0 w 8966242"/>
                <a:gd name="connsiteY1" fmla="*/ 6173158 h 6376294"/>
                <a:gd name="connsiteX2" fmla="*/ 3243396 w 8966242"/>
                <a:gd name="connsiteY2" fmla="*/ 21714 h 6376294"/>
                <a:gd name="connsiteX3" fmla="*/ 5582315 w 8966242"/>
                <a:gd name="connsiteY3" fmla="*/ 0 h 6376294"/>
                <a:gd name="connsiteX4" fmla="*/ 8966243 w 8966242"/>
                <a:gd name="connsiteY4" fmla="*/ 6089854 h 6376294"/>
                <a:gd name="connsiteX5" fmla="*/ 7114468 w 8966242"/>
                <a:gd name="connsiteY5" fmla="*/ 6326881 h 6376294"/>
                <a:gd name="connsiteX6" fmla="*/ 4483426 w 8966242"/>
                <a:gd name="connsiteY6" fmla="*/ 1152768 h 6376294"/>
                <a:gd name="connsiteX7" fmla="*/ 4315295 w 8966242"/>
                <a:gd name="connsiteY7" fmla="*/ 1154290 h 6376294"/>
                <a:gd name="connsiteX8" fmla="*/ 1801447 w 8966242"/>
                <a:gd name="connsiteY8" fmla="*/ 6376295 h 637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6242" h="6376294">
                  <a:moveTo>
                    <a:pt x="1801447" y="6376295"/>
                  </a:moveTo>
                  <a:cubicBezTo>
                    <a:pt x="1081944" y="6374367"/>
                    <a:pt x="686628" y="6333984"/>
                    <a:pt x="0" y="6173158"/>
                  </a:cubicBezTo>
                  <a:lnTo>
                    <a:pt x="3243396" y="21714"/>
                  </a:lnTo>
                  <a:lnTo>
                    <a:pt x="5582315" y="0"/>
                  </a:lnTo>
                  <a:lnTo>
                    <a:pt x="8966243" y="6089854"/>
                  </a:lnTo>
                  <a:cubicBezTo>
                    <a:pt x="8480723" y="6217398"/>
                    <a:pt x="8185353" y="6285483"/>
                    <a:pt x="7114468" y="6326881"/>
                  </a:cubicBezTo>
                  <a:lnTo>
                    <a:pt x="4483426" y="1152768"/>
                  </a:lnTo>
                  <a:lnTo>
                    <a:pt x="4315295" y="1154290"/>
                  </a:lnTo>
                  <a:lnTo>
                    <a:pt x="1801447" y="6376295"/>
                  </a:lnTo>
                  <a:close/>
                </a:path>
              </a:pathLst>
            </a:custGeom>
            <a:solidFill>
              <a:srgbClr val="2C2F73">
                <a:alpha val="80000"/>
              </a:srgbClr>
            </a:solidFill>
            <a:ln w="10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23ECCA1C-001D-C8A9-76C4-69BC9B36BA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1537" y="250843"/>
            <a:ext cx="1673012" cy="628076"/>
          </a:xfrm>
          <a:prstGeom prst="rect">
            <a:avLst/>
          </a:prstGeom>
        </p:spPr>
      </p:pic>
      <p:sp>
        <p:nvSpPr>
          <p:cNvPr id="13" name="Title 146">
            <a:extLst>
              <a:ext uri="{FF2B5EF4-FFF2-40B4-BE49-F238E27FC236}">
                <a16:creationId xmlns:a16="http://schemas.microsoft.com/office/drawing/2014/main" id="{A71C9AF5-7C53-980E-3913-667C7DB10F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662254"/>
            <a:ext cx="3815273" cy="1661993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GB" sz="4000" b="1" dirty="0">
                <a:solidFill>
                  <a:schemeClr val="bg1"/>
                </a:solidFill>
              </a:rPr>
              <a:t>Presentation title on two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or three lines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686C7C7-E3F1-C112-8757-C612FE8014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9500" y="4628182"/>
            <a:ext cx="3815273" cy="602986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30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PRESENTATION SUBTITLE </a:t>
            </a:r>
            <a:br>
              <a:rPr lang="en-US" dirty="0"/>
            </a:br>
            <a:r>
              <a:rPr lang="en-US" dirty="0"/>
              <a:t>ON ONE OR TWO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0B1530-D5FA-027C-5074-206E6194C12C}"/>
              </a:ext>
            </a:extLst>
          </p:cNvPr>
          <p:cNvSpPr txBox="1"/>
          <p:nvPr userDrawn="1"/>
        </p:nvSpPr>
        <p:spPr>
          <a:xfrm>
            <a:off x="1079500" y="5769997"/>
            <a:ext cx="1673012" cy="171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0" dirty="0">
                <a:solidFill>
                  <a:schemeClr val="bg1"/>
                </a:solidFill>
              </a:rPr>
              <a:t>www.thalesgroup.com</a:t>
            </a:r>
          </a:p>
        </p:txBody>
      </p:sp>
    </p:spTree>
    <p:extLst>
      <p:ext uri="{BB962C8B-B14F-4D97-AF65-F5344CB8AC3E}">
        <p14:creationId xmlns:p14="http://schemas.microsoft.com/office/powerpoint/2010/main" val="122578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91B1F2-EDBD-F0E5-18E0-4293E776FB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9700" y="0"/>
            <a:ext cx="8242300" cy="6102000"/>
          </a:xfrm>
          <a:custGeom>
            <a:avLst/>
            <a:gdLst>
              <a:gd name="connsiteX0" fmla="*/ 3254380 w 8242300"/>
              <a:gd name="connsiteY0" fmla="*/ 0 h 6102000"/>
              <a:gd name="connsiteX1" fmla="*/ 8242300 w 8242300"/>
              <a:gd name="connsiteY1" fmla="*/ 0 h 6102000"/>
              <a:gd name="connsiteX2" fmla="*/ 8242300 w 8242300"/>
              <a:gd name="connsiteY2" fmla="*/ 6076018 h 6102000"/>
              <a:gd name="connsiteX3" fmla="*/ 8228443 w 8242300"/>
              <a:gd name="connsiteY3" fmla="*/ 6102000 h 6102000"/>
              <a:gd name="connsiteX4" fmla="*/ 0 w 8242300"/>
              <a:gd name="connsiteY4" fmla="*/ 6102000 h 610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300" h="6102000">
                <a:moveTo>
                  <a:pt x="3254380" y="0"/>
                </a:moveTo>
                <a:lnTo>
                  <a:pt x="8242300" y="0"/>
                </a:lnTo>
                <a:lnTo>
                  <a:pt x="8242300" y="6076018"/>
                </a:lnTo>
                <a:lnTo>
                  <a:pt x="8228443" y="6102000"/>
                </a:lnTo>
                <a:lnTo>
                  <a:pt x="0" y="6102000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tle 146">
            <a:extLst>
              <a:ext uri="{FF2B5EF4-FFF2-40B4-BE49-F238E27FC236}">
                <a16:creationId xmlns:a16="http://schemas.microsoft.com/office/drawing/2014/main" id="{8EB015E7-2B87-0782-45FD-A322B48CA2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127672"/>
            <a:ext cx="3853950" cy="1846659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Chapter title</a:t>
            </a:r>
            <a:br>
              <a:rPr lang="en-GB" noProof="0" dirty="0"/>
            </a:br>
            <a:r>
              <a:rPr lang="en-GB" noProof="0" dirty="0"/>
              <a:t>One, two or three lines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165D70-1CC5-41D3-B887-8286AC2B15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842682" cy="61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56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76000" y="1145369"/>
            <a:ext cx="8640000" cy="307777"/>
          </a:xfrm>
        </p:spPr>
        <p:txBody>
          <a:bodyPr wrap="square" lIns="0" tIns="0" rIns="0" bIns="0" anchor="t">
            <a:spAutoFit/>
          </a:bodyPr>
          <a:lstStyle>
            <a:lvl1pPr algn="ctr">
              <a:lnSpc>
                <a:spcPct val="100000"/>
              </a:lnSpc>
              <a:defRPr sz="2000" b="1" cap="all" spc="3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EF26AE-0E8B-41DE-038A-4F9ED9254CB9}"/>
              </a:ext>
            </a:extLst>
          </p:cNvPr>
          <p:cNvGrpSpPr/>
          <p:nvPr userDrawn="1"/>
        </p:nvGrpSpPr>
        <p:grpSpPr>
          <a:xfrm>
            <a:off x="5348942" y="1674097"/>
            <a:ext cx="1494116" cy="112014"/>
            <a:chOff x="10939447" y="523240"/>
            <a:chExt cx="1245096" cy="93345"/>
          </a:xfrm>
          <a:solidFill>
            <a:schemeClr val="tx2">
              <a:alpha val="20000"/>
            </a:schemeClr>
          </a:solidFill>
        </p:grpSpPr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5610C1ED-5852-0EE6-FF0A-96F4CB2CE64A}"/>
                </a:ext>
              </a:extLst>
            </p:cNvPr>
            <p:cNvSpPr/>
            <p:nvPr/>
          </p:nvSpPr>
          <p:spPr>
            <a:xfrm>
              <a:off x="1167806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343AB0C8-5813-3A04-543A-A355379EE61C}"/>
                </a:ext>
              </a:extLst>
            </p:cNvPr>
            <p:cNvSpPr/>
            <p:nvPr/>
          </p:nvSpPr>
          <p:spPr>
            <a:xfrm>
              <a:off x="1172151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E08D21E0-3ECF-9B08-C7A1-D04373449761}"/>
                </a:ext>
              </a:extLst>
            </p:cNvPr>
            <p:cNvSpPr/>
            <p:nvPr/>
          </p:nvSpPr>
          <p:spPr>
            <a:xfrm>
              <a:off x="1176495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9B6977C8-7F75-2A95-BA16-F0DBEB1C637D}"/>
                </a:ext>
              </a:extLst>
            </p:cNvPr>
            <p:cNvSpPr/>
            <p:nvPr/>
          </p:nvSpPr>
          <p:spPr>
            <a:xfrm>
              <a:off x="1180840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id="{9E1621F6-18AB-1F9C-E8A6-615290F012C1}"/>
                </a:ext>
              </a:extLst>
            </p:cNvPr>
            <p:cNvSpPr/>
            <p:nvPr/>
          </p:nvSpPr>
          <p:spPr>
            <a:xfrm>
              <a:off x="1185185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D7F90642-BEFD-C7CC-0AB6-542F734EC6BB}"/>
                </a:ext>
              </a:extLst>
            </p:cNvPr>
            <p:cNvSpPr/>
            <p:nvPr/>
          </p:nvSpPr>
          <p:spPr>
            <a:xfrm>
              <a:off x="1189530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Parallelogram 35">
              <a:extLst>
                <a:ext uri="{FF2B5EF4-FFF2-40B4-BE49-F238E27FC236}">
                  <a16:creationId xmlns:a16="http://schemas.microsoft.com/office/drawing/2014/main" id="{C0FAD3C7-8B5D-D594-47C6-8C4075EEDA84}"/>
                </a:ext>
              </a:extLst>
            </p:cNvPr>
            <p:cNvSpPr/>
            <p:nvPr/>
          </p:nvSpPr>
          <p:spPr>
            <a:xfrm>
              <a:off x="1193875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Parallelogram 36">
              <a:extLst>
                <a:ext uri="{FF2B5EF4-FFF2-40B4-BE49-F238E27FC236}">
                  <a16:creationId xmlns:a16="http://schemas.microsoft.com/office/drawing/2014/main" id="{EBCFCA6E-4C9C-8F1B-7470-1E3A399E1C0B}"/>
                </a:ext>
              </a:extLst>
            </p:cNvPr>
            <p:cNvSpPr/>
            <p:nvPr/>
          </p:nvSpPr>
          <p:spPr>
            <a:xfrm>
              <a:off x="1198219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Parallelogram 37">
              <a:extLst>
                <a:ext uri="{FF2B5EF4-FFF2-40B4-BE49-F238E27FC236}">
                  <a16:creationId xmlns:a16="http://schemas.microsoft.com/office/drawing/2014/main" id="{E455C98B-94C3-7DBA-72EF-5946B8FC5659}"/>
                </a:ext>
              </a:extLst>
            </p:cNvPr>
            <p:cNvSpPr/>
            <p:nvPr/>
          </p:nvSpPr>
          <p:spPr>
            <a:xfrm>
              <a:off x="1202564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F6AECC36-A0CF-C556-EE65-AD7EC9BC4088}"/>
                </a:ext>
              </a:extLst>
            </p:cNvPr>
            <p:cNvSpPr/>
            <p:nvPr/>
          </p:nvSpPr>
          <p:spPr>
            <a:xfrm>
              <a:off x="1206909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193D1796-0A04-4EBA-1454-F2C704880D8A}"/>
                </a:ext>
              </a:extLst>
            </p:cNvPr>
            <p:cNvSpPr/>
            <p:nvPr/>
          </p:nvSpPr>
          <p:spPr>
            <a:xfrm>
              <a:off x="1211254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Parallelogram 40">
              <a:extLst>
                <a:ext uri="{FF2B5EF4-FFF2-40B4-BE49-F238E27FC236}">
                  <a16:creationId xmlns:a16="http://schemas.microsoft.com/office/drawing/2014/main" id="{444A5F82-1CC1-2723-36BD-5E6A8DD02DB5}"/>
                </a:ext>
              </a:extLst>
            </p:cNvPr>
            <p:cNvSpPr/>
            <p:nvPr/>
          </p:nvSpPr>
          <p:spPr>
            <a:xfrm rot="10800000">
              <a:off x="1137392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Parallelogram 41">
              <a:extLst>
                <a:ext uri="{FF2B5EF4-FFF2-40B4-BE49-F238E27FC236}">
                  <a16:creationId xmlns:a16="http://schemas.microsoft.com/office/drawing/2014/main" id="{35EC8A17-161A-52F3-F4A9-DBBB86DC6C17}"/>
                </a:ext>
              </a:extLst>
            </p:cNvPr>
            <p:cNvSpPr/>
            <p:nvPr/>
          </p:nvSpPr>
          <p:spPr>
            <a:xfrm rot="10800000">
              <a:off x="1133047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Parallelogram 42">
              <a:extLst>
                <a:ext uri="{FF2B5EF4-FFF2-40B4-BE49-F238E27FC236}">
                  <a16:creationId xmlns:a16="http://schemas.microsoft.com/office/drawing/2014/main" id="{2D794AC1-E3B5-5BC5-50D1-03D1CB2EA924}"/>
                </a:ext>
              </a:extLst>
            </p:cNvPr>
            <p:cNvSpPr/>
            <p:nvPr/>
          </p:nvSpPr>
          <p:spPr>
            <a:xfrm rot="10800000">
              <a:off x="1128703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FB7F060C-DB78-A9F5-E90C-C2F144895061}"/>
                </a:ext>
              </a:extLst>
            </p:cNvPr>
            <p:cNvSpPr/>
            <p:nvPr/>
          </p:nvSpPr>
          <p:spPr>
            <a:xfrm rot="10800000">
              <a:off x="1124358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EE4882FB-4370-85AD-7574-1A4373173CA0}"/>
                </a:ext>
              </a:extLst>
            </p:cNvPr>
            <p:cNvSpPr/>
            <p:nvPr/>
          </p:nvSpPr>
          <p:spPr>
            <a:xfrm rot="10800000">
              <a:off x="1120013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3C23D4FE-47CE-BC47-7291-20E7D63B222D}"/>
                </a:ext>
              </a:extLst>
            </p:cNvPr>
            <p:cNvSpPr/>
            <p:nvPr/>
          </p:nvSpPr>
          <p:spPr>
            <a:xfrm rot="10800000">
              <a:off x="1115668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0C8F840B-5FA1-787F-A5ED-AF39E9BC9521}"/>
                </a:ext>
              </a:extLst>
            </p:cNvPr>
            <p:cNvSpPr/>
            <p:nvPr/>
          </p:nvSpPr>
          <p:spPr>
            <a:xfrm rot="10800000">
              <a:off x="1111323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672792F1-9E05-B63F-2DEA-A5DE0295C132}"/>
                </a:ext>
              </a:extLst>
            </p:cNvPr>
            <p:cNvSpPr/>
            <p:nvPr/>
          </p:nvSpPr>
          <p:spPr>
            <a:xfrm rot="10800000">
              <a:off x="1106979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757632A1-2A6B-1A61-CED7-6AC55E3AE4FE}"/>
                </a:ext>
              </a:extLst>
            </p:cNvPr>
            <p:cNvSpPr/>
            <p:nvPr/>
          </p:nvSpPr>
          <p:spPr>
            <a:xfrm rot="10800000">
              <a:off x="1102634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4CD700AC-2950-4BD9-AEA9-F649F9BFAE92}"/>
                </a:ext>
              </a:extLst>
            </p:cNvPr>
            <p:cNvSpPr/>
            <p:nvPr/>
          </p:nvSpPr>
          <p:spPr>
            <a:xfrm rot="10800000">
              <a:off x="1098289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BBA817A4-A3E4-94CB-83C3-D6F767DA3FEE}"/>
                </a:ext>
              </a:extLst>
            </p:cNvPr>
            <p:cNvSpPr/>
            <p:nvPr/>
          </p:nvSpPr>
          <p:spPr>
            <a:xfrm rot="10800000">
              <a:off x="1093944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225BDD9E-FD33-866E-6890-16110B571DB3}"/>
                </a:ext>
              </a:extLst>
            </p:cNvPr>
            <p:cNvSpPr/>
            <p:nvPr/>
          </p:nvSpPr>
          <p:spPr>
            <a:xfrm>
              <a:off x="1141737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F2C15A61-EF71-9795-61EF-8C1617508400}"/>
                </a:ext>
              </a:extLst>
            </p:cNvPr>
            <p:cNvSpPr/>
            <p:nvPr/>
          </p:nvSpPr>
          <p:spPr>
            <a:xfrm>
              <a:off x="1146082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7E632C2E-006D-D2F7-A5C6-ACAAB3CF37B9}"/>
                </a:ext>
              </a:extLst>
            </p:cNvPr>
            <p:cNvSpPr/>
            <p:nvPr/>
          </p:nvSpPr>
          <p:spPr>
            <a:xfrm>
              <a:off x="1150427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E1020044-98D4-DCF6-BADA-41E402526BB2}"/>
                </a:ext>
              </a:extLst>
            </p:cNvPr>
            <p:cNvSpPr/>
            <p:nvPr/>
          </p:nvSpPr>
          <p:spPr>
            <a:xfrm>
              <a:off x="1154771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930D4332-77DE-1477-2E43-28E85958F0DC}"/>
                </a:ext>
              </a:extLst>
            </p:cNvPr>
            <p:cNvSpPr/>
            <p:nvPr/>
          </p:nvSpPr>
          <p:spPr>
            <a:xfrm>
              <a:off x="1163461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BDAAD660-5966-CDA2-8611-352F8D64C694}"/>
                </a:ext>
              </a:extLst>
            </p:cNvPr>
            <p:cNvSpPr/>
            <p:nvPr/>
          </p:nvSpPr>
          <p:spPr>
            <a:xfrm>
              <a:off x="1159116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7D7629-7829-1ACA-7FA5-F08FD2F78C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6000" y="2007061"/>
            <a:ext cx="8640000" cy="212519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AC3082-5820-F339-AA95-CC102FC67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77851"/>
            <a:ext cx="12192000" cy="104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5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1615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24D4E34D-C781-5CAC-ECB4-7C789CB39A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62352"/>
            <a:ext cx="12192000" cy="8720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C4B28-B831-4A30-8ED4-06948102CA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000" y="1064645"/>
            <a:ext cx="11016000" cy="45400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23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1 Tex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8800" y="756000"/>
            <a:ext cx="5245200" cy="738664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C4B28-B831-4A30-8ED4-06948102CA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8800" y="1829976"/>
            <a:ext cx="5245200" cy="377469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8237A6D-51C3-E355-8308-D596CBF1D5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998" y="756000"/>
            <a:ext cx="5245200" cy="4848670"/>
          </a:xfrm>
          <a:custGeom>
            <a:avLst/>
            <a:gdLst>
              <a:gd name="connsiteX0" fmla="*/ 4428704 w 5245200"/>
              <a:gd name="connsiteY0" fmla="*/ 4648972 h 4848670"/>
              <a:gd name="connsiteX1" fmla="*/ 4375398 w 5245200"/>
              <a:gd name="connsiteY1" fmla="*/ 4702972 h 4848670"/>
              <a:gd name="connsiteX2" fmla="*/ 4989488 w 5245200"/>
              <a:gd name="connsiteY2" fmla="*/ 4702972 h 4848670"/>
              <a:gd name="connsiteX3" fmla="*/ 5042794 w 5245200"/>
              <a:gd name="connsiteY3" fmla="*/ 4648972 h 4848670"/>
              <a:gd name="connsiteX4" fmla="*/ 259681 w 5245200"/>
              <a:gd name="connsiteY4" fmla="*/ 147616 h 4848670"/>
              <a:gd name="connsiteX5" fmla="*/ 206375 w 5245200"/>
              <a:gd name="connsiteY5" fmla="*/ 201616 h 4848670"/>
              <a:gd name="connsiteX6" fmla="*/ 820465 w 5245200"/>
              <a:gd name="connsiteY6" fmla="*/ 201616 h 4848670"/>
              <a:gd name="connsiteX7" fmla="*/ 873771 w 5245200"/>
              <a:gd name="connsiteY7" fmla="*/ 147616 h 4848670"/>
              <a:gd name="connsiteX8" fmla="*/ 203208 w 5245200"/>
              <a:gd name="connsiteY8" fmla="*/ 0 h 4848670"/>
              <a:gd name="connsiteX9" fmla="*/ 5245200 w 5245200"/>
              <a:gd name="connsiteY9" fmla="*/ 0 h 4848670"/>
              <a:gd name="connsiteX10" fmla="*/ 5245200 w 5245200"/>
              <a:gd name="connsiteY10" fmla="*/ 4645462 h 4848670"/>
              <a:gd name="connsiteX11" fmla="*/ 5041992 w 5245200"/>
              <a:gd name="connsiteY11" fmla="*/ 4848670 h 4848670"/>
              <a:gd name="connsiteX12" fmla="*/ 0 w 5245200"/>
              <a:gd name="connsiteY12" fmla="*/ 4848670 h 4848670"/>
              <a:gd name="connsiteX13" fmla="*/ 0 w 5245200"/>
              <a:gd name="connsiteY13" fmla="*/ 203208 h 484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45200" h="4848670">
                <a:moveTo>
                  <a:pt x="4428704" y="4648972"/>
                </a:moveTo>
                <a:lnTo>
                  <a:pt x="4375398" y="4702972"/>
                </a:lnTo>
                <a:lnTo>
                  <a:pt x="4989488" y="4702972"/>
                </a:lnTo>
                <a:lnTo>
                  <a:pt x="5042794" y="4648972"/>
                </a:lnTo>
                <a:close/>
                <a:moveTo>
                  <a:pt x="259681" y="147616"/>
                </a:moveTo>
                <a:lnTo>
                  <a:pt x="206375" y="201616"/>
                </a:lnTo>
                <a:lnTo>
                  <a:pt x="820465" y="201616"/>
                </a:lnTo>
                <a:lnTo>
                  <a:pt x="873771" y="147616"/>
                </a:lnTo>
                <a:close/>
                <a:moveTo>
                  <a:pt x="203208" y="0"/>
                </a:moveTo>
                <a:lnTo>
                  <a:pt x="5245200" y="0"/>
                </a:lnTo>
                <a:lnTo>
                  <a:pt x="5245200" y="4645462"/>
                </a:lnTo>
                <a:lnTo>
                  <a:pt x="5041992" y="4848670"/>
                </a:lnTo>
                <a:lnTo>
                  <a:pt x="0" y="4848670"/>
                </a:lnTo>
                <a:lnTo>
                  <a:pt x="0" y="203208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25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C8F1ED06-ABC9-15DE-3DFC-435FFD6830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62352"/>
            <a:ext cx="12192000" cy="87206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20293324-1149-B295-29CD-5907E6131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64252BFC-0528-6EFD-CF4B-B68A893B92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58800" y="1064645"/>
            <a:ext cx="5245200" cy="4540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459AC29-496E-A828-081B-C03AC6C093C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8000" y="1064645"/>
            <a:ext cx="5245200" cy="4540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440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DFFA7BA-8B92-63C7-0617-55EAC8E11BC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99601" y="3041650"/>
            <a:ext cx="4420461" cy="304927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3483BC5-601B-9EF8-DA44-7609BAAE9D3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553672" y="3041650"/>
            <a:ext cx="4420461" cy="304927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67C4BDF-6CB9-C058-FD2E-216AF7FA4E7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90650" y="0"/>
            <a:ext cx="4420461" cy="304165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73C3076-1B04-8B01-02C5-C7E83957283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33342" y="0"/>
            <a:ext cx="4420461" cy="304165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 userDrawn="1"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20293324-1149-B295-29CD-5907E6131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5508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459AC29-496E-A828-081B-C03AC6C093C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8000" y="1064645"/>
            <a:ext cx="3707775" cy="4540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FF7AA0C-1628-04B2-6EA6-95C12083CDBE}"/>
              </a:ext>
            </a:extLst>
          </p:cNvPr>
          <p:cNvSpPr/>
          <p:nvPr userDrawn="1"/>
        </p:nvSpPr>
        <p:spPr>
          <a:xfrm>
            <a:off x="10507980" y="2035232"/>
            <a:ext cx="2186940" cy="4066767"/>
          </a:xfrm>
          <a:prstGeom prst="triangle">
            <a:avLst>
              <a:gd name="adj" fmla="val 10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800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sv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78E7FB-E7AF-41AD-8E1D-E564C38C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8240A-ACF9-41DF-8044-EFE58948F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8000" y="1064645"/>
            <a:ext cx="11016000" cy="4540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718182-DBA0-4294-B9A7-5592074F8DF4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E298DD-28E2-4F1F-A4F0-407D8199D6F6}"/>
              </a:ext>
            </a:extLst>
          </p:cNvPr>
          <p:cNvSpPr/>
          <p:nvPr userDrawn="1"/>
        </p:nvSpPr>
        <p:spPr>
          <a:xfrm>
            <a:off x="11328000" y="6102000"/>
            <a:ext cx="864000" cy="75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D6BA80-B3B1-41ED-94FC-30F2434D99FA}"/>
              </a:ext>
            </a:extLst>
          </p:cNvPr>
          <p:cNvSpPr txBox="1"/>
          <p:nvPr userDrawn="1"/>
        </p:nvSpPr>
        <p:spPr>
          <a:xfrm>
            <a:off x="11577118" y="6380640"/>
            <a:ext cx="365764" cy="1987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fld id="{0A5252B4-D216-4A6A-AB33-98AB17F66667}" type="slidenum">
              <a:rPr lang="en-GB" sz="900" smtClean="0">
                <a:solidFill>
                  <a:schemeClr val="bg1"/>
                </a:solidFill>
                <a:latin typeface="+mj-lt"/>
              </a:rPr>
              <a:t>‹N°›</a:t>
            </a:fld>
            <a:endParaRPr lang="en-GB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9113D8-C34F-41E7-96C1-C52F3FA807A7}"/>
              </a:ext>
            </a:extLst>
          </p:cNvPr>
          <p:cNvSpPr/>
          <p:nvPr userDrawn="1"/>
        </p:nvSpPr>
        <p:spPr>
          <a:xfrm>
            <a:off x="11328000" y="6822000"/>
            <a:ext cx="86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FF1D181-9371-4409-B9F4-B17B0E367DA5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49118" y="6359505"/>
            <a:ext cx="1080000" cy="2409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8C9CA4-8A09-4C8A-B688-AF68F27D86FA}"/>
              </a:ext>
            </a:extLst>
          </p:cNvPr>
          <p:cNvSpPr txBox="1"/>
          <p:nvPr userDrawn="1"/>
        </p:nvSpPr>
        <p:spPr>
          <a:xfrm>
            <a:off x="1651322" y="6392746"/>
            <a:ext cx="8889356" cy="20005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alpha val="40000"/>
                  </a:schemeClr>
                </a:solidFill>
              </a:rPr>
              <a:t>REF </a:t>
            </a:r>
            <a:r>
              <a:rPr lang="en-US" sz="700" b="1" dirty="0" err="1">
                <a:solidFill>
                  <a:schemeClr val="tx1">
                    <a:alpha val="40000"/>
                  </a:schemeClr>
                </a:solidFill>
              </a:rPr>
              <a:t>xxxxxxxxxxxx</a:t>
            </a:r>
            <a:r>
              <a:rPr lang="en-US" sz="700" b="1" dirty="0">
                <a:solidFill>
                  <a:schemeClr val="tx1">
                    <a:alpha val="40000"/>
                  </a:schemeClr>
                </a:solidFill>
              </a:rPr>
              <a:t> rev xxx – date Name of the company / Template: 87211168-DOC-GRP-EN-006</a:t>
            </a:r>
          </a:p>
          <a:p>
            <a:pPr algn="ctr"/>
            <a:r>
              <a:rPr lang="en-GB" sz="600" dirty="0">
                <a:solidFill>
                  <a:srgbClr val="000000">
                    <a:alpha val="70000"/>
                  </a:srgbClr>
                </a:solidFill>
              </a:rPr>
              <a:t>This document may not be reproduced, modified, adapted, published, translated, in any way, in whole or in part or disclosed to a third party without the prior written consent of THALES </a:t>
            </a:r>
            <a:r>
              <a:rPr lang="en-GB" sz="600" b="1" dirty="0">
                <a:solidFill>
                  <a:srgbClr val="000000">
                    <a:alpha val="70000"/>
                  </a:srgbClr>
                </a:solidFill>
              </a:rPr>
              <a:t>© 2023 THALES. All rights reserved.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2AA835-16DB-4E38-A108-8114A18BB2A4}"/>
              </a:ext>
            </a:extLst>
          </p:cNvPr>
          <p:cNvSpPr/>
          <p:nvPr userDrawn="1"/>
        </p:nvSpPr>
        <p:spPr>
          <a:xfrm>
            <a:off x="0" y="6102000"/>
            <a:ext cx="12192000" cy="10800"/>
          </a:xfrm>
          <a:prstGeom prst="rect">
            <a:avLst/>
          </a:pr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29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7" r:id="rId2"/>
    <p:sldLayoutId id="2147483655" r:id="rId3"/>
    <p:sldLayoutId id="2147483662" r:id="rId4"/>
    <p:sldLayoutId id="2147483654" r:id="rId5"/>
    <p:sldLayoutId id="2147483661" r:id="rId6"/>
    <p:sldLayoutId id="2147483663" r:id="rId7"/>
    <p:sldLayoutId id="2147483664" r:id="rId8"/>
    <p:sldLayoutId id="2147483684" r:id="rId9"/>
    <p:sldLayoutId id="2147483665" r:id="rId10"/>
    <p:sldLayoutId id="2147483666" r:id="rId11"/>
    <p:sldLayoutId id="2147483668" r:id="rId12"/>
    <p:sldLayoutId id="2147483669" r:id="rId13"/>
    <p:sldLayoutId id="2147483683" r:id="rId14"/>
    <p:sldLayoutId id="2147483675" r:id="rId15"/>
    <p:sldLayoutId id="2147483682" r:id="rId16"/>
    <p:sldLayoutId id="2147483681" r:id="rId17"/>
    <p:sldLayoutId id="2147483688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114000"/>
        </a:lnSpc>
        <a:spcBef>
          <a:spcPts val="1600"/>
        </a:spcBef>
        <a:buClrTx/>
        <a:buFontTx/>
        <a:buBlip>
          <a:blip r:embed="rId22">
            <a:extLst>
              <a:ext uri="{96DAC541-7B7A-43D3-8B79-37D633B846F1}">
                <asvg:svgBlip xmlns="" xmlns:asvg="http://schemas.microsoft.com/office/drawing/2016/SVG/main" r:embed="rId23"/>
              </a:ext>
            </a:extLst>
          </a:blip>
        </a:buBlip>
        <a:defRPr sz="1800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216000" indent="-216000" algn="l" defTabSz="914400" rtl="0" eaLnBrk="1" latinLnBrk="0" hangingPunct="1">
        <a:lnSpc>
          <a:spcPct val="114000"/>
        </a:lnSpc>
        <a:spcBef>
          <a:spcPts val="600"/>
        </a:spcBef>
        <a:buClr>
          <a:schemeClr val="accent3"/>
        </a:buClr>
        <a:buFont typeface="Wingdings 3" panose="05040102010807070707" pitchFamily="18" charset="2"/>
        <a:buChar char="ê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14000"/>
        </a:lnSpc>
        <a:spcBef>
          <a:spcPts val="600"/>
        </a:spcBef>
        <a:buFont typeface="Century Gothic" panose="020B0502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44000" algn="l" defTabSz="914400" rtl="0" eaLnBrk="1" latinLnBrk="0" hangingPunct="1">
        <a:lnSpc>
          <a:spcPct val="114000"/>
        </a:lnSpc>
        <a:spcBef>
          <a:spcPts val="300"/>
        </a:spcBef>
        <a:buClr>
          <a:schemeClr val="accent3"/>
        </a:buClr>
        <a:buFont typeface="Arial" panose="020B0604020202020204" pitchFamily="34" charset="0"/>
        <a:buChar char="›"/>
        <a:defRPr sz="11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6000" indent="-108000" algn="l" defTabSz="914400" rtl="0" eaLnBrk="1" latinLnBrk="0" hangingPunct="1">
        <a:lnSpc>
          <a:spcPct val="114000"/>
        </a:lnSpc>
        <a:spcBef>
          <a:spcPts val="300"/>
        </a:spcBef>
        <a:buFont typeface="Wingdings 3" panose="05040102010807070707" pitchFamily="18" charset="2"/>
        <a:buChar char=""/>
        <a:defRPr sz="1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5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4" Type="http://schemas.openxmlformats.org/officeDocument/2006/relationships/image" Target="../media/image34.png"/><Relationship Id="rId23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4" Type="http://schemas.openxmlformats.org/officeDocument/2006/relationships/image" Target="../media/image36.png"/><Relationship Id="rId23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7.png"/><Relationship Id="rId25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4" Type="http://schemas.openxmlformats.org/officeDocument/2006/relationships/image" Target="../media/image45.png"/><Relationship Id="rId23" Type="http://schemas.openxmlformats.org/officeDocument/2006/relationships/image" Target="../media/image4.svg"/><Relationship Id="rId28" Type="http://schemas.openxmlformats.org/officeDocument/2006/relationships/image" Target="../media/image49.png"/><Relationship Id="rId27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4" Type="http://schemas.openxmlformats.org/officeDocument/2006/relationships/image" Target="../media/image40.svg"/><Relationship Id="rId23" Type="http://schemas.openxmlformats.org/officeDocument/2006/relationships/image" Target="../media/image4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3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3" Type="http://schemas.openxmlformats.org/officeDocument/2006/relationships/image" Target="../media/image4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24" Type="http://schemas.openxmlformats.org/officeDocument/2006/relationships/image" Target="../media/image22.png"/><Relationship Id="rId23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248EE-9276-F13B-C146-B824E7405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87" y="388118"/>
            <a:ext cx="7996136" cy="2105192"/>
          </a:xfrm>
        </p:spPr>
        <p:txBody>
          <a:bodyPr/>
          <a:lstStyle/>
          <a:p>
            <a:r>
              <a:rPr lang="en-US" dirty="0" smtClean="0"/>
              <a:t>Inductive Output Tube</a:t>
            </a:r>
            <a:br>
              <a:rPr lang="en-US" dirty="0" smtClean="0"/>
            </a:br>
            <a:r>
              <a:rPr lang="en-US" sz="2800" dirty="0" smtClean="0"/>
              <a:t>A high efficient RF source for lower UHF band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State of the art and future scope</a:t>
            </a:r>
            <a:endParaRPr lang="fr-FR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3C62D-952C-3866-AA5A-CA17B8DBDB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79500" y="4628182"/>
            <a:ext cx="3815273" cy="947375"/>
          </a:xfrm>
        </p:spPr>
        <p:txBody>
          <a:bodyPr/>
          <a:lstStyle/>
          <a:p>
            <a:r>
              <a:rPr lang="en-US" dirty="0" err="1" smtClean="0"/>
              <a:t>Chakib</a:t>
            </a:r>
            <a:r>
              <a:rPr lang="en-US" dirty="0" smtClean="0"/>
              <a:t> BELKHIRI</a:t>
            </a:r>
          </a:p>
          <a:p>
            <a:r>
              <a:rPr lang="en-US" dirty="0" smtClean="0"/>
              <a:t>Patrick REYNAUD </a:t>
            </a:r>
          </a:p>
          <a:p>
            <a:r>
              <a:rPr lang="en-US" dirty="0" smtClean="0"/>
              <a:t>Lucas HEYRMAN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1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9"/>
          <p:cNvSpPr/>
          <p:nvPr/>
        </p:nvSpPr>
        <p:spPr>
          <a:xfrm>
            <a:off x="195435" y="4685825"/>
            <a:ext cx="11928752" cy="132837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624" y="167036"/>
            <a:ext cx="11566384" cy="369332"/>
          </a:xfrm>
        </p:spPr>
        <p:txBody>
          <a:bodyPr vert="horz" wrap="square" lIns="0" tIns="0" rIns="0" bIns="0" rtlCol="0" anchor="t">
            <a:spAutoFit/>
          </a:bodyPr>
          <a:lstStyle/>
          <a:p>
            <a:r>
              <a:rPr lang="fr-FR" dirty="0"/>
              <a:t>TH795: </a:t>
            </a:r>
            <a:r>
              <a:rPr lang="fr-FR" dirty="0" err="1"/>
              <a:t>Achieved</a:t>
            </a:r>
            <a:r>
              <a:rPr lang="fr-FR" dirty="0"/>
              <a:t> performances for a </a:t>
            </a:r>
            <a:r>
              <a:rPr lang="fr-FR" dirty="0" err="1"/>
              <a:t>CW+pulsed</a:t>
            </a:r>
            <a:r>
              <a:rPr lang="fr-FR" dirty="0"/>
              <a:t> operating mode</a:t>
            </a:r>
          </a:p>
        </p:txBody>
      </p:sp>
      <p:pic>
        <p:nvPicPr>
          <p:cNvPr id="11" name="Imag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95435" y="1192388"/>
            <a:ext cx="4995401" cy="31847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479" y="1515754"/>
            <a:ext cx="5374007" cy="3517409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95435" y="4685825"/>
            <a:ext cx="1199656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ZA" b="1" dirty="0" smtClean="0"/>
              <a:t>Achieved performances :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IOT : CW </a:t>
            </a:r>
            <a:r>
              <a:rPr lang="en-ZA" b="1" dirty="0" smtClean="0"/>
              <a:t>(60 </a:t>
            </a:r>
            <a:r>
              <a:rPr lang="en-ZA" b="1" dirty="0" smtClean="0"/>
              <a:t>kW) + Pulse mode (</a:t>
            </a:r>
            <a:r>
              <a:rPr lang="en-ZA" b="1" dirty="0" smtClean="0"/>
              <a:t>105 </a:t>
            </a:r>
            <a:r>
              <a:rPr lang="en-ZA" b="1" dirty="0" smtClean="0"/>
              <a:t>kW)</a:t>
            </a:r>
          </a:p>
          <a:p>
            <a:pPr>
              <a:lnSpc>
                <a:spcPct val="150000"/>
              </a:lnSpc>
            </a:pPr>
            <a:r>
              <a:rPr lang="en-ZA" b="1" dirty="0" smtClean="0"/>
              <a:t>Cavity/Trolley : new design @ 400 MHz developed in collaboration with CERN</a:t>
            </a:r>
          </a:p>
        </p:txBody>
      </p:sp>
      <p:sp>
        <p:nvSpPr>
          <p:cNvPr id="7" name="Rectangle 6"/>
          <p:cNvSpPr/>
          <p:nvPr/>
        </p:nvSpPr>
        <p:spPr>
          <a:xfrm>
            <a:off x="5547545" y="722066"/>
            <a:ext cx="4997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collider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applications for CERN : </a:t>
            </a:r>
          </a:p>
          <a:p>
            <a:pPr algn="ctr"/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LHC_Crab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fr-FR" sz="2000" b="1" i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7305" y="2971081"/>
            <a:ext cx="1406062" cy="140606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7712" y="2105283"/>
            <a:ext cx="1465248" cy="29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80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79D8C3-A8BC-62A8-B703-E3D35967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1512122"/>
            <a:ext cx="6971800" cy="3077766"/>
          </a:xfrm>
        </p:spPr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3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New </a:t>
            </a:r>
            <a:r>
              <a:rPr lang="fr-FR" dirty="0" smtClean="0"/>
              <a:t>400 </a:t>
            </a:r>
            <a:r>
              <a:rPr lang="fr-FR" dirty="0"/>
              <a:t>MHz </a:t>
            </a:r>
            <a:r>
              <a:rPr lang="fr-FR" dirty="0" smtClean="0"/>
              <a:t>Trolley,</a:t>
            </a:r>
            <a:br>
              <a:rPr lang="fr-FR" dirty="0" smtClean="0"/>
            </a:br>
            <a:r>
              <a:rPr lang="fr-FR" dirty="0" smtClean="0"/>
              <a:t>Design and </a:t>
            </a:r>
            <a:r>
              <a:rPr lang="fr-FR" dirty="0" err="1" smtClean="0"/>
              <a:t>modeling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E112EC-59DD-D99F-1B6B-63C39D6374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89600" y="3"/>
            <a:ext cx="6502400" cy="6102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232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267E61A2-8C82-7792-8994-4A83B5963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228737"/>
            <a:ext cx="11016000" cy="369332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/>
              <a:t>compact </a:t>
            </a:r>
            <a:r>
              <a:rPr lang="en-US" dirty="0" smtClean="0"/>
              <a:t>cavities </a:t>
            </a:r>
            <a:r>
              <a:rPr lang="en-US" dirty="0"/>
              <a:t>for scientific </a:t>
            </a:r>
            <a:r>
              <a:rPr lang="en-US" dirty="0" smtClean="0"/>
              <a:t>applications: Features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25D357F8-BD33-9216-1676-8FB7E7B0EC95}"/>
              </a:ext>
            </a:extLst>
          </p:cNvPr>
          <p:cNvSpPr txBox="1">
            <a:spLocks/>
          </p:cNvSpPr>
          <p:nvPr/>
        </p:nvSpPr>
        <p:spPr>
          <a:xfrm>
            <a:off x="352092" y="933724"/>
            <a:ext cx="5633072" cy="5079885"/>
          </a:xfrm>
          <a:prstGeom prst="rect">
            <a:avLst/>
          </a:prstGeom>
        </p:spPr>
        <p:txBody>
          <a:bodyPr/>
          <a:lstStyle>
            <a:lvl1pPr marL="216000" indent="-216000" algn="l" defTabSz="914400" rtl="0" eaLnBrk="1" latinLnBrk="0" hangingPunct="1">
              <a:lnSpc>
                <a:spcPct val="114000"/>
              </a:lnSpc>
              <a:spcBef>
                <a:spcPts val="1600"/>
              </a:spcBef>
              <a:buClrTx/>
              <a:buFontTx/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3"/>
              </a:buClr>
              <a:buFont typeface="Wingdings 3" panose="05040102010807070707" pitchFamily="18" charset="2"/>
              <a:buChar char="ê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 typeface="Century Gothic" panose="020B0502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›"/>
              <a:defRPr sz="11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936000" indent="-108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Font typeface="Wingdings 3" panose="05040102010807070707" pitchFamily="18" charset="2"/>
              <a:buChar char=""/>
              <a:defRPr sz="1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The trolley contains the set of input and output cavities, the focussing and the cooling components</a:t>
            </a:r>
          </a:p>
          <a:p>
            <a:r>
              <a:rPr lang="en-GB" dirty="0">
                <a:solidFill>
                  <a:schemeClr val="tx1"/>
                </a:solidFill>
              </a:rPr>
              <a:t>Narrow band, single frequency (400MHz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Cylindrical (single pillbox) output cavity capable of handling up to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100kW power level in pulsed mode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Single stub input matching circuit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Less cumbersome and less expensive than TH18795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(old double resonance cavities)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Need to simulate the IOT beam characteristics.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16200000">
            <a:off x="7797289" y="2847401"/>
            <a:ext cx="2198522" cy="383846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881091" y="1334131"/>
            <a:ext cx="4054764" cy="198137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311008" y="1027705"/>
            <a:ext cx="18132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dirty="0" smtClean="0"/>
              <a:t>Output </a:t>
            </a:r>
            <a:r>
              <a:rPr lang="fr-FR" sz="1600" dirty="0" err="1" smtClean="0"/>
              <a:t>cavity</a:t>
            </a:r>
            <a:endParaRPr lang="fr-FR" sz="1600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8896550" y="3928456"/>
            <a:ext cx="18132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dirty="0" smtClean="0"/>
              <a:t>Input </a:t>
            </a:r>
            <a:r>
              <a:rPr lang="fr-FR" sz="1600" dirty="0" err="1" smtClean="0"/>
              <a:t>cavity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409010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267E61A2-8C82-7792-8994-4A83B5963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166038"/>
            <a:ext cx="11016000" cy="369332"/>
          </a:xfrm>
        </p:spPr>
        <p:txBody>
          <a:bodyPr/>
          <a:lstStyle/>
          <a:p>
            <a:r>
              <a:rPr lang="en-US" dirty="0" smtClean="0"/>
              <a:t>Design &amp; modeling</a:t>
            </a:r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5D357F8-BD33-9216-1676-8FB7E7B0EC95}"/>
              </a:ext>
            </a:extLst>
          </p:cNvPr>
          <p:cNvSpPr txBox="1">
            <a:spLocks/>
          </p:cNvSpPr>
          <p:nvPr/>
        </p:nvSpPr>
        <p:spPr>
          <a:xfrm>
            <a:off x="587999" y="612066"/>
            <a:ext cx="11160655" cy="5539355"/>
          </a:xfrm>
          <a:prstGeom prst="rect">
            <a:avLst/>
          </a:prstGeom>
        </p:spPr>
        <p:txBody>
          <a:bodyPr/>
          <a:lstStyle>
            <a:lvl1pPr marL="216000" indent="-216000" algn="l" defTabSz="914400" rtl="0" eaLnBrk="1" latinLnBrk="0" hangingPunct="1">
              <a:lnSpc>
                <a:spcPct val="114000"/>
              </a:lnSpc>
              <a:spcBef>
                <a:spcPts val="1600"/>
              </a:spcBef>
              <a:buClrTx/>
              <a:buFontTx/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3"/>
              </a:buClr>
              <a:buFont typeface="Wingdings 3" panose="05040102010807070707" pitchFamily="18" charset="2"/>
              <a:buChar char="ê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 typeface="Century Gothic" panose="020B0502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›"/>
              <a:defRPr sz="11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936000" indent="-108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Font typeface="Wingdings 3" panose="05040102010807070707" pitchFamily="18" charset="2"/>
              <a:buChar char=""/>
              <a:defRPr sz="1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3D simulations (CST Tracking and PIC) : </a:t>
            </a:r>
          </a:p>
          <a:p>
            <a:pPr lvl="1">
              <a:buClr>
                <a:srgbClr val="00AB8E"/>
              </a:buClr>
            </a:pPr>
            <a:r>
              <a:rPr lang="en-US" b="1" dirty="0">
                <a:solidFill>
                  <a:srgbClr val="242A75"/>
                </a:solidFill>
              </a:rPr>
              <a:t>Small cathode-grid space </a:t>
            </a:r>
            <a:r>
              <a:rPr lang="en-US" b="1" dirty="0">
                <a:solidFill>
                  <a:srgbClr val="242A75"/>
                </a:solidFill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242A75"/>
                </a:solidFill>
              </a:rPr>
              <a:t> high mesh density </a:t>
            </a:r>
            <a:r>
              <a:rPr lang="en-US" b="1" dirty="0">
                <a:solidFill>
                  <a:srgbClr val="242A75"/>
                </a:solidFill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242A75"/>
                </a:solidFill>
              </a:rPr>
              <a:t> very slow convergence</a:t>
            </a:r>
          </a:p>
          <a:p>
            <a:pPr lvl="1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  <a:sym typeface="Wingdings" panose="05000000000000000000" pitchFamily="2" charset="2"/>
              </a:rPr>
              <a:t>PIC solver does not support space charge source, only Tracking solver allow it but no RF signal can be simulated in this case.</a:t>
            </a:r>
          </a:p>
          <a:p>
            <a:pPr lvl="1">
              <a:spcBef>
                <a:spcPts val="1600"/>
              </a:spcBef>
              <a:buClrTx/>
              <a:buFont typeface="Wingdings 3" panose="05040102010807070707" pitchFamily="18" charset="2"/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</a:pPr>
            <a:r>
              <a:rPr lang="en-GB" sz="1800" b="1" dirty="0" smtClean="0">
                <a:solidFill>
                  <a:schemeClr val="bg2"/>
                </a:solidFill>
              </a:rPr>
              <a:t>2D simulations (CANON-IOT… </a:t>
            </a:r>
            <a:r>
              <a:rPr lang="en-GB" sz="1800" b="1" dirty="0">
                <a:solidFill>
                  <a:schemeClr val="bg2"/>
                </a:solidFill>
              </a:rPr>
              <a:t>) </a:t>
            </a:r>
          </a:p>
          <a:p>
            <a:pPr lvl="1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Alternative tools to evaluate the end to end electron beam behaviour</a:t>
            </a:r>
          </a:p>
          <a:p>
            <a:pPr lvl="1">
              <a:spcBef>
                <a:spcPts val="1600"/>
              </a:spcBef>
              <a:buClrTx/>
              <a:buFont typeface="Wingdings 3" panose="05040102010807070707" pitchFamily="18" charset="2"/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</a:pPr>
            <a:r>
              <a:rPr lang="en-GB" sz="1800" b="1" dirty="0" smtClean="0">
                <a:solidFill>
                  <a:schemeClr val="bg2"/>
                </a:solidFill>
              </a:rPr>
              <a:t> Analytic model (quasi static Triode model)</a:t>
            </a:r>
          </a:p>
          <a:p>
            <a:pPr lvl="1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Fast evaluation algorithm but less accurate at high power level</a:t>
            </a:r>
            <a:endParaRPr lang="en-GB" b="1" dirty="0" smtClean="0">
              <a:solidFill>
                <a:srgbClr val="242A75"/>
              </a:solidFill>
              <a:sym typeface="Wingdings" panose="05000000000000000000" pitchFamily="2" charset="2"/>
            </a:endParaRPr>
          </a:p>
          <a:p>
            <a:r>
              <a:rPr lang="en-GB" dirty="0" smtClean="0"/>
              <a:t>Design approach : </a:t>
            </a:r>
          </a:p>
          <a:p>
            <a:pPr lvl="1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Input stage :</a:t>
            </a:r>
          </a:p>
          <a:p>
            <a:pPr lvl="2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Analytical model and cold 3D (HFSS) simulations to evaluate the matching elements characteristics (stub length)</a:t>
            </a:r>
          </a:p>
          <a:p>
            <a:pPr lvl="2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Analytical model to evaluate the beam current characteristics (Average and </a:t>
            </a:r>
            <a:r>
              <a:rPr lang="en-GB" b="1" dirty="0" err="1" smtClean="0">
                <a:solidFill>
                  <a:srgbClr val="242A75"/>
                </a:solidFill>
              </a:rPr>
              <a:t>peack</a:t>
            </a:r>
            <a:r>
              <a:rPr lang="en-GB" b="1" dirty="0" smtClean="0">
                <a:solidFill>
                  <a:srgbClr val="242A75"/>
                </a:solidFill>
              </a:rPr>
              <a:t> beam current as well)</a:t>
            </a:r>
          </a:p>
          <a:p>
            <a:pPr lvl="2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2D or 3D solver to confirm the beam radius and the quasi static </a:t>
            </a:r>
            <a:r>
              <a:rPr lang="en-GB" b="1" dirty="0" err="1" smtClean="0">
                <a:solidFill>
                  <a:srgbClr val="242A75"/>
                </a:solidFill>
              </a:rPr>
              <a:t>Ik</a:t>
            </a:r>
            <a:r>
              <a:rPr lang="en-GB" b="1" dirty="0" smtClean="0">
                <a:solidFill>
                  <a:srgbClr val="242A75"/>
                </a:solidFill>
              </a:rPr>
              <a:t> = f (Vg, </a:t>
            </a:r>
            <a:r>
              <a:rPr lang="en-GB" b="1" dirty="0" err="1" smtClean="0">
                <a:solidFill>
                  <a:srgbClr val="242A75"/>
                </a:solidFill>
              </a:rPr>
              <a:t>Va</a:t>
            </a:r>
            <a:r>
              <a:rPr lang="en-GB" b="1" dirty="0" smtClean="0">
                <a:solidFill>
                  <a:srgbClr val="242A75"/>
                </a:solidFill>
              </a:rPr>
              <a:t>) characteristics</a:t>
            </a:r>
          </a:p>
          <a:p>
            <a:pPr lvl="1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Output stage:  </a:t>
            </a:r>
          </a:p>
          <a:p>
            <a:pPr lvl="2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Cold 3D (HFSS) simulations to optimise the output cavity size (Resonance frequency, Output coupling, Q0, QL and R/Q0)</a:t>
            </a:r>
          </a:p>
          <a:p>
            <a:pPr lvl="2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Analytical model to estimate the peak beam current needed to achieve a given output power based on the cavity characteristics</a:t>
            </a:r>
          </a:p>
          <a:p>
            <a:pPr lvl="2">
              <a:buClr>
                <a:srgbClr val="00AB8E"/>
              </a:buClr>
            </a:pPr>
            <a:r>
              <a:rPr lang="en-GB" b="1" dirty="0" smtClean="0">
                <a:solidFill>
                  <a:srgbClr val="242A75"/>
                </a:solidFill>
              </a:rPr>
              <a:t>CST PIC solver to confirm the output power level based on the bunched current calculated via the analytical model.</a:t>
            </a:r>
          </a:p>
          <a:p>
            <a:pPr marL="0" indent="0">
              <a:buFontTx/>
              <a:buNone/>
            </a:pPr>
            <a:endParaRPr lang="en-GB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709755" y="1840264"/>
            <a:ext cx="2995187" cy="2111952"/>
          </a:xfrm>
          <a:prstGeom prst="rect">
            <a:avLst/>
          </a:prstGeom>
        </p:spPr>
      </p:pic>
      <p:sp>
        <p:nvSpPr>
          <p:cNvPr id="12" name="Flèche vers le bas 11"/>
          <p:cNvSpPr/>
          <p:nvPr/>
        </p:nvSpPr>
        <p:spPr>
          <a:xfrm rot="7946082">
            <a:off x="10047455" y="2733604"/>
            <a:ext cx="394653" cy="1755712"/>
          </a:xfrm>
          <a:prstGeom prst="downArrow">
            <a:avLst/>
          </a:prstGeom>
          <a:solidFill>
            <a:schemeClr val="bg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0345688" y="4186881"/>
            <a:ext cx="1773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accent2"/>
                </a:solidFill>
              </a:rPr>
              <a:t>Grid</a:t>
            </a: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1400" b="1" dirty="0" smtClean="0"/>
              <a:t>–</a:t>
            </a: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rgbClr val="C00000"/>
                </a:solidFill>
              </a:rPr>
              <a:t>Cathode </a:t>
            </a:r>
            <a:r>
              <a:rPr lang="fr-FR" sz="1400" dirty="0" smtClean="0"/>
              <a:t>Distance = 280µm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ZoneTexte 67"/>
          <p:cNvSpPr txBox="1"/>
          <p:nvPr/>
        </p:nvSpPr>
        <p:spPr>
          <a:xfrm>
            <a:off x="5945821" y="5342220"/>
            <a:ext cx="547793" cy="216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θ</a:t>
            </a:r>
            <a:endParaRPr lang="fr-FR" sz="1200" dirty="0"/>
          </a:p>
        </p:txBody>
      </p:sp>
      <p:grpSp>
        <p:nvGrpSpPr>
          <p:cNvPr id="8" name="Groupe 7"/>
          <p:cNvGrpSpPr/>
          <p:nvPr/>
        </p:nvGrpSpPr>
        <p:grpSpPr>
          <a:xfrm>
            <a:off x="3077925" y="4202197"/>
            <a:ext cx="3217603" cy="1125167"/>
            <a:chOff x="3077925" y="5208947"/>
            <a:chExt cx="3217603" cy="1125167"/>
          </a:xfrm>
        </p:grpSpPr>
        <p:sp>
          <p:nvSpPr>
            <p:cNvPr id="29" name="Forme libre 28"/>
            <p:cNvSpPr/>
            <p:nvPr/>
          </p:nvSpPr>
          <p:spPr>
            <a:xfrm rot="16200000">
              <a:off x="4403382" y="4441969"/>
              <a:ext cx="567309" cy="3216982"/>
            </a:xfrm>
            <a:custGeom>
              <a:avLst/>
              <a:gdLst>
                <a:gd name="connsiteX0" fmla="*/ 0 w 792480"/>
                <a:gd name="connsiteY0" fmla="*/ 2026930 h 2026930"/>
                <a:gd name="connsiteX1" fmla="*/ 792480 w 792480"/>
                <a:gd name="connsiteY1" fmla="*/ 10 h 202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2480" h="2026930">
                  <a:moveTo>
                    <a:pt x="0" y="2026930"/>
                  </a:moveTo>
                  <a:cubicBezTo>
                    <a:pt x="257810" y="1011565"/>
                    <a:pt x="515620" y="-3800"/>
                    <a:pt x="792480" y="1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30" name="Forme libre 29"/>
            <p:cNvSpPr/>
            <p:nvPr/>
          </p:nvSpPr>
          <p:spPr>
            <a:xfrm rot="16200000" flipH="1">
              <a:off x="4402761" y="3884111"/>
              <a:ext cx="567309" cy="3216982"/>
            </a:xfrm>
            <a:custGeom>
              <a:avLst/>
              <a:gdLst>
                <a:gd name="connsiteX0" fmla="*/ 0 w 792480"/>
                <a:gd name="connsiteY0" fmla="*/ 2026930 h 2026930"/>
                <a:gd name="connsiteX1" fmla="*/ 792480 w 792480"/>
                <a:gd name="connsiteY1" fmla="*/ 10 h 202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2480" h="2026930">
                  <a:moveTo>
                    <a:pt x="0" y="2026930"/>
                  </a:moveTo>
                  <a:cubicBezTo>
                    <a:pt x="257810" y="1011565"/>
                    <a:pt x="515620" y="-3800"/>
                    <a:pt x="792480" y="1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31" name="Forme libre 30"/>
          <p:cNvSpPr/>
          <p:nvPr/>
        </p:nvSpPr>
        <p:spPr>
          <a:xfrm rot="16200000" flipV="1">
            <a:off x="7611263" y="2302978"/>
            <a:ext cx="567309" cy="3216982"/>
          </a:xfrm>
          <a:custGeom>
            <a:avLst/>
            <a:gdLst>
              <a:gd name="connsiteX0" fmla="*/ 0 w 792480"/>
              <a:gd name="connsiteY0" fmla="*/ 2026930 h 2026930"/>
              <a:gd name="connsiteX1" fmla="*/ 792480 w 792480"/>
              <a:gd name="connsiteY1" fmla="*/ 10 h 202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480" h="2026930">
                <a:moveTo>
                  <a:pt x="0" y="2026930"/>
                </a:moveTo>
                <a:cubicBezTo>
                  <a:pt x="257810" y="1011565"/>
                  <a:pt x="515620" y="-3800"/>
                  <a:pt x="792480" y="10"/>
                </a:cubicBezTo>
              </a:path>
            </a:pathLst>
          </a:cu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32" name="Forme libre 31"/>
          <p:cNvSpPr/>
          <p:nvPr/>
        </p:nvSpPr>
        <p:spPr>
          <a:xfrm rot="16200000" flipH="1" flipV="1">
            <a:off x="7611883" y="1737339"/>
            <a:ext cx="567309" cy="3216982"/>
          </a:xfrm>
          <a:custGeom>
            <a:avLst/>
            <a:gdLst>
              <a:gd name="connsiteX0" fmla="*/ 0 w 792480"/>
              <a:gd name="connsiteY0" fmla="*/ 2026930 h 2026930"/>
              <a:gd name="connsiteX1" fmla="*/ 792480 w 792480"/>
              <a:gd name="connsiteY1" fmla="*/ 10 h 202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480" h="2026930">
                <a:moveTo>
                  <a:pt x="0" y="2026930"/>
                </a:moveTo>
                <a:cubicBezTo>
                  <a:pt x="257810" y="1011565"/>
                  <a:pt x="515620" y="-3800"/>
                  <a:pt x="792480" y="10"/>
                </a:cubicBezTo>
              </a:path>
            </a:pathLst>
          </a:cu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9222314" y="655963"/>
            <a:ext cx="1006" cy="2196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5901897" y="2843268"/>
            <a:ext cx="6146563" cy="10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/>
          <p:cNvGrpSpPr/>
          <p:nvPr/>
        </p:nvGrpSpPr>
        <p:grpSpPr>
          <a:xfrm>
            <a:off x="8360297" y="1004479"/>
            <a:ext cx="1130147" cy="1913242"/>
            <a:chOff x="8360297" y="2011229"/>
            <a:chExt cx="1130147" cy="1913242"/>
          </a:xfrm>
        </p:grpSpPr>
        <p:cxnSp>
          <p:nvCxnSpPr>
            <p:cNvPr id="15" name="Connecteur droit 14"/>
            <p:cNvCxnSpPr>
              <a:stCxn id="13" idx="2"/>
            </p:cNvCxnSpPr>
            <p:nvPr/>
          </p:nvCxnSpPr>
          <p:spPr>
            <a:xfrm flipH="1">
              <a:off x="8428502" y="2011229"/>
              <a:ext cx="1061942" cy="183981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8360297" y="3783503"/>
              <a:ext cx="142518" cy="14096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Forme libre 12"/>
          <p:cNvSpPr/>
          <p:nvPr/>
        </p:nvSpPr>
        <p:spPr>
          <a:xfrm>
            <a:off x="6257682" y="996859"/>
            <a:ext cx="3248001" cy="1839817"/>
          </a:xfrm>
          <a:custGeom>
            <a:avLst/>
            <a:gdLst>
              <a:gd name="connsiteX0" fmla="*/ 0 w 3120887"/>
              <a:gd name="connsiteY0" fmla="*/ 1480930 h 1481993"/>
              <a:gd name="connsiteX1" fmla="*/ 1938131 w 3120887"/>
              <a:gd name="connsiteY1" fmla="*/ 1242391 h 1481993"/>
              <a:gd name="connsiteX2" fmla="*/ 3120887 w 3120887"/>
              <a:gd name="connsiteY2" fmla="*/ 0 h 148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0887" h="1481993">
                <a:moveTo>
                  <a:pt x="0" y="1480930"/>
                </a:moveTo>
                <a:cubicBezTo>
                  <a:pt x="708991" y="1485071"/>
                  <a:pt x="1417983" y="1489213"/>
                  <a:pt x="1938131" y="1242391"/>
                </a:cubicBezTo>
                <a:cubicBezTo>
                  <a:pt x="2458279" y="995569"/>
                  <a:pt x="2789583" y="497784"/>
                  <a:pt x="3120887" y="0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0" name="Connecteur droit 39"/>
          <p:cNvCxnSpPr>
            <a:stCxn id="32" idx="1"/>
          </p:cNvCxnSpPr>
          <p:nvPr/>
        </p:nvCxnSpPr>
        <p:spPr>
          <a:xfrm flipH="1" flipV="1">
            <a:off x="6286426" y="3627814"/>
            <a:ext cx="3217587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e 16"/>
          <p:cNvGrpSpPr/>
          <p:nvPr/>
        </p:nvGrpSpPr>
        <p:grpSpPr>
          <a:xfrm>
            <a:off x="7499902" y="2853989"/>
            <a:ext cx="1339990" cy="773825"/>
            <a:chOff x="7499902" y="3860739"/>
            <a:chExt cx="1339990" cy="773825"/>
          </a:xfrm>
        </p:grpSpPr>
        <p:cxnSp>
          <p:nvCxnSpPr>
            <p:cNvPr id="41" name="Connecteur droit 40"/>
            <p:cNvCxnSpPr>
              <a:stCxn id="28" idx="4"/>
            </p:cNvCxnSpPr>
            <p:nvPr/>
          </p:nvCxnSpPr>
          <p:spPr>
            <a:xfrm>
              <a:off x="8431556" y="3924471"/>
              <a:ext cx="0" cy="710092"/>
            </a:xfrm>
            <a:prstGeom prst="line">
              <a:avLst/>
            </a:prstGeom>
            <a:ln w="25400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Accolade ouvrante 43"/>
            <p:cNvSpPr/>
            <p:nvPr/>
          </p:nvSpPr>
          <p:spPr>
            <a:xfrm>
              <a:off x="8124740" y="4309311"/>
              <a:ext cx="36199" cy="325253"/>
            </a:xfrm>
            <a:prstGeom prst="leftBrace">
              <a:avLst>
                <a:gd name="adj1" fmla="val 49926"/>
                <a:gd name="adj2" fmla="val 48684"/>
              </a:avLst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7499902" y="4327315"/>
              <a:ext cx="550371" cy="216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>
                  <a:solidFill>
                    <a:srgbClr val="FFC000"/>
                  </a:solidFill>
                </a:rPr>
                <a:t>θ</a:t>
              </a:r>
              <a:r>
                <a:rPr lang="fr-FR" sz="1200" dirty="0" smtClean="0">
                  <a:solidFill>
                    <a:srgbClr val="FFC000"/>
                  </a:solidFill>
                </a:rPr>
                <a:t>0/2</a:t>
              </a:r>
              <a:endParaRPr lang="fr-FR" sz="1200" dirty="0">
                <a:solidFill>
                  <a:srgbClr val="FFC000"/>
                </a:solidFill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8407071" y="3860739"/>
              <a:ext cx="432821" cy="216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C000"/>
                  </a:solidFill>
                </a:rPr>
                <a:t>V0</a:t>
              </a:r>
              <a:endParaRPr lang="fr-FR" sz="12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6638192" y="2464410"/>
            <a:ext cx="630387" cy="454170"/>
            <a:chOff x="6638192" y="3471160"/>
            <a:chExt cx="630387" cy="454170"/>
          </a:xfrm>
        </p:grpSpPr>
        <p:sp>
          <p:nvSpPr>
            <p:cNvPr id="27" name="Ellipse 26"/>
            <p:cNvSpPr/>
            <p:nvPr/>
          </p:nvSpPr>
          <p:spPr>
            <a:xfrm>
              <a:off x="6840437" y="3784362"/>
              <a:ext cx="142518" cy="14096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6638192" y="3471160"/>
              <a:ext cx="6303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B050"/>
                  </a:solidFill>
                </a:rPr>
                <a:t>Vcoff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6090791" y="2447019"/>
            <a:ext cx="547793" cy="470702"/>
            <a:chOff x="6090791" y="3453769"/>
            <a:chExt cx="547793" cy="470702"/>
          </a:xfrm>
        </p:grpSpPr>
        <p:sp>
          <p:nvSpPr>
            <p:cNvPr id="26" name="Ellipse 25"/>
            <p:cNvSpPr/>
            <p:nvPr/>
          </p:nvSpPr>
          <p:spPr>
            <a:xfrm>
              <a:off x="6219718" y="3783503"/>
              <a:ext cx="142518" cy="1409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090791" y="3453769"/>
              <a:ext cx="5477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Vg</a:t>
              </a:r>
              <a:r>
                <a:rPr lang="fr-FR" sz="1200" baseline="-25000" dirty="0" smtClean="0">
                  <a:solidFill>
                    <a:srgbClr val="FF0000"/>
                  </a:solidFill>
                </a:rPr>
                <a:t>0</a:t>
              </a:r>
              <a:endParaRPr lang="fr-FR" sz="1200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8918975" y="554049"/>
            <a:ext cx="303842" cy="216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Ik</a:t>
            </a:r>
            <a:endParaRPr lang="fr-FR" sz="1200" dirty="0"/>
          </a:p>
        </p:txBody>
      </p:sp>
      <p:sp>
        <p:nvSpPr>
          <p:cNvPr id="52" name="ZoneTexte 51"/>
          <p:cNvSpPr txBox="1"/>
          <p:nvPr/>
        </p:nvSpPr>
        <p:spPr>
          <a:xfrm>
            <a:off x="11593058" y="2879537"/>
            <a:ext cx="518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Vgk</a:t>
            </a:r>
            <a:endParaRPr lang="fr-FR" sz="1200" dirty="0"/>
          </a:p>
        </p:txBody>
      </p:sp>
      <p:grpSp>
        <p:nvGrpSpPr>
          <p:cNvPr id="16" name="Groupe 15"/>
          <p:cNvGrpSpPr/>
          <p:nvPr/>
        </p:nvGrpSpPr>
        <p:grpSpPr>
          <a:xfrm>
            <a:off x="8965193" y="1007293"/>
            <a:ext cx="639648" cy="2620522"/>
            <a:chOff x="8965193" y="2014043"/>
            <a:chExt cx="639648" cy="2620522"/>
          </a:xfrm>
        </p:grpSpPr>
        <p:cxnSp>
          <p:nvCxnSpPr>
            <p:cNvPr id="36" name="Connecteur droit 35"/>
            <p:cNvCxnSpPr>
              <a:stCxn id="31" idx="1"/>
            </p:cNvCxnSpPr>
            <p:nvPr/>
          </p:nvCxnSpPr>
          <p:spPr>
            <a:xfrm flipV="1">
              <a:off x="9503392" y="2014043"/>
              <a:ext cx="7100" cy="2620522"/>
            </a:xfrm>
            <a:prstGeom prst="line">
              <a:avLst/>
            </a:prstGeom>
            <a:ln w="254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lipse 36"/>
            <p:cNvSpPr/>
            <p:nvPr/>
          </p:nvSpPr>
          <p:spPr>
            <a:xfrm>
              <a:off x="9435358" y="3780561"/>
              <a:ext cx="142518" cy="14096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8965193" y="3850017"/>
              <a:ext cx="639648" cy="216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70C0"/>
                  </a:solidFill>
                </a:rPr>
                <a:t>Vmax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65" name="Connecteur droit avec flèche 64"/>
          <p:cNvCxnSpPr/>
          <p:nvPr/>
        </p:nvCxnSpPr>
        <p:spPr>
          <a:xfrm>
            <a:off x="6286426" y="2914779"/>
            <a:ext cx="0" cy="270837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6831226" y="4509125"/>
            <a:ext cx="5242993" cy="1519256"/>
            <a:chOff x="8328414" y="5166548"/>
            <a:chExt cx="3748798" cy="1519256"/>
          </a:xfrm>
        </p:grpSpPr>
        <p:cxnSp>
          <p:nvCxnSpPr>
            <p:cNvPr id="54" name="Connecteur droit 53"/>
            <p:cNvCxnSpPr/>
            <p:nvPr/>
          </p:nvCxnSpPr>
          <p:spPr>
            <a:xfrm>
              <a:off x="9402732" y="5566050"/>
              <a:ext cx="702244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>
              <a:off x="9408210" y="5291784"/>
              <a:ext cx="702244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57"/>
            <p:cNvSpPr txBox="1"/>
            <p:nvPr/>
          </p:nvSpPr>
          <p:spPr>
            <a:xfrm>
              <a:off x="8336498" y="5166548"/>
              <a:ext cx="27836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solidFill>
                    <a:srgbClr val="00B050"/>
                  </a:solidFill>
                </a:rPr>
                <a:t>Real transfert </a:t>
              </a:r>
              <a:r>
                <a:rPr lang="fr-FR" sz="1000" b="1" dirty="0" err="1" smtClean="0">
                  <a:solidFill>
                    <a:srgbClr val="00B050"/>
                  </a:solidFill>
                </a:rPr>
                <a:t>curve</a:t>
              </a:r>
              <a:endParaRPr lang="fr-FR" sz="1000" b="1" dirty="0">
                <a:solidFill>
                  <a:srgbClr val="00B050"/>
                </a:solidFill>
              </a:endParaRP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8328414" y="5439929"/>
              <a:ext cx="27836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 smtClean="0">
                  <a:solidFill>
                    <a:srgbClr val="FFC000"/>
                  </a:solidFill>
                </a:rPr>
                <a:t>Ideal</a:t>
              </a:r>
              <a:r>
                <a:rPr lang="fr-FR" sz="1000" b="1" dirty="0" smtClean="0">
                  <a:solidFill>
                    <a:srgbClr val="FFC000"/>
                  </a:solidFill>
                </a:rPr>
                <a:t> transfert </a:t>
              </a:r>
              <a:r>
                <a:rPr lang="fr-FR" sz="1000" b="1" dirty="0" err="1" smtClean="0">
                  <a:solidFill>
                    <a:srgbClr val="FFC000"/>
                  </a:solidFill>
                </a:rPr>
                <a:t>curve</a:t>
              </a:r>
              <a:endParaRPr lang="fr-FR" sz="1000" b="1" dirty="0">
                <a:solidFill>
                  <a:srgbClr val="FFC000"/>
                </a:solidFill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8336498" y="5709323"/>
              <a:ext cx="32830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solidFill>
                    <a:srgbClr val="FF0000"/>
                  </a:solidFill>
                </a:rPr>
                <a:t>Vg0    </a:t>
              </a:r>
              <a:r>
                <a:rPr lang="fr-FR" sz="1000" b="1" dirty="0" err="1" smtClean="0">
                  <a:solidFill>
                    <a:srgbClr val="FF0000"/>
                  </a:solidFill>
                </a:rPr>
                <a:t>Grid</a:t>
              </a:r>
              <a:r>
                <a:rPr lang="fr-FR" sz="1000" b="1" dirty="0" smtClean="0">
                  <a:solidFill>
                    <a:srgbClr val="FF0000"/>
                  </a:solidFill>
                </a:rPr>
                <a:t> </a:t>
              </a:r>
              <a:r>
                <a:rPr lang="fr-FR" sz="1000" b="1" dirty="0" err="1" smtClean="0">
                  <a:solidFill>
                    <a:srgbClr val="FF0000"/>
                  </a:solidFill>
                </a:rPr>
                <a:t>biasing</a:t>
              </a:r>
              <a:r>
                <a:rPr lang="fr-FR" sz="1000" b="1" dirty="0" smtClean="0">
                  <a:solidFill>
                    <a:srgbClr val="FF0000"/>
                  </a:solidFill>
                </a:rPr>
                <a:t> voltage (amplification class </a:t>
              </a:r>
              <a:r>
                <a:rPr lang="fr-FR" sz="1000" b="1" dirty="0" err="1" smtClean="0">
                  <a:solidFill>
                    <a:srgbClr val="FF0000"/>
                  </a:solidFill>
                </a:rPr>
                <a:t>dependent</a:t>
              </a:r>
              <a:r>
                <a:rPr lang="fr-FR" sz="1000" b="1" dirty="0" smtClean="0">
                  <a:solidFill>
                    <a:srgbClr val="FF0000"/>
                  </a:solidFill>
                </a:rPr>
                <a:t>) </a:t>
              </a:r>
              <a:endParaRPr lang="fr-FR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8336498" y="5974410"/>
              <a:ext cx="35714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>
                  <a:solidFill>
                    <a:srgbClr val="00B050"/>
                  </a:solidFill>
                </a:rPr>
                <a:t>Vcoff</a:t>
              </a:r>
              <a:r>
                <a:rPr lang="fr-FR" sz="1000" b="1" dirty="0">
                  <a:solidFill>
                    <a:srgbClr val="00B050"/>
                  </a:solidFill>
                </a:rPr>
                <a:t>    </a:t>
              </a:r>
              <a:r>
                <a:rPr lang="fr-FR" sz="1000" b="1" dirty="0" err="1" smtClean="0">
                  <a:solidFill>
                    <a:srgbClr val="00B050"/>
                  </a:solidFill>
                </a:rPr>
                <a:t>Pinch</a:t>
              </a:r>
              <a:r>
                <a:rPr lang="fr-FR" sz="1000" b="1" dirty="0" smtClean="0">
                  <a:solidFill>
                    <a:srgbClr val="00B050"/>
                  </a:solidFill>
                </a:rPr>
                <a:t> off voltage (</a:t>
              </a:r>
              <a:r>
                <a:rPr lang="fr-FR" sz="1000" b="1" dirty="0" err="1" smtClean="0">
                  <a:solidFill>
                    <a:srgbClr val="00B050"/>
                  </a:solidFill>
                </a:rPr>
                <a:t>grid</a:t>
              </a:r>
              <a:r>
                <a:rPr lang="fr-FR" sz="1000" b="1" dirty="0" smtClean="0">
                  <a:solidFill>
                    <a:srgbClr val="00B050"/>
                  </a:solidFill>
                </a:rPr>
                <a:t> </a:t>
              </a:r>
              <a:r>
                <a:rPr lang="fr-FR" sz="1000" b="1" dirty="0" err="1" smtClean="0">
                  <a:solidFill>
                    <a:srgbClr val="00B050"/>
                  </a:solidFill>
                </a:rPr>
                <a:t>treshold</a:t>
              </a:r>
              <a:r>
                <a:rPr lang="fr-FR" sz="1000" b="1" dirty="0" smtClean="0">
                  <a:solidFill>
                    <a:srgbClr val="00B050"/>
                  </a:solidFill>
                </a:rPr>
                <a:t> voltage to switch on/off the </a:t>
              </a:r>
              <a:r>
                <a:rPr lang="fr-FR" sz="1000" b="1" dirty="0" err="1" smtClean="0">
                  <a:solidFill>
                    <a:srgbClr val="00B050"/>
                  </a:solidFill>
                </a:rPr>
                <a:t>beam</a:t>
              </a:r>
              <a:r>
                <a:rPr lang="fr-FR" sz="1000" b="1" dirty="0" smtClean="0">
                  <a:solidFill>
                    <a:srgbClr val="00B050"/>
                  </a:solidFill>
                </a:rPr>
                <a:t> </a:t>
              </a:r>
              <a:endParaRPr lang="fr-FR" sz="1000" b="1" dirty="0">
                <a:solidFill>
                  <a:srgbClr val="00B050"/>
                </a:solidFill>
              </a:endParaRPr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8360297" y="6210470"/>
              <a:ext cx="3716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srgbClr val="FFC000"/>
                  </a:solidFill>
                </a:rPr>
                <a:t>V0    Approximation </a:t>
              </a:r>
              <a:r>
                <a:rPr lang="fr-FR" sz="1000" b="1" dirty="0" smtClean="0">
                  <a:solidFill>
                    <a:srgbClr val="FFC000"/>
                  </a:solidFill>
                </a:rPr>
                <a:t>of </a:t>
              </a:r>
              <a:r>
                <a:rPr lang="fr-FR" sz="1000" b="1" dirty="0" err="1">
                  <a:solidFill>
                    <a:srgbClr val="FFC000"/>
                  </a:solidFill>
                </a:rPr>
                <a:t>Vcoff</a:t>
              </a:r>
              <a:r>
                <a:rPr lang="fr-FR" sz="1000" b="1" dirty="0">
                  <a:solidFill>
                    <a:srgbClr val="FFC000"/>
                  </a:solidFill>
                </a:rPr>
                <a:t> </a:t>
              </a:r>
              <a:r>
                <a:rPr lang="fr-FR" sz="1000" b="1" dirty="0" err="1" smtClean="0">
                  <a:solidFill>
                    <a:srgbClr val="FFC000"/>
                  </a:solidFill>
                </a:rPr>
                <a:t>considering</a:t>
              </a:r>
              <a:r>
                <a:rPr lang="fr-FR" sz="1000" b="1" dirty="0" smtClean="0">
                  <a:solidFill>
                    <a:srgbClr val="FFC000"/>
                  </a:solidFill>
                </a:rPr>
                <a:t> a </a:t>
              </a:r>
              <a:r>
                <a:rPr lang="fr-FR" sz="1000" b="1" dirty="0" err="1" smtClean="0">
                  <a:solidFill>
                    <a:srgbClr val="FFC000"/>
                  </a:solidFill>
                </a:rPr>
                <a:t>linear</a:t>
              </a:r>
              <a:r>
                <a:rPr lang="fr-FR" sz="1000" b="1" dirty="0" smtClean="0">
                  <a:solidFill>
                    <a:srgbClr val="FFC000"/>
                  </a:solidFill>
                </a:rPr>
                <a:t> </a:t>
              </a:r>
              <a:r>
                <a:rPr lang="fr-FR" sz="1000" b="1" dirty="0" err="1" smtClean="0">
                  <a:solidFill>
                    <a:srgbClr val="FFC000"/>
                  </a:solidFill>
                </a:rPr>
                <a:t>behavior</a:t>
              </a:r>
              <a:endParaRPr lang="fr-FR" sz="1000" b="1" dirty="0">
                <a:solidFill>
                  <a:srgbClr val="FFC000"/>
                </a:solidFill>
              </a:endParaRPr>
            </a:p>
          </p:txBody>
        </p:sp>
        <p:sp>
          <p:nvSpPr>
            <p:cNvPr id="96" name="ZoneTexte 95"/>
            <p:cNvSpPr txBox="1"/>
            <p:nvPr/>
          </p:nvSpPr>
          <p:spPr>
            <a:xfrm>
              <a:off x="8371823" y="6439583"/>
              <a:ext cx="36766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>
                  <a:solidFill>
                    <a:srgbClr val="0070C0"/>
                  </a:solidFill>
                </a:rPr>
                <a:t>Vmax</a:t>
              </a:r>
              <a:r>
                <a:rPr lang="fr-FR" sz="1000" b="1" dirty="0">
                  <a:solidFill>
                    <a:srgbClr val="0070C0"/>
                  </a:solidFill>
                </a:rPr>
                <a:t>    </a:t>
              </a:r>
              <a:r>
                <a:rPr lang="fr-FR" sz="1000" b="1" dirty="0" smtClean="0">
                  <a:solidFill>
                    <a:srgbClr val="0070C0"/>
                  </a:solidFill>
                </a:rPr>
                <a:t>Peak RF</a:t>
              </a:r>
              <a:r>
                <a:rPr lang="fr-FR" sz="1000" b="1" dirty="0">
                  <a:solidFill>
                    <a:srgbClr val="0070C0"/>
                  </a:solidFill>
                </a:rPr>
                <a:t> </a:t>
              </a:r>
              <a:r>
                <a:rPr lang="fr-FR" sz="1000" b="1" dirty="0" smtClean="0">
                  <a:solidFill>
                    <a:srgbClr val="0070C0"/>
                  </a:solidFill>
                </a:rPr>
                <a:t>voltage </a:t>
              </a:r>
              <a:r>
                <a:rPr lang="fr-FR" sz="1000" b="1" dirty="0" err="1" smtClean="0">
                  <a:solidFill>
                    <a:srgbClr val="0070C0"/>
                  </a:solidFill>
                </a:rPr>
                <a:t>applied</a:t>
              </a:r>
              <a:r>
                <a:rPr lang="fr-FR" sz="1000" b="1" dirty="0" smtClean="0">
                  <a:solidFill>
                    <a:srgbClr val="0070C0"/>
                  </a:solidFill>
                </a:rPr>
                <a:t> on the </a:t>
              </a:r>
              <a:r>
                <a:rPr lang="fr-FR" sz="1000" b="1" dirty="0" err="1" smtClean="0">
                  <a:solidFill>
                    <a:srgbClr val="0070C0"/>
                  </a:solidFill>
                </a:rPr>
                <a:t>grid</a:t>
              </a:r>
              <a:r>
                <a:rPr lang="fr-FR" sz="1000" b="1" dirty="0" smtClean="0">
                  <a:solidFill>
                    <a:srgbClr val="0070C0"/>
                  </a:solidFill>
                </a:rPr>
                <a:t>  </a:t>
              </a:r>
              <a:endParaRPr lang="fr-FR" sz="10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8824817" y="863553"/>
            <a:ext cx="1731902" cy="276999"/>
            <a:chOff x="8824817" y="1870303"/>
            <a:chExt cx="1731902" cy="276999"/>
          </a:xfrm>
        </p:grpSpPr>
        <p:cxnSp>
          <p:nvCxnSpPr>
            <p:cNvPr id="84" name="Connecteur droit 83"/>
            <p:cNvCxnSpPr>
              <a:stCxn id="72" idx="1"/>
            </p:cNvCxnSpPr>
            <p:nvPr/>
          </p:nvCxnSpPr>
          <p:spPr>
            <a:xfrm flipH="1" flipV="1">
              <a:off x="9223320" y="2011228"/>
              <a:ext cx="1333399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ZoneTexte 96"/>
            <p:cNvSpPr txBox="1"/>
            <p:nvPr/>
          </p:nvSpPr>
          <p:spPr>
            <a:xfrm>
              <a:off x="8824817" y="1870303"/>
              <a:ext cx="719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Ikp</a:t>
              </a:r>
              <a:endParaRPr lang="fr-FR" sz="1200" dirty="0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9983173" y="1007294"/>
            <a:ext cx="1152633" cy="2265474"/>
            <a:chOff x="9983173" y="2014044"/>
            <a:chExt cx="1152633" cy="2265474"/>
          </a:xfrm>
        </p:grpSpPr>
        <p:cxnSp>
          <p:nvCxnSpPr>
            <p:cNvPr id="101" name="Connecteur droit 100"/>
            <p:cNvCxnSpPr/>
            <p:nvPr/>
          </p:nvCxnSpPr>
          <p:spPr>
            <a:xfrm flipH="1" flipV="1">
              <a:off x="9998632" y="3841351"/>
              <a:ext cx="1" cy="438167"/>
            </a:xfrm>
            <a:prstGeom prst="line">
              <a:avLst/>
            </a:prstGeom>
            <a:ln w="25400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/>
            <p:cNvCxnSpPr/>
            <p:nvPr/>
          </p:nvCxnSpPr>
          <p:spPr>
            <a:xfrm flipH="1" flipV="1">
              <a:off x="11135805" y="3827171"/>
              <a:ext cx="1" cy="438167"/>
            </a:xfrm>
            <a:prstGeom prst="line">
              <a:avLst/>
            </a:prstGeom>
            <a:ln w="25400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e 13"/>
            <p:cNvGrpSpPr/>
            <p:nvPr/>
          </p:nvGrpSpPr>
          <p:grpSpPr>
            <a:xfrm>
              <a:off x="9983173" y="2014044"/>
              <a:ext cx="1145405" cy="2109627"/>
              <a:chOff x="9983173" y="2014044"/>
              <a:chExt cx="1145405" cy="2109627"/>
            </a:xfrm>
          </p:grpSpPr>
          <p:grpSp>
            <p:nvGrpSpPr>
              <p:cNvPr id="73" name="Groupe 72"/>
              <p:cNvGrpSpPr/>
              <p:nvPr/>
            </p:nvGrpSpPr>
            <p:grpSpPr>
              <a:xfrm rot="16200000">
                <a:off x="9637375" y="2359842"/>
                <a:ext cx="1837000" cy="1145404"/>
                <a:chOff x="7496924" y="4654081"/>
                <a:chExt cx="4063825" cy="1446643"/>
              </a:xfrm>
            </p:grpSpPr>
            <p:sp>
              <p:nvSpPr>
                <p:cNvPr id="71" name="Forme libre 70"/>
                <p:cNvSpPr/>
                <p:nvPr/>
              </p:nvSpPr>
              <p:spPr>
                <a:xfrm rot="16200000" flipV="1">
                  <a:off x="9166251" y="3707010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72" name="Forme libre 71"/>
                <p:cNvSpPr/>
                <p:nvPr/>
              </p:nvSpPr>
              <p:spPr>
                <a:xfrm rot="16200000" flipH="1" flipV="1">
                  <a:off x="9167035" y="2984754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cxnSp>
            <p:nvCxnSpPr>
              <p:cNvPr id="106" name="Connecteur droit avec flèche 105"/>
              <p:cNvCxnSpPr/>
              <p:nvPr/>
            </p:nvCxnSpPr>
            <p:spPr>
              <a:xfrm>
                <a:off x="9998632" y="4123671"/>
                <a:ext cx="1129946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Rectangle 107"/>
              <p:cNvSpPr/>
              <p:nvPr/>
            </p:nvSpPr>
            <p:spPr>
              <a:xfrm>
                <a:off x="10405420" y="3886286"/>
                <a:ext cx="273133" cy="2169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1200" dirty="0">
                    <a:solidFill>
                      <a:srgbClr val="FFC000"/>
                    </a:solidFill>
                  </a:rPr>
                  <a:t>θ</a:t>
                </a:r>
                <a:r>
                  <a:rPr lang="fr-FR" sz="1200" dirty="0" smtClean="0">
                    <a:solidFill>
                      <a:srgbClr val="FFC000"/>
                    </a:solidFill>
                  </a:rPr>
                  <a:t>0</a:t>
                </a:r>
                <a:endParaRPr lang="fr-FR" sz="1200" dirty="0"/>
              </a:p>
            </p:txBody>
          </p:sp>
        </p:grpSp>
      </p:grpSp>
      <p:grpSp>
        <p:nvGrpSpPr>
          <p:cNvPr id="12" name="Groupe 11"/>
          <p:cNvGrpSpPr/>
          <p:nvPr/>
        </p:nvGrpSpPr>
        <p:grpSpPr>
          <a:xfrm>
            <a:off x="9693210" y="1004478"/>
            <a:ext cx="1721449" cy="2646906"/>
            <a:chOff x="9693210" y="2011228"/>
            <a:chExt cx="1721449" cy="2646906"/>
          </a:xfrm>
        </p:grpSpPr>
        <p:grpSp>
          <p:nvGrpSpPr>
            <p:cNvPr id="92" name="Groupe 91"/>
            <p:cNvGrpSpPr/>
            <p:nvPr/>
          </p:nvGrpSpPr>
          <p:grpSpPr>
            <a:xfrm>
              <a:off x="9693210" y="2011228"/>
              <a:ext cx="1717324" cy="1824245"/>
              <a:chOff x="9104243" y="3812550"/>
              <a:chExt cx="3137450" cy="1644033"/>
            </a:xfrm>
          </p:grpSpPr>
          <p:sp>
            <p:nvSpPr>
              <p:cNvPr id="90" name="Forme libre 89"/>
              <p:cNvSpPr/>
              <p:nvPr/>
            </p:nvSpPr>
            <p:spPr>
              <a:xfrm>
                <a:off x="9104243" y="3812552"/>
                <a:ext cx="1739348" cy="1644031"/>
              </a:xfrm>
              <a:custGeom>
                <a:avLst/>
                <a:gdLst>
                  <a:gd name="connsiteX0" fmla="*/ 0 w 1739348"/>
                  <a:gd name="connsiteY0" fmla="*/ 1644031 h 1644031"/>
                  <a:gd name="connsiteX1" fmla="*/ 765314 w 1739348"/>
                  <a:gd name="connsiteY1" fmla="*/ 1306100 h 1644031"/>
                  <a:gd name="connsiteX2" fmla="*/ 1431235 w 1739348"/>
                  <a:gd name="connsiteY2" fmla="*/ 103465 h 1644031"/>
                  <a:gd name="connsiteX3" fmla="*/ 1739348 w 1739348"/>
                  <a:gd name="connsiteY3" fmla="*/ 143222 h 164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9348" h="1644031">
                    <a:moveTo>
                      <a:pt x="0" y="1644031"/>
                    </a:moveTo>
                    <a:cubicBezTo>
                      <a:pt x="263387" y="1603446"/>
                      <a:pt x="526775" y="1562861"/>
                      <a:pt x="765314" y="1306100"/>
                    </a:cubicBezTo>
                    <a:cubicBezTo>
                      <a:pt x="1003853" y="1049339"/>
                      <a:pt x="1268896" y="297278"/>
                      <a:pt x="1431235" y="103465"/>
                    </a:cubicBezTo>
                    <a:cubicBezTo>
                      <a:pt x="1593574" y="-90348"/>
                      <a:pt x="1666461" y="26437"/>
                      <a:pt x="1739348" y="143222"/>
                    </a:cubicBezTo>
                  </a:path>
                </a:pathLst>
              </a:custGeom>
              <a:noFill/>
              <a:ln w="254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1" name="Forme libre 90"/>
              <p:cNvSpPr/>
              <p:nvPr/>
            </p:nvSpPr>
            <p:spPr>
              <a:xfrm flipH="1">
                <a:off x="10502345" y="3812550"/>
                <a:ext cx="1739348" cy="1644031"/>
              </a:xfrm>
              <a:custGeom>
                <a:avLst/>
                <a:gdLst>
                  <a:gd name="connsiteX0" fmla="*/ 0 w 1739348"/>
                  <a:gd name="connsiteY0" fmla="*/ 1644031 h 1644031"/>
                  <a:gd name="connsiteX1" fmla="*/ 765314 w 1739348"/>
                  <a:gd name="connsiteY1" fmla="*/ 1306100 h 1644031"/>
                  <a:gd name="connsiteX2" fmla="*/ 1431235 w 1739348"/>
                  <a:gd name="connsiteY2" fmla="*/ 103465 h 1644031"/>
                  <a:gd name="connsiteX3" fmla="*/ 1739348 w 1739348"/>
                  <a:gd name="connsiteY3" fmla="*/ 143222 h 1644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9348" h="1644031">
                    <a:moveTo>
                      <a:pt x="0" y="1644031"/>
                    </a:moveTo>
                    <a:cubicBezTo>
                      <a:pt x="263387" y="1603446"/>
                      <a:pt x="526775" y="1562861"/>
                      <a:pt x="765314" y="1306100"/>
                    </a:cubicBezTo>
                    <a:cubicBezTo>
                      <a:pt x="1003853" y="1049339"/>
                      <a:pt x="1268896" y="297278"/>
                      <a:pt x="1431235" y="103465"/>
                    </a:cubicBezTo>
                    <a:cubicBezTo>
                      <a:pt x="1593574" y="-90348"/>
                      <a:pt x="1666461" y="26437"/>
                      <a:pt x="1739348" y="143222"/>
                    </a:cubicBezTo>
                  </a:path>
                </a:pathLst>
              </a:custGeom>
              <a:noFill/>
              <a:ln w="254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99" name="Connecteur droit 98"/>
            <p:cNvCxnSpPr/>
            <p:nvPr/>
          </p:nvCxnSpPr>
          <p:spPr>
            <a:xfrm rot="16200000">
              <a:off x="9345906" y="4206649"/>
              <a:ext cx="69460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 rot="16200000">
              <a:off x="11067354" y="4175531"/>
              <a:ext cx="694609" cy="0"/>
            </a:xfrm>
            <a:prstGeom prst="line">
              <a:avLst/>
            </a:prstGeom>
            <a:ln w="2540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/>
            <p:cNvCxnSpPr/>
            <p:nvPr/>
          </p:nvCxnSpPr>
          <p:spPr>
            <a:xfrm>
              <a:off x="9693210" y="4471938"/>
              <a:ext cx="171732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/>
            <p:cNvSpPr/>
            <p:nvPr/>
          </p:nvSpPr>
          <p:spPr>
            <a:xfrm>
              <a:off x="10308672" y="4441200"/>
              <a:ext cx="273133" cy="216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200" dirty="0" smtClean="0">
                  <a:solidFill>
                    <a:srgbClr val="92D050"/>
                  </a:solidFill>
                </a:rPr>
                <a:t>θ</a:t>
              </a:r>
              <a:r>
                <a:rPr lang="fr-FR" sz="1200" dirty="0" smtClean="0">
                  <a:solidFill>
                    <a:srgbClr val="92D050"/>
                  </a:solidFill>
                </a:rPr>
                <a:t>0</a:t>
              </a:r>
              <a:endParaRPr lang="fr-FR" sz="12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6267985" y="2842206"/>
            <a:ext cx="633801" cy="793212"/>
            <a:chOff x="6275619" y="3841352"/>
            <a:chExt cx="633801" cy="793212"/>
          </a:xfrm>
        </p:grpSpPr>
        <p:cxnSp>
          <p:nvCxnSpPr>
            <p:cNvPr id="110" name="Connecteur droit 109"/>
            <p:cNvCxnSpPr/>
            <p:nvPr/>
          </p:nvCxnSpPr>
          <p:spPr>
            <a:xfrm flipH="1" flipV="1">
              <a:off x="6909420" y="3841352"/>
              <a:ext cx="0" cy="793212"/>
            </a:xfrm>
            <a:prstGeom prst="line">
              <a:avLst/>
            </a:prstGeom>
            <a:ln w="254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Accolade ouvrante 112"/>
            <p:cNvSpPr/>
            <p:nvPr/>
          </p:nvSpPr>
          <p:spPr>
            <a:xfrm>
              <a:off x="6731265" y="4166093"/>
              <a:ext cx="96283" cy="448901"/>
            </a:xfrm>
            <a:prstGeom prst="leftBrace">
              <a:avLst>
                <a:gd name="adj1" fmla="val 49926"/>
                <a:gd name="adj2" fmla="val 48684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6275619" y="4106100"/>
              <a:ext cx="550371" cy="216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dirty="0" smtClean="0">
                  <a:solidFill>
                    <a:srgbClr val="00B050"/>
                  </a:solidFill>
                </a:rPr>
                <a:t>θ</a:t>
              </a:r>
              <a:r>
                <a:rPr lang="fr-FR" sz="1200" dirty="0" smtClean="0">
                  <a:solidFill>
                    <a:srgbClr val="00B050"/>
                  </a:solidFill>
                </a:rPr>
                <a:t>0/2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88000" y="92149"/>
            <a:ext cx="11016000" cy="369332"/>
          </a:xfrm>
        </p:spPr>
        <p:txBody>
          <a:bodyPr/>
          <a:lstStyle/>
          <a:p>
            <a:r>
              <a:rPr lang="fr-FR" dirty="0" smtClean="0"/>
              <a:t>Input stage: Electron gun </a:t>
            </a:r>
            <a:r>
              <a:rPr lang="fr-FR" dirty="0" err="1" smtClean="0"/>
              <a:t>modelled</a:t>
            </a:r>
            <a:r>
              <a:rPr lang="fr-FR" dirty="0" smtClean="0"/>
              <a:t> as a Common-</a:t>
            </a:r>
            <a:r>
              <a:rPr lang="fr-FR" dirty="0" err="1"/>
              <a:t>G</a:t>
            </a:r>
            <a:r>
              <a:rPr lang="fr-FR" dirty="0" err="1" smtClean="0"/>
              <a:t>rid</a:t>
            </a:r>
            <a:r>
              <a:rPr lang="fr-FR" dirty="0" smtClean="0"/>
              <a:t> Triode valve</a:t>
            </a:r>
            <a:endParaRPr lang="fr-FR" dirty="0"/>
          </a:p>
        </p:txBody>
      </p:sp>
      <p:grpSp>
        <p:nvGrpSpPr>
          <p:cNvPr id="34" name="Groupe 33"/>
          <p:cNvGrpSpPr/>
          <p:nvPr/>
        </p:nvGrpSpPr>
        <p:grpSpPr>
          <a:xfrm>
            <a:off x="7495493" y="922221"/>
            <a:ext cx="1336986" cy="1213114"/>
            <a:chOff x="7495493" y="885275"/>
            <a:chExt cx="1336986" cy="1213114"/>
          </a:xfrm>
        </p:grpSpPr>
        <p:sp>
          <p:nvSpPr>
            <p:cNvPr id="386" name="Flèche vers le bas 385"/>
            <p:cNvSpPr/>
            <p:nvPr/>
          </p:nvSpPr>
          <p:spPr>
            <a:xfrm rot="16200000">
              <a:off x="7685983" y="875867"/>
              <a:ext cx="394653" cy="543695"/>
            </a:xfrm>
            <a:prstGeom prst="downArrow">
              <a:avLst/>
            </a:prstGeom>
            <a:solidFill>
              <a:schemeClr val="bg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7" name="Flèche vers le bas 386"/>
            <p:cNvSpPr/>
            <p:nvPr/>
          </p:nvSpPr>
          <p:spPr>
            <a:xfrm rot="18690691">
              <a:off x="7570014" y="1408291"/>
              <a:ext cx="394653" cy="543695"/>
            </a:xfrm>
            <a:prstGeom prst="downArrow">
              <a:avLst/>
            </a:prstGeom>
            <a:solidFill>
              <a:schemeClr val="bg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8142839" y="885275"/>
              <a:ext cx="6896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err="1" smtClean="0"/>
                <a:t>I</a:t>
              </a:r>
              <a:r>
                <a:rPr lang="fr-FR" sz="2000" b="1" baseline="-25000" dirty="0" err="1" smtClean="0"/>
                <a:t>kp</a:t>
              </a:r>
              <a:endParaRPr lang="fr-FR" sz="2000" b="1" baseline="-25000" dirty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7953845" y="1698279"/>
              <a:ext cx="7157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err="1" smtClean="0">
                  <a:solidFill>
                    <a:srgbClr val="FFC000"/>
                  </a:solidFill>
                </a:rPr>
                <a:t>R</a:t>
              </a:r>
              <a:r>
                <a:rPr lang="fr-FR" sz="2000" b="1" baseline="-25000" dirty="0" err="1" smtClean="0">
                  <a:solidFill>
                    <a:srgbClr val="FFC000"/>
                  </a:solidFill>
                </a:rPr>
                <a:t>in</a:t>
              </a:r>
              <a:endParaRPr lang="fr-FR" sz="2000" b="1" baseline="-25000" dirty="0">
                <a:solidFill>
                  <a:srgbClr val="FFC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ZoneTexte 23"/>
              <p:cNvSpPr txBox="1"/>
              <p:nvPr/>
            </p:nvSpPr>
            <p:spPr>
              <a:xfrm>
                <a:off x="4863965" y="686019"/>
                <a:ext cx="2773067" cy="7276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fr-FR" sz="2000" b="0" i="1" smtClean="0">
                          <a:solidFill>
                            <a:srgbClr val="34A68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sSubSup>
                            <m:sSubSupPr>
                              <m:ctrlPr>
                                <a:rPr lang="fr-FR" sz="2000" b="0" i="1" smtClean="0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b="0" i="1" smtClean="0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sz="2000" b="0" i="1" smtClean="0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</a:rPr>
                                <m:t>𝑎𝑘</m:t>
                              </m:r>
                            </m:sub>
                            <m:sup>
                              <m:r>
                                <a:rPr lang="fr-FR" sz="2000" b="0" i="1" smtClean="0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fr-FR" sz="2000" b="0" i="1" smtClean="0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fr-FR" sz="2000" b="0" i="1" smtClean="0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000" i="1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2000" i="1">
                                      <a:solidFill>
                                        <a:srgbClr val="34A68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solidFill>
                                        <a:srgbClr val="34A688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solidFill>
                                        <a:srgbClr val="34A688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𝑔𝑘</m:t>
                                  </m:r>
                                </m:sub>
                              </m:sSub>
                              <m:r>
                                <a:rPr lang="fr-FR" sz="2000" i="1">
                                  <a:solidFill>
                                    <a:srgbClr val="34A688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i="1">
                                      <a:solidFill>
                                        <a:srgbClr val="34A688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2000" i="1">
                                          <a:solidFill>
                                            <a:srgbClr val="34A68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i="1">
                                          <a:solidFill>
                                            <a:srgbClr val="34A68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fr-FR" sz="2000" i="1">
                                          <a:solidFill>
                                            <a:srgbClr val="34A688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2000" i="1">
                                      <a:solidFill>
                                        <a:srgbClr val="34A688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2000" b="0" i="1" smtClean="0">
                              <a:solidFill>
                                <a:srgbClr val="34A68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fr-FR" sz="2000" dirty="0" err="1" smtClean="0"/>
              </a:p>
            </p:txBody>
          </p:sp>
        </mc:Choice>
        <mc:Fallback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3965" y="686019"/>
                <a:ext cx="2773067" cy="7276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4" name="ZoneTexte 1013"/>
          <p:cNvSpPr txBox="1"/>
          <p:nvPr/>
        </p:nvSpPr>
        <p:spPr>
          <a:xfrm>
            <a:off x="1120672" y="4580992"/>
            <a:ext cx="977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Cathode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981880" y="1880003"/>
            <a:ext cx="5104525" cy="2931653"/>
          </a:xfrm>
          <a:prstGeom prst="rect">
            <a:avLst/>
          </a:prstGeom>
        </p:spPr>
      </p:pic>
      <p:sp>
        <p:nvSpPr>
          <p:cNvPr id="7" name="Forme libre 6"/>
          <p:cNvSpPr/>
          <p:nvPr/>
        </p:nvSpPr>
        <p:spPr>
          <a:xfrm>
            <a:off x="1459345" y="5209309"/>
            <a:ext cx="2166255" cy="774499"/>
          </a:xfrm>
          <a:custGeom>
            <a:avLst/>
            <a:gdLst>
              <a:gd name="connsiteX0" fmla="*/ 0 w 3251200"/>
              <a:gd name="connsiteY0" fmla="*/ 489527 h 774499"/>
              <a:gd name="connsiteX1" fmla="*/ 258619 w 3251200"/>
              <a:gd name="connsiteY1" fmla="*/ 757382 h 774499"/>
              <a:gd name="connsiteX2" fmla="*/ 969819 w 3251200"/>
              <a:gd name="connsiteY2" fmla="*/ 665018 h 774499"/>
              <a:gd name="connsiteX3" fmla="*/ 3251200 w 3251200"/>
              <a:gd name="connsiteY3" fmla="*/ 0 h 77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774499">
                <a:moveTo>
                  <a:pt x="0" y="489527"/>
                </a:moveTo>
                <a:cubicBezTo>
                  <a:pt x="48491" y="608830"/>
                  <a:pt x="96982" y="728133"/>
                  <a:pt x="258619" y="757382"/>
                </a:cubicBezTo>
                <a:cubicBezTo>
                  <a:pt x="420256" y="786631"/>
                  <a:pt x="471056" y="791248"/>
                  <a:pt x="969819" y="665018"/>
                </a:cubicBezTo>
                <a:cubicBezTo>
                  <a:pt x="1468582" y="538788"/>
                  <a:pt x="2359891" y="269394"/>
                  <a:pt x="3251200" y="0"/>
                </a:cubicBezTo>
              </a:path>
            </a:pathLst>
          </a:custGeom>
          <a:ln w="38100">
            <a:solidFill>
              <a:srgbClr val="0070C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999736" y="5463150"/>
            <a:ext cx="1760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Vgk</a:t>
            </a:r>
            <a:r>
              <a:rPr lang="fr-FR" b="1" dirty="0" smtClean="0"/>
              <a:t>=</a:t>
            </a:r>
            <a:r>
              <a:rPr lang="fr-FR" b="1" dirty="0" smtClean="0">
                <a:solidFill>
                  <a:srgbClr val="FF0000"/>
                </a:solidFill>
              </a:rPr>
              <a:t>Vg0</a:t>
            </a:r>
            <a:r>
              <a:rPr lang="fr-FR" b="1" dirty="0" smtClean="0">
                <a:solidFill>
                  <a:srgbClr val="0070C0"/>
                </a:solidFill>
              </a:rPr>
              <a:t>+VRF</a:t>
            </a:r>
            <a:endParaRPr lang="fr-FR" dirty="0">
              <a:solidFill>
                <a:srgbClr val="0070C0"/>
              </a:solidFill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 flipV="1">
            <a:off x="1459345" y="2464410"/>
            <a:ext cx="502805" cy="1926615"/>
          </a:xfrm>
          <a:prstGeom prst="straightConnector1">
            <a:avLst/>
          </a:prstGeom>
          <a:ln w="698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/>
          <p:cNvSpPr/>
          <p:nvPr/>
        </p:nvSpPr>
        <p:spPr>
          <a:xfrm rot="1200667">
            <a:off x="854204" y="2651399"/>
            <a:ext cx="959679" cy="778916"/>
          </a:xfrm>
          <a:prstGeom prst="arc">
            <a:avLst/>
          </a:prstGeom>
          <a:ln w="41275">
            <a:solidFill>
              <a:srgbClr val="92D0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Arc 82"/>
          <p:cNvSpPr/>
          <p:nvPr/>
        </p:nvSpPr>
        <p:spPr>
          <a:xfrm flipH="1">
            <a:off x="1772273" y="2841956"/>
            <a:ext cx="959679" cy="778916"/>
          </a:xfrm>
          <a:prstGeom prst="arc">
            <a:avLst/>
          </a:prstGeom>
          <a:ln w="41275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546220" y="5548847"/>
            <a:ext cx="2632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b="1" dirty="0" smtClean="0"/>
              <a:t>G</a:t>
            </a:r>
            <a:endParaRPr lang="fr-FR" sz="1600" b="1" dirty="0" smtClean="0"/>
          </a:p>
        </p:txBody>
      </p:sp>
      <p:sp>
        <p:nvSpPr>
          <p:cNvPr id="85" name="ZoneTexte 84"/>
          <p:cNvSpPr txBox="1"/>
          <p:nvPr/>
        </p:nvSpPr>
        <p:spPr>
          <a:xfrm>
            <a:off x="983887" y="5583843"/>
            <a:ext cx="30195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b="1" dirty="0" smtClean="0"/>
              <a:t>K</a:t>
            </a:r>
            <a:endParaRPr lang="fr-FR" sz="1600" b="1" dirty="0" smtClean="0"/>
          </a:p>
        </p:txBody>
      </p:sp>
      <p:sp>
        <p:nvSpPr>
          <p:cNvPr id="86" name="ZoneTexte 85"/>
          <p:cNvSpPr txBox="1"/>
          <p:nvPr/>
        </p:nvSpPr>
        <p:spPr>
          <a:xfrm>
            <a:off x="2453224" y="4343400"/>
            <a:ext cx="7150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b="1" dirty="0" smtClean="0"/>
              <a:t>A</a:t>
            </a:r>
            <a:endParaRPr lang="fr-FR" sz="1600" b="1" dirty="0" smtClean="0"/>
          </a:p>
        </p:txBody>
      </p:sp>
      <p:sp>
        <p:nvSpPr>
          <p:cNvPr id="42" name="Rectangle 41"/>
          <p:cNvSpPr/>
          <p:nvPr/>
        </p:nvSpPr>
        <p:spPr>
          <a:xfrm>
            <a:off x="2030184" y="2305972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>
                <a:solidFill>
                  <a:srgbClr val="92D050"/>
                </a:solidFill>
              </a:rPr>
              <a:t>Ik</a:t>
            </a:r>
            <a:endParaRPr lang="fr-FR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4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03782" y="4107358"/>
            <a:ext cx="1397127" cy="2439284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267E61A2-8C82-7792-8994-4A83B5963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34" y="166038"/>
            <a:ext cx="11472448" cy="369332"/>
          </a:xfrm>
        </p:spPr>
        <p:txBody>
          <a:bodyPr/>
          <a:lstStyle/>
          <a:p>
            <a:r>
              <a:rPr lang="en-GB" dirty="0" smtClean="0"/>
              <a:t>Cavities design and optimisation : Analytical model and 3D simulations</a:t>
            </a:r>
            <a:endParaRPr lang="en-GB" dirty="0"/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024" y="3457159"/>
            <a:ext cx="3580376" cy="243255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036" y="3610031"/>
            <a:ext cx="1538944" cy="1232904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52" y="864595"/>
            <a:ext cx="5960617" cy="2499871"/>
          </a:xfrm>
          <a:prstGeom prst="rect">
            <a:avLst/>
          </a:prstGeom>
        </p:spPr>
      </p:pic>
      <p:grpSp>
        <p:nvGrpSpPr>
          <p:cNvPr id="36" name="Groupe 35"/>
          <p:cNvGrpSpPr/>
          <p:nvPr/>
        </p:nvGrpSpPr>
        <p:grpSpPr>
          <a:xfrm rot="5400000">
            <a:off x="2556218" y="1652274"/>
            <a:ext cx="871923" cy="961691"/>
            <a:chOff x="6132481" y="3190045"/>
            <a:chExt cx="1612847" cy="1841783"/>
          </a:xfrm>
        </p:grpSpPr>
        <p:cxnSp>
          <p:nvCxnSpPr>
            <p:cNvPr id="42" name="Connecteur droit 41"/>
            <p:cNvCxnSpPr/>
            <p:nvPr/>
          </p:nvCxnSpPr>
          <p:spPr>
            <a:xfrm rot="16200000" flipV="1">
              <a:off x="5443027" y="4342370"/>
              <a:ext cx="13789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rot="5400000">
              <a:off x="6718375" y="3671204"/>
              <a:ext cx="324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 rot="5400000" flipH="1" flipV="1">
              <a:off x="6865838" y="3666834"/>
              <a:ext cx="324000" cy="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rot="5400000" flipV="1">
              <a:off x="7379911" y="3318029"/>
              <a:ext cx="0" cy="72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>
              <a:off x="6142005" y="3675995"/>
              <a:ext cx="73361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 rot="5400000" flipV="1">
              <a:off x="7493328" y="3927241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 rot="5400000" flipV="1">
              <a:off x="6410625" y="3922585"/>
              <a:ext cx="0" cy="52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e 52"/>
            <p:cNvGrpSpPr/>
            <p:nvPr/>
          </p:nvGrpSpPr>
          <p:grpSpPr>
            <a:xfrm rot="16200000">
              <a:off x="6699811" y="3913562"/>
              <a:ext cx="525125" cy="569945"/>
              <a:chOff x="4390435" y="2713388"/>
              <a:chExt cx="1211501" cy="2343905"/>
            </a:xfrm>
            <a:noFill/>
          </p:grpSpPr>
          <p:grpSp>
            <p:nvGrpSpPr>
              <p:cNvPr id="57" name="Groupe 56"/>
              <p:cNvGrpSpPr/>
              <p:nvPr/>
            </p:nvGrpSpPr>
            <p:grpSpPr>
              <a:xfrm>
                <a:off x="4390435" y="2713388"/>
                <a:ext cx="1211501" cy="2343905"/>
                <a:chOff x="4390435" y="2713388"/>
                <a:chExt cx="1211501" cy="2343905"/>
              </a:xfrm>
              <a:grpFill/>
            </p:grpSpPr>
            <p:sp>
              <p:nvSpPr>
                <p:cNvPr id="60" name="Arc 59"/>
                <p:cNvSpPr/>
                <p:nvPr/>
              </p:nvSpPr>
              <p:spPr>
                <a:xfrm>
                  <a:off x="4411980" y="2713388"/>
                  <a:ext cx="1189956" cy="1129064"/>
                </a:xfrm>
                <a:prstGeom prst="arc">
                  <a:avLst>
                    <a:gd name="adj1" fmla="val 16200000"/>
                    <a:gd name="adj2" fmla="val 5042461"/>
                  </a:avLst>
                </a:prstGeom>
                <a:grp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 sz="1000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>
                  <a:off x="4395723" y="3268440"/>
                  <a:ext cx="1189956" cy="1234993"/>
                </a:xfrm>
                <a:prstGeom prst="arc">
                  <a:avLst>
                    <a:gd name="adj1" fmla="val 16200000"/>
                    <a:gd name="adj2" fmla="val 5042461"/>
                  </a:avLst>
                </a:prstGeom>
                <a:grp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 sz="1000"/>
                </a:p>
              </p:txBody>
            </p:sp>
            <p:sp>
              <p:nvSpPr>
                <p:cNvPr id="62" name="Arc 61"/>
                <p:cNvSpPr/>
                <p:nvPr/>
              </p:nvSpPr>
              <p:spPr>
                <a:xfrm>
                  <a:off x="4390435" y="3928229"/>
                  <a:ext cx="1189956" cy="1129064"/>
                </a:xfrm>
                <a:prstGeom prst="arc">
                  <a:avLst>
                    <a:gd name="adj1" fmla="val 16200000"/>
                    <a:gd name="adj2" fmla="val 5042461"/>
                  </a:avLst>
                </a:prstGeom>
                <a:grp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 sz="1000"/>
                </a:p>
              </p:txBody>
            </p:sp>
          </p:grpSp>
          <p:sp>
            <p:nvSpPr>
              <p:cNvPr id="58" name="Arc 57"/>
              <p:cNvSpPr/>
              <p:nvPr/>
            </p:nvSpPr>
            <p:spPr>
              <a:xfrm rot="10800000">
                <a:off x="4623504" y="3269152"/>
                <a:ext cx="765744" cy="575205"/>
              </a:xfrm>
              <a:prstGeom prst="arc">
                <a:avLst>
                  <a:gd name="adj1" fmla="val 14850986"/>
                  <a:gd name="adj2" fmla="val 7109556"/>
                </a:avLst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59" name="Arc 58"/>
              <p:cNvSpPr/>
              <p:nvPr/>
            </p:nvSpPr>
            <p:spPr>
              <a:xfrm rot="10800000">
                <a:off x="4624177" y="3928229"/>
                <a:ext cx="765744" cy="575205"/>
              </a:xfrm>
              <a:prstGeom prst="arc">
                <a:avLst>
                  <a:gd name="adj1" fmla="val 14850986"/>
                  <a:gd name="adj2" fmla="val 7109556"/>
                </a:avLst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  <p:sp>
          <p:nvSpPr>
            <p:cNvPr id="54" name="ZoneTexte 53"/>
            <p:cNvSpPr txBox="1"/>
            <p:nvPr/>
          </p:nvSpPr>
          <p:spPr>
            <a:xfrm rot="16200000">
              <a:off x="6771393" y="4365020"/>
              <a:ext cx="353395" cy="455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L</a:t>
              </a:r>
            </a:p>
          </p:txBody>
        </p:sp>
        <p:sp>
          <p:nvSpPr>
            <p:cNvPr id="55" name="ZoneTexte 54"/>
            <p:cNvSpPr txBox="1"/>
            <p:nvPr/>
          </p:nvSpPr>
          <p:spPr>
            <a:xfrm rot="16200000">
              <a:off x="6781510" y="3139018"/>
              <a:ext cx="353395" cy="455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C</a:t>
              </a:r>
              <a:endParaRPr lang="fr-FR" sz="1000" dirty="0"/>
            </a:p>
          </p:txBody>
        </p:sp>
        <p:cxnSp>
          <p:nvCxnSpPr>
            <p:cNvPr id="56" name="Connecteur droit 55"/>
            <p:cNvCxnSpPr/>
            <p:nvPr/>
          </p:nvCxnSpPr>
          <p:spPr>
            <a:xfrm rot="16200000" flipV="1">
              <a:off x="7050458" y="4342374"/>
              <a:ext cx="13789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 62"/>
          <p:cNvGrpSpPr/>
          <p:nvPr/>
        </p:nvGrpSpPr>
        <p:grpSpPr>
          <a:xfrm>
            <a:off x="1852980" y="1687954"/>
            <a:ext cx="709506" cy="880772"/>
            <a:chOff x="2791672" y="3284135"/>
            <a:chExt cx="791055" cy="1624398"/>
          </a:xfrm>
        </p:grpSpPr>
        <p:cxnSp>
          <p:nvCxnSpPr>
            <p:cNvPr id="64" name="Connecteur droit 63"/>
            <p:cNvCxnSpPr/>
            <p:nvPr/>
          </p:nvCxnSpPr>
          <p:spPr>
            <a:xfrm rot="10800000" flipV="1">
              <a:off x="3518260" y="4607499"/>
              <a:ext cx="0" cy="30103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 rot="10800000" flipV="1">
              <a:off x="3516355" y="3284135"/>
              <a:ext cx="0" cy="32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 rot="10800000">
              <a:off x="3452134" y="3623338"/>
              <a:ext cx="130593" cy="979081"/>
            </a:xfrm>
            <a:prstGeom prst="rect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7" name="ZoneTexte 84"/>
            <p:cNvSpPr txBox="1"/>
            <p:nvPr/>
          </p:nvSpPr>
          <p:spPr>
            <a:xfrm>
              <a:off x="2791672" y="3732187"/>
              <a:ext cx="693349" cy="7439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fr-FR" b="1" kern="1200" dirty="0" err="1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Rin</a:t>
              </a:r>
              <a:endParaRPr lang="fr-FR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endParaRPr lang="fr-FR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68" name="Connecteur droit avec flèche 67"/>
          <p:cNvCxnSpPr/>
          <p:nvPr/>
        </p:nvCxnSpPr>
        <p:spPr>
          <a:xfrm flipH="1">
            <a:off x="932874" y="2566153"/>
            <a:ext cx="1509319" cy="151632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e 99"/>
          <p:cNvGrpSpPr/>
          <p:nvPr/>
        </p:nvGrpSpPr>
        <p:grpSpPr>
          <a:xfrm rot="16200000">
            <a:off x="8357400" y="-235309"/>
            <a:ext cx="871959" cy="3225272"/>
            <a:chOff x="6096000" y="1498913"/>
            <a:chExt cx="1322737" cy="4133893"/>
          </a:xfrm>
        </p:grpSpPr>
        <p:pic>
          <p:nvPicPr>
            <p:cNvPr id="101" name="Image 10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96000" y="2751118"/>
              <a:ext cx="1322737" cy="1614517"/>
            </a:xfrm>
            <a:prstGeom prst="rect">
              <a:avLst/>
            </a:prstGeom>
          </p:spPr>
        </p:pic>
        <p:grpSp>
          <p:nvGrpSpPr>
            <p:cNvPr id="102" name="Groupe 101"/>
            <p:cNvGrpSpPr/>
            <p:nvPr/>
          </p:nvGrpSpPr>
          <p:grpSpPr>
            <a:xfrm>
              <a:off x="6121399" y="1498913"/>
              <a:ext cx="1285241" cy="1407838"/>
              <a:chOff x="8950037" y="2365922"/>
              <a:chExt cx="835890" cy="2132187"/>
            </a:xfrm>
          </p:grpSpPr>
          <p:cxnSp>
            <p:nvCxnSpPr>
              <p:cNvPr id="107" name="Connecteur droit 106"/>
              <p:cNvCxnSpPr/>
              <p:nvPr/>
            </p:nvCxnSpPr>
            <p:spPr>
              <a:xfrm>
                <a:off x="8950037" y="2365922"/>
                <a:ext cx="0" cy="2132187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/>
              <p:cNvCxnSpPr/>
              <p:nvPr/>
            </p:nvCxnSpPr>
            <p:spPr>
              <a:xfrm>
                <a:off x="9785927" y="2365922"/>
                <a:ext cx="0" cy="2132187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/>
              <p:cNvCxnSpPr/>
              <p:nvPr/>
            </p:nvCxnSpPr>
            <p:spPr>
              <a:xfrm flipH="1">
                <a:off x="8950037" y="2365922"/>
                <a:ext cx="83589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e 102"/>
            <p:cNvGrpSpPr/>
            <p:nvPr/>
          </p:nvGrpSpPr>
          <p:grpSpPr>
            <a:xfrm rot="10800000">
              <a:off x="6121440" y="4224968"/>
              <a:ext cx="1285200" cy="1407838"/>
              <a:chOff x="8950037" y="2365922"/>
              <a:chExt cx="835890" cy="2132187"/>
            </a:xfrm>
          </p:grpSpPr>
          <p:cxnSp>
            <p:nvCxnSpPr>
              <p:cNvPr id="104" name="Connecteur droit 103"/>
              <p:cNvCxnSpPr/>
              <p:nvPr/>
            </p:nvCxnSpPr>
            <p:spPr>
              <a:xfrm>
                <a:off x="8950037" y="2365922"/>
                <a:ext cx="0" cy="2132187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/>
              <p:cNvCxnSpPr/>
              <p:nvPr/>
            </p:nvCxnSpPr>
            <p:spPr>
              <a:xfrm>
                <a:off x="9785927" y="2365922"/>
                <a:ext cx="0" cy="2132187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/>
              <p:cNvCxnSpPr/>
              <p:nvPr/>
            </p:nvCxnSpPr>
            <p:spPr>
              <a:xfrm flipH="1">
                <a:off x="8950037" y="2365922"/>
                <a:ext cx="83589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0" name="Forme libre 109"/>
          <p:cNvSpPr/>
          <p:nvPr/>
        </p:nvSpPr>
        <p:spPr>
          <a:xfrm rot="16200000">
            <a:off x="10594914" y="353424"/>
            <a:ext cx="442021" cy="1633814"/>
          </a:xfrm>
          <a:custGeom>
            <a:avLst/>
            <a:gdLst>
              <a:gd name="connsiteX0" fmla="*/ 0 w 810228"/>
              <a:gd name="connsiteY0" fmla="*/ 1822225 h 1822225"/>
              <a:gd name="connsiteX1" fmla="*/ 138897 w 810228"/>
              <a:gd name="connsiteY1" fmla="*/ 282792 h 1822225"/>
              <a:gd name="connsiteX2" fmla="*/ 810228 w 810228"/>
              <a:gd name="connsiteY2" fmla="*/ 5000 h 182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0228" h="1822225">
                <a:moveTo>
                  <a:pt x="0" y="1822225"/>
                </a:moveTo>
                <a:cubicBezTo>
                  <a:pt x="1929" y="1203944"/>
                  <a:pt x="3859" y="585663"/>
                  <a:pt x="138897" y="282792"/>
                </a:cubicBezTo>
                <a:cubicBezTo>
                  <a:pt x="273935" y="-20079"/>
                  <a:pt x="542081" y="-7540"/>
                  <a:pt x="810228" y="500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Cylindre 110"/>
          <p:cNvSpPr/>
          <p:nvPr/>
        </p:nvSpPr>
        <p:spPr>
          <a:xfrm rot="5400000">
            <a:off x="10811129" y="749027"/>
            <a:ext cx="428263" cy="1238491"/>
          </a:xfrm>
          <a:prstGeom prst="can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9" name="Connecteur droit avec flèche 158"/>
          <p:cNvCxnSpPr/>
          <p:nvPr/>
        </p:nvCxnSpPr>
        <p:spPr>
          <a:xfrm flipV="1">
            <a:off x="8079966" y="1582404"/>
            <a:ext cx="3458480" cy="885596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avec flèche 159"/>
          <p:cNvCxnSpPr/>
          <p:nvPr/>
        </p:nvCxnSpPr>
        <p:spPr>
          <a:xfrm flipV="1">
            <a:off x="6611309" y="1671938"/>
            <a:ext cx="547437" cy="666782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e 3"/>
          <p:cNvGrpSpPr/>
          <p:nvPr/>
        </p:nvGrpSpPr>
        <p:grpSpPr>
          <a:xfrm>
            <a:off x="6074025" y="2168734"/>
            <a:ext cx="2578333" cy="1188500"/>
            <a:chOff x="8561392" y="2397065"/>
            <a:chExt cx="3251440" cy="1624398"/>
          </a:xfrm>
        </p:grpSpPr>
        <p:grpSp>
          <p:nvGrpSpPr>
            <p:cNvPr id="133" name="Groupe 132"/>
            <p:cNvGrpSpPr/>
            <p:nvPr/>
          </p:nvGrpSpPr>
          <p:grpSpPr>
            <a:xfrm rot="5400000">
              <a:off x="9607412" y="1976100"/>
              <a:ext cx="1612848" cy="2470240"/>
              <a:chOff x="6132480" y="2280744"/>
              <a:chExt cx="1612848" cy="2470240"/>
            </a:xfrm>
          </p:grpSpPr>
          <p:cxnSp>
            <p:nvCxnSpPr>
              <p:cNvPr id="134" name="Connecteur droit 133"/>
              <p:cNvCxnSpPr/>
              <p:nvPr/>
            </p:nvCxnSpPr>
            <p:spPr>
              <a:xfrm rot="16200000">
                <a:off x="4897360" y="3515864"/>
                <a:ext cx="247024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/>
              <p:cNvCxnSpPr/>
              <p:nvPr/>
            </p:nvCxnSpPr>
            <p:spPr>
              <a:xfrm rot="5400000">
                <a:off x="6718375" y="3671204"/>
                <a:ext cx="3240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 rot="5400000" flipH="1" flipV="1">
                <a:off x="6865838" y="3666834"/>
                <a:ext cx="324000" cy="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/>
              <p:cNvCxnSpPr/>
              <p:nvPr/>
            </p:nvCxnSpPr>
            <p:spPr>
              <a:xfrm rot="5400000" flipV="1">
                <a:off x="7379911" y="3318029"/>
                <a:ext cx="0" cy="720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/>
              <p:cNvCxnSpPr/>
              <p:nvPr/>
            </p:nvCxnSpPr>
            <p:spPr>
              <a:xfrm>
                <a:off x="6142005" y="3675995"/>
                <a:ext cx="733614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/>
              <p:cNvCxnSpPr/>
              <p:nvPr/>
            </p:nvCxnSpPr>
            <p:spPr>
              <a:xfrm rot="5400000" flipV="1">
                <a:off x="7493328" y="3927241"/>
                <a:ext cx="0" cy="504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/>
              <p:cNvCxnSpPr/>
              <p:nvPr/>
            </p:nvCxnSpPr>
            <p:spPr>
              <a:xfrm rot="5400000" flipV="1">
                <a:off x="6410625" y="3922585"/>
                <a:ext cx="0" cy="522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1" name="Groupe 140"/>
              <p:cNvGrpSpPr/>
              <p:nvPr/>
            </p:nvGrpSpPr>
            <p:grpSpPr>
              <a:xfrm rot="16200000">
                <a:off x="6699811" y="3913562"/>
                <a:ext cx="525125" cy="569945"/>
                <a:chOff x="4390435" y="2713388"/>
                <a:chExt cx="1211501" cy="2343905"/>
              </a:xfrm>
              <a:noFill/>
            </p:grpSpPr>
            <p:grpSp>
              <p:nvGrpSpPr>
                <p:cNvPr id="145" name="Groupe 144"/>
                <p:cNvGrpSpPr/>
                <p:nvPr/>
              </p:nvGrpSpPr>
              <p:grpSpPr>
                <a:xfrm>
                  <a:off x="4390435" y="2713388"/>
                  <a:ext cx="1211501" cy="2343905"/>
                  <a:chOff x="4390435" y="2713388"/>
                  <a:chExt cx="1211501" cy="2343905"/>
                </a:xfrm>
                <a:grpFill/>
              </p:grpSpPr>
              <p:sp>
                <p:nvSpPr>
                  <p:cNvPr id="148" name="Arc 147"/>
                  <p:cNvSpPr/>
                  <p:nvPr/>
                </p:nvSpPr>
                <p:spPr>
                  <a:xfrm>
                    <a:off x="4411980" y="2713388"/>
                    <a:ext cx="1189956" cy="1129064"/>
                  </a:xfrm>
                  <a:prstGeom prst="arc">
                    <a:avLst>
                      <a:gd name="adj1" fmla="val 16200000"/>
                      <a:gd name="adj2" fmla="val 5042461"/>
                    </a:avLst>
                  </a:prstGeom>
                  <a:grpFill/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49" name="Arc 148"/>
                  <p:cNvSpPr/>
                  <p:nvPr/>
                </p:nvSpPr>
                <p:spPr>
                  <a:xfrm>
                    <a:off x="4395723" y="3268440"/>
                    <a:ext cx="1189956" cy="1234993"/>
                  </a:xfrm>
                  <a:prstGeom prst="arc">
                    <a:avLst>
                      <a:gd name="adj1" fmla="val 16200000"/>
                      <a:gd name="adj2" fmla="val 5042461"/>
                    </a:avLst>
                  </a:prstGeom>
                  <a:grpFill/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50" name="Arc 149"/>
                  <p:cNvSpPr/>
                  <p:nvPr/>
                </p:nvSpPr>
                <p:spPr>
                  <a:xfrm>
                    <a:off x="4390435" y="3928229"/>
                    <a:ext cx="1189956" cy="1129064"/>
                  </a:xfrm>
                  <a:prstGeom prst="arc">
                    <a:avLst>
                      <a:gd name="adj1" fmla="val 16200000"/>
                      <a:gd name="adj2" fmla="val 5042461"/>
                    </a:avLst>
                  </a:prstGeom>
                  <a:grpFill/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46" name="Arc 145"/>
                <p:cNvSpPr/>
                <p:nvPr/>
              </p:nvSpPr>
              <p:spPr>
                <a:xfrm rot="10800000">
                  <a:off x="4623504" y="3269152"/>
                  <a:ext cx="765744" cy="575205"/>
                </a:xfrm>
                <a:prstGeom prst="arc">
                  <a:avLst>
                    <a:gd name="adj1" fmla="val 14850986"/>
                    <a:gd name="adj2" fmla="val 7109556"/>
                  </a:avLst>
                </a:prstGeom>
                <a:grp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7" name="Arc 146"/>
                <p:cNvSpPr/>
                <p:nvPr/>
              </p:nvSpPr>
              <p:spPr>
                <a:xfrm rot="10800000">
                  <a:off x="4624177" y="3928229"/>
                  <a:ext cx="765744" cy="575205"/>
                </a:xfrm>
                <a:prstGeom prst="arc">
                  <a:avLst>
                    <a:gd name="adj1" fmla="val 14850986"/>
                    <a:gd name="adj2" fmla="val 7109556"/>
                  </a:avLst>
                </a:prstGeom>
                <a:grp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42" name="ZoneTexte 141"/>
              <p:cNvSpPr txBox="1"/>
              <p:nvPr/>
            </p:nvSpPr>
            <p:spPr>
              <a:xfrm rot="16200000">
                <a:off x="6759001" y="4282536"/>
                <a:ext cx="3533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L</a:t>
                </a:r>
              </a:p>
            </p:txBody>
          </p:sp>
          <p:sp>
            <p:nvSpPr>
              <p:cNvPr id="143" name="ZoneTexte 142"/>
              <p:cNvSpPr txBox="1"/>
              <p:nvPr/>
            </p:nvSpPr>
            <p:spPr>
              <a:xfrm rot="16200000">
                <a:off x="6785821" y="3148038"/>
                <a:ext cx="3533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C</a:t>
                </a:r>
                <a:endParaRPr lang="fr-FR" dirty="0"/>
              </a:p>
            </p:txBody>
          </p:sp>
          <p:cxnSp>
            <p:nvCxnSpPr>
              <p:cNvPr id="144" name="Connecteur droit 143"/>
              <p:cNvCxnSpPr/>
              <p:nvPr/>
            </p:nvCxnSpPr>
            <p:spPr>
              <a:xfrm rot="16200000" flipV="1">
                <a:off x="6507663" y="3515879"/>
                <a:ext cx="246136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1" name="Connecteur droit 150"/>
            <p:cNvCxnSpPr/>
            <p:nvPr/>
          </p:nvCxnSpPr>
          <p:spPr>
            <a:xfrm rot="10800000" flipV="1">
              <a:off x="9177420" y="3720429"/>
              <a:ext cx="0" cy="30103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/>
            <p:nvPr/>
          </p:nvCxnSpPr>
          <p:spPr>
            <a:xfrm rot="10800000" flipV="1">
              <a:off x="9175515" y="2397065"/>
              <a:ext cx="0" cy="32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Rectangle 152"/>
            <p:cNvSpPr/>
            <p:nvPr/>
          </p:nvSpPr>
          <p:spPr>
            <a:xfrm rot="10800000">
              <a:off x="9111294" y="2736268"/>
              <a:ext cx="130593" cy="979081"/>
            </a:xfrm>
            <a:prstGeom prst="rect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4" name="ZoneTexte 84"/>
            <p:cNvSpPr txBox="1"/>
            <p:nvPr/>
          </p:nvSpPr>
          <p:spPr>
            <a:xfrm>
              <a:off x="8561392" y="2639138"/>
              <a:ext cx="613993" cy="7788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fr-FR" b="1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fr-FR" b="1" baseline="-25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fr-FR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endParaRPr lang="fr-FR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55" name="Connecteur droit 154"/>
            <p:cNvCxnSpPr/>
            <p:nvPr/>
          </p:nvCxnSpPr>
          <p:spPr>
            <a:xfrm rot="10800000" flipV="1">
              <a:off x="10954701" y="3712889"/>
              <a:ext cx="0" cy="30103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155"/>
            <p:cNvCxnSpPr/>
            <p:nvPr/>
          </p:nvCxnSpPr>
          <p:spPr>
            <a:xfrm rot="10800000" flipV="1">
              <a:off x="10960416" y="2420111"/>
              <a:ext cx="0" cy="30103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156"/>
            <p:cNvSpPr/>
            <p:nvPr/>
          </p:nvSpPr>
          <p:spPr>
            <a:xfrm rot="10800000">
              <a:off x="10888575" y="2728728"/>
              <a:ext cx="130593" cy="979081"/>
            </a:xfrm>
            <a:prstGeom prst="rect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8" name="ZoneTexte 84"/>
            <p:cNvSpPr txBox="1"/>
            <p:nvPr/>
          </p:nvSpPr>
          <p:spPr>
            <a:xfrm>
              <a:off x="10849647" y="3039182"/>
              <a:ext cx="613993" cy="41826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fr-FR" b="1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fr-FR" b="1" baseline="-25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fr-FR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endParaRPr lang="fr-FR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1" name="Ellipse 160"/>
            <p:cNvSpPr/>
            <p:nvPr/>
          </p:nvSpPr>
          <p:spPr>
            <a:xfrm>
              <a:off x="11452832" y="2934832"/>
              <a:ext cx="360000" cy="3600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Ellipse 161"/>
            <p:cNvSpPr/>
            <p:nvPr/>
          </p:nvSpPr>
          <p:spPr>
            <a:xfrm>
              <a:off x="11452832" y="3097189"/>
              <a:ext cx="360000" cy="3600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3" name="Connecteur droit 162"/>
            <p:cNvCxnSpPr/>
            <p:nvPr/>
          </p:nvCxnSpPr>
          <p:spPr>
            <a:xfrm rot="10800000" flipV="1">
              <a:off x="11644506" y="2402022"/>
              <a:ext cx="0" cy="54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rot="10800000" flipV="1">
              <a:off x="11641337" y="3454858"/>
              <a:ext cx="0" cy="540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/>
            <p:cNvCxnSpPr/>
            <p:nvPr/>
          </p:nvCxnSpPr>
          <p:spPr>
            <a:xfrm flipV="1">
              <a:off x="11648956" y="2964051"/>
              <a:ext cx="0" cy="43526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ZoneTexte 84"/>
          <p:cNvSpPr txBox="1"/>
          <p:nvPr/>
        </p:nvSpPr>
        <p:spPr>
          <a:xfrm>
            <a:off x="8431496" y="2572320"/>
            <a:ext cx="613993" cy="4182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FR" b="1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fr-FR" b="1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7" name="ZoneTexte 166"/>
          <p:cNvSpPr txBox="1"/>
          <p:nvPr/>
        </p:nvSpPr>
        <p:spPr>
          <a:xfrm>
            <a:off x="6512053" y="3520501"/>
            <a:ext cx="23693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400" b="1" dirty="0" smtClean="0">
                <a:solidFill>
                  <a:srgbClr val="7030A0"/>
                </a:solidFill>
              </a:rPr>
              <a:t>Equivalent circuit </a:t>
            </a:r>
            <a:r>
              <a:rPr lang="fr-FR" sz="1400" b="1" dirty="0" err="1" smtClean="0">
                <a:solidFill>
                  <a:srgbClr val="7030A0"/>
                </a:solidFill>
              </a:rPr>
              <a:t>seen</a:t>
            </a:r>
            <a:r>
              <a:rPr lang="fr-FR" sz="1400" b="1" dirty="0" smtClean="0">
                <a:solidFill>
                  <a:srgbClr val="7030A0"/>
                </a:solidFill>
              </a:rPr>
              <a:t> </a:t>
            </a:r>
          </a:p>
          <a:p>
            <a:pPr algn="l"/>
            <a:r>
              <a:rPr lang="fr-FR" sz="1400" b="1" dirty="0" smtClean="0">
                <a:solidFill>
                  <a:srgbClr val="7030A0"/>
                </a:solidFill>
              </a:rPr>
              <a:t>at the output </a:t>
            </a:r>
            <a:r>
              <a:rPr lang="fr-FR" sz="1400" b="1" dirty="0" err="1" smtClean="0">
                <a:solidFill>
                  <a:srgbClr val="7030A0"/>
                </a:solidFill>
              </a:rPr>
              <a:t>cavity</a:t>
            </a:r>
            <a:r>
              <a:rPr lang="fr-FR" sz="1400" b="1" dirty="0" smtClean="0">
                <a:solidFill>
                  <a:srgbClr val="7030A0"/>
                </a:solidFill>
              </a:rPr>
              <a:t> gap</a:t>
            </a:r>
          </a:p>
        </p:txBody>
      </p:sp>
      <p:cxnSp>
        <p:nvCxnSpPr>
          <p:cNvPr id="168" name="Connecteur droit 167"/>
          <p:cNvCxnSpPr/>
          <p:nvPr/>
        </p:nvCxnSpPr>
        <p:spPr>
          <a:xfrm>
            <a:off x="8883628" y="1574784"/>
            <a:ext cx="0" cy="634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cteur droit 168"/>
          <p:cNvCxnSpPr/>
          <p:nvPr/>
        </p:nvCxnSpPr>
        <p:spPr>
          <a:xfrm>
            <a:off x="8721977" y="1567164"/>
            <a:ext cx="0" cy="634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avec flèche 169"/>
          <p:cNvCxnSpPr/>
          <p:nvPr/>
        </p:nvCxnSpPr>
        <p:spPr>
          <a:xfrm>
            <a:off x="8561392" y="1981202"/>
            <a:ext cx="16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avec flèche 170"/>
          <p:cNvCxnSpPr/>
          <p:nvPr/>
        </p:nvCxnSpPr>
        <p:spPr>
          <a:xfrm flipH="1">
            <a:off x="8881432" y="1981202"/>
            <a:ext cx="16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avec flèche 171"/>
          <p:cNvCxnSpPr/>
          <p:nvPr/>
        </p:nvCxnSpPr>
        <p:spPr>
          <a:xfrm>
            <a:off x="8625242" y="911220"/>
            <a:ext cx="16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avec flèche 172"/>
          <p:cNvCxnSpPr/>
          <p:nvPr/>
        </p:nvCxnSpPr>
        <p:spPr>
          <a:xfrm flipH="1">
            <a:off x="8825267" y="909315"/>
            <a:ext cx="16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ZoneTexte 173"/>
          <p:cNvSpPr txBox="1"/>
          <p:nvPr/>
        </p:nvSpPr>
        <p:spPr>
          <a:xfrm>
            <a:off x="9075345" y="1909689"/>
            <a:ext cx="43257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 b="1" dirty="0" smtClean="0"/>
              <a:t>A=2a</a:t>
            </a:r>
          </a:p>
        </p:txBody>
      </p:sp>
      <p:sp>
        <p:nvSpPr>
          <p:cNvPr id="175" name="ZoneTexte 174"/>
          <p:cNvSpPr txBox="1"/>
          <p:nvPr/>
        </p:nvSpPr>
        <p:spPr>
          <a:xfrm>
            <a:off x="8464536" y="726096"/>
            <a:ext cx="58290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 b="1" dirty="0" smtClean="0"/>
              <a:t>B=2b</a:t>
            </a:r>
          </a:p>
        </p:txBody>
      </p:sp>
      <p:cxnSp>
        <p:nvCxnSpPr>
          <p:cNvPr id="176" name="Connecteur droit 175"/>
          <p:cNvCxnSpPr/>
          <p:nvPr/>
        </p:nvCxnSpPr>
        <p:spPr>
          <a:xfrm flipH="1">
            <a:off x="8176767" y="1432610"/>
            <a:ext cx="550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eur droit 176"/>
          <p:cNvCxnSpPr/>
          <p:nvPr/>
        </p:nvCxnSpPr>
        <p:spPr>
          <a:xfrm flipH="1">
            <a:off x="8181136" y="1562582"/>
            <a:ext cx="550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avec flèche 177"/>
          <p:cNvCxnSpPr/>
          <p:nvPr/>
        </p:nvCxnSpPr>
        <p:spPr>
          <a:xfrm rot="5400000">
            <a:off x="8137561" y="1344626"/>
            <a:ext cx="16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avec flèche 178"/>
          <p:cNvCxnSpPr/>
          <p:nvPr/>
        </p:nvCxnSpPr>
        <p:spPr>
          <a:xfrm rot="5400000" flipH="1">
            <a:off x="8139467" y="1645587"/>
            <a:ext cx="1660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ZoneTexte 179"/>
          <p:cNvSpPr txBox="1"/>
          <p:nvPr/>
        </p:nvSpPr>
        <p:spPr>
          <a:xfrm>
            <a:off x="8181805" y="1104078"/>
            <a:ext cx="28273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 b="1" dirty="0" smtClean="0"/>
              <a:t>g</a:t>
            </a:r>
          </a:p>
        </p:txBody>
      </p:sp>
      <p:cxnSp>
        <p:nvCxnSpPr>
          <p:cNvPr id="181" name="Connecteur droit avec flèche 180"/>
          <p:cNvCxnSpPr/>
          <p:nvPr/>
        </p:nvCxnSpPr>
        <p:spPr>
          <a:xfrm flipV="1">
            <a:off x="7109527" y="1825173"/>
            <a:ext cx="413967" cy="638563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avec flèche 181"/>
          <p:cNvCxnSpPr/>
          <p:nvPr/>
        </p:nvCxnSpPr>
        <p:spPr>
          <a:xfrm flipV="1">
            <a:off x="7521055" y="1321374"/>
            <a:ext cx="1078986" cy="1296237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eur droit 183"/>
          <p:cNvCxnSpPr/>
          <p:nvPr/>
        </p:nvCxnSpPr>
        <p:spPr>
          <a:xfrm>
            <a:off x="8804329" y="1886328"/>
            <a:ext cx="1" cy="762868"/>
          </a:xfrm>
          <a:prstGeom prst="line">
            <a:avLst/>
          </a:prstGeom>
          <a:ln w="539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ZoneTexte 184"/>
          <p:cNvSpPr txBox="1"/>
          <p:nvPr/>
        </p:nvSpPr>
        <p:spPr>
          <a:xfrm>
            <a:off x="1624652" y="1206818"/>
            <a:ext cx="23693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b="1" dirty="0" smtClean="0">
                <a:solidFill>
                  <a:srgbClr val="7030A0"/>
                </a:solidFill>
              </a:rPr>
              <a:t>Equivalent circuit </a:t>
            </a:r>
            <a:r>
              <a:rPr lang="fr-FR" sz="1200" b="1" dirty="0" err="1" smtClean="0">
                <a:solidFill>
                  <a:srgbClr val="7030A0"/>
                </a:solidFill>
              </a:rPr>
              <a:t>seen</a:t>
            </a:r>
            <a:r>
              <a:rPr lang="fr-FR" sz="1200" b="1" dirty="0" smtClean="0">
                <a:solidFill>
                  <a:srgbClr val="7030A0"/>
                </a:solidFill>
              </a:rPr>
              <a:t> </a:t>
            </a:r>
          </a:p>
          <a:p>
            <a:pPr algn="l"/>
            <a:r>
              <a:rPr lang="fr-FR" sz="1200" b="1" dirty="0" smtClean="0">
                <a:solidFill>
                  <a:srgbClr val="7030A0"/>
                </a:solidFill>
              </a:rPr>
              <a:t>at the Cathode </a:t>
            </a:r>
            <a:r>
              <a:rPr lang="fr-FR" sz="1200" b="1" dirty="0" err="1" smtClean="0">
                <a:solidFill>
                  <a:srgbClr val="7030A0"/>
                </a:solidFill>
              </a:rPr>
              <a:t>Grid</a:t>
            </a:r>
            <a:r>
              <a:rPr lang="fr-FR" sz="1200" b="1" dirty="0" smtClean="0">
                <a:solidFill>
                  <a:srgbClr val="7030A0"/>
                </a:solidFill>
              </a:rPr>
              <a:t> interface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4398" y="2295348"/>
            <a:ext cx="3067050" cy="1609725"/>
          </a:xfrm>
          <a:prstGeom prst="rect">
            <a:avLst/>
          </a:prstGeom>
        </p:spPr>
      </p:pic>
      <p:pic>
        <p:nvPicPr>
          <p:cNvPr id="99" name="Video4_Particules_110V_36KV.avi">
            <a:extLst>
              <a:ext uri="{FF2B5EF4-FFF2-40B4-BE49-F238E27FC236}">
                <a16:creationId xmlns:a16="http://schemas.microsoft.com/office/drawing/2014/main" id="{00000000-0008-0000-0400-000035000000}"/>
              </a:ext>
            </a:extLst>
          </p:cNvPr>
          <p:cNvPicPr>
            <a:picLocks noRot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553" y="4206476"/>
            <a:ext cx="4445829" cy="186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75411" y="1662859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HFSS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4121557" y="3661271"/>
            <a:ext cx="638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ADS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9621756" y="24392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CST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6280728" y="4654122"/>
            <a:ext cx="1291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7030A0"/>
                </a:solidFill>
              </a:rPr>
              <a:t>CANON-IOT</a:t>
            </a:r>
          </a:p>
          <a:p>
            <a:pPr algn="ctr"/>
            <a:r>
              <a:rPr lang="fr-FR" sz="1400" b="1" dirty="0" smtClean="0">
                <a:solidFill>
                  <a:srgbClr val="7030A0"/>
                </a:solidFill>
              </a:rPr>
              <a:t>(Thales)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744037" y="1245161"/>
            <a:ext cx="3786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dirty="0"/>
              <a:t>S</a:t>
            </a:r>
            <a:r>
              <a:rPr lang="fr-FR" sz="1600" dirty="0" smtClean="0"/>
              <a:t>11</a:t>
            </a:r>
            <a:endParaRPr lang="fr-FR" sz="1600" dirty="0" smtClean="0"/>
          </a:p>
        </p:txBody>
      </p:sp>
      <p:sp>
        <p:nvSpPr>
          <p:cNvPr id="115" name="ZoneTexte 114"/>
          <p:cNvSpPr txBox="1"/>
          <p:nvPr/>
        </p:nvSpPr>
        <p:spPr>
          <a:xfrm>
            <a:off x="1023655" y="4565145"/>
            <a:ext cx="3786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dirty="0"/>
              <a:t>S</a:t>
            </a:r>
            <a:r>
              <a:rPr lang="fr-FR" sz="1600" dirty="0" smtClean="0"/>
              <a:t>11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362449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87999" y="92149"/>
            <a:ext cx="11502359" cy="369332"/>
          </a:xfrm>
        </p:spPr>
        <p:txBody>
          <a:bodyPr/>
          <a:lstStyle/>
          <a:p>
            <a:r>
              <a:rPr lang="fr-FR" dirty="0" err="1" smtClean="0"/>
              <a:t>Comparison</a:t>
            </a:r>
            <a:r>
              <a:rPr lang="fr-FR" dirty="0" smtClean="0"/>
              <a:t> of the </a:t>
            </a:r>
            <a:r>
              <a:rPr lang="fr-FR" dirty="0" err="1" smtClean="0"/>
              <a:t>analytical</a:t>
            </a:r>
            <a:r>
              <a:rPr lang="fr-FR" dirty="0" smtClean="0"/>
              <a:t> model versus simulations and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5D357F8-BD33-9216-1676-8FB7E7B0EC95}"/>
              </a:ext>
            </a:extLst>
          </p:cNvPr>
          <p:cNvSpPr txBox="1">
            <a:spLocks/>
          </p:cNvSpPr>
          <p:nvPr/>
        </p:nvSpPr>
        <p:spPr>
          <a:xfrm>
            <a:off x="443344" y="552265"/>
            <a:ext cx="11748655" cy="1272148"/>
          </a:xfrm>
          <a:prstGeom prst="rect">
            <a:avLst/>
          </a:prstGeom>
        </p:spPr>
        <p:txBody>
          <a:bodyPr/>
          <a:lstStyle>
            <a:lvl1pPr marL="216000" indent="-216000" algn="l" defTabSz="914400" rtl="0" eaLnBrk="1" latinLnBrk="0" hangingPunct="1">
              <a:lnSpc>
                <a:spcPct val="114000"/>
              </a:lnSpc>
              <a:spcBef>
                <a:spcPts val="1600"/>
              </a:spcBef>
              <a:buClrTx/>
              <a:buFontTx/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3"/>
              </a:buClr>
              <a:buFont typeface="Wingdings 3" panose="05040102010807070707" pitchFamily="18" charset="2"/>
              <a:buChar char="ê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 typeface="Century Gothic" panose="020B0502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›"/>
              <a:defRPr sz="11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936000" indent="-108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Font typeface="Wingdings 3" panose="05040102010807070707" pitchFamily="18" charset="2"/>
              <a:buChar char=""/>
              <a:defRPr sz="1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Comparison of the output power levels : </a:t>
            </a:r>
            <a:endParaRPr lang="en-US" dirty="0"/>
          </a:p>
          <a:p>
            <a:pPr lvl="1">
              <a:buClr>
                <a:srgbClr val="00AB8E"/>
              </a:buClr>
            </a:pPr>
            <a:r>
              <a:rPr lang="en-US" sz="1600" b="1" dirty="0" smtClean="0">
                <a:solidFill>
                  <a:srgbClr val="242A75"/>
                </a:solidFill>
              </a:rPr>
              <a:t>Good </a:t>
            </a:r>
            <a:r>
              <a:rPr lang="en-US" sz="1600" b="1" dirty="0" smtClean="0">
                <a:solidFill>
                  <a:srgbClr val="242A75"/>
                </a:solidFill>
              </a:rPr>
              <a:t>agreement </a:t>
            </a:r>
            <a:r>
              <a:rPr lang="en-US" sz="1600" b="1" dirty="0" smtClean="0">
                <a:solidFill>
                  <a:srgbClr val="242A75"/>
                </a:solidFill>
              </a:rPr>
              <a:t>up to 75kW</a:t>
            </a:r>
          </a:p>
          <a:p>
            <a:pPr lvl="1">
              <a:buClr>
                <a:srgbClr val="00AB8E"/>
              </a:buClr>
            </a:pPr>
            <a:r>
              <a:rPr lang="en-US" sz="1600" b="1" dirty="0" smtClean="0">
                <a:solidFill>
                  <a:srgbClr val="242A75"/>
                </a:solidFill>
              </a:rPr>
              <a:t>Space charge </a:t>
            </a:r>
            <a:r>
              <a:rPr lang="en-US" sz="1600" b="1" dirty="0">
                <a:solidFill>
                  <a:srgbClr val="242A75"/>
                </a:solidFill>
              </a:rPr>
              <a:t>(not considered by the analytical model)</a:t>
            </a:r>
            <a:r>
              <a:rPr lang="en-US" sz="1600" b="1" dirty="0" smtClean="0">
                <a:solidFill>
                  <a:srgbClr val="242A75"/>
                </a:solidFill>
              </a:rPr>
              <a:t> limits the Beam-cavity interaction efficiency beyond </a:t>
            </a:r>
            <a:r>
              <a:rPr lang="en-US" sz="1600" b="1" dirty="0">
                <a:solidFill>
                  <a:srgbClr val="242A75"/>
                </a:solidFill>
              </a:rPr>
              <a:t>75kW </a:t>
            </a:r>
          </a:p>
          <a:p>
            <a:pPr marL="0" indent="0">
              <a:buFontTx/>
              <a:buNone/>
            </a:pP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134887" y="2164408"/>
            <a:ext cx="3955472" cy="268191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6412" y="4001635"/>
            <a:ext cx="3842648" cy="2075077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145713" y="3960880"/>
            <a:ext cx="3920160" cy="211583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6412" y="1824413"/>
            <a:ext cx="3851580" cy="2078817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145713" y="1825442"/>
            <a:ext cx="3920160" cy="2077788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8224752" y="5018796"/>
            <a:ext cx="393953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400" b="1" dirty="0" err="1" smtClean="0">
                <a:solidFill>
                  <a:srgbClr val="7030A0"/>
                </a:solidFill>
              </a:rPr>
              <a:t>Measured</a:t>
            </a:r>
            <a:r>
              <a:rPr lang="fr-FR" sz="1400" b="1" dirty="0" smtClean="0">
                <a:solidFill>
                  <a:srgbClr val="7030A0"/>
                </a:solidFill>
              </a:rPr>
              <a:t> and </a:t>
            </a:r>
            <a:r>
              <a:rPr lang="fr-FR" sz="1400" b="1" dirty="0" err="1" smtClean="0">
                <a:solidFill>
                  <a:srgbClr val="7030A0"/>
                </a:solidFill>
              </a:rPr>
              <a:t>calculated</a:t>
            </a:r>
            <a:r>
              <a:rPr lang="fr-FR" sz="1400" b="1" dirty="0" smtClean="0">
                <a:solidFill>
                  <a:srgbClr val="7030A0"/>
                </a:solidFill>
              </a:rPr>
              <a:t> (</a:t>
            </a:r>
            <a:r>
              <a:rPr lang="fr-FR" sz="1400" b="1" dirty="0" err="1" smtClean="0">
                <a:solidFill>
                  <a:srgbClr val="7030A0"/>
                </a:solidFill>
              </a:rPr>
              <a:t>analytical</a:t>
            </a:r>
            <a:r>
              <a:rPr lang="fr-FR" sz="1400" b="1" dirty="0" smtClean="0">
                <a:solidFill>
                  <a:srgbClr val="7030A0"/>
                </a:solidFill>
              </a:rPr>
              <a:t> model) output power </a:t>
            </a:r>
            <a:r>
              <a:rPr lang="fr-FR" sz="1400" b="1" dirty="0" err="1" smtClean="0">
                <a:solidFill>
                  <a:srgbClr val="7030A0"/>
                </a:solidFill>
              </a:rPr>
              <a:t>level</a:t>
            </a:r>
            <a:r>
              <a:rPr lang="fr-FR" sz="1400" b="1" dirty="0" smtClean="0">
                <a:solidFill>
                  <a:srgbClr val="7030A0"/>
                </a:solidFill>
              </a:rPr>
              <a:t> and RF </a:t>
            </a:r>
            <a:r>
              <a:rPr lang="fr-FR" sz="1400" b="1" dirty="0" err="1" smtClean="0">
                <a:solidFill>
                  <a:srgbClr val="7030A0"/>
                </a:solidFill>
              </a:rPr>
              <a:t>efficiency</a:t>
            </a:r>
            <a:r>
              <a:rPr lang="fr-FR" sz="1400" b="1" dirty="0" smtClean="0">
                <a:solidFill>
                  <a:srgbClr val="7030A0"/>
                </a:solidFill>
              </a:rPr>
              <a:t> for a TH795 IOT in CW operating mode @ 500MHz </a:t>
            </a:r>
          </a:p>
        </p:txBody>
      </p:sp>
    </p:spTree>
    <p:extLst>
      <p:ext uri="{BB962C8B-B14F-4D97-AF65-F5344CB8AC3E}">
        <p14:creationId xmlns:p14="http://schemas.microsoft.com/office/powerpoint/2010/main" val="27567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79D8C3-A8BC-62A8-B703-E3D35967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83" y="2016844"/>
            <a:ext cx="6577051" cy="1846659"/>
          </a:xfrm>
        </p:spPr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4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High Power </a:t>
            </a:r>
            <a:r>
              <a:rPr lang="fr-FR" dirty="0" err="1" smtClean="0"/>
              <a:t>Multibeam</a:t>
            </a:r>
            <a:r>
              <a:rPr lang="fr-FR" dirty="0" smtClean="0"/>
              <a:t> IOT</a:t>
            </a:r>
            <a:r>
              <a:rPr lang="fr-FR" dirty="0"/>
              <a:t/>
            </a:r>
            <a:br>
              <a:rPr lang="fr-FR" dirty="0"/>
            </a:b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E112EC-59DD-D99F-1B6B-63C39D6374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97880" y="0"/>
            <a:ext cx="6294120" cy="6102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265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76" y="126157"/>
            <a:ext cx="11566384" cy="369332"/>
          </a:xfrm>
        </p:spPr>
        <p:txBody>
          <a:bodyPr/>
          <a:lstStyle/>
          <a:p>
            <a:pPr algn="ctr"/>
            <a:r>
              <a:rPr lang="fr-FR" dirty="0" smtClean="0"/>
              <a:t>Multi </a:t>
            </a:r>
            <a:r>
              <a:rPr lang="fr-FR" dirty="0" err="1" smtClean="0"/>
              <a:t>Beam</a:t>
            </a:r>
            <a:r>
              <a:rPr lang="fr-FR" dirty="0"/>
              <a:t> </a:t>
            </a:r>
            <a:r>
              <a:rPr lang="fr-FR" dirty="0" smtClean="0"/>
              <a:t>IOT for high power </a:t>
            </a:r>
            <a:r>
              <a:rPr lang="fr-FR" dirty="0" err="1" smtClean="0"/>
              <a:t>requirement</a:t>
            </a:r>
            <a:r>
              <a:rPr lang="fr-FR" dirty="0" smtClean="0"/>
              <a:t> : </a:t>
            </a:r>
            <a:r>
              <a:rPr lang="fr-FR" dirty="0" err="1" smtClean="0"/>
              <a:t>principle</a:t>
            </a:r>
            <a:r>
              <a:rPr lang="fr-FR" dirty="0" smtClean="0"/>
              <a:t> and motivation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73385" y="683492"/>
            <a:ext cx="11486106" cy="3527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6000" indent="-216000">
              <a:lnSpc>
                <a:spcPct val="114000"/>
              </a:lnSpc>
              <a:spcBef>
                <a:spcPts val="1600"/>
              </a:spcBef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</a:pPr>
            <a:r>
              <a:rPr lang="en-US" sz="1600" dirty="0">
                <a:solidFill>
                  <a:srgbClr val="002060"/>
                </a:solidFill>
              </a:rPr>
              <a:t>T</a:t>
            </a:r>
            <a:r>
              <a:rPr lang="en-US" sz="1600" dirty="0" smtClean="0">
                <a:solidFill>
                  <a:srgbClr val="002060"/>
                </a:solidFill>
              </a:rPr>
              <a:t>he </a:t>
            </a:r>
            <a:r>
              <a:rPr lang="en-US" sz="1600" dirty="0">
                <a:solidFill>
                  <a:srgbClr val="002060"/>
                </a:solidFill>
              </a:rPr>
              <a:t>maximum power of </a:t>
            </a:r>
            <a:r>
              <a:rPr lang="en-US" sz="1600" dirty="0" smtClean="0">
                <a:solidFill>
                  <a:srgbClr val="002060"/>
                </a:solidFill>
              </a:rPr>
              <a:t>a single-beam IOT </a:t>
            </a:r>
            <a:r>
              <a:rPr lang="en-US" sz="1600" dirty="0">
                <a:solidFill>
                  <a:srgbClr val="002060"/>
                </a:solidFill>
              </a:rPr>
              <a:t>is limited at </a:t>
            </a:r>
            <a:r>
              <a:rPr lang="en-US" sz="1600" dirty="0" smtClean="0">
                <a:solidFill>
                  <a:srgbClr val="002060"/>
                </a:solidFill>
              </a:rPr>
              <a:t>150kW </a:t>
            </a:r>
            <a:r>
              <a:rPr lang="en-US" sz="1600" dirty="0">
                <a:solidFill>
                  <a:srgbClr val="002060"/>
                </a:solidFill>
              </a:rPr>
              <a:t>over long pulse when </a:t>
            </a:r>
            <a:r>
              <a:rPr lang="en-US" sz="1600" dirty="0" smtClean="0">
                <a:solidFill>
                  <a:srgbClr val="002060"/>
                </a:solidFill>
              </a:rPr>
              <a:t>operating </a:t>
            </a:r>
            <a:r>
              <a:rPr lang="en-US" sz="1600" dirty="0">
                <a:solidFill>
                  <a:srgbClr val="002060"/>
                </a:solidFill>
              </a:rPr>
              <a:t>below 50 </a:t>
            </a:r>
            <a:r>
              <a:rPr lang="en-US" sz="1600" dirty="0" err="1" smtClean="0">
                <a:solidFill>
                  <a:srgbClr val="002060"/>
                </a:solidFill>
              </a:rPr>
              <a:t>Kv</a:t>
            </a:r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	* </a:t>
            </a:r>
            <a:r>
              <a:rPr lang="en-US" sz="1600" dirty="0" smtClean="0"/>
              <a:t>RF </a:t>
            </a:r>
            <a:r>
              <a:rPr lang="en-US" sz="1600" dirty="0"/>
              <a:t>voltage developed between cathode and grid is limited by the </a:t>
            </a:r>
            <a:r>
              <a:rPr lang="en-US" sz="1600" dirty="0" smtClean="0"/>
              <a:t>cathode-grid spacing </a:t>
            </a:r>
          </a:p>
          <a:p>
            <a:r>
              <a:rPr lang="en-US" sz="1600" dirty="0" smtClean="0"/>
              <a:t>	* Cathode </a:t>
            </a:r>
            <a:r>
              <a:rPr lang="en-US" sz="1600" dirty="0"/>
              <a:t>voltage is limited by the insulating capability of the by pass capacitors</a:t>
            </a:r>
            <a:endParaRPr lang="fr-FR" sz="1600" dirty="0">
              <a:solidFill>
                <a:srgbClr val="002060"/>
              </a:solidFill>
            </a:endParaRPr>
          </a:p>
          <a:p>
            <a:pPr marL="216000" indent="-216000">
              <a:lnSpc>
                <a:spcPct val="114000"/>
              </a:lnSpc>
              <a:spcBef>
                <a:spcPts val="1600"/>
              </a:spcBef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</a:pPr>
            <a:r>
              <a:rPr lang="fr-FR" sz="1600" dirty="0" smtClean="0">
                <a:solidFill>
                  <a:srgbClr val="002060"/>
                </a:solidFill>
              </a:rPr>
              <a:t>A </a:t>
            </a:r>
            <a:r>
              <a:rPr lang="fr-FR" sz="1600" dirty="0">
                <a:solidFill>
                  <a:srgbClr val="002060"/>
                </a:solidFill>
              </a:rPr>
              <a:t>High </a:t>
            </a:r>
            <a:r>
              <a:rPr lang="fr-FR" sz="1600" dirty="0" smtClean="0">
                <a:solidFill>
                  <a:srgbClr val="002060"/>
                </a:solidFill>
              </a:rPr>
              <a:t>output power </a:t>
            </a:r>
            <a:r>
              <a:rPr lang="fr-FR" sz="1600" dirty="0" err="1">
                <a:solidFill>
                  <a:srgbClr val="002060"/>
                </a:solidFill>
              </a:rPr>
              <a:t>requires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either</a:t>
            </a:r>
            <a:r>
              <a:rPr lang="fr-FR" sz="1600" dirty="0">
                <a:solidFill>
                  <a:srgbClr val="002060"/>
                </a:solidFill>
              </a:rPr>
              <a:t> a high Anode-Cathode voltage or a high </a:t>
            </a:r>
            <a:r>
              <a:rPr lang="fr-FR" sz="1600" dirty="0" err="1">
                <a:solidFill>
                  <a:srgbClr val="002060"/>
                </a:solidFill>
              </a:rPr>
              <a:t>beam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current</a:t>
            </a:r>
            <a:r>
              <a:rPr lang="fr-FR" sz="1600" dirty="0" smtClean="0">
                <a:solidFill>
                  <a:srgbClr val="002060"/>
                </a:solidFill>
              </a:rPr>
              <a:t>…or </a:t>
            </a:r>
            <a:r>
              <a:rPr lang="fr-FR" sz="1600" dirty="0" err="1" smtClean="0">
                <a:solidFill>
                  <a:srgbClr val="002060"/>
                </a:solidFill>
              </a:rPr>
              <a:t>both</a:t>
            </a:r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b="1" dirty="0" smtClean="0">
              <a:solidFill>
                <a:srgbClr val="7030A0"/>
              </a:solidFill>
            </a:endParaRPr>
          </a:p>
          <a:p>
            <a:r>
              <a:rPr lang="fr-FR" sz="1600" b="1" dirty="0">
                <a:solidFill>
                  <a:srgbClr val="7030A0"/>
                </a:solidFill>
              </a:rPr>
              <a:t>	</a:t>
            </a:r>
            <a:r>
              <a:rPr lang="fr-FR" sz="1600" b="1" dirty="0" smtClean="0">
                <a:solidFill>
                  <a:srgbClr val="7030A0"/>
                </a:solidFill>
              </a:rPr>
              <a:t>			P</a:t>
            </a:r>
            <a:r>
              <a:rPr lang="fr-FR" sz="1600" b="1" baseline="-25000" dirty="0" smtClean="0">
                <a:solidFill>
                  <a:srgbClr val="7030A0"/>
                </a:solidFill>
              </a:rPr>
              <a:t>out</a:t>
            </a:r>
            <a:r>
              <a:rPr lang="fr-FR" sz="1600" b="1" dirty="0" smtClean="0">
                <a:solidFill>
                  <a:srgbClr val="7030A0"/>
                </a:solidFill>
              </a:rPr>
              <a:t> </a:t>
            </a:r>
            <a:r>
              <a:rPr lang="fr-FR" sz="1600" b="1" dirty="0">
                <a:solidFill>
                  <a:srgbClr val="7030A0"/>
                </a:solidFill>
              </a:rPr>
              <a:t>= </a:t>
            </a:r>
            <a:r>
              <a:rPr lang="fr-FR" sz="1600" b="1" dirty="0" err="1">
                <a:solidFill>
                  <a:srgbClr val="7030A0"/>
                </a:solidFill>
              </a:rPr>
              <a:t>I</a:t>
            </a:r>
            <a:r>
              <a:rPr lang="fr-FR" sz="1600" b="1" baseline="-25000" dirty="0" err="1">
                <a:solidFill>
                  <a:srgbClr val="7030A0"/>
                </a:solidFill>
              </a:rPr>
              <a:t>beam</a:t>
            </a:r>
            <a:r>
              <a:rPr lang="fr-FR" sz="1600" b="1" dirty="0">
                <a:solidFill>
                  <a:srgbClr val="7030A0"/>
                </a:solidFill>
              </a:rPr>
              <a:t> x </a:t>
            </a:r>
            <a:r>
              <a:rPr lang="fr-FR" sz="1600" b="1" dirty="0" err="1">
                <a:solidFill>
                  <a:srgbClr val="7030A0"/>
                </a:solidFill>
              </a:rPr>
              <a:t>V</a:t>
            </a:r>
            <a:r>
              <a:rPr lang="fr-FR" sz="1600" b="1" baseline="-25000" dirty="0" err="1">
                <a:solidFill>
                  <a:srgbClr val="7030A0"/>
                </a:solidFill>
              </a:rPr>
              <a:t>ka</a:t>
            </a:r>
            <a:r>
              <a:rPr lang="fr-FR" sz="1600" b="1" dirty="0">
                <a:solidFill>
                  <a:srgbClr val="7030A0"/>
                </a:solidFill>
              </a:rPr>
              <a:t> x </a:t>
            </a:r>
            <a:r>
              <a:rPr lang="fr-FR" sz="1600" b="1" dirty="0" err="1">
                <a:solidFill>
                  <a:srgbClr val="7030A0"/>
                </a:solidFill>
              </a:rPr>
              <a:t>Efficiency</a:t>
            </a:r>
            <a:r>
              <a:rPr lang="fr-FR" sz="1600" b="1" dirty="0">
                <a:solidFill>
                  <a:srgbClr val="7030A0"/>
                </a:solidFill>
              </a:rPr>
              <a:t> </a:t>
            </a:r>
            <a:endParaRPr lang="fr-FR" sz="1600" dirty="0" smtClean="0"/>
          </a:p>
          <a:p>
            <a:pPr marL="216000" lvl="0" indent="-216000">
              <a:lnSpc>
                <a:spcPct val="114000"/>
              </a:lnSpc>
              <a:spcBef>
                <a:spcPts val="1600"/>
              </a:spcBef>
              <a:buBlip>
                <a:blip r:embed="rId2">
                  <a:extLst>
                    <a:ext uri="{96DAC541-7B7A-43D3-8B79-37D633B846F1}">
                      <asvg:svgBlip xmlns:asvg="http://schemas.microsoft.com/office/drawing/2016/SVG/main" xmlns="" xmlns:lc="http://schemas.openxmlformats.org/drawingml/2006/lockedCanvas" r:embed="rId24"/>
                    </a:ext>
                  </a:extLst>
                </a:blip>
              </a:buBlip>
            </a:pPr>
            <a:r>
              <a:rPr lang="fr-FR" sz="1600" b="1" dirty="0">
                <a:solidFill>
                  <a:srgbClr val="002060"/>
                </a:solidFill>
              </a:rPr>
              <a:t>High </a:t>
            </a:r>
            <a:r>
              <a:rPr lang="fr-FR" sz="1600" b="1" dirty="0" err="1">
                <a:solidFill>
                  <a:srgbClr val="002060"/>
                </a:solidFill>
              </a:rPr>
              <a:t>Anode_Cathode</a:t>
            </a:r>
            <a:r>
              <a:rPr lang="fr-FR" sz="1600" b="1" dirty="0">
                <a:solidFill>
                  <a:srgbClr val="002060"/>
                </a:solidFill>
              </a:rPr>
              <a:t> voltage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constraints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of 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RF voltage &amp; DC 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bloc 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isolation</a:t>
            </a:r>
            <a:endParaRPr lang="fr-FR" sz="16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16000" lvl="0" indent="-216000">
              <a:lnSpc>
                <a:spcPct val="114000"/>
              </a:lnSpc>
              <a:spcBef>
                <a:spcPts val="1600"/>
              </a:spcBef>
              <a:buBlip>
                <a:blip r:embed="rId2">
                  <a:extLst>
                    <a:ext uri="{96DAC541-7B7A-43D3-8B79-37D633B846F1}">
                      <asvg:svgBlip xmlns:asvg="http://schemas.microsoft.com/office/drawing/2016/SVG/main" xmlns="" xmlns:lc="http://schemas.openxmlformats.org/drawingml/2006/lockedCanvas" r:embed="rId24"/>
                    </a:ext>
                  </a:extLst>
                </a:blip>
              </a:buBlip>
            </a:pP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High </a:t>
            </a:r>
            <a:r>
              <a:rPr lang="fr-FR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beam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>
                <a:solidFill>
                  <a:srgbClr val="002060"/>
                </a:solidFill>
                <a:sym typeface="Wingdings" panose="05000000000000000000" pitchFamily="2" charset="2"/>
              </a:rPr>
              <a:t>current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  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Cathode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emission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limitation, </a:t>
            </a: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Lifetime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, and </a:t>
            </a: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low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beam-cavity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interaction </a:t>
            </a: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efficiency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due to the </a:t>
            </a: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space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charge limitation for high </a:t>
            </a: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perveance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beam</a:t>
            </a:r>
            <a:endParaRPr lang="fr-FR" sz="1600" dirty="0" smtClean="0"/>
          </a:p>
          <a:p>
            <a:pPr algn="l"/>
            <a:endParaRPr lang="fr-FR" sz="1600" dirty="0"/>
          </a:p>
          <a:p>
            <a:pPr algn="l"/>
            <a:endParaRPr lang="fr-FR" sz="1600" dirty="0"/>
          </a:p>
        </p:txBody>
      </p:sp>
      <p:sp>
        <p:nvSpPr>
          <p:cNvPr id="3" name="Rectangle 2"/>
          <p:cNvSpPr/>
          <p:nvPr/>
        </p:nvSpPr>
        <p:spPr>
          <a:xfrm>
            <a:off x="179422" y="3872812"/>
            <a:ext cx="1201257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/>
              <a:t>Two</a:t>
            </a:r>
            <a:r>
              <a:rPr lang="fr-FR" sz="2000" b="1" dirty="0"/>
              <a:t> solutions to </a:t>
            </a:r>
            <a:r>
              <a:rPr lang="fr-FR" sz="2000" b="1" dirty="0" err="1"/>
              <a:t>get</a:t>
            </a:r>
            <a:r>
              <a:rPr lang="fr-FR" sz="2000" b="1" dirty="0"/>
              <a:t> a high power (MW) at </a:t>
            </a:r>
            <a:r>
              <a:rPr lang="fr-FR" sz="2000" b="1" dirty="0" err="1"/>
              <a:t>low</a:t>
            </a:r>
            <a:r>
              <a:rPr lang="fr-FR" sz="2000" b="1" dirty="0"/>
              <a:t> (V</a:t>
            </a:r>
            <a:r>
              <a:rPr lang="fr-FR" sz="2000" b="1" baseline="-25000" dirty="0"/>
              <a:t>AK</a:t>
            </a:r>
            <a:r>
              <a:rPr lang="fr-FR" sz="2000" b="1" dirty="0"/>
              <a:t> , </a:t>
            </a:r>
            <a:r>
              <a:rPr lang="fr-FR" sz="2000" b="1" dirty="0" err="1"/>
              <a:t>I</a:t>
            </a:r>
            <a:r>
              <a:rPr lang="fr-FR" sz="2000" b="1" baseline="-25000" dirty="0" err="1"/>
              <a:t>beam</a:t>
            </a:r>
            <a:r>
              <a:rPr lang="fr-FR" sz="2000" b="1" dirty="0" smtClean="0"/>
              <a:t>) : </a:t>
            </a:r>
            <a:endParaRPr lang="fr-FR" sz="2000" b="1" dirty="0"/>
          </a:p>
          <a:p>
            <a:endParaRPr lang="fr-FR" b="1" dirty="0"/>
          </a:p>
          <a:p>
            <a:r>
              <a:rPr lang="fr-FR" b="1" dirty="0"/>
              <a:t> 1) </a:t>
            </a:r>
            <a:r>
              <a:rPr lang="fr-FR" sz="1600" b="1" dirty="0" err="1" smtClean="0">
                <a:solidFill>
                  <a:srgbClr val="002060"/>
                </a:solidFill>
              </a:rPr>
              <a:t>Combining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outputs of </a:t>
            </a:r>
            <a:r>
              <a:rPr lang="fr-FR" sz="1600" b="1" dirty="0" err="1">
                <a:solidFill>
                  <a:srgbClr val="002060"/>
                </a:solidFill>
              </a:rPr>
              <a:t>several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IOTs</a:t>
            </a:r>
            <a:r>
              <a:rPr lang="fr-FR" sz="1600" b="1" dirty="0">
                <a:solidFill>
                  <a:srgbClr val="002060"/>
                </a:solidFill>
              </a:rPr>
              <a:t> :  </a:t>
            </a:r>
          </a:p>
          <a:p>
            <a:r>
              <a:rPr lang="fr-FR" sz="1600" dirty="0">
                <a:solidFill>
                  <a:srgbClr val="002060"/>
                </a:solidFill>
              </a:rPr>
              <a:t>Insertion as </a:t>
            </a:r>
            <a:r>
              <a:rPr lang="fr-FR" sz="1600" dirty="0" err="1">
                <a:solidFill>
                  <a:srgbClr val="002060"/>
                </a:solidFill>
              </a:rPr>
              <a:t>well</a:t>
            </a:r>
            <a:r>
              <a:rPr lang="fr-FR" sz="1600" dirty="0">
                <a:solidFill>
                  <a:srgbClr val="002060"/>
                </a:solidFill>
              </a:rPr>
              <a:t> as return </a:t>
            </a:r>
            <a:r>
              <a:rPr lang="fr-FR" sz="1600" dirty="0" err="1">
                <a:solidFill>
                  <a:srgbClr val="002060"/>
                </a:solidFill>
              </a:rPr>
              <a:t>losses</a:t>
            </a:r>
            <a:r>
              <a:rPr lang="fr-FR" sz="1600" dirty="0">
                <a:solidFill>
                  <a:srgbClr val="002060"/>
                </a:solidFill>
              </a:rPr>
              <a:t> of the combiner, phase shift control and combiner size (</a:t>
            </a:r>
            <a:r>
              <a:rPr lang="fr-FR" sz="1600" dirty="0" err="1">
                <a:solidFill>
                  <a:srgbClr val="002060"/>
                </a:solidFill>
              </a:rPr>
              <a:t>facilities</a:t>
            </a:r>
            <a:r>
              <a:rPr lang="fr-FR" sz="1600" dirty="0">
                <a:solidFill>
                  <a:srgbClr val="002060"/>
                </a:solidFill>
              </a:rPr>
              <a:t> room </a:t>
            </a:r>
            <a:r>
              <a:rPr lang="fr-FR" sz="1600" dirty="0" err="1">
                <a:solidFill>
                  <a:srgbClr val="002060"/>
                </a:solidFill>
              </a:rPr>
              <a:t>availability</a:t>
            </a:r>
            <a:r>
              <a:rPr lang="fr-FR" sz="1600" dirty="0">
                <a:solidFill>
                  <a:srgbClr val="002060"/>
                </a:solidFill>
              </a:rPr>
              <a:t>) are the major limitations</a:t>
            </a:r>
          </a:p>
          <a:p>
            <a:endParaRPr lang="fr-FR" sz="1600" dirty="0">
              <a:solidFill>
                <a:srgbClr val="002060"/>
              </a:solidFill>
            </a:endParaRPr>
          </a:p>
          <a:p>
            <a:r>
              <a:rPr lang="fr-FR" sz="1600" b="1" dirty="0">
                <a:solidFill>
                  <a:srgbClr val="002060"/>
                </a:solidFill>
              </a:rPr>
              <a:t> 2)  </a:t>
            </a:r>
            <a:r>
              <a:rPr lang="fr-FR" sz="1600" b="1" dirty="0" err="1">
                <a:solidFill>
                  <a:srgbClr val="002060"/>
                </a:solidFill>
              </a:rPr>
              <a:t>Enhancing</a:t>
            </a:r>
            <a:r>
              <a:rPr lang="fr-FR" sz="1600" b="1" dirty="0">
                <a:solidFill>
                  <a:srgbClr val="002060"/>
                </a:solidFill>
              </a:rPr>
              <a:t> the single IOT output power </a:t>
            </a:r>
            <a:r>
              <a:rPr lang="fr-FR" sz="1600" b="1" dirty="0" err="1">
                <a:solidFill>
                  <a:srgbClr val="002060"/>
                </a:solidFill>
              </a:rPr>
              <a:t>level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by </a:t>
            </a:r>
            <a:r>
              <a:rPr lang="fr-FR" sz="1600" dirty="0" err="1">
                <a:solidFill>
                  <a:srgbClr val="002060"/>
                </a:solidFill>
              </a:rPr>
              <a:t>multiplying</a:t>
            </a:r>
            <a:r>
              <a:rPr lang="fr-FR" sz="1600" dirty="0">
                <a:solidFill>
                  <a:srgbClr val="002060"/>
                </a:solidFill>
              </a:rPr>
              <a:t> the </a:t>
            </a:r>
            <a:r>
              <a:rPr lang="fr-FR" sz="1600" dirty="0" err="1">
                <a:solidFill>
                  <a:srgbClr val="002060"/>
                </a:solidFill>
              </a:rPr>
              <a:t>number</a:t>
            </a:r>
            <a:r>
              <a:rPr lang="fr-FR" sz="1600" dirty="0">
                <a:solidFill>
                  <a:srgbClr val="002060"/>
                </a:solidFill>
              </a:rPr>
              <a:t> of </a:t>
            </a:r>
            <a:r>
              <a:rPr lang="fr-FR" sz="1600" dirty="0" err="1">
                <a:solidFill>
                  <a:srgbClr val="002060"/>
                </a:solidFill>
              </a:rPr>
              <a:t>individual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electron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beams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that</a:t>
            </a:r>
            <a:r>
              <a:rPr lang="fr-FR" sz="1600" dirty="0">
                <a:solidFill>
                  <a:srgbClr val="002060"/>
                </a:solidFill>
              </a:rPr>
              <a:t> are </a:t>
            </a:r>
            <a:r>
              <a:rPr lang="fr-FR" sz="1600" dirty="0" err="1">
                <a:solidFill>
                  <a:srgbClr val="002060"/>
                </a:solidFill>
              </a:rPr>
              <a:t>tunneled</a:t>
            </a:r>
            <a:r>
              <a:rPr lang="fr-FR" sz="1600" dirty="0">
                <a:solidFill>
                  <a:srgbClr val="002060"/>
                </a:solidFill>
              </a:rPr>
              <a:t> and </a:t>
            </a:r>
            <a:r>
              <a:rPr lang="fr-FR" sz="1600" dirty="0" err="1">
                <a:solidFill>
                  <a:srgbClr val="002060"/>
                </a:solidFill>
              </a:rPr>
              <a:t>modulated</a:t>
            </a:r>
            <a:r>
              <a:rPr lang="fr-FR" sz="1600" dirty="0">
                <a:solidFill>
                  <a:srgbClr val="002060"/>
                </a:solidFill>
              </a:rPr>
              <a:t> via the </a:t>
            </a:r>
            <a:r>
              <a:rPr lang="fr-FR" sz="1600" dirty="0" err="1">
                <a:solidFill>
                  <a:srgbClr val="002060"/>
                </a:solidFill>
              </a:rPr>
              <a:t>same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grid</a:t>
            </a:r>
            <a:r>
              <a:rPr lang="fr-FR" sz="1600" dirty="0">
                <a:solidFill>
                  <a:srgbClr val="002060"/>
                </a:solidFill>
              </a:rPr>
              <a:t> and </a:t>
            </a:r>
            <a:r>
              <a:rPr lang="fr-FR" sz="1600" dirty="0" err="1">
                <a:solidFill>
                  <a:srgbClr val="002060"/>
                </a:solidFill>
              </a:rPr>
              <a:t>exciting</a:t>
            </a:r>
            <a:r>
              <a:rPr lang="fr-FR" sz="1600" dirty="0">
                <a:solidFill>
                  <a:srgbClr val="002060"/>
                </a:solidFill>
              </a:rPr>
              <a:t> the </a:t>
            </a:r>
            <a:r>
              <a:rPr lang="fr-FR" sz="1600" dirty="0" err="1">
                <a:solidFill>
                  <a:srgbClr val="002060"/>
                </a:solidFill>
              </a:rPr>
              <a:t>same</a:t>
            </a:r>
            <a:r>
              <a:rPr lang="fr-FR" sz="1600" dirty="0">
                <a:solidFill>
                  <a:srgbClr val="002060"/>
                </a:solidFill>
              </a:rPr>
              <a:t> output </a:t>
            </a:r>
            <a:r>
              <a:rPr lang="fr-FR" sz="1600" dirty="0" err="1">
                <a:solidFill>
                  <a:srgbClr val="002060"/>
                </a:solidFill>
              </a:rPr>
              <a:t>cavity</a:t>
            </a:r>
            <a:endParaRPr lang="fr-FR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69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916" y="1346654"/>
            <a:ext cx="4292725" cy="437065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9612" y="472220"/>
            <a:ext cx="1485221" cy="1098267"/>
          </a:xfrm>
          <a:prstGeom prst="rect">
            <a:avLst/>
          </a:prstGeom>
        </p:spPr>
      </p:pic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76" y="126157"/>
            <a:ext cx="11566384" cy="369332"/>
          </a:xfrm>
        </p:spPr>
        <p:txBody>
          <a:bodyPr/>
          <a:lstStyle/>
          <a:p>
            <a:pPr algn="ctr"/>
            <a:r>
              <a:rPr lang="fr-FR" dirty="0" smtClean="0"/>
              <a:t>Multi </a:t>
            </a:r>
            <a:r>
              <a:rPr lang="fr-FR" dirty="0" err="1" smtClean="0"/>
              <a:t>Beam</a:t>
            </a:r>
            <a:r>
              <a:rPr lang="fr-FR" dirty="0"/>
              <a:t> </a:t>
            </a:r>
            <a:r>
              <a:rPr lang="fr-FR" dirty="0" smtClean="0"/>
              <a:t>IOT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for ESS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(Thales and CPI collaboration)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960947" y="5692697"/>
            <a:ext cx="4052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MB-IOT installed at CERN test stand</a:t>
            </a:r>
            <a:endParaRPr lang="fr-FR" b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073" y="1853760"/>
            <a:ext cx="3164070" cy="36788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12290" y="667411"/>
            <a:ext cx="58558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collider</a:t>
            </a:r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applications : </a:t>
            </a:r>
          </a:p>
          <a:p>
            <a:pPr algn="ctr"/>
            <a:r>
              <a:rPr lang="fr-FR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Spallation source )</a:t>
            </a:r>
            <a:endParaRPr lang="fr-FR" sz="2000" b="1" i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823" y="781856"/>
            <a:ext cx="2403554" cy="48352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20436" y="5717309"/>
            <a:ext cx="255847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b="1" dirty="0" smtClean="0"/>
              <a:t>Input stage (10 guns)</a:t>
            </a:r>
            <a:endParaRPr lang="fr-FR" sz="1600" b="1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1851" y="3205018"/>
            <a:ext cx="3083153" cy="214283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75184" y="5717308"/>
            <a:ext cx="36764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b="1" dirty="0" smtClean="0"/>
              <a:t>Output stage (coaxial output </a:t>
            </a:r>
            <a:r>
              <a:rPr lang="fr-FR" sz="1600" b="1" dirty="0" err="1" smtClean="0"/>
              <a:t>cavity</a:t>
            </a:r>
            <a:r>
              <a:rPr lang="fr-FR" sz="1600" b="1" dirty="0" smtClean="0"/>
              <a:t>)</a:t>
            </a:r>
            <a:endParaRPr lang="fr-FR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53958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DD5241C-2137-C38A-395F-28CF094161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77851"/>
            <a:ext cx="12192000" cy="1049842"/>
          </a:xfrm>
          <a:prstGeom prst="rect">
            <a:avLst/>
          </a:prstGeom>
        </p:spPr>
      </p:pic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</p:spPr>
        <p:txBody>
          <a:bodyPr/>
          <a:lstStyle/>
          <a:p>
            <a:r>
              <a:rPr lang="en-GB" dirty="0"/>
              <a:t>Table of contents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FCB5E7-9B36-0B50-527D-0F1C2098546B}"/>
              </a:ext>
            </a:extLst>
          </p:cNvPr>
          <p:cNvGrpSpPr/>
          <p:nvPr/>
        </p:nvGrpSpPr>
        <p:grpSpPr>
          <a:xfrm>
            <a:off x="511800" y="1411697"/>
            <a:ext cx="2416200" cy="1195807"/>
            <a:chOff x="904923" y="1290248"/>
            <a:chExt cx="2416200" cy="11958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B744616-FB10-FF8A-8AFE-93DE67E1884A}"/>
                </a:ext>
              </a:extLst>
            </p:cNvPr>
            <p:cNvGrpSpPr/>
            <p:nvPr/>
          </p:nvGrpSpPr>
          <p:grpSpPr>
            <a:xfrm>
              <a:off x="981123" y="1561541"/>
              <a:ext cx="920602" cy="74305"/>
              <a:chOff x="696000" y="1460737"/>
              <a:chExt cx="920602" cy="112014"/>
            </a:xfrm>
          </p:grpSpPr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F89C7E31-830D-4D77-96B3-456629D49200}"/>
                  </a:ext>
                </a:extLst>
              </p:cNvPr>
              <p:cNvSpPr/>
              <p:nvPr/>
            </p:nvSpPr>
            <p:spPr>
              <a:xfrm rot="10800000">
                <a:off x="121737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275D6ADE-A506-4336-F25B-0C790A1E976A}"/>
                  </a:ext>
                </a:extLst>
              </p:cNvPr>
              <p:cNvSpPr/>
              <p:nvPr/>
            </p:nvSpPr>
            <p:spPr>
              <a:xfrm rot="10800000">
                <a:off x="116523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CC880AAA-6797-E987-F000-2708642CEB86}"/>
                  </a:ext>
                </a:extLst>
              </p:cNvPr>
              <p:cNvSpPr/>
              <p:nvPr/>
            </p:nvSpPr>
            <p:spPr>
              <a:xfrm rot="10800000">
                <a:off x="111310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F7BB36FD-01EF-5426-3CFA-7BE7EB3C7255}"/>
                  </a:ext>
                </a:extLst>
              </p:cNvPr>
              <p:cNvSpPr/>
              <p:nvPr/>
            </p:nvSpPr>
            <p:spPr>
              <a:xfrm rot="10800000">
                <a:off x="106096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8AE82FEF-8080-BBC0-5C17-8D42565DD7AC}"/>
                  </a:ext>
                </a:extLst>
              </p:cNvPr>
              <p:cNvSpPr/>
              <p:nvPr/>
            </p:nvSpPr>
            <p:spPr>
              <a:xfrm rot="10800000">
                <a:off x="100882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B28FE39A-123E-A96F-6BE1-8115EAF8B3BA}"/>
                  </a:ext>
                </a:extLst>
              </p:cNvPr>
              <p:cNvSpPr/>
              <p:nvPr/>
            </p:nvSpPr>
            <p:spPr>
              <a:xfrm rot="10800000">
                <a:off x="95668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506C3B7E-0215-B6F8-BFFD-2D880916937D}"/>
                  </a:ext>
                </a:extLst>
              </p:cNvPr>
              <p:cNvSpPr/>
              <p:nvPr/>
            </p:nvSpPr>
            <p:spPr>
              <a:xfrm rot="10800000">
                <a:off x="90455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10EFDD90-5EA4-848C-13AC-877B1B46868D}"/>
                  </a:ext>
                </a:extLst>
              </p:cNvPr>
              <p:cNvSpPr/>
              <p:nvPr/>
            </p:nvSpPr>
            <p:spPr>
              <a:xfrm rot="10800000">
                <a:off x="85241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51B63A0D-7FE5-48FF-2FFB-3482A7F198C5}"/>
                  </a:ext>
                </a:extLst>
              </p:cNvPr>
              <p:cNvSpPr/>
              <p:nvPr/>
            </p:nvSpPr>
            <p:spPr>
              <a:xfrm rot="10800000">
                <a:off x="800275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D32CC9FE-1CDA-7521-7E10-CF0CA10F7615}"/>
                  </a:ext>
                </a:extLst>
              </p:cNvPr>
              <p:cNvSpPr/>
              <p:nvPr/>
            </p:nvSpPr>
            <p:spPr>
              <a:xfrm rot="10800000">
                <a:off x="74813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3B9BEAA5-366E-353F-9A23-3AA9EB4B31F3}"/>
                  </a:ext>
                </a:extLst>
              </p:cNvPr>
              <p:cNvSpPr/>
              <p:nvPr/>
            </p:nvSpPr>
            <p:spPr>
              <a:xfrm rot="10800000">
                <a:off x="696000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Parallelogram 24">
                <a:extLst>
                  <a:ext uri="{FF2B5EF4-FFF2-40B4-BE49-F238E27FC236}">
                    <a16:creationId xmlns:a16="http://schemas.microsoft.com/office/drawing/2014/main" id="{E0B48EBE-F95A-C687-E6F1-1FEC7E13F8BB}"/>
                  </a:ext>
                </a:extLst>
              </p:cNvPr>
              <p:cNvSpPr/>
              <p:nvPr/>
            </p:nvSpPr>
            <p:spPr>
              <a:xfrm>
                <a:off x="126951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Parallelogram 25">
                <a:extLst>
                  <a:ext uri="{FF2B5EF4-FFF2-40B4-BE49-F238E27FC236}">
                    <a16:creationId xmlns:a16="http://schemas.microsoft.com/office/drawing/2014/main" id="{4E05F60A-7A44-A594-9B62-8C90F874826B}"/>
                  </a:ext>
                </a:extLst>
              </p:cNvPr>
              <p:cNvSpPr/>
              <p:nvPr/>
            </p:nvSpPr>
            <p:spPr>
              <a:xfrm>
                <a:off x="132165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Parallelogram 26">
                <a:extLst>
                  <a:ext uri="{FF2B5EF4-FFF2-40B4-BE49-F238E27FC236}">
                    <a16:creationId xmlns:a16="http://schemas.microsoft.com/office/drawing/2014/main" id="{08AFFD31-D1D0-7141-11D8-1C88509CD216}"/>
                  </a:ext>
                </a:extLst>
              </p:cNvPr>
              <p:cNvSpPr/>
              <p:nvPr/>
            </p:nvSpPr>
            <p:spPr>
              <a:xfrm>
                <a:off x="137378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Parallelogram 27">
                <a:extLst>
                  <a:ext uri="{FF2B5EF4-FFF2-40B4-BE49-F238E27FC236}">
                    <a16:creationId xmlns:a16="http://schemas.microsoft.com/office/drawing/2014/main" id="{9BE2549D-9D0A-F126-0B12-31FB01C13AB7}"/>
                  </a:ext>
                </a:extLst>
              </p:cNvPr>
              <p:cNvSpPr/>
              <p:nvPr/>
            </p:nvSpPr>
            <p:spPr>
              <a:xfrm>
                <a:off x="1425927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Parallelogram 28">
                <a:extLst>
                  <a:ext uri="{FF2B5EF4-FFF2-40B4-BE49-F238E27FC236}">
                    <a16:creationId xmlns:a16="http://schemas.microsoft.com/office/drawing/2014/main" id="{7FE3639A-8874-AC02-B505-24E727C202F6}"/>
                  </a:ext>
                </a:extLst>
              </p:cNvPr>
              <p:cNvSpPr/>
              <p:nvPr/>
            </p:nvSpPr>
            <p:spPr>
              <a:xfrm>
                <a:off x="153020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Parallelogram 29">
                <a:extLst>
                  <a:ext uri="{FF2B5EF4-FFF2-40B4-BE49-F238E27FC236}">
                    <a16:creationId xmlns:a16="http://schemas.microsoft.com/office/drawing/2014/main" id="{3FED3C2C-8531-0CF6-3367-25B1CFFF9E2F}"/>
                  </a:ext>
                </a:extLst>
              </p:cNvPr>
              <p:cNvSpPr/>
              <p:nvPr/>
            </p:nvSpPr>
            <p:spPr>
              <a:xfrm>
                <a:off x="147806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23ECE5-3C77-CC94-9F50-242C5BF91851}"/>
                </a:ext>
              </a:extLst>
            </p:cNvPr>
            <p:cNvSpPr txBox="1"/>
            <p:nvPr/>
          </p:nvSpPr>
          <p:spPr>
            <a:xfrm>
              <a:off x="904923" y="1827681"/>
              <a:ext cx="2340000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Part 1</a:t>
              </a:r>
            </a:p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IOT background</a:t>
              </a:r>
              <a:endParaRPr lang="fr-FR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4F18DC2-8F87-36A6-C11D-801EB3755632}"/>
                </a:ext>
              </a:extLst>
            </p:cNvPr>
            <p:cNvCxnSpPr>
              <a:cxnSpLocks/>
            </p:cNvCxnSpPr>
            <p:nvPr/>
          </p:nvCxnSpPr>
          <p:spPr>
            <a:xfrm>
              <a:off x="981123" y="2486055"/>
              <a:ext cx="23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959BF34F-3B06-1439-39E6-F7D7575E5BCA}"/>
                </a:ext>
              </a:extLst>
            </p:cNvPr>
            <p:cNvSpPr/>
            <p:nvPr/>
          </p:nvSpPr>
          <p:spPr>
            <a:xfrm>
              <a:off x="981123" y="2468055"/>
              <a:ext cx="360000" cy="18000"/>
            </a:xfrm>
            <a:prstGeom prst="parallelogram">
              <a:avLst>
                <a:gd name="adj" fmla="val 987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F3640AE-6F1E-5B88-4AAC-863468D50DED}"/>
                </a:ext>
              </a:extLst>
            </p:cNvPr>
            <p:cNvSpPr txBox="1"/>
            <p:nvPr/>
          </p:nvSpPr>
          <p:spPr>
            <a:xfrm>
              <a:off x="981123" y="1290248"/>
              <a:ext cx="2340000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/>
                  </a:solidFill>
                </a:rPr>
                <a:t>01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23FF1F9-57F0-A201-3471-9C764B1CD552}"/>
              </a:ext>
            </a:extLst>
          </p:cNvPr>
          <p:cNvGrpSpPr/>
          <p:nvPr/>
        </p:nvGrpSpPr>
        <p:grpSpPr>
          <a:xfrm>
            <a:off x="3563190" y="1401354"/>
            <a:ext cx="2509161" cy="1195807"/>
            <a:chOff x="981123" y="1290248"/>
            <a:chExt cx="2340000" cy="1195807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2EFE6B83-33C7-AA9E-C0EF-456900657B09}"/>
                </a:ext>
              </a:extLst>
            </p:cNvPr>
            <p:cNvGrpSpPr/>
            <p:nvPr/>
          </p:nvGrpSpPr>
          <p:grpSpPr>
            <a:xfrm>
              <a:off x="981123" y="1561541"/>
              <a:ext cx="920602" cy="74305"/>
              <a:chOff x="696000" y="1460737"/>
              <a:chExt cx="920602" cy="112014"/>
            </a:xfrm>
          </p:grpSpPr>
          <p:sp>
            <p:nvSpPr>
              <p:cNvPr id="84" name="Parallelogram 83">
                <a:extLst>
                  <a:ext uri="{FF2B5EF4-FFF2-40B4-BE49-F238E27FC236}">
                    <a16:creationId xmlns:a16="http://schemas.microsoft.com/office/drawing/2014/main" id="{83B4F4FB-E615-39C0-88BE-58B0D659A47C}"/>
                  </a:ext>
                </a:extLst>
              </p:cNvPr>
              <p:cNvSpPr/>
              <p:nvPr/>
            </p:nvSpPr>
            <p:spPr>
              <a:xfrm rot="10800000">
                <a:off x="121737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Parallelogram 84">
                <a:extLst>
                  <a:ext uri="{FF2B5EF4-FFF2-40B4-BE49-F238E27FC236}">
                    <a16:creationId xmlns:a16="http://schemas.microsoft.com/office/drawing/2014/main" id="{9B9ABA03-EBAD-EDC5-7602-7538C6C4E153}"/>
                  </a:ext>
                </a:extLst>
              </p:cNvPr>
              <p:cNvSpPr/>
              <p:nvPr/>
            </p:nvSpPr>
            <p:spPr>
              <a:xfrm rot="10800000">
                <a:off x="116523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6" name="Parallelogram 85">
                <a:extLst>
                  <a:ext uri="{FF2B5EF4-FFF2-40B4-BE49-F238E27FC236}">
                    <a16:creationId xmlns:a16="http://schemas.microsoft.com/office/drawing/2014/main" id="{55326D45-A675-088B-37F1-0ABF6AFE72A6}"/>
                  </a:ext>
                </a:extLst>
              </p:cNvPr>
              <p:cNvSpPr/>
              <p:nvPr/>
            </p:nvSpPr>
            <p:spPr>
              <a:xfrm rot="10800000">
                <a:off x="111310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7" name="Parallelogram 86">
                <a:extLst>
                  <a:ext uri="{FF2B5EF4-FFF2-40B4-BE49-F238E27FC236}">
                    <a16:creationId xmlns:a16="http://schemas.microsoft.com/office/drawing/2014/main" id="{87BBB227-D494-DE71-3CDF-3ACEF7488294}"/>
                  </a:ext>
                </a:extLst>
              </p:cNvPr>
              <p:cNvSpPr/>
              <p:nvPr/>
            </p:nvSpPr>
            <p:spPr>
              <a:xfrm rot="10800000">
                <a:off x="106096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Parallelogram 87">
                <a:extLst>
                  <a:ext uri="{FF2B5EF4-FFF2-40B4-BE49-F238E27FC236}">
                    <a16:creationId xmlns:a16="http://schemas.microsoft.com/office/drawing/2014/main" id="{688DAE07-F2EF-CF75-A018-E63F83E152F1}"/>
                  </a:ext>
                </a:extLst>
              </p:cNvPr>
              <p:cNvSpPr/>
              <p:nvPr/>
            </p:nvSpPr>
            <p:spPr>
              <a:xfrm rot="10800000">
                <a:off x="100882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9" name="Parallelogram 88">
                <a:extLst>
                  <a:ext uri="{FF2B5EF4-FFF2-40B4-BE49-F238E27FC236}">
                    <a16:creationId xmlns:a16="http://schemas.microsoft.com/office/drawing/2014/main" id="{D74DAFA5-5D87-CCCF-A08B-67632BCFF8D5}"/>
                  </a:ext>
                </a:extLst>
              </p:cNvPr>
              <p:cNvSpPr/>
              <p:nvPr/>
            </p:nvSpPr>
            <p:spPr>
              <a:xfrm rot="10800000">
                <a:off x="95668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0" name="Parallelogram 89">
                <a:extLst>
                  <a:ext uri="{FF2B5EF4-FFF2-40B4-BE49-F238E27FC236}">
                    <a16:creationId xmlns:a16="http://schemas.microsoft.com/office/drawing/2014/main" id="{97587AA0-1500-EC49-59A9-48DFF2746011}"/>
                  </a:ext>
                </a:extLst>
              </p:cNvPr>
              <p:cNvSpPr/>
              <p:nvPr/>
            </p:nvSpPr>
            <p:spPr>
              <a:xfrm rot="10800000">
                <a:off x="90455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1" name="Parallelogram 90">
                <a:extLst>
                  <a:ext uri="{FF2B5EF4-FFF2-40B4-BE49-F238E27FC236}">
                    <a16:creationId xmlns:a16="http://schemas.microsoft.com/office/drawing/2014/main" id="{D3491CF1-7FE4-8E80-1181-E434913F494A}"/>
                  </a:ext>
                </a:extLst>
              </p:cNvPr>
              <p:cNvSpPr/>
              <p:nvPr/>
            </p:nvSpPr>
            <p:spPr>
              <a:xfrm rot="10800000">
                <a:off x="85241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2" name="Parallelogram 91">
                <a:extLst>
                  <a:ext uri="{FF2B5EF4-FFF2-40B4-BE49-F238E27FC236}">
                    <a16:creationId xmlns:a16="http://schemas.microsoft.com/office/drawing/2014/main" id="{386907A9-4869-6DBF-ACC5-1536DB7443E4}"/>
                  </a:ext>
                </a:extLst>
              </p:cNvPr>
              <p:cNvSpPr/>
              <p:nvPr/>
            </p:nvSpPr>
            <p:spPr>
              <a:xfrm rot="10800000">
                <a:off x="800275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3" name="Parallelogram 92">
                <a:extLst>
                  <a:ext uri="{FF2B5EF4-FFF2-40B4-BE49-F238E27FC236}">
                    <a16:creationId xmlns:a16="http://schemas.microsoft.com/office/drawing/2014/main" id="{B15DB9DD-1355-7DA8-C82B-CFA0BD379AD0}"/>
                  </a:ext>
                </a:extLst>
              </p:cNvPr>
              <p:cNvSpPr/>
              <p:nvPr/>
            </p:nvSpPr>
            <p:spPr>
              <a:xfrm rot="10800000">
                <a:off x="74813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4" name="Parallelogram 93">
                <a:extLst>
                  <a:ext uri="{FF2B5EF4-FFF2-40B4-BE49-F238E27FC236}">
                    <a16:creationId xmlns:a16="http://schemas.microsoft.com/office/drawing/2014/main" id="{D620CEB4-4370-DC4F-0CA9-41F034677BD5}"/>
                  </a:ext>
                </a:extLst>
              </p:cNvPr>
              <p:cNvSpPr/>
              <p:nvPr/>
            </p:nvSpPr>
            <p:spPr>
              <a:xfrm rot="10800000">
                <a:off x="696000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Parallelogram 94">
                <a:extLst>
                  <a:ext uri="{FF2B5EF4-FFF2-40B4-BE49-F238E27FC236}">
                    <a16:creationId xmlns:a16="http://schemas.microsoft.com/office/drawing/2014/main" id="{025CC596-0813-D52B-EAAD-DE342117A80F}"/>
                  </a:ext>
                </a:extLst>
              </p:cNvPr>
              <p:cNvSpPr/>
              <p:nvPr/>
            </p:nvSpPr>
            <p:spPr>
              <a:xfrm>
                <a:off x="126951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6" name="Parallelogram 95">
                <a:extLst>
                  <a:ext uri="{FF2B5EF4-FFF2-40B4-BE49-F238E27FC236}">
                    <a16:creationId xmlns:a16="http://schemas.microsoft.com/office/drawing/2014/main" id="{9B3B9DD2-FE2B-B5AC-5D37-93CDAA33339F}"/>
                  </a:ext>
                </a:extLst>
              </p:cNvPr>
              <p:cNvSpPr/>
              <p:nvPr/>
            </p:nvSpPr>
            <p:spPr>
              <a:xfrm>
                <a:off x="132165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7" name="Parallelogram 96">
                <a:extLst>
                  <a:ext uri="{FF2B5EF4-FFF2-40B4-BE49-F238E27FC236}">
                    <a16:creationId xmlns:a16="http://schemas.microsoft.com/office/drawing/2014/main" id="{93A43A86-09E0-A3AC-4D54-38659790E09B}"/>
                  </a:ext>
                </a:extLst>
              </p:cNvPr>
              <p:cNvSpPr/>
              <p:nvPr/>
            </p:nvSpPr>
            <p:spPr>
              <a:xfrm>
                <a:off x="137378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8" name="Parallelogram 97">
                <a:extLst>
                  <a:ext uri="{FF2B5EF4-FFF2-40B4-BE49-F238E27FC236}">
                    <a16:creationId xmlns:a16="http://schemas.microsoft.com/office/drawing/2014/main" id="{B268CD55-A2D0-E789-88B4-11E436E69A90}"/>
                  </a:ext>
                </a:extLst>
              </p:cNvPr>
              <p:cNvSpPr/>
              <p:nvPr/>
            </p:nvSpPr>
            <p:spPr>
              <a:xfrm>
                <a:off x="1425927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Parallelogram 98">
                <a:extLst>
                  <a:ext uri="{FF2B5EF4-FFF2-40B4-BE49-F238E27FC236}">
                    <a16:creationId xmlns:a16="http://schemas.microsoft.com/office/drawing/2014/main" id="{C43621C8-94DA-8954-DFA0-355482C7A70B}"/>
                  </a:ext>
                </a:extLst>
              </p:cNvPr>
              <p:cNvSpPr/>
              <p:nvPr/>
            </p:nvSpPr>
            <p:spPr>
              <a:xfrm>
                <a:off x="153020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0" name="Parallelogram 99">
                <a:extLst>
                  <a:ext uri="{FF2B5EF4-FFF2-40B4-BE49-F238E27FC236}">
                    <a16:creationId xmlns:a16="http://schemas.microsoft.com/office/drawing/2014/main" id="{DA8B664F-3E1D-B4DC-761F-AE258918717B}"/>
                  </a:ext>
                </a:extLst>
              </p:cNvPr>
              <p:cNvSpPr/>
              <p:nvPr/>
            </p:nvSpPr>
            <p:spPr>
              <a:xfrm>
                <a:off x="147806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A39DDE0-D4DF-9759-1F99-B92F0B4A3EA4}"/>
                </a:ext>
              </a:extLst>
            </p:cNvPr>
            <p:cNvSpPr txBox="1"/>
            <p:nvPr/>
          </p:nvSpPr>
          <p:spPr>
            <a:xfrm>
              <a:off x="981123" y="1704573"/>
              <a:ext cx="2340000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Part </a:t>
              </a:r>
              <a:r>
                <a:rPr lang="fr-FR" sz="1600" b="1" dirty="0">
                  <a:solidFill>
                    <a:schemeClr val="tx2"/>
                  </a:solidFill>
                </a:rPr>
                <a:t>2</a:t>
              </a:r>
            </a:p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TH795 IOT performances</a:t>
              </a:r>
              <a:endParaRPr lang="fr-FR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3F6FDE2-E881-18C6-C9D2-6E4040355533}"/>
                </a:ext>
              </a:extLst>
            </p:cNvPr>
            <p:cNvCxnSpPr>
              <a:cxnSpLocks/>
            </p:cNvCxnSpPr>
            <p:nvPr/>
          </p:nvCxnSpPr>
          <p:spPr>
            <a:xfrm>
              <a:off x="981123" y="2486055"/>
              <a:ext cx="23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Parallelogram 81">
              <a:extLst>
                <a:ext uri="{FF2B5EF4-FFF2-40B4-BE49-F238E27FC236}">
                  <a16:creationId xmlns:a16="http://schemas.microsoft.com/office/drawing/2014/main" id="{B6F50739-4773-5B88-1EFD-EEA79FD2D765}"/>
                </a:ext>
              </a:extLst>
            </p:cNvPr>
            <p:cNvSpPr/>
            <p:nvPr/>
          </p:nvSpPr>
          <p:spPr>
            <a:xfrm>
              <a:off x="981123" y="2468055"/>
              <a:ext cx="360000" cy="18000"/>
            </a:xfrm>
            <a:prstGeom prst="parallelogram">
              <a:avLst>
                <a:gd name="adj" fmla="val 987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8FBA43F-4720-C1C1-48C3-E98FBB894A72}"/>
                </a:ext>
              </a:extLst>
            </p:cNvPr>
            <p:cNvSpPr txBox="1"/>
            <p:nvPr/>
          </p:nvSpPr>
          <p:spPr>
            <a:xfrm>
              <a:off x="981123" y="1290248"/>
              <a:ext cx="2340000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/>
                  </a:solidFill>
                </a:rPr>
                <a:t>02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15C7BD2-1866-4218-9068-96E982026FF3}"/>
              </a:ext>
            </a:extLst>
          </p:cNvPr>
          <p:cNvGrpSpPr/>
          <p:nvPr/>
        </p:nvGrpSpPr>
        <p:grpSpPr>
          <a:xfrm>
            <a:off x="6638502" y="1409663"/>
            <a:ext cx="2956826" cy="1276099"/>
            <a:chOff x="981123" y="1290248"/>
            <a:chExt cx="2340000" cy="1276099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1C07111A-785A-4F5F-19FC-4457CDFF566F}"/>
                </a:ext>
              </a:extLst>
            </p:cNvPr>
            <p:cNvGrpSpPr/>
            <p:nvPr/>
          </p:nvGrpSpPr>
          <p:grpSpPr>
            <a:xfrm>
              <a:off x="981123" y="1561541"/>
              <a:ext cx="920602" cy="74305"/>
              <a:chOff x="696000" y="1460737"/>
              <a:chExt cx="920602" cy="112014"/>
            </a:xfrm>
          </p:grpSpPr>
          <p:sp>
            <p:nvSpPr>
              <p:cNvPr id="107" name="Parallelogram 106">
                <a:extLst>
                  <a:ext uri="{FF2B5EF4-FFF2-40B4-BE49-F238E27FC236}">
                    <a16:creationId xmlns:a16="http://schemas.microsoft.com/office/drawing/2014/main" id="{97F9CB62-7895-F493-F55A-3807B2CDFADF}"/>
                  </a:ext>
                </a:extLst>
              </p:cNvPr>
              <p:cNvSpPr/>
              <p:nvPr/>
            </p:nvSpPr>
            <p:spPr>
              <a:xfrm rot="10800000">
                <a:off x="121737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Parallelogram 107">
                <a:extLst>
                  <a:ext uri="{FF2B5EF4-FFF2-40B4-BE49-F238E27FC236}">
                    <a16:creationId xmlns:a16="http://schemas.microsoft.com/office/drawing/2014/main" id="{DAA10F65-C418-478B-E6D3-FEB7FFA299A0}"/>
                  </a:ext>
                </a:extLst>
              </p:cNvPr>
              <p:cNvSpPr/>
              <p:nvPr/>
            </p:nvSpPr>
            <p:spPr>
              <a:xfrm rot="10800000">
                <a:off x="116523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9" name="Parallelogram 108">
                <a:extLst>
                  <a:ext uri="{FF2B5EF4-FFF2-40B4-BE49-F238E27FC236}">
                    <a16:creationId xmlns:a16="http://schemas.microsoft.com/office/drawing/2014/main" id="{479F30B2-F072-C18B-4879-4F6D84E32E2B}"/>
                  </a:ext>
                </a:extLst>
              </p:cNvPr>
              <p:cNvSpPr/>
              <p:nvPr/>
            </p:nvSpPr>
            <p:spPr>
              <a:xfrm rot="10800000">
                <a:off x="111310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0" name="Parallelogram 109">
                <a:extLst>
                  <a:ext uri="{FF2B5EF4-FFF2-40B4-BE49-F238E27FC236}">
                    <a16:creationId xmlns:a16="http://schemas.microsoft.com/office/drawing/2014/main" id="{91FFE3F0-03FB-3405-DF99-918A51E4713A}"/>
                  </a:ext>
                </a:extLst>
              </p:cNvPr>
              <p:cNvSpPr/>
              <p:nvPr/>
            </p:nvSpPr>
            <p:spPr>
              <a:xfrm rot="10800000">
                <a:off x="106096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Parallelogram 110">
                <a:extLst>
                  <a:ext uri="{FF2B5EF4-FFF2-40B4-BE49-F238E27FC236}">
                    <a16:creationId xmlns:a16="http://schemas.microsoft.com/office/drawing/2014/main" id="{2CEFBDBA-4678-DDE4-D41C-CB1AE7D17635}"/>
                  </a:ext>
                </a:extLst>
              </p:cNvPr>
              <p:cNvSpPr/>
              <p:nvPr/>
            </p:nvSpPr>
            <p:spPr>
              <a:xfrm rot="10800000">
                <a:off x="100882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2" name="Parallelogram 111">
                <a:extLst>
                  <a:ext uri="{FF2B5EF4-FFF2-40B4-BE49-F238E27FC236}">
                    <a16:creationId xmlns:a16="http://schemas.microsoft.com/office/drawing/2014/main" id="{3983A785-F29D-5BEE-CF7F-164502F7A430}"/>
                  </a:ext>
                </a:extLst>
              </p:cNvPr>
              <p:cNvSpPr/>
              <p:nvPr/>
            </p:nvSpPr>
            <p:spPr>
              <a:xfrm rot="10800000">
                <a:off x="95668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3" name="Parallelogram 112">
                <a:extLst>
                  <a:ext uri="{FF2B5EF4-FFF2-40B4-BE49-F238E27FC236}">
                    <a16:creationId xmlns:a16="http://schemas.microsoft.com/office/drawing/2014/main" id="{58AB3CF0-0407-45C9-E6AE-A7ED61984E26}"/>
                  </a:ext>
                </a:extLst>
              </p:cNvPr>
              <p:cNvSpPr/>
              <p:nvPr/>
            </p:nvSpPr>
            <p:spPr>
              <a:xfrm rot="10800000">
                <a:off x="90455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4" name="Parallelogram 113">
                <a:extLst>
                  <a:ext uri="{FF2B5EF4-FFF2-40B4-BE49-F238E27FC236}">
                    <a16:creationId xmlns:a16="http://schemas.microsoft.com/office/drawing/2014/main" id="{F1FF3053-3E41-F2C2-4B3D-0FF782F52599}"/>
                  </a:ext>
                </a:extLst>
              </p:cNvPr>
              <p:cNvSpPr/>
              <p:nvPr/>
            </p:nvSpPr>
            <p:spPr>
              <a:xfrm rot="10800000">
                <a:off x="85241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5" name="Parallelogram 114">
                <a:extLst>
                  <a:ext uri="{FF2B5EF4-FFF2-40B4-BE49-F238E27FC236}">
                    <a16:creationId xmlns:a16="http://schemas.microsoft.com/office/drawing/2014/main" id="{1D2AFA78-180E-75C3-E8BF-2B0B5BABC5EA}"/>
                  </a:ext>
                </a:extLst>
              </p:cNvPr>
              <p:cNvSpPr/>
              <p:nvPr/>
            </p:nvSpPr>
            <p:spPr>
              <a:xfrm rot="10800000">
                <a:off x="800275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6" name="Parallelogram 115">
                <a:extLst>
                  <a:ext uri="{FF2B5EF4-FFF2-40B4-BE49-F238E27FC236}">
                    <a16:creationId xmlns:a16="http://schemas.microsoft.com/office/drawing/2014/main" id="{A4B482F5-8E61-2D55-7400-66174ED886C2}"/>
                  </a:ext>
                </a:extLst>
              </p:cNvPr>
              <p:cNvSpPr/>
              <p:nvPr/>
            </p:nvSpPr>
            <p:spPr>
              <a:xfrm rot="10800000">
                <a:off x="74813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7" name="Parallelogram 116">
                <a:extLst>
                  <a:ext uri="{FF2B5EF4-FFF2-40B4-BE49-F238E27FC236}">
                    <a16:creationId xmlns:a16="http://schemas.microsoft.com/office/drawing/2014/main" id="{29B22009-A5E6-B07F-DCC2-4F0A83746152}"/>
                  </a:ext>
                </a:extLst>
              </p:cNvPr>
              <p:cNvSpPr/>
              <p:nvPr/>
            </p:nvSpPr>
            <p:spPr>
              <a:xfrm rot="10800000">
                <a:off x="696000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8" name="Parallelogram 117">
                <a:extLst>
                  <a:ext uri="{FF2B5EF4-FFF2-40B4-BE49-F238E27FC236}">
                    <a16:creationId xmlns:a16="http://schemas.microsoft.com/office/drawing/2014/main" id="{0D8AD654-C20B-21E7-17B5-CF00735480B3}"/>
                  </a:ext>
                </a:extLst>
              </p:cNvPr>
              <p:cNvSpPr/>
              <p:nvPr/>
            </p:nvSpPr>
            <p:spPr>
              <a:xfrm>
                <a:off x="126951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9" name="Parallelogram 118">
                <a:extLst>
                  <a:ext uri="{FF2B5EF4-FFF2-40B4-BE49-F238E27FC236}">
                    <a16:creationId xmlns:a16="http://schemas.microsoft.com/office/drawing/2014/main" id="{427A271D-881C-0A87-681D-F0124B001E0F}"/>
                  </a:ext>
                </a:extLst>
              </p:cNvPr>
              <p:cNvSpPr/>
              <p:nvPr/>
            </p:nvSpPr>
            <p:spPr>
              <a:xfrm>
                <a:off x="132165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0" name="Parallelogram 119">
                <a:extLst>
                  <a:ext uri="{FF2B5EF4-FFF2-40B4-BE49-F238E27FC236}">
                    <a16:creationId xmlns:a16="http://schemas.microsoft.com/office/drawing/2014/main" id="{71E34FF0-D282-C227-7693-265C9F3CDAD7}"/>
                  </a:ext>
                </a:extLst>
              </p:cNvPr>
              <p:cNvSpPr/>
              <p:nvPr/>
            </p:nvSpPr>
            <p:spPr>
              <a:xfrm>
                <a:off x="137378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1" name="Parallelogram 120">
                <a:extLst>
                  <a:ext uri="{FF2B5EF4-FFF2-40B4-BE49-F238E27FC236}">
                    <a16:creationId xmlns:a16="http://schemas.microsoft.com/office/drawing/2014/main" id="{A1DA1B28-22C0-D447-6215-3B2E73FB3945}"/>
                  </a:ext>
                </a:extLst>
              </p:cNvPr>
              <p:cNvSpPr/>
              <p:nvPr/>
            </p:nvSpPr>
            <p:spPr>
              <a:xfrm>
                <a:off x="1425927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2" name="Parallelogram 121">
                <a:extLst>
                  <a:ext uri="{FF2B5EF4-FFF2-40B4-BE49-F238E27FC236}">
                    <a16:creationId xmlns:a16="http://schemas.microsoft.com/office/drawing/2014/main" id="{63D07C56-B3C5-F582-0BD7-09B97E07B034}"/>
                  </a:ext>
                </a:extLst>
              </p:cNvPr>
              <p:cNvSpPr/>
              <p:nvPr/>
            </p:nvSpPr>
            <p:spPr>
              <a:xfrm>
                <a:off x="153020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Parallelogram 122">
                <a:extLst>
                  <a:ext uri="{FF2B5EF4-FFF2-40B4-BE49-F238E27FC236}">
                    <a16:creationId xmlns:a16="http://schemas.microsoft.com/office/drawing/2014/main" id="{E94CE142-D684-86C5-DAB5-5740DB6C4998}"/>
                  </a:ext>
                </a:extLst>
              </p:cNvPr>
              <p:cNvSpPr/>
              <p:nvPr/>
            </p:nvSpPr>
            <p:spPr>
              <a:xfrm>
                <a:off x="147806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0D3D916-00A1-F063-A734-3CD72AC3761C}"/>
                </a:ext>
              </a:extLst>
            </p:cNvPr>
            <p:cNvSpPr txBox="1"/>
            <p:nvPr/>
          </p:nvSpPr>
          <p:spPr>
            <a:xfrm>
              <a:off x="981123" y="1581462"/>
              <a:ext cx="2340000" cy="9848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Part 3</a:t>
              </a:r>
              <a:endParaRPr lang="fr-FR" sz="1600" b="1" dirty="0">
                <a:solidFill>
                  <a:schemeClr val="tx2"/>
                </a:solidFill>
              </a:endParaRPr>
            </a:p>
            <a:p>
              <a:r>
                <a:rPr lang="fr-FR" sz="1600" b="1" dirty="0" smtClean="0">
                  <a:solidFill>
                    <a:schemeClr val="tx2"/>
                  </a:solidFill>
                </a:rPr>
                <a:t>New </a:t>
              </a:r>
              <a:r>
                <a:rPr lang="fr-FR" sz="1600" b="1" dirty="0">
                  <a:solidFill>
                    <a:schemeClr val="tx2"/>
                  </a:solidFill>
                </a:rPr>
                <a:t>400MHz trolley, design and </a:t>
              </a:r>
              <a:r>
                <a:rPr lang="fr-FR" sz="1600" b="1" dirty="0" err="1">
                  <a:solidFill>
                    <a:schemeClr val="tx2"/>
                  </a:solidFill>
                </a:rPr>
                <a:t>modeling</a:t>
              </a:r>
              <a:r>
                <a:rPr lang="fr-FR" sz="1600" b="1" dirty="0">
                  <a:solidFill>
                    <a:schemeClr val="tx2"/>
                  </a:solidFill>
                </a:rPr>
                <a:t>  </a:t>
              </a:r>
            </a:p>
            <a:p>
              <a:pPr algn="l"/>
              <a:endParaRPr lang="fr-FR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96F533F2-0BFF-3E7E-3897-23B3DCC8F395}"/>
                </a:ext>
              </a:extLst>
            </p:cNvPr>
            <p:cNvCxnSpPr>
              <a:cxnSpLocks/>
            </p:cNvCxnSpPr>
            <p:nvPr/>
          </p:nvCxnSpPr>
          <p:spPr>
            <a:xfrm>
              <a:off x="981123" y="2486055"/>
              <a:ext cx="23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Parallelogram 104">
              <a:extLst>
                <a:ext uri="{FF2B5EF4-FFF2-40B4-BE49-F238E27FC236}">
                  <a16:creationId xmlns:a16="http://schemas.microsoft.com/office/drawing/2014/main" id="{AABE9A98-2E09-4865-33F5-3D4EE6E2A701}"/>
                </a:ext>
              </a:extLst>
            </p:cNvPr>
            <p:cNvSpPr/>
            <p:nvPr/>
          </p:nvSpPr>
          <p:spPr>
            <a:xfrm>
              <a:off x="981123" y="2468055"/>
              <a:ext cx="360000" cy="18000"/>
            </a:xfrm>
            <a:prstGeom prst="parallelogram">
              <a:avLst>
                <a:gd name="adj" fmla="val 987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AA305EB-7174-EEC5-0042-87CEAE3361BA}"/>
                </a:ext>
              </a:extLst>
            </p:cNvPr>
            <p:cNvSpPr txBox="1"/>
            <p:nvPr/>
          </p:nvSpPr>
          <p:spPr>
            <a:xfrm>
              <a:off x="981123" y="1290248"/>
              <a:ext cx="2340000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/>
                  </a:solidFill>
                </a:rPr>
                <a:t>03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B473F170-66D3-5102-EF38-FB088DA7E844}"/>
              </a:ext>
            </a:extLst>
          </p:cNvPr>
          <p:cNvGrpSpPr/>
          <p:nvPr/>
        </p:nvGrpSpPr>
        <p:grpSpPr>
          <a:xfrm>
            <a:off x="3566560" y="3492481"/>
            <a:ext cx="2340000" cy="1195807"/>
            <a:chOff x="981123" y="1290248"/>
            <a:chExt cx="2340000" cy="1195807"/>
          </a:xfrm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0D249430-BDF0-5F39-0298-75CEAB4E10ED}"/>
                </a:ext>
              </a:extLst>
            </p:cNvPr>
            <p:cNvGrpSpPr/>
            <p:nvPr/>
          </p:nvGrpSpPr>
          <p:grpSpPr>
            <a:xfrm>
              <a:off x="981123" y="1561541"/>
              <a:ext cx="920602" cy="74305"/>
              <a:chOff x="696000" y="1460737"/>
              <a:chExt cx="920602" cy="112014"/>
            </a:xfrm>
          </p:grpSpPr>
          <p:sp>
            <p:nvSpPr>
              <p:cNvPr id="203" name="Parallelogram 202">
                <a:extLst>
                  <a:ext uri="{FF2B5EF4-FFF2-40B4-BE49-F238E27FC236}">
                    <a16:creationId xmlns:a16="http://schemas.microsoft.com/office/drawing/2014/main" id="{16F26472-7A3E-BCB0-2BEB-384F4DEE8F66}"/>
                  </a:ext>
                </a:extLst>
              </p:cNvPr>
              <p:cNvSpPr/>
              <p:nvPr/>
            </p:nvSpPr>
            <p:spPr>
              <a:xfrm rot="10800000">
                <a:off x="121737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Parallelogram 203">
                <a:extLst>
                  <a:ext uri="{FF2B5EF4-FFF2-40B4-BE49-F238E27FC236}">
                    <a16:creationId xmlns:a16="http://schemas.microsoft.com/office/drawing/2014/main" id="{DBE16507-5675-943C-2073-5E63E314B589}"/>
                  </a:ext>
                </a:extLst>
              </p:cNvPr>
              <p:cNvSpPr/>
              <p:nvPr/>
            </p:nvSpPr>
            <p:spPr>
              <a:xfrm rot="10800000">
                <a:off x="116523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Parallelogram 204">
                <a:extLst>
                  <a:ext uri="{FF2B5EF4-FFF2-40B4-BE49-F238E27FC236}">
                    <a16:creationId xmlns:a16="http://schemas.microsoft.com/office/drawing/2014/main" id="{06A829C1-ABC3-3453-A2A2-7478AB15F159}"/>
                  </a:ext>
                </a:extLst>
              </p:cNvPr>
              <p:cNvSpPr/>
              <p:nvPr/>
            </p:nvSpPr>
            <p:spPr>
              <a:xfrm rot="10800000">
                <a:off x="111310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Parallelogram 205">
                <a:extLst>
                  <a:ext uri="{FF2B5EF4-FFF2-40B4-BE49-F238E27FC236}">
                    <a16:creationId xmlns:a16="http://schemas.microsoft.com/office/drawing/2014/main" id="{F01565B1-22E1-A84B-3E4A-FD1D2B347529}"/>
                  </a:ext>
                </a:extLst>
              </p:cNvPr>
              <p:cNvSpPr/>
              <p:nvPr/>
            </p:nvSpPr>
            <p:spPr>
              <a:xfrm rot="10800000">
                <a:off x="106096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Parallelogram 206">
                <a:extLst>
                  <a:ext uri="{FF2B5EF4-FFF2-40B4-BE49-F238E27FC236}">
                    <a16:creationId xmlns:a16="http://schemas.microsoft.com/office/drawing/2014/main" id="{97B98230-09CD-5796-B288-132D8D5A3E1B}"/>
                  </a:ext>
                </a:extLst>
              </p:cNvPr>
              <p:cNvSpPr/>
              <p:nvPr/>
            </p:nvSpPr>
            <p:spPr>
              <a:xfrm rot="10800000">
                <a:off x="100882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Parallelogram 207">
                <a:extLst>
                  <a:ext uri="{FF2B5EF4-FFF2-40B4-BE49-F238E27FC236}">
                    <a16:creationId xmlns:a16="http://schemas.microsoft.com/office/drawing/2014/main" id="{DF61B86B-0706-F761-D9B2-2A7A36D1F177}"/>
                  </a:ext>
                </a:extLst>
              </p:cNvPr>
              <p:cNvSpPr/>
              <p:nvPr/>
            </p:nvSpPr>
            <p:spPr>
              <a:xfrm rot="10800000">
                <a:off x="95668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Parallelogram 208">
                <a:extLst>
                  <a:ext uri="{FF2B5EF4-FFF2-40B4-BE49-F238E27FC236}">
                    <a16:creationId xmlns:a16="http://schemas.microsoft.com/office/drawing/2014/main" id="{E843A5C5-ACB2-FF84-BBE5-48A0D44E58F5}"/>
                  </a:ext>
                </a:extLst>
              </p:cNvPr>
              <p:cNvSpPr/>
              <p:nvPr/>
            </p:nvSpPr>
            <p:spPr>
              <a:xfrm rot="10800000">
                <a:off x="90455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Parallelogram 209">
                <a:extLst>
                  <a:ext uri="{FF2B5EF4-FFF2-40B4-BE49-F238E27FC236}">
                    <a16:creationId xmlns:a16="http://schemas.microsoft.com/office/drawing/2014/main" id="{5FEBC1D2-E607-A865-8326-3CA133DA3C02}"/>
                  </a:ext>
                </a:extLst>
              </p:cNvPr>
              <p:cNvSpPr/>
              <p:nvPr/>
            </p:nvSpPr>
            <p:spPr>
              <a:xfrm rot="10800000">
                <a:off x="85241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Parallelogram 210">
                <a:extLst>
                  <a:ext uri="{FF2B5EF4-FFF2-40B4-BE49-F238E27FC236}">
                    <a16:creationId xmlns:a16="http://schemas.microsoft.com/office/drawing/2014/main" id="{5DB753AB-AAD1-541E-AF72-B672EBD0048D}"/>
                  </a:ext>
                </a:extLst>
              </p:cNvPr>
              <p:cNvSpPr/>
              <p:nvPr/>
            </p:nvSpPr>
            <p:spPr>
              <a:xfrm rot="10800000">
                <a:off x="800275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Parallelogram 211">
                <a:extLst>
                  <a:ext uri="{FF2B5EF4-FFF2-40B4-BE49-F238E27FC236}">
                    <a16:creationId xmlns:a16="http://schemas.microsoft.com/office/drawing/2014/main" id="{C07FD1F8-5BD3-846A-8828-9A46DD2930B9}"/>
                  </a:ext>
                </a:extLst>
              </p:cNvPr>
              <p:cNvSpPr/>
              <p:nvPr/>
            </p:nvSpPr>
            <p:spPr>
              <a:xfrm rot="10800000">
                <a:off x="74813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Parallelogram 212">
                <a:extLst>
                  <a:ext uri="{FF2B5EF4-FFF2-40B4-BE49-F238E27FC236}">
                    <a16:creationId xmlns:a16="http://schemas.microsoft.com/office/drawing/2014/main" id="{B0AD7E95-FBEC-B09E-E90A-56B267B5155B}"/>
                  </a:ext>
                </a:extLst>
              </p:cNvPr>
              <p:cNvSpPr/>
              <p:nvPr/>
            </p:nvSpPr>
            <p:spPr>
              <a:xfrm rot="10800000">
                <a:off x="696000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Parallelogram 213">
                <a:extLst>
                  <a:ext uri="{FF2B5EF4-FFF2-40B4-BE49-F238E27FC236}">
                    <a16:creationId xmlns:a16="http://schemas.microsoft.com/office/drawing/2014/main" id="{3AC833D8-23C3-99B1-530C-B3133113485E}"/>
                  </a:ext>
                </a:extLst>
              </p:cNvPr>
              <p:cNvSpPr/>
              <p:nvPr/>
            </p:nvSpPr>
            <p:spPr>
              <a:xfrm>
                <a:off x="126951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Parallelogram 214">
                <a:extLst>
                  <a:ext uri="{FF2B5EF4-FFF2-40B4-BE49-F238E27FC236}">
                    <a16:creationId xmlns:a16="http://schemas.microsoft.com/office/drawing/2014/main" id="{F5AABB43-A203-5175-78F5-FA075DF0F40F}"/>
                  </a:ext>
                </a:extLst>
              </p:cNvPr>
              <p:cNvSpPr/>
              <p:nvPr/>
            </p:nvSpPr>
            <p:spPr>
              <a:xfrm>
                <a:off x="132165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Parallelogram 215">
                <a:extLst>
                  <a:ext uri="{FF2B5EF4-FFF2-40B4-BE49-F238E27FC236}">
                    <a16:creationId xmlns:a16="http://schemas.microsoft.com/office/drawing/2014/main" id="{F33ADDE3-A00E-9BF0-69EC-9C5D62DF8288}"/>
                  </a:ext>
                </a:extLst>
              </p:cNvPr>
              <p:cNvSpPr/>
              <p:nvPr/>
            </p:nvSpPr>
            <p:spPr>
              <a:xfrm>
                <a:off x="137378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Parallelogram 216">
                <a:extLst>
                  <a:ext uri="{FF2B5EF4-FFF2-40B4-BE49-F238E27FC236}">
                    <a16:creationId xmlns:a16="http://schemas.microsoft.com/office/drawing/2014/main" id="{CF6E1E4C-E226-043F-5725-BBB745A6167C}"/>
                  </a:ext>
                </a:extLst>
              </p:cNvPr>
              <p:cNvSpPr/>
              <p:nvPr/>
            </p:nvSpPr>
            <p:spPr>
              <a:xfrm>
                <a:off x="1425927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Parallelogram 217">
                <a:extLst>
                  <a:ext uri="{FF2B5EF4-FFF2-40B4-BE49-F238E27FC236}">
                    <a16:creationId xmlns:a16="http://schemas.microsoft.com/office/drawing/2014/main" id="{FFDE686A-F67A-42FF-937A-EF4E5EF495BF}"/>
                  </a:ext>
                </a:extLst>
              </p:cNvPr>
              <p:cNvSpPr/>
              <p:nvPr/>
            </p:nvSpPr>
            <p:spPr>
              <a:xfrm>
                <a:off x="153020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Parallelogram 218">
                <a:extLst>
                  <a:ext uri="{FF2B5EF4-FFF2-40B4-BE49-F238E27FC236}">
                    <a16:creationId xmlns:a16="http://schemas.microsoft.com/office/drawing/2014/main" id="{9BEB6630-4F78-2A27-5C6B-4DE702AC409F}"/>
                  </a:ext>
                </a:extLst>
              </p:cNvPr>
              <p:cNvSpPr/>
              <p:nvPr/>
            </p:nvSpPr>
            <p:spPr>
              <a:xfrm>
                <a:off x="147806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A2AE738D-A37D-8537-B5BB-CB3F0AD8A3FB}"/>
                </a:ext>
              </a:extLst>
            </p:cNvPr>
            <p:cNvSpPr txBox="1"/>
            <p:nvPr/>
          </p:nvSpPr>
          <p:spPr>
            <a:xfrm>
              <a:off x="981123" y="1827681"/>
              <a:ext cx="2340000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Part 5</a:t>
              </a:r>
              <a:endParaRPr lang="fr-FR" sz="1600" b="1" dirty="0">
                <a:solidFill>
                  <a:schemeClr val="tx2"/>
                </a:solidFill>
              </a:endParaRPr>
            </a:p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Design perspectives</a:t>
              </a:r>
              <a:endParaRPr lang="fr-FR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1721D82F-7149-58EE-CEEB-DADC6AC039F0}"/>
                </a:ext>
              </a:extLst>
            </p:cNvPr>
            <p:cNvCxnSpPr>
              <a:cxnSpLocks/>
            </p:cNvCxnSpPr>
            <p:nvPr/>
          </p:nvCxnSpPr>
          <p:spPr>
            <a:xfrm>
              <a:off x="981123" y="2486055"/>
              <a:ext cx="23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Parallelogram 200">
              <a:extLst>
                <a:ext uri="{FF2B5EF4-FFF2-40B4-BE49-F238E27FC236}">
                  <a16:creationId xmlns:a16="http://schemas.microsoft.com/office/drawing/2014/main" id="{9F0BC515-BD17-4245-D48F-E9DBD3E23D11}"/>
                </a:ext>
              </a:extLst>
            </p:cNvPr>
            <p:cNvSpPr/>
            <p:nvPr/>
          </p:nvSpPr>
          <p:spPr>
            <a:xfrm>
              <a:off x="981123" y="2468055"/>
              <a:ext cx="360000" cy="18000"/>
            </a:xfrm>
            <a:prstGeom prst="parallelogram">
              <a:avLst>
                <a:gd name="adj" fmla="val 987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B029A5B-CFA0-DE38-4C9D-78F266ED2035}"/>
                </a:ext>
              </a:extLst>
            </p:cNvPr>
            <p:cNvSpPr txBox="1"/>
            <p:nvPr/>
          </p:nvSpPr>
          <p:spPr>
            <a:xfrm>
              <a:off x="981123" y="1290248"/>
              <a:ext cx="2340000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400" b="1" dirty="0" smtClean="0">
                  <a:solidFill>
                    <a:schemeClr val="bg2"/>
                  </a:solidFill>
                </a:rPr>
                <a:t>05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42" name="Group 123">
            <a:extLst>
              <a:ext uri="{FF2B5EF4-FFF2-40B4-BE49-F238E27FC236}">
                <a16:creationId xmlns:a16="http://schemas.microsoft.com/office/drawing/2014/main" id="{F0064614-57CD-67CD-1A20-AAC79253A550}"/>
              </a:ext>
            </a:extLst>
          </p:cNvPr>
          <p:cNvGrpSpPr/>
          <p:nvPr/>
        </p:nvGrpSpPr>
        <p:grpSpPr>
          <a:xfrm>
            <a:off x="508506" y="3476497"/>
            <a:ext cx="2641093" cy="1195807"/>
            <a:chOff x="981122" y="1290248"/>
            <a:chExt cx="2641093" cy="1195807"/>
          </a:xfrm>
        </p:grpSpPr>
        <p:grpSp>
          <p:nvGrpSpPr>
            <p:cNvPr id="243" name="Group 124">
              <a:extLst>
                <a:ext uri="{FF2B5EF4-FFF2-40B4-BE49-F238E27FC236}">
                  <a16:creationId xmlns:a16="http://schemas.microsoft.com/office/drawing/2014/main" id="{F634F2D0-BB92-F8BE-CC29-79D65244B3F9}"/>
                </a:ext>
              </a:extLst>
            </p:cNvPr>
            <p:cNvGrpSpPr/>
            <p:nvPr/>
          </p:nvGrpSpPr>
          <p:grpSpPr>
            <a:xfrm>
              <a:off x="981123" y="1561541"/>
              <a:ext cx="920602" cy="74305"/>
              <a:chOff x="696000" y="1460737"/>
              <a:chExt cx="920602" cy="112014"/>
            </a:xfrm>
          </p:grpSpPr>
          <p:sp>
            <p:nvSpPr>
              <p:cNvPr id="248" name="Parallelogram 129">
                <a:extLst>
                  <a:ext uri="{FF2B5EF4-FFF2-40B4-BE49-F238E27FC236}">
                    <a16:creationId xmlns:a16="http://schemas.microsoft.com/office/drawing/2014/main" id="{F9023893-EFCA-BFD5-4F35-86574CD45BB0}"/>
                  </a:ext>
                </a:extLst>
              </p:cNvPr>
              <p:cNvSpPr/>
              <p:nvPr/>
            </p:nvSpPr>
            <p:spPr>
              <a:xfrm rot="10800000">
                <a:off x="121737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9" name="Parallelogram 130">
                <a:extLst>
                  <a:ext uri="{FF2B5EF4-FFF2-40B4-BE49-F238E27FC236}">
                    <a16:creationId xmlns:a16="http://schemas.microsoft.com/office/drawing/2014/main" id="{AEB4E947-4E02-4EB9-42FA-19AE5D90BD2D}"/>
                  </a:ext>
                </a:extLst>
              </p:cNvPr>
              <p:cNvSpPr/>
              <p:nvPr/>
            </p:nvSpPr>
            <p:spPr>
              <a:xfrm rot="10800000">
                <a:off x="116523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0" name="Parallelogram 131">
                <a:extLst>
                  <a:ext uri="{FF2B5EF4-FFF2-40B4-BE49-F238E27FC236}">
                    <a16:creationId xmlns:a16="http://schemas.microsoft.com/office/drawing/2014/main" id="{637DE932-DECA-3A27-FC2D-F9ED13E4D9ED}"/>
                  </a:ext>
                </a:extLst>
              </p:cNvPr>
              <p:cNvSpPr/>
              <p:nvPr/>
            </p:nvSpPr>
            <p:spPr>
              <a:xfrm rot="10800000">
                <a:off x="111310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1" name="Parallelogram 132">
                <a:extLst>
                  <a:ext uri="{FF2B5EF4-FFF2-40B4-BE49-F238E27FC236}">
                    <a16:creationId xmlns:a16="http://schemas.microsoft.com/office/drawing/2014/main" id="{AACC1BCF-14B7-AF2C-7516-B4D0184C12FA}"/>
                  </a:ext>
                </a:extLst>
              </p:cNvPr>
              <p:cNvSpPr/>
              <p:nvPr/>
            </p:nvSpPr>
            <p:spPr>
              <a:xfrm rot="10800000">
                <a:off x="106096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2" name="Parallelogram 133">
                <a:extLst>
                  <a:ext uri="{FF2B5EF4-FFF2-40B4-BE49-F238E27FC236}">
                    <a16:creationId xmlns:a16="http://schemas.microsoft.com/office/drawing/2014/main" id="{E8F9DDC3-8B41-CA8E-4313-5A0F8D402B84}"/>
                  </a:ext>
                </a:extLst>
              </p:cNvPr>
              <p:cNvSpPr/>
              <p:nvPr/>
            </p:nvSpPr>
            <p:spPr>
              <a:xfrm rot="10800000">
                <a:off x="100882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3" name="Parallelogram 134">
                <a:extLst>
                  <a:ext uri="{FF2B5EF4-FFF2-40B4-BE49-F238E27FC236}">
                    <a16:creationId xmlns:a16="http://schemas.microsoft.com/office/drawing/2014/main" id="{27617962-B85A-856D-DF11-DEB0F2E2003D}"/>
                  </a:ext>
                </a:extLst>
              </p:cNvPr>
              <p:cNvSpPr/>
              <p:nvPr/>
            </p:nvSpPr>
            <p:spPr>
              <a:xfrm rot="10800000">
                <a:off x="95668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4" name="Parallelogram 135">
                <a:extLst>
                  <a:ext uri="{FF2B5EF4-FFF2-40B4-BE49-F238E27FC236}">
                    <a16:creationId xmlns:a16="http://schemas.microsoft.com/office/drawing/2014/main" id="{A4DFCBEF-F022-EA58-09E0-9803EE2699B4}"/>
                  </a:ext>
                </a:extLst>
              </p:cNvPr>
              <p:cNvSpPr/>
              <p:nvPr/>
            </p:nvSpPr>
            <p:spPr>
              <a:xfrm rot="10800000">
                <a:off x="90455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5" name="Parallelogram 136">
                <a:extLst>
                  <a:ext uri="{FF2B5EF4-FFF2-40B4-BE49-F238E27FC236}">
                    <a16:creationId xmlns:a16="http://schemas.microsoft.com/office/drawing/2014/main" id="{332A58ED-82EB-7878-5C2F-9F909167BE22}"/>
                  </a:ext>
                </a:extLst>
              </p:cNvPr>
              <p:cNvSpPr/>
              <p:nvPr/>
            </p:nvSpPr>
            <p:spPr>
              <a:xfrm rot="10800000">
                <a:off x="85241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6" name="Parallelogram 137">
                <a:extLst>
                  <a:ext uri="{FF2B5EF4-FFF2-40B4-BE49-F238E27FC236}">
                    <a16:creationId xmlns:a16="http://schemas.microsoft.com/office/drawing/2014/main" id="{9E4C5A2E-C08A-A1B5-779C-417B48F66A68}"/>
                  </a:ext>
                </a:extLst>
              </p:cNvPr>
              <p:cNvSpPr/>
              <p:nvPr/>
            </p:nvSpPr>
            <p:spPr>
              <a:xfrm rot="10800000">
                <a:off x="800275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7" name="Parallelogram 138">
                <a:extLst>
                  <a:ext uri="{FF2B5EF4-FFF2-40B4-BE49-F238E27FC236}">
                    <a16:creationId xmlns:a16="http://schemas.microsoft.com/office/drawing/2014/main" id="{E8D5FD04-5EF8-F113-83CC-1E02026CA8C7}"/>
                  </a:ext>
                </a:extLst>
              </p:cNvPr>
              <p:cNvSpPr/>
              <p:nvPr/>
            </p:nvSpPr>
            <p:spPr>
              <a:xfrm rot="10800000">
                <a:off x="74813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8" name="Parallelogram 139">
                <a:extLst>
                  <a:ext uri="{FF2B5EF4-FFF2-40B4-BE49-F238E27FC236}">
                    <a16:creationId xmlns:a16="http://schemas.microsoft.com/office/drawing/2014/main" id="{EFFC14FD-2A82-3F60-D6D8-9A9650D17265}"/>
                  </a:ext>
                </a:extLst>
              </p:cNvPr>
              <p:cNvSpPr/>
              <p:nvPr/>
            </p:nvSpPr>
            <p:spPr>
              <a:xfrm rot="10800000">
                <a:off x="696000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9" name="Parallelogram 140">
                <a:extLst>
                  <a:ext uri="{FF2B5EF4-FFF2-40B4-BE49-F238E27FC236}">
                    <a16:creationId xmlns:a16="http://schemas.microsoft.com/office/drawing/2014/main" id="{EAB7DFC6-34B9-2D0A-5725-93BEC70DD034}"/>
                  </a:ext>
                </a:extLst>
              </p:cNvPr>
              <p:cNvSpPr/>
              <p:nvPr/>
            </p:nvSpPr>
            <p:spPr>
              <a:xfrm>
                <a:off x="126951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0" name="Parallelogram 141">
                <a:extLst>
                  <a:ext uri="{FF2B5EF4-FFF2-40B4-BE49-F238E27FC236}">
                    <a16:creationId xmlns:a16="http://schemas.microsoft.com/office/drawing/2014/main" id="{3308026D-55E4-2A93-D895-5216F883F43A}"/>
                  </a:ext>
                </a:extLst>
              </p:cNvPr>
              <p:cNvSpPr/>
              <p:nvPr/>
            </p:nvSpPr>
            <p:spPr>
              <a:xfrm>
                <a:off x="132165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1" name="Parallelogram 142">
                <a:extLst>
                  <a:ext uri="{FF2B5EF4-FFF2-40B4-BE49-F238E27FC236}">
                    <a16:creationId xmlns:a16="http://schemas.microsoft.com/office/drawing/2014/main" id="{7018658A-D4B0-6915-A0F5-359D1C8956A7}"/>
                  </a:ext>
                </a:extLst>
              </p:cNvPr>
              <p:cNvSpPr/>
              <p:nvPr/>
            </p:nvSpPr>
            <p:spPr>
              <a:xfrm>
                <a:off x="137378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2" name="Parallelogram 143">
                <a:extLst>
                  <a:ext uri="{FF2B5EF4-FFF2-40B4-BE49-F238E27FC236}">
                    <a16:creationId xmlns:a16="http://schemas.microsoft.com/office/drawing/2014/main" id="{FC433F06-10C0-7D4E-2673-F06874001F81}"/>
                  </a:ext>
                </a:extLst>
              </p:cNvPr>
              <p:cNvSpPr/>
              <p:nvPr/>
            </p:nvSpPr>
            <p:spPr>
              <a:xfrm>
                <a:off x="1425927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3" name="Parallelogram 144">
                <a:extLst>
                  <a:ext uri="{FF2B5EF4-FFF2-40B4-BE49-F238E27FC236}">
                    <a16:creationId xmlns:a16="http://schemas.microsoft.com/office/drawing/2014/main" id="{08F87D28-8378-846A-B6E7-FD4C87F13911}"/>
                  </a:ext>
                </a:extLst>
              </p:cNvPr>
              <p:cNvSpPr/>
              <p:nvPr/>
            </p:nvSpPr>
            <p:spPr>
              <a:xfrm>
                <a:off x="153020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4" name="Parallelogram 145">
                <a:extLst>
                  <a:ext uri="{FF2B5EF4-FFF2-40B4-BE49-F238E27FC236}">
                    <a16:creationId xmlns:a16="http://schemas.microsoft.com/office/drawing/2014/main" id="{0CB517B9-2735-1F14-8EEE-3AC7ED094990}"/>
                  </a:ext>
                </a:extLst>
              </p:cNvPr>
              <p:cNvSpPr/>
              <p:nvPr/>
            </p:nvSpPr>
            <p:spPr>
              <a:xfrm>
                <a:off x="147806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44" name="TextBox 125">
              <a:extLst>
                <a:ext uri="{FF2B5EF4-FFF2-40B4-BE49-F238E27FC236}">
                  <a16:creationId xmlns:a16="http://schemas.microsoft.com/office/drawing/2014/main" id="{4CA9A15E-FDC7-B94F-0265-F102D21C7A90}"/>
                </a:ext>
              </a:extLst>
            </p:cNvPr>
            <p:cNvSpPr txBox="1"/>
            <p:nvPr/>
          </p:nvSpPr>
          <p:spPr>
            <a:xfrm>
              <a:off x="981122" y="1827683"/>
              <a:ext cx="2641093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Part 4 :</a:t>
              </a:r>
              <a:endParaRPr lang="fr-FR" sz="1600" b="1" dirty="0">
                <a:solidFill>
                  <a:schemeClr val="tx2"/>
                </a:solidFill>
              </a:endParaRPr>
            </a:p>
            <a:p>
              <a:r>
                <a:rPr lang="fr-FR" sz="1600" b="1" dirty="0">
                  <a:solidFill>
                    <a:schemeClr val="tx2"/>
                  </a:solidFill>
                </a:rPr>
                <a:t>High Power </a:t>
              </a:r>
              <a:r>
                <a:rPr lang="fr-FR" sz="1600" b="1" dirty="0" err="1">
                  <a:solidFill>
                    <a:schemeClr val="tx2"/>
                  </a:solidFill>
                </a:rPr>
                <a:t>Multibeam</a:t>
              </a:r>
              <a:r>
                <a:rPr lang="fr-FR" sz="1600" b="1" dirty="0">
                  <a:solidFill>
                    <a:schemeClr val="tx2"/>
                  </a:solidFill>
                </a:rPr>
                <a:t> IOT</a:t>
              </a:r>
            </a:p>
          </p:txBody>
        </p:sp>
        <p:cxnSp>
          <p:nvCxnSpPr>
            <p:cNvPr id="245" name="Straight Connector 126">
              <a:extLst>
                <a:ext uri="{FF2B5EF4-FFF2-40B4-BE49-F238E27FC236}">
                  <a16:creationId xmlns:a16="http://schemas.microsoft.com/office/drawing/2014/main" id="{CB9D62AE-F85E-1974-CEDE-0B61FAFF51DC}"/>
                </a:ext>
              </a:extLst>
            </p:cNvPr>
            <p:cNvCxnSpPr>
              <a:cxnSpLocks/>
            </p:cNvCxnSpPr>
            <p:nvPr/>
          </p:nvCxnSpPr>
          <p:spPr>
            <a:xfrm>
              <a:off x="981123" y="2486055"/>
              <a:ext cx="23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Parallelogram 127">
              <a:extLst>
                <a:ext uri="{FF2B5EF4-FFF2-40B4-BE49-F238E27FC236}">
                  <a16:creationId xmlns:a16="http://schemas.microsoft.com/office/drawing/2014/main" id="{89F33EAF-D44A-6D07-B7CD-1728992948F2}"/>
                </a:ext>
              </a:extLst>
            </p:cNvPr>
            <p:cNvSpPr/>
            <p:nvPr/>
          </p:nvSpPr>
          <p:spPr>
            <a:xfrm>
              <a:off x="981123" y="2468055"/>
              <a:ext cx="360000" cy="18000"/>
            </a:xfrm>
            <a:prstGeom prst="parallelogram">
              <a:avLst>
                <a:gd name="adj" fmla="val 987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7" name="TextBox 128">
              <a:extLst>
                <a:ext uri="{FF2B5EF4-FFF2-40B4-BE49-F238E27FC236}">
                  <a16:creationId xmlns:a16="http://schemas.microsoft.com/office/drawing/2014/main" id="{2A2E771F-6451-758C-D714-7F0BF114B66B}"/>
                </a:ext>
              </a:extLst>
            </p:cNvPr>
            <p:cNvSpPr txBox="1"/>
            <p:nvPr/>
          </p:nvSpPr>
          <p:spPr>
            <a:xfrm>
              <a:off x="981123" y="1290248"/>
              <a:ext cx="2340000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400" b="1" dirty="0">
                  <a:solidFill>
                    <a:schemeClr val="bg2"/>
                  </a:solidFill>
                </a:rPr>
                <a:t>04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24" name="Group 150">
            <a:extLst>
              <a:ext uri="{FF2B5EF4-FFF2-40B4-BE49-F238E27FC236}">
                <a16:creationId xmlns:a16="http://schemas.microsoft.com/office/drawing/2014/main" id="{B473F170-66D3-5102-EF38-FB088DA7E844}"/>
              </a:ext>
            </a:extLst>
          </p:cNvPr>
          <p:cNvGrpSpPr/>
          <p:nvPr/>
        </p:nvGrpSpPr>
        <p:grpSpPr>
          <a:xfrm>
            <a:off x="6624612" y="3504691"/>
            <a:ext cx="2340000" cy="1195807"/>
            <a:chOff x="981123" y="1290248"/>
            <a:chExt cx="2340000" cy="1195807"/>
          </a:xfrm>
        </p:grpSpPr>
        <p:grpSp>
          <p:nvGrpSpPr>
            <p:cNvPr id="125" name="Group 197">
              <a:extLst>
                <a:ext uri="{FF2B5EF4-FFF2-40B4-BE49-F238E27FC236}">
                  <a16:creationId xmlns:a16="http://schemas.microsoft.com/office/drawing/2014/main" id="{0D249430-BDF0-5F39-0298-75CEAB4E10ED}"/>
                </a:ext>
              </a:extLst>
            </p:cNvPr>
            <p:cNvGrpSpPr/>
            <p:nvPr/>
          </p:nvGrpSpPr>
          <p:grpSpPr>
            <a:xfrm>
              <a:off x="981123" y="1561541"/>
              <a:ext cx="920602" cy="74305"/>
              <a:chOff x="696000" y="1460737"/>
              <a:chExt cx="920602" cy="112014"/>
            </a:xfrm>
          </p:grpSpPr>
          <p:sp>
            <p:nvSpPr>
              <p:cNvPr id="130" name="Parallelogram 202">
                <a:extLst>
                  <a:ext uri="{FF2B5EF4-FFF2-40B4-BE49-F238E27FC236}">
                    <a16:creationId xmlns:a16="http://schemas.microsoft.com/office/drawing/2014/main" id="{16F26472-7A3E-BCB0-2BEB-384F4DEE8F66}"/>
                  </a:ext>
                </a:extLst>
              </p:cNvPr>
              <p:cNvSpPr/>
              <p:nvPr/>
            </p:nvSpPr>
            <p:spPr>
              <a:xfrm rot="10800000">
                <a:off x="121737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Parallelogram 203">
                <a:extLst>
                  <a:ext uri="{FF2B5EF4-FFF2-40B4-BE49-F238E27FC236}">
                    <a16:creationId xmlns:a16="http://schemas.microsoft.com/office/drawing/2014/main" id="{DBE16507-5675-943C-2073-5E63E314B589}"/>
                  </a:ext>
                </a:extLst>
              </p:cNvPr>
              <p:cNvSpPr/>
              <p:nvPr/>
            </p:nvSpPr>
            <p:spPr>
              <a:xfrm rot="10800000">
                <a:off x="116523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2" name="Parallelogram 204">
                <a:extLst>
                  <a:ext uri="{FF2B5EF4-FFF2-40B4-BE49-F238E27FC236}">
                    <a16:creationId xmlns:a16="http://schemas.microsoft.com/office/drawing/2014/main" id="{06A829C1-ABC3-3453-A2A2-7478AB15F159}"/>
                  </a:ext>
                </a:extLst>
              </p:cNvPr>
              <p:cNvSpPr/>
              <p:nvPr/>
            </p:nvSpPr>
            <p:spPr>
              <a:xfrm rot="10800000">
                <a:off x="111310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3" name="Parallelogram 205">
                <a:extLst>
                  <a:ext uri="{FF2B5EF4-FFF2-40B4-BE49-F238E27FC236}">
                    <a16:creationId xmlns:a16="http://schemas.microsoft.com/office/drawing/2014/main" id="{F01565B1-22E1-A84B-3E4A-FD1D2B347529}"/>
                  </a:ext>
                </a:extLst>
              </p:cNvPr>
              <p:cNvSpPr/>
              <p:nvPr/>
            </p:nvSpPr>
            <p:spPr>
              <a:xfrm rot="10800000">
                <a:off x="106096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4" name="Parallelogram 206">
                <a:extLst>
                  <a:ext uri="{FF2B5EF4-FFF2-40B4-BE49-F238E27FC236}">
                    <a16:creationId xmlns:a16="http://schemas.microsoft.com/office/drawing/2014/main" id="{97B98230-09CD-5796-B288-132D8D5A3E1B}"/>
                  </a:ext>
                </a:extLst>
              </p:cNvPr>
              <p:cNvSpPr/>
              <p:nvPr/>
            </p:nvSpPr>
            <p:spPr>
              <a:xfrm rot="10800000">
                <a:off x="1008826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Parallelogram 207">
                <a:extLst>
                  <a:ext uri="{FF2B5EF4-FFF2-40B4-BE49-F238E27FC236}">
                    <a16:creationId xmlns:a16="http://schemas.microsoft.com/office/drawing/2014/main" id="{DF61B86B-0706-F761-D9B2-2A7A36D1F177}"/>
                  </a:ext>
                </a:extLst>
              </p:cNvPr>
              <p:cNvSpPr/>
              <p:nvPr/>
            </p:nvSpPr>
            <p:spPr>
              <a:xfrm rot="10800000">
                <a:off x="95668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Parallelogram 208">
                <a:extLst>
                  <a:ext uri="{FF2B5EF4-FFF2-40B4-BE49-F238E27FC236}">
                    <a16:creationId xmlns:a16="http://schemas.microsoft.com/office/drawing/2014/main" id="{E843A5C5-ACB2-FF84-BBE5-48A0D44E58F5}"/>
                  </a:ext>
                </a:extLst>
              </p:cNvPr>
              <p:cNvSpPr/>
              <p:nvPr/>
            </p:nvSpPr>
            <p:spPr>
              <a:xfrm rot="10800000">
                <a:off x="904551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Parallelogram 209">
                <a:extLst>
                  <a:ext uri="{FF2B5EF4-FFF2-40B4-BE49-F238E27FC236}">
                    <a16:creationId xmlns:a16="http://schemas.microsoft.com/office/drawing/2014/main" id="{5FEBC1D2-E607-A865-8326-3CA133DA3C02}"/>
                  </a:ext>
                </a:extLst>
              </p:cNvPr>
              <p:cNvSpPr/>
              <p:nvPr/>
            </p:nvSpPr>
            <p:spPr>
              <a:xfrm rot="10800000">
                <a:off x="852413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Parallelogram 210">
                <a:extLst>
                  <a:ext uri="{FF2B5EF4-FFF2-40B4-BE49-F238E27FC236}">
                    <a16:creationId xmlns:a16="http://schemas.microsoft.com/office/drawing/2014/main" id="{5DB753AB-AAD1-541E-AF72-B672EBD0048D}"/>
                  </a:ext>
                </a:extLst>
              </p:cNvPr>
              <p:cNvSpPr/>
              <p:nvPr/>
            </p:nvSpPr>
            <p:spPr>
              <a:xfrm rot="10800000">
                <a:off x="800275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9" name="Parallelogram 211">
                <a:extLst>
                  <a:ext uri="{FF2B5EF4-FFF2-40B4-BE49-F238E27FC236}">
                    <a16:creationId xmlns:a16="http://schemas.microsoft.com/office/drawing/2014/main" id="{C07FD1F8-5BD3-846A-8828-9A46DD2930B9}"/>
                  </a:ext>
                </a:extLst>
              </p:cNvPr>
              <p:cNvSpPr/>
              <p:nvPr/>
            </p:nvSpPr>
            <p:spPr>
              <a:xfrm rot="10800000">
                <a:off x="748138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0" name="Parallelogram 212">
                <a:extLst>
                  <a:ext uri="{FF2B5EF4-FFF2-40B4-BE49-F238E27FC236}">
                    <a16:creationId xmlns:a16="http://schemas.microsoft.com/office/drawing/2014/main" id="{B0AD7E95-FBEC-B09E-E90A-56B267B5155B}"/>
                  </a:ext>
                </a:extLst>
              </p:cNvPr>
              <p:cNvSpPr/>
              <p:nvPr/>
            </p:nvSpPr>
            <p:spPr>
              <a:xfrm rot="10800000">
                <a:off x="696000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Parallelogram 213">
                <a:extLst>
                  <a:ext uri="{FF2B5EF4-FFF2-40B4-BE49-F238E27FC236}">
                    <a16:creationId xmlns:a16="http://schemas.microsoft.com/office/drawing/2014/main" id="{3AC833D8-23C3-99B1-530C-B3133113485E}"/>
                  </a:ext>
                </a:extLst>
              </p:cNvPr>
              <p:cNvSpPr/>
              <p:nvPr/>
            </p:nvSpPr>
            <p:spPr>
              <a:xfrm>
                <a:off x="126951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Parallelogram 214">
                <a:extLst>
                  <a:ext uri="{FF2B5EF4-FFF2-40B4-BE49-F238E27FC236}">
                    <a16:creationId xmlns:a16="http://schemas.microsoft.com/office/drawing/2014/main" id="{F5AABB43-A203-5175-78F5-FA075DF0F40F}"/>
                  </a:ext>
                </a:extLst>
              </p:cNvPr>
              <p:cNvSpPr/>
              <p:nvPr/>
            </p:nvSpPr>
            <p:spPr>
              <a:xfrm>
                <a:off x="132165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Parallelogram 215">
                <a:extLst>
                  <a:ext uri="{FF2B5EF4-FFF2-40B4-BE49-F238E27FC236}">
                    <a16:creationId xmlns:a16="http://schemas.microsoft.com/office/drawing/2014/main" id="{F33ADDE3-A00E-9BF0-69EC-9C5D62DF8288}"/>
                  </a:ext>
                </a:extLst>
              </p:cNvPr>
              <p:cNvSpPr/>
              <p:nvPr/>
            </p:nvSpPr>
            <p:spPr>
              <a:xfrm>
                <a:off x="1373789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Parallelogram 216">
                <a:extLst>
                  <a:ext uri="{FF2B5EF4-FFF2-40B4-BE49-F238E27FC236}">
                    <a16:creationId xmlns:a16="http://schemas.microsoft.com/office/drawing/2014/main" id="{CF6E1E4C-E226-043F-5725-BBB745A6167C}"/>
                  </a:ext>
                </a:extLst>
              </p:cNvPr>
              <p:cNvSpPr/>
              <p:nvPr/>
            </p:nvSpPr>
            <p:spPr>
              <a:xfrm>
                <a:off x="1425927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5" name="Parallelogram 217">
                <a:extLst>
                  <a:ext uri="{FF2B5EF4-FFF2-40B4-BE49-F238E27FC236}">
                    <a16:creationId xmlns:a16="http://schemas.microsoft.com/office/drawing/2014/main" id="{FFDE686A-F67A-42FF-937A-EF4E5EF495BF}"/>
                  </a:ext>
                </a:extLst>
              </p:cNvPr>
              <p:cNvSpPr/>
              <p:nvPr/>
            </p:nvSpPr>
            <p:spPr>
              <a:xfrm>
                <a:off x="1530202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Parallelogram 218">
                <a:extLst>
                  <a:ext uri="{FF2B5EF4-FFF2-40B4-BE49-F238E27FC236}">
                    <a16:creationId xmlns:a16="http://schemas.microsoft.com/office/drawing/2014/main" id="{9BEB6630-4F78-2A27-5C6B-4DE702AC409F}"/>
                  </a:ext>
                </a:extLst>
              </p:cNvPr>
              <p:cNvSpPr/>
              <p:nvPr/>
            </p:nvSpPr>
            <p:spPr>
              <a:xfrm>
                <a:off x="1478064" y="1460737"/>
                <a:ext cx="86400" cy="112014"/>
              </a:xfrm>
              <a:prstGeom prst="parallelogram">
                <a:avLst>
                  <a:gd name="adj" fmla="val 87408"/>
                </a:avLst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26" name="TextBox 198">
              <a:extLst>
                <a:ext uri="{FF2B5EF4-FFF2-40B4-BE49-F238E27FC236}">
                  <a16:creationId xmlns:a16="http://schemas.microsoft.com/office/drawing/2014/main" id="{A2AE738D-A37D-8537-B5BB-CB3F0AD8A3FB}"/>
                </a:ext>
              </a:extLst>
            </p:cNvPr>
            <p:cNvSpPr txBox="1"/>
            <p:nvPr/>
          </p:nvSpPr>
          <p:spPr>
            <a:xfrm>
              <a:off x="981123" y="1827681"/>
              <a:ext cx="2340000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Part 6</a:t>
              </a:r>
              <a:endParaRPr lang="fr-FR" sz="1600" b="1" dirty="0">
                <a:solidFill>
                  <a:schemeClr val="tx2"/>
                </a:solidFill>
              </a:endParaRPr>
            </a:p>
            <a:p>
              <a:pPr algn="l"/>
              <a:r>
                <a:rPr lang="fr-FR" sz="1600" b="1" dirty="0" smtClean="0">
                  <a:solidFill>
                    <a:schemeClr val="tx2"/>
                  </a:solidFill>
                </a:rPr>
                <a:t>Conclusion</a:t>
              </a:r>
              <a:endParaRPr lang="fr-FR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127" name="Straight Connector 199">
              <a:extLst>
                <a:ext uri="{FF2B5EF4-FFF2-40B4-BE49-F238E27FC236}">
                  <a16:creationId xmlns:a16="http://schemas.microsoft.com/office/drawing/2014/main" id="{1721D82F-7149-58EE-CEEB-DADC6AC039F0}"/>
                </a:ext>
              </a:extLst>
            </p:cNvPr>
            <p:cNvCxnSpPr>
              <a:cxnSpLocks/>
            </p:cNvCxnSpPr>
            <p:nvPr/>
          </p:nvCxnSpPr>
          <p:spPr>
            <a:xfrm>
              <a:off x="981123" y="2486055"/>
              <a:ext cx="2340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Parallelogram 200">
              <a:extLst>
                <a:ext uri="{FF2B5EF4-FFF2-40B4-BE49-F238E27FC236}">
                  <a16:creationId xmlns:a16="http://schemas.microsoft.com/office/drawing/2014/main" id="{9F0BC515-BD17-4245-D48F-E9DBD3E23D11}"/>
                </a:ext>
              </a:extLst>
            </p:cNvPr>
            <p:cNvSpPr/>
            <p:nvPr/>
          </p:nvSpPr>
          <p:spPr>
            <a:xfrm>
              <a:off x="981123" y="2468055"/>
              <a:ext cx="360000" cy="18000"/>
            </a:xfrm>
            <a:prstGeom prst="parallelogram">
              <a:avLst>
                <a:gd name="adj" fmla="val 9871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TextBox 201">
              <a:extLst>
                <a:ext uri="{FF2B5EF4-FFF2-40B4-BE49-F238E27FC236}">
                  <a16:creationId xmlns:a16="http://schemas.microsoft.com/office/drawing/2014/main" id="{AB029A5B-CFA0-DE38-4C9D-78F266ED2035}"/>
                </a:ext>
              </a:extLst>
            </p:cNvPr>
            <p:cNvSpPr txBox="1"/>
            <p:nvPr/>
          </p:nvSpPr>
          <p:spPr>
            <a:xfrm>
              <a:off x="981123" y="1290248"/>
              <a:ext cx="2340000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l"/>
              <a:r>
                <a:rPr lang="fr-FR" sz="1400" b="1" dirty="0" smtClean="0">
                  <a:solidFill>
                    <a:schemeClr val="bg2"/>
                  </a:solidFill>
                </a:rPr>
                <a:t>06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569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004" y="145610"/>
            <a:ext cx="11566384" cy="369332"/>
          </a:xfrm>
        </p:spPr>
        <p:txBody>
          <a:bodyPr/>
          <a:lstStyle/>
          <a:p>
            <a:r>
              <a:rPr lang="fr-FR" dirty="0" smtClean="0"/>
              <a:t>Multi </a:t>
            </a:r>
            <a:r>
              <a:rPr lang="fr-FR" dirty="0" err="1" smtClean="0"/>
              <a:t>Beam</a:t>
            </a:r>
            <a:r>
              <a:rPr lang="fr-FR" dirty="0"/>
              <a:t> </a:t>
            </a:r>
            <a:r>
              <a:rPr lang="fr-FR" dirty="0" smtClean="0"/>
              <a:t>IOT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 err="1" smtClean="0"/>
              <a:t>chieved</a:t>
            </a:r>
            <a:r>
              <a:rPr lang="fr-FR" dirty="0" smtClean="0"/>
              <a:t> </a:t>
            </a:r>
            <a:r>
              <a:rPr lang="fr-FR" dirty="0"/>
              <a:t>performances in </a:t>
            </a:r>
            <a:r>
              <a:rPr lang="fr-FR" dirty="0" err="1"/>
              <a:t>pulsed</a:t>
            </a:r>
            <a:r>
              <a:rPr lang="fr-FR" dirty="0"/>
              <a:t> mode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74" y="780131"/>
            <a:ext cx="5345914" cy="37918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85146" y="4642444"/>
            <a:ext cx="63483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70% efficiency @ 1.2MWp</a:t>
            </a:r>
          </a:p>
          <a:p>
            <a:r>
              <a:rPr lang="en-US" b="1" dirty="0" smtClean="0"/>
              <a:t>21.5dB  power gain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-20dB return loss @ 1.2MWp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&lt;850mA body current</a:t>
            </a:r>
          </a:p>
          <a:p>
            <a:r>
              <a:rPr lang="en-US" b="1" dirty="0">
                <a:solidFill>
                  <a:srgbClr val="C00000"/>
                </a:solidFill>
              </a:rPr>
              <a:t>Monotone </a:t>
            </a:r>
            <a:r>
              <a:rPr lang="en-US" b="1" dirty="0" smtClean="0">
                <a:solidFill>
                  <a:srgbClr val="C00000"/>
                </a:solidFill>
              </a:rPr>
              <a:t>AMAM characteristic (no </a:t>
            </a:r>
            <a:r>
              <a:rPr lang="en-US" b="1" dirty="0">
                <a:solidFill>
                  <a:srgbClr val="C00000"/>
                </a:solidFill>
              </a:rPr>
              <a:t>saturation bend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927620"/>
              </p:ext>
            </p:extLst>
          </p:nvPr>
        </p:nvGraphicFramePr>
        <p:xfrm>
          <a:off x="6240196" y="886922"/>
          <a:ext cx="5514109" cy="3912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746">
                  <a:extLst>
                    <a:ext uri="{9D8B030D-6E8A-4147-A177-3AD203B41FA5}">
                      <a16:colId xmlns:a16="http://schemas.microsoft.com/office/drawing/2014/main" val="453045421"/>
                    </a:ext>
                  </a:extLst>
                </a:gridCol>
                <a:gridCol w="1838036">
                  <a:extLst>
                    <a:ext uri="{9D8B030D-6E8A-4147-A177-3AD203B41FA5}">
                      <a16:colId xmlns:a16="http://schemas.microsoft.com/office/drawing/2014/main" val="1631073480"/>
                    </a:ext>
                  </a:extLst>
                </a:gridCol>
                <a:gridCol w="1810327">
                  <a:extLst>
                    <a:ext uri="{9D8B030D-6E8A-4147-A177-3AD203B41FA5}">
                      <a16:colId xmlns:a16="http://schemas.microsoft.com/office/drawing/2014/main" val="2819039563"/>
                    </a:ext>
                  </a:extLst>
                </a:gridCol>
              </a:tblGrid>
              <a:tr h="47428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Paremeter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ESS </a:t>
                      </a:r>
                      <a:r>
                        <a:rPr lang="fr-FR" sz="1400" dirty="0" err="1" smtClean="0"/>
                        <a:t>specification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Achieved</a:t>
                      </a:r>
                      <a:r>
                        <a:rPr lang="fr-FR" sz="1400" dirty="0" smtClean="0"/>
                        <a:t> performances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2145583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Frequency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704.2 MHz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704.2 MHz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835046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Peak</a:t>
                      </a:r>
                      <a:r>
                        <a:rPr lang="fr-FR" sz="1400" b="1" baseline="0" dirty="0" smtClean="0">
                          <a:solidFill>
                            <a:srgbClr val="002060"/>
                          </a:solidFill>
                        </a:rPr>
                        <a:t> power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&gt;1.2 MW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C00000"/>
                          </a:solidFill>
                        </a:rPr>
                        <a:t>1.2 MW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643820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RF pulse </a:t>
                      </a:r>
                      <a:r>
                        <a:rPr lang="fr-FR" sz="14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length</a:t>
                      </a:r>
                      <a:endParaRPr lang="fr-FR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Up to 4 ms</a:t>
                      </a:r>
                      <a:endParaRPr lang="fr-FR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1ms flat @14Hz</a:t>
                      </a:r>
                      <a:endParaRPr lang="fr-FR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254544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RF </a:t>
                      </a:r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duty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 factor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Up to 5%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5.5%</a:t>
                      </a:r>
                      <a:endParaRPr lang="fr-FR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091740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Beam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 voltage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&lt; 50kV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45kV</a:t>
                      </a:r>
                      <a:endParaRPr lang="fr-FR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10191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Beam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&lt;45A RMS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&lt; 40A @ 1.2MW</a:t>
                      </a:r>
                      <a:endParaRPr lang="fr-FR" sz="1400" b="1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65682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Efficiency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&gt; 60%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34A688"/>
                          </a:solidFill>
                        </a:rPr>
                        <a:t>70% </a:t>
                      </a:r>
                      <a:endParaRPr lang="fr-FR" sz="1400" b="1" dirty="0">
                        <a:solidFill>
                          <a:srgbClr val="34A688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822046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Gain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&gt; 20 dB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21.5 dB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103804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Bandwidth</a:t>
                      </a:r>
                      <a:r>
                        <a:rPr lang="fr-FR" sz="1400" b="1" baseline="0" dirty="0" smtClean="0">
                          <a:solidFill>
                            <a:srgbClr val="002060"/>
                          </a:solidFill>
                        </a:rPr>
                        <a:t> (-1dB)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&gt; 2 MHz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4.7MHz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829559"/>
                  </a:ext>
                </a:extLst>
              </a:tr>
              <a:tr h="339438"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Tube </a:t>
                      </a:r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lifetime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&gt; 50 </a:t>
                      </a:r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kHrs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-</a:t>
                      </a:r>
                      <a:endParaRPr lang="fr-FR" sz="1400" b="1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262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98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79D8C3-A8BC-62A8-B703-E3D35967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818" y="1699824"/>
            <a:ext cx="5006764" cy="2462213"/>
          </a:xfrm>
        </p:spPr>
        <p:txBody>
          <a:bodyPr/>
          <a:lstStyle/>
          <a:p>
            <a:r>
              <a:rPr lang="en-US" dirty="0"/>
              <a:t>Chapter 5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fr-FR" dirty="0" smtClean="0"/>
              <a:t>Design perspectives</a:t>
            </a:r>
            <a:r>
              <a:rPr lang="fr-FR" dirty="0"/>
              <a:t/>
            </a:r>
            <a:br>
              <a:rPr lang="fr-FR" dirty="0"/>
            </a:b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E112EC-59DD-D99F-1B6B-63C39D6374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29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2E9509-DDE4-5905-1E39-BE2430A69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83" y="220291"/>
            <a:ext cx="11563926" cy="369332"/>
          </a:xfrm>
        </p:spPr>
        <p:txBody>
          <a:bodyPr/>
          <a:lstStyle/>
          <a:p>
            <a:r>
              <a:rPr lang="en-GB" dirty="0" smtClean="0"/>
              <a:t>High </a:t>
            </a:r>
            <a:r>
              <a:rPr lang="en-GB" dirty="0" smtClean="0"/>
              <a:t>Efficiency &amp; </a:t>
            </a:r>
            <a:r>
              <a:rPr lang="en-GB" dirty="0" smtClean="0"/>
              <a:t>High power source (Thesis) : </a:t>
            </a:r>
            <a:r>
              <a:rPr lang="en-GB" dirty="0" smtClean="0">
                <a:solidFill>
                  <a:srgbClr val="FF0000"/>
                </a:solidFill>
              </a:rPr>
              <a:t>Hybrid </a:t>
            </a:r>
            <a:r>
              <a:rPr lang="en-GB" dirty="0" err="1" smtClean="0">
                <a:solidFill>
                  <a:srgbClr val="FF0000"/>
                </a:solidFill>
              </a:rPr>
              <a:t>Multibeam</a:t>
            </a:r>
            <a:r>
              <a:rPr lang="en-GB" dirty="0" smtClean="0">
                <a:solidFill>
                  <a:srgbClr val="FF0000"/>
                </a:solidFill>
              </a:rPr>
              <a:t> Klystron-IOT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25D357F8-BD33-9216-1676-8FB7E7B0EC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8691" y="978079"/>
            <a:ext cx="11428509" cy="1549246"/>
          </a:xfrm>
        </p:spPr>
        <p:txBody>
          <a:bodyPr/>
          <a:lstStyle/>
          <a:p>
            <a:r>
              <a:rPr lang="en-GB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Multi beam &amp; Multi stages device: adding a second cavity…</a:t>
            </a:r>
            <a:endParaRPr lang="en-GB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sz="2000" dirty="0" err="1">
                <a:solidFill>
                  <a:schemeClr val="tx1"/>
                </a:solidFill>
              </a:rPr>
              <a:t>Targeted</a:t>
            </a:r>
            <a:r>
              <a:rPr lang="fr-FR" sz="2000" dirty="0">
                <a:solidFill>
                  <a:schemeClr val="tx1"/>
                </a:solidFill>
              </a:rPr>
              <a:t> performances</a:t>
            </a:r>
            <a:r>
              <a:rPr lang="fr-FR" sz="2000" dirty="0" smtClean="0">
                <a:solidFill>
                  <a:schemeClr val="tx1"/>
                </a:solidFill>
              </a:rPr>
              <a:t>: </a:t>
            </a:r>
            <a:r>
              <a:rPr lang="fr-FR" sz="2000" dirty="0">
                <a:solidFill>
                  <a:srgbClr val="00B050"/>
                </a:solidFill>
              </a:rPr>
              <a:t>P &gt; 1MW </a:t>
            </a:r>
            <a:r>
              <a:rPr lang="fr-FR" sz="2000" dirty="0" smtClean="0">
                <a:solidFill>
                  <a:srgbClr val="00B050"/>
                </a:solidFill>
              </a:rPr>
              <a:t>CW  </a:t>
            </a:r>
            <a:r>
              <a:rPr lang="el-GR" sz="2000" dirty="0">
                <a:solidFill>
                  <a:srgbClr val="00B050"/>
                </a:solidFill>
              </a:rPr>
              <a:t>η</a:t>
            </a:r>
            <a:r>
              <a:rPr lang="fr-FR" sz="2000" dirty="0">
                <a:solidFill>
                  <a:srgbClr val="00B050"/>
                </a:solidFill>
              </a:rPr>
              <a:t> &gt; </a:t>
            </a:r>
            <a:r>
              <a:rPr lang="fr-FR" sz="2000" dirty="0" smtClean="0">
                <a:solidFill>
                  <a:srgbClr val="00B050"/>
                </a:solidFill>
              </a:rPr>
              <a:t>90%</a:t>
            </a:r>
          </a:p>
          <a:p>
            <a:pPr marL="0" indent="0">
              <a:buNone/>
            </a:pPr>
            <a:endParaRPr lang="fr-FR" sz="1600" dirty="0">
              <a:solidFill>
                <a:srgbClr val="00B050"/>
              </a:solidFill>
            </a:endParaRP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57091" y="2204160"/>
            <a:ext cx="117056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err="1" smtClean="0"/>
              <a:t>See</a:t>
            </a:r>
            <a:r>
              <a:rPr lang="fr-FR" sz="3200" b="1" dirty="0" smtClean="0"/>
              <a:t> </a:t>
            </a:r>
            <a:r>
              <a:rPr lang="fr-FR" sz="3200" b="1" dirty="0"/>
              <a:t>Igor </a:t>
            </a:r>
            <a:r>
              <a:rPr lang="fr-FR" sz="3200" b="1" dirty="0" err="1" smtClean="0"/>
              <a:t>Syratchev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presentation</a:t>
            </a:r>
            <a:r>
              <a:rPr lang="fr-FR" sz="3200" b="1" dirty="0" smtClean="0"/>
              <a:t>  (</a:t>
            </a:r>
            <a:r>
              <a:rPr lang="fr-FR" sz="3200" b="1" dirty="0" err="1" smtClean="0"/>
              <a:t>Gridded</a:t>
            </a:r>
            <a:r>
              <a:rPr lang="fr-FR" sz="3200" b="1" dirty="0" smtClean="0"/>
              <a:t> tubes / </a:t>
            </a:r>
            <a:r>
              <a:rPr lang="fr-FR" sz="3200" b="1" dirty="0" err="1" smtClean="0"/>
              <a:t>Tristron</a:t>
            </a:r>
            <a:r>
              <a:rPr lang="fr-FR" sz="3200" b="1" dirty="0" smtClean="0"/>
              <a:t>)</a:t>
            </a:r>
            <a:endParaRPr lang="fr-FR" sz="32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15" y="2941217"/>
            <a:ext cx="4257614" cy="259931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856" y="3053337"/>
            <a:ext cx="4817173" cy="302029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51175" y="3218532"/>
            <a:ext cx="25831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IDFont+F1"/>
              </a:rPr>
              <a:t>B </a:t>
            </a:r>
            <a:r>
              <a:rPr lang="en-US" dirty="0" smtClean="0">
                <a:latin typeface="CIDFont+F1"/>
              </a:rPr>
              <a:t>class  10 beams </a:t>
            </a:r>
          </a:p>
          <a:p>
            <a:r>
              <a:rPr lang="en-US" dirty="0" smtClean="0">
                <a:latin typeface="CIDFont+F1"/>
              </a:rPr>
              <a:t>(</a:t>
            </a:r>
            <a:r>
              <a:rPr lang="en-US" dirty="0">
                <a:latin typeface="CIDFont+F1"/>
              </a:rPr>
              <a:t>180 degrees bunches)</a:t>
            </a:r>
          </a:p>
          <a:p>
            <a:r>
              <a:rPr lang="fr-FR" dirty="0">
                <a:latin typeface="CIDFont+F1"/>
              </a:rPr>
              <a:t>V </a:t>
            </a:r>
            <a:r>
              <a:rPr lang="fr-FR" dirty="0" err="1" smtClean="0">
                <a:latin typeface="CIDFont+F1"/>
              </a:rPr>
              <a:t>beam</a:t>
            </a:r>
            <a:r>
              <a:rPr lang="fr-FR" dirty="0" smtClean="0">
                <a:latin typeface="CIDFont+F1"/>
              </a:rPr>
              <a:t>=60kV</a:t>
            </a:r>
          </a:p>
          <a:p>
            <a:endParaRPr lang="fr-FR" dirty="0">
              <a:latin typeface="CIDFont+F1"/>
            </a:endParaRPr>
          </a:p>
          <a:p>
            <a:r>
              <a:rPr lang="el-GR" dirty="0"/>
              <a:t>η</a:t>
            </a:r>
            <a:r>
              <a:rPr lang="el-GR" dirty="0">
                <a:solidFill>
                  <a:srgbClr val="00B050"/>
                </a:solidFill>
              </a:rPr>
              <a:t> </a:t>
            </a:r>
            <a:r>
              <a:rPr lang="fr-FR" dirty="0" smtClean="0">
                <a:latin typeface="CIDFont+F1"/>
              </a:rPr>
              <a:t>= 93%  @ 800kW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732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79D8C3-A8BC-62A8-B703-E3D35967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2127674"/>
            <a:ext cx="3348931" cy="1846659"/>
          </a:xfrm>
        </p:spPr>
        <p:txBody>
          <a:bodyPr/>
          <a:lstStyle/>
          <a:p>
            <a:r>
              <a:rPr lang="en-US" dirty="0"/>
              <a:t>Chapter 6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fr-FR" dirty="0" smtClean="0"/>
              <a:t>Conclusion</a:t>
            </a:r>
            <a:r>
              <a:rPr lang="fr-FR" dirty="0"/>
              <a:t/>
            </a:r>
            <a:br>
              <a:rPr lang="fr-FR" dirty="0"/>
            </a:b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E112EC-59DD-D99F-1B6B-63C39D6374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836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AF6B1BEF-F165-C6AB-1C51-AB8C294CF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404" y="156804"/>
            <a:ext cx="11016000" cy="369332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5C03886-594E-2C27-72DD-A4EE3EC0338D}"/>
              </a:ext>
            </a:extLst>
          </p:cNvPr>
          <p:cNvSpPr txBox="1">
            <a:spLocks/>
          </p:cNvSpPr>
          <p:nvPr/>
        </p:nvSpPr>
        <p:spPr>
          <a:xfrm>
            <a:off x="135425" y="932877"/>
            <a:ext cx="11816430" cy="4969164"/>
          </a:xfrm>
          <a:prstGeom prst="rect">
            <a:avLst/>
          </a:prstGeom>
        </p:spPr>
        <p:txBody>
          <a:bodyPr/>
          <a:lstStyle>
            <a:lvl1pPr marL="216000" indent="-216000" algn="l" defTabSz="914400" rtl="0" eaLnBrk="1" latinLnBrk="0" hangingPunct="1">
              <a:lnSpc>
                <a:spcPct val="114000"/>
              </a:lnSpc>
              <a:spcBef>
                <a:spcPts val="1600"/>
              </a:spcBef>
              <a:buClrTx/>
              <a:buFontTx/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3"/>
              </a:buClr>
              <a:buFont typeface="Wingdings 3" panose="05040102010807070707" pitchFamily="18" charset="2"/>
              <a:buChar char="ê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 typeface="Century Gothic" panose="020B0502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›"/>
              <a:defRPr sz="11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936000" indent="-108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Font typeface="Wingdings 3" panose="05040102010807070707" pitchFamily="18" charset="2"/>
              <a:buChar char=""/>
              <a:defRPr sz="1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2060"/>
                </a:solidFill>
              </a:rPr>
              <a:t>Despite its relative lower output power level and gain, compared to a klystron, the IOT is still an attractive high power amplifier for the scientific applications operating in the lower UHF band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Since four decades, Thales has been developing and manufacturing high power and high efficient IOTs capable of delivering up to 1MW (MBIOT) in pulsed mode with up to 70% efficiency.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Currently designed </a:t>
            </a:r>
            <a:r>
              <a:rPr lang="en-US" dirty="0" smtClean="0">
                <a:solidFill>
                  <a:srgbClr val="002060"/>
                </a:solidFill>
              </a:rPr>
              <a:t>IOTs </a:t>
            </a:r>
            <a:r>
              <a:rPr lang="en-US" dirty="0">
                <a:solidFill>
                  <a:srgbClr val="002060"/>
                </a:solidFill>
              </a:rPr>
              <a:t>by Thales are intended to the scientific community, and used </a:t>
            </a:r>
            <a:r>
              <a:rPr lang="en-US" dirty="0" smtClean="0">
                <a:solidFill>
                  <a:srgbClr val="002060"/>
                </a:solidFill>
              </a:rPr>
              <a:t>within </a:t>
            </a:r>
            <a:r>
              <a:rPr lang="en-US" dirty="0">
                <a:solidFill>
                  <a:srgbClr val="002060"/>
                </a:solidFill>
              </a:rPr>
              <a:t>the particle </a:t>
            </a:r>
            <a:r>
              <a:rPr lang="en-US" dirty="0" smtClean="0">
                <a:solidFill>
                  <a:srgbClr val="002060"/>
                </a:solidFill>
              </a:rPr>
              <a:t>colliders operating at CERN.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As </a:t>
            </a:r>
            <a:r>
              <a:rPr lang="en-US" dirty="0">
                <a:solidFill>
                  <a:srgbClr val="002060"/>
                </a:solidFill>
              </a:rPr>
              <a:t>part of its partnership with CERN and academic research organizations, Thales </a:t>
            </a:r>
            <a:r>
              <a:rPr lang="en-US" dirty="0" smtClean="0">
                <a:solidFill>
                  <a:srgbClr val="002060"/>
                </a:solidFill>
              </a:rPr>
              <a:t>is still innovating </a:t>
            </a:r>
            <a:r>
              <a:rPr lang="en-US" dirty="0">
                <a:solidFill>
                  <a:srgbClr val="002060"/>
                </a:solidFill>
              </a:rPr>
              <a:t>in the field of RF sources in order to improve their performances in terms of power and </a:t>
            </a:r>
            <a:r>
              <a:rPr lang="en-US" dirty="0" smtClean="0">
                <a:solidFill>
                  <a:srgbClr val="002060"/>
                </a:solidFill>
              </a:rPr>
              <a:t>efficiency.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2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74849-F534-EFCF-1530-61D2EBF38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Contact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56A22-D649-F901-3DA5-34AFE2C973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Chakib BELKHIRI</a:t>
            </a:r>
            <a:endParaRPr lang="fr-F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44139-9CDB-8AB5-9CE9-989EE23E74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42837" y="4513288"/>
            <a:ext cx="3740728" cy="492443"/>
          </a:xfrm>
        </p:spPr>
        <p:txBody>
          <a:bodyPr/>
          <a:lstStyle/>
          <a:p>
            <a:r>
              <a:rPr lang="fr-FR" dirty="0" smtClean="0"/>
              <a:t>RF Design and </a:t>
            </a:r>
            <a:r>
              <a:rPr lang="fr-FR" dirty="0" err="1" smtClean="0"/>
              <a:t>Development</a:t>
            </a:r>
            <a:r>
              <a:rPr lang="fr-FR" dirty="0" smtClean="0"/>
              <a:t> </a:t>
            </a:r>
            <a:r>
              <a:rPr lang="fr-FR" dirty="0" err="1" smtClean="0"/>
              <a:t>Engineer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531EDF-91F5-A336-84EF-302B64966E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+33 6 50 86 57 99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B5A319C-A746-BEA5-0F22-B34EF90EFC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65886" y="5324662"/>
            <a:ext cx="2745023" cy="184666"/>
          </a:xfrm>
        </p:spPr>
        <p:txBody>
          <a:bodyPr/>
          <a:lstStyle/>
          <a:p>
            <a:r>
              <a:rPr lang="fr-FR" dirty="0"/>
              <a:t>c</a:t>
            </a:r>
            <a:r>
              <a:rPr lang="fr-FR" dirty="0" smtClean="0"/>
              <a:t>hakib.belkhiri@thalesgroup.com</a:t>
            </a:r>
            <a:endParaRPr lang="fr-F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6A6739-A2E0-A175-6B76-7BD5F9F0A8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Patrick Reynaud</a:t>
            </a:r>
            <a:endParaRPr lang="fr-FR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24FD38-B4C7-D622-DB0E-19E2461D22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smtClean="0"/>
              <a:t>Product Engineering Manager</a:t>
            </a:r>
            <a:endParaRPr lang="fr-F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63A352-F911-5D3E-9778-003625DEE1E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+33 </a:t>
            </a:r>
            <a:r>
              <a:rPr lang="fr-FR" dirty="0" smtClean="0"/>
              <a:t>7 88 90 80 29</a:t>
            </a:r>
            <a:endParaRPr lang="fr-FR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F3206A6-6ECC-DB55-647F-DC82C2FF0A8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62377" y="5324662"/>
            <a:ext cx="2924104" cy="184666"/>
          </a:xfrm>
        </p:spPr>
        <p:txBody>
          <a:bodyPr/>
          <a:lstStyle/>
          <a:p>
            <a:r>
              <a:rPr lang="fr-FR" dirty="0" smtClean="0"/>
              <a:t>Patrick-thn.reynaud@thalesgroup.com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154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80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79D8C3-A8BC-62A8-B703-E3D35967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1819897"/>
            <a:ext cx="4085387" cy="2462213"/>
          </a:xfrm>
        </p:spPr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1 :</a:t>
            </a:r>
            <a:br>
              <a:rPr lang="en-US" dirty="0" smtClean="0"/>
            </a:br>
            <a:r>
              <a:rPr lang="fr-FR" dirty="0"/>
              <a:t>IOT background</a:t>
            </a:r>
            <a:br>
              <a:rPr lang="fr-FR" dirty="0"/>
            </a:br>
            <a:endParaRPr lang="en-GB" dirty="0"/>
          </a:p>
        </p:txBody>
      </p:sp>
      <p:sp>
        <p:nvSpPr>
          <p:cNvPr id="2" name="Espace réservé pour une image 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1407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626821" y="841495"/>
            <a:ext cx="8502604" cy="125461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90" y="1142545"/>
            <a:ext cx="3297639" cy="1996632"/>
          </a:xfrm>
          <a:prstGeom prst="rect">
            <a:avLst/>
          </a:prstGeom>
        </p:spPr>
      </p:pic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243265"/>
            <a:ext cx="11016000" cy="369332"/>
          </a:xfrm>
        </p:spPr>
        <p:txBody>
          <a:bodyPr/>
          <a:lstStyle/>
          <a:p>
            <a:r>
              <a:rPr lang="fr-FR" dirty="0" smtClean="0"/>
              <a:t>IOT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Klystrode</a:t>
            </a:r>
            <a:r>
              <a:rPr lang="fr-FR" dirty="0" smtClean="0"/>
              <a:t> : A </a:t>
            </a:r>
            <a:r>
              <a:rPr lang="fr-FR" dirty="0" err="1" smtClean="0"/>
              <a:t>concatenation</a:t>
            </a:r>
            <a:r>
              <a:rPr lang="fr-FR" dirty="0" smtClean="0"/>
              <a:t> of </a:t>
            </a:r>
            <a:r>
              <a:rPr lang="fr-FR" dirty="0"/>
              <a:t>Klystron and </a:t>
            </a:r>
            <a:r>
              <a:rPr lang="fr-FR" dirty="0" err="1"/>
              <a:t>Tetrode</a:t>
            </a:r>
            <a:r>
              <a:rPr lang="fr-FR" dirty="0"/>
              <a:t> </a:t>
            </a:r>
          </a:p>
        </p:txBody>
      </p:sp>
      <p:pic>
        <p:nvPicPr>
          <p:cNvPr id="325" name="Image 3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49" y="3290480"/>
            <a:ext cx="3177387" cy="2726370"/>
          </a:xfrm>
          <a:prstGeom prst="rect">
            <a:avLst/>
          </a:prstGeom>
        </p:spPr>
      </p:pic>
      <p:pic>
        <p:nvPicPr>
          <p:cNvPr id="326" name="Image 3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508" y="2248201"/>
            <a:ext cx="3717431" cy="2594414"/>
          </a:xfrm>
          <a:prstGeom prst="rect">
            <a:avLst/>
          </a:prstGeom>
        </p:spPr>
      </p:pic>
      <p:sp>
        <p:nvSpPr>
          <p:cNvPr id="328" name="Ellipse 327"/>
          <p:cNvSpPr/>
          <p:nvPr/>
        </p:nvSpPr>
        <p:spPr>
          <a:xfrm>
            <a:off x="1399792" y="853607"/>
            <a:ext cx="908639" cy="2254268"/>
          </a:xfrm>
          <a:prstGeom prst="ellipse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9" name="Ellipse 328"/>
          <p:cNvSpPr/>
          <p:nvPr/>
        </p:nvSpPr>
        <p:spPr>
          <a:xfrm>
            <a:off x="1541274" y="4435522"/>
            <a:ext cx="554476" cy="1446550"/>
          </a:xfrm>
          <a:prstGeom prst="ellipse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3569422" y="4980034"/>
            <a:ext cx="8991367" cy="1254617"/>
            <a:chOff x="3569422" y="4980034"/>
            <a:chExt cx="8991367" cy="1254617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3569422" y="4980034"/>
              <a:ext cx="8502604" cy="1254617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0" name="ZoneTexte 329"/>
            <p:cNvSpPr txBox="1"/>
            <p:nvPr/>
          </p:nvSpPr>
          <p:spPr>
            <a:xfrm>
              <a:off x="3792925" y="5016892"/>
              <a:ext cx="8767864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b="1" dirty="0" smtClean="0"/>
                <a:t>Limitations of the </a:t>
              </a:r>
              <a:r>
                <a:rPr lang="fr-FR" b="1" dirty="0" err="1" smtClean="0"/>
                <a:t>density</a:t>
              </a:r>
              <a:r>
                <a:rPr lang="fr-FR" b="1" dirty="0" smtClean="0"/>
                <a:t> modulation </a:t>
              </a:r>
              <a:r>
                <a:rPr lang="fr-FR" b="1" dirty="0" err="1" smtClean="0"/>
                <a:t>devices</a:t>
              </a:r>
              <a:r>
                <a:rPr lang="fr-FR" b="1" dirty="0" smtClean="0"/>
                <a:t> (</a:t>
              </a:r>
              <a:r>
                <a:rPr lang="fr-FR" b="1" dirty="0" err="1" smtClean="0"/>
                <a:t>Tetrode</a:t>
              </a:r>
              <a:r>
                <a:rPr lang="fr-FR" b="1" dirty="0" smtClean="0"/>
                <a:t>)</a:t>
              </a:r>
              <a:endParaRPr lang="fr-FR" b="1" dirty="0"/>
            </a:p>
            <a:p>
              <a:r>
                <a:rPr lang="fr-FR" dirty="0" smtClean="0"/>
                <a:t>Inter-</a:t>
              </a:r>
              <a:r>
                <a:rPr lang="fr-FR" dirty="0" err="1" smtClean="0"/>
                <a:t>electrodes</a:t>
              </a:r>
              <a:r>
                <a:rPr lang="fr-FR" dirty="0" smtClean="0"/>
                <a:t> capacitance  </a:t>
              </a:r>
              <a:r>
                <a:rPr lang="fr-FR" dirty="0" smtClean="0">
                  <a:sym typeface="Wingdings" panose="05000000000000000000" pitchFamily="2" charset="2"/>
                </a:rPr>
                <a:t> </a:t>
              </a:r>
              <a:r>
                <a:rPr lang="fr-FR" dirty="0" smtClean="0"/>
                <a:t> </a:t>
              </a:r>
              <a:r>
                <a:rPr lang="fr-FR" dirty="0" err="1"/>
                <a:t>L</a:t>
              </a:r>
              <a:r>
                <a:rPr lang="fr-FR" dirty="0" err="1" smtClean="0"/>
                <a:t>ow</a:t>
              </a:r>
              <a:r>
                <a:rPr lang="fr-FR" dirty="0" smtClean="0"/>
                <a:t> transition </a:t>
              </a:r>
              <a:r>
                <a:rPr lang="fr-FR" dirty="0" err="1"/>
                <a:t>f</a:t>
              </a:r>
              <a:r>
                <a:rPr lang="fr-FR" dirty="0" err="1" smtClean="0"/>
                <a:t>requency</a:t>
              </a:r>
              <a:r>
                <a:rPr lang="fr-FR" dirty="0" smtClean="0"/>
                <a:t> + </a:t>
              </a:r>
              <a:r>
                <a:rPr lang="fr-FR" dirty="0" err="1" smtClean="0"/>
                <a:t>instability</a:t>
              </a:r>
              <a:r>
                <a:rPr lang="fr-FR" dirty="0" smtClean="0"/>
                <a:t> </a:t>
              </a:r>
            </a:p>
            <a:p>
              <a:r>
                <a:rPr lang="fr-FR" dirty="0"/>
                <a:t>E</a:t>
              </a:r>
              <a:r>
                <a:rPr lang="fr-FR" dirty="0" smtClean="0"/>
                <a:t>lectron </a:t>
              </a:r>
              <a:r>
                <a:rPr lang="fr-FR" dirty="0" err="1" smtClean="0"/>
                <a:t>beam</a:t>
              </a:r>
              <a:r>
                <a:rPr lang="fr-FR" dirty="0" smtClean="0"/>
                <a:t> collector (Anode) </a:t>
              </a:r>
              <a:r>
                <a:rPr lang="fr-FR" dirty="0" err="1" smtClean="0"/>
                <a:t>is</a:t>
              </a:r>
              <a:r>
                <a:rPr lang="fr-FR" dirty="0" smtClean="0"/>
                <a:t> </a:t>
              </a:r>
              <a:r>
                <a:rPr lang="fr-FR" dirty="0" err="1" smtClean="0"/>
                <a:t>also</a:t>
              </a:r>
              <a:r>
                <a:rPr lang="fr-FR" dirty="0" smtClean="0"/>
                <a:t> a part of the output RF circuit</a:t>
              </a:r>
              <a:endParaRPr lang="fr-FR" dirty="0"/>
            </a:p>
          </p:txBody>
        </p:sp>
      </p:grpSp>
      <p:sp>
        <p:nvSpPr>
          <p:cNvPr id="331" name="ZoneTexte 330"/>
          <p:cNvSpPr txBox="1"/>
          <p:nvPr/>
        </p:nvSpPr>
        <p:spPr>
          <a:xfrm>
            <a:off x="3958918" y="842472"/>
            <a:ext cx="81131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 smtClean="0"/>
              <a:t>Limitations of the </a:t>
            </a:r>
            <a:r>
              <a:rPr lang="fr-FR" b="1" dirty="0" err="1" smtClean="0"/>
              <a:t>velocity</a:t>
            </a:r>
            <a:r>
              <a:rPr lang="fr-FR" b="1" dirty="0" smtClean="0"/>
              <a:t> modulation </a:t>
            </a:r>
            <a:r>
              <a:rPr lang="fr-FR" b="1" dirty="0" err="1" smtClean="0"/>
              <a:t>devices</a:t>
            </a:r>
            <a:r>
              <a:rPr lang="fr-FR" b="1" dirty="0" smtClean="0"/>
              <a:t> (Klystron) :</a:t>
            </a:r>
            <a:endParaRPr lang="fr-FR" b="1" dirty="0"/>
          </a:p>
          <a:p>
            <a:r>
              <a:rPr lang="fr-FR" dirty="0" smtClean="0"/>
              <a:t>Drift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lenght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 </a:t>
            </a:r>
            <a:r>
              <a:rPr lang="fr-FR" dirty="0" err="1" smtClean="0"/>
              <a:t>Fixed</a:t>
            </a:r>
            <a:r>
              <a:rPr lang="fr-FR" dirty="0" smtClean="0"/>
              <a:t> </a:t>
            </a:r>
            <a:r>
              <a:rPr lang="fr-FR" dirty="0" err="1" smtClean="0"/>
              <a:t>cavities</a:t>
            </a:r>
            <a:r>
              <a:rPr lang="fr-FR" dirty="0" smtClean="0"/>
              <a:t> position = </a:t>
            </a:r>
            <a:r>
              <a:rPr lang="fr-FR" dirty="0" err="1" smtClean="0"/>
              <a:t>Fixed</a:t>
            </a:r>
            <a:r>
              <a:rPr lang="fr-FR" dirty="0" smtClean="0"/>
              <a:t> voltage + </a:t>
            </a:r>
            <a:r>
              <a:rPr lang="fr-FR" dirty="0" err="1" smtClean="0"/>
              <a:t>bulky</a:t>
            </a:r>
            <a:r>
              <a:rPr lang="fr-FR" dirty="0" smtClean="0"/>
              <a:t> size </a:t>
            </a:r>
            <a:endParaRPr lang="fr-FR" dirty="0"/>
          </a:p>
          <a:p>
            <a:r>
              <a:rPr lang="fr-FR" dirty="0" smtClean="0"/>
              <a:t>Continus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RF </a:t>
            </a:r>
            <a:r>
              <a:rPr lang="fr-FR" dirty="0" err="1" smtClean="0">
                <a:sym typeface="Wingdings" panose="05000000000000000000" pitchFamily="2" charset="2"/>
              </a:rPr>
              <a:t>efficiency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decreases</a:t>
            </a:r>
            <a:r>
              <a:rPr lang="fr-FR" dirty="0" smtClean="0">
                <a:sym typeface="Wingdings" panose="05000000000000000000" pitchFamily="2" charset="2"/>
              </a:rPr>
              <a:t> if output </a:t>
            </a:r>
            <a:r>
              <a:rPr lang="fr-FR" dirty="0" err="1" smtClean="0">
                <a:sym typeface="Wingdings" panose="05000000000000000000" pitchFamily="2" charset="2"/>
              </a:rPr>
              <a:t>backoff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2189033" y="2440898"/>
            <a:ext cx="3560014" cy="12493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Connecteur droit avec flèche 331"/>
          <p:cNvCxnSpPr/>
          <p:nvPr/>
        </p:nvCxnSpPr>
        <p:spPr>
          <a:xfrm flipV="1">
            <a:off x="2028216" y="4472380"/>
            <a:ext cx="4025678" cy="5076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7441660" y="2933497"/>
            <a:ext cx="3998068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 smtClean="0">
                <a:solidFill>
                  <a:srgbClr val="0070C0"/>
                </a:solidFill>
              </a:rPr>
              <a:t>Inductive </a:t>
            </a:r>
            <a:r>
              <a:rPr lang="fr-FR" sz="2000" b="1" dirty="0" err="1" smtClean="0">
                <a:solidFill>
                  <a:srgbClr val="0070C0"/>
                </a:solidFill>
              </a:rPr>
              <a:t>coupling</a:t>
            </a:r>
            <a:r>
              <a:rPr lang="fr-FR" sz="2000" b="1" dirty="0" smtClean="0">
                <a:solidFill>
                  <a:srgbClr val="0070C0"/>
                </a:solidFill>
              </a:rPr>
              <a:t> output circuit</a:t>
            </a:r>
          </a:p>
          <a:p>
            <a:pPr algn="l"/>
            <a:endParaRPr lang="fr-FR" sz="2000" b="1" dirty="0" smtClean="0">
              <a:solidFill>
                <a:srgbClr val="0070C0"/>
              </a:solidFill>
            </a:endParaRPr>
          </a:p>
          <a:p>
            <a:pPr algn="l"/>
            <a:endParaRPr lang="fr-FR" sz="2000" b="1" dirty="0">
              <a:solidFill>
                <a:srgbClr val="0070C0"/>
              </a:solidFill>
            </a:endParaRPr>
          </a:p>
          <a:p>
            <a:r>
              <a:rPr lang="fr-FR" sz="2000" b="1" dirty="0" err="1">
                <a:solidFill>
                  <a:srgbClr val="0070C0"/>
                </a:solidFill>
              </a:rPr>
              <a:t>Density</a:t>
            </a:r>
            <a:r>
              <a:rPr lang="fr-FR" sz="2000" b="1" dirty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modulating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>
                <a:solidFill>
                  <a:srgbClr val="0070C0"/>
                </a:solidFill>
              </a:rPr>
              <a:t>input circuit</a:t>
            </a:r>
          </a:p>
          <a:p>
            <a:pPr algn="l"/>
            <a:endParaRPr lang="fr-FR" sz="2000" b="1" dirty="0" smtClean="0">
              <a:solidFill>
                <a:srgbClr val="0070C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763719" y="3593889"/>
            <a:ext cx="2390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b="1" dirty="0" smtClean="0">
                <a:solidFill>
                  <a:srgbClr val="A21942"/>
                </a:solidFill>
              </a:rPr>
              <a:t>concatenation</a:t>
            </a:r>
            <a:endParaRPr lang="en-AU" sz="2400" b="1" dirty="0">
              <a:solidFill>
                <a:srgbClr val="A219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9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243265"/>
            <a:ext cx="11016000" cy="369332"/>
          </a:xfrm>
        </p:spPr>
        <p:txBody>
          <a:bodyPr/>
          <a:lstStyle/>
          <a:p>
            <a:r>
              <a:rPr lang="fr-FR" dirty="0" err="1"/>
              <a:t>Comparison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IOT and Klystron </a:t>
            </a:r>
          </a:p>
        </p:txBody>
      </p:sp>
      <p:grpSp>
        <p:nvGrpSpPr>
          <p:cNvPr id="124" name="Groupe 123"/>
          <p:cNvGrpSpPr/>
          <p:nvPr/>
        </p:nvGrpSpPr>
        <p:grpSpPr>
          <a:xfrm>
            <a:off x="98270" y="3309697"/>
            <a:ext cx="4154515" cy="2798051"/>
            <a:chOff x="127460" y="3270083"/>
            <a:chExt cx="5657183" cy="3536170"/>
          </a:xfrm>
        </p:grpSpPr>
        <p:grpSp>
          <p:nvGrpSpPr>
            <p:cNvPr id="125" name="Groupe 124"/>
            <p:cNvGrpSpPr/>
            <p:nvPr/>
          </p:nvGrpSpPr>
          <p:grpSpPr>
            <a:xfrm>
              <a:off x="127460" y="3270083"/>
              <a:ext cx="5264472" cy="2991272"/>
              <a:chOff x="5264433" y="2417248"/>
              <a:chExt cx="7183763" cy="3463439"/>
            </a:xfrm>
          </p:grpSpPr>
          <p:grpSp>
            <p:nvGrpSpPr>
              <p:cNvPr id="127" name="Groupe 126"/>
              <p:cNvGrpSpPr/>
              <p:nvPr/>
            </p:nvGrpSpPr>
            <p:grpSpPr>
              <a:xfrm>
                <a:off x="9788115" y="3612954"/>
                <a:ext cx="729739" cy="1030855"/>
                <a:chOff x="9051672" y="960501"/>
                <a:chExt cx="2168976" cy="2329345"/>
              </a:xfrm>
            </p:grpSpPr>
            <p:sp>
              <p:nvSpPr>
                <p:cNvPr id="159" name="Forme libre 158"/>
                <p:cNvSpPr/>
                <p:nvPr/>
              </p:nvSpPr>
              <p:spPr>
                <a:xfrm>
                  <a:off x="9051672" y="960504"/>
                  <a:ext cx="1202443" cy="2329342"/>
                </a:xfrm>
                <a:custGeom>
                  <a:avLst/>
                  <a:gdLst>
                    <a:gd name="connsiteX0" fmla="*/ 0 w 1739348"/>
                    <a:gd name="connsiteY0" fmla="*/ 1644031 h 1644031"/>
                    <a:gd name="connsiteX1" fmla="*/ 765314 w 1739348"/>
                    <a:gd name="connsiteY1" fmla="*/ 1306100 h 1644031"/>
                    <a:gd name="connsiteX2" fmla="*/ 1431235 w 1739348"/>
                    <a:gd name="connsiteY2" fmla="*/ 103465 h 1644031"/>
                    <a:gd name="connsiteX3" fmla="*/ 1739348 w 1739348"/>
                    <a:gd name="connsiteY3" fmla="*/ 143222 h 164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348" h="1644031">
                      <a:moveTo>
                        <a:pt x="0" y="1644031"/>
                      </a:moveTo>
                      <a:cubicBezTo>
                        <a:pt x="263387" y="1603446"/>
                        <a:pt x="526775" y="1562861"/>
                        <a:pt x="765314" y="1306100"/>
                      </a:cubicBezTo>
                      <a:cubicBezTo>
                        <a:pt x="1003853" y="1049339"/>
                        <a:pt x="1268896" y="297278"/>
                        <a:pt x="1431235" y="103465"/>
                      </a:cubicBezTo>
                      <a:cubicBezTo>
                        <a:pt x="1593574" y="-90348"/>
                        <a:pt x="1666461" y="26437"/>
                        <a:pt x="1739348" y="143222"/>
                      </a:cubicBezTo>
                    </a:path>
                  </a:pathLst>
                </a:custGeom>
                <a:noFill/>
                <a:ln w="254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0" name="Forme libre 159"/>
                <p:cNvSpPr/>
                <p:nvPr/>
              </p:nvSpPr>
              <p:spPr>
                <a:xfrm flipH="1">
                  <a:off x="10018205" y="960501"/>
                  <a:ext cx="1202443" cy="2329342"/>
                </a:xfrm>
                <a:custGeom>
                  <a:avLst/>
                  <a:gdLst>
                    <a:gd name="connsiteX0" fmla="*/ 0 w 1739348"/>
                    <a:gd name="connsiteY0" fmla="*/ 1644031 h 1644031"/>
                    <a:gd name="connsiteX1" fmla="*/ 765314 w 1739348"/>
                    <a:gd name="connsiteY1" fmla="*/ 1306100 h 1644031"/>
                    <a:gd name="connsiteX2" fmla="*/ 1431235 w 1739348"/>
                    <a:gd name="connsiteY2" fmla="*/ 103465 h 1644031"/>
                    <a:gd name="connsiteX3" fmla="*/ 1739348 w 1739348"/>
                    <a:gd name="connsiteY3" fmla="*/ 143222 h 164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348" h="1644031">
                      <a:moveTo>
                        <a:pt x="0" y="1644031"/>
                      </a:moveTo>
                      <a:cubicBezTo>
                        <a:pt x="263387" y="1603446"/>
                        <a:pt x="526775" y="1562861"/>
                        <a:pt x="765314" y="1306100"/>
                      </a:cubicBezTo>
                      <a:cubicBezTo>
                        <a:pt x="1003853" y="1049339"/>
                        <a:pt x="1268896" y="297278"/>
                        <a:pt x="1431235" y="103465"/>
                      </a:cubicBezTo>
                      <a:cubicBezTo>
                        <a:pt x="1593574" y="-90348"/>
                        <a:pt x="1666461" y="26437"/>
                        <a:pt x="1739348" y="143222"/>
                      </a:cubicBezTo>
                    </a:path>
                  </a:pathLst>
                </a:custGeom>
                <a:noFill/>
                <a:ln w="254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8" name="Groupe 127"/>
              <p:cNvGrpSpPr/>
              <p:nvPr/>
            </p:nvGrpSpPr>
            <p:grpSpPr>
              <a:xfrm>
                <a:off x="7987480" y="3612954"/>
                <a:ext cx="729739" cy="1030855"/>
                <a:chOff x="9051672" y="960501"/>
                <a:chExt cx="2168976" cy="2329345"/>
              </a:xfrm>
            </p:grpSpPr>
            <p:sp>
              <p:nvSpPr>
                <p:cNvPr id="157" name="Forme libre 156"/>
                <p:cNvSpPr/>
                <p:nvPr/>
              </p:nvSpPr>
              <p:spPr>
                <a:xfrm>
                  <a:off x="9051672" y="960504"/>
                  <a:ext cx="1202443" cy="2329342"/>
                </a:xfrm>
                <a:custGeom>
                  <a:avLst/>
                  <a:gdLst>
                    <a:gd name="connsiteX0" fmla="*/ 0 w 1739348"/>
                    <a:gd name="connsiteY0" fmla="*/ 1644031 h 1644031"/>
                    <a:gd name="connsiteX1" fmla="*/ 765314 w 1739348"/>
                    <a:gd name="connsiteY1" fmla="*/ 1306100 h 1644031"/>
                    <a:gd name="connsiteX2" fmla="*/ 1431235 w 1739348"/>
                    <a:gd name="connsiteY2" fmla="*/ 103465 h 1644031"/>
                    <a:gd name="connsiteX3" fmla="*/ 1739348 w 1739348"/>
                    <a:gd name="connsiteY3" fmla="*/ 143222 h 164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348" h="1644031">
                      <a:moveTo>
                        <a:pt x="0" y="1644031"/>
                      </a:moveTo>
                      <a:cubicBezTo>
                        <a:pt x="263387" y="1603446"/>
                        <a:pt x="526775" y="1562861"/>
                        <a:pt x="765314" y="1306100"/>
                      </a:cubicBezTo>
                      <a:cubicBezTo>
                        <a:pt x="1003853" y="1049339"/>
                        <a:pt x="1268896" y="297278"/>
                        <a:pt x="1431235" y="103465"/>
                      </a:cubicBezTo>
                      <a:cubicBezTo>
                        <a:pt x="1593574" y="-90348"/>
                        <a:pt x="1666461" y="26437"/>
                        <a:pt x="1739348" y="143222"/>
                      </a:cubicBezTo>
                    </a:path>
                  </a:pathLst>
                </a:custGeom>
                <a:noFill/>
                <a:ln w="254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8" name="Forme libre 157"/>
                <p:cNvSpPr/>
                <p:nvPr/>
              </p:nvSpPr>
              <p:spPr>
                <a:xfrm flipH="1">
                  <a:off x="10018205" y="960501"/>
                  <a:ext cx="1202443" cy="2329342"/>
                </a:xfrm>
                <a:custGeom>
                  <a:avLst/>
                  <a:gdLst>
                    <a:gd name="connsiteX0" fmla="*/ 0 w 1739348"/>
                    <a:gd name="connsiteY0" fmla="*/ 1644031 h 1644031"/>
                    <a:gd name="connsiteX1" fmla="*/ 765314 w 1739348"/>
                    <a:gd name="connsiteY1" fmla="*/ 1306100 h 1644031"/>
                    <a:gd name="connsiteX2" fmla="*/ 1431235 w 1739348"/>
                    <a:gd name="connsiteY2" fmla="*/ 103465 h 1644031"/>
                    <a:gd name="connsiteX3" fmla="*/ 1739348 w 1739348"/>
                    <a:gd name="connsiteY3" fmla="*/ 143222 h 164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348" h="1644031">
                      <a:moveTo>
                        <a:pt x="0" y="1644031"/>
                      </a:moveTo>
                      <a:cubicBezTo>
                        <a:pt x="263387" y="1603446"/>
                        <a:pt x="526775" y="1562861"/>
                        <a:pt x="765314" y="1306100"/>
                      </a:cubicBezTo>
                      <a:cubicBezTo>
                        <a:pt x="1003853" y="1049339"/>
                        <a:pt x="1268896" y="297278"/>
                        <a:pt x="1431235" y="103465"/>
                      </a:cubicBezTo>
                      <a:cubicBezTo>
                        <a:pt x="1593574" y="-90348"/>
                        <a:pt x="1666461" y="26437"/>
                        <a:pt x="1739348" y="143222"/>
                      </a:cubicBezTo>
                    </a:path>
                  </a:pathLst>
                </a:custGeom>
                <a:noFill/>
                <a:ln w="254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9" name="Groupe 128"/>
              <p:cNvGrpSpPr/>
              <p:nvPr/>
            </p:nvGrpSpPr>
            <p:grpSpPr>
              <a:xfrm>
                <a:off x="6202818" y="3612954"/>
                <a:ext cx="729739" cy="1030855"/>
                <a:chOff x="9051672" y="960501"/>
                <a:chExt cx="2168976" cy="2329345"/>
              </a:xfrm>
            </p:grpSpPr>
            <p:sp>
              <p:nvSpPr>
                <p:cNvPr id="155" name="Forme libre 154"/>
                <p:cNvSpPr/>
                <p:nvPr/>
              </p:nvSpPr>
              <p:spPr>
                <a:xfrm>
                  <a:off x="9051672" y="960504"/>
                  <a:ext cx="1202443" cy="2329342"/>
                </a:xfrm>
                <a:custGeom>
                  <a:avLst/>
                  <a:gdLst>
                    <a:gd name="connsiteX0" fmla="*/ 0 w 1739348"/>
                    <a:gd name="connsiteY0" fmla="*/ 1644031 h 1644031"/>
                    <a:gd name="connsiteX1" fmla="*/ 765314 w 1739348"/>
                    <a:gd name="connsiteY1" fmla="*/ 1306100 h 1644031"/>
                    <a:gd name="connsiteX2" fmla="*/ 1431235 w 1739348"/>
                    <a:gd name="connsiteY2" fmla="*/ 103465 h 1644031"/>
                    <a:gd name="connsiteX3" fmla="*/ 1739348 w 1739348"/>
                    <a:gd name="connsiteY3" fmla="*/ 143222 h 164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348" h="1644031">
                      <a:moveTo>
                        <a:pt x="0" y="1644031"/>
                      </a:moveTo>
                      <a:cubicBezTo>
                        <a:pt x="263387" y="1603446"/>
                        <a:pt x="526775" y="1562861"/>
                        <a:pt x="765314" y="1306100"/>
                      </a:cubicBezTo>
                      <a:cubicBezTo>
                        <a:pt x="1003853" y="1049339"/>
                        <a:pt x="1268896" y="297278"/>
                        <a:pt x="1431235" y="103465"/>
                      </a:cubicBezTo>
                      <a:cubicBezTo>
                        <a:pt x="1593574" y="-90348"/>
                        <a:pt x="1666461" y="26437"/>
                        <a:pt x="1739348" y="143222"/>
                      </a:cubicBezTo>
                    </a:path>
                  </a:pathLst>
                </a:custGeom>
                <a:noFill/>
                <a:ln w="254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6" name="Forme libre 155"/>
                <p:cNvSpPr/>
                <p:nvPr/>
              </p:nvSpPr>
              <p:spPr>
                <a:xfrm flipH="1">
                  <a:off x="10018205" y="960501"/>
                  <a:ext cx="1202443" cy="2329342"/>
                </a:xfrm>
                <a:custGeom>
                  <a:avLst/>
                  <a:gdLst>
                    <a:gd name="connsiteX0" fmla="*/ 0 w 1739348"/>
                    <a:gd name="connsiteY0" fmla="*/ 1644031 h 1644031"/>
                    <a:gd name="connsiteX1" fmla="*/ 765314 w 1739348"/>
                    <a:gd name="connsiteY1" fmla="*/ 1306100 h 1644031"/>
                    <a:gd name="connsiteX2" fmla="*/ 1431235 w 1739348"/>
                    <a:gd name="connsiteY2" fmla="*/ 103465 h 1644031"/>
                    <a:gd name="connsiteX3" fmla="*/ 1739348 w 1739348"/>
                    <a:gd name="connsiteY3" fmla="*/ 143222 h 164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348" h="1644031">
                      <a:moveTo>
                        <a:pt x="0" y="1644031"/>
                      </a:moveTo>
                      <a:cubicBezTo>
                        <a:pt x="263387" y="1603446"/>
                        <a:pt x="526775" y="1562861"/>
                        <a:pt x="765314" y="1306100"/>
                      </a:cubicBezTo>
                      <a:cubicBezTo>
                        <a:pt x="1003853" y="1049339"/>
                        <a:pt x="1268896" y="297278"/>
                        <a:pt x="1431235" y="103465"/>
                      </a:cubicBezTo>
                      <a:cubicBezTo>
                        <a:pt x="1593574" y="-90348"/>
                        <a:pt x="1666461" y="26437"/>
                        <a:pt x="1739348" y="143222"/>
                      </a:cubicBezTo>
                    </a:path>
                  </a:pathLst>
                </a:custGeom>
                <a:noFill/>
                <a:ln w="254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130" name="Connecteur droit avec flèche 129"/>
              <p:cNvCxnSpPr/>
              <p:nvPr/>
            </p:nvCxnSpPr>
            <p:spPr>
              <a:xfrm>
                <a:off x="6116320" y="4643808"/>
                <a:ext cx="5940000" cy="0"/>
              </a:xfrm>
              <a:prstGeom prst="straightConnector1">
                <a:avLst/>
              </a:prstGeom>
              <a:ln w="2222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 flipH="1" flipV="1">
                <a:off x="6127750" y="2925826"/>
                <a:ext cx="0" cy="1728000"/>
              </a:xfrm>
              <a:prstGeom prst="straightConnector1">
                <a:avLst/>
              </a:prstGeom>
              <a:ln w="2222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Ellipse 131"/>
              <p:cNvSpPr/>
              <p:nvPr/>
            </p:nvSpPr>
            <p:spPr>
              <a:xfrm>
                <a:off x="6436980" y="4108703"/>
                <a:ext cx="263057" cy="16293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3" name="Ellipse 132"/>
              <p:cNvSpPr/>
              <p:nvPr/>
            </p:nvSpPr>
            <p:spPr>
              <a:xfrm>
                <a:off x="8221323" y="4108701"/>
                <a:ext cx="263057" cy="16293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Ellipse 133"/>
              <p:cNvSpPr/>
              <p:nvPr/>
            </p:nvSpPr>
            <p:spPr>
              <a:xfrm>
                <a:off x="10021958" y="4108700"/>
                <a:ext cx="263057" cy="16293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5" name="ZoneTexte 134"/>
              <p:cNvSpPr txBox="1"/>
              <p:nvPr/>
            </p:nvSpPr>
            <p:spPr>
              <a:xfrm rot="16200000">
                <a:off x="3983763" y="3910823"/>
                <a:ext cx="3076041" cy="5147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err="1" smtClean="0">
                    <a:solidFill>
                      <a:srgbClr val="7030A0"/>
                    </a:solidFill>
                  </a:rPr>
                  <a:t>Grid_Cathode</a:t>
                </a:r>
                <a:r>
                  <a:rPr lang="fr-FR" sz="1200" dirty="0" smtClean="0">
                    <a:solidFill>
                      <a:srgbClr val="7030A0"/>
                    </a:solidFill>
                  </a:rPr>
                  <a:t> voltage</a:t>
                </a:r>
                <a:endParaRPr lang="fr-FR" sz="12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36" name="ZoneTexte 135"/>
              <p:cNvSpPr txBox="1"/>
              <p:nvPr/>
            </p:nvSpPr>
            <p:spPr>
              <a:xfrm>
                <a:off x="11473598" y="4643572"/>
                <a:ext cx="974598" cy="405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Time</a:t>
                </a:r>
                <a:endParaRPr lang="fr-FR" sz="1200" dirty="0"/>
              </a:p>
            </p:txBody>
          </p:sp>
          <p:sp>
            <p:nvSpPr>
              <p:cNvPr id="137" name="ZoneTexte 136"/>
              <p:cNvSpPr txBox="1"/>
              <p:nvPr/>
            </p:nvSpPr>
            <p:spPr>
              <a:xfrm rot="16200000">
                <a:off x="4415971" y="3583422"/>
                <a:ext cx="2847050" cy="5147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smtClean="0">
                    <a:solidFill>
                      <a:srgbClr val="92D050"/>
                    </a:solidFill>
                  </a:rPr>
                  <a:t>Cathode </a:t>
                </a:r>
                <a:r>
                  <a:rPr lang="fr-FR" sz="1200" dirty="0" err="1" smtClean="0">
                    <a:solidFill>
                      <a:srgbClr val="92D050"/>
                    </a:solidFill>
                  </a:rPr>
                  <a:t>current</a:t>
                </a:r>
                <a:endParaRPr lang="fr-FR" sz="1200" dirty="0">
                  <a:solidFill>
                    <a:srgbClr val="92D050"/>
                  </a:solidFill>
                </a:endParaRPr>
              </a:p>
            </p:txBody>
          </p:sp>
          <p:grpSp>
            <p:nvGrpSpPr>
              <p:cNvPr id="138" name="Groupe 137"/>
              <p:cNvGrpSpPr/>
              <p:nvPr/>
            </p:nvGrpSpPr>
            <p:grpSpPr>
              <a:xfrm rot="16200000">
                <a:off x="5800287" y="3759308"/>
                <a:ext cx="2447806" cy="1789036"/>
                <a:chOff x="696583" y="3587936"/>
                <a:chExt cx="8116154" cy="2892380"/>
              </a:xfrm>
            </p:grpSpPr>
            <p:sp>
              <p:nvSpPr>
                <p:cNvPr id="150" name="Forme libre 149"/>
                <p:cNvSpPr/>
                <p:nvPr/>
              </p:nvSpPr>
              <p:spPr>
                <a:xfrm rot="16200000">
                  <a:off x="2366693" y="4086602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2" name="Forme libre 151"/>
                <p:cNvSpPr/>
                <p:nvPr/>
              </p:nvSpPr>
              <p:spPr>
                <a:xfrm rot="16200000" flipH="1">
                  <a:off x="2365910" y="3374283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3" name="Forme libre 152"/>
                <p:cNvSpPr/>
                <p:nvPr/>
              </p:nvSpPr>
              <p:spPr>
                <a:xfrm rot="16200000" flipV="1">
                  <a:off x="6418239" y="2640865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4" name="Forme libre 153"/>
                <p:cNvSpPr/>
                <p:nvPr/>
              </p:nvSpPr>
              <p:spPr>
                <a:xfrm rot="16200000" flipH="1" flipV="1">
                  <a:off x="6419023" y="1918609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39" name="Groupe 138"/>
              <p:cNvGrpSpPr/>
              <p:nvPr/>
            </p:nvGrpSpPr>
            <p:grpSpPr>
              <a:xfrm rot="16200000">
                <a:off x="7589323" y="3759308"/>
                <a:ext cx="2447806" cy="1789036"/>
                <a:chOff x="696583" y="3587936"/>
                <a:chExt cx="8116154" cy="2892380"/>
              </a:xfrm>
            </p:grpSpPr>
            <p:sp>
              <p:nvSpPr>
                <p:cNvPr id="145" name="Forme libre 144"/>
                <p:cNvSpPr/>
                <p:nvPr/>
              </p:nvSpPr>
              <p:spPr>
                <a:xfrm rot="16200000">
                  <a:off x="2366693" y="4086602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6" name="Forme libre 145"/>
                <p:cNvSpPr/>
                <p:nvPr/>
              </p:nvSpPr>
              <p:spPr>
                <a:xfrm rot="16200000" flipH="1">
                  <a:off x="2365910" y="3374283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8" name="Forme libre 147"/>
                <p:cNvSpPr/>
                <p:nvPr/>
              </p:nvSpPr>
              <p:spPr>
                <a:xfrm rot="16200000" flipV="1">
                  <a:off x="6418239" y="2640865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9" name="Forme libre 148"/>
                <p:cNvSpPr/>
                <p:nvPr/>
              </p:nvSpPr>
              <p:spPr>
                <a:xfrm rot="16200000" flipH="1" flipV="1">
                  <a:off x="6419023" y="1918609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40" name="Groupe 139"/>
              <p:cNvGrpSpPr/>
              <p:nvPr/>
            </p:nvGrpSpPr>
            <p:grpSpPr>
              <a:xfrm rot="16200000">
                <a:off x="9378358" y="3762266"/>
                <a:ext cx="2447806" cy="1789036"/>
                <a:chOff x="696583" y="3587936"/>
                <a:chExt cx="8116154" cy="2892380"/>
              </a:xfrm>
            </p:grpSpPr>
            <p:sp>
              <p:nvSpPr>
                <p:cNvPr id="141" name="Forme libre 140"/>
                <p:cNvSpPr/>
                <p:nvPr/>
              </p:nvSpPr>
              <p:spPr>
                <a:xfrm rot="16200000">
                  <a:off x="2366693" y="4086602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Forme libre 141"/>
                <p:cNvSpPr/>
                <p:nvPr/>
              </p:nvSpPr>
              <p:spPr>
                <a:xfrm rot="16200000" flipH="1">
                  <a:off x="2365910" y="3374283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3" name="Forme libre 142"/>
                <p:cNvSpPr/>
                <p:nvPr/>
              </p:nvSpPr>
              <p:spPr>
                <a:xfrm rot="16200000" flipV="1">
                  <a:off x="6418239" y="2640865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Forme libre 143"/>
                <p:cNvSpPr/>
                <p:nvPr/>
              </p:nvSpPr>
              <p:spPr>
                <a:xfrm rot="16200000" flipH="1" flipV="1">
                  <a:off x="6419023" y="1918609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126" name="ZoneTexte 125"/>
            <p:cNvSpPr txBox="1"/>
            <p:nvPr/>
          </p:nvSpPr>
          <p:spPr>
            <a:xfrm>
              <a:off x="293285" y="6222801"/>
              <a:ext cx="5491358" cy="583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IOT </a:t>
              </a:r>
              <a:r>
                <a:rPr lang="fr-FR" sz="1200" dirty="0" err="1" smtClean="0"/>
                <a:t>beam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current</a:t>
              </a:r>
              <a:r>
                <a:rPr lang="fr-FR" sz="1200" dirty="0" smtClean="0"/>
                <a:t>: </a:t>
              </a:r>
            </a:p>
            <a:p>
              <a:r>
                <a:rPr lang="fr-FR" sz="1200" dirty="0" err="1" smtClean="0"/>
                <a:t>Density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modulated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current</a:t>
              </a:r>
              <a:r>
                <a:rPr lang="fr-FR" sz="1200" dirty="0" smtClean="0"/>
                <a:t>. No </a:t>
              </a:r>
              <a:r>
                <a:rPr lang="fr-FR" sz="1200" dirty="0" err="1" smtClean="0"/>
                <a:t>current</a:t>
              </a:r>
              <a:r>
                <a:rPr lang="fr-FR" sz="1200" dirty="0" smtClean="0"/>
                <a:t> if no RF input </a:t>
              </a:r>
              <a:endParaRPr lang="fr-FR" sz="1200" dirty="0"/>
            </a:p>
          </p:txBody>
        </p:sp>
      </p:grpSp>
      <p:sp>
        <p:nvSpPr>
          <p:cNvPr id="161" name="ZoneTexte 160"/>
          <p:cNvSpPr txBox="1"/>
          <p:nvPr/>
        </p:nvSpPr>
        <p:spPr>
          <a:xfrm>
            <a:off x="74778" y="3099694"/>
            <a:ext cx="4379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IOT </a:t>
            </a:r>
            <a:r>
              <a:rPr lang="fr-FR" sz="1200" dirty="0"/>
              <a:t>E</a:t>
            </a:r>
            <a:r>
              <a:rPr lang="fr-FR" sz="1200" dirty="0" smtClean="0"/>
              <a:t>lectron gun: </a:t>
            </a:r>
          </a:p>
          <a:p>
            <a:r>
              <a:rPr lang="fr-FR" sz="1200" dirty="0" smtClean="0"/>
              <a:t>Electron </a:t>
            </a:r>
            <a:r>
              <a:rPr lang="fr-FR" sz="1200" dirty="0" err="1" smtClean="0"/>
              <a:t>bunchs</a:t>
            </a:r>
            <a:r>
              <a:rPr lang="fr-FR" sz="1200" dirty="0" smtClean="0"/>
              <a:t> </a:t>
            </a:r>
            <a:r>
              <a:rPr lang="fr-FR" sz="1200" dirty="0" err="1" smtClean="0"/>
              <a:t>created</a:t>
            </a:r>
            <a:r>
              <a:rPr lang="fr-FR" sz="1200" dirty="0" smtClean="0"/>
              <a:t> </a:t>
            </a:r>
            <a:r>
              <a:rPr lang="fr-FR" sz="1200" dirty="0" err="1" smtClean="0"/>
              <a:t>inside</a:t>
            </a:r>
            <a:r>
              <a:rPr lang="fr-FR" sz="1200" dirty="0" smtClean="0"/>
              <a:t> the cathode-</a:t>
            </a:r>
            <a:r>
              <a:rPr lang="fr-FR" sz="1200" dirty="0" err="1" smtClean="0"/>
              <a:t>grid</a:t>
            </a:r>
            <a:r>
              <a:rPr lang="fr-FR" sz="1200" dirty="0" smtClean="0"/>
              <a:t> </a:t>
            </a:r>
            <a:r>
              <a:rPr lang="fr-FR" sz="1200" dirty="0" err="1" smtClean="0"/>
              <a:t>space</a:t>
            </a:r>
            <a:endParaRPr lang="fr-FR" sz="1200" dirty="0"/>
          </a:p>
        </p:txBody>
      </p:sp>
      <p:grpSp>
        <p:nvGrpSpPr>
          <p:cNvPr id="162" name="Groupe 161"/>
          <p:cNvGrpSpPr/>
          <p:nvPr/>
        </p:nvGrpSpPr>
        <p:grpSpPr>
          <a:xfrm>
            <a:off x="85607" y="1006181"/>
            <a:ext cx="3918120" cy="2027174"/>
            <a:chOff x="85607" y="1120481"/>
            <a:chExt cx="3918120" cy="2027174"/>
          </a:xfrm>
        </p:grpSpPr>
        <p:grpSp>
          <p:nvGrpSpPr>
            <p:cNvPr id="163" name="Groupe 162"/>
            <p:cNvGrpSpPr/>
            <p:nvPr/>
          </p:nvGrpSpPr>
          <p:grpSpPr>
            <a:xfrm>
              <a:off x="85607" y="1120481"/>
              <a:ext cx="3111324" cy="1778257"/>
              <a:chOff x="1053175" y="1679662"/>
              <a:chExt cx="3111324" cy="1778257"/>
            </a:xfrm>
          </p:grpSpPr>
          <p:sp>
            <p:nvSpPr>
              <p:cNvPr id="180" name="Arc 179"/>
              <p:cNvSpPr/>
              <p:nvPr/>
            </p:nvSpPr>
            <p:spPr>
              <a:xfrm rot="13486723">
                <a:off x="3169920" y="2407920"/>
                <a:ext cx="914400" cy="914400"/>
              </a:xfrm>
              <a:prstGeom prst="arc">
                <a:avLst/>
              </a:prstGeom>
              <a:ln w="31750">
                <a:solidFill>
                  <a:srgbClr val="00206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1" name="Arc 180"/>
              <p:cNvSpPr/>
              <p:nvPr/>
            </p:nvSpPr>
            <p:spPr>
              <a:xfrm rot="13486723">
                <a:off x="3094853" y="2407921"/>
                <a:ext cx="914400" cy="914400"/>
              </a:xfrm>
              <a:prstGeom prst="arc">
                <a:avLst/>
              </a:prstGeom>
              <a:ln w="3175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2" name="Connecteur droit 181"/>
              <p:cNvCxnSpPr>
                <a:stCxn id="181" idx="2"/>
              </p:cNvCxnSpPr>
              <p:nvPr/>
            </p:nvCxnSpPr>
            <p:spPr>
              <a:xfrm flipH="1" flipV="1">
                <a:off x="3218688" y="2371344"/>
                <a:ext cx="0" cy="171739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/>
              <p:cNvCxnSpPr/>
              <p:nvPr/>
            </p:nvCxnSpPr>
            <p:spPr>
              <a:xfrm flipH="1" flipV="1">
                <a:off x="3218688" y="3169920"/>
                <a:ext cx="0" cy="171739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/>
              <p:cNvCxnSpPr/>
              <p:nvPr/>
            </p:nvCxnSpPr>
            <p:spPr>
              <a:xfrm flipH="1" flipV="1">
                <a:off x="3297936" y="3169919"/>
                <a:ext cx="0" cy="288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/>
              <p:cNvCxnSpPr/>
              <p:nvPr/>
            </p:nvCxnSpPr>
            <p:spPr>
              <a:xfrm flipH="1" flipV="1">
                <a:off x="3297936" y="2255083"/>
                <a:ext cx="0" cy="288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/>
              <p:cNvCxnSpPr/>
              <p:nvPr/>
            </p:nvCxnSpPr>
            <p:spPr>
              <a:xfrm flipH="1">
                <a:off x="2836508" y="2371343"/>
                <a:ext cx="388276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/>
              <p:cNvCxnSpPr/>
              <p:nvPr/>
            </p:nvCxnSpPr>
            <p:spPr>
              <a:xfrm flipH="1">
                <a:off x="2832317" y="3331371"/>
                <a:ext cx="388276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/>
              <p:cNvCxnSpPr/>
              <p:nvPr/>
            </p:nvCxnSpPr>
            <p:spPr>
              <a:xfrm flipH="1">
                <a:off x="2227964" y="2260383"/>
                <a:ext cx="10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/>
              <p:cNvCxnSpPr/>
              <p:nvPr/>
            </p:nvCxnSpPr>
            <p:spPr>
              <a:xfrm flipH="1">
                <a:off x="2195616" y="3451823"/>
                <a:ext cx="1116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/>
              <p:cNvCxnSpPr/>
              <p:nvPr/>
            </p:nvCxnSpPr>
            <p:spPr>
              <a:xfrm>
                <a:off x="2842604" y="2365247"/>
                <a:ext cx="0" cy="281905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/>
              <p:cNvCxnSpPr/>
              <p:nvPr/>
            </p:nvCxnSpPr>
            <p:spPr>
              <a:xfrm>
                <a:off x="2842604" y="3057467"/>
                <a:ext cx="0" cy="281905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/>
              <p:cNvCxnSpPr/>
              <p:nvPr/>
            </p:nvCxnSpPr>
            <p:spPr>
              <a:xfrm flipH="1">
                <a:off x="2203580" y="2637627"/>
                <a:ext cx="648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/>
              <p:cNvCxnSpPr/>
              <p:nvPr/>
            </p:nvCxnSpPr>
            <p:spPr>
              <a:xfrm flipH="1">
                <a:off x="2201675" y="3066992"/>
                <a:ext cx="648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/>
              <p:cNvCxnSpPr/>
              <p:nvPr/>
            </p:nvCxnSpPr>
            <p:spPr>
              <a:xfrm flipH="1" flipV="1">
                <a:off x="2209676" y="3056399"/>
                <a:ext cx="0" cy="396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/>
              <p:cNvCxnSpPr/>
              <p:nvPr/>
            </p:nvCxnSpPr>
            <p:spPr>
              <a:xfrm flipH="1" flipV="1">
                <a:off x="2215772" y="2255083"/>
                <a:ext cx="0" cy="396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avec flèche 195"/>
              <p:cNvCxnSpPr/>
              <p:nvPr/>
            </p:nvCxnSpPr>
            <p:spPr>
              <a:xfrm>
                <a:off x="1905874" y="1897625"/>
                <a:ext cx="648350" cy="5163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avec flèche 196"/>
              <p:cNvCxnSpPr/>
              <p:nvPr/>
            </p:nvCxnSpPr>
            <p:spPr>
              <a:xfrm>
                <a:off x="2946543" y="1936044"/>
                <a:ext cx="255506" cy="799679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avec flèche 219"/>
              <p:cNvCxnSpPr/>
              <p:nvPr/>
            </p:nvCxnSpPr>
            <p:spPr>
              <a:xfrm>
                <a:off x="1833894" y="2857848"/>
                <a:ext cx="1212787" cy="379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ZoneTexte 220"/>
              <p:cNvSpPr txBox="1"/>
              <p:nvPr/>
            </p:nvSpPr>
            <p:spPr>
              <a:xfrm>
                <a:off x="1071850" y="1679662"/>
                <a:ext cx="13436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RF Input </a:t>
                </a:r>
                <a:r>
                  <a:rPr lang="fr-FR" sz="1200" dirty="0" err="1" smtClean="0"/>
                  <a:t>Cavity</a:t>
                </a:r>
                <a:r>
                  <a:rPr lang="fr-FR" sz="1200" dirty="0" smtClean="0"/>
                  <a:t> </a:t>
                </a:r>
                <a:endParaRPr lang="fr-FR" sz="1200" dirty="0"/>
              </a:p>
            </p:txBody>
          </p:sp>
          <p:sp>
            <p:nvSpPr>
              <p:cNvPr id="222" name="ZoneTexte 221"/>
              <p:cNvSpPr txBox="1"/>
              <p:nvPr/>
            </p:nvSpPr>
            <p:spPr>
              <a:xfrm>
                <a:off x="2390585" y="1696248"/>
                <a:ext cx="14013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Modulation </a:t>
                </a:r>
                <a:r>
                  <a:rPr lang="fr-FR" sz="1200" dirty="0" err="1" smtClean="0"/>
                  <a:t>Grid</a:t>
                </a:r>
                <a:endParaRPr lang="fr-FR" sz="1200" dirty="0"/>
              </a:p>
            </p:txBody>
          </p:sp>
          <p:sp>
            <p:nvSpPr>
              <p:cNvPr id="223" name="ZoneTexte 222"/>
              <p:cNvSpPr txBox="1"/>
              <p:nvPr/>
            </p:nvSpPr>
            <p:spPr>
              <a:xfrm>
                <a:off x="1053175" y="2707322"/>
                <a:ext cx="8691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Cathode</a:t>
                </a:r>
                <a:endParaRPr lang="fr-FR" sz="1200" dirty="0"/>
              </a:p>
            </p:txBody>
          </p:sp>
          <p:sp>
            <p:nvSpPr>
              <p:cNvPr id="224" name="Ellipse 223"/>
              <p:cNvSpPr/>
              <p:nvPr/>
            </p:nvSpPr>
            <p:spPr>
              <a:xfrm>
                <a:off x="3330376" y="2792594"/>
                <a:ext cx="272968" cy="14474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5" name="Ellipse 224"/>
              <p:cNvSpPr/>
              <p:nvPr/>
            </p:nvSpPr>
            <p:spPr>
              <a:xfrm>
                <a:off x="3891531" y="2787633"/>
                <a:ext cx="272968" cy="14474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64" name="Groupe 163"/>
            <p:cNvGrpSpPr/>
            <p:nvPr/>
          </p:nvGrpSpPr>
          <p:grpSpPr>
            <a:xfrm>
              <a:off x="2678263" y="1450331"/>
              <a:ext cx="357803" cy="1697324"/>
              <a:chOff x="8563453" y="2052507"/>
              <a:chExt cx="480946" cy="2044130"/>
            </a:xfrm>
          </p:grpSpPr>
          <p:cxnSp>
            <p:nvCxnSpPr>
              <p:cNvPr id="166" name="Connecteur droit 165"/>
              <p:cNvCxnSpPr/>
              <p:nvPr/>
            </p:nvCxnSpPr>
            <p:spPr>
              <a:xfrm flipH="1" flipV="1">
                <a:off x="8580755" y="3556637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/>
              <p:cNvCxnSpPr/>
              <p:nvPr/>
            </p:nvCxnSpPr>
            <p:spPr>
              <a:xfrm flipH="1" flipV="1">
                <a:off x="8727440" y="2582352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/>
              <p:cNvCxnSpPr/>
              <p:nvPr/>
            </p:nvCxnSpPr>
            <p:spPr>
              <a:xfrm flipH="1" flipV="1">
                <a:off x="9027484" y="3548287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/>
              <p:cNvCxnSpPr/>
              <p:nvPr/>
            </p:nvCxnSpPr>
            <p:spPr>
              <a:xfrm flipH="1" flipV="1">
                <a:off x="8572824" y="2066042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/>
              <p:cNvCxnSpPr/>
              <p:nvPr/>
            </p:nvCxnSpPr>
            <p:spPr>
              <a:xfrm flipH="1" flipV="1">
                <a:off x="8727440" y="3146786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/>
              <p:cNvCxnSpPr/>
              <p:nvPr/>
            </p:nvCxnSpPr>
            <p:spPr>
              <a:xfrm flipH="1" flipV="1">
                <a:off x="8866459" y="2582352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/>
              <p:cNvCxnSpPr/>
              <p:nvPr/>
            </p:nvCxnSpPr>
            <p:spPr>
              <a:xfrm flipH="1" flipV="1">
                <a:off x="8866459" y="3146786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/>
              <p:cNvCxnSpPr/>
              <p:nvPr/>
            </p:nvCxnSpPr>
            <p:spPr>
              <a:xfrm flipH="1">
                <a:off x="8567109" y="3564257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/>
              <p:cNvCxnSpPr/>
              <p:nvPr/>
            </p:nvCxnSpPr>
            <p:spPr>
              <a:xfrm flipH="1">
                <a:off x="8858839" y="3556637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/>
              <p:cNvCxnSpPr/>
              <p:nvPr/>
            </p:nvCxnSpPr>
            <p:spPr>
              <a:xfrm flipH="1">
                <a:off x="8563453" y="2594142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/>
              <p:cNvCxnSpPr/>
              <p:nvPr/>
            </p:nvCxnSpPr>
            <p:spPr>
              <a:xfrm flipH="1">
                <a:off x="8855029" y="2592507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/>
              <p:cNvCxnSpPr/>
              <p:nvPr/>
            </p:nvCxnSpPr>
            <p:spPr>
              <a:xfrm flipH="1" flipV="1">
                <a:off x="9022404" y="2052507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/>
              <p:cNvCxnSpPr/>
              <p:nvPr/>
            </p:nvCxnSpPr>
            <p:spPr>
              <a:xfrm flipH="1">
                <a:off x="8563454" y="2066042"/>
                <a:ext cx="471575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/>
              <p:cNvCxnSpPr/>
              <p:nvPr/>
            </p:nvCxnSpPr>
            <p:spPr>
              <a:xfrm flipH="1">
                <a:off x="8572824" y="4088287"/>
                <a:ext cx="471575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5" name="ZoneTexte 164"/>
            <p:cNvSpPr txBox="1"/>
            <p:nvPr/>
          </p:nvSpPr>
          <p:spPr>
            <a:xfrm>
              <a:off x="2765888" y="1139943"/>
              <a:ext cx="12378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Output </a:t>
              </a:r>
              <a:r>
                <a:rPr lang="fr-FR" sz="1200" dirty="0" err="1" smtClean="0"/>
                <a:t>Cavity</a:t>
              </a:r>
              <a:endParaRPr lang="fr-FR" sz="1200" dirty="0"/>
            </a:p>
          </p:txBody>
        </p:sp>
      </p:grpSp>
      <p:sp>
        <p:nvSpPr>
          <p:cNvPr id="226" name="ZoneTexte 225"/>
          <p:cNvSpPr txBox="1"/>
          <p:nvPr/>
        </p:nvSpPr>
        <p:spPr>
          <a:xfrm>
            <a:off x="4659659" y="3123187"/>
            <a:ext cx="3167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Klystron </a:t>
            </a:r>
            <a:r>
              <a:rPr lang="fr-FR" sz="1200" dirty="0"/>
              <a:t>E</a:t>
            </a:r>
            <a:r>
              <a:rPr lang="fr-FR" sz="1200" dirty="0" smtClean="0"/>
              <a:t>lectron gun: </a:t>
            </a:r>
          </a:p>
          <a:p>
            <a:r>
              <a:rPr lang="fr-FR" sz="1200" dirty="0" smtClean="0"/>
              <a:t>Electron </a:t>
            </a:r>
            <a:r>
              <a:rPr lang="fr-FR" sz="1200" dirty="0" err="1" smtClean="0"/>
              <a:t>bunching</a:t>
            </a:r>
            <a:r>
              <a:rPr lang="fr-FR" sz="1200" dirty="0" smtClean="0"/>
              <a:t> far </a:t>
            </a:r>
            <a:r>
              <a:rPr lang="fr-FR" sz="1200" dirty="0" err="1" smtClean="0"/>
              <a:t>from</a:t>
            </a:r>
            <a:r>
              <a:rPr lang="fr-FR" sz="1200" dirty="0" smtClean="0"/>
              <a:t> the cathode</a:t>
            </a:r>
            <a:endParaRPr lang="fr-FR" sz="1200" dirty="0"/>
          </a:p>
        </p:txBody>
      </p:sp>
      <p:grpSp>
        <p:nvGrpSpPr>
          <p:cNvPr id="227" name="Groupe 226"/>
          <p:cNvGrpSpPr/>
          <p:nvPr/>
        </p:nvGrpSpPr>
        <p:grpSpPr>
          <a:xfrm>
            <a:off x="3807025" y="1018998"/>
            <a:ext cx="3860183" cy="2003485"/>
            <a:chOff x="7356885" y="769449"/>
            <a:chExt cx="4469345" cy="2412433"/>
          </a:xfrm>
        </p:grpSpPr>
        <p:cxnSp>
          <p:nvCxnSpPr>
            <p:cNvPr id="228" name="Connecteur droit 227"/>
            <p:cNvCxnSpPr/>
            <p:nvPr/>
          </p:nvCxnSpPr>
          <p:spPr>
            <a:xfrm flipH="1" flipV="1">
              <a:off x="8730375" y="2357074"/>
              <a:ext cx="0" cy="39600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cteur droit 228"/>
            <p:cNvCxnSpPr/>
            <p:nvPr/>
          </p:nvCxnSpPr>
          <p:spPr>
            <a:xfrm flipH="1" flipV="1">
              <a:off x="8736471" y="1550043"/>
              <a:ext cx="0" cy="39600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cteur droit 229"/>
            <p:cNvCxnSpPr/>
            <p:nvPr/>
          </p:nvCxnSpPr>
          <p:spPr>
            <a:xfrm flipH="1" flipV="1">
              <a:off x="9223577" y="2641882"/>
              <a:ext cx="0" cy="54000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/>
            <p:cNvCxnSpPr/>
            <p:nvPr/>
          </p:nvCxnSpPr>
          <p:spPr>
            <a:xfrm flipH="1" flipV="1">
              <a:off x="9370262" y="1667597"/>
              <a:ext cx="3749" cy="401501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/>
            <p:cNvCxnSpPr/>
            <p:nvPr/>
          </p:nvCxnSpPr>
          <p:spPr>
            <a:xfrm flipH="1" flipV="1">
              <a:off x="9670306" y="2633532"/>
              <a:ext cx="0" cy="54000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 flipH="1" flipV="1">
              <a:off x="9215646" y="1151287"/>
              <a:ext cx="0" cy="54000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cteur droit 233"/>
            <p:cNvCxnSpPr/>
            <p:nvPr/>
          </p:nvCxnSpPr>
          <p:spPr>
            <a:xfrm flipH="1">
              <a:off x="8722074" y="1936187"/>
              <a:ext cx="247711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cteur droit 234"/>
            <p:cNvCxnSpPr/>
            <p:nvPr/>
          </p:nvCxnSpPr>
          <p:spPr>
            <a:xfrm flipH="1">
              <a:off x="8722075" y="2362738"/>
              <a:ext cx="247711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cteur droit 235"/>
            <p:cNvCxnSpPr/>
            <p:nvPr/>
          </p:nvCxnSpPr>
          <p:spPr>
            <a:xfrm flipH="1" flipV="1">
              <a:off x="9370262" y="2232031"/>
              <a:ext cx="3749" cy="401501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cteur droit 236"/>
            <p:cNvCxnSpPr/>
            <p:nvPr/>
          </p:nvCxnSpPr>
          <p:spPr>
            <a:xfrm flipH="1" flipV="1">
              <a:off x="9509281" y="1667597"/>
              <a:ext cx="3749" cy="401501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/>
            <p:cNvCxnSpPr/>
            <p:nvPr/>
          </p:nvCxnSpPr>
          <p:spPr>
            <a:xfrm flipH="1" flipV="1">
              <a:off x="9509281" y="2232031"/>
              <a:ext cx="3749" cy="401501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/>
            <p:cNvCxnSpPr/>
            <p:nvPr/>
          </p:nvCxnSpPr>
          <p:spPr>
            <a:xfrm flipH="1">
              <a:off x="9209931" y="2649502"/>
              <a:ext cx="180000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/>
            <p:cNvCxnSpPr/>
            <p:nvPr/>
          </p:nvCxnSpPr>
          <p:spPr>
            <a:xfrm flipH="1">
              <a:off x="9501661" y="2641882"/>
              <a:ext cx="180000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/>
            <p:cNvCxnSpPr/>
            <p:nvPr/>
          </p:nvCxnSpPr>
          <p:spPr>
            <a:xfrm flipH="1">
              <a:off x="9206275" y="1679387"/>
              <a:ext cx="180000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/>
            <p:cNvCxnSpPr/>
            <p:nvPr/>
          </p:nvCxnSpPr>
          <p:spPr>
            <a:xfrm flipH="1">
              <a:off x="9497851" y="1677752"/>
              <a:ext cx="180000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265"/>
            <p:cNvCxnSpPr/>
            <p:nvPr/>
          </p:nvCxnSpPr>
          <p:spPr>
            <a:xfrm flipH="1" flipV="1">
              <a:off x="9665226" y="1137752"/>
              <a:ext cx="0" cy="54000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cteur droit 266"/>
            <p:cNvCxnSpPr/>
            <p:nvPr/>
          </p:nvCxnSpPr>
          <p:spPr>
            <a:xfrm flipH="1">
              <a:off x="9206276" y="1151287"/>
              <a:ext cx="471575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267"/>
            <p:cNvCxnSpPr/>
            <p:nvPr/>
          </p:nvCxnSpPr>
          <p:spPr>
            <a:xfrm flipH="1">
              <a:off x="9215646" y="3173532"/>
              <a:ext cx="471575" cy="0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9" name="Groupe 268"/>
            <p:cNvGrpSpPr/>
            <p:nvPr/>
          </p:nvGrpSpPr>
          <p:grpSpPr>
            <a:xfrm>
              <a:off x="10725424" y="1124521"/>
              <a:ext cx="480946" cy="2044130"/>
              <a:chOff x="8563453" y="2052507"/>
              <a:chExt cx="480946" cy="2044130"/>
            </a:xfrm>
          </p:grpSpPr>
          <p:cxnSp>
            <p:nvCxnSpPr>
              <p:cNvPr id="285" name="Connecteur droit 284"/>
              <p:cNvCxnSpPr/>
              <p:nvPr/>
            </p:nvCxnSpPr>
            <p:spPr>
              <a:xfrm flipH="1" flipV="1">
                <a:off x="8580755" y="3556637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Connecteur droit 285"/>
              <p:cNvCxnSpPr/>
              <p:nvPr/>
            </p:nvCxnSpPr>
            <p:spPr>
              <a:xfrm flipH="1" flipV="1">
                <a:off x="8727440" y="2582352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Connecteur droit 286"/>
              <p:cNvCxnSpPr/>
              <p:nvPr/>
            </p:nvCxnSpPr>
            <p:spPr>
              <a:xfrm flipH="1" flipV="1">
                <a:off x="9027484" y="3548287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Connecteur droit 287"/>
              <p:cNvCxnSpPr/>
              <p:nvPr/>
            </p:nvCxnSpPr>
            <p:spPr>
              <a:xfrm flipH="1" flipV="1">
                <a:off x="8572824" y="2066042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Connecteur droit 288"/>
              <p:cNvCxnSpPr/>
              <p:nvPr/>
            </p:nvCxnSpPr>
            <p:spPr>
              <a:xfrm flipH="1" flipV="1">
                <a:off x="8727440" y="3146786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Connecteur droit 289"/>
              <p:cNvCxnSpPr/>
              <p:nvPr/>
            </p:nvCxnSpPr>
            <p:spPr>
              <a:xfrm flipH="1" flipV="1">
                <a:off x="8866459" y="2582352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Connecteur droit 290"/>
              <p:cNvCxnSpPr/>
              <p:nvPr/>
            </p:nvCxnSpPr>
            <p:spPr>
              <a:xfrm flipH="1" flipV="1">
                <a:off x="8866459" y="3146786"/>
                <a:ext cx="3749" cy="401501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Connecteur droit 291"/>
              <p:cNvCxnSpPr/>
              <p:nvPr/>
            </p:nvCxnSpPr>
            <p:spPr>
              <a:xfrm flipH="1">
                <a:off x="8567109" y="3564257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Connecteur droit 292"/>
              <p:cNvCxnSpPr/>
              <p:nvPr/>
            </p:nvCxnSpPr>
            <p:spPr>
              <a:xfrm flipH="1">
                <a:off x="8858839" y="3556637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Connecteur droit 293"/>
              <p:cNvCxnSpPr/>
              <p:nvPr/>
            </p:nvCxnSpPr>
            <p:spPr>
              <a:xfrm flipH="1">
                <a:off x="8563453" y="2594142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Connecteur droit 294"/>
              <p:cNvCxnSpPr/>
              <p:nvPr/>
            </p:nvCxnSpPr>
            <p:spPr>
              <a:xfrm flipH="1">
                <a:off x="8855029" y="2592507"/>
                <a:ext cx="180000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Connecteur droit 295"/>
              <p:cNvCxnSpPr/>
              <p:nvPr/>
            </p:nvCxnSpPr>
            <p:spPr>
              <a:xfrm flipH="1" flipV="1">
                <a:off x="9022404" y="2052507"/>
                <a:ext cx="0" cy="54000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Connecteur droit 296"/>
              <p:cNvCxnSpPr/>
              <p:nvPr/>
            </p:nvCxnSpPr>
            <p:spPr>
              <a:xfrm flipH="1">
                <a:off x="8563454" y="2066042"/>
                <a:ext cx="471575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Connecteur droit 297"/>
              <p:cNvCxnSpPr/>
              <p:nvPr/>
            </p:nvCxnSpPr>
            <p:spPr>
              <a:xfrm flipH="1">
                <a:off x="8572824" y="4088287"/>
                <a:ext cx="471575" cy="0"/>
              </a:xfrm>
              <a:prstGeom prst="line">
                <a:avLst/>
              </a:prstGeom>
              <a:ln w="317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0" name="Arc 269"/>
            <p:cNvSpPr/>
            <p:nvPr/>
          </p:nvSpPr>
          <p:spPr>
            <a:xfrm rot="13486723">
              <a:off x="8353172" y="1698323"/>
              <a:ext cx="914400" cy="914400"/>
            </a:xfrm>
            <a:prstGeom prst="arc">
              <a:avLst/>
            </a:prstGeom>
            <a:ln w="317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9888706" y="2055081"/>
              <a:ext cx="1880519" cy="195408"/>
            </a:xfrm>
            <a:prstGeom prst="rect">
              <a:avLst/>
            </a:prstGeom>
            <a:solidFill>
              <a:srgbClr val="C000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4" name="Ellipse 273"/>
            <p:cNvSpPr/>
            <p:nvPr/>
          </p:nvSpPr>
          <p:spPr>
            <a:xfrm>
              <a:off x="10590779" y="2068587"/>
              <a:ext cx="288823" cy="16340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5" name="Ellipse 274"/>
            <p:cNvSpPr/>
            <p:nvPr/>
          </p:nvSpPr>
          <p:spPr>
            <a:xfrm>
              <a:off x="11394803" y="2068587"/>
              <a:ext cx="288823" cy="16340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6" name="Ellipse 275"/>
            <p:cNvSpPr/>
            <p:nvPr/>
          </p:nvSpPr>
          <p:spPr>
            <a:xfrm>
              <a:off x="9857422" y="2056680"/>
              <a:ext cx="1013733" cy="193809"/>
            </a:xfrm>
            <a:prstGeom prst="ellipse">
              <a:avLst/>
            </a:prstGeom>
            <a:solidFill>
              <a:srgbClr val="C000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7" name="Ellipse 276"/>
            <p:cNvSpPr/>
            <p:nvPr/>
          </p:nvSpPr>
          <p:spPr>
            <a:xfrm>
              <a:off x="10018999" y="2056681"/>
              <a:ext cx="1013732" cy="175310"/>
            </a:xfrm>
            <a:prstGeom prst="ellipse">
              <a:avLst/>
            </a:prstGeom>
            <a:solidFill>
              <a:srgbClr val="C00000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8" name="Ellipse 277"/>
            <p:cNvSpPr/>
            <p:nvPr/>
          </p:nvSpPr>
          <p:spPr>
            <a:xfrm>
              <a:off x="10275058" y="2062679"/>
              <a:ext cx="1013732" cy="175310"/>
            </a:xfrm>
            <a:prstGeom prst="ellipse">
              <a:avLst/>
            </a:prstGeom>
            <a:solidFill>
              <a:srgbClr val="C00000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9" name="ZoneTexte 278"/>
            <p:cNvSpPr txBox="1"/>
            <p:nvPr/>
          </p:nvSpPr>
          <p:spPr>
            <a:xfrm>
              <a:off x="10393052" y="769449"/>
              <a:ext cx="1433178" cy="333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Output </a:t>
              </a:r>
              <a:r>
                <a:rPr lang="fr-FR" sz="1200" dirty="0" err="1" smtClean="0"/>
                <a:t>Cavity</a:t>
              </a:r>
              <a:endParaRPr lang="fr-FR" sz="1200" dirty="0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8758579" y="784264"/>
              <a:ext cx="1505561" cy="333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RF Input </a:t>
              </a:r>
              <a:r>
                <a:rPr lang="fr-FR" sz="1200" dirty="0" err="1" smtClean="0"/>
                <a:t>Cavity</a:t>
              </a:r>
              <a:endParaRPr lang="fr-FR" sz="1200" dirty="0"/>
            </a:p>
          </p:txBody>
        </p:sp>
        <p:cxnSp>
          <p:nvCxnSpPr>
            <p:cNvPr id="281" name="Connecteur droit avec flèche 280"/>
            <p:cNvCxnSpPr/>
            <p:nvPr/>
          </p:nvCxnSpPr>
          <p:spPr>
            <a:xfrm>
              <a:off x="8324053" y="1076399"/>
              <a:ext cx="357690" cy="551796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ZoneTexte 281"/>
            <p:cNvSpPr txBox="1"/>
            <p:nvPr/>
          </p:nvSpPr>
          <p:spPr>
            <a:xfrm>
              <a:off x="7970085" y="769449"/>
              <a:ext cx="5934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Anode</a:t>
              </a:r>
              <a:endParaRPr lang="fr-FR" sz="1200" dirty="0"/>
            </a:p>
          </p:txBody>
        </p:sp>
        <p:cxnSp>
          <p:nvCxnSpPr>
            <p:cNvPr id="283" name="Connecteur droit avec flèche 282"/>
            <p:cNvCxnSpPr/>
            <p:nvPr/>
          </p:nvCxnSpPr>
          <p:spPr>
            <a:xfrm>
              <a:off x="7856440" y="1748043"/>
              <a:ext cx="434241" cy="4374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ZoneTexte 283"/>
            <p:cNvSpPr txBox="1"/>
            <p:nvPr/>
          </p:nvSpPr>
          <p:spPr>
            <a:xfrm>
              <a:off x="7356885" y="1482395"/>
              <a:ext cx="1006306" cy="333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Cathode</a:t>
              </a:r>
              <a:endParaRPr lang="fr-FR" sz="1200" dirty="0"/>
            </a:p>
          </p:txBody>
        </p:sp>
      </p:grpSp>
      <p:grpSp>
        <p:nvGrpSpPr>
          <p:cNvPr id="299" name="Groupe 298"/>
          <p:cNvGrpSpPr/>
          <p:nvPr/>
        </p:nvGrpSpPr>
        <p:grpSpPr>
          <a:xfrm>
            <a:off x="4224251" y="3327416"/>
            <a:ext cx="3868567" cy="2391990"/>
            <a:chOff x="5866061" y="3262724"/>
            <a:chExt cx="5156204" cy="2995835"/>
          </a:xfrm>
        </p:grpSpPr>
        <p:grpSp>
          <p:nvGrpSpPr>
            <p:cNvPr id="300" name="Groupe 299"/>
            <p:cNvGrpSpPr/>
            <p:nvPr/>
          </p:nvGrpSpPr>
          <p:grpSpPr>
            <a:xfrm>
              <a:off x="5866061" y="3262724"/>
              <a:ext cx="5156204" cy="2995835"/>
              <a:chOff x="5259110" y="2574967"/>
              <a:chExt cx="7189205" cy="3305720"/>
            </a:xfrm>
          </p:grpSpPr>
          <p:cxnSp>
            <p:nvCxnSpPr>
              <p:cNvPr id="302" name="Connecteur droit avec flèche 301"/>
              <p:cNvCxnSpPr/>
              <p:nvPr/>
            </p:nvCxnSpPr>
            <p:spPr>
              <a:xfrm>
                <a:off x="6116320" y="4643808"/>
                <a:ext cx="5940000" cy="0"/>
              </a:xfrm>
              <a:prstGeom prst="straightConnector1">
                <a:avLst/>
              </a:prstGeom>
              <a:ln w="2222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Connecteur droit avec flèche 302"/>
              <p:cNvCxnSpPr/>
              <p:nvPr/>
            </p:nvCxnSpPr>
            <p:spPr>
              <a:xfrm flipH="1" flipV="1">
                <a:off x="6127750" y="2925826"/>
                <a:ext cx="0" cy="1728000"/>
              </a:xfrm>
              <a:prstGeom prst="straightConnector1">
                <a:avLst/>
              </a:prstGeom>
              <a:ln w="2222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4" name="ZoneTexte 303"/>
              <p:cNvSpPr txBox="1"/>
              <p:nvPr/>
            </p:nvSpPr>
            <p:spPr>
              <a:xfrm rot="16200000">
                <a:off x="4312788" y="3584881"/>
                <a:ext cx="2407409" cy="514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smtClean="0">
                    <a:solidFill>
                      <a:srgbClr val="7030A0"/>
                    </a:solidFill>
                  </a:rPr>
                  <a:t>Input RF voltage</a:t>
                </a:r>
                <a:endParaRPr lang="fr-FR" sz="12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305" name="ZoneTexte 304"/>
              <p:cNvSpPr txBox="1"/>
              <p:nvPr/>
            </p:nvSpPr>
            <p:spPr>
              <a:xfrm>
                <a:off x="11473596" y="4643573"/>
                <a:ext cx="974719" cy="382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Time</a:t>
                </a:r>
                <a:endParaRPr lang="fr-FR" sz="1200" dirty="0"/>
              </a:p>
            </p:txBody>
          </p:sp>
          <p:sp>
            <p:nvSpPr>
              <p:cNvPr id="306" name="ZoneTexte 305"/>
              <p:cNvSpPr txBox="1"/>
              <p:nvPr/>
            </p:nvSpPr>
            <p:spPr>
              <a:xfrm rot="16200000">
                <a:off x="4563659" y="3587276"/>
                <a:ext cx="2539383" cy="514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smtClean="0">
                    <a:solidFill>
                      <a:srgbClr val="92D050"/>
                    </a:solidFill>
                  </a:rPr>
                  <a:t>Cathode </a:t>
                </a:r>
                <a:r>
                  <a:rPr lang="fr-FR" sz="1200" dirty="0" err="1" smtClean="0">
                    <a:solidFill>
                      <a:srgbClr val="92D050"/>
                    </a:solidFill>
                  </a:rPr>
                  <a:t>current</a:t>
                </a:r>
                <a:endParaRPr lang="fr-FR" sz="1200" dirty="0">
                  <a:solidFill>
                    <a:srgbClr val="92D050"/>
                  </a:solidFill>
                </a:endParaRPr>
              </a:p>
            </p:txBody>
          </p:sp>
          <p:grpSp>
            <p:nvGrpSpPr>
              <p:cNvPr id="307" name="Groupe 306"/>
              <p:cNvGrpSpPr/>
              <p:nvPr/>
            </p:nvGrpSpPr>
            <p:grpSpPr>
              <a:xfrm rot="16200000">
                <a:off x="5800287" y="3759308"/>
                <a:ext cx="2447806" cy="1789036"/>
                <a:chOff x="696583" y="3587936"/>
                <a:chExt cx="8116154" cy="2892380"/>
              </a:xfrm>
            </p:grpSpPr>
            <p:sp>
              <p:nvSpPr>
                <p:cNvPr id="318" name="Forme libre 317"/>
                <p:cNvSpPr/>
                <p:nvPr/>
              </p:nvSpPr>
              <p:spPr>
                <a:xfrm rot="16200000">
                  <a:off x="2366693" y="4086602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9" name="Forme libre 318"/>
                <p:cNvSpPr/>
                <p:nvPr/>
              </p:nvSpPr>
              <p:spPr>
                <a:xfrm rot="16200000" flipH="1">
                  <a:off x="2365910" y="3374283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20" name="Forme libre 319"/>
                <p:cNvSpPr/>
                <p:nvPr/>
              </p:nvSpPr>
              <p:spPr>
                <a:xfrm rot="16200000" flipV="1">
                  <a:off x="6418239" y="2640865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21" name="Forme libre 320"/>
                <p:cNvSpPr/>
                <p:nvPr/>
              </p:nvSpPr>
              <p:spPr>
                <a:xfrm rot="16200000" flipH="1" flipV="1">
                  <a:off x="6419023" y="1918609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308" name="Groupe 307"/>
              <p:cNvGrpSpPr/>
              <p:nvPr/>
            </p:nvGrpSpPr>
            <p:grpSpPr>
              <a:xfrm rot="16200000">
                <a:off x="7589323" y="3759308"/>
                <a:ext cx="2447806" cy="1789036"/>
                <a:chOff x="696583" y="3587936"/>
                <a:chExt cx="8116154" cy="2892380"/>
              </a:xfrm>
            </p:grpSpPr>
            <p:sp>
              <p:nvSpPr>
                <p:cNvPr id="314" name="Forme libre 313"/>
                <p:cNvSpPr/>
                <p:nvPr/>
              </p:nvSpPr>
              <p:spPr>
                <a:xfrm rot="16200000">
                  <a:off x="2366693" y="4086602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5" name="Forme libre 314"/>
                <p:cNvSpPr/>
                <p:nvPr/>
              </p:nvSpPr>
              <p:spPr>
                <a:xfrm rot="16200000" flipH="1">
                  <a:off x="2365910" y="3374283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6" name="Forme libre 315"/>
                <p:cNvSpPr/>
                <p:nvPr/>
              </p:nvSpPr>
              <p:spPr>
                <a:xfrm rot="16200000" flipV="1">
                  <a:off x="6418239" y="2640865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7" name="Forme libre 316"/>
                <p:cNvSpPr/>
                <p:nvPr/>
              </p:nvSpPr>
              <p:spPr>
                <a:xfrm rot="16200000" flipH="1" flipV="1">
                  <a:off x="6419023" y="1918609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309" name="Groupe 308"/>
              <p:cNvGrpSpPr/>
              <p:nvPr/>
            </p:nvGrpSpPr>
            <p:grpSpPr>
              <a:xfrm rot="16200000">
                <a:off x="9378358" y="3762266"/>
                <a:ext cx="2447806" cy="1789036"/>
                <a:chOff x="696583" y="3587936"/>
                <a:chExt cx="8116154" cy="2892380"/>
              </a:xfrm>
            </p:grpSpPr>
            <p:sp>
              <p:nvSpPr>
                <p:cNvPr id="310" name="Forme libre 309"/>
                <p:cNvSpPr/>
                <p:nvPr/>
              </p:nvSpPr>
              <p:spPr>
                <a:xfrm rot="16200000">
                  <a:off x="2366693" y="4086602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1" name="Forme libre 310"/>
                <p:cNvSpPr/>
                <p:nvPr/>
              </p:nvSpPr>
              <p:spPr>
                <a:xfrm rot="16200000" flipH="1">
                  <a:off x="2365910" y="3374283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2" name="Forme libre 311"/>
                <p:cNvSpPr/>
                <p:nvPr/>
              </p:nvSpPr>
              <p:spPr>
                <a:xfrm rot="16200000" flipV="1">
                  <a:off x="6418239" y="2640865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3" name="Forme libre 312"/>
                <p:cNvSpPr/>
                <p:nvPr/>
              </p:nvSpPr>
              <p:spPr>
                <a:xfrm rot="16200000" flipH="1" flipV="1">
                  <a:off x="6419023" y="1918609"/>
                  <a:ext cx="724387" cy="4063041"/>
                </a:xfrm>
                <a:custGeom>
                  <a:avLst/>
                  <a:gdLst>
                    <a:gd name="connsiteX0" fmla="*/ 0 w 792480"/>
                    <a:gd name="connsiteY0" fmla="*/ 2026930 h 2026930"/>
                    <a:gd name="connsiteX1" fmla="*/ 792480 w 792480"/>
                    <a:gd name="connsiteY1" fmla="*/ 10 h 202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92480" h="2026930">
                      <a:moveTo>
                        <a:pt x="0" y="2026930"/>
                      </a:moveTo>
                      <a:cubicBezTo>
                        <a:pt x="257810" y="1011565"/>
                        <a:pt x="515620" y="-3800"/>
                        <a:pt x="792480" y="10"/>
                      </a:cubicBezTo>
                    </a:path>
                  </a:pathLst>
                </a:custGeom>
                <a:noFill/>
                <a:ln w="254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</p:grpSp>
        <p:cxnSp>
          <p:nvCxnSpPr>
            <p:cNvPr id="301" name="Connecteur droit 300"/>
            <p:cNvCxnSpPr/>
            <p:nvPr/>
          </p:nvCxnSpPr>
          <p:spPr>
            <a:xfrm flipV="1">
              <a:off x="6501928" y="4425953"/>
              <a:ext cx="3988828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2" name="ZoneTexte 321"/>
          <p:cNvSpPr txBox="1"/>
          <p:nvPr/>
        </p:nvSpPr>
        <p:spPr>
          <a:xfrm>
            <a:off x="4378446" y="5676307"/>
            <a:ext cx="3554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Klystron </a:t>
            </a:r>
            <a:r>
              <a:rPr lang="fr-FR" sz="1200" dirty="0" err="1" smtClean="0"/>
              <a:t>beam</a:t>
            </a:r>
            <a:r>
              <a:rPr lang="fr-FR" sz="1200" dirty="0" smtClean="0"/>
              <a:t> </a:t>
            </a:r>
            <a:r>
              <a:rPr lang="fr-FR" sz="1200" dirty="0" err="1" smtClean="0"/>
              <a:t>current</a:t>
            </a:r>
            <a:r>
              <a:rPr lang="fr-FR" sz="1200" dirty="0" smtClean="0"/>
              <a:t>: </a:t>
            </a:r>
          </a:p>
          <a:p>
            <a:r>
              <a:rPr lang="fr-FR" sz="1200" dirty="0" smtClean="0"/>
              <a:t>DC </a:t>
            </a:r>
            <a:r>
              <a:rPr lang="fr-FR" sz="1200" dirty="0" err="1" smtClean="0"/>
              <a:t>current</a:t>
            </a:r>
            <a:r>
              <a:rPr lang="fr-FR" sz="1200" dirty="0" smtClean="0"/>
              <a:t> </a:t>
            </a:r>
            <a:r>
              <a:rPr lang="fr-FR" sz="1200" dirty="0" err="1" smtClean="0"/>
              <a:t>whatever</a:t>
            </a:r>
            <a:r>
              <a:rPr lang="fr-FR" sz="1200" dirty="0" smtClean="0"/>
              <a:t> the RF input power </a:t>
            </a:r>
            <a:r>
              <a:rPr lang="fr-FR" sz="1200" dirty="0" err="1" smtClean="0"/>
              <a:t>level</a:t>
            </a:r>
            <a:endParaRPr lang="fr-FR" sz="1200" dirty="0"/>
          </a:p>
        </p:txBody>
      </p:sp>
      <p:pic>
        <p:nvPicPr>
          <p:cNvPr id="323" name="Image 3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516" y="371138"/>
            <a:ext cx="4248248" cy="2916153"/>
          </a:xfrm>
          <a:prstGeom prst="rect">
            <a:avLst/>
          </a:prstGeom>
          <a:noFill/>
        </p:spPr>
      </p:pic>
      <p:sp>
        <p:nvSpPr>
          <p:cNvPr id="324" name="ZoneTexte 323"/>
          <p:cNvSpPr txBox="1"/>
          <p:nvPr/>
        </p:nvSpPr>
        <p:spPr>
          <a:xfrm>
            <a:off x="8268094" y="3287291"/>
            <a:ext cx="387407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B050"/>
                </a:solidFill>
              </a:rPr>
              <a:t>Advantages</a:t>
            </a:r>
            <a:r>
              <a:rPr lang="fr-FR" b="1" dirty="0" smtClean="0">
                <a:solidFill>
                  <a:srgbClr val="00B050"/>
                </a:solidFill>
              </a:rPr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IOT </a:t>
            </a:r>
            <a:r>
              <a:rPr lang="fr-FR" sz="1600" dirty="0" err="1" smtClean="0"/>
              <a:t>is</a:t>
            </a:r>
            <a:r>
              <a:rPr lang="fr-FR" sz="1600" dirty="0" smtClean="0"/>
              <a:t> more efficient over a large </a:t>
            </a:r>
            <a:r>
              <a:rPr lang="fr-FR" sz="1600" dirty="0" err="1" smtClean="0"/>
              <a:t>dynamic</a:t>
            </a:r>
            <a:r>
              <a:rPr lang="fr-FR" sz="1600" dirty="0" smtClean="0"/>
              <a:t>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Acceleration</a:t>
            </a:r>
            <a:r>
              <a:rPr lang="fr-FR" sz="1600" dirty="0" smtClean="0"/>
              <a:t> voltage of an IOT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tuned</a:t>
            </a:r>
            <a:r>
              <a:rPr lang="fr-FR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IOT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less</a:t>
            </a:r>
            <a:r>
              <a:rPr lang="fr-FR" sz="1600" dirty="0" smtClean="0"/>
              <a:t> </a:t>
            </a:r>
            <a:r>
              <a:rPr lang="fr-FR" sz="1600" dirty="0" err="1" smtClean="0"/>
              <a:t>cumbersom</a:t>
            </a:r>
            <a:r>
              <a:rPr lang="fr-FR" sz="1600" dirty="0" smtClean="0"/>
              <a:t> </a:t>
            </a:r>
          </a:p>
          <a:p>
            <a:endParaRPr lang="fr-FR" b="1" dirty="0" smtClean="0">
              <a:solidFill>
                <a:srgbClr val="00206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Limitations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IOT </a:t>
            </a:r>
            <a:r>
              <a:rPr lang="fr-FR" sz="1600" dirty="0" err="1" smtClean="0"/>
              <a:t>exhibits</a:t>
            </a:r>
            <a:r>
              <a:rPr lang="fr-FR" sz="1600" dirty="0" smtClean="0"/>
              <a:t> </a:t>
            </a:r>
            <a:r>
              <a:rPr lang="fr-FR" sz="1600" dirty="0" err="1" smtClean="0"/>
              <a:t>less</a:t>
            </a:r>
            <a:r>
              <a:rPr lang="fr-FR" sz="1600" dirty="0" smtClean="0"/>
              <a:t> power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IOT </a:t>
            </a:r>
            <a:r>
              <a:rPr lang="fr-FR" sz="1600" dirty="0" err="1" smtClean="0"/>
              <a:t>provides</a:t>
            </a:r>
            <a:r>
              <a:rPr lang="fr-FR" sz="1600" dirty="0" smtClean="0"/>
              <a:t> </a:t>
            </a:r>
            <a:r>
              <a:rPr lang="fr-FR" sz="1600" dirty="0" err="1" smtClean="0"/>
              <a:t>less</a:t>
            </a:r>
            <a:r>
              <a:rPr lang="fr-FR" sz="1600" dirty="0" smtClean="0"/>
              <a:t> output power </a:t>
            </a:r>
            <a:endParaRPr lang="fr-FR" sz="1600" dirty="0"/>
          </a:p>
        </p:txBody>
      </p:sp>
      <p:sp>
        <p:nvSpPr>
          <p:cNvPr id="2" name="Forme libre 1"/>
          <p:cNvSpPr/>
          <p:nvPr/>
        </p:nvSpPr>
        <p:spPr>
          <a:xfrm>
            <a:off x="4722451" y="1992821"/>
            <a:ext cx="1274223" cy="153850"/>
          </a:xfrm>
          <a:custGeom>
            <a:avLst/>
            <a:gdLst>
              <a:gd name="connsiteX0" fmla="*/ 0 w 1084580"/>
              <a:gd name="connsiteY0" fmla="*/ 0 h 444500"/>
              <a:gd name="connsiteX1" fmla="*/ 177800 w 1084580"/>
              <a:gd name="connsiteY1" fmla="*/ 251460 h 444500"/>
              <a:gd name="connsiteX2" fmla="*/ 419100 w 1084580"/>
              <a:gd name="connsiteY2" fmla="*/ 360680 h 444500"/>
              <a:gd name="connsiteX3" fmla="*/ 759460 w 1084580"/>
              <a:gd name="connsiteY3" fmla="*/ 424180 h 444500"/>
              <a:gd name="connsiteX4" fmla="*/ 1084580 w 1084580"/>
              <a:gd name="connsiteY4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580" h="444500">
                <a:moveTo>
                  <a:pt x="0" y="0"/>
                </a:moveTo>
                <a:cubicBezTo>
                  <a:pt x="53975" y="95673"/>
                  <a:pt x="107950" y="191347"/>
                  <a:pt x="177800" y="251460"/>
                </a:cubicBezTo>
                <a:cubicBezTo>
                  <a:pt x="247650" y="311573"/>
                  <a:pt x="322157" y="331893"/>
                  <a:pt x="419100" y="360680"/>
                </a:cubicBezTo>
                <a:cubicBezTo>
                  <a:pt x="516043" y="389467"/>
                  <a:pt x="648547" y="410210"/>
                  <a:pt x="759460" y="424180"/>
                </a:cubicBezTo>
                <a:cubicBezTo>
                  <a:pt x="870373" y="438150"/>
                  <a:pt x="977476" y="441325"/>
                  <a:pt x="1084580" y="444500"/>
                </a:cubicBezTo>
              </a:path>
            </a:pathLst>
          </a:custGeom>
          <a:noFill/>
          <a:ln w="120650">
            <a:solidFill>
              <a:srgbClr val="C00000">
                <a:alpha val="3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sp>
        <p:nvSpPr>
          <p:cNvPr id="201" name="Forme libre 200"/>
          <p:cNvSpPr/>
          <p:nvPr/>
        </p:nvSpPr>
        <p:spPr>
          <a:xfrm flipV="1">
            <a:off x="4723763" y="2185970"/>
            <a:ext cx="1274223" cy="153850"/>
          </a:xfrm>
          <a:custGeom>
            <a:avLst/>
            <a:gdLst>
              <a:gd name="connsiteX0" fmla="*/ 0 w 1084580"/>
              <a:gd name="connsiteY0" fmla="*/ 0 h 444500"/>
              <a:gd name="connsiteX1" fmla="*/ 177800 w 1084580"/>
              <a:gd name="connsiteY1" fmla="*/ 251460 h 444500"/>
              <a:gd name="connsiteX2" fmla="*/ 419100 w 1084580"/>
              <a:gd name="connsiteY2" fmla="*/ 360680 h 444500"/>
              <a:gd name="connsiteX3" fmla="*/ 759460 w 1084580"/>
              <a:gd name="connsiteY3" fmla="*/ 424180 h 444500"/>
              <a:gd name="connsiteX4" fmla="*/ 1084580 w 1084580"/>
              <a:gd name="connsiteY4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580" h="444500">
                <a:moveTo>
                  <a:pt x="0" y="0"/>
                </a:moveTo>
                <a:cubicBezTo>
                  <a:pt x="53975" y="95673"/>
                  <a:pt x="107950" y="191347"/>
                  <a:pt x="177800" y="251460"/>
                </a:cubicBezTo>
                <a:cubicBezTo>
                  <a:pt x="247650" y="311573"/>
                  <a:pt x="322157" y="331893"/>
                  <a:pt x="419100" y="360680"/>
                </a:cubicBezTo>
                <a:cubicBezTo>
                  <a:pt x="516043" y="389467"/>
                  <a:pt x="648547" y="410210"/>
                  <a:pt x="759460" y="424180"/>
                </a:cubicBezTo>
                <a:cubicBezTo>
                  <a:pt x="870373" y="438150"/>
                  <a:pt x="977476" y="441325"/>
                  <a:pt x="1084580" y="444500"/>
                </a:cubicBezTo>
              </a:path>
            </a:pathLst>
          </a:custGeom>
          <a:noFill/>
          <a:ln w="120650">
            <a:solidFill>
              <a:srgbClr val="C00000">
                <a:alpha val="3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0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Image 1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044" y="480724"/>
            <a:ext cx="2127874" cy="4105650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123468" y="1012004"/>
            <a:ext cx="5595571" cy="372563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4" name="Image 1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257" y="555653"/>
            <a:ext cx="5154799" cy="3111067"/>
          </a:xfrm>
          <a:prstGeom prst="rect">
            <a:avLst/>
          </a:prstGeom>
        </p:spPr>
      </p:pic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243265"/>
            <a:ext cx="11016000" cy="369332"/>
          </a:xfrm>
        </p:spPr>
        <p:txBody>
          <a:bodyPr/>
          <a:lstStyle/>
          <a:p>
            <a:r>
              <a:rPr lang="fr-FR" dirty="0" smtClean="0"/>
              <a:t>TH795: </a:t>
            </a:r>
            <a:r>
              <a:rPr lang="fr-FR" dirty="0" err="1" smtClean="0"/>
              <a:t>Features</a:t>
            </a:r>
            <a:r>
              <a:rPr lang="fr-FR" dirty="0" smtClean="0"/>
              <a:t>, Arrangement and Main components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52" name="Espace réservé du texte 1"/>
          <p:cNvSpPr txBox="1">
            <a:spLocks/>
          </p:cNvSpPr>
          <p:nvPr/>
        </p:nvSpPr>
        <p:spPr>
          <a:xfrm>
            <a:off x="267026" y="1080655"/>
            <a:ext cx="5557845" cy="4272534"/>
          </a:xfrm>
          <a:prstGeom prst="rect">
            <a:avLst/>
          </a:prstGeom>
        </p:spPr>
        <p:txBody>
          <a:bodyPr/>
          <a:lstStyle>
            <a:lvl1pPr marL="216000" indent="-216000" algn="l" defTabSz="914400" rtl="0" eaLnBrk="1" latinLnBrk="0" hangingPunct="1">
              <a:lnSpc>
                <a:spcPct val="114000"/>
              </a:lnSpc>
              <a:spcBef>
                <a:spcPts val="1600"/>
              </a:spcBef>
              <a:buClrTx/>
              <a:buFontTx/>
              <a:buBlip>
                <a:blip r:embed="rId4">
                  <a:extLst>
                    <a:ext uri="{96DAC541-7B7A-43D3-8B79-37D633B846F1}">
                      <asvg:svgBlip xmlns="" xmlns:asvg="http://schemas.microsoft.com/office/drawing/2016/SVG/main" r:embed="rId23"/>
                    </a:ext>
                  </a:extLst>
                </a:blip>
              </a:buBlip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3"/>
              </a:buClr>
              <a:buFont typeface="Wingdings 3" panose="05040102010807070707" pitchFamily="18" charset="2"/>
              <a:buChar char="ê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 typeface="Century Gothic" panose="020B0502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44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›"/>
              <a:defRPr sz="11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936000" indent="-108000" algn="l" defTabSz="914400" rtl="0" eaLnBrk="1" latinLnBrk="0" hangingPunct="1">
              <a:lnSpc>
                <a:spcPct val="114000"/>
              </a:lnSpc>
              <a:spcBef>
                <a:spcPts val="300"/>
              </a:spcBef>
              <a:buFont typeface="Wingdings 3" panose="05040102010807070707" pitchFamily="18" charset="2"/>
              <a:buChar char=""/>
              <a:defRPr sz="1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rgbClr val="002060"/>
                </a:solidFill>
              </a:rPr>
              <a:t>High efficiencies, </a:t>
            </a:r>
            <a:r>
              <a:rPr lang="en-US" sz="1400" b="0" dirty="0" smtClean="0">
                <a:solidFill>
                  <a:srgbClr val="002060"/>
                </a:solidFill>
              </a:rPr>
              <a:t>up to 70% </a:t>
            </a:r>
            <a:r>
              <a:rPr lang="en-US" sz="1400" b="0" dirty="0" smtClean="0">
                <a:solidFill>
                  <a:srgbClr val="002060"/>
                </a:solidFill>
              </a:rPr>
              <a:t>in </a:t>
            </a:r>
            <a:r>
              <a:rPr lang="en-US" sz="1400" b="0" dirty="0" smtClean="0">
                <a:solidFill>
                  <a:srgbClr val="002060"/>
                </a:solidFill>
              </a:rPr>
              <a:t>class-B </a:t>
            </a:r>
            <a:r>
              <a:rPr lang="en-US" sz="1400" b="0" dirty="0" smtClean="0">
                <a:solidFill>
                  <a:srgbClr val="002060"/>
                </a:solidFill>
              </a:rPr>
              <a:t>operation</a:t>
            </a:r>
          </a:p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rgbClr val="002060"/>
                </a:solidFill>
              </a:rPr>
              <a:t>Good efficiency while operating with a </a:t>
            </a:r>
            <a:r>
              <a:rPr lang="en-US" sz="1400" b="0" dirty="0" err="1" smtClean="0">
                <a:solidFill>
                  <a:srgbClr val="002060"/>
                </a:solidFill>
              </a:rPr>
              <a:t>backoff</a:t>
            </a:r>
            <a:r>
              <a:rPr lang="en-US" sz="1400" b="0" dirty="0" smtClean="0">
                <a:solidFill>
                  <a:srgbClr val="002060"/>
                </a:solidFill>
              </a:rPr>
              <a:t> level</a:t>
            </a:r>
          </a:p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rgbClr val="002060"/>
                </a:solidFill>
              </a:rPr>
              <a:t>Linear AMAM response even </a:t>
            </a:r>
            <a:r>
              <a:rPr lang="fr-FR" sz="1400" b="0" dirty="0" smtClean="0">
                <a:solidFill>
                  <a:srgbClr val="002060"/>
                </a:solidFill>
              </a:rPr>
              <a:t>at maximal </a:t>
            </a:r>
            <a:r>
              <a:rPr lang="fr-FR" sz="1400" b="0" dirty="0" err="1" smtClean="0">
                <a:solidFill>
                  <a:srgbClr val="002060"/>
                </a:solidFill>
              </a:rPr>
              <a:t>efficiency</a:t>
            </a:r>
            <a:endParaRPr lang="fr-FR" sz="1400" b="0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rgbClr val="002060"/>
                </a:solidFill>
              </a:rPr>
              <a:t>Linear AMPM response, suitable for phase loop control</a:t>
            </a:r>
          </a:p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rgbClr val="002060"/>
                </a:solidFill>
              </a:rPr>
              <a:t>About </a:t>
            </a:r>
            <a:r>
              <a:rPr lang="en-US" sz="1400" b="0" dirty="0" smtClean="0">
                <a:solidFill>
                  <a:srgbClr val="002060"/>
                </a:solidFill>
              </a:rPr>
              <a:t>23 dB power gain, 10 dB higher than </a:t>
            </a:r>
            <a:r>
              <a:rPr lang="en-US" sz="1400" b="0" dirty="0" smtClean="0">
                <a:solidFill>
                  <a:srgbClr val="002060"/>
                </a:solidFill>
              </a:rPr>
              <a:t>tetrodes gain</a:t>
            </a:r>
            <a:endParaRPr lang="en-US" sz="1400" b="0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rgbClr val="002060"/>
                </a:solidFill>
              </a:rPr>
              <a:t>Suitable for frequency range from 100 MHz to 1.5 GHz and power levels up to 500 kW CW and 1</a:t>
            </a:r>
            <a:r>
              <a:rPr lang="fr-FR" sz="1400" b="0" dirty="0" smtClean="0">
                <a:solidFill>
                  <a:srgbClr val="002060"/>
                </a:solidFill>
              </a:rPr>
              <a:t>MW </a:t>
            </a:r>
            <a:r>
              <a:rPr lang="fr-FR" sz="1400" b="0" dirty="0" err="1" smtClean="0">
                <a:solidFill>
                  <a:srgbClr val="002060"/>
                </a:solidFill>
              </a:rPr>
              <a:t>pulsed</a:t>
            </a:r>
            <a:r>
              <a:rPr lang="fr-FR" sz="1400" b="0" dirty="0" smtClean="0">
                <a:solidFill>
                  <a:srgbClr val="002060"/>
                </a:solidFill>
              </a:rPr>
              <a:t> (case of </a:t>
            </a:r>
            <a:r>
              <a:rPr lang="fr-FR" sz="1400" b="0" dirty="0" err="1" smtClean="0">
                <a:solidFill>
                  <a:srgbClr val="002060"/>
                </a:solidFill>
              </a:rPr>
              <a:t>Mutibeam</a:t>
            </a:r>
            <a:r>
              <a:rPr lang="fr-FR" sz="1400" b="0" dirty="0" smtClean="0">
                <a:solidFill>
                  <a:srgbClr val="002060"/>
                </a:solidFill>
              </a:rPr>
              <a:t> IOT).</a:t>
            </a:r>
          </a:p>
          <a:p>
            <a:pPr>
              <a:lnSpc>
                <a:spcPct val="100000"/>
              </a:lnSpc>
            </a:pPr>
            <a:r>
              <a:rPr lang="fr-FR" sz="1400" b="0" dirty="0" err="1" smtClean="0">
                <a:solidFill>
                  <a:srgbClr val="002060"/>
                </a:solidFill>
              </a:rPr>
              <a:t>Lifetime</a:t>
            </a:r>
            <a:r>
              <a:rPr lang="fr-FR" sz="1400" b="0" dirty="0" smtClean="0">
                <a:solidFill>
                  <a:srgbClr val="002060"/>
                </a:solidFill>
              </a:rPr>
              <a:t> &gt; 50.000 </a:t>
            </a:r>
            <a:r>
              <a:rPr lang="fr-FR" sz="1400" b="0" dirty="0" err="1" smtClean="0">
                <a:solidFill>
                  <a:srgbClr val="002060"/>
                </a:solidFill>
              </a:rPr>
              <a:t>hours</a:t>
            </a:r>
            <a:r>
              <a:rPr lang="fr-FR" sz="1400" b="0" dirty="0" smtClean="0">
                <a:solidFill>
                  <a:srgbClr val="002060"/>
                </a:solidFill>
              </a:rPr>
              <a:t> (CERN SPS200, 60 kW @ 800 MHz )</a:t>
            </a:r>
            <a:endParaRPr lang="fr-FR" sz="1400" b="0" dirty="0">
              <a:solidFill>
                <a:srgbClr val="00206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7247" y="5296502"/>
            <a:ext cx="557861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 smtClean="0"/>
              <a:t>More </a:t>
            </a:r>
            <a:r>
              <a:rPr lang="fr-FR" sz="2000" b="1" dirty="0" err="1"/>
              <a:t>than</a:t>
            </a:r>
            <a:r>
              <a:rPr lang="fr-FR" sz="2000" b="1" dirty="0"/>
              <a:t> </a:t>
            </a:r>
            <a:r>
              <a:rPr lang="fr-FR" sz="2000" b="1" dirty="0" smtClean="0"/>
              <a:t>200 </a:t>
            </a:r>
            <a:r>
              <a:rPr lang="fr-FR" sz="2000" b="1" dirty="0" err="1" smtClean="0"/>
              <a:t>IOTs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already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manufactured</a:t>
            </a:r>
            <a:r>
              <a:rPr lang="fr-FR" sz="2000" b="1" dirty="0" smtClean="0"/>
              <a:t> and </a:t>
            </a:r>
            <a:r>
              <a:rPr lang="fr-FR" sz="2000" b="1" dirty="0" err="1" smtClean="0"/>
              <a:t>deliverd</a:t>
            </a:r>
            <a:r>
              <a:rPr lang="fr-FR" sz="2000" b="1" dirty="0" smtClean="0"/>
              <a:t> by </a:t>
            </a:r>
            <a:r>
              <a:rPr lang="fr-FR" sz="2000" b="1" dirty="0" err="1" smtClean="0"/>
              <a:t>thales</a:t>
            </a:r>
            <a:r>
              <a:rPr lang="fr-FR" sz="2000" b="1" dirty="0" smtClean="0"/>
              <a:t> </a:t>
            </a:r>
            <a:r>
              <a:rPr lang="fr-FR" sz="2000" b="1" dirty="0" smtClean="0"/>
              <a:t>over the last</a:t>
            </a:r>
            <a:r>
              <a:rPr lang="fr-FR" sz="2000" b="1" dirty="0" smtClean="0"/>
              <a:t> </a:t>
            </a:r>
            <a:r>
              <a:rPr lang="fr-FR" sz="2000" b="1" dirty="0" smtClean="0"/>
              <a:t>25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years</a:t>
            </a:r>
            <a:endParaRPr lang="fr-FR" sz="2000" b="1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224299" y="3926794"/>
            <a:ext cx="5857875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5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79D8C3-A8BC-62A8-B703-E3D35967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631" y="2127676"/>
            <a:ext cx="6497848" cy="1846659"/>
          </a:xfrm>
        </p:spPr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2 :</a:t>
            </a:r>
            <a:br>
              <a:rPr lang="en-US" dirty="0" smtClean="0"/>
            </a:br>
            <a:r>
              <a:rPr lang="fr-FR" dirty="0" smtClean="0"/>
              <a:t>TH795 </a:t>
            </a:r>
            <a:r>
              <a:rPr lang="fr-FR" dirty="0"/>
              <a:t>IOT </a:t>
            </a:r>
            <a:r>
              <a:rPr lang="fr-FR" dirty="0" smtClean="0"/>
              <a:t> performances</a:t>
            </a:r>
            <a:r>
              <a:rPr lang="fr-FR" dirty="0"/>
              <a:t/>
            </a:r>
            <a:br>
              <a:rPr lang="fr-FR" dirty="0"/>
            </a:b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E112EC-59DD-D99F-1B6B-63C39D6374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97880" y="0"/>
            <a:ext cx="6294120" cy="6102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605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203980"/>
            <a:ext cx="11016000" cy="369332"/>
          </a:xfrm>
        </p:spPr>
        <p:txBody>
          <a:bodyPr/>
          <a:lstStyle/>
          <a:p>
            <a:r>
              <a:rPr lang="en-GB" dirty="0"/>
              <a:t>TV broadcast &amp; Scientific </a:t>
            </a:r>
            <a:r>
              <a:rPr lang="en-GB" dirty="0" smtClean="0"/>
              <a:t>Applications</a:t>
            </a:r>
            <a:endParaRPr lang="en-GB" dirty="0"/>
          </a:p>
        </p:txBody>
      </p:sp>
      <p:pic>
        <p:nvPicPr>
          <p:cNvPr id="124" name="Image 1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13" y="844011"/>
            <a:ext cx="3095745" cy="5451032"/>
          </a:xfrm>
          <a:prstGeom prst="rect">
            <a:avLst/>
          </a:prstGeom>
        </p:spPr>
      </p:pic>
      <p:sp>
        <p:nvSpPr>
          <p:cNvPr id="125" name="Titre 1"/>
          <p:cNvSpPr txBox="1">
            <a:spLocks/>
          </p:cNvSpPr>
          <p:nvPr/>
        </p:nvSpPr>
        <p:spPr>
          <a:xfrm>
            <a:off x="2960754" y="1602280"/>
            <a:ext cx="5677941" cy="1788353"/>
          </a:xfrm>
          <a:prstGeom prst="rect">
            <a:avLst/>
          </a:prstGeom>
        </p:spPr>
        <p:txBody>
          <a:bodyPr vert="horz" wrap="square" lIns="0" tIns="0" rIns="0" bIns="0" numCol="1" rtlCol="0" anchor="t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ide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range (470-860MHz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tuned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CW mode (up to 80kW)</a:t>
            </a:r>
            <a:b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coupled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output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(8MHz BW)</a:t>
            </a:r>
            <a:b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Double coaxial stub input </a:t>
            </a:r>
            <a:r>
              <a:rPr lang="fr-F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  <a:r>
              <a:rPr 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circuit 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6" name="Image 125"/>
          <p:cNvPicPr>
            <a:picLocks noChangeAspect="1"/>
          </p:cNvPicPr>
          <p:nvPr/>
        </p:nvPicPr>
        <p:blipFill rotWithShape="1">
          <a:blip r:embed="rId3"/>
          <a:srcRect l="18422" t="10981" r="19663" b="13773"/>
          <a:stretch/>
        </p:blipFill>
        <p:spPr>
          <a:xfrm>
            <a:off x="3750461" y="3506742"/>
            <a:ext cx="4138951" cy="2478012"/>
          </a:xfrm>
          <a:prstGeom prst="rect">
            <a:avLst/>
          </a:prstGeom>
        </p:spPr>
      </p:pic>
      <p:pic>
        <p:nvPicPr>
          <p:cNvPr id="128" name="4CE869FD-9693-469C-9E5C-903FE646939B" descr="IMG_85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11954" y="1657220"/>
            <a:ext cx="4256592" cy="339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avec flèche 2"/>
          <p:cNvCxnSpPr/>
          <p:nvPr/>
        </p:nvCxnSpPr>
        <p:spPr>
          <a:xfrm flipH="1">
            <a:off x="2512453" y="2690091"/>
            <a:ext cx="1127408" cy="99521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1524005" y="2690091"/>
            <a:ext cx="2115856" cy="44103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1691186" y="3181926"/>
            <a:ext cx="2059275" cy="249253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84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46">
            <a:extLst>
              <a:ext uri="{FF2B5EF4-FFF2-40B4-BE49-F238E27FC236}">
                <a16:creationId xmlns:a16="http://schemas.microsoft.com/office/drawing/2014/main" id="{22A56D1B-7CB9-AE42-4D1A-5252C073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203980"/>
            <a:ext cx="11016000" cy="369332"/>
          </a:xfrm>
        </p:spPr>
        <p:txBody>
          <a:bodyPr/>
          <a:lstStyle/>
          <a:p>
            <a:r>
              <a:rPr lang="en-US" dirty="0" smtClean="0"/>
              <a:t>TH795: Achieved performances </a:t>
            </a:r>
            <a:r>
              <a:rPr lang="en-US" dirty="0"/>
              <a:t>for a Continuous Wave </a:t>
            </a:r>
            <a:r>
              <a:rPr lang="en-US" dirty="0" smtClean="0"/>
              <a:t>operating mode</a:t>
            </a:r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28" y="1344275"/>
            <a:ext cx="5234939" cy="27919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314" y="1344275"/>
            <a:ext cx="5288280" cy="280059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9863" y="887647"/>
            <a:ext cx="58268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70C0"/>
                </a:solidFill>
              </a:rPr>
              <a:t>Class B amplifier up to </a:t>
            </a:r>
            <a:r>
              <a:rPr lang="fr-FR" sz="1600" b="1" dirty="0">
                <a:solidFill>
                  <a:srgbClr val="00B050"/>
                </a:solidFill>
              </a:rPr>
              <a:t>80kW</a:t>
            </a:r>
            <a:r>
              <a:rPr lang="fr-FR" sz="1600" b="1" dirty="0"/>
              <a:t> </a:t>
            </a:r>
            <a:r>
              <a:rPr lang="fr-FR" sz="1600" b="1" dirty="0">
                <a:solidFill>
                  <a:srgbClr val="0070C0"/>
                </a:solidFill>
              </a:rPr>
              <a:t>and</a:t>
            </a:r>
            <a:r>
              <a:rPr lang="fr-FR" sz="1600" b="1" dirty="0"/>
              <a:t> </a:t>
            </a:r>
            <a:r>
              <a:rPr lang="fr-FR" sz="1600" b="1" dirty="0">
                <a:solidFill>
                  <a:srgbClr val="00B050"/>
                </a:solidFill>
              </a:rPr>
              <a:t>67% </a:t>
            </a:r>
            <a:r>
              <a:rPr lang="fr-FR" sz="1600" b="1" dirty="0" err="1">
                <a:solidFill>
                  <a:srgbClr val="00B050"/>
                </a:solidFill>
              </a:rPr>
              <a:t>Efficiency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b="1" dirty="0">
                <a:solidFill>
                  <a:srgbClr val="0070C0"/>
                </a:solidFill>
              </a:rPr>
              <a:t>@500MHz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45157" y="887647"/>
            <a:ext cx="59468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70C0"/>
                </a:solidFill>
              </a:rPr>
              <a:t>Class B amplifier up to 60kW and 59% </a:t>
            </a:r>
            <a:r>
              <a:rPr lang="fr-FR" sz="1600" b="1" dirty="0" err="1">
                <a:solidFill>
                  <a:srgbClr val="0070C0"/>
                </a:solidFill>
              </a:rPr>
              <a:t>Efficiency</a:t>
            </a:r>
            <a:r>
              <a:rPr lang="fr-FR" sz="1600" b="1" dirty="0">
                <a:solidFill>
                  <a:srgbClr val="0070C0"/>
                </a:solidFill>
              </a:rPr>
              <a:t> @800MHz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0956" y="4281997"/>
            <a:ext cx="4295775" cy="230505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3105" y="4262947"/>
            <a:ext cx="42195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5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ales">
      <a:dk1>
        <a:srgbClr val="181A22"/>
      </a:dk1>
      <a:lt1>
        <a:srgbClr val="FFFFFF"/>
      </a:lt1>
      <a:dk2>
        <a:srgbClr val="242A75"/>
      </a:dk2>
      <a:lt2>
        <a:srgbClr val="00BBDD"/>
      </a:lt2>
      <a:accent1>
        <a:srgbClr val="AE2573"/>
      </a:accent1>
      <a:accent2>
        <a:srgbClr val="7C7FAB"/>
      </a:accent2>
      <a:accent3>
        <a:srgbClr val="00AB8E"/>
      </a:accent3>
      <a:accent4>
        <a:srgbClr val="EE2737"/>
      </a:accent4>
      <a:accent5>
        <a:srgbClr val="FFA300"/>
      </a:accent5>
      <a:accent6>
        <a:srgbClr val="FDDA24"/>
      </a:accent6>
      <a:hlink>
        <a:srgbClr val="242A75"/>
      </a:hlink>
      <a:folHlink>
        <a:srgbClr val="242A75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2">
                <a:alpha val="0"/>
              </a:schemeClr>
            </a:gs>
            <a:gs pos="100000">
              <a:schemeClr val="tx2"/>
            </a:gs>
          </a:gsLst>
          <a:lin ang="1680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27678</TotalTime>
  <Words>1665</Words>
  <Application>Microsoft Office PowerPoint</Application>
  <PresentationFormat>Grand écran</PresentationFormat>
  <Paragraphs>262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Cambria Math</vt:lpstr>
      <vt:lpstr>Century Gothic</vt:lpstr>
      <vt:lpstr>CIDFont+F1</vt:lpstr>
      <vt:lpstr>Times New Roman</vt:lpstr>
      <vt:lpstr>Wingdings</vt:lpstr>
      <vt:lpstr>Wingdings 3</vt:lpstr>
      <vt:lpstr>Office Theme</vt:lpstr>
      <vt:lpstr>Inductive Output Tube A high efficient RF source for lower UHF band   State of the art and future scope</vt:lpstr>
      <vt:lpstr>Table of contents</vt:lpstr>
      <vt:lpstr>Chapter 1 : IOT background </vt:lpstr>
      <vt:lpstr>IOT is a Klystrode : A concatenation of Klystron and Tetrode </vt:lpstr>
      <vt:lpstr>Comparison between IOT and Klystron </vt:lpstr>
      <vt:lpstr>TH795: Features, Arrangement and Main components</vt:lpstr>
      <vt:lpstr>Chapter 2 : TH795 IOT  performances </vt:lpstr>
      <vt:lpstr>TV broadcast &amp; Scientific Applications</vt:lpstr>
      <vt:lpstr>TH795: Achieved performances for a Continuous Wave operating mode</vt:lpstr>
      <vt:lpstr>TH795: Achieved performances for a CW+pulsed operating mode</vt:lpstr>
      <vt:lpstr>Chapter 3 : New 400 MHz Trolley, Design and modeling  </vt:lpstr>
      <vt:lpstr>New compact cavities for scientific applications: Features</vt:lpstr>
      <vt:lpstr>Design &amp; modeling</vt:lpstr>
      <vt:lpstr>Input stage: Electron gun modelled as a Common-Grid Triode valve</vt:lpstr>
      <vt:lpstr>Cavities design and optimisation : Analytical model and 3D simulations</vt:lpstr>
      <vt:lpstr>Comparison of the analytical model versus simulations and measurements</vt:lpstr>
      <vt:lpstr>Chapter 4 : High Power Multibeam IOT </vt:lpstr>
      <vt:lpstr>Multi Beam IOT for high power requirement : principle and motivation</vt:lpstr>
      <vt:lpstr>Multi Beam IOT developed for ESS (Thales and CPI collaboration)</vt:lpstr>
      <vt:lpstr>Multi Beam IOT : Achieved performances in pulsed mode</vt:lpstr>
      <vt:lpstr>Chapter 5 : Design perspectives </vt:lpstr>
      <vt:lpstr>High Efficiency &amp; High power source (Thesis) : Hybrid Multibeam Klystron-IOT</vt:lpstr>
      <vt:lpstr>Chapter 6 : Conclusion </vt:lpstr>
      <vt:lpstr>Conclusion</vt:lpstr>
      <vt:lpstr>Contact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Thales</dc:title>
  <dc:subject>Thalès - Présentation DMS</dc:subject>
  <dc:creator>Slidor</dc:creator>
  <cp:keywords>Thales x Slidor</cp:keywords>
  <cp:lastModifiedBy>BELKHIRI CHAKIB</cp:lastModifiedBy>
  <cp:revision>656</cp:revision>
  <dcterms:created xsi:type="dcterms:W3CDTF">2021-10-08T15:35:33Z</dcterms:created>
  <dcterms:modified xsi:type="dcterms:W3CDTF">2024-09-20T13:55:14Z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fe282-78a3-46c2-a95b-f1092c13d694_Enabled">
    <vt:lpwstr>true</vt:lpwstr>
  </property>
  <property fmtid="{D5CDD505-2E9C-101B-9397-08002B2CF9AE}" pid="3" name="MSIP_Label_9e3fe282-78a3-46c2-a95b-f1092c13d694_SetDate">
    <vt:lpwstr>2024-09-20T13:55:14Z</vt:lpwstr>
  </property>
  <property fmtid="{D5CDD505-2E9C-101B-9397-08002B2CF9AE}" pid="4" name="MSIP_Label_9e3fe282-78a3-46c2-a95b-f1092c13d694_Method">
    <vt:lpwstr>Privileged</vt:lpwstr>
  </property>
  <property fmtid="{D5CDD505-2E9C-101B-9397-08002B2CF9AE}" pid="5" name="MSIP_Label_9e3fe282-78a3-46c2-a95b-f1092c13d694_Name">
    <vt:lpwstr>THALES-CORE-07</vt:lpwstr>
  </property>
  <property fmtid="{D5CDD505-2E9C-101B-9397-08002B2CF9AE}" pid="6" name="MSIP_Label_9e3fe282-78a3-46c2-a95b-f1092c13d694_SiteId">
    <vt:lpwstr>6e603289-5e46-4e26-ac7c-03a85420a9a5</vt:lpwstr>
  </property>
  <property fmtid="{D5CDD505-2E9C-101B-9397-08002B2CF9AE}" pid="7" name="MSIP_Label_9e3fe282-78a3-46c2-a95b-f1092c13d694_ActionId">
    <vt:lpwstr>ae2138dd-b39c-4211-b54f-7bb1e8381a1f</vt:lpwstr>
  </property>
  <property fmtid="{D5CDD505-2E9C-101B-9397-08002B2CF9AE}" pid="8" name="MSIP_Label_9e3fe282-78a3-46c2-a95b-f1092c13d694_ContentBits">
    <vt:lpwstr>0</vt:lpwstr>
  </property>
  <property fmtid="{D5CDD505-2E9C-101B-9397-08002B2CF9AE}" pid="9" name="Thales-Sensitivity">
    <vt:lpwstr>{TGOPEN-UM}</vt:lpwstr>
  </property>
</Properties>
</file>