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1"/>
  </p:notesMasterIdLst>
  <p:sldIdLst>
    <p:sldId id="383" r:id="rId2"/>
    <p:sldId id="257" r:id="rId3"/>
    <p:sldId id="277" r:id="rId4"/>
    <p:sldId id="318" r:id="rId5"/>
    <p:sldId id="298" r:id="rId6"/>
    <p:sldId id="281" r:id="rId7"/>
    <p:sldId id="837" r:id="rId8"/>
    <p:sldId id="261" r:id="rId9"/>
    <p:sldId id="382" r:id="rId10"/>
    <p:sldId id="291" r:id="rId11"/>
    <p:sldId id="844" r:id="rId12"/>
    <p:sldId id="847" r:id="rId13"/>
    <p:sldId id="841" r:id="rId14"/>
    <p:sldId id="850" r:id="rId15"/>
    <p:sldId id="851" r:id="rId16"/>
    <p:sldId id="854" r:id="rId17"/>
    <p:sldId id="848" r:id="rId18"/>
    <p:sldId id="317" r:id="rId19"/>
    <p:sldId id="306" r:id="rId20"/>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4660"/>
  </p:normalViewPr>
  <p:slideViewPr>
    <p:cSldViewPr snapToGrid="0">
      <p:cViewPr varScale="1">
        <p:scale>
          <a:sx n="79" d="100"/>
          <a:sy n="79" d="100"/>
        </p:scale>
        <p:origin x="51"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AC29E07C-F88D-4064-B6FD-934607E2E5B9}" type="datetimeFigureOut">
              <a:rPr lang="en-GB" smtClean="0"/>
              <a:t>23/09/2024</a:t>
            </a:fld>
            <a:endParaRPr lang="en-GB"/>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B100E38E-C0E1-4E11-8E1A-544C70E44C3E}" type="slidenum">
              <a:rPr lang="en-GB" smtClean="0"/>
              <a:t>‹#›</a:t>
            </a:fld>
            <a:endParaRPr lang="en-GB"/>
          </a:p>
        </p:txBody>
      </p:sp>
    </p:spTree>
    <p:extLst>
      <p:ext uri="{BB962C8B-B14F-4D97-AF65-F5344CB8AC3E}">
        <p14:creationId xmlns:p14="http://schemas.microsoft.com/office/powerpoint/2010/main" val="28892885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100E38E-C0E1-4E11-8E1A-544C70E44C3E}" type="slidenum">
              <a:rPr lang="en-GB" smtClean="0"/>
              <a:t>1</a:t>
            </a:fld>
            <a:endParaRPr lang="en-GB"/>
          </a:p>
        </p:txBody>
      </p:sp>
    </p:spTree>
    <p:extLst>
      <p:ext uri="{BB962C8B-B14F-4D97-AF65-F5344CB8AC3E}">
        <p14:creationId xmlns:p14="http://schemas.microsoft.com/office/powerpoint/2010/main" val="23542736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100E38E-C0E1-4E11-8E1A-544C70E44C3E}" type="slidenum">
              <a:rPr lang="en-GB" smtClean="0"/>
              <a:t>2</a:t>
            </a:fld>
            <a:endParaRPr lang="en-GB"/>
          </a:p>
        </p:txBody>
      </p:sp>
    </p:spTree>
    <p:extLst>
      <p:ext uri="{BB962C8B-B14F-4D97-AF65-F5344CB8AC3E}">
        <p14:creationId xmlns:p14="http://schemas.microsoft.com/office/powerpoint/2010/main" val="27527786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D1E116B-D32A-46FD-A1EC-A01B7B4B9E4F}" type="slidenum">
              <a:rPr lang="en-GB" smtClean="0"/>
              <a:t>4</a:t>
            </a:fld>
            <a:endParaRPr lang="en-GB"/>
          </a:p>
        </p:txBody>
      </p:sp>
    </p:spTree>
    <p:extLst>
      <p:ext uri="{BB962C8B-B14F-4D97-AF65-F5344CB8AC3E}">
        <p14:creationId xmlns:p14="http://schemas.microsoft.com/office/powerpoint/2010/main" val="18069815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00E38E-C0E1-4E11-8E1A-544C70E44C3E}" type="slidenum">
              <a:rPr lang="en-GB" smtClean="0"/>
              <a:t>12</a:t>
            </a:fld>
            <a:endParaRPr lang="en-GB"/>
          </a:p>
        </p:txBody>
      </p:sp>
    </p:spTree>
    <p:extLst>
      <p:ext uri="{BB962C8B-B14F-4D97-AF65-F5344CB8AC3E}">
        <p14:creationId xmlns:p14="http://schemas.microsoft.com/office/powerpoint/2010/main" val="40912694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D1E116B-D32A-46FD-A1EC-A01B7B4B9E4F}" type="slidenum">
              <a:rPr lang="en-GB" smtClean="0"/>
              <a:t>19</a:t>
            </a:fld>
            <a:endParaRPr lang="en-GB"/>
          </a:p>
        </p:txBody>
      </p:sp>
    </p:spTree>
    <p:extLst>
      <p:ext uri="{BB962C8B-B14F-4D97-AF65-F5344CB8AC3E}">
        <p14:creationId xmlns:p14="http://schemas.microsoft.com/office/powerpoint/2010/main" val="21392290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746B983-3E7A-7B1F-0DAB-C7904F83382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 xmlns:a16="http://schemas.microsoft.com/office/drawing/2014/main" id="{CA5861BF-B215-C7A6-D886-19B9B8FC9D4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 xmlns:a16="http://schemas.microsoft.com/office/drawing/2014/main" id="{D70B8DD5-3BF3-EC0F-890B-6EFF707A8973}"/>
              </a:ext>
            </a:extLst>
          </p:cNvPr>
          <p:cNvSpPr>
            <a:spLocks noGrp="1"/>
          </p:cNvSpPr>
          <p:nvPr>
            <p:ph type="dt" sz="half" idx="10"/>
          </p:nvPr>
        </p:nvSpPr>
        <p:spPr/>
        <p:txBody>
          <a:bodyPr/>
          <a:lstStyle/>
          <a:p>
            <a:r>
              <a:rPr lang="en-US" smtClean="0"/>
              <a:t>2nd Workshop on efficient RF sources, 23-25 Sept. 2024, Toledo, Spain </a:t>
            </a:r>
            <a:endParaRPr lang="en-GB"/>
          </a:p>
        </p:txBody>
      </p:sp>
      <p:sp>
        <p:nvSpPr>
          <p:cNvPr id="5" name="Footer Placeholder 4">
            <a:extLst>
              <a:ext uri="{FF2B5EF4-FFF2-40B4-BE49-F238E27FC236}">
                <a16:creationId xmlns="" xmlns:a16="http://schemas.microsoft.com/office/drawing/2014/main" id="{BF4056C9-868B-09A9-D4A8-E726F90B77F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 xmlns:a16="http://schemas.microsoft.com/office/drawing/2014/main" id="{881F02D7-7681-1BE1-1345-FF18935783DB}"/>
              </a:ext>
            </a:extLst>
          </p:cNvPr>
          <p:cNvSpPr>
            <a:spLocks noGrp="1"/>
          </p:cNvSpPr>
          <p:nvPr>
            <p:ph type="sldNum" sz="quarter" idx="12"/>
          </p:nvPr>
        </p:nvSpPr>
        <p:spPr/>
        <p:txBody>
          <a:bodyPr/>
          <a:lstStyle/>
          <a:p>
            <a:fld id="{91D39CAE-D58C-48F2-9E34-70334F46245B}" type="slidenum">
              <a:rPr lang="en-GB" smtClean="0"/>
              <a:t>‹#›</a:t>
            </a:fld>
            <a:endParaRPr lang="en-GB"/>
          </a:p>
        </p:txBody>
      </p:sp>
    </p:spTree>
    <p:extLst>
      <p:ext uri="{BB962C8B-B14F-4D97-AF65-F5344CB8AC3E}">
        <p14:creationId xmlns:p14="http://schemas.microsoft.com/office/powerpoint/2010/main" val="31225754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CFA483D-E5C9-DEAA-22A7-E982AFD0E34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 xmlns:a16="http://schemas.microsoft.com/office/drawing/2014/main" id="{8058E442-A54F-2935-AA89-DC01356D119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 xmlns:a16="http://schemas.microsoft.com/office/drawing/2014/main" id="{F9FDD300-9693-2A19-C3A3-6A95C6B9D7EC}"/>
              </a:ext>
            </a:extLst>
          </p:cNvPr>
          <p:cNvSpPr>
            <a:spLocks noGrp="1"/>
          </p:cNvSpPr>
          <p:nvPr>
            <p:ph type="dt" sz="half" idx="10"/>
          </p:nvPr>
        </p:nvSpPr>
        <p:spPr/>
        <p:txBody>
          <a:bodyPr/>
          <a:lstStyle/>
          <a:p>
            <a:r>
              <a:rPr lang="en-US" smtClean="0"/>
              <a:t>2nd Workshop on efficient RF sources, 23-25 Sept. 2024, Toledo, Spain </a:t>
            </a:r>
            <a:endParaRPr lang="en-GB"/>
          </a:p>
        </p:txBody>
      </p:sp>
      <p:sp>
        <p:nvSpPr>
          <p:cNvPr id="5" name="Footer Placeholder 4">
            <a:extLst>
              <a:ext uri="{FF2B5EF4-FFF2-40B4-BE49-F238E27FC236}">
                <a16:creationId xmlns="" xmlns:a16="http://schemas.microsoft.com/office/drawing/2014/main" id="{FA83D027-0071-4484-67DC-626164DE55F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 xmlns:a16="http://schemas.microsoft.com/office/drawing/2014/main" id="{8B82BF33-FD37-E700-2D9A-D59A9A7AC091}"/>
              </a:ext>
            </a:extLst>
          </p:cNvPr>
          <p:cNvSpPr>
            <a:spLocks noGrp="1"/>
          </p:cNvSpPr>
          <p:nvPr>
            <p:ph type="sldNum" sz="quarter" idx="12"/>
          </p:nvPr>
        </p:nvSpPr>
        <p:spPr/>
        <p:txBody>
          <a:bodyPr/>
          <a:lstStyle/>
          <a:p>
            <a:fld id="{91D39CAE-D58C-48F2-9E34-70334F46245B}" type="slidenum">
              <a:rPr lang="en-GB" smtClean="0"/>
              <a:t>‹#›</a:t>
            </a:fld>
            <a:endParaRPr lang="en-GB"/>
          </a:p>
        </p:txBody>
      </p:sp>
    </p:spTree>
    <p:extLst>
      <p:ext uri="{BB962C8B-B14F-4D97-AF65-F5344CB8AC3E}">
        <p14:creationId xmlns:p14="http://schemas.microsoft.com/office/powerpoint/2010/main" val="145487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1F77F86E-D185-B6C7-EECE-AEFB5CDC5EB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 xmlns:a16="http://schemas.microsoft.com/office/drawing/2014/main" id="{F635C95B-B8A3-B1C1-8631-A371179892C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 xmlns:a16="http://schemas.microsoft.com/office/drawing/2014/main" id="{B367AC54-077B-CC68-5234-8737931098B5}"/>
              </a:ext>
            </a:extLst>
          </p:cNvPr>
          <p:cNvSpPr>
            <a:spLocks noGrp="1"/>
          </p:cNvSpPr>
          <p:nvPr>
            <p:ph type="dt" sz="half" idx="10"/>
          </p:nvPr>
        </p:nvSpPr>
        <p:spPr/>
        <p:txBody>
          <a:bodyPr/>
          <a:lstStyle/>
          <a:p>
            <a:r>
              <a:rPr lang="en-US" smtClean="0"/>
              <a:t>2nd Workshop on efficient RF sources, 23-25 Sept. 2024, Toledo, Spain </a:t>
            </a:r>
            <a:endParaRPr lang="en-GB"/>
          </a:p>
        </p:txBody>
      </p:sp>
      <p:sp>
        <p:nvSpPr>
          <p:cNvPr id="5" name="Footer Placeholder 4">
            <a:extLst>
              <a:ext uri="{FF2B5EF4-FFF2-40B4-BE49-F238E27FC236}">
                <a16:creationId xmlns="" xmlns:a16="http://schemas.microsoft.com/office/drawing/2014/main" id="{B5312523-0835-321D-B262-24EB3C9A3CC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 xmlns:a16="http://schemas.microsoft.com/office/drawing/2014/main" id="{9162E76C-E8D3-BA13-75C8-25CF5CFB0B55}"/>
              </a:ext>
            </a:extLst>
          </p:cNvPr>
          <p:cNvSpPr>
            <a:spLocks noGrp="1"/>
          </p:cNvSpPr>
          <p:nvPr>
            <p:ph type="sldNum" sz="quarter" idx="12"/>
          </p:nvPr>
        </p:nvSpPr>
        <p:spPr/>
        <p:txBody>
          <a:bodyPr/>
          <a:lstStyle/>
          <a:p>
            <a:fld id="{91D39CAE-D58C-48F2-9E34-70334F46245B}" type="slidenum">
              <a:rPr lang="en-GB" smtClean="0"/>
              <a:t>‹#›</a:t>
            </a:fld>
            <a:endParaRPr lang="en-GB"/>
          </a:p>
        </p:txBody>
      </p:sp>
    </p:spTree>
    <p:extLst>
      <p:ext uri="{BB962C8B-B14F-4D97-AF65-F5344CB8AC3E}">
        <p14:creationId xmlns:p14="http://schemas.microsoft.com/office/powerpoint/2010/main" val="24466037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3A7E9E9-6649-5AEB-EB29-730FD4AE007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 xmlns:a16="http://schemas.microsoft.com/office/drawing/2014/main" id="{8D176527-193B-E02D-8FEE-3E102864015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 xmlns:a16="http://schemas.microsoft.com/office/drawing/2014/main" id="{B3290183-0597-3B6D-C43C-6888B5984A27}"/>
              </a:ext>
            </a:extLst>
          </p:cNvPr>
          <p:cNvSpPr>
            <a:spLocks noGrp="1"/>
          </p:cNvSpPr>
          <p:nvPr>
            <p:ph type="dt" sz="half" idx="10"/>
          </p:nvPr>
        </p:nvSpPr>
        <p:spPr/>
        <p:txBody>
          <a:bodyPr/>
          <a:lstStyle/>
          <a:p>
            <a:r>
              <a:rPr lang="en-US" smtClean="0"/>
              <a:t>2nd Workshop on efficient RF sources, 23-25 Sept. 2024, Toledo, Spain </a:t>
            </a:r>
            <a:endParaRPr lang="en-GB"/>
          </a:p>
        </p:txBody>
      </p:sp>
      <p:sp>
        <p:nvSpPr>
          <p:cNvPr id="5" name="Footer Placeholder 4">
            <a:extLst>
              <a:ext uri="{FF2B5EF4-FFF2-40B4-BE49-F238E27FC236}">
                <a16:creationId xmlns="" xmlns:a16="http://schemas.microsoft.com/office/drawing/2014/main" id="{7820575B-7C4B-73A1-E2E7-2D58AFE5765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 xmlns:a16="http://schemas.microsoft.com/office/drawing/2014/main" id="{A5334CE5-99B4-18FB-8FCD-E839DDA90961}"/>
              </a:ext>
            </a:extLst>
          </p:cNvPr>
          <p:cNvSpPr>
            <a:spLocks noGrp="1"/>
          </p:cNvSpPr>
          <p:nvPr>
            <p:ph type="sldNum" sz="quarter" idx="12"/>
          </p:nvPr>
        </p:nvSpPr>
        <p:spPr/>
        <p:txBody>
          <a:bodyPr/>
          <a:lstStyle/>
          <a:p>
            <a:fld id="{91D39CAE-D58C-48F2-9E34-70334F46245B}" type="slidenum">
              <a:rPr lang="en-GB" smtClean="0"/>
              <a:t>‹#›</a:t>
            </a:fld>
            <a:endParaRPr lang="en-GB"/>
          </a:p>
        </p:txBody>
      </p:sp>
    </p:spTree>
    <p:extLst>
      <p:ext uri="{BB962C8B-B14F-4D97-AF65-F5344CB8AC3E}">
        <p14:creationId xmlns:p14="http://schemas.microsoft.com/office/powerpoint/2010/main" val="8136705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27DC64A-F367-7867-F45F-01247160B51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 xmlns:a16="http://schemas.microsoft.com/office/drawing/2014/main" id="{31DDBB0A-B8C1-61CF-4661-A3D9FEE281D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AE854A89-CE9B-0206-0260-62E223937477}"/>
              </a:ext>
            </a:extLst>
          </p:cNvPr>
          <p:cNvSpPr>
            <a:spLocks noGrp="1"/>
          </p:cNvSpPr>
          <p:nvPr>
            <p:ph type="dt" sz="half" idx="10"/>
          </p:nvPr>
        </p:nvSpPr>
        <p:spPr/>
        <p:txBody>
          <a:bodyPr/>
          <a:lstStyle/>
          <a:p>
            <a:r>
              <a:rPr lang="en-US" smtClean="0"/>
              <a:t>2nd Workshop on efficient RF sources, 23-25 Sept. 2024, Toledo, Spain </a:t>
            </a:r>
            <a:endParaRPr lang="en-GB"/>
          </a:p>
        </p:txBody>
      </p:sp>
      <p:sp>
        <p:nvSpPr>
          <p:cNvPr id="5" name="Footer Placeholder 4">
            <a:extLst>
              <a:ext uri="{FF2B5EF4-FFF2-40B4-BE49-F238E27FC236}">
                <a16:creationId xmlns="" xmlns:a16="http://schemas.microsoft.com/office/drawing/2014/main" id="{45E3DF09-912D-CF55-BE2D-8100FE74BD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 xmlns:a16="http://schemas.microsoft.com/office/drawing/2014/main" id="{914CD395-F75E-03DD-6954-1FE5EE25F6DF}"/>
              </a:ext>
            </a:extLst>
          </p:cNvPr>
          <p:cNvSpPr>
            <a:spLocks noGrp="1"/>
          </p:cNvSpPr>
          <p:nvPr>
            <p:ph type="sldNum" sz="quarter" idx="12"/>
          </p:nvPr>
        </p:nvSpPr>
        <p:spPr/>
        <p:txBody>
          <a:bodyPr/>
          <a:lstStyle/>
          <a:p>
            <a:fld id="{91D39CAE-D58C-48F2-9E34-70334F46245B}" type="slidenum">
              <a:rPr lang="en-GB" smtClean="0"/>
              <a:t>‹#›</a:t>
            </a:fld>
            <a:endParaRPr lang="en-GB"/>
          </a:p>
        </p:txBody>
      </p:sp>
    </p:spTree>
    <p:extLst>
      <p:ext uri="{BB962C8B-B14F-4D97-AF65-F5344CB8AC3E}">
        <p14:creationId xmlns:p14="http://schemas.microsoft.com/office/powerpoint/2010/main" val="34772251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2BAD0A0-0AB4-5458-10BF-3A646F5211F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 xmlns:a16="http://schemas.microsoft.com/office/drawing/2014/main" id="{AC3DA6AD-B2E2-90E7-9842-AC6D7DF1F2E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 xmlns:a16="http://schemas.microsoft.com/office/drawing/2014/main" id="{D869E14D-F8DA-78FA-F37A-D5DE73C5525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 xmlns:a16="http://schemas.microsoft.com/office/drawing/2014/main" id="{0DD052AE-4BC0-73EA-0116-EF852E866AAC}"/>
              </a:ext>
            </a:extLst>
          </p:cNvPr>
          <p:cNvSpPr>
            <a:spLocks noGrp="1"/>
          </p:cNvSpPr>
          <p:nvPr>
            <p:ph type="dt" sz="half" idx="10"/>
          </p:nvPr>
        </p:nvSpPr>
        <p:spPr/>
        <p:txBody>
          <a:bodyPr/>
          <a:lstStyle/>
          <a:p>
            <a:r>
              <a:rPr lang="en-US" smtClean="0"/>
              <a:t>2nd Workshop on efficient RF sources, 23-25 Sept. 2024, Toledo, Spain </a:t>
            </a:r>
            <a:endParaRPr lang="en-GB"/>
          </a:p>
        </p:txBody>
      </p:sp>
      <p:sp>
        <p:nvSpPr>
          <p:cNvPr id="6" name="Footer Placeholder 5">
            <a:extLst>
              <a:ext uri="{FF2B5EF4-FFF2-40B4-BE49-F238E27FC236}">
                <a16:creationId xmlns="" xmlns:a16="http://schemas.microsoft.com/office/drawing/2014/main" id="{994FF6F0-508E-92EB-1993-E203D854056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 xmlns:a16="http://schemas.microsoft.com/office/drawing/2014/main" id="{BADAC2E4-44EC-3D90-3B85-BAA815165E1B}"/>
              </a:ext>
            </a:extLst>
          </p:cNvPr>
          <p:cNvSpPr>
            <a:spLocks noGrp="1"/>
          </p:cNvSpPr>
          <p:nvPr>
            <p:ph type="sldNum" sz="quarter" idx="12"/>
          </p:nvPr>
        </p:nvSpPr>
        <p:spPr/>
        <p:txBody>
          <a:bodyPr/>
          <a:lstStyle/>
          <a:p>
            <a:fld id="{91D39CAE-D58C-48F2-9E34-70334F46245B}" type="slidenum">
              <a:rPr lang="en-GB" smtClean="0"/>
              <a:t>‹#›</a:t>
            </a:fld>
            <a:endParaRPr lang="en-GB"/>
          </a:p>
        </p:txBody>
      </p:sp>
    </p:spTree>
    <p:extLst>
      <p:ext uri="{BB962C8B-B14F-4D97-AF65-F5344CB8AC3E}">
        <p14:creationId xmlns:p14="http://schemas.microsoft.com/office/powerpoint/2010/main" val="821427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45B1A96-D3E3-FB62-108D-35DDBE8B43E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 xmlns:a16="http://schemas.microsoft.com/office/drawing/2014/main" id="{73B2F8CA-FDBA-1393-191B-3F2DBA30DA7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 xmlns:a16="http://schemas.microsoft.com/office/drawing/2014/main" id="{4B3F0365-0717-AEC7-7575-B6A50E5A147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 xmlns:a16="http://schemas.microsoft.com/office/drawing/2014/main" id="{9AED55BA-AE20-028C-9275-8D63CD98254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5B76F4D5-6949-4FEA-DB78-B91426EDFD6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 xmlns:a16="http://schemas.microsoft.com/office/drawing/2014/main" id="{19F18353-95CD-B5FF-6C4A-A0C5DFAB3947}"/>
              </a:ext>
            </a:extLst>
          </p:cNvPr>
          <p:cNvSpPr>
            <a:spLocks noGrp="1"/>
          </p:cNvSpPr>
          <p:nvPr>
            <p:ph type="dt" sz="half" idx="10"/>
          </p:nvPr>
        </p:nvSpPr>
        <p:spPr/>
        <p:txBody>
          <a:bodyPr/>
          <a:lstStyle/>
          <a:p>
            <a:r>
              <a:rPr lang="en-US" smtClean="0"/>
              <a:t>2nd Workshop on efficient RF sources, 23-25 Sept. 2024, Toledo, Spain </a:t>
            </a:r>
            <a:endParaRPr lang="en-GB"/>
          </a:p>
        </p:txBody>
      </p:sp>
      <p:sp>
        <p:nvSpPr>
          <p:cNvPr id="8" name="Footer Placeholder 7">
            <a:extLst>
              <a:ext uri="{FF2B5EF4-FFF2-40B4-BE49-F238E27FC236}">
                <a16:creationId xmlns="" xmlns:a16="http://schemas.microsoft.com/office/drawing/2014/main" id="{FE99190B-980C-7A45-CAC8-7DFB9F340BC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 xmlns:a16="http://schemas.microsoft.com/office/drawing/2014/main" id="{86EAF5D2-D358-B61A-1082-FDAD8BE0D94D}"/>
              </a:ext>
            </a:extLst>
          </p:cNvPr>
          <p:cNvSpPr>
            <a:spLocks noGrp="1"/>
          </p:cNvSpPr>
          <p:nvPr>
            <p:ph type="sldNum" sz="quarter" idx="12"/>
          </p:nvPr>
        </p:nvSpPr>
        <p:spPr/>
        <p:txBody>
          <a:bodyPr/>
          <a:lstStyle/>
          <a:p>
            <a:fld id="{91D39CAE-D58C-48F2-9E34-70334F46245B}" type="slidenum">
              <a:rPr lang="en-GB" smtClean="0"/>
              <a:t>‹#›</a:t>
            </a:fld>
            <a:endParaRPr lang="en-GB"/>
          </a:p>
        </p:txBody>
      </p:sp>
    </p:spTree>
    <p:extLst>
      <p:ext uri="{BB962C8B-B14F-4D97-AF65-F5344CB8AC3E}">
        <p14:creationId xmlns:p14="http://schemas.microsoft.com/office/powerpoint/2010/main" val="7153625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9FD1DF6-E557-C422-CD9D-759DD517316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 xmlns:a16="http://schemas.microsoft.com/office/drawing/2014/main" id="{5D3CB40F-DAD6-7DDE-C45F-A7A72AA0E675}"/>
              </a:ext>
            </a:extLst>
          </p:cNvPr>
          <p:cNvSpPr>
            <a:spLocks noGrp="1"/>
          </p:cNvSpPr>
          <p:nvPr>
            <p:ph type="dt" sz="half" idx="10"/>
          </p:nvPr>
        </p:nvSpPr>
        <p:spPr/>
        <p:txBody>
          <a:bodyPr/>
          <a:lstStyle/>
          <a:p>
            <a:r>
              <a:rPr lang="en-US" smtClean="0"/>
              <a:t>2nd Workshop on efficient RF sources, 23-25 Sept. 2024, Toledo, Spain </a:t>
            </a:r>
            <a:endParaRPr lang="en-GB"/>
          </a:p>
        </p:txBody>
      </p:sp>
      <p:sp>
        <p:nvSpPr>
          <p:cNvPr id="4" name="Footer Placeholder 3">
            <a:extLst>
              <a:ext uri="{FF2B5EF4-FFF2-40B4-BE49-F238E27FC236}">
                <a16:creationId xmlns="" xmlns:a16="http://schemas.microsoft.com/office/drawing/2014/main" id="{61084AC2-3862-5240-5E5F-5BF21B6858D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 xmlns:a16="http://schemas.microsoft.com/office/drawing/2014/main" id="{B116E577-8CEA-6184-6C7B-ADBCFAE7EDC5}"/>
              </a:ext>
            </a:extLst>
          </p:cNvPr>
          <p:cNvSpPr>
            <a:spLocks noGrp="1"/>
          </p:cNvSpPr>
          <p:nvPr>
            <p:ph type="sldNum" sz="quarter" idx="12"/>
          </p:nvPr>
        </p:nvSpPr>
        <p:spPr/>
        <p:txBody>
          <a:bodyPr/>
          <a:lstStyle/>
          <a:p>
            <a:fld id="{91D39CAE-D58C-48F2-9E34-70334F46245B}" type="slidenum">
              <a:rPr lang="en-GB" smtClean="0"/>
              <a:t>‹#›</a:t>
            </a:fld>
            <a:endParaRPr lang="en-GB"/>
          </a:p>
        </p:txBody>
      </p:sp>
    </p:spTree>
    <p:extLst>
      <p:ext uri="{BB962C8B-B14F-4D97-AF65-F5344CB8AC3E}">
        <p14:creationId xmlns:p14="http://schemas.microsoft.com/office/powerpoint/2010/main" val="14469301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D9068873-7119-A156-91AC-B7DAC5A919D8}"/>
              </a:ext>
            </a:extLst>
          </p:cNvPr>
          <p:cNvSpPr>
            <a:spLocks noGrp="1"/>
          </p:cNvSpPr>
          <p:nvPr>
            <p:ph type="dt" sz="half" idx="10"/>
          </p:nvPr>
        </p:nvSpPr>
        <p:spPr/>
        <p:txBody>
          <a:bodyPr/>
          <a:lstStyle/>
          <a:p>
            <a:r>
              <a:rPr lang="en-US" smtClean="0"/>
              <a:t>2nd Workshop on efficient RF sources, 23-25 Sept. 2024, Toledo, Spain </a:t>
            </a:r>
            <a:endParaRPr lang="en-GB"/>
          </a:p>
        </p:txBody>
      </p:sp>
      <p:sp>
        <p:nvSpPr>
          <p:cNvPr id="3" name="Footer Placeholder 2">
            <a:extLst>
              <a:ext uri="{FF2B5EF4-FFF2-40B4-BE49-F238E27FC236}">
                <a16:creationId xmlns="" xmlns:a16="http://schemas.microsoft.com/office/drawing/2014/main" id="{3ADCA780-462F-8310-F216-FEADE44E6A9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 xmlns:a16="http://schemas.microsoft.com/office/drawing/2014/main" id="{28EFFE41-1A38-534E-6F00-EC7A47A68F07}"/>
              </a:ext>
            </a:extLst>
          </p:cNvPr>
          <p:cNvSpPr>
            <a:spLocks noGrp="1"/>
          </p:cNvSpPr>
          <p:nvPr>
            <p:ph type="sldNum" sz="quarter" idx="12"/>
          </p:nvPr>
        </p:nvSpPr>
        <p:spPr/>
        <p:txBody>
          <a:bodyPr/>
          <a:lstStyle/>
          <a:p>
            <a:fld id="{91D39CAE-D58C-48F2-9E34-70334F46245B}" type="slidenum">
              <a:rPr lang="en-GB" smtClean="0"/>
              <a:t>‹#›</a:t>
            </a:fld>
            <a:endParaRPr lang="en-GB"/>
          </a:p>
        </p:txBody>
      </p:sp>
    </p:spTree>
    <p:extLst>
      <p:ext uri="{BB962C8B-B14F-4D97-AF65-F5344CB8AC3E}">
        <p14:creationId xmlns:p14="http://schemas.microsoft.com/office/powerpoint/2010/main" val="38486058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2757F3C-33C7-3E3E-A78B-3B391A38740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 xmlns:a16="http://schemas.microsoft.com/office/drawing/2014/main" id="{BF7D2A0C-7025-84D5-F6B6-3FA24394BD4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 xmlns:a16="http://schemas.microsoft.com/office/drawing/2014/main" id="{7F5E8BE9-EF94-273D-0DF1-51D8CC8D43F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05135716-03C0-D59C-9F58-E92E7D66E1EC}"/>
              </a:ext>
            </a:extLst>
          </p:cNvPr>
          <p:cNvSpPr>
            <a:spLocks noGrp="1"/>
          </p:cNvSpPr>
          <p:nvPr>
            <p:ph type="dt" sz="half" idx="10"/>
          </p:nvPr>
        </p:nvSpPr>
        <p:spPr/>
        <p:txBody>
          <a:bodyPr/>
          <a:lstStyle/>
          <a:p>
            <a:r>
              <a:rPr lang="en-US" smtClean="0"/>
              <a:t>2nd Workshop on efficient RF sources, 23-25 Sept. 2024, Toledo, Spain </a:t>
            </a:r>
            <a:endParaRPr lang="en-GB"/>
          </a:p>
        </p:txBody>
      </p:sp>
      <p:sp>
        <p:nvSpPr>
          <p:cNvPr id="6" name="Footer Placeholder 5">
            <a:extLst>
              <a:ext uri="{FF2B5EF4-FFF2-40B4-BE49-F238E27FC236}">
                <a16:creationId xmlns="" xmlns:a16="http://schemas.microsoft.com/office/drawing/2014/main" id="{92416273-7C41-E7C0-0E33-F7123FD6759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 xmlns:a16="http://schemas.microsoft.com/office/drawing/2014/main" id="{21DE9AFB-4939-6635-AA10-A9958C238D87}"/>
              </a:ext>
            </a:extLst>
          </p:cNvPr>
          <p:cNvSpPr>
            <a:spLocks noGrp="1"/>
          </p:cNvSpPr>
          <p:nvPr>
            <p:ph type="sldNum" sz="quarter" idx="12"/>
          </p:nvPr>
        </p:nvSpPr>
        <p:spPr/>
        <p:txBody>
          <a:bodyPr/>
          <a:lstStyle/>
          <a:p>
            <a:fld id="{91D39CAE-D58C-48F2-9E34-70334F46245B}" type="slidenum">
              <a:rPr lang="en-GB" smtClean="0"/>
              <a:t>‹#›</a:t>
            </a:fld>
            <a:endParaRPr lang="en-GB"/>
          </a:p>
        </p:txBody>
      </p:sp>
    </p:spTree>
    <p:extLst>
      <p:ext uri="{BB962C8B-B14F-4D97-AF65-F5344CB8AC3E}">
        <p14:creationId xmlns:p14="http://schemas.microsoft.com/office/powerpoint/2010/main" val="16798701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25BC59A-FA94-3BED-53F3-B2225AD338B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 xmlns:a16="http://schemas.microsoft.com/office/drawing/2014/main" id="{D601F780-8CFA-CD0F-8DFA-C7D0A89F1F9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 xmlns:a16="http://schemas.microsoft.com/office/drawing/2014/main" id="{161B6637-7C55-F2A5-7DC9-EF9CBE58A0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BA7BD2D5-971D-3CEB-C5D8-6BB3FEB14F28}"/>
              </a:ext>
            </a:extLst>
          </p:cNvPr>
          <p:cNvSpPr>
            <a:spLocks noGrp="1"/>
          </p:cNvSpPr>
          <p:nvPr>
            <p:ph type="dt" sz="half" idx="10"/>
          </p:nvPr>
        </p:nvSpPr>
        <p:spPr/>
        <p:txBody>
          <a:bodyPr/>
          <a:lstStyle/>
          <a:p>
            <a:r>
              <a:rPr lang="en-US" smtClean="0"/>
              <a:t>2nd Workshop on efficient RF sources, 23-25 Sept. 2024, Toledo, Spain </a:t>
            </a:r>
            <a:endParaRPr lang="en-GB"/>
          </a:p>
        </p:txBody>
      </p:sp>
      <p:sp>
        <p:nvSpPr>
          <p:cNvPr id="6" name="Footer Placeholder 5">
            <a:extLst>
              <a:ext uri="{FF2B5EF4-FFF2-40B4-BE49-F238E27FC236}">
                <a16:creationId xmlns="" xmlns:a16="http://schemas.microsoft.com/office/drawing/2014/main" id="{77BDEC60-C97C-C71F-5B65-FBC2C933167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 xmlns:a16="http://schemas.microsoft.com/office/drawing/2014/main" id="{09EE747C-DE98-2D8C-4554-9B43F31313B8}"/>
              </a:ext>
            </a:extLst>
          </p:cNvPr>
          <p:cNvSpPr>
            <a:spLocks noGrp="1"/>
          </p:cNvSpPr>
          <p:nvPr>
            <p:ph type="sldNum" sz="quarter" idx="12"/>
          </p:nvPr>
        </p:nvSpPr>
        <p:spPr/>
        <p:txBody>
          <a:bodyPr/>
          <a:lstStyle/>
          <a:p>
            <a:fld id="{91D39CAE-D58C-48F2-9E34-70334F46245B}" type="slidenum">
              <a:rPr lang="en-GB" smtClean="0"/>
              <a:t>‹#›</a:t>
            </a:fld>
            <a:endParaRPr lang="en-GB"/>
          </a:p>
        </p:txBody>
      </p:sp>
    </p:spTree>
    <p:extLst>
      <p:ext uri="{BB962C8B-B14F-4D97-AF65-F5344CB8AC3E}">
        <p14:creationId xmlns:p14="http://schemas.microsoft.com/office/powerpoint/2010/main" val="35828937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9F00910E-A898-A46B-967A-C34694C7E09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 xmlns:a16="http://schemas.microsoft.com/office/drawing/2014/main" id="{481CBD81-3697-09B9-C60E-20239A05918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 xmlns:a16="http://schemas.microsoft.com/office/drawing/2014/main" id="{8117693B-137C-2FA7-7BE4-06C7D8FE796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2nd Workshop on efficient RF sources, 23-25 Sept. 2024, Toledo, Spain </a:t>
            </a:r>
            <a:endParaRPr lang="en-GB"/>
          </a:p>
        </p:txBody>
      </p:sp>
      <p:sp>
        <p:nvSpPr>
          <p:cNvPr id="5" name="Footer Placeholder 4">
            <a:extLst>
              <a:ext uri="{FF2B5EF4-FFF2-40B4-BE49-F238E27FC236}">
                <a16:creationId xmlns="" xmlns:a16="http://schemas.microsoft.com/office/drawing/2014/main" id="{69BAB58E-ECAA-29B4-3001-EB3355D015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 xmlns:a16="http://schemas.microsoft.com/office/drawing/2014/main" id="{0D7DF651-0432-1F47-14BD-475C55473A8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D39CAE-D58C-48F2-9E34-70334F46245B}" type="slidenum">
              <a:rPr lang="en-GB" smtClean="0"/>
              <a:t>‹#›</a:t>
            </a:fld>
            <a:endParaRPr lang="en-GB"/>
          </a:p>
        </p:txBody>
      </p:sp>
    </p:spTree>
    <p:extLst>
      <p:ext uri="{BB962C8B-B14F-4D97-AF65-F5344CB8AC3E}">
        <p14:creationId xmlns:p14="http://schemas.microsoft.com/office/powerpoint/2010/main" val="41108860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24.png"/><Relationship Id="rId1" Type="http://schemas.openxmlformats.org/officeDocument/2006/relationships/slideLayout" Target="../slideLayouts/slideLayout7.xml"/><Relationship Id="rId5" Type="http://schemas.openxmlformats.org/officeDocument/2006/relationships/image" Target="../media/image36.png"/><Relationship Id="rId4" Type="http://schemas.openxmlformats.org/officeDocument/2006/relationships/image" Target="../media/image35.png"/></Relationships>
</file>

<file path=ppt/slides/_rels/slide1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12.xml.rels><?xml version="1.0" encoding="UTF-8" standalone="yes"?>
<Relationships xmlns="http://schemas.openxmlformats.org/package/2006/relationships"><Relationship Id="rId3" Type="http://schemas.openxmlformats.org/officeDocument/2006/relationships/image" Target="../media/image39.gif"/><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1.png"/><Relationship Id="rId5" Type="http://schemas.openxmlformats.org/officeDocument/2006/relationships/image" Target="../media/image1.png"/><Relationship Id="rId4" Type="http://schemas.openxmlformats.org/officeDocument/2006/relationships/image" Target="../media/image40.png"/></Relationships>
</file>

<file path=ppt/slides/_rels/slide13.xml.rels><?xml version="1.0" encoding="UTF-8" standalone="yes"?>
<Relationships xmlns="http://schemas.openxmlformats.org/package/2006/relationships"><Relationship Id="rId3" Type="http://schemas.openxmlformats.org/officeDocument/2006/relationships/image" Target="../media/image43.gif"/><Relationship Id="rId2" Type="http://schemas.openxmlformats.org/officeDocument/2006/relationships/image" Target="../media/image42.gif"/><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45.png"/><Relationship Id="rId4" Type="http://schemas.openxmlformats.org/officeDocument/2006/relationships/image" Target="../media/image44.png"/></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png"/><Relationship Id="rId5" Type="http://schemas.openxmlformats.org/officeDocument/2006/relationships/image" Target="../media/image47.png"/><Relationship Id="rId4" Type="http://schemas.openxmlformats.org/officeDocument/2006/relationships/image" Target="../media/image46.wmf"/></Relationships>
</file>

<file path=ppt/slides/_rels/slide1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image" Target="../media/image52.png"/><Relationship Id="rId1" Type="http://schemas.openxmlformats.org/officeDocument/2006/relationships/slideLayout" Target="../slideLayouts/slideLayout7.xml"/><Relationship Id="rId6" Type="http://schemas.openxmlformats.org/officeDocument/2006/relationships/image" Target="../media/image56.png"/><Relationship Id="rId5" Type="http://schemas.openxmlformats.org/officeDocument/2006/relationships/image" Target="../media/image55.png"/><Relationship Id="rId10" Type="http://schemas.openxmlformats.org/officeDocument/2006/relationships/image" Target="../media/image1.png"/><Relationship Id="rId4" Type="http://schemas.openxmlformats.org/officeDocument/2006/relationships/image" Target="../media/image54.png"/><Relationship Id="rId9" Type="http://schemas.openxmlformats.org/officeDocument/2006/relationships/image" Target="../media/image59.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6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3.png"/><Relationship Id="rId7" Type="http://schemas.openxmlformats.org/officeDocument/2006/relationships/image" Target="../media/image19.pn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4.png"/><Relationship Id="rId1" Type="http://schemas.openxmlformats.org/officeDocument/2006/relationships/slideLayout" Target="../slideLayouts/slideLayout6.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7">
            <a:extLst>
              <a:ext uri="{FF2B5EF4-FFF2-40B4-BE49-F238E27FC236}">
                <a16:creationId xmlns="" xmlns:a16="http://schemas.microsoft.com/office/drawing/2014/main" id="{DF07039E-E18C-AC71-409D-5260C8EC46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59176" y="139685"/>
            <a:ext cx="1664268" cy="96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 xmlns:a16="http://schemas.microsoft.com/office/drawing/2014/main" id="{B82CD06F-270A-F167-82FC-88E9A1959CEC}"/>
              </a:ext>
            </a:extLst>
          </p:cNvPr>
          <p:cNvPicPr>
            <a:picLocks noChangeAspect="1"/>
          </p:cNvPicPr>
          <p:nvPr/>
        </p:nvPicPr>
        <p:blipFill>
          <a:blip r:embed="rId4"/>
          <a:stretch>
            <a:fillRect/>
          </a:stretch>
        </p:blipFill>
        <p:spPr>
          <a:xfrm>
            <a:off x="7566149" y="139616"/>
            <a:ext cx="993026" cy="964491"/>
          </a:xfrm>
          <a:prstGeom prst="rect">
            <a:avLst/>
          </a:prstGeom>
        </p:spPr>
      </p:pic>
      <p:sp>
        <p:nvSpPr>
          <p:cNvPr id="9" name="TextBox 8">
            <a:extLst>
              <a:ext uri="{FF2B5EF4-FFF2-40B4-BE49-F238E27FC236}">
                <a16:creationId xmlns="" xmlns:a16="http://schemas.microsoft.com/office/drawing/2014/main" id="{A0DE5657-B4BB-54F3-B7C7-D5543B7558C7}"/>
              </a:ext>
            </a:extLst>
          </p:cNvPr>
          <p:cNvSpPr txBox="1"/>
          <p:nvPr/>
        </p:nvSpPr>
        <p:spPr>
          <a:xfrm>
            <a:off x="0" y="2375867"/>
            <a:ext cx="12192000" cy="1446550"/>
          </a:xfrm>
          <a:prstGeom prst="rect">
            <a:avLst/>
          </a:prstGeom>
          <a:noFill/>
        </p:spPr>
        <p:txBody>
          <a:bodyPr wrap="square">
            <a:spAutoFit/>
          </a:bodyPr>
          <a:lstStyle/>
          <a:p>
            <a:pPr algn="ctr"/>
            <a:r>
              <a:rPr lang="en-US" sz="4400" b="1" dirty="0">
                <a:latin typeface="+mj-lt"/>
              </a:rPr>
              <a:t>Status of F</a:t>
            </a:r>
            <a:r>
              <a:rPr lang="en-GB" sz="4400" b="1" dirty="0">
                <a:latin typeface="+mj-lt"/>
              </a:rPr>
              <a:t>CC</a:t>
            </a:r>
            <a:r>
              <a:rPr lang="en-GB" sz="4400" b="1" baseline="-25000" dirty="0">
                <a:latin typeface="+mj-lt"/>
              </a:rPr>
              <a:t>ee</a:t>
            </a:r>
            <a:r>
              <a:rPr lang="en-GB" sz="4400" b="1" dirty="0">
                <a:latin typeface="+mj-lt"/>
              </a:rPr>
              <a:t> 400 MHz 1 MW Two-Stage Multibeam Klystron</a:t>
            </a:r>
            <a:endParaRPr lang="en-GB" sz="4400" dirty="0">
              <a:latin typeface="+mj-lt"/>
            </a:endParaRPr>
          </a:p>
        </p:txBody>
      </p:sp>
      <p:sp>
        <p:nvSpPr>
          <p:cNvPr id="3" name="TextBox 2">
            <a:extLst>
              <a:ext uri="{FF2B5EF4-FFF2-40B4-BE49-F238E27FC236}">
                <a16:creationId xmlns="" xmlns:a16="http://schemas.microsoft.com/office/drawing/2014/main" id="{154A6950-24B3-F5BB-8C6F-9CAB5CDD096E}"/>
              </a:ext>
            </a:extLst>
          </p:cNvPr>
          <p:cNvSpPr txBox="1"/>
          <p:nvPr/>
        </p:nvSpPr>
        <p:spPr>
          <a:xfrm>
            <a:off x="1991928" y="4194711"/>
            <a:ext cx="8208144" cy="584775"/>
          </a:xfrm>
          <a:prstGeom prst="rect">
            <a:avLst/>
          </a:prstGeom>
          <a:noFill/>
        </p:spPr>
        <p:txBody>
          <a:bodyPr wrap="none" rtlCol="0">
            <a:spAutoFit/>
          </a:bodyPr>
          <a:lstStyle/>
          <a:p>
            <a:pPr algn="ctr"/>
            <a:r>
              <a:rPr lang="en-US" sz="3200" b="1" dirty="0">
                <a:solidFill>
                  <a:srgbClr val="0000CC"/>
                </a:solidFill>
              </a:rPr>
              <a:t>Zaib Un Nisa </a:t>
            </a:r>
            <a:r>
              <a:rPr lang="en-US" sz="3200" dirty="0"/>
              <a:t>for CERN &amp; ULAN HE klystron team</a:t>
            </a:r>
            <a:endParaRPr lang="en-GB" sz="3200" dirty="0"/>
          </a:p>
        </p:txBody>
      </p:sp>
      <p:pic>
        <p:nvPicPr>
          <p:cNvPr id="4" name="Picture 3">
            <a:extLst>
              <a:ext uri="{FF2B5EF4-FFF2-40B4-BE49-F238E27FC236}">
                <a16:creationId xmlns="" xmlns:a16="http://schemas.microsoft.com/office/drawing/2014/main" id="{E447D7E6-62BA-2117-CE07-3817EA424D95}"/>
              </a:ext>
            </a:extLst>
          </p:cNvPr>
          <p:cNvPicPr>
            <a:picLocks noChangeAspect="1"/>
          </p:cNvPicPr>
          <p:nvPr/>
        </p:nvPicPr>
        <p:blipFill>
          <a:blip r:embed="rId5"/>
          <a:stretch>
            <a:fillRect/>
          </a:stretch>
        </p:blipFill>
        <p:spPr>
          <a:xfrm>
            <a:off x="10223444" y="163073"/>
            <a:ext cx="1664268" cy="941034"/>
          </a:xfrm>
          <a:prstGeom prst="rect">
            <a:avLst/>
          </a:prstGeom>
        </p:spPr>
      </p:pic>
      <p:pic>
        <p:nvPicPr>
          <p:cNvPr id="5" name="Picture 4">
            <a:extLst>
              <a:ext uri="{FF2B5EF4-FFF2-40B4-BE49-F238E27FC236}">
                <a16:creationId xmlns="" xmlns:a16="http://schemas.microsoft.com/office/drawing/2014/main" id="{9000C3F9-1ADA-803D-134B-1B1D396DC55C}"/>
              </a:ext>
            </a:extLst>
          </p:cNvPr>
          <p:cNvPicPr>
            <a:picLocks noChangeAspect="1"/>
          </p:cNvPicPr>
          <p:nvPr/>
        </p:nvPicPr>
        <p:blipFill>
          <a:blip r:embed="rId6"/>
          <a:stretch>
            <a:fillRect/>
          </a:stretch>
        </p:blipFill>
        <p:spPr>
          <a:xfrm>
            <a:off x="134855" y="139616"/>
            <a:ext cx="2728661" cy="1483337"/>
          </a:xfrm>
          <a:prstGeom prst="rect">
            <a:avLst/>
          </a:prstGeom>
        </p:spPr>
      </p:pic>
    </p:spTree>
    <p:extLst>
      <p:ext uri="{BB962C8B-B14F-4D97-AF65-F5344CB8AC3E}">
        <p14:creationId xmlns:p14="http://schemas.microsoft.com/office/powerpoint/2010/main" val="34258819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 xmlns:a16="http://schemas.microsoft.com/office/drawing/2014/main" id="{09D7ACAC-B3E0-4F87-0E84-089233B63945}"/>
              </a:ext>
            </a:extLst>
          </p:cNvPr>
          <p:cNvSpPr txBox="1">
            <a:spLocks/>
          </p:cNvSpPr>
          <p:nvPr/>
        </p:nvSpPr>
        <p:spPr>
          <a:xfrm>
            <a:off x="0" y="127103"/>
            <a:ext cx="12192000" cy="696942"/>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b="1" dirty="0">
                <a:solidFill>
                  <a:srgbClr val="0000FF"/>
                </a:solidFill>
              </a:rPr>
              <a:t>TRK simulation of TS HE MBK Gun at Different Voltages</a:t>
            </a:r>
            <a:endParaRPr lang="en-GB" sz="2400" b="1" dirty="0">
              <a:solidFill>
                <a:srgbClr val="0000FF"/>
              </a:solidFill>
            </a:endParaRPr>
          </a:p>
        </p:txBody>
      </p:sp>
      <p:sp>
        <p:nvSpPr>
          <p:cNvPr id="8" name="TextBox 7">
            <a:extLst>
              <a:ext uri="{FF2B5EF4-FFF2-40B4-BE49-F238E27FC236}">
                <a16:creationId xmlns="" xmlns:a16="http://schemas.microsoft.com/office/drawing/2014/main" id="{BF0C955C-E565-EFFA-9695-706BE3E2A90E}"/>
              </a:ext>
            </a:extLst>
          </p:cNvPr>
          <p:cNvSpPr txBox="1"/>
          <p:nvPr/>
        </p:nvSpPr>
        <p:spPr>
          <a:xfrm>
            <a:off x="1120924" y="1609167"/>
            <a:ext cx="4199934" cy="1631216"/>
          </a:xfrm>
          <a:prstGeom prst="rect">
            <a:avLst/>
          </a:prstGeom>
          <a:noFill/>
        </p:spPr>
        <p:txBody>
          <a:bodyPr wrap="square" rtlCol="0">
            <a:spAutoFit/>
          </a:bodyPr>
          <a:lstStyle/>
          <a:p>
            <a:r>
              <a:rPr lang="en-US" sz="2000" dirty="0">
                <a:solidFill>
                  <a:srgbClr val="7030A0"/>
                </a:solidFill>
              </a:rPr>
              <a:t>1</a:t>
            </a:r>
            <a:r>
              <a:rPr lang="en-US" sz="2000" baseline="30000" dirty="0">
                <a:solidFill>
                  <a:srgbClr val="7030A0"/>
                </a:solidFill>
              </a:rPr>
              <a:t>st</a:t>
            </a:r>
            <a:r>
              <a:rPr lang="en-US" sz="2000" dirty="0">
                <a:solidFill>
                  <a:srgbClr val="7030A0"/>
                </a:solidFill>
              </a:rPr>
              <a:t> Stage Voltage, V1 = 10.75 kV</a:t>
            </a:r>
          </a:p>
          <a:p>
            <a:r>
              <a:rPr lang="en-US" sz="2000" dirty="0">
                <a:solidFill>
                  <a:srgbClr val="7030A0"/>
                </a:solidFill>
              </a:rPr>
              <a:t>2</a:t>
            </a:r>
            <a:r>
              <a:rPr lang="en-US" sz="2000" baseline="30000" dirty="0">
                <a:solidFill>
                  <a:srgbClr val="7030A0"/>
                </a:solidFill>
              </a:rPr>
              <a:t>nd</a:t>
            </a:r>
            <a:r>
              <a:rPr lang="en-US" sz="2000" dirty="0">
                <a:solidFill>
                  <a:srgbClr val="7030A0"/>
                </a:solidFill>
              </a:rPr>
              <a:t> Stage Voltage, V2=  53.75 kV</a:t>
            </a:r>
          </a:p>
          <a:p>
            <a:r>
              <a:rPr lang="en-US" sz="2000" dirty="0">
                <a:solidFill>
                  <a:srgbClr val="7030A0"/>
                </a:solidFill>
              </a:rPr>
              <a:t>Current = 1.78 A</a:t>
            </a:r>
          </a:p>
          <a:p>
            <a:r>
              <a:rPr lang="en-US" sz="2000" dirty="0">
                <a:solidFill>
                  <a:srgbClr val="7030A0"/>
                </a:solidFill>
              </a:rPr>
              <a:t>Perveance = 1.6 </a:t>
            </a:r>
            <a:r>
              <a:rPr lang="el-GR" altLang="zh-CN" sz="2000" dirty="0">
                <a:solidFill>
                  <a:srgbClr val="7030A0"/>
                </a:solidFill>
                <a:ea typeface="Microsoft YaHei" pitchFamily="34" charset="-122"/>
              </a:rPr>
              <a:t>μ</a:t>
            </a:r>
            <a:r>
              <a:rPr lang="en-US" altLang="zh-CN" sz="2000" i="1" dirty="0">
                <a:solidFill>
                  <a:srgbClr val="7030A0"/>
                </a:solidFill>
                <a:ea typeface="Microsoft YaHei" pitchFamily="34" charset="-122"/>
              </a:rPr>
              <a:t>A</a:t>
            </a:r>
            <a:r>
              <a:rPr lang="en-US" altLang="zh-CN" sz="2000" dirty="0">
                <a:solidFill>
                  <a:srgbClr val="7030A0"/>
                </a:solidFill>
                <a:ea typeface="Microsoft YaHei" pitchFamily="34" charset="-122"/>
              </a:rPr>
              <a:t>/</a:t>
            </a:r>
            <a:r>
              <a:rPr lang="en-US" altLang="zh-CN" sz="2000" i="1" dirty="0">
                <a:solidFill>
                  <a:srgbClr val="7030A0"/>
                </a:solidFill>
                <a:ea typeface="Microsoft YaHei" pitchFamily="34" charset="-122"/>
              </a:rPr>
              <a:t>V</a:t>
            </a:r>
            <a:r>
              <a:rPr lang="en-US" altLang="zh-CN" sz="2000" baseline="30000" dirty="0">
                <a:solidFill>
                  <a:srgbClr val="7030A0"/>
                </a:solidFill>
                <a:ea typeface="Microsoft YaHei" pitchFamily="34" charset="-122"/>
              </a:rPr>
              <a:t>3/2</a:t>
            </a:r>
            <a:endParaRPr lang="en-US" sz="2000" dirty="0">
              <a:solidFill>
                <a:srgbClr val="7030A0"/>
              </a:solidFill>
            </a:endParaRPr>
          </a:p>
          <a:p>
            <a:endParaRPr lang="en-GB" sz="2000" dirty="0">
              <a:solidFill>
                <a:srgbClr val="7030A0"/>
              </a:solidFill>
            </a:endParaRPr>
          </a:p>
        </p:txBody>
      </p:sp>
      <p:sp>
        <p:nvSpPr>
          <p:cNvPr id="10" name="TextBox 9">
            <a:extLst>
              <a:ext uri="{FF2B5EF4-FFF2-40B4-BE49-F238E27FC236}">
                <a16:creationId xmlns="" xmlns:a16="http://schemas.microsoft.com/office/drawing/2014/main" id="{F7670A70-4706-5731-4407-B3114CBBBA4A}"/>
              </a:ext>
            </a:extLst>
          </p:cNvPr>
          <p:cNvSpPr txBox="1"/>
          <p:nvPr/>
        </p:nvSpPr>
        <p:spPr>
          <a:xfrm>
            <a:off x="1087354" y="3254038"/>
            <a:ext cx="3695437" cy="1631216"/>
          </a:xfrm>
          <a:prstGeom prst="rect">
            <a:avLst/>
          </a:prstGeom>
          <a:noFill/>
        </p:spPr>
        <p:txBody>
          <a:bodyPr wrap="square" rtlCol="0">
            <a:spAutoFit/>
          </a:bodyPr>
          <a:lstStyle/>
          <a:p>
            <a:r>
              <a:rPr lang="en-US" sz="2000" dirty="0">
                <a:solidFill>
                  <a:srgbClr val="0070C0"/>
                </a:solidFill>
              </a:rPr>
              <a:t>1</a:t>
            </a:r>
            <a:r>
              <a:rPr lang="en-US" sz="2000" baseline="30000" dirty="0">
                <a:solidFill>
                  <a:srgbClr val="0070C0"/>
                </a:solidFill>
              </a:rPr>
              <a:t>st</a:t>
            </a:r>
            <a:r>
              <a:rPr lang="en-US" sz="2000" dirty="0">
                <a:solidFill>
                  <a:srgbClr val="0070C0"/>
                </a:solidFill>
              </a:rPr>
              <a:t> Stage Voltage, V1 = 10.0 kV</a:t>
            </a:r>
          </a:p>
          <a:p>
            <a:r>
              <a:rPr lang="en-US" sz="2000" dirty="0">
                <a:solidFill>
                  <a:srgbClr val="0070C0"/>
                </a:solidFill>
              </a:rPr>
              <a:t>2</a:t>
            </a:r>
            <a:r>
              <a:rPr lang="en-US" sz="2000" baseline="30000" dirty="0">
                <a:solidFill>
                  <a:srgbClr val="0070C0"/>
                </a:solidFill>
              </a:rPr>
              <a:t>nd</a:t>
            </a:r>
            <a:r>
              <a:rPr lang="en-US" sz="2000" dirty="0">
                <a:solidFill>
                  <a:srgbClr val="0070C0"/>
                </a:solidFill>
              </a:rPr>
              <a:t> Stage Voltage, V2=  50.0 kV</a:t>
            </a:r>
          </a:p>
          <a:p>
            <a:r>
              <a:rPr lang="en-US" sz="2000" dirty="0">
                <a:solidFill>
                  <a:srgbClr val="0070C0"/>
                </a:solidFill>
              </a:rPr>
              <a:t>Current = 1.6 A</a:t>
            </a:r>
          </a:p>
          <a:p>
            <a:r>
              <a:rPr lang="en-US" sz="2000" dirty="0">
                <a:solidFill>
                  <a:srgbClr val="0070C0"/>
                </a:solidFill>
              </a:rPr>
              <a:t>Perveance = 1.6 </a:t>
            </a:r>
            <a:r>
              <a:rPr lang="el-GR" altLang="zh-CN" sz="2000" dirty="0">
                <a:solidFill>
                  <a:srgbClr val="0070C0"/>
                </a:solidFill>
                <a:ea typeface="Microsoft YaHei" pitchFamily="34" charset="-122"/>
              </a:rPr>
              <a:t>μ</a:t>
            </a:r>
            <a:r>
              <a:rPr lang="en-US" altLang="zh-CN" sz="2000" i="1" dirty="0">
                <a:solidFill>
                  <a:srgbClr val="0070C0"/>
                </a:solidFill>
                <a:ea typeface="Microsoft YaHei" pitchFamily="34" charset="-122"/>
              </a:rPr>
              <a:t>A</a:t>
            </a:r>
            <a:r>
              <a:rPr lang="en-US" altLang="zh-CN" sz="2000" dirty="0">
                <a:solidFill>
                  <a:srgbClr val="0070C0"/>
                </a:solidFill>
                <a:ea typeface="Microsoft YaHei" pitchFamily="34" charset="-122"/>
              </a:rPr>
              <a:t>/</a:t>
            </a:r>
            <a:r>
              <a:rPr lang="en-US" altLang="zh-CN" sz="2000" i="1" dirty="0">
                <a:solidFill>
                  <a:srgbClr val="0070C0"/>
                </a:solidFill>
                <a:ea typeface="Microsoft YaHei" pitchFamily="34" charset="-122"/>
              </a:rPr>
              <a:t>V</a:t>
            </a:r>
            <a:r>
              <a:rPr lang="en-US" altLang="zh-CN" sz="2000" baseline="30000" dirty="0">
                <a:solidFill>
                  <a:srgbClr val="0070C0"/>
                </a:solidFill>
                <a:ea typeface="Microsoft YaHei" pitchFamily="34" charset="-122"/>
              </a:rPr>
              <a:t>3/2</a:t>
            </a:r>
            <a:endParaRPr lang="en-US" sz="2000" dirty="0">
              <a:solidFill>
                <a:srgbClr val="0070C0"/>
              </a:solidFill>
            </a:endParaRPr>
          </a:p>
          <a:p>
            <a:endParaRPr lang="en-GB" sz="2000" dirty="0">
              <a:solidFill>
                <a:srgbClr val="0070C0"/>
              </a:solidFill>
            </a:endParaRPr>
          </a:p>
        </p:txBody>
      </p:sp>
      <p:sp>
        <p:nvSpPr>
          <p:cNvPr id="11" name="TextBox 10">
            <a:extLst>
              <a:ext uri="{FF2B5EF4-FFF2-40B4-BE49-F238E27FC236}">
                <a16:creationId xmlns="" xmlns:a16="http://schemas.microsoft.com/office/drawing/2014/main" id="{085BBF4F-9168-66BE-9DE9-65B8A3224959}"/>
              </a:ext>
            </a:extLst>
          </p:cNvPr>
          <p:cNvSpPr txBox="1"/>
          <p:nvPr/>
        </p:nvSpPr>
        <p:spPr>
          <a:xfrm>
            <a:off x="1087354" y="4975516"/>
            <a:ext cx="3581925" cy="1323439"/>
          </a:xfrm>
          <a:prstGeom prst="rect">
            <a:avLst/>
          </a:prstGeom>
          <a:noFill/>
        </p:spPr>
        <p:txBody>
          <a:bodyPr wrap="square" rtlCol="0">
            <a:spAutoFit/>
          </a:bodyPr>
          <a:lstStyle/>
          <a:p>
            <a:r>
              <a:rPr lang="en-US" sz="2000" dirty="0">
                <a:solidFill>
                  <a:schemeClr val="accent2">
                    <a:lumMod val="75000"/>
                  </a:schemeClr>
                </a:solidFill>
              </a:rPr>
              <a:t>1</a:t>
            </a:r>
            <a:r>
              <a:rPr lang="en-US" sz="2000" baseline="30000" dirty="0">
                <a:solidFill>
                  <a:schemeClr val="accent2">
                    <a:lumMod val="75000"/>
                  </a:schemeClr>
                </a:solidFill>
              </a:rPr>
              <a:t>st</a:t>
            </a:r>
            <a:r>
              <a:rPr lang="en-US" sz="2000" dirty="0">
                <a:solidFill>
                  <a:schemeClr val="accent2">
                    <a:lumMod val="75000"/>
                  </a:schemeClr>
                </a:solidFill>
              </a:rPr>
              <a:t> Stage Voltage, V1 = 9.40 kV</a:t>
            </a:r>
          </a:p>
          <a:p>
            <a:r>
              <a:rPr lang="en-US" sz="2000" dirty="0">
                <a:solidFill>
                  <a:schemeClr val="accent2">
                    <a:lumMod val="75000"/>
                  </a:schemeClr>
                </a:solidFill>
              </a:rPr>
              <a:t>2</a:t>
            </a:r>
            <a:r>
              <a:rPr lang="en-US" sz="2000" baseline="30000" dirty="0">
                <a:solidFill>
                  <a:schemeClr val="accent2">
                    <a:lumMod val="75000"/>
                  </a:schemeClr>
                </a:solidFill>
              </a:rPr>
              <a:t>nd</a:t>
            </a:r>
            <a:r>
              <a:rPr lang="en-US" sz="2000" dirty="0">
                <a:solidFill>
                  <a:schemeClr val="accent2">
                    <a:lumMod val="75000"/>
                  </a:schemeClr>
                </a:solidFill>
              </a:rPr>
              <a:t> Stage Voltage, V2=  46.20 kV</a:t>
            </a:r>
          </a:p>
          <a:p>
            <a:r>
              <a:rPr lang="en-US" sz="2000" dirty="0">
                <a:solidFill>
                  <a:schemeClr val="accent2">
                    <a:lumMod val="75000"/>
                  </a:schemeClr>
                </a:solidFill>
              </a:rPr>
              <a:t>Current = 1.456 A</a:t>
            </a:r>
          </a:p>
          <a:p>
            <a:r>
              <a:rPr lang="en-US" sz="2000" dirty="0">
                <a:solidFill>
                  <a:srgbClr val="CC6600"/>
                </a:solidFill>
              </a:rPr>
              <a:t>Perveance = 1.6 </a:t>
            </a:r>
            <a:r>
              <a:rPr lang="el-GR" altLang="zh-CN" sz="2000" dirty="0">
                <a:solidFill>
                  <a:srgbClr val="CC6600"/>
                </a:solidFill>
                <a:ea typeface="Microsoft YaHei" pitchFamily="34" charset="-122"/>
              </a:rPr>
              <a:t>μ</a:t>
            </a:r>
            <a:r>
              <a:rPr lang="en-US" altLang="zh-CN" sz="2000" i="1" dirty="0">
                <a:solidFill>
                  <a:srgbClr val="CC6600"/>
                </a:solidFill>
                <a:ea typeface="Microsoft YaHei" pitchFamily="34" charset="-122"/>
              </a:rPr>
              <a:t>A</a:t>
            </a:r>
            <a:r>
              <a:rPr lang="en-US" altLang="zh-CN" sz="2000" dirty="0">
                <a:solidFill>
                  <a:srgbClr val="CC6600"/>
                </a:solidFill>
                <a:ea typeface="Microsoft YaHei" pitchFamily="34" charset="-122"/>
              </a:rPr>
              <a:t>/</a:t>
            </a:r>
            <a:r>
              <a:rPr lang="en-US" altLang="zh-CN" sz="2000" i="1" dirty="0">
                <a:solidFill>
                  <a:srgbClr val="CC6600"/>
                </a:solidFill>
                <a:ea typeface="Microsoft YaHei" pitchFamily="34" charset="-122"/>
              </a:rPr>
              <a:t>V</a:t>
            </a:r>
            <a:r>
              <a:rPr lang="en-US" altLang="zh-CN" sz="2000" baseline="30000" dirty="0">
                <a:solidFill>
                  <a:srgbClr val="CC6600"/>
                </a:solidFill>
                <a:ea typeface="Microsoft YaHei" pitchFamily="34" charset="-122"/>
              </a:rPr>
              <a:t>3/2</a:t>
            </a:r>
            <a:endParaRPr lang="en-US" sz="2000" dirty="0">
              <a:solidFill>
                <a:srgbClr val="CC6600"/>
              </a:solidFill>
            </a:endParaRPr>
          </a:p>
        </p:txBody>
      </p:sp>
      <p:sp>
        <p:nvSpPr>
          <p:cNvPr id="12" name="TextBox 11">
            <a:extLst>
              <a:ext uri="{FF2B5EF4-FFF2-40B4-BE49-F238E27FC236}">
                <a16:creationId xmlns="" xmlns:a16="http://schemas.microsoft.com/office/drawing/2014/main" id="{7E3A4928-4C2D-089A-08F8-2690DE5F702F}"/>
              </a:ext>
            </a:extLst>
          </p:cNvPr>
          <p:cNvSpPr txBox="1"/>
          <p:nvPr/>
        </p:nvSpPr>
        <p:spPr>
          <a:xfrm>
            <a:off x="66796" y="837700"/>
            <a:ext cx="5353970" cy="646331"/>
          </a:xfrm>
          <a:prstGeom prst="rect">
            <a:avLst/>
          </a:prstGeom>
          <a:noFill/>
        </p:spPr>
        <p:txBody>
          <a:bodyPr wrap="square" rtlCol="0">
            <a:spAutoFit/>
          </a:bodyPr>
          <a:lstStyle/>
          <a:p>
            <a:r>
              <a:rPr lang="en-US" dirty="0"/>
              <a:t>TRK simulation of TS HE MBK Gun for Z, WH and ttbar Machines using same Magnetic field </a:t>
            </a:r>
            <a:r>
              <a:rPr lang="en-US" b="1" dirty="0">
                <a:solidFill>
                  <a:srgbClr val="00B050"/>
                </a:solidFill>
              </a:rPr>
              <a:t>0.095 T</a:t>
            </a:r>
            <a:r>
              <a:rPr lang="en-US" dirty="0"/>
              <a:t>.</a:t>
            </a:r>
            <a:endParaRPr lang="en-GB" dirty="0"/>
          </a:p>
        </p:txBody>
      </p:sp>
      <p:sp>
        <p:nvSpPr>
          <p:cNvPr id="13" name="Rectangle 12">
            <a:extLst>
              <a:ext uri="{FF2B5EF4-FFF2-40B4-BE49-F238E27FC236}">
                <a16:creationId xmlns="" xmlns:a16="http://schemas.microsoft.com/office/drawing/2014/main" id="{AF0D070F-2C8E-2561-1586-EB292EC279E2}"/>
              </a:ext>
            </a:extLst>
          </p:cNvPr>
          <p:cNvSpPr/>
          <p:nvPr/>
        </p:nvSpPr>
        <p:spPr>
          <a:xfrm>
            <a:off x="144541" y="1994393"/>
            <a:ext cx="976383" cy="3531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Z </a:t>
            </a:r>
          </a:p>
        </p:txBody>
      </p:sp>
      <p:sp>
        <p:nvSpPr>
          <p:cNvPr id="14" name="Rectangle 13">
            <a:extLst>
              <a:ext uri="{FF2B5EF4-FFF2-40B4-BE49-F238E27FC236}">
                <a16:creationId xmlns="" xmlns:a16="http://schemas.microsoft.com/office/drawing/2014/main" id="{7A323DC9-60D9-B486-A68E-A41E9009DD15}"/>
              </a:ext>
            </a:extLst>
          </p:cNvPr>
          <p:cNvSpPr/>
          <p:nvPr/>
        </p:nvSpPr>
        <p:spPr>
          <a:xfrm>
            <a:off x="110972" y="3688784"/>
            <a:ext cx="976383" cy="3531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WH</a:t>
            </a:r>
          </a:p>
        </p:txBody>
      </p:sp>
      <p:sp>
        <p:nvSpPr>
          <p:cNvPr id="15" name="Rectangle 14">
            <a:extLst>
              <a:ext uri="{FF2B5EF4-FFF2-40B4-BE49-F238E27FC236}">
                <a16:creationId xmlns="" xmlns:a16="http://schemas.microsoft.com/office/drawing/2014/main" id="{56383766-3A77-D5A5-CC26-79D78678D4E0}"/>
              </a:ext>
            </a:extLst>
          </p:cNvPr>
          <p:cNvSpPr/>
          <p:nvPr/>
        </p:nvSpPr>
        <p:spPr>
          <a:xfrm>
            <a:off x="88620" y="5460686"/>
            <a:ext cx="976383" cy="3531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t>tt</a:t>
            </a:r>
            <a:r>
              <a:rPr lang="en-US" b="1" dirty="0"/>
              <a:t> bar</a:t>
            </a:r>
          </a:p>
        </p:txBody>
      </p:sp>
      <p:pic>
        <p:nvPicPr>
          <p:cNvPr id="2" name="Picture 2" descr="Image preview">
            <a:extLst>
              <a:ext uri="{FF2B5EF4-FFF2-40B4-BE49-F238E27FC236}">
                <a16:creationId xmlns="" xmlns:a16="http://schemas.microsoft.com/office/drawing/2014/main" id="{4AEBC00B-23B4-C67A-AB70-F05C39CE8C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61043" y="0"/>
            <a:ext cx="1430957" cy="83042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A graph with different colored lines&#10;&#10;Description automatically generated">
            <a:extLst>
              <a:ext uri="{FF2B5EF4-FFF2-40B4-BE49-F238E27FC236}">
                <a16:creationId xmlns="" xmlns:a16="http://schemas.microsoft.com/office/drawing/2014/main" id="{489EC363-7874-4C81-4F23-1B29545F7F7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15543"/>
          <a:stretch/>
        </p:blipFill>
        <p:spPr>
          <a:xfrm>
            <a:off x="5112138" y="4747514"/>
            <a:ext cx="5367084" cy="2027316"/>
          </a:xfrm>
          <a:prstGeom prst="rect">
            <a:avLst/>
          </a:prstGeom>
        </p:spPr>
      </p:pic>
      <p:pic>
        <p:nvPicPr>
          <p:cNvPr id="18" name="Picture 17" descr="A graph with a blue and red line&#10;&#10;Description automatically generated">
            <a:extLst>
              <a:ext uri="{FF2B5EF4-FFF2-40B4-BE49-F238E27FC236}">
                <a16:creationId xmlns="" xmlns:a16="http://schemas.microsoft.com/office/drawing/2014/main" id="{5E48C810-C438-B211-F506-3EF9AD1EB40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15543"/>
          <a:stretch/>
        </p:blipFill>
        <p:spPr>
          <a:xfrm>
            <a:off x="5112138" y="2565909"/>
            <a:ext cx="5367084" cy="2118749"/>
          </a:xfrm>
          <a:prstGeom prst="rect">
            <a:avLst/>
          </a:prstGeom>
        </p:spPr>
      </p:pic>
      <p:pic>
        <p:nvPicPr>
          <p:cNvPr id="19" name="Picture 18" descr="A graph with colorful lines&#10;&#10;Description automatically generated">
            <a:extLst>
              <a:ext uri="{FF2B5EF4-FFF2-40B4-BE49-F238E27FC236}">
                <a16:creationId xmlns="" xmlns:a16="http://schemas.microsoft.com/office/drawing/2014/main" id="{A643EDDE-20FA-4665-3F73-DD06287A4A3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15625"/>
          <a:stretch/>
        </p:blipFill>
        <p:spPr>
          <a:xfrm>
            <a:off x="5150974" y="526589"/>
            <a:ext cx="5205635" cy="1961133"/>
          </a:xfrm>
          <a:prstGeom prst="rect">
            <a:avLst/>
          </a:prstGeom>
        </p:spPr>
      </p:pic>
      <p:sp>
        <p:nvSpPr>
          <p:cNvPr id="4" name="Date Placeholder 3">
            <a:extLst>
              <a:ext uri="{FF2B5EF4-FFF2-40B4-BE49-F238E27FC236}">
                <a16:creationId xmlns="" xmlns:a16="http://schemas.microsoft.com/office/drawing/2014/main" id="{848E8AAC-C92D-B51C-E25D-467F90500257}"/>
              </a:ext>
            </a:extLst>
          </p:cNvPr>
          <p:cNvSpPr>
            <a:spLocks noGrp="1"/>
          </p:cNvSpPr>
          <p:nvPr>
            <p:ph type="dt" sz="half" idx="10"/>
          </p:nvPr>
        </p:nvSpPr>
        <p:spPr>
          <a:xfrm>
            <a:off x="-525" y="6356350"/>
            <a:ext cx="4603417" cy="365125"/>
          </a:xfrm>
        </p:spPr>
        <p:txBody>
          <a:bodyPr/>
          <a:lstStyle/>
          <a:p>
            <a:r>
              <a:rPr lang="en-US" dirty="0" smtClean="0">
                <a:solidFill>
                  <a:schemeClr val="tx1"/>
                </a:solidFill>
              </a:rPr>
              <a:t>2nd Workshop on efficient RF sources, 23-25 Sept. 2024, Toledo, Spain </a:t>
            </a:r>
            <a:endParaRPr lang="en-GB" dirty="0">
              <a:solidFill>
                <a:schemeClr val="tx1"/>
              </a:solidFill>
            </a:endParaRPr>
          </a:p>
        </p:txBody>
      </p:sp>
      <p:sp>
        <p:nvSpPr>
          <p:cNvPr id="6" name="Slide Number Placeholder 5"/>
          <p:cNvSpPr>
            <a:spLocks noGrp="1"/>
          </p:cNvSpPr>
          <p:nvPr>
            <p:ph type="sldNum" sz="quarter" idx="12"/>
          </p:nvPr>
        </p:nvSpPr>
        <p:spPr/>
        <p:txBody>
          <a:bodyPr/>
          <a:lstStyle/>
          <a:p>
            <a:fld id="{91D39CAE-D58C-48F2-9E34-70334F46245B}" type="slidenum">
              <a:rPr lang="en-GB" smtClean="0"/>
              <a:t>10</a:t>
            </a:fld>
            <a:endParaRPr lang="en-GB"/>
          </a:p>
        </p:txBody>
      </p:sp>
    </p:spTree>
    <p:extLst>
      <p:ext uri="{BB962C8B-B14F-4D97-AF65-F5344CB8AC3E}">
        <p14:creationId xmlns:p14="http://schemas.microsoft.com/office/powerpoint/2010/main" val="30521637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BC93CC5F-59C4-BE35-D15A-9DB00B5E8E8B}"/>
              </a:ext>
            </a:extLst>
          </p:cNvPr>
          <p:cNvSpPr txBox="1"/>
          <p:nvPr/>
        </p:nvSpPr>
        <p:spPr>
          <a:xfrm>
            <a:off x="0" y="73098"/>
            <a:ext cx="12192000" cy="461665"/>
          </a:xfrm>
          <a:prstGeom prst="rect">
            <a:avLst/>
          </a:prstGeom>
          <a:noFill/>
        </p:spPr>
        <p:txBody>
          <a:bodyPr wrap="square" rtlCol="0">
            <a:spAutoFit/>
          </a:bodyPr>
          <a:lstStyle/>
          <a:p>
            <a:pPr algn="ctr"/>
            <a:r>
              <a:rPr lang="en-US" sz="2400" b="1" dirty="0">
                <a:solidFill>
                  <a:srgbClr val="0000FF"/>
                </a:solidFill>
                <a:latin typeface="+mj-lt"/>
              </a:rPr>
              <a:t>Setting up CST3D PIC simulations</a:t>
            </a:r>
            <a:endParaRPr lang="en-GB" sz="2400" b="1" dirty="0">
              <a:solidFill>
                <a:srgbClr val="0000FF"/>
              </a:solidFill>
              <a:latin typeface="+mj-lt"/>
            </a:endParaRPr>
          </a:p>
        </p:txBody>
      </p:sp>
      <p:pic>
        <p:nvPicPr>
          <p:cNvPr id="14" name="Picture 47">
            <a:extLst>
              <a:ext uri="{FF2B5EF4-FFF2-40B4-BE49-F238E27FC236}">
                <a16:creationId xmlns="" xmlns:a16="http://schemas.microsoft.com/office/drawing/2014/main" id="{A7827B86-33A0-E184-FFC3-60A44550329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18971" y="55452"/>
            <a:ext cx="1264285" cy="73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Group 7">
            <a:extLst>
              <a:ext uri="{FF2B5EF4-FFF2-40B4-BE49-F238E27FC236}">
                <a16:creationId xmlns="" xmlns:a16="http://schemas.microsoft.com/office/drawing/2014/main" id="{E15EDC67-C536-BBC7-F629-7D5F43E4ECEA}"/>
              </a:ext>
            </a:extLst>
          </p:cNvPr>
          <p:cNvGrpSpPr/>
          <p:nvPr/>
        </p:nvGrpSpPr>
        <p:grpSpPr>
          <a:xfrm>
            <a:off x="466960" y="340689"/>
            <a:ext cx="10252011" cy="3510580"/>
            <a:chOff x="208744" y="430079"/>
            <a:chExt cx="10252011" cy="3510580"/>
          </a:xfrm>
        </p:grpSpPr>
        <p:pic>
          <p:nvPicPr>
            <p:cNvPr id="2" name="Picture 1">
              <a:extLst>
                <a:ext uri="{FF2B5EF4-FFF2-40B4-BE49-F238E27FC236}">
                  <a16:creationId xmlns="" xmlns:a16="http://schemas.microsoft.com/office/drawing/2014/main" id="{0CBAB72D-B94F-5441-E66C-351EA4FC5D25}"/>
                </a:ext>
              </a:extLst>
            </p:cNvPr>
            <p:cNvPicPr>
              <a:picLocks noChangeAspect="1"/>
            </p:cNvPicPr>
            <p:nvPr/>
          </p:nvPicPr>
          <p:blipFill rotWithShape="1">
            <a:blip r:embed="rId3"/>
            <a:srcRect r="11490"/>
            <a:stretch/>
          </p:blipFill>
          <p:spPr>
            <a:xfrm>
              <a:off x="1070303" y="940659"/>
              <a:ext cx="9390452" cy="3000000"/>
            </a:xfrm>
            <a:prstGeom prst="rect">
              <a:avLst/>
            </a:prstGeom>
          </p:spPr>
        </p:pic>
        <p:sp>
          <p:nvSpPr>
            <p:cNvPr id="4" name="TextBox 3">
              <a:extLst>
                <a:ext uri="{FF2B5EF4-FFF2-40B4-BE49-F238E27FC236}">
                  <a16:creationId xmlns="" xmlns:a16="http://schemas.microsoft.com/office/drawing/2014/main" id="{591E7619-65CA-7BE9-FD8E-9C3E036FB00B}"/>
                </a:ext>
              </a:extLst>
            </p:cNvPr>
            <p:cNvSpPr txBox="1"/>
            <p:nvPr/>
          </p:nvSpPr>
          <p:spPr>
            <a:xfrm>
              <a:off x="208744" y="430079"/>
              <a:ext cx="1204441" cy="646331"/>
            </a:xfrm>
            <a:prstGeom prst="rect">
              <a:avLst/>
            </a:prstGeom>
            <a:noFill/>
          </p:spPr>
          <p:txBody>
            <a:bodyPr wrap="square" rtlCol="0">
              <a:spAutoFit/>
            </a:bodyPr>
            <a:lstStyle/>
            <a:p>
              <a:r>
                <a:rPr lang="en-US" sz="1200" dirty="0"/>
                <a:t>Special coaxial input coupler (at ground)</a:t>
              </a:r>
              <a:endParaRPr lang="en-GB" sz="1200" dirty="0"/>
            </a:p>
          </p:txBody>
        </p:sp>
        <p:cxnSp>
          <p:nvCxnSpPr>
            <p:cNvPr id="6" name="Straight Arrow Connector 5">
              <a:extLst>
                <a:ext uri="{FF2B5EF4-FFF2-40B4-BE49-F238E27FC236}">
                  <a16:creationId xmlns="" xmlns:a16="http://schemas.microsoft.com/office/drawing/2014/main" id="{9112EA29-84D3-850B-7D33-39AD99E66594}"/>
                </a:ext>
              </a:extLst>
            </p:cNvPr>
            <p:cNvCxnSpPr>
              <a:cxnSpLocks/>
              <a:stCxn id="4" idx="2"/>
            </p:cNvCxnSpPr>
            <p:nvPr/>
          </p:nvCxnSpPr>
          <p:spPr>
            <a:xfrm>
              <a:off x="810965" y="1076410"/>
              <a:ext cx="427559" cy="74661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 xmlns:a16="http://schemas.microsoft.com/office/drawing/2014/main" id="{6805F713-E598-91FF-CE6C-BF229C916EDB}"/>
                </a:ext>
              </a:extLst>
            </p:cNvPr>
            <p:cNvSpPr txBox="1"/>
            <p:nvPr/>
          </p:nvSpPr>
          <p:spPr>
            <a:xfrm>
              <a:off x="2929798" y="1245218"/>
              <a:ext cx="2918491" cy="369332"/>
            </a:xfrm>
            <a:prstGeom prst="rect">
              <a:avLst/>
            </a:prstGeom>
            <a:noFill/>
          </p:spPr>
          <p:txBody>
            <a:bodyPr wrap="none" rtlCol="0">
              <a:spAutoFit/>
            </a:bodyPr>
            <a:lstStyle/>
            <a:p>
              <a:r>
                <a:rPr lang="en-US" dirty="0"/>
                <a:t>1</a:t>
              </a:r>
              <a:r>
                <a:rPr lang="en-US" baseline="30000" dirty="0"/>
                <a:t>st</a:t>
              </a:r>
              <a:r>
                <a:rPr lang="en-US" dirty="0"/>
                <a:t> stage </a:t>
              </a:r>
              <a:r>
                <a:rPr lang="en-US" dirty="0" smtClean="0"/>
                <a:t>at a floating </a:t>
              </a:r>
              <a:r>
                <a:rPr lang="en-US" dirty="0"/>
                <a:t>voltage</a:t>
              </a:r>
              <a:endParaRPr lang="en-GB" dirty="0"/>
            </a:p>
          </p:txBody>
        </p:sp>
        <p:sp>
          <p:nvSpPr>
            <p:cNvPr id="10" name="TextBox 9">
              <a:extLst>
                <a:ext uri="{FF2B5EF4-FFF2-40B4-BE49-F238E27FC236}">
                  <a16:creationId xmlns="" xmlns:a16="http://schemas.microsoft.com/office/drawing/2014/main" id="{E8B1F7F6-91EC-71FF-53E9-1740D7076CC0}"/>
                </a:ext>
              </a:extLst>
            </p:cNvPr>
            <p:cNvSpPr txBox="1"/>
            <p:nvPr/>
          </p:nvSpPr>
          <p:spPr>
            <a:xfrm>
              <a:off x="7594266" y="1245218"/>
              <a:ext cx="1961050" cy="369332"/>
            </a:xfrm>
            <a:prstGeom prst="rect">
              <a:avLst/>
            </a:prstGeom>
            <a:noFill/>
          </p:spPr>
          <p:txBody>
            <a:bodyPr wrap="none" rtlCol="0">
              <a:spAutoFit/>
            </a:bodyPr>
            <a:lstStyle/>
            <a:p>
              <a:r>
                <a:rPr lang="en-US" dirty="0"/>
                <a:t>2</a:t>
              </a:r>
              <a:r>
                <a:rPr lang="en-US" baseline="30000" dirty="0"/>
                <a:t>nd</a:t>
              </a:r>
              <a:r>
                <a:rPr lang="en-US" dirty="0"/>
                <a:t> stage at ground</a:t>
              </a:r>
              <a:endParaRPr lang="en-GB" dirty="0"/>
            </a:p>
          </p:txBody>
        </p:sp>
        <p:sp>
          <p:nvSpPr>
            <p:cNvPr id="11" name="TextBox 10">
              <a:extLst>
                <a:ext uri="{FF2B5EF4-FFF2-40B4-BE49-F238E27FC236}">
                  <a16:creationId xmlns="" xmlns:a16="http://schemas.microsoft.com/office/drawing/2014/main" id="{6B02A84E-9CB8-BC38-14F3-EE5720C381F0}"/>
                </a:ext>
              </a:extLst>
            </p:cNvPr>
            <p:cNvSpPr txBox="1"/>
            <p:nvPr/>
          </p:nvSpPr>
          <p:spPr>
            <a:xfrm>
              <a:off x="5631884" y="488596"/>
              <a:ext cx="840808" cy="369332"/>
            </a:xfrm>
            <a:prstGeom prst="rect">
              <a:avLst/>
            </a:prstGeom>
            <a:noFill/>
          </p:spPr>
          <p:txBody>
            <a:bodyPr wrap="none" rtlCol="0">
              <a:spAutoFit/>
            </a:bodyPr>
            <a:lstStyle/>
            <a:p>
              <a:r>
                <a:rPr lang="en-US" dirty="0"/>
                <a:t>DC gap</a:t>
              </a:r>
              <a:endParaRPr lang="en-GB" dirty="0"/>
            </a:p>
          </p:txBody>
        </p:sp>
        <p:cxnSp>
          <p:nvCxnSpPr>
            <p:cNvPr id="13" name="Straight Arrow Connector 12">
              <a:extLst>
                <a:ext uri="{FF2B5EF4-FFF2-40B4-BE49-F238E27FC236}">
                  <a16:creationId xmlns="" xmlns:a16="http://schemas.microsoft.com/office/drawing/2014/main" id="{78989B2E-1E4A-9E68-7BC0-90A77B87E42F}"/>
                </a:ext>
              </a:extLst>
            </p:cNvPr>
            <p:cNvCxnSpPr>
              <a:stCxn id="11" idx="2"/>
            </p:cNvCxnSpPr>
            <p:nvPr/>
          </p:nvCxnSpPr>
          <p:spPr>
            <a:xfrm flipH="1">
              <a:off x="5888755" y="857928"/>
              <a:ext cx="163533" cy="3872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 xmlns:a16="http://schemas.microsoft.com/office/drawing/2014/main" id="{BFC510BD-33E6-9EED-FC85-8B8020DAD159}"/>
                </a:ext>
              </a:extLst>
            </p:cNvPr>
            <p:cNvSpPr txBox="1"/>
            <p:nvPr/>
          </p:nvSpPr>
          <p:spPr>
            <a:xfrm>
              <a:off x="4580634" y="3256384"/>
              <a:ext cx="1051250" cy="369332"/>
            </a:xfrm>
            <a:prstGeom prst="rect">
              <a:avLst/>
            </a:prstGeom>
            <a:noFill/>
          </p:spPr>
          <p:txBody>
            <a:bodyPr wrap="none" rtlCol="0">
              <a:spAutoFit/>
            </a:bodyPr>
            <a:lstStyle/>
            <a:p>
              <a:r>
                <a:rPr lang="en-US" dirty="0"/>
                <a:t>Rejectors</a:t>
              </a:r>
              <a:endParaRPr lang="en-GB" dirty="0"/>
            </a:p>
          </p:txBody>
        </p:sp>
        <p:cxnSp>
          <p:nvCxnSpPr>
            <p:cNvPr id="20" name="Straight Arrow Connector 19">
              <a:extLst>
                <a:ext uri="{FF2B5EF4-FFF2-40B4-BE49-F238E27FC236}">
                  <a16:creationId xmlns="" xmlns:a16="http://schemas.microsoft.com/office/drawing/2014/main" id="{AA484580-ACBE-D59F-B8EC-89309A802285}"/>
                </a:ext>
              </a:extLst>
            </p:cNvPr>
            <p:cNvCxnSpPr>
              <a:cxnSpLocks/>
              <a:stCxn id="15" idx="3"/>
            </p:cNvCxnSpPr>
            <p:nvPr/>
          </p:nvCxnSpPr>
          <p:spPr>
            <a:xfrm flipV="1">
              <a:off x="5631884" y="3256384"/>
              <a:ext cx="82211" cy="1846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 xmlns:a16="http://schemas.microsoft.com/office/drawing/2014/main" id="{7ACBCE3C-18D7-2E27-2EA8-726DCA8C8D6E}"/>
                </a:ext>
              </a:extLst>
            </p:cNvPr>
            <p:cNvSpPr txBox="1"/>
            <p:nvPr/>
          </p:nvSpPr>
          <p:spPr>
            <a:xfrm>
              <a:off x="2385578" y="3256384"/>
              <a:ext cx="1669431" cy="276999"/>
            </a:xfrm>
            <a:prstGeom prst="rect">
              <a:avLst/>
            </a:prstGeom>
            <a:noFill/>
          </p:spPr>
          <p:txBody>
            <a:bodyPr wrap="none" rtlCol="0">
              <a:spAutoFit/>
            </a:bodyPr>
            <a:lstStyle/>
            <a:p>
              <a:r>
                <a:rPr lang="en-US" sz="1200" dirty="0"/>
                <a:t>1</a:t>
              </a:r>
              <a:r>
                <a:rPr lang="en-US" sz="1200" baseline="30000" dirty="0"/>
                <a:t>st</a:t>
              </a:r>
              <a:r>
                <a:rPr lang="en-US" sz="1200" dirty="0"/>
                <a:t> stage beam injection</a:t>
              </a:r>
              <a:endParaRPr lang="en-GB" sz="1200" dirty="0"/>
            </a:p>
          </p:txBody>
        </p:sp>
        <p:cxnSp>
          <p:nvCxnSpPr>
            <p:cNvPr id="24" name="Straight Arrow Connector 23">
              <a:extLst>
                <a:ext uri="{FF2B5EF4-FFF2-40B4-BE49-F238E27FC236}">
                  <a16:creationId xmlns="" xmlns:a16="http://schemas.microsoft.com/office/drawing/2014/main" id="{23863FE5-6622-0736-04CE-436FB923F19C}"/>
                </a:ext>
              </a:extLst>
            </p:cNvPr>
            <p:cNvCxnSpPr/>
            <p:nvPr/>
          </p:nvCxnSpPr>
          <p:spPr>
            <a:xfrm flipH="1" flipV="1">
              <a:off x="2066769" y="2817164"/>
              <a:ext cx="318809" cy="43922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pic>
        <p:nvPicPr>
          <p:cNvPr id="26" name="Picture 25">
            <a:extLst>
              <a:ext uri="{FF2B5EF4-FFF2-40B4-BE49-F238E27FC236}">
                <a16:creationId xmlns="" xmlns:a16="http://schemas.microsoft.com/office/drawing/2014/main" id="{6EA54A7C-5EEC-165A-11A5-6A14FB6E62CF}"/>
              </a:ext>
            </a:extLst>
          </p:cNvPr>
          <p:cNvPicPr>
            <a:picLocks noChangeAspect="1"/>
          </p:cNvPicPr>
          <p:nvPr/>
        </p:nvPicPr>
        <p:blipFill rotWithShape="1">
          <a:blip r:embed="rId4"/>
          <a:srcRect t="4670"/>
          <a:stretch/>
        </p:blipFill>
        <p:spPr>
          <a:xfrm>
            <a:off x="274731" y="3668536"/>
            <a:ext cx="3880846" cy="2749925"/>
          </a:xfrm>
          <a:prstGeom prst="rect">
            <a:avLst/>
          </a:prstGeom>
        </p:spPr>
      </p:pic>
      <p:sp>
        <p:nvSpPr>
          <p:cNvPr id="27" name="TextBox 26">
            <a:extLst>
              <a:ext uri="{FF2B5EF4-FFF2-40B4-BE49-F238E27FC236}">
                <a16:creationId xmlns="" xmlns:a16="http://schemas.microsoft.com/office/drawing/2014/main" id="{30D6D42F-E66A-6386-FFE0-2D0CA824A8A3}"/>
              </a:ext>
            </a:extLst>
          </p:cNvPr>
          <p:cNvSpPr txBox="1"/>
          <p:nvPr/>
        </p:nvSpPr>
        <p:spPr>
          <a:xfrm>
            <a:off x="4296261" y="4302837"/>
            <a:ext cx="2835668" cy="1077218"/>
          </a:xfrm>
          <a:prstGeom prst="rect">
            <a:avLst/>
          </a:prstGeom>
          <a:noFill/>
        </p:spPr>
        <p:txBody>
          <a:bodyPr wrap="square" rtlCol="0">
            <a:spAutoFit/>
          </a:bodyPr>
          <a:lstStyle/>
          <a:p>
            <a:r>
              <a:rPr lang="en-US" sz="1600" dirty="0"/>
              <a:t>Solenoid is simulated in CST separately and magnetic filed 3D map is imported into PIC simulations directly</a:t>
            </a:r>
            <a:r>
              <a:rPr lang="en-US" sz="1600" dirty="0" smtClean="0"/>
              <a:t>.</a:t>
            </a:r>
            <a:endParaRPr lang="en-US" sz="1600" dirty="0"/>
          </a:p>
        </p:txBody>
      </p:sp>
      <p:sp>
        <p:nvSpPr>
          <p:cNvPr id="28" name="TextBox 27">
            <a:extLst>
              <a:ext uri="{FF2B5EF4-FFF2-40B4-BE49-F238E27FC236}">
                <a16:creationId xmlns="" xmlns:a16="http://schemas.microsoft.com/office/drawing/2014/main" id="{217FF2FD-746C-FF89-C5D2-C9661D0D8C70}"/>
              </a:ext>
            </a:extLst>
          </p:cNvPr>
          <p:cNvSpPr txBox="1"/>
          <p:nvPr/>
        </p:nvSpPr>
        <p:spPr>
          <a:xfrm>
            <a:off x="7594266" y="3982887"/>
            <a:ext cx="3877422" cy="1815882"/>
          </a:xfrm>
          <a:prstGeom prst="rect">
            <a:avLst/>
          </a:prstGeom>
          <a:noFill/>
        </p:spPr>
        <p:txBody>
          <a:bodyPr wrap="square" rtlCol="0">
            <a:spAutoFit/>
          </a:bodyPr>
          <a:lstStyle/>
          <a:p>
            <a:r>
              <a:rPr lang="en-US" sz="1600" dirty="0"/>
              <a:t>Output ports are used only for monitoring the power envelope and frequency spectrum. Efficiency is calculated by direct integration of the beam power at emission plane, integrated beam losses on the collector part and Ohmic losses in the output cavity:</a:t>
            </a:r>
            <a:endParaRPr lang="en-GB" sz="1600" dirty="0"/>
          </a:p>
        </p:txBody>
      </p:sp>
      <p:sp>
        <p:nvSpPr>
          <p:cNvPr id="29" name="TextBox 28">
            <a:extLst>
              <a:ext uri="{FF2B5EF4-FFF2-40B4-BE49-F238E27FC236}">
                <a16:creationId xmlns="" xmlns:a16="http://schemas.microsoft.com/office/drawing/2014/main" id="{4A08C5A4-858F-15B2-5093-E245F7E0AC30}"/>
              </a:ext>
            </a:extLst>
          </p:cNvPr>
          <p:cNvSpPr txBox="1"/>
          <p:nvPr/>
        </p:nvSpPr>
        <p:spPr>
          <a:xfrm>
            <a:off x="7839182" y="5757099"/>
            <a:ext cx="3044360" cy="369332"/>
          </a:xfrm>
          <a:prstGeom prst="rect">
            <a:avLst/>
          </a:prstGeom>
          <a:noFill/>
        </p:spPr>
        <p:txBody>
          <a:bodyPr wrap="none" rtlCol="0">
            <a:spAutoFit/>
          </a:bodyPr>
          <a:lstStyle/>
          <a:p>
            <a:r>
              <a:rPr lang="en-GB" dirty="0">
                <a:sym typeface="Symbol" panose="05050102010706020507" pitchFamily="18" charset="2"/>
              </a:rPr>
              <a:t>=P </a:t>
            </a:r>
            <a:r>
              <a:rPr lang="en-GB" baseline="-25000" dirty="0">
                <a:sym typeface="Symbol" panose="05050102010706020507" pitchFamily="18" charset="2"/>
              </a:rPr>
              <a:t>spent beam</a:t>
            </a:r>
            <a:r>
              <a:rPr lang="en-GB" dirty="0">
                <a:sym typeface="Symbol" panose="05050102010706020507" pitchFamily="18" charset="2"/>
              </a:rPr>
              <a:t> (1-Q</a:t>
            </a:r>
            <a:r>
              <a:rPr lang="en-GB" baseline="-25000" dirty="0">
                <a:sym typeface="Symbol" panose="05050102010706020507" pitchFamily="18" charset="2"/>
              </a:rPr>
              <a:t>ext</a:t>
            </a:r>
            <a:r>
              <a:rPr lang="en-GB" dirty="0">
                <a:sym typeface="Symbol" panose="05050102010706020507" pitchFamily="18" charset="2"/>
              </a:rPr>
              <a:t>/Q</a:t>
            </a:r>
            <a:r>
              <a:rPr lang="en-GB" baseline="-25000" dirty="0">
                <a:sym typeface="Symbol" panose="05050102010706020507" pitchFamily="18" charset="2"/>
              </a:rPr>
              <a:t>0</a:t>
            </a:r>
            <a:r>
              <a:rPr lang="en-GB" dirty="0">
                <a:sym typeface="Symbol" panose="05050102010706020507" pitchFamily="18" charset="2"/>
              </a:rPr>
              <a:t>)/( Ix U)</a:t>
            </a:r>
            <a:endParaRPr lang="en-GB" dirty="0"/>
          </a:p>
        </p:txBody>
      </p:sp>
      <p:sp>
        <p:nvSpPr>
          <p:cNvPr id="5" name="Date Placeholder 4">
            <a:extLst>
              <a:ext uri="{FF2B5EF4-FFF2-40B4-BE49-F238E27FC236}">
                <a16:creationId xmlns="" xmlns:a16="http://schemas.microsoft.com/office/drawing/2014/main" id="{B785FD69-70DE-7B53-7C91-AF89DB5AE392}"/>
              </a:ext>
            </a:extLst>
          </p:cNvPr>
          <p:cNvSpPr>
            <a:spLocks noGrp="1"/>
          </p:cNvSpPr>
          <p:nvPr>
            <p:ph type="dt" sz="half" idx="10"/>
          </p:nvPr>
        </p:nvSpPr>
        <p:spPr>
          <a:xfrm>
            <a:off x="-1" y="6356350"/>
            <a:ext cx="4590536" cy="365125"/>
          </a:xfrm>
        </p:spPr>
        <p:txBody>
          <a:bodyPr/>
          <a:lstStyle/>
          <a:p>
            <a:r>
              <a:rPr lang="en-US" dirty="0" smtClean="0">
                <a:solidFill>
                  <a:schemeClr val="tx1"/>
                </a:solidFill>
              </a:rPr>
              <a:t>2nd Workshop on efficient RF sources, 23-25 Sept. 2024, Toledo, Spain </a:t>
            </a:r>
            <a:endParaRPr lang="en-GB" dirty="0">
              <a:solidFill>
                <a:schemeClr val="tx1"/>
              </a:solidFill>
            </a:endParaRPr>
          </a:p>
        </p:txBody>
      </p:sp>
      <p:sp>
        <p:nvSpPr>
          <p:cNvPr id="12" name="Slide Number Placeholder 11"/>
          <p:cNvSpPr>
            <a:spLocks noGrp="1"/>
          </p:cNvSpPr>
          <p:nvPr>
            <p:ph type="sldNum" sz="quarter" idx="12"/>
          </p:nvPr>
        </p:nvSpPr>
        <p:spPr/>
        <p:txBody>
          <a:bodyPr/>
          <a:lstStyle/>
          <a:p>
            <a:fld id="{91D39CAE-D58C-48F2-9E34-70334F46245B}" type="slidenum">
              <a:rPr lang="en-GB" smtClean="0"/>
              <a:t>11</a:t>
            </a:fld>
            <a:endParaRPr lang="en-GB"/>
          </a:p>
        </p:txBody>
      </p:sp>
    </p:spTree>
    <p:extLst>
      <p:ext uri="{BB962C8B-B14F-4D97-AF65-F5344CB8AC3E}">
        <p14:creationId xmlns:p14="http://schemas.microsoft.com/office/powerpoint/2010/main" val="8222548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 xmlns:a16="http://schemas.microsoft.com/office/drawing/2014/main" id="{D7E7CBBF-0CBE-8B36-EAA0-E4A7DAC3026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59" t="8854" r="11176" b="51562"/>
          <a:stretch/>
        </p:blipFill>
        <p:spPr>
          <a:xfrm>
            <a:off x="1339388" y="742648"/>
            <a:ext cx="9333210" cy="1889923"/>
          </a:xfrm>
          <a:prstGeom prst="rect">
            <a:avLst/>
          </a:prstGeom>
        </p:spPr>
      </p:pic>
      <p:pic>
        <p:nvPicPr>
          <p:cNvPr id="3" name="Picture 2">
            <a:extLst>
              <a:ext uri="{FF2B5EF4-FFF2-40B4-BE49-F238E27FC236}">
                <a16:creationId xmlns="" xmlns:a16="http://schemas.microsoft.com/office/drawing/2014/main" id="{FFE533F2-9855-D21C-1169-19034B3D4DD6}"/>
              </a:ext>
            </a:extLst>
          </p:cNvPr>
          <p:cNvPicPr>
            <a:picLocks noChangeAspect="1"/>
          </p:cNvPicPr>
          <p:nvPr/>
        </p:nvPicPr>
        <p:blipFill rotWithShape="1">
          <a:blip r:embed="rId4"/>
          <a:srcRect t="8753" r="12839" b="5084"/>
          <a:stretch/>
        </p:blipFill>
        <p:spPr>
          <a:xfrm>
            <a:off x="6096001" y="2581602"/>
            <a:ext cx="4981831" cy="3775290"/>
          </a:xfrm>
          <a:prstGeom prst="rect">
            <a:avLst/>
          </a:prstGeom>
        </p:spPr>
      </p:pic>
      <p:sp>
        <p:nvSpPr>
          <p:cNvPr id="8" name="TextBox 7">
            <a:extLst>
              <a:ext uri="{FF2B5EF4-FFF2-40B4-BE49-F238E27FC236}">
                <a16:creationId xmlns="" xmlns:a16="http://schemas.microsoft.com/office/drawing/2014/main" id="{D58BCB78-69F2-EC65-070D-E2EF3BD308CC}"/>
              </a:ext>
            </a:extLst>
          </p:cNvPr>
          <p:cNvSpPr txBox="1"/>
          <p:nvPr/>
        </p:nvSpPr>
        <p:spPr>
          <a:xfrm>
            <a:off x="0" y="101483"/>
            <a:ext cx="12192000" cy="461665"/>
          </a:xfrm>
          <a:prstGeom prst="rect">
            <a:avLst/>
          </a:prstGeom>
          <a:noFill/>
        </p:spPr>
        <p:txBody>
          <a:bodyPr wrap="square" rtlCol="0">
            <a:spAutoFit/>
          </a:bodyPr>
          <a:lstStyle/>
          <a:p>
            <a:pPr algn="ctr"/>
            <a:r>
              <a:rPr lang="en-US" sz="2400" b="1" dirty="0">
                <a:solidFill>
                  <a:srgbClr val="0000FF"/>
                </a:solidFill>
                <a:latin typeface="+mj-lt"/>
              </a:rPr>
              <a:t>FCC 400 MHz, CW TS MBK RF performance summary (CST3D PIC)</a:t>
            </a:r>
            <a:endParaRPr lang="en-GB" sz="2400" b="1" dirty="0">
              <a:solidFill>
                <a:srgbClr val="0000FF"/>
              </a:solidFill>
              <a:latin typeface="+mj-lt"/>
            </a:endParaRPr>
          </a:p>
        </p:txBody>
      </p:sp>
      <p:pic>
        <p:nvPicPr>
          <p:cNvPr id="9" name="Picture 47">
            <a:extLst>
              <a:ext uri="{FF2B5EF4-FFF2-40B4-BE49-F238E27FC236}">
                <a16:creationId xmlns="" xmlns:a16="http://schemas.microsoft.com/office/drawing/2014/main" id="{461313E2-0429-C040-D0D7-DD30BB1C624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37843" y="64117"/>
            <a:ext cx="1264285" cy="73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 xmlns:a16="http://schemas.microsoft.com/office/drawing/2014/main" id="{1F4E2CFC-B324-1D6B-7304-43A3C81BB959}"/>
              </a:ext>
            </a:extLst>
          </p:cNvPr>
          <p:cNvSpPr txBox="1"/>
          <p:nvPr/>
        </p:nvSpPr>
        <p:spPr>
          <a:xfrm>
            <a:off x="1339388" y="768849"/>
            <a:ext cx="1938992" cy="369332"/>
          </a:xfrm>
          <a:prstGeom prst="rect">
            <a:avLst/>
          </a:prstGeom>
          <a:noFill/>
        </p:spPr>
        <p:txBody>
          <a:bodyPr wrap="none" rtlCol="0">
            <a:spAutoFit/>
          </a:bodyPr>
          <a:lstStyle/>
          <a:p>
            <a:r>
              <a:rPr lang="en-US" dirty="0"/>
              <a:t>1MW in saturation</a:t>
            </a:r>
            <a:endParaRPr lang="en-GB" dirty="0"/>
          </a:p>
        </p:txBody>
      </p:sp>
      <p:grpSp>
        <p:nvGrpSpPr>
          <p:cNvPr id="2" name="Group 1">
            <a:extLst>
              <a:ext uri="{FF2B5EF4-FFF2-40B4-BE49-F238E27FC236}">
                <a16:creationId xmlns="" xmlns:a16="http://schemas.microsoft.com/office/drawing/2014/main" id="{AFD22294-63C3-4D3E-1E77-F533EC022B57}"/>
              </a:ext>
            </a:extLst>
          </p:cNvPr>
          <p:cNvGrpSpPr/>
          <p:nvPr/>
        </p:nvGrpSpPr>
        <p:grpSpPr>
          <a:xfrm>
            <a:off x="631462" y="2581602"/>
            <a:ext cx="5299294" cy="3775942"/>
            <a:chOff x="631462" y="2464220"/>
            <a:chExt cx="5464538" cy="4004674"/>
          </a:xfrm>
        </p:grpSpPr>
        <p:pic>
          <p:nvPicPr>
            <p:cNvPr id="12" name="Picture 11">
              <a:extLst>
                <a:ext uri="{FF2B5EF4-FFF2-40B4-BE49-F238E27FC236}">
                  <a16:creationId xmlns="" xmlns:a16="http://schemas.microsoft.com/office/drawing/2014/main" id="{2A8E6B8D-BC85-2AFE-FB44-6B85A678BECF}"/>
                </a:ext>
              </a:extLst>
            </p:cNvPr>
            <p:cNvPicPr>
              <a:picLocks noChangeAspect="1"/>
            </p:cNvPicPr>
            <p:nvPr/>
          </p:nvPicPr>
          <p:blipFill rotWithShape="1">
            <a:blip r:embed="rId6"/>
            <a:srcRect r="46584"/>
            <a:stretch/>
          </p:blipFill>
          <p:spPr>
            <a:xfrm>
              <a:off x="631462" y="2464220"/>
              <a:ext cx="5464538" cy="4004674"/>
            </a:xfrm>
            <a:prstGeom prst="rect">
              <a:avLst/>
            </a:prstGeom>
          </p:spPr>
        </p:pic>
        <p:sp>
          <p:nvSpPr>
            <p:cNvPr id="4" name="Rectangle 3">
              <a:extLst>
                <a:ext uri="{FF2B5EF4-FFF2-40B4-BE49-F238E27FC236}">
                  <a16:creationId xmlns="" xmlns:a16="http://schemas.microsoft.com/office/drawing/2014/main" id="{2B195EF7-9478-1E50-5599-4C08253CF64A}"/>
                </a:ext>
              </a:extLst>
            </p:cNvPr>
            <p:cNvSpPr/>
            <p:nvPr/>
          </p:nvSpPr>
          <p:spPr>
            <a:xfrm>
              <a:off x="2377439" y="2658773"/>
              <a:ext cx="1298449" cy="3294714"/>
            </a:xfrm>
            <a:prstGeom prst="rect">
              <a:avLst/>
            </a:prstGeom>
            <a:solidFill>
              <a:srgbClr val="A0F90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n-GB" sz="1100"/>
            </a:p>
          </p:txBody>
        </p:sp>
      </p:grpSp>
      <p:sp>
        <p:nvSpPr>
          <p:cNvPr id="5" name="Date Placeholder 4">
            <a:extLst>
              <a:ext uri="{FF2B5EF4-FFF2-40B4-BE49-F238E27FC236}">
                <a16:creationId xmlns="" xmlns:a16="http://schemas.microsoft.com/office/drawing/2014/main" id="{E32FE8B6-0272-1DB1-5D8E-760891D940CC}"/>
              </a:ext>
            </a:extLst>
          </p:cNvPr>
          <p:cNvSpPr>
            <a:spLocks noGrp="1"/>
          </p:cNvSpPr>
          <p:nvPr>
            <p:ph type="dt" sz="half" idx="10"/>
          </p:nvPr>
        </p:nvSpPr>
        <p:spPr>
          <a:xfrm>
            <a:off x="-1" y="6356350"/>
            <a:ext cx="4714103" cy="365125"/>
          </a:xfrm>
        </p:spPr>
        <p:txBody>
          <a:bodyPr/>
          <a:lstStyle/>
          <a:p>
            <a:r>
              <a:rPr lang="en-US" dirty="0" smtClean="0">
                <a:solidFill>
                  <a:schemeClr val="tx1"/>
                </a:solidFill>
              </a:rPr>
              <a:t>2nd Workshop on efficient RF sources, 23-25 Sept. 2024, Toledo, Spain </a:t>
            </a:r>
            <a:endParaRPr lang="en-GB" dirty="0">
              <a:solidFill>
                <a:schemeClr val="tx1"/>
              </a:solidFill>
            </a:endParaRPr>
          </a:p>
        </p:txBody>
      </p:sp>
      <p:sp>
        <p:nvSpPr>
          <p:cNvPr id="11" name="Slide Number Placeholder 10"/>
          <p:cNvSpPr>
            <a:spLocks noGrp="1"/>
          </p:cNvSpPr>
          <p:nvPr>
            <p:ph type="sldNum" sz="quarter" idx="12"/>
          </p:nvPr>
        </p:nvSpPr>
        <p:spPr/>
        <p:txBody>
          <a:bodyPr/>
          <a:lstStyle/>
          <a:p>
            <a:fld id="{91D39CAE-D58C-48F2-9E34-70334F46245B}" type="slidenum">
              <a:rPr lang="en-GB" smtClean="0"/>
              <a:t>12</a:t>
            </a:fld>
            <a:endParaRPr lang="en-GB"/>
          </a:p>
        </p:txBody>
      </p:sp>
    </p:spTree>
    <p:extLst>
      <p:ext uri="{BB962C8B-B14F-4D97-AF65-F5344CB8AC3E}">
        <p14:creationId xmlns:p14="http://schemas.microsoft.com/office/powerpoint/2010/main" val="38214309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73EA3C81-61F3-56A3-5442-BD9A0AFF5CDD}"/>
              </a:ext>
            </a:extLst>
          </p:cNvPr>
          <p:cNvSpPr txBox="1">
            <a:spLocks/>
          </p:cNvSpPr>
          <p:nvPr/>
        </p:nvSpPr>
        <p:spPr>
          <a:xfrm>
            <a:off x="11107440" y="6356520"/>
            <a:ext cx="679320" cy="363240"/>
          </a:xfrm>
          <a:prstGeom prst="rect">
            <a:avLst/>
          </a:prstGeom>
          <a:noFill/>
          <a:ln w="0">
            <a:noFill/>
          </a:ln>
        </p:spPr>
        <p:txBody>
          <a:bodyPr lIns="0" tIns="0" rIns="0" bIns="0" anchor="ctr">
            <a:noAutofit/>
          </a:bodyPr>
          <a:lstStyle>
            <a:defPPr>
              <a:defRPr lang="en-US"/>
            </a:defPPr>
            <a:lvl1pPr marL="0" indent="0" algn="r" defTabSz="914400" rtl="0" eaLnBrk="1" latinLnBrk="0" hangingPunct="1">
              <a:lnSpc>
                <a:spcPct val="100000"/>
              </a:lnSpc>
              <a:buNone/>
              <a:tabLst>
                <a:tab pos="0" algn="l"/>
              </a:tabLst>
              <a:defRPr lang="en-US" sz="1000" b="0" strike="noStrike" kern="1200" spc="-1">
                <a:solidFill>
                  <a:srgbClr val="FFFFFF"/>
                </a:solidFill>
                <a:latin typeface="Arial"/>
                <a:ea typeface="DejaVu Sans"/>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54F7211A-C9FE-4AD1-AC5E-C7D05A6BDDE9}" type="slidenum">
              <a:rPr lang="en-GB" smtClean="0"/>
              <a:pPr>
                <a:defRPr/>
              </a:pPr>
              <a:t>13</a:t>
            </a:fld>
            <a:endParaRPr lang="en-GB"/>
          </a:p>
        </p:txBody>
      </p:sp>
      <p:pic>
        <p:nvPicPr>
          <p:cNvPr id="6" name="Picture 5" descr="A white and grey gradient with dots&#10;&#10;Description automatically generated">
            <a:extLst>
              <a:ext uri="{FF2B5EF4-FFF2-40B4-BE49-F238E27FC236}">
                <a16:creationId xmlns="" xmlns:a16="http://schemas.microsoft.com/office/drawing/2014/main" id="{A7CAA1F0-72A3-4B24-2C6F-2AC8F859504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5469"/>
          <a:stretch/>
        </p:blipFill>
        <p:spPr>
          <a:xfrm>
            <a:off x="136294" y="1154032"/>
            <a:ext cx="2990850" cy="5172075"/>
          </a:xfrm>
          <a:prstGeom prst="rect">
            <a:avLst/>
          </a:prstGeom>
        </p:spPr>
      </p:pic>
      <p:sp>
        <p:nvSpPr>
          <p:cNvPr id="20" name="Date Placeholder 5">
            <a:extLst>
              <a:ext uri="{FF2B5EF4-FFF2-40B4-BE49-F238E27FC236}">
                <a16:creationId xmlns="" xmlns:a16="http://schemas.microsoft.com/office/drawing/2014/main" id="{3D066036-1E56-B503-D181-86846C9B664B}"/>
              </a:ext>
            </a:extLst>
          </p:cNvPr>
          <p:cNvSpPr>
            <a:spLocks noGrp="1"/>
          </p:cNvSpPr>
          <p:nvPr>
            <p:ph type="dt" sz="half" idx="10"/>
          </p:nvPr>
        </p:nvSpPr>
        <p:spPr>
          <a:xfrm>
            <a:off x="3485228" y="6350851"/>
            <a:ext cx="63116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smtClean="0">
                <a:ln>
                  <a:noFill/>
                </a:ln>
                <a:solidFill>
                  <a:srgbClr val="FFFFFF"/>
                </a:solidFill>
                <a:effectLst/>
                <a:uLnTx/>
                <a:uFillTx/>
                <a:latin typeface="Arial"/>
                <a:ea typeface="+mn-ea"/>
                <a:cs typeface="+mn-cs"/>
              </a:rPr>
              <a:t>2nd Workshop on efficient RF sources, 23-25 Sept. 2024, Toledo, Spain </a:t>
            </a:r>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pic>
        <p:nvPicPr>
          <p:cNvPr id="4" name="Picture 3" descr="A white and grey background&#10;&#10;Description automatically generated">
            <a:extLst>
              <a:ext uri="{FF2B5EF4-FFF2-40B4-BE49-F238E27FC236}">
                <a16:creationId xmlns="" xmlns:a16="http://schemas.microsoft.com/office/drawing/2014/main" id="{5C1CF177-B852-7DAA-CA1B-88B5D67ADF0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2969"/>
          <a:stretch/>
        </p:blipFill>
        <p:spPr>
          <a:xfrm>
            <a:off x="1631719" y="1154032"/>
            <a:ext cx="3391570" cy="5322608"/>
          </a:xfrm>
          <a:prstGeom prst="rect">
            <a:avLst/>
          </a:prstGeom>
        </p:spPr>
      </p:pic>
      <p:pic>
        <p:nvPicPr>
          <p:cNvPr id="11" name="Picture 10">
            <a:extLst>
              <a:ext uri="{FF2B5EF4-FFF2-40B4-BE49-F238E27FC236}">
                <a16:creationId xmlns="" xmlns:a16="http://schemas.microsoft.com/office/drawing/2014/main" id="{7321FDC8-07E3-35C6-DCB2-FC122FA33F9B}"/>
              </a:ext>
            </a:extLst>
          </p:cNvPr>
          <p:cNvPicPr>
            <a:picLocks noChangeAspect="1"/>
          </p:cNvPicPr>
          <p:nvPr/>
        </p:nvPicPr>
        <p:blipFill rotWithShape="1">
          <a:blip r:embed="rId4"/>
          <a:srcRect t="9397" r="26315"/>
          <a:stretch/>
        </p:blipFill>
        <p:spPr>
          <a:xfrm>
            <a:off x="3485229" y="1269793"/>
            <a:ext cx="4575381" cy="2288361"/>
          </a:xfrm>
          <a:prstGeom prst="rect">
            <a:avLst/>
          </a:prstGeom>
        </p:spPr>
      </p:pic>
      <p:pic>
        <p:nvPicPr>
          <p:cNvPr id="14" name="Picture 13">
            <a:extLst>
              <a:ext uri="{FF2B5EF4-FFF2-40B4-BE49-F238E27FC236}">
                <a16:creationId xmlns="" xmlns:a16="http://schemas.microsoft.com/office/drawing/2014/main" id="{4EBF82AD-1E99-B897-13FD-4C5CA0A85994}"/>
              </a:ext>
            </a:extLst>
          </p:cNvPr>
          <p:cNvPicPr>
            <a:picLocks noChangeAspect="1"/>
          </p:cNvPicPr>
          <p:nvPr/>
        </p:nvPicPr>
        <p:blipFill rotWithShape="1">
          <a:blip r:embed="rId5"/>
          <a:srcRect t="7901" r="26486" b="-23013"/>
          <a:stretch/>
        </p:blipFill>
        <p:spPr>
          <a:xfrm>
            <a:off x="3485228" y="3510912"/>
            <a:ext cx="4584850" cy="2965728"/>
          </a:xfrm>
          <a:prstGeom prst="rect">
            <a:avLst/>
          </a:prstGeom>
        </p:spPr>
      </p:pic>
      <p:sp>
        <p:nvSpPr>
          <p:cNvPr id="15" name="TextBox 14">
            <a:extLst>
              <a:ext uri="{FF2B5EF4-FFF2-40B4-BE49-F238E27FC236}">
                <a16:creationId xmlns="" xmlns:a16="http://schemas.microsoft.com/office/drawing/2014/main" id="{A57EA3F8-78B4-92CB-43F6-2D09A16D5315}"/>
              </a:ext>
            </a:extLst>
          </p:cNvPr>
          <p:cNvSpPr txBox="1"/>
          <p:nvPr/>
        </p:nvSpPr>
        <p:spPr>
          <a:xfrm>
            <a:off x="4329860" y="3859690"/>
            <a:ext cx="636713"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3A0"/>
                </a:solidFill>
                <a:effectLst/>
                <a:uLnTx/>
                <a:uFillTx/>
                <a:latin typeface="Arial"/>
                <a:ea typeface="+mn-ea"/>
                <a:cs typeface="+mn-cs"/>
              </a:rPr>
              <a:t>-36 dB</a:t>
            </a:r>
          </a:p>
        </p:txBody>
      </p:sp>
      <p:sp>
        <p:nvSpPr>
          <p:cNvPr id="16" name="TextBox 15">
            <a:extLst>
              <a:ext uri="{FF2B5EF4-FFF2-40B4-BE49-F238E27FC236}">
                <a16:creationId xmlns="" xmlns:a16="http://schemas.microsoft.com/office/drawing/2014/main" id="{838937CF-ABA9-B629-579A-A6017F9B6B3C}"/>
              </a:ext>
            </a:extLst>
          </p:cNvPr>
          <p:cNvSpPr txBox="1"/>
          <p:nvPr/>
        </p:nvSpPr>
        <p:spPr>
          <a:xfrm>
            <a:off x="5088664" y="3935458"/>
            <a:ext cx="636713"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3A0"/>
                </a:solidFill>
                <a:effectLst/>
                <a:uLnTx/>
                <a:uFillTx/>
                <a:latin typeface="Arial"/>
                <a:ea typeface="+mn-ea"/>
                <a:cs typeface="+mn-cs"/>
              </a:rPr>
              <a:t>1-8 dB</a:t>
            </a:r>
          </a:p>
        </p:txBody>
      </p:sp>
      <p:sp>
        <p:nvSpPr>
          <p:cNvPr id="17" name="TextBox 16">
            <a:extLst>
              <a:ext uri="{FF2B5EF4-FFF2-40B4-BE49-F238E27FC236}">
                <a16:creationId xmlns="" xmlns:a16="http://schemas.microsoft.com/office/drawing/2014/main" id="{4028FF28-0038-900F-98BA-1F33C4507EAD}"/>
              </a:ext>
            </a:extLst>
          </p:cNvPr>
          <p:cNvSpPr txBox="1"/>
          <p:nvPr/>
        </p:nvSpPr>
        <p:spPr>
          <a:xfrm>
            <a:off x="5874514" y="3998189"/>
            <a:ext cx="551754"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33A0"/>
                </a:solidFill>
                <a:effectLst/>
                <a:uLnTx/>
                <a:uFillTx/>
                <a:latin typeface="Arial"/>
                <a:ea typeface="+mn-ea"/>
                <a:cs typeface="+mn-cs"/>
              </a:rPr>
              <a:t>-5 dB</a:t>
            </a:r>
          </a:p>
        </p:txBody>
      </p:sp>
      <p:sp>
        <p:nvSpPr>
          <p:cNvPr id="22" name="TextBox 21">
            <a:extLst>
              <a:ext uri="{FF2B5EF4-FFF2-40B4-BE49-F238E27FC236}">
                <a16:creationId xmlns="" xmlns:a16="http://schemas.microsoft.com/office/drawing/2014/main" id="{21DA3BBF-ED9C-14E9-8079-7CDC08FF76CE}"/>
              </a:ext>
            </a:extLst>
          </p:cNvPr>
          <p:cNvSpPr txBox="1"/>
          <p:nvPr/>
        </p:nvSpPr>
        <p:spPr>
          <a:xfrm>
            <a:off x="566928" y="673117"/>
            <a:ext cx="917239" cy="369332"/>
          </a:xfrm>
          <a:prstGeom prst="rect">
            <a:avLst/>
          </a:prstGeom>
          <a:noFill/>
        </p:spPr>
        <p:txBody>
          <a:bodyPr wrap="none" rtlCol="0">
            <a:spAutoFit/>
          </a:bodyPr>
          <a:lstStyle/>
          <a:p>
            <a:r>
              <a:rPr lang="en-US" b="1" dirty="0">
                <a:solidFill>
                  <a:srgbClr val="FF0000"/>
                </a:solidFill>
              </a:rPr>
              <a:t>15.3kW</a:t>
            </a:r>
            <a:endParaRPr lang="en-GB" b="1" dirty="0">
              <a:solidFill>
                <a:srgbClr val="FF0000"/>
              </a:solidFill>
            </a:endParaRPr>
          </a:p>
        </p:txBody>
      </p:sp>
      <p:cxnSp>
        <p:nvCxnSpPr>
          <p:cNvPr id="24" name="Straight Arrow Connector 23">
            <a:extLst>
              <a:ext uri="{FF2B5EF4-FFF2-40B4-BE49-F238E27FC236}">
                <a16:creationId xmlns="" xmlns:a16="http://schemas.microsoft.com/office/drawing/2014/main" id="{21ED6356-F8B6-A6AD-CB5E-08ECA87099F1}"/>
              </a:ext>
            </a:extLst>
          </p:cNvPr>
          <p:cNvCxnSpPr/>
          <p:nvPr/>
        </p:nvCxnSpPr>
        <p:spPr>
          <a:xfrm flipV="1">
            <a:off x="923544" y="1436819"/>
            <a:ext cx="0" cy="465133"/>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 xmlns:a16="http://schemas.microsoft.com/office/drawing/2014/main" id="{3BA6F6ED-758E-7FA0-BAD4-188CC9FE03E7}"/>
              </a:ext>
            </a:extLst>
          </p:cNvPr>
          <p:cNvCxnSpPr/>
          <p:nvPr/>
        </p:nvCxnSpPr>
        <p:spPr>
          <a:xfrm flipV="1">
            <a:off x="2557272" y="1365796"/>
            <a:ext cx="0" cy="465133"/>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 xmlns:a16="http://schemas.microsoft.com/office/drawing/2014/main" id="{C5259DF0-401F-3C54-CC07-48304F184059}"/>
              </a:ext>
            </a:extLst>
          </p:cNvPr>
          <p:cNvSpPr txBox="1"/>
          <p:nvPr/>
        </p:nvSpPr>
        <p:spPr>
          <a:xfrm>
            <a:off x="2056048" y="648587"/>
            <a:ext cx="859531" cy="369332"/>
          </a:xfrm>
          <a:prstGeom prst="rect">
            <a:avLst/>
          </a:prstGeom>
          <a:noFill/>
        </p:spPr>
        <p:txBody>
          <a:bodyPr wrap="none" rtlCol="0">
            <a:spAutoFit/>
          </a:bodyPr>
          <a:lstStyle/>
          <a:p>
            <a:r>
              <a:rPr lang="en-US" b="1" dirty="0">
                <a:solidFill>
                  <a:schemeClr val="accent6">
                    <a:lumMod val="75000"/>
                  </a:schemeClr>
                </a:solidFill>
              </a:rPr>
              <a:t>13.5 W</a:t>
            </a:r>
            <a:endParaRPr lang="en-GB" b="1" dirty="0">
              <a:solidFill>
                <a:schemeClr val="accent6">
                  <a:lumMod val="75000"/>
                </a:schemeClr>
              </a:solidFill>
            </a:endParaRPr>
          </a:p>
        </p:txBody>
      </p:sp>
      <p:sp>
        <p:nvSpPr>
          <p:cNvPr id="27" name="TextBox 26">
            <a:extLst>
              <a:ext uri="{FF2B5EF4-FFF2-40B4-BE49-F238E27FC236}">
                <a16:creationId xmlns="" xmlns:a16="http://schemas.microsoft.com/office/drawing/2014/main" id="{0BF1C01C-DD8D-C3A3-6288-1059F8FF9D26}"/>
              </a:ext>
            </a:extLst>
          </p:cNvPr>
          <p:cNvSpPr txBox="1"/>
          <p:nvPr/>
        </p:nvSpPr>
        <p:spPr>
          <a:xfrm>
            <a:off x="6665976" y="1556085"/>
            <a:ext cx="773097" cy="369332"/>
          </a:xfrm>
          <a:prstGeom prst="rect">
            <a:avLst/>
          </a:prstGeom>
          <a:noFill/>
        </p:spPr>
        <p:txBody>
          <a:bodyPr wrap="none" rtlCol="0">
            <a:spAutoFit/>
          </a:bodyPr>
          <a:lstStyle/>
          <a:p>
            <a:r>
              <a:rPr lang="en-US" dirty="0"/>
              <a:t>‘open’</a:t>
            </a:r>
            <a:endParaRPr lang="en-GB" dirty="0"/>
          </a:p>
        </p:txBody>
      </p:sp>
      <p:sp>
        <p:nvSpPr>
          <p:cNvPr id="28" name="TextBox 27">
            <a:extLst>
              <a:ext uri="{FF2B5EF4-FFF2-40B4-BE49-F238E27FC236}">
                <a16:creationId xmlns="" xmlns:a16="http://schemas.microsoft.com/office/drawing/2014/main" id="{74383F2E-4BC8-9B62-86D7-11F2B2E10D3A}"/>
              </a:ext>
            </a:extLst>
          </p:cNvPr>
          <p:cNvSpPr txBox="1"/>
          <p:nvPr/>
        </p:nvSpPr>
        <p:spPr>
          <a:xfrm>
            <a:off x="3884179" y="901310"/>
            <a:ext cx="3444148" cy="369332"/>
          </a:xfrm>
          <a:prstGeom prst="rect">
            <a:avLst/>
          </a:prstGeom>
          <a:solidFill>
            <a:schemeClr val="bg1"/>
          </a:solidFill>
          <a:ln>
            <a:solidFill>
              <a:schemeClr val="bg1"/>
            </a:solidFill>
          </a:ln>
        </p:spPr>
        <p:txBody>
          <a:bodyPr wrap="none" rtlCol="0">
            <a:spAutoFit/>
          </a:bodyPr>
          <a:lstStyle/>
          <a:p>
            <a:r>
              <a:rPr lang="en-US" dirty="0"/>
              <a:t>Spectra of RF radiation into DC gap</a:t>
            </a:r>
            <a:endParaRPr lang="en-GB" dirty="0"/>
          </a:p>
        </p:txBody>
      </p:sp>
      <p:sp>
        <p:nvSpPr>
          <p:cNvPr id="30" name="TextBox 29">
            <a:extLst>
              <a:ext uri="{FF2B5EF4-FFF2-40B4-BE49-F238E27FC236}">
                <a16:creationId xmlns="" xmlns:a16="http://schemas.microsoft.com/office/drawing/2014/main" id="{751E7821-E081-B97D-1534-9492F95741D7}"/>
              </a:ext>
            </a:extLst>
          </p:cNvPr>
          <p:cNvSpPr txBox="1"/>
          <p:nvPr/>
        </p:nvSpPr>
        <p:spPr>
          <a:xfrm>
            <a:off x="0" y="80545"/>
            <a:ext cx="12192000" cy="461665"/>
          </a:xfrm>
          <a:prstGeom prst="rect">
            <a:avLst/>
          </a:prstGeom>
          <a:noFill/>
        </p:spPr>
        <p:txBody>
          <a:bodyPr wrap="square">
            <a:spAutoFit/>
          </a:bodyPr>
          <a:lstStyle/>
          <a:p>
            <a:pPr algn="ctr"/>
            <a:r>
              <a:rPr lang="en-US" sz="2400" b="1" dirty="0">
                <a:solidFill>
                  <a:srgbClr val="0000FF"/>
                </a:solidFill>
                <a:latin typeface="+mj-lt"/>
              </a:rPr>
              <a:t>Suppression of RF radiation into DC gap (concept) </a:t>
            </a:r>
          </a:p>
        </p:txBody>
      </p:sp>
      <p:sp>
        <p:nvSpPr>
          <p:cNvPr id="31" name="TextBox 30">
            <a:extLst>
              <a:ext uri="{FF2B5EF4-FFF2-40B4-BE49-F238E27FC236}">
                <a16:creationId xmlns="" xmlns:a16="http://schemas.microsoft.com/office/drawing/2014/main" id="{0249EA2C-FDAA-9D80-45DB-6239ECAA9487}"/>
              </a:ext>
            </a:extLst>
          </p:cNvPr>
          <p:cNvSpPr txBox="1"/>
          <p:nvPr/>
        </p:nvSpPr>
        <p:spPr>
          <a:xfrm>
            <a:off x="7010649" y="3796355"/>
            <a:ext cx="773097" cy="369332"/>
          </a:xfrm>
          <a:prstGeom prst="rect">
            <a:avLst/>
          </a:prstGeom>
          <a:noFill/>
        </p:spPr>
        <p:txBody>
          <a:bodyPr wrap="none" rtlCol="0">
            <a:spAutoFit/>
          </a:bodyPr>
          <a:lstStyle/>
          <a:p>
            <a:r>
              <a:rPr lang="en-US" dirty="0"/>
              <a:t>‘open’</a:t>
            </a:r>
            <a:endParaRPr lang="en-GB" dirty="0"/>
          </a:p>
        </p:txBody>
      </p:sp>
      <p:pic>
        <p:nvPicPr>
          <p:cNvPr id="32" name="Picture 47">
            <a:extLst>
              <a:ext uri="{FF2B5EF4-FFF2-40B4-BE49-F238E27FC236}">
                <a16:creationId xmlns="" xmlns:a16="http://schemas.microsoft.com/office/drawing/2014/main" id="{D75BF0C0-C817-3176-BAF0-3621BF138854}"/>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718971" y="55452"/>
            <a:ext cx="1264285" cy="73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TextBox 32">
            <a:extLst>
              <a:ext uri="{FF2B5EF4-FFF2-40B4-BE49-F238E27FC236}">
                <a16:creationId xmlns="" xmlns:a16="http://schemas.microsoft.com/office/drawing/2014/main" id="{18CB877E-949F-795F-74CC-EE65368C610B}"/>
              </a:ext>
            </a:extLst>
          </p:cNvPr>
          <p:cNvSpPr txBox="1"/>
          <p:nvPr/>
        </p:nvSpPr>
        <p:spPr>
          <a:xfrm>
            <a:off x="8125984" y="2724406"/>
            <a:ext cx="3781763" cy="1477328"/>
          </a:xfrm>
          <a:prstGeom prst="rect">
            <a:avLst/>
          </a:prstGeom>
          <a:noFill/>
        </p:spPr>
        <p:txBody>
          <a:bodyPr wrap="square" rtlCol="0">
            <a:spAutoFit/>
          </a:bodyPr>
          <a:lstStyle/>
          <a:p>
            <a:pPr marL="285750" indent="-285750">
              <a:buFont typeface="Arial" panose="020B0604020202020204" pitchFamily="34" charset="0"/>
              <a:buChar char="•"/>
            </a:pPr>
            <a:r>
              <a:rPr lang="en-US" dirty="0"/>
              <a:t>By using 3 radial resonant choke rejectors, total radiation into DC gap is suppressed by &gt;30dB</a:t>
            </a:r>
          </a:p>
          <a:p>
            <a:pPr marL="285750" indent="-285750">
              <a:buFont typeface="Arial" panose="020B0604020202020204" pitchFamily="34" charset="0"/>
              <a:buChar char="•"/>
            </a:pPr>
            <a:r>
              <a:rPr lang="en-US" dirty="0"/>
              <a:t>Illustrated case uses bunched beam at 0.96 MW (16Ax60kV)/ H-pole </a:t>
            </a:r>
            <a:endParaRPr lang="en-GB" dirty="0"/>
          </a:p>
        </p:txBody>
      </p:sp>
      <p:sp>
        <p:nvSpPr>
          <p:cNvPr id="5" name="Date Placeholder 1">
            <a:extLst>
              <a:ext uri="{FF2B5EF4-FFF2-40B4-BE49-F238E27FC236}">
                <a16:creationId xmlns="" xmlns:a16="http://schemas.microsoft.com/office/drawing/2014/main" id="{BCD690AC-F07C-F88A-ACAA-DA58E90B0EE4}"/>
              </a:ext>
            </a:extLst>
          </p:cNvPr>
          <p:cNvSpPr txBox="1">
            <a:spLocks/>
          </p:cNvSpPr>
          <p:nvPr/>
        </p:nvSpPr>
        <p:spPr>
          <a:xfrm>
            <a:off x="-1" y="6356350"/>
            <a:ext cx="4726459"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solidFill>
                  <a:schemeClr val="tx1"/>
                </a:solidFill>
              </a:rPr>
              <a:t>2nd Workshop on efficient RF sources, 23-25 Sept. 2024, Toledo, Spain </a:t>
            </a:r>
            <a:endParaRPr lang="en-GB" dirty="0">
              <a:solidFill>
                <a:schemeClr val="tx1"/>
              </a:solidFill>
            </a:endParaRPr>
          </a:p>
        </p:txBody>
      </p:sp>
      <p:sp>
        <p:nvSpPr>
          <p:cNvPr id="7" name="Slide Number Placeholder 6"/>
          <p:cNvSpPr>
            <a:spLocks noGrp="1"/>
          </p:cNvSpPr>
          <p:nvPr>
            <p:ph type="sldNum" sz="quarter" idx="12"/>
          </p:nvPr>
        </p:nvSpPr>
        <p:spPr/>
        <p:txBody>
          <a:bodyPr/>
          <a:lstStyle/>
          <a:p>
            <a:fld id="{91D39CAE-D58C-48F2-9E34-70334F46245B}" type="slidenum">
              <a:rPr lang="en-GB" smtClean="0"/>
              <a:t>13</a:t>
            </a:fld>
            <a:endParaRPr lang="en-GB"/>
          </a:p>
        </p:txBody>
      </p:sp>
    </p:spTree>
    <p:extLst>
      <p:ext uri="{BB962C8B-B14F-4D97-AF65-F5344CB8AC3E}">
        <p14:creationId xmlns:p14="http://schemas.microsoft.com/office/powerpoint/2010/main" val="39259891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 xmlns:a16="http://schemas.microsoft.com/office/drawing/2014/main" id="{69F47B72-E167-AE8A-6014-B6BB6096DB13}"/>
              </a:ext>
            </a:extLst>
          </p:cNvPr>
          <p:cNvSpPr txBox="1">
            <a:spLocks/>
          </p:cNvSpPr>
          <p:nvPr/>
        </p:nvSpPr>
        <p:spPr>
          <a:xfrm>
            <a:off x="11107440" y="6356520"/>
            <a:ext cx="679320" cy="363240"/>
          </a:xfrm>
          <a:prstGeom prst="rect">
            <a:avLst/>
          </a:prstGeom>
          <a:noFill/>
          <a:ln w="0">
            <a:noFill/>
          </a:ln>
        </p:spPr>
        <p:txBody>
          <a:bodyPr lIns="0" tIns="0" rIns="0" bIns="0" anchor="ctr">
            <a:noAutofit/>
          </a:bodyPr>
          <a:lstStyle>
            <a:defPPr>
              <a:defRPr lang="en-US"/>
            </a:defPPr>
            <a:lvl1pPr marL="0" indent="0" algn="r" defTabSz="914400" rtl="0" eaLnBrk="1" latinLnBrk="0" hangingPunct="1">
              <a:lnSpc>
                <a:spcPct val="100000"/>
              </a:lnSpc>
              <a:buNone/>
              <a:tabLst>
                <a:tab pos="0" algn="l"/>
              </a:tabLst>
              <a:defRPr lang="en-US" sz="1000" b="0" strike="noStrike" kern="1200" spc="-1">
                <a:solidFill>
                  <a:srgbClr val="FFFFFF"/>
                </a:solidFill>
                <a:latin typeface="Arial"/>
                <a:ea typeface="DejaVu Sans"/>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54F7211A-C9FE-4AD1-AC5E-C7D05A6BDDE9}" type="slidenum">
              <a:rPr lang="en-GB" smtClean="0"/>
              <a:pPr>
                <a:defRPr/>
              </a:pPr>
              <a:t>14</a:t>
            </a:fld>
            <a:endParaRPr lang="en-GB"/>
          </a:p>
        </p:txBody>
      </p:sp>
      <p:graphicFrame>
        <p:nvGraphicFramePr>
          <p:cNvPr id="5" name="Object 4">
            <a:extLst>
              <a:ext uri="{FF2B5EF4-FFF2-40B4-BE49-F238E27FC236}">
                <a16:creationId xmlns="" xmlns:a16="http://schemas.microsoft.com/office/drawing/2014/main" id="{914BDB10-C470-A739-DAF4-A349C480E7F3}"/>
              </a:ext>
            </a:extLst>
          </p:cNvPr>
          <p:cNvGraphicFramePr>
            <a:graphicFrameLocks noChangeAspect="1"/>
          </p:cNvGraphicFramePr>
          <p:nvPr>
            <p:extLst>
              <p:ext uri="{D42A27DB-BD31-4B8C-83A1-F6EECF244321}">
                <p14:modId xmlns:p14="http://schemas.microsoft.com/office/powerpoint/2010/main" val="2854760376"/>
              </p:ext>
            </p:extLst>
          </p:nvPr>
        </p:nvGraphicFramePr>
        <p:xfrm>
          <a:off x="-484954" y="234042"/>
          <a:ext cx="7847013" cy="6005512"/>
        </p:xfrm>
        <a:graphic>
          <a:graphicData uri="http://schemas.openxmlformats.org/presentationml/2006/ole">
            <mc:AlternateContent xmlns:mc="http://schemas.openxmlformats.org/markup-compatibility/2006">
              <mc:Choice xmlns:v="urn:schemas-microsoft-com:vml" Requires="v">
                <p:oleObj spid="_x0000_s1058" name="Graph" r:id="rId3" imgW="3920760" imgH="3000960" progId="Origin95.Graph">
                  <p:embed/>
                </p:oleObj>
              </mc:Choice>
              <mc:Fallback>
                <p:oleObj name="Graph" r:id="rId3" imgW="3920760" imgH="3000960" progId="Origin95.Graph">
                  <p:embed/>
                  <p:pic>
                    <p:nvPicPr>
                      <p:cNvPr id="5" name="Object 4">
                        <a:extLst>
                          <a:ext uri="{FF2B5EF4-FFF2-40B4-BE49-F238E27FC236}">
                            <a16:creationId xmlns="" xmlns:a16="http://schemas.microsoft.com/office/drawing/2014/main" id="{914BDB10-C470-A739-DAF4-A349C480E7F3}"/>
                          </a:ext>
                        </a:extLst>
                      </p:cNvPr>
                      <p:cNvPicPr/>
                      <p:nvPr/>
                    </p:nvPicPr>
                    <p:blipFill>
                      <a:blip r:embed="rId4"/>
                      <a:stretch>
                        <a:fillRect/>
                      </a:stretch>
                    </p:blipFill>
                    <p:spPr>
                      <a:xfrm>
                        <a:off x="-484954" y="234042"/>
                        <a:ext cx="7847013" cy="6005512"/>
                      </a:xfrm>
                      <a:prstGeom prst="rect">
                        <a:avLst/>
                      </a:prstGeom>
                    </p:spPr>
                  </p:pic>
                </p:oleObj>
              </mc:Fallback>
            </mc:AlternateContent>
          </a:graphicData>
        </a:graphic>
      </p:graphicFrame>
      <p:grpSp>
        <p:nvGrpSpPr>
          <p:cNvPr id="6" name="Group 5">
            <a:extLst>
              <a:ext uri="{FF2B5EF4-FFF2-40B4-BE49-F238E27FC236}">
                <a16:creationId xmlns="" xmlns:a16="http://schemas.microsoft.com/office/drawing/2014/main" id="{55345C65-5BEB-DADF-A30E-1947B3C180C3}"/>
              </a:ext>
            </a:extLst>
          </p:cNvPr>
          <p:cNvGrpSpPr/>
          <p:nvPr/>
        </p:nvGrpSpPr>
        <p:grpSpPr>
          <a:xfrm>
            <a:off x="6413362" y="1085850"/>
            <a:ext cx="5373398" cy="1730651"/>
            <a:chOff x="110231" y="1108658"/>
            <a:chExt cx="4385570" cy="1446005"/>
          </a:xfrm>
        </p:grpSpPr>
        <p:pic>
          <p:nvPicPr>
            <p:cNvPr id="7" name="Picture 6">
              <a:extLst>
                <a:ext uri="{FF2B5EF4-FFF2-40B4-BE49-F238E27FC236}">
                  <a16:creationId xmlns="" xmlns:a16="http://schemas.microsoft.com/office/drawing/2014/main" id="{A9BE4E71-80F0-7D11-1816-8CF27D8CB1F6}"/>
                </a:ext>
              </a:extLst>
            </p:cNvPr>
            <p:cNvPicPr>
              <a:picLocks noChangeAspect="1"/>
            </p:cNvPicPr>
            <p:nvPr/>
          </p:nvPicPr>
          <p:blipFill rotWithShape="1">
            <a:blip r:embed="rId5"/>
            <a:srcRect l="18716" r="11954" b="18770"/>
            <a:stretch/>
          </p:blipFill>
          <p:spPr>
            <a:xfrm flipV="1">
              <a:off x="899611" y="1108658"/>
              <a:ext cx="3596190" cy="1343027"/>
            </a:xfrm>
            <a:prstGeom prst="rect">
              <a:avLst/>
            </a:prstGeom>
          </p:spPr>
        </p:pic>
        <p:cxnSp>
          <p:nvCxnSpPr>
            <p:cNvPr id="8" name="Straight Arrow Connector 7">
              <a:extLst>
                <a:ext uri="{FF2B5EF4-FFF2-40B4-BE49-F238E27FC236}">
                  <a16:creationId xmlns="" xmlns:a16="http://schemas.microsoft.com/office/drawing/2014/main" id="{4E04A15E-CC88-A4C0-793B-23333E71E6B3}"/>
                </a:ext>
              </a:extLst>
            </p:cNvPr>
            <p:cNvCxnSpPr>
              <a:cxnSpLocks/>
            </p:cNvCxnSpPr>
            <p:nvPr/>
          </p:nvCxnSpPr>
          <p:spPr>
            <a:xfrm>
              <a:off x="819150" y="1266825"/>
              <a:ext cx="0" cy="19050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 xmlns:a16="http://schemas.microsoft.com/office/drawing/2014/main" id="{DCC59A23-CB73-EA46-38BA-44EF08106947}"/>
                </a:ext>
              </a:extLst>
            </p:cNvPr>
            <p:cNvCxnSpPr>
              <a:cxnSpLocks/>
            </p:cNvCxnSpPr>
            <p:nvPr/>
          </p:nvCxnSpPr>
          <p:spPr>
            <a:xfrm>
              <a:off x="2105025" y="1190625"/>
              <a:ext cx="0" cy="1152000"/>
            </a:xfrm>
            <a:prstGeom prst="straightConnector1">
              <a:avLst/>
            </a:prstGeom>
            <a:ln w="254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 xmlns:a16="http://schemas.microsoft.com/office/drawing/2014/main" id="{FE323468-63B4-411A-D05D-E3C09C1D0C91}"/>
                </a:ext>
              </a:extLst>
            </p:cNvPr>
            <p:cNvSpPr txBox="1"/>
            <p:nvPr/>
          </p:nvSpPr>
          <p:spPr>
            <a:xfrm>
              <a:off x="2043860" y="1977896"/>
              <a:ext cx="979755"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33A0"/>
                  </a:solidFill>
                  <a:effectLst/>
                  <a:uLnTx/>
                  <a:uFillTx/>
                  <a:latin typeface="Arial"/>
                  <a:ea typeface="+mn-ea"/>
                  <a:cs typeface="+mn-cs"/>
                </a:rPr>
                <a:t>307.3 mm</a:t>
              </a:r>
            </a:p>
          </p:txBody>
        </p:sp>
        <p:cxnSp>
          <p:nvCxnSpPr>
            <p:cNvPr id="16" name="Straight Arrow Connector 15">
              <a:extLst>
                <a:ext uri="{FF2B5EF4-FFF2-40B4-BE49-F238E27FC236}">
                  <a16:creationId xmlns="" xmlns:a16="http://schemas.microsoft.com/office/drawing/2014/main" id="{B3E0B668-7322-38DE-212A-FEE6F5829122}"/>
                </a:ext>
              </a:extLst>
            </p:cNvPr>
            <p:cNvCxnSpPr>
              <a:cxnSpLocks/>
            </p:cNvCxnSpPr>
            <p:nvPr/>
          </p:nvCxnSpPr>
          <p:spPr>
            <a:xfrm>
              <a:off x="895350" y="2495025"/>
              <a:ext cx="3600451" cy="0"/>
            </a:xfrm>
            <a:prstGeom prst="straightConnector1">
              <a:avLst/>
            </a:prstGeom>
            <a:ln w="254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 xmlns:a16="http://schemas.microsoft.com/office/drawing/2014/main" id="{7301B1AB-4B1B-2569-AF52-1F3395F7247E}"/>
                </a:ext>
              </a:extLst>
            </p:cNvPr>
            <p:cNvSpPr txBox="1"/>
            <p:nvPr/>
          </p:nvSpPr>
          <p:spPr>
            <a:xfrm>
              <a:off x="110231" y="2246886"/>
              <a:ext cx="830677"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33A0"/>
                  </a:solidFill>
                  <a:effectLst/>
                  <a:uLnTx/>
                  <a:uFillTx/>
                  <a:latin typeface="Arial"/>
                  <a:ea typeface="+mn-ea"/>
                  <a:cs typeface="+mn-cs"/>
                </a:rPr>
                <a:t>932 mm</a:t>
              </a:r>
            </a:p>
          </p:txBody>
        </p:sp>
      </p:grpSp>
      <p:graphicFrame>
        <p:nvGraphicFramePr>
          <p:cNvPr id="18" name="Table 7">
            <a:extLst>
              <a:ext uri="{FF2B5EF4-FFF2-40B4-BE49-F238E27FC236}">
                <a16:creationId xmlns="" xmlns:a16="http://schemas.microsoft.com/office/drawing/2014/main" id="{9B55E953-28ED-15B5-3037-B12CC3C27763}"/>
              </a:ext>
            </a:extLst>
          </p:cNvPr>
          <p:cNvGraphicFramePr>
            <a:graphicFrameLocks noGrp="1"/>
          </p:cNvGraphicFramePr>
          <p:nvPr/>
        </p:nvGraphicFramePr>
        <p:xfrm>
          <a:off x="6636948" y="2981195"/>
          <a:ext cx="5093480" cy="1622660"/>
        </p:xfrm>
        <a:graphic>
          <a:graphicData uri="http://schemas.openxmlformats.org/drawingml/2006/table">
            <a:tbl>
              <a:tblPr firstRow="1" bandRow="1">
                <a:tableStyleId>{5940675A-B579-460E-94D1-54222C63F5DA}</a:tableStyleId>
              </a:tblPr>
              <a:tblGrid>
                <a:gridCol w="969712">
                  <a:extLst>
                    <a:ext uri="{9D8B030D-6E8A-4147-A177-3AD203B41FA5}">
                      <a16:colId xmlns="" xmlns:a16="http://schemas.microsoft.com/office/drawing/2014/main" val="1441504746"/>
                    </a:ext>
                  </a:extLst>
                </a:gridCol>
                <a:gridCol w="1145084">
                  <a:extLst>
                    <a:ext uri="{9D8B030D-6E8A-4147-A177-3AD203B41FA5}">
                      <a16:colId xmlns="" xmlns:a16="http://schemas.microsoft.com/office/drawing/2014/main" val="112443572"/>
                    </a:ext>
                  </a:extLst>
                </a:gridCol>
                <a:gridCol w="1103819">
                  <a:extLst>
                    <a:ext uri="{9D8B030D-6E8A-4147-A177-3AD203B41FA5}">
                      <a16:colId xmlns="" xmlns:a16="http://schemas.microsoft.com/office/drawing/2014/main" val="2707598714"/>
                    </a:ext>
                  </a:extLst>
                </a:gridCol>
                <a:gridCol w="1874865">
                  <a:extLst>
                    <a:ext uri="{9D8B030D-6E8A-4147-A177-3AD203B41FA5}">
                      <a16:colId xmlns="" xmlns:a16="http://schemas.microsoft.com/office/drawing/2014/main" val="3905770078"/>
                    </a:ext>
                  </a:extLst>
                </a:gridCol>
              </a:tblGrid>
              <a:tr h="405665">
                <a:tc>
                  <a:txBody>
                    <a:bodyPr/>
                    <a:lstStyle/>
                    <a:p>
                      <a:endParaRPr lang="en-GB"/>
                    </a:p>
                  </a:txBody>
                  <a:tcPr/>
                </a:tc>
                <a:tc>
                  <a:txBody>
                    <a:bodyPr/>
                    <a:lstStyle/>
                    <a:p>
                      <a:r>
                        <a:rPr lang="en-GB" dirty="0"/>
                        <a:t>Voltage</a:t>
                      </a:r>
                    </a:p>
                  </a:txBody>
                  <a:tcPr/>
                </a:tc>
                <a:tc>
                  <a:txBody>
                    <a:bodyPr/>
                    <a:lstStyle/>
                    <a:p>
                      <a:r>
                        <a:rPr lang="en-GB" dirty="0"/>
                        <a:t>Current</a:t>
                      </a:r>
                    </a:p>
                  </a:txBody>
                  <a:tcPr/>
                </a:tc>
                <a:tc>
                  <a:txBody>
                    <a:bodyPr/>
                    <a:lstStyle/>
                    <a:p>
                      <a:r>
                        <a:rPr lang="en-GB" b="1" dirty="0">
                          <a:solidFill>
                            <a:srgbClr val="00B050"/>
                          </a:solidFill>
                        </a:rPr>
                        <a:t>dP/dS (max)</a:t>
                      </a:r>
                    </a:p>
                  </a:txBody>
                  <a:tcPr/>
                </a:tc>
                <a:extLst>
                  <a:ext uri="{0D108BD9-81ED-4DB2-BD59-A6C34878D82A}">
                    <a16:rowId xmlns="" xmlns:a16="http://schemas.microsoft.com/office/drawing/2014/main" val="332363689"/>
                  </a:ext>
                </a:extLst>
              </a:tr>
              <a:tr h="405665">
                <a:tc>
                  <a:txBody>
                    <a:bodyPr/>
                    <a:lstStyle/>
                    <a:p>
                      <a:r>
                        <a:rPr lang="en-GB" dirty="0"/>
                        <a:t>ttbar</a:t>
                      </a:r>
                    </a:p>
                  </a:txBody>
                  <a:tcPr/>
                </a:tc>
                <a:tc>
                  <a:txBody>
                    <a:bodyPr/>
                    <a:lstStyle/>
                    <a:p>
                      <a:r>
                        <a:rPr lang="en-GB" dirty="0"/>
                        <a:t>56.4 kV</a:t>
                      </a:r>
                    </a:p>
                  </a:txBody>
                  <a:tcPr/>
                </a:tc>
                <a:tc>
                  <a:txBody>
                    <a:bodyPr/>
                    <a:lstStyle/>
                    <a:p>
                      <a:r>
                        <a:rPr lang="en-GB" dirty="0"/>
                        <a:t>14.56 A</a:t>
                      </a:r>
                    </a:p>
                  </a:txBody>
                  <a:tcPr/>
                </a:tc>
                <a:tc>
                  <a:txBody>
                    <a:bodyPr/>
                    <a:lstStyle/>
                    <a:p>
                      <a:r>
                        <a:rPr lang="en-GB" b="1" dirty="0">
                          <a:solidFill>
                            <a:srgbClr val="00B050"/>
                          </a:solidFill>
                        </a:rPr>
                        <a:t>211 W/cm</a:t>
                      </a:r>
                      <a:r>
                        <a:rPr lang="en-GB" b="1" baseline="30000" dirty="0">
                          <a:solidFill>
                            <a:srgbClr val="00B050"/>
                          </a:solidFill>
                        </a:rPr>
                        <a:t>2</a:t>
                      </a:r>
                    </a:p>
                  </a:txBody>
                  <a:tcPr/>
                </a:tc>
                <a:extLst>
                  <a:ext uri="{0D108BD9-81ED-4DB2-BD59-A6C34878D82A}">
                    <a16:rowId xmlns="" xmlns:a16="http://schemas.microsoft.com/office/drawing/2014/main" val="1932882009"/>
                  </a:ext>
                </a:extLst>
              </a:tr>
              <a:tr h="405665">
                <a:tc>
                  <a:txBody>
                    <a:bodyPr/>
                    <a:lstStyle/>
                    <a:p>
                      <a:r>
                        <a:rPr lang="en-GB" dirty="0"/>
                        <a:t>WH</a:t>
                      </a:r>
                    </a:p>
                  </a:txBody>
                  <a:tcPr/>
                </a:tc>
                <a:tc>
                  <a:txBody>
                    <a:bodyPr/>
                    <a:lstStyle/>
                    <a:p>
                      <a:r>
                        <a:rPr lang="en-GB" dirty="0"/>
                        <a:t>60 kV</a:t>
                      </a:r>
                    </a:p>
                  </a:txBody>
                  <a:tcPr/>
                </a:tc>
                <a:tc>
                  <a:txBody>
                    <a:bodyPr/>
                    <a:lstStyle/>
                    <a:p>
                      <a:r>
                        <a:rPr lang="en-GB" dirty="0"/>
                        <a:t>16 A</a:t>
                      </a:r>
                    </a:p>
                  </a:txBody>
                  <a:tcPr/>
                </a:tc>
                <a:tc>
                  <a:txBody>
                    <a:bodyPr/>
                    <a:lstStyle/>
                    <a:p>
                      <a:r>
                        <a:rPr lang="en-GB" b="1" dirty="0">
                          <a:solidFill>
                            <a:srgbClr val="00B050"/>
                          </a:solidFill>
                        </a:rPr>
                        <a:t>258 W/cm</a:t>
                      </a:r>
                      <a:r>
                        <a:rPr lang="en-GB" b="1" baseline="30000" dirty="0">
                          <a:solidFill>
                            <a:srgbClr val="00B050"/>
                          </a:solidFill>
                        </a:rPr>
                        <a:t>2</a:t>
                      </a:r>
                    </a:p>
                  </a:txBody>
                  <a:tcPr/>
                </a:tc>
                <a:extLst>
                  <a:ext uri="{0D108BD9-81ED-4DB2-BD59-A6C34878D82A}">
                    <a16:rowId xmlns="" xmlns:a16="http://schemas.microsoft.com/office/drawing/2014/main" val="2126616088"/>
                  </a:ext>
                </a:extLst>
              </a:tr>
              <a:tr h="405665">
                <a:tc>
                  <a:txBody>
                    <a:bodyPr/>
                    <a:lstStyle/>
                    <a:p>
                      <a:r>
                        <a:rPr lang="en-GB" dirty="0"/>
                        <a:t>Z</a:t>
                      </a:r>
                    </a:p>
                  </a:txBody>
                  <a:tcPr/>
                </a:tc>
                <a:tc>
                  <a:txBody>
                    <a:bodyPr/>
                    <a:lstStyle/>
                    <a:p>
                      <a:r>
                        <a:rPr lang="en-GB" dirty="0"/>
                        <a:t>64.5 kV</a:t>
                      </a:r>
                    </a:p>
                  </a:txBody>
                  <a:tcPr/>
                </a:tc>
                <a:tc>
                  <a:txBody>
                    <a:bodyPr/>
                    <a:lstStyle/>
                    <a:p>
                      <a:r>
                        <a:rPr lang="en-GB" dirty="0"/>
                        <a:t>17.8 A</a:t>
                      </a:r>
                    </a:p>
                  </a:txBody>
                  <a:tcPr/>
                </a:tc>
                <a:tc>
                  <a:txBody>
                    <a:bodyPr/>
                    <a:lstStyle/>
                    <a:p>
                      <a:r>
                        <a:rPr lang="en-GB" b="1" dirty="0">
                          <a:solidFill>
                            <a:srgbClr val="00B050"/>
                          </a:solidFill>
                        </a:rPr>
                        <a:t>285 W/cm</a:t>
                      </a:r>
                      <a:r>
                        <a:rPr lang="en-GB" b="1" baseline="30000" dirty="0">
                          <a:solidFill>
                            <a:srgbClr val="00B050"/>
                          </a:solidFill>
                        </a:rPr>
                        <a:t>2</a:t>
                      </a:r>
                    </a:p>
                  </a:txBody>
                  <a:tcPr/>
                </a:tc>
                <a:extLst>
                  <a:ext uri="{0D108BD9-81ED-4DB2-BD59-A6C34878D82A}">
                    <a16:rowId xmlns="" xmlns:a16="http://schemas.microsoft.com/office/drawing/2014/main" val="1836830220"/>
                  </a:ext>
                </a:extLst>
              </a:tr>
            </a:tbl>
          </a:graphicData>
        </a:graphic>
      </p:graphicFrame>
      <p:sp>
        <p:nvSpPr>
          <p:cNvPr id="20" name="TextBox 19">
            <a:extLst>
              <a:ext uri="{FF2B5EF4-FFF2-40B4-BE49-F238E27FC236}">
                <a16:creationId xmlns="" xmlns:a16="http://schemas.microsoft.com/office/drawing/2014/main" id="{B628B3C6-6796-51B8-E3AD-50BA4461F6B0}"/>
              </a:ext>
            </a:extLst>
          </p:cNvPr>
          <p:cNvSpPr txBox="1"/>
          <p:nvPr/>
        </p:nvSpPr>
        <p:spPr>
          <a:xfrm>
            <a:off x="6691723" y="4926189"/>
            <a:ext cx="5038705" cy="553998"/>
          </a:xfrm>
          <a:prstGeom prst="rect">
            <a:avLst/>
          </a:prstGeom>
          <a:noFill/>
        </p:spPr>
        <p:txBody>
          <a:bodyPr wrap="square" lIns="0" tIns="0" rIns="0" bIns="0" rtlCol="0">
            <a:spAutoFit/>
          </a:bodyPr>
          <a:lstStyle/>
          <a:p>
            <a:pPr marR="0" lvl="0" algn="l" defTabSz="914400" rtl="0" eaLnBrk="1" fontAlgn="auto" latinLnBrk="0" hangingPunct="1">
              <a:lnSpc>
                <a:spcPct val="100000"/>
              </a:lnSpc>
              <a:spcBef>
                <a:spcPts val="0"/>
              </a:spcBef>
              <a:spcAft>
                <a:spcPts val="0"/>
              </a:spcAft>
              <a:buClrTx/>
              <a:buSzTx/>
              <a:tabLst/>
              <a:defRPr/>
            </a:pPr>
            <a:r>
              <a:rPr lang="en-GB" dirty="0">
                <a:solidFill>
                  <a:srgbClr val="000000"/>
                </a:solidFill>
              </a:rPr>
              <a:t>Collector</a:t>
            </a:r>
            <a:r>
              <a:rPr kumimoji="0" lang="en-GB" sz="1800" i="0" u="none" strike="noStrike" kern="1200" cap="none" spc="0" normalizeH="0" baseline="0" noProof="0" dirty="0">
                <a:ln>
                  <a:noFill/>
                </a:ln>
                <a:solidFill>
                  <a:srgbClr val="000000"/>
                </a:solidFill>
                <a:effectLst/>
                <a:uLnTx/>
                <a:uFillTx/>
                <a:ea typeface="+mn-ea"/>
                <a:cs typeface="+mn-cs"/>
              </a:rPr>
              <a:t> was optimised to </a:t>
            </a:r>
            <a:r>
              <a:rPr lang="en-GB" dirty="0">
                <a:solidFill>
                  <a:srgbClr val="000000"/>
                </a:solidFill>
              </a:rPr>
              <a:t>maintain</a:t>
            </a:r>
            <a:r>
              <a:rPr kumimoji="0" lang="en-GB" sz="1800" i="0" u="none" strike="noStrike" kern="1200" cap="none" spc="0" normalizeH="0" baseline="0" noProof="0" dirty="0">
                <a:ln>
                  <a:noFill/>
                </a:ln>
                <a:solidFill>
                  <a:srgbClr val="000000"/>
                </a:solidFill>
                <a:effectLst/>
                <a:uLnTx/>
                <a:uFillTx/>
                <a:ea typeface="+mn-ea"/>
                <a:cs typeface="+mn-cs"/>
              </a:rPr>
              <a:t> power loss density on the surface &lt; 300 W/cm</a:t>
            </a:r>
            <a:r>
              <a:rPr kumimoji="0" lang="en-GB" sz="1800" i="0" u="none" strike="noStrike" kern="1200" cap="none" spc="0" normalizeH="0" baseline="30000" noProof="0" dirty="0">
                <a:ln>
                  <a:noFill/>
                </a:ln>
                <a:solidFill>
                  <a:srgbClr val="000000"/>
                </a:solidFill>
                <a:effectLst/>
                <a:uLnTx/>
                <a:uFillTx/>
                <a:ea typeface="+mn-ea"/>
                <a:cs typeface="+mn-cs"/>
              </a:rPr>
              <a:t>2</a:t>
            </a:r>
            <a:r>
              <a:rPr kumimoji="0" lang="en-GB" sz="1800" i="0" u="none" strike="noStrike" kern="1200" cap="none" spc="0" normalizeH="0" baseline="0" noProof="0" dirty="0">
                <a:ln>
                  <a:noFill/>
                </a:ln>
                <a:solidFill>
                  <a:srgbClr val="000000"/>
                </a:solidFill>
                <a:effectLst/>
                <a:uLnTx/>
                <a:uFillTx/>
                <a:ea typeface="+mn-ea"/>
                <a:cs typeface="+mn-cs"/>
              </a:rPr>
              <a:t> for DC operation</a:t>
            </a:r>
          </a:p>
        </p:txBody>
      </p:sp>
      <p:sp>
        <p:nvSpPr>
          <p:cNvPr id="21" name="TextBox 20">
            <a:extLst>
              <a:ext uri="{FF2B5EF4-FFF2-40B4-BE49-F238E27FC236}">
                <a16:creationId xmlns="" xmlns:a16="http://schemas.microsoft.com/office/drawing/2014/main" id="{42ABEC1E-F3A9-8215-0B3D-665639DA63E6}"/>
              </a:ext>
            </a:extLst>
          </p:cNvPr>
          <p:cNvSpPr txBox="1"/>
          <p:nvPr/>
        </p:nvSpPr>
        <p:spPr>
          <a:xfrm>
            <a:off x="9465804" y="742507"/>
            <a:ext cx="2320956" cy="369332"/>
          </a:xfrm>
          <a:prstGeom prst="rect">
            <a:avLst/>
          </a:prstGeom>
          <a:noFill/>
        </p:spPr>
        <p:txBody>
          <a:bodyPr wrap="none" rtlCol="0">
            <a:spAutoFit/>
          </a:bodyPr>
          <a:lstStyle/>
          <a:p>
            <a:r>
              <a:rPr lang="en-US" dirty="0"/>
              <a:t>CST3D TRK simulations</a:t>
            </a:r>
            <a:endParaRPr lang="en-GB" dirty="0"/>
          </a:p>
        </p:txBody>
      </p:sp>
      <p:pic>
        <p:nvPicPr>
          <p:cNvPr id="22" name="Picture 47">
            <a:extLst>
              <a:ext uri="{FF2B5EF4-FFF2-40B4-BE49-F238E27FC236}">
                <a16:creationId xmlns="" xmlns:a16="http://schemas.microsoft.com/office/drawing/2014/main" id="{4F5CAA9C-0F13-121B-C59C-8B6CCDDB6F16}"/>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37843" y="64117"/>
            <a:ext cx="1264285" cy="73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Box 22">
            <a:extLst>
              <a:ext uri="{FF2B5EF4-FFF2-40B4-BE49-F238E27FC236}">
                <a16:creationId xmlns="" xmlns:a16="http://schemas.microsoft.com/office/drawing/2014/main" id="{29D5C331-96B0-E222-D64D-F53649E0BE5D}"/>
              </a:ext>
            </a:extLst>
          </p:cNvPr>
          <p:cNvSpPr txBox="1"/>
          <p:nvPr/>
        </p:nvSpPr>
        <p:spPr>
          <a:xfrm>
            <a:off x="0" y="64117"/>
            <a:ext cx="12191999" cy="461665"/>
          </a:xfrm>
          <a:prstGeom prst="rect">
            <a:avLst/>
          </a:prstGeom>
          <a:noFill/>
        </p:spPr>
        <p:txBody>
          <a:bodyPr wrap="square" rtlCol="0">
            <a:spAutoFit/>
          </a:bodyPr>
          <a:lstStyle/>
          <a:p>
            <a:pPr algn="ctr"/>
            <a:r>
              <a:rPr lang="en-US" sz="2400" b="1" dirty="0">
                <a:solidFill>
                  <a:srgbClr val="0000FF"/>
                </a:solidFill>
                <a:latin typeface="+mj-lt"/>
              </a:rPr>
              <a:t>TS MBK collector baseline design </a:t>
            </a:r>
            <a:endParaRPr lang="en-GB" sz="2400" b="1" dirty="0">
              <a:solidFill>
                <a:srgbClr val="0000FF"/>
              </a:solidFill>
              <a:latin typeface="+mj-lt"/>
            </a:endParaRPr>
          </a:p>
        </p:txBody>
      </p:sp>
      <p:sp>
        <p:nvSpPr>
          <p:cNvPr id="2" name="Date Placeholder 1">
            <a:extLst>
              <a:ext uri="{FF2B5EF4-FFF2-40B4-BE49-F238E27FC236}">
                <a16:creationId xmlns="" xmlns:a16="http://schemas.microsoft.com/office/drawing/2014/main" id="{4C653D8C-614D-AFC1-0040-1D2B3769D7CF}"/>
              </a:ext>
            </a:extLst>
          </p:cNvPr>
          <p:cNvSpPr>
            <a:spLocks noGrp="1"/>
          </p:cNvSpPr>
          <p:nvPr>
            <p:ph type="dt" sz="half" idx="10"/>
          </p:nvPr>
        </p:nvSpPr>
        <p:spPr>
          <a:xfrm>
            <a:off x="0" y="6356350"/>
            <a:ext cx="4602892" cy="365125"/>
          </a:xfrm>
        </p:spPr>
        <p:txBody>
          <a:bodyPr/>
          <a:lstStyle/>
          <a:p>
            <a:r>
              <a:rPr lang="en-US" dirty="0" smtClean="0">
                <a:solidFill>
                  <a:schemeClr val="tx1"/>
                </a:solidFill>
              </a:rPr>
              <a:t>2nd Workshop on efficient RF sources, 23-25 Sept. 2024, Toledo, Spain </a:t>
            </a:r>
            <a:endParaRPr lang="en-GB" dirty="0">
              <a:solidFill>
                <a:schemeClr val="tx1"/>
              </a:solidFill>
            </a:endParaRPr>
          </a:p>
        </p:txBody>
      </p:sp>
      <p:sp>
        <p:nvSpPr>
          <p:cNvPr id="9" name="Slide Number Placeholder 8"/>
          <p:cNvSpPr>
            <a:spLocks noGrp="1"/>
          </p:cNvSpPr>
          <p:nvPr>
            <p:ph type="sldNum" sz="quarter" idx="12"/>
          </p:nvPr>
        </p:nvSpPr>
        <p:spPr/>
        <p:txBody>
          <a:bodyPr/>
          <a:lstStyle/>
          <a:p>
            <a:fld id="{91D39CAE-D58C-48F2-9E34-70334F46245B}" type="slidenum">
              <a:rPr lang="en-GB" smtClean="0"/>
              <a:t>14</a:t>
            </a:fld>
            <a:endParaRPr lang="en-GB"/>
          </a:p>
        </p:txBody>
      </p:sp>
    </p:spTree>
    <p:extLst>
      <p:ext uri="{BB962C8B-B14F-4D97-AF65-F5344CB8AC3E}">
        <p14:creationId xmlns:p14="http://schemas.microsoft.com/office/powerpoint/2010/main" val="8946355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57257046-3842-BE91-5F1C-5E873418ACE3}"/>
              </a:ext>
            </a:extLst>
          </p:cNvPr>
          <p:cNvSpPr txBox="1"/>
          <p:nvPr/>
        </p:nvSpPr>
        <p:spPr>
          <a:xfrm>
            <a:off x="0" y="64117"/>
            <a:ext cx="12192000" cy="461665"/>
          </a:xfrm>
          <a:prstGeom prst="rect">
            <a:avLst/>
          </a:prstGeom>
          <a:noFill/>
        </p:spPr>
        <p:txBody>
          <a:bodyPr wrap="square" rtlCol="0">
            <a:spAutoFit/>
          </a:bodyPr>
          <a:lstStyle/>
          <a:p>
            <a:pPr algn="ctr"/>
            <a:r>
              <a:rPr lang="en-US" sz="2400" b="1" dirty="0">
                <a:solidFill>
                  <a:srgbClr val="0000FF"/>
                </a:solidFill>
                <a:latin typeface="+mj-lt"/>
              </a:rPr>
              <a:t>Specifics of MBK collector.  </a:t>
            </a:r>
            <a:endParaRPr lang="en-GB" sz="2400" b="1" dirty="0">
              <a:solidFill>
                <a:srgbClr val="0000FF"/>
              </a:solidFill>
              <a:latin typeface="+mj-lt"/>
            </a:endParaRPr>
          </a:p>
        </p:txBody>
      </p:sp>
      <p:pic>
        <p:nvPicPr>
          <p:cNvPr id="5" name="Picture 4">
            <a:extLst>
              <a:ext uri="{FF2B5EF4-FFF2-40B4-BE49-F238E27FC236}">
                <a16:creationId xmlns="" xmlns:a16="http://schemas.microsoft.com/office/drawing/2014/main" id="{37A6F8F9-B053-B274-02D4-BECF206CEFBD}"/>
              </a:ext>
            </a:extLst>
          </p:cNvPr>
          <p:cNvPicPr>
            <a:picLocks noChangeAspect="1"/>
          </p:cNvPicPr>
          <p:nvPr/>
        </p:nvPicPr>
        <p:blipFill rotWithShape="1">
          <a:blip r:embed="rId2"/>
          <a:srcRect l="21580" t="18168" r="18833" b="13152"/>
          <a:stretch/>
        </p:blipFill>
        <p:spPr>
          <a:xfrm>
            <a:off x="1073687" y="637151"/>
            <a:ext cx="3677480" cy="1530626"/>
          </a:xfrm>
          <a:prstGeom prst="rect">
            <a:avLst/>
          </a:prstGeom>
        </p:spPr>
      </p:pic>
      <p:sp>
        <p:nvSpPr>
          <p:cNvPr id="6" name="TextBox 5">
            <a:extLst>
              <a:ext uri="{FF2B5EF4-FFF2-40B4-BE49-F238E27FC236}">
                <a16:creationId xmlns="" xmlns:a16="http://schemas.microsoft.com/office/drawing/2014/main" id="{9500ABB2-AC7B-4C1E-122D-B7F5AFC0D641}"/>
              </a:ext>
            </a:extLst>
          </p:cNvPr>
          <p:cNvSpPr txBox="1"/>
          <p:nvPr/>
        </p:nvSpPr>
        <p:spPr>
          <a:xfrm>
            <a:off x="1337668" y="338758"/>
            <a:ext cx="3149517" cy="338554"/>
          </a:xfrm>
          <a:prstGeom prst="rect">
            <a:avLst/>
          </a:prstGeom>
          <a:noFill/>
        </p:spPr>
        <p:txBody>
          <a:bodyPr wrap="none" rtlCol="0">
            <a:spAutoFit/>
          </a:bodyPr>
          <a:lstStyle/>
          <a:p>
            <a:r>
              <a:rPr lang="en-US" sz="1600" dirty="0"/>
              <a:t>Azimuthal beam losses distribution.</a:t>
            </a:r>
            <a:endParaRPr lang="en-GB" sz="1600" dirty="0"/>
          </a:p>
        </p:txBody>
      </p:sp>
      <p:sp>
        <p:nvSpPr>
          <p:cNvPr id="12" name="TextBox 11">
            <a:extLst>
              <a:ext uri="{FF2B5EF4-FFF2-40B4-BE49-F238E27FC236}">
                <a16:creationId xmlns="" xmlns:a16="http://schemas.microsoft.com/office/drawing/2014/main" id="{51BE7853-79DE-AFDE-ED06-1ED4547FC49B}"/>
              </a:ext>
            </a:extLst>
          </p:cNvPr>
          <p:cNvSpPr txBox="1"/>
          <p:nvPr/>
        </p:nvSpPr>
        <p:spPr>
          <a:xfrm>
            <a:off x="2734919" y="4576256"/>
            <a:ext cx="1233030" cy="261610"/>
          </a:xfrm>
          <a:prstGeom prst="rect">
            <a:avLst/>
          </a:prstGeom>
          <a:noFill/>
        </p:spPr>
        <p:txBody>
          <a:bodyPr wrap="none" rtlCol="0">
            <a:spAutoFit/>
          </a:bodyPr>
          <a:lstStyle/>
          <a:p>
            <a:r>
              <a:rPr lang="en-US" sz="1100" dirty="0"/>
              <a:t>L section=12.5mm</a:t>
            </a:r>
            <a:endParaRPr lang="en-GB" sz="1100" dirty="0"/>
          </a:p>
        </p:txBody>
      </p:sp>
      <p:sp>
        <p:nvSpPr>
          <p:cNvPr id="13" name="TextBox 12">
            <a:extLst>
              <a:ext uri="{FF2B5EF4-FFF2-40B4-BE49-F238E27FC236}">
                <a16:creationId xmlns="" xmlns:a16="http://schemas.microsoft.com/office/drawing/2014/main" id="{D1B42E0B-C234-E16F-A6D2-A85519B0582F}"/>
              </a:ext>
            </a:extLst>
          </p:cNvPr>
          <p:cNvSpPr txBox="1"/>
          <p:nvPr/>
        </p:nvSpPr>
        <p:spPr>
          <a:xfrm>
            <a:off x="1337668" y="3815995"/>
            <a:ext cx="2595006" cy="307777"/>
          </a:xfrm>
          <a:prstGeom prst="rect">
            <a:avLst/>
          </a:prstGeom>
          <a:noFill/>
        </p:spPr>
        <p:txBody>
          <a:bodyPr wrap="none" rtlCol="0">
            <a:spAutoFit/>
          </a:bodyPr>
          <a:lstStyle/>
          <a:p>
            <a:r>
              <a:rPr lang="en-US" sz="1400" dirty="0"/>
              <a:t>Averaged power over the section</a:t>
            </a:r>
            <a:endParaRPr lang="en-GB" sz="1400" dirty="0"/>
          </a:p>
        </p:txBody>
      </p:sp>
      <p:grpSp>
        <p:nvGrpSpPr>
          <p:cNvPr id="20" name="Group 19">
            <a:extLst>
              <a:ext uri="{FF2B5EF4-FFF2-40B4-BE49-F238E27FC236}">
                <a16:creationId xmlns="" xmlns:a16="http://schemas.microsoft.com/office/drawing/2014/main" id="{EB1466DF-AA57-CD15-D884-642957FA58AA}"/>
              </a:ext>
            </a:extLst>
          </p:cNvPr>
          <p:cNvGrpSpPr/>
          <p:nvPr/>
        </p:nvGrpSpPr>
        <p:grpSpPr>
          <a:xfrm>
            <a:off x="-43955" y="2191007"/>
            <a:ext cx="5055663" cy="1696280"/>
            <a:chOff x="-53784" y="2115227"/>
            <a:chExt cx="5055663" cy="1696280"/>
          </a:xfrm>
        </p:grpSpPr>
        <p:pic>
          <p:nvPicPr>
            <p:cNvPr id="3" name="Picture 2">
              <a:extLst>
                <a:ext uri="{FF2B5EF4-FFF2-40B4-BE49-F238E27FC236}">
                  <a16:creationId xmlns="" xmlns:a16="http://schemas.microsoft.com/office/drawing/2014/main" id="{13737CA5-F9BF-FB76-E893-2107D9F48639}"/>
                </a:ext>
              </a:extLst>
            </p:cNvPr>
            <p:cNvPicPr>
              <a:picLocks noChangeAspect="1"/>
            </p:cNvPicPr>
            <p:nvPr/>
          </p:nvPicPr>
          <p:blipFill>
            <a:blip r:embed="rId3"/>
            <a:stretch>
              <a:fillRect/>
            </a:stretch>
          </p:blipFill>
          <p:spPr>
            <a:xfrm rot="16200000">
              <a:off x="1930067" y="700764"/>
              <a:ext cx="1657350" cy="4486275"/>
            </a:xfrm>
            <a:prstGeom prst="rect">
              <a:avLst/>
            </a:prstGeom>
          </p:spPr>
        </p:pic>
        <p:sp>
          <p:nvSpPr>
            <p:cNvPr id="9" name="TextBox 8">
              <a:extLst>
                <a:ext uri="{FF2B5EF4-FFF2-40B4-BE49-F238E27FC236}">
                  <a16:creationId xmlns="" xmlns:a16="http://schemas.microsoft.com/office/drawing/2014/main" id="{7565D88A-A2FF-79E7-736E-97245BCC5DC5}"/>
                </a:ext>
              </a:extLst>
            </p:cNvPr>
            <p:cNvSpPr txBox="1"/>
            <p:nvPr/>
          </p:nvSpPr>
          <p:spPr>
            <a:xfrm>
              <a:off x="515603" y="3526068"/>
              <a:ext cx="418704" cy="276999"/>
            </a:xfrm>
            <a:prstGeom prst="rect">
              <a:avLst/>
            </a:prstGeom>
            <a:noFill/>
          </p:spPr>
          <p:txBody>
            <a:bodyPr wrap="none" rtlCol="0">
              <a:spAutoFit/>
            </a:bodyPr>
            <a:lstStyle/>
            <a:p>
              <a:r>
                <a:rPr lang="en-US" sz="1200" dirty="0"/>
                <a:t>#15</a:t>
              </a:r>
              <a:endParaRPr lang="en-GB" sz="1200" dirty="0"/>
            </a:p>
          </p:txBody>
        </p:sp>
        <p:sp>
          <p:nvSpPr>
            <p:cNvPr id="10" name="TextBox 9">
              <a:extLst>
                <a:ext uri="{FF2B5EF4-FFF2-40B4-BE49-F238E27FC236}">
                  <a16:creationId xmlns="" xmlns:a16="http://schemas.microsoft.com/office/drawing/2014/main" id="{3FB57E48-CE55-9C6E-CF2A-F4D1145512A2}"/>
                </a:ext>
              </a:extLst>
            </p:cNvPr>
            <p:cNvSpPr txBox="1"/>
            <p:nvPr/>
          </p:nvSpPr>
          <p:spPr>
            <a:xfrm>
              <a:off x="1989907" y="3526068"/>
              <a:ext cx="418704" cy="276999"/>
            </a:xfrm>
            <a:prstGeom prst="rect">
              <a:avLst/>
            </a:prstGeom>
            <a:noFill/>
          </p:spPr>
          <p:txBody>
            <a:bodyPr wrap="none" rtlCol="0">
              <a:spAutoFit/>
            </a:bodyPr>
            <a:lstStyle/>
            <a:p>
              <a:r>
                <a:rPr lang="en-US" sz="1200" dirty="0"/>
                <a:t>#16</a:t>
              </a:r>
              <a:endParaRPr lang="en-GB" sz="1200" dirty="0"/>
            </a:p>
          </p:txBody>
        </p:sp>
        <p:sp>
          <p:nvSpPr>
            <p:cNvPr id="11" name="TextBox 10">
              <a:extLst>
                <a:ext uri="{FF2B5EF4-FFF2-40B4-BE49-F238E27FC236}">
                  <a16:creationId xmlns="" xmlns:a16="http://schemas.microsoft.com/office/drawing/2014/main" id="{7FF97F2D-B625-75D6-4EF1-9318C3AD0601}"/>
                </a:ext>
              </a:extLst>
            </p:cNvPr>
            <p:cNvSpPr txBox="1"/>
            <p:nvPr/>
          </p:nvSpPr>
          <p:spPr>
            <a:xfrm>
              <a:off x="3495893" y="3534508"/>
              <a:ext cx="418704" cy="276999"/>
            </a:xfrm>
            <a:prstGeom prst="rect">
              <a:avLst/>
            </a:prstGeom>
            <a:noFill/>
          </p:spPr>
          <p:txBody>
            <a:bodyPr wrap="none" rtlCol="0">
              <a:spAutoFit/>
            </a:bodyPr>
            <a:lstStyle/>
            <a:p>
              <a:r>
                <a:rPr lang="en-US" sz="1200" dirty="0"/>
                <a:t>#17</a:t>
              </a:r>
              <a:endParaRPr lang="en-GB" sz="1200" dirty="0"/>
            </a:p>
          </p:txBody>
        </p:sp>
        <p:sp>
          <p:nvSpPr>
            <p:cNvPr id="14" name="TextBox 13">
              <a:extLst>
                <a:ext uri="{FF2B5EF4-FFF2-40B4-BE49-F238E27FC236}">
                  <a16:creationId xmlns="" xmlns:a16="http://schemas.microsoft.com/office/drawing/2014/main" id="{833023C4-6825-63D4-6EAE-8B53ED4B5286}"/>
                </a:ext>
              </a:extLst>
            </p:cNvPr>
            <p:cNvSpPr txBox="1"/>
            <p:nvPr/>
          </p:nvSpPr>
          <p:spPr>
            <a:xfrm>
              <a:off x="-53784" y="3549898"/>
              <a:ext cx="569387" cy="246221"/>
            </a:xfrm>
            <a:prstGeom prst="rect">
              <a:avLst/>
            </a:prstGeom>
            <a:noFill/>
          </p:spPr>
          <p:txBody>
            <a:bodyPr wrap="none" rtlCol="0">
              <a:spAutoFit/>
            </a:bodyPr>
            <a:lstStyle/>
            <a:p>
              <a:r>
                <a:rPr lang="en-US" sz="1000" dirty="0"/>
                <a:t>Section</a:t>
              </a:r>
              <a:endParaRPr lang="en-GB" sz="1000" dirty="0"/>
            </a:p>
          </p:txBody>
        </p:sp>
      </p:grpSp>
      <p:pic>
        <p:nvPicPr>
          <p:cNvPr id="16" name="Picture 47">
            <a:extLst>
              <a:ext uri="{FF2B5EF4-FFF2-40B4-BE49-F238E27FC236}">
                <a16:creationId xmlns="" xmlns:a16="http://schemas.microsoft.com/office/drawing/2014/main" id="{1FE180F3-216F-8AA1-699B-440CB41A773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37843" y="64117"/>
            <a:ext cx="1264285" cy="73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 name="Group 14">
            <a:extLst>
              <a:ext uri="{FF2B5EF4-FFF2-40B4-BE49-F238E27FC236}">
                <a16:creationId xmlns="" xmlns:a16="http://schemas.microsoft.com/office/drawing/2014/main" id="{F48556F0-8039-CD70-58D7-11480D34A337}"/>
              </a:ext>
            </a:extLst>
          </p:cNvPr>
          <p:cNvGrpSpPr/>
          <p:nvPr/>
        </p:nvGrpSpPr>
        <p:grpSpPr>
          <a:xfrm>
            <a:off x="515868" y="4062948"/>
            <a:ext cx="3541851" cy="2332904"/>
            <a:chOff x="515603" y="4298122"/>
            <a:chExt cx="3541851" cy="2332904"/>
          </a:xfrm>
        </p:grpSpPr>
        <p:pic>
          <p:nvPicPr>
            <p:cNvPr id="8" name="Picture 7">
              <a:extLst>
                <a:ext uri="{FF2B5EF4-FFF2-40B4-BE49-F238E27FC236}">
                  <a16:creationId xmlns="" xmlns:a16="http://schemas.microsoft.com/office/drawing/2014/main" id="{1D8DEF18-545E-7D43-4AB0-2FBAF5100339}"/>
                </a:ext>
              </a:extLst>
            </p:cNvPr>
            <p:cNvPicPr>
              <a:picLocks noChangeAspect="1"/>
            </p:cNvPicPr>
            <p:nvPr/>
          </p:nvPicPr>
          <p:blipFill>
            <a:blip r:embed="rId5"/>
            <a:stretch>
              <a:fillRect/>
            </a:stretch>
          </p:blipFill>
          <p:spPr>
            <a:xfrm>
              <a:off x="515603" y="4299057"/>
              <a:ext cx="3541851" cy="2331969"/>
            </a:xfrm>
            <a:prstGeom prst="rect">
              <a:avLst/>
            </a:prstGeom>
          </p:spPr>
        </p:pic>
        <p:sp>
          <p:nvSpPr>
            <p:cNvPr id="17" name="Oval 16">
              <a:extLst>
                <a:ext uri="{FF2B5EF4-FFF2-40B4-BE49-F238E27FC236}">
                  <a16:creationId xmlns="" xmlns:a16="http://schemas.microsoft.com/office/drawing/2014/main" id="{3C55132E-0780-72BF-F73E-62B6B1927A8B}"/>
                </a:ext>
              </a:extLst>
            </p:cNvPr>
            <p:cNvSpPr/>
            <p:nvPr/>
          </p:nvSpPr>
          <p:spPr>
            <a:xfrm>
              <a:off x="1655872" y="5158102"/>
              <a:ext cx="198990" cy="226215"/>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Arrow Connector 18">
              <a:extLst>
                <a:ext uri="{FF2B5EF4-FFF2-40B4-BE49-F238E27FC236}">
                  <a16:creationId xmlns="" xmlns:a16="http://schemas.microsoft.com/office/drawing/2014/main" id="{7FE16593-2548-CD87-A98A-1FB8DA29687C}"/>
                </a:ext>
              </a:extLst>
            </p:cNvPr>
            <p:cNvCxnSpPr>
              <a:cxnSpLocks/>
              <a:stCxn id="17" idx="0"/>
            </p:cNvCxnSpPr>
            <p:nvPr/>
          </p:nvCxnSpPr>
          <p:spPr>
            <a:xfrm flipV="1">
              <a:off x="1755367" y="4298122"/>
              <a:ext cx="99495" cy="859980"/>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grpSp>
      <p:pic>
        <p:nvPicPr>
          <p:cNvPr id="21" name="Picture 20">
            <a:extLst>
              <a:ext uri="{FF2B5EF4-FFF2-40B4-BE49-F238E27FC236}">
                <a16:creationId xmlns="" xmlns:a16="http://schemas.microsoft.com/office/drawing/2014/main" id="{A1B9DA4D-4B18-D3D1-B3A3-2E4976079C3F}"/>
              </a:ext>
            </a:extLst>
          </p:cNvPr>
          <p:cNvPicPr>
            <a:picLocks noChangeAspect="1"/>
          </p:cNvPicPr>
          <p:nvPr/>
        </p:nvPicPr>
        <p:blipFill rotWithShape="1">
          <a:blip r:embed="rId6"/>
          <a:srcRect t="4854" b="6463"/>
          <a:stretch/>
        </p:blipFill>
        <p:spPr>
          <a:xfrm>
            <a:off x="5145001" y="900661"/>
            <a:ext cx="5958282" cy="4042509"/>
          </a:xfrm>
          <a:prstGeom prst="rect">
            <a:avLst/>
          </a:prstGeom>
        </p:spPr>
      </p:pic>
      <p:sp>
        <p:nvSpPr>
          <p:cNvPr id="22" name="TextBox 21">
            <a:extLst>
              <a:ext uri="{FF2B5EF4-FFF2-40B4-BE49-F238E27FC236}">
                <a16:creationId xmlns="" xmlns:a16="http://schemas.microsoft.com/office/drawing/2014/main" id="{83670133-FFA1-3A2C-76BA-EB8BBA8C9AF6}"/>
              </a:ext>
            </a:extLst>
          </p:cNvPr>
          <p:cNvSpPr txBox="1"/>
          <p:nvPr/>
        </p:nvSpPr>
        <p:spPr>
          <a:xfrm>
            <a:off x="8628992" y="1387366"/>
            <a:ext cx="1763560" cy="369332"/>
          </a:xfrm>
          <a:prstGeom prst="rect">
            <a:avLst/>
          </a:prstGeom>
          <a:noFill/>
        </p:spPr>
        <p:txBody>
          <a:bodyPr wrap="none" rtlCol="0">
            <a:spAutoFit/>
          </a:bodyPr>
          <a:lstStyle/>
          <a:p>
            <a:r>
              <a:rPr lang="en-US" dirty="0"/>
              <a:t>9 degrees/sector</a:t>
            </a:r>
            <a:endParaRPr lang="en-GB" dirty="0"/>
          </a:p>
        </p:txBody>
      </p:sp>
      <p:sp>
        <p:nvSpPr>
          <p:cNvPr id="23" name="TextBox 22">
            <a:extLst>
              <a:ext uri="{FF2B5EF4-FFF2-40B4-BE49-F238E27FC236}">
                <a16:creationId xmlns="" xmlns:a16="http://schemas.microsoft.com/office/drawing/2014/main" id="{41B003BD-CCCA-5D3C-745D-A807F85F0BF7}"/>
              </a:ext>
            </a:extLst>
          </p:cNvPr>
          <p:cNvSpPr txBox="1"/>
          <p:nvPr/>
        </p:nvSpPr>
        <p:spPr>
          <a:xfrm>
            <a:off x="4188893" y="5188095"/>
            <a:ext cx="8108951" cy="923330"/>
          </a:xfrm>
          <a:prstGeom prst="rect">
            <a:avLst/>
          </a:prstGeom>
          <a:noFill/>
        </p:spPr>
        <p:txBody>
          <a:bodyPr wrap="none" rtlCol="0">
            <a:spAutoFit/>
          </a:bodyPr>
          <a:lstStyle/>
          <a:p>
            <a:r>
              <a:rPr lang="en-US" dirty="0"/>
              <a:t>Azimuthal peak power density is about 400W/cm</a:t>
            </a:r>
            <a:r>
              <a:rPr lang="en-US" baseline="30000" dirty="0"/>
              <a:t>2</a:t>
            </a:r>
            <a:r>
              <a:rPr lang="en-US" dirty="0"/>
              <a:t> . We will need to:</a:t>
            </a:r>
          </a:p>
          <a:p>
            <a:pPr marL="285750" indent="-285750">
              <a:buFont typeface="Arial" panose="020B0604020202020204" pitchFamily="34" charset="0"/>
              <a:buChar char="•"/>
            </a:pPr>
            <a:r>
              <a:rPr lang="en-US" b="1" dirty="0"/>
              <a:t>Increase collector diameter by 10-20% (307mm -&gt; 340/360mm).</a:t>
            </a:r>
          </a:p>
          <a:p>
            <a:pPr marL="285750" indent="-285750">
              <a:buFont typeface="Arial" panose="020B0604020202020204" pitchFamily="34" charset="0"/>
              <a:buChar char="•"/>
            </a:pPr>
            <a:r>
              <a:rPr lang="en-US" b="1" dirty="0"/>
              <a:t>Lengthen the input taper part so that first impact will happen at a grazing angle.</a:t>
            </a:r>
            <a:endParaRPr lang="en-GB" b="1" dirty="0"/>
          </a:p>
        </p:txBody>
      </p:sp>
      <p:sp>
        <p:nvSpPr>
          <p:cNvPr id="2" name="Date Placeholder 1">
            <a:extLst>
              <a:ext uri="{FF2B5EF4-FFF2-40B4-BE49-F238E27FC236}">
                <a16:creationId xmlns="" xmlns:a16="http://schemas.microsoft.com/office/drawing/2014/main" id="{33A5E59C-DF93-B93D-A6B8-A43AF338FE44}"/>
              </a:ext>
            </a:extLst>
          </p:cNvPr>
          <p:cNvSpPr>
            <a:spLocks noGrp="1"/>
          </p:cNvSpPr>
          <p:nvPr>
            <p:ph type="dt" sz="half" idx="10"/>
          </p:nvPr>
        </p:nvSpPr>
        <p:spPr>
          <a:xfrm>
            <a:off x="39549" y="6356350"/>
            <a:ext cx="4612770" cy="365125"/>
          </a:xfrm>
        </p:spPr>
        <p:txBody>
          <a:bodyPr/>
          <a:lstStyle/>
          <a:p>
            <a:r>
              <a:rPr lang="en-US" dirty="0" smtClean="0">
                <a:solidFill>
                  <a:schemeClr val="tx1"/>
                </a:solidFill>
              </a:rPr>
              <a:t>2nd Workshop on efficient RF sources, 23-25 Sept. 2024, Toledo, Spain </a:t>
            </a:r>
            <a:endParaRPr lang="en-GB" dirty="0">
              <a:solidFill>
                <a:schemeClr val="tx1"/>
              </a:solidFill>
            </a:endParaRPr>
          </a:p>
        </p:txBody>
      </p:sp>
      <p:sp>
        <p:nvSpPr>
          <p:cNvPr id="18" name="Slide Number Placeholder 17"/>
          <p:cNvSpPr>
            <a:spLocks noGrp="1"/>
          </p:cNvSpPr>
          <p:nvPr>
            <p:ph type="sldNum" sz="quarter" idx="12"/>
          </p:nvPr>
        </p:nvSpPr>
        <p:spPr/>
        <p:txBody>
          <a:bodyPr/>
          <a:lstStyle/>
          <a:p>
            <a:fld id="{91D39CAE-D58C-48F2-9E34-70334F46245B}" type="slidenum">
              <a:rPr lang="en-GB" smtClean="0"/>
              <a:t>15</a:t>
            </a:fld>
            <a:endParaRPr lang="en-GB"/>
          </a:p>
        </p:txBody>
      </p:sp>
    </p:spTree>
    <p:extLst>
      <p:ext uri="{BB962C8B-B14F-4D97-AF65-F5344CB8AC3E}">
        <p14:creationId xmlns:p14="http://schemas.microsoft.com/office/powerpoint/2010/main" val="19714305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 xmlns:a16="http://schemas.microsoft.com/office/drawing/2014/main" id="{0CAFB8D1-F593-2FF2-7BF7-AFF3A5DF2B9E}"/>
              </a:ext>
            </a:extLst>
          </p:cNvPr>
          <p:cNvGrpSpPr/>
          <p:nvPr/>
        </p:nvGrpSpPr>
        <p:grpSpPr>
          <a:xfrm>
            <a:off x="-166566" y="947757"/>
            <a:ext cx="5874564" cy="2180483"/>
            <a:chOff x="-134295" y="285489"/>
            <a:chExt cx="5874564" cy="2180483"/>
          </a:xfrm>
        </p:grpSpPr>
        <p:pic>
          <p:nvPicPr>
            <p:cNvPr id="5" name="Picture 4">
              <a:extLst>
                <a:ext uri="{FF2B5EF4-FFF2-40B4-BE49-F238E27FC236}">
                  <a16:creationId xmlns="" xmlns:a16="http://schemas.microsoft.com/office/drawing/2014/main" id="{F1D744B9-0224-4F90-B3E6-6B703A75AA9C}"/>
                </a:ext>
              </a:extLst>
            </p:cNvPr>
            <p:cNvPicPr>
              <a:picLocks noChangeAspect="1"/>
            </p:cNvPicPr>
            <p:nvPr/>
          </p:nvPicPr>
          <p:blipFill rotWithShape="1">
            <a:blip r:embed="rId2"/>
            <a:srcRect t="2741"/>
            <a:stretch/>
          </p:blipFill>
          <p:spPr>
            <a:xfrm>
              <a:off x="2783716" y="774135"/>
              <a:ext cx="2956553" cy="1691837"/>
            </a:xfrm>
            <a:prstGeom prst="rect">
              <a:avLst/>
            </a:prstGeom>
          </p:spPr>
        </p:pic>
        <p:grpSp>
          <p:nvGrpSpPr>
            <p:cNvPr id="19" name="Group 18">
              <a:extLst>
                <a:ext uri="{FF2B5EF4-FFF2-40B4-BE49-F238E27FC236}">
                  <a16:creationId xmlns="" xmlns:a16="http://schemas.microsoft.com/office/drawing/2014/main" id="{1C34593F-E6E6-C873-A8CE-2E6278FD40A2}"/>
                </a:ext>
              </a:extLst>
            </p:cNvPr>
            <p:cNvGrpSpPr/>
            <p:nvPr/>
          </p:nvGrpSpPr>
          <p:grpSpPr>
            <a:xfrm>
              <a:off x="-134295" y="285489"/>
              <a:ext cx="2835339" cy="2132358"/>
              <a:chOff x="-134295" y="285489"/>
              <a:chExt cx="2835339" cy="2132358"/>
            </a:xfrm>
          </p:grpSpPr>
          <p:pic>
            <p:nvPicPr>
              <p:cNvPr id="3" name="Picture 2">
                <a:extLst>
                  <a:ext uri="{FF2B5EF4-FFF2-40B4-BE49-F238E27FC236}">
                    <a16:creationId xmlns="" xmlns:a16="http://schemas.microsoft.com/office/drawing/2014/main" id="{45E4F362-14DB-FC61-2367-ACB798D3C8A9}"/>
                  </a:ext>
                </a:extLst>
              </p:cNvPr>
              <p:cNvPicPr>
                <a:picLocks noChangeAspect="1"/>
              </p:cNvPicPr>
              <p:nvPr/>
            </p:nvPicPr>
            <p:blipFill rotWithShape="1">
              <a:blip r:embed="rId3"/>
              <a:srcRect t="13484"/>
              <a:stretch/>
            </p:blipFill>
            <p:spPr>
              <a:xfrm>
                <a:off x="161158" y="726009"/>
                <a:ext cx="2314213" cy="1691838"/>
              </a:xfrm>
              <a:prstGeom prst="rect">
                <a:avLst/>
              </a:prstGeom>
            </p:spPr>
          </p:pic>
          <p:sp>
            <p:nvSpPr>
              <p:cNvPr id="18" name="TextBox 17">
                <a:extLst>
                  <a:ext uri="{FF2B5EF4-FFF2-40B4-BE49-F238E27FC236}">
                    <a16:creationId xmlns="" xmlns:a16="http://schemas.microsoft.com/office/drawing/2014/main" id="{0309C8E2-663A-9D33-E3E0-5D490C7FCB32}"/>
                  </a:ext>
                </a:extLst>
              </p:cNvPr>
              <p:cNvSpPr txBox="1"/>
              <p:nvPr/>
            </p:nvSpPr>
            <p:spPr>
              <a:xfrm>
                <a:off x="-134295" y="285489"/>
                <a:ext cx="2835339" cy="338554"/>
              </a:xfrm>
              <a:prstGeom prst="rect">
                <a:avLst/>
              </a:prstGeom>
              <a:noFill/>
            </p:spPr>
            <p:txBody>
              <a:bodyPr wrap="square" rtlCol="0">
                <a:spAutoFit/>
              </a:bodyPr>
              <a:lstStyle/>
              <a:p>
                <a:pPr algn="ctr"/>
                <a:r>
                  <a:rPr lang="en-US" sz="1600" dirty="0">
                    <a:solidFill>
                      <a:srgbClr val="0000FF"/>
                    </a:solidFill>
                  </a:rPr>
                  <a:t>Inner fillet of one beam hole</a:t>
                </a:r>
                <a:endParaRPr lang="en-GB" sz="1600" dirty="0">
                  <a:solidFill>
                    <a:srgbClr val="0000FF"/>
                  </a:solidFill>
                </a:endParaRPr>
              </a:p>
            </p:txBody>
          </p:sp>
        </p:grpSp>
        <p:sp>
          <p:nvSpPr>
            <p:cNvPr id="24" name="Arrow: Right 23">
              <a:extLst>
                <a:ext uri="{FF2B5EF4-FFF2-40B4-BE49-F238E27FC236}">
                  <a16:creationId xmlns="" xmlns:a16="http://schemas.microsoft.com/office/drawing/2014/main" id="{9AB2AC5C-6BFE-FDB7-2EB6-3B7E10E08071}"/>
                </a:ext>
              </a:extLst>
            </p:cNvPr>
            <p:cNvSpPr/>
            <p:nvPr/>
          </p:nvSpPr>
          <p:spPr>
            <a:xfrm>
              <a:off x="2419346" y="1462139"/>
              <a:ext cx="397193" cy="16766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7" name="Group 26">
            <a:extLst>
              <a:ext uri="{FF2B5EF4-FFF2-40B4-BE49-F238E27FC236}">
                <a16:creationId xmlns="" xmlns:a16="http://schemas.microsoft.com/office/drawing/2014/main" id="{F7151B0C-9308-DB2C-56E0-3DC208974DF3}"/>
              </a:ext>
            </a:extLst>
          </p:cNvPr>
          <p:cNvGrpSpPr/>
          <p:nvPr/>
        </p:nvGrpSpPr>
        <p:grpSpPr>
          <a:xfrm>
            <a:off x="5707998" y="962125"/>
            <a:ext cx="6309360" cy="2527913"/>
            <a:chOff x="5691126" y="224137"/>
            <a:chExt cx="6309360" cy="2527913"/>
          </a:xfrm>
        </p:grpSpPr>
        <p:pic>
          <p:nvPicPr>
            <p:cNvPr id="9" name="Picture 8">
              <a:extLst>
                <a:ext uri="{FF2B5EF4-FFF2-40B4-BE49-F238E27FC236}">
                  <a16:creationId xmlns="" xmlns:a16="http://schemas.microsoft.com/office/drawing/2014/main" id="{AE2F0ECC-AF7D-0C48-9D97-8592E7A6D8AC}"/>
                </a:ext>
              </a:extLst>
            </p:cNvPr>
            <p:cNvPicPr>
              <a:picLocks noChangeAspect="1"/>
            </p:cNvPicPr>
            <p:nvPr/>
          </p:nvPicPr>
          <p:blipFill>
            <a:blip r:embed="rId4"/>
            <a:stretch>
              <a:fillRect/>
            </a:stretch>
          </p:blipFill>
          <p:spPr>
            <a:xfrm>
              <a:off x="9085913" y="513164"/>
              <a:ext cx="2914573" cy="1994824"/>
            </a:xfrm>
            <a:prstGeom prst="rect">
              <a:avLst/>
            </a:prstGeom>
          </p:spPr>
        </p:pic>
        <p:grpSp>
          <p:nvGrpSpPr>
            <p:cNvPr id="23" name="Group 22">
              <a:extLst>
                <a:ext uri="{FF2B5EF4-FFF2-40B4-BE49-F238E27FC236}">
                  <a16:creationId xmlns="" xmlns:a16="http://schemas.microsoft.com/office/drawing/2014/main" id="{FFE29A89-9C96-70A1-5EE0-732A0FCC9A0D}"/>
                </a:ext>
              </a:extLst>
            </p:cNvPr>
            <p:cNvGrpSpPr/>
            <p:nvPr/>
          </p:nvGrpSpPr>
          <p:grpSpPr>
            <a:xfrm>
              <a:off x="5691126" y="224137"/>
              <a:ext cx="3035719" cy="2527913"/>
              <a:chOff x="5811502" y="279455"/>
              <a:chExt cx="3035719" cy="2527913"/>
            </a:xfrm>
          </p:grpSpPr>
          <p:pic>
            <p:nvPicPr>
              <p:cNvPr id="7" name="Picture 6">
                <a:extLst>
                  <a:ext uri="{FF2B5EF4-FFF2-40B4-BE49-F238E27FC236}">
                    <a16:creationId xmlns="" xmlns:a16="http://schemas.microsoft.com/office/drawing/2014/main" id="{3F71D35A-0DFE-6435-142D-4499D538E218}"/>
                  </a:ext>
                </a:extLst>
              </p:cNvPr>
              <p:cNvPicPr>
                <a:picLocks noChangeAspect="1"/>
              </p:cNvPicPr>
              <p:nvPr/>
            </p:nvPicPr>
            <p:blipFill rotWithShape="1">
              <a:blip r:embed="rId5"/>
              <a:srcRect t="13231"/>
              <a:stretch/>
            </p:blipFill>
            <p:spPr>
              <a:xfrm>
                <a:off x="5811502" y="587667"/>
                <a:ext cx="3035719" cy="2219701"/>
              </a:xfrm>
              <a:prstGeom prst="rect">
                <a:avLst/>
              </a:prstGeom>
            </p:spPr>
          </p:pic>
          <p:sp>
            <p:nvSpPr>
              <p:cNvPr id="20" name="TextBox 19">
                <a:extLst>
                  <a:ext uri="{FF2B5EF4-FFF2-40B4-BE49-F238E27FC236}">
                    <a16:creationId xmlns="" xmlns:a16="http://schemas.microsoft.com/office/drawing/2014/main" id="{AD4C99E2-E45F-FFFF-4F26-D511F264A436}"/>
                  </a:ext>
                </a:extLst>
              </p:cNvPr>
              <p:cNvSpPr txBox="1"/>
              <p:nvPr/>
            </p:nvSpPr>
            <p:spPr>
              <a:xfrm>
                <a:off x="5835692" y="279455"/>
                <a:ext cx="2835339" cy="338554"/>
              </a:xfrm>
              <a:prstGeom prst="rect">
                <a:avLst/>
              </a:prstGeom>
              <a:noFill/>
            </p:spPr>
            <p:txBody>
              <a:bodyPr wrap="square" rtlCol="0">
                <a:spAutoFit/>
              </a:bodyPr>
              <a:lstStyle/>
              <a:p>
                <a:pPr algn="ctr"/>
                <a:r>
                  <a:rPr lang="en-US" sz="1600" dirty="0">
                    <a:solidFill>
                      <a:srgbClr val="0000FF"/>
                    </a:solidFill>
                  </a:rPr>
                  <a:t>Outer fillet of the cavity nose</a:t>
                </a:r>
                <a:endParaRPr lang="en-GB" sz="1600" dirty="0">
                  <a:solidFill>
                    <a:srgbClr val="0000FF"/>
                  </a:solidFill>
                </a:endParaRPr>
              </a:p>
            </p:txBody>
          </p:sp>
        </p:grpSp>
        <p:sp>
          <p:nvSpPr>
            <p:cNvPr id="26" name="Arrow: Right 25">
              <a:extLst>
                <a:ext uri="{FF2B5EF4-FFF2-40B4-BE49-F238E27FC236}">
                  <a16:creationId xmlns="" xmlns:a16="http://schemas.microsoft.com/office/drawing/2014/main" id="{03BFCAD8-92CB-AB28-DC3A-A53DA85EDDB4}"/>
                </a:ext>
              </a:extLst>
            </p:cNvPr>
            <p:cNvSpPr/>
            <p:nvPr/>
          </p:nvSpPr>
          <p:spPr>
            <a:xfrm>
              <a:off x="8621616" y="1404261"/>
              <a:ext cx="397193" cy="16766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0" name="Group 29">
            <a:extLst>
              <a:ext uri="{FF2B5EF4-FFF2-40B4-BE49-F238E27FC236}">
                <a16:creationId xmlns="" xmlns:a16="http://schemas.microsoft.com/office/drawing/2014/main" id="{CB4FF5A1-CC12-D6A6-1DF0-1631BF09957F}"/>
              </a:ext>
            </a:extLst>
          </p:cNvPr>
          <p:cNvGrpSpPr/>
          <p:nvPr/>
        </p:nvGrpSpPr>
        <p:grpSpPr>
          <a:xfrm>
            <a:off x="52092" y="3585942"/>
            <a:ext cx="5586839" cy="2671138"/>
            <a:chOff x="104287" y="3384565"/>
            <a:chExt cx="5586839" cy="2671138"/>
          </a:xfrm>
        </p:grpSpPr>
        <p:pic>
          <p:nvPicPr>
            <p:cNvPr id="13" name="Picture 12">
              <a:extLst>
                <a:ext uri="{FF2B5EF4-FFF2-40B4-BE49-F238E27FC236}">
                  <a16:creationId xmlns="" xmlns:a16="http://schemas.microsoft.com/office/drawing/2014/main" id="{DA42A902-C47D-26A9-A45A-AE2A14089A17}"/>
                </a:ext>
              </a:extLst>
            </p:cNvPr>
            <p:cNvPicPr>
              <a:picLocks noChangeAspect="1"/>
            </p:cNvPicPr>
            <p:nvPr/>
          </p:nvPicPr>
          <p:blipFill>
            <a:blip r:embed="rId6"/>
            <a:stretch>
              <a:fillRect/>
            </a:stretch>
          </p:blipFill>
          <p:spPr>
            <a:xfrm>
              <a:off x="2855786" y="3974191"/>
              <a:ext cx="2835340" cy="1847103"/>
            </a:xfrm>
            <a:prstGeom prst="rect">
              <a:avLst/>
            </a:prstGeom>
          </p:spPr>
        </p:pic>
        <p:grpSp>
          <p:nvGrpSpPr>
            <p:cNvPr id="29" name="Group 28">
              <a:extLst>
                <a:ext uri="{FF2B5EF4-FFF2-40B4-BE49-F238E27FC236}">
                  <a16:creationId xmlns="" xmlns:a16="http://schemas.microsoft.com/office/drawing/2014/main" id="{8723CD01-E74D-0B37-1EE1-8F871C63BF4C}"/>
                </a:ext>
              </a:extLst>
            </p:cNvPr>
            <p:cNvGrpSpPr/>
            <p:nvPr/>
          </p:nvGrpSpPr>
          <p:grpSpPr>
            <a:xfrm>
              <a:off x="104287" y="3384565"/>
              <a:ext cx="2358177" cy="2671138"/>
              <a:chOff x="104287" y="3384565"/>
              <a:chExt cx="2358177" cy="2671138"/>
            </a:xfrm>
          </p:grpSpPr>
          <p:pic>
            <p:nvPicPr>
              <p:cNvPr id="11" name="Picture 10">
                <a:extLst>
                  <a:ext uri="{FF2B5EF4-FFF2-40B4-BE49-F238E27FC236}">
                    <a16:creationId xmlns="" xmlns:a16="http://schemas.microsoft.com/office/drawing/2014/main" id="{D3128F85-CC0B-EB88-C707-403B00BB2E64}"/>
                  </a:ext>
                </a:extLst>
              </p:cNvPr>
              <p:cNvPicPr>
                <a:picLocks noChangeAspect="1"/>
              </p:cNvPicPr>
              <p:nvPr/>
            </p:nvPicPr>
            <p:blipFill>
              <a:blip r:embed="rId7"/>
              <a:stretch>
                <a:fillRect/>
              </a:stretch>
            </p:blipFill>
            <p:spPr>
              <a:xfrm>
                <a:off x="104287" y="3739787"/>
                <a:ext cx="2358177" cy="2315916"/>
              </a:xfrm>
              <a:prstGeom prst="rect">
                <a:avLst/>
              </a:prstGeom>
            </p:spPr>
          </p:pic>
          <p:sp>
            <p:nvSpPr>
              <p:cNvPr id="22" name="TextBox 21">
                <a:extLst>
                  <a:ext uri="{FF2B5EF4-FFF2-40B4-BE49-F238E27FC236}">
                    <a16:creationId xmlns="" xmlns:a16="http://schemas.microsoft.com/office/drawing/2014/main" id="{3520A641-C33F-F2B1-C485-CB4302050B5F}"/>
                  </a:ext>
                </a:extLst>
              </p:cNvPr>
              <p:cNvSpPr txBox="1"/>
              <p:nvPr/>
            </p:nvSpPr>
            <p:spPr>
              <a:xfrm>
                <a:off x="104287" y="3384565"/>
                <a:ext cx="2314214" cy="338554"/>
              </a:xfrm>
              <a:prstGeom prst="rect">
                <a:avLst/>
              </a:prstGeom>
              <a:noFill/>
            </p:spPr>
            <p:txBody>
              <a:bodyPr wrap="square" rtlCol="0">
                <a:spAutoFit/>
              </a:bodyPr>
              <a:lstStyle/>
              <a:p>
                <a:pPr algn="ctr"/>
                <a:r>
                  <a:rPr lang="en-US" sz="1600" dirty="0">
                    <a:solidFill>
                      <a:srgbClr val="0000FF"/>
                    </a:solidFill>
                  </a:rPr>
                  <a:t>Flat Part of the nose</a:t>
                </a:r>
                <a:endParaRPr lang="en-GB" sz="1600" dirty="0">
                  <a:solidFill>
                    <a:srgbClr val="0000FF"/>
                  </a:solidFill>
                </a:endParaRPr>
              </a:p>
            </p:txBody>
          </p:sp>
        </p:grpSp>
        <p:sp>
          <p:nvSpPr>
            <p:cNvPr id="28" name="Arrow: Right 27">
              <a:extLst>
                <a:ext uri="{FF2B5EF4-FFF2-40B4-BE49-F238E27FC236}">
                  <a16:creationId xmlns="" xmlns:a16="http://schemas.microsoft.com/office/drawing/2014/main" id="{DFB567F0-DD60-E4A6-09C3-C9BE606E8A8A}"/>
                </a:ext>
              </a:extLst>
            </p:cNvPr>
            <p:cNvSpPr/>
            <p:nvPr/>
          </p:nvSpPr>
          <p:spPr>
            <a:xfrm>
              <a:off x="2423082" y="4813910"/>
              <a:ext cx="397193" cy="16766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3" name="Group 32">
            <a:extLst>
              <a:ext uri="{FF2B5EF4-FFF2-40B4-BE49-F238E27FC236}">
                <a16:creationId xmlns="" xmlns:a16="http://schemas.microsoft.com/office/drawing/2014/main" id="{5CB5412F-2AEE-7F84-37EA-8FAF9EF926B0}"/>
              </a:ext>
            </a:extLst>
          </p:cNvPr>
          <p:cNvGrpSpPr/>
          <p:nvPr/>
        </p:nvGrpSpPr>
        <p:grpSpPr>
          <a:xfrm>
            <a:off x="5884051" y="3660999"/>
            <a:ext cx="6084351" cy="2350143"/>
            <a:chOff x="5916135" y="3553396"/>
            <a:chExt cx="6084351" cy="2350143"/>
          </a:xfrm>
        </p:grpSpPr>
        <p:pic>
          <p:nvPicPr>
            <p:cNvPr id="17" name="Picture 16">
              <a:extLst>
                <a:ext uri="{FF2B5EF4-FFF2-40B4-BE49-F238E27FC236}">
                  <a16:creationId xmlns="" xmlns:a16="http://schemas.microsoft.com/office/drawing/2014/main" id="{646C5CF2-5850-39EF-741A-B2C61CADBE01}"/>
                </a:ext>
              </a:extLst>
            </p:cNvPr>
            <p:cNvPicPr>
              <a:picLocks noChangeAspect="1"/>
            </p:cNvPicPr>
            <p:nvPr/>
          </p:nvPicPr>
          <p:blipFill>
            <a:blip r:embed="rId8"/>
            <a:stretch>
              <a:fillRect/>
            </a:stretch>
          </p:blipFill>
          <p:spPr>
            <a:xfrm>
              <a:off x="9259506" y="3908714"/>
              <a:ext cx="2740980" cy="1994825"/>
            </a:xfrm>
            <a:prstGeom prst="rect">
              <a:avLst/>
            </a:prstGeom>
          </p:spPr>
        </p:pic>
        <p:grpSp>
          <p:nvGrpSpPr>
            <p:cNvPr id="31" name="Group 30">
              <a:extLst>
                <a:ext uri="{FF2B5EF4-FFF2-40B4-BE49-F238E27FC236}">
                  <a16:creationId xmlns="" xmlns:a16="http://schemas.microsoft.com/office/drawing/2014/main" id="{075A6007-B8F6-6926-443C-9FCD182E713F}"/>
                </a:ext>
              </a:extLst>
            </p:cNvPr>
            <p:cNvGrpSpPr/>
            <p:nvPr/>
          </p:nvGrpSpPr>
          <p:grpSpPr>
            <a:xfrm>
              <a:off x="5916135" y="3553396"/>
              <a:ext cx="2853132" cy="2350143"/>
              <a:chOff x="5916135" y="3553396"/>
              <a:chExt cx="2853132" cy="2350143"/>
            </a:xfrm>
          </p:grpSpPr>
          <p:pic>
            <p:nvPicPr>
              <p:cNvPr id="15" name="Picture 14">
                <a:extLst>
                  <a:ext uri="{FF2B5EF4-FFF2-40B4-BE49-F238E27FC236}">
                    <a16:creationId xmlns="" xmlns:a16="http://schemas.microsoft.com/office/drawing/2014/main" id="{4D08757E-DEDB-A314-713A-B94C40E29B6F}"/>
                  </a:ext>
                </a:extLst>
              </p:cNvPr>
              <p:cNvPicPr>
                <a:picLocks noChangeAspect="1"/>
              </p:cNvPicPr>
              <p:nvPr/>
            </p:nvPicPr>
            <p:blipFill>
              <a:blip r:embed="rId9"/>
              <a:stretch>
                <a:fillRect/>
              </a:stretch>
            </p:blipFill>
            <p:spPr>
              <a:xfrm>
                <a:off x="5916135" y="3891950"/>
                <a:ext cx="2853132" cy="2011589"/>
              </a:xfrm>
              <a:prstGeom prst="rect">
                <a:avLst/>
              </a:prstGeom>
            </p:spPr>
          </p:pic>
          <p:sp>
            <p:nvSpPr>
              <p:cNvPr id="21" name="TextBox 20">
                <a:extLst>
                  <a:ext uri="{FF2B5EF4-FFF2-40B4-BE49-F238E27FC236}">
                    <a16:creationId xmlns="" xmlns:a16="http://schemas.microsoft.com/office/drawing/2014/main" id="{4435C323-DA9E-87A8-668B-FD4092E11374}"/>
                  </a:ext>
                </a:extLst>
              </p:cNvPr>
              <p:cNvSpPr txBox="1"/>
              <p:nvPr/>
            </p:nvSpPr>
            <p:spPr>
              <a:xfrm>
                <a:off x="5933928" y="3553396"/>
                <a:ext cx="2835339" cy="338554"/>
              </a:xfrm>
              <a:prstGeom prst="rect">
                <a:avLst/>
              </a:prstGeom>
              <a:noFill/>
            </p:spPr>
            <p:txBody>
              <a:bodyPr wrap="square" rtlCol="0">
                <a:spAutoFit/>
              </a:bodyPr>
              <a:lstStyle/>
              <a:p>
                <a:pPr algn="ctr"/>
                <a:r>
                  <a:rPr lang="en-US" sz="1600" dirty="0">
                    <a:solidFill>
                      <a:srgbClr val="0000FF"/>
                    </a:solidFill>
                  </a:rPr>
                  <a:t>RF Loop</a:t>
                </a:r>
                <a:endParaRPr lang="en-GB" sz="1600" dirty="0">
                  <a:solidFill>
                    <a:srgbClr val="0000FF"/>
                  </a:solidFill>
                </a:endParaRPr>
              </a:p>
            </p:txBody>
          </p:sp>
        </p:grpSp>
        <p:sp>
          <p:nvSpPr>
            <p:cNvPr id="32" name="Arrow: Right 31">
              <a:extLst>
                <a:ext uri="{FF2B5EF4-FFF2-40B4-BE49-F238E27FC236}">
                  <a16:creationId xmlns="" xmlns:a16="http://schemas.microsoft.com/office/drawing/2014/main" id="{7F48A049-0ED2-DECA-DD72-F6E331D088C6}"/>
                </a:ext>
              </a:extLst>
            </p:cNvPr>
            <p:cNvSpPr/>
            <p:nvPr/>
          </p:nvSpPr>
          <p:spPr>
            <a:xfrm>
              <a:off x="8820212" y="4813908"/>
              <a:ext cx="397193" cy="16766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4" name="Title 1">
            <a:extLst>
              <a:ext uri="{FF2B5EF4-FFF2-40B4-BE49-F238E27FC236}">
                <a16:creationId xmlns="" xmlns:a16="http://schemas.microsoft.com/office/drawing/2014/main" id="{D96A3121-8E50-6F9B-FC4D-DACDC66242AC}"/>
              </a:ext>
            </a:extLst>
          </p:cNvPr>
          <p:cNvSpPr txBox="1">
            <a:spLocks/>
          </p:cNvSpPr>
          <p:nvPr/>
        </p:nvSpPr>
        <p:spPr>
          <a:xfrm>
            <a:off x="0" y="134444"/>
            <a:ext cx="12192000" cy="489284"/>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b="1" dirty="0">
                <a:solidFill>
                  <a:srgbClr val="0000FF"/>
                </a:solidFill>
              </a:rPr>
              <a:t>Multipacting Simulation at 1 MW RF</a:t>
            </a:r>
            <a:endParaRPr lang="en-GB" sz="2400" b="1" dirty="0">
              <a:solidFill>
                <a:srgbClr val="0000FF"/>
              </a:solidFill>
            </a:endParaRPr>
          </a:p>
        </p:txBody>
      </p:sp>
      <p:sp>
        <p:nvSpPr>
          <p:cNvPr id="2" name="Date Placeholder 1">
            <a:extLst>
              <a:ext uri="{FF2B5EF4-FFF2-40B4-BE49-F238E27FC236}">
                <a16:creationId xmlns="" xmlns:a16="http://schemas.microsoft.com/office/drawing/2014/main" id="{37503020-D95C-7A17-70C4-F778FEC3A54A}"/>
              </a:ext>
            </a:extLst>
          </p:cNvPr>
          <p:cNvSpPr>
            <a:spLocks noGrp="1"/>
          </p:cNvSpPr>
          <p:nvPr>
            <p:ph type="dt" sz="half" idx="10"/>
          </p:nvPr>
        </p:nvSpPr>
        <p:spPr>
          <a:xfrm>
            <a:off x="0" y="6356350"/>
            <a:ext cx="4738816" cy="365125"/>
          </a:xfrm>
        </p:spPr>
        <p:txBody>
          <a:bodyPr/>
          <a:lstStyle/>
          <a:p>
            <a:r>
              <a:rPr lang="en-US" dirty="0" smtClean="0">
                <a:solidFill>
                  <a:schemeClr val="tx1"/>
                </a:solidFill>
              </a:rPr>
              <a:t>2nd Workshop on efficient RF sources, 23-25 Sept. 2024, Toledo, Spain </a:t>
            </a:r>
            <a:endParaRPr lang="en-GB" dirty="0">
              <a:solidFill>
                <a:schemeClr val="tx1"/>
              </a:solidFill>
            </a:endParaRPr>
          </a:p>
        </p:txBody>
      </p:sp>
      <p:sp>
        <p:nvSpPr>
          <p:cNvPr id="6" name="Slide Number Placeholder 5"/>
          <p:cNvSpPr>
            <a:spLocks noGrp="1"/>
          </p:cNvSpPr>
          <p:nvPr>
            <p:ph type="sldNum" sz="quarter" idx="12"/>
          </p:nvPr>
        </p:nvSpPr>
        <p:spPr/>
        <p:txBody>
          <a:bodyPr/>
          <a:lstStyle/>
          <a:p>
            <a:fld id="{91D39CAE-D58C-48F2-9E34-70334F46245B}" type="slidenum">
              <a:rPr lang="en-GB" smtClean="0"/>
              <a:t>16</a:t>
            </a:fld>
            <a:endParaRPr lang="en-GB"/>
          </a:p>
        </p:txBody>
      </p:sp>
      <p:pic>
        <p:nvPicPr>
          <p:cNvPr id="35" name="Picture 47">
            <a:extLst>
              <a:ext uri="{FF2B5EF4-FFF2-40B4-BE49-F238E27FC236}">
                <a16:creationId xmlns="" xmlns:a16="http://schemas.microsoft.com/office/drawing/2014/main" id="{1FE180F3-216F-8AA1-699B-440CB41A7735}"/>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0837843" y="64117"/>
            <a:ext cx="1264285" cy="73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9053829" y="566226"/>
            <a:ext cx="184731" cy="369332"/>
          </a:xfrm>
          <a:prstGeom prst="rect">
            <a:avLst/>
          </a:prstGeom>
          <a:noFill/>
        </p:spPr>
        <p:txBody>
          <a:bodyPr wrap="none" rtlCol="0">
            <a:spAutoFit/>
          </a:bodyPr>
          <a:lstStyle/>
          <a:p>
            <a:endParaRPr lang="en-US" dirty="0"/>
          </a:p>
        </p:txBody>
      </p:sp>
      <p:sp>
        <p:nvSpPr>
          <p:cNvPr id="10" name="TextBox 9"/>
          <p:cNvSpPr txBox="1"/>
          <p:nvPr/>
        </p:nvSpPr>
        <p:spPr>
          <a:xfrm>
            <a:off x="180426" y="421236"/>
            <a:ext cx="2897659" cy="369332"/>
          </a:xfrm>
          <a:prstGeom prst="rect">
            <a:avLst/>
          </a:prstGeom>
          <a:noFill/>
        </p:spPr>
        <p:txBody>
          <a:bodyPr wrap="square" rtlCol="0">
            <a:spAutoFit/>
          </a:bodyPr>
          <a:lstStyle/>
          <a:p>
            <a:r>
              <a:rPr lang="en-US" dirty="0" smtClean="0">
                <a:solidFill>
                  <a:srgbClr val="00B050"/>
                </a:solidFill>
              </a:rPr>
              <a:t>Courtesy: Franck Peauger</a:t>
            </a:r>
            <a:endParaRPr lang="en-US" dirty="0">
              <a:solidFill>
                <a:srgbClr val="00B050"/>
              </a:solidFill>
            </a:endParaRPr>
          </a:p>
        </p:txBody>
      </p:sp>
    </p:spTree>
    <p:extLst>
      <p:ext uri="{BB962C8B-B14F-4D97-AF65-F5344CB8AC3E}">
        <p14:creationId xmlns:p14="http://schemas.microsoft.com/office/powerpoint/2010/main" val="39307084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5485E5CB-2A8A-447B-E78B-52DA55BECAD9}"/>
              </a:ext>
            </a:extLst>
          </p:cNvPr>
          <p:cNvPicPr>
            <a:picLocks noChangeAspect="1"/>
          </p:cNvPicPr>
          <p:nvPr/>
        </p:nvPicPr>
        <p:blipFill rotWithShape="1">
          <a:blip r:embed="rId2"/>
          <a:srcRect l="4860"/>
          <a:stretch/>
        </p:blipFill>
        <p:spPr>
          <a:xfrm>
            <a:off x="1574623" y="796754"/>
            <a:ext cx="7836571" cy="5999580"/>
          </a:xfrm>
          <a:prstGeom prst="rect">
            <a:avLst/>
          </a:prstGeom>
        </p:spPr>
      </p:pic>
      <p:sp>
        <p:nvSpPr>
          <p:cNvPr id="18" name="TextBox 17">
            <a:extLst>
              <a:ext uri="{FF2B5EF4-FFF2-40B4-BE49-F238E27FC236}">
                <a16:creationId xmlns="" xmlns:a16="http://schemas.microsoft.com/office/drawing/2014/main" id="{F0BCCFAB-B402-4FB0-0BEE-329823BBCE72}"/>
              </a:ext>
            </a:extLst>
          </p:cNvPr>
          <p:cNvSpPr txBox="1"/>
          <p:nvPr/>
        </p:nvSpPr>
        <p:spPr>
          <a:xfrm>
            <a:off x="3537285" y="5053398"/>
            <a:ext cx="1146512" cy="369332"/>
          </a:xfrm>
          <a:prstGeom prst="rect">
            <a:avLst/>
          </a:prstGeom>
          <a:noFill/>
        </p:spPr>
        <p:txBody>
          <a:bodyPr wrap="square" rtlCol="0">
            <a:spAutoFit/>
          </a:bodyPr>
          <a:lstStyle/>
          <a:p>
            <a:r>
              <a:rPr lang="en-US" b="1" dirty="0">
                <a:solidFill>
                  <a:srgbClr val="0000FF"/>
                </a:solidFill>
              </a:rPr>
              <a:t>2.95 m</a:t>
            </a:r>
            <a:endParaRPr lang="en-GB" b="1" dirty="0">
              <a:solidFill>
                <a:srgbClr val="0000FF"/>
              </a:solidFill>
            </a:endParaRPr>
          </a:p>
        </p:txBody>
      </p:sp>
      <p:pic>
        <p:nvPicPr>
          <p:cNvPr id="2" name="Picture 47">
            <a:extLst>
              <a:ext uri="{FF2B5EF4-FFF2-40B4-BE49-F238E27FC236}">
                <a16:creationId xmlns="" xmlns:a16="http://schemas.microsoft.com/office/drawing/2014/main" id="{0AD5FE32-4462-4101-1944-4C15ADFA79F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37843" y="64117"/>
            <a:ext cx="1264285" cy="73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Date Placeholder 3">
            <a:extLst>
              <a:ext uri="{FF2B5EF4-FFF2-40B4-BE49-F238E27FC236}">
                <a16:creationId xmlns="" xmlns:a16="http://schemas.microsoft.com/office/drawing/2014/main" id="{659EED34-456B-1B12-D359-027C46D5AA88}"/>
              </a:ext>
            </a:extLst>
          </p:cNvPr>
          <p:cNvSpPr>
            <a:spLocks noGrp="1"/>
          </p:cNvSpPr>
          <p:nvPr>
            <p:ph type="dt" sz="half" idx="10"/>
          </p:nvPr>
        </p:nvSpPr>
        <p:spPr>
          <a:xfrm>
            <a:off x="-1" y="6356350"/>
            <a:ext cx="4683797" cy="365125"/>
          </a:xfrm>
        </p:spPr>
        <p:txBody>
          <a:bodyPr/>
          <a:lstStyle/>
          <a:p>
            <a:r>
              <a:rPr lang="en-US" dirty="0" smtClean="0">
                <a:solidFill>
                  <a:schemeClr val="tx1"/>
                </a:solidFill>
              </a:rPr>
              <a:t>2nd Workshop on efficient RF sources, 23-25 Sept. 2024, Toledo, Spain </a:t>
            </a:r>
            <a:endParaRPr lang="en-GB" dirty="0">
              <a:solidFill>
                <a:schemeClr val="tx1"/>
              </a:solidFill>
            </a:endParaRPr>
          </a:p>
        </p:txBody>
      </p:sp>
      <p:sp>
        <p:nvSpPr>
          <p:cNvPr id="6" name="TextBox 5">
            <a:extLst>
              <a:ext uri="{FF2B5EF4-FFF2-40B4-BE49-F238E27FC236}">
                <a16:creationId xmlns="" xmlns:a16="http://schemas.microsoft.com/office/drawing/2014/main" id="{6B46B0FE-7069-C56F-BBD3-049F9F45EA6E}"/>
              </a:ext>
            </a:extLst>
          </p:cNvPr>
          <p:cNvSpPr txBox="1"/>
          <p:nvPr/>
        </p:nvSpPr>
        <p:spPr>
          <a:xfrm>
            <a:off x="0" y="136525"/>
            <a:ext cx="12192000" cy="4206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5400" tIns="25400" rIns="25400" bIns="25400" numCol="1" spcCol="38100" rtlCol="0" anchor="ctr">
            <a:spAutoFit/>
          </a:bodyPr>
          <a:lstStyle/>
          <a:p>
            <a:pPr algn="ctr" defTabSz="1219169" hangingPunct="0"/>
            <a:r>
              <a:rPr lang="en-US" sz="2400" b="1" dirty="0">
                <a:solidFill>
                  <a:srgbClr val="0000FF"/>
                </a:solidFill>
                <a:latin typeface="+mj-lt"/>
                <a:sym typeface="Helvetica Neue"/>
              </a:rPr>
              <a:t>400 MHz HE Two-Stages MBK for FCC</a:t>
            </a:r>
            <a:r>
              <a:rPr lang="en-US" sz="2400" b="1" baseline="-25000" dirty="0">
                <a:solidFill>
                  <a:srgbClr val="0000FF"/>
                </a:solidFill>
                <a:latin typeface="+mj-lt"/>
                <a:sym typeface="Helvetica Neue"/>
              </a:rPr>
              <a:t>ee</a:t>
            </a:r>
            <a:r>
              <a:rPr lang="en-US" sz="2400" b="1" dirty="0">
                <a:solidFill>
                  <a:srgbClr val="0000FF"/>
                </a:solidFill>
                <a:latin typeface="+mj-lt"/>
                <a:sym typeface="Helvetica Neue"/>
              </a:rPr>
              <a:t>. Integration.</a:t>
            </a:r>
            <a:endParaRPr lang="en-GB" sz="2400" b="1" dirty="0">
              <a:solidFill>
                <a:srgbClr val="0000FF"/>
              </a:solidFill>
              <a:latin typeface="+mj-lt"/>
              <a:sym typeface="Helvetica Neue"/>
            </a:endParaRPr>
          </a:p>
        </p:txBody>
      </p:sp>
      <p:sp>
        <p:nvSpPr>
          <p:cNvPr id="7" name="Slide Number Placeholder 6"/>
          <p:cNvSpPr>
            <a:spLocks noGrp="1"/>
          </p:cNvSpPr>
          <p:nvPr>
            <p:ph type="sldNum" sz="quarter" idx="12"/>
          </p:nvPr>
        </p:nvSpPr>
        <p:spPr/>
        <p:txBody>
          <a:bodyPr/>
          <a:lstStyle/>
          <a:p>
            <a:fld id="{91D39CAE-D58C-48F2-9E34-70334F46245B}" type="slidenum">
              <a:rPr lang="en-GB" smtClean="0"/>
              <a:t>17</a:t>
            </a:fld>
            <a:endParaRPr lang="en-GB"/>
          </a:p>
        </p:txBody>
      </p:sp>
    </p:spTree>
    <p:extLst>
      <p:ext uri="{BB962C8B-B14F-4D97-AF65-F5344CB8AC3E}">
        <p14:creationId xmlns:p14="http://schemas.microsoft.com/office/powerpoint/2010/main" val="28416552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44023" y="549920"/>
            <a:ext cx="11425788" cy="5632311"/>
          </a:xfrm>
          <a:prstGeom prst="rect">
            <a:avLst/>
          </a:prstGeom>
        </p:spPr>
        <p:txBody>
          <a:bodyPr wrap="square">
            <a:spAutoFit/>
          </a:bodyPr>
          <a:lstStyle/>
          <a:p>
            <a:pPr marL="285750" indent="-285750">
              <a:lnSpc>
                <a:spcPct val="150000"/>
              </a:lnSpc>
              <a:buFont typeface="Arial" panose="020B0604020202020204" pitchFamily="34" charset="0"/>
              <a:buChar char="•"/>
            </a:pPr>
            <a:r>
              <a:rPr lang="en-GB" sz="2000" dirty="0"/>
              <a:t>The reduction of energy consumption in the future large-scale accelerators, like FCC, is of a great importance.</a:t>
            </a:r>
          </a:p>
          <a:p>
            <a:pPr marL="285750" indent="-285750">
              <a:lnSpc>
                <a:spcPct val="150000"/>
              </a:lnSpc>
              <a:buFont typeface="Arial" panose="020B0604020202020204" pitchFamily="34" charset="0"/>
              <a:buChar char="•"/>
            </a:pPr>
            <a:r>
              <a:rPr lang="en-GB" sz="2000" dirty="0"/>
              <a:t>Novel two-stage (TS) klystron technology was introduced recently. It enables compact solution in UHF band, with potential to increase the efficiency from 65% in existing commercial tubes up to 80%.</a:t>
            </a:r>
          </a:p>
          <a:p>
            <a:pPr marL="285750" indent="-285750">
              <a:lnSpc>
                <a:spcPct val="150000"/>
              </a:lnSpc>
              <a:buFont typeface="Arial" panose="020B0604020202020204" pitchFamily="34" charset="0"/>
              <a:buChar char="•"/>
            </a:pPr>
            <a:r>
              <a:rPr lang="en-GB" sz="2000" dirty="0"/>
              <a:t>Such a 400 MHz, 1.0 MW TS MBK klystron for FCC is now under development at CERN as a part of the High Efficiency Klystrons project. </a:t>
            </a:r>
          </a:p>
          <a:p>
            <a:pPr marL="285750" indent="-285750">
              <a:lnSpc>
                <a:spcPct val="150000"/>
              </a:lnSpc>
              <a:buFont typeface="Arial" panose="020B0604020202020204" pitchFamily="34" charset="0"/>
              <a:buChar char="•"/>
            </a:pPr>
            <a:r>
              <a:rPr lang="en-GB" sz="2000" dirty="0"/>
              <a:t>RF circuit, beam optics and special axillaries, like HVRFT and DC accelerating gap rejector, have been evaluated and confirmed in simulation the tube conceptual feasibility with potential to reach target efficiency of &gt;85%.</a:t>
            </a:r>
          </a:p>
          <a:p>
            <a:pPr marL="285750" indent="-285750">
              <a:lnSpc>
                <a:spcPct val="150000"/>
              </a:lnSpc>
              <a:buFont typeface="Arial" panose="020B0604020202020204" pitchFamily="34" charset="0"/>
              <a:buChar char="•"/>
            </a:pPr>
            <a:r>
              <a:rPr lang="en-GB" sz="2000" dirty="0"/>
              <a:t>The next step will be integration of beam optics and RF circuit, followed by technological development and prototype fabrication in collaboration with industrial partner.</a:t>
            </a:r>
          </a:p>
          <a:p>
            <a:pPr marL="285750" indent="-285750">
              <a:lnSpc>
                <a:spcPct val="150000"/>
              </a:lnSpc>
              <a:buFont typeface="Arial" panose="020B0604020202020204" pitchFamily="34" charset="0"/>
              <a:buChar char="•"/>
            </a:pPr>
            <a:r>
              <a:rPr lang="en-GB" sz="2000" dirty="0"/>
              <a:t>Multipacting effect has been checked</a:t>
            </a:r>
            <a:r>
              <a:rPr lang="en-GB" sz="2000" dirty="0" smtClean="0"/>
              <a:t>.</a:t>
            </a:r>
            <a:endParaRPr lang="en-GB" sz="2000" dirty="0"/>
          </a:p>
        </p:txBody>
      </p:sp>
      <p:sp>
        <p:nvSpPr>
          <p:cNvPr id="9" name="TextBox 8"/>
          <p:cNvSpPr txBox="1"/>
          <p:nvPr/>
        </p:nvSpPr>
        <p:spPr>
          <a:xfrm>
            <a:off x="0" y="88255"/>
            <a:ext cx="12192000" cy="461665"/>
          </a:xfrm>
          <a:prstGeom prst="rect">
            <a:avLst/>
          </a:prstGeom>
          <a:noFill/>
        </p:spPr>
        <p:txBody>
          <a:bodyPr wrap="square" rtlCol="0">
            <a:spAutoFit/>
          </a:bodyPr>
          <a:lstStyle/>
          <a:p>
            <a:pPr algn="ctr"/>
            <a:r>
              <a:rPr lang="en-US" sz="2400" b="1" dirty="0">
                <a:solidFill>
                  <a:srgbClr val="0000FF"/>
                </a:solidFill>
                <a:latin typeface="+mj-lt"/>
              </a:rPr>
              <a:t>FCC TS MBK Summary and outlook</a:t>
            </a:r>
            <a:endParaRPr lang="en-GB" sz="2400" b="1" dirty="0">
              <a:solidFill>
                <a:srgbClr val="0000FF"/>
              </a:solidFill>
              <a:latin typeface="+mj-lt"/>
            </a:endParaRPr>
          </a:p>
        </p:txBody>
      </p:sp>
      <p:sp>
        <p:nvSpPr>
          <p:cNvPr id="3" name="Slide Number Placeholder 2"/>
          <p:cNvSpPr>
            <a:spLocks noGrp="1"/>
          </p:cNvSpPr>
          <p:nvPr>
            <p:ph type="sldNum" sz="quarter" idx="12"/>
          </p:nvPr>
        </p:nvSpPr>
        <p:spPr/>
        <p:txBody>
          <a:bodyPr/>
          <a:lstStyle/>
          <a:p>
            <a:fld id="{91D39CAE-D58C-48F2-9E34-70334F46245B}" type="slidenum">
              <a:rPr lang="en-GB" smtClean="0"/>
              <a:t>18</a:t>
            </a:fld>
            <a:endParaRPr lang="en-GB"/>
          </a:p>
        </p:txBody>
      </p:sp>
      <p:sp>
        <p:nvSpPr>
          <p:cNvPr id="7" name="Date Placeholder 3">
            <a:extLst>
              <a:ext uri="{FF2B5EF4-FFF2-40B4-BE49-F238E27FC236}">
                <a16:creationId xmlns="" xmlns:a16="http://schemas.microsoft.com/office/drawing/2014/main" id="{659EED34-456B-1B12-D359-027C46D5AA88}"/>
              </a:ext>
            </a:extLst>
          </p:cNvPr>
          <p:cNvSpPr>
            <a:spLocks noGrp="1"/>
          </p:cNvSpPr>
          <p:nvPr>
            <p:ph type="dt" sz="half" idx="10"/>
          </p:nvPr>
        </p:nvSpPr>
        <p:spPr>
          <a:xfrm>
            <a:off x="-1" y="6356350"/>
            <a:ext cx="4683797" cy="365125"/>
          </a:xfrm>
        </p:spPr>
        <p:txBody>
          <a:bodyPr/>
          <a:lstStyle/>
          <a:p>
            <a:r>
              <a:rPr lang="en-US" dirty="0" smtClean="0">
                <a:solidFill>
                  <a:schemeClr val="tx1"/>
                </a:solidFill>
              </a:rPr>
              <a:t>2nd Workshop on efficient RF sources, 23-25 Sept. 2024, Toledo, Spain </a:t>
            </a:r>
            <a:endParaRPr lang="en-GB" dirty="0">
              <a:solidFill>
                <a:schemeClr val="tx1"/>
              </a:solidFill>
            </a:endParaRPr>
          </a:p>
        </p:txBody>
      </p:sp>
    </p:spTree>
    <p:extLst>
      <p:ext uri="{BB962C8B-B14F-4D97-AF65-F5344CB8AC3E}">
        <p14:creationId xmlns:p14="http://schemas.microsoft.com/office/powerpoint/2010/main" val="1139497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7A21CE96-C0EA-61FD-9A75-5047DCFCAE49}"/>
              </a:ext>
            </a:extLst>
          </p:cNvPr>
          <p:cNvSpPr txBox="1"/>
          <p:nvPr/>
        </p:nvSpPr>
        <p:spPr>
          <a:xfrm>
            <a:off x="3983520" y="4412411"/>
            <a:ext cx="7839672" cy="1200329"/>
          </a:xfrm>
          <a:prstGeom prst="rect">
            <a:avLst/>
          </a:prstGeom>
          <a:noFill/>
        </p:spPr>
        <p:txBody>
          <a:bodyPr wrap="square" rtlCol="0">
            <a:spAutoFit/>
          </a:bodyPr>
          <a:lstStyle/>
          <a:p>
            <a:pPr marL="285750" indent="-285750">
              <a:buFont typeface="Wingdings" panose="05000000000000000000" pitchFamily="2" charset="2"/>
              <a:buChar char="§"/>
            </a:pPr>
            <a:r>
              <a:rPr lang="en-US" sz="2400" dirty="0">
                <a:solidFill>
                  <a:schemeClr val="bg2">
                    <a:lumMod val="50000"/>
                  </a:schemeClr>
                </a:solidFill>
              </a:rPr>
              <a:t>Project leader: Igor Syratchev</a:t>
            </a:r>
          </a:p>
          <a:p>
            <a:pPr marL="285750" indent="-285750">
              <a:buFont typeface="Wingdings" panose="05000000000000000000" pitchFamily="2" charset="2"/>
              <a:buChar char="§"/>
            </a:pPr>
            <a:r>
              <a:rPr lang="en-US" sz="2400" dirty="0">
                <a:solidFill>
                  <a:schemeClr val="bg2">
                    <a:lumMod val="50000"/>
                  </a:schemeClr>
                </a:solidFill>
              </a:rPr>
              <a:t>Project team @CERN: Zaib Un Nisa, Nuria Catalan Lasheras.</a:t>
            </a:r>
          </a:p>
          <a:p>
            <a:pPr marL="285750" indent="-285750">
              <a:buFont typeface="Wingdings" panose="05000000000000000000" pitchFamily="2" charset="2"/>
              <a:buChar char="§"/>
            </a:pPr>
            <a:r>
              <a:rPr lang="en-US" sz="2400" dirty="0">
                <a:solidFill>
                  <a:schemeClr val="bg2">
                    <a:lumMod val="50000"/>
                  </a:schemeClr>
                </a:solidFill>
              </a:rPr>
              <a:t>Project team@ Lancaster: Lee Millar, Graem Burt.</a:t>
            </a:r>
          </a:p>
        </p:txBody>
      </p:sp>
      <p:pic>
        <p:nvPicPr>
          <p:cNvPr id="5" name="Picture 4">
            <a:extLst>
              <a:ext uri="{FF2B5EF4-FFF2-40B4-BE49-F238E27FC236}">
                <a16:creationId xmlns="" xmlns:a16="http://schemas.microsoft.com/office/drawing/2014/main" id="{26900B12-7388-42F9-DD2A-8739DF725A8E}"/>
              </a:ext>
            </a:extLst>
          </p:cNvPr>
          <p:cNvPicPr>
            <a:picLocks noChangeAspect="1"/>
          </p:cNvPicPr>
          <p:nvPr/>
        </p:nvPicPr>
        <p:blipFill>
          <a:blip r:embed="rId3"/>
          <a:stretch>
            <a:fillRect/>
          </a:stretch>
        </p:blipFill>
        <p:spPr>
          <a:xfrm>
            <a:off x="368808" y="916724"/>
            <a:ext cx="3456870" cy="4213060"/>
          </a:xfrm>
          <a:prstGeom prst="rect">
            <a:avLst/>
          </a:prstGeom>
        </p:spPr>
      </p:pic>
      <p:pic>
        <p:nvPicPr>
          <p:cNvPr id="6" name="Picture 47">
            <a:extLst>
              <a:ext uri="{FF2B5EF4-FFF2-40B4-BE49-F238E27FC236}">
                <a16:creationId xmlns="" xmlns:a16="http://schemas.microsoft.com/office/drawing/2014/main" id="{25354B25-F8CE-E3ED-AFEF-3CF7E4460C7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5618" y="1564432"/>
            <a:ext cx="4339024" cy="251440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 xmlns:a16="http://schemas.microsoft.com/office/drawing/2014/main" id="{43DDAA50-D67B-6687-0AA7-64E25AB03D7A}"/>
              </a:ext>
            </a:extLst>
          </p:cNvPr>
          <p:cNvPicPr>
            <a:picLocks noChangeAspect="1"/>
          </p:cNvPicPr>
          <p:nvPr/>
        </p:nvPicPr>
        <p:blipFill>
          <a:blip r:embed="rId5"/>
          <a:stretch>
            <a:fillRect/>
          </a:stretch>
        </p:blipFill>
        <p:spPr>
          <a:xfrm>
            <a:off x="4319567" y="1245260"/>
            <a:ext cx="2335440" cy="2833580"/>
          </a:xfrm>
          <a:prstGeom prst="rect">
            <a:avLst/>
          </a:prstGeom>
        </p:spPr>
      </p:pic>
      <p:sp>
        <p:nvSpPr>
          <p:cNvPr id="9" name="Rectangle 8">
            <a:extLst>
              <a:ext uri="{FF2B5EF4-FFF2-40B4-BE49-F238E27FC236}">
                <a16:creationId xmlns="" xmlns:a16="http://schemas.microsoft.com/office/drawing/2014/main" id="{0BC8DA11-07DB-1D8A-031C-C9E9A47729D9}"/>
              </a:ext>
            </a:extLst>
          </p:cNvPr>
          <p:cNvSpPr/>
          <p:nvPr/>
        </p:nvSpPr>
        <p:spPr>
          <a:xfrm>
            <a:off x="5856270" y="1245260"/>
            <a:ext cx="798737" cy="30613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 xmlns:a16="http://schemas.microsoft.com/office/drawing/2014/main" id="{AEE788C8-B026-55A7-179B-A8D238334189}"/>
              </a:ext>
            </a:extLst>
          </p:cNvPr>
          <p:cNvSpPr txBox="1"/>
          <p:nvPr/>
        </p:nvSpPr>
        <p:spPr>
          <a:xfrm>
            <a:off x="5477470" y="2915568"/>
            <a:ext cx="495649" cy="307777"/>
          </a:xfrm>
          <a:prstGeom prst="rect">
            <a:avLst/>
          </a:prstGeom>
          <a:noFill/>
        </p:spPr>
        <p:txBody>
          <a:bodyPr wrap="none" rtlCol="0">
            <a:spAutoFit/>
          </a:bodyPr>
          <a:lstStyle/>
          <a:p>
            <a:r>
              <a:rPr lang="en-US" sz="1400" b="1" dirty="0">
                <a:solidFill>
                  <a:schemeClr val="accent4">
                    <a:lumMod val="60000"/>
                    <a:lumOff val="40000"/>
                  </a:schemeClr>
                </a:solidFill>
              </a:rPr>
              <a:t>50%</a:t>
            </a:r>
            <a:endParaRPr lang="en-GB" sz="1400" b="1" dirty="0">
              <a:solidFill>
                <a:schemeClr val="accent4">
                  <a:lumMod val="60000"/>
                  <a:lumOff val="40000"/>
                </a:schemeClr>
              </a:solidFill>
            </a:endParaRPr>
          </a:p>
        </p:txBody>
      </p:sp>
      <p:sp>
        <p:nvSpPr>
          <p:cNvPr id="13" name="TextBox 12">
            <a:extLst>
              <a:ext uri="{FF2B5EF4-FFF2-40B4-BE49-F238E27FC236}">
                <a16:creationId xmlns="" xmlns:a16="http://schemas.microsoft.com/office/drawing/2014/main" id="{E7C916F1-85EB-D55E-794B-1885EC14E044}"/>
              </a:ext>
            </a:extLst>
          </p:cNvPr>
          <p:cNvSpPr txBox="1"/>
          <p:nvPr/>
        </p:nvSpPr>
        <p:spPr>
          <a:xfrm>
            <a:off x="5475865" y="2678287"/>
            <a:ext cx="495649" cy="307777"/>
          </a:xfrm>
          <a:prstGeom prst="rect">
            <a:avLst/>
          </a:prstGeom>
          <a:noFill/>
        </p:spPr>
        <p:txBody>
          <a:bodyPr wrap="none" rtlCol="0">
            <a:spAutoFit/>
          </a:bodyPr>
          <a:lstStyle/>
          <a:p>
            <a:r>
              <a:rPr lang="en-US" sz="1400" b="1" dirty="0">
                <a:solidFill>
                  <a:schemeClr val="accent6">
                    <a:lumMod val="40000"/>
                    <a:lumOff val="60000"/>
                  </a:schemeClr>
                </a:solidFill>
              </a:rPr>
              <a:t>60%</a:t>
            </a:r>
            <a:endParaRPr lang="en-GB" sz="1400" b="1" dirty="0">
              <a:solidFill>
                <a:schemeClr val="accent6">
                  <a:lumMod val="40000"/>
                  <a:lumOff val="60000"/>
                </a:schemeClr>
              </a:solidFill>
            </a:endParaRPr>
          </a:p>
        </p:txBody>
      </p:sp>
      <p:sp>
        <p:nvSpPr>
          <p:cNvPr id="14" name="TextBox 13">
            <a:extLst>
              <a:ext uri="{FF2B5EF4-FFF2-40B4-BE49-F238E27FC236}">
                <a16:creationId xmlns="" xmlns:a16="http://schemas.microsoft.com/office/drawing/2014/main" id="{67F06B43-BA1A-410F-8E45-F44B06946570}"/>
              </a:ext>
            </a:extLst>
          </p:cNvPr>
          <p:cNvSpPr txBox="1"/>
          <p:nvPr/>
        </p:nvSpPr>
        <p:spPr>
          <a:xfrm>
            <a:off x="5472658" y="2462403"/>
            <a:ext cx="498855" cy="307777"/>
          </a:xfrm>
          <a:prstGeom prst="rect">
            <a:avLst/>
          </a:prstGeom>
          <a:noFill/>
        </p:spPr>
        <p:txBody>
          <a:bodyPr wrap="none" rtlCol="0">
            <a:spAutoFit/>
          </a:bodyPr>
          <a:lstStyle/>
          <a:p>
            <a:r>
              <a:rPr lang="en-US" sz="1400" b="1" dirty="0">
                <a:solidFill>
                  <a:schemeClr val="accent6">
                    <a:lumMod val="60000"/>
                    <a:lumOff val="40000"/>
                  </a:schemeClr>
                </a:solidFill>
              </a:rPr>
              <a:t>70%</a:t>
            </a:r>
            <a:endParaRPr lang="en-GB" sz="1400" b="1" dirty="0">
              <a:solidFill>
                <a:schemeClr val="accent6">
                  <a:lumMod val="60000"/>
                  <a:lumOff val="40000"/>
                </a:schemeClr>
              </a:solidFill>
            </a:endParaRPr>
          </a:p>
        </p:txBody>
      </p:sp>
      <p:sp>
        <p:nvSpPr>
          <p:cNvPr id="15" name="TextBox 14">
            <a:extLst>
              <a:ext uri="{FF2B5EF4-FFF2-40B4-BE49-F238E27FC236}">
                <a16:creationId xmlns="" xmlns:a16="http://schemas.microsoft.com/office/drawing/2014/main" id="{ADC9AD26-AF56-019A-5C78-29661B8629EC}"/>
              </a:ext>
            </a:extLst>
          </p:cNvPr>
          <p:cNvSpPr txBox="1"/>
          <p:nvPr/>
        </p:nvSpPr>
        <p:spPr>
          <a:xfrm>
            <a:off x="5475864" y="2225122"/>
            <a:ext cx="495649" cy="307777"/>
          </a:xfrm>
          <a:prstGeom prst="rect">
            <a:avLst/>
          </a:prstGeom>
          <a:noFill/>
        </p:spPr>
        <p:txBody>
          <a:bodyPr wrap="none" rtlCol="0">
            <a:spAutoFit/>
          </a:bodyPr>
          <a:lstStyle/>
          <a:p>
            <a:r>
              <a:rPr lang="en-US" sz="1400" b="1" dirty="0">
                <a:solidFill>
                  <a:schemeClr val="accent6">
                    <a:lumMod val="75000"/>
                  </a:schemeClr>
                </a:solidFill>
              </a:rPr>
              <a:t>80%</a:t>
            </a:r>
            <a:endParaRPr lang="en-GB" sz="1400" b="1" dirty="0">
              <a:solidFill>
                <a:schemeClr val="accent6">
                  <a:lumMod val="75000"/>
                </a:schemeClr>
              </a:solidFill>
            </a:endParaRPr>
          </a:p>
        </p:txBody>
      </p:sp>
    </p:spTree>
    <p:extLst>
      <p:ext uri="{BB962C8B-B14F-4D97-AF65-F5344CB8AC3E}">
        <p14:creationId xmlns:p14="http://schemas.microsoft.com/office/powerpoint/2010/main" val="6776506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717178" y="1106251"/>
            <a:ext cx="2698376" cy="3890682"/>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941295" y="1258651"/>
            <a:ext cx="2277290" cy="369332"/>
          </a:xfrm>
          <a:prstGeom prst="rect">
            <a:avLst/>
          </a:prstGeom>
          <a:noFill/>
        </p:spPr>
        <p:txBody>
          <a:bodyPr wrap="none" rtlCol="0">
            <a:spAutoFit/>
          </a:bodyPr>
          <a:lstStyle/>
          <a:p>
            <a:r>
              <a:rPr lang="en-US" dirty="0">
                <a:solidFill>
                  <a:schemeClr val="accent5">
                    <a:lumMod val="75000"/>
                  </a:schemeClr>
                </a:solidFill>
              </a:rPr>
              <a:t>UHF/L-band </a:t>
            </a:r>
            <a:r>
              <a:rPr lang="en-US" sz="1400" dirty="0">
                <a:solidFill>
                  <a:schemeClr val="accent5">
                    <a:lumMod val="75000"/>
                  </a:schemeClr>
                </a:solidFill>
              </a:rPr>
              <a:t>(0.3-1.3GHz)</a:t>
            </a:r>
            <a:endParaRPr lang="en-GB" sz="1400" dirty="0">
              <a:solidFill>
                <a:schemeClr val="accent5">
                  <a:lumMod val="75000"/>
                </a:schemeClr>
              </a:solidFill>
            </a:endParaRPr>
          </a:p>
        </p:txBody>
      </p:sp>
      <p:sp>
        <p:nvSpPr>
          <p:cNvPr id="4" name="Rounded Rectangle 3"/>
          <p:cNvSpPr/>
          <p:nvPr/>
        </p:nvSpPr>
        <p:spPr>
          <a:xfrm>
            <a:off x="3415554" y="1166318"/>
            <a:ext cx="2653552" cy="1882588"/>
          </a:xfrm>
          <a:prstGeom prst="round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a:off x="4463158" y="1173378"/>
            <a:ext cx="1386918" cy="369332"/>
          </a:xfrm>
          <a:prstGeom prst="rect">
            <a:avLst/>
          </a:prstGeom>
          <a:noFill/>
        </p:spPr>
        <p:txBody>
          <a:bodyPr wrap="none" rtlCol="0">
            <a:spAutoFit/>
          </a:bodyPr>
          <a:lstStyle/>
          <a:p>
            <a:r>
              <a:rPr lang="en-US" dirty="0">
                <a:solidFill>
                  <a:schemeClr val="accent6">
                    <a:lumMod val="75000"/>
                  </a:schemeClr>
                </a:solidFill>
              </a:rPr>
              <a:t>S-band </a:t>
            </a:r>
            <a:r>
              <a:rPr lang="en-US" sz="1400" dirty="0">
                <a:solidFill>
                  <a:schemeClr val="accent6">
                    <a:lumMod val="75000"/>
                  </a:schemeClr>
                </a:solidFill>
              </a:rPr>
              <a:t>(3GHz)</a:t>
            </a:r>
            <a:endParaRPr lang="en-GB" sz="1400" dirty="0">
              <a:solidFill>
                <a:schemeClr val="accent6">
                  <a:lumMod val="75000"/>
                </a:schemeClr>
              </a:solidFill>
            </a:endParaRPr>
          </a:p>
        </p:txBody>
      </p:sp>
      <p:sp>
        <p:nvSpPr>
          <p:cNvPr id="6" name="Rounded Rectangle 5"/>
          <p:cNvSpPr/>
          <p:nvPr/>
        </p:nvSpPr>
        <p:spPr>
          <a:xfrm>
            <a:off x="3415554" y="3051592"/>
            <a:ext cx="2653552" cy="735106"/>
          </a:xfrm>
          <a:prstGeom prst="round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extBox 6"/>
          <p:cNvSpPr txBox="1"/>
          <p:nvPr/>
        </p:nvSpPr>
        <p:spPr>
          <a:xfrm>
            <a:off x="4670799" y="3073653"/>
            <a:ext cx="1404552" cy="369332"/>
          </a:xfrm>
          <a:prstGeom prst="rect">
            <a:avLst/>
          </a:prstGeom>
          <a:noFill/>
        </p:spPr>
        <p:txBody>
          <a:bodyPr wrap="none" rtlCol="0">
            <a:spAutoFit/>
          </a:bodyPr>
          <a:lstStyle/>
          <a:p>
            <a:r>
              <a:rPr lang="en-US" dirty="0">
                <a:solidFill>
                  <a:schemeClr val="accent2">
                    <a:lumMod val="75000"/>
                  </a:schemeClr>
                </a:solidFill>
              </a:rPr>
              <a:t>C-band </a:t>
            </a:r>
            <a:r>
              <a:rPr lang="en-US" sz="1400" dirty="0">
                <a:solidFill>
                  <a:schemeClr val="accent2">
                    <a:lumMod val="75000"/>
                  </a:schemeClr>
                </a:solidFill>
              </a:rPr>
              <a:t>(6GHz)</a:t>
            </a:r>
            <a:endParaRPr lang="en-GB" sz="1400" dirty="0">
              <a:solidFill>
                <a:schemeClr val="accent2">
                  <a:lumMod val="75000"/>
                </a:schemeClr>
              </a:solidFill>
            </a:endParaRPr>
          </a:p>
        </p:txBody>
      </p:sp>
      <p:sp>
        <p:nvSpPr>
          <p:cNvPr id="8" name="Rounded Rectangle 7"/>
          <p:cNvSpPr/>
          <p:nvPr/>
        </p:nvSpPr>
        <p:spPr>
          <a:xfrm>
            <a:off x="3406588" y="3789384"/>
            <a:ext cx="2662518" cy="1522394"/>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p:cNvSpPr txBox="1"/>
          <p:nvPr/>
        </p:nvSpPr>
        <p:spPr>
          <a:xfrm>
            <a:off x="3344961" y="3851100"/>
            <a:ext cx="851515" cy="584775"/>
          </a:xfrm>
          <a:prstGeom prst="rect">
            <a:avLst/>
          </a:prstGeom>
          <a:noFill/>
        </p:spPr>
        <p:txBody>
          <a:bodyPr wrap="none" rtlCol="0">
            <a:spAutoFit/>
          </a:bodyPr>
          <a:lstStyle/>
          <a:p>
            <a:r>
              <a:rPr lang="en-US" dirty="0">
                <a:solidFill>
                  <a:schemeClr val="accent4">
                    <a:lumMod val="75000"/>
                  </a:schemeClr>
                </a:solidFill>
              </a:rPr>
              <a:t>X-band</a:t>
            </a:r>
          </a:p>
          <a:p>
            <a:r>
              <a:rPr lang="en-US" sz="1400" dirty="0">
                <a:solidFill>
                  <a:schemeClr val="accent4">
                    <a:lumMod val="75000"/>
                  </a:schemeClr>
                </a:solidFill>
              </a:rPr>
              <a:t>(12 GHz)</a:t>
            </a:r>
            <a:endParaRPr lang="en-GB" sz="1400" dirty="0">
              <a:solidFill>
                <a:schemeClr val="accent4">
                  <a:lumMod val="75000"/>
                </a:schemeClr>
              </a:solidFill>
            </a:endParaRPr>
          </a:p>
        </p:txBody>
      </p:sp>
      <p:sp>
        <p:nvSpPr>
          <p:cNvPr id="12" name="TextBox 11"/>
          <p:cNvSpPr txBox="1"/>
          <p:nvPr/>
        </p:nvSpPr>
        <p:spPr>
          <a:xfrm>
            <a:off x="808304" y="2697559"/>
            <a:ext cx="1993046" cy="2154436"/>
          </a:xfrm>
          <a:prstGeom prst="rect">
            <a:avLst/>
          </a:prstGeom>
          <a:noFill/>
          <a:ln>
            <a:solidFill>
              <a:srgbClr val="FF0000"/>
            </a:solidFill>
          </a:ln>
        </p:spPr>
        <p:txBody>
          <a:bodyPr wrap="none" rtlCol="0">
            <a:spAutoFit/>
          </a:bodyPr>
          <a:lstStyle/>
          <a:p>
            <a:r>
              <a:rPr lang="en-US" b="1" dirty="0"/>
              <a:t>Large scale Particle</a:t>
            </a:r>
          </a:p>
          <a:p>
            <a:r>
              <a:rPr lang="en-US" b="1" dirty="0"/>
              <a:t>Accelerators</a:t>
            </a:r>
            <a:r>
              <a:rPr lang="en-US" dirty="0"/>
              <a:t>:</a:t>
            </a:r>
          </a:p>
          <a:p>
            <a:r>
              <a:rPr lang="en-US" sz="1400" dirty="0">
                <a:solidFill>
                  <a:schemeClr val="bg1"/>
                </a:solidFill>
              </a:rPr>
              <a:t>LHC</a:t>
            </a:r>
          </a:p>
          <a:p>
            <a:r>
              <a:rPr lang="en-US" sz="1400" dirty="0">
                <a:solidFill>
                  <a:schemeClr val="bg1"/>
                </a:solidFill>
              </a:rPr>
              <a:t>ILC</a:t>
            </a:r>
          </a:p>
          <a:p>
            <a:r>
              <a:rPr lang="en-US" sz="1400" dirty="0"/>
              <a:t>CLIC</a:t>
            </a:r>
          </a:p>
          <a:p>
            <a:r>
              <a:rPr lang="en-US" sz="1400" dirty="0">
                <a:solidFill>
                  <a:schemeClr val="bg1"/>
                </a:solidFill>
              </a:rPr>
              <a:t>FCC</a:t>
            </a:r>
          </a:p>
          <a:p>
            <a:r>
              <a:rPr lang="en-US" sz="1400" dirty="0">
                <a:solidFill>
                  <a:schemeClr val="bg1"/>
                </a:solidFill>
              </a:rPr>
              <a:t>Muon_C</a:t>
            </a:r>
          </a:p>
          <a:p>
            <a:r>
              <a:rPr lang="en-US" sz="1400" dirty="0">
                <a:solidFill>
                  <a:schemeClr val="bg1"/>
                </a:solidFill>
              </a:rPr>
              <a:t>CEPC</a:t>
            </a:r>
          </a:p>
          <a:p>
            <a:r>
              <a:rPr lang="en-US" sz="1400" dirty="0"/>
              <a:t>HALHF</a:t>
            </a:r>
            <a:endParaRPr lang="en-GB" sz="1400" dirty="0"/>
          </a:p>
        </p:txBody>
      </p:sp>
      <p:sp>
        <p:nvSpPr>
          <p:cNvPr id="13" name="TextBox 12"/>
          <p:cNvSpPr txBox="1"/>
          <p:nvPr/>
        </p:nvSpPr>
        <p:spPr>
          <a:xfrm>
            <a:off x="2926541" y="2081352"/>
            <a:ext cx="1630575" cy="1231106"/>
          </a:xfrm>
          <a:prstGeom prst="rect">
            <a:avLst/>
          </a:prstGeom>
          <a:noFill/>
          <a:ln>
            <a:solidFill>
              <a:srgbClr val="7030A0"/>
            </a:solidFill>
          </a:ln>
        </p:spPr>
        <p:txBody>
          <a:bodyPr wrap="none" rtlCol="0">
            <a:spAutoFit/>
          </a:bodyPr>
          <a:lstStyle/>
          <a:p>
            <a:r>
              <a:rPr lang="en-US" dirty="0"/>
              <a:t>User facilities:</a:t>
            </a:r>
          </a:p>
          <a:p>
            <a:pPr algn="r"/>
            <a:r>
              <a:rPr lang="en-US" sz="1400" dirty="0"/>
              <a:t>Spallation sources</a:t>
            </a:r>
          </a:p>
          <a:p>
            <a:pPr algn="r"/>
            <a:r>
              <a:rPr lang="en-US" sz="1400" dirty="0"/>
              <a:t>Storage rings&amp;</a:t>
            </a:r>
          </a:p>
          <a:p>
            <a:pPr algn="r"/>
            <a:r>
              <a:rPr lang="en-US" sz="1400" dirty="0"/>
              <a:t>Light sources</a:t>
            </a:r>
          </a:p>
          <a:p>
            <a:pPr algn="r"/>
            <a:r>
              <a:rPr lang="en-US" sz="1400" dirty="0"/>
              <a:t>X-FEL</a:t>
            </a:r>
          </a:p>
        </p:txBody>
      </p:sp>
      <p:sp>
        <p:nvSpPr>
          <p:cNvPr id="14" name="TextBox 13"/>
          <p:cNvSpPr txBox="1"/>
          <p:nvPr/>
        </p:nvSpPr>
        <p:spPr>
          <a:xfrm>
            <a:off x="4696354" y="1700354"/>
            <a:ext cx="994375" cy="369332"/>
          </a:xfrm>
          <a:prstGeom prst="rect">
            <a:avLst/>
          </a:prstGeom>
          <a:noFill/>
          <a:ln>
            <a:solidFill>
              <a:srgbClr val="0070C0"/>
            </a:solidFill>
          </a:ln>
        </p:spPr>
        <p:txBody>
          <a:bodyPr wrap="none" rtlCol="0">
            <a:spAutoFit/>
          </a:bodyPr>
          <a:lstStyle/>
          <a:p>
            <a:r>
              <a:rPr lang="en-US" dirty="0"/>
              <a:t>Injectors</a:t>
            </a:r>
            <a:endParaRPr lang="en-GB" dirty="0"/>
          </a:p>
        </p:txBody>
      </p:sp>
      <p:sp>
        <p:nvSpPr>
          <p:cNvPr id="15" name="TextBox 14"/>
          <p:cNvSpPr txBox="1"/>
          <p:nvPr/>
        </p:nvSpPr>
        <p:spPr>
          <a:xfrm>
            <a:off x="4087735" y="4194678"/>
            <a:ext cx="1905009" cy="1015663"/>
          </a:xfrm>
          <a:prstGeom prst="rect">
            <a:avLst/>
          </a:prstGeom>
          <a:noFill/>
          <a:ln>
            <a:solidFill>
              <a:srgbClr val="00B050"/>
            </a:solidFill>
          </a:ln>
        </p:spPr>
        <p:txBody>
          <a:bodyPr wrap="none" rtlCol="0">
            <a:spAutoFit/>
          </a:bodyPr>
          <a:lstStyle/>
          <a:p>
            <a:r>
              <a:rPr lang="en-US" dirty="0"/>
              <a:t>Compact facilities:</a:t>
            </a:r>
          </a:p>
          <a:p>
            <a:pPr algn="r"/>
            <a:r>
              <a:rPr lang="en-US" sz="1400" dirty="0"/>
              <a:t>Medical</a:t>
            </a:r>
          </a:p>
          <a:p>
            <a:pPr algn="r"/>
            <a:r>
              <a:rPr lang="en-US" sz="1400" dirty="0"/>
              <a:t>Technological</a:t>
            </a:r>
          </a:p>
          <a:p>
            <a:pPr algn="r"/>
            <a:r>
              <a:rPr lang="en-US" sz="1400" dirty="0"/>
              <a:t>Industrial</a:t>
            </a:r>
            <a:endParaRPr lang="en-GB" sz="1400" dirty="0"/>
          </a:p>
        </p:txBody>
      </p:sp>
      <p:sp>
        <p:nvSpPr>
          <p:cNvPr id="16" name="TextBox 15"/>
          <p:cNvSpPr txBox="1"/>
          <p:nvPr/>
        </p:nvSpPr>
        <p:spPr>
          <a:xfrm>
            <a:off x="679031" y="5157159"/>
            <a:ext cx="2774670" cy="646331"/>
          </a:xfrm>
          <a:prstGeom prst="rect">
            <a:avLst/>
          </a:prstGeom>
          <a:noFill/>
        </p:spPr>
        <p:txBody>
          <a:bodyPr wrap="none" rtlCol="0">
            <a:spAutoFit/>
          </a:bodyPr>
          <a:lstStyle/>
          <a:p>
            <a:pPr algn="ctr"/>
            <a:r>
              <a:rPr lang="en-US" dirty="0">
                <a:solidFill>
                  <a:schemeClr val="accent5">
                    <a:lumMod val="75000"/>
                  </a:schemeClr>
                </a:solidFill>
              </a:rPr>
              <a:t>CW, Pulsed.</a:t>
            </a:r>
          </a:p>
          <a:p>
            <a:r>
              <a:rPr lang="en-US" dirty="0">
                <a:solidFill>
                  <a:schemeClr val="accent5">
                    <a:lumMod val="75000"/>
                  </a:schemeClr>
                </a:solidFill>
              </a:rPr>
              <a:t>Klystron, IOT, tetrode, SSPA.</a:t>
            </a:r>
            <a:endParaRPr lang="en-GB" dirty="0">
              <a:solidFill>
                <a:schemeClr val="accent5">
                  <a:lumMod val="75000"/>
                </a:schemeClr>
              </a:solidFill>
            </a:endParaRPr>
          </a:p>
        </p:txBody>
      </p:sp>
      <p:sp>
        <p:nvSpPr>
          <p:cNvPr id="17" name="TextBox 16"/>
          <p:cNvSpPr txBox="1"/>
          <p:nvPr/>
        </p:nvSpPr>
        <p:spPr>
          <a:xfrm>
            <a:off x="4236940" y="5252164"/>
            <a:ext cx="1001813" cy="646331"/>
          </a:xfrm>
          <a:prstGeom prst="rect">
            <a:avLst/>
          </a:prstGeom>
          <a:noFill/>
        </p:spPr>
        <p:txBody>
          <a:bodyPr wrap="none" rtlCol="0">
            <a:spAutoFit/>
          </a:bodyPr>
          <a:lstStyle/>
          <a:p>
            <a:r>
              <a:rPr lang="en-US" dirty="0">
                <a:solidFill>
                  <a:schemeClr val="accent6">
                    <a:lumMod val="75000"/>
                  </a:schemeClr>
                </a:solidFill>
              </a:rPr>
              <a:t>Pulsed.</a:t>
            </a:r>
          </a:p>
          <a:p>
            <a:r>
              <a:rPr lang="en-US" dirty="0">
                <a:solidFill>
                  <a:schemeClr val="accent6">
                    <a:lumMod val="75000"/>
                  </a:schemeClr>
                </a:solidFill>
              </a:rPr>
              <a:t>Klystron.</a:t>
            </a:r>
            <a:endParaRPr lang="en-GB" dirty="0">
              <a:solidFill>
                <a:schemeClr val="accent6">
                  <a:lumMod val="75000"/>
                </a:schemeClr>
              </a:solidFill>
            </a:endParaRPr>
          </a:p>
        </p:txBody>
      </p:sp>
      <p:sp>
        <p:nvSpPr>
          <p:cNvPr id="18" name="TextBox 17"/>
          <p:cNvSpPr txBox="1"/>
          <p:nvPr/>
        </p:nvSpPr>
        <p:spPr>
          <a:xfrm>
            <a:off x="-26894" y="92762"/>
            <a:ext cx="12191999" cy="461665"/>
          </a:xfrm>
          <a:prstGeom prst="rect">
            <a:avLst/>
          </a:prstGeom>
          <a:noFill/>
        </p:spPr>
        <p:txBody>
          <a:bodyPr wrap="square" rtlCol="0">
            <a:spAutoFit/>
          </a:bodyPr>
          <a:lstStyle/>
          <a:p>
            <a:pPr algn="ctr"/>
            <a:r>
              <a:rPr lang="en-US" sz="2400" b="1" dirty="0">
                <a:solidFill>
                  <a:srgbClr val="0000FF"/>
                </a:solidFill>
                <a:latin typeface="+mj-lt"/>
              </a:rPr>
              <a:t>RF power sources for particle accelerators </a:t>
            </a:r>
            <a:endParaRPr lang="en-GB" sz="2400" b="1" dirty="0">
              <a:solidFill>
                <a:srgbClr val="0000FF"/>
              </a:solidFill>
              <a:latin typeface="+mj-lt"/>
            </a:endParaRPr>
          </a:p>
        </p:txBody>
      </p:sp>
      <p:sp>
        <p:nvSpPr>
          <p:cNvPr id="20" name="TextBox 19"/>
          <p:cNvSpPr txBox="1"/>
          <p:nvPr/>
        </p:nvSpPr>
        <p:spPr>
          <a:xfrm>
            <a:off x="6381691" y="1212447"/>
            <a:ext cx="5334835" cy="2862322"/>
          </a:xfrm>
          <a:prstGeom prst="rect">
            <a:avLst/>
          </a:prstGeom>
          <a:noFill/>
        </p:spPr>
        <p:txBody>
          <a:bodyPr wrap="square" rtlCol="0">
            <a:spAutoFit/>
          </a:bodyPr>
          <a:lstStyle/>
          <a:p>
            <a:pPr marL="342900" indent="-342900">
              <a:buFont typeface="Wingdings" panose="05000000000000000000" pitchFamily="2" charset="2"/>
              <a:buChar char="§"/>
            </a:pPr>
            <a:r>
              <a:rPr lang="en-GB" dirty="0"/>
              <a:t>Proposed layouts of almost all future colliders suggest operating them in CW or Pulsed regimes in a frequency range from 0.3GHz-1.3GHz (UHF/L-band). In this frequency range new technological solution for high efficiency (HE) RF power source can be scaled for different HEP applications.</a:t>
            </a:r>
          </a:p>
          <a:p>
            <a:pPr marL="285750" indent="-285750">
              <a:buFont typeface="Wingdings" panose="05000000000000000000" pitchFamily="2" charset="2"/>
              <a:buChar char="§"/>
            </a:pPr>
            <a:r>
              <a:rPr lang="en-US" dirty="0">
                <a:effectLst/>
                <a:ea typeface="MS Mincho" panose="02020609040205080304" pitchFamily="49" charset="-128"/>
                <a:cs typeface="Times New Roman" panose="02020603050405020304" pitchFamily="18" charset="0"/>
              </a:rPr>
              <a:t>That reduces the short-term development scope to a </a:t>
            </a:r>
            <a:r>
              <a:rPr lang="en-US" b="1" dirty="0">
                <a:effectLst/>
                <a:ea typeface="MS Mincho" panose="02020609040205080304" pitchFamily="49" charset="-128"/>
                <a:cs typeface="Times New Roman" panose="02020603050405020304" pitchFamily="18" charset="0"/>
              </a:rPr>
              <a:t>single</a:t>
            </a:r>
            <a:r>
              <a:rPr lang="en-US" dirty="0">
                <a:effectLst/>
                <a:ea typeface="MS Mincho" panose="02020609040205080304" pitchFamily="49" charset="-128"/>
                <a:cs typeface="Times New Roman" panose="02020603050405020304" pitchFamily="18" charset="0"/>
              </a:rPr>
              <a:t> HE demonstrator. In this context High-Lumi </a:t>
            </a:r>
            <a:r>
              <a:rPr lang="en-US" b="1" dirty="0">
                <a:effectLst/>
                <a:ea typeface="MS Mincho" panose="02020609040205080304" pitchFamily="49" charset="-128"/>
                <a:cs typeface="Times New Roman" panose="02020603050405020304" pitchFamily="18" charset="0"/>
              </a:rPr>
              <a:t>LHC and FCC</a:t>
            </a:r>
            <a:r>
              <a:rPr lang="en-US" b="1" baseline="-25000" dirty="0">
                <a:effectLst/>
                <a:ea typeface="MS Mincho" panose="02020609040205080304" pitchFamily="49" charset="-128"/>
                <a:cs typeface="Times New Roman" panose="02020603050405020304" pitchFamily="18" charset="0"/>
              </a:rPr>
              <a:t>ee</a:t>
            </a:r>
            <a:r>
              <a:rPr lang="en-US" dirty="0">
                <a:effectLst/>
                <a:ea typeface="MS Mincho" panose="02020609040205080304" pitchFamily="49" charset="-128"/>
                <a:cs typeface="Times New Roman" panose="02020603050405020304" pitchFamily="18" charset="0"/>
              </a:rPr>
              <a:t> were identified as primary objectives for such a development.</a:t>
            </a:r>
            <a:endParaRPr lang="en-GB" dirty="0"/>
          </a:p>
        </p:txBody>
      </p:sp>
      <p:sp>
        <p:nvSpPr>
          <p:cNvPr id="21" name="Rounded Rectangle 20"/>
          <p:cNvSpPr/>
          <p:nvPr/>
        </p:nvSpPr>
        <p:spPr>
          <a:xfrm>
            <a:off x="6210692" y="4632723"/>
            <a:ext cx="3030070" cy="1048871"/>
          </a:xfrm>
          <a:prstGeom prst="roundRect">
            <a:avLst/>
          </a:prstGeom>
          <a:solidFill>
            <a:srgbClr val="F63AD2">
              <a:alpha val="5215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7232443" y="4636343"/>
            <a:ext cx="1883208" cy="369332"/>
          </a:xfrm>
          <a:prstGeom prst="rect">
            <a:avLst/>
          </a:prstGeom>
          <a:noFill/>
        </p:spPr>
        <p:txBody>
          <a:bodyPr wrap="none" rtlCol="0">
            <a:spAutoFit/>
          </a:bodyPr>
          <a:lstStyle/>
          <a:p>
            <a:r>
              <a:rPr lang="en-US" dirty="0">
                <a:solidFill>
                  <a:srgbClr val="7030A0"/>
                </a:solidFill>
              </a:rPr>
              <a:t>Ka-band (30GHz+)</a:t>
            </a:r>
            <a:endParaRPr lang="en-GB" dirty="0">
              <a:solidFill>
                <a:srgbClr val="7030A0"/>
              </a:solidFill>
            </a:endParaRPr>
          </a:p>
        </p:txBody>
      </p:sp>
      <p:sp>
        <p:nvSpPr>
          <p:cNvPr id="24" name="TextBox 23"/>
          <p:cNvSpPr txBox="1"/>
          <p:nvPr/>
        </p:nvSpPr>
        <p:spPr>
          <a:xfrm>
            <a:off x="7615999" y="5071141"/>
            <a:ext cx="1969898" cy="523220"/>
          </a:xfrm>
          <a:prstGeom prst="rect">
            <a:avLst/>
          </a:prstGeom>
          <a:noFill/>
          <a:ln>
            <a:solidFill>
              <a:srgbClr val="7030A0"/>
            </a:solidFill>
          </a:ln>
        </p:spPr>
        <p:txBody>
          <a:bodyPr wrap="none" rtlCol="0">
            <a:spAutoFit/>
          </a:bodyPr>
          <a:lstStyle/>
          <a:p>
            <a:pPr algn="r"/>
            <a:r>
              <a:rPr lang="en-US" sz="1400" dirty="0"/>
              <a:t>Exotic concepts</a:t>
            </a:r>
          </a:p>
          <a:p>
            <a:pPr algn="r"/>
            <a:r>
              <a:rPr lang="en-US" sz="1400" dirty="0"/>
              <a:t>Very high gradient linacs</a:t>
            </a:r>
            <a:endParaRPr lang="en-GB" sz="1400" dirty="0"/>
          </a:p>
        </p:txBody>
      </p:sp>
      <p:sp>
        <p:nvSpPr>
          <p:cNvPr id="25" name="TextBox 24"/>
          <p:cNvSpPr txBox="1"/>
          <p:nvPr/>
        </p:nvSpPr>
        <p:spPr>
          <a:xfrm>
            <a:off x="6563710" y="5711168"/>
            <a:ext cx="2324034" cy="646331"/>
          </a:xfrm>
          <a:prstGeom prst="rect">
            <a:avLst/>
          </a:prstGeom>
          <a:noFill/>
        </p:spPr>
        <p:txBody>
          <a:bodyPr wrap="none" rtlCol="0">
            <a:spAutoFit/>
          </a:bodyPr>
          <a:lstStyle/>
          <a:p>
            <a:pPr algn="ctr"/>
            <a:r>
              <a:rPr lang="en-US" dirty="0">
                <a:solidFill>
                  <a:srgbClr val="7030A0"/>
                </a:solidFill>
              </a:rPr>
              <a:t>CW, Pulsed.</a:t>
            </a:r>
          </a:p>
          <a:p>
            <a:r>
              <a:rPr lang="en-US" dirty="0">
                <a:solidFill>
                  <a:srgbClr val="7030A0"/>
                </a:solidFill>
              </a:rPr>
              <a:t>Klystron, Gyro-devices.</a:t>
            </a:r>
            <a:endParaRPr lang="en-GB" dirty="0">
              <a:solidFill>
                <a:srgbClr val="7030A0"/>
              </a:solidFill>
            </a:endParaRPr>
          </a:p>
        </p:txBody>
      </p:sp>
      <p:sp>
        <p:nvSpPr>
          <p:cNvPr id="10" name="TextBox 9"/>
          <p:cNvSpPr txBox="1"/>
          <p:nvPr/>
        </p:nvSpPr>
        <p:spPr>
          <a:xfrm>
            <a:off x="4167693" y="3856043"/>
            <a:ext cx="1825051" cy="307777"/>
          </a:xfrm>
          <a:prstGeom prst="rect">
            <a:avLst/>
          </a:prstGeom>
          <a:noFill/>
          <a:ln>
            <a:solidFill>
              <a:schemeClr val="accent5"/>
            </a:solidFill>
          </a:ln>
        </p:spPr>
        <p:txBody>
          <a:bodyPr wrap="none" rtlCol="0">
            <a:spAutoFit/>
          </a:bodyPr>
          <a:lstStyle/>
          <a:p>
            <a:r>
              <a:rPr lang="en-US" sz="1400" dirty="0"/>
              <a:t>Beam instrumentation</a:t>
            </a:r>
            <a:endParaRPr lang="en-GB" sz="1400" dirty="0"/>
          </a:p>
        </p:txBody>
      </p:sp>
      <p:pic>
        <p:nvPicPr>
          <p:cNvPr id="11" name="Picture 47">
            <a:extLst>
              <a:ext uri="{FF2B5EF4-FFF2-40B4-BE49-F238E27FC236}">
                <a16:creationId xmlns="" xmlns:a16="http://schemas.microsoft.com/office/drawing/2014/main" id="{7B8A663F-0230-EAF2-3494-2CA16758A00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50518" y="0"/>
            <a:ext cx="1264285" cy="73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Box 18">
            <a:extLst>
              <a:ext uri="{FF2B5EF4-FFF2-40B4-BE49-F238E27FC236}">
                <a16:creationId xmlns="" xmlns:a16="http://schemas.microsoft.com/office/drawing/2014/main" id="{68EA242A-2673-3967-52C8-6AB06782D5D3}"/>
              </a:ext>
            </a:extLst>
          </p:cNvPr>
          <p:cNvSpPr txBox="1"/>
          <p:nvPr/>
        </p:nvSpPr>
        <p:spPr>
          <a:xfrm>
            <a:off x="2133890" y="4548620"/>
            <a:ext cx="710451" cy="307777"/>
          </a:xfrm>
          <a:prstGeom prst="rect">
            <a:avLst/>
          </a:prstGeom>
          <a:noFill/>
        </p:spPr>
        <p:txBody>
          <a:bodyPr wrap="none" rtlCol="0">
            <a:spAutoFit/>
          </a:bodyPr>
          <a:lstStyle/>
          <a:p>
            <a:r>
              <a:rPr lang="en-US" sz="1400" dirty="0">
                <a:solidFill>
                  <a:schemeClr val="bg1"/>
                </a:solidFill>
              </a:rPr>
              <a:t>(</a:t>
            </a:r>
            <a:r>
              <a:rPr lang="en-US" sz="1400" baseline="30000" dirty="0">
                <a:solidFill>
                  <a:schemeClr val="bg1"/>
                </a:solidFill>
              </a:rPr>
              <a:t>*</a:t>
            </a:r>
            <a:r>
              <a:rPr lang="en-US" sz="1400" dirty="0">
                <a:solidFill>
                  <a:schemeClr val="bg1"/>
                </a:solidFill>
              </a:rPr>
              <a:t>SCRF)</a:t>
            </a:r>
            <a:endParaRPr lang="en-GB" sz="1400" dirty="0">
              <a:solidFill>
                <a:schemeClr val="bg1"/>
              </a:solidFill>
            </a:endParaRPr>
          </a:p>
        </p:txBody>
      </p:sp>
      <p:sp>
        <p:nvSpPr>
          <p:cNvPr id="23" name="TextBox 22">
            <a:extLst>
              <a:ext uri="{FF2B5EF4-FFF2-40B4-BE49-F238E27FC236}">
                <a16:creationId xmlns="" xmlns:a16="http://schemas.microsoft.com/office/drawing/2014/main" id="{023290D4-9CA3-90EC-9823-BAE852E2669A}"/>
              </a:ext>
            </a:extLst>
          </p:cNvPr>
          <p:cNvSpPr txBox="1"/>
          <p:nvPr/>
        </p:nvSpPr>
        <p:spPr>
          <a:xfrm>
            <a:off x="3579540" y="3395599"/>
            <a:ext cx="689612" cy="307777"/>
          </a:xfrm>
          <a:prstGeom prst="rect">
            <a:avLst/>
          </a:prstGeom>
          <a:noFill/>
          <a:ln>
            <a:solidFill>
              <a:srgbClr val="FF0000"/>
            </a:solidFill>
          </a:ln>
        </p:spPr>
        <p:txBody>
          <a:bodyPr wrap="none" rtlCol="0">
            <a:spAutoFit/>
          </a:bodyPr>
          <a:lstStyle/>
          <a:p>
            <a:r>
              <a:rPr lang="en-US" sz="1400" dirty="0"/>
              <a:t>C-cube</a:t>
            </a:r>
            <a:endParaRPr lang="en-GB" sz="1400" dirty="0"/>
          </a:p>
        </p:txBody>
      </p:sp>
      <p:sp>
        <p:nvSpPr>
          <p:cNvPr id="26" name="Date Placeholder 25">
            <a:extLst>
              <a:ext uri="{FF2B5EF4-FFF2-40B4-BE49-F238E27FC236}">
                <a16:creationId xmlns="" xmlns:a16="http://schemas.microsoft.com/office/drawing/2014/main" id="{45979AE6-C0DF-C43A-FCD7-009CA603C001}"/>
              </a:ext>
            </a:extLst>
          </p:cNvPr>
          <p:cNvSpPr>
            <a:spLocks noGrp="1"/>
          </p:cNvSpPr>
          <p:nvPr>
            <p:ph type="dt" sz="half" idx="10"/>
          </p:nvPr>
        </p:nvSpPr>
        <p:spPr>
          <a:xfrm>
            <a:off x="-1" y="6356350"/>
            <a:ext cx="4924927" cy="365125"/>
          </a:xfrm>
        </p:spPr>
        <p:txBody>
          <a:bodyPr/>
          <a:lstStyle/>
          <a:p>
            <a:r>
              <a:rPr lang="en-US" smtClean="0">
                <a:solidFill>
                  <a:schemeClr val="tx1"/>
                </a:solidFill>
              </a:rPr>
              <a:t>2nd Workshop on efficient RF sources, 23-25 Sept. 2024, Toledo, Spain </a:t>
            </a:r>
            <a:endParaRPr lang="en-GB" dirty="0">
              <a:solidFill>
                <a:schemeClr val="tx1"/>
              </a:solidFill>
            </a:endParaRPr>
          </a:p>
        </p:txBody>
      </p:sp>
      <p:sp>
        <p:nvSpPr>
          <p:cNvPr id="28" name="Slide Number Placeholder 27"/>
          <p:cNvSpPr>
            <a:spLocks noGrp="1"/>
          </p:cNvSpPr>
          <p:nvPr>
            <p:ph type="sldNum" sz="quarter" idx="12"/>
          </p:nvPr>
        </p:nvSpPr>
        <p:spPr/>
        <p:txBody>
          <a:bodyPr/>
          <a:lstStyle/>
          <a:p>
            <a:fld id="{91D39CAE-D58C-48F2-9E34-70334F46245B}" type="slidenum">
              <a:rPr lang="en-GB" smtClean="0"/>
              <a:t>2</a:t>
            </a:fld>
            <a:endParaRPr lang="en-GB"/>
          </a:p>
        </p:txBody>
      </p:sp>
    </p:spTree>
    <p:extLst>
      <p:ext uri="{BB962C8B-B14F-4D97-AF65-F5344CB8AC3E}">
        <p14:creationId xmlns:p14="http://schemas.microsoft.com/office/powerpoint/2010/main" val="6485079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7">
            <a:extLst>
              <a:ext uri="{FF2B5EF4-FFF2-40B4-BE49-F238E27FC236}">
                <a16:creationId xmlns="" xmlns:a16="http://schemas.microsoft.com/office/drawing/2014/main" id="{3E259737-53ED-0E4C-65EE-2B97B3897A5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811420" y="56673"/>
            <a:ext cx="1264285" cy="73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 xmlns:a16="http://schemas.microsoft.com/office/drawing/2014/main" id="{E2CCB821-FF50-4AAF-3B6D-11B2660C6E7B}"/>
              </a:ext>
            </a:extLst>
          </p:cNvPr>
          <p:cNvSpPr txBox="1"/>
          <p:nvPr/>
        </p:nvSpPr>
        <p:spPr>
          <a:xfrm>
            <a:off x="393654" y="4161598"/>
            <a:ext cx="5524131" cy="1569660"/>
          </a:xfrm>
          <a:prstGeom prst="rect">
            <a:avLst/>
          </a:prstGeom>
          <a:noFill/>
        </p:spPr>
        <p:txBody>
          <a:bodyPr wrap="square" rtlCol="0">
            <a:spAutoFit/>
          </a:bodyPr>
          <a:lstStyle/>
          <a:p>
            <a:r>
              <a:rPr lang="en-US" sz="2400" dirty="0"/>
              <a:t>To operate FCC</a:t>
            </a:r>
            <a:r>
              <a:rPr lang="en-US" sz="2400" baseline="-25000" dirty="0"/>
              <a:t>ee</a:t>
            </a:r>
            <a:r>
              <a:rPr lang="en-US" sz="2400" dirty="0"/>
              <a:t>, </a:t>
            </a:r>
            <a:r>
              <a:rPr lang="en-US" sz="2400" b="1" dirty="0"/>
              <a:t>100 MW </a:t>
            </a:r>
            <a:r>
              <a:rPr lang="en-US" sz="2400" dirty="0"/>
              <a:t>Continues Wave RF power is needed to accelerate particles and to compensate for the energy lost into synchrotron radiation.</a:t>
            </a:r>
            <a:endParaRPr lang="en-GB" sz="2400" dirty="0"/>
          </a:p>
        </p:txBody>
      </p:sp>
      <p:pic>
        <p:nvPicPr>
          <p:cNvPr id="7" name="Picture 6">
            <a:extLst>
              <a:ext uri="{FF2B5EF4-FFF2-40B4-BE49-F238E27FC236}">
                <a16:creationId xmlns="" xmlns:a16="http://schemas.microsoft.com/office/drawing/2014/main" id="{4706A4AB-3687-BE4B-C50C-5869B512A146}"/>
              </a:ext>
            </a:extLst>
          </p:cNvPr>
          <p:cNvPicPr>
            <a:picLocks noChangeAspect="1"/>
          </p:cNvPicPr>
          <p:nvPr/>
        </p:nvPicPr>
        <p:blipFill>
          <a:blip r:embed="rId3"/>
          <a:stretch>
            <a:fillRect/>
          </a:stretch>
        </p:blipFill>
        <p:spPr>
          <a:xfrm>
            <a:off x="6332678" y="1159284"/>
            <a:ext cx="5018436" cy="3307369"/>
          </a:xfrm>
          <a:prstGeom prst="rect">
            <a:avLst/>
          </a:prstGeom>
        </p:spPr>
      </p:pic>
      <p:sp>
        <p:nvSpPr>
          <p:cNvPr id="8" name="Rectangle 7">
            <a:extLst>
              <a:ext uri="{FF2B5EF4-FFF2-40B4-BE49-F238E27FC236}">
                <a16:creationId xmlns="" xmlns:a16="http://schemas.microsoft.com/office/drawing/2014/main" id="{A456FB6C-FA7A-84DA-E86B-9A16C4BB22D2}"/>
              </a:ext>
            </a:extLst>
          </p:cNvPr>
          <p:cNvSpPr/>
          <p:nvPr/>
        </p:nvSpPr>
        <p:spPr>
          <a:xfrm>
            <a:off x="0" y="104107"/>
            <a:ext cx="12192000" cy="461665"/>
          </a:xfrm>
          <a:prstGeom prst="rect">
            <a:avLst/>
          </a:prstGeom>
        </p:spPr>
        <p:txBody>
          <a:bodyPr wrap="square">
            <a:spAutoFit/>
          </a:bodyPr>
          <a:lstStyle/>
          <a:p>
            <a:pPr algn="ctr"/>
            <a:r>
              <a:rPr lang="en-GB" sz="2400" b="1" dirty="0">
                <a:solidFill>
                  <a:srgbClr val="0000FF"/>
                </a:solidFill>
                <a:latin typeface="+mj-lt"/>
                <a:cs typeface="Arial" panose="020B0604020202020204" pitchFamily="34" charset="0"/>
              </a:rPr>
              <a:t>Grid power required for the large-scale HEP Accelerators (FCC</a:t>
            </a:r>
            <a:r>
              <a:rPr lang="en-GB" sz="2400" b="1" baseline="-25000" dirty="0">
                <a:solidFill>
                  <a:srgbClr val="0000FF"/>
                </a:solidFill>
                <a:latin typeface="+mj-lt"/>
                <a:cs typeface="Arial" panose="020B0604020202020204" pitchFamily="34" charset="0"/>
              </a:rPr>
              <a:t>ee</a:t>
            </a:r>
            <a:r>
              <a:rPr lang="en-GB" sz="2400" b="1" dirty="0">
                <a:solidFill>
                  <a:srgbClr val="0000FF"/>
                </a:solidFill>
                <a:latin typeface="+mj-lt"/>
                <a:cs typeface="Arial" panose="020B0604020202020204" pitchFamily="34" charset="0"/>
              </a:rPr>
              <a:t>)</a:t>
            </a:r>
          </a:p>
        </p:txBody>
      </p:sp>
      <p:sp>
        <p:nvSpPr>
          <p:cNvPr id="12" name="Rectangle 11">
            <a:extLst>
              <a:ext uri="{FF2B5EF4-FFF2-40B4-BE49-F238E27FC236}">
                <a16:creationId xmlns="" xmlns:a16="http://schemas.microsoft.com/office/drawing/2014/main" id="{8C67B8F1-1DEA-E859-23F4-C6187B9FEAB0}"/>
              </a:ext>
            </a:extLst>
          </p:cNvPr>
          <p:cNvSpPr/>
          <p:nvPr/>
        </p:nvSpPr>
        <p:spPr>
          <a:xfrm>
            <a:off x="8393126" y="2350008"/>
            <a:ext cx="356616" cy="374904"/>
          </a:xfrm>
          <a:prstGeom prst="rect">
            <a:avLst/>
          </a:prstGeom>
          <a:solidFill>
            <a:srgbClr val="F4B183">
              <a:alpha val="2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 xmlns:a16="http://schemas.microsoft.com/office/drawing/2014/main" id="{4B0E4E2F-AA06-99C3-1A0C-18400E8428AC}"/>
              </a:ext>
            </a:extLst>
          </p:cNvPr>
          <p:cNvSpPr txBox="1"/>
          <p:nvPr/>
        </p:nvSpPr>
        <p:spPr>
          <a:xfrm>
            <a:off x="7276668" y="2513583"/>
            <a:ext cx="1211998" cy="461665"/>
          </a:xfrm>
          <a:prstGeom prst="rect">
            <a:avLst/>
          </a:prstGeom>
          <a:noFill/>
        </p:spPr>
        <p:txBody>
          <a:bodyPr wrap="none" rtlCol="0">
            <a:spAutoFit/>
          </a:bodyPr>
          <a:lstStyle/>
          <a:p>
            <a:pPr algn="ctr"/>
            <a:r>
              <a:rPr lang="en-US" sz="1200" dirty="0">
                <a:solidFill>
                  <a:schemeClr val="accent2">
                    <a:lumMod val="75000"/>
                  </a:schemeClr>
                </a:solidFill>
              </a:rPr>
              <a:t>State of the art</a:t>
            </a:r>
          </a:p>
          <a:p>
            <a:pPr algn="ctr"/>
            <a:r>
              <a:rPr lang="en-US" sz="1200" dirty="0">
                <a:solidFill>
                  <a:schemeClr val="accent2">
                    <a:lumMod val="75000"/>
                  </a:schemeClr>
                </a:solidFill>
              </a:rPr>
              <a:t>2020 and before</a:t>
            </a:r>
            <a:endParaRPr lang="en-GB" sz="1200" dirty="0">
              <a:solidFill>
                <a:schemeClr val="accent2">
                  <a:lumMod val="75000"/>
                </a:schemeClr>
              </a:solidFill>
            </a:endParaRPr>
          </a:p>
        </p:txBody>
      </p:sp>
      <p:sp>
        <p:nvSpPr>
          <p:cNvPr id="14" name="TextBox 13">
            <a:extLst>
              <a:ext uri="{FF2B5EF4-FFF2-40B4-BE49-F238E27FC236}">
                <a16:creationId xmlns="" xmlns:a16="http://schemas.microsoft.com/office/drawing/2014/main" id="{77A1B16D-90FB-3E09-01CE-BE22B66A96BD}"/>
              </a:ext>
            </a:extLst>
          </p:cNvPr>
          <p:cNvSpPr txBox="1"/>
          <p:nvPr/>
        </p:nvSpPr>
        <p:spPr>
          <a:xfrm>
            <a:off x="8183528" y="1328603"/>
            <a:ext cx="3021148" cy="338554"/>
          </a:xfrm>
          <a:prstGeom prst="rect">
            <a:avLst/>
          </a:prstGeom>
          <a:noFill/>
        </p:spPr>
        <p:txBody>
          <a:bodyPr wrap="none" rtlCol="0">
            <a:spAutoFit/>
          </a:bodyPr>
          <a:lstStyle/>
          <a:p>
            <a:r>
              <a:rPr lang="en-US" sz="1600" dirty="0"/>
              <a:t>400 MHz, 1 MW klystron for FCC</a:t>
            </a:r>
            <a:r>
              <a:rPr lang="en-US" sz="1600" baseline="-25000" dirty="0"/>
              <a:t>ee</a:t>
            </a:r>
            <a:endParaRPr lang="en-GB" sz="1600" dirty="0"/>
          </a:p>
        </p:txBody>
      </p:sp>
      <p:sp>
        <p:nvSpPr>
          <p:cNvPr id="15" name="Rectangle 14">
            <a:extLst>
              <a:ext uri="{FF2B5EF4-FFF2-40B4-BE49-F238E27FC236}">
                <a16:creationId xmlns="" xmlns:a16="http://schemas.microsoft.com/office/drawing/2014/main" id="{3CB05456-4B7D-DD14-9187-BC6AF738B310}"/>
              </a:ext>
            </a:extLst>
          </p:cNvPr>
          <p:cNvSpPr/>
          <p:nvPr/>
        </p:nvSpPr>
        <p:spPr>
          <a:xfrm>
            <a:off x="9948748" y="3388423"/>
            <a:ext cx="315391" cy="144847"/>
          </a:xfrm>
          <a:prstGeom prst="rect">
            <a:avLst/>
          </a:prstGeom>
          <a:solidFill>
            <a:schemeClr val="accent6">
              <a:lumMod val="75000"/>
              <a:alpha val="25098"/>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 xmlns:a16="http://schemas.microsoft.com/office/drawing/2014/main" id="{4B2A329B-648E-9EB7-DA71-69123505E12D}"/>
              </a:ext>
            </a:extLst>
          </p:cNvPr>
          <p:cNvSpPr txBox="1"/>
          <p:nvPr/>
        </p:nvSpPr>
        <p:spPr>
          <a:xfrm>
            <a:off x="10121342" y="3071605"/>
            <a:ext cx="1322221" cy="461665"/>
          </a:xfrm>
          <a:prstGeom prst="rect">
            <a:avLst/>
          </a:prstGeom>
          <a:noFill/>
        </p:spPr>
        <p:txBody>
          <a:bodyPr wrap="none" rtlCol="0">
            <a:spAutoFit/>
          </a:bodyPr>
          <a:lstStyle/>
          <a:p>
            <a:pPr algn="ctr"/>
            <a:r>
              <a:rPr lang="en-US" sz="1200" dirty="0">
                <a:solidFill>
                  <a:schemeClr val="accent6">
                    <a:lumMod val="75000"/>
                  </a:schemeClr>
                </a:solidFill>
              </a:rPr>
              <a:t>HEK project target</a:t>
            </a:r>
          </a:p>
          <a:p>
            <a:pPr algn="ctr"/>
            <a:r>
              <a:rPr lang="en-US" sz="1200" dirty="0">
                <a:solidFill>
                  <a:schemeClr val="accent6">
                    <a:lumMod val="75000"/>
                  </a:schemeClr>
                </a:solidFill>
              </a:rPr>
              <a:t>2026/27</a:t>
            </a:r>
            <a:endParaRPr lang="en-GB" sz="1200" dirty="0">
              <a:solidFill>
                <a:schemeClr val="accent6">
                  <a:lumMod val="75000"/>
                </a:schemeClr>
              </a:solidFill>
            </a:endParaRPr>
          </a:p>
        </p:txBody>
      </p:sp>
      <p:sp>
        <p:nvSpPr>
          <p:cNvPr id="17" name="TextBox 16">
            <a:extLst>
              <a:ext uri="{FF2B5EF4-FFF2-40B4-BE49-F238E27FC236}">
                <a16:creationId xmlns="" xmlns:a16="http://schemas.microsoft.com/office/drawing/2014/main" id="{0897BC4D-3B11-B3B8-202E-4B87FA4F5DE6}"/>
              </a:ext>
            </a:extLst>
          </p:cNvPr>
          <p:cNvSpPr txBox="1"/>
          <p:nvPr/>
        </p:nvSpPr>
        <p:spPr>
          <a:xfrm>
            <a:off x="5951887" y="4726351"/>
            <a:ext cx="5934456" cy="1323439"/>
          </a:xfrm>
          <a:prstGeom prst="rect">
            <a:avLst/>
          </a:prstGeom>
          <a:noFill/>
        </p:spPr>
        <p:txBody>
          <a:bodyPr wrap="square" rtlCol="0">
            <a:spAutoFit/>
          </a:bodyPr>
          <a:lstStyle/>
          <a:p>
            <a:r>
              <a:rPr lang="en-US" sz="1600" dirty="0"/>
              <a:t>Improving klystron RF efficiency from 65% in the best existing commercial devices to 85% in the new HE  tubes will: </a:t>
            </a:r>
          </a:p>
          <a:p>
            <a:pPr marL="285750" indent="-285750">
              <a:buFont typeface="Wingdings" panose="05000000000000000000" pitchFamily="2" charset="2"/>
              <a:buChar char="§"/>
            </a:pPr>
            <a:r>
              <a:rPr lang="en-US" sz="1600" dirty="0"/>
              <a:t>Save 32.2 MWh -&gt;  253 GWh (7000h/year) -&gt; </a:t>
            </a:r>
            <a:r>
              <a:rPr lang="en-US" sz="1600" b="1" dirty="0"/>
              <a:t>2.53TWh over 10Y.</a:t>
            </a:r>
          </a:p>
          <a:p>
            <a:pPr marL="285750" indent="-285750">
              <a:buFont typeface="Wingdings" panose="05000000000000000000" pitchFamily="2" charset="2"/>
              <a:buChar char="§"/>
            </a:pPr>
            <a:r>
              <a:rPr lang="en-US" sz="1600" dirty="0"/>
              <a:t>Reduce cost and power consumption of power converters and cooling system (environmental impact).</a:t>
            </a:r>
            <a:endParaRPr lang="en-GB" sz="1600" dirty="0"/>
          </a:p>
        </p:txBody>
      </p:sp>
      <p:pic>
        <p:nvPicPr>
          <p:cNvPr id="9" name="Picture 8">
            <a:extLst>
              <a:ext uri="{FF2B5EF4-FFF2-40B4-BE49-F238E27FC236}">
                <a16:creationId xmlns="" xmlns:a16="http://schemas.microsoft.com/office/drawing/2014/main" id="{A63EAA14-3162-717A-10BF-6E8E4AF6F5B8}"/>
              </a:ext>
            </a:extLst>
          </p:cNvPr>
          <p:cNvPicPr>
            <a:picLocks noChangeAspect="1"/>
          </p:cNvPicPr>
          <p:nvPr/>
        </p:nvPicPr>
        <p:blipFill>
          <a:blip r:embed="rId4"/>
          <a:stretch>
            <a:fillRect/>
          </a:stretch>
        </p:blipFill>
        <p:spPr>
          <a:xfrm>
            <a:off x="393654" y="974034"/>
            <a:ext cx="5558233" cy="2882393"/>
          </a:xfrm>
          <a:prstGeom prst="rect">
            <a:avLst/>
          </a:prstGeom>
        </p:spPr>
      </p:pic>
      <p:sp>
        <p:nvSpPr>
          <p:cNvPr id="11" name="TextBox 10">
            <a:extLst>
              <a:ext uri="{FF2B5EF4-FFF2-40B4-BE49-F238E27FC236}">
                <a16:creationId xmlns="" xmlns:a16="http://schemas.microsoft.com/office/drawing/2014/main" id="{D5A2DC6F-EE92-C0F8-7820-AC5318D6662F}"/>
              </a:ext>
            </a:extLst>
          </p:cNvPr>
          <p:cNvSpPr txBox="1"/>
          <p:nvPr/>
        </p:nvSpPr>
        <p:spPr>
          <a:xfrm>
            <a:off x="358355" y="3573518"/>
            <a:ext cx="3344418" cy="276999"/>
          </a:xfrm>
          <a:prstGeom prst="rect">
            <a:avLst/>
          </a:prstGeom>
          <a:noFill/>
        </p:spPr>
        <p:txBody>
          <a:bodyPr wrap="square">
            <a:spAutoFit/>
          </a:bodyPr>
          <a:lstStyle/>
          <a:p>
            <a:r>
              <a:rPr lang="en-GB" sz="1200" dirty="0">
                <a:solidFill>
                  <a:schemeClr val="bg1"/>
                </a:solidFill>
              </a:rPr>
              <a:t>https://fcc.web.cern.ch/overview</a:t>
            </a:r>
          </a:p>
        </p:txBody>
      </p:sp>
      <p:sp>
        <p:nvSpPr>
          <p:cNvPr id="2" name="Date Placeholder 1">
            <a:extLst>
              <a:ext uri="{FF2B5EF4-FFF2-40B4-BE49-F238E27FC236}">
                <a16:creationId xmlns="" xmlns:a16="http://schemas.microsoft.com/office/drawing/2014/main" id="{99BF91C9-4869-DCB8-8879-EE7F48330714}"/>
              </a:ext>
            </a:extLst>
          </p:cNvPr>
          <p:cNvSpPr>
            <a:spLocks noGrp="1"/>
          </p:cNvSpPr>
          <p:nvPr>
            <p:ph type="dt" sz="half" idx="10"/>
          </p:nvPr>
        </p:nvSpPr>
        <p:spPr>
          <a:xfrm>
            <a:off x="0" y="6356350"/>
            <a:ext cx="4609070" cy="365125"/>
          </a:xfrm>
        </p:spPr>
        <p:txBody>
          <a:bodyPr/>
          <a:lstStyle/>
          <a:p>
            <a:r>
              <a:rPr lang="en-US" dirty="0" smtClean="0">
                <a:solidFill>
                  <a:schemeClr val="tx1"/>
                </a:solidFill>
              </a:rPr>
              <a:t>2nd Workshop on efficient RF sources, 23-25 Sept. 2024, Toledo, Spain </a:t>
            </a:r>
            <a:endParaRPr lang="en-GB" dirty="0">
              <a:solidFill>
                <a:schemeClr val="tx1"/>
              </a:solidFill>
            </a:endParaRPr>
          </a:p>
        </p:txBody>
      </p:sp>
      <p:sp>
        <p:nvSpPr>
          <p:cNvPr id="6" name="Slide Number Placeholder 5"/>
          <p:cNvSpPr>
            <a:spLocks noGrp="1"/>
          </p:cNvSpPr>
          <p:nvPr>
            <p:ph type="sldNum" sz="quarter" idx="12"/>
          </p:nvPr>
        </p:nvSpPr>
        <p:spPr/>
        <p:txBody>
          <a:bodyPr/>
          <a:lstStyle/>
          <a:p>
            <a:fld id="{91D39CAE-D58C-48F2-9E34-70334F46245B}" type="slidenum">
              <a:rPr lang="en-GB" smtClean="0"/>
              <a:t>3</a:t>
            </a:fld>
            <a:endParaRPr lang="en-GB"/>
          </a:p>
        </p:txBody>
      </p:sp>
    </p:spTree>
    <p:extLst>
      <p:ext uri="{BB962C8B-B14F-4D97-AF65-F5344CB8AC3E}">
        <p14:creationId xmlns:p14="http://schemas.microsoft.com/office/powerpoint/2010/main" val="4755399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229" y="0"/>
            <a:ext cx="5404751" cy="6198919"/>
          </a:xfrm>
          <a:prstGeom prst="rect">
            <a:avLst/>
          </a:prstGeom>
        </p:spPr>
      </p:pic>
      <p:cxnSp>
        <p:nvCxnSpPr>
          <p:cNvPr id="7" name="Straight Connector 6"/>
          <p:cNvCxnSpPr/>
          <p:nvPr/>
        </p:nvCxnSpPr>
        <p:spPr>
          <a:xfrm>
            <a:off x="201881" y="890649"/>
            <a:ext cx="5894119" cy="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41544" y="1553688"/>
            <a:ext cx="5894119" cy="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883231" y="771896"/>
            <a:ext cx="11875" cy="93815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3593275" y="961902"/>
            <a:ext cx="2899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24133" y="625334"/>
            <a:ext cx="5380506" cy="2992616"/>
          </a:xfrm>
          <a:prstGeom prst="rect">
            <a:avLst/>
          </a:prstGeom>
        </p:spPr>
      </p:pic>
      <p:sp>
        <p:nvSpPr>
          <p:cNvPr id="15" name="TextBox 14"/>
          <p:cNvSpPr txBox="1"/>
          <p:nvPr/>
        </p:nvSpPr>
        <p:spPr>
          <a:xfrm>
            <a:off x="10274531" y="1862051"/>
            <a:ext cx="1079269" cy="369332"/>
          </a:xfrm>
          <a:prstGeom prst="rect">
            <a:avLst/>
          </a:prstGeom>
          <a:noFill/>
        </p:spPr>
        <p:txBody>
          <a:bodyPr wrap="square" rtlCol="0">
            <a:spAutoFit/>
          </a:bodyPr>
          <a:lstStyle/>
          <a:p>
            <a:r>
              <a:rPr lang="en-US" dirty="0"/>
              <a:t>Klystrons</a:t>
            </a:r>
          </a:p>
        </p:txBody>
      </p:sp>
      <p:cxnSp>
        <p:nvCxnSpPr>
          <p:cNvPr id="17" name="Straight Arrow Connector 16"/>
          <p:cNvCxnSpPr/>
          <p:nvPr/>
        </p:nvCxnSpPr>
        <p:spPr>
          <a:xfrm flipV="1">
            <a:off x="10590415" y="1710047"/>
            <a:ext cx="0" cy="152004"/>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902320" y="4840344"/>
            <a:ext cx="6191411" cy="1477328"/>
          </a:xfrm>
          <a:prstGeom prst="rect">
            <a:avLst/>
          </a:prstGeom>
          <a:noFill/>
        </p:spPr>
        <p:txBody>
          <a:bodyPr wrap="square" rtlCol="0">
            <a:spAutoFit/>
          </a:bodyPr>
          <a:lstStyle/>
          <a:p>
            <a:pPr marL="342900" indent="-342900">
              <a:buAutoNum type="arabicPeriod"/>
            </a:pPr>
            <a:r>
              <a:rPr lang="en-US" dirty="0"/>
              <a:t>Each Klystron should deliver 1MW @ 400MHz.</a:t>
            </a:r>
          </a:p>
          <a:p>
            <a:pPr marL="342900" indent="-342900">
              <a:buAutoNum type="arabicPeriod"/>
            </a:pPr>
            <a:r>
              <a:rPr lang="en-US" dirty="0"/>
              <a:t>Preferably, klystron should be placed vertically in the tunnel.</a:t>
            </a:r>
          </a:p>
          <a:p>
            <a:pPr marL="342900" indent="-342900">
              <a:buAutoNum type="arabicPeriod"/>
            </a:pPr>
            <a:r>
              <a:rPr lang="en-US" dirty="0"/>
              <a:t>The total length of Klystron should be about 3m.</a:t>
            </a:r>
          </a:p>
          <a:p>
            <a:pPr marL="342900" indent="-342900">
              <a:buAutoNum type="arabicPeriod"/>
            </a:pPr>
            <a:r>
              <a:rPr lang="en-US" dirty="0"/>
              <a:t>The efficiency of Klystron </a:t>
            </a:r>
            <a:r>
              <a:rPr lang="en-US"/>
              <a:t>is targeted &gt;80</a:t>
            </a:r>
            <a:r>
              <a:rPr lang="en-US" dirty="0"/>
              <a:t>%.</a:t>
            </a:r>
          </a:p>
          <a:p>
            <a:endParaRPr lang="en-US" dirty="0"/>
          </a:p>
        </p:txBody>
      </p:sp>
      <p:sp>
        <p:nvSpPr>
          <p:cNvPr id="19" name="TextBox 18"/>
          <p:cNvSpPr txBox="1"/>
          <p:nvPr/>
        </p:nvSpPr>
        <p:spPr>
          <a:xfrm>
            <a:off x="8223787" y="1100733"/>
            <a:ext cx="1581387" cy="369332"/>
          </a:xfrm>
          <a:prstGeom prst="rect">
            <a:avLst/>
          </a:prstGeom>
          <a:noFill/>
        </p:spPr>
        <p:txBody>
          <a:bodyPr wrap="square" rtlCol="0">
            <a:spAutoFit/>
          </a:bodyPr>
          <a:lstStyle/>
          <a:p>
            <a:r>
              <a:rPr lang="en-US"/>
              <a:t>Bunker:HV</a:t>
            </a:r>
            <a:endParaRPr lang="en-US" dirty="0"/>
          </a:p>
        </p:txBody>
      </p:sp>
      <p:pic>
        <p:nvPicPr>
          <p:cNvPr id="21" name="Picture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86668" y="2882761"/>
            <a:ext cx="3810000" cy="1651000"/>
          </a:xfrm>
          <a:prstGeom prst="rect">
            <a:avLst/>
          </a:prstGeom>
        </p:spPr>
      </p:pic>
      <p:cxnSp>
        <p:nvCxnSpPr>
          <p:cNvPr id="23" name="Straight Arrow Connector 22"/>
          <p:cNvCxnSpPr/>
          <p:nvPr/>
        </p:nvCxnSpPr>
        <p:spPr>
          <a:xfrm>
            <a:off x="6248064" y="4178501"/>
            <a:ext cx="3664527"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7324396" y="4093349"/>
            <a:ext cx="962891" cy="369332"/>
          </a:xfrm>
          <a:prstGeom prst="rect">
            <a:avLst/>
          </a:prstGeom>
          <a:noFill/>
        </p:spPr>
        <p:txBody>
          <a:bodyPr wrap="square" rtlCol="0">
            <a:spAutoFit/>
          </a:bodyPr>
          <a:lstStyle/>
          <a:p>
            <a:r>
              <a:rPr lang="en-US" b="1" dirty="0">
                <a:solidFill>
                  <a:srgbClr val="FF0000"/>
                </a:solidFill>
              </a:rPr>
              <a:t>5.5m</a:t>
            </a:r>
          </a:p>
        </p:txBody>
      </p:sp>
      <p:sp>
        <p:nvSpPr>
          <p:cNvPr id="25" name="TextBox 24"/>
          <p:cNvSpPr txBox="1"/>
          <p:nvPr/>
        </p:nvSpPr>
        <p:spPr>
          <a:xfrm>
            <a:off x="9993540" y="3617950"/>
            <a:ext cx="1788622" cy="923330"/>
          </a:xfrm>
          <a:prstGeom prst="rect">
            <a:avLst/>
          </a:prstGeom>
          <a:noFill/>
        </p:spPr>
        <p:txBody>
          <a:bodyPr wrap="square" rtlCol="0">
            <a:spAutoFit/>
          </a:bodyPr>
          <a:lstStyle/>
          <a:p>
            <a:r>
              <a:rPr lang="en-US" dirty="0">
                <a:solidFill>
                  <a:srgbClr val="FF0000"/>
                </a:solidFill>
              </a:rPr>
              <a:t>1.3MW CW, 352MW, 100kV, 20A, eff.=63%.</a:t>
            </a:r>
          </a:p>
        </p:txBody>
      </p:sp>
      <p:sp>
        <p:nvSpPr>
          <p:cNvPr id="2" name="TextBox 1"/>
          <p:cNvSpPr txBox="1"/>
          <p:nvPr/>
        </p:nvSpPr>
        <p:spPr>
          <a:xfrm>
            <a:off x="5970037" y="-17093"/>
            <a:ext cx="5090048" cy="461665"/>
          </a:xfrm>
          <a:prstGeom prst="rect">
            <a:avLst/>
          </a:prstGeom>
          <a:noFill/>
        </p:spPr>
        <p:txBody>
          <a:bodyPr wrap="none" rtlCol="0">
            <a:spAutoFit/>
          </a:bodyPr>
          <a:lstStyle/>
          <a:p>
            <a:r>
              <a:rPr lang="en-US" sz="2400" b="1" dirty="0">
                <a:solidFill>
                  <a:srgbClr val="0000FF"/>
                </a:solidFill>
                <a:latin typeface="+mj-lt"/>
              </a:rPr>
              <a:t>FCC</a:t>
            </a:r>
            <a:r>
              <a:rPr lang="en-US" sz="2400" b="1" baseline="-25000" dirty="0">
                <a:solidFill>
                  <a:srgbClr val="0000FF"/>
                </a:solidFill>
                <a:latin typeface="+mj-lt"/>
              </a:rPr>
              <a:t>ee </a:t>
            </a:r>
            <a:r>
              <a:rPr lang="en-US" sz="2400" b="1" dirty="0">
                <a:solidFill>
                  <a:srgbClr val="0000FF"/>
                </a:solidFill>
                <a:latin typeface="+mj-lt"/>
              </a:rPr>
              <a:t> (Z) accelerator tunnel integration</a:t>
            </a:r>
            <a:endParaRPr lang="en-GB" sz="2400" b="1" baseline="-25000" dirty="0">
              <a:solidFill>
                <a:srgbClr val="0000FF"/>
              </a:solidFill>
              <a:latin typeface="+mj-lt"/>
            </a:endParaRPr>
          </a:p>
        </p:txBody>
      </p:sp>
      <p:sp>
        <p:nvSpPr>
          <p:cNvPr id="3" name="Date Placeholder 2">
            <a:extLst>
              <a:ext uri="{FF2B5EF4-FFF2-40B4-BE49-F238E27FC236}">
                <a16:creationId xmlns="" xmlns:a16="http://schemas.microsoft.com/office/drawing/2014/main" id="{9A89ED88-791D-1C95-B718-FB10ACB5E74C}"/>
              </a:ext>
            </a:extLst>
          </p:cNvPr>
          <p:cNvSpPr>
            <a:spLocks noGrp="1"/>
          </p:cNvSpPr>
          <p:nvPr>
            <p:ph type="dt" sz="half" idx="10"/>
          </p:nvPr>
        </p:nvSpPr>
        <p:spPr>
          <a:xfrm>
            <a:off x="-1" y="6356350"/>
            <a:ext cx="4646142" cy="365125"/>
          </a:xfrm>
        </p:spPr>
        <p:txBody>
          <a:bodyPr/>
          <a:lstStyle/>
          <a:p>
            <a:r>
              <a:rPr lang="en-US" dirty="0" smtClean="0">
                <a:solidFill>
                  <a:schemeClr val="tx1"/>
                </a:solidFill>
              </a:rPr>
              <a:t>2nd Workshop on efficient RF sources, 23-25 Sept. 2024, Toledo, Spain </a:t>
            </a:r>
            <a:endParaRPr lang="en-GB" dirty="0">
              <a:solidFill>
                <a:schemeClr val="tx1"/>
              </a:solidFill>
            </a:endParaRPr>
          </a:p>
        </p:txBody>
      </p:sp>
      <p:pic>
        <p:nvPicPr>
          <p:cNvPr id="20" name="Picture 47">
            <a:extLst>
              <a:ext uri="{FF2B5EF4-FFF2-40B4-BE49-F238E27FC236}">
                <a16:creationId xmlns="" xmlns:a16="http://schemas.microsoft.com/office/drawing/2014/main" id="{3E259737-53ED-0E4C-65EE-2B97B3897A58}"/>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11420" y="56673"/>
            <a:ext cx="1264285" cy="73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5"/>
          <p:cNvSpPr>
            <a:spLocks noGrp="1"/>
          </p:cNvSpPr>
          <p:nvPr>
            <p:ph type="sldNum" sz="quarter" idx="12"/>
          </p:nvPr>
        </p:nvSpPr>
        <p:spPr/>
        <p:txBody>
          <a:bodyPr/>
          <a:lstStyle/>
          <a:p>
            <a:fld id="{91D39CAE-D58C-48F2-9E34-70334F46245B}" type="slidenum">
              <a:rPr lang="en-GB" smtClean="0"/>
              <a:t>4</a:t>
            </a:fld>
            <a:endParaRPr lang="en-GB"/>
          </a:p>
        </p:txBody>
      </p:sp>
    </p:spTree>
    <p:extLst>
      <p:ext uri="{BB962C8B-B14F-4D97-AF65-F5344CB8AC3E}">
        <p14:creationId xmlns:p14="http://schemas.microsoft.com/office/powerpoint/2010/main" val="24558606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 xmlns:a16="http://schemas.microsoft.com/office/drawing/2014/main" id="{685AF307-2A36-9D0C-4D18-B3FAA4055DDE}"/>
              </a:ext>
            </a:extLst>
          </p:cNvPr>
          <p:cNvSpPr txBox="1"/>
          <p:nvPr/>
        </p:nvSpPr>
        <p:spPr>
          <a:xfrm>
            <a:off x="271962" y="826852"/>
            <a:ext cx="7668332" cy="1384995"/>
          </a:xfrm>
          <a:prstGeom prst="rect">
            <a:avLst/>
          </a:prstGeom>
          <a:noFill/>
        </p:spPr>
        <p:txBody>
          <a:bodyPr wrap="square" rtlCol="0">
            <a:spAutoFit/>
          </a:bodyPr>
          <a:lstStyle/>
          <a:p>
            <a:pPr algn="l"/>
            <a:r>
              <a:rPr lang="en-US" sz="2200" b="1" dirty="0">
                <a:solidFill>
                  <a:schemeClr val="accent6">
                    <a:lumMod val="75000"/>
                  </a:schemeClr>
                </a:solidFill>
              </a:rPr>
              <a:t>High Efficiency klystrons </a:t>
            </a:r>
            <a:r>
              <a:rPr lang="en-US" sz="2000" dirty="0">
                <a:solidFill>
                  <a:schemeClr val="bg2">
                    <a:lumMod val="50000"/>
                  </a:schemeClr>
                </a:solidFill>
              </a:rPr>
              <a:t>activity was initiated at CERN in 2014. In 2021 it was transformed into a CERN’s </a:t>
            </a:r>
            <a:r>
              <a:rPr lang="en-US" sz="2200" b="1" dirty="0">
                <a:solidFill>
                  <a:schemeClr val="accent6">
                    <a:lumMod val="75000"/>
                  </a:schemeClr>
                </a:solidFill>
              </a:rPr>
              <a:t>project</a:t>
            </a:r>
            <a:r>
              <a:rPr lang="en-US" sz="2000" b="1" dirty="0">
                <a:solidFill>
                  <a:schemeClr val="bg2">
                    <a:lumMod val="50000"/>
                  </a:schemeClr>
                </a:solidFill>
              </a:rPr>
              <a:t>.</a:t>
            </a:r>
            <a:endParaRPr lang="en-US" sz="2000" dirty="0">
              <a:solidFill>
                <a:schemeClr val="bg2">
                  <a:lumMod val="50000"/>
                </a:schemeClr>
              </a:solidFill>
            </a:endParaRPr>
          </a:p>
          <a:p>
            <a:r>
              <a:rPr lang="en-US" sz="2000" b="1" dirty="0">
                <a:solidFill>
                  <a:schemeClr val="bg2">
                    <a:lumMod val="50000"/>
                  </a:schemeClr>
                </a:solidFill>
              </a:rPr>
              <a:t>Objectives</a:t>
            </a:r>
            <a:r>
              <a:rPr lang="en-US" sz="2000" dirty="0">
                <a:solidFill>
                  <a:schemeClr val="bg2">
                    <a:lumMod val="50000"/>
                  </a:schemeClr>
                </a:solidFill>
              </a:rPr>
              <a:t>: Development, design, fabrication and testing of the new HE klystrons for application in various particle accelerators.  </a:t>
            </a:r>
            <a:endParaRPr lang="en-GB" sz="2000" dirty="0">
              <a:solidFill>
                <a:schemeClr val="bg2">
                  <a:lumMod val="50000"/>
                </a:schemeClr>
              </a:solidFill>
            </a:endParaRPr>
          </a:p>
        </p:txBody>
      </p:sp>
      <p:sp>
        <p:nvSpPr>
          <p:cNvPr id="6" name="TextBox 5">
            <a:extLst>
              <a:ext uri="{FF2B5EF4-FFF2-40B4-BE49-F238E27FC236}">
                <a16:creationId xmlns="" xmlns:a16="http://schemas.microsoft.com/office/drawing/2014/main" id="{087908D0-19BA-C813-FA7F-6BD4971E14C5}"/>
              </a:ext>
            </a:extLst>
          </p:cNvPr>
          <p:cNvSpPr txBox="1"/>
          <p:nvPr/>
        </p:nvSpPr>
        <p:spPr>
          <a:xfrm>
            <a:off x="595681" y="4744760"/>
            <a:ext cx="2786218" cy="97462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5400" tIns="25400" rIns="25400" bIns="25400" numCol="1" spcCol="38100" rtlCol="0" anchor="ctr">
            <a:spAutoFit/>
          </a:bodyPr>
          <a:lstStyle/>
          <a:p>
            <a:pPr defTabSz="1219169" hangingPunct="0"/>
            <a:r>
              <a:rPr lang="en-US" sz="1200" b="1" dirty="0">
                <a:solidFill>
                  <a:schemeClr val="bg2">
                    <a:lumMod val="50000"/>
                  </a:schemeClr>
                </a:solidFill>
                <a:sym typeface="Helvetica Neue"/>
              </a:rPr>
              <a:t>Task 1: Design &amp; simulations</a:t>
            </a:r>
          </a:p>
          <a:p>
            <a:pPr marL="171450" indent="-171450" defTabSz="1219169" hangingPunct="0">
              <a:buFont typeface="Wingdings" panose="05000000000000000000" pitchFamily="2" charset="2"/>
              <a:buChar char="§"/>
            </a:pPr>
            <a:r>
              <a:rPr lang="en-US" sz="1200" dirty="0">
                <a:solidFill>
                  <a:schemeClr val="bg2">
                    <a:lumMod val="50000"/>
                  </a:schemeClr>
                </a:solidFill>
              </a:rPr>
              <a:t>Maintenance and distribution of the CERN made klystron code KlyC.</a:t>
            </a:r>
          </a:p>
          <a:p>
            <a:pPr marL="171450" indent="-171450" defTabSz="1219169" hangingPunct="0">
              <a:buFont typeface="Wingdings" panose="05000000000000000000" pitchFamily="2" charset="2"/>
              <a:buChar char="§"/>
            </a:pPr>
            <a:r>
              <a:rPr lang="en-US" sz="1200" dirty="0">
                <a:solidFill>
                  <a:schemeClr val="bg2">
                    <a:lumMod val="50000"/>
                  </a:schemeClr>
                </a:solidFill>
                <a:sym typeface="Helvetica Neue"/>
              </a:rPr>
              <a:t>High level expertise in using commercial tools like CST PIC, HFSS etc.</a:t>
            </a:r>
            <a:endParaRPr lang="en-GB" sz="1200" dirty="0">
              <a:solidFill>
                <a:schemeClr val="bg2">
                  <a:lumMod val="50000"/>
                </a:schemeClr>
              </a:solidFill>
              <a:sym typeface="Helvetica Neue"/>
            </a:endParaRPr>
          </a:p>
        </p:txBody>
      </p:sp>
      <p:sp>
        <p:nvSpPr>
          <p:cNvPr id="7" name="TextBox 6">
            <a:extLst>
              <a:ext uri="{FF2B5EF4-FFF2-40B4-BE49-F238E27FC236}">
                <a16:creationId xmlns="" xmlns:a16="http://schemas.microsoft.com/office/drawing/2014/main" id="{594E61B5-4DA8-DA9B-64FB-F0C110FBB171}"/>
              </a:ext>
            </a:extLst>
          </p:cNvPr>
          <p:cNvSpPr txBox="1"/>
          <p:nvPr/>
        </p:nvSpPr>
        <p:spPr>
          <a:xfrm>
            <a:off x="3381899" y="4652427"/>
            <a:ext cx="2511137" cy="97462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5400" tIns="25400" rIns="25400" bIns="25400" numCol="1" spcCol="38100" rtlCol="0" anchor="ctr">
            <a:spAutoFit/>
          </a:bodyPr>
          <a:lstStyle/>
          <a:p>
            <a:pPr defTabSz="1219169" hangingPunct="0"/>
            <a:r>
              <a:rPr lang="en-US" sz="1200" b="1" dirty="0">
                <a:solidFill>
                  <a:schemeClr val="bg2">
                    <a:lumMod val="50000"/>
                  </a:schemeClr>
                </a:solidFill>
                <a:sym typeface="Helvetica Neue"/>
              </a:rPr>
              <a:t>Task 2: HE LHC 400 MHz klystron</a:t>
            </a:r>
          </a:p>
          <a:p>
            <a:pPr marL="171450" indent="-171450" defTabSz="1219169" hangingPunct="0">
              <a:buFont typeface="Wingdings" panose="05000000000000000000" pitchFamily="2" charset="2"/>
              <a:buChar char="§"/>
            </a:pPr>
            <a:r>
              <a:rPr lang="en-US" sz="1200" dirty="0">
                <a:solidFill>
                  <a:schemeClr val="bg2">
                    <a:lumMod val="50000"/>
                  </a:schemeClr>
                </a:solidFill>
              </a:rPr>
              <a:t>Retrofit upgrade of Thales klystron (60% to 70%) in close collaboration with industry.</a:t>
            </a:r>
          </a:p>
          <a:p>
            <a:pPr marL="171450" indent="-171450" defTabSz="1219169" hangingPunct="0">
              <a:buFont typeface="Wingdings" panose="05000000000000000000" pitchFamily="2" charset="2"/>
              <a:buChar char="§"/>
            </a:pPr>
            <a:r>
              <a:rPr lang="en-US" sz="1200" b="1" dirty="0">
                <a:solidFill>
                  <a:schemeClr val="bg2">
                    <a:lumMod val="50000"/>
                  </a:schemeClr>
                </a:solidFill>
              </a:rPr>
              <a:t>A base line option for HL-LHC</a:t>
            </a:r>
            <a:r>
              <a:rPr lang="en-US" sz="1200" dirty="0">
                <a:solidFill>
                  <a:schemeClr val="bg2">
                    <a:lumMod val="50000"/>
                  </a:schemeClr>
                </a:solidFill>
              </a:rPr>
              <a:t>.</a:t>
            </a:r>
          </a:p>
        </p:txBody>
      </p:sp>
      <p:sp>
        <p:nvSpPr>
          <p:cNvPr id="8" name="TextBox 7">
            <a:extLst>
              <a:ext uri="{FF2B5EF4-FFF2-40B4-BE49-F238E27FC236}">
                <a16:creationId xmlns="" xmlns:a16="http://schemas.microsoft.com/office/drawing/2014/main" id="{E596136A-728D-964B-E6A9-6ECE968EA0B3}"/>
              </a:ext>
            </a:extLst>
          </p:cNvPr>
          <p:cNvSpPr txBox="1"/>
          <p:nvPr/>
        </p:nvSpPr>
        <p:spPr>
          <a:xfrm>
            <a:off x="6044702" y="4625152"/>
            <a:ext cx="2596559" cy="15286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5400" tIns="25400" rIns="25400" bIns="25400" numCol="1" spcCol="38100" rtlCol="0" anchor="ctr">
            <a:spAutoFit/>
          </a:bodyPr>
          <a:lstStyle/>
          <a:p>
            <a:pPr defTabSz="1219169" hangingPunct="0"/>
            <a:r>
              <a:rPr lang="en-US" sz="1200" b="1" dirty="0">
                <a:solidFill>
                  <a:schemeClr val="bg2">
                    <a:lumMod val="50000"/>
                  </a:schemeClr>
                </a:solidFill>
                <a:sym typeface="Helvetica Neue"/>
              </a:rPr>
              <a:t>Task 3: Novel two-stage klystron technology with 80%+ RF production efficiency</a:t>
            </a:r>
          </a:p>
          <a:p>
            <a:pPr marL="171450" indent="-171450" defTabSz="1219169" hangingPunct="0">
              <a:buFont typeface="Wingdings" panose="05000000000000000000" pitchFamily="2" charset="2"/>
              <a:buChar char="§"/>
            </a:pPr>
            <a:r>
              <a:rPr lang="en-US" sz="1200" dirty="0">
                <a:solidFill>
                  <a:schemeClr val="bg2">
                    <a:lumMod val="50000"/>
                  </a:schemeClr>
                </a:solidFill>
              </a:rPr>
              <a:t>Design, fabrication and testing of the 400 MHz 1MW CW klystron for </a:t>
            </a:r>
            <a:r>
              <a:rPr lang="en-US" sz="1200" b="1" dirty="0">
                <a:solidFill>
                  <a:schemeClr val="bg2">
                    <a:lumMod val="50000"/>
                  </a:schemeClr>
                </a:solidFill>
              </a:rPr>
              <a:t>FCC</a:t>
            </a:r>
            <a:r>
              <a:rPr lang="en-US" sz="1200" dirty="0">
                <a:solidFill>
                  <a:schemeClr val="bg2">
                    <a:lumMod val="50000"/>
                  </a:schemeClr>
                </a:solidFill>
              </a:rPr>
              <a:t> in collaboration with industry. </a:t>
            </a:r>
            <a:endParaRPr lang="en-US" sz="1200" dirty="0">
              <a:solidFill>
                <a:schemeClr val="bg2">
                  <a:lumMod val="50000"/>
                </a:schemeClr>
              </a:solidFill>
              <a:sym typeface="Helvetica Neue"/>
            </a:endParaRPr>
          </a:p>
          <a:p>
            <a:pPr marL="171450" indent="-171450" defTabSz="1219169" hangingPunct="0">
              <a:buFont typeface="Wingdings" panose="05000000000000000000" pitchFamily="2" charset="2"/>
              <a:buChar char="§"/>
            </a:pPr>
            <a:r>
              <a:rPr lang="en-US" sz="1200" dirty="0">
                <a:solidFill>
                  <a:schemeClr val="bg2">
                    <a:lumMod val="50000"/>
                  </a:schemeClr>
                </a:solidFill>
              </a:rPr>
              <a:t>Promote this new technology towards CLIC, ILC and Muon_C.</a:t>
            </a:r>
            <a:endParaRPr lang="en-GB" sz="1200" dirty="0">
              <a:solidFill>
                <a:schemeClr val="bg2">
                  <a:lumMod val="50000"/>
                </a:schemeClr>
              </a:solidFill>
              <a:sym typeface="Helvetica Neue"/>
            </a:endParaRPr>
          </a:p>
        </p:txBody>
      </p:sp>
      <p:sp>
        <p:nvSpPr>
          <p:cNvPr id="9" name="TextBox 8">
            <a:extLst>
              <a:ext uri="{FF2B5EF4-FFF2-40B4-BE49-F238E27FC236}">
                <a16:creationId xmlns="" xmlns:a16="http://schemas.microsoft.com/office/drawing/2014/main" id="{C537E245-01AA-D77B-9BFF-8724FB427EA5}"/>
              </a:ext>
            </a:extLst>
          </p:cNvPr>
          <p:cNvSpPr txBox="1"/>
          <p:nvPr/>
        </p:nvSpPr>
        <p:spPr>
          <a:xfrm>
            <a:off x="8816765" y="4607038"/>
            <a:ext cx="2967154" cy="15286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5400" tIns="25400" rIns="25400" bIns="25400" numCol="1" spcCol="38100" rtlCol="0" anchor="ctr">
            <a:spAutoFit/>
          </a:bodyPr>
          <a:lstStyle/>
          <a:p>
            <a:pPr defTabSz="1219169" hangingPunct="0"/>
            <a:r>
              <a:rPr lang="en-US" sz="1200" b="1" dirty="0">
                <a:solidFill>
                  <a:schemeClr val="bg2">
                    <a:lumMod val="50000"/>
                  </a:schemeClr>
                </a:solidFill>
                <a:sym typeface="Helvetica Neue"/>
              </a:rPr>
              <a:t>Task 4: High efficiency X-band pulsed klystrons in the power range 10-50MW</a:t>
            </a:r>
          </a:p>
          <a:p>
            <a:pPr marL="171450" indent="-171450" defTabSz="1219169" hangingPunct="0">
              <a:buFont typeface="Wingdings" panose="05000000000000000000" pitchFamily="2" charset="2"/>
              <a:buChar char="§"/>
            </a:pPr>
            <a:r>
              <a:rPr lang="en-US" sz="1200" dirty="0">
                <a:solidFill>
                  <a:schemeClr val="bg2">
                    <a:lumMod val="50000"/>
                  </a:schemeClr>
                </a:solidFill>
              </a:rPr>
              <a:t>Strong Collaboration with industry (Canon, CPI and Thales).</a:t>
            </a:r>
          </a:p>
          <a:p>
            <a:pPr marL="171450" indent="-171450" defTabSz="1219169" hangingPunct="0">
              <a:buFont typeface="Wingdings" panose="05000000000000000000" pitchFamily="2" charset="2"/>
              <a:buChar char="§"/>
            </a:pPr>
            <a:r>
              <a:rPr lang="en-US" sz="1200" dirty="0">
                <a:solidFill>
                  <a:schemeClr val="bg2">
                    <a:lumMod val="50000"/>
                  </a:schemeClr>
                </a:solidFill>
              </a:rPr>
              <a:t>Important for multiple projects (CompactLight, DEFT, EUPRAXIA etc.).</a:t>
            </a:r>
          </a:p>
          <a:p>
            <a:pPr marL="171450" indent="-171450" defTabSz="1219169" hangingPunct="0">
              <a:buFont typeface="Wingdings" panose="05000000000000000000" pitchFamily="2" charset="2"/>
              <a:buChar char="§"/>
            </a:pPr>
            <a:r>
              <a:rPr lang="en-US" sz="1200" dirty="0">
                <a:solidFill>
                  <a:schemeClr val="bg2">
                    <a:lumMod val="50000"/>
                  </a:schemeClr>
                </a:solidFill>
                <a:sym typeface="Helvetica Neue"/>
              </a:rPr>
              <a:t>Great show case for CERN’s technology and </a:t>
            </a:r>
            <a:r>
              <a:rPr lang="en-US" sz="1200" b="1" dirty="0">
                <a:solidFill>
                  <a:schemeClr val="bg2">
                    <a:lumMod val="50000"/>
                  </a:schemeClr>
                </a:solidFill>
                <a:sym typeface="Helvetica Neue"/>
              </a:rPr>
              <a:t>contribution to worldwide society</a:t>
            </a:r>
            <a:r>
              <a:rPr lang="en-US" sz="1200" dirty="0">
                <a:solidFill>
                  <a:schemeClr val="bg2">
                    <a:lumMod val="50000"/>
                  </a:schemeClr>
                </a:solidFill>
                <a:sym typeface="Helvetica Neue"/>
              </a:rPr>
              <a:t>.</a:t>
            </a:r>
            <a:endParaRPr lang="en-GB" sz="1200" dirty="0">
              <a:solidFill>
                <a:schemeClr val="bg2">
                  <a:lumMod val="50000"/>
                </a:schemeClr>
              </a:solidFill>
              <a:sym typeface="Helvetica Neue"/>
            </a:endParaRPr>
          </a:p>
        </p:txBody>
      </p:sp>
      <p:pic>
        <p:nvPicPr>
          <p:cNvPr id="10" name="Picture 9">
            <a:extLst>
              <a:ext uri="{FF2B5EF4-FFF2-40B4-BE49-F238E27FC236}">
                <a16:creationId xmlns="" xmlns:a16="http://schemas.microsoft.com/office/drawing/2014/main" id="{D202C417-90DA-0EE2-C73C-606B3F8CA355}"/>
              </a:ext>
            </a:extLst>
          </p:cNvPr>
          <p:cNvPicPr>
            <a:picLocks noChangeAspect="1"/>
          </p:cNvPicPr>
          <p:nvPr/>
        </p:nvPicPr>
        <p:blipFill>
          <a:blip r:embed="rId2"/>
          <a:stretch>
            <a:fillRect/>
          </a:stretch>
        </p:blipFill>
        <p:spPr>
          <a:xfrm>
            <a:off x="595681" y="2591093"/>
            <a:ext cx="2273614" cy="1866804"/>
          </a:xfrm>
          <a:prstGeom prst="rect">
            <a:avLst/>
          </a:prstGeom>
        </p:spPr>
      </p:pic>
      <p:pic>
        <p:nvPicPr>
          <p:cNvPr id="11" name="Picture 10">
            <a:extLst>
              <a:ext uri="{FF2B5EF4-FFF2-40B4-BE49-F238E27FC236}">
                <a16:creationId xmlns="" xmlns:a16="http://schemas.microsoft.com/office/drawing/2014/main" id="{F232A11F-0D31-4C09-7765-DCC2061CAB1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41260" y="2156569"/>
            <a:ext cx="1873904" cy="2497798"/>
          </a:xfrm>
          <a:prstGeom prst="rect">
            <a:avLst/>
          </a:prstGeom>
        </p:spPr>
      </p:pic>
      <p:sp>
        <p:nvSpPr>
          <p:cNvPr id="12" name="TextBox 11">
            <a:extLst>
              <a:ext uri="{FF2B5EF4-FFF2-40B4-BE49-F238E27FC236}">
                <a16:creationId xmlns="" xmlns:a16="http://schemas.microsoft.com/office/drawing/2014/main" id="{BD1DB0C7-E9D3-A941-A4BD-73180C2AEA84}"/>
              </a:ext>
            </a:extLst>
          </p:cNvPr>
          <p:cNvSpPr txBox="1"/>
          <p:nvPr/>
        </p:nvSpPr>
        <p:spPr>
          <a:xfrm>
            <a:off x="9901258" y="3835921"/>
            <a:ext cx="1873905" cy="55912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5400" tIns="25400" rIns="25400" bIns="25400" numCol="1" spcCol="38100" rtlCol="0" anchor="ctr">
            <a:spAutoFit/>
          </a:bodyPr>
          <a:lstStyle/>
          <a:p>
            <a:pPr defTabSz="1219169" hangingPunct="0"/>
            <a:r>
              <a:rPr lang="en-US" sz="1100" dirty="0">
                <a:solidFill>
                  <a:schemeClr val="tx2">
                    <a:lumMod val="75000"/>
                  </a:schemeClr>
                </a:solidFill>
                <a:sym typeface="Helvetica Neue"/>
              </a:rPr>
              <a:t>First commercial X-band 10 MW HE (56%) klystron.</a:t>
            </a:r>
          </a:p>
          <a:p>
            <a:pPr defTabSz="1219169" hangingPunct="0"/>
            <a:r>
              <a:rPr lang="en-US" sz="1100" dirty="0">
                <a:solidFill>
                  <a:schemeClr val="tx2">
                    <a:lumMod val="75000"/>
                  </a:schemeClr>
                </a:solidFill>
              </a:rPr>
              <a:t>CERN-Canon collaboration.</a:t>
            </a:r>
            <a:r>
              <a:rPr lang="en-US" sz="1100" dirty="0">
                <a:solidFill>
                  <a:schemeClr val="tx2">
                    <a:lumMod val="75000"/>
                  </a:schemeClr>
                </a:solidFill>
                <a:sym typeface="Helvetica Neue"/>
              </a:rPr>
              <a:t> </a:t>
            </a:r>
            <a:endParaRPr lang="en-GB" sz="1100" dirty="0">
              <a:solidFill>
                <a:schemeClr val="tx2">
                  <a:lumMod val="75000"/>
                </a:schemeClr>
              </a:solidFill>
              <a:sym typeface="Helvetica Neue"/>
            </a:endParaRPr>
          </a:p>
        </p:txBody>
      </p:sp>
      <p:pic>
        <p:nvPicPr>
          <p:cNvPr id="13" name="Picture 12">
            <a:extLst>
              <a:ext uri="{FF2B5EF4-FFF2-40B4-BE49-F238E27FC236}">
                <a16:creationId xmlns="" xmlns:a16="http://schemas.microsoft.com/office/drawing/2014/main" id="{BEF88241-B575-9551-9B79-929115A9C25C}"/>
              </a:ext>
            </a:extLst>
          </p:cNvPr>
          <p:cNvPicPr>
            <a:picLocks noChangeAspect="1"/>
          </p:cNvPicPr>
          <p:nvPr/>
        </p:nvPicPr>
        <p:blipFill>
          <a:blip r:embed="rId4"/>
          <a:stretch>
            <a:fillRect/>
          </a:stretch>
        </p:blipFill>
        <p:spPr>
          <a:xfrm>
            <a:off x="3169055" y="2722693"/>
            <a:ext cx="2834141" cy="1672355"/>
          </a:xfrm>
          <a:prstGeom prst="rect">
            <a:avLst/>
          </a:prstGeom>
        </p:spPr>
      </p:pic>
      <p:pic>
        <p:nvPicPr>
          <p:cNvPr id="14" name="Picture 13">
            <a:extLst>
              <a:ext uri="{FF2B5EF4-FFF2-40B4-BE49-F238E27FC236}">
                <a16:creationId xmlns="" xmlns:a16="http://schemas.microsoft.com/office/drawing/2014/main" id="{C7DE4295-0BA3-1EC8-1C09-AB98676815E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9711" r="19637"/>
          <a:stretch/>
        </p:blipFill>
        <p:spPr>
          <a:xfrm>
            <a:off x="6289674" y="2531043"/>
            <a:ext cx="2106614" cy="1864627"/>
          </a:xfrm>
          <a:prstGeom prst="rect">
            <a:avLst/>
          </a:prstGeom>
        </p:spPr>
      </p:pic>
      <p:pic>
        <p:nvPicPr>
          <p:cNvPr id="15" name="Picture 14">
            <a:extLst>
              <a:ext uri="{FF2B5EF4-FFF2-40B4-BE49-F238E27FC236}">
                <a16:creationId xmlns="" xmlns:a16="http://schemas.microsoft.com/office/drawing/2014/main" id="{FC757024-D0DA-B482-7F27-F73EF8DDC856}"/>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a:xfrm>
            <a:off x="474015" y="2482787"/>
            <a:ext cx="669387" cy="563175"/>
          </a:xfrm>
          <a:prstGeom prst="rect">
            <a:avLst/>
          </a:prstGeom>
          <a:noFill/>
        </p:spPr>
      </p:pic>
      <p:pic>
        <p:nvPicPr>
          <p:cNvPr id="16" name="Picture 47">
            <a:extLst>
              <a:ext uri="{FF2B5EF4-FFF2-40B4-BE49-F238E27FC236}">
                <a16:creationId xmlns="" xmlns:a16="http://schemas.microsoft.com/office/drawing/2014/main" id="{C6DED556-4F2E-8645-0C9B-59E59A613DD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58855" y="104554"/>
            <a:ext cx="2381440" cy="138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ectangle 16">
            <a:extLst>
              <a:ext uri="{FF2B5EF4-FFF2-40B4-BE49-F238E27FC236}">
                <a16:creationId xmlns="" xmlns:a16="http://schemas.microsoft.com/office/drawing/2014/main" id="{5DA9825F-E123-BF07-D615-007B8F679DB8}"/>
              </a:ext>
            </a:extLst>
          </p:cNvPr>
          <p:cNvSpPr/>
          <p:nvPr/>
        </p:nvSpPr>
        <p:spPr>
          <a:xfrm>
            <a:off x="6003196" y="2309465"/>
            <a:ext cx="2638066" cy="4046135"/>
          </a:xfrm>
          <a:prstGeom prst="rect">
            <a:avLst/>
          </a:prstGeom>
          <a:no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 xmlns:a16="http://schemas.microsoft.com/office/drawing/2014/main" id="{AF4E1B4B-D9C2-8507-0FEE-DEB445E5B85E}"/>
              </a:ext>
            </a:extLst>
          </p:cNvPr>
          <p:cNvSpPr txBox="1"/>
          <p:nvPr/>
        </p:nvSpPr>
        <p:spPr>
          <a:xfrm>
            <a:off x="6701161" y="2029060"/>
            <a:ext cx="1211742" cy="307777"/>
          </a:xfrm>
          <a:prstGeom prst="rect">
            <a:avLst/>
          </a:prstGeom>
          <a:noFill/>
        </p:spPr>
        <p:txBody>
          <a:bodyPr wrap="none" rtlCol="0">
            <a:spAutoFit/>
          </a:bodyPr>
          <a:lstStyle/>
          <a:p>
            <a:r>
              <a:rPr lang="en-US" sz="1400" dirty="0">
                <a:solidFill>
                  <a:srgbClr val="0070C0"/>
                </a:solidFill>
              </a:rPr>
              <a:t>Selected topic</a:t>
            </a:r>
            <a:endParaRPr lang="en-GB" sz="1400" dirty="0">
              <a:solidFill>
                <a:srgbClr val="0070C0"/>
              </a:solidFill>
            </a:endParaRPr>
          </a:p>
        </p:txBody>
      </p:sp>
      <p:sp>
        <p:nvSpPr>
          <p:cNvPr id="2" name="TextBox 1">
            <a:extLst>
              <a:ext uri="{FF2B5EF4-FFF2-40B4-BE49-F238E27FC236}">
                <a16:creationId xmlns="" xmlns:a16="http://schemas.microsoft.com/office/drawing/2014/main" id="{51457838-3659-53C2-68A8-0C315A6EA04F}"/>
              </a:ext>
            </a:extLst>
          </p:cNvPr>
          <p:cNvSpPr txBox="1"/>
          <p:nvPr/>
        </p:nvSpPr>
        <p:spPr>
          <a:xfrm>
            <a:off x="0" y="118288"/>
            <a:ext cx="12192000" cy="461665"/>
          </a:xfrm>
          <a:prstGeom prst="rect">
            <a:avLst/>
          </a:prstGeom>
          <a:noFill/>
        </p:spPr>
        <p:txBody>
          <a:bodyPr wrap="square" rtlCol="0">
            <a:spAutoFit/>
          </a:bodyPr>
          <a:lstStyle/>
          <a:p>
            <a:pPr algn="ctr"/>
            <a:r>
              <a:rPr lang="en-US" sz="2400" b="1" dirty="0">
                <a:solidFill>
                  <a:srgbClr val="0000FF"/>
                </a:solidFill>
                <a:latin typeface="+mj-lt"/>
              </a:rPr>
              <a:t>High efficiency klystrons projects at CERN</a:t>
            </a:r>
            <a:endParaRPr lang="en-GB" sz="2400" b="1" dirty="0">
              <a:solidFill>
                <a:srgbClr val="0000FF"/>
              </a:solidFill>
              <a:latin typeface="+mj-lt"/>
            </a:endParaRPr>
          </a:p>
        </p:txBody>
      </p:sp>
      <p:sp>
        <p:nvSpPr>
          <p:cNvPr id="3" name="Date Placeholder 2">
            <a:extLst>
              <a:ext uri="{FF2B5EF4-FFF2-40B4-BE49-F238E27FC236}">
                <a16:creationId xmlns="" xmlns:a16="http://schemas.microsoft.com/office/drawing/2014/main" id="{CA71FFD0-3DA6-2A45-7D9D-9B5BB92367F4}"/>
              </a:ext>
            </a:extLst>
          </p:cNvPr>
          <p:cNvSpPr>
            <a:spLocks noGrp="1"/>
          </p:cNvSpPr>
          <p:nvPr>
            <p:ph type="dt" sz="half" idx="10"/>
          </p:nvPr>
        </p:nvSpPr>
        <p:spPr>
          <a:xfrm>
            <a:off x="0" y="6356350"/>
            <a:ext cx="4633784" cy="365125"/>
          </a:xfrm>
        </p:spPr>
        <p:txBody>
          <a:bodyPr/>
          <a:lstStyle/>
          <a:p>
            <a:r>
              <a:rPr lang="en-US" smtClean="0">
                <a:solidFill>
                  <a:schemeClr val="tx1"/>
                </a:solidFill>
              </a:rPr>
              <a:t>2nd Workshop on efficient RF sources, 23-25 Sept. 2024, Toledo, Spain </a:t>
            </a:r>
            <a:endParaRPr lang="en-GB" dirty="0">
              <a:solidFill>
                <a:schemeClr val="tx1"/>
              </a:solidFill>
            </a:endParaRPr>
          </a:p>
        </p:txBody>
      </p:sp>
      <p:sp>
        <p:nvSpPr>
          <p:cNvPr id="19" name="Slide Number Placeholder 18"/>
          <p:cNvSpPr>
            <a:spLocks noGrp="1"/>
          </p:cNvSpPr>
          <p:nvPr>
            <p:ph type="sldNum" sz="quarter" idx="12"/>
          </p:nvPr>
        </p:nvSpPr>
        <p:spPr/>
        <p:txBody>
          <a:bodyPr/>
          <a:lstStyle/>
          <a:p>
            <a:fld id="{91D39CAE-D58C-48F2-9E34-70334F46245B}" type="slidenum">
              <a:rPr lang="en-GB" smtClean="0"/>
              <a:t>5</a:t>
            </a:fld>
            <a:endParaRPr lang="en-GB"/>
          </a:p>
        </p:txBody>
      </p:sp>
    </p:spTree>
    <p:extLst>
      <p:ext uri="{BB962C8B-B14F-4D97-AF65-F5344CB8AC3E}">
        <p14:creationId xmlns:p14="http://schemas.microsoft.com/office/powerpoint/2010/main" val="8145983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087" y="6360"/>
            <a:ext cx="12171913" cy="461665"/>
          </a:xfrm>
          <a:prstGeom prst="rect">
            <a:avLst/>
          </a:prstGeom>
          <a:noFill/>
        </p:spPr>
        <p:txBody>
          <a:bodyPr wrap="square" rtlCol="0">
            <a:spAutoFit/>
          </a:bodyPr>
          <a:lstStyle/>
          <a:p>
            <a:pPr algn="ctr"/>
            <a:r>
              <a:rPr lang="en-GB" sz="2400" b="1" dirty="0">
                <a:solidFill>
                  <a:srgbClr val="0000FF"/>
                </a:solidFill>
                <a:latin typeface="+mj-lt"/>
              </a:rPr>
              <a:t>Two-Stage Multi Beam Klystron (TS MBK) technology in UHF/L-band</a:t>
            </a:r>
            <a:endParaRPr lang="en-GB" sz="2400" b="1" dirty="0">
              <a:latin typeface="+mj-lt"/>
            </a:endParaRPr>
          </a:p>
        </p:txBody>
      </p:sp>
      <p:sp>
        <p:nvSpPr>
          <p:cNvPr id="13" name="TextBox 12"/>
          <p:cNvSpPr txBox="1"/>
          <p:nvPr/>
        </p:nvSpPr>
        <p:spPr>
          <a:xfrm>
            <a:off x="180620" y="948408"/>
            <a:ext cx="5811699" cy="1754326"/>
          </a:xfrm>
          <a:prstGeom prst="rect">
            <a:avLst/>
          </a:prstGeom>
          <a:noFill/>
        </p:spPr>
        <p:txBody>
          <a:bodyPr wrap="square" rtlCol="0">
            <a:spAutoFit/>
          </a:bodyPr>
          <a:lstStyle/>
          <a:p>
            <a:pPr marL="342900" indent="-342900">
              <a:buFont typeface="+mj-lt"/>
              <a:buAutoNum type="arabicPeriod"/>
            </a:pPr>
            <a:r>
              <a:rPr lang="en-GB" dirty="0"/>
              <a:t>Bunching at a low voltage (high perveance). Very </a:t>
            </a:r>
            <a:r>
              <a:rPr lang="en-GB" b="1" dirty="0"/>
              <a:t>compact RF bunching circuit.</a:t>
            </a:r>
          </a:p>
          <a:p>
            <a:pPr marL="342900" indent="-342900">
              <a:buFont typeface="+mj-lt"/>
              <a:buAutoNum type="arabicPeriod"/>
            </a:pPr>
            <a:r>
              <a:rPr lang="en-GB" dirty="0"/>
              <a:t>Bunched beam acceleration and cooling (reducing </a:t>
            </a:r>
            <a:r>
              <a:rPr lang="en-GB" dirty="0">
                <a:sym typeface="Symbol" panose="05050102010706020507" pitchFamily="18" charset="2"/>
              </a:rPr>
              <a:t>p/p</a:t>
            </a:r>
            <a:r>
              <a:rPr lang="en-GB" dirty="0"/>
              <a:t>) along the short DC voltage post-accelerating gap.</a:t>
            </a:r>
          </a:p>
          <a:p>
            <a:pPr marL="342900" indent="-342900">
              <a:buFont typeface="+mj-lt"/>
              <a:buAutoNum type="arabicPeriod"/>
            </a:pPr>
            <a:r>
              <a:rPr lang="en-GB" dirty="0"/>
              <a:t>Final power extraction from high voltage (low perveance) beam. </a:t>
            </a:r>
            <a:r>
              <a:rPr lang="en-GB" b="1" dirty="0"/>
              <a:t>High efficiency.</a:t>
            </a:r>
          </a:p>
        </p:txBody>
      </p:sp>
      <p:sp>
        <p:nvSpPr>
          <p:cNvPr id="34" name="TextBox 33"/>
          <p:cNvSpPr txBox="1"/>
          <p:nvPr/>
        </p:nvSpPr>
        <p:spPr>
          <a:xfrm>
            <a:off x="170438" y="3072667"/>
            <a:ext cx="5734394" cy="1323439"/>
          </a:xfrm>
          <a:prstGeom prst="rect">
            <a:avLst/>
          </a:prstGeom>
          <a:noFill/>
        </p:spPr>
        <p:txBody>
          <a:bodyPr wrap="square" rtlCol="0">
            <a:spAutoFit/>
          </a:bodyPr>
          <a:lstStyle/>
          <a:p>
            <a:pPr marL="342900" indent="-342900">
              <a:buFont typeface="+mj-lt"/>
              <a:buAutoNum type="arabicPeriod"/>
            </a:pPr>
            <a:r>
              <a:rPr lang="en-GB" sz="1600" dirty="0"/>
              <a:t>For pulsed tubes, the second HV stage can be operated in DC mode. Thus, simplifying the modulator topology. (cost/volume) and increasing the modulator efficiency.</a:t>
            </a:r>
          </a:p>
          <a:p>
            <a:pPr marL="342900" indent="-342900">
              <a:buFont typeface="+mj-lt"/>
              <a:buAutoNum type="arabicPeriod"/>
            </a:pPr>
            <a:r>
              <a:rPr lang="en-GB" sz="1600" dirty="0"/>
              <a:t> Simplified feedback for the first stage pulsed voltage. Improved klystron RF phase and amplitude stability.</a:t>
            </a:r>
          </a:p>
        </p:txBody>
      </p:sp>
      <p:sp>
        <p:nvSpPr>
          <p:cNvPr id="35" name="TextBox 34"/>
          <p:cNvSpPr txBox="1"/>
          <p:nvPr/>
        </p:nvSpPr>
        <p:spPr>
          <a:xfrm>
            <a:off x="506398" y="514883"/>
            <a:ext cx="2233112" cy="461665"/>
          </a:xfrm>
          <a:prstGeom prst="rect">
            <a:avLst/>
          </a:prstGeom>
          <a:noFill/>
        </p:spPr>
        <p:txBody>
          <a:bodyPr wrap="none" rtlCol="0">
            <a:spAutoFit/>
          </a:bodyPr>
          <a:lstStyle/>
          <a:p>
            <a:r>
              <a:rPr lang="en-US" sz="2400" dirty="0">
                <a:solidFill>
                  <a:srgbClr val="00B050"/>
                </a:solidFill>
              </a:rPr>
              <a:t>Specific features</a:t>
            </a:r>
            <a:endParaRPr lang="en-GB" sz="2400" dirty="0">
              <a:solidFill>
                <a:srgbClr val="00B050"/>
              </a:solidFill>
            </a:endParaRPr>
          </a:p>
        </p:txBody>
      </p:sp>
      <p:sp>
        <p:nvSpPr>
          <p:cNvPr id="36" name="TextBox 35"/>
          <p:cNvSpPr txBox="1"/>
          <p:nvPr/>
        </p:nvSpPr>
        <p:spPr>
          <a:xfrm>
            <a:off x="506398" y="2703314"/>
            <a:ext cx="3021083" cy="461665"/>
          </a:xfrm>
          <a:prstGeom prst="rect">
            <a:avLst/>
          </a:prstGeom>
          <a:noFill/>
        </p:spPr>
        <p:txBody>
          <a:bodyPr wrap="none" rtlCol="0">
            <a:spAutoFit/>
          </a:bodyPr>
          <a:lstStyle/>
          <a:p>
            <a:r>
              <a:rPr lang="en-GB" sz="2400" dirty="0">
                <a:solidFill>
                  <a:srgbClr val="0070C0"/>
                </a:solidFill>
              </a:rPr>
              <a:t>Additional advantages:</a:t>
            </a:r>
          </a:p>
        </p:txBody>
      </p:sp>
      <p:sp>
        <p:nvSpPr>
          <p:cNvPr id="247" name="TextBox 246"/>
          <p:cNvSpPr txBox="1"/>
          <p:nvPr/>
        </p:nvSpPr>
        <p:spPr>
          <a:xfrm>
            <a:off x="399252" y="4401648"/>
            <a:ext cx="1617687" cy="461665"/>
          </a:xfrm>
          <a:prstGeom prst="rect">
            <a:avLst/>
          </a:prstGeom>
          <a:noFill/>
        </p:spPr>
        <p:txBody>
          <a:bodyPr wrap="none" rtlCol="0">
            <a:spAutoFit/>
          </a:bodyPr>
          <a:lstStyle/>
          <a:p>
            <a:r>
              <a:rPr lang="en-US" sz="2400" dirty="0">
                <a:solidFill>
                  <a:schemeClr val="accent2">
                    <a:lumMod val="75000"/>
                  </a:schemeClr>
                </a:solidFill>
              </a:rPr>
              <a:t>Drawbacks:</a:t>
            </a:r>
            <a:endParaRPr lang="en-GB" sz="2400" dirty="0">
              <a:solidFill>
                <a:schemeClr val="accent2">
                  <a:lumMod val="75000"/>
                </a:schemeClr>
              </a:solidFill>
            </a:endParaRPr>
          </a:p>
        </p:txBody>
      </p:sp>
      <p:sp>
        <p:nvSpPr>
          <p:cNvPr id="3" name="TextBox 2"/>
          <p:cNvSpPr txBox="1"/>
          <p:nvPr/>
        </p:nvSpPr>
        <p:spPr>
          <a:xfrm>
            <a:off x="250200" y="4786370"/>
            <a:ext cx="5929278" cy="1569660"/>
          </a:xfrm>
          <a:prstGeom prst="rect">
            <a:avLst/>
          </a:prstGeom>
          <a:noFill/>
        </p:spPr>
        <p:txBody>
          <a:bodyPr wrap="square" rtlCol="0">
            <a:spAutoFit/>
          </a:bodyPr>
          <a:lstStyle/>
          <a:p>
            <a:pPr marL="342900" indent="-342900">
              <a:buAutoNum type="arabicPeriod"/>
            </a:pPr>
            <a:r>
              <a:rPr lang="en-US" sz="1600" dirty="0">
                <a:solidFill>
                  <a:schemeClr val="accent2">
                    <a:lumMod val="75000"/>
                  </a:schemeClr>
                </a:solidFill>
              </a:rPr>
              <a:t>Reflected electrons from the output cavity and collector shall be </a:t>
            </a:r>
            <a:r>
              <a:rPr lang="en-US" sz="1600" b="1" dirty="0">
                <a:solidFill>
                  <a:schemeClr val="accent2">
                    <a:lumMod val="75000"/>
                  </a:schemeClr>
                </a:solidFill>
              </a:rPr>
              <a:t>avoided at any cost</a:t>
            </a:r>
            <a:r>
              <a:rPr lang="en-US" sz="1600" dirty="0">
                <a:solidFill>
                  <a:schemeClr val="accent2">
                    <a:lumMod val="75000"/>
                  </a:schemeClr>
                </a:solidFill>
              </a:rPr>
              <a:t>. </a:t>
            </a:r>
          </a:p>
          <a:p>
            <a:pPr marL="342900" indent="-342900">
              <a:buAutoNum type="arabicPeriod"/>
            </a:pPr>
            <a:r>
              <a:rPr lang="en-US" sz="1600" dirty="0">
                <a:solidFill>
                  <a:schemeClr val="accent2">
                    <a:lumMod val="75000"/>
                  </a:schemeClr>
                </a:solidFill>
              </a:rPr>
              <a:t>RF radiation into DC gap must be sealed.</a:t>
            </a:r>
          </a:p>
          <a:p>
            <a:pPr marL="342900" indent="-342900">
              <a:buAutoNum type="arabicPeriod"/>
            </a:pPr>
            <a:r>
              <a:rPr lang="en-US" sz="1600" dirty="0">
                <a:solidFill>
                  <a:schemeClr val="accent2">
                    <a:lumMod val="75000"/>
                  </a:schemeClr>
                </a:solidFill>
              </a:rPr>
              <a:t>Requires special HV isolated RF feedthrough to inject RF signal into input cavity.</a:t>
            </a:r>
          </a:p>
          <a:p>
            <a:pPr marL="342900" indent="-342900">
              <a:buAutoNum type="arabicPeriod"/>
            </a:pPr>
            <a:r>
              <a:rPr lang="en-US" sz="1600" dirty="0">
                <a:solidFill>
                  <a:schemeClr val="accent2">
                    <a:lumMod val="75000"/>
                  </a:schemeClr>
                </a:solidFill>
              </a:rPr>
              <a:t>Large bore (</a:t>
            </a:r>
            <a:r>
              <a:rPr lang="en-US" sz="1600" dirty="0">
                <a:solidFill>
                  <a:schemeClr val="accent2">
                    <a:lumMod val="75000"/>
                  </a:schemeClr>
                </a:solidFill>
                <a:sym typeface="Symbol" panose="05050102010706020507" pitchFamily="18" charset="2"/>
              </a:rPr>
              <a:t>400mm</a:t>
            </a:r>
            <a:r>
              <a:rPr lang="en-US" sz="1600" dirty="0">
                <a:solidFill>
                  <a:schemeClr val="accent2">
                    <a:lumMod val="75000"/>
                  </a:schemeClr>
                </a:solidFill>
              </a:rPr>
              <a:t>) ceramic insulator on the 2</a:t>
            </a:r>
            <a:r>
              <a:rPr lang="en-US" sz="1600" baseline="30000" dirty="0">
                <a:solidFill>
                  <a:schemeClr val="accent2">
                    <a:lumMod val="75000"/>
                  </a:schemeClr>
                </a:solidFill>
              </a:rPr>
              <a:t>nd</a:t>
            </a:r>
            <a:r>
              <a:rPr lang="en-US" sz="1600" dirty="0">
                <a:solidFill>
                  <a:schemeClr val="accent2">
                    <a:lumMod val="75000"/>
                  </a:schemeClr>
                </a:solidFill>
              </a:rPr>
              <a:t> stage. </a:t>
            </a:r>
            <a:endParaRPr lang="en-GB" sz="1600" dirty="0">
              <a:solidFill>
                <a:schemeClr val="accent2">
                  <a:lumMod val="75000"/>
                </a:schemeClr>
              </a:solidFill>
            </a:endParaRPr>
          </a:p>
        </p:txBody>
      </p:sp>
      <p:grpSp>
        <p:nvGrpSpPr>
          <p:cNvPr id="14" name="Group 13">
            <a:extLst>
              <a:ext uri="{FF2B5EF4-FFF2-40B4-BE49-F238E27FC236}">
                <a16:creationId xmlns="" xmlns:a16="http://schemas.microsoft.com/office/drawing/2014/main" id="{1D0F93D0-A578-1275-A04C-F2B94651B629}"/>
              </a:ext>
            </a:extLst>
          </p:cNvPr>
          <p:cNvGrpSpPr/>
          <p:nvPr/>
        </p:nvGrpSpPr>
        <p:grpSpPr>
          <a:xfrm>
            <a:off x="6162430" y="397731"/>
            <a:ext cx="5031857" cy="6317624"/>
            <a:chOff x="6541925" y="266778"/>
            <a:chExt cx="5031857" cy="6317624"/>
          </a:xfrm>
        </p:grpSpPr>
        <p:sp>
          <p:nvSpPr>
            <p:cNvPr id="130" name="Rectangle 129"/>
            <p:cNvSpPr/>
            <p:nvPr/>
          </p:nvSpPr>
          <p:spPr>
            <a:xfrm>
              <a:off x="8317020" y="4913319"/>
              <a:ext cx="113512" cy="5724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1" name="Rectangle 130"/>
            <p:cNvSpPr/>
            <p:nvPr/>
          </p:nvSpPr>
          <p:spPr>
            <a:xfrm>
              <a:off x="8258735" y="3970813"/>
              <a:ext cx="75983" cy="3185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2" name="Rounded Rectangle 131"/>
            <p:cNvSpPr/>
            <p:nvPr/>
          </p:nvSpPr>
          <p:spPr>
            <a:xfrm>
              <a:off x="7311737" y="3982633"/>
              <a:ext cx="871369" cy="193638"/>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3" name="Rectangle 132"/>
            <p:cNvSpPr/>
            <p:nvPr/>
          </p:nvSpPr>
          <p:spPr>
            <a:xfrm>
              <a:off x="7214918" y="4273089"/>
              <a:ext cx="1043493" cy="103273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4" name="Rectangle 133"/>
            <p:cNvSpPr/>
            <p:nvPr/>
          </p:nvSpPr>
          <p:spPr>
            <a:xfrm>
              <a:off x="7225677" y="5477946"/>
              <a:ext cx="1032734" cy="45182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5" name="Rectangle 134"/>
            <p:cNvSpPr/>
            <p:nvPr/>
          </p:nvSpPr>
          <p:spPr>
            <a:xfrm>
              <a:off x="7462344" y="4273089"/>
              <a:ext cx="107576" cy="1656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6" name="Rectangle 135"/>
            <p:cNvSpPr/>
            <p:nvPr/>
          </p:nvSpPr>
          <p:spPr>
            <a:xfrm>
              <a:off x="7892651" y="4273089"/>
              <a:ext cx="107576" cy="1656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7" name="Rectangle 136"/>
            <p:cNvSpPr/>
            <p:nvPr/>
          </p:nvSpPr>
          <p:spPr>
            <a:xfrm>
              <a:off x="7311737" y="4402181"/>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8" name="Rectangle 137"/>
            <p:cNvSpPr/>
            <p:nvPr/>
          </p:nvSpPr>
          <p:spPr>
            <a:xfrm>
              <a:off x="7310996" y="4649685"/>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9" name="Rectangle 138"/>
            <p:cNvSpPr/>
            <p:nvPr/>
          </p:nvSpPr>
          <p:spPr>
            <a:xfrm>
              <a:off x="7317414" y="5142576"/>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0" name="Rectangle 139"/>
            <p:cNvSpPr/>
            <p:nvPr/>
          </p:nvSpPr>
          <p:spPr>
            <a:xfrm>
              <a:off x="7300979" y="5564006"/>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1" name="Rectangle 140"/>
            <p:cNvSpPr/>
            <p:nvPr/>
          </p:nvSpPr>
          <p:spPr>
            <a:xfrm>
              <a:off x="7311737" y="5736129"/>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2" name="Rectangle 141"/>
            <p:cNvSpPr/>
            <p:nvPr/>
          </p:nvSpPr>
          <p:spPr>
            <a:xfrm>
              <a:off x="7225677" y="5929767"/>
              <a:ext cx="1032734" cy="580913"/>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43" name="Group 142"/>
            <p:cNvGrpSpPr/>
            <p:nvPr/>
          </p:nvGrpSpPr>
          <p:grpSpPr>
            <a:xfrm>
              <a:off x="7392418" y="5929766"/>
              <a:ext cx="242049" cy="516368"/>
              <a:chOff x="5416474" y="3775933"/>
              <a:chExt cx="242049" cy="516368"/>
            </a:xfrm>
          </p:grpSpPr>
          <p:sp>
            <p:nvSpPr>
              <p:cNvPr id="244" name="Rectangle 243"/>
              <p:cNvSpPr/>
              <p:nvPr/>
            </p:nvSpPr>
            <p:spPr>
              <a:xfrm>
                <a:off x="5416475" y="3775933"/>
                <a:ext cx="242048" cy="258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5" name="Isosceles Triangle 244"/>
              <p:cNvSpPr/>
              <p:nvPr/>
            </p:nvSpPr>
            <p:spPr>
              <a:xfrm rot="10800000">
                <a:off x="5416474" y="4034117"/>
                <a:ext cx="242049" cy="25818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44" name="Group 143"/>
            <p:cNvGrpSpPr/>
            <p:nvPr/>
          </p:nvGrpSpPr>
          <p:grpSpPr>
            <a:xfrm>
              <a:off x="7825414" y="5929766"/>
              <a:ext cx="242049" cy="516368"/>
              <a:chOff x="5416474" y="3775933"/>
              <a:chExt cx="242049" cy="516368"/>
            </a:xfrm>
          </p:grpSpPr>
          <p:sp>
            <p:nvSpPr>
              <p:cNvPr id="242" name="Rectangle 241"/>
              <p:cNvSpPr/>
              <p:nvPr/>
            </p:nvSpPr>
            <p:spPr>
              <a:xfrm>
                <a:off x="5416475" y="3775933"/>
                <a:ext cx="242048" cy="258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3" name="Isosceles Triangle 242"/>
              <p:cNvSpPr/>
              <p:nvPr/>
            </p:nvSpPr>
            <p:spPr>
              <a:xfrm rot="10800000">
                <a:off x="5416474" y="4034117"/>
                <a:ext cx="242049" cy="25818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147" name="Straight Connector 146"/>
            <p:cNvCxnSpPr/>
            <p:nvPr/>
          </p:nvCxnSpPr>
          <p:spPr>
            <a:xfrm>
              <a:off x="7513442" y="5305823"/>
              <a:ext cx="0" cy="43030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a:off x="7946438" y="5305823"/>
              <a:ext cx="0" cy="43030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a:endCxn id="244" idx="0"/>
            </p:cNvCxnSpPr>
            <p:nvPr/>
          </p:nvCxnSpPr>
          <p:spPr>
            <a:xfrm>
              <a:off x="7510949" y="5736129"/>
              <a:ext cx="2494" cy="193637"/>
            </a:xfrm>
            <a:prstGeom prst="line">
              <a:avLst/>
            </a:prstGeom>
            <a:ln w="57150">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a:off x="7945191" y="5736128"/>
              <a:ext cx="2494" cy="193637"/>
            </a:xfrm>
            <a:prstGeom prst="line">
              <a:avLst/>
            </a:prstGeom>
            <a:ln w="57150">
              <a:solidFill>
                <a:srgbClr val="3333FF"/>
              </a:solidFill>
            </a:ln>
          </p:spPr>
          <p:style>
            <a:lnRef idx="1">
              <a:schemeClr val="accent1"/>
            </a:lnRef>
            <a:fillRef idx="0">
              <a:schemeClr val="accent1"/>
            </a:fillRef>
            <a:effectRef idx="0">
              <a:schemeClr val="accent1"/>
            </a:effectRef>
            <a:fontRef idx="minor">
              <a:schemeClr val="tx1"/>
            </a:fontRef>
          </p:style>
        </p:cxnSp>
        <p:grpSp>
          <p:nvGrpSpPr>
            <p:cNvPr id="152" name="Group 151"/>
            <p:cNvGrpSpPr/>
            <p:nvPr/>
          </p:nvGrpSpPr>
          <p:grpSpPr>
            <a:xfrm>
              <a:off x="7401950" y="5919209"/>
              <a:ext cx="242050" cy="516367"/>
              <a:chOff x="5458514" y="4206857"/>
              <a:chExt cx="242050" cy="516367"/>
            </a:xfrm>
          </p:grpSpPr>
          <p:cxnSp>
            <p:nvCxnSpPr>
              <p:cNvPr id="235" name="Straight Connector 234"/>
              <p:cNvCxnSpPr>
                <a:stCxn id="244" idx="0"/>
                <a:endCxn id="244" idx="1"/>
              </p:cNvCxnSpPr>
              <p:nvPr/>
            </p:nvCxnSpPr>
            <p:spPr>
              <a:xfrm flipH="1">
                <a:off x="5458516" y="4206857"/>
                <a:ext cx="121024" cy="129092"/>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a:stCxn id="244" idx="0"/>
                <a:endCxn id="244" idx="3"/>
              </p:cNvCxnSpPr>
              <p:nvPr/>
            </p:nvCxnSpPr>
            <p:spPr>
              <a:xfrm>
                <a:off x="5579540" y="4206857"/>
                <a:ext cx="121024" cy="129092"/>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37" name="Straight Connector 236"/>
              <p:cNvCxnSpPr>
                <a:stCxn id="244" idx="0"/>
              </p:cNvCxnSpPr>
              <p:nvPr/>
            </p:nvCxnSpPr>
            <p:spPr>
              <a:xfrm>
                <a:off x="5579540" y="4206857"/>
                <a:ext cx="121024" cy="258184"/>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a:stCxn id="244" idx="0"/>
              </p:cNvCxnSpPr>
              <p:nvPr/>
            </p:nvCxnSpPr>
            <p:spPr>
              <a:xfrm flipH="1">
                <a:off x="5458514" y="4206857"/>
                <a:ext cx="121026" cy="258184"/>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39" name="Straight Connector 238"/>
              <p:cNvCxnSpPr>
                <a:stCxn id="244" idx="0"/>
              </p:cNvCxnSpPr>
              <p:nvPr/>
            </p:nvCxnSpPr>
            <p:spPr>
              <a:xfrm>
                <a:off x="5579540" y="4206857"/>
                <a:ext cx="60512" cy="387276"/>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a:stCxn id="135" idx="2"/>
                <a:endCxn id="245" idx="5"/>
              </p:cNvCxnSpPr>
              <p:nvPr/>
            </p:nvCxnSpPr>
            <p:spPr>
              <a:xfrm flipH="1">
                <a:off x="5519027" y="4206858"/>
                <a:ext cx="63202" cy="387275"/>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a:stCxn id="244" idx="0"/>
              </p:cNvCxnSpPr>
              <p:nvPr/>
            </p:nvCxnSpPr>
            <p:spPr>
              <a:xfrm>
                <a:off x="5579540" y="4206857"/>
                <a:ext cx="2017" cy="516367"/>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grpSp>
        <p:grpSp>
          <p:nvGrpSpPr>
            <p:cNvPr id="153" name="Group 152"/>
            <p:cNvGrpSpPr/>
            <p:nvPr/>
          </p:nvGrpSpPr>
          <p:grpSpPr>
            <a:xfrm>
              <a:off x="7821929" y="5929766"/>
              <a:ext cx="242050" cy="516367"/>
              <a:chOff x="5416473" y="3775933"/>
              <a:chExt cx="242050" cy="516367"/>
            </a:xfrm>
          </p:grpSpPr>
          <p:cxnSp>
            <p:nvCxnSpPr>
              <p:cNvPr id="228" name="Straight Connector 227"/>
              <p:cNvCxnSpPr/>
              <p:nvPr/>
            </p:nvCxnSpPr>
            <p:spPr>
              <a:xfrm flipH="1">
                <a:off x="5416475" y="3775933"/>
                <a:ext cx="121024" cy="129092"/>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a:off x="5537499" y="3775933"/>
                <a:ext cx="121024" cy="129092"/>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a:off x="5537499" y="3775933"/>
                <a:ext cx="121024" cy="258184"/>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31" name="Straight Connector 230"/>
              <p:cNvCxnSpPr/>
              <p:nvPr/>
            </p:nvCxnSpPr>
            <p:spPr>
              <a:xfrm flipH="1">
                <a:off x="5416473" y="3775933"/>
                <a:ext cx="121026" cy="258184"/>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p:nvCxnSpPr>
            <p:spPr>
              <a:xfrm>
                <a:off x="5537499" y="3775933"/>
                <a:ext cx="60512" cy="387276"/>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33" name="Straight Connector 232"/>
              <p:cNvCxnSpPr/>
              <p:nvPr/>
            </p:nvCxnSpPr>
            <p:spPr>
              <a:xfrm flipH="1">
                <a:off x="5476986" y="3775934"/>
                <a:ext cx="63202" cy="387275"/>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p:nvCxnSpPr>
            <p:spPr>
              <a:xfrm>
                <a:off x="5537499" y="3775933"/>
                <a:ext cx="2017" cy="516367"/>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grpSp>
        <p:sp>
          <p:nvSpPr>
            <p:cNvPr id="154" name="Rectangle 153"/>
            <p:cNvSpPr/>
            <p:nvPr/>
          </p:nvSpPr>
          <p:spPr>
            <a:xfrm>
              <a:off x="7685805" y="5475863"/>
              <a:ext cx="121263" cy="45598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5" name="Straight Connector 154"/>
            <p:cNvCxnSpPr/>
            <p:nvPr/>
          </p:nvCxnSpPr>
          <p:spPr>
            <a:xfrm flipV="1">
              <a:off x="8247931" y="5187490"/>
              <a:ext cx="370581"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a:stCxn id="142" idx="3"/>
            </p:cNvCxnSpPr>
            <p:nvPr/>
          </p:nvCxnSpPr>
          <p:spPr>
            <a:xfrm flipV="1">
              <a:off x="8258411" y="6220222"/>
              <a:ext cx="37651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a:off x="8628992" y="5187490"/>
              <a:ext cx="0" cy="1032732"/>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a:stCxn id="132" idx="3"/>
            </p:cNvCxnSpPr>
            <p:nvPr/>
          </p:nvCxnSpPr>
          <p:spPr>
            <a:xfrm>
              <a:off x="8183106" y="4079452"/>
              <a:ext cx="4458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flipV="1">
              <a:off x="8628992" y="4079453"/>
              <a:ext cx="0" cy="1108037"/>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0" name="Oval 159"/>
            <p:cNvSpPr/>
            <p:nvPr/>
          </p:nvSpPr>
          <p:spPr>
            <a:xfrm>
              <a:off x="8446670" y="4455969"/>
              <a:ext cx="360000" cy="3600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1" name="Oval 160"/>
            <p:cNvSpPr/>
            <p:nvPr/>
          </p:nvSpPr>
          <p:spPr>
            <a:xfrm>
              <a:off x="8454929" y="5564006"/>
              <a:ext cx="360000" cy="3600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2" name="TextBox 161"/>
            <p:cNvSpPr txBox="1"/>
            <p:nvPr/>
          </p:nvSpPr>
          <p:spPr>
            <a:xfrm>
              <a:off x="8446670" y="4478593"/>
              <a:ext cx="348172" cy="307777"/>
            </a:xfrm>
            <a:prstGeom prst="rect">
              <a:avLst/>
            </a:prstGeom>
            <a:noFill/>
          </p:spPr>
          <p:txBody>
            <a:bodyPr wrap="none" rtlCol="0">
              <a:spAutoFit/>
            </a:bodyPr>
            <a:lstStyle/>
            <a:p>
              <a:r>
                <a:rPr lang="en-US" sz="1400" dirty="0"/>
                <a:t>V</a:t>
              </a:r>
              <a:r>
                <a:rPr lang="en-US" sz="1400" baseline="-25000" dirty="0"/>
                <a:t>1</a:t>
              </a:r>
              <a:endParaRPr lang="en-GB" sz="1400" dirty="0"/>
            </a:p>
          </p:txBody>
        </p:sp>
        <p:sp>
          <p:nvSpPr>
            <p:cNvPr id="163" name="TextBox 162"/>
            <p:cNvSpPr txBox="1"/>
            <p:nvPr/>
          </p:nvSpPr>
          <p:spPr>
            <a:xfrm>
              <a:off x="8487129" y="5609135"/>
              <a:ext cx="348172" cy="307777"/>
            </a:xfrm>
            <a:prstGeom prst="rect">
              <a:avLst/>
            </a:prstGeom>
            <a:noFill/>
          </p:spPr>
          <p:txBody>
            <a:bodyPr wrap="none" rtlCol="0">
              <a:spAutoFit/>
            </a:bodyPr>
            <a:lstStyle/>
            <a:p>
              <a:r>
                <a:rPr lang="en-US" sz="1400" dirty="0"/>
                <a:t>V</a:t>
              </a:r>
              <a:r>
                <a:rPr lang="en-US" sz="1400" baseline="-25000" dirty="0"/>
                <a:t>2</a:t>
              </a:r>
              <a:endParaRPr lang="en-GB" sz="1400" dirty="0"/>
            </a:p>
          </p:txBody>
        </p:sp>
        <p:sp>
          <p:nvSpPr>
            <p:cNvPr id="164" name="TextBox 163"/>
            <p:cNvSpPr txBox="1"/>
            <p:nvPr/>
          </p:nvSpPr>
          <p:spPr>
            <a:xfrm rot="16200000">
              <a:off x="8613350" y="4454828"/>
              <a:ext cx="639983" cy="276999"/>
            </a:xfrm>
            <a:prstGeom prst="rect">
              <a:avLst/>
            </a:prstGeom>
            <a:noFill/>
          </p:spPr>
          <p:txBody>
            <a:bodyPr wrap="none" rtlCol="0">
              <a:spAutoFit/>
            </a:bodyPr>
            <a:lstStyle/>
            <a:p>
              <a:r>
                <a:rPr lang="en-US" sz="1200" dirty="0"/>
                <a:t>Stage 1</a:t>
              </a:r>
              <a:endParaRPr lang="en-GB" sz="1200" dirty="0"/>
            </a:p>
          </p:txBody>
        </p:sp>
        <p:cxnSp>
          <p:nvCxnSpPr>
            <p:cNvPr id="165" name="Straight Connector 164"/>
            <p:cNvCxnSpPr/>
            <p:nvPr/>
          </p:nvCxnSpPr>
          <p:spPr>
            <a:xfrm>
              <a:off x="8634929" y="6220222"/>
              <a:ext cx="0" cy="2904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a:off x="8487129" y="6510680"/>
              <a:ext cx="307713"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67" name="TextBox 166"/>
            <p:cNvSpPr txBox="1"/>
            <p:nvPr/>
          </p:nvSpPr>
          <p:spPr>
            <a:xfrm rot="16200000">
              <a:off x="8629832" y="5624523"/>
              <a:ext cx="639983" cy="276999"/>
            </a:xfrm>
            <a:prstGeom prst="rect">
              <a:avLst/>
            </a:prstGeom>
            <a:noFill/>
          </p:spPr>
          <p:txBody>
            <a:bodyPr wrap="none" rtlCol="0">
              <a:spAutoFit/>
            </a:bodyPr>
            <a:lstStyle/>
            <a:p>
              <a:r>
                <a:rPr lang="en-US" sz="1200" dirty="0"/>
                <a:t>Stage 2</a:t>
              </a:r>
              <a:endParaRPr lang="en-GB" sz="1200" dirty="0"/>
            </a:p>
          </p:txBody>
        </p:sp>
        <p:sp>
          <p:nvSpPr>
            <p:cNvPr id="168" name="Rectangle 167"/>
            <p:cNvSpPr/>
            <p:nvPr/>
          </p:nvSpPr>
          <p:spPr>
            <a:xfrm>
              <a:off x="7123479" y="3954527"/>
              <a:ext cx="75983" cy="3185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9" name="Rectangle 168"/>
            <p:cNvSpPr/>
            <p:nvPr/>
          </p:nvSpPr>
          <p:spPr>
            <a:xfrm>
              <a:off x="7037419" y="4899337"/>
              <a:ext cx="114750" cy="5763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0" name="Straight Connector 169"/>
            <p:cNvCxnSpPr/>
            <p:nvPr/>
          </p:nvCxnSpPr>
          <p:spPr>
            <a:xfrm>
              <a:off x="7037419" y="5475643"/>
              <a:ext cx="20618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p:nvCxnSpPr>
          <p:spPr>
            <a:xfrm>
              <a:off x="8240485" y="5485791"/>
              <a:ext cx="20618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a:off x="7037419" y="4899337"/>
              <a:ext cx="20618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73" name="Picture 172"/>
            <p:cNvPicPr>
              <a:picLocks noChangeAspect="1"/>
            </p:cNvPicPr>
            <p:nvPr/>
          </p:nvPicPr>
          <p:blipFill>
            <a:blip r:embed="rId2"/>
            <a:stretch>
              <a:fillRect/>
            </a:stretch>
          </p:blipFill>
          <p:spPr>
            <a:xfrm>
              <a:off x="8237366" y="4903561"/>
              <a:ext cx="225572" cy="36579"/>
            </a:xfrm>
            <a:prstGeom prst="rect">
              <a:avLst/>
            </a:prstGeom>
          </p:spPr>
        </p:pic>
        <p:cxnSp>
          <p:nvCxnSpPr>
            <p:cNvPr id="174" name="Straight Connector 173"/>
            <p:cNvCxnSpPr/>
            <p:nvPr/>
          </p:nvCxnSpPr>
          <p:spPr>
            <a:xfrm>
              <a:off x="7122275" y="3970814"/>
              <a:ext cx="20618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a:xfrm>
              <a:off x="8137392" y="3970814"/>
              <a:ext cx="20618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76" name="TextBox 175"/>
            <p:cNvSpPr txBox="1"/>
            <p:nvPr/>
          </p:nvSpPr>
          <p:spPr>
            <a:xfrm rot="16200000">
              <a:off x="6199177" y="3520275"/>
              <a:ext cx="1009507" cy="276999"/>
            </a:xfrm>
            <a:prstGeom prst="rect">
              <a:avLst/>
            </a:prstGeom>
            <a:noFill/>
          </p:spPr>
          <p:txBody>
            <a:bodyPr wrap="none" rtlCol="0">
              <a:spAutoFit/>
            </a:bodyPr>
            <a:lstStyle/>
            <a:p>
              <a:r>
                <a:rPr lang="en-US" sz="1200" dirty="0"/>
                <a:t>HV insulators</a:t>
              </a:r>
              <a:endParaRPr lang="en-GB" sz="1200" dirty="0"/>
            </a:p>
          </p:txBody>
        </p:sp>
        <p:cxnSp>
          <p:nvCxnSpPr>
            <p:cNvPr id="177" name="Straight Arrow Connector 176"/>
            <p:cNvCxnSpPr>
              <a:stCxn id="176" idx="2"/>
            </p:cNvCxnSpPr>
            <p:nvPr/>
          </p:nvCxnSpPr>
          <p:spPr>
            <a:xfrm flipV="1">
              <a:off x="6807005" y="3905125"/>
              <a:ext cx="232984" cy="2259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8" name="Straight Arrow Connector 177"/>
            <p:cNvCxnSpPr>
              <a:stCxn id="176" idx="2"/>
            </p:cNvCxnSpPr>
            <p:nvPr/>
          </p:nvCxnSpPr>
          <p:spPr>
            <a:xfrm>
              <a:off x="6807005" y="4131033"/>
              <a:ext cx="162159" cy="5834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9" name="TextBox 178"/>
            <p:cNvSpPr txBox="1"/>
            <p:nvPr/>
          </p:nvSpPr>
          <p:spPr>
            <a:xfrm rot="16200000">
              <a:off x="5928969" y="5694446"/>
              <a:ext cx="1502912" cy="276999"/>
            </a:xfrm>
            <a:prstGeom prst="rect">
              <a:avLst/>
            </a:prstGeom>
            <a:noFill/>
          </p:spPr>
          <p:txBody>
            <a:bodyPr wrap="none" rtlCol="0">
              <a:spAutoFit/>
            </a:bodyPr>
            <a:lstStyle/>
            <a:p>
              <a:r>
                <a:rPr lang="en-US" sz="1200" dirty="0"/>
                <a:t>Post accelerating gap</a:t>
              </a:r>
              <a:endParaRPr lang="en-GB" sz="1200" dirty="0"/>
            </a:p>
          </p:txBody>
        </p:sp>
        <p:cxnSp>
          <p:nvCxnSpPr>
            <p:cNvPr id="180" name="Straight Arrow Connector 179"/>
            <p:cNvCxnSpPr/>
            <p:nvPr/>
          </p:nvCxnSpPr>
          <p:spPr>
            <a:xfrm flipV="1">
              <a:off x="6813710" y="5389599"/>
              <a:ext cx="479685" cy="4433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1" name="Rectangle 180"/>
            <p:cNvSpPr/>
            <p:nvPr/>
          </p:nvSpPr>
          <p:spPr>
            <a:xfrm>
              <a:off x="9582369" y="1459909"/>
              <a:ext cx="1032734" cy="450254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2" name="Rectangle 181"/>
            <p:cNvSpPr/>
            <p:nvPr/>
          </p:nvSpPr>
          <p:spPr>
            <a:xfrm>
              <a:off x="9657671" y="5596688"/>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3" name="Rectangle 182"/>
            <p:cNvSpPr/>
            <p:nvPr/>
          </p:nvSpPr>
          <p:spPr>
            <a:xfrm>
              <a:off x="9668429" y="5768811"/>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4" name="Rectangle 183"/>
            <p:cNvSpPr/>
            <p:nvPr/>
          </p:nvSpPr>
          <p:spPr>
            <a:xfrm>
              <a:off x="9582369" y="5962449"/>
              <a:ext cx="1032734" cy="580913"/>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5" name="Group 184"/>
            <p:cNvGrpSpPr/>
            <p:nvPr/>
          </p:nvGrpSpPr>
          <p:grpSpPr>
            <a:xfrm>
              <a:off x="9749110" y="5962448"/>
              <a:ext cx="242049" cy="516368"/>
              <a:chOff x="5416474" y="3775933"/>
              <a:chExt cx="242049" cy="516368"/>
            </a:xfrm>
          </p:grpSpPr>
          <p:sp>
            <p:nvSpPr>
              <p:cNvPr id="226" name="Rectangle 225"/>
              <p:cNvSpPr/>
              <p:nvPr/>
            </p:nvSpPr>
            <p:spPr>
              <a:xfrm>
                <a:off x="5416475" y="3775933"/>
                <a:ext cx="242048" cy="258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7" name="Isosceles Triangle 226"/>
              <p:cNvSpPr/>
              <p:nvPr/>
            </p:nvSpPr>
            <p:spPr>
              <a:xfrm rot="10800000">
                <a:off x="5416474" y="4034117"/>
                <a:ext cx="242049" cy="25818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86" name="Group 185"/>
            <p:cNvGrpSpPr/>
            <p:nvPr/>
          </p:nvGrpSpPr>
          <p:grpSpPr>
            <a:xfrm>
              <a:off x="10203894" y="5962449"/>
              <a:ext cx="242049" cy="516368"/>
              <a:chOff x="5416474" y="3775933"/>
              <a:chExt cx="242049" cy="516368"/>
            </a:xfrm>
          </p:grpSpPr>
          <p:sp>
            <p:nvSpPr>
              <p:cNvPr id="224" name="Rectangle 223"/>
              <p:cNvSpPr/>
              <p:nvPr/>
            </p:nvSpPr>
            <p:spPr>
              <a:xfrm>
                <a:off x="5416475" y="3775933"/>
                <a:ext cx="242048" cy="258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5" name="Isosceles Triangle 224"/>
              <p:cNvSpPr/>
              <p:nvPr/>
            </p:nvSpPr>
            <p:spPr>
              <a:xfrm rot="10800000">
                <a:off x="5416474" y="4034117"/>
                <a:ext cx="242049" cy="25818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187" name="Straight Connector 186"/>
            <p:cNvCxnSpPr>
              <a:endCxn id="226" idx="0"/>
            </p:cNvCxnSpPr>
            <p:nvPr/>
          </p:nvCxnSpPr>
          <p:spPr>
            <a:xfrm>
              <a:off x="9867641" y="5768811"/>
              <a:ext cx="2494" cy="193637"/>
            </a:xfrm>
            <a:prstGeom prst="line">
              <a:avLst/>
            </a:prstGeom>
            <a:ln w="57150">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a:off x="10323671" y="5768811"/>
              <a:ext cx="2494" cy="193637"/>
            </a:xfrm>
            <a:prstGeom prst="line">
              <a:avLst/>
            </a:prstGeom>
            <a:ln w="57150">
              <a:solidFill>
                <a:srgbClr val="3333FF"/>
              </a:solidFill>
            </a:ln>
          </p:spPr>
          <p:style>
            <a:lnRef idx="1">
              <a:schemeClr val="accent1"/>
            </a:lnRef>
            <a:fillRef idx="0">
              <a:schemeClr val="accent1"/>
            </a:fillRef>
            <a:effectRef idx="0">
              <a:schemeClr val="accent1"/>
            </a:effectRef>
            <a:fontRef idx="minor">
              <a:schemeClr val="tx1"/>
            </a:fontRef>
          </p:style>
        </p:cxnSp>
        <p:grpSp>
          <p:nvGrpSpPr>
            <p:cNvPr id="189" name="Group 188"/>
            <p:cNvGrpSpPr/>
            <p:nvPr/>
          </p:nvGrpSpPr>
          <p:grpSpPr>
            <a:xfrm>
              <a:off x="9748863" y="5962447"/>
              <a:ext cx="249715" cy="520535"/>
              <a:chOff x="7655141" y="4082971"/>
              <a:chExt cx="249715" cy="520535"/>
            </a:xfrm>
          </p:grpSpPr>
          <p:cxnSp>
            <p:nvCxnSpPr>
              <p:cNvPr id="217" name="Straight Connector 216"/>
              <p:cNvCxnSpPr>
                <a:stCxn id="226" idx="0"/>
                <a:endCxn id="226" idx="1"/>
              </p:cNvCxnSpPr>
              <p:nvPr/>
            </p:nvCxnSpPr>
            <p:spPr>
              <a:xfrm flipH="1">
                <a:off x="7655141" y="4082971"/>
                <a:ext cx="121024" cy="129092"/>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a:stCxn id="226" idx="0"/>
                <a:endCxn id="226" idx="3"/>
              </p:cNvCxnSpPr>
              <p:nvPr/>
            </p:nvCxnSpPr>
            <p:spPr>
              <a:xfrm>
                <a:off x="7776165" y="4082971"/>
                <a:ext cx="121024" cy="129092"/>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a:stCxn id="226" idx="0"/>
              </p:cNvCxnSpPr>
              <p:nvPr/>
            </p:nvCxnSpPr>
            <p:spPr>
              <a:xfrm>
                <a:off x="7783832" y="4087139"/>
                <a:ext cx="121024" cy="258184"/>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a:stCxn id="226" idx="0"/>
              </p:cNvCxnSpPr>
              <p:nvPr/>
            </p:nvCxnSpPr>
            <p:spPr>
              <a:xfrm flipH="1">
                <a:off x="7662806" y="4087139"/>
                <a:ext cx="121026" cy="258184"/>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a:stCxn id="226" idx="0"/>
              </p:cNvCxnSpPr>
              <p:nvPr/>
            </p:nvCxnSpPr>
            <p:spPr>
              <a:xfrm>
                <a:off x="7783832" y="4087139"/>
                <a:ext cx="60512" cy="387276"/>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a:endCxn id="227" idx="5"/>
              </p:cNvCxnSpPr>
              <p:nvPr/>
            </p:nvCxnSpPr>
            <p:spPr>
              <a:xfrm flipH="1">
                <a:off x="7723319" y="4087140"/>
                <a:ext cx="63202" cy="387275"/>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a:stCxn id="226" idx="0"/>
              </p:cNvCxnSpPr>
              <p:nvPr/>
            </p:nvCxnSpPr>
            <p:spPr>
              <a:xfrm>
                <a:off x="7783832" y="4087139"/>
                <a:ext cx="2017" cy="516367"/>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grpSp>
        <p:grpSp>
          <p:nvGrpSpPr>
            <p:cNvPr id="190" name="Group 189"/>
            <p:cNvGrpSpPr/>
            <p:nvPr/>
          </p:nvGrpSpPr>
          <p:grpSpPr>
            <a:xfrm>
              <a:off x="10200409" y="5962449"/>
              <a:ext cx="242050" cy="516367"/>
              <a:chOff x="5416473" y="3775933"/>
              <a:chExt cx="242050" cy="516367"/>
            </a:xfrm>
          </p:grpSpPr>
          <p:cxnSp>
            <p:nvCxnSpPr>
              <p:cNvPr id="210" name="Straight Connector 209"/>
              <p:cNvCxnSpPr/>
              <p:nvPr/>
            </p:nvCxnSpPr>
            <p:spPr>
              <a:xfrm flipH="1">
                <a:off x="5416475" y="3775933"/>
                <a:ext cx="121024" cy="129092"/>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a:off x="5537499" y="3775933"/>
                <a:ext cx="121024" cy="129092"/>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a:off x="5537499" y="3775933"/>
                <a:ext cx="121024" cy="258184"/>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flipH="1">
                <a:off x="5416473" y="3775933"/>
                <a:ext cx="121026" cy="258184"/>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a:off x="5537499" y="3775933"/>
                <a:ext cx="60512" cy="387276"/>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flipH="1">
                <a:off x="5476986" y="3775934"/>
                <a:ext cx="63202" cy="387275"/>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a:off x="5537499" y="3775933"/>
                <a:ext cx="2017" cy="516367"/>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grpSp>
        <p:sp>
          <p:nvSpPr>
            <p:cNvPr id="191" name="Rectangle 190"/>
            <p:cNvSpPr/>
            <p:nvPr/>
          </p:nvSpPr>
          <p:spPr>
            <a:xfrm>
              <a:off x="10042497" y="5508545"/>
              <a:ext cx="121263" cy="45598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2" name="Straight Connector 191"/>
            <p:cNvCxnSpPr>
              <a:cxnSpLocks/>
              <a:stCxn id="184" idx="3"/>
            </p:cNvCxnSpPr>
            <p:nvPr/>
          </p:nvCxnSpPr>
          <p:spPr>
            <a:xfrm flipV="1">
              <a:off x="10615103" y="6252904"/>
              <a:ext cx="473603"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a:cxnSpLocks/>
            </p:cNvCxnSpPr>
            <p:nvPr/>
          </p:nvCxnSpPr>
          <p:spPr>
            <a:xfrm>
              <a:off x="11088706" y="6252904"/>
              <a:ext cx="0" cy="2577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a:cxnSpLocks/>
            </p:cNvCxnSpPr>
            <p:nvPr/>
          </p:nvCxnSpPr>
          <p:spPr>
            <a:xfrm>
              <a:off x="10940906" y="6543362"/>
              <a:ext cx="307713"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95" name="Rounded Rectangle 194"/>
            <p:cNvSpPr/>
            <p:nvPr/>
          </p:nvSpPr>
          <p:spPr>
            <a:xfrm>
              <a:off x="9635671" y="1016863"/>
              <a:ext cx="871369" cy="193638"/>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6" name="Rectangle 195"/>
            <p:cNvSpPr/>
            <p:nvPr/>
          </p:nvSpPr>
          <p:spPr>
            <a:xfrm>
              <a:off x="9375971" y="887770"/>
              <a:ext cx="114750" cy="5763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7" name="Straight Connector 196"/>
            <p:cNvCxnSpPr/>
            <p:nvPr/>
          </p:nvCxnSpPr>
          <p:spPr>
            <a:xfrm>
              <a:off x="9375971" y="1464076"/>
              <a:ext cx="20618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a:endCxn id="199" idx="0"/>
            </p:cNvCxnSpPr>
            <p:nvPr/>
          </p:nvCxnSpPr>
          <p:spPr>
            <a:xfrm>
              <a:off x="9397469" y="884310"/>
              <a:ext cx="1382276" cy="346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9" name="Rectangle 198"/>
            <p:cNvSpPr/>
            <p:nvPr/>
          </p:nvSpPr>
          <p:spPr>
            <a:xfrm>
              <a:off x="10722370" y="887770"/>
              <a:ext cx="114750" cy="5763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0" name="Straight Connector 199"/>
            <p:cNvCxnSpPr/>
            <p:nvPr/>
          </p:nvCxnSpPr>
          <p:spPr>
            <a:xfrm>
              <a:off x="10609437" y="1459909"/>
              <a:ext cx="20618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01" name="Rectangle 200"/>
            <p:cNvSpPr/>
            <p:nvPr/>
          </p:nvSpPr>
          <p:spPr>
            <a:xfrm>
              <a:off x="9668429" y="1675062"/>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2" name="Rectangle 201"/>
            <p:cNvSpPr/>
            <p:nvPr/>
          </p:nvSpPr>
          <p:spPr>
            <a:xfrm>
              <a:off x="9668429" y="4953681"/>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3" name="Rectangle 202"/>
            <p:cNvSpPr/>
            <p:nvPr/>
          </p:nvSpPr>
          <p:spPr>
            <a:xfrm>
              <a:off x="9668429" y="2575393"/>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4" name="Rectangle 203"/>
            <p:cNvSpPr/>
            <p:nvPr/>
          </p:nvSpPr>
          <p:spPr>
            <a:xfrm>
              <a:off x="9668429" y="3948302"/>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5" name="Rectangle 204"/>
            <p:cNvSpPr/>
            <p:nvPr/>
          </p:nvSpPr>
          <p:spPr>
            <a:xfrm>
              <a:off x="10011814" y="1586332"/>
              <a:ext cx="157836" cy="388126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6" name="Rectangle 205"/>
            <p:cNvSpPr/>
            <p:nvPr/>
          </p:nvSpPr>
          <p:spPr>
            <a:xfrm>
              <a:off x="9809232" y="1457827"/>
              <a:ext cx="111113" cy="4308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7" name="Rectangle 206"/>
            <p:cNvSpPr/>
            <p:nvPr/>
          </p:nvSpPr>
          <p:spPr>
            <a:xfrm>
              <a:off x="10268191" y="1485817"/>
              <a:ext cx="111113" cy="4308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8" name="Straight Connector 207"/>
            <p:cNvCxnSpPr>
              <a:endCxn id="206" idx="2"/>
            </p:cNvCxnSpPr>
            <p:nvPr/>
          </p:nvCxnSpPr>
          <p:spPr>
            <a:xfrm>
              <a:off x="9849640" y="1227199"/>
              <a:ext cx="15149" cy="453952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a:off x="10308215" y="1223493"/>
              <a:ext cx="15149" cy="453952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46" name="TextBox 245"/>
            <p:cNvSpPr txBox="1"/>
            <p:nvPr/>
          </p:nvSpPr>
          <p:spPr>
            <a:xfrm>
              <a:off x="6976505" y="3345434"/>
              <a:ext cx="1476303" cy="584775"/>
            </a:xfrm>
            <a:prstGeom prst="rect">
              <a:avLst/>
            </a:prstGeom>
            <a:noFill/>
          </p:spPr>
          <p:txBody>
            <a:bodyPr wrap="none" rtlCol="0">
              <a:spAutoFit/>
            </a:bodyPr>
            <a:lstStyle/>
            <a:p>
              <a:pPr algn="ctr"/>
              <a:r>
                <a:rPr lang="en-US" sz="1600" dirty="0"/>
                <a:t>TS HE MBK</a:t>
              </a:r>
            </a:p>
            <a:p>
              <a:pPr algn="ctr"/>
              <a:r>
                <a:rPr lang="en-US" sz="1600" dirty="0"/>
                <a:t>Efficiency 85%+</a:t>
              </a:r>
            </a:p>
          </p:txBody>
        </p:sp>
        <p:cxnSp>
          <p:nvCxnSpPr>
            <p:cNvPr id="248" name="Straight Connector 247"/>
            <p:cNvCxnSpPr/>
            <p:nvPr/>
          </p:nvCxnSpPr>
          <p:spPr>
            <a:xfrm>
              <a:off x="10491048" y="1123778"/>
              <a:ext cx="61231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a:cxnSpLocks/>
            </p:cNvCxnSpPr>
            <p:nvPr/>
          </p:nvCxnSpPr>
          <p:spPr>
            <a:xfrm>
              <a:off x="11103365" y="1123778"/>
              <a:ext cx="0" cy="5129126"/>
            </a:xfrm>
            <a:prstGeom prst="line">
              <a:avLst/>
            </a:prstGeom>
            <a:ln>
              <a:solidFill>
                <a:srgbClr val="0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51" name="Rounded Rectangle 250"/>
            <p:cNvSpPr/>
            <p:nvPr/>
          </p:nvSpPr>
          <p:spPr>
            <a:xfrm>
              <a:off x="10721895" y="1990429"/>
              <a:ext cx="851887" cy="358082"/>
            </a:xfrm>
            <a:prstGeom prst="roundRect">
              <a:avLst/>
            </a:pr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endParaRPr lang="en-GB" dirty="0"/>
            </a:p>
          </p:txBody>
        </p:sp>
        <p:sp>
          <p:nvSpPr>
            <p:cNvPr id="254" name="TextBox 253"/>
            <p:cNvSpPr txBox="1"/>
            <p:nvPr/>
          </p:nvSpPr>
          <p:spPr>
            <a:xfrm>
              <a:off x="10896074" y="2015581"/>
              <a:ext cx="601447" cy="307777"/>
            </a:xfrm>
            <a:prstGeom prst="rect">
              <a:avLst/>
            </a:prstGeom>
            <a:noFill/>
          </p:spPr>
          <p:txBody>
            <a:bodyPr wrap="none" rtlCol="0">
              <a:spAutoFit/>
            </a:bodyPr>
            <a:lstStyle/>
            <a:p>
              <a:r>
                <a:rPr lang="en-US" sz="1400" dirty="0"/>
                <a:t>V</a:t>
              </a:r>
              <a:r>
                <a:rPr lang="en-US" sz="1400" baseline="-25000" dirty="0"/>
                <a:t>1</a:t>
              </a:r>
              <a:r>
                <a:rPr lang="en-US" sz="1400" dirty="0"/>
                <a:t>+V</a:t>
              </a:r>
              <a:r>
                <a:rPr lang="en-US" sz="1400" baseline="-25000" dirty="0"/>
                <a:t>2</a:t>
              </a:r>
              <a:endParaRPr lang="en-GB" sz="1400" dirty="0"/>
            </a:p>
          </p:txBody>
        </p:sp>
        <p:sp>
          <p:nvSpPr>
            <p:cNvPr id="255" name="TextBox 254"/>
            <p:cNvSpPr txBox="1"/>
            <p:nvPr/>
          </p:nvSpPr>
          <p:spPr>
            <a:xfrm>
              <a:off x="9000812" y="266778"/>
              <a:ext cx="1895262" cy="584775"/>
            </a:xfrm>
            <a:prstGeom prst="rect">
              <a:avLst/>
            </a:prstGeom>
            <a:noFill/>
          </p:spPr>
          <p:txBody>
            <a:bodyPr wrap="none" rtlCol="0">
              <a:spAutoFit/>
            </a:bodyPr>
            <a:lstStyle/>
            <a:p>
              <a:r>
                <a:rPr lang="en-US" sz="1600" dirty="0"/>
                <a:t>Commercial HE MBK</a:t>
              </a:r>
            </a:p>
            <a:p>
              <a:pPr algn="ctr"/>
              <a:r>
                <a:rPr lang="en-US" sz="1600" dirty="0"/>
                <a:t>Efficiency 65%</a:t>
              </a:r>
              <a:endParaRPr lang="en-GB" sz="1600" dirty="0"/>
            </a:p>
          </p:txBody>
        </p:sp>
        <p:sp>
          <p:nvSpPr>
            <p:cNvPr id="256" name="Rectangle 255"/>
            <p:cNvSpPr/>
            <p:nvPr/>
          </p:nvSpPr>
          <p:spPr>
            <a:xfrm>
              <a:off x="7315934" y="4949450"/>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5" name="Straight Connector 144"/>
            <p:cNvCxnSpPr/>
            <p:nvPr/>
          </p:nvCxnSpPr>
          <p:spPr>
            <a:xfrm>
              <a:off x="7513442" y="4165511"/>
              <a:ext cx="0" cy="1140311"/>
            </a:xfrm>
            <a:prstGeom prst="line">
              <a:avLst/>
            </a:prstGeom>
            <a:ln w="57150">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a:off x="7946438" y="4165511"/>
              <a:ext cx="0" cy="1140311"/>
            </a:xfrm>
            <a:prstGeom prst="line">
              <a:avLst/>
            </a:prstGeom>
            <a:ln w="57150">
              <a:solidFill>
                <a:srgbClr val="3333FF"/>
              </a:solidFill>
            </a:ln>
          </p:spPr>
          <p:style>
            <a:lnRef idx="1">
              <a:schemeClr val="accent1"/>
            </a:lnRef>
            <a:fillRef idx="0">
              <a:schemeClr val="accent1"/>
            </a:fillRef>
            <a:effectRef idx="0">
              <a:schemeClr val="accent1"/>
            </a:effectRef>
            <a:fontRef idx="minor">
              <a:schemeClr val="tx1"/>
            </a:fontRef>
          </p:style>
        </p:cxnSp>
        <p:sp>
          <p:nvSpPr>
            <p:cNvPr id="149" name="Rectangle 148"/>
            <p:cNvSpPr/>
            <p:nvPr/>
          </p:nvSpPr>
          <p:spPr>
            <a:xfrm>
              <a:off x="7687506" y="4301195"/>
              <a:ext cx="119082" cy="97652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p:cNvGrpSpPr/>
            <p:nvPr/>
          </p:nvGrpSpPr>
          <p:grpSpPr>
            <a:xfrm>
              <a:off x="6696587" y="1064714"/>
              <a:ext cx="2250593" cy="2172651"/>
              <a:chOff x="6598441" y="902789"/>
              <a:chExt cx="2250593" cy="2172651"/>
            </a:xfrm>
          </p:grpSpPr>
          <p:pic>
            <p:nvPicPr>
              <p:cNvPr id="250" name="Picture 249"/>
              <p:cNvPicPr>
                <a:picLocks noChangeAspect="1"/>
              </p:cNvPicPr>
              <p:nvPr/>
            </p:nvPicPr>
            <p:blipFill>
              <a:blip r:embed="rId3"/>
              <a:stretch>
                <a:fillRect/>
              </a:stretch>
            </p:blipFill>
            <p:spPr>
              <a:xfrm>
                <a:off x="6598441" y="902789"/>
                <a:ext cx="1147995" cy="649116"/>
              </a:xfrm>
              <a:prstGeom prst="rect">
                <a:avLst/>
              </a:prstGeom>
            </p:spPr>
          </p:pic>
          <p:pic>
            <p:nvPicPr>
              <p:cNvPr id="4" name="Picture 3"/>
              <p:cNvPicPr>
                <a:picLocks noChangeAspect="1"/>
              </p:cNvPicPr>
              <p:nvPr/>
            </p:nvPicPr>
            <p:blipFill>
              <a:blip r:embed="rId4"/>
              <a:stretch>
                <a:fillRect/>
              </a:stretch>
            </p:blipFill>
            <p:spPr>
              <a:xfrm>
                <a:off x="7869842" y="927689"/>
                <a:ext cx="823025" cy="687468"/>
              </a:xfrm>
              <a:prstGeom prst="rect">
                <a:avLst/>
              </a:prstGeom>
            </p:spPr>
          </p:pic>
          <p:pic>
            <p:nvPicPr>
              <p:cNvPr id="5" name="Picture 4"/>
              <p:cNvPicPr>
                <a:picLocks noChangeAspect="1"/>
              </p:cNvPicPr>
              <p:nvPr/>
            </p:nvPicPr>
            <p:blipFill>
              <a:blip r:embed="rId5"/>
              <a:stretch>
                <a:fillRect/>
              </a:stretch>
            </p:blipFill>
            <p:spPr>
              <a:xfrm>
                <a:off x="6643241" y="1549497"/>
                <a:ext cx="1017856" cy="1040772"/>
              </a:xfrm>
              <a:prstGeom prst="rect">
                <a:avLst/>
              </a:prstGeom>
            </p:spPr>
          </p:pic>
          <p:pic>
            <p:nvPicPr>
              <p:cNvPr id="6" name="Picture 5"/>
              <p:cNvPicPr>
                <a:picLocks noChangeAspect="1"/>
              </p:cNvPicPr>
              <p:nvPr/>
            </p:nvPicPr>
            <p:blipFill>
              <a:blip r:embed="rId6"/>
              <a:stretch>
                <a:fillRect/>
              </a:stretch>
            </p:blipFill>
            <p:spPr>
              <a:xfrm>
                <a:off x="7934881" y="1693503"/>
                <a:ext cx="829258" cy="737118"/>
              </a:xfrm>
              <a:prstGeom prst="rect">
                <a:avLst/>
              </a:prstGeom>
            </p:spPr>
          </p:pic>
          <p:pic>
            <p:nvPicPr>
              <p:cNvPr id="7" name="Picture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92892" y="2514155"/>
                <a:ext cx="956142" cy="561285"/>
              </a:xfrm>
              <a:prstGeom prst="rect">
                <a:avLst/>
              </a:prstGeom>
            </p:spPr>
          </p:pic>
        </p:grpSp>
        <p:sp>
          <p:nvSpPr>
            <p:cNvPr id="9" name="TextBox 8"/>
            <p:cNvSpPr txBox="1"/>
            <p:nvPr/>
          </p:nvSpPr>
          <p:spPr>
            <a:xfrm>
              <a:off x="7098028" y="522344"/>
              <a:ext cx="1417119" cy="400110"/>
            </a:xfrm>
            <a:prstGeom prst="rect">
              <a:avLst/>
            </a:prstGeom>
            <a:noFill/>
          </p:spPr>
          <p:txBody>
            <a:bodyPr wrap="none" rtlCol="0">
              <a:spAutoFit/>
            </a:bodyPr>
            <a:lstStyle/>
            <a:p>
              <a:r>
                <a:rPr lang="en-US" sz="2000" b="1" dirty="0">
                  <a:solidFill>
                    <a:schemeClr val="accent1">
                      <a:lumMod val="75000"/>
                    </a:schemeClr>
                  </a:solidFill>
                </a:rPr>
                <a:t>GOOD FOR:</a:t>
              </a:r>
              <a:endParaRPr lang="en-GB" sz="2000" b="1" dirty="0">
                <a:solidFill>
                  <a:schemeClr val="accent1">
                    <a:lumMod val="75000"/>
                  </a:schemeClr>
                </a:solidFill>
              </a:endParaRPr>
            </a:p>
          </p:txBody>
        </p:sp>
      </p:grpSp>
      <p:pic>
        <p:nvPicPr>
          <p:cNvPr id="10" name="Picture 47">
            <a:extLst>
              <a:ext uri="{FF2B5EF4-FFF2-40B4-BE49-F238E27FC236}">
                <a16:creationId xmlns="" xmlns:a16="http://schemas.microsoft.com/office/drawing/2014/main" id="{265D4B3D-6434-9F16-6E88-93D470B95086}"/>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718971" y="110905"/>
            <a:ext cx="1264285" cy="73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Date Placeholder 10">
            <a:extLst>
              <a:ext uri="{FF2B5EF4-FFF2-40B4-BE49-F238E27FC236}">
                <a16:creationId xmlns="" xmlns:a16="http://schemas.microsoft.com/office/drawing/2014/main" id="{51113D91-91B0-99C5-B730-4F2C5EC92825}"/>
              </a:ext>
            </a:extLst>
          </p:cNvPr>
          <p:cNvSpPr>
            <a:spLocks noGrp="1"/>
          </p:cNvSpPr>
          <p:nvPr>
            <p:ph type="dt" sz="half" idx="10"/>
          </p:nvPr>
        </p:nvSpPr>
        <p:spPr>
          <a:xfrm>
            <a:off x="-14894" y="6356350"/>
            <a:ext cx="4623963" cy="365125"/>
          </a:xfrm>
        </p:spPr>
        <p:txBody>
          <a:bodyPr/>
          <a:lstStyle/>
          <a:p>
            <a:r>
              <a:rPr lang="en-US" dirty="0" smtClean="0">
                <a:solidFill>
                  <a:schemeClr val="tx1"/>
                </a:solidFill>
              </a:rPr>
              <a:t>2nd Workshop on efficient RF sources, 23-25 Sept. 2024, Toledo, Spain </a:t>
            </a:r>
            <a:endParaRPr lang="en-GB" dirty="0">
              <a:solidFill>
                <a:schemeClr val="tx1"/>
              </a:solidFill>
            </a:endParaRPr>
          </a:p>
        </p:txBody>
      </p:sp>
      <p:sp>
        <p:nvSpPr>
          <p:cNvPr id="15" name="Slide Number Placeholder 14"/>
          <p:cNvSpPr>
            <a:spLocks noGrp="1"/>
          </p:cNvSpPr>
          <p:nvPr>
            <p:ph type="sldNum" sz="quarter" idx="12"/>
          </p:nvPr>
        </p:nvSpPr>
        <p:spPr/>
        <p:txBody>
          <a:bodyPr/>
          <a:lstStyle/>
          <a:p>
            <a:fld id="{91D39CAE-D58C-48F2-9E34-70334F46245B}" type="slidenum">
              <a:rPr lang="en-GB" smtClean="0"/>
              <a:t>6</a:t>
            </a:fld>
            <a:endParaRPr lang="en-GB"/>
          </a:p>
        </p:txBody>
      </p:sp>
    </p:spTree>
    <p:extLst>
      <p:ext uri="{BB962C8B-B14F-4D97-AF65-F5344CB8AC3E}">
        <p14:creationId xmlns:p14="http://schemas.microsoft.com/office/powerpoint/2010/main" val="14807239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D9ABEAB5-6C6E-6094-DC51-27CB2AC403F4}"/>
              </a:ext>
            </a:extLst>
          </p:cNvPr>
          <p:cNvSpPr txBox="1"/>
          <p:nvPr/>
        </p:nvSpPr>
        <p:spPr>
          <a:xfrm>
            <a:off x="0" y="135360"/>
            <a:ext cx="12192000" cy="461665"/>
          </a:xfrm>
          <a:prstGeom prst="rect">
            <a:avLst/>
          </a:prstGeom>
          <a:noFill/>
        </p:spPr>
        <p:txBody>
          <a:bodyPr wrap="square" rtlCol="0">
            <a:spAutoFit/>
          </a:bodyPr>
          <a:lstStyle/>
          <a:p>
            <a:pPr algn="ctr"/>
            <a:r>
              <a:rPr lang="en-US" sz="2400" b="1" dirty="0">
                <a:solidFill>
                  <a:srgbClr val="0000FF"/>
                </a:solidFill>
                <a:latin typeface="+mj-lt"/>
              </a:rPr>
              <a:t>FCC 400 MHz, CW TS MBK klystron design (KlyC) </a:t>
            </a:r>
            <a:endParaRPr lang="en-GB" sz="2400" b="1" dirty="0">
              <a:solidFill>
                <a:srgbClr val="0000FF"/>
              </a:solidFill>
              <a:latin typeface="+mj-lt"/>
            </a:endParaRPr>
          </a:p>
        </p:txBody>
      </p:sp>
      <p:pic>
        <p:nvPicPr>
          <p:cNvPr id="3" name="Picture 47">
            <a:extLst>
              <a:ext uri="{FF2B5EF4-FFF2-40B4-BE49-F238E27FC236}">
                <a16:creationId xmlns="" xmlns:a16="http://schemas.microsoft.com/office/drawing/2014/main" id="{61A2B24C-B1A5-B402-567C-B8E0A353957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18971" y="55452"/>
            <a:ext cx="1264285" cy="73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 xmlns:a16="http://schemas.microsoft.com/office/drawing/2014/main" id="{0F14BBC4-8622-B034-C330-97186E505943}"/>
              </a:ext>
            </a:extLst>
          </p:cNvPr>
          <p:cNvSpPr txBox="1"/>
          <p:nvPr/>
        </p:nvSpPr>
        <p:spPr>
          <a:xfrm>
            <a:off x="317862" y="843541"/>
            <a:ext cx="2014269" cy="2308324"/>
          </a:xfrm>
          <a:prstGeom prst="rect">
            <a:avLst/>
          </a:prstGeom>
          <a:noFill/>
          <a:ln>
            <a:solidFill>
              <a:schemeClr val="tx1"/>
            </a:solidFill>
          </a:ln>
        </p:spPr>
        <p:txBody>
          <a:bodyPr wrap="none" rtlCol="0">
            <a:spAutoFit/>
          </a:bodyPr>
          <a:lstStyle/>
          <a:p>
            <a:r>
              <a:rPr lang="en-US" sz="1600" b="1" dirty="0"/>
              <a:t>Input parameters:</a:t>
            </a:r>
          </a:p>
          <a:p>
            <a:r>
              <a:rPr lang="en-US" sz="1600" dirty="0"/>
              <a:t>Frequency: 400 MHz</a:t>
            </a:r>
          </a:p>
          <a:p>
            <a:r>
              <a:rPr lang="en-US" sz="1600" dirty="0"/>
              <a:t>N beams: 10</a:t>
            </a:r>
          </a:p>
          <a:p>
            <a:r>
              <a:rPr lang="en-US" sz="1600" dirty="0"/>
              <a:t>RF power: 0.6-1.2MW</a:t>
            </a:r>
          </a:p>
          <a:p>
            <a:r>
              <a:rPr lang="en-US" sz="1600" dirty="0"/>
              <a:t>Perveance total: 0.11</a:t>
            </a:r>
          </a:p>
          <a:p>
            <a:r>
              <a:rPr lang="en-US" sz="1600" dirty="0"/>
              <a:t>Total HV: 55-65 kV</a:t>
            </a:r>
          </a:p>
          <a:p>
            <a:r>
              <a:rPr lang="en-US" sz="1600" dirty="0"/>
              <a:t>RF Efficiency: &gt; 80%</a:t>
            </a:r>
          </a:p>
          <a:p>
            <a:r>
              <a:rPr lang="en-US" sz="1600" dirty="0"/>
              <a:t>Power gain &gt; 40 dB</a:t>
            </a:r>
          </a:p>
          <a:p>
            <a:r>
              <a:rPr lang="en-US" sz="1600" dirty="0"/>
              <a:t>Total length: &lt;3m</a:t>
            </a:r>
            <a:endParaRPr lang="en-GB" sz="1600" dirty="0"/>
          </a:p>
        </p:txBody>
      </p:sp>
      <p:pic>
        <p:nvPicPr>
          <p:cNvPr id="6" name="Picture 5" descr="A graph of a graph&#10;&#10;Description automatically generated">
            <a:extLst>
              <a:ext uri="{FF2B5EF4-FFF2-40B4-BE49-F238E27FC236}">
                <a16:creationId xmlns="" xmlns:a16="http://schemas.microsoft.com/office/drawing/2014/main" id="{0BEF492F-29D1-4640-6880-D75DB662DB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21256" y="553904"/>
            <a:ext cx="4396023" cy="3297017"/>
          </a:xfrm>
          <a:prstGeom prst="rect">
            <a:avLst/>
          </a:prstGeom>
        </p:spPr>
      </p:pic>
      <p:pic>
        <p:nvPicPr>
          <p:cNvPr id="8" name="Picture 7">
            <a:extLst>
              <a:ext uri="{FF2B5EF4-FFF2-40B4-BE49-F238E27FC236}">
                <a16:creationId xmlns="" xmlns:a16="http://schemas.microsoft.com/office/drawing/2014/main" id="{EC3E4AEC-BF9A-95C0-55F4-0FB4406CD49F}"/>
              </a:ext>
            </a:extLst>
          </p:cNvPr>
          <p:cNvPicPr>
            <a:picLocks noChangeAspect="1"/>
          </p:cNvPicPr>
          <p:nvPr/>
        </p:nvPicPr>
        <p:blipFill>
          <a:blip r:embed="rId4"/>
          <a:stretch>
            <a:fillRect/>
          </a:stretch>
        </p:blipFill>
        <p:spPr>
          <a:xfrm>
            <a:off x="4338421" y="689390"/>
            <a:ext cx="3558331" cy="2887212"/>
          </a:xfrm>
          <a:prstGeom prst="rect">
            <a:avLst/>
          </a:prstGeom>
        </p:spPr>
      </p:pic>
      <p:pic>
        <p:nvPicPr>
          <p:cNvPr id="10" name="Picture 9">
            <a:extLst>
              <a:ext uri="{FF2B5EF4-FFF2-40B4-BE49-F238E27FC236}">
                <a16:creationId xmlns="" xmlns:a16="http://schemas.microsoft.com/office/drawing/2014/main" id="{F4988368-35A5-BACF-A71A-346FCE2B6C0B}"/>
              </a:ext>
            </a:extLst>
          </p:cNvPr>
          <p:cNvPicPr>
            <a:picLocks noChangeAspect="1"/>
          </p:cNvPicPr>
          <p:nvPr/>
        </p:nvPicPr>
        <p:blipFill>
          <a:blip r:embed="rId5"/>
          <a:stretch>
            <a:fillRect/>
          </a:stretch>
        </p:blipFill>
        <p:spPr>
          <a:xfrm>
            <a:off x="4369086" y="3576602"/>
            <a:ext cx="3551894" cy="2887212"/>
          </a:xfrm>
          <a:prstGeom prst="rect">
            <a:avLst/>
          </a:prstGeom>
        </p:spPr>
      </p:pic>
      <p:pic>
        <p:nvPicPr>
          <p:cNvPr id="12" name="Picture 11">
            <a:extLst>
              <a:ext uri="{FF2B5EF4-FFF2-40B4-BE49-F238E27FC236}">
                <a16:creationId xmlns="" xmlns:a16="http://schemas.microsoft.com/office/drawing/2014/main" id="{7175B99E-932D-37DB-31E8-800C3B6CCD5F}"/>
              </a:ext>
            </a:extLst>
          </p:cNvPr>
          <p:cNvPicPr>
            <a:picLocks noChangeAspect="1"/>
          </p:cNvPicPr>
          <p:nvPr/>
        </p:nvPicPr>
        <p:blipFill>
          <a:blip r:embed="rId6"/>
          <a:stretch>
            <a:fillRect/>
          </a:stretch>
        </p:blipFill>
        <p:spPr>
          <a:xfrm>
            <a:off x="8328616" y="3713762"/>
            <a:ext cx="3321192" cy="2672224"/>
          </a:xfrm>
          <a:prstGeom prst="rect">
            <a:avLst/>
          </a:prstGeom>
        </p:spPr>
      </p:pic>
      <p:sp>
        <p:nvSpPr>
          <p:cNvPr id="13" name="TextBox 12">
            <a:extLst>
              <a:ext uri="{FF2B5EF4-FFF2-40B4-BE49-F238E27FC236}">
                <a16:creationId xmlns="" xmlns:a16="http://schemas.microsoft.com/office/drawing/2014/main" id="{ABEA488A-5FF7-34D4-2E05-7ED57AA79EE8}"/>
              </a:ext>
            </a:extLst>
          </p:cNvPr>
          <p:cNvSpPr txBox="1"/>
          <p:nvPr/>
        </p:nvSpPr>
        <p:spPr>
          <a:xfrm>
            <a:off x="2332131" y="843541"/>
            <a:ext cx="1428404" cy="2308324"/>
          </a:xfrm>
          <a:prstGeom prst="rect">
            <a:avLst/>
          </a:prstGeom>
          <a:noFill/>
          <a:ln>
            <a:solidFill>
              <a:srgbClr val="4472C4"/>
            </a:solidFill>
          </a:ln>
        </p:spPr>
        <p:txBody>
          <a:bodyPr wrap="none" rtlCol="0">
            <a:spAutoFit/>
          </a:bodyPr>
          <a:lstStyle/>
          <a:p>
            <a:r>
              <a:rPr lang="en-US" sz="1600" dirty="0">
                <a:solidFill>
                  <a:srgbClr val="4472C4"/>
                </a:solidFill>
              </a:rPr>
              <a:t>KlyC</a:t>
            </a:r>
          </a:p>
          <a:p>
            <a:r>
              <a:rPr lang="en-US" sz="1600" dirty="0">
                <a:solidFill>
                  <a:srgbClr val="4472C4"/>
                </a:solidFill>
              </a:rPr>
              <a:t>(FCCee </a:t>
            </a:r>
            <a:r>
              <a:rPr lang="en-US" sz="1600" b="1" dirty="0">
                <a:solidFill>
                  <a:srgbClr val="4472C4"/>
                </a:solidFill>
              </a:rPr>
              <a:t>H-pole</a:t>
            </a:r>
            <a:r>
              <a:rPr lang="en-US" sz="1600" dirty="0">
                <a:solidFill>
                  <a:srgbClr val="4472C4"/>
                </a:solidFill>
              </a:rPr>
              <a:t>)</a:t>
            </a:r>
          </a:p>
          <a:p>
            <a:endParaRPr lang="en-US" sz="1600" dirty="0">
              <a:solidFill>
                <a:srgbClr val="4472C4"/>
              </a:solidFill>
            </a:endParaRPr>
          </a:p>
          <a:p>
            <a:r>
              <a:rPr lang="en-US" sz="1600" dirty="0">
                <a:solidFill>
                  <a:srgbClr val="4472C4"/>
                </a:solidFill>
              </a:rPr>
              <a:t>0.845 MW</a:t>
            </a:r>
          </a:p>
          <a:p>
            <a:r>
              <a:rPr lang="en-US" sz="1600" dirty="0">
                <a:solidFill>
                  <a:srgbClr val="4472C4"/>
                </a:solidFill>
              </a:rPr>
              <a:t>0.108 (1</a:t>
            </a:r>
            <a:r>
              <a:rPr lang="en-US" sz="1600" baseline="30000" dirty="0">
                <a:solidFill>
                  <a:srgbClr val="4472C4"/>
                </a:solidFill>
              </a:rPr>
              <a:t>st</a:t>
            </a:r>
            <a:r>
              <a:rPr lang="en-US" sz="1600" dirty="0">
                <a:solidFill>
                  <a:srgbClr val="4472C4"/>
                </a:solidFill>
              </a:rPr>
              <a:t>: 1.5)</a:t>
            </a:r>
          </a:p>
          <a:p>
            <a:r>
              <a:rPr lang="en-US" sz="1600" dirty="0">
                <a:solidFill>
                  <a:srgbClr val="4472C4"/>
                </a:solidFill>
              </a:rPr>
              <a:t>60 (10+50) kV</a:t>
            </a:r>
          </a:p>
          <a:p>
            <a:r>
              <a:rPr lang="en-US" sz="1600" b="1" dirty="0">
                <a:solidFill>
                  <a:srgbClr val="4472C4"/>
                </a:solidFill>
              </a:rPr>
              <a:t>88.1%</a:t>
            </a:r>
          </a:p>
          <a:p>
            <a:r>
              <a:rPr lang="en-US" sz="1600" dirty="0">
                <a:solidFill>
                  <a:srgbClr val="4472C4"/>
                </a:solidFill>
              </a:rPr>
              <a:t>41.5</a:t>
            </a:r>
          </a:p>
          <a:p>
            <a:r>
              <a:rPr lang="en-US" sz="1600" dirty="0">
                <a:solidFill>
                  <a:srgbClr val="4472C4"/>
                </a:solidFill>
              </a:rPr>
              <a:t>1.55m (RF)</a:t>
            </a:r>
          </a:p>
        </p:txBody>
      </p:sp>
      <p:sp>
        <p:nvSpPr>
          <p:cNvPr id="14" name="TextBox 13">
            <a:extLst>
              <a:ext uri="{FF2B5EF4-FFF2-40B4-BE49-F238E27FC236}">
                <a16:creationId xmlns="" xmlns:a16="http://schemas.microsoft.com/office/drawing/2014/main" id="{06309D01-639F-2B81-8B42-7269504F87DD}"/>
              </a:ext>
            </a:extLst>
          </p:cNvPr>
          <p:cNvSpPr txBox="1"/>
          <p:nvPr/>
        </p:nvSpPr>
        <p:spPr>
          <a:xfrm>
            <a:off x="170018" y="3429000"/>
            <a:ext cx="4199068" cy="2831544"/>
          </a:xfrm>
          <a:prstGeom prst="rect">
            <a:avLst/>
          </a:prstGeom>
          <a:noFill/>
        </p:spPr>
        <p:txBody>
          <a:bodyPr wrap="square" rtlCol="0">
            <a:spAutoFit/>
          </a:bodyPr>
          <a:lstStyle/>
          <a:p>
            <a:r>
              <a:rPr lang="en-US" b="1" dirty="0"/>
              <a:t>HE featured:</a:t>
            </a:r>
          </a:p>
          <a:p>
            <a:pPr marL="342900" indent="-342900">
              <a:buAutoNum type="arabicPeriod"/>
            </a:pPr>
            <a:r>
              <a:rPr lang="en-US" sz="1600" dirty="0"/>
              <a:t>4 cavities COM bunching circuit (1</a:t>
            </a:r>
            <a:r>
              <a:rPr lang="en-US" sz="1600" baseline="30000" dirty="0"/>
              <a:t>st</a:t>
            </a:r>
            <a:r>
              <a:rPr lang="en-US" sz="1600" dirty="0"/>
              <a:t> stage).</a:t>
            </a:r>
          </a:p>
          <a:p>
            <a:pPr marL="342900" indent="-342900">
              <a:buAutoNum type="arabicPeriod"/>
            </a:pPr>
            <a:r>
              <a:rPr lang="en-GB" sz="1600" dirty="0"/>
              <a:t>RF bunching/linearization in DC gap by rotating/compressing bunch in the phase space).</a:t>
            </a:r>
          </a:p>
          <a:p>
            <a:pPr marL="342900" indent="-342900">
              <a:buAutoNum type="arabicPeriod"/>
            </a:pPr>
            <a:r>
              <a:rPr lang="en-US" sz="1600" dirty="0"/>
              <a:t>Optimized congregation in the penultimate cavity.</a:t>
            </a:r>
          </a:p>
          <a:p>
            <a:pPr marL="342900" indent="-342900">
              <a:buAutoNum type="arabicPeriod"/>
            </a:pPr>
            <a:r>
              <a:rPr lang="en-US" sz="1600" dirty="0"/>
              <a:t>‘Long’ gap in the output cavity allows control of the bouncing electrons (no reflected electrons) in a wide RF power/Voltage range/</a:t>
            </a:r>
          </a:p>
        </p:txBody>
      </p:sp>
      <p:sp>
        <p:nvSpPr>
          <p:cNvPr id="5" name="Date Placeholder 4">
            <a:extLst>
              <a:ext uri="{FF2B5EF4-FFF2-40B4-BE49-F238E27FC236}">
                <a16:creationId xmlns="" xmlns:a16="http://schemas.microsoft.com/office/drawing/2014/main" id="{1CDB053A-E61C-291E-2F57-B4ADF2B488F8}"/>
              </a:ext>
            </a:extLst>
          </p:cNvPr>
          <p:cNvSpPr>
            <a:spLocks noGrp="1"/>
          </p:cNvSpPr>
          <p:nvPr>
            <p:ph type="dt" sz="half" idx="10"/>
          </p:nvPr>
        </p:nvSpPr>
        <p:spPr>
          <a:xfrm>
            <a:off x="-1" y="6356350"/>
            <a:ext cx="4615250" cy="365125"/>
          </a:xfrm>
        </p:spPr>
        <p:txBody>
          <a:bodyPr/>
          <a:lstStyle/>
          <a:p>
            <a:r>
              <a:rPr lang="en-US" dirty="0" smtClean="0">
                <a:solidFill>
                  <a:schemeClr val="tx1"/>
                </a:solidFill>
              </a:rPr>
              <a:t>2nd Workshop on efficient RF sources, 23-25 Sept. 2024, Toledo, Spain </a:t>
            </a:r>
            <a:endParaRPr lang="en-GB" dirty="0">
              <a:solidFill>
                <a:schemeClr val="tx1"/>
              </a:solidFill>
            </a:endParaRPr>
          </a:p>
        </p:txBody>
      </p:sp>
      <p:sp>
        <p:nvSpPr>
          <p:cNvPr id="9" name="Slide Number Placeholder 8"/>
          <p:cNvSpPr>
            <a:spLocks noGrp="1"/>
          </p:cNvSpPr>
          <p:nvPr>
            <p:ph type="sldNum" sz="quarter" idx="12"/>
          </p:nvPr>
        </p:nvSpPr>
        <p:spPr/>
        <p:txBody>
          <a:bodyPr/>
          <a:lstStyle/>
          <a:p>
            <a:fld id="{91D39CAE-D58C-48F2-9E34-70334F46245B}" type="slidenum">
              <a:rPr lang="en-GB" smtClean="0"/>
              <a:t>7</a:t>
            </a:fld>
            <a:endParaRPr lang="en-GB"/>
          </a:p>
        </p:txBody>
      </p:sp>
    </p:spTree>
    <p:extLst>
      <p:ext uri="{BB962C8B-B14F-4D97-AF65-F5344CB8AC3E}">
        <p14:creationId xmlns:p14="http://schemas.microsoft.com/office/powerpoint/2010/main" val="40815807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221"/>
            <a:ext cx="12192000" cy="702320"/>
          </a:xfrm>
        </p:spPr>
        <p:txBody>
          <a:bodyPr>
            <a:normAutofit/>
          </a:bodyPr>
          <a:lstStyle/>
          <a:p>
            <a:pPr algn="ctr"/>
            <a:r>
              <a:rPr lang="en-US" sz="2400" b="1" dirty="0">
                <a:solidFill>
                  <a:srgbClr val="0000FF"/>
                </a:solidFill>
              </a:rPr>
              <a:t>Beam Optics of TS HE MBK Gun in TRK Solver</a:t>
            </a:r>
          </a:p>
        </p:txBody>
      </p:sp>
      <p:sp>
        <p:nvSpPr>
          <p:cNvPr id="9" name="TextBox 8">
            <a:extLst>
              <a:ext uri="{FF2B5EF4-FFF2-40B4-BE49-F238E27FC236}">
                <a16:creationId xmlns="" xmlns:a16="http://schemas.microsoft.com/office/drawing/2014/main" id="{6A6F0FE7-DBA5-FF8D-5B7E-AB30E70BB4E2}"/>
              </a:ext>
            </a:extLst>
          </p:cNvPr>
          <p:cNvSpPr txBox="1"/>
          <p:nvPr/>
        </p:nvSpPr>
        <p:spPr>
          <a:xfrm>
            <a:off x="4889619" y="6045567"/>
            <a:ext cx="1467852" cy="338554"/>
          </a:xfrm>
          <a:prstGeom prst="rect">
            <a:avLst/>
          </a:prstGeom>
          <a:noFill/>
        </p:spPr>
        <p:txBody>
          <a:bodyPr wrap="square" rtlCol="0">
            <a:spAutoFit/>
          </a:bodyPr>
          <a:lstStyle/>
          <a:p>
            <a:r>
              <a:rPr lang="en-US" sz="1600" dirty="0"/>
              <a:t>Z = 600 mm</a:t>
            </a:r>
            <a:endParaRPr lang="en-GB" sz="1600" dirty="0"/>
          </a:p>
        </p:txBody>
      </p:sp>
      <p:sp>
        <p:nvSpPr>
          <p:cNvPr id="13" name="Rectangle 12">
            <a:extLst>
              <a:ext uri="{FF2B5EF4-FFF2-40B4-BE49-F238E27FC236}">
                <a16:creationId xmlns="" xmlns:a16="http://schemas.microsoft.com/office/drawing/2014/main" id="{15B9FC2A-B762-9330-3D8A-3554D9513F06}"/>
              </a:ext>
            </a:extLst>
          </p:cNvPr>
          <p:cNvSpPr/>
          <p:nvPr/>
        </p:nvSpPr>
        <p:spPr>
          <a:xfrm>
            <a:off x="10718531" y="5494624"/>
            <a:ext cx="757990" cy="5053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TRK</a:t>
            </a:r>
          </a:p>
        </p:txBody>
      </p:sp>
      <p:sp>
        <p:nvSpPr>
          <p:cNvPr id="14" name="TextBox 13">
            <a:extLst>
              <a:ext uri="{FF2B5EF4-FFF2-40B4-BE49-F238E27FC236}">
                <a16:creationId xmlns="" xmlns:a16="http://schemas.microsoft.com/office/drawing/2014/main" id="{26780DF7-C4F5-871E-E522-627BB4B32333}"/>
              </a:ext>
            </a:extLst>
          </p:cNvPr>
          <p:cNvSpPr txBox="1"/>
          <p:nvPr/>
        </p:nvSpPr>
        <p:spPr>
          <a:xfrm>
            <a:off x="8149750" y="1363376"/>
            <a:ext cx="3878317" cy="1711366"/>
          </a:xfrm>
          <a:prstGeom prst="rect">
            <a:avLst/>
          </a:prstGeom>
          <a:noFill/>
        </p:spPr>
        <p:txBody>
          <a:bodyPr wrap="square" rtlCol="0">
            <a:spAutoFit/>
          </a:bodyPr>
          <a:lstStyle/>
          <a:p>
            <a:pPr marL="285750" indent="-285750" algn="just">
              <a:lnSpc>
                <a:spcPct val="150000"/>
              </a:lnSpc>
              <a:buFont typeface="Wingdings" panose="05000000000000000000" pitchFamily="2" charset="2"/>
              <a:buChar char="q"/>
            </a:pPr>
            <a:r>
              <a:rPr lang="en-US" dirty="0"/>
              <a:t>3D Magnetic field is imported from CST solenoid project.</a:t>
            </a:r>
          </a:p>
          <a:p>
            <a:pPr marL="285750" indent="-285750" algn="just">
              <a:lnSpc>
                <a:spcPct val="150000"/>
              </a:lnSpc>
              <a:buFont typeface="Wingdings" panose="05000000000000000000" pitchFamily="2" charset="2"/>
              <a:buChar char="q"/>
            </a:pPr>
            <a:r>
              <a:rPr lang="en-US" dirty="0"/>
              <a:t>3D effects brought by the MB topology are fully considered.</a:t>
            </a:r>
          </a:p>
        </p:txBody>
      </p:sp>
      <p:sp>
        <p:nvSpPr>
          <p:cNvPr id="15" name="TextBox 50">
            <a:extLst>
              <a:ext uri="{FF2B5EF4-FFF2-40B4-BE49-F238E27FC236}">
                <a16:creationId xmlns="" xmlns:a16="http://schemas.microsoft.com/office/drawing/2014/main" id="{3293E1EE-7326-6DB3-06BB-F1B2D5E41821}"/>
              </a:ext>
            </a:extLst>
          </p:cNvPr>
          <p:cNvSpPr txBox="1">
            <a:spLocks noChangeArrowheads="1"/>
          </p:cNvSpPr>
          <p:nvPr/>
        </p:nvSpPr>
        <p:spPr bwMode="auto">
          <a:xfrm>
            <a:off x="649480" y="754699"/>
            <a:ext cx="7037787" cy="574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s-E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spcBef>
                <a:spcPct val="0"/>
              </a:spcBef>
              <a:buFontTx/>
              <a:buNone/>
            </a:pPr>
            <a:r>
              <a:rPr lang="en-US" altLang="zh-CN" sz="1800" dirty="0">
                <a:ea typeface="Microsoft YaHei" panose="020B0503020204020204" pitchFamily="34" charset="-122"/>
              </a:rPr>
              <a:t>Current=</a:t>
            </a:r>
            <a:r>
              <a:rPr lang="en-US" altLang="zh-CN" sz="1800" b="1" dirty="0">
                <a:solidFill>
                  <a:srgbClr val="00B050"/>
                </a:solidFill>
                <a:ea typeface="Microsoft YaHei" panose="020B0503020204020204" pitchFamily="34" charset="-122"/>
              </a:rPr>
              <a:t>17.8 A </a:t>
            </a:r>
            <a:r>
              <a:rPr lang="en-US" altLang="zh-CN" sz="1800" dirty="0">
                <a:ea typeface="Microsoft YaHei" panose="020B0503020204020204" pitchFamily="34" charset="-122"/>
              </a:rPr>
              <a:t>,Perveance= </a:t>
            </a:r>
            <a:r>
              <a:rPr lang="en-US" altLang="zh-CN" b="1" dirty="0">
                <a:solidFill>
                  <a:srgbClr val="00B050"/>
                </a:solidFill>
                <a:ea typeface="Microsoft YaHei" panose="020B0503020204020204" pitchFamily="34" charset="-122"/>
              </a:rPr>
              <a:t>1.6</a:t>
            </a:r>
            <a:r>
              <a:rPr lang="en-US" altLang="zh-CN" sz="1800" b="1" dirty="0">
                <a:solidFill>
                  <a:srgbClr val="00B050"/>
                </a:solidFill>
                <a:ea typeface="Microsoft YaHei" panose="020B0503020204020204" pitchFamily="34" charset="-122"/>
              </a:rPr>
              <a:t> </a:t>
            </a:r>
            <a:r>
              <a:rPr lang="el-GR" altLang="zh-CN" sz="1800" b="1" dirty="0">
                <a:solidFill>
                  <a:srgbClr val="00B050"/>
                </a:solidFill>
                <a:ea typeface="Microsoft YaHei" panose="020B0503020204020204" pitchFamily="34" charset="-122"/>
              </a:rPr>
              <a:t>μ</a:t>
            </a:r>
            <a:r>
              <a:rPr lang="en-US" altLang="zh-CN" sz="1800" b="1" i="1" dirty="0">
                <a:solidFill>
                  <a:srgbClr val="00B050"/>
                </a:solidFill>
                <a:ea typeface="Microsoft YaHei" panose="020B0503020204020204" pitchFamily="34" charset="-122"/>
              </a:rPr>
              <a:t>A</a:t>
            </a:r>
            <a:r>
              <a:rPr lang="en-US" altLang="zh-CN" sz="1800" b="1" dirty="0">
                <a:solidFill>
                  <a:srgbClr val="00B050"/>
                </a:solidFill>
                <a:ea typeface="Microsoft YaHei" panose="020B0503020204020204" pitchFamily="34" charset="-122"/>
              </a:rPr>
              <a:t>/</a:t>
            </a:r>
            <a:r>
              <a:rPr lang="en-US" altLang="zh-CN" sz="1800" b="1" i="1" dirty="0">
                <a:solidFill>
                  <a:srgbClr val="00B050"/>
                </a:solidFill>
                <a:ea typeface="Microsoft YaHei" panose="020B0503020204020204" pitchFamily="34" charset="-122"/>
              </a:rPr>
              <a:t>V</a:t>
            </a:r>
            <a:r>
              <a:rPr lang="en-US" altLang="zh-CN" sz="1800" b="1" baseline="30000" dirty="0">
                <a:solidFill>
                  <a:srgbClr val="00B050"/>
                </a:solidFill>
                <a:ea typeface="Microsoft YaHei" panose="020B0503020204020204" pitchFamily="34" charset="-122"/>
              </a:rPr>
              <a:t>3/2</a:t>
            </a:r>
            <a:r>
              <a:rPr lang="en-US" altLang="zh-CN" sz="1800" dirty="0">
                <a:ea typeface="Microsoft YaHei" panose="020B0503020204020204" pitchFamily="34" charset="-122"/>
              </a:rPr>
              <a:t>, Beam Radius=</a:t>
            </a:r>
            <a:r>
              <a:rPr lang="en-US" altLang="zh-CN" dirty="0">
                <a:ea typeface="Microsoft YaHei" panose="020B0503020204020204" pitchFamily="34" charset="-122"/>
              </a:rPr>
              <a:t> </a:t>
            </a:r>
            <a:r>
              <a:rPr lang="en-US" altLang="zh-CN" b="1" dirty="0">
                <a:solidFill>
                  <a:srgbClr val="00B050"/>
                </a:solidFill>
                <a:ea typeface="Microsoft YaHei" panose="020B0503020204020204" pitchFamily="34" charset="-122"/>
              </a:rPr>
              <a:t>7.06 </a:t>
            </a:r>
            <a:r>
              <a:rPr lang="en-US" altLang="zh-CN" sz="1800" b="1" dirty="0">
                <a:solidFill>
                  <a:srgbClr val="00B050"/>
                </a:solidFill>
                <a:ea typeface="Microsoft YaHei" panose="020B0503020204020204" pitchFamily="34" charset="-122"/>
              </a:rPr>
              <a:t>mm</a:t>
            </a:r>
            <a:r>
              <a:rPr lang="en-US" altLang="zh-CN" b="1" dirty="0">
                <a:solidFill>
                  <a:srgbClr val="00B050"/>
                </a:solidFill>
                <a:ea typeface="Microsoft YaHei" panose="020B0503020204020204" pitchFamily="34" charset="-122"/>
              </a:rPr>
              <a:t> </a:t>
            </a:r>
            <a:endParaRPr lang="en-US" altLang="zh-CN" sz="1800" b="1" baseline="30000" dirty="0">
              <a:solidFill>
                <a:srgbClr val="00B050"/>
              </a:solidFill>
              <a:ea typeface="Microsoft YaHei" panose="020B0503020204020204" pitchFamily="34" charset="-122"/>
            </a:endParaRPr>
          </a:p>
          <a:p>
            <a:pPr eaLnBrk="1" hangingPunct="1">
              <a:spcBef>
                <a:spcPct val="0"/>
              </a:spcBef>
              <a:buFontTx/>
              <a:buNone/>
            </a:pPr>
            <a:endParaRPr lang="en-US" altLang="zh-CN" sz="2000" baseline="30000" dirty="0">
              <a:solidFill>
                <a:srgbClr val="FF0000"/>
              </a:solidFill>
              <a:ea typeface="Microsoft YaHei" panose="020B0503020204020204" pitchFamily="34" charset="-122"/>
            </a:endParaRPr>
          </a:p>
        </p:txBody>
      </p:sp>
      <p:pic>
        <p:nvPicPr>
          <p:cNvPr id="4" name="Picture 2" descr="Image preview">
            <a:extLst>
              <a:ext uri="{FF2B5EF4-FFF2-40B4-BE49-F238E27FC236}">
                <a16:creationId xmlns="" xmlns:a16="http://schemas.microsoft.com/office/drawing/2014/main" id="{BA6C735B-DFB2-0D7B-6256-AD1F794C8E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61043" y="54590"/>
            <a:ext cx="1430957" cy="83042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red and blue circle&#10;&#10;Description automatically generated">
            <a:extLst>
              <a:ext uri="{FF2B5EF4-FFF2-40B4-BE49-F238E27FC236}">
                <a16:creationId xmlns="" xmlns:a16="http://schemas.microsoft.com/office/drawing/2014/main" id="{4655DB99-DAE1-D138-529E-CCD50E3C962B}"/>
              </a:ext>
            </a:extLst>
          </p:cNvPr>
          <p:cNvPicPr>
            <a:picLocks noChangeAspect="1"/>
          </p:cNvPicPr>
          <p:nvPr/>
        </p:nvPicPr>
        <p:blipFill rotWithShape="1">
          <a:blip r:embed="rId3">
            <a:extLst>
              <a:ext uri="{28A0092B-C50C-407E-A947-70E740481C1C}">
                <a14:useLocalDpi xmlns:a14="http://schemas.microsoft.com/office/drawing/2010/main" val="0"/>
              </a:ext>
            </a:extLst>
          </a:blip>
          <a:srcRect l="27996" t="8857" r="34116" b="8715"/>
          <a:stretch/>
        </p:blipFill>
        <p:spPr>
          <a:xfrm>
            <a:off x="7222445" y="3485146"/>
            <a:ext cx="2644425" cy="2603811"/>
          </a:xfrm>
          <a:prstGeom prst="rect">
            <a:avLst/>
          </a:prstGeom>
        </p:spPr>
      </p:pic>
      <p:sp>
        <p:nvSpPr>
          <p:cNvPr id="7" name="TextBox 6">
            <a:extLst>
              <a:ext uri="{FF2B5EF4-FFF2-40B4-BE49-F238E27FC236}">
                <a16:creationId xmlns="" xmlns:a16="http://schemas.microsoft.com/office/drawing/2014/main" id="{8B6B4230-EDB9-78DB-0C10-BABB352C2F1A}"/>
              </a:ext>
            </a:extLst>
          </p:cNvPr>
          <p:cNvSpPr txBox="1"/>
          <p:nvPr/>
        </p:nvSpPr>
        <p:spPr>
          <a:xfrm>
            <a:off x="6882098" y="6043173"/>
            <a:ext cx="3618895" cy="338554"/>
          </a:xfrm>
          <a:prstGeom prst="rect">
            <a:avLst/>
          </a:prstGeom>
          <a:noFill/>
        </p:spPr>
        <p:txBody>
          <a:bodyPr wrap="square" rtlCol="0">
            <a:spAutoFit/>
          </a:bodyPr>
          <a:lstStyle/>
          <a:p>
            <a:r>
              <a:rPr lang="en-US" sz="1600" dirty="0">
                <a:solidFill>
                  <a:srgbClr val="0000CC"/>
                </a:solidFill>
              </a:rPr>
              <a:t>Z = 1480 mm (Output cavity gap position)</a:t>
            </a:r>
            <a:endParaRPr lang="en-GB" sz="1600" dirty="0">
              <a:solidFill>
                <a:srgbClr val="0000CC"/>
              </a:solidFill>
            </a:endParaRPr>
          </a:p>
        </p:txBody>
      </p:sp>
      <p:pic>
        <p:nvPicPr>
          <p:cNvPr id="10" name="Picture 9" descr="A blue circle with a white border&#10;&#10;Description automatically generated">
            <a:extLst>
              <a:ext uri="{FF2B5EF4-FFF2-40B4-BE49-F238E27FC236}">
                <a16:creationId xmlns="" xmlns:a16="http://schemas.microsoft.com/office/drawing/2014/main" id="{63F9DD27-5953-91FD-2248-3CCF37ADE57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8163" t="6121" r="34108" b="8825"/>
          <a:stretch/>
        </p:blipFill>
        <p:spPr>
          <a:xfrm>
            <a:off x="4224868" y="3482198"/>
            <a:ext cx="2553303" cy="2605094"/>
          </a:xfrm>
          <a:prstGeom prst="rect">
            <a:avLst/>
          </a:prstGeom>
        </p:spPr>
      </p:pic>
      <p:pic>
        <p:nvPicPr>
          <p:cNvPr id="17" name="Picture 16" descr="A blue red and white stripes&#10;&#10;Description automatically generated">
            <a:extLst>
              <a:ext uri="{FF2B5EF4-FFF2-40B4-BE49-F238E27FC236}">
                <a16:creationId xmlns="" xmlns:a16="http://schemas.microsoft.com/office/drawing/2014/main" id="{774ED6A2-4733-868A-1BC4-BC7186A2317E}"/>
              </a:ext>
            </a:extLst>
          </p:cNvPr>
          <p:cNvPicPr>
            <a:picLocks noChangeAspect="1"/>
          </p:cNvPicPr>
          <p:nvPr/>
        </p:nvPicPr>
        <p:blipFill rotWithShape="1">
          <a:blip r:embed="rId5">
            <a:extLst>
              <a:ext uri="{28A0092B-C50C-407E-A947-70E740481C1C}">
                <a14:useLocalDpi xmlns:a14="http://schemas.microsoft.com/office/drawing/2010/main" val="0"/>
              </a:ext>
            </a:extLst>
          </a:blip>
          <a:srcRect l="2105" t="26340" r="23553" b="26650"/>
          <a:stretch/>
        </p:blipFill>
        <p:spPr>
          <a:xfrm>
            <a:off x="163932" y="1129784"/>
            <a:ext cx="7985817" cy="2354718"/>
          </a:xfrm>
          <a:prstGeom prst="rect">
            <a:avLst/>
          </a:prstGeom>
        </p:spPr>
      </p:pic>
      <p:pic>
        <p:nvPicPr>
          <p:cNvPr id="19" name="Picture 18" descr="A white circle with red dots&#10;&#10;Description automatically generated">
            <a:extLst>
              <a:ext uri="{FF2B5EF4-FFF2-40B4-BE49-F238E27FC236}">
                <a16:creationId xmlns="" xmlns:a16="http://schemas.microsoft.com/office/drawing/2014/main" id="{AE138C6B-447E-216F-0C07-05DDC50F5026}"/>
              </a:ext>
            </a:extLst>
          </p:cNvPr>
          <p:cNvPicPr>
            <a:picLocks noChangeAspect="1"/>
          </p:cNvPicPr>
          <p:nvPr/>
        </p:nvPicPr>
        <p:blipFill rotWithShape="1">
          <a:blip r:embed="rId6">
            <a:extLst>
              <a:ext uri="{28A0092B-C50C-407E-A947-70E740481C1C}">
                <a14:useLocalDpi xmlns:a14="http://schemas.microsoft.com/office/drawing/2010/main" val="0"/>
              </a:ext>
            </a:extLst>
          </a:blip>
          <a:srcRect l="27566" t="8309" r="34499" b="11130"/>
          <a:stretch/>
        </p:blipFill>
        <p:spPr>
          <a:xfrm>
            <a:off x="1019432" y="3482198"/>
            <a:ext cx="2626396" cy="2600855"/>
          </a:xfrm>
          <a:prstGeom prst="rect">
            <a:avLst/>
          </a:prstGeom>
        </p:spPr>
      </p:pic>
      <p:sp>
        <p:nvSpPr>
          <p:cNvPr id="3" name="Date Placeholder 2">
            <a:extLst>
              <a:ext uri="{FF2B5EF4-FFF2-40B4-BE49-F238E27FC236}">
                <a16:creationId xmlns="" xmlns:a16="http://schemas.microsoft.com/office/drawing/2014/main" id="{36725DC4-88ED-9AB6-2C87-426CCE5D6E11}"/>
              </a:ext>
            </a:extLst>
          </p:cNvPr>
          <p:cNvSpPr>
            <a:spLocks noGrp="1"/>
          </p:cNvSpPr>
          <p:nvPr>
            <p:ph type="dt" sz="half" idx="10"/>
          </p:nvPr>
        </p:nvSpPr>
        <p:spPr>
          <a:xfrm>
            <a:off x="-1" y="6356350"/>
            <a:ext cx="4658498" cy="365125"/>
          </a:xfrm>
        </p:spPr>
        <p:txBody>
          <a:bodyPr/>
          <a:lstStyle/>
          <a:p>
            <a:r>
              <a:rPr lang="en-US" dirty="0" smtClean="0">
                <a:solidFill>
                  <a:schemeClr val="tx1"/>
                </a:solidFill>
              </a:rPr>
              <a:t>2nd Workshop on efficient RF sources, 23-25 Sept. 2024, Toledo, Spain </a:t>
            </a:r>
            <a:endParaRPr lang="en-GB" dirty="0">
              <a:solidFill>
                <a:schemeClr val="tx1"/>
              </a:solidFill>
            </a:endParaRPr>
          </a:p>
        </p:txBody>
      </p:sp>
      <p:sp>
        <p:nvSpPr>
          <p:cNvPr id="8" name="Slide Number Placeholder 7"/>
          <p:cNvSpPr>
            <a:spLocks noGrp="1"/>
          </p:cNvSpPr>
          <p:nvPr>
            <p:ph type="sldNum" sz="quarter" idx="12"/>
          </p:nvPr>
        </p:nvSpPr>
        <p:spPr/>
        <p:txBody>
          <a:bodyPr/>
          <a:lstStyle/>
          <a:p>
            <a:fld id="{91D39CAE-D58C-48F2-9E34-70334F46245B}" type="slidenum">
              <a:rPr lang="en-GB" smtClean="0"/>
              <a:t>8</a:t>
            </a:fld>
            <a:endParaRPr lang="en-GB"/>
          </a:p>
        </p:txBody>
      </p:sp>
    </p:spTree>
    <p:extLst>
      <p:ext uri="{BB962C8B-B14F-4D97-AF65-F5344CB8AC3E}">
        <p14:creationId xmlns:p14="http://schemas.microsoft.com/office/powerpoint/2010/main" val="9855797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
            <a:ext cx="12192000" cy="597800"/>
          </a:xfrm>
        </p:spPr>
        <p:txBody>
          <a:bodyPr>
            <a:normAutofit/>
          </a:bodyPr>
          <a:lstStyle/>
          <a:p>
            <a:pPr algn="ctr"/>
            <a:r>
              <a:rPr lang="en-US" sz="2400" b="1" dirty="0">
                <a:solidFill>
                  <a:srgbClr val="0000FF"/>
                </a:solidFill>
              </a:rPr>
              <a:t>Solenoid Design in CST Software</a:t>
            </a:r>
          </a:p>
        </p:txBody>
      </p:sp>
      <p:sp>
        <p:nvSpPr>
          <p:cNvPr id="17" name="TextBox 11">
            <a:extLst>
              <a:ext uri="{FF2B5EF4-FFF2-40B4-BE49-F238E27FC236}">
                <a16:creationId xmlns="" xmlns:a16="http://schemas.microsoft.com/office/drawing/2014/main" id="{C8539C15-EF4D-AE60-62CA-0A47CA126EF9}"/>
              </a:ext>
            </a:extLst>
          </p:cNvPr>
          <p:cNvSpPr txBox="1">
            <a:spLocks noChangeArrowheads="1"/>
          </p:cNvSpPr>
          <p:nvPr/>
        </p:nvSpPr>
        <p:spPr bwMode="auto">
          <a:xfrm>
            <a:off x="-45648" y="5912915"/>
            <a:ext cx="543760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sz="1600" dirty="0">
                <a:ea typeface="宋体" panose="02010600030101010101" pitchFamily="2" charset="-122"/>
              </a:rPr>
              <a:t>Plot of </a:t>
            </a:r>
            <a:r>
              <a:rPr lang="en-US" altLang="zh-CN" sz="1600" dirty="0" err="1">
                <a:ea typeface="宋体" panose="02010600030101010101" pitchFamily="2" charset="-122"/>
              </a:rPr>
              <a:t>Bz</a:t>
            </a:r>
            <a:r>
              <a:rPr lang="en-US" altLang="zh-CN" sz="1600" dirty="0">
                <a:ea typeface="宋体" panose="02010600030101010101" pitchFamily="2" charset="-122"/>
              </a:rPr>
              <a:t> value along the z-axis generated from solenoid</a:t>
            </a:r>
            <a:endParaRPr lang="en-US" altLang="zh-CN" sz="1400" dirty="0">
              <a:ea typeface="宋体" panose="02010600030101010101" pitchFamily="2" charset="-122"/>
            </a:endParaRPr>
          </a:p>
        </p:txBody>
      </p:sp>
      <p:sp>
        <p:nvSpPr>
          <p:cNvPr id="19" name="TextBox 11">
            <a:extLst>
              <a:ext uri="{FF2B5EF4-FFF2-40B4-BE49-F238E27FC236}">
                <a16:creationId xmlns="" xmlns:a16="http://schemas.microsoft.com/office/drawing/2014/main" id="{40A6781A-5A8C-68E1-B556-FC29A4AF3C8F}"/>
              </a:ext>
            </a:extLst>
          </p:cNvPr>
          <p:cNvSpPr txBox="1">
            <a:spLocks noChangeArrowheads="1"/>
          </p:cNvSpPr>
          <p:nvPr/>
        </p:nvSpPr>
        <p:spPr bwMode="auto">
          <a:xfrm>
            <a:off x="5391961" y="5869445"/>
            <a:ext cx="672565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marL="285750" indent="-285750">
              <a:spcBef>
                <a:spcPct val="0"/>
              </a:spcBef>
              <a:buFont typeface="Wingdings" panose="05000000000000000000" pitchFamily="2" charset="2"/>
              <a:buChar char="q"/>
            </a:pPr>
            <a:r>
              <a:rPr lang="en-US" altLang="zh-CN" sz="1600" dirty="0">
                <a:ea typeface="宋体" panose="02010600030101010101" pitchFamily="2" charset="-122"/>
              </a:rPr>
              <a:t>Plot of transverse magnetic field </a:t>
            </a:r>
            <a:r>
              <a:rPr lang="zh-CN" altLang="en-GB" sz="1600" dirty="0">
                <a:ea typeface="宋体" panose="02010600030101010101" pitchFamily="2" charset="-122"/>
              </a:rPr>
              <a:t>𝐵</a:t>
            </a:r>
            <a:r>
              <a:rPr lang="en-GB" altLang="zh-CN" sz="1600" dirty="0">
                <a:ea typeface="宋体" panose="02010600030101010101" pitchFamily="2" charset="-122"/>
              </a:rPr>
              <a:t>t</a:t>
            </a:r>
            <a:r>
              <a:rPr lang="en-US" altLang="zh-CN" sz="1600" dirty="0">
                <a:ea typeface="宋体" panose="02010600030101010101" pitchFamily="2" charset="-122"/>
              </a:rPr>
              <a:t>  along the z-axis</a:t>
            </a:r>
          </a:p>
          <a:p>
            <a:pPr marL="285750" indent="-285750">
              <a:spcBef>
                <a:spcPct val="0"/>
              </a:spcBef>
              <a:buFont typeface="Wingdings" panose="05000000000000000000" pitchFamily="2" charset="2"/>
              <a:buChar char="q"/>
            </a:pPr>
            <a:r>
              <a:rPr lang="en-GB" altLang="zh-CN" sz="1600" dirty="0">
                <a:ea typeface="宋体" panose="02010600030101010101" pitchFamily="2" charset="-122"/>
              </a:rPr>
              <a:t>The </a:t>
            </a:r>
            <a:r>
              <a:rPr lang="zh-CN" altLang="en-GB" sz="1600" dirty="0">
                <a:ea typeface="宋体" panose="02010600030101010101" pitchFamily="2" charset="-122"/>
              </a:rPr>
              <a:t>𝐵</a:t>
            </a:r>
            <a:r>
              <a:rPr lang="en-GB" altLang="zh-CN" sz="1600" dirty="0">
                <a:ea typeface="宋体" panose="02010600030101010101" pitchFamily="2" charset="-122"/>
              </a:rPr>
              <a:t>t value of the focusing magnetic field is limited under 0.5 Gauss from the cathode to exit of output-cavity</a:t>
            </a:r>
            <a:r>
              <a:rPr lang="en-US" altLang="zh-CN" sz="1600" dirty="0">
                <a:ea typeface="宋体" panose="02010600030101010101" pitchFamily="2" charset="-122"/>
              </a:rPr>
              <a:t>.</a:t>
            </a:r>
            <a:r>
              <a:rPr lang="en-GB" altLang="zh-CN" sz="1400" dirty="0">
                <a:ea typeface="宋体" panose="02010600030101010101" pitchFamily="2" charset="-122"/>
              </a:rPr>
              <a:t> </a:t>
            </a:r>
            <a:endParaRPr lang="en-US" altLang="zh-CN" sz="1400" dirty="0">
              <a:ea typeface="宋体" panose="02010600030101010101" pitchFamily="2" charset="-122"/>
            </a:endParaRPr>
          </a:p>
        </p:txBody>
      </p:sp>
      <p:sp>
        <p:nvSpPr>
          <p:cNvPr id="25" name="TextBox 24">
            <a:extLst>
              <a:ext uri="{FF2B5EF4-FFF2-40B4-BE49-F238E27FC236}">
                <a16:creationId xmlns="" xmlns:a16="http://schemas.microsoft.com/office/drawing/2014/main" id="{F1AF6EC7-9075-DAA5-F482-95F1DAC368B4}"/>
              </a:ext>
            </a:extLst>
          </p:cNvPr>
          <p:cNvSpPr txBox="1"/>
          <p:nvPr/>
        </p:nvSpPr>
        <p:spPr>
          <a:xfrm>
            <a:off x="1489960" y="2932122"/>
            <a:ext cx="6300861" cy="646331"/>
          </a:xfrm>
          <a:prstGeom prst="rect">
            <a:avLst/>
          </a:prstGeom>
          <a:noFill/>
        </p:spPr>
        <p:txBody>
          <a:bodyPr wrap="square">
            <a:spAutoFit/>
          </a:bodyPr>
          <a:lstStyle/>
          <a:p>
            <a:pPr algn="ctr"/>
            <a:r>
              <a:rPr lang="en-GB" dirty="0"/>
              <a:t>Whole structure of solenoid together with the position of the collector coil </a:t>
            </a:r>
          </a:p>
        </p:txBody>
      </p:sp>
      <p:pic>
        <p:nvPicPr>
          <p:cNvPr id="5" name="Picture 2" descr="Image preview">
            <a:extLst>
              <a:ext uri="{FF2B5EF4-FFF2-40B4-BE49-F238E27FC236}">
                <a16:creationId xmlns="" xmlns:a16="http://schemas.microsoft.com/office/drawing/2014/main" id="{63A74DDE-788A-654F-9028-608A508410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42805" y="0"/>
            <a:ext cx="1430957" cy="83042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blue and pink metal fence&#10;&#10;Description automatically generated">
            <a:extLst>
              <a:ext uri="{FF2B5EF4-FFF2-40B4-BE49-F238E27FC236}">
                <a16:creationId xmlns="" xmlns:a16="http://schemas.microsoft.com/office/drawing/2014/main" id="{8FDF8348-D390-C2AD-888E-5A89D8B42F9A}"/>
              </a:ext>
            </a:extLst>
          </p:cNvPr>
          <p:cNvPicPr>
            <a:picLocks noChangeAspect="1"/>
          </p:cNvPicPr>
          <p:nvPr/>
        </p:nvPicPr>
        <p:blipFill rotWithShape="1">
          <a:blip r:embed="rId3">
            <a:extLst>
              <a:ext uri="{28A0092B-C50C-407E-A947-70E740481C1C}">
                <a14:useLocalDpi xmlns:a14="http://schemas.microsoft.com/office/drawing/2010/main" val="0"/>
              </a:ext>
            </a:extLst>
          </a:blip>
          <a:srcRect l="17119" t="14666" r="30136" b="13556"/>
          <a:stretch/>
        </p:blipFill>
        <p:spPr>
          <a:xfrm>
            <a:off x="2835188" y="625438"/>
            <a:ext cx="3726888" cy="2199266"/>
          </a:xfrm>
          <a:prstGeom prst="rect">
            <a:avLst/>
          </a:prstGeom>
        </p:spPr>
      </p:pic>
      <p:pic>
        <p:nvPicPr>
          <p:cNvPr id="11" name="Picture 10" descr="A blue and red object with holes&#10;&#10;Description automatically generated with medium confidence">
            <a:extLst>
              <a:ext uri="{FF2B5EF4-FFF2-40B4-BE49-F238E27FC236}">
                <a16:creationId xmlns="" xmlns:a16="http://schemas.microsoft.com/office/drawing/2014/main" id="{D37A9462-DA74-1D51-5715-15D663A6FE3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6794" r="26875"/>
          <a:stretch/>
        </p:blipFill>
        <p:spPr>
          <a:xfrm>
            <a:off x="6572293" y="651057"/>
            <a:ext cx="1625151" cy="2004066"/>
          </a:xfrm>
          <a:prstGeom prst="rect">
            <a:avLst/>
          </a:prstGeom>
        </p:spPr>
      </p:pic>
      <p:pic>
        <p:nvPicPr>
          <p:cNvPr id="12" name="Picture 11" descr="A graph with lines and dots&#10;&#10;Description automatically generated">
            <a:extLst>
              <a:ext uri="{FF2B5EF4-FFF2-40B4-BE49-F238E27FC236}">
                <a16:creationId xmlns="" xmlns:a16="http://schemas.microsoft.com/office/drawing/2014/main" id="{8CF1D99C-0937-1E39-AE93-DC362FF36F2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28913"/>
          <a:stretch/>
        </p:blipFill>
        <p:spPr>
          <a:xfrm>
            <a:off x="457442" y="3511217"/>
            <a:ext cx="4546591" cy="2348301"/>
          </a:xfrm>
          <a:prstGeom prst="rect">
            <a:avLst/>
          </a:prstGeom>
        </p:spPr>
      </p:pic>
      <p:pic>
        <p:nvPicPr>
          <p:cNvPr id="13" name="Picture 12" descr="A graph of a graph&#10;&#10;Description automatically generated">
            <a:extLst>
              <a:ext uri="{FF2B5EF4-FFF2-40B4-BE49-F238E27FC236}">
                <a16:creationId xmlns="" xmlns:a16="http://schemas.microsoft.com/office/drawing/2014/main" id="{6629CD22-3564-869C-A2C5-8673444F8F9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 r="30787"/>
          <a:stretch/>
        </p:blipFill>
        <p:spPr>
          <a:xfrm>
            <a:off x="6138131" y="3465094"/>
            <a:ext cx="4635891" cy="2394424"/>
          </a:xfrm>
          <a:prstGeom prst="rect">
            <a:avLst/>
          </a:prstGeom>
        </p:spPr>
      </p:pic>
      <p:pic>
        <p:nvPicPr>
          <p:cNvPr id="14" name="Picture 13">
            <a:extLst>
              <a:ext uri="{FF2B5EF4-FFF2-40B4-BE49-F238E27FC236}">
                <a16:creationId xmlns="" xmlns:a16="http://schemas.microsoft.com/office/drawing/2014/main" id="{7E1E6DD6-E4AE-970B-31F4-854CD64C0EA5}"/>
              </a:ext>
            </a:extLst>
          </p:cNvPr>
          <p:cNvPicPr>
            <a:picLocks noChangeAspect="1"/>
          </p:cNvPicPr>
          <p:nvPr/>
        </p:nvPicPr>
        <p:blipFill rotWithShape="1">
          <a:blip r:embed="rId7"/>
          <a:srcRect l="37171" t="23270" r="37829" b="24649"/>
          <a:stretch/>
        </p:blipFill>
        <p:spPr>
          <a:xfrm>
            <a:off x="9045898" y="635601"/>
            <a:ext cx="2006670" cy="1981722"/>
          </a:xfrm>
          <a:prstGeom prst="rect">
            <a:avLst/>
          </a:prstGeom>
        </p:spPr>
      </p:pic>
      <p:sp>
        <p:nvSpPr>
          <p:cNvPr id="15" name="TextBox 14">
            <a:extLst>
              <a:ext uri="{FF2B5EF4-FFF2-40B4-BE49-F238E27FC236}">
                <a16:creationId xmlns="" xmlns:a16="http://schemas.microsoft.com/office/drawing/2014/main" id="{AD6184D3-0560-798D-A193-7864EB590725}"/>
              </a:ext>
            </a:extLst>
          </p:cNvPr>
          <p:cNvSpPr txBox="1"/>
          <p:nvPr/>
        </p:nvSpPr>
        <p:spPr>
          <a:xfrm>
            <a:off x="7721151" y="2617323"/>
            <a:ext cx="4656165" cy="923330"/>
          </a:xfrm>
          <a:prstGeom prst="rect">
            <a:avLst/>
          </a:prstGeom>
          <a:noFill/>
        </p:spPr>
        <p:txBody>
          <a:bodyPr wrap="square">
            <a:spAutoFit/>
          </a:bodyPr>
          <a:lstStyle/>
          <a:p>
            <a:pPr algn="ctr"/>
            <a:r>
              <a:rPr lang="en-GB" dirty="0"/>
              <a:t>The ending pole-piece with 10 holes and a coaxial at the centre on a rear view of the solenoid</a:t>
            </a:r>
          </a:p>
        </p:txBody>
      </p:sp>
      <p:sp>
        <p:nvSpPr>
          <p:cNvPr id="16" name="TextBox 15">
            <a:extLst>
              <a:ext uri="{FF2B5EF4-FFF2-40B4-BE49-F238E27FC236}">
                <a16:creationId xmlns="" xmlns:a16="http://schemas.microsoft.com/office/drawing/2014/main" id="{DCF4C82E-25FA-6EB5-C5B4-69B53AF9E645}"/>
              </a:ext>
            </a:extLst>
          </p:cNvPr>
          <p:cNvSpPr txBox="1"/>
          <p:nvPr/>
        </p:nvSpPr>
        <p:spPr>
          <a:xfrm>
            <a:off x="0" y="1236130"/>
            <a:ext cx="4105275" cy="1846659"/>
          </a:xfrm>
          <a:prstGeom prst="rect">
            <a:avLst/>
          </a:prstGeom>
          <a:noFill/>
        </p:spPr>
        <p:txBody>
          <a:bodyPr wrap="square" rtlCol="0">
            <a:spAutoFit/>
          </a:bodyPr>
          <a:lstStyle/>
          <a:p>
            <a:r>
              <a:rPr lang="en-US" sz="1600" dirty="0"/>
              <a:t>Magnetic Field = </a:t>
            </a:r>
            <a:r>
              <a:rPr lang="en-US" sz="1600" b="1" dirty="0">
                <a:solidFill>
                  <a:srgbClr val="0000CC"/>
                </a:solidFill>
              </a:rPr>
              <a:t>0.095 T</a:t>
            </a:r>
          </a:p>
          <a:p>
            <a:endParaRPr lang="en-US" sz="1600" dirty="0"/>
          </a:p>
          <a:p>
            <a:r>
              <a:rPr lang="en-US" sz="1600" dirty="0"/>
              <a:t>Power Consumption= </a:t>
            </a:r>
            <a:r>
              <a:rPr lang="en-US" sz="1600" b="1" dirty="0">
                <a:solidFill>
                  <a:srgbClr val="0000CC"/>
                </a:solidFill>
              </a:rPr>
              <a:t>8.08 kW</a:t>
            </a:r>
          </a:p>
          <a:p>
            <a:endParaRPr lang="en-US" sz="1600" b="1" dirty="0">
              <a:solidFill>
                <a:srgbClr val="0000CC"/>
              </a:solidFill>
            </a:endParaRPr>
          </a:p>
          <a:p>
            <a:r>
              <a:rPr lang="en-US" sz="1600" dirty="0"/>
              <a:t>Using </a:t>
            </a:r>
            <a:r>
              <a:rPr lang="el-GR" sz="1600" b="1" dirty="0">
                <a:solidFill>
                  <a:srgbClr val="0000CC"/>
                </a:solidFill>
              </a:rPr>
              <a:t>ρ</a:t>
            </a:r>
            <a:r>
              <a:rPr lang="en-US" sz="1600" dirty="0"/>
              <a:t> value for Al (</a:t>
            </a:r>
            <a:r>
              <a:rPr lang="en-GB" sz="1600" b="0" i="0" u="none" strike="noStrike" dirty="0">
                <a:solidFill>
                  <a:srgbClr val="242424"/>
                </a:solidFill>
                <a:effectLst/>
              </a:rPr>
              <a:t>3.05E-08</a:t>
            </a:r>
            <a:r>
              <a:rPr lang="en-GB" sz="1600" dirty="0"/>
              <a:t> </a:t>
            </a:r>
            <a:r>
              <a:rPr lang="en-US" sz="1600" dirty="0"/>
              <a:t>)</a:t>
            </a:r>
          </a:p>
          <a:p>
            <a:r>
              <a:rPr lang="en-US" sz="1600" dirty="0"/>
              <a:t>Power Consumption= </a:t>
            </a:r>
            <a:r>
              <a:rPr lang="en-US" sz="1600" b="1" dirty="0">
                <a:solidFill>
                  <a:srgbClr val="0000CC"/>
                </a:solidFill>
              </a:rPr>
              <a:t>14.35 kW</a:t>
            </a:r>
            <a:endParaRPr lang="en-GB" sz="1600" b="1" dirty="0">
              <a:solidFill>
                <a:srgbClr val="0000CC"/>
              </a:solidFill>
            </a:endParaRPr>
          </a:p>
          <a:p>
            <a:endParaRPr lang="en-GB" b="1" dirty="0">
              <a:solidFill>
                <a:srgbClr val="0000CC"/>
              </a:solidFill>
            </a:endParaRPr>
          </a:p>
        </p:txBody>
      </p:sp>
      <p:sp>
        <p:nvSpPr>
          <p:cNvPr id="3" name="Date Placeholder 2">
            <a:extLst>
              <a:ext uri="{FF2B5EF4-FFF2-40B4-BE49-F238E27FC236}">
                <a16:creationId xmlns="" xmlns:a16="http://schemas.microsoft.com/office/drawing/2014/main" id="{023E0686-9E2F-9744-7CC4-DD06A3C0C03B}"/>
              </a:ext>
            </a:extLst>
          </p:cNvPr>
          <p:cNvSpPr>
            <a:spLocks noGrp="1"/>
          </p:cNvSpPr>
          <p:nvPr>
            <p:ph type="dt" sz="half" idx="10"/>
          </p:nvPr>
        </p:nvSpPr>
        <p:spPr>
          <a:xfrm>
            <a:off x="-1" y="6356350"/>
            <a:ext cx="4850028" cy="365125"/>
          </a:xfrm>
        </p:spPr>
        <p:txBody>
          <a:bodyPr/>
          <a:lstStyle/>
          <a:p>
            <a:r>
              <a:rPr lang="en-US" dirty="0" smtClean="0">
                <a:solidFill>
                  <a:schemeClr val="tx1"/>
                </a:solidFill>
              </a:rPr>
              <a:t>2nd Workshop on efficient RF sources, 23-25 Sept. 2024, Toledo, Spain </a:t>
            </a:r>
            <a:endParaRPr lang="en-GB" dirty="0">
              <a:solidFill>
                <a:schemeClr val="tx1"/>
              </a:solidFill>
            </a:endParaRPr>
          </a:p>
        </p:txBody>
      </p:sp>
      <p:sp>
        <p:nvSpPr>
          <p:cNvPr id="6" name="Slide Number Placeholder 5"/>
          <p:cNvSpPr>
            <a:spLocks noGrp="1"/>
          </p:cNvSpPr>
          <p:nvPr>
            <p:ph type="sldNum" sz="quarter" idx="12"/>
          </p:nvPr>
        </p:nvSpPr>
        <p:spPr/>
        <p:txBody>
          <a:bodyPr/>
          <a:lstStyle/>
          <a:p>
            <a:fld id="{91D39CAE-D58C-48F2-9E34-70334F46245B}" type="slidenum">
              <a:rPr lang="en-GB" smtClean="0"/>
              <a:t>9</a:t>
            </a:fld>
            <a:endParaRPr lang="en-GB"/>
          </a:p>
        </p:txBody>
      </p:sp>
    </p:spTree>
    <p:extLst>
      <p:ext uri="{BB962C8B-B14F-4D97-AF65-F5344CB8AC3E}">
        <p14:creationId xmlns:p14="http://schemas.microsoft.com/office/powerpoint/2010/main" val="161840733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6837</TotalTime>
  <Words>2018</Words>
  <Application>Microsoft Office PowerPoint</Application>
  <PresentationFormat>Widescreen</PresentationFormat>
  <Paragraphs>285</Paragraphs>
  <Slides>19</Slides>
  <Notes>5</Notes>
  <HiddenSlides>0</HiddenSlides>
  <MMClips>0</MMClips>
  <ScaleCrop>false</ScaleCrop>
  <HeadingPairs>
    <vt:vector size="8" baseType="variant">
      <vt:variant>
        <vt:lpstr>Fonts Used</vt:lpstr>
      </vt:variant>
      <vt:variant>
        <vt:i4>12</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33" baseType="lpstr">
      <vt:lpstr>Microsoft YaHei</vt:lpstr>
      <vt:lpstr>宋体</vt:lpstr>
      <vt:lpstr>Aptos</vt:lpstr>
      <vt:lpstr>Arial</vt:lpstr>
      <vt:lpstr>Calibri</vt:lpstr>
      <vt:lpstr>Calibri Light</vt:lpstr>
      <vt:lpstr>DejaVu Sans</vt:lpstr>
      <vt:lpstr>Helvetica Neue</vt:lpstr>
      <vt:lpstr>MS Mincho</vt:lpstr>
      <vt:lpstr>Symbol</vt:lpstr>
      <vt:lpstr>Times New Roman</vt:lpstr>
      <vt:lpstr>Wingdings</vt:lpstr>
      <vt:lpstr>Office Theme</vt:lpstr>
      <vt:lpstr>Graph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Beam Optics of TS HE MBK Gun in TRK Solver</vt:lpstr>
      <vt:lpstr>Solenoid Design in CST Software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of Cathode, Beam optics and Solenoid</dc:title>
  <dc:creator>Zaib Un Nisa Zaib Un Nisa</dc:creator>
  <cp:lastModifiedBy>Microsoft account</cp:lastModifiedBy>
  <cp:revision>351</cp:revision>
  <cp:lastPrinted>2024-09-17T07:01:22Z</cp:lastPrinted>
  <dcterms:created xsi:type="dcterms:W3CDTF">2023-12-05T10:08:21Z</dcterms:created>
  <dcterms:modified xsi:type="dcterms:W3CDTF">2024-09-23T08:51:44Z</dcterms:modified>
</cp:coreProperties>
</file>