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59" r:id="rId4"/>
    <p:sldId id="261" r:id="rId5"/>
    <p:sldId id="265" r:id="rId6"/>
    <p:sldId id="266" r:id="rId7"/>
    <p:sldId id="260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 autoAdjust="0"/>
    <p:restoredTop sz="94619" autoAdjust="0"/>
  </p:normalViewPr>
  <p:slideViewPr>
    <p:cSldViewPr>
      <p:cViewPr varScale="1">
        <p:scale>
          <a:sx n="109" d="100"/>
          <a:sy n="109" d="100"/>
        </p:scale>
        <p:origin x="18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73FBE-13BB-4962-AE2D-02C8E806E5BF}" type="datetimeFigureOut">
              <a:rPr lang="en-GB" smtClean="0"/>
              <a:t>06/09/2024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64003-B1A7-48B8-A520-C9B6E9712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91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4003-B1A7-48B8-A520-C9B6E9712A6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16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58949-6824-4086-8B41-EA3710003131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1C-584F-456D-B43C-F6EA7F08DE4D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50754-4CA9-4B7C-B7A9-EE3CCF31E6F7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F10A-18B0-4E51-8BE8-889D4BEB5B2E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E0D-0FAD-4E7F-B490-52421BC33562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6285-77FB-43C1-8886-026D1A144853}" type="datetime1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ED8E-1447-4C35-8E47-E0D1F7873B4E}" type="datetime1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902C-8D37-41E1-BDE0-A2E2C97B2A70}" type="datetime1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93B80-93BA-44CF-A468-8FDA039155BB}" type="datetime1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5D45-E1AF-4A66-82F8-58256C12D57A}" type="datetime1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C9DC-4D01-42CA-9558-C467F2EAF438}" type="datetime1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C8434-95CF-4205-A2C5-3F97C6F6B729}" type="datetime1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tat.github.io/Websit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2711864233?pwd=ix1gZYHWUydmgoyF2DRftA0cKl71nA.1" TargetMode="External"/><Relationship Id="rId2" Type="http://schemas.openxmlformats.org/officeDocument/2006/relationships/hyperlink" Target="https://indico.cern.ch/event/1407421/page/33592-social-programme-practical-inform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37817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PHYSTAT’s “Stats meets ML”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9</a:t>
            </a:r>
            <a:r>
              <a:rPr lang="en-GB" sz="2000" baseline="30000" dirty="0">
                <a:solidFill>
                  <a:srgbClr val="FF0000"/>
                </a:solidFill>
              </a:rPr>
              <a:t>th</a:t>
            </a:r>
            <a:r>
              <a:rPr lang="en-GB" sz="2000" dirty="0">
                <a:solidFill>
                  <a:srgbClr val="FF0000"/>
                </a:solidFill>
              </a:rPr>
              <a:t> – 12</a:t>
            </a:r>
            <a:r>
              <a:rPr lang="en-GB" sz="2000" baseline="30000" dirty="0">
                <a:solidFill>
                  <a:srgbClr val="FF0000"/>
                </a:solidFill>
              </a:rPr>
              <a:t>th</a:t>
            </a:r>
            <a:r>
              <a:rPr lang="en-GB" sz="2000" dirty="0">
                <a:solidFill>
                  <a:srgbClr val="FF0000"/>
                </a:solidFill>
              </a:rPr>
              <a:t> Sept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1650893"/>
            <a:ext cx="8001000" cy="1470025"/>
          </a:xfrm>
        </p:spPr>
        <p:txBody>
          <a:bodyPr>
            <a:normAutofit/>
          </a:bodyPr>
          <a:lstStyle/>
          <a:p>
            <a:r>
              <a:rPr lang="en-GB" dirty="0"/>
              <a:t> 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Introductory Remarks    </a:t>
            </a:r>
          </a:p>
          <a:p>
            <a:pPr algn="just"/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                              Louis Lyons            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63A6B7E-423F-9272-0142-9CF1F9CA0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4949"/>
            <a:ext cx="91440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916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97FB8-2065-3753-92BF-F89305357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6497E-38E1-1948-2870-5F8496C8F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2439194"/>
            <a:ext cx="7010400" cy="144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>
                <a:solidFill>
                  <a:srgbClr val="FF0000"/>
                </a:solidFill>
              </a:rPr>
              <a:t>Enjoy the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E23F9-88D2-A9B0-6C6B-E9F7CC32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7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94E9-1F8A-7A07-BAFC-7F58C33B2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dirty="0"/>
              <a:t>PHYSTAT</a:t>
            </a:r>
            <a:br>
              <a:rPr lang="en-US" dirty="0"/>
            </a:br>
            <a:r>
              <a:rPr lang="en-US" dirty="0">
                <a:hlinkClick r:id="rId2"/>
              </a:rPr>
              <a:t>https://phystat.github.io/Website/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D9E00-FBD1-63F7-E61F-EEF4C8ADC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628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Events about statistical issues in Particle Physics analyses, and in Astro/Cosmo.</a:t>
            </a:r>
          </a:p>
          <a:p>
            <a:pPr marL="0" indent="0">
              <a:buNone/>
            </a:pPr>
            <a:r>
              <a:rPr lang="en-US" dirty="0"/>
              <a:t>Started in 2000 with “Confidence Limits Workshop” at CERN</a:t>
            </a:r>
          </a:p>
          <a:p>
            <a:pPr marL="0" indent="0">
              <a:buNone/>
            </a:pPr>
            <a:r>
              <a:rPr lang="en-US" dirty="0"/>
              <a:t>Workshops, Seminars, Informal Reviews</a:t>
            </a:r>
          </a:p>
          <a:p>
            <a:pPr marL="0" indent="0">
              <a:buNone/>
            </a:pPr>
            <a:r>
              <a:rPr lang="en-US" dirty="0"/>
              <a:t>Website has slides and video of meetings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Recently including ML.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This meeting: Statistical issues connected with using ML techniques in HEP and Astro analyses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95449-ED54-EE04-4813-71801561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4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5C003BE-8B40-F6FC-5878-F973AAAFF9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435545"/>
              </p:ext>
            </p:extLst>
          </p:nvPr>
        </p:nvGraphicFramePr>
        <p:xfrm>
          <a:off x="152400" y="57087"/>
          <a:ext cx="8839199" cy="5396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4254">
                  <a:extLst>
                    <a:ext uri="{9D8B030D-6E8A-4147-A177-3AD203B41FA5}">
                      <a16:colId xmlns:a16="http://schemas.microsoft.com/office/drawing/2014/main" val="93275526"/>
                    </a:ext>
                  </a:extLst>
                </a:gridCol>
                <a:gridCol w="2013465">
                  <a:extLst>
                    <a:ext uri="{9D8B030D-6E8A-4147-A177-3AD203B41FA5}">
                      <a16:colId xmlns:a16="http://schemas.microsoft.com/office/drawing/2014/main" val="1085840361"/>
                    </a:ext>
                  </a:extLst>
                </a:gridCol>
                <a:gridCol w="2461779">
                  <a:extLst>
                    <a:ext uri="{9D8B030D-6E8A-4147-A177-3AD203B41FA5}">
                      <a16:colId xmlns:a16="http://schemas.microsoft.com/office/drawing/2014/main" val="4260522048"/>
                    </a:ext>
                  </a:extLst>
                </a:gridCol>
                <a:gridCol w="2349701">
                  <a:extLst>
                    <a:ext uri="{9D8B030D-6E8A-4147-A177-3AD203B41FA5}">
                      <a16:colId xmlns:a16="http://schemas.microsoft.com/office/drawing/2014/main" val="1225238172"/>
                    </a:ext>
                  </a:extLst>
                </a:gridCol>
              </a:tblGrid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Mon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Tues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Wed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Thurs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4812349"/>
                  </a:ext>
                </a:extLst>
              </a:tr>
              <a:tr h="797194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9.00 Welcome 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b="1" dirty="0">
                          <a:solidFill>
                            <a:srgbClr val="FFC000"/>
                          </a:solidFill>
                          <a:effectLst/>
                        </a:rPr>
                        <a:t>9.15 ML in PP KASIECZKA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10.00 #5 Transformers for HEP, Spinner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9.00 ML BALDI  (Remote)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9.45 Benchmarks Thiyagalingam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10.10 #73 Weak Lensing, Autenrieth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9.00 Mis-Modelling: HELD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9.45 #53 Bayesian evidence, </a:t>
                      </a:r>
                      <a:r>
                        <a:rPr lang="en-US" sz="1200" dirty="0" err="1">
                          <a:effectLst/>
                        </a:rPr>
                        <a:t>Polanska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1740877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10.30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10.35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10.15 Coffee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89417"/>
                  </a:ext>
                </a:extLst>
              </a:tr>
              <a:tr h="865415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rgbClr val="FFC000"/>
                          </a:solidFill>
                          <a:effectLst/>
                        </a:rPr>
                        <a:t>11.00 ML in A/C  WANDELT (</a:t>
                      </a:r>
                      <a:r>
                        <a:rPr lang="en-US" sz="1200" b="1" dirty="0">
                          <a:solidFill>
                            <a:srgbClr val="FFC000"/>
                          </a:solidFill>
                          <a:effectLst/>
                        </a:rPr>
                        <a:t>Remote)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11.45 Gr Waves  DAX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11.00 SBI GHOSH 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11.45 Unfolding MIKUNI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Continuation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Interp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10.45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Kuusela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11.15 Peiris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11.45 Eller 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12.10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Golling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9161783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12.30 Lunch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12.30 Lunch/Poster session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12.35 Lunch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631985"/>
                  </a:ext>
                </a:extLst>
              </a:tr>
              <a:tr h="85002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2.00 Astro/Cosmo for others TSAPRAZI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2.25 Part Phys for others WINTERBOTTOM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3.00 ML MAKINEN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2.00  Interpretability THALER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2.45  Anomaly session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ZHANG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2.00 Unfolding </a:t>
                      </a:r>
                      <a:r>
                        <a:rPr lang="en-US" sz="1200" dirty="0" err="1">
                          <a:effectLst/>
                        </a:rPr>
                        <a:t>Plehn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2.25 #79 Linear SBI, Handley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2.50 Decorrelation </a:t>
                      </a:r>
                      <a:r>
                        <a:rPr lang="en-US" sz="1200" dirty="0" err="1">
                          <a:effectLst/>
                        </a:rPr>
                        <a:t>Chakravarti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3.15 Generative  WINTERHALDER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2.00 Highlights LOUPPE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2.45 Highlights KUUSELA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9967632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3.45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4.00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5668410"/>
                  </a:ext>
                </a:extLst>
              </a:tr>
              <a:tr h="1918358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4.15 Types of ML in Astro/Cosmo JEFFREY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4.55 Types of ML for Part Phys  LANGFORD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5.35 End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Anomaly Session,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cont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4.00 GROSSO 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4.45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Aarrestad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5.10 #74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Anom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-aware ML for DM,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Scaffidi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5.35 #51 Feldman-Cousins, Villarreal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6.00-7.15 Poster Session/Drinks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4.30 #67 Fairness, Rieger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4.55 Systematics CRANMER (Remote)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5.40 #54 Syst-aware NN, Monsch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6.05 End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7.00 for 7.30 Dinner at Ognisko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4.00 Highlights  LUCIE-SMITH  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4.45 Highlights HEINRICH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5.30 Closing Discussion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619206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FA95F-E3AE-F0FB-35A3-3B622E33C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44DE2D8-08F5-0FE6-D90D-2CB06CFD1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40DC35-AF99-5DAD-50B4-EAEE1EF8DE79}"/>
              </a:ext>
            </a:extLst>
          </p:cNvPr>
          <p:cNvSpPr txBox="1"/>
          <p:nvPr/>
        </p:nvSpPr>
        <p:spPr>
          <a:xfrm>
            <a:off x="457200" y="5513713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Themes: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Optional Talks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en-US" sz="18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 of ML</a:t>
            </a:r>
            <a:r>
              <a:rPr lang="en-GB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Interpretability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Anomaly session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Highlights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Poster Session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ABSTRACTS as CONTRIBUTED TALKS: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These 8 are shown with their Abstract number e.g. #5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5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C9A2-FFF0-7AEF-5304-1B7E9E355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Apart from lectures…..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CFDF1-6E46-62F8-AF8C-FC822A0F4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Poster session/Welcome Drinks (Monday) and</a:t>
            </a:r>
          </a:p>
          <a:p>
            <a:pPr marL="0" indent="0">
              <a:buNone/>
            </a:pPr>
            <a:r>
              <a:rPr lang="en-US" dirty="0"/>
              <a:t>Poster session/ Wednesday lunch</a:t>
            </a:r>
          </a:p>
          <a:p>
            <a:pPr marL="0" indent="0">
              <a:buNone/>
            </a:pPr>
            <a:r>
              <a:rPr lang="en-US" dirty="0"/>
              <a:t>Lunches other days </a:t>
            </a:r>
          </a:p>
          <a:p>
            <a:pPr marL="0" indent="0">
              <a:buNone/>
            </a:pPr>
            <a:r>
              <a:rPr lang="en-US" dirty="0"/>
              <a:t>Coffee breaks</a:t>
            </a:r>
          </a:p>
          <a:p>
            <a:pPr marL="0" indent="0">
              <a:buNone/>
            </a:pPr>
            <a:r>
              <a:rPr lang="en-US" dirty="0"/>
              <a:t>Dinner at </a:t>
            </a:r>
            <a:r>
              <a:rPr lang="en-US" dirty="0" err="1"/>
              <a:t>Ognisko</a:t>
            </a:r>
            <a:r>
              <a:rPr lang="en-US" dirty="0"/>
              <a:t>, Wednesday 7pm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sz="3600" b="1" dirty="0">
                <a:solidFill>
                  <a:srgbClr val="FF0000"/>
                </a:solidFill>
              </a:rPr>
              <a:t>Wear badges for entry.</a:t>
            </a:r>
          </a:p>
          <a:p>
            <a:pPr marL="0" indent="0">
              <a:buNone/>
            </a:pPr>
            <a:r>
              <a:rPr lang="en-US" dirty="0"/>
              <a:t>World Scientific Publishing stand (</a:t>
            </a:r>
            <a:r>
              <a:rPr lang="en-US" dirty="0" err="1"/>
              <a:t>Arja</a:t>
            </a:r>
            <a:r>
              <a:rPr lang="en-US" dirty="0"/>
              <a:t> and Leigh)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BDB92-09EA-1250-C298-5C1DC80A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2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C5C7A-8FE7-4D6A-52AF-37CC8A6CE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Route to Lunch locations at Imperial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C0D3D-EB5F-F17C-420E-25A0CD6F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815D48F-95AE-B106-BB3B-41EDD83A99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34" y="1600200"/>
            <a:ext cx="56839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07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D9913-783C-831E-5B5B-DD7196428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Route to Dinner at </a:t>
            </a:r>
            <a:r>
              <a:rPr lang="en-US" dirty="0" err="1"/>
              <a:t>Ognisko</a:t>
            </a:r>
            <a:br>
              <a:rPr lang="en-US" dirty="0"/>
            </a:br>
            <a:r>
              <a:rPr lang="en-US" dirty="0"/>
              <a:t>55 Exhibition 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0277C-56D6-5748-D2E6-4F4C2969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B742999-36A3-8A66-2833-672BCF4A24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8" y="2189650"/>
            <a:ext cx="755424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34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4E41F-7CE9-EB00-2FBA-BDE5B0BF5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Practical Info</a:t>
            </a:r>
            <a:br>
              <a:rPr lang="en-US" dirty="0"/>
            </a:br>
            <a:r>
              <a:rPr lang="en-US" sz="2700" dirty="0">
                <a:hlinkClick r:id="rId2"/>
              </a:rPr>
              <a:t>https://indico.cern.ch/event/1407421/page/33592-social-programme-practical-information</a:t>
            </a:r>
            <a:r>
              <a:rPr lang="en-US" sz="27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29920-F567-15FC-B5C6-6D024DEDE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34262"/>
            <a:ext cx="8991600" cy="474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to do in </a:t>
            </a:r>
            <a:r>
              <a:rPr lang="en-US" sz="2400" dirty="0" err="1"/>
              <a:t>neighbourhood</a:t>
            </a:r>
            <a:r>
              <a:rPr lang="en-US" sz="2400" dirty="0"/>
              <a:t>:  Parks, Museums, Albert Hall, …..</a:t>
            </a:r>
          </a:p>
          <a:p>
            <a:pPr marL="0" indent="0">
              <a:buNone/>
            </a:pPr>
            <a:r>
              <a:rPr lang="en-US" sz="2400" dirty="0"/>
              <a:t>Eating in Imperial (lunchtime) or nearby</a:t>
            </a:r>
          </a:p>
          <a:p>
            <a:pPr marL="0" indent="0">
              <a:buNone/>
            </a:pPr>
            <a:r>
              <a:rPr lang="en-US" sz="2400" dirty="0"/>
              <a:t>London transport</a:t>
            </a:r>
          </a:p>
          <a:p>
            <a:pPr marL="0" indent="0">
              <a:buNone/>
            </a:pPr>
            <a:r>
              <a:rPr lang="en-US" sz="2400" dirty="0"/>
              <a:t>Leaving cases:   Room 521</a:t>
            </a:r>
          </a:p>
          <a:p>
            <a:pPr marL="0" indent="0">
              <a:buNone/>
            </a:pPr>
            <a:r>
              <a:rPr lang="en-US" sz="2400" dirty="0" err="1"/>
              <a:t>Mattermost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Zoom:</a:t>
            </a:r>
            <a:r>
              <a:rPr lang="en-GB" sz="2400" b="0" i="0" u="sng" dirty="0">
                <a:solidFill>
                  <a:srgbClr val="0000FF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https://cern.</a:t>
            </a:r>
            <a:r>
              <a:rPr lang="en-GB" sz="2400" b="0" i="0" u="sng" dirty="0">
                <a:solidFill>
                  <a:srgbClr val="070706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zoom</a:t>
            </a:r>
            <a:r>
              <a:rPr lang="en-GB" sz="2400" b="0" i="0" u="sng" dirty="0">
                <a:solidFill>
                  <a:srgbClr val="0000FF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.us/j/62711864233?pwd=ix1gZYHWUydmgoyF2DRftA0cKl71nA.1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Connecting your computer: Use </a:t>
            </a:r>
            <a:r>
              <a:rPr lang="en-US" sz="2400" dirty="0" err="1"/>
              <a:t>Wifi</a:t>
            </a:r>
            <a:r>
              <a:rPr lang="en-US" sz="2400" dirty="0"/>
              <a:t> with </a:t>
            </a:r>
            <a:r>
              <a:rPr lang="en-US" sz="2400" dirty="0" err="1"/>
              <a:t>eduroam</a:t>
            </a:r>
            <a:r>
              <a:rPr lang="en-US" sz="2400" dirty="0"/>
              <a:t>, or ask us for a guest account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BA0E9-A401-F892-1023-F7D422215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4065D-A7D3-56C6-ED5F-77CFF0F399E5}"/>
              </a:ext>
            </a:extLst>
          </p:cNvPr>
          <p:cNvSpPr txBox="1"/>
          <p:nvPr/>
        </p:nvSpPr>
        <p:spPr>
          <a:xfrm>
            <a:off x="2286000" y="324820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5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D476-3618-4A2E-2935-B09C3EE03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Practical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B8B8E-2EE3-A0CE-1170-4D5A7C64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Help:</a:t>
            </a:r>
          </a:p>
          <a:p>
            <a:pPr marL="0" indent="0">
              <a:buNone/>
            </a:pPr>
            <a:r>
              <a:rPr lang="en-US" dirty="0"/>
              <a:t>     LOC  and AV helpers (identifiable by pink bands for badges)</a:t>
            </a:r>
          </a:p>
          <a:p>
            <a:pPr marL="0" indent="0">
              <a:buNone/>
            </a:pPr>
            <a:r>
              <a:rPr lang="en-US" dirty="0"/>
              <a:t>     Administrative office 542</a:t>
            </a:r>
          </a:p>
          <a:p>
            <a:pPr marL="0" indent="0">
              <a:buNone/>
            </a:pPr>
            <a:r>
              <a:rPr lang="en-US" dirty="0"/>
              <a:t>     Emergency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24 hour Imperial security number:      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                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020 75891000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GB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mergency fire briefing - in the event of a fire alarm please follow the emergency exit signs to leave the lecture theatre. The Assembly Point is on the Corner of Exhibition Road and Imperial College Road.</a:t>
            </a:r>
            <a:endParaRPr lang="en-GB" b="0" i="0" u="none" strike="noStrike" dirty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Toilets: Next to lifts on each floor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12CF2-59A0-C303-E8F8-A1EBC48EE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9E7E87A2-DFE2-6724-4FD2-E12CAF95D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0100" y="571500"/>
            <a:ext cx="26009600" cy="1170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098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5B3D7-49FD-087D-D22C-DB5888951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A33E6-3723-E87F-4A31-920662DB0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0264"/>
            <a:ext cx="8229600" cy="6196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IMPERIAL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LOC: Rob Bainbridge, (Chair), Matteo Agostini, Sunita </a:t>
            </a:r>
            <a:r>
              <a:rPr lang="en-US" sz="1800" dirty="0" err="1"/>
              <a:t>Aubeeluck</a:t>
            </a:r>
            <a:r>
              <a:rPr lang="en-US" sz="1800" dirty="0"/>
              <a:t>, Paula </a:t>
            </a:r>
            <a:r>
              <a:rPr lang="en-US" sz="1800" dirty="0" err="1"/>
              <a:t>Consiglio</a:t>
            </a:r>
            <a:r>
              <a:rPr lang="en-US" sz="1800" dirty="0"/>
              <a:t>, Jon Langford, Benedict Maier, Lucas </a:t>
            </a:r>
            <a:r>
              <a:rPr lang="en-US" sz="1800" dirty="0" err="1"/>
              <a:t>Makinen</a:t>
            </a:r>
            <a:r>
              <a:rPr lang="en-US" sz="1800" dirty="0"/>
              <a:t>, Marvin Pfaff, Nick Wardle, Danny Winterbottom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PROGRAMME  COMMITTEE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SPONSORS: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Institute for Particle Physics Phenomenology, Durham (IPPP)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Science and Technology Facilities Council's High Energy Physics branch (STFC HEP)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Science and Technology Facilities Council's  Computing branch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Imperial College's Particle Physics Community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Imperial College's Centre for Inference and Cosmology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Institute of Physics' High Energy Particle Physics and </a:t>
            </a:r>
            <a:r>
              <a:rPr lang="en-GB" sz="1800" b="0" i="0" dirty="0" err="1">
                <a:effectLst/>
                <a:latin typeface="Roboto" panose="02000000000000000000" pitchFamily="2" charset="0"/>
              </a:rPr>
              <a:t>Astroparticle</a:t>
            </a:r>
            <a:r>
              <a:rPr lang="en-GB" sz="1800" b="0" i="0" dirty="0">
                <a:effectLst/>
                <a:latin typeface="Roboto" panose="02000000000000000000" pitchFamily="2" charset="0"/>
              </a:rPr>
              <a:t> groups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World Scientific Publishing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ALL OF YOU:  For coming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ACE0F-8D48-46CE-27D6-5F02CA56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65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8579</TotalTime>
  <Words>698</Words>
  <Application>Microsoft Macintosh PowerPoint</Application>
  <PresentationFormat>On-screen Show (4:3)</PresentationFormat>
  <Paragraphs>140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inherit</vt:lpstr>
      <vt:lpstr>Roboto</vt:lpstr>
      <vt:lpstr>Times New Roman</vt:lpstr>
      <vt:lpstr>Office Theme</vt:lpstr>
      <vt:lpstr>PHYSTAT’s “Stats meets ML” 9th – 12th Sept 2024</vt:lpstr>
      <vt:lpstr>PHYSTAT https://phystat.github.io/Website/ </vt:lpstr>
      <vt:lpstr>PowerPoint Presentation</vt:lpstr>
      <vt:lpstr>Apart from lectures…..</vt:lpstr>
      <vt:lpstr>Route to Lunch locations at Imperial</vt:lpstr>
      <vt:lpstr>Route to Dinner at Ognisko 55 Exhibition Rd</vt:lpstr>
      <vt:lpstr>Practical Info https://indico.cern.ch/event/1407421/page/33592-social-programme-practical-information </vt:lpstr>
      <vt:lpstr>More Practical Info</vt:lpstr>
      <vt:lpstr>THANK YOU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Systematic Uncertainties in Particle Physics Analyses</dc:title>
  <dc:creator>Louis</dc:creator>
  <cp:lastModifiedBy>Lyons, Louis</cp:lastModifiedBy>
  <cp:revision>104</cp:revision>
  <dcterms:created xsi:type="dcterms:W3CDTF">2006-08-16T00:00:00Z</dcterms:created>
  <dcterms:modified xsi:type="dcterms:W3CDTF">2024-09-08T09:03:55Z</dcterms:modified>
</cp:coreProperties>
</file>