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5"/>
  </p:notesMasterIdLst>
  <p:sldIdLst>
    <p:sldId id="938" r:id="rId5"/>
    <p:sldId id="939" r:id="rId6"/>
    <p:sldId id="983" r:id="rId7"/>
    <p:sldId id="1014" r:id="rId8"/>
    <p:sldId id="998" r:id="rId9"/>
    <p:sldId id="1000" r:id="rId10"/>
    <p:sldId id="1005" r:id="rId11"/>
    <p:sldId id="1015" r:id="rId12"/>
    <p:sldId id="1006" r:id="rId13"/>
    <p:sldId id="1016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A24FBD72-B6A9-4213-920C-9A264D843B6B}">
          <p14:sldIdLst>
            <p14:sldId id="938"/>
            <p14:sldId id="939"/>
            <p14:sldId id="983"/>
            <p14:sldId id="1014"/>
            <p14:sldId id="998"/>
            <p14:sldId id="1000"/>
            <p14:sldId id="1005"/>
            <p14:sldId id="1015"/>
            <p14:sldId id="1006"/>
            <p14:sldId id="10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4D4A"/>
    <a:srgbClr val="1F497D"/>
    <a:srgbClr val="49739B"/>
    <a:srgbClr val="528BD4"/>
    <a:srgbClr val="DB9390"/>
    <a:srgbClr val="6695E8"/>
    <a:srgbClr val="F09E18"/>
    <a:srgbClr val="0016A0"/>
    <a:srgbClr val="8E04FF"/>
    <a:srgbClr val="006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7156" autoAdjust="0"/>
  </p:normalViewPr>
  <p:slideViewPr>
    <p:cSldViewPr snapToGrid="0" snapToObjects="1">
      <p:cViewPr varScale="1">
        <p:scale>
          <a:sx n="68" d="100"/>
          <a:sy n="68" d="100"/>
        </p:scale>
        <p:origin x="720" y="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5th joint Common Coil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3606977"/>
          </a:xfrm>
        </p:spPr>
        <p:txBody>
          <a:bodyPr>
            <a:normAutofit/>
          </a:bodyPr>
          <a:lstStyle/>
          <a:p>
            <a:r>
              <a:rPr lang="en-GB" dirty="0"/>
              <a:t>ISAAC 2D design: Concerns about “unavoidable” shear stress in coil contact with pole (about 50MPa). </a:t>
            </a:r>
          </a:p>
          <a:p>
            <a:r>
              <a:rPr lang="en-GB" dirty="0"/>
              <a:t>3D magnetic and mechanical design ongoing.</a:t>
            </a:r>
          </a:p>
          <a:p>
            <a:r>
              <a:rPr lang="en-GB" dirty="0"/>
              <a:t>We will check if the test results are consistent with the magnetic and mechanical simulations.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Conclusions</a:t>
            </a:r>
            <a:endParaRPr lang="it-IT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BF81FF8-D6D5-4578-BBF0-1A28EB16E2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7F56FA-E8BC-4005-8397-7C22DD9AF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13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s-ES" dirty="0" err="1"/>
              <a:t>Progress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ISAAC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3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</a:t>
            </a:r>
            <a:r>
              <a:rPr lang="es-ES" u="sng" dirty="0"/>
              <a:t>C. Martins</a:t>
            </a:r>
            <a:r>
              <a:rPr lang="es-ES" dirty="0"/>
              <a:t>, F. Toral (CIEMAT)</a:t>
            </a:r>
          </a:p>
          <a:p>
            <a:r>
              <a:rPr lang="es-ES" dirty="0"/>
              <a:t>J.C. Pérez (CERN)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24ADDD7C-1755-4ADC-8C42-BE07180383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E8554C7-2BD9-4E99-9B31-794D488B4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3606977"/>
          </a:xfrm>
        </p:spPr>
        <p:txBody>
          <a:bodyPr>
            <a:normAutofit/>
          </a:bodyPr>
          <a:lstStyle/>
          <a:p>
            <a:r>
              <a:rPr lang="en-GB" dirty="0"/>
              <a:t>Reminder: ISAAC goals &amp; constraints</a:t>
            </a:r>
          </a:p>
          <a:p>
            <a:r>
              <a:rPr lang="en-GB" dirty="0"/>
              <a:t>ISAAC 2D design</a:t>
            </a:r>
          </a:p>
          <a:p>
            <a:r>
              <a:rPr lang="en-GB" dirty="0"/>
              <a:t>ISAAC 3D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BF81FF8-D6D5-4578-BBF0-1A28EB16E2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7F56FA-E8BC-4005-8397-7C22DD9AF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ISAAC mechanical design: goals &amp; constraints</a:t>
            </a:r>
            <a:endParaRPr lang="it-IT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BF81FF8-D6D5-4578-BBF0-1A28EB16E2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7EFCCBA0-EAEE-4043-80DD-95C8A82D163F}"/>
              </a:ext>
            </a:extLst>
          </p:cNvPr>
          <p:cNvSpPr txBox="1">
            <a:spLocks/>
          </p:cNvSpPr>
          <p:nvPr/>
        </p:nvSpPr>
        <p:spPr>
          <a:xfrm>
            <a:off x="457200" y="823567"/>
            <a:ext cx="11125199" cy="51955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defRPr/>
            </a:pPr>
            <a:r>
              <a:rPr lang="en-US" sz="1800" b="1" dirty="0">
                <a:solidFill>
                  <a:srgbClr val="FF0000"/>
                </a:solidFill>
              </a:rPr>
              <a:t>ISAAC</a:t>
            </a:r>
            <a:r>
              <a:rPr lang="en-US" sz="1800" dirty="0">
                <a:solidFill>
                  <a:sysClr val="windowText" lastClr="000000"/>
                </a:solidFill>
              </a:rPr>
              <a:t>: </a:t>
            </a:r>
            <a:r>
              <a:rPr lang="en-US" sz="1800" b="1" dirty="0">
                <a:solidFill>
                  <a:srgbClr val="FF0000"/>
                </a:solidFill>
              </a:rPr>
              <a:t>I</a:t>
            </a:r>
            <a:r>
              <a:rPr lang="en-US" sz="1800" dirty="0">
                <a:solidFill>
                  <a:sysClr val="windowText" lastClr="000000"/>
                </a:solidFill>
              </a:rPr>
              <a:t>nvestigating </a:t>
            </a:r>
            <a:r>
              <a:rPr lang="en-US" sz="1800" b="1" dirty="0">
                <a:solidFill>
                  <a:srgbClr val="FF0000"/>
                </a:solidFill>
              </a:rPr>
              <a:t>S</a:t>
            </a:r>
            <a:r>
              <a:rPr lang="en-US" sz="1800" dirty="0">
                <a:solidFill>
                  <a:sysClr val="windowText" lastClr="000000"/>
                </a:solidFill>
              </a:rPr>
              <a:t>uperconducting </a:t>
            </a:r>
            <a:r>
              <a:rPr lang="en-US" sz="1800" b="1" dirty="0">
                <a:solidFill>
                  <a:srgbClr val="FF0000"/>
                </a:solidFill>
              </a:rPr>
              <a:t>A</a:t>
            </a:r>
            <a:r>
              <a:rPr lang="en-US" sz="1800" dirty="0">
                <a:solidFill>
                  <a:sysClr val="windowText" lastClr="000000"/>
                </a:solidFill>
              </a:rPr>
              <a:t>ssembly to </a:t>
            </a:r>
            <a:r>
              <a:rPr lang="en-US" sz="1800" b="1" dirty="0">
                <a:solidFill>
                  <a:srgbClr val="FF0000"/>
                </a:solidFill>
              </a:rPr>
              <a:t>A</a:t>
            </a:r>
            <a:r>
              <a:rPr lang="en-US" sz="1800" dirty="0">
                <a:solidFill>
                  <a:sysClr val="windowText" lastClr="000000"/>
                </a:solidFill>
              </a:rPr>
              <a:t>ddress </a:t>
            </a:r>
            <a:r>
              <a:rPr lang="en-US" sz="1800" b="1" dirty="0">
                <a:solidFill>
                  <a:srgbClr val="FF0000"/>
                </a:solidFill>
              </a:rPr>
              <a:t>C</a:t>
            </a:r>
            <a:r>
              <a:rPr lang="en-US" sz="1800" dirty="0">
                <a:solidFill>
                  <a:sysClr val="windowText" lastClr="000000"/>
                </a:solidFill>
              </a:rPr>
              <a:t>ommon coil mechanics </a:t>
            </a:r>
          </a:p>
          <a:p>
            <a:pPr lvl="0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Main goal: learn for the 14 T model with </a:t>
            </a:r>
            <a:r>
              <a:rPr lang="en-US" sz="1800" b="1" dirty="0">
                <a:solidFill>
                  <a:srgbClr val="FF0000"/>
                </a:solidFill>
              </a:rPr>
              <a:t>existing coils</a:t>
            </a:r>
            <a:r>
              <a:rPr lang="en-US" sz="1800" dirty="0">
                <a:solidFill>
                  <a:sysClr val="windowText" lastClr="000000"/>
                </a:solidFill>
              </a:rPr>
              <a:t>, mostly on </a:t>
            </a:r>
            <a:r>
              <a:rPr lang="en-US" sz="1800" b="1" dirty="0">
                <a:solidFill>
                  <a:srgbClr val="FF0000"/>
                </a:solidFill>
              </a:rPr>
              <a:t>mechanics</a:t>
            </a:r>
          </a:p>
          <a:p>
            <a:pPr lvl="1">
              <a:buClr>
                <a:srgbClr val="FB963C"/>
              </a:buClr>
              <a:defRPr/>
            </a:pPr>
            <a:r>
              <a:rPr lang="es-ES" sz="1800" dirty="0" err="1">
                <a:solidFill>
                  <a:sysClr val="windowText" lastClr="000000"/>
                </a:solidFill>
              </a:rPr>
              <a:t>Existing</a:t>
            </a:r>
            <a:r>
              <a:rPr lang="es-ES" sz="1800" dirty="0">
                <a:solidFill>
                  <a:sysClr val="windowText" lastClr="000000"/>
                </a:solidFill>
              </a:rPr>
              <a:t> RMC </a:t>
            </a:r>
            <a:r>
              <a:rPr lang="es-ES" sz="1800" dirty="0" err="1">
                <a:solidFill>
                  <a:sysClr val="windowText" lastClr="000000"/>
                </a:solidFill>
              </a:rPr>
              <a:t>coils</a:t>
            </a:r>
            <a:r>
              <a:rPr lang="es-ES" sz="1800" dirty="0">
                <a:solidFill>
                  <a:sysClr val="windowText" lastClr="000000"/>
                </a:solidFill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</a:rPr>
              <a:t>made</a:t>
            </a:r>
            <a:r>
              <a:rPr lang="es-ES" sz="1800" dirty="0">
                <a:solidFill>
                  <a:sysClr val="windowText" lastClr="000000"/>
                </a:solidFill>
              </a:rPr>
              <a:t> at CERN </a:t>
            </a:r>
            <a:r>
              <a:rPr lang="es-ES" sz="1800" dirty="0" err="1">
                <a:solidFill>
                  <a:sysClr val="windowText" lastClr="000000"/>
                </a:solidFill>
              </a:rPr>
              <a:t>with</a:t>
            </a:r>
            <a:r>
              <a:rPr lang="es-ES" sz="1800" dirty="0">
                <a:solidFill>
                  <a:sysClr val="windowText" lastClr="000000"/>
                </a:solidFill>
              </a:rPr>
              <a:t> MQXF </a:t>
            </a:r>
            <a:r>
              <a:rPr lang="es-ES" sz="1800" dirty="0" err="1">
                <a:solidFill>
                  <a:sysClr val="windowText" lastClr="000000"/>
                </a:solidFill>
              </a:rPr>
              <a:t>strand</a:t>
            </a:r>
            <a:r>
              <a:rPr lang="es-ES" sz="1800" dirty="0">
                <a:solidFill>
                  <a:sysClr val="windowText" lastClr="000000"/>
                </a:solidFill>
              </a:rPr>
              <a:t> are </a:t>
            </a:r>
            <a:r>
              <a:rPr lang="es-ES" sz="1800" dirty="0" err="1">
                <a:solidFill>
                  <a:sysClr val="windowText" lastClr="000000"/>
                </a:solidFill>
              </a:rPr>
              <a:t>selected</a:t>
            </a:r>
            <a:endParaRPr lang="en-US" sz="1800" dirty="0">
              <a:solidFill>
                <a:sysClr val="windowText" lastClr="000000"/>
              </a:solidFill>
            </a:endParaRP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Mechanics &amp; assembly as simple as possible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Provide ≈14 T in the aperture (100% load)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Decrease vertical Lorentz force </a:t>
            </a:r>
            <a:r>
              <a:rPr lang="en-US" sz="1800" dirty="0" err="1">
                <a:solidFill>
                  <a:sysClr val="windowText" lastClr="000000"/>
                </a:solidFill>
              </a:rPr>
              <a:t>F</a:t>
            </a:r>
            <a:r>
              <a:rPr lang="en-US" sz="1800" baseline="-25000" dirty="0" err="1">
                <a:solidFill>
                  <a:sysClr val="windowText" lastClr="000000"/>
                </a:solidFill>
              </a:rPr>
              <a:t>y</a:t>
            </a:r>
            <a:r>
              <a:rPr lang="en-US" sz="1800" dirty="0">
                <a:solidFill>
                  <a:sysClr val="windowText" lastClr="000000"/>
                </a:solidFill>
              </a:rPr>
              <a:t> to achieve low vertical preload: free horizontal movement when coils are energized, without friction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Assembly with </a:t>
            </a:r>
            <a:r>
              <a:rPr lang="en-US" sz="1800" b="1" dirty="0">
                <a:solidFill>
                  <a:srgbClr val="FF0000"/>
                </a:solidFill>
              </a:rPr>
              <a:t>bladder and keys</a:t>
            </a:r>
            <a:r>
              <a:rPr lang="en-US" sz="1800" dirty="0">
                <a:solidFill>
                  <a:srgbClr val="000000"/>
                </a:solidFill>
              </a:rPr>
              <a:t>, s</a:t>
            </a:r>
            <a:r>
              <a:rPr lang="en-US" sz="1800" dirty="0">
                <a:solidFill>
                  <a:sysClr val="windowText" lastClr="000000"/>
                </a:solidFill>
              </a:rPr>
              <a:t>light </a:t>
            </a:r>
            <a:r>
              <a:rPr lang="en-US" sz="1800" b="1" dirty="0">
                <a:solidFill>
                  <a:srgbClr val="FF0000"/>
                </a:solidFill>
              </a:rPr>
              <a:t>preload</a:t>
            </a:r>
            <a:r>
              <a:rPr lang="en-US" sz="1800" dirty="0">
                <a:solidFill>
                  <a:sysClr val="windowText" lastClr="000000"/>
                </a:solidFill>
              </a:rPr>
              <a:t> just to keep contact between parts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1800" b="1" dirty="0" err="1">
                <a:solidFill>
                  <a:srgbClr val="FF0000"/>
                </a:solidFill>
              </a:rPr>
              <a:t>Aluminium</a:t>
            </a:r>
            <a:r>
              <a:rPr lang="en-US" sz="1800" b="1" dirty="0">
                <a:solidFill>
                  <a:srgbClr val="FF0000"/>
                </a:solidFill>
              </a:rPr>
              <a:t> shell </a:t>
            </a:r>
            <a:r>
              <a:rPr lang="en-US" sz="1800" dirty="0">
                <a:solidFill>
                  <a:sysClr val="windowText" lastClr="000000"/>
                </a:solidFill>
              </a:rPr>
              <a:t>also contributes to hold the forces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Goal: To have a horizontal </a:t>
            </a:r>
            <a:r>
              <a:rPr lang="en-US" sz="1800" b="1" dirty="0">
                <a:solidFill>
                  <a:srgbClr val="FF0000"/>
                </a:solidFill>
              </a:rPr>
              <a:t>coil displacement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due to the EMF </a:t>
            </a:r>
            <a:r>
              <a:rPr lang="en-US" sz="1800" b="1" dirty="0">
                <a:solidFill>
                  <a:srgbClr val="FF0000"/>
                </a:solidFill>
              </a:rPr>
              <a:t>below 0.5 mm </a:t>
            </a:r>
            <a:r>
              <a:rPr lang="en-US" sz="1800" dirty="0">
                <a:solidFill>
                  <a:sysClr val="windowText" lastClr="000000"/>
                </a:solidFill>
              </a:rPr>
              <a:t>to: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Reduce the impact on field quality (0.5 mm -&gt; 1% less field in the aperture)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Reduce the possibility of sudden coil movements (to avoid quenches)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indent="-214313">
              <a:buClr>
                <a:srgbClr val="FB963C"/>
              </a:buClr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600075" lvl="1" indent="-257175">
              <a:buClr>
                <a:srgbClr val="FB963C"/>
              </a:buClr>
              <a:buFont typeface="+mj-lt"/>
              <a:buAutoNum type="arabicPeriod"/>
              <a:defRPr/>
            </a:pPr>
            <a:endParaRPr lang="en-US" sz="18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1A86E4A5-7CE1-41CB-AB8C-004F7A79FA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94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Mechanical design (I)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2661355" y="687644"/>
            <a:ext cx="6876778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parts in contact @ room temperature (20ºC). Cooling up to 1.9K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34mm aperture (compatible with 50mm changing middle &amp; main yokes)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Horizontal Coil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Displacement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(X) due to EMF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0.5 mm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6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0.29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Stress @ Coil (Cooling + EMF)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150 MPa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X Stress @ Coil: </a:t>
            </a:r>
            <a:r>
              <a:rPr lang="en-GB" sz="16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93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(-101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Y Stress @ Coil: </a:t>
            </a:r>
            <a:r>
              <a:rPr lang="en-GB" sz="16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(-91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VM Stress @ Coil: </a:t>
            </a:r>
            <a:r>
              <a:rPr lang="en-GB" sz="16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112</a:t>
            </a:r>
            <a:r>
              <a: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grpSp>
        <p:nvGrpSpPr>
          <p:cNvPr id="27" name="Grupo 26">
            <a:extLst>
              <a:ext uri="{FF2B5EF4-FFF2-40B4-BE49-F238E27FC236}">
                <a16:creationId xmlns:a16="http://schemas.microsoft.com/office/drawing/2014/main" id="{EF568B02-1A7F-463E-9C83-050FA9F0D695}"/>
              </a:ext>
            </a:extLst>
          </p:cNvPr>
          <p:cNvGrpSpPr/>
          <p:nvPr/>
        </p:nvGrpSpPr>
        <p:grpSpPr>
          <a:xfrm>
            <a:off x="8969841" y="220223"/>
            <a:ext cx="3097236" cy="2883951"/>
            <a:chOff x="8932980" y="136524"/>
            <a:chExt cx="3097236" cy="2883951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D532901-C509-470A-8507-EF965FB636E0}"/>
                </a:ext>
              </a:extLst>
            </p:cNvPr>
            <p:cNvSpPr txBox="1"/>
            <p:nvPr/>
          </p:nvSpPr>
          <p:spPr>
            <a:xfrm>
              <a:off x="8932980" y="2651143"/>
              <a:ext cx="3097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Coil Displacement due to EMF</a:t>
              </a:r>
            </a:p>
          </p:txBody>
        </p: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C414605E-6C87-4A8D-AF6D-97B76D127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8326" y="136524"/>
              <a:ext cx="2219315" cy="2541779"/>
            </a:xfrm>
            <a:prstGeom prst="rect">
              <a:avLst/>
            </a:prstGeom>
          </p:spPr>
        </p:pic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6C668E50-CD6A-4BBE-B696-C0C3FBB30E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546" y="3228233"/>
            <a:ext cx="3729496" cy="28800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0C221091-60F0-4582-BE61-FE1E8459E8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08" y="3228233"/>
            <a:ext cx="3171981" cy="2880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8AFABC9C-EFF6-4B92-8ED0-DAA3B0DF5C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10" y="3228233"/>
            <a:ext cx="3204414" cy="2880000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D95400-50F2-4962-9837-E60093DEB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D1B55B5-A1CE-4344-901E-7D78FF9CF1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78" y="716375"/>
            <a:ext cx="2114824" cy="2122363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13F694FF-60E2-41E1-9369-4DDCC613836C}"/>
              </a:ext>
            </a:extLst>
          </p:cNvPr>
          <p:cNvGrpSpPr/>
          <p:nvPr/>
        </p:nvGrpSpPr>
        <p:grpSpPr>
          <a:xfrm>
            <a:off x="124923" y="1750103"/>
            <a:ext cx="1388085" cy="1411242"/>
            <a:chOff x="6879049" y="1717837"/>
            <a:chExt cx="1388085" cy="1411242"/>
          </a:xfrm>
        </p:grpSpPr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9C3CD9CD-BD59-48AD-9201-180722CD6385}"/>
                </a:ext>
              </a:extLst>
            </p:cNvPr>
            <p:cNvCxnSpPr/>
            <p:nvPr/>
          </p:nvCxnSpPr>
          <p:spPr>
            <a:xfrm>
              <a:off x="7062740" y="2044413"/>
              <a:ext cx="0" cy="90000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E5597A42-A4F7-43AD-A9C9-8237792E8393}"/>
                </a:ext>
              </a:extLst>
            </p:cNvPr>
            <p:cNvCxnSpPr/>
            <p:nvPr/>
          </p:nvCxnSpPr>
          <p:spPr>
            <a:xfrm>
              <a:off x="7062740" y="2944413"/>
              <a:ext cx="90000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F55A4263-8CFF-43D8-8100-5689D40FB99B}"/>
                </a:ext>
              </a:extLst>
            </p:cNvPr>
            <p:cNvSpPr txBox="1"/>
            <p:nvPr/>
          </p:nvSpPr>
          <p:spPr>
            <a:xfrm>
              <a:off x="7928580" y="275974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FCF02CD8-862A-4303-B6DE-224D1EB86879}"/>
                </a:ext>
              </a:extLst>
            </p:cNvPr>
            <p:cNvSpPr txBox="1"/>
            <p:nvPr/>
          </p:nvSpPr>
          <p:spPr>
            <a:xfrm>
              <a:off x="6879049" y="171783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364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Mechanical design (II)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14358" y="874991"/>
            <a:ext cx="11224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Concerns about the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 Stress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 Pole – Coil transition (Cooling + EMF):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47.3 MPa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Detachment of the coil with respect to the pole 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77EB9D4-1529-441B-84DE-962B57CE9E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99" y="1768480"/>
            <a:ext cx="3557988" cy="3060000"/>
          </a:xfrm>
          <a:prstGeom prst="rect">
            <a:avLst/>
          </a:prstGeom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33AA347C-7843-4400-8AB5-30B11B8C787C}"/>
              </a:ext>
            </a:extLst>
          </p:cNvPr>
          <p:cNvGrpSpPr/>
          <p:nvPr/>
        </p:nvGrpSpPr>
        <p:grpSpPr>
          <a:xfrm>
            <a:off x="4611925" y="2682859"/>
            <a:ext cx="3517840" cy="3249332"/>
            <a:chOff x="449344" y="1211590"/>
            <a:chExt cx="3517840" cy="3249332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CADF590-BE0B-4B69-830B-4A3BE421F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344" y="1211590"/>
              <a:ext cx="3517840" cy="2880000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19BA3406-29F6-4BC8-8706-A6A61D474875}"/>
                </a:ext>
              </a:extLst>
            </p:cNvPr>
            <p:cNvSpPr txBox="1"/>
            <p:nvPr/>
          </p:nvSpPr>
          <p:spPr>
            <a:xfrm>
              <a:off x="659646" y="4091590"/>
              <a:ext cx="3097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Cooling</a:t>
              </a:r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CEFDA6BC-C811-4E50-A5CF-8B5C8C25699B}"/>
              </a:ext>
            </a:extLst>
          </p:cNvPr>
          <p:cNvGrpSpPr/>
          <p:nvPr/>
        </p:nvGrpSpPr>
        <p:grpSpPr>
          <a:xfrm>
            <a:off x="8275492" y="2682859"/>
            <a:ext cx="3429200" cy="3250726"/>
            <a:chOff x="4112911" y="1211590"/>
            <a:chExt cx="3429200" cy="3250726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7659A12-8D1E-4FB3-A943-B0551B894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2911" y="1211590"/>
              <a:ext cx="3429200" cy="2880000"/>
            </a:xfrm>
            <a:prstGeom prst="rect">
              <a:avLst/>
            </a:prstGeom>
          </p:spPr>
        </p:pic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86DFD29C-F32D-420F-9E86-50577FFAE172}"/>
                </a:ext>
              </a:extLst>
            </p:cNvPr>
            <p:cNvSpPr txBox="1"/>
            <p:nvPr/>
          </p:nvSpPr>
          <p:spPr>
            <a:xfrm>
              <a:off x="4278893" y="4092984"/>
              <a:ext cx="3097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Cooling + EM</a:t>
              </a:r>
            </a:p>
          </p:txBody>
        </p:sp>
      </p:grp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E89D595-C04D-4488-88AE-BE2F46FF6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B79810E0-35F2-4F5A-82C5-4AE5185A416A}"/>
              </a:ext>
            </a:extLst>
          </p:cNvPr>
          <p:cNvGrpSpPr/>
          <p:nvPr/>
        </p:nvGrpSpPr>
        <p:grpSpPr>
          <a:xfrm>
            <a:off x="308961" y="3749621"/>
            <a:ext cx="1388085" cy="1411242"/>
            <a:chOff x="6879049" y="1717837"/>
            <a:chExt cx="1388085" cy="1411242"/>
          </a:xfrm>
        </p:grpSpPr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1D9380EA-8C1C-48E5-A385-FBFA2177427F}"/>
                </a:ext>
              </a:extLst>
            </p:cNvPr>
            <p:cNvCxnSpPr/>
            <p:nvPr/>
          </p:nvCxnSpPr>
          <p:spPr>
            <a:xfrm>
              <a:off x="7062740" y="2044413"/>
              <a:ext cx="0" cy="90000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62A004F5-7D7B-4115-B7F8-C6EE1216C451}"/>
                </a:ext>
              </a:extLst>
            </p:cNvPr>
            <p:cNvCxnSpPr/>
            <p:nvPr/>
          </p:nvCxnSpPr>
          <p:spPr>
            <a:xfrm>
              <a:off x="7062740" y="2944413"/>
              <a:ext cx="90000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AD1AE9C-E214-4F67-B265-53F3575B165E}"/>
                </a:ext>
              </a:extLst>
            </p:cNvPr>
            <p:cNvSpPr txBox="1"/>
            <p:nvPr/>
          </p:nvSpPr>
          <p:spPr>
            <a:xfrm>
              <a:off x="7928580" y="275974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E57A2023-1E4D-4233-9B64-C2CE1113FC7B}"/>
                </a:ext>
              </a:extLst>
            </p:cNvPr>
            <p:cNvSpPr txBox="1"/>
            <p:nvPr/>
          </p:nvSpPr>
          <p:spPr>
            <a:xfrm>
              <a:off x="6879049" y="171783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997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Mechanical design (III)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9B2882B-25DF-4133-89DB-2699C08741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A9E9AD-CFDC-4D87-8082-9355F0D42FAA}"/>
              </a:ext>
            </a:extLst>
          </p:cNvPr>
          <p:cNvSpPr/>
          <p:nvPr/>
        </p:nvSpPr>
        <p:spPr>
          <a:xfrm>
            <a:off x="238883" y="757183"/>
            <a:ext cx="11044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342900" defTabSz="457200">
              <a:spcBef>
                <a:spcPct val="200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RMC coil Ansys Mechanical analysis without magnet components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Coil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configuration):</a:t>
            </a: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Marcador de pie de página 19">
            <a:extLst>
              <a:ext uri="{FF2B5EF4-FFF2-40B4-BE49-F238E27FC236}">
                <a16:creationId xmlns:a16="http://schemas.microsoft.com/office/drawing/2014/main" id="{D8381D00-9A3D-476C-B159-A38F5F8F8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3579EE1-1C6B-462B-90F5-7D3F41ECE2F6}"/>
              </a:ext>
            </a:extLst>
          </p:cNvPr>
          <p:cNvGrpSpPr/>
          <p:nvPr/>
        </p:nvGrpSpPr>
        <p:grpSpPr>
          <a:xfrm>
            <a:off x="238883" y="1616816"/>
            <a:ext cx="5820673" cy="3478773"/>
            <a:chOff x="314359" y="1498447"/>
            <a:chExt cx="5820673" cy="347877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210FB714-4548-4406-A02F-DD5F80C9B961}"/>
                </a:ext>
              </a:extLst>
            </p:cNvPr>
            <p:cNvGrpSpPr/>
            <p:nvPr/>
          </p:nvGrpSpPr>
          <p:grpSpPr>
            <a:xfrm>
              <a:off x="314359" y="1498447"/>
              <a:ext cx="5820673" cy="2340000"/>
              <a:chOff x="5877120" y="775109"/>
              <a:chExt cx="5820673" cy="2340000"/>
            </a:xfrm>
          </p:grpSpPr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9BDBF8BE-802F-4C11-B3E6-48D2D93EB0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77120" y="775109"/>
                <a:ext cx="3066632" cy="2340000"/>
              </a:xfrm>
              <a:prstGeom prst="rect">
                <a:avLst/>
              </a:prstGeom>
            </p:spPr>
          </p:pic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id="{8F557251-8F29-4D86-8CD5-416B221559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21986" y="775109"/>
                <a:ext cx="2675807" cy="2340000"/>
              </a:xfrm>
              <a:prstGeom prst="rect">
                <a:avLst/>
              </a:prstGeom>
            </p:spPr>
          </p:pic>
        </p:grp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BECCBEEF-8A83-4426-B85B-6035CFCB963C}"/>
                </a:ext>
              </a:extLst>
            </p:cNvPr>
            <p:cNvSpPr/>
            <p:nvPr/>
          </p:nvSpPr>
          <p:spPr>
            <a:xfrm>
              <a:off x="566647" y="3838447"/>
              <a:ext cx="5483276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With 250 MPa at Pole + 50 MPa Vertical:</a:t>
              </a:r>
            </a:p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20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Very low shear stress at cooldown</a:t>
              </a:r>
              <a:endPara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20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23 </a:t>
              </a:r>
              <a:r>
                <a:rPr lang="en-GB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MPa with EMF</a:t>
              </a: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99FEAC37-AE34-45F6-A872-632FE2BE7BC1}"/>
              </a:ext>
            </a:extLst>
          </p:cNvPr>
          <p:cNvGrpSpPr/>
          <p:nvPr/>
        </p:nvGrpSpPr>
        <p:grpSpPr>
          <a:xfrm>
            <a:off x="6364102" y="2845004"/>
            <a:ext cx="5529553" cy="3090716"/>
            <a:chOff x="6283881" y="1498447"/>
            <a:chExt cx="5529553" cy="309071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C205B19B-3229-427A-8992-306F23B8CD91}"/>
                </a:ext>
              </a:extLst>
            </p:cNvPr>
            <p:cNvGrpSpPr/>
            <p:nvPr/>
          </p:nvGrpSpPr>
          <p:grpSpPr>
            <a:xfrm>
              <a:off x="6283881" y="1498447"/>
              <a:ext cx="5529553" cy="2340000"/>
              <a:chOff x="164931" y="1458352"/>
              <a:chExt cx="5529553" cy="2340000"/>
            </a:xfrm>
          </p:grpSpPr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1CAA656B-073C-4219-9F62-361FAE5F20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931" y="1458352"/>
                <a:ext cx="2764897" cy="2340000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96D7D909-90AD-4E8F-BF7F-E316BE63AA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0768" y="1458352"/>
                <a:ext cx="2613716" cy="2340000"/>
              </a:xfrm>
              <a:prstGeom prst="rect">
                <a:avLst/>
              </a:prstGeom>
            </p:spPr>
          </p:pic>
        </p:grp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20BB6B6D-16E2-4F25-BED6-E860DD2A27E2}"/>
                </a:ext>
              </a:extLst>
            </p:cNvPr>
            <p:cNvSpPr/>
            <p:nvPr/>
          </p:nvSpPr>
          <p:spPr>
            <a:xfrm>
              <a:off x="6307140" y="3819722"/>
              <a:ext cx="5483276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With 100 MPa at Pole + 100 MPa Vertical: </a:t>
              </a:r>
              <a:r>
                <a:rPr lang="en-GB" sz="20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48 </a:t>
              </a:r>
              <a:r>
                <a:rPr lang="en-GB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MPa</a:t>
              </a:r>
            </a:p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20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(cooling + EMF)</a:t>
              </a:r>
              <a:endPara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Rectángulo 22">
            <a:extLst>
              <a:ext uri="{FF2B5EF4-FFF2-40B4-BE49-F238E27FC236}">
                <a16:creationId xmlns:a16="http://schemas.microsoft.com/office/drawing/2014/main" id="{5DDFE9C7-4476-44CD-B05B-51ED79FF54F1}"/>
              </a:ext>
            </a:extLst>
          </p:cNvPr>
          <p:cNvSpPr/>
          <p:nvPr/>
        </p:nvSpPr>
        <p:spPr>
          <a:xfrm>
            <a:off x="6999099" y="1328866"/>
            <a:ext cx="33812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thermal contraction: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(Titanium): 1.7 mm/m</a:t>
            </a:r>
          </a:p>
          <a:p>
            <a:pPr marL="0" lvl="1" algn="ct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(Nb3Sn): 4 mm/m</a:t>
            </a:r>
          </a:p>
        </p:txBody>
      </p:sp>
    </p:spTree>
    <p:extLst>
      <p:ext uri="{BB962C8B-B14F-4D97-AF65-F5344CB8AC3E}">
        <p14:creationId xmlns:p14="http://schemas.microsoft.com/office/powerpoint/2010/main" val="915727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Mechanical design (IV)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9B2882B-25DF-4133-89DB-2699C08741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A9E9AD-CFDC-4D87-8082-9355F0D42FAA}"/>
              </a:ext>
            </a:extLst>
          </p:cNvPr>
          <p:cNvSpPr/>
          <p:nvPr/>
        </p:nvSpPr>
        <p:spPr>
          <a:xfrm>
            <a:off x="238883" y="757183"/>
            <a:ext cx="1104461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457200" defTabSz="457200">
              <a:spcBef>
                <a:spcPct val="20000"/>
              </a:spcBef>
              <a:buClr>
                <a:srgbClr val="FB963C"/>
              </a:buClr>
              <a:buFont typeface="+mj-lt"/>
              <a:buAutoNum type="arabicPeriod" startAt="2"/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RMC coil Ansys Mechanical analysis @CERN (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 Coil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configuration):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 Normal Stress btw 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-73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24 MPa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Normal Stress btw 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-146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15 MPa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Equivalent VM Stress btw 10 &amp; </a:t>
            </a:r>
            <a:r>
              <a:rPr lang="en-US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138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 on shear stress not found (Ansys APDL script analysis ongoing)</a:t>
            </a:r>
          </a:p>
          <a:p>
            <a:pPr marL="0" lvl="1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Detachment btw coil components observed after magnet tests</a:t>
            </a:r>
            <a:endParaRPr lang="en-US" sz="16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341449E-96A0-4B98-8E56-EBB8C46D4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723" y="2358284"/>
            <a:ext cx="5713370" cy="2136304"/>
          </a:xfrm>
          <a:prstGeom prst="rect">
            <a:avLst/>
          </a:prstGeom>
        </p:spPr>
      </p:pic>
      <p:sp>
        <p:nvSpPr>
          <p:cNvPr id="20" name="Marcador de pie de página 19">
            <a:extLst>
              <a:ext uri="{FF2B5EF4-FFF2-40B4-BE49-F238E27FC236}">
                <a16:creationId xmlns:a16="http://schemas.microsoft.com/office/drawing/2014/main" id="{D8381D00-9A3D-476C-B159-A38F5F8F8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6707D30-0E74-43B1-9779-6BA4049622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212"/>
          <a:stretch/>
        </p:blipFill>
        <p:spPr>
          <a:xfrm>
            <a:off x="6239163" y="4388984"/>
            <a:ext cx="2837960" cy="826798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2B4A7FF2-0B99-411C-98FE-1324F39B7CE8}"/>
              </a:ext>
            </a:extLst>
          </p:cNvPr>
          <p:cNvGrpSpPr/>
          <p:nvPr/>
        </p:nvGrpSpPr>
        <p:grpSpPr>
          <a:xfrm>
            <a:off x="8277191" y="157041"/>
            <a:ext cx="3600450" cy="3834199"/>
            <a:chOff x="7858910" y="1215681"/>
            <a:chExt cx="3600450" cy="3834199"/>
          </a:xfrm>
        </p:grpSpPr>
        <p:pic>
          <p:nvPicPr>
            <p:cNvPr id="1028" name="Grupo 12" descr="cid:image001.png@01DA6A31.9DC44B80">
              <a:extLst>
                <a:ext uri="{FF2B5EF4-FFF2-40B4-BE49-F238E27FC236}">
                  <a16:creationId xmlns:a16="http://schemas.microsoft.com/office/drawing/2014/main" id="{5A8BDF8A-316C-4AE7-BA32-B2008C2660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811285" y="1263306"/>
              <a:ext cx="3695700" cy="360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FC5508D6-FE17-42BC-9C6D-96733C7CBB60}"/>
                </a:ext>
              </a:extLst>
            </p:cNvPr>
            <p:cNvSpPr/>
            <p:nvPr/>
          </p:nvSpPr>
          <p:spPr>
            <a:xfrm>
              <a:off x="7977727" y="4711326"/>
              <a:ext cx="34816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Rotated Block Coil cross-section</a:t>
              </a:r>
            </a:p>
          </p:txBody>
        </p:sp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5E822A95-A073-40A9-B662-E5EA1450B08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413" y="4230048"/>
            <a:ext cx="1980742" cy="198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8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3D Mechanical Design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19th April 2024</a:t>
            </a:r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67B2C7B-6949-437E-827A-FEF955827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873" y="2365026"/>
            <a:ext cx="3857280" cy="3430069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8E42CD2-6F95-4029-8F3C-EBD4987F315F}"/>
              </a:ext>
            </a:extLst>
          </p:cNvPr>
          <p:cNvSpPr txBox="1"/>
          <p:nvPr/>
        </p:nvSpPr>
        <p:spPr>
          <a:xfrm>
            <a:off x="200275" y="687644"/>
            <a:ext cx="751767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parts in contact @ room temperature (20ºC). Cooling up to 1.9K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34mm aperture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13.8 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EMF: 1.7 MN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EMF(x): 1.7 MN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EMF(y): 0.4 MN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EMF(z): 0.2 MN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B3A972F-AEDF-4E67-9A84-6B9E409F0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038" y="208289"/>
            <a:ext cx="3575603" cy="203973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716CBFA-A27E-458A-B5F6-DF7E57CA9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632" y="2809278"/>
            <a:ext cx="2588349" cy="3104073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19899EC-D073-489C-8DE1-CB2AF676C4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5th joint Common Coil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50638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e24f2763-0e71-4812-94ad-3b15b8174d77"/>
    <ds:schemaRef ds:uri="http://purl.org/dc/elements/1.1/"/>
    <ds:schemaRef ds:uri="http://schemas.microsoft.com/office/infopath/2007/PartnerControls"/>
    <ds:schemaRef ds:uri="a6163950-ed7b-45ff-a88b-85d0d03db3b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62691</TotalTime>
  <Words>660</Words>
  <Application>Microsoft Office PowerPoint</Application>
  <PresentationFormat>Panorámica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HFM(4-3)</vt:lpstr>
      <vt:lpstr>Presentación de PowerPoint</vt:lpstr>
      <vt:lpstr>Progress on ISAAC </vt:lpstr>
      <vt:lpstr>Outline</vt:lpstr>
      <vt:lpstr>ISAAC mechanical design: goals &amp; constraints</vt:lpstr>
      <vt:lpstr>ISAAC 2D Mechanical design (I)</vt:lpstr>
      <vt:lpstr>ISAAC 2D Mechanical design (II)</vt:lpstr>
      <vt:lpstr>ISAAC 2D Mechanical design (III)</vt:lpstr>
      <vt:lpstr>ISAAC 2D Mechanical design (IV)</vt:lpstr>
      <vt:lpstr>ISAAC 3D Mechanical Design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Carla Martins</cp:lastModifiedBy>
  <cp:revision>1176</cp:revision>
  <cp:lastPrinted>2022-04-29T08:24:36Z</cp:lastPrinted>
  <dcterms:created xsi:type="dcterms:W3CDTF">2012-11-30T11:04:26Z</dcterms:created>
  <dcterms:modified xsi:type="dcterms:W3CDTF">2024-04-19T09:54:47Z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