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342" r:id="rId2"/>
    <p:sldId id="1667" r:id="rId3"/>
    <p:sldId id="1782" r:id="rId4"/>
    <p:sldId id="1781" r:id="rId5"/>
    <p:sldId id="1777" r:id="rId6"/>
    <p:sldId id="1776" r:id="rId7"/>
    <p:sldId id="1780" r:id="rId8"/>
    <p:sldId id="1784" r:id="rId9"/>
    <p:sldId id="1773" r:id="rId10"/>
    <p:sldId id="1569" r:id="rId11"/>
    <p:sldId id="1775" r:id="rId12"/>
    <p:sldId id="1789" r:id="rId13"/>
    <p:sldId id="1788" r:id="rId14"/>
    <p:sldId id="1772" r:id="rId15"/>
    <p:sldId id="1774" r:id="rId16"/>
    <p:sldId id="1798" r:id="rId17"/>
    <p:sldId id="1787" r:id="rId18"/>
    <p:sldId id="1756" r:id="rId19"/>
    <p:sldId id="1748" r:id="rId20"/>
    <p:sldId id="1783" r:id="rId21"/>
    <p:sldId id="1746" r:id="rId22"/>
    <p:sldId id="1793" r:id="rId23"/>
    <p:sldId id="1792" r:id="rId24"/>
    <p:sldId id="1785" r:id="rId25"/>
    <p:sldId id="1791" r:id="rId26"/>
    <p:sldId id="1797" r:id="rId27"/>
    <p:sldId id="1794" r:id="rId28"/>
    <p:sldId id="1796" r:id="rId29"/>
    <p:sldId id="1795" r:id="rId30"/>
    <p:sldId id="156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2678"/>
    <a:srgbClr val="E6540B"/>
    <a:srgbClr val="5796C4"/>
    <a:srgbClr val="FF7A11"/>
    <a:srgbClr val="D04350"/>
    <a:srgbClr val="0033A0"/>
    <a:srgbClr val="FFFFFF"/>
    <a:srgbClr val="EDAF1C"/>
    <a:srgbClr val="73A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93184" autoAdjust="0"/>
  </p:normalViewPr>
  <p:slideViewPr>
    <p:cSldViewPr snapToGrid="0" snapToObjects="1">
      <p:cViewPr varScale="1">
        <p:scale>
          <a:sx n="106" d="100"/>
          <a:sy n="106" d="100"/>
        </p:scale>
        <p:origin x="1086"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ernbox-smb\eos\user\w\wmillar\Linac4_RFQ2\RFQ2_Measurements_and_Tuning\RFQ2_TuningData\test_stand_measurements\19042024_postVentingMeasurement\results\antennaMeasurementPostVenting.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q1</c:v>
          </c:tx>
          <c:spPr>
            <a:ln w="19050" cap="rnd">
              <a:solidFill>
                <a:srgbClr val="FFC000"/>
              </a:solidFill>
              <a:round/>
            </a:ln>
            <a:effectLst/>
          </c:spPr>
          <c:marker>
            <c:symbol val="circle"/>
            <c:size val="5"/>
            <c:spPr>
              <a:solidFill>
                <a:srgbClr val="FFC000"/>
              </a:solidFill>
              <a:ln w="9525">
                <a:solidFill>
                  <a:srgbClr val="FFC000"/>
                </a:solidFill>
              </a:ln>
              <a:effectLst/>
            </c:spPr>
          </c:marker>
          <c:yVal>
            <c:numRef>
              <c:f>Sheet1!$G$44:$J$44</c:f>
              <c:numCache>
                <c:formatCode>General</c:formatCode>
                <c:ptCount val="4"/>
                <c:pt idx="0">
                  <c:v>-2.5795794560259711</c:v>
                </c:pt>
                <c:pt idx="1">
                  <c:v>4.6646438552196301</c:v>
                </c:pt>
                <c:pt idx="2">
                  <c:v>14.94762434198349</c:v>
                </c:pt>
                <c:pt idx="3">
                  <c:v>4.3998801257485232</c:v>
                </c:pt>
              </c:numCache>
            </c:numRef>
          </c:yVal>
          <c:smooth val="0"/>
          <c:extLst>
            <c:ext xmlns:c16="http://schemas.microsoft.com/office/drawing/2014/chart" uri="{C3380CC4-5D6E-409C-BE32-E72D297353CC}">
              <c16:uniqueId val="{00000000-5BCB-4071-A797-D798A8BC13C6}"/>
            </c:ext>
          </c:extLst>
        </c:ser>
        <c:ser>
          <c:idx val="1"/>
          <c:order val="1"/>
          <c:tx>
            <c:v>q2</c:v>
          </c:tx>
          <c:spPr>
            <a:ln w="19050" cap="rnd">
              <a:solidFill>
                <a:srgbClr val="92D050"/>
              </a:solidFill>
              <a:round/>
            </a:ln>
            <a:effectLst/>
          </c:spPr>
          <c:marker>
            <c:symbol val="circle"/>
            <c:size val="5"/>
            <c:spPr>
              <a:solidFill>
                <a:srgbClr val="92D050"/>
              </a:solidFill>
              <a:ln w="9525">
                <a:solidFill>
                  <a:srgbClr val="92D050"/>
                </a:solidFill>
              </a:ln>
              <a:effectLst/>
            </c:spPr>
          </c:marker>
          <c:yVal>
            <c:numRef>
              <c:f>Sheet1!$G$45:$J$45</c:f>
              <c:numCache>
                <c:formatCode>General</c:formatCode>
                <c:ptCount val="4"/>
                <c:pt idx="0">
                  <c:v>8.9180857622653154</c:v>
                </c:pt>
                <c:pt idx="1">
                  <c:v>3.4784702976372817</c:v>
                </c:pt>
                <c:pt idx="2">
                  <c:v>2.3292992280754543</c:v>
                </c:pt>
                <c:pt idx="3">
                  <c:v>8.4800807995514269</c:v>
                </c:pt>
              </c:numCache>
            </c:numRef>
          </c:yVal>
          <c:smooth val="0"/>
          <c:extLst>
            <c:ext xmlns:c16="http://schemas.microsoft.com/office/drawing/2014/chart" uri="{C3380CC4-5D6E-409C-BE32-E72D297353CC}">
              <c16:uniqueId val="{00000001-5BCB-4071-A797-D798A8BC13C6}"/>
            </c:ext>
          </c:extLst>
        </c:ser>
        <c:ser>
          <c:idx val="2"/>
          <c:order val="2"/>
          <c:tx>
            <c:v>q3</c:v>
          </c:tx>
          <c:spPr>
            <a:ln w="19050" cap="rnd">
              <a:solidFill>
                <a:schemeClr val="accent3"/>
              </a:solidFill>
              <a:round/>
            </a:ln>
            <a:effectLst/>
          </c:spPr>
          <c:marker>
            <c:symbol val="circle"/>
            <c:size val="5"/>
            <c:spPr>
              <a:solidFill>
                <a:schemeClr val="accent3"/>
              </a:solidFill>
              <a:ln w="9525">
                <a:solidFill>
                  <a:schemeClr val="accent3"/>
                </a:solidFill>
              </a:ln>
              <a:effectLst/>
            </c:spPr>
          </c:marker>
          <c:yVal>
            <c:numRef>
              <c:f>Sheet1!$G$46:$J$46</c:f>
              <c:numCache>
                <c:formatCode>General</c:formatCode>
                <c:ptCount val="4"/>
                <c:pt idx="0">
                  <c:v>3.8125837119143524</c:v>
                </c:pt>
                <c:pt idx="1">
                  <c:v>4.4720219220799606</c:v>
                </c:pt>
                <c:pt idx="2">
                  <c:v>4.9904990373511371</c:v>
                </c:pt>
                <c:pt idx="3">
                  <c:v>4.3638279109506461</c:v>
                </c:pt>
              </c:numCache>
            </c:numRef>
          </c:yVal>
          <c:smooth val="0"/>
          <c:extLst>
            <c:ext xmlns:c16="http://schemas.microsoft.com/office/drawing/2014/chart" uri="{C3380CC4-5D6E-409C-BE32-E72D297353CC}">
              <c16:uniqueId val="{00000002-5BCB-4071-A797-D798A8BC13C6}"/>
            </c:ext>
          </c:extLst>
        </c:ser>
        <c:ser>
          <c:idx val="3"/>
          <c:order val="3"/>
          <c:tx>
            <c:v>q4</c:v>
          </c:tx>
          <c:spPr>
            <a:ln w="19050" cap="rnd">
              <a:solidFill>
                <a:srgbClr val="00B0F0"/>
              </a:solidFill>
              <a:round/>
            </a:ln>
            <a:effectLst/>
          </c:spPr>
          <c:marker>
            <c:symbol val="circle"/>
            <c:size val="5"/>
            <c:spPr>
              <a:solidFill>
                <a:srgbClr val="00B0F0"/>
              </a:solidFill>
              <a:ln w="9525">
                <a:solidFill>
                  <a:srgbClr val="00B0F0"/>
                </a:solidFill>
              </a:ln>
              <a:effectLst/>
            </c:spPr>
          </c:marker>
          <c:yVal>
            <c:numRef>
              <c:f>Sheet1!$G$47:$J$47</c:f>
              <c:numCache>
                <c:formatCode>General</c:formatCode>
                <c:ptCount val="4"/>
                <c:pt idx="0">
                  <c:v>-2.3100246540855851</c:v>
                </c:pt>
                <c:pt idx="1">
                  <c:v>5.9619641640779708</c:v>
                </c:pt>
                <c:pt idx="2">
                  <c:v>8.5800406724819922</c:v>
                </c:pt>
                <c:pt idx="3">
                  <c:v>0.50785394907366666</c:v>
                </c:pt>
              </c:numCache>
            </c:numRef>
          </c:yVal>
          <c:smooth val="0"/>
          <c:extLst>
            <c:ext xmlns:c16="http://schemas.microsoft.com/office/drawing/2014/chart" uri="{C3380CC4-5D6E-409C-BE32-E72D297353CC}">
              <c16:uniqueId val="{00000003-5BCB-4071-A797-D798A8BC13C6}"/>
            </c:ext>
          </c:extLst>
        </c:ser>
        <c:dLbls>
          <c:showLegendKey val="0"/>
          <c:showVal val="0"/>
          <c:showCatName val="0"/>
          <c:showSerName val="0"/>
          <c:showPercent val="0"/>
          <c:showBubbleSize val="0"/>
        </c:dLbls>
        <c:axId val="1548649519"/>
        <c:axId val="1544728383"/>
      </c:scatterChart>
      <c:valAx>
        <c:axId val="1548649519"/>
        <c:scaling>
          <c:orientation val="minMax"/>
          <c:min val="0.7500000000000001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Longitudinal</a:t>
                </a:r>
                <a:r>
                  <a:rPr lang="en-GB" sz="1600" baseline="0"/>
                  <a:t> Position</a:t>
                </a:r>
                <a:endParaRPr lang="en-GB" sz="1600"/>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4728383"/>
        <c:crosses val="autoZero"/>
        <c:crossBetween val="midCat"/>
      </c:valAx>
      <c:valAx>
        <c:axId val="15447283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dirty="0"/>
                  <a:t>Change</a:t>
                </a:r>
                <a:r>
                  <a:rPr lang="en-GB" sz="1200" baseline="0" dirty="0"/>
                  <a:t> in Field [%]</a:t>
                </a:r>
                <a:endParaRPr lang="en-GB" sz="1200" dirty="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8649519"/>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4/22/2024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endParaRPr lang="en-GB" sz="2800" b="0" i="0"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756960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454795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0897964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1359706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pt-BR" sz="1800" dirty="0">
                <a:solidFill>
                  <a:srgbClr val="000000"/>
                </a:solidFill>
                <a:effectLst/>
                <a:latin typeface="Aptos" panose="020B0004020202020204" pitchFamily="34" charset="0"/>
              </a:rPr>
              <a:t>The different lines correspond to the change in field profile in that quadrant.</a:t>
            </a:r>
          </a:p>
          <a:p>
            <a:pPr fontAlgn="base"/>
            <a:r>
              <a:rPr lang="pt-BR" sz="1800" dirty="0">
                <a:solidFill>
                  <a:srgbClr val="000000"/>
                </a:solidFill>
                <a:effectLst/>
                <a:latin typeface="Aptos" panose="020B0004020202020204" pitchFamily="34" charset="0"/>
              </a:rPr>
              <a:t>q1 = A1, A5, A9, A13</a:t>
            </a:r>
          </a:p>
          <a:p>
            <a:pPr fontAlgn="base"/>
            <a:r>
              <a:rPr lang="pt-BR" sz="1800" dirty="0">
                <a:solidFill>
                  <a:srgbClr val="000000"/>
                </a:solidFill>
                <a:effectLst/>
                <a:latin typeface="Aptos" panose="020B0004020202020204" pitchFamily="34" charset="0"/>
              </a:rPr>
              <a:t>q2 = A2, A6, A10, A14</a:t>
            </a:r>
          </a:p>
          <a:p>
            <a:pPr fontAlgn="base"/>
            <a:r>
              <a:rPr lang="pt-BR" sz="1800" dirty="0">
                <a:solidFill>
                  <a:srgbClr val="000000"/>
                </a:solidFill>
                <a:effectLst/>
                <a:latin typeface="Aptos" panose="020B0004020202020204" pitchFamily="34" charset="0"/>
              </a:rPr>
              <a:t>q3 = A3, A7, A11, A15</a:t>
            </a:r>
          </a:p>
          <a:p>
            <a:pPr fontAlgn="base"/>
            <a:r>
              <a:rPr lang="pt-BR" sz="1800" dirty="0">
                <a:solidFill>
                  <a:srgbClr val="000000"/>
                </a:solidFill>
                <a:effectLst/>
                <a:latin typeface="Aptos" panose="020B0004020202020204" pitchFamily="34" charset="0"/>
              </a:rPr>
              <a:t>q4 = A4, A8, A12, A16</a:t>
            </a:r>
          </a:p>
          <a:p>
            <a:br>
              <a:rPr lang="pt-BR" sz="1800" dirty="0">
                <a:solidFill>
                  <a:srgbClr val="000000"/>
                </a:solidFill>
                <a:effectLst/>
                <a:latin typeface="Aptos" panose="020B0004020202020204" pitchFamily="34" charset="0"/>
              </a:rPr>
            </a:b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262551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229137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1" dirty="0">
                <a:solidFill>
                  <a:srgbClr val="171717"/>
                </a:solidFill>
                <a:latin typeface="Arial"/>
              </a:rPr>
              <a:t>The last bead-pull in building 2002 was adjusted using the antenna positions, the changes in signal strength, and linear interpolation (i.e., the plot on the previous slide).</a:t>
            </a:r>
            <a:endParaRPr lang="en-US" sz="1200" spc="-1" dirty="0">
              <a:solidFill>
                <a:srgbClr val="00B050"/>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9155708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8540333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3777341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40546323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799695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6676912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118732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34030827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36492703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1984165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16212066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33242531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3534120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700221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232648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4276395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505294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264824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541224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1197695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9C2A1718-5652-6746-87EA-2129C5FBB0DE}" type="datetime1">
              <a:rPr lang="de-CH" smtClean="0"/>
              <a:t>22.04.2024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D329237-9A28-7F47-B6F4-ED5E1F4D6B14}" type="datetime1">
              <a:rPr lang="de-CH" smtClean="0"/>
              <a:t>22.04.2024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E4D9939-E67D-404A-BFAF-D6865F994267}" type="datetime1">
              <a:rPr lang="de-CH" smtClean="0"/>
              <a:t>22.04.2024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922FD57-7E01-2947-A36A-572802D78600}" type="datetime1">
              <a:rPr lang="de-CH" smtClean="0"/>
              <a:t>22.04.2024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060ADF95-1D50-A346-9F36-9D11B5959A20}" type="datetime1">
              <a:rPr lang="de-CH" smtClean="0"/>
              <a:t>22.04.2024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0B6D7F9-B89E-4E44-88DB-D2B03C1575BD}" type="datetime1">
              <a:rPr lang="de-CH" smtClean="0"/>
              <a:t>22.04.2024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2CA310A-8036-D740-9C67-C96559B7989C}" type="datetime1">
              <a:rPr lang="de-CH" smtClean="0"/>
              <a:t>22.04.2024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F864767-D034-6F4D-A79A-403E389348E4}" type="datetime1">
              <a:rPr lang="de-CH" smtClean="0"/>
              <a:t>22.04.2024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5B03441-D3E1-7842-803A-ECC2015F2216}" type="datetime1">
              <a:rPr lang="de-CH" smtClean="0"/>
              <a:t>22.04.2024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5FBFAC2-1082-0349-931A-E17E3D1FD5EA}" type="datetime1">
              <a:rPr lang="de-CH" smtClean="0"/>
              <a:t>22.04.2024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93EF7B39-23DF-A840-A7BA-86E01E93D669}" type="datetime1">
              <a:rPr lang="de-CH" smtClean="0"/>
              <a:t>22.04.2024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4037E494-8AEE-344E-B8BB-A4B2E261658F}" type="datetime1">
              <a:rPr lang="de-CH" smtClean="0"/>
              <a:t>22.04.2024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429B46AD-AE35-A04A-BBC1-316D1F62DB10}" type="datetime1">
              <a:rPr lang="de-CH" smtClean="0"/>
              <a:t>22.04.2024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1BD44C-4E47-7641-9144-60BC1FFF9E40}" type="datetime1">
              <a:rPr lang="de-CH" smtClean="0"/>
              <a:t>22.04.2024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C59C3C-3539-0F4E-8F5B-F97EBD723FC3}" type="datetime1">
              <a:rPr lang="de-CH" smtClean="0"/>
              <a:t>22.04.2024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2C63C51-3C01-364C-8C1F-513415625717}" type="datetime1">
              <a:rPr lang="de-CH" smtClean="0"/>
              <a:t>22.04.2024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6795D28C-D9FB-D84E-8771-15AE52B73C25}" type="datetime1">
              <a:rPr lang="de-CH" smtClean="0"/>
              <a:t>22.04.2024</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dirty="0"/>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7823244-45B8-6B4F-9B08-B3ECCA62DD59}" type="datetime1">
              <a:rPr lang="de-CH" smtClean="0"/>
              <a:t>22.04.2024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E5029319-06AA-7F42-ADF7-19DBBD11312C}" type="datetime1">
              <a:rPr lang="de-CH" smtClean="0"/>
              <a:t>22.04.2024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fld id="{7EFCF37F-0624-3A4F-A6BC-24980A3E6108}" type="datetime1">
              <a:rPr lang="en-GB" noProof="0" smtClean="0"/>
              <a:t>22/04/2024</a:t>
            </a:fld>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chart" Target="../charts/char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9.xml"/><Relationship Id="rId5" Type="http://schemas.openxmlformats.org/officeDocument/2006/relationships/image" Target="../media/image26.jpe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hyperlink" Target="https://indico.cern.ch/event/1300068/"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hyperlink" Target="https://indico.cern.ch/event/1300068/"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5.png"/><Relationship Id="rId7"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hyperlink" Target="https://indico.cern.ch/event/1300068/" TargetMode="External"/><Relationship Id="rId9"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284984"/>
            <a:ext cx="11376025" cy="2153265"/>
          </a:xfrm>
        </p:spPr>
        <p:txBody>
          <a:bodyPr/>
          <a:lstStyle/>
          <a:p>
            <a:r>
              <a:rPr lang="en-GB" sz="5400" dirty="0"/>
              <a:t>RFQ2 Verification Measurements</a:t>
            </a:r>
          </a:p>
        </p:txBody>
      </p:sp>
      <p:sp>
        <p:nvSpPr>
          <p:cNvPr id="8" name="Subtitle 2">
            <a:extLst>
              <a:ext uri="{FF2B5EF4-FFF2-40B4-BE49-F238E27FC236}">
                <a16:creationId xmlns:a16="http://schemas.microsoft.com/office/drawing/2014/main" id="{8161AD85-3428-8B9B-D0F5-64148FBEC2EE}"/>
              </a:ext>
            </a:extLst>
          </p:cNvPr>
          <p:cNvSpPr txBox="1">
            <a:spLocks/>
          </p:cNvSpPr>
          <p:nvPr/>
        </p:nvSpPr>
        <p:spPr>
          <a:xfrm>
            <a:off x="407988" y="4676775"/>
            <a:ext cx="7200180" cy="168324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1200"/>
              </a:spcBef>
              <a:spcAft>
                <a:spcPts val="0"/>
              </a:spcAft>
            </a:pPr>
            <a:r>
              <a:rPr lang="en-US" sz="1800" b="1" dirty="0"/>
              <a:t>L. Millar, A. </a:t>
            </a:r>
            <a:r>
              <a:rPr lang="en-US" sz="1800" b="1"/>
              <a:t>Grudiev</a:t>
            </a:r>
            <a:endParaRPr lang="en-US" sz="1800" b="1" dirty="0"/>
          </a:p>
          <a:p>
            <a:pPr>
              <a:spcBef>
                <a:spcPts val="1200"/>
              </a:spcBef>
              <a:spcAft>
                <a:spcPts val="0"/>
              </a:spcAft>
            </a:pPr>
            <a:r>
              <a:rPr lang="en-US" sz="1800" b="1" dirty="0"/>
              <a:t>SY-RF-MKS </a:t>
            </a:r>
          </a:p>
          <a:p>
            <a:pPr>
              <a:spcBef>
                <a:spcPts val="1200"/>
              </a:spcBef>
              <a:spcAft>
                <a:spcPts val="0"/>
              </a:spcAft>
            </a:pPr>
            <a:r>
              <a:rPr lang="en-US" sz="1800" b="1" dirty="0"/>
              <a:t>RFQ2 Meeting - 04/2024</a:t>
            </a:r>
          </a:p>
        </p:txBody>
      </p:sp>
    </p:spTree>
    <p:extLst>
      <p:ext uri="{BB962C8B-B14F-4D97-AF65-F5344CB8AC3E}">
        <p14:creationId xmlns:p14="http://schemas.microsoft.com/office/powerpoint/2010/main" val="4249610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GB" sz="4400" dirty="0"/>
              <a:t>Test Area</a:t>
            </a:r>
            <a:endParaRPr lang="en-US" sz="4400"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5">
            <a:extLst>
              <a:ext uri="{FF2B5EF4-FFF2-40B4-BE49-F238E27FC236}">
                <a16:creationId xmlns:a16="http://schemas.microsoft.com/office/drawing/2014/main" id="{EAF91825-33D6-62D0-2E17-33ADA9D16CFB}"/>
              </a:ext>
            </a:extLst>
          </p:cNvPr>
          <p:cNvSpPr>
            <a:spLocks noGrp="1"/>
          </p:cNvSpPr>
          <p:nvPr>
            <p:ph type="ftr" sz="quarter" idx="11"/>
          </p:nvPr>
        </p:nvSpPr>
        <p:spPr>
          <a:xfrm>
            <a:off x="4858471" y="6383848"/>
            <a:ext cx="6572221" cy="365125"/>
          </a:xfrm>
        </p:spPr>
        <p:txBody>
          <a:bodyPr/>
          <a:lstStyle/>
          <a:p>
            <a:r>
              <a:rPr lang="en-US" dirty="0"/>
              <a:t> </a:t>
            </a:r>
            <a:endParaRPr lang="en-GB" dirty="0"/>
          </a:p>
        </p:txBody>
      </p:sp>
      <p:sp>
        <p:nvSpPr>
          <p:cNvPr id="9" name="Date Placeholder 3">
            <a:extLst>
              <a:ext uri="{FF2B5EF4-FFF2-40B4-BE49-F238E27FC236}">
                <a16:creationId xmlns:a16="http://schemas.microsoft.com/office/drawing/2014/main" id="{94CF73BC-0A48-2514-7B34-78ACDC983B3D}"/>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4" name="Picture 3" descr="Icon&#10;&#10;Description automatically generated">
            <a:extLst>
              <a:ext uri="{FF2B5EF4-FFF2-40B4-BE49-F238E27FC236}">
                <a16:creationId xmlns:a16="http://schemas.microsoft.com/office/drawing/2014/main" id="{A3713B08-AC0F-5B7F-3EF8-9D065A835972}"/>
              </a:ext>
            </a:extLst>
          </p:cNvPr>
          <p:cNvPicPr>
            <a:picLocks noChangeAspect="1"/>
          </p:cNvPicPr>
          <p:nvPr/>
        </p:nvPicPr>
        <p:blipFill>
          <a:blip r:embed="rId2"/>
          <a:stretch>
            <a:fillRect/>
          </a:stretch>
        </p:blipFill>
        <p:spPr>
          <a:xfrm>
            <a:off x="1038892" y="6366362"/>
            <a:ext cx="391198" cy="391198"/>
          </a:xfrm>
          <a:prstGeom prst="rect">
            <a:avLst/>
          </a:prstGeom>
        </p:spPr>
      </p:pic>
      <p:pic>
        <p:nvPicPr>
          <p:cNvPr id="1026" name="Picture 2" descr="Image preview">
            <a:extLst>
              <a:ext uri="{FF2B5EF4-FFF2-40B4-BE49-F238E27FC236}">
                <a16:creationId xmlns:a16="http://schemas.microsoft.com/office/drawing/2014/main" id="{E2600065-279D-45F8-1491-C63F707D8F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9655" y="1439335"/>
            <a:ext cx="6155165" cy="4616374"/>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a:extLst>
              <a:ext uri="{FF2B5EF4-FFF2-40B4-BE49-F238E27FC236}">
                <a16:creationId xmlns:a16="http://schemas.microsoft.com/office/drawing/2014/main" id="{1D1BE15C-7FDC-D237-FBA8-2C4D829F4D19}"/>
              </a:ext>
            </a:extLst>
          </p:cNvPr>
          <p:cNvCxnSpPr>
            <a:cxnSpLocks/>
          </p:cNvCxnSpPr>
          <p:nvPr/>
        </p:nvCxnSpPr>
        <p:spPr>
          <a:xfrm flipV="1">
            <a:off x="2718471" y="1858945"/>
            <a:ext cx="2315753" cy="16931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4C348AB-2C95-9B05-42E4-5AD13B8667FC}"/>
              </a:ext>
            </a:extLst>
          </p:cNvPr>
          <p:cNvSpPr txBox="1"/>
          <p:nvPr/>
        </p:nvSpPr>
        <p:spPr>
          <a:xfrm rot="21366431">
            <a:off x="3053745" y="1586639"/>
            <a:ext cx="1746250" cy="369332"/>
          </a:xfrm>
          <a:prstGeom prst="rect">
            <a:avLst/>
          </a:prstGeom>
          <a:noFill/>
        </p:spPr>
        <p:txBody>
          <a:bodyPr wrap="square">
            <a:spAutoFit/>
          </a:bodyPr>
          <a:lstStyle/>
          <a:p>
            <a:r>
              <a:rPr lang="en-GB" sz="1800" b="1" dirty="0">
                <a:solidFill>
                  <a:srgbClr val="FFFF00"/>
                </a:solidFill>
              </a:rPr>
              <a:t>Downstream</a:t>
            </a:r>
            <a:endParaRPr lang="en-GB" b="1" dirty="0">
              <a:solidFill>
                <a:srgbClr val="FFFF00"/>
              </a:solidFill>
            </a:endParaRPr>
          </a:p>
        </p:txBody>
      </p:sp>
    </p:spTree>
    <p:extLst>
      <p:ext uri="{BB962C8B-B14F-4D97-AF65-F5344CB8AC3E}">
        <p14:creationId xmlns:p14="http://schemas.microsoft.com/office/powerpoint/2010/main" val="2662156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Test Area - Q Factor</a:t>
            </a:r>
          </a:p>
        </p:txBody>
      </p:sp>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8" y="1592264"/>
            <a:ext cx="5026620" cy="4608512"/>
          </a:xfrm>
        </p:spPr>
        <p:txBody>
          <a:bodyPr/>
          <a:lstStyle/>
          <a:p>
            <a:pPr indent="0">
              <a:lnSpc>
                <a:spcPct val="90000"/>
              </a:lnSpc>
              <a:spcBef>
                <a:spcPts val="1800"/>
              </a:spcBef>
              <a:spcAft>
                <a:spcPts val="400"/>
              </a:spcAft>
              <a:buNone/>
              <a:tabLst>
                <a:tab pos="0" algn="l"/>
              </a:tabLst>
            </a:pPr>
            <a:r>
              <a:rPr lang="en-US" sz="1800" b="1" spc="-1" dirty="0">
                <a:solidFill>
                  <a:srgbClr val="171717"/>
                </a:solidFill>
                <a:latin typeface="Arial"/>
              </a:rPr>
              <a:t>Results for the 352.2 </a:t>
            </a:r>
            <a:r>
              <a:rPr lang="en-US" sz="1800" spc="-1" dirty="0">
                <a:solidFill>
                  <a:srgbClr val="171717"/>
                </a:solidFill>
                <a:latin typeface="Arial"/>
              </a:rPr>
              <a:t>MHz </a:t>
            </a:r>
            <a:r>
              <a:rPr lang="en-US" sz="1800" b="1" spc="-1" dirty="0">
                <a:solidFill>
                  <a:srgbClr val="171717"/>
                </a:solidFill>
                <a:latin typeface="Arial"/>
              </a:rPr>
              <a:t>operating mode:</a:t>
            </a:r>
          </a:p>
          <a:p>
            <a:pPr marL="342900" indent="-342900">
              <a:lnSpc>
                <a:spcPct val="90000"/>
              </a:lnSpc>
              <a:spcBef>
                <a:spcPts val="1800"/>
              </a:spcBef>
              <a:spcAft>
                <a:spcPts val="400"/>
              </a:spcAft>
              <a:buFont typeface="Arial" panose="020B0604020202020204" pitchFamily="34" charset="0"/>
              <a:buChar char="•"/>
              <a:tabLst>
                <a:tab pos="0" algn="l"/>
              </a:tabLst>
            </a:pPr>
            <a:r>
              <a:rPr lang="en-US" sz="1800" b="1" spc="-1" dirty="0">
                <a:solidFill>
                  <a:srgbClr val="303030"/>
                </a:solidFill>
                <a:latin typeface="Arial"/>
              </a:rPr>
              <a:t>Q</a:t>
            </a:r>
            <a:r>
              <a:rPr lang="en-US" sz="1800" b="1" spc="-1" baseline="-25000" dirty="0">
                <a:solidFill>
                  <a:srgbClr val="303030"/>
                </a:solidFill>
                <a:latin typeface="Arial"/>
              </a:rPr>
              <a:t>0</a:t>
            </a:r>
            <a:r>
              <a:rPr lang="en-US" sz="1800" spc="-1" baseline="-25000" dirty="0">
                <a:solidFill>
                  <a:srgbClr val="303030"/>
                </a:solidFill>
                <a:latin typeface="Arial"/>
              </a:rPr>
              <a:t>   </a:t>
            </a:r>
            <a:r>
              <a:rPr lang="en-US" sz="1800" b="1" spc="-1" dirty="0">
                <a:solidFill>
                  <a:srgbClr val="303030"/>
                </a:solidFill>
                <a:latin typeface="Arial"/>
              </a:rPr>
              <a:t> = 6912 (2% higher than RFQ1=6772)</a:t>
            </a:r>
          </a:p>
          <a:p>
            <a:pPr marL="342900" indent="-342900">
              <a:buFont typeface="Arial" panose="020B0604020202020204" pitchFamily="34" charset="0"/>
              <a:buChar char="•"/>
              <a:tabLst>
                <a:tab pos="0" algn="l"/>
              </a:tabLst>
            </a:pPr>
            <a:r>
              <a:rPr lang="en-US" sz="1800" b="1" spc="-1" dirty="0" err="1">
                <a:solidFill>
                  <a:srgbClr val="303030"/>
                </a:solidFill>
                <a:latin typeface="Arial"/>
              </a:rPr>
              <a:t>Q</a:t>
            </a:r>
            <a:r>
              <a:rPr lang="en-US" sz="1800" b="1" spc="-1" baseline="-25000" dirty="0" err="1">
                <a:solidFill>
                  <a:srgbClr val="303030"/>
                </a:solidFill>
                <a:latin typeface="Arial"/>
              </a:rPr>
              <a:t>ext</a:t>
            </a:r>
            <a:r>
              <a:rPr lang="en-US" sz="1800" b="1" spc="-1" dirty="0">
                <a:solidFill>
                  <a:srgbClr val="303030"/>
                </a:solidFill>
                <a:latin typeface="Arial"/>
              </a:rPr>
              <a:t> = 4195 (1.3% lower than RFQ1=4250)</a:t>
            </a:r>
          </a:p>
          <a:p>
            <a:pPr marL="342900" indent="-342900">
              <a:lnSpc>
                <a:spcPct val="90000"/>
              </a:lnSpc>
              <a:spcBef>
                <a:spcPts val="1800"/>
              </a:spcBef>
              <a:spcAft>
                <a:spcPts val="400"/>
              </a:spcAft>
              <a:buFont typeface="Arial" panose="020B0604020202020204" pitchFamily="34" charset="0"/>
              <a:buChar char="•"/>
              <a:tabLst>
                <a:tab pos="0" algn="l"/>
              </a:tabLst>
            </a:pPr>
            <a:r>
              <a:rPr lang="el-GR" sz="1800" b="1" spc="-1" dirty="0">
                <a:solidFill>
                  <a:srgbClr val="303030"/>
                </a:solidFill>
                <a:latin typeface="Arial"/>
              </a:rPr>
              <a:t>β</a:t>
            </a:r>
            <a:r>
              <a:rPr lang="en-US" sz="1800" spc="-1" dirty="0">
                <a:solidFill>
                  <a:srgbClr val="303030"/>
                </a:solidFill>
                <a:latin typeface="Arial"/>
              </a:rPr>
              <a:t>    </a:t>
            </a:r>
            <a:r>
              <a:rPr lang="en-US" sz="1800" b="1" spc="-1" dirty="0">
                <a:solidFill>
                  <a:srgbClr val="303030"/>
                </a:solidFill>
                <a:latin typeface="Arial"/>
              </a:rPr>
              <a:t> = ~1.65</a:t>
            </a:r>
          </a:p>
          <a:p>
            <a:pPr marL="342900" indent="-342900">
              <a:lnSpc>
                <a:spcPct val="90000"/>
              </a:lnSpc>
              <a:spcBef>
                <a:spcPts val="1800"/>
              </a:spcBef>
              <a:spcAft>
                <a:spcPts val="400"/>
              </a:spcAft>
              <a:buFont typeface="Arial" panose="020B0604020202020204" pitchFamily="34" charset="0"/>
              <a:buChar char="•"/>
              <a:tabLst>
                <a:tab pos="0" algn="l"/>
              </a:tabLst>
            </a:pPr>
            <a:endParaRPr lang="en-US" sz="1800" spc="-1" dirty="0">
              <a:solidFill>
                <a:srgbClr val="303030"/>
              </a:solidFill>
              <a:latin typeface="Arial"/>
            </a:endParaRPr>
          </a:p>
          <a:p>
            <a:pPr>
              <a:lnSpc>
                <a:spcPct val="90000"/>
              </a:lnSpc>
              <a:spcBef>
                <a:spcPts val="1800"/>
              </a:spcBef>
              <a:spcAft>
                <a:spcPts val="400"/>
              </a:spcAft>
              <a:tabLst>
                <a:tab pos="0" algn="l"/>
              </a:tabLst>
            </a:pPr>
            <a:r>
              <a:rPr lang="en-US" sz="1800" spc="-1" dirty="0">
                <a:solidFill>
                  <a:srgbClr val="303030"/>
                </a:solidFill>
                <a:latin typeface="Arial"/>
              </a:rPr>
              <a:t>Overall, the quality factor has “improved” and is now much closer to that of the first RFQ.</a:t>
            </a:r>
            <a:endParaRPr lang="en-US" sz="1800" b="1" spc="-1" dirty="0">
              <a:solidFill>
                <a:srgbClr val="303030"/>
              </a:solidFill>
              <a:latin typeface="Arial"/>
            </a:endParaRPr>
          </a:p>
          <a:p>
            <a:pPr>
              <a:lnSpc>
                <a:spcPct val="90000"/>
              </a:lnSpc>
              <a:spcBef>
                <a:spcPts val="1800"/>
              </a:spcBef>
              <a:spcAft>
                <a:spcPts val="400"/>
              </a:spcAft>
              <a:tabLst>
                <a:tab pos="0" algn="l"/>
              </a:tabLst>
            </a:pPr>
            <a:endParaRPr lang="en-US" sz="1800" b="1" spc="-1" dirty="0">
              <a:solidFill>
                <a:srgbClr val="303030"/>
              </a:solidFill>
              <a:latin typeface="Arial"/>
            </a:endParaRPr>
          </a:p>
          <a:p>
            <a:pPr>
              <a:tabLst>
                <a:tab pos="0" algn="l"/>
              </a:tabLst>
            </a:pPr>
            <a:endParaRPr lang="en-US" sz="1800" spc="-1" dirty="0">
              <a:solidFill>
                <a:srgbClr val="303030"/>
              </a:solidFill>
              <a:latin typeface="Arial"/>
            </a:endParaRPr>
          </a:p>
          <a:p>
            <a:pPr indent="0">
              <a:spcBef>
                <a:spcPts val="1800"/>
              </a:spcBef>
              <a:spcAft>
                <a:spcPts val="400"/>
              </a:spcAft>
              <a:buNone/>
              <a:tabLst>
                <a:tab pos="0" algn="l"/>
              </a:tabLst>
            </a:pPr>
            <a:endParaRPr lang="en-US" sz="2000" b="1" spc="-1" dirty="0">
              <a:solidFill>
                <a:srgbClr val="303030"/>
              </a:solidFill>
              <a:latin typeface="Arial"/>
            </a:endParaRP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pic>
        <p:nvPicPr>
          <p:cNvPr id="5" name="Picture 4">
            <a:extLst>
              <a:ext uri="{FF2B5EF4-FFF2-40B4-BE49-F238E27FC236}">
                <a16:creationId xmlns:a16="http://schemas.microsoft.com/office/drawing/2014/main" id="{80DCECAB-86D6-A93E-3714-C9F23F2004C6}"/>
              </a:ext>
            </a:extLst>
          </p:cNvPr>
          <p:cNvPicPr>
            <a:picLocks noChangeAspect="1"/>
          </p:cNvPicPr>
          <p:nvPr/>
        </p:nvPicPr>
        <p:blipFill>
          <a:blip r:embed="rId4"/>
          <a:stretch>
            <a:fillRect/>
          </a:stretch>
        </p:blipFill>
        <p:spPr>
          <a:xfrm>
            <a:off x="6630743" y="1728299"/>
            <a:ext cx="4629692" cy="4081043"/>
          </a:xfrm>
          <a:prstGeom prst="rect">
            <a:avLst/>
          </a:prstGeom>
        </p:spPr>
      </p:pic>
    </p:spTree>
    <p:extLst>
      <p:ext uri="{BB962C8B-B14F-4D97-AF65-F5344CB8AC3E}">
        <p14:creationId xmlns:p14="http://schemas.microsoft.com/office/powerpoint/2010/main" val="4227275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Antenna Signal Comparison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7" y="1592264"/>
                <a:ext cx="11392803" cy="4608512"/>
              </a:xfrm>
            </p:spPr>
            <p:txBody>
              <a:bodyPr/>
              <a:lstStyle/>
              <a:p>
                <a:pPr indent="0">
                  <a:spcBef>
                    <a:spcPts val="1800"/>
                  </a:spcBef>
                  <a:spcAft>
                    <a:spcPts val="400"/>
                  </a:spcAft>
                  <a:buFont typeface="Arial" panose="020B0604020202020204" pitchFamily="34" charset="0"/>
                  <a:buNone/>
                  <a:tabLst>
                    <a:tab pos="0" algn="l"/>
                  </a:tabLst>
                </a:pPr>
                <a:r>
                  <a:rPr lang="en-US" sz="1400" spc="-1" dirty="0">
                    <a:solidFill>
                      <a:srgbClr val="171717"/>
                    </a:solidFill>
                    <a:latin typeface="Arial"/>
                  </a:rPr>
                  <a:t>The transmission to the n</a:t>
                </a:r>
                <a:r>
                  <a:rPr lang="en-US" sz="1400" spc="-1" baseline="30000" dirty="0">
                    <a:solidFill>
                      <a:srgbClr val="171717"/>
                    </a:solidFill>
                    <a:latin typeface="Arial"/>
                  </a:rPr>
                  <a:t>th</a:t>
                </a:r>
                <a:r>
                  <a:rPr lang="en-US" sz="1400" spc="-1" dirty="0">
                    <a:solidFill>
                      <a:srgbClr val="171717"/>
                    </a:solidFill>
                    <a:latin typeface="Arial"/>
                  </a:rPr>
                  <a:t> antenna (S</a:t>
                </a:r>
                <a:r>
                  <a:rPr lang="en-US" sz="1400" spc="-1" baseline="-25000" dirty="0">
                    <a:solidFill>
                      <a:srgbClr val="171717"/>
                    </a:solidFill>
                    <a:latin typeface="Arial"/>
                  </a:rPr>
                  <a:t>n+1,1</a:t>
                </a:r>
                <a:r>
                  <a:rPr lang="en-US" sz="1400" spc="-1" dirty="0">
                    <a:solidFill>
                      <a:srgbClr val="171717"/>
                    </a:solidFill>
                    <a:latin typeface="Arial"/>
                  </a:rPr>
                  <a:t>) was measured in the storage area (</a:t>
                </a:r>
                <a:r>
                  <a:rPr lang="en-US" sz="1400" spc="-1" dirty="0" err="1">
                    <a:solidFill>
                      <a:srgbClr val="171717"/>
                    </a:solidFill>
                    <a:latin typeface="Arial"/>
                  </a:rPr>
                  <a:t>bdg</a:t>
                </a:r>
                <a:r>
                  <a:rPr lang="en-US" sz="1400" spc="-1" dirty="0">
                    <a:solidFill>
                      <a:srgbClr val="171717"/>
                    </a:solidFill>
                    <a:latin typeface="Arial"/>
                  </a:rPr>
                  <a:t>. 2002) and in the test area (</a:t>
                </a:r>
                <a:r>
                  <a:rPr lang="en-US" sz="1400" spc="-1" dirty="0" err="1">
                    <a:solidFill>
                      <a:srgbClr val="171717"/>
                    </a:solidFill>
                    <a:latin typeface="Arial"/>
                  </a:rPr>
                  <a:t>bdg</a:t>
                </a:r>
                <a:r>
                  <a:rPr lang="en-US" sz="1400" spc="-1" dirty="0">
                    <a:solidFill>
                      <a:srgbClr val="171717"/>
                    </a:solidFill>
                    <a:latin typeface="Arial"/>
                  </a:rPr>
                  <a:t>. 152). These signals will be </a:t>
                </a:r>
                <a:r>
                  <a:rPr lang="en-US" sz="1400" u="sng" spc="-1" dirty="0">
                    <a:solidFill>
                      <a:srgbClr val="171717"/>
                    </a:solidFill>
                    <a:latin typeface="Arial"/>
                  </a:rPr>
                  <a:t>called S</a:t>
                </a:r>
                <a:r>
                  <a:rPr lang="en-US" sz="1400" u="sng" spc="-1" baseline="30000" dirty="0">
                    <a:solidFill>
                      <a:srgbClr val="171717"/>
                    </a:solidFill>
                    <a:latin typeface="Arial"/>
                  </a:rPr>
                  <a:t>S</a:t>
                </a:r>
                <a:r>
                  <a:rPr lang="en-US" sz="1400" u="sng" spc="-1" dirty="0">
                    <a:solidFill>
                      <a:srgbClr val="171717"/>
                    </a:solidFill>
                    <a:latin typeface="Arial"/>
                  </a:rPr>
                  <a:t> and S</a:t>
                </a:r>
                <a:r>
                  <a:rPr lang="en-US" sz="1400" u="sng" spc="-1" baseline="30000" dirty="0">
                    <a:solidFill>
                      <a:srgbClr val="171717"/>
                    </a:solidFill>
                    <a:latin typeface="Arial"/>
                  </a:rPr>
                  <a:t>T</a:t>
                </a:r>
                <a:r>
                  <a:rPr lang="en-US" sz="1400" u="sng" spc="-1" dirty="0">
                    <a:solidFill>
                      <a:srgbClr val="171717"/>
                    </a:solidFill>
                    <a:latin typeface="Arial"/>
                  </a:rPr>
                  <a:t> respectively.</a:t>
                </a:r>
                <a:r>
                  <a:rPr lang="en-US" sz="1400" spc="-1" dirty="0">
                    <a:solidFill>
                      <a:srgbClr val="171717"/>
                    </a:solidFill>
                    <a:latin typeface="Arial"/>
                  </a:rPr>
                  <a:t> The corresponding local fields will be given as H</a:t>
                </a:r>
                <a:r>
                  <a:rPr lang="en-US" sz="1400" spc="-1" baseline="30000" dirty="0">
                    <a:solidFill>
                      <a:srgbClr val="171717"/>
                    </a:solidFill>
                    <a:latin typeface="Arial"/>
                  </a:rPr>
                  <a:t>S</a:t>
                </a:r>
                <a:r>
                  <a:rPr lang="en-US" sz="1400" spc="-1" dirty="0">
                    <a:solidFill>
                      <a:srgbClr val="171717"/>
                    </a:solidFill>
                    <a:latin typeface="Arial"/>
                  </a:rPr>
                  <a:t> and H</a:t>
                </a:r>
                <a:r>
                  <a:rPr lang="en-US" sz="1400" spc="-1" baseline="30000" dirty="0">
                    <a:solidFill>
                      <a:srgbClr val="171717"/>
                    </a:solidFill>
                    <a:latin typeface="Arial"/>
                  </a:rPr>
                  <a:t>T</a:t>
                </a:r>
                <a:r>
                  <a:rPr lang="en-US" sz="1400" spc="-1" dirty="0">
                    <a:solidFill>
                      <a:srgbClr val="171717"/>
                    </a:solidFill>
                    <a:latin typeface="Arial"/>
                  </a:rPr>
                  <a:t>.</a:t>
                </a:r>
              </a:p>
              <a:p>
                <a:pPr indent="0">
                  <a:spcBef>
                    <a:spcPts val="1800"/>
                  </a:spcBef>
                  <a:spcAft>
                    <a:spcPts val="400"/>
                  </a:spcAft>
                  <a:buFont typeface="Arial" panose="020B0604020202020204" pitchFamily="34" charset="0"/>
                  <a:buNone/>
                  <a:tabLst>
                    <a:tab pos="0" algn="l"/>
                  </a:tabLst>
                </a:pPr>
                <a:r>
                  <a:rPr lang="en-US" sz="1400" spc="-1" dirty="0">
                    <a:solidFill>
                      <a:srgbClr val="171717"/>
                    </a:solidFill>
                    <a:latin typeface="Arial"/>
                  </a:rPr>
                  <a:t>The change in transmission, </a:t>
                </a:r>
                <a:r>
                  <a:rPr lang="el-GR" sz="1400" spc="-1" dirty="0">
                    <a:solidFill>
                      <a:srgbClr val="171717"/>
                    </a:solidFill>
                    <a:latin typeface="Arial"/>
                  </a:rPr>
                  <a:t>Δ</a:t>
                </a:r>
                <a:r>
                  <a:rPr lang="en-US" sz="1400" spc="-1" dirty="0">
                    <a:solidFill>
                      <a:srgbClr val="171717"/>
                    </a:solidFill>
                    <a:latin typeface="Arial"/>
                  </a:rPr>
                  <a:t>S, is given:</a:t>
                </a:r>
              </a:p>
              <a:p>
                <a:pPr>
                  <a:tabLst>
                    <a:tab pos="0" algn="l"/>
                  </a:tabLst>
                </a:pPr>
                <a14:m>
                  <m:oMathPara xmlns:m="http://schemas.openxmlformats.org/officeDocument/2006/math">
                    <m:oMathParaPr>
                      <m:jc m:val="centerGroup"/>
                    </m:oMathParaPr>
                    <m:oMath xmlns:m="http://schemas.openxmlformats.org/officeDocument/2006/math">
                      <m:r>
                        <m:rPr>
                          <m:nor/>
                        </m:rPr>
                        <a:rPr lang="el-GR" sz="1400" dirty="0">
                          <a:solidFill>
                            <a:srgbClr val="000000"/>
                          </a:solidFill>
                        </a:rPr>
                        <m:t>Δ</m:t>
                      </m:r>
                      <m:r>
                        <a:rPr lang="en-US" sz="1400" b="1" i="1" dirty="0" smtClean="0">
                          <a:solidFill>
                            <a:srgbClr val="000000"/>
                          </a:solidFill>
                          <a:latin typeface="Cambria Math" panose="02040503050406030204" pitchFamily="18" charset="0"/>
                        </a:rPr>
                        <m:t>𝑺</m:t>
                      </m:r>
                      <m:r>
                        <a:rPr lang="en-US" sz="1400" b="1" i="1" smtClean="0">
                          <a:solidFill>
                            <a:srgbClr val="000000"/>
                          </a:solidFill>
                          <a:latin typeface="Cambria Math" panose="02040503050406030204" pitchFamily="18" charset="0"/>
                        </a:rPr>
                        <m:t>=</m:t>
                      </m:r>
                      <m:sSup>
                        <m:sSupPr>
                          <m:ctrlPr>
                            <a:rPr lang="en-US" sz="1400" i="1">
                              <a:solidFill>
                                <a:srgbClr val="000000"/>
                              </a:solidFill>
                              <a:latin typeface="Cambria Math" panose="02040503050406030204" pitchFamily="18" charset="0"/>
                            </a:rPr>
                          </m:ctrlPr>
                        </m:sSupPr>
                        <m:e>
                          <m:r>
                            <a:rPr lang="en-US" sz="1400" i="1">
                              <a:solidFill>
                                <a:srgbClr val="000000"/>
                              </a:solidFill>
                              <a:latin typeface="Cambria Math" panose="02040503050406030204" pitchFamily="18" charset="0"/>
                            </a:rPr>
                            <m:t>𝑺</m:t>
                          </m:r>
                        </m:e>
                        <m:sup>
                          <m:r>
                            <a:rPr lang="en-US" sz="1400" b="1" i="1" smtClean="0">
                              <a:solidFill>
                                <a:srgbClr val="000000"/>
                              </a:solidFill>
                              <a:latin typeface="Cambria Math" panose="02040503050406030204" pitchFamily="18" charset="0"/>
                            </a:rPr>
                            <m:t>𝑻</m:t>
                          </m:r>
                        </m:sup>
                      </m:sSup>
                      <m:r>
                        <a:rPr lang="en-US" sz="1400" b="1" i="1" smtClean="0">
                          <a:solidFill>
                            <a:srgbClr val="000000"/>
                          </a:solidFill>
                          <a:latin typeface="Cambria Math" panose="02040503050406030204" pitchFamily="18" charset="0"/>
                        </a:rPr>
                        <m:t>−</m:t>
                      </m:r>
                      <m:sSup>
                        <m:sSupPr>
                          <m:ctrlPr>
                            <a:rPr lang="en-US" sz="1400" i="1">
                              <a:solidFill>
                                <a:srgbClr val="000000"/>
                              </a:solidFill>
                              <a:latin typeface="Cambria Math" panose="02040503050406030204" pitchFamily="18" charset="0"/>
                            </a:rPr>
                          </m:ctrlPr>
                        </m:sSupPr>
                        <m:e>
                          <m:r>
                            <a:rPr lang="en-US" sz="1400" i="1">
                              <a:solidFill>
                                <a:srgbClr val="000000"/>
                              </a:solidFill>
                              <a:latin typeface="Cambria Math" panose="02040503050406030204" pitchFamily="18" charset="0"/>
                            </a:rPr>
                            <m:t>𝑺</m:t>
                          </m:r>
                        </m:e>
                        <m:sup>
                          <m:r>
                            <a:rPr lang="en-US" sz="1400" b="1" i="1" smtClean="0">
                              <a:solidFill>
                                <a:srgbClr val="000000"/>
                              </a:solidFill>
                              <a:latin typeface="Cambria Math" panose="02040503050406030204" pitchFamily="18" charset="0"/>
                            </a:rPr>
                            <m:t>𝑺</m:t>
                          </m:r>
                        </m:sup>
                      </m:sSup>
                    </m:oMath>
                  </m:oMathPara>
                </a14:m>
                <a:endParaRPr lang="en-US" sz="1400" u="sng" spc="-1" dirty="0">
                  <a:solidFill>
                    <a:srgbClr val="171717"/>
                  </a:solidFill>
                  <a:latin typeface="Arial"/>
                </a:endParaRPr>
              </a:p>
              <a:p>
                <a:pPr indent="0">
                  <a:spcBef>
                    <a:spcPts val="1800"/>
                  </a:spcBef>
                  <a:spcAft>
                    <a:spcPts val="400"/>
                  </a:spcAft>
                  <a:buFont typeface="Arial" panose="020B0604020202020204" pitchFamily="34" charset="0"/>
                  <a:buNone/>
                  <a:tabLst>
                    <a:tab pos="0" algn="l"/>
                  </a:tabLst>
                </a:pPr>
                <a:r>
                  <a:rPr lang="en-US" sz="1400" spc="-1" dirty="0">
                    <a:solidFill>
                      <a:srgbClr val="171717"/>
                    </a:solidFill>
                    <a:latin typeface="Arial"/>
                  </a:rPr>
                  <a:t>If the coupling circuit and input power are the same, the ratio between the local fields (at an antenna) is given:</a:t>
                </a:r>
              </a:p>
              <a:p>
                <a:pPr>
                  <a:tabLst>
                    <a:tab pos="0" algn="l"/>
                  </a:tabLst>
                </a:pPr>
                <a:endParaRPr lang="en-US" sz="1400" dirty="0">
                  <a:solidFill>
                    <a:srgbClr val="000000"/>
                  </a:solidFill>
                  <a:latin typeface="Arial"/>
                </a:endParaRPr>
              </a:p>
              <a:p>
                <a:pPr>
                  <a:tabLst>
                    <a:tab pos="0" algn="l"/>
                  </a:tabLst>
                </a:pPr>
                <a14:m>
                  <m:oMathPara xmlns:m="http://schemas.openxmlformats.org/officeDocument/2006/math">
                    <m:oMathParaPr>
                      <m:jc m:val="centerGroup"/>
                    </m:oMathParaPr>
                    <m:oMath xmlns:m="http://schemas.openxmlformats.org/officeDocument/2006/math">
                      <m:f>
                        <m:fPr>
                          <m:ctrlPr>
                            <a:rPr lang="el-GR" sz="1400" i="1" dirty="0" smtClean="0">
                              <a:solidFill>
                                <a:srgbClr val="000000"/>
                              </a:solidFill>
                              <a:latin typeface="Cambria Math" panose="02040503050406030204" pitchFamily="18" charset="0"/>
                            </a:rPr>
                          </m:ctrlPr>
                        </m:fPr>
                        <m:num>
                          <m:sSup>
                            <m:sSupPr>
                              <m:ctrlPr>
                                <a:rPr lang="el-GR" sz="1400" i="1" dirty="0" smtClean="0">
                                  <a:solidFill>
                                    <a:srgbClr val="000000"/>
                                  </a:solidFill>
                                  <a:latin typeface="Cambria Math" panose="02040503050406030204" pitchFamily="18" charset="0"/>
                                </a:rPr>
                              </m:ctrlPr>
                            </m:sSupPr>
                            <m:e>
                              <m:r>
                                <a:rPr lang="en-US" sz="1400" b="1" i="1" dirty="0" smtClean="0">
                                  <a:solidFill>
                                    <a:srgbClr val="000000"/>
                                  </a:solidFill>
                                  <a:latin typeface="Cambria Math" panose="02040503050406030204" pitchFamily="18" charset="0"/>
                                </a:rPr>
                                <m:t>𝑯</m:t>
                              </m:r>
                            </m:e>
                            <m:sup>
                              <m:r>
                                <a:rPr lang="en-US" sz="1400" b="1" i="1" dirty="0" smtClean="0">
                                  <a:solidFill>
                                    <a:srgbClr val="000000"/>
                                  </a:solidFill>
                                  <a:latin typeface="Cambria Math" panose="02040503050406030204" pitchFamily="18" charset="0"/>
                                </a:rPr>
                                <m:t>𝑻</m:t>
                              </m:r>
                            </m:sup>
                          </m:sSup>
                        </m:num>
                        <m:den>
                          <m:sSup>
                            <m:sSupPr>
                              <m:ctrlPr>
                                <a:rPr lang="el-GR" sz="1400" i="1" dirty="0">
                                  <a:solidFill>
                                    <a:srgbClr val="000000"/>
                                  </a:solidFill>
                                  <a:latin typeface="Cambria Math" panose="02040503050406030204" pitchFamily="18" charset="0"/>
                                </a:rPr>
                              </m:ctrlPr>
                            </m:sSupPr>
                            <m:e>
                              <m:r>
                                <a:rPr lang="en-US" sz="1400" i="1" dirty="0">
                                  <a:solidFill>
                                    <a:srgbClr val="000000"/>
                                  </a:solidFill>
                                  <a:latin typeface="Cambria Math" panose="02040503050406030204" pitchFamily="18" charset="0"/>
                                </a:rPr>
                                <m:t>𝑯</m:t>
                              </m:r>
                            </m:e>
                            <m:sup>
                              <m:r>
                                <a:rPr lang="en-US" sz="1400" b="1" i="1" dirty="0" smtClean="0">
                                  <a:solidFill>
                                    <a:srgbClr val="000000"/>
                                  </a:solidFill>
                                  <a:latin typeface="Cambria Math" panose="02040503050406030204" pitchFamily="18" charset="0"/>
                                </a:rPr>
                                <m:t>𝑺</m:t>
                              </m:r>
                            </m:sup>
                          </m:sSup>
                        </m:den>
                      </m:f>
                      <m:r>
                        <a:rPr lang="en-US" sz="1400" b="1" i="1" smtClean="0">
                          <a:solidFill>
                            <a:srgbClr val="000000"/>
                          </a:solidFill>
                          <a:latin typeface="Cambria Math" panose="02040503050406030204" pitchFamily="18" charset="0"/>
                        </a:rPr>
                        <m:t>=</m:t>
                      </m:r>
                      <m:rad>
                        <m:radPr>
                          <m:degHide m:val="on"/>
                          <m:ctrlPr>
                            <a:rPr lang="en-US" sz="1400" i="1">
                              <a:solidFill>
                                <a:srgbClr val="000000"/>
                              </a:solidFill>
                              <a:latin typeface="Cambria Math" panose="02040503050406030204" pitchFamily="18" charset="0"/>
                            </a:rPr>
                          </m:ctrlPr>
                        </m:radPr>
                        <m:deg/>
                        <m:e>
                          <m:sSup>
                            <m:sSupPr>
                              <m:ctrlPr>
                                <a:rPr lang="en-US" sz="1400" i="1">
                                  <a:solidFill>
                                    <a:srgbClr val="000000"/>
                                  </a:solidFill>
                                  <a:latin typeface="Cambria Math" panose="02040503050406030204" pitchFamily="18" charset="0"/>
                                </a:rPr>
                              </m:ctrlPr>
                            </m:sSupPr>
                            <m:e>
                              <m:r>
                                <a:rPr lang="en-US" sz="1400" i="1">
                                  <a:solidFill>
                                    <a:srgbClr val="000000"/>
                                  </a:solidFill>
                                  <a:latin typeface="Cambria Math" panose="02040503050406030204" pitchFamily="18" charset="0"/>
                                </a:rPr>
                                <m:t>𝟏𝟎</m:t>
                              </m:r>
                            </m:e>
                            <m:sup>
                              <m:f>
                                <m:fPr>
                                  <m:type m:val="skw"/>
                                  <m:ctrlPr>
                                    <a:rPr lang="en-US" sz="1400" i="1">
                                      <a:solidFill>
                                        <a:srgbClr val="000000"/>
                                      </a:solidFill>
                                      <a:latin typeface="Cambria Math" panose="02040503050406030204" pitchFamily="18" charset="0"/>
                                    </a:rPr>
                                  </m:ctrlPr>
                                </m:fPr>
                                <m:num>
                                  <m:r>
                                    <m:rPr>
                                      <m:nor/>
                                    </m:rPr>
                                    <a:rPr lang="el-GR" sz="1400" dirty="0">
                                      <a:solidFill>
                                        <a:srgbClr val="000000"/>
                                      </a:solidFill>
                                    </a:rPr>
                                    <m:t>Δ</m:t>
                                  </m:r>
                                  <m:r>
                                    <a:rPr lang="en-US" sz="1400" i="1" dirty="0">
                                      <a:solidFill>
                                        <a:srgbClr val="000000"/>
                                      </a:solidFill>
                                      <a:latin typeface="Cambria Math" panose="02040503050406030204" pitchFamily="18" charset="0"/>
                                    </a:rPr>
                                    <m:t>𝑺</m:t>
                                  </m:r>
                                </m:num>
                                <m:den>
                                  <m:r>
                                    <a:rPr lang="en-US" sz="1400" i="1" dirty="0">
                                      <a:solidFill>
                                        <a:srgbClr val="000000"/>
                                      </a:solidFill>
                                      <a:latin typeface="Cambria Math" panose="02040503050406030204" pitchFamily="18" charset="0"/>
                                    </a:rPr>
                                    <m:t>𝟏</m:t>
                                  </m:r>
                                  <m:r>
                                    <a:rPr lang="en-US" sz="1400" i="1">
                                      <a:solidFill>
                                        <a:srgbClr val="000000"/>
                                      </a:solidFill>
                                      <a:latin typeface="Cambria Math" panose="02040503050406030204" pitchFamily="18" charset="0"/>
                                    </a:rPr>
                                    <m:t>𝟎</m:t>
                                  </m:r>
                                </m:den>
                              </m:f>
                            </m:sup>
                          </m:sSup>
                        </m:e>
                      </m:rad>
                      <m:r>
                        <a:rPr lang="en-US" sz="1400" b="1" i="1" smtClean="0">
                          <a:solidFill>
                            <a:srgbClr val="000000"/>
                          </a:solidFill>
                          <a:latin typeface="Cambria Math" panose="02040503050406030204" pitchFamily="18" charset="0"/>
                        </a:rPr>
                        <m:t>= </m:t>
                      </m:r>
                      <m:sSup>
                        <m:sSupPr>
                          <m:ctrlPr>
                            <a:rPr lang="en-US" sz="1400" i="1">
                              <a:solidFill>
                                <a:srgbClr val="000000"/>
                              </a:solidFill>
                              <a:latin typeface="Cambria Math" panose="02040503050406030204" pitchFamily="18" charset="0"/>
                            </a:rPr>
                          </m:ctrlPr>
                        </m:sSupPr>
                        <m:e>
                          <m:r>
                            <a:rPr lang="en-US" sz="1400" i="1">
                              <a:solidFill>
                                <a:srgbClr val="000000"/>
                              </a:solidFill>
                              <a:latin typeface="Cambria Math" panose="02040503050406030204" pitchFamily="18" charset="0"/>
                            </a:rPr>
                            <m:t>𝟏𝟎</m:t>
                          </m:r>
                        </m:e>
                        <m:sup>
                          <m:f>
                            <m:fPr>
                              <m:type m:val="skw"/>
                              <m:ctrlPr>
                                <a:rPr lang="en-US" sz="1400" i="1">
                                  <a:solidFill>
                                    <a:srgbClr val="000000"/>
                                  </a:solidFill>
                                  <a:latin typeface="Cambria Math" panose="02040503050406030204" pitchFamily="18" charset="0"/>
                                </a:rPr>
                              </m:ctrlPr>
                            </m:fPr>
                            <m:num>
                              <m:r>
                                <m:rPr>
                                  <m:nor/>
                                </m:rPr>
                                <a:rPr lang="el-GR" sz="1400" dirty="0">
                                  <a:solidFill>
                                    <a:srgbClr val="000000"/>
                                  </a:solidFill>
                                </a:rPr>
                                <m:t>Δ</m:t>
                              </m:r>
                              <m:r>
                                <a:rPr lang="en-US" sz="1400" i="1" dirty="0">
                                  <a:solidFill>
                                    <a:srgbClr val="000000"/>
                                  </a:solidFill>
                                  <a:latin typeface="Cambria Math" panose="02040503050406030204" pitchFamily="18" charset="0"/>
                                </a:rPr>
                                <m:t>𝑺</m:t>
                              </m:r>
                            </m:num>
                            <m:den>
                              <m:r>
                                <a:rPr lang="en-US" sz="1400" i="1">
                                  <a:solidFill>
                                    <a:srgbClr val="000000"/>
                                  </a:solidFill>
                                  <a:latin typeface="Cambria Math" panose="02040503050406030204" pitchFamily="18" charset="0"/>
                                </a:rPr>
                                <m:t>𝟐𝟎</m:t>
                              </m:r>
                            </m:den>
                          </m:f>
                        </m:sup>
                      </m:sSup>
                    </m:oMath>
                  </m:oMathPara>
                </a14:m>
                <a:endParaRPr lang="en-US" sz="1400" dirty="0">
                  <a:solidFill>
                    <a:srgbClr val="000000"/>
                  </a:solidFill>
                  <a:latin typeface="Arial"/>
                </a:endParaRPr>
              </a:p>
              <a:p>
                <a:pPr indent="0">
                  <a:spcBef>
                    <a:spcPts val="1800"/>
                  </a:spcBef>
                  <a:spcAft>
                    <a:spcPts val="400"/>
                  </a:spcAft>
                  <a:buFont typeface="Arial" panose="020B0604020202020204" pitchFamily="34" charset="0"/>
                  <a:buNone/>
                  <a:tabLst>
                    <a:tab pos="0" algn="l"/>
                  </a:tabLst>
                </a:pPr>
                <a:r>
                  <a:rPr lang="en-US" sz="1400" spc="-1" dirty="0">
                    <a:solidFill>
                      <a:srgbClr val="171717"/>
                    </a:solidFill>
                    <a:latin typeface="Arial"/>
                  </a:rPr>
                  <a:t>For example, assuming a signal change of -3dB (halved):</a:t>
                </a:r>
              </a:p>
              <a:p>
                <a:pPr indent="0">
                  <a:spcBef>
                    <a:spcPts val="1800"/>
                  </a:spcBef>
                  <a:spcAft>
                    <a:spcPts val="400"/>
                  </a:spcAft>
                  <a:buFont typeface="Arial" panose="020B0604020202020204" pitchFamily="34" charset="0"/>
                  <a:buNone/>
                  <a:tabLst>
                    <a:tab pos="0" algn="l"/>
                  </a:tabLst>
                </a:pPr>
                <a:endParaRPr lang="en-US" sz="1400" spc="-1" dirty="0">
                  <a:solidFill>
                    <a:srgbClr val="171717"/>
                  </a:solidFill>
                  <a:latin typeface="Arial"/>
                </a:endParaRPr>
              </a:p>
              <a:p>
                <a:pPr>
                  <a:tabLst>
                    <a:tab pos="0" algn="l"/>
                  </a:tabLst>
                </a:pPr>
                <a14:m>
                  <m:oMathPara xmlns:m="http://schemas.openxmlformats.org/officeDocument/2006/math">
                    <m:oMathParaPr>
                      <m:jc m:val="centerGroup"/>
                    </m:oMathParaPr>
                    <m:oMath xmlns:m="http://schemas.openxmlformats.org/officeDocument/2006/math">
                      <m:sSup>
                        <m:sSupPr>
                          <m:ctrlPr>
                            <a:rPr lang="el-GR" sz="1400" i="1" dirty="0">
                              <a:solidFill>
                                <a:srgbClr val="000000"/>
                              </a:solidFill>
                              <a:latin typeface="Cambria Math" panose="02040503050406030204" pitchFamily="18" charset="0"/>
                            </a:rPr>
                          </m:ctrlPr>
                        </m:sSupPr>
                        <m:e>
                          <m:r>
                            <a:rPr lang="en-US" sz="1400" i="1" dirty="0">
                              <a:solidFill>
                                <a:srgbClr val="000000"/>
                              </a:solidFill>
                              <a:latin typeface="Cambria Math" panose="02040503050406030204" pitchFamily="18" charset="0"/>
                            </a:rPr>
                            <m:t>𝑯</m:t>
                          </m:r>
                        </m:e>
                        <m:sup>
                          <m:r>
                            <a:rPr lang="en-US" sz="1400" i="1" dirty="0">
                              <a:solidFill>
                                <a:srgbClr val="000000"/>
                              </a:solidFill>
                              <a:latin typeface="Cambria Math" panose="02040503050406030204" pitchFamily="18" charset="0"/>
                            </a:rPr>
                            <m:t>𝑻</m:t>
                          </m:r>
                        </m:sup>
                      </m:sSup>
                      <m:r>
                        <a:rPr lang="en-US" sz="1400" i="1" dirty="0">
                          <a:solidFill>
                            <a:srgbClr val="000000"/>
                          </a:solidFill>
                          <a:latin typeface="Cambria Math" panose="02040503050406030204" pitchFamily="18" charset="0"/>
                        </a:rPr>
                        <m:t> </m:t>
                      </m:r>
                      <m:r>
                        <a:rPr lang="en-US" sz="1400" i="1">
                          <a:solidFill>
                            <a:srgbClr val="000000"/>
                          </a:solidFill>
                          <a:latin typeface="Cambria Math" panose="02040503050406030204" pitchFamily="18" charset="0"/>
                        </a:rPr>
                        <m:t>=</m:t>
                      </m:r>
                      <m:sSup>
                        <m:sSupPr>
                          <m:ctrlPr>
                            <a:rPr lang="el-GR" sz="1400" i="1" dirty="0">
                              <a:solidFill>
                                <a:srgbClr val="000000"/>
                              </a:solidFill>
                              <a:latin typeface="Cambria Math" panose="02040503050406030204" pitchFamily="18" charset="0"/>
                            </a:rPr>
                          </m:ctrlPr>
                        </m:sSupPr>
                        <m:e>
                          <m:r>
                            <a:rPr lang="en-US" sz="1400" i="1" dirty="0">
                              <a:solidFill>
                                <a:srgbClr val="000000"/>
                              </a:solidFill>
                              <a:latin typeface="Cambria Math" panose="02040503050406030204" pitchFamily="18" charset="0"/>
                            </a:rPr>
                            <m:t>𝑯</m:t>
                          </m:r>
                        </m:e>
                        <m:sup>
                          <m:r>
                            <a:rPr lang="en-US" sz="1400" i="1" dirty="0">
                              <a:solidFill>
                                <a:srgbClr val="000000"/>
                              </a:solidFill>
                              <a:latin typeface="Cambria Math" panose="02040503050406030204" pitchFamily="18" charset="0"/>
                            </a:rPr>
                            <m:t>𝑺</m:t>
                          </m:r>
                        </m:sup>
                      </m:sSup>
                      <m:r>
                        <a:rPr lang="en-US" sz="1400" i="1" dirty="0" smtClean="0">
                          <a:solidFill>
                            <a:srgbClr val="000000"/>
                          </a:solidFill>
                          <a:latin typeface="Cambria Math" panose="02040503050406030204" pitchFamily="18" charset="0"/>
                          <a:ea typeface="Cambria Math" panose="02040503050406030204" pitchFamily="18" charset="0"/>
                        </a:rPr>
                        <m:t>∙</m:t>
                      </m:r>
                      <m:r>
                        <a:rPr lang="en-US" sz="1400" b="1" i="1" dirty="0" smtClean="0">
                          <a:solidFill>
                            <a:srgbClr val="000000"/>
                          </a:solidFill>
                          <a:latin typeface="Cambria Math" panose="02040503050406030204" pitchFamily="18" charset="0"/>
                          <a:ea typeface="Cambria Math" panose="02040503050406030204" pitchFamily="18" charset="0"/>
                        </a:rPr>
                        <m:t> </m:t>
                      </m:r>
                      <m:sSup>
                        <m:sSupPr>
                          <m:ctrlPr>
                            <a:rPr lang="en-US" sz="1400" i="1">
                              <a:solidFill>
                                <a:srgbClr val="000000"/>
                              </a:solidFill>
                              <a:latin typeface="Cambria Math" panose="02040503050406030204" pitchFamily="18" charset="0"/>
                            </a:rPr>
                          </m:ctrlPr>
                        </m:sSupPr>
                        <m:e>
                          <m:r>
                            <a:rPr lang="en-US" sz="1400" i="1">
                              <a:solidFill>
                                <a:srgbClr val="000000"/>
                              </a:solidFill>
                              <a:latin typeface="Cambria Math" panose="02040503050406030204" pitchFamily="18" charset="0"/>
                            </a:rPr>
                            <m:t>𝟏𝟎</m:t>
                          </m:r>
                        </m:e>
                        <m:sup>
                          <m:f>
                            <m:fPr>
                              <m:type m:val="skw"/>
                              <m:ctrlPr>
                                <a:rPr lang="en-US" sz="1400" i="1">
                                  <a:solidFill>
                                    <a:srgbClr val="000000"/>
                                  </a:solidFill>
                                  <a:latin typeface="Cambria Math" panose="02040503050406030204" pitchFamily="18" charset="0"/>
                                </a:rPr>
                              </m:ctrlPr>
                            </m:fPr>
                            <m:num>
                              <m:r>
                                <a:rPr lang="en-US" sz="1400" b="1" i="1" dirty="0" smtClean="0">
                                  <a:solidFill>
                                    <a:srgbClr val="000000"/>
                                  </a:solidFill>
                                  <a:latin typeface="Cambria Math" panose="02040503050406030204" pitchFamily="18" charset="0"/>
                                </a:rPr>
                                <m:t>−</m:t>
                              </m:r>
                              <m:r>
                                <a:rPr lang="en-US" sz="1400" b="1" i="1" dirty="0" smtClean="0">
                                  <a:solidFill>
                                    <a:srgbClr val="000000"/>
                                  </a:solidFill>
                                  <a:latin typeface="Cambria Math" panose="02040503050406030204" pitchFamily="18" charset="0"/>
                                </a:rPr>
                                <m:t>𝟑</m:t>
                              </m:r>
                            </m:num>
                            <m:den>
                              <m:r>
                                <a:rPr lang="en-US" sz="1400" i="1">
                                  <a:solidFill>
                                    <a:srgbClr val="000000"/>
                                  </a:solidFill>
                                  <a:latin typeface="Cambria Math" panose="02040503050406030204" pitchFamily="18" charset="0"/>
                                </a:rPr>
                                <m:t>𝟐𝟎</m:t>
                              </m:r>
                            </m:den>
                          </m:f>
                        </m:sup>
                      </m:sSup>
                      <m:r>
                        <a:rPr lang="en-US" sz="1400" i="1">
                          <a:solidFill>
                            <a:srgbClr val="000000"/>
                          </a:solidFill>
                          <a:latin typeface="Cambria Math" panose="02040503050406030204" pitchFamily="18" charset="0"/>
                        </a:rPr>
                        <m:t> </m:t>
                      </m:r>
                      <m:r>
                        <a:rPr lang="en-US" sz="1400" i="1">
                          <a:solidFill>
                            <a:srgbClr val="000000"/>
                          </a:solidFill>
                          <a:latin typeface="Cambria Math" panose="02040503050406030204" pitchFamily="18" charset="0"/>
                          <a:ea typeface="Cambria Math" panose="02040503050406030204" pitchFamily="18" charset="0"/>
                        </a:rPr>
                        <m:t>≈</m:t>
                      </m:r>
                      <m:sSup>
                        <m:sSupPr>
                          <m:ctrlPr>
                            <a:rPr lang="el-GR" sz="1400" i="1" dirty="0">
                              <a:solidFill>
                                <a:srgbClr val="000000"/>
                              </a:solidFill>
                              <a:latin typeface="Cambria Math" panose="02040503050406030204" pitchFamily="18" charset="0"/>
                            </a:rPr>
                          </m:ctrlPr>
                        </m:sSupPr>
                        <m:e>
                          <m:r>
                            <a:rPr lang="en-US" sz="1400" i="1" dirty="0">
                              <a:solidFill>
                                <a:srgbClr val="000000"/>
                              </a:solidFill>
                              <a:latin typeface="Cambria Math" panose="02040503050406030204" pitchFamily="18" charset="0"/>
                            </a:rPr>
                            <m:t>𝑯</m:t>
                          </m:r>
                        </m:e>
                        <m:sup>
                          <m:r>
                            <a:rPr lang="en-US" sz="1400" i="1" dirty="0">
                              <a:solidFill>
                                <a:srgbClr val="000000"/>
                              </a:solidFill>
                              <a:latin typeface="Cambria Math" panose="02040503050406030204" pitchFamily="18" charset="0"/>
                            </a:rPr>
                            <m:t>𝑺</m:t>
                          </m:r>
                        </m:sup>
                      </m:sSup>
                      <m:r>
                        <a:rPr lang="en-US" sz="1400" i="1" dirty="0">
                          <a:solidFill>
                            <a:srgbClr val="000000"/>
                          </a:solidFill>
                          <a:latin typeface="Cambria Math" panose="02040503050406030204" pitchFamily="18" charset="0"/>
                          <a:ea typeface="Cambria Math" panose="02040503050406030204" pitchFamily="18" charset="0"/>
                        </a:rPr>
                        <m:t>∙</m:t>
                      </m:r>
                      <m:r>
                        <a:rPr lang="en-US" sz="1400" i="1">
                          <a:solidFill>
                            <a:srgbClr val="000000"/>
                          </a:solidFill>
                          <a:latin typeface="Cambria Math" panose="02040503050406030204" pitchFamily="18" charset="0"/>
                        </a:rPr>
                        <m:t>𝟎</m:t>
                      </m:r>
                      <m:r>
                        <a:rPr lang="en-US" sz="1400" i="1">
                          <a:solidFill>
                            <a:srgbClr val="000000"/>
                          </a:solidFill>
                          <a:latin typeface="Cambria Math" panose="02040503050406030204" pitchFamily="18" charset="0"/>
                        </a:rPr>
                        <m:t>.</m:t>
                      </m:r>
                      <m:r>
                        <a:rPr lang="en-US" sz="1400" i="1">
                          <a:solidFill>
                            <a:srgbClr val="000000"/>
                          </a:solidFill>
                          <a:latin typeface="Cambria Math" panose="02040503050406030204" pitchFamily="18" charset="0"/>
                        </a:rPr>
                        <m:t>𝟕𝟎𝟕</m:t>
                      </m:r>
                    </m:oMath>
                  </m:oMathPara>
                </a14:m>
                <a:endParaRPr lang="en-US" sz="1400" i="1" dirty="0">
                  <a:solidFill>
                    <a:srgbClr val="000000"/>
                  </a:solidFill>
                  <a:latin typeface="Cambria Math" panose="02040503050406030204" pitchFamily="18" charset="0"/>
                </a:endParaRPr>
              </a:p>
            </p:txBody>
          </p:sp>
        </mc:Choice>
        <mc:Fallback xmlns="">
          <p:sp>
            <p:nvSpPr>
              <p:cNvPr id="3" name="Content Placeholder 2">
                <a:extLst>
                  <a:ext uri="{FF2B5EF4-FFF2-40B4-BE49-F238E27FC236}">
                    <a16:creationId xmlns:a16="http://schemas.microsoft.com/office/drawing/2014/main" id="{0B490E9F-1337-B249-B72B-EEC3D0107CC4}"/>
                  </a:ext>
                </a:extLst>
              </p:cNvPr>
              <p:cNvSpPr>
                <a:spLocks noGrp="1" noRot="1" noChangeAspect="1" noMove="1" noResize="1" noEditPoints="1" noAdjustHandles="1" noChangeArrowheads="1" noChangeShapeType="1" noTextEdit="1"/>
              </p:cNvSpPr>
              <p:nvPr>
                <p:ph sz="half" idx="1"/>
              </p:nvPr>
            </p:nvSpPr>
            <p:spPr>
              <a:xfrm>
                <a:off x="407987" y="1592264"/>
                <a:ext cx="11392803" cy="4608512"/>
              </a:xfrm>
              <a:blipFill>
                <a:blip r:embed="rId3"/>
                <a:stretch>
                  <a:fillRect l="-963" t="-1587" r="-268"/>
                </a:stretch>
              </a:blipFill>
            </p:spPr>
            <p:txBody>
              <a:bodyPr/>
              <a:lstStyle/>
              <a:p>
                <a:r>
                  <a:rPr lang="en-GB">
                    <a:noFill/>
                  </a:rPr>
                  <a:t> </a:t>
                </a:r>
              </a:p>
            </p:txBody>
          </p:sp>
        </mc:Fallback>
      </mc:AlternateContent>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12</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4"/>
          <a:stretch>
            <a:fillRect/>
          </a:stretch>
        </p:blipFill>
        <p:spPr>
          <a:xfrm>
            <a:off x="1038892" y="6366362"/>
            <a:ext cx="391198" cy="391198"/>
          </a:xfrm>
          <a:prstGeom prst="rect">
            <a:avLst/>
          </a:prstGeom>
        </p:spPr>
      </p:pic>
    </p:spTree>
    <p:extLst>
      <p:ext uri="{BB962C8B-B14F-4D97-AF65-F5344CB8AC3E}">
        <p14:creationId xmlns:p14="http://schemas.microsoft.com/office/powerpoint/2010/main" val="1413543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Antenna Signal Comparison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7" y="1592264"/>
                <a:ext cx="11392803" cy="4608512"/>
              </a:xfrm>
            </p:spPr>
            <p:txBody>
              <a:bodyPr/>
              <a:lstStyle/>
              <a:p>
                <a:pPr>
                  <a:tabLst>
                    <a:tab pos="0" algn="l"/>
                  </a:tabLst>
                </a:pPr>
                <a:r>
                  <a:rPr lang="en-US" sz="1400" spc="-1" dirty="0">
                    <a:solidFill>
                      <a:srgbClr val="171717"/>
                    </a:solidFill>
                    <a:latin typeface="Arial"/>
                  </a:rPr>
                  <a:t>Accordingly, the percentage change in the local field at the antenna,</a:t>
                </a:r>
                <a:r>
                  <a:rPr lang="el-GR" sz="1400" spc="-1" dirty="0">
                    <a:solidFill>
                      <a:srgbClr val="171717"/>
                    </a:solidFill>
                  </a:rPr>
                  <a:t> Δ</a:t>
                </a:r>
                <a:r>
                  <a:rPr lang="en-US" sz="1400" spc="-1" dirty="0">
                    <a:solidFill>
                      <a:srgbClr val="171717"/>
                    </a:solidFill>
                  </a:rPr>
                  <a:t>H</a:t>
                </a:r>
                <a:r>
                  <a:rPr lang="en-US" sz="1400" spc="-1" dirty="0">
                    <a:solidFill>
                      <a:srgbClr val="171717"/>
                    </a:solidFill>
                    <a:latin typeface="Arial"/>
                  </a:rPr>
                  <a:t>, can be calculated:</a:t>
                </a:r>
              </a:p>
              <a:p>
                <a:pPr>
                  <a:tabLst>
                    <a:tab pos="0" algn="l"/>
                  </a:tabLst>
                </a:pPr>
                <a:endParaRPr lang="en-US" sz="1400" dirty="0">
                  <a:solidFill>
                    <a:srgbClr val="000000"/>
                  </a:solidFill>
                  <a:latin typeface="Arial"/>
                </a:endParaRPr>
              </a:p>
              <a:p>
                <a:pPr>
                  <a:tabLst>
                    <a:tab pos="0" algn="l"/>
                  </a:tabLst>
                </a:pPr>
                <a14:m>
                  <m:oMathPara xmlns:m="http://schemas.openxmlformats.org/officeDocument/2006/math">
                    <m:oMathParaPr>
                      <m:jc m:val="centerGroup"/>
                    </m:oMathParaPr>
                    <m:oMath xmlns:m="http://schemas.openxmlformats.org/officeDocument/2006/math">
                      <m:r>
                        <m:rPr>
                          <m:nor/>
                        </m:rPr>
                        <a:rPr lang="el-GR" sz="1400" dirty="0">
                          <a:solidFill>
                            <a:srgbClr val="000000"/>
                          </a:solidFill>
                        </a:rPr>
                        <m:t>Δ</m:t>
                      </m:r>
                      <m:r>
                        <a:rPr lang="en-US" sz="1400" b="1" i="1" dirty="0" smtClean="0">
                          <a:solidFill>
                            <a:srgbClr val="000000"/>
                          </a:solidFill>
                          <a:latin typeface="Cambria Math" panose="02040503050406030204" pitchFamily="18" charset="0"/>
                        </a:rPr>
                        <m:t>𝑯</m:t>
                      </m:r>
                      <m:d>
                        <m:dPr>
                          <m:begChr m:val="["/>
                          <m:endChr m:val="]"/>
                          <m:ctrlPr>
                            <a:rPr lang="en-US" sz="1400" b="1" i="1" dirty="0" smtClean="0">
                              <a:solidFill>
                                <a:srgbClr val="000000"/>
                              </a:solidFill>
                              <a:latin typeface="Cambria Math" panose="02040503050406030204" pitchFamily="18" charset="0"/>
                            </a:rPr>
                          </m:ctrlPr>
                        </m:dPr>
                        <m:e>
                          <m:r>
                            <a:rPr lang="en-US" sz="1400" b="1" i="1" dirty="0" smtClean="0">
                              <a:solidFill>
                                <a:srgbClr val="000000"/>
                              </a:solidFill>
                              <a:latin typeface="Cambria Math" panose="02040503050406030204" pitchFamily="18" charset="0"/>
                            </a:rPr>
                            <m:t>%</m:t>
                          </m:r>
                        </m:e>
                      </m:d>
                      <m:r>
                        <a:rPr lang="en-US" sz="1400" b="1" i="1" smtClean="0">
                          <a:solidFill>
                            <a:srgbClr val="000000"/>
                          </a:solidFill>
                          <a:latin typeface="Cambria Math" panose="02040503050406030204" pitchFamily="18" charset="0"/>
                        </a:rPr>
                        <m:t>=</m:t>
                      </m:r>
                      <m:r>
                        <a:rPr lang="en-US" sz="1400" b="1" i="1" smtClean="0">
                          <a:solidFill>
                            <a:srgbClr val="000000"/>
                          </a:solidFill>
                          <a:latin typeface="Cambria Math" panose="02040503050406030204" pitchFamily="18" charset="0"/>
                        </a:rPr>
                        <m:t>𝟏𝟎𝟎</m:t>
                      </m:r>
                      <m:r>
                        <a:rPr lang="en-US" sz="1400" b="1" i="1" smtClean="0">
                          <a:solidFill>
                            <a:srgbClr val="000000"/>
                          </a:solidFill>
                          <a:latin typeface="Cambria Math" panose="02040503050406030204" pitchFamily="18" charset="0"/>
                          <a:ea typeface="Cambria Math" panose="02040503050406030204" pitchFamily="18" charset="0"/>
                        </a:rPr>
                        <m:t>∙</m:t>
                      </m:r>
                      <m:d>
                        <m:dPr>
                          <m:ctrlPr>
                            <a:rPr lang="en-US" sz="1400" i="1" smtClean="0">
                              <a:solidFill>
                                <a:srgbClr val="000000"/>
                              </a:solidFill>
                              <a:latin typeface="Cambria Math" panose="02040503050406030204" pitchFamily="18" charset="0"/>
                              <a:ea typeface="Cambria Math" panose="02040503050406030204" pitchFamily="18" charset="0"/>
                            </a:rPr>
                          </m:ctrlPr>
                        </m:dPr>
                        <m:e>
                          <m:sSup>
                            <m:sSupPr>
                              <m:ctrlPr>
                                <a:rPr lang="en-US" sz="1400" i="1">
                                  <a:solidFill>
                                    <a:srgbClr val="000000"/>
                                  </a:solidFill>
                                  <a:latin typeface="Cambria Math" panose="02040503050406030204" pitchFamily="18" charset="0"/>
                                </a:rPr>
                              </m:ctrlPr>
                            </m:sSupPr>
                            <m:e>
                              <m:r>
                                <a:rPr lang="en-US" sz="1400" b="1" i="1" smtClean="0">
                                  <a:solidFill>
                                    <a:srgbClr val="000000"/>
                                  </a:solidFill>
                                  <a:latin typeface="Cambria Math" panose="02040503050406030204" pitchFamily="18" charset="0"/>
                                </a:rPr>
                                <m:t>𝟏</m:t>
                              </m:r>
                              <m:r>
                                <a:rPr lang="en-US" sz="1400" b="1" i="1" smtClean="0">
                                  <a:solidFill>
                                    <a:srgbClr val="000000"/>
                                  </a:solidFill>
                                  <a:latin typeface="Cambria Math" panose="02040503050406030204" pitchFamily="18" charset="0"/>
                                </a:rPr>
                                <m:t> − </m:t>
                              </m:r>
                              <m:r>
                                <a:rPr lang="en-US" sz="1400" b="1" i="1" smtClean="0">
                                  <a:solidFill>
                                    <a:srgbClr val="000000"/>
                                  </a:solidFill>
                                  <a:latin typeface="Cambria Math" panose="02040503050406030204" pitchFamily="18" charset="0"/>
                                </a:rPr>
                                <m:t>𝟏𝟎</m:t>
                              </m:r>
                            </m:e>
                            <m:sup>
                              <m:f>
                                <m:fPr>
                                  <m:type m:val="skw"/>
                                  <m:ctrlPr>
                                    <a:rPr lang="en-US" sz="1400" i="1">
                                      <a:solidFill>
                                        <a:srgbClr val="000000"/>
                                      </a:solidFill>
                                      <a:latin typeface="Cambria Math" panose="02040503050406030204" pitchFamily="18" charset="0"/>
                                    </a:rPr>
                                  </m:ctrlPr>
                                </m:fPr>
                                <m:num>
                                  <m:r>
                                    <m:rPr>
                                      <m:nor/>
                                    </m:rPr>
                                    <a:rPr lang="el-GR" sz="1400" dirty="0">
                                      <a:solidFill>
                                        <a:srgbClr val="000000"/>
                                      </a:solidFill>
                                    </a:rPr>
                                    <m:t>Δ</m:t>
                                  </m:r>
                                  <m:r>
                                    <a:rPr lang="en-US" sz="1400" i="1" dirty="0">
                                      <a:solidFill>
                                        <a:srgbClr val="000000"/>
                                      </a:solidFill>
                                      <a:latin typeface="Cambria Math" panose="02040503050406030204" pitchFamily="18" charset="0"/>
                                    </a:rPr>
                                    <m:t>𝑺</m:t>
                                  </m:r>
                                </m:num>
                                <m:den>
                                  <m:r>
                                    <a:rPr lang="en-US" sz="1400" b="1" i="1" smtClean="0">
                                      <a:solidFill>
                                        <a:srgbClr val="000000"/>
                                      </a:solidFill>
                                      <a:latin typeface="Cambria Math" panose="02040503050406030204" pitchFamily="18" charset="0"/>
                                    </a:rPr>
                                    <m:t>𝟐𝟎</m:t>
                                  </m:r>
                                </m:den>
                              </m:f>
                            </m:sup>
                          </m:sSup>
                        </m:e>
                      </m:d>
                    </m:oMath>
                  </m:oMathPara>
                </a14:m>
                <a:endParaRPr lang="en-US" sz="1400" dirty="0">
                  <a:solidFill>
                    <a:srgbClr val="000000"/>
                  </a:solidFill>
                  <a:latin typeface="Arial"/>
                </a:endParaRPr>
              </a:p>
              <a:p>
                <a:pPr>
                  <a:tabLst>
                    <a:tab pos="0" algn="l"/>
                  </a:tabLst>
                </a:pPr>
                <a:endParaRPr lang="en-US" sz="1400" dirty="0">
                  <a:solidFill>
                    <a:srgbClr val="000000"/>
                  </a:solidFill>
                  <a:latin typeface="Arial"/>
                </a:endParaRPr>
              </a:p>
              <a:p>
                <a:pPr indent="0">
                  <a:spcBef>
                    <a:spcPts val="1800"/>
                  </a:spcBef>
                  <a:spcAft>
                    <a:spcPts val="400"/>
                  </a:spcAft>
                  <a:buFont typeface="Arial" panose="020B0604020202020204" pitchFamily="34" charset="0"/>
                  <a:buNone/>
                  <a:tabLst>
                    <a:tab pos="0" algn="l"/>
                  </a:tabLst>
                </a:pPr>
                <a:r>
                  <a:rPr lang="en-US" sz="1400" spc="-1" dirty="0">
                    <a:solidFill>
                      <a:srgbClr val="171717"/>
                    </a:solidFill>
                    <a:latin typeface="Arial"/>
                  </a:rPr>
                  <a:t>A signal change of -3dB (halved) would then correspond to </a:t>
                </a:r>
                <a:r>
                  <a:rPr lang="el-GR" sz="1400" spc="-1" dirty="0">
                    <a:solidFill>
                      <a:srgbClr val="171717"/>
                    </a:solidFill>
                    <a:latin typeface="Arial"/>
                  </a:rPr>
                  <a:t>Δ</a:t>
                </a:r>
                <a:r>
                  <a:rPr lang="en-US" sz="1400" spc="-1" dirty="0">
                    <a:solidFill>
                      <a:srgbClr val="171717"/>
                    </a:solidFill>
                    <a:latin typeface="Arial"/>
                  </a:rPr>
                  <a:t>H = 29.3%.</a:t>
                </a:r>
              </a:p>
              <a:p>
                <a:pPr indent="0">
                  <a:spcBef>
                    <a:spcPts val="1800"/>
                  </a:spcBef>
                  <a:spcAft>
                    <a:spcPts val="400"/>
                  </a:spcAft>
                  <a:buFont typeface="Arial" panose="020B0604020202020204" pitchFamily="34" charset="0"/>
                  <a:buNone/>
                  <a:tabLst>
                    <a:tab pos="0" algn="l"/>
                  </a:tabLst>
                </a:pPr>
                <a:endParaRPr lang="en-US" sz="1400" spc="-1" dirty="0">
                  <a:solidFill>
                    <a:srgbClr val="171717"/>
                  </a:solidFill>
                  <a:latin typeface="Arial"/>
                </a:endParaRPr>
              </a:p>
              <a:p>
                <a:pPr>
                  <a:tabLst>
                    <a:tab pos="0" algn="l"/>
                  </a:tabLst>
                </a:pPr>
                <a14:m>
                  <m:oMathPara xmlns:m="http://schemas.openxmlformats.org/officeDocument/2006/math">
                    <m:oMathParaPr>
                      <m:jc m:val="centerGroup"/>
                    </m:oMathParaPr>
                    <m:oMath xmlns:m="http://schemas.openxmlformats.org/officeDocument/2006/math">
                      <m:r>
                        <a:rPr lang="en-US" sz="1400" i="1">
                          <a:solidFill>
                            <a:srgbClr val="000000"/>
                          </a:solidFill>
                          <a:latin typeface="Cambria Math" panose="02040503050406030204" pitchFamily="18" charset="0"/>
                        </a:rPr>
                        <m:t>𝟏𝟎𝟎</m:t>
                      </m:r>
                      <m:r>
                        <a:rPr lang="en-US" sz="1400" i="1">
                          <a:solidFill>
                            <a:srgbClr val="000000"/>
                          </a:solidFill>
                          <a:latin typeface="Cambria Math" panose="02040503050406030204" pitchFamily="18" charset="0"/>
                          <a:ea typeface="Cambria Math" panose="02040503050406030204" pitchFamily="18" charset="0"/>
                        </a:rPr>
                        <m:t>∙</m:t>
                      </m:r>
                      <m:d>
                        <m:dPr>
                          <m:ctrlPr>
                            <a:rPr lang="en-US" sz="1400" i="1">
                              <a:solidFill>
                                <a:srgbClr val="000000"/>
                              </a:solidFill>
                              <a:latin typeface="Cambria Math" panose="02040503050406030204" pitchFamily="18" charset="0"/>
                              <a:ea typeface="Cambria Math" panose="02040503050406030204" pitchFamily="18" charset="0"/>
                            </a:rPr>
                          </m:ctrlPr>
                        </m:dPr>
                        <m:e>
                          <m:r>
                            <a:rPr lang="en-US" sz="1400" i="1">
                              <a:solidFill>
                                <a:srgbClr val="000000"/>
                              </a:solidFill>
                              <a:latin typeface="Cambria Math" panose="02040503050406030204" pitchFamily="18" charset="0"/>
                              <a:ea typeface="Cambria Math" panose="02040503050406030204" pitchFamily="18" charset="0"/>
                            </a:rPr>
                            <m:t>𝟏</m:t>
                          </m:r>
                          <m:r>
                            <a:rPr lang="en-US" sz="1400" i="1">
                              <a:solidFill>
                                <a:srgbClr val="000000"/>
                              </a:solidFill>
                              <a:latin typeface="Cambria Math" panose="02040503050406030204" pitchFamily="18" charset="0"/>
                              <a:ea typeface="Cambria Math" panose="02040503050406030204" pitchFamily="18" charset="0"/>
                            </a:rPr>
                            <m:t>−</m:t>
                          </m:r>
                          <m:rad>
                            <m:radPr>
                              <m:degHide m:val="on"/>
                              <m:ctrlPr>
                                <a:rPr lang="en-US" sz="1400" i="1">
                                  <a:solidFill>
                                    <a:srgbClr val="000000"/>
                                  </a:solidFill>
                                  <a:latin typeface="Cambria Math" panose="02040503050406030204" pitchFamily="18" charset="0"/>
                                </a:rPr>
                              </m:ctrlPr>
                            </m:radPr>
                            <m:deg/>
                            <m:e>
                              <m:sSup>
                                <m:sSupPr>
                                  <m:ctrlPr>
                                    <a:rPr lang="en-US" sz="1400" i="1">
                                      <a:solidFill>
                                        <a:srgbClr val="000000"/>
                                      </a:solidFill>
                                      <a:latin typeface="Cambria Math" panose="02040503050406030204" pitchFamily="18" charset="0"/>
                                    </a:rPr>
                                  </m:ctrlPr>
                                </m:sSupPr>
                                <m:e>
                                  <m:r>
                                    <a:rPr lang="en-US" sz="1400" i="1">
                                      <a:solidFill>
                                        <a:srgbClr val="000000"/>
                                      </a:solidFill>
                                      <a:latin typeface="Cambria Math" panose="02040503050406030204" pitchFamily="18" charset="0"/>
                                    </a:rPr>
                                    <m:t>𝟏𝟎</m:t>
                                  </m:r>
                                </m:e>
                                <m:sup>
                                  <m:f>
                                    <m:fPr>
                                      <m:type m:val="skw"/>
                                      <m:ctrlPr>
                                        <a:rPr lang="en-US" sz="1400" i="1">
                                          <a:solidFill>
                                            <a:srgbClr val="000000"/>
                                          </a:solidFill>
                                          <a:latin typeface="Cambria Math" panose="02040503050406030204" pitchFamily="18" charset="0"/>
                                        </a:rPr>
                                      </m:ctrlPr>
                                    </m:fPr>
                                    <m:num>
                                      <m:r>
                                        <m:rPr>
                                          <m:nor/>
                                        </m:rPr>
                                        <a:rPr lang="en-US" sz="1400" b="1" i="0" smtClean="0">
                                          <a:solidFill>
                                            <a:srgbClr val="000000"/>
                                          </a:solidFill>
                                          <a:latin typeface="Cambria Math" panose="02040503050406030204" pitchFamily="18" charset="0"/>
                                        </a:rPr>
                                        <m:t>−3</m:t>
                                      </m:r>
                                    </m:num>
                                    <m:den>
                                      <m:r>
                                        <a:rPr lang="en-US" sz="1400" i="1" dirty="0">
                                          <a:solidFill>
                                            <a:srgbClr val="000000"/>
                                          </a:solidFill>
                                          <a:latin typeface="Cambria Math" panose="02040503050406030204" pitchFamily="18" charset="0"/>
                                        </a:rPr>
                                        <m:t>𝟏</m:t>
                                      </m:r>
                                      <m:r>
                                        <a:rPr lang="en-US" sz="1400" i="1">
                                          <a:solidFill>
                                            <a:srgbClr val="000000"/>
                                          </a:solidFill>
                                          <a:latin typeface="Cambria Math" panose="02040503050406030204" pitchFamily="18" charset="0"/>
                                        </a:rPr>
                                        <m:t>𝟎</m:t>
                                      </m:r>
                                    </m:den>
                                  </m:f>
                                </m:sup>
                              </m:sSup>
                            </m:e>
                          </m:rad>
                        </m:e>
                      </m:d>
                      <m:r>
                        <a:rPr lang="en-US" sz="1400" b="1" i="1" smtClean="0">
                          <a:solidFill>
                            <a:srgbClr val="000000"/>
                          </a:solidFill>
                          <a:latin typeface="Cambria Math" panose="02040503050406030204" pitchFamily="18" charset="0"/>
                        </a:rPr>
                        <m:t>=</m:t>
                      </m:r>
                      <m:r>
                        <a:rPr lang="en-US" sz="1400" b="1" i="1" smtClean="0">
                          <a:solidFill>
                            <a:srgbClr val="000000"/>
                          </a:solidFill>
                          <a:latin typeface="Cambria Math" panose="02040503050406030204" pitchFamily="18" charset="0"/>
                        </a:rPr>
                        <m:t>𝟐𝟗</m:t>
                      </m:r>
                      <m:r>
                        <a:rPr lang="en-US" sz="1400" b="1" i="1" smtClean="0">
                          <a:solidFill>
                            <a:srgbClr val="000000"/>
                          </a:solidFill>
                          <a:latin typeface="Cambria Math" panose="02040503050406030204" pitchFamily="18" charset="0"/>
                        </a:rPr>
                        <m:t>.</m:t>
                      </m:r>
                      <m:r>
                        <a:rPr lang="en-US" sz="1400" b="1" i="1" smtClean="0">
                          <a:solidFill>
                            <a:srgbClr val="000000"/>
                          </a:solidFill>
                          <a:latin typeface="Cambria Math" panose="02040503050406030204" pitchFamily="18" charset="0"/>
                        </a:rPr>
                        <m:t>𝟑</m:t>
                      </m:r>
                    </m:oMath>
                  </m:oMathPara>
                </a14:m>
                <a:endParaRPr lang="en-US" sz="1400" i="1" dirty="0">
                  <a:solidFill>
                    <a:srgbClr val="000000"/>
                  </a:solidFill>
                  <a:latin typeface="Cambria Math" panose="02040503050406030204" pitchFamily="18" charset="0"/>
                </a:endParaRPr>
              </a:p>
              <a:p>
                <a:pPr>
                  <a:tabLst>
                    <a:tab pos="0" algn="l"/>
                  </a:tabLst>
                </a:pPr>
                <a:endParaRPr lang="en-US" sz="1400" dirty="0">
                  <a:solidFill>
                    <a:srgbClr val="000000"/>
                  </a:solidFill>
                  <a:latin typeface="Arial"/>
                </a:endParaRPr>
              </a:p>
            </p:txBody>
          </p:sp>
        </mc:Choice>
        <mc:Fallback xmlns="">
          <p:sp>
            <p:nvSpPr>
              <p:cNvPr id="3" name="Content Placeholder 2">
                <a:extLst>
                  <a:ext uri="{FF2B5EF4-FFF2-40B4-BE49-F238E27FC236}">
                    <a16:creationId xmlns:a16="http://schemas.microsoft.com/office/drawing/2014/main" id="{0B490E9F-1337-B249-B72B-EEC3D0107CC4}"/>
                  </a:ext>
                </a:extLst>
              </p:cNvPr>
              <p:cNvSpPr>
                <a:spLocks noGrp="1" noRot="1" noChangeAspect="1" noMove="1" noResize="1" noEditPoints="1" noAdjustHandles="1" noChangeArrowheads="1" noChangeShapeType="1" noTextEdit="1"/>
              </p:cNvSpPr>
              <p:nvPr>
                <p:ph sz="half" idx="1"/>
              </p:nvPr>
            </p:nvSpPr>
            <p:spPr>
              <a:xfrm>
                <a:off x="407987" y="1592264"/>
                <a:ext cx="11392803" cy="4608512"/>
              </a:xfrm>
              <a:blipFill>
                <a:blip r:embed="rId3"/>
                <a:stretch>
                  <a:fillRect l="-963" t="-1587"/>
                </a:stretch>
              </a:blipFill>
            </p:spPr>
            <p:txBody>
              <a:bodyPr/>
              <a:lstStyle/>
              <a:p>
                <a:r>
                  <a:rPr lang="en-GB">
                    <a:noFill/>
                  </a:rPr>
                  <a:t> </a:t>
                </a:r>
              </a:p>
            </p:txBody>
          </p:sp>
        </mc:Fallback>
      </mc:AlternateContent>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4"/>
          <a:stretch>
            <a:fillRect/>
          </a:stretch>
        </p:blipFill>
        <p:spPr>
          <a:xfrm>
            <a:off x="1038892" y="6366362"/>
            <a:ext cx="391198" cy="391198"/>
          </a:xfrm>
          <a:prstGeom prst="rect">
            <a:avLst/>
          </a:prstGeom>
        </p:spPr>
      </p:pic>
    </p:spTree>
    <p:extLst>
      <p:ext uri="{BB962C8B-B14F-4D97-AF65-F5344CB8AC3E}">
        <p14:creationId xmlns:p14="http://schemas.microsoft.com/office/powerpoint/2010/main" val="1747180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Antenna Locations</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14</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pic>
        <p:nvPicPr>
          <p:cNvPr id="5" name="Picture 4">
            <a:extLst>
              <a:ext uri="{FF2B5EF4-FFF2-40B4-BE49-F238E27FC236}">
                <a16:creationId xmlns:a16="http://schemas.microsoft.com/office/drawing/2014/main" id="{25A79368-80D9-8A8A-02DB-E37F8BB5104D}"/>
              </a:ext>
            </a:extLst>
          </p:cNvPr>
          <p:cNvPicPr>
            <a:picLocks noChangeAspect="1"/>
          </p:cNvPicPr>
          <p:nvPr/>
        </p:nvPicPr>
        <p:blipFill>
          <a:blip r:embed="rId4"/>
          <a:stretch>
            <a:fillRect/>
          </a:stretch>
        </p:blipFill>
        <p:spPr>
          <a:xfrm>
            <a:off x="3034603" y="1633666"/>
            <a:ext cx="5804598" cy="4270310"/>
          </a:xfrm>
          <a:prstGeom prst="rect">
            <a:avLst/>
          </a:prstGeom>
        </p:spPr>
      </p:pic>
    </p:spTree>
    <p:extLst>
      <p:ext uri="{BB962C8B-B14F-4D97-AF65-F5344CB8AC3E}">
        <p14:creationId xmlns:p14="http://schemas.microsoft.com/office/powerpoint/2010/main" val="3804090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Antenna Signal Comparison</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15</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graphicFrame>
        <p:nvGraphicFramePr>
          <p:cNvPr id="4" name="Table 3">
            <a:extLst>
              <a:ext uri="{FF2B5EF4-FFF2-40B4-BE49-F238E27FC236}">
                <a16:creationId xmlns:a16="http://schemas.microsoft.com/office/drawing/2014/main" id="{AC8C6C97-4840-AD80-D13D-0F96EB1DCBBF}"/>
              </a:ext>
            </a:extLst>
          </p:cNvPr>
          <p:cNvGraphicFramePr>
            <a:graphicFrameLocks noGrp="1"/>
          </p:cNvGraphicFramePr>
          <p:nvPr>
            <p:extLst>
              <p:ext uri="{D42A27DB-BD31-4B8C-83A1-F6EECF244321}">
                <p14:modId xmlns:p14="http://schemas.microsoft.com/office/powerpoint/2010/main" val="1078378"/>
              </p:ext>
            </p:extLst>
          </p:nvPr>
        </p:nvGraphicFramePr>
        <p:xfrm>
          <a:off x="407988" y="1487160"/>
          <a:ext cx="11153892" cy="2235200"/>
        </p:xfrm>
        <a:graphic>
          <a:graphicData uri="http://schemas.openxmlformats.org/drawingml/2006/table">
            <a:tbl>
              <a:tblPr firstCol="1" bandRow="1">
                <a:tableStyleId>{8EC20E35-A176-4012-BC5E-935CFFF8708E}</a:tableStyleId>
              </a:tblPr>
              <a:tblGrid>
                <a:gridCol w="1481102">
                  <a:extLst>
                    <a:ext uri="{9D8B030D-6E8A-4147-A177-3AD203B41FA5}">
                      <a16:colId xmlns:a16="http://schemas.microsoft.com/office/drawing/2014/main" val="859862079"/>
                    </a:ext>
                  </a:extLst>
                </a:gridCol>
                <a:gridCol w="602901">
                  <a:extLst>
                    <a:ext uri="{9D8B030D-6E8A-4147-A177-3AD203B41FA5}">
                      <a16:colId xmlns:a16="http://schemas.microsoft.com/office/drawing/2014/main" val="1635838815"/>
                    </a:ext>
                  </a:extLst>
                </a:gridCol>
                <a:gridCol w="545751">
                  <a:extLst>
                    <a:ext uri="{9D8B030D-6E8A-4147-A177-3AD203B41FA5}">
                      <a16:colId xmlns:a16="http://schemas.microsoft.com/office/drawing/2014/main" val="32419874"/>
                    </a:ext>
                  </a:extLst>
                </a:gridCol>
                <a:gridCol w="608867">
                  <a:extLst>
                    <a:ext uri="{9D8B030D-6E8A-4147-A177-3AD203B41FA5}">
                      <a16:colId xmlns:a16="http://schemas.microsoft.com/office/drawing/2014/main" val="3469339631"/>
                    </a:ext>
                  </a:extLst>
                </a:gridCol>
                <a:gridCol w="608867">
                  <a:extLst>
                    <a:ext uri="{9D8B030D-6E8A-4147-A177-3AD203B41FA5}">
                      <a16:colId xmlns:a16="http://schemas.microsoft.com/office/drawing/2014/main" val="1649768610"/>
                    </a:ext>
                  </a:extLst>
                </a:gridCol>
                <a:gridCol w="608867">
                  <a:extLst>
                    <a:ext uri="{9D8B030D-6E8A-4147-A177-3AD203B41FA5}">
                      <a16:colId xmlns:a16="http://schemas.microsoft.com/office/drawing/2014/main" val="2493568485"/>
                    </a:ext>
                  </a:extLst>
                </a:gridCol>
                <a:gridCol w="608867">
                  <a:extLst>
                    <a:ext uri="{9D8B030D-6E8A-4147-A177-3AD203B41FA5}">
                      <a16:colId xmlns:a16="http://schemas.microsoft.com/office/drawing/2014/main" val="3121429910"/>
                    </a:ext>
                  </a:extLst>
                </a:gridCol>
                <a:gridCol w="608867">
                  <a:extLst>
                    <a:ext uri="{9D8B030D-6E8A-4147-A177-3AD203B41FA5}">
                      <a16:colId xmlns:a16="http://schemas.microsoft.com/office/drawing/2014/main" val="3811482971"/>
                    </a:ext>
                  </a:extLst>
                </a:gridCol>
                <a:gridCol w="608867">
                  <a:extLst>
                    <a:ext uri="{9D8B030D-6E8A-4147-A177-3AD203B41FA5}">
                      <a16:colId xmlns:a16="http://schemas.microsoft.com/office/drawing/2014/main" val="3027131971"/>
                    </a:ext>
                  </a:extLst>
                </a:gridCol>
                <a:gridCol w="608867">
                  <a:extLst>
                    <a:ext uri="{9D8B030D-6E8A-4147-A177-3AD203B41FA5}">
                      <a16:colId xmlns:a16="http://schemas.microsoft.com/office/drawing/2014/main" val="2270914778"/>
                    </a:ext>
                  </a:extLst>
                </a:gridCol>
                <a:gridCol w="608867">
                  <a:extLst>
                    <a:ext uri="{9D8B030D-6E8A-4147-A177-3AD203B41FA5}">
                      <a16:colId xmlns:a16="http://schemas.microsoft.com/office/drawing/2014/main" val="2027816433"/>
                    </a:ext>
                  </a:extLst>
                </a:gridCol>
                <a:gridCol w="608867">
                  <a:extLst>
                    <a:ext uri="{9D8B030D-6E8A-4147-A177-3AD203B41FA5}">
                      <a16:colId xmlns:a16="http://schemas.microsoft.com/office/drawing/2014/main" val="2662187085"/>
                    </a:ext>
                  </a:extLst>
                </a:gridCol>
                <a:gridCol w="608867">
                  <a:extLst>
                    <a:ext uri="{9D8B030D-6E8A-4147-A177-3AD203B41FA5}">
                      <a16:colId xmlns:a16="http://schemas.microsoft.com/office/drawing/2014/main" val="3209678873"/>
                    </a:ext>
                  </a:extLst>
                </a:gridCol>
                <a:gridCol w="608867">
                  <a:extLst>
                    <a:ext uri="{9D8B030D-6E8A-4147-A177-3AD203B41FA5}">
                      <a16:colId xmlns:a16="http://schemas.microsoft.com/office/drawing/2014/main" val="501495068"/>
                    </a:ext>
                  </a:extLst>
                </a:gridCol>
                <a:gridCol w="608867">
                  <a:extLst>
                    <a:ext uri="{9D8B030D-6E8A-4147-A177-3AD203B41FA5}">
                      <a16:colId xmlns:a16="http://schemas.microsoft.com/office/drawing/2014/main" val="3274326507"/>
                    </a:ext>
                  </a:extLst>
                </a:gridCol>
                <a:gridCol w="608867">
                  <a:extLst>
                    <a:ext uri="{9D8B030D-6E8A-4147-A177-3AD203B41FA5}">
                      <a16:colId xmlns:a16="http://schemas.microsoft.com/office/drawing/2014/main" val="4082787440"/>
                    </a:ext>
                  </a:extLst>
                </a:gridCol>
                <a:gridCol w="608867">
                  <a:extLst>
                    <a:ext uri="{9D8B030D-6E8A-4147-A177-3AD203B41FA5}">
                      <a16:colId xmlns:a16="http://schemas.microsoft.com/office/drawing/2014/main" val="3421450626"/>
                    </a:ext>
                  </a:extLst>
                </a:gridCol>
              </a:tblGrid>
              <a:tr h="370840">
                <a:tc>
                  <a:txBody>
                    <a:bodyPr/>
                    <a:lstStyle/>
                    <a:p>
                      <a:pPr algn="ctr"/>
                      <a:r>
                        <a:rPr lang="en-US" sz="1200" dirty="0"/>
                        <a:t>Antenna No.</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2</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3</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4</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5</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6</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7</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8</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9</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10</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11</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12</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13</a:t>
                      </a:r>
                    </a:p>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14</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15</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16</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12103861"/>
                  </a:ext>
                </a:extLst>
              </a:tr>
              <a:tr h="370840">
                <a:tc>
                  <a:txBody>
                    <a:bodyPr/>
                    <a:lstStyle/>
                    <a:p>
                      <a:pPr algn="ctr"/>
                      <a:r>
                        <a:rPr lang="en-US" sz="1200" dirty="0" err="1"/>
                        <a:t>Bdg</a:t>
                      </a:r>
                      <a:r>
                        <a:rPr lang="en-US" sz="1200" dirty="0"/>
                        <a:t>. 2002 [-dB]</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solidFill>
                            <a:schemeClr val="tx1">
                              <a:lumMod val="75000"/>
                            </a:schemeClr>
                          </a:solidFill>
                          <a:latin typeface="+mn-lt"/>
                        </a:rPr>
                        <a:t>51.56</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50.706</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51.214</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50.4</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51.904</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51.954</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52.602</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52.188</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51.716</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51.580</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52.148</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52.586</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52.295</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52.925</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52.886</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lumMod val="75000"/>
                            </a:schemeClr>
                          </a:solidFill>
                          <a:latin typeface="+mn-lt"/>
                        </a:rPr>
                        <a:t>51.873</a:t>
                      </a:r>
                      <a:endParaRPr lang="en-GB" sz="1000" dirty="0">
                        <a:solidFill>
                          <a:schemeClr val="tx1">
                            <a:lumMod val="75000"/>
                          </a:schemeClr>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64385696"/>
                  </a:ext>
                </a:extLst>
              </a:tr>
              <a:tr h="370840">
                <a:tc>
                  <a:txBody>
                    <a:bodyPr/>
                    <a:lstStyle/>
                    <a:p>
                      <a:pPr algn="ctr"/>
                      <a:r>
                        <a:rPr lang="en-US" sz="1200" dirty="0"/>
                        <a:t>Test Area [-dB]</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51.765</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51.942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50.888</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50.577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51.477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51.631</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52.203</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51.662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50.48</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51.354</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51.704</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51.841</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51.892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52.192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52.499</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51.81</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8985386"/>
                  </a:ext>
                </a:extLst>
              </a:tr>
              <a:tr h="370840">
                <a:tc>
                  <a:txBody>
                    <a:bodyPr/>
                    <a:lstStyle/>
                    <a:p>
                      <a:pPr algn="ctr"/>
                      <a:r>
                        <a:rPr lang="en-US" sz="1200" dirty="0"/>
                        <a:t>Δ</a:t>
                      </a:r>
                      <a:r>
                        <a:rPr lang="en-US" sz="1200" baseline="0" dirty="0"/>
                        <a:t>S21</a:t>
                      </a:r>
                      <a:r>
                        <a:rPr lang="en-US" sz="1200" dirty="0"/>
                        <a:t> [dB]</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-0.227</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a:solidFill>
                            <a:schemeClr val="tx1">
                              <a:lumMod val="75000"/>
                            </a:schemeClr>
                          </a:solidFill>
                          <a:effectLst/>
                          <a:latin typeface="+mn-lt"/>
                        </a:rPr>
                        <a:t>0.742</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0.325</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a:solidFill>
                            <a:schemeClr val="tx1">
                              <a:lumMod val="75000"/>
                            </a:schemeClr>
                          </a:solidFill>
                          <a:effectLst/>
                          <a:latin typeface="+mn-lt"/>
                        </a:rPr>
                        <a:t>-0.203</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a:solidFill>
                            <a:schemeClr val="tx1">
                              <a:lumMod val="75000"/>
                            </a:schemeClr>
                          </a:solidFill>
                          <a:effectLst/>
                          <a:latin typeface="+mn-lt"/>
                        </a:rPr>
                        <a:t>0.396</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0.297</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0.38</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0.503</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1.21</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0.2</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a:solidFill>
                            <a:schemeClr val="tx1">
                              <a:lumMod val="75000"/>
                            </a:schemeClr>
                          </a:solidFill>
                          <a:effectLst/>
                          <a:latin typeface="+mn-lt"/>
                        </a:rPr>
                        <a:t>0.423</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0.715</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a:solidFill>
                            <a:schemeClr val="tx1">
                              <a:lumMod val="75000"/>
                            </a:schemeClr>
                          </a:solidFill>
                          <a:effectLst/>
                          <a:latin typeface="+mn-lt"/>
                        </a:rPr>
                        <a:t>0.374</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0.707</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0.371</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0.044</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5288042"/>
                  </a:ext>
                </a:extLst>
              </a:tr>
              <a:tr h="370840">
                <a:tc>
                  <a:txBody>
                    <a:bodyPr/>
                    <a:lstStyle/>
                    <a:p>
                      <a:pPr algn="ctr"/>
                      <a:r>
                        <a:rPr lang="en-US" sz="1200" dirty="0"/>
                        <a:t>Corresponding Δ</a:t>
                      </a:r>
                      <a:r>
                        <a:rPr lang="en-US" sz="1200" baseline="0" dirty="0"/>
                        <a:t> Field at antenna</a:t>
                      </a:r>
                      <a:r>
                        <a:rPr lang="en-US" sz="1200" dirty="0"/>
                        <a:t>  [%]</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-2.579579</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8.91809</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3.81258</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-2.310025</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4.66464</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3.47847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4.47202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5.96196</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14.9476</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2.3293</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4.9905</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8.58004</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4.39988</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8.48008</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4.36383</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000" b="0" i="0" u="none" strike="noStrike" dirty="0">
                          <a:solidFill>
                            <a:schemeClr val="tx1">
                              <a:lumMod val="75000"/>
                            </a:schemeClr>
                          </a:solidFill>
                          <a:effectLst/>
                          <a:latin typeface="+mn-lt"/>
                        </a:rPr>
                        <a:t>0.50785</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96961563"/>
                  </a:ext>
                </a:extLst>
              </a:tr>
            </a:tbl>
          </a:graphicData>
        </a:graphic>
      </p:graphicFrame>
      <p:sp>
        <p:nvSpPr>
          <p:cNvPr id="10" name="TextBox 9">
            <a:extLst>
              <a:ext uri="{FF2B5EF4-FFF2-40B4-BE49-F238E27FC236}">
                <a16:creationId xmlns:a16="http://schemas.microsoft.com/office/drawing/2014/main" id="{B52DF692-ED67-DEE1-1EB6-2828EF9A184F}"/>
              </a:ext>
            </a:extLst>
          </p:cNvPr>
          <p:cNvSpPr txBox="1"/>
          <p:nvPr/>
        </p:nvSpPr>
        <p:spPr>
          <a:xfrm>
            <a:off x="419979" y="3895648"/>
            <a:ext cx="11529566" cy="1938992"/>
          </a:xfrm>
          <a:prstGeom prst="rect">
            <a:avLst/>
          </a:prstGeom>
          <a:noFill/>
        </p:spPr>
        <p:txBody>
          <a:bodyPr wrap="square" lIns="0" tIns="0" rIns="0" bIns="0" rtlCol="0">
            <a:spAutoFit/>
          </a:bodyPr>
          <a:lstStyle/>
          <a:p>
            <a:pPr algn="l"/>
            <a:endParaRPr lang="en-US"/>
          </a:p>
          <a:p>
            <a:pPr algn="l"/>
            <a:endParaRPr lang="en-US" dirty="0"/>
          </a:p>
          <a:p>
            <a:pPr algn="l"/>
            <a:endParaRPr lang="en-US" dirty="0"/>
          </a:p>
          <a:p>
            <a:pPr algn="l"/>
            <a:r>
              <a:rPr lang="en-US" b="1" dirty="0"/>
              <a:t>A significant change in all antenna signals has been observed. In all but two, the coupling has increased.</a:t>
            </a:r>
          </a:p>
          <a:p>
            <a:pPr algn="l"/>
            <a:r>
              <a:rPr lang="en-US" b="1" dirty="0"/>
              <a:t>Note that </a:t>
            </a:r>
            <a:r>
              <a:rPr lang="en-US" b="1" u="sng" dirty="0"/>
              <a:t>a bias is likely due to the change in coupler</a:t>
            </a:r>
            <a:r>
              <a:rPr lang="en-US" b="1" dirty="0"/>
              <a:t>, this has not been accounted for as only absolute values are quoted here.</a:t>
            </a:r>
          </a:p>
          <a:p>
            <a:pPr algn="l"/>
            <a:r>
              <a:rPr lang="en-GB" dirty="0"/>
              <a:t>  </a:t>
            </a:r>
          </a:p>
        </p:txBody>
      </p:sp>
    </p:spTree>
    <p:extLst>
      <p:ext uri="{BB962C8B-B14F-4D97-AF65-F5344CB8AC3E}">
        <p14:creationId xmlns:p14="http://schemas.microsoft.com/office/powerpoint/2010/main" val="2606461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Change in Field Profile</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16</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pic>
        <p:nvPicPr>
          <p:cNvPr id="11" name="Picture 10">
            <a:extLst>
              <a:ext uri="{FF2B5EF4-FFF2-40B4-BE49-F238E27FC236}">
                <a16:creationId xmlns:a16="http://schemas.microsoft.com/office/drawing/2014/main" id="{41557F81-4628-8836-39E9-61B8D5DFF690}"/>
              </a:ext>
            </a:extLst>
          </p:cNvPr>
          <p:cNvPicPr>
            <a:picLocks noChangeAspect="1"/>
          </p:cNvPicPr>
          <p:nvPr/>
        </p:nvPicPr>
        <p:blipFill>
          <a:blip r:embed="rId4"/>
          <a:stretch>
            <a:fillRect/>
          </a:stretch>
        </p:blipFill>
        <p:spPr>
          <a:xfrm>
            <a:off x="407988" y="1368426"/>
            <a:ext cx="2582913" cy="1989664"/>
          </a:xfrm>
          <a:prstGeom prst="rect">
            <a:avLst/>
          </a:prstGeom>
          <a:ln w="38100">
            <a:solidFill>
              <a:schemeClr val="tx1"/>
            </a:solidFill>
          </a:ln>
        </p:spPr>
      </p:pic>
      <p:sp>
        <p:nvSpPr>
          <p:cNvPr id="13" name="TextBox 12">
            <a:extLst>
              <a:ext uri="{FF2B5EF4-FFF2-40B4-BE49-F238E27FC236}">
                <a16:creationId xmlns:a16="http://schemas.microsoft.com/office/drawing/2014/main" id="{6976B165-EA55-C126-FBB5-D693A08BE422}"/>
              </a:ext>
            </a:extLst>
          </p:cNvPr>
          <p:cNvSpPr txBox="1"/>
          <p:nvPr/>
        </p:nvSpPr>
        <p:spPr>
          <a:xfrm>
            <a:off x="261256" y="4162066"/>
            <a:ext cx="3552563" cy="1569660"/>
          </a:xfrm>
          <a:prstGeom prst="rect">
            <a:avLst/>
          </a:prstGeom>
          <a:noFill/>
        </p:spPr>
        <p:txBody>
          <a:bodyPr wrap="square">
            <a:spAutoFit/>
          </a:bodyPr>
          <a:lstStyle/>
          <a:p>
            <a:r>
              <a:rPr lang="en-US" sz="1600" b="1" dirty="0">
                <a:solidFill>
                  <a:srgbClr val="FF0000"/>
                </a:solidFill>
              </a:rPr>
              <a:t>Note: Coupler on Q4.</a:t>
            </a:r>
          </a:p>
          <a:p>
            <a:endParaRPr lang="en-US" sz="1600" b="1" dirty="0">
              <a:solidFill>
                <a:srgbClr val="FF0000"/>
              </a:solidFill>
            </a:endParaRPr>
          </a:p>
          <a:p>
            <a:r>
              <a:rPr lang="en-US" sz="1600" b="1" dirty="0">
                <a:solidFill>
                  <a:srgbClr val="FF0000"/>
                </a:solidFill>
              </a:rPr>
              <a:t>The Q4 and Q2 field profiles (q4,q2 on the right) have curved in opposite directions – could this be caused by a change in support?</a:t>
            </a:r>
            <a:endParaRPr lang="en-GB" sz="1600" b="1" dirty="0">
              <a:solidFill>
                <a:srgbClr val="FF0000"/>
              </a:solidFill>
            </a:endParaRPr>
          </a:p>
        </p:txBody>
      </p:sp>
      <p:cxnSp>
        <p:nvCxnSpPr>
          <p:cNvPr id="15" name="Straight Arrow Connector 14">
            <a:extLst>
              <a:ext uri="{FF2B5EF4-FFF2-40B4-BE49-F238E27FC236}">
                <a16:creationId xmlns:a16="http://schemas.microsoft.com/office/drawing/2014/main" id="{91FBDCEF-D8AF-FDF9-0A66-49C793A4553A}"/>
              </a:ext>
            </a:extLst>
          </p:cNvPr>
          <p:cNvCxnSpPr>
            <a:cxnSpLocks/>
          </p:cNvCxnSpPr>
          <p:nvPr/>
        </p:nvCxnSpPr>
        <p:spPr>
          <a:xfrm flipV="1">
            <a:off x="1699444" y="2974312"/>
            <a:ext cx="0" cy="118775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4BC7D7C-C0FA-012C-9FB4-057DF6DAB113}"/>
              </a:ext>
            </a:extLst>
          </p:cNvPr>
          <p:cNvSpPr txBox="1"/>
          <p:nvPr/>
        </p:nvSpPr>
        <p:spPr>
          <a:xfrm>
            <a:off x="4441857" y="5233049"/>
            <a:ext cx="6687945" cy="738664"/>
          </a:xfrm>
          <a:prstGeom prst="rect">
            <a:avLst/>
          </a:prstGeom>
          <a:noFill/>
        </p:spPr>
        <p:txBody>
          <a:bodyPr wrap="square">
            <a:spAutoFit/>
          </a:bodyPr>
          <a:lstStyle/>
          <a:p>
            <a:r>
              <a:rPr lang="en-US" sz="1400" b="1" dirty="0">
                <a:solidFill>
                  <a:srgbClr val="000000"/>
                </a:solidFill>
              </a:rPr>
              <a:t>Calculated from </a:t>
            </a:r>
            <a:r>
              <a:rPr lang="el-GR" sz="1400" b="1" dirty="0">
                <a:solidFill>
                  <a:srgbClr val="000000"/>
                </a:solidFill>
              </a:rPr>
              <a:t>Δ</a:t>
            </a:r>
            <a:r>
              <a:rPr lang="en-US" sz="1400" b="1" dirty="0">
                <a:solidFill>
                  <a:srgbClr val="000000"/>
                </a:solidFill>
              </a:rPr>
              <a:t>Field values on previous slide. Line q1 contains the measurements from the antennas in quadrant Q1 (A1, A5, A9, A13).  Line q2 is the antennas in quadrant Q2, i.e., A2, A6, A10, A14.</a:t>
            </a:r>
            <a:endParaRPr lang="en-GB" sz="1400" dirty="0">
              <a:solidFill>
                <a:srgbClr val="000000"/>
              </a:solidFill>
            </a:endParaRPr>
          </a:p>
        </p:txBody>
      </p:sp>
      <p:sp>
        <p:nvSpPr>
          <p:cNvPr id="10" name="TextBox 9">
            <a:extLst>
              <a:ext uri="{FF2B5EF4-FFF2-40B4-BE49-F238E27FC236}">
                <a16:creationId xmlns:a16="http://schemas.microsoft.com/office/drawing/2014/main" id="{4CD90A46-3DB4-A3F4-A80D-52F6FB2CA543}"/>
              </a:ext>
            </a:extLst>
          </p:cNvPr>
          <p:cNvSpPr txBox="1"/>
          <p:nvPr/>
        </p:nvSpPr>
        <p:spPr>
          <a:xfrm>
            <a:off x="4441858" y="1397440"/>
            <a:ext cx="6687946" cy="369332"/>
          </a:xfrm>
          <a:prstGeom prst="rect">
            <a:avLst/>
          </a:prstGeom>
          <a:noFill/>
        </p:spPr>
        <p:txBody>
          <a:bodyPr wrap="square">
            <a:spAutoFit/>
          </a:bodyPr>
          <a:lstStyle/>
          <a:p>
            <a:pPr algn="ctr"/>
            <a:r>
              <a:rPr lang="en-US" sz="1800" b="1" dirty="0">
                <a:solidFill>
                  <a:srgbClr val="000000"/>
                </a:solidFill>
              </a:rPr>
              <a:t>Calculated field change for antennas in each quadrant.</a:t>
            </a:r>
            <a:endParaRPr lang="en-GB" dirty="0">
              <a:solidFill>
                <a:srgbClr val="000000"/>
              </a:solidFill>
            </a:endParaRPr>
          </a:p>
        </p:txBody>
      </p:sp>
      <p:graphicFrame>
        <p:nvGraphicFramePr>
          <p:cNvPr id="4" name="Chart 3">
            <a:extLst>
              <a:ext uri="{FF2B5EF4-FFF2-40B4-BE49-F238E27FC236}">
                <a16:creationId xmlns:a16="http://schemas.microsoft.com/office/drawing/2014/main" id="{33282640-FD41-5023-AD6D-702F95042155}"/>
              </a:ext>
            </a:extLst>
          </p:cNvPr>
          <p:cNvGraphicFramePr>
            <a:graphicFrameLocks/>
          </p:cNvGraphicFramePr>
          <p:nvPr>
            <p:extLst>
              <p:ext uri="{D42A27DB-BD31-4B8C-83A1-F6EECF244321}">
                <p14:modId xmlns:p14="http://schemas.microsoft.com/office/powerpoint/2010/main" val="1872111035"/>
              </p:ext>
            </p:extLst>
          </p:nvPr>
        </p:nvGraphicFramePr>
        <p:xfrm>
          <a:off x="4348712" y="1791639"/>
          <a:ext cx="6758834" cy="343183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527274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Change in Field Profile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7" y="1592264"/>
                <a:ext cx="5221281" cy="4608512"/>
              </a:xfrm>
            </p:spPr>
            <p:txBody>
              <a:bodyPr/>
              <a:lstStyle/>
              <a:p>
                <a:pPr indent="0">
                  <a:spcBef>
                    <a:spcPts val="1800"/>
                  </a:spcBef>
                  <a:spcAft>
                    <a:spcPts val="400"/>
                  </a:spcAft>
                  <a:buFont typeface="Arial" panose="020B0604020202020204" pitchFamily="34" charset="0"/>
                  <a:buNone/>
                  <a:tabLst>
                    <a:tab pos="0" algn="l"/>
                  </a:tabLst>
                </a:pPr>
                <a:r>
                  <a:rPr lang="en-US" sz="1400" spc="-1" dirty="0">
                    <a:solidFill>
                      <a:srgbClr val="171717"/>
                    </a:solidFill>
                    <a:latin typeface="Arial"/>
                  </a:rPr>
                  <a:t>For a bead-pull measurement, we measure the phase shift, </a:t>
                </a:r>
                <a:r>
                  <a:rPr lang="el-GR" sz="1400" b="1" dirty="0">
                    <a:solidFill>
                      <a:srgbClr val="000000"/>
                    </a:solidFill>
                  </a:rPr>
                  <a:t>ΔΦ</a:t>
                </a:r>
                <a:r>
                  <a:rPr lang="en-US" sz="1400" dirty="0">
                    <a:solidFill>
                      <a:srgbClr val="000000"/>
                    </a:solidFill>
                  </a:rPr>
                  <a:t>. The field at a given location follows:</a:t>
                </a:r>
              </a:p>
              <a:p>
                <a:pPr>
                  <a:tabLst>
                    <a:tab pos="0" algn="l"/>
                  </a:tabLst>
                </a:pPr>
                <a14:m>
                  <m:oMathPara xmlns:m="http://schemas.openxmlformats.org/officeDocument/2006/math">
                    <m:oMathParaPr>
                      <m:jc m:val="centerGroup"/>
                    </m:oMathParaPr>
                    <m:oMath xmlns:m="http://schemas.openxmlformats.org/officeDocument/2006/math">
                      <m:r>
                        <a:rPr lang="en-US" sz="1400" b="1" i="1" smtClean="0">
                          <a:solidFill>
                            <a:srgbClr val="000000"/>
                          </a:solidFill>
                          <a:latin typeface="Cambria Math" panose="02040503050406030204" pitchFamily="18" charset="0"/>
                        </a:rPr>
                        <m:t>𝑯</m:t>
                      </m:r>
                      <m:r>
                        <a:rPr lang="en-US" sz="1400" i="1" smtClean="0">
                          <a:solidFill>
                            <a:srgbClr val="000000"/>
                          </a:solidFill>
                          <a:latin typeface="Cambria Math" panose="02040503050406030204" pitchFamily="18" charset="0"/>
                          <a:ea typeface="Cambria Math" panose="02040503050406030204" pitchFamily="18" charset="0"/>
                        </a:rPr>
                        <m:t>∝</m:t>
                      </m:r>
                      <m:rad>
                        <m:radPr>
                          <m:degHide m:val="on"/>
                          <m:ctrlPr>
                            <a:rPr lang="en-US" sz="1400" i="1" smtClean="0">
                              <a:solidFill>
                                <a:srgbClr val="000000"/>
                              </a:solidFill>
                              <a:latin typeface="Cambria Math" panose="02040503050406030204" pitchFamily="18" charset="0"/>
                            </a:rPr>
                          </m:ctrlPr>
                        </m:radPr>
                        <m:deg/>
                        <m:e>
                          <m:r>
                            <m:rPr>
                              <m:nor/>
                            </m:rPr>
                            <a:rPr lang="el-GR" sz="1400" dirty="0">
                              <a:solidFill>
                                <a:srgbClr val="000000"/>
                              </a:solidFill>
                            </a:rPr>
                            <m:t>Δ</m:t>
                          </m:r>
                          <m:r>
                            <m:rPr>
                              <m:nor/>
                            </m:rPr>
                            <a:rPr lang="en-US" sz="1400" i="1" dirty="0" smtClean="0">
                              <a:solidFill>
                                <a:srgbClr val="000000"/>
                              </a:solidFill>
                            </a:rPr>
                            <m:t>Φ</m:t>
                          </m:r>
                        </m:e>
                      </m:rad>
                    </m:oMath>
                  </m:oMathPara>
                </a14:m>
                <a:endParaRPr lang="en-US" sz="1400" i="1" dirty="0">
                  <a:solidFill>
                    <a:srgbClr val="000000"/>
                  </a:solidFill>
                  <a:latin typeface="Cambria Math" panose="02040503050406030204" pitchFamily="18" charset="0"/>
                </a:endParaRPr>
              </a:p>
              <a:p>
                <a:pPr>
                  <a:tabLst>
                    <a:tab pos="0" algn="l"/>
                  </a:tabLst>
                </a:pPr>
                <a:r>
                  <a:rPr lang="en-US" sz="1400" dirty="0">
                    <a:solidFill>
                      <a:srgbClr val="000000"/>
                    </a:solidFill>
                    <a:latin typeface="Arial"/>
                  </a:rPr>
                  <a:t>Since we cannot bead-pull the cavity in the test area, the bead-pull from building 2002 was adjusted to provide an estimation.</a:t>
                </a:r>
              </a:p>
              <a:p>
                <a:pPr>
                  <a:tabLst>
                    <a:tab pos="0" algn="l"/>
                  </a:tabLst>
                </a:pPr>
                <a:r>
                  <a:rPr lang="en-US" sz="1400" dirty="0">
                    <a:solidFill>
                      <a:srgbClr val="000000"/>
                    </a:solidFill>
                    <a:latin typeface="Arial"/>
                  </a:rPr>
                  <a:t>To do so, the bead-pull data (</a:t>
                </a:r>
                <a:r>
                  <a:rPr lang="el-GR" sz="1400" b="1" dirty="0">
                    <a:solidFill>
                      <a:srgbClr val="000000"/>
                    </a:solidFill>
                  </a:rPr>
                  <a:t>ΔΦ</a:t>
                </a:r>
                <a:r>
                  <a:rPr lang="en-US" sz="1400" b="1" dirty="0">
                    <a:solidFill>
                      <a:srgbClr val="000000"/>
                    </a:solidFill>
                  </a:rPr>
                  <a:t>)</a:t>
                </a:r>
                <a:r>
                  <a:rPr lang="en-US" sz="1400" dirty="0">
                    <a:solidFill>
                      <a:srgbClr val="000000"/>
                    </a:solidFill>
                    <a:latin typeface="Arial"/>
                  </a:rPr>
                  <a:t> at each antenna was modified to approximate H</a:t>
                </a:r>
                <a:r>
                  <a:rPr lang="en-US" sz="1400" baseline="-25000" dirty="0">
                    <a:solidFill>
                      <a:srgbClr val="000000"/>
                    </a:solidFill>
                    <a:latin typeface="Arial"/>
                  </a:rPr>
                  <a:t>T</a:t>
                </a:r>
                <a:r>
                  <a:rPr lang="en-US" sz="1400" dirty="0">
                    <a:solidFill>
                      <a:srgbClr val="000000"/>
                    </a:solidFill>
                    <a:latin typeface="Arial"/>
                  </a:rPr>
                  <a:t>:</a:t>
                </a:r>
              </a:p>
              <a:p>
                <a:pPr>
                  <a:tabLst>
                    <a:tab pos="0" algn="l"/>
                  </a:tabLst>
                </a:pPr>
                <a:endParaRPr lang="en-US" sz="1400" dirty="0">
                  <a:solidFill>
                    <a:srgbClr val="000000"/>
                  </a:solidFill>
                  <a:latin typeface="Arial"/>
                </a:endParaRPr>
              </a:p>
              <a:p>
                <a:pPr>
                  <a:tabLst>
                    <a:tab pos="0" algn="l"/>
                  </a:tabLst>
                </a:pPr>
                <a14:m>
                  <m:oMathPara xmlns:m="http://schemas.openxmlformats.org/officeDocument/2006/math">
                    <m:oMathParaPr>
                      <m:jc m:val="centerGroup"/>
                    </m:oMathParaPr>
                    <m:oMath xmlns:m="http://schemas.openxmlformats.org/officeDocument/2006/math">
                      <m:sSub>
                        <m:sSubPr>
                          <m:ctrlPr>
                            <a:rPr lang="en-US" sz="1400" i="1" smtClean="0">
                              <a:solidFill>
                                <a:srgbClr val="000000"/>
                              </a:solidFill>
                              <a:latin typeface="Cambria Math" panose="02040503050406030204" pitchFamily="18" charset="0"/>
                            </a:rPr>
                          </m:ctrlPr>
                        </m:sSubPr>
                        <m:e>
                          <m:r>
                            <a:rPr lang="en-US" sz="1400" b="1" i="1" smtClean="0">
                              <a:solidFill>
                                <a:srgbClr val="000000"/>
                              </a:solidFill>
                              <a:latin typeface="Cambria Math" panose="02040503050406030204" pitchFamily="18" charset="0"/>
                            </a:rPr>
                            <m:t>𝑯</m:t>
                          </m:r>
                        </m:e>
                        <m:sub>
                          <m:r>
                            <a:rPr lang="en-US" sz="1400" b="1" i="1" smtClean="0">
                              <a:solidFill>
                                <a:srgbClr val="000000"/>
                              </a:solidFill>
                              <a:latin typeface="Cambria Math" panose="02040503050406030204" pitchFamily="18" charset="0"/>
                            </a:rPr>
                            <m:t>𝑻</m:t>
                          </m:r>
                        </m:sub>
                      </m:sSub>
                      <m:r>
                        <a:rPr lang="en-US" sz="1400" i="1">
                          <a:solidFill>
                            <a:srgbClr val="000000"/>
                          </a:solidFill>
                          <a:latin typeface="Cambria Math" panose="02040503050406030204" pitchFamily="18" charset="0"/>
                          <a:ea typeface="Cambria Math" panose="02040503050406030204" pitchFamily="18" charset="0"/>
                        </a:rPr>
                        <m:t>∝</m:t>
                      </m:r>
                      <m:rad>
                        <m:radPr>
                          <m:degHide m:val="on"/>
                          <m:ctrlPr>
                            <a:rPr lang="en-US" sz="1400" i="1" smtClean="0">
                              <a:solidFill>
                                <a:srgbClr val="000000"/>
                              </a:solidFill>
                              <a:latin typeface="Cambria Math" panose="02040503050406030204" pitchFamily="18" charset="0"/>
                            </a:rPr>
                          </m:ctrlPr>
                        </m:radPr>
                        <m:deg/>
                        <m:e>
                          <m:r>
                            <m:rPr>
                              <m:nor/>
                            </m:rPr>
                            <a:rPr lang="el-GR" sz="1400" dirty="0">
                              <a:solidFill>
                                <a:srgbClr val="000000"/>
                              </a:solidFill>
                            </a:rPr>
                            <m:t>Δ</m:t>
                          </m:r>
                          <m:r>
                            <m:rPr>
                              <m:nor/>
                            </m:rPr>
                            <a:rPr lang="en-US" sz="1400" i="1" dirty="0">
                              <a:solidFill>
                                <a:srgbClr val="000000"/>
                              </a:solidFill>
                            </a:rPr>
                            <m:t>Φ</m:t>
                          </m:r>
                          <m:r>
                            <a:rPr lang="en-US" sz="1400" i="1" dirty="0" smtClean="0">
                              <a:solidFill>
                                <a:srgbClr val="000000"/>
                              </a:solidFill>
                              <a:latin typeface="Cambria Math" panose="02040503050406030204" pitchFamily="18" charset="0"/>
                              <a:ea typeface="Cambria Math" panose="02040503050406030204" pitchFamily="18" charset="0"/>
                            </a:rPr>
                            <m:t>∙</m:t>
                          </m:r>
                          <m:d>
                            <m:dPr>
                              <m:ctrlPr>
                                <a:rPr lang="en-US" sz="1400" i="1" dirty="0">
                                  <a:solidFill>
                                    <a:srgbClr val="000000"/>
                                  </a:solidFill>
                                  <a:latin typeface="Cambria Math" panose="02040503050406030204" pitchFamily="18" charset="0"/>
                                </a:rPr>
                              </m:ctrlPr>
                            </m:dPr>
                            <m:e>
                              <m:sSup>
                                <m:sSupPr>
                                  <m:ctrlPr>
                                    <a:rPr lang="en-US" sz="1400" i="1">
                                      <a:solidFill>
                                        <a:srgbClr val="000000"/>
                                      </a:solidFill>
                                      <a:latin typeface="Cambria Math" panose="02040503050406030204" pitchFamily="18" charset="0"/>
                                    </a:rPr>
                                  </m:ctrlPr>
                                </m:sSupPr>
                                <m:e>
                                  <m:r>
                                    <a:rPr lang="en-US" sz="1400" i="1">
                                      <a:solidFill>
                                        <a:srgbClr val="000000"/>
                                      </a:solidFill>
                                      <a:latin typeface="Cambria Math" panose="02040503050406030204" pitchFamily="18" charset="0"/>
                                    </a:rPr>
                                    <m:t> </m:t>
                                  </m:r>
                                  <m:r>
                                    <a:rPr lang="en-US" sz="1400" i="1">
                                      <a:solidFill>
                                        <a:srgbClr val="000000"/>
                                      </a:solidFill>
                                      <a:latin typeface="Cambria Math" panose="02040503050406030204" pitchFamily="18" charset="0"/>
                                    </a:rPr>
                                    <m:t>𝟏𝟎</m:t>
                                  </m:r>
                                </m:e>
                                <m:sup>
                                  <m:f>
                                    <m:fPr>
                                      <m:type m:val="skw"/>
                                      <m:ctrlPr>
                                        <a:rPr lang="en-US" sz="1400" i="1">
                                          <a:solidFill>
                                            <a:srgbClr val="000000"/>
                                          </a:solidFill>
                                          <a:latin typeface="Cambria Math" panose="02040503050406030204" pitchFamily="18" charset="0"/>
                                        </a:rPr>
                                      </m:ctrlPr>
                                    </m:fPr>
                                    <m:num>
                                      <m:r>
                                        <m:rPr>
                                          <m:nor/>
                                        </m:rPr>
                                        <a:rPr lang="el-GR" sz="1400" dirty="0">
                                          <a:solidFill>
                                            <a:srgbClr val="000000"/>
                                          </a:solidFill>
                                        </a:rPr>
                                        <m:t>Δ</m:t>
                                      </m:r>
                                      <m:r>
                                        <a:rPr lang="en-US" sz="1400" i="1" dirty="0">
                                          <a:solidFill>
                                            <a:srgbClr val="000000"/>
                                          </a:solidFill>
                                          <a:latin typeface="Cambria Math" panose="02040503050406030204" pitchFamily="18" charset="0"/>
                                        </a:rPr>
                                        <m:t>𝑺</m:t>
                                      </m:r>
                                    </m:num>
                                    <m:den>
                                      <m:r>
                                        <a:rPr lang="en-US" sz="1400" i="1">
                                          <a:solidFill>
                                            <a:srgbClr val="000000"/>
                                          </a:solidFill>
                                          <a:latin typeface="Cambria Math" panose="02040503050406030204" pitchFamily="18" charset="0"/>
                                        </a:rPr>
                                        <m:t>𝟏𝟎</m:t>
                                      </m:r>
                                    </m:den>
                                  </m:f>
                                </m:sup>
                              </m:sSup>
                            </m:e>
                          </m:d>
                        </m:e>
                      </m:rad>
                    </m:oMath>
                  </m:oMathPara>
                </a14:m>
                <a:endParaRPr lang="en-US" sz="1400" i="1" dirty="0">
                  <a:solidFill>
                    <a:srgbClr val="000000"/>
                  </a:solidFill>
                  <a:latin typeface="Cambria Math" panose="02040503050406030204" pitchFamily="18" charset="0"/>
                </a:endParaRPr>
              </a:p>
              <a:p>
                <a:pPr>
                  <a:tabLst>
                    <a:tab pos="0" algn="l"/>
                  </a:tabLst>
                </a:pPr>
                <a:r>
                  <a:rPr lang="en-US" sz="1400" dirty="0">
                    <a:solidFill>
                      <a:srgbClr val="000000"/>
                    </a:solidFill>
                    <a:latin typeface="Arial"/>
                  </a:rPr>
                  <a:t>To do this for all data points, linear interpolation was used between antenna locations.</a:t>
                </a:r>
              </a:p>
            </p:txBody>
          </p:sp>
        </mc:Choice>
        <mc:Fallback xmlns="">
          <p:sp>
            <p:nvSpPr>
              <p:cNvPr id="3" name="Content Placeholder 2">
                <a:extLst>
                  <a:ext uri="{FF2B5EF4-FFF2-40B4-BE49-F238E27FC236}">
                    <a16:creationId xmlns:a16="http://schemas.microsoft.com/office/drawing/2014/main" id="{0B490E9F-1337-B249-B72B-EEC3D0107CC4}"/>
                  </a:ext>
                </a:extLst>
              </p:cNvPr>
              <p:cNvSpPr>
                <a:spLocks noGrp="1" noRot="1" noChangeAspect="1" noMove="1" noResize="1" noEditPoints="1" noAdjustHandles="1" noChangeArrowheads="1" noChangeShapeType="1" noTextEdit="1"/>
              </p:cNvSpPr>
              <p:nvPr>
                <p:ph sz="half" idx="1"/>
              </p:nvPr>
            </p:nvSpPr>
            <p:spPr>
              <a:xfrm>
                <a:off x="407987" y="1592264"/>
                <a:ext cx="5221281" cy="4608512"/>
              </a:xfrm>
              <a:blipFill>
                <a:blip r:embed="rId3"/>
                <a:stretch>
                  <a:fillRect l="-2103" t="-1587"/>
                </a:stretch>
              </a:blipFill>
            </p:spPr>
            <p:txBody>
              <a:bodyPr/>
              <a:lstStyle/>
              <a:p>
                <a:r>
                  <a:rPr lang="en-GB">
                    <a:noFill/>
                  </a:rPr>
                  <a:t> </a:t>
                </a:r>
              </a:p>
            </p:txBody>
          </p:sp>
        </mc:Fallback>
      </mc:AlternateContent>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17</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4"/>
          <a:stretch>
            <a:fillRect/>
          </a:stretch>
        </p:blipFill>
        <p:spPr>
          <a:xfrm>
            <a:off x="1038892" y="6366362"/>
            <a:ext cx="391198" cy="391198"/>
          </a:xfrm>
          <a:prstGeom prst="rect">
            <a:avLst/>
          </a:prstGeom>
        </p:spPr>
      </p:pic>
      <p:pic>
        <p:nvPicPr>
          <p:cNvPr id="4" name="Picture 3">
            <a:extLst>
              <a:ext uri="{FF2B5EF4-FFF2-40B4-BE49-F238E27FC236}">
                <a16:creationId xmlns:a16="http://schemas.microsoft.com/office/drawing/2014/main" id="{2ECF0A14-3274-BBDD-26D8-58CB9CB07071}"/>
              </a:ext>
            </a:extLst>
          </p:cNvPr>
          <p:cNvPicPr>
            <a:picLocks noChangeAspect="1"/>
          </p:cNvPicPr>
          <p:nvPr/>
        </p:nvPicPr>
        <p:blipFill>
          <a:blip r:embed="rId5"/>
          <a:stretch>
            <a:fillRect/>
          </a:stretch>
        </p:blipFill>
        <p:spPr>
          <a:xfrm>
            <a:off x="5766662" y="1672058"/>
            <a:ext cx="3164066" cy="1611659"/>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C42B99D-DB43-B918-BDA5-683535D25A12}"/>
                  </a:ext>
                </a:extLst>
              </p:cNvPr>
              <p:cNvSpPr txBox="1"/>
              <p:nvPr/>
            </p:nvSpPr>
            <p:spPr>
              <a:xfrm>
                <a:off x="6374415" y="2527735"/>
                <a:ext cx="2186629" cy="307777"/>
              </a:xfrm>
              <a:prstGeom prst="rect">
                <a:avLst/>
              </a:prstGeom>
              <a:noFill/>
            </p:spPr>
            <p:txBody>
              <a:bodyPr wrap="square">
                <a:spAutoFit/>
              </a:bodyPr>
              <a:lstStyle/>
              <a:p>
                <a:r>
                  <a:rPr lang="en-US" sz="1400" spc="-1" dirty="0">
                    <a:solidFill>
                      <a:srgbClr val="171717"/>
                    </a:solidFill>
                    <a:latin typeface="Arial"/>
                  </a:rPr>
                  <a:t>Bead pull in 2002 (</a:t>
                </a:r>
                <a14:m>
                  <m:oMath xmlns:m="http://schemas.openxmlformats.org/officeDocument/2006/math">
                    <m:r>
                      <m:rPr>
                        <m:nor/>
                      </m:rPr>
                      <a:rPr lang="el-GR" sz="1400" b="1" dirty="0" smtClean="0">
                        <a:solidFill>
                          <a:srgbClr val="000000"/>
                        </a:solidFill>
                        <a:latin typeface="Cambria Math" panose="02040503050406030204" pitchFamily="18" charset="0"/>
                        <a:ea typeface="Cambria Math" panose="02040503050406030204" pitchFamily="18" charset="0"/>
                      </a:rPr>
                      <m:t>Δ</m:t>
                    </m:r>
                    <m:r>
                      <m:rPr>
                        <m:nor/>
                      </m:rPr>
                      <a:rPr lang="en-US" sz="1400" b="1" dirty="0" smtClean="0">
                        <a:solidFill>
                          <a:srgbClr val="000000"/>
                        </a:solidFill>
                        <a:latin typeface="Cambria Math" panose="02040503050406030204" pitchFamily="18" charset="0"/>
                        <a:ea typeface="Cambria Math" panose="02040503050406030204" pitchFamily="18" charset="0"/>
                      </a:rPr>
                      <m:t>Φ</m:t>
                    </m:r>
                  </m:oMath>
                </a14:m>
                <a:r>
                  <a:rPr lang="en-US" sz="1400" spc="-1" dirty="0">
                    <a:solidFill>
                      <a:srgbClr val="171717"/>
                    </a:solidFill>
                    <a:latin typeface="Arial"/>
                  </a:rPr>
                  <a:t>).</a:t>
                </a:r>
                <a:endParaRPr lang="en-GB" sz="1400" dirty="0"/>
              </a:p>
            </p:txBody>
          </p:sp>
        </mc:Choice>
        <mc:Fallback xmlns="">
          <p:sp>
            <p:nvSpPr>
              <p:cNvPr id="5" name="TextBox 4">
                <a:extLst>
                  <a:ext uri="{FF2B5EF4-FFF2-40B4-BE49-F238E27FC236}">
                    <a16:creationId xmlns:a16="http://schemas.microsoft.com/office/drawing/2014/main" id="{0C42B99D-DB43-B918-BDA5-683535D25A12}"/>
                  </a:ext>
                </a:extLst>
              </p:cNvPr>
              <p:cNvSpPr txBox="1">
                <a:spLocks noRot="1" noChangeAspect="1" noMove="1" noResize="1" noEditPoints="1" noAdjustHandles="1" noChangeArrowheads="1" noChangeShapeType="1" noTextEdit="1"/>
              </p:cNvSpPr>
              <p:nvPr/>
            </p:nvSpPr>
            <p:spPr>
              <a:xfrm>
                <a:off x="6374415" y="2527735"/>
                <a:ext cx="2186629" cy="307777"/>
              </a:xfrm>
              <a:prstGeom prst="rect">
                <a:avLst/>
              </a:prstGeom>
              <a:blipFill>
                <a:blip r:embed="rId6"/>
                <a:stretch>
                  <a:fillRect l="-838" t="-4000" b="-20000"/>
                </a:stretch>
              </a:blipFill>
            </p:spPr>
            <p:txBody>
              <a:bodyPr/>
              <a:lstStyle/>
              <a:p>
                <a:r>
                  <a:rPr lang="en-GB">
                    <a:noFill/>
                  </a:rPr>
                  <a:t> </a:t>
                </a:r>
              </a:p>
            </p:txBody>
          </p:sp>
        </mc:Fallback>
      </mc:AlternateContent>
      <p:cxnSp>
        <p:nvCxnSpPr>
          <p:cNvPr id="10" name="Straight Connector 9">
            <a:extLst>
              <a:ext uri="{FF2B5EF4-FFF2-40B4-BE49-F238E27FC236}">
                <a16:creationId xmlns:a16="http://schemas.microsoft.com/office/drawing/2014/main" id="{21D07003-AEE1-E5DC-7019-BC1DE7A93ED2}"/>
              </a:ext>
            </a:extLst>
          </p:cNvPr>
          <p:cNvCxnSpPr>
            <a:cxnSpLocks/>
          </p:cNvCxnSpPr>
          <p:nvPr/>
        </p:nvCxnSpPr>
        <p:spPr>
          <a:xfrm>
            <a:off x="6379020" y="1592264"/>
            <a:ext cx="0" cy="42855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6F04B89-827B-9C0A-5C77-05F0E87F1205}"/>
              </a:ext>
            </a:extLst>
          </p:cNvPr>
          <p:cNvSpPr txBox="1"/>
          <p:nvPr/>
        </p:nvSpPr>
        <p:spPr>
          <a:xfrm>
            <a:off x="5881230" y="1198171"/>
            <a:ext cx="1288701" cy="307777"/>
          </a:xfrm>
          <a:prstGeom prst="rect">
            <a:avLst/>
          </a:prstGeom>
          <a:noFill/>
        </p:spPr>
        <p:txBody>
          <a:bodyPr wrap="square">
            <a:spAutoFit/>
          </a:bodyPr>
          <a:lstStyle/>
          <a:p>
            <a:r>
              <a:rPr lang="en-US" sz="1400" spc="-1" dirty="0">
                <a:solidFill>
                  <a:srgbClr val="171717"/>
                </a:solidFill>
                <a:latin typeface="Arial"/>
              </a:rPr>
              <a:t>Antennas 1-4</a:t>
            </a:r>
            <a:endParaRPr lang="en-GB" sz="1400" dirty="0"/>
          </a:p>
        </p:txBody>
      </p:sp>
      <p:pic>
        <p:nvPicPr>
          <p:cNvPr id="21" name="Picture 20">
            <a:extLst>
              <a:ext uri="{FF2B5EF4-FFF2-40B4-BE49-F238E27FC236}">
                <a16:creationId xmlns:a16="http://schemas.microsoft.com/office/drawing/2014/main" id="{82D03968-9C86-2C1C-6091-52F72D746289}"/>
              </a:ext>
            </a:extLst>
          </p:cNvPr>
          <p:cNvPicPr>
            <a:picLocks noChangeAspect="1"/>
          </p:cNvPicPr>
          <p:nvPr/>
        </p:nvPicPr>
        <p:blipFill>
          <a:blip r:embed="rId7"/>
          <a:stretch>
            <a:fillRect/>
          </a:stretch>
        </p:blipFill>
        <p:spPr>
          <a:xfrm>
            <a:off x="7327785" y="3871235"/>
            <a:ext cx="3814139" cy="1925095"/>
          </a:xfrm>
          <a:prstGeom prst="rect">
            <a:avLst/>
          </a:prstGeom>
        </p:spPr>
      </p:pic>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D7514C5F-16BC-2B37-8483-A713DCBCA6F5}"/>
                  </a:ext>
                </a:extLst>
              </p:cNvPr>
              <p:cNvSpPr txBox="1"/>
              <p:nvPr/>
            </p:nvSpPr>
            <p:spPr>
              <a:xfrm>
                <a:off x="8144581" y="4946577"/>
                <a:ext cx="2455925" cy="40684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l-GR" sz="1400" b="1" dirty="0" smtClean="0">
                          <a:solidFill>
                            <a:srgbClr val="000000"/>
                          </a:solidFill>
                          <a:latin typeface="Cambria Math" panose="02040503050406030204" pitchFamily="18" charset="0"/>
                          <a:ea typeface="Cambria Math" panose="02040503050406030204" pitchFamily="18" charset="0"/>
                        </a:rPr>
                        <m:t>Δ</m:t>
                      </m:r>
                      <m:r>
                        <m:rPr>
                          <m:nor/>
                        </m:rPr>
                        <a:rPr lang="en-US" sz="1400" b="1" dirty="0" smtClean="0">
                          <a:solidFill>
                            <a:srgbClr val="000000"/>
                          </a:solidFill>
                          <a:latin typeface="Cambria Math" panose="02040503050406030204" pitchFamily="18" charset="0"/>
                          <a:ea typeface="Cambria Math" panose="02040503050406030204" pitchFamily="18" charset="0"/>
                        </a:rPr>
                        <m:t>Φ</m:t>
                      </m:r>
                      <m:r>
                        <a:rPr lang="en-US" sz="1400" b="1" i="0" dirty="0" smtClean="0">
                          <a:solidFill>
                            <a:srgbClr val="000000"/>
                          </a:solidFill>
                          <a:latin typeface="Cambria Math" panose="02040503050406030204" pitchFamily="18" charset="0"/>
                          <a:ea typeface="Cambria Math" panose="02040503050406030204" pitchFamily="18" charset="0"/>
                        </a:rPr>
                        <m:t>∙</m:t>
                      </m:r>
                      <m:d>
                        <m:dPr>
                          <m:ctrlPr>
                            <a:rPr lang="en-US" sz="1400" b="1" i="1" dirty="0">
                              <a:solidFill>
                                <a:srgbClr val="000000"/>
                              </a:solidFill>
                              <a:latin typeface="Cambria Math" panose="02040503050406030204" pitchFamily="18" charset="0"/>
                              <a:ea typeface="Cambria Math" panose="02040503050406030204" pitchFamily="18" charset="0"/>
                            </a:rPr>
                          </m:ctrlPr>
                        </m:dPr>
                        <m:e>
                          <m:sSup>
                            <m:sSupPr>
                              <m:ctrlPr>
                                <a:rPr lang="en-US" sz="1400" b="1" i="1">
                                  <a:solidFill>
                                    <a:srgbClr val="000000"/>
                                  </a:solidFill>
                                  <a:latin typeface="Cambria Math" panose="02040503050406030204" pitchFamily="18" charset="0"/>
                                  <a:ea typeface="Cambria Math" panose="02040503050406030204" pitchFamily="18" charset="0"/>
                                </a:rPr>
                              </m:ctrlPr>
                            </m:sSupPr>
                            <m:e>
                              <m:r>
                                <a:rPr lang="en-US" sz="1400" b="1" i="0">
                                  <a:solidFill>
                                    <a:srgbClr val="000000"/>
                                  </a:solidFill>
                                  <a:latin typeface="Cambria Math" panose="02040503050406030204" pitchFamily="18" charset="0"/>
                                  <a:ea typeface="Cambria Math" panose="02040503050406030204" pitchFamily="18" charset="0"/>
                                </a:rPr>
                                <m:t> </m:t>
                              </m:r>
                              <m:r>
                                <a:rPr lang="en-US" sz="1400" b="1" i="0">
                                  <a:solidFill>
                                    <a:srgbClr val="000000"/>
                                  </a:solidFill>
                                  <a:latin typeface="Cambria Math" panose="02040503050406030204" pitchFamily="18" charset="0"/>
                                  <a:ea typeface="Cambria Math" panose="02040503050406030204" pitchFamily="18" charset="0"/>
                                </a:rPr>
                                <m:t>𝟏𝟎</m:t>
                              </m:r>
                            </m:e>
                            <m:sup>
                              <m:f>
                                <m:fPr>
                                  <m:type m:val="skw"/>
                                  <m:ctrlPr>
                                    <a:rPr lang="en-US" sz="1400" b="1" i="1">
                                      <a:solidFill>
                                        <a:srgbClr val="000000"/>
                                      </a:solidFill>
                                      <a:latin typeface="Cambria Math" panose="02040503050406030204" pitchFamily="18" charset="0"/>
                                      <a:ea typeface="Cambria Math" panose="02040503050406030204" pitchFamily="18" charset="0"/>
                                    </a:rPr>
                                  </m:ctrlPr>
                                </m:fPr>
                                <m:num>
                                  <m:r>
                                    <m:rPr>
                                      <m:nor/>
                                    </m:rPr>
                                    <a:rPr lang="el-GR" sz="1400" b="1" dirty="0">
                                      <a:solidFill>
                                        <a:srgbClr val="000000"/>
                                      </a:solidFill>
                                      <a:latin typeface="Cambria Math" panose="02040503050406030204" pitchFamily="18" charset="0"/>
                                      <a:ea typeface="Cambria Math" panose="02040503050406030204" pitchFamily="18" charset="0"/>
                                    </a:rPr>
                                    <m:t>Δ</m:t>
                                  </m:r>
                                  <m:r>
                                    <a:rPr lang="en-US" sz="1400" b="1" i="0" dirty="0">
                                      <a:solidFill>
                                        <a:srgbClr val="000000"/>
                                      </a:solidFill>
                                      <a:latin typeface="Cambria Math" panose="02040503050406030204" pitchFamily="18" charset="0"/>
                                      <a:ea typeface="Cambria Math" panose="02040503050406030204" pitchFamily="18" charset="0"/>
                                    </a:rPr>
                                    <m:t>𝐒</m:t>
                                  </m:r>
                                </m:num>
                                <m:den>
                                  <m:r>
                                    <a:rPr lang="en-US" sz="1400" b="1" i="0">
                                      <a:solidFill>
                                        <a:srgbClr val="000000"/>
                                      </a:solidFill>
                                      <a:latin typeface="Cambria Math" panose="02040503050406030204" pitchFamily="18" charset="0"/>
                                      <a:ea typeface="Cambria Math" panose="02040503050406030204" pitchFamily="18" charset="0"/>
                                    </a:rPr>
                                    <m:t>𝟏𝟎</m:t>
                                  </m:r>
                                </m:den>
                              </m:f>
                            </m:sup>
                          </m:sSup>
                        </m:e>
                      </m:d>
                    </m:oMath>
                  </m:oMathPara>
                </a14:m>
                <a:endParaRPr lang="en-GB" sz="1400" b="1" dirty="0">
                  <a:latin typeface="Cambria Math" panose="02040503050406030204" pitchFamily="18" charset="0"/>
                  <a:ea typeface="Cambria Math" panose="02040503050406030204" pitchFamily="18" charset="0"/>
                </a:endParaRPr>
              </a:p>
            </p:txBody>
          </p:sp>
        </mc:Choice>
        <mc:Fallback xmlns="">
          <p:sp>
            <p:nvSpPr>
              <p:cNvPr id="28" name="TextBox 27">
                <a:extLst>
                  <a:ext uri="{FF2B5EF4-FFF2-40B4-BE49-F238E27FC236}">
                    <a16:creationId xmlns:a16="http://schemas.microsoft.com/office/drawing/2014/main" id="{D7514C5F-16BC-2B37-8483-A713DCBCA6F5}"/>
                  </a:ext>
                </a:extLst>
              </p:cNvPr>
              <p:cNvSpPr txBox="1">
                <a:spLocks noRot="1" noChangeAspect="1" noMove="1" noResize="1" noEditPoints="1" noAdjustHandles="1" noChangeArrowheads="1" noChangeShapeType="1" noTextEdit="1"/>
              </p:cNvSpPr>
              <p:nvPr/>
            </p:nvSpPr>
            <p:spPr>
              <a:xfrm>
                <a:off x="8144581" y="4946577"/>
                <a:ext cx="2455925" cy="406843"/>
              </a:xfrm>
              <a:prstGeom prst="rect">
                <a:avLst/>
              </a:prstGeom>
              <a:blipFill>
                <a:blip r:embed="rId8"/>
                <a:stretch>
                  <a:fillRect t="-61194" b="-91045"/>
                </a:stretch>
              </a:blipFill>
            </p:spPr>
            <p:txBody>
              <a:bodyPr/>
              <a:lstStyle/>
              <a:p>
                <a:r>
                  <a:rPr lang="en-GB">
                    <a:noFill/>
                  </a:rPr>
                  <a:t> </a:t>
                </a:r>
              </a:p>
            </p:txBody>
          </p:sp>
        </mc:Fallback>
      </mc:AlternateContent>
      <p:cxnSp>
        <p:nvCxnSpPr>
          <p:cNvPr id="30" name="Straight Arrow Connector 29">
            <a:extLst>
              <a:ext uri="{FF2B5EF4-FFF2-40B4-BE49-F238E27FC236}">
                <a16:creationId xmlns:a16="http://schemas.microsoft.com/office/drawing/2014/main" id="{145D8F0E-5EEE-6E70-498D-0CBFEE84F996}"/>
              </a:ext>
            </a:extLst>
          </p:cNvPr>
          <p:cNvCxnSpPr/>
          <p:nvPr/>
        </p:nvCxnSpPr>
        <p:spPr>
          <a:xfrm>
            <a:off x="8105775" y="3222681"/>
            <a:ext cx="438150" cy="58751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72294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AFB7AB-A708-A2C2-CFF9-50466A0B7403}"/>
              </a:ext>
            </a:extLst>
          </p:cNvPr>
          <p:cNvPicPr>
            <a:picLocks noChangeAspect="1"/>
          </p:cNvPicPr>
          <p:nvPr/>
        </p:nvPicPr>
        <p:blipFill>
          <a:blip r:embed="rId3"/>
          <a:stretch>
            <a:fillRect/>
          </a:stretch>
        </p:blipFill>
        <p:spPr>
          <a:xfrm>
            <a:off x="7217897" y="2680356"/>
            <a:ext cx="4453862" cy="2192802"/>
          </a:xfrm>
          <a:prstGeom prst="rect">
            <a:avLst/>
          </a:prstGeom>
        </p:spPr>
      </p:pic>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Change in Field Profile</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18</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4"/>
          <a:stretch>
            <a:fillRect/>
          </a:stretch>
        </p:blipFill>
        <p:spPr>
          <a:xfrm>
            <a:off x="1038892" y="6366362"/>
            <a:ext cx="391198" cy="391198"/>
          </a:xfrm>
          <a:prstGeom prst="rect">
            <a:avLst/>
          </a:prstGeom>
        </p:spPr>
      </p:pic>
      <p:pic>
        <p:nvPicPr>
          <p:cNvPr id="14" name="Picture 13">
            <a:extLst>
              <a:ext uri="{FF2B5EF4-FFF2-40B4-BE49-F238E27FC236}">
                <a16:creationId xmlns:a16="http://schemas.microsoft.com/office/drawing/2014/main" id="{419337A3-9DEE-3617-727F-93D0F34E0CD1}"/>
              </a:ext>
            </a:extLst>
          </p:cNvPr>
          <p:cNvPicPr>
            <a:picLocks noChangeAspect="1"/>
          </p:cNvPicPr>
          <p:nvPr/>
        </p:nvPicPr>
        <p:blipFill>
          <a:blip r:embed="rId5"/>
          <a:stretch>
            <a:fillRect/>
          </a:stretch>
        </p:blipFill>
        <p:spPr>
          <a:xfrm>
            <a:off x="407988" y="2680356"/>
            <a:ext cx="4304987" cy="2192802"/>
          </a:xfrm>
          <a:prstGeom prst="rect">
            <a:avLst/>
          </a:prstGeom>
        </p:spPr>
      </p:pic>
      <p:sp>
        <p:nvSpPr>
          <p:cNvPr id="16" name="TextBox 15">
            <a:extLst>
              <a:ext uri="{FF2B5EF4-FFF2-40B4-BE49-F238E27FC236}">
                <a16:creationId xmlns:a16="http://schemas.microsoft.com/office/drawing/2014/main" id="{9F22A805-56D9-A939-5815-1788A1EAE3E9}"/>
              </a:ext>
            </a:extLst>
          </p:cNvPr>
          <p:cNvSpPr txBox="1"/>
          <p:nvPr/>
        </p:nvSpPr>
        <p:spPr>
          <a:xfrm>
            <a:off x="1742574" y="4842213"/>
            <a:ext cx="2186629" cy="369332"/>
          </a:xfrm>
          <a:prstGeom prst="rect">
            <a:avLst/>
          </a:prstGeom>
          <a:noFill/>
        </p:spPr>
        <p:txBody>
          <a:bodyPr wrap="square">
            <a:spAutoFit/>
          </a:bodyPr>
          <a:lstStyle/>
          <a:p>
            <a:r>
              <a:rPr lang="en-US" sz="1800" spc="-1" dirty="0">
                <a:solidFill>
                  <a:srgbClr val="171717"/>
                </a:solidFill>
                <a:latin typeface="Arial"/>
              </a:rPr>
              <a:t>Final bead pull.</a:t>
            </a:r>
            <a:endParaRPr lang="en-GB" dirty="0"/>
          </a:p>
        </p:txBody>
      </p:sp>
      <p:cxnSp>
        <p:nvCxnSpPr>
          <p:cNvPr id="18" name="Straight Connector 17">
            <a:extLst>
              <a:ext uri="{FF2B5EF4-FFF2-40B4-BE49-F238E27FC236}">
                <a16:creationId xmlns:a16="http://schemas.microsoft.com/office/drawing/2014/main" id="{879D347E-7AE8-38BE-8219-F09FA976D756}"/>
              </a:ext>
            </a:extLst>
          </p:cNvPr>
          <p:cNvCxnSpPr>
            <a:cxnSpLocks/>
          </p:cNvCxnSpPr>
          <p:nvPr/>
        </p:nvCxnSpPr>
        <p:spPr>
          <a:xfrm>
            <a:off x="1238106" y="2471798"/>
            <a:ext cx="0" cy="6273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2E8E28F-F6B8-CD30-A0AA-C7322561F9BD}"/>
              </a:ext>
            </a:extLst>
          </p:cNvPr>
          <p:cNvCxnSpPr>
            <a:cxnSpLocks/>
          </p:cNvCxnSpPr>
          <p:nvPr/>
        </p:nvCxnSpPr>
        <p:spPr>
          <a:xfrm>
            <a:off x="2325002" y="2471798"/>
            <a:ext cx="0" cy="522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F91508C-884A-3535-C0C0-3DE05B49DF62}"/>
              </a:ext>
            </a:extLst>
          </p:cNvPr>
          <p:cNvCxnSpPr>
            <a:cxnSpLocks/>
          </p:cNvCxnSpPr>
          <p:nvPr/>
        </p:nvCxnSpPr>
        <p:spPr>
          <a:xfrm>
            <a:off x="2979820" y="2419230"/>
            <a:ext cx="0" cy="522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1740C53-9EA5-F255-4F20-35BB291C8261}"/>
              </a:ext>
            </a:extLst>
          </p:cNvPr>
          <p:cNvCxnSpPr>
            <a:cxnSpLocks/>
          </p:cNvCxnSpPr>
          <p:nvPr/>
        </p:nvCxnSpPr>
        <p:spPr>
          <a:xfrm flipH="1">
            <a:off x="4032018" y="2471798"/>
            <a:ext cx="3164" cy="783378"/>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FC2021AB-E626-501E-30A2-148BA49BD3D9}"/>
              </a:ext>
            </a:extLst>
          </p:cNvPr>
          <p:cNvSpPr txBox="1"/>
          <p:nvPr/>
        </p:nvSpPr>
        <p:spPr>
          <a:xfrm>
            <a:off x="882041" y="2192035"/>
            <a:ext cx="685799" cy="307777"/>
          </a:xfrm>
          <a:prstGeom prst="rect">
            <a:avLst/>
          </a:prstGeom>
          <a:noFill/>
        </p:spPr>
        <p:txBody>
          <a:bodyPr wrap="square">
            <a:spAutoFit/>
          </a:bodyPr>
          <a:lstStyle/>
          <a:p>
            <a:r>
              <a:rPr lang="en-US" sz="1400" spc="-1" dirty="0">
                <a:solidFill>
                  <a:srgbClr val="171717"/>
                </a:solidFill>
                <a:latin typeface="Arial"/>
              </a:rPr>
              <a:t>A1-4</a:t>
            </a:r>
            <a:endParaRPr lang="en-GB" sz="1400" dirty="0"/>
          </a:p>
        </p:txBody>
      </p:sp>
      <p:sp>
        <p:nvSpPr>
          <p:cNvPr id="27" name="TextBox 26">
            <a:extLst>
              <a:ext uri="{FF2B5EF4-FFF2-40B4-BE49-F238E27FC236}">
                <a16:creationId xmlns:a16="http://schemas.microsoft.com/office/drawing/2014/main" id="{0D5D8759-D211-4E26-4351-D59E84FF437D}"/>
              </a:ext>
            </a:extLst>
          </p:cNvPr>
          <p:cNvSpPr txBox="1"/>
          <p:nvPr/>
        </p:nvSpPr>
        <p:spPr>
          <a:xfrm>
            <a:off x="1947404" y="2202756"/>
            <a:ext cx="685799" cy="307777"/>
          </a:xfrm>
          <a:prstGeom prst="rect">
            <a:avLst/>
          </a:prstGeom>
          <a:noFill/>
        </p:spPr>
        <p:txBody>
          <a:bodyPr wrap="square">
            <a:spAutoFit/>
          </a:bodyPr>
          <a:lstStyle/>
          <a:p>
            <a:r>
              <a:rPr lang="en-US" sz="1400" spc="-1" dirty="0">
                <a:solidFill>
                  <a:srgbClr val="171717"/>
                </a:solidFill>
                <a:latin typeface="Arial"/>
              </a:rPr>
              <a:t>A5-8</a:t>
            </a:r>
            <a:endParaRPr lang="en-GB" sz="1400" dirty="0"/>
          </a:p>
        </p:txBody>
      </p:sp>
      <p:sp>
        <p:nvSpPr>
          <p:cNvPr id="28" name="TextBox 27">
            <a:extLst>
              <a:ext uri="{FF2B5EF4-FFF2-40B4-BE49-F238E27FC236}">
                <a16:creationId xmlns:a16="http://schemas.microsoft.com/office/drawing/2014/main" id="{44EAC9F5-15FB-D0EB-B299-A928B32C58A5}"/>
              </a:ext>
            </a:extLst>
          </p:cNvPr>
          <p:cNvSpPr txBox="1"/>
          <p:nvPr/>
        </p:nvSpPr>
        <p:spPr>
          <a:xfrm>
            <a:off x="2691401" y="2176945"/>
            <a:ext cx="685799" cy="307777"/>
          </a:xfrm>
          <a:prstGeom prst="rect">
            <a:avLst/>
          </a:prstGeom>
          <a:noFill/>
        </p:spPr>
        <p:txBody>
          <a:bodyPr wrap="square">
            <a:spAutoFit/>
          </a:bodyPr>
          <a:lstStyle/>
          <a:p>
            <a:r>
              <a:rPr lang="en-US" sz="1400" spc="-1" dirty="0">
                <a:solidFill>
                  <a:srgbClr val="171717"/>
                </a:solidFill>
                <a:latin typeface="Arial"/>
              </a:rPr>
              <a:t>A9-12</a:t>
            </a:r>
            <a:endParaRPr lang="en-GB" sz="1400" dirty="0"/>
          </a:p>
        </p:txBody>
      </p:sp>
      <p:sp>
        <p:nvSpPr>
          <p:cNvPr id="29" name="TextBox 28">
            <a:extLst>
              <a:ext uri="{FF2B5EF4-FFF2-40B4-BE49-F238E27FC236}">
                <a16:creationId xmlns:a16="http://schemas.microsoft.com/office/drawing/2014/main" id="{7BE86CA8-4631-A806-9EF4-05E783434DDB}"/>
              </a:ext>
            </a:extLst>
          </p:cNvPr>
          <p:cNvSpPr txBox="1"/>
          <p:nvPr/>
        </p:nvSpPr>
        <p:spPr>
          <a:xfrm>
            <a:off x="3701255" y="2197677"/>
            <a:ext cx="891140" cy="307777"/>
          </a:xfrm>
          <a:prstGeom prst="rect">
            <a:avLst/>
          </a:prstGeom>
          <a:noFill/>
        </p:spPr>
        <p:txBody>
          <a:bodyPr wrap="square">
            <a:spAutoFit/>
          </a:bodyPr>
          <a:lstStyle/>
          <a:p>
            <a:r>
              <a:rPr lang="en-US" sz="1400" spc="-1" dirty="0">
                <a:solidFill>
                  <a:srgbClr val="171717"/>
                </a:solidFill>
                <a:latin typeface="Arial"/>
              </a:rPr>
              <a:t>A13-16</a:t>
            </a:r>
            <a:endParaRPr lang="en-GB" sz="1400" dirty="0"/>
          </a:p>
        </p:txBody>
      </p:sp>
      <p:sp>
        <p:nvSpPr>
          <p:cNvPr id="37" name="Arrow: Right 36">
            <a:extLst>
              <a:ext uri="{FF2B5EF4-FFF2-40B4-BE49-F238E27FC236}">
                <a16:creationId xmlns:a16="http://schemas.microsoft.com/office/drawing/2014/main" id="{36BC8B9B-7015-0DDF-8CD0-AA63A6A22BC4}"/>
              </a:ext>
            </a:extLst>
          </p:cNvPr>
          <p:cNvSpPr/>
          <p:nvPr/>
        </p:nvSpPr>
        <p:spPr>
          <a:xfrm>
            <a:off x="5155103" y="3381783"/>
            <a:ext cx="1383323" cy="363981"/>
          </a:xfrm>
          <a:prstGeom prst="rightArrow">
            <a:avLst>
              <a:gd name="adj1" fmla="val 27915"/>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2C54DD19-B8A9-0F20-5637-0A4739A8ED49}"/>
              </a:ext>
            </a:extLst>
          </p:cNvPr>
          <p:cNvSpPr txBox="1"/>
          <p:nvPr/>
        </p:nvSpPr>
        <p:spPr>
          <a:xfrm>
            <a:off x="7921751" y="4820629"/>
            <a:ext cx="3046155" cy="646331"/>
          </a:xfrm>
          <a:prstGeom prst="rect">
            <a:avLst/>
          </a:prstGeom>
          <a:noFill/>
        </p:spPr>
        <p:txBody>
          <a:bodyPr wrap="square">
            <a:spAutoFit/>
          </a:bodyPr>
          <a:lstStyle/>
          <a:p>
            <a:r>
              <a:rPr lang="en-US" sz="1800" spc="-1" dirty="0">
                <a:solidFill>
                  <a:srgbClr val="171717"/>
                </a:solidFill>
                <a:latin typeface="Arial"/>
              </a:rPr>
              <a:t>Calculated bead pull based on antenna measurements.</a:t>
            </a:r>
            <a:endParaRPr lang="en-GB" dirty="0"/>
          </a:p>
        </p:txBody>
      </p:sp>
      <p:cxnSp>
        <p:nvCxnSpPr>
          <p:cNvPr id="41" name="Straight Connector 40">
            <a:extLst>
              <a:ext uri="{FF2B5EF4-FFF2-40B4-BE49-F238E27FC236}">
                <a16:creationId xmlns:a16="http://schemas.microsoft.com/office/drawing/2014/main" id="{A1145F0C-BA6B-632E-0C37-DB8AC9EC7606}"/>
              </a:ext>
            </a:extLst>
          </p:cNvPr>
          <p:cNvCxnSpPr>
            <a:cxnSpLocks/>
            <a:stCxn id="42" idx="1"/>
          </p:cNvCxnSpPr>
          <p:nvPr/>
        </p:nvCxnSpPr>
        <p:spPr>
          <a:xfrm flipH="1">
            <a:off x="8144581" y="2150589"/>
            <a:ext cx="165175" cy="948597"/>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A254BF1C-1F4B-7DDC-6D5A-07F4A23984D8}"/>
              </a:ext>
            </a:extLst>
          </p:cNvPr>
          <p:cNvSpPr txBox="1"/>
          <p:nvPr/>
        </p:nvSpPr>
        <p:spPr>
          <a:xfrm>
            <a:off x="8309756" y="1781257"/>
            <a:ext cx="3474257" cy="738664"/>
          </a:xfrm>
          <a:prstGeom prst="rect">
            <a:avLst/>
          </a:prstGeom>
          <a:noFill/>
        </p:spPr>
        <p:txBody>
          <a:bodyPr wrap="square">
            <a:spAutoFit/>
          </a:bodyPr>
          <a:lstStyle/>
          <a:p>
            <a:r>
              <a:rPr lang="en-US" sz="1400" spc="-1" dirty="0">
                <a:solidFill>
                  <a:srgbClr val="171717"/>
                </a:solidFill>
                <a:latin typeface="Arial"/>
              </a:rPr>
              <a:t>Discontinuity since the signal edges were not considered (outside the range of the antennas).</a:t>
            </a:r>
            <a:endParaRPr lang="en-GB" sz="1400" dirty="0"/>
          </a:p>
        </p:txBody>
      </p:sp>
    </p:spTree>
    <p:extLst>
      <p:ext uri="{BB962C8B-B14F-4D97-AF65-F5344CB8AC3E}">
        <p14:creationId xmlns:p14="http://schemas.microsoft.com/office/powerpoint/2010/main" val="25413013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Change in Field Profile</a:t>
            </a:r>
          </a:p>
        </p:txBody>
      </p:sp>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8" y="1592264"/>
            <a:ext cx="4665174" cy="4608512"/>
          </a:xfrm>
        </p:spPr>
        <p:txBody>
          <a:bodyPr/>
          <a:lstStyle/>
          <a:p>
            <a:pPr indent="0">
              <a:spcBef>
                <a:spcPts val="1800"/>
              </a:spcBef>
              <a:spcAft>
                <a:spcPts val="400"/>
              </a:spcAft>
              <a:buFont typeface="Arial" panose="020B0604020202020204" pitchFamily="34" charset="0"/>
              <a:buNone/>
              <a:tabLst>
                <a:tab pos="0" algn="l"/>
              </a:tabLst>
            </a:pPr>
            <a:r>
              <a:rPr lang="en-US" sz="1400" b="1" spc="-1" dirty="0">
                <a:solidFill>
                  <a:srgbClr val="171717"/>
                </a:solidFill>
                <a:latin typeface="Arial"/>
              </a:rPr>
              <a:t>After adjusting the bead-pull data, the sum and difference of the quadrants is calculated to obtain:</a:t>
            </a:r>
          </a:p>
          <a:p>
            <a:pPr indent="0">
              <a:spcBef>
                <a:spcPts val="1800"/>
              </a:spcBef>
              <a:spcAft>
                <a:spcPts val="400"/>
              </a:spcAft>
              <a:buFont typeface="Arial" panose="020B0604020202020204" pitchFamily="34" charset="0"/>
              <a:buNone/>
              <a:tabLst>
                <a:tab pos="0" algn="l"/>
              </a:tabLst>
            </a:pPr>
            <a:r>
              <a:rPr lang="en-US" sz="1400" b="1" spc="-1" dirty="0">
                <a:solidFill>
                  <a:srgbClr val="5796C4"/>
                </a:solidFill>
                <a:latin typeface="Arial"/>
              </a:rPr>
              <a:t>Q = (Q1 - Q2 + Q3 - Q4) / 4</a:t>
            </a:r>
          </a:p>
          <a:p>
            <a:pPr indent="0">
              <a:spcBef>
                <a:spcPts val="1800"/>
              </a:spcBef>
              <a:spcAft>
                <a:spcPts val="400"/>
              </a:spcAft>
              <a:buFont typeface="Arial" panose="020B0604020202020204" pitchFamily="34" charset="0"/>
              <a:buNone/>
              <a:tabLst>
                <a:tab pos="0" algn="l"/>
              </a:tabLst>
            </a:pPr>
            <a:r>
              <a:rPr lang="en-US" sz="1400" b="1" spc="-1" dirty="0">
                <a:solidFill>
                  <a:srgbClr val="00B050"/>
                </a:solidFill>
                <a:latin typeface="Arial"/>
              </a:rPr>
              <a:t>1st dipole = (Q1 - Q3) / 2</a:t>
            </a:r>
          </a:p>
          <a:p>
            <a:pPr indent="0">
              <a:spcBef>
                <a:spcPts val="1800"/>
              </a:spcBef>
              <a:spcAft>
                <a:spcPts val="400"/>
              </a:spcAft>
              <a:buFont typeface="Arial" panose="020B0604020202020204" pitchFamily="34" charset="0"/>
              <a:buNone/>
              <a:tabLst>
                <a:tab pos="0" algn="l"/>
              </a:tabLst>
            </a:pPr>
            <a:r>
              <a:rPr lang="en-US" sz="1400" b="1" spc="-1" dirty="0">
                <a:solidFill>
                  <a:srgbClr val="E6540B"/>
                </a:solidFill>
                <a:latin typeface="Arial"/>
              </a:rPr>
              <a:t>2nd dipole = (Q2 - Q4) / 2</a:t>
            </a:r>
          </a:p>
          <a:p>
            <a:pPr indent="0">
              <a:spcBef>
                <a:spcPts val="1800"/>
              </a:spcBef>
              <a:spcAft>
                <a:spcPts val="400"/>
              </a:spcAft>
              <a:buFont typeface="Arial" panose="020B0604020202020204" pitchFamily="34" charset="0"/>
              <a:buNone/>
              <a:tabLst>
                <a:tab pos="0" algn="l"/>
              </a:tabLst>
            </a:pPr>
            <a:r>
              <a:rPr lang="en-US" sz="1400" b="1" spc="-1" dirty="0">
                <a:solidFill>
                  <a:srgbClr val="171717"/>
                </a:solidFill>
                <a:latin typeface="Arial"/>
              </a:rPr>
              <a:t>All are then normalized to the “flat-top” average of Q.</a:t>
            </a:r>
            <a:r>
              <a:rPr lang="en-US" sz="1400" spc="-1" dirty="0">
                <a:solidFill>
                  <a:srgbClr val="171717"/>
                </a:solidFill>
                <a:latin typeface="Arial"/>
              </a:rPr>
              <a:t> Due to </a:t>
            </a:r>
            <a:r>
              <a:rPr lang="en-US" sz="1400" b="1" spc="-1" dirty="0">
                <a:solidFill>
                  <a:srgbClr val="171717"/>
                </a:solidFill>
                <a:latin typeface="Arial"/>
              </a:rPr>
              <a:t>the way these components are calculated, </a:t>
            </a:r>
            <a:r>
              <a:rPr lang="en-US" sz="1400" b="1" u="sng" spc="-1" dirty="0">
                <a:solidFill>
                  <a:srgbClr val="171717"/>
                </a:solidFill>
                <a:latin typeface="Arial"/>
              </a:rPr>
              <a:t>any systematic errors cancel out</a:t>
            </a:r>
            <a:r>
              <a:rPr lang="en-US" sz="1400" b="1" spc="-1" dirty="0">
                <a:solidFill>
                  <a:srgbClr val="171717"/>
                </a:solidFill>
                <a:latin typeface="Arial"/>
              </a:rPr>
              <a:t>.</a:t>
            </a:r>
          </a:p>
          <a:p>
            <a:pPr indent="0">
              <a:spcBef>
                <a:spcPts val="1800"/>
              </a:spcBef>
              <a:spcAft>
                <a:spcPts val="400"/>
              </a:spcAft>
              <a:buFont typeface="Arial" panose="020B0604020202020204" pitchFamily="34" charset="0"/>
              <a:buNone/>
              <a:tabLst>
                <a:tab pos="0" algn="l"/>
              </a:tabLst>
            </a:pPr>
            <a:r>
              <a:rPr lang="en-US" sz="1400" b="1" spc="-1" dirty="0">
                <a:solidFill>
                  <a:srgbClr val="171717"/>
                </a:solidFill>
                <a:latin typeface="Arial"/>
              </a:rPr>
              <a:t>Ideally, there would be no dipole components and a flat quadrupole component.</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19</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pic>
        <p:nvPicPr>
          <p:cNvPr id="11" name="Picture 10">
            <a:extLst>
              <a:ext uri="{FF2B5EF4-FFF2-40B4-BE49-F238E27FC236}">
                <a16:creationId xmlns:a16="http://schemas.microsoft.com/office/drawing/2014/main" id="{35F7CD6C-40C6-E57C-ABE0-A0DB059E134A}"/>
              </a:ext>
            </a:extLst>
          </p:cNvPr>
          <p:cNvPicPr>
            <a:picLocks noChangeAspect="1"/>
          </p:cNvPicPr>
          <p:nvPr/>
        </p:nvPicPr>
        <p:blipFill>
          <a:blip r:embed="rId4"/>
          <a:stretch>
            <a:fillRect/>
          </a:stretch>
        </p:blipFill>
        <p:spPr>
          <a:xfrm>
            <a:off x="5544580" y="2437308"/>
            <a:ext cx="5747647" cy="2671023"/>
          </a:xfrm>
          <a:prstGeom prst="rect">
            <a:avLst/>
          </a:prstGeom>
        </p:spPr>
      </p:pic>
      <p:sp>
        <p:nvSpPr>
          <p:cNvPr id="16" name="TextBox 15">
            <a:extLst>
              <a:ext uri="{FF2B5EF4-FFF2-40B4-BE49-F238E27FC236}">
                <a16:creationId xmlns:a16="http://schemas.microsoft.com/office/drawing/2014/main" id="{14603CE7-C4DB-FBAA-C9F4-AE8165D37995}"/>
              </a:ext>
            </a:extLst>
          </p:cNvPr>
          <p:cNvSpPr txBox="1"/>
          <p:nvPr/>
        </p:nvSpPr>
        <p:spPr>
          <a:xfrm>
            <a:off x="6823494" y="1622275"/>
            <a:ext cx="3410752" cy="338554"/>
          </a:xfrm>
          <a:prstGeom prst="rect">
            <a:avLst/>
          </a:prstGeom>
          <a:noFill/>
        </p:spPr>
        <p:txBody>
          <a:bodyPr wrap="square">
            <a:spAutoFit/>
          </a:bodyPr>
          <a:lstStyle/>
          <a:p>
            <a:pPr algn="ctr"/>
            <a:r>
              <a:rPr lang="en-US" sz="1600" spc="-1" dirty="0">
                <a:solidFill>
                  <a:srgbClr val="171717"/>
                </a:solidFill>
                <a:latin typeface="Arial"/>
              </a:rPr>
              <a:t>Sampling windows shown in grey.</a:t>
            </a:r>
            <a:endParaRPr lang="en-GB" sz="1600" dirty="0"/>
          </a:p>
        </p:txBody>
      </p:sp>
      <p:cxnSp>
        <p:nvCxnSpPr>
          <p:cNvPr id="18" name="Straight Arrow Connector 17">
            <a:extLst>
              <a:ext uri="{FF2B5EF4-FFF2-40B4-BE49-F238E27FC236}">
                <a16:creationId xmlns:a16="http://schemas.microsoft.com/office/drawing/2014/main" id="{E0412C04-2A8B-4B88-8742-874B5F0F4FC4}"/>
              </a:ext>
            </a:extLst>
          </p:cNvPr>
          <p:cNvCxnSpPr>
            <a:cxnSpLocks/>
            <a:stCxn id="16" idx="2"/>
          </p:cNvCxnSpPr>
          <p:nvPr/>
        </p:nvCxnSpPr>
        <p:spPr>
          <a:xfrm flipH="1">
            <a:off x="8036169" y="1960829"/>
            <a:ext cx="492701" cy="571356"/>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016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26E2A-854B-35CB-352C-AACE87438768}"/>
              </a:ext>
            </a:extLst>
          </p:cNvPr>
          <p:cNvSpPr>
            <a:spLocks noGrp="1"/>
          </p:cNvSpPr>
          <p:nvPr>
            <p:ph type="ctrTitle"/>
          </p:nvPr>
        </p:nvSpPr>
        <p:spPr/>
        <p:txBody>
          <a:bodyPr/>
          <a:lstStyle/>
          <a:p>
            <a:r>
              <a:rPr lang="en-GB" dirty="0"/>
              <a:t>RFQ2 Measurements – Building 2002</a:t>
            </a:r>
          </a:p>
        </p:txBody>
      </p:sp>
      <p:sp>
        <p:nvSpPr>
          <p:cNvPr id="5" name="Footer Placeholder 4">
            <a:extLst>
              <a:ext uri="{FF2B5EF4-FFF2-40B4-BE49-F238E27FC236}">
                <a16:creationId xmlns:a16="http://schemas.microsoft.com/office/drawing/2014/main" id="{B6CA8173-31A8-EDDB-D430-7D1917E7C3D6}"/>
              </a:ext>
            </a:extLst>
          </p:cNvPr>
          <p:cNvSpPr>
            <a:spLocks noGrp="1"/>
          </p:cNvSpPr>
          <p:nvPr>
            <p:ph type="ftr" sz="quarter" idx="11"/>
          </p:nvPr>
        </p:nvSpPr>
        <p:spPr/>
        <p:txBody>
          <a:bodyPr/>
          <a:lstStyle/>
          <a:p>
            <a:r>
              <a:rPr lang="en-US" dirty="0"/>
              <a:t> </a:t>
            </a:r>
          </a:p>
        </p:txBody>
      </p:sp>
      <p:sp>
        <p:nvSpPr>
          <p:cNvPr id="6" name="Slide Number Placeholder 5">
            <a:extLst>
              <a:ext uri="{FF2B5EF4-FFF2-40B4-BE49-F238E27FC236}">
                <a16:creationId xmlns:a16="http://schemas.microsoft.com/office/drawing/2014/main" id="{029FC5D6-269E-03DD-63A4-70AE78F029B1}"/>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Picture 6" descr="Icon&#10;&#10;Description automatically generated">
            <a:extLst>
              <a:ext uri="{FF2B5EF4-FFF2-40B4-BE49-F238E27FC236}">
                <a16:creationId xmlns:a16="http://schemas.microsoft.com/office/drawing/2014/main" id="{C9F662F3-E0B4-0B5F-4E2F-DA8E613C518C}"/>
              </a:ext>
            </a:extLst>
          </p:cNvPr>
          <p:cNvPicPr>
            <a:picLocks noChangeAspect="1"/>
          </p:cNvPicPr>
          <p:nvPr/>
        </p:nvPicPr>
        <p:blipFill>
          <a:blip r:embed="rId2"/>
          <a:stretch>
            <a:fillRect/>
          </a:stretch>
        </p:blipFill>
        <p:spPr>
          <a:xfrm>
            <a:off x="1038892" y="6366362"/>
            <a:ext cx="391198" cy="391198"/>
          </a:xfrm>
          <a:prstGeom prst="rect">
            <a:avLst/>
          </a:prstGeom>
        </p:spPr>
      </p:pic>
      <p:sp>
        <p:nvSpPr>
          <p:cNvPr id="8" name="Date Placeholder 3">
            <a:extLst>
              <a:ext uri="{FF2B5EF4-FFF2-40B4-BE49-F238E27FC236}">
                <a16:creationId xmlns:a16="http://schemas.microsoft.com/office/drawing/2014/main" id="{B3174F37-01D2-0880-2E4E-15FC16299A9D}"/>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spTree>
    <p:extLst>
      <p:ext uri="{BB962C8B-B14F-4D97-AF65-F5344CB8AC3E}">
        <p14:creationId xmlns:p14="http://schemas.microsoft.com/office/powerpoint/2010/main" val="3917853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Change in Field Profile</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20</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sp>
        <p:nvSpPr>
          <p:cNvPr id="12" name="Content Placeholder 4">
            <a:extLst>
              <a:ext uri="{FF2B5EF4-FFF2-40B4-BE49-F238E27FC236}">
                <a16:creationId xmlns:a16="http://schemas.microsoft.com/office/drawing/2014/main" id="{573CBC5D-3980-1B4D-E8A8-C92A991B3BAA}"/>
              </a:ext>
            </a:extLst>
          </p:cNvPr>
          <p:cNvSpPr>
            <a:spLocks noGrp="1"/>
          </p:cNvSpPr>
          <p:nvPr>
            <p:ph sz="half" idx="1"/>
          </p:nvPr>
        </p:nvSpPr>
        <p:spPr>
          <a:xfrm>
            <a:off x="407987" y="1592264"/>
            <a:ext cx="5192713" cy="4608512"/>
          </a:xfrm>
        </p:spPr>
        <p:txBody>
          <a:bodyPr/>
          <a:lstStyle/>
          <a:p>
            <a:r>
              <a:rPr lang="en-GB" sz="1800" dirty="0"/>
              <a:t>Calculated field profile:</a:t>
            </a:r>
          </a:p>
          <a:p>
            <a:pPr marL="342900" indent="-342900">
              <a:buFont typeface="Arial" panose="020B0604020202020204" pitchFamily="34" charset="0"/>
              <a:buChar char="•"/>
            </a:pPr>
            <a:r>
              <a:rPr lang="en-GB" sz="1800" dirty="0"/>
              <a:t>Q: 100 ± 2.03%. ❌</a:t>
            </a:r>
          </a:p>
          <a:p>
            <a:pPr marL="342900" indent="-342900">
              <a:buFont typeface="Arial" panose="020B0604020202020204" pitchFamily="34" charset="0"/>
              <a:buChar char="•"/>
            </a:pPr>
            <a:r>
              <a:rPr lang="en-GB" sz="1800" dirty="0"/>
              <a:t>Dipole 1 (DS): ± 5.143 %. ❌</a:t>
            </a:r>
          </a:p>
          <a:p>
            <a:pPr marL="342900" indent="-342900">
              <a:buFont typeface="Arial" panose="020B0604020202020204" pitchFamily="34" charset="0"/>
              <a:buChar char="•"/>
            </a:pPr>
            <a:r>
              <a:rPr lang="en-GB" sz="1800" dirty="0"/>
              <a:t>Dipole 2 (DT): ± 3.46 %. ❌</a:t>
            </a:r>
          </a:p>
          <a:p>
            <a:pPr marL="342900" indent="-342900">
              <a:buFont typeface="Arial" panose="020B0604020202020204" pitchFamily="34" charset="0"/>
              <a:buChar char="•"/>
            </a:pPr>
            <a:r>
              <a:rPr lang="en-GB" sz="1800" dirty="0"/>
              <a:t>f0 = 352.1553 MHz @ 25° in vacuum. ❌</a:t>
            </a:r>
          </a:p>
          <a:p>
            <a:pPr marL="342900" indent="-342900">
              <a:buFont typeface="Arial" panose="020B0604020202020204" pitchFamily="34" charset="0"/>
              <a:buChar char="•"/>
            </a:pPr>
            <a:endParaRPr lang="en-GB" sz="1800" dirty="0"/>
          </a:p>
          <a:p>
            <a:r>
              <a:rPr lang="en-GB" sz="1800" dirty="0"/>
              <a:t>Working frequency now 17.2° (f</a:t>
            </a:r>
            <a:r>
              <a:rPr lang="en-GB" sz="1800" baseline="-25000" dirty="0"/>
              <a:t>0</a:t>
            </a:r>
            <a:r>
              <a:rPr lang="en-GB" sz="1800" dirty="0"/>
              <a:t> = 352.2 MHz), outside the 20-30° range of the water circuit.</a:t>
            </a:r>
          </a:p>
          <a:p>
            <a:pPr marL="342900" indent="-342900">
              <a:buFont typeface="Arial" panose="020B0604020202020204" pitchFamily="34" charset="0"/>
              <a:buChar char="•"/>
            </a:pPr>
            <a:endParaRPr lang="en-GB" sz="1800" dirty="0"/>
          </a:p>
          <a:p>
            <a:endParaRPr lang="en-GB" sz="1800" u="sng" dirty="0"/>
          </a:p>
          <a:p>
            <a:endParaRPr lang="en-GB" sz="1800" dirty="0"/>
          </a:p>
        </p:txBody>
      </p:sp>
      <p:pic>
        <p:nvPicPr>
          <p:cNvPr id="4" name="Picture 3">
            <a:extLst>
              <a:ext uri="{FF2B5EF4-FFF2-40B4-BE49-F238E27FC236}">
                <a16:creationId xmlns:a16="http://schemas.microsoft.com/office/drawing/2014/main" id="{9077CAE5-732F-E413-AC80-3C1ADAD8DF80}"/>
              </a:ext>
            </a:extLst>
          </p:cNvPr>
          <p:cNvPicPr>
            <a:picLocks noChangeAspect="1"/>
          </p:cNvPicPr>
          <p:nvPr/>
        </p:nvPicPr>
        <p:blipFill>
          <a:blip r:embed="rId4"/>
          <a:stretch>
            <a:fillRect/>
          </a:stretch>
        </p:blipFill>
        <p:spPr>
          <a:xfrm>
            <a:off x="5600700" y="1336866"/>
            <a:ext cx="5947687" cy="4404893"/>
          </a:xfrm>
          <a:prstGeom prst="rect">
            <a:avLst/>
          </a:prstGeom>
        </p:spPr>
      </p:pic>
    </p:spTree>
    <p:extLst>
      <p:ext uri="{BB962C8B-B14F-4D97-AF65-F5344CB8AC3E}">
        <p14:creationId xmlns:p14="http://schemas.microsoft.com/office/powerpoint/2010/main" val="41914117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Frequency Evolution</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21</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pic>
        <p:nvPicPr>
          <p:cNvPr id="11" name="Picture 10">
            <a:extLst>
              <a:ext uri="{FF2B5EF4-FFF2-40B4-BE49-F238E27FC236}">
                <a16:creationId xmlns:a16="http://schemas.microsoft.com/office/drawing/2014/main" id="{175AFCC5-8609-24AF-323C-80E873D86737}"/>
              </a:ext>
            </a:extLst>
          </p:cNvPr>
          <p:cNvPicPr>
            <a:picLocks noChangeAspect="1"/>
          </p:cNvPicPr>
          <p:nvPr/>
        </p:nvPicPr>
        <p:blipFill>
          <a:blip r:embed="rId4"/>
          <a:stretch>
            <a:fillRect/>
          </a:stretch>
        </p:blipFill>
        <p:spPr>
          <a:xfrm>
            <a:off x="1299172" y="1351221"/>
            <a:ext cx="9483505" cy="4662503"/>
          </a:xfrm>
          <a:prstGeom prst="rect">
            <a:avLst/>
          </a:prstGeom>
        </p:spPr>
      </p:pic>
    </p:spTree>
    <p:extLst>
      <p:ext uri="{BB962C8B-B14F-4D97-AF65-F5344CB8AC3E}">
        <p14:creationId xmlns:p14="http://schemas.microsoft.com/office/powerpoint/2010/main" val="27503534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257E8D6-EC6E-BD5E-2615-3609F7AE6C34}"/>
              </a:ext>
            </a:extLst>
          </p:cNvPr>
          <p:cNvPicPr>
            <a:picLocks noChangeAspect="1"/>
          </p:cNvPicPr>
          <p:nvPr/>
        </p:nvPicPr>
        <p:blipFill>
          <a:blip r:embed="rId3"/>
          <a:stretch>
            <a:fillRect/>
          </a:stretch>
        </p:blipFill>
        <p:spPr>
          <a:xfrm>
            <a:off x="330294" y="1786313"/>
            <a:ext cx="7710103" cy="3790622"/>
          </a:xfrm>
          <a:prstGeom prst="rect">
            <a:avLst/>
          </a:prstGeom>
        </p:spPr>
      </p:pic>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Frequency Evolution with Photos</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22</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4"/>
          <a:stretch>
            <a:fillRect/>
          </a:stretch>
        </p:blipFill>
        <p:spPr>
          <a:xfrm>
            <a:off x="1038892" y="6366362"/>
            <a:ext cx="391198" cy="391198"/>
          </a:xfrm>
          <a:prstGeom prst="rect">
            <a:avLst/>
          </a:prstGeom>
        </p:spPr>
      </p:pic>
      <p:sp>
        <p:nvSpPr>
          <p:cNvPr id="12" name="Oval 11">
            <a:extLst>
              <a:ext uri="{FF2B5EF4-FFF2-40B4-BE49-F238E27FC236}">
                <a16:creationId xmlns:a16="http://schemas.microsoft.com/office/drawing/2014/main" id="{F009AED7-C47D-8C82-4ED4-7B304243AE9B}"/>
              </a:ext>
            </a:extLst>
          </p:cNvPr>
          <p:cNvSpPr/>
          <p:nvPr/>
        </p:nvSpPr>
        <p:spPr>
          <a:xfrm>
            <a:off x="937717" y="3195032"/>
            <a:ext cx="391885" cy="33159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5D59FD18-EE3C-62EC-8AD7-227F9DB87B30}"/>
              </a:ext>
            </a:extLst>
          </p:cNvPr>
          <p:cNvCxnSpPr>
            <a:cxnSpLocks/>
            <a:stCxn id="12" idx="7"/>
          </p:cNvCxnSpPr>
          <p:nvPr/>
        </p:nvCxnSpPr>
        <p:spPr>
          <a:xfrm flipV="1">
            <a:off x="1272212" y="2481194"/>
            <a:ext cx="7055755" cy="7623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026" name="Picture 2" descr="No description available.">
            <a:extLst>
              <a:ext uri="{FF2B5EF4-FFF2-40B4-BE49-F238E27FC236}">
                <a16:creationId xmlns:a16="http://schemas.microsoft.com/office/drawing/2014/main" id="{CC5AC2F3-DB90-D17B-9043-6944087479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07645" y="1449870"/>
            <a:ext cx="3060817" cy="2304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7668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D7BF59F4-D91C-290D-D2F7-E2AD1078D0C2}"/>
              </a:ext>
            </a:extLst>
          </p:cNvPr>
          <p:cNvPicPr>
            <a:picLocks noChangeAspect="1"/>
          </p:cNvPicPr>
          <p:nvPr/>
        </p:nvPicPr>
        <p:blipFill>
          <a:blip r:embed="rId3"/>
          <a:stretch>
            <a:fillRect/>
          </a:stretch>
        </p:blipFill>
        <p:spPr>
          <a:xfrm>
            <a:off x="313323" y="1758866"/>
            <a:ext cx="7708048" cy="3789611"/>
          </a:xfrm>
          <a:prstGeom prst="rect">
            <a:avLst/>
          </a:prstGeom>
        </p:spPr>
      </p:pic>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Frequency Evolution with Photos</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23</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4"/>
          <a:stretch>
            <a:fillRect/>
          </a:stretch>
        </p:blipFill>
        <p:spPr>
          <a:xfrm>
            <a:off x="1038892" y="6366362"/>
            <a:ext cx="391198" cy="391198"/>
          </a:xfrm>
          <a:prstGeom prst="rect">
            <a:avLst/>
          </a:prstGeom>
        </p:spPr>
      </p:pic>
      <p:sp>
        <p:nvSpPr>
          <p:cNvPr id="5" name="Oval 4">
            <a:extLst>
              <a:ext uri="{FF2B5EF4-FFF2-40B4-BE49-F238E27FC236}">
                <a16:creationId xmlns:a16="http://schemas.microsoft.com/office/drawing/2014/main" id="{F65F4581-9809-4C0E-DA4B-A47A4A5CABF7}"/>
              </a:ext>
            </a:extLst>
          </p:cNvPr>
          <p:cNvSpPr/>
          <p:nvPr/>
        </p:nvSpPr>
        <p:spPr>
          <a:xfrm>
            <a:off x="7201590" y="4887356"/>
            <a:ext cx="391885" cy="33159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F7BF0521-B3B6-AAB3-04BE-45A8BFF323ED}"/>
              </a:ext>
            </a:extLst>
          </p:cNvPr>
          <p:cNvCxnSpPr>
            <a:cxnSpLocks/>
            <a:stCxn id="5" idx="6"/>
            <a:endCxn id="18" idx="1"/>
          </p:cNvCxnSpPr>
          <p:nvPr/>
        </p:nvCxnSpPr>
        <p:spPr>
          <a:xfrm flipV="1">
            <a:off x="7593475" y="5026283"/>
            <a:ext cx="614170" cy="2687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F009AED7-C47D-8C82-4ED4-7B304243AE9B}"/>
              </a:ext>
            </a:extLst>
          </p:cNvPr>
          <p:cNvSpPr/>
          <p:nvPr/>
        </p:nvSpPr>
        <p:spPr>
          <a:xfrm>
            <a:off x="6327607" y="3900168"/>
            <a:ext cx="391885" cy="33159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5D59FD18-EE3C-62EC-8AD7-227F9DB87B30}"/>
              </a:ext>
            </a:extLst>
          </p:cNvPr>
          <p:cNvCxnSpPr>
            <a:cxnSpLocks/>
            <a:endCxn id="15" idx="1"/>
          </p:cNvCxnSpPr>
          <p:nvPr/>
        </p:nvCxnSpPr>
        <p:spPr>
          <a:xfrm flipV="1">
            <a:off x="6580141" y="2481194"/>
            <a:ext cx="1747826" cy="14466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5DEBA415-9380-C7B2-8041-94FAD5C2AC90}"/>
              </a:ext>
            </a:extLst>
          </p:cNvPr>
          <p:cNvPicPr>
            <a:picLocks noChangeAspect="1"/>
          </p:cNvPicPr>
          <p:nvPr/>
        </p:nvPicPr>
        <p:blipFill>
          <a:blip r:embed="rId5"/>
          <a:stretch>
            <a:fillRect/>
          </a:stretch>
        </p:blipFill>
        <p:spPr>
          <a:xfrm>
            <a:off x="8327967" y="1177914"/>
            <a:ext cx="2926316" cy="2606559"/>
          </a:xfrm>
          <a:prstGeom prst="rect">
            <a:avLst/>
          </a:prstGeom>
        </p:spPr>
      </p:pic>
      <p:pic>
        <p:nvPicPr>
          <p:cNvPr id="18" name="Picture 17">
            <a:extLst>
              <a:ext uri="{FF2B5EF4-FFF2-40B4-BE49-F238E27FC236}">
                <a16:creationId xmlns:a16="http://schemas.microsoft.com/office/drawing/2014/main" id="{D119626E-754A-6656-109F-0232EB40AB31}"/>
              </a:ext>
            </a:extLst>
          </p:cNvPr>
          <p:cNvPicPr>
            <a:picLocks noChangeAspect="1"/>
          </p:cNvPicPr>
          <p:nvPr/>
        </p:nvPicPr>
        <p:blipFill>
          <a:blip r:embed="rId6"/>
          <a:stretch>
            <a:fillRect/>
          </a:stretch>
        </p:blipFill>
        <p:spPr>
          <a:xfrm>
            <a:off x="8207645" y="3874076"/>
            <a:ext cx="3166960" cy="2304414"/>
          </a:xfrm>
          <a:prstGeom prst="rect">
            <a:avLst/>
          </a:prstGeom>
        </p:spPr>
      </p:pic>
    </p:spTree>
    <p:extLst>
      <p:ext uri="{BB962C8B-B14F-4D97-AF65-F5344CB8AC3E}">
        <p14:creationId xmlns:p14="http://schemas.microsoft.com/office/powerpoint/2010/main" val="3806455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C5D397E-D49B-CEBA-11D4-BECB97ECBF92}"/>
              </a:ext>
            </a:extLst>
          </p:cNvPr>
          <p:cNvPicPr>
            <a:picLocks noChangeAspect="1"/>
          </p:cNvPicPr>
          <p:nvPr/>
        </p:nvPicPr>
        <p:blipFill>
          <a:blip r:embed="rId3"/>
          <a:stretch>
            <a:fillRect/>
          </a:stretch>
        </p:blipFill>
        <p:spPr>
          <a:xfrm>
            <a:off x="5171362" y="1937359"/>
            <a:ext cx="6925576" cy="3404914"/>
          </a:xfrm>
          <a:prstGeom prst="rect">
            <a:avLst/>
          </a:prstGeom>
        </p:spPr>
      </p:pic>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Discussion</a:t>
            </a:r>
          </a:p>
        </p:txBody>
      </p:sp>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8" y="1592264"/>
            <a:ext cx="4553311" cy="4608512"/>
          </a:xfrm>
        </p:spPr>
        <p:txBody>
          <a:bodyPr/>
          <a:lstStyle/>
          <a:p>
            <a:pPr indent="0">
              <a:lnSpc>
                <a:spcPct val="90000"/>
              </a:lnSpc>
              <a:spcBef>
                <a:spcPts val="1800"/>
              </a:spcBef>
              <a:spcAft>
                <a:spcPts val="400"/>
              </a:spcAft>
              <a:buNone/>
              <a:tabLst>
                <a:tab pos="0" algn="l"/>
              </a:tabLst>
            </a:pPr>
            <a:r>
              <a:rPr lang="en-US" sz="1600" dirty="0"/>
              <a:t>A few things to note:</a:t>
            </a:r>
          </a:p>
          <a:p>
            <a:pPr marL="285750" indent="-285750">
              <a:lnSpc>
                <a:spcPct val="90000"/>
              </a:lnSpc>
              <a:spcBef>
                <a:spcPts val="1800"/>
              </a:spcBef>
              <a:spcAft>
                <a:spcPts val="400"/>
              </a:spcAft>
              <a:buFont typeface="Arial" panose="020B0604020202020204" pitchFamily="34" charset="0"/>
              <a:buChar char="•"/>
              <a:tabLst>
                <a:tab pos="0" algn="l"/>
              </a:tabLst>
            </a:pPr>
            <a:r>
              <a:rPr lang="en-US" sz="1600" dirty="0"/>
              <a:t>Points 4+5: The sleeves (on vacuum flanges) were added in building 2002 (ridge 2 and the waveguide to N-type adaptor was still installed).</a:t>
            </a:r>
          </a:p>
          <a:p>
            <a:pPr marL="285750" indent="-285750">
              <a:buFont typeface="Arial" panose="020B0604020202020204" pitchFamily="34" charset="0"/>
              <a:buChar char="•"/>
              <a:tabLst>
                <a:tab pos="0" algn="l"/>
              </a:tabLst>
            </a:pPr>
            <a:r>
              <a:rPr lang="en-US" sz="1600" spc="-1" dirty="0">
                <a:solidFill>
                  <a:srgbClr val="303030"/>
                </a:solidFill>
              </a:rPr>
              <a:t>Points 6-7: There was n</a:t>
            </a:r>
            <a:r>
              <a:rPr lang="en-US" sz="1600" dirty="0"/>
              <a:t>o major change during transport (to building 152) or when the new support was added.</a:t>
            </a:r>
            <a:endParaRPr lang="en-US" sz="1600" spc="-1" dirty="0">
              <a:solidFill>
                <a:srgbClr val="303030"/>
              </a:solidFill>
            </a:endParaRPr>
          </a:p>
          <a:p>
            <a:pPr marL="285750" indent="-285750">
              <a:buFont typeface="Arial" panose="020B0604020202020204" pitchFamily="34" charset="0"/>
              <a:buChar char="•"/>
              <a:tabLst>
                <a:tab pos="0" algn="l"/>
              </a:tabLst>
            </a:pPr>
            <a:r>
              <a:rPr lang="en-US" sz="1600" spc="-1" dirty="0">
                <a:solidFill>
                  <a:srgbClr val="303030"/>
                </a:solidFill>
              </a:rPr>
              <a:t>Point 8: T</a:t>
            </a:r>
            <a:r>
              <a:rPr lang="en-US" sz="1600" dirty="0"/>
              <a:t>he cavity was then installed in building 152 with:</a:t>
            </a:r>
          </a:p>
          <a:p>
            <a:pPr marL="609600" lvl="1" indent="-285750">
              <a:buFont typeface="Arial" panose="020B0604020202020204" pitchFamily="34" charset="0"/>
              <a:buChar char="•"/>
              <a:tabLst>
                <a:tab pos="0" algn="l"/>
              </a:tabLst>
            </a:pPr>
            <a:r>
              <a:rPr lang="en-US" sz="1400" b="1" dirty="0"/>
              <a:t>The final ridge 2, not the one used for measurement.</a:t>
            </a:r>
          </a:p>
          <a:p>
            <a:pPr marL="609600" lvl="1" indent="-285750">
              <a:buFont typeface="Arial" panose="020B0604020202020204" pitchFamily="34" charset="0"/>
              <a:buChar char="•"/>
              <a:tabLst>
                <a:tab pos="0" algn="l"/>
              </a:tabLst>
            </a:pPr>
            <a:r>
              <a:rPr lang="en-US" sz="1400" b="1" dirty="0"/>
              <a:t>The vacuum pumps.</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24</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4"/>
          <a:stretch>
            <a:fillRect/>
          </a:stretch>
        </p:blipFill>
        <p:spPr>
          <a:xfrm>
            <a:off x="1038892" y="6366362"/>
            <a:ext cx="391198" cy="391198"/>
          </a:xfrm>
          <a:prstGeom prst="rect">
            <a:avLst/>
          </a:prstGeom>
        </p:spPr>
      </p:pic>
    </p:spTree>
    <p:extLst>
      <p:ext uri="{BB962C8B-B14F-4D97-AF65-F5344CB8AC3E}">
        <p14:creationId xmlns:p14="http://schemas.microsoft.com/office/powerpoint/2010/main" val="4273743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7711528-C313-7FFE-C90B-F7E8E0A00F6A}"/>
              </a:ext>
            </a:extLst>
          </p:cNvPr>
          <p:cNvPicPr>
            <a:picLocks noChangeAspect="1"/>
          </p:cNvPicPr>
          <p:nvPr/>
        </p:nvPicPr>
        <p:blipFill>
          <a:blip r:embed="rId3"/>
          <a:stretch>
            <a:fillRect/>
          </a:stretch>
        </p:blipFill>
        <p:spPr>
          <a:xfrm>
            <a:off x="546489" y="1392649"/>
            <a:ext cx="7287009" cy="3582610"/>
          </a:xfrm>
          <a:prstGeom prst="rect">
            <a:avLst/>
          </a:prstGeom>
        </p:spPr>
      </p:pic>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Q Evolution</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25</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4"/>
          <a:stretch>
            <a:fillRect/>
          </a:stretch>
        </p:blipFill>
        <p:spPr>
          <a:xfrm>
            <a:off x="1038892" y="6366362"/>
            <a:ext cx="391198" cy="391198"/>
          </a:xfrm>
          <a:prstGeom prst="rect">
            <a:avLst/>
          </a:prstGeom>
        </p:spPr>
      </p:pic>
      <p:sp>
        <p:nvSpPr>
          <p:cNvPr id="3" name="Oval 2">
            <a:extLst>
              <a:ext uri="{FF2B5EF4-FFF2-40B4-BE49-F238E27FC236}">
                <a16:creationId xmlns:a16="http://schemas.microsoft.com/office/drawing/2014/main" id="{AF765AE1-B6F6-90CD-246C-C0AA5140B5E3}"/>
              </a:ext>
            </a:extLst>
          </p:cNvPr>
          <p:cNvSpPr/>
          <p:nvPr/>
        </p:nvSpPr>
        <p:spPr>
          <a:xfrm>
            <a:off x="1931320" y="2667055"/>
            <a:ext cx="391885" cy="33159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a:extLst>
              <a:ext uri="{FF2B5EF4-FFF2-40B4-BE49-F238E27FC236}">
                <a16:creationId xmlns:a16="http://schemas.microsoft.com/office/drawing/2014/main" id="{FE396128-8D94-BE02-019F-152256A48AF2}"/>
              </a:ext>
            </a:extLst>
          </p:cNvPr>
          <p:cNvCxnSpPr>
            <a:cxnSpLocks/>
          </p:cNvCxnSpPr>
          <p:nvPr/>
        </p:nvCxnSpPr>
        <p:spPr>
          <a:xfrm flipV="1">
            <a:off x="2323205" y="1933994"/>
            <a:ext cx="5514509" cy="85944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91CDE5B-3049-FF67-E741-5BE853AC1F27}"/>
              </a:ext>
            </a:extLst>
          </p:cNvPr>
          <p:cNvSpPr txBox="1"/>
          <p:nvPr/>
        </p:nvSpPr>
        <p:spPr>
          <a:xfrm>
            <a:off x="7850276" y="1359990"/>
            <a:ext cx="1575079" cy="1148007"/>
          </a:xfrm>
          <a:prstGeom prst="rect">
            <a:avLst/>
          </a:prstGeom>
          <a:noFill/>
          <a:ln w="19050">
            <a:solidFill>
              <a:srgbClr val="FF0000"/>
            </a:solidFill>
          </a:ln>
        </p:spPr>
        <p:txBody>
          <a:bodyPr wrap="square">
            <a:spAutoFit/>
          </a:bodyPr>
          <a:lstStyle/>
          <a:p>
            <a:pPr>
              <a:lnSpc>
                <a:spcPct val="90000"/>
              </a:lnSpc>
              <a:spcBef>
                <a:spcPts val="1200"/>
              </a:spcBef>
              <a:tabLst>
                <a:tab pos="0" algn="l"/>
              </a:tabLst>
            </a:pPr>
            <a:r>
              <a:rPr lang="en-US" b="1" spc="-1" dirty="0">
                <a:solidFill>
                  <a:srgbClr val="303030"/>
                </a:solidFill>
                <a:latin typeface="Arial"/>
              </a:rPr>
              <a:t>Q</a:t>
            </a:r>
            <a:r>
              <a:rPr lang="en-US" b="1" spc="-1" baseline="-25000" dirty="0">
                <a:solidFill>
                  <a:srgbClr val="303030"/>
                </a:solidFill>
                <a:latin typeface="Arial"/>
              </a:rPr>
              <a:t>0</a:t>
            </a:r>
            <a:r>
              <a:rPr lang="en-US" spc="-1" baseline="-25000" dirty="0">
                <a:solidFill>
                  <a:srgbClr val="303030"/>
                </a:solidFill>
                <a:latin typeface="Arial"/>
              </a:rPr>
              <a:t>   </a:t>
            </a:r>
            <a:r>
              <a:rPr lang="en-US" b="1" spc="-1" dirty="0">
                <a:solidFill>
                  <a:srgbClr val="303030"/>
                </a:solidFill>
                <a:latin typeface="Arial"/>
              </a:rPr>
              <a:t> = 6202</a:t>
            </a:r>
          </a:p>
          <a:p>
            <a:pPr>
              <a:lnSpc>
                <a:spcPct val="90000"/>
              </a:lnSpc>
              <a:spcBef>
                <a:spcPts val="1200"/>
              </a:spcBef>
              <a:tabLst>
                <a:tab pos="0" algn="l"/>
              </a:tabLst>
            </a:pPr>
            <a:r>
              <a:rPr lang="en-US" b="1" spc="-1" dirty="0" err="1">
                <a:solidFill>
                  <a:srgbClr val="303030"/>
                </a:solidFill>
                <a:latin typeface="Arial"/>
              </a:rPr>
              <a:t>Q</a:t>
            </a:r>
            <a:r>
              <a:rPr lang="en-US" b="1" spc="-1" baseline="-25000" dirty="0" err="1">
                <a:solidFill>
                  <a:srgbClr val="303030"/>
                </a:solidFill>
                <a:latin typeface="Arial"/>
              </a:rPr>
              <a:t>ext</a:t>
            </a:r>
            <a:r>
              <a:rPr lang="en-US" b="1" spc="-1" dirty="0">
                <a:solidFill>
                  <a:srgbClr val="303030"/>
                </a:solidFill>
                <a:latin typeface="Arial"/>
              </a:rPr>
              <a:t> = 4123</a:t>
            </a:r>
          </a:p>
          <a:p>
            <a:pPr>
              <a:lnSpc>
                <a:spcPct val="90000"/>
              </a:lnSpc>
              <a:spcBef>
                <a:spcPts val="1200"/>
              </a:spcBef>
              <a:tabLst>
                <a:tab pos="0" algn="l"/>
              </a:tabLst>
            </a:pPr>
            <a:r>
              <a:rPr lang="el-GR" b="1" spc="-1" dirty="0">
                <a:solidFill>
                  <a:srgbClr val="303030"/>
                </a:solidFill>
                <a:latin typeface="Arial"/>
              </a:rPr>
              <a:t>β</a:t>
            </a:r>
            <a:r>
              <a:rPr lang="en-US" spc="-1" dirty="0">
                <a:solidFill>
                  <a:srgbClr val="303030"/>
                </a:solidFill>
                <a:latin typeface="Arial"/>
              </a:rPr>
              <a:t>    </a:t>
            </a:r>
            <a:r>
              <a:rPr lang="en-US" b="1" spc="-1" dirty="0">
                <a:solidFill>
                  <a:srgbClr val="303030"/>
                </a:solidFill>
                <a:latin typeface="Arial"/>
              </a:rPr>
              <a:t> = 1.5 </a:t>
            </a:r>
          </a:p>
        </p:txBody>
      </p:sp>
      <p:sp>
        <p:nvSpPr>
          <p:cNvPr id="17" name="TextBox 16">
            <a:extLst>
              <a:ext uri="{FF2B5EF4-FFF2-40B4-BE49-F238E27FC236}">
                <a16:creationId xmlns:a16="http://schemas.microsoft.com/office/drawing/2014/main" id="{F76D1F65-098A-E803-FC41-2662FDD9F587}"/>
              </a:ext>
            </a:extLst>
          </p:cNvPr>
          <p:cNvSpPr txBox="1"/>
          <p:nvPr/>
        </p:nvSpPr>
        <p:spPr>
          <a:xfrm>
            <a:off x="7838757" y="2705283"/>
            <a:ext cx="1575079" cy="1148007"/>
          </a:xfrm>
          <a:prstGeom prst="rect">
            <a:avLst/>
          </a:prstGeom>
          <a:noFill/>
          <a:ln w="19050">
            <a:solidFill>
              <a:srgbClr val="FF0000"/>
            </a:solidFill>
          </a:ln>
        </p:spPr>
        <p:txBody>
          <a:bodyPr wrap="square">
            <a:spAutoFit/>
          </a:bodyPr>
          <a:lstStyle/>
          <a:p>
            <a:pPr>
              <a:lnSpc>
                <a:spcPct val="90000"/>
              </a:lnSpc>
              <a:spcBef>
                <a:spcPts val="1200"/>
              </a:spcBef>
              <a:tabLst>
                <a:tab pos="0" algn="l"/>
              </a:tabLst>
            </a:pPr>
            <a:r>
              <a:rPr lang="en-US" b="1" spc="-1" dirty="0">
                <a:solidFill>
                  <a:srgbClr val="303030"/>
                </a:solidFill>
                <a:latin typeface="Arial"/>
              </a:rPr>
              <a:t>Q</a:t>
            </a:r>
            <a:r>
              <a:rPr lang="en-US" b="1" spc="-1" baseline="-25000" dirty="0">
                <a:solidFill>
                  <a:srgbClr val="303030"/>
                </a:solidFill>
                <a:latin typeface="Arial"/>
              </a:rPr>
              <a:t>0</a:t>
            </a:r>
            <a:r>
              <a:rPr lang="en-US" spc="-1" baseline="-25000" dirty="0">
                <a:solidFill>
                  <a:srgbClr val="303030"/>
                </a:solidFill>
                <a:latin typeface="Arial"/>
              </a:rPr>
              <a:t>   </a:t>
            </a:r>
            <a:r>
              <a:rPr lang="en-US" b="1" spc="-1" dirty="0">
                <a:solidFill>
                  <a:srgbClr val="303030"/>
                </a:solidFill>
                <a:latin typeface="Arial"/>
              </a:rPr>
              <a:t> = 6258</a:t>
            </a:r>
          </a:p>
          <a:p>
            <a:pPr>
              <a:lnSpc>
                <a:spcPct val="90000"/>
              </a:lnSpc>
              <a:spcBef>
                <a:spcPts val="1200"/>
              </a:spcBef>
              <a:tabLst>
                <a:tab pos="0" algn="l"/>
              </a:tabLst>
            </a:pPr>
            <a:r>
              <a:rPr lang="en-US" b="1" spc="-1" dirty="0" err="1">
                <a:solidFill>
                  <a:srgbClr val="303030"/>
                </a:solidFill>
                <a:latin typeface="Arial"/>
              </a:rPr>
              <a:t>Q</a:t>
            </a:r>
            <a:r>
              <a:rPr lang="en-US" b="1" spc="-1" baseline="-25000" dirty="0" err="1">
                <a:solidFill>
                  <a:srgbClr val="303030"/>
                </a:solidFill>
                <a:latin typeface="Arial"/>
              </a:rPr>
              <a:t>ext</a:t>
            </a:r>
            <a:r>
              <a:rPr lang="en-US" b="1" spc="-1" dirty="0">
                <a:solidFill>
                  <a:srgbClr val="303030"/>
                </a:solidFill>
                <a:latin typeface="Arial"/>
              </a:rPr>
              <a:t> = 4154</a:t>
            </a:r>
          </a:p>
          <a:p>
            <a:pPr>
              <a:lnSpc>
                <a:spcPct val="90000"/>
              </a:lnSpc>
              <a:spcBef>
                <a:spcPts val="1200"/>
              </a:spcBef>
              <a:tabLst>
                <a:tab pos="0" algn="l"/>
              </a:tabLst>
            </a:pPr>
            <a:r>
              <a:rPr lang="el-GR" b="1" spc="-1" dirty="0">
                <a:solidFill>
                  <a:srgbClr val="303030"/>
                </a:solidFill>
                <a:latin typeface="Arial"/>
              </a:rPr>
              <a:t>β</a:t>
            </a:r>
            <a:r>
              <a:rPr lang="en-US" spc="-1" dirty="0">
                <a:solidFill>
                  <a:srgbClr val="303030"/>
                </a:solidFill>
                <a:latin typeface="Arial"/>
              </a:rPr>
              <a:t>    </a:t>
            </a:r>
            <a:r>
              <a:rPr lang="en-US" b="1" spc="-1" dirty="0">
                <a:solidFill>
                  <a:srgbClr val="303030"/>
                </a:solidFill>
                <a:latin typeface="Arial"/>
              </a:rPr>
              <a:t> = 1.51 </a:t>
            </a:r>
          </a:p>
        </p:txBody>
      </p:sp>
      <p:sp>
        <p:nvSpPr>
          <p:cNvPr id="18" name="Oval 17">
            <a:extLst>
              <a:ext uri="{FF2B5EF4-FFF2-40B4-BE49-F238E27FC236}">
                <a16:creationId xmlns:a16="http://schemas.microsoft.com/office/drawing/2014/main" id="{F7935CAE-307C-6A81-EC24-7EED65609FF4}"/>
              </a:ext>
            </a:extLst>
          </p:cNvPr>
          <p:cNvSpPr/>
          <p:nvPr/>
        </p:nvSpPr>
        <p:spPr>
          <a:xfrm>
            <a:off x="3617877" y="2956506"/>
            <a:ext cx="391885" cy="33159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9ADCF130-AD0A-3029-DF7A-32BC3F058F59}"/>
              </a:ext>
            </a:extLst>
          </p:cNvPr>
          <p:cNvCxnSpPr>
            <a:cxnSpLocks/>
            <a:stCxn id="18" idx="6"/>
            <a:endCxn id="17" idx="1"/>
          </p:cNvCxnSpPr>
          <p:nvPr/>
        </p:nvCxnSpPr>
        <p:spPr>
          <a:xfrm>
            <a:off x="4009762" y="3122304"/>
            <a:ext cx="3828995" cy="15698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7020613-9970-87E3-858B-202B605A3EFC}"/>
              </a:ext>
            </a:extLst>
          </p:cNvPr>
          <p:cNvSpPr txBox="1"/>
          <p:nvPr/>
        </p:nvSpPr>
        <p:spPr>
          <a:xfrm>
            <a:off x="7837714" y="4195355"/>
            <a:ext cx="1575079" cy="1148007"/>
          </a:xfrm>
          <a:prstGeom prst="rect">
            <a:avLst/>
          </a:prstGeom>
          <a:noFill/>
          <a:ln w="19050">
            <a:solidFill>
              <a:srgbClr val="FF0000"/>
            </a:solidFill>
          </a:ln>
        </p:spPr>
        <p:txBody>
          <a:bodyPr wrap="square">
            <a:spAutoFit/>
          </a:bodyPr>
          <a:lstStyle/>
          <a:p>
            <a:pPr>
              <a:lnSpc>
                <a:spcPct val="90000"/>
              </a:lnSpc>
              <a:spcBef>
                <a:spcPts val="1200"/>
              </a:spcBef>
              <a:tabLst>
                <a:tab pos="0" algn="l"/>
              </a:tabLst>
            </a:pPr>
            <a:r>
              <a:rPr lang="en-US" b="1" spc="-1" dirty="0">
                <a:solidFill>
                  <a:srgbClr val="303030"/>
                </a:solidFill>
                <a:latin typeface="Arial"/>
              </a:rPr>
              <a:t>Q</a:t>
            </a:r>
            <a:r>
              <a:rPr lang="en-US" b="1" spc="-1" baseline="-25000" dirty="0">
                <a:solidFill>
                  <a:srgbClr val="303030"/>
                </a:solidFill>
                <a:latin typeface="Arial"/>
              </a:rPr>
              <a:t>0</a:t>
            </a:r>
            <a:r>
              <a:rPr lang="en-US" spc="-1" baseline="-25000" dirty="0">
                <a:solidFill>
                  <a:srgbClr val="303030"/>
                </a:solidFill>
                <a:latin typeface="Arial"/>
              </a:rPr>
              <a:t>   </a:t>
            </a:r>
            <a:r>
              <a:rPr lang="en-US" b="1" spc="-1" dirty="0">
                <a:solidFill>
                  <a:srgbClr val="303030"/>
                </a:solidFill>
                <a:latin typeface="Arial"/>
              </a:rPr>
              <a:t> = 6912</a:t>
            </a:r>
          </a:p>
          <a:p>
            <a:pPr>
              <a:lnSpc>
                <a:spcPct val="90000"/>
              </a:lnSpc>
              <a:spcBef>
                <a:spcPts val="1200"/>
              </a:spcBef>
              <a:tabLst>
                <a:tab pos="0" algn="l"/>
              </a:tabLst>
            </a:pPr>
            <a:r>
              <a:rPr lang="en-US" b="1" spc="-1" dirty="0" err="1">
                <a:solidFill>
                  <a:srgbClr val="303030"/>
                </a:solidFill>
                <a:latin typeface="Arial"/>
              </a:rPr>
              <a:t>Q</a:t>
            </a:r>
            <a:r>
              <a:rPr lang="en-US" b="1" spc="-1" baseline="-25000" dirty="0" err="1">
                <a:solidFill>
                  <a:srgbClr val="303030"/>
                </a:solidFill>
                <a:latin typeface="Arial"/>
              </a:rPr>
              <a:t>ext</a:t>
            </a:r>
            <a:r>
              <a:rPr lang="en-US" b="1" spc="-1" dirty="0">
                <a:solidFill>
                  <a:srgbClr val="303030"/>
                </a:solidFill>
                <a:latin typeface="Arial"/>
              </a:rPr>
              <a:t> = 4195</a:t>
            </a:r>
          </a:p>
          <a:p>
            <a:pPr>
              <a:lnSpc>
                <a:spcPct val="90000"/>
              </a:lnSpc>
              <a:spcBef>
                <a:spcPts val="1200"/>
              </a:spcBef>
              <a:tabLst>
                <a:tab pos="0" algn="l"/>
              </a:tabLst>
            </a:pPr>
            <a:r>
              <a:rPr lang="el-GR" b="1" spc="-1" dirty="0">
                <a:solidFill>
                  <a:srgbClr val="303030"/>
                </a:solidFill>
                <a:latin typeface="Arial"/>
              </a:rPr>
              <a:t>β</a:t>
            </a:r>
            <a:r>
              <a:rPr lang="en-US" spc="-1" dirty="0">
                <a:solidFill>
                  <a:srgbClr val="303030"/>
                </a:solidFill>
                <a:latin typeface="Arial"/>
              </a:rPr>
              <a:t>    </a:t>
            </a:r>
            <a:r>
              <a:rPr lang="en-US" b="1" spc="-1" dirty="0">
                <a:solidFill>
                  <a:srgbClr val="303030"/>
                </a:solidFill>
                <a:latin typeface="Arial"/>
              </a:rPr>
              <a:t> = 1.65</a:t>
            </a:r>
          </a:p>
        </p:txBody>
      </p:sp>
      <p:sp>
        <p:nvSpPr>
          <p:cNvPr id="30" name="Oval 29">
            <a:extLst>
              <a:ext uri="{FF2B5EF4-FFF2-40B4-BE49-F238E27FC236}">
                <a16:creationId xmlns:a16="http://schemas.microsoft.com/office/drawing/2014/main" id="{A417271D-57A5-2920-B275-72F8B3B58B91}"/>
              </a:ext>
            </a:extLst>
          </p:cNvPr>
          <p:cNvSpPr/>
          <p:nvPr/>
        </p:nvSpPr>
        <p:spPr>
          <a:xfrm>
            <a:off x="7082278" y="4319773"/>
            <a:ext cx="391885" cy="33159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DBBE636B-5308-D287-EB20-6948B343A6DA}"/>
              </a:ext>
            </a:extLst>
          </p:cNvPr>
          <p:cNvCxnSpPr>
            <a:cxnSpLocks/>
            <a:stCxn id="30" idx="6"/>
            <a:endCxn id="29" idx="1"/>
          </p:cNvCxnSpPr>
          <p:nvPr/>
        </p:nvCxnSpPr>
        <p:spPr>
          <a:xfrm>
            <a:off x="7474163" y="4485571"/>
            <a:ext cx="363551" cy="2837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Left Brace 32">
            <a:extLst>
              <a:ext uri="{FF2B5EF4-FFF2-40B4-BE49-F238E27FC236}">
                <a16:creationId xmlns:a16="http://schemas.microsoft.com/office/drawing/2014/main" id="{D7B4B212-202B-E0BD-7DDC-1C5428828E7B}"/>
              </a:ext>
            </a:extLst>
          </p:cNvPr>
          <p:cNvSpPr/>
          <p:nvPr/>
        </p:nvSpPr>
        <p:spPr>
          <a:xfrm rot="16200000">
            <a:off x="5376423" y="4251853"/>
            <a:ext cx="330488" cy="1904733"/>
          </a:xfrm>
          <a:prstGeom prst="leftBrace">
            <a:avLst/>
          </a:prstGeom>
          <a:ln w="285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6" name="TextBox 35">
            <a:extLst>
              <a:ext uri="{FF2B5EF4-FFF2-40B4-BE49-F238E27FC236}">
                <a16:creationId xmlns:a16="http://schemas.microsoft.com/office/drawing/2014/main" id="{6B30DF22-0826-97BB-0E68-044B6EB6C102}"/>
              </a:ext>
            </a:extLst>
          </p:cNvPr>
          <p:cNvSpPr txBox="1"/>
          <p:nvPr/>
        </p:nvSpPr>
        <p:spPr>
          <a:xfrm>
            <a:off x="3245618" y="5447047"/>
            <a:ext cx="4592097" cy="584775"/>
          </a:xfrm>
          <a:prstGeom prst="rect">
            <a:avLst/>
          </a:prstGeom>
          <a:noFill/>
        </p:spPr>
        <p:txBody>
          <a:bodyPr wrap="square">
            <a:spAutoFit/>
          </a:bodyPr>
          <a:lstStyle/>
          <a:p>
            <a:r>
              <a:rPr lang="en-US" sz="1600" b="1" spc="-1" dirty="0">
                <a:solidFill>
                  <a:srgbClr val="303030"/>
                </a:solidFill>
                <a:latin typeface="Arial"/>
              </a:rPr>
              <a:t>No coupler installed; frequency taken from antenna-to-antenna measurements.</a:t>
            </a:r>
            <a:endParaRPr lang="en-GB" sz="1600" dirty="0"/>
          </a:p>
        </p:txBody>
      </p:sp>
    </p:spTree>
    <p:extLst>
      <p:ext uri="{BB962C8B-B14F-4D97-AF65-F5344CB8AC3E}">
        <p14:creationId xmlns:p14="http://schemas.microsoft.com/office/powerpoint/2010/main" val="1428240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Q Evolution during Tuning</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26</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pic>
        <p:nvPicPr>
          <p:cNvPr id="10" name="Picture 9">
            <a:extLst>
              <a:ext uri="{FF2B5EF4-FFF2-40B4-BE49-F238E27FC236}">
                <a16:creationId xmlns:a16="http://schemas.microsoft.com/office/drawing/2014/main" id="{01CDE6FB-8E4E-6391-2A64-9C9EFF271D7D}"/>
              </a:ext>
            </a:extLst>
          </p:cNvPr>
          <p:cNvPicPr>
            <a:picLocks noChangeAspect="1"/>
          </p:cNvPicPr>
          <p:nvPr/>
        </p:nvPicPr>
        <p:blipFill>
          <a:blip r:embed="rId4"/>
          <a:stretch>
            <a:fillRect/>
          </a:stretch>
        </p:blipFill>
        <p:spPr>
          <a:xfrm>
            <a:off x="500156" y="1371067"/>
            <a:ext cx="6495875" cy="4795507"/>
          </a:xfrm>
          <a:prstGeom prst="rect">
            <a:avLst/>
          </a:prstGeom>
        </p:spPr>
      </p:pic>
      <p:cxnSp>
        <p:nvCxnSpPr>
          <p:cNvPr id="14" name="Straight Connector 13">
            <a:extLst>
              <a:ext uri="{FF2B5EF4-FFF2-40B4-BE49-F238E27FC236}">
                <a16:creationId xmlns:a16="http://schemas.microsoft.com/office/drawing/2014/main" id="{10D5B1A0-6034-586D-8B84-69ADAD095C19}"/>
              </a:ext>
            </a:extLst>
          </p:cNvPr>
          <p:cNvCxnSpPr>
            <a:cxnSpLocks/>
          </p:cNvCxnSpPr>
          <p:nvPr/>
        </p:nvCxnSpPr>
        <p:spPr>
          <a:xfrm>
            <a:off x="6572816" y="1665838"/>
            <a:ext cx="1264898" cy="26815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4F1F0F1-EA8F-6CEA-0229-C8573C8ECB83}"/>
              </a:ext>
            </a:extLst>
          </p:cNvPr>
          <p:cNvSpPr txBox="1"/>
          <p:nvPr/>
        </p:nvSpPr>
        <p:spPr>
          <a:xfrm>
            <a:off x="7850276" y="1359990"/>
            <a:ext cx="1575079" cy="1148007"/>
          </a:xfrm>
          <a:prstGeom prst="rect">
            <a:avLst/>
          </a:prstGeom>
          <a:noFill/>
          <a:ln w="19050">
            <a:solidFill>
              <a:srgbClr val="FF0000"/>
            </a:solidFill>
          </a:ln>
        </p:spPr>
        <p:txBody>
          <a:bodyPr wrap="square">
            <a:spAutoFit/>
          </a:bodyPr>
          <a:lstStyle/>
          <a:p>
            <a:pPr>
              <a:lnSpc>
                <a:spcPct val="90000"/>
              </a:lnSpc>
              <a:spcBef>
                <a:spcPts val="1200"/>
              </a:spcBef>
              <a:tabLst>
                <a:tab pos="0" algn="l"/>
              </a:tabLst>
            </a:pPr>
            <a:r>
              <a:rPr lang="en-US" b="1" spc="-1" dirty="0">
                <a:solidFill>
                  <a:srgbClr val="FF0000"/>
                </a:solidFill>
                <a:latin typeface="Arial"/>
              </a:rPr>
              <a:t>Q</a:t>
            </a:r>
            <a:r>
              <a:rPr lang="en-US" b="1" spc="-1" baseline="-25000" dirty="0">
                <a:solidFill>
                  <a:srgbClr val="FF0000"/>
                </a:solidFill>
                <a:latin typeface="Arial"/>
              </a:rPr>
              <a:t>0</a:t>
            </a:r>
            <a:r>
              <a:rPr lang="en-US" spc="-1" baseline="-25000" dirty="0">
                <a:solidFill>
                  <a:srgbClr val="FF0000"/>
                </a:solidFill>
                <a:latin typeface="Arial"/>
              </a:rPr>
              <a:t>   </a:t>
            </a:r>
            <a:r>
              <a:rPr lang="en-US" b="1" spc="-1" dirty="0">
                <a:solidFill>
                  <a:srgbClr val="FF0000"/>
                </a:solidFill>
                <a:latin typeface="Arial"/>
              </a:rPr>
              <a:t> = 6114</a:t>
            </a:r>
          </a:p>
          <a:p>
            <a:pPr>
              <a:lnSpc>
                <a:spcPct val="90000"/>
              </a:lnSpc>
              <a:spcBef>
                <a:spcPts val="1200"/>
              </a:spcBef>
              <a:tabLst>
                <a:tab pos="0" algn="l"/>
              </a:tabLst>
            </a:pPr>
            <a:r>
              <a:rPr lang="en-US" b="1" spc="-1" dirty="0" err="1">
                <a:solidFill>
                  <a:srgbClr val="FF0000"/>
                </a:solidFill>
                <a:latin typeface="Arial"/>
              </a:rPr>
              <a:t>Q</a:t>
            </a:r>
            <a:r>
              <a:rPr lang="en-US" b="1" spc="-1" baseline="-25000" dirty="0" err="1">
                <a:solidFill>
                  <a:srgbClr val="FF0000"/>
                </a:solidFill>
                <a:latin typeface="Arial"/>
              </a:rPr>
              <a:t>ext</a:t>
            </a:r>
            <a:r>
              <a:rPr lang="en-US" b="1" spc="-1" dirty="0">
                <a:solidFill>
                  <a:srgbClr val="FF0000"/>
                </a:solidFill>
                <a:latin typeface="Arial"/>
              </a:rPr>
              <a:t> = 4095</a:t>
            </a:r>
          </a:p>
          <a:p>
            <a:pPr>
              <a:lnSpc>
                <a:spcPct val="90000"/>
              </a:lnSpc>
              <a:spcBef>
                <a:spcPts val="1200"/>
              </a:spcBef>
              <a:tabLst>
                <a:tab pos="0" algn="l"/>
              </a:tabLst>
            </a:pPr>
            <a:r>
              <a:rPr lang="el-GR" b="1" spc="-1" dirty="0">
                <a:solidFill>
                  <a:srgbClr val="FF0000"/>
                </a:solidFill>
                <a:latin typeface="Arial"/>
              </a:rPr>
              <a:t>β</a:t>
            </a:r>
            <a:r>
              <a:rPr lang="en-US" spc="-1" dirty="0">
                <a:solidFill>
                  <a:srgbClr val="FF0000"/>
                </a:solidFill>
                <a:latin typeface="Arial"/>
              </a:rPr>
              <a:t>    </a:t>
            </a:r>
            <a:r>
              <a:rPr lang="en-US" b="1" spc="-1" dirty="0">
                <a:solidFill>
                  <a:srgbClr val="FF0000"/>
                </a:solidFill>
                <a:latin typeface="Arial"/>
              </a:rPr>
              <a:t> = 1.49 </a:t>
            </a:r>
          </a:p>
        </p:txBody>
      </p:sp>
      <p:cxnSp>
        <p:nvCxnSpPr>
          <p:cNvPr id="21" name="Straight Connector 20">
            <a:extLst>
              <a:ext uri="{FF2B5EF4-FFF2-40B4-BE49-F238E27FC236}">
                <a16:creationId xmlns:a16="http://schemas.microsoft.com/office/drawing/2014/main" id="{84747449-14AD-DABC-6B78-704BA19EE0CA}"/>
              </a:ext>
            </a:extLst>
          </p:cNvPr>
          <p:cNvCxnSpPr>
            <a:cxnSpLocks/>
          </p:cNvCxnSpPr>
          <p:nvPr/>
        </p:nvCxnSpPr>
        <p:spPr>
          <a:xfrm>
            <a:off x="6174463" y="1839588"/>
            <a:ext cx="1663251" cy="174532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B9E74D0-3AA1-BF33-3F52-D2EDB6AF7EFC}"/>
              </a:ext>
            </a:extLst>
          </p:cNvPr>
          <p:cNvSpPr txBox="1"/>
          <p:nvPr/>
        </p:nvSpPr>
        <p:spPr>
          <a:xfrm>
            <a:off x="7850276" y="3010913"/>
            <a:ext cx="1575079" cy="1148007"/>
          </a:xfrm>
          <a:prstGeom prst="rect">
            <a:avLst/>
          </a:prstGeom>
          <a:noFill/>
          <a:ln w="19050">
            <a:solidFill>
              <a:srgbClr val="00B050"/>
            </a:solidFill>
          </a:ln>
        </p:spPr>
        <p:txBody>
          <a:bodyPr wrap="square">
            <a:spAutoFit/>
          </a:bodyPr>
          <a:lstStyle/>
          <a:p>
            <a:pPr>
              <a:lnSpc>
                <a:spcPct val="90000"/>
              </a:lnSpc>
              <a:spcBef>
                <a:spcPts val="1200"/>
              </a:spcBef>
              <a:tabLst>
                <a:tab pos="0" algn="l"/>
              </a:tabLst>
            </a:pPr>
            <a:r>
              <a:rPr lang="en-US" b="1" spc="-1" dirty="0">
                <a:solidFill>
                  <a:srgbClr val="00B050"/>
                </a:solidFill>
                <a:latin typeface="Arial"/>
              </a:rPr>
              <a:t>Q</a:t>
            </a:r>
            <a:r>
              <a:rPr lang="en-US" b="1" spc="-1" baseline="-25000" dirty="0">
                <a:solidFill>
                  <a:srgbClr val="00B050"/>
                </a:solidFill>
                <a:latin typeface="Arial"/>
              </a:rPr>
              <a:t>0</a:t>
            </a:r>
            <a:r>
              <a:rPr lang="en-US" spc="-1" baseline="-25000" dirty="0">
                <a:solidFill>
                  <a:srgbClr val="00B050"/>
                </a:solidFill>
                <a:latin typeface="Arial"/>
              </a:rPr>
              <a:t>   </a:t>
            </a:r>
            <a:r>
              <a:rPr lang="en-US" b="1" spc="-1" dirty="0">
                <a:solidFill>
                  <a:srgbClr val="00B050"/>
                </a:solidFill>
                <a:latin typeface="Arial"/>
              </a:rPr>
              <a:t> = 6101</a:t>
            </a:r>
          </a:p>
          <a:p>
            <a:pPr>
              <a:lnSpc>
                <a:spcPct val="90000"/>
              </a:lnSpc>
              <a:spcBef>
                <a:spcPts val="1200"/>
              </a:spcBef>
              <a:tabLst>
                <a:tab pos="0" algn="l"/>
              </a:tabLst>
            </a:pPr>
            <a:r>
              <a:rPr lang="en-US" b="1" spc="-1" dirty="0" err="1">
                <a:solidFill>
                  <a:srgbClr val="00B050"/>
                </a:solidFill>
                <a:latin typeface="Arial"/>
              </a:rPr>
              <a:t>Q</a:t>
            </a:r>
            <a:r>
              <a:rPr lang="en-US" b="1" spc="-1" baseline="-25000" dirty="0" err="1">
                <a:solidFill>
                  <a:srgbClr val="00B050"/>
                </a:solidFill>
                <a:latin typeface="Arial"/>
              </a:rPr>
              <a:t>ext</a:t>
            </a:r>
            <a:r>
              <a:rPr lang="en-US" b="1" spc="-1" dirty="0">
                <a:solidFill>
                  <a:srgbClr val="00B050"/>
                </a:solidFill>
                <a:latin typeface="Arial"/>
              </a:rPr>
              <a:t> = 4077</a:t>
            </a:r>
          </a:p>
          <a:p>
            <a:pPr>
              <a:lnSpc>
                <a:spcPct val="90000"/>
              </a:lnSpc>
              <a:spcBef>
                <a:spcPts val="1200"/>
              </a:spcBef>
              <a:tabLst>
                <a:tab pos="0" algn="l"/>
              </a:tabLst>
            </a:pPr>
            <a:r>
              <a:rPr lang="el-GR" b="1" spc="-1" dirty="0">
                <a:solidFill>
                  <a:srgbClr val="00B050"/>
                </a:solidFill>
                <a:latin typeface="Arial"/>
              </a:rPr>
              <a:t>β</a:t>
            </a:r>
            <a:r>
              <a:rPr lang="en-US" spc="-1" dirty="0">
                <a:solidFill>
                  <a:srgbClr val="00B050"/>
                </a:solidFill>
                <a:latin typeface="Arial"/>
              </a:rPr>
              <a:t>    </a:t>
            </a:r>
            <a:r>
              <a:rPr lang="en-US" b="1" spc="-1" dirty="0">
                <a:solidFill>
                  <a:srgbClr val="00B050"/>
                </a:solidFill>
                <a:latin typeface="Arial"/>
              </a:rPr>
              <a:t> = 1.5</a:t>
            </a:r>
          </a:p>
        </p:txBody>
      </p:sp>
    </p:spTree>
    <p:extLst>
      <p:ext uri="{BB962C8B-B14F-4D97-AF65-F5344CB8AC3E}">
        <p14:creationId xmlns:p14="http://schemas.microsoft.com/office/powerpoint/2010/main" val="1207426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Effect of Field Profile on Q</a:t>
            </a:r>
            <a:r>
              <a:rPr lang="en-US" sz="4400" baseline="-25000" dirty="0"/>
              <a:t>0</a:t>
            </a:r>
            <a:endParaRPr lang="en-US" sz="4400"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27</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sp>
        <p:nvSpPr>
          <p:cNvPr id="12" name="Content Placeholder 4">
            <a:extLst>
              <a:ext uri="{FF2B5EF4-FFF2-40B4-BE49-F238E27FC236}">
                <a16:creationId xmlns:a16="http://schemas.microsoft.com/office/drawing/2014/main" id="{573CBC5D-3980-1B4D-E8A8-C92A991B3BAA}"/>
              </a:ext>
            </a:extLst>
          </p:cNvPr>
          <p:cNvSpPr>
            <a:spLocks noGrp="1"/>
          </p:cNvSpPr>
          <p:nvPr>
            <p:ph sz="half" idx="1"/>
          </p:nvPr>
        </p:nvSpPr>
        <p:spPr>
          <a:xfrm>
            <a:off x="407987" y="1592264"/>
            <a:ext cx="11392804" cy="4608512"/>
          </a:xfrm>
        </p:spPr>
        <p:txBody>
          <a:bodyPr/>
          <a:lstStyle/>
          <a:p>
            <a:r>
              <a:rPr lang="en-GB" sz="1800" dirty="0"/>
              <a:t>Plots taken from previous meetings on 09/06/2023 (https://indico.cern.ch/event/1295632/) and 23/06/2023 (</a:t>
            </a:r>
            <a:r>
              <a:rPr lang="en-GB" sz="1800" dirty="0">
                <a:hlinkClick r:id="rId4"/>
              </a:rPr>
              <a:t>https://indico.cern.ch/event/1300068/</a:t>
            </a:r>
            <a:r>
              <a:rPr lang="en-GB" sz="1800" dirty="0"/>
              <a:t>).</a:t>
            </a:r>
          </a:p>
          <a:p>
            <a:r>
              <a:rPr lang="en-GB" sz="1800" dirty="0"/>
              <a:t>The objective is to ascertain how much the field profile can affect Q. </a:t>
            </a:r>
          </a:p>
        </p:txBody>
      </p:sp>
    </p:spTree>
    <p:extLst>
      <p:ext uri="{BB962C8B-B14F-4D97-AF65-F5344CB8AC3E}">
        <p14:creationId xmlns:p14="http://schemas.microsoft.com/office/powerpoint/2010/main" val="532834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Effect of Field Profile on Q</a:t>
            </a:r>
            <a:r>
              <a:rPr lang="en-US" sz="4400" baseline="-25000" dirty="0"/>
              <a:t>0</a:t>
            </a:r>
            <a:endParaRPr lang="en-US" sz="4400"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28</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sp>
        <p:nvSpPr>
          <p:cNvPr id="12" name="Content Placeholder 4">
            <a:extLst>
              <a:ext uri="{FF2B5EF4-FFF2-40B4-BE49-F238E27FC236}">
                <a16:creationId xmlns:a16="http://schemas.microsoft.com/office/drawing/2014/main" id="{573CBC5D-3980-1B4D-E8A8-C92A991B3BAA}"/>
              </a:ext>
            </a:extLst>
          </p:cNvPr>
          <p:cNvSpPr>
            <a:spLocks noGrp="1"/>
          </p:cNvSpPr>
          <p:nvPr>
            <p:ph sz="half" idx="1"/>
          </p:nvPr>
        </p:nvSpPr>
        <p:spPr>
          <a:xfrm>
            <a:off x="407987" y="1592264"/>
            <a:ext cx="11392804" cy="4608512"/>
          </a:xfrm>
        </p:spPr>
        <p:txBody>
          <a:bodyPr/>
          <a:lstStyle/>
          <a:p>
            <a:r>
              <a:rPr lang="en-GB" sz="1800" dirty="0"/>
              <a:t>Taken from 23/06/2023 (</a:t>
            </a:r>
            <a:r>
              <a:rPr lang="en-GB" sz="1800" dirty="0">
                <a:hlinkClick r:id="rId4"/>
              </a:rPr>
              <a:t>https://indico.cern.ch/event/1300068/</a:t>
            </a:r>
            <a:r>
              <a:rPr lang="en-GB" sz="1800" dirty="0"/>
              <a:t>).</a:t>
            </a:r>
          </a:p>
          <a:p>
            <a:endParaRPr lang="en-GB" sz="1800" u="sng" dirty="0"/>
          </a:p>
          <a:p>
            <a:endParaRPr lang="en-GB" sz="1800" dirty="0"/>
          </a:p>
        </p:txBody>
      </p:sp>
      <p:pic>
        <p:nvPicPr>
          <p:cNvPr id="3" name="Picture 2" descr="A picture containing screenshot, plot, line, diagram&#10;&#10;Description automatically generated">
            <a:extLst>
              <a:ext uri="{FF2B5EF4-FFF2-40B4-BE49-F238E27FC236}">
                <a16:creationId xmlns:a16="http://schemas.microsoft.com/office/drawing/2014/main" id="{4261F082-32D9-BD37-68AD-A6F622DDB15A}"/>
              </a:ext>
            </a:extLst>
          </p:cNvPr>
          <p:cNvPicPr>
            <a:picLocks noChangeAspect="1"/>
          </p:cNvPicPr>
          <p:nvPr/>
        </p:nvPicPr>
        <p:blipFill>
          <a:blip r:embed="rId5"/>
          <a:stretch>
            <a:fillRect/>
          </a:stretch>
        </p:blipFill>
        <p:spPr>
          <a:xfrm>
            <a:off x="2464294" y="2219535"/>
            <a:ext cx="6347698" cy="3488153"/>
          </a:xfrm>
          <a:prstGeom prst="rect">
            <a:avLst/>
          </a:prstGeom>
        </p:spPr>
      </p:pic>
      <p:sp>
        <p:nvSpPr>
          <p:cNvPr id="4" name="TextBox 3">
            <a:extLst>
              <a:ext uri="{FF2B5EF4-FFF2-40B4-BE49-F238E27FC236}">
                <a16:creationId xmlns:a16="http://schemas.microsoft.com/office/drawing/2014/main" id="{516E8048-A67C-70BB-6B0B-F7AFA8BC54EC}"/>
              </a:ext>
            </a:extLst>
          </p:cNvPr>
          <p:cNvSpPr txBox="1"/>
          <p:nvPr/>
        </p:nvSpPr>
        <p:spPr>
          <a:xfrm>
            <a:off x="8262679" y="4582880"/>
            <a:ext cx="2208345" cy="830997"/>
          </a:xfrm>
          <a:prstGeom prst="rect">
            <a:avLst/>
          </a:prstGeom>
          <a:noFill/>
        </p:spPr>
        <p:txBody>
          <a:bodyPr wrap="square">
            <a:spAutoFit/>
          </a:bodyPr>
          <a:lstStyle/>
          <a:p>
            <a:r>
              <a:rPr lang="en-GB" sz="1600" dirty="0">
                <a:solidFill>
                  <a:srgbClr val="C00000"/>
                </a:solidFill>
              </a:rPr>
              <a:t>Gradient visible here, corresponds to q2 and q4.</a:t>
            </a:r>
          </a:p>
        </p:txBody>
      </p:sp>
    </p:spTree>
    <p:extLst>
      <p:ext uri="{BB962C8B-B14F-4D97-AF65-F5344CB8AC3E}">
        <p14:creationId xmlns:p14="http://schemas.microsoft.com/office/powerpoint/2010/main" val="40946870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a:t>Effect of Field Profile on Q</a:t>
            </a:r>
            <a:r>
              <a:rPr lang="en-US" sz="4400" baseline="-25000" dirty="0"/>
              <a:t>0</a:t>
            </a:r>
            <a:endParaRPr lang="en-US" sz="4400"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29</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sp>
        <p:nvSpPr>
          <p:cNvPr id="12" name="Content Placeholder 4">
            <a:extLst>
              <a:ext uri="{FF2B5EF4-FFF2-40B4-BE49-F238E27FC236}">
                <a16:creationId xmlns:a16="http://schemas.microsoft.com/office/drawing/2014/main" id="{573CBC5D-3980-1B4D-E8A8-C92A991B3BAA}"/>
              </a:ext>
            </a:extLst>
          </p:cNvPr>
          <p:cNvSpPr>
            <a:spLocks noGrp="1"/>
          </p:cNvSpPr>
          <p:nvPr>
            <p:ph sz="half" idx="1"/>
          </p:nvPr>
        </p:nvSpPr>
        <p:spPr>
          <a:xfrm>
            <a:off x="407987" y="1592264"/>
            <a:ext cx="11392804" cy="4608512"/>
          </a:xfrm>
        </p:spPr>
        <p:txBody>
          <a:bodyPr/>
          <a:lstStyle/>
          <a:p>
            <a:r>
              <a:rPr lang="en-GB" sz="1800" dirty="0"/>
              <a:t>Example taken from 23/06/2023 (</a:t>
            </a:r>
            <a:r>
              <a:rPr lang="en-GB" sz="1800" dirty="0">
                <a:hlinkClick r:id="rId4"/>
              </a:rPr>
              <a:t>https://indico.cern.ch/event/1300068/</a:t>
            </a:r>
            <a:r>
              <a:rPr lang="en-GB" sz="1800" dirty="0"/>
              <a:t>).</a:t>
            </a:r>
            <a:endParaRPr lang="en-GB" sz="1800" u="sng" dirty="0"/>
          </a:p>
          <a:p>
            <a:endParaRPr lang="en-GB" sz="1800" dirty="0"/>
          </a:p>
        </p:txBody>
      </p:sp>
      <p:pic>
        <p:nvPicPr>
          <p:cNvPr id="23" name="Picture 22">
            <a:extLst>
              <a:ext uri="{FF2B5EF4-FFF2-40B4-BE49-F238E27FC236}">
                <a16:creationId xmlns:a16="http://schemas.microsoft.com/office/drawing/2014/main" id="{D0F79749-9516-C4CE-D3F9-0B49096B79DE}"/>
              </a:ext>
            </a:extLst>
          </p:cNvPr>
          <p:cNvPicPr>
            <a:picLocks noChangeAspect="1"/>
          </p:cNvPicPr>
          <p:nvPr/>
        </p:nvPicPr>
        <p:blipFill>
          <a:blip r:embed="rId5"/>
          <a:stretch>
            <a:fillRect/>
          </a:stretch>
        </p:blipFill>
        <p:spPr>
          <a:xfrm>
            <a:off x="391209" y="1818036"/>
            <a:ext cx="2767653" cy="1856179"/>
          </a:xfrm>
          <a:prstGeom prst="rect">
            <a:avLst/>
          </a:prstGeom>
        </p:spPr>
      </p:pic>
      <p:pic>
        <p:nvPicPr>
          <p:cNvPr id="24" name="Picture 23">
            <a:extLst>
              <a:ext uri="{FF2B5EF4-FFF2-40B4-BE49-F238E27FC236}">
                <a16:creationId xmlns:a16="http://schemas.microsoft.com/office/drawing/2014/main" id="{84E3085C-1069-0FE3-030D-9788B76E4D16}"/>
              </a:ext>
            </a:extLst>
          </p:cNvPr>
          <p:cNvPicPr>
            <a:picLocks noChangeAspect="1"/>
          </p:cNvPicPr>
          <p:nvPr/>
        </p:nvPicPr>
        <p:blipFill>
          <a:blip r:embed="rId6"/>
          <a:stretch>
            <a:fillRect/>
          </a:stretch>
        </p:blipFill>
        <p:spPr>
          <a:xfrm>
            <a:off x="391209" y="4198166"/>
            <a:ext cx="2972787" cy="1779628"/>
          </a:xfrm>
          <a:prstGeom prst="rect">
            <a:avLst/>
          </a:prstGeom>
        </p:spPr>
      </p:pic>
      <p:pic>
        <p:nvPicPr>
          <p:cNvPr id="25" name="Picture 24">
            <a:extLst>
              <a:ext uri="{FF2B5EF4-FFF2-40B4-BE49-F238E27FC236}">
                <a16:creationId xmlns:a16="http://schemas.microsoft.com/office/drawing/2014/main" id="{A5E87601-080E-3A1C-E90B-C1B7CB976FFC}"/>
              </a:ext>
            </a:extLst>
          </p:cNvPr>
          <p:cNvPicPr>
            <a:picLocks noChangeAspect="1"/>
          </p:cNvPicPr>
          <p:nvPr/>
        </p:nvPicPr>
        <p:blipFill>
          <a:blip r:embed="rId7"/>
          <a:stretch>
            <a:fillRect/>
          </a:stretch>
        </p:blipFill>
        <p:spPr>
          <a:xfrm>
            <a:off x="8991644" y="4517719"/>
            <a:ext cx="2834933" cy="1779628"/>
          </a:xfrm>
          <a:prstGeom prst="rect">
            <a:avLst/>
          </a:prstGeom>
        </p:spPr>
      </p:pic>
      <p:pic>
        <p:nvPicPr>
          <p:cNvPr id="26" name="Picture 25">
            <a:extLst>
              <a:ext uri="{FF2B5EF4-FFF2-40B4-BE49-F238E27FC236}">
                <a16:creationId xmlns:a16="http://schemas.microsoft.com/office/drawing/2014/main" id="{6AC880BE-6785-3608-C802-F44E5ADCD659}"/>
              </a:ext>
            </a:extLst>
          </p:cNvPr>
          <p:cNvPicPr>
            <a:picLocks noChangeAspect="1"/>
          </p:cNvPicPr>
          <p:nvPr/>
        </p:nvPicPr>
        <p:blipFill>
          <a:blip r:embed="rId8"/>
          <a:stretch>
            <a:fillRect/>
          </a:stretch>
        </p:blipFill>
        <p:spPr>
          <a:xfrm>
            <a:off x="8938764" y="1770207"/>
            <a:ext cx="2723710" cy="1937182"/>
          </a:xfrm>
          <a:prstGeom prst="rect">
            <a:avLst/>
          </a:prstGeom>
        </p:spPr>
      </p:pic>
      <p:sp>
        <p:nvSpPr>
          <p:cNvPr id="27" name="TextBox 26">
            <a:extLst>
              <a:ext uri="{FF2B5EF4-FFF2-40B4-BE49-F238E27FC236}">
                <a16:creationId xmlns:a16="http://schemas.microsoft.com/office/drawing/2014/main" id="{0D4EF516-C29B-AA53-73C9-36D043155007}"/>
              </a:ext>
            </a:extLst>
          </p:cNvPr>
          <p:cNvSpPr txBox="1"/>
          <p:nvPr/>
        </p:nvSpPr>
        <p:spPr>
          <a:xfrm>
            <a:off x="1025979" y="2299118"/>
            <a:ext cx="296196" cy="276999"/>
          </a:xfrm>
          <a:prstGeom prst="rect">
            <a:avLst/>
          </a:prstGeom>
          <a:noFill/>
        </p:spPr>
        <p:txBody>
          <a:bodyPr wrap="square" lIns="0" tIns="0" rIns="0" bIns="0" rtlCol="0">
            <a:spAutoFit/>
          </a:bodyPr>
          <a:lstStyle/>
          <a:p>
            <a:pPr algn="l"/>
            <a:r>
              <a:rPr lang="en-US" dirty="0">
                <a:solidFill>
                  <a:srgbClr val="C00000"/>
                </a:solidFill>
              </a:rPr>
              <a:t>0</a:t>
            </a:r>
          </a:p>
        </p:txBody>
      </p:sp>
      <p:sp>
        <p:nvSpPr>
          <p:cNvPr id="28" name="TextBox 27">
            <a:extLst>
              <a:ext uri="{FF2B5EF4-FFF2-40B4-BE49-F238E27FC236}">
                <a16:creationId xmlns:a16="http://schemas.microsoft.com/office/drawing/2014/main" id="{6004C390-CAA4-490A-98EE-48EFEDA14557}"/>
              </a:ext>
            </a:extLst>
          </p:cNvPr>
          <p:cNvSpPr txBox="1"/>
          <p:nvPr/>
        </p:nvSpPr>
        <p:spPr>
          <a:xfrm>
            <a:off x="1270980" y="4709076"/>
            <a:ext cx="1586370" cy="276999"/>
          </a:xfrm>
          <a:prstGeom prst="rect">
            <a:avLst/>
          </a:prstGeom>
          <a:noFill/>
        </p:spPr>
        <p:txBody>
          <a:bodyPr wrap="square" lIns="0" tIns="0" rIns="0" bIns="0" rtlCol="0">
            <a:spAutoFit/>
          </a:bodyPr>
          <a:lstStyle/>
          <a:p>
            <a:pPr algn="l"/>
            <a:r>
              <a:rPr lang="en-US" dirty="0">
                <a:solidFill>
                  <a:srgbClr val="C00000"/>
                </a:solidFill>
              </a:rPr>
              <a:t>1</a:t>
            </a:r>
          </a:p>
        </p:txBody>
      </p:sp>
      <p:pic>
        <p:nvPicPr>
          <p:cNvPr id="29" name="Picture 28">
            <a:extLst>
              <a:ext uri="{FF2B5EF4-FFF2-40B4-BE49-F238E27FC236}">
                <a16:creationId xmlns:a16="http://schemas.microsoft.com/office/drawing/2014/main" id="{CA13FC12-D852-C5D9-B93B-5DCE7C710CD2}"/>
              </a:ext>
            </a:extLst>
          </p:cNvPr>
          <p:cNvPicPr>
            <a:picLocks noChangeAspect="1"/>
          </p:cNvPicPr>
          <p:nvPr/>
        </p:nvPicPr>
        <p:blipFill>
          <a:blip r:embed="rId9"/>
          <a:stretch>
            <a:fillRect/>
          </a:stretch>
        </p:blipFill>
        <p:spPr>
          <a:xfrm>
            <a:off x="3936053" y="2642171"/>
            <a:ext cx="4386819" cy="2776171"/>
          </a:xfrm>
          <a:prstGeom prst="rect">
            <a:avLst/>
          </a:prstGeom>
          <a:ln>
            <a:solidFill>
              <a:schemeClr val="accent1"/>
            </a:solidFill>
          </a:ln>
        </p:spPr>
      </p:pic>
      <p:cxnSp>
        <p:nvCxnSpPr>
          <p:cNvPr id="30" name="Straight Arrow Connector 29">
            <a:extLst>
              <a:ext uri="{FF2B5EF4-FFF2-40B4-BE49-F238E27FC236}">
                <a16:creationId xmlns:a16="http://schemas.microsoft.com/office/drawing/2014/main" id="{48499931-D96E-3684-B892-1B76BD0BD58B}"/>
              </a:ext>
            </a:extLst>
          </p:cNvPr>
          <p:cNvCxnSpPr>
            <a:cxnSpLocks/>
            <a:stCxn id="35" idx="2"/>
          </p:cNvCxnSpPr>
          <p:nvPr/>
        </p:nvCxnSpPr>
        <p:spPr>
          <a:xfrm flipH="1" flipV="1">
            <a:off x="3219335" y="2748446"/>
            <a:ext cx="1216380" cy="35352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98CA9796-E16D-551D-FDB5-59849638C3CB}"/>
              </a:ext>
            </a:extLst>
          </p:cNvPr>
          <p:cNvCxnSpPr>
            <a:cxnSpLocks/>
            <a:stCxn id="36" idx="2"/>
          </p:cNvCxnSpPr>
          <p:nvPr/>
        </p:nvCxnSpPr>
        <p:spPr>
          <a:xfrm flipH="1">
            <a:off x="3329949" y="4198166"/>
            <a:ext cx="1608821" cy="8994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5E732BF-242B-2BDA-7F79-9A11E23C6A4B}"/>
              </a:ext>
            </a:extLst>
          </p:cNvPr>
          <p:cNvCxnSpPr>
            <a:cxnSpLocks/>
            <a:stCxn id="37" idx="6"/>
          </p:cNvCxnSpPr>
          <p:nvPr/>
        </p:nvCxnSpPr>
        <p:spPr>
          <a:xfrm>
            <a:off x="5892926" y="4977669"/>
            <a:ext cx="3002003" cy="27482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E1BED39-9D67-5451-2A86-DF1A6015CC72}"/>
              </a:ext>
            </a:extLst>
          </p:cNvPr>
          <p:cNvCxnSpPr>
            <a:cxnSpLocks/>
          </p:cNvCxnSpPr>
          <p:nvPr/>
        </p:nvCxnSpPr>
        <p:spPr>
          <a:xfrm flipV="1">
            <a:off x="8062970" y="2782070"/>
            <a:ext cx="831959" cy="2818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E910A383-58F1-52D2-703A-43861D67A70A}"/>
              </a:ext>
            </a:extLst>
          </p:cNvPr>
          <p:cNvSpPr/>
          <p:nvPr/>
        </p:nvSpPr>
        <p:spPr>
          <a:xfrm>
            <a:off x="4435715" y="2956724"/>
            <a:ext cx="395654" cy="2905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65AA24D9-A2D6-B32A-94E0-B999521BB0CA}"/>
              </a:ext>
            </a:extLst>
          </p:cNvPr>
          <p:cNvSpPr/>
          <p:nvPr/>
        </p:nvSpPr>
        <p:spPr>
          <a:xfrm>
            <a:off x="4938770" y="4052916"/>
            <a:ext cx="395654" cy="2905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11DB65FC-5093-4B02-9A56-F3094656E49B}"/>
              </a:ext>
            </a:extLst>
          </p:cNvPr>
          <p:cNvSpPr/>
          <p:nvPr/>
        </p:nvSpPr>
        <p:spPr>
          <a:xfrm>
            <a:off x="5497272" y="4832419"/>
            <a:ext cx="395654" cy="2905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E4E6869-696F-2092-0FB9-F417FA4BEA9D}"/>
              </a:ext>
            </a:extLst>
          </p:cNvPr>
          <p:cNvSpPr/>
          <p:nvPr/>
        </p:nvSpPr>
        <p:spPr>
          <a:xfrm>
            <a:off x="7667316" y="2922958"/>
            <a:ext cx="395654" cy="2905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29352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err="1"/>
              <a:t>Bdg</a:t>
            </a:r>
            <a:r>
              <a:rPr lang="en-US" sz="4400" dirty="0"/>
              <a:t>. 2002</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3</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pic>
        <p:nvPicPr>
          <p:cNvPr id="2050" name="Picture 2" descr="No description available.">
            <a:extLst>
              <a:ext uri="{FF2B5EF4-FFF2-40B4-BE49-F238E27FC236}">
                <a16:creationId xmlns:a16="http://schemas.microsoft.com/office/drawing/2014/main" id="{B43B566E-ACC6-7353-6D72-979C7182FB0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801" t="28696" r="7950" b="27714"/>
          <a:stretch/>
        </p:blipFill>
        <p:spPr bwMode="auto">
          <a:xfrm>
            <a:off x="1257224" y="1633368"/>
            <a:ext cx="9706321" cy="4070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08622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226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err="1"/>
              <a:t>Bdg</a:t>
            </a:r>
            <a:r>
              <a:rPr lang="en-US" sz="4400" dirty="0"/>
              <a:t>. 2002 – Field Profile</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4</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sp>
        <p:nvSpPr>
          <p:cNvPr id="5" name="Content Placeholder 4">
            <a:extLst>
              <a:ext uri="{FF2B5EF4-FFF2-40B4-BE49-F238E27FC236}">
                <a16:creationId xmlns:a16="http://schemas.microsoft.com/office/drawing/2014/main" id="{ACFC102F-BC48-85FC-98B3-ACC601E16691}"/>
              </a:ext>
            </a:extLst>
          </p:cNvPr>
          <p:cNvSpPr>
            <a:spLocks noGrp="1"/>
          </p:cNvSpPr>
          <p:nvPr>
            <p:ph sz="half" idx="1"/>
          </p:nvPr>
        </p:nvSpPr>
        <p:spPr>
          <a:xfrm>
            <a:off x="407987" y="1592264"/>
            <a:ext cx="5192713" cy="4608512"/>
          </a:xfrm>
        </p:spPr>
        <p:txBody>
          <a:bodyPr/>
          <a:lstStyle/>
          <a:p>
            <a:r>
              <a:rPr lang="en-GB" sz="1800" dirty="0"/>
              <a:t>Final measurement:</a:t>
            </a:r>
          </a:p>
          <a:p>
            <a:pPr marL="342900" indent="-342900">
              <a:buFont typeface="Arial" panose="020B0604020202020204" pitchFamily="34" charset="0"/>
              <a:buChar char="•"/>
            </a:pPr>
            <a:r>
              <a:rPr lang="en-GB" sz="1800" dirty="0"/>
              <a:t>Q: 100 ± 0.667%. ✅</a:t>
            </a:r>
          </a:p>
          <a:p>
            <a:pPr marL="342900" indent="-342900">
              <a:buFont typeface="Arial" panose="020B0604020202020204" pitchFamily="34" charset="0"/>
              <a:buChar char="•"/>
            </a:pPr>
            <a:r>
              <a:rPr lang="en-GB" sz="1800" dirty="0"/>
              <a:t>Dipole 1 (Ds): ± 1.584 %. ✅</a:t>
            </a:r>
          </a:p>
          <a:p>
            <a:pPr marL="342900" indent="-342900">
              <a:buFont typeface="Arial" panose="020B0604020202020204" pitchFamily="34" charset="0"/>
              <a:buChar char="•"/>
            </a:pPr>
            <a:r>
              <a:rPr lang="en-GB" sz="1800" dirty="0"/>
              <a:t>Dipole 2 (DT): ± 0.978 %. ✅</a:t>
            </a:r>
          </a:p>
          <a:p>
            <a:pPr marL="342900" indent="-342900">
              <a:buFont typeface="Arial" panose="020B0604020202020204" pitchFamily="34" charset="0"/>
              <a:buChar char="•"/>
            </a:pPr>
            <a:r>
              <a:rPr lang="en-GB" sz="1800" dirty="0"/>
              <a:t>f0 = 352.2229 MHz @ 25° in vacuum. ✅</a:t>
            </a:r>
          </a:p>
          <a:p>
            <a:pPr marL="342900" indent="-342900">
              <a:buFont typeface="Arial" panose="020B0604020202020204" pitchFamily="34" charset="0"/>
              <a:buChar char="•"/>
            </a:pPr>
            <a:endParaRPr lang="en-GB" sz="1800" dirty="0"/>
          </a:p>
          <a:p>
            <a:pPr marL="342900" indent="-342900">
              <a:buFont typeface="Arial" panose="020B0604020202020204" pitchFamily="34" charset="0"/>
              <a:buChar char="•"/>
            </a:pPr>
            <a:endParaRPr lang="en-GB" sz="1800" dirty="0"/>
          </a:p>
          <a:p>
            <a:endParaRPr lang="en-GB" sz="1800" u="sng" dirty="0"/>
          </a:p>
          <a:p>
            <a:endParaRPr lang="en-GB" sz="1800" dirty="0"/>
          </a:p>
        </p:txBody>
      </p:sp>
      <p:pic>
        <p:nvPicPr>
          <p:cNvPr id="12" name="Picture 11">
            <a:extLst>
              <a:ext uri="{FF2B5EF4-FFF2-40B4-BE49-F238E27FC236}">
                <a16:creationId xmlns:a16="http://schemas.microsoft.com/office/drawing/2014/main" id="{4EE34124-AAB1-B65B-7001-155DF6BD9EE0}"/>
              </a:ext>
            </a:extLst>
          </p:cNvPr>
          <p:cNvPicPr>
            <a:picLocks noChangeAspect="1"/>
          </p:cNvPicPr>
          <p:nvPr/>
        </p:nvPicPr>
        <p:blipFill>
          <a:blip r:embed="rId4"/>
          <a:stretch>
            <a:fillRect/>
          </a:stretch>
        </p:blipFill>
        <p:spPr>
          <a:xfrm>
            <a:off x="5611544" y="1439335"/>
            <a:ext cx="5836629" cy="4397070"/>
          </a:xfrm>
          <a:prstGeom prst="rect">
            <a:avLst/>
          </a:prstGeom>
        </p:spPr>
      </p:pic>
    </p:spTree>
    <p:extLst>
      <p:ext uri="{BB962C8B-B14F-4D97-AF65-F5344CB8AC3E}">
        <p14:creationId xmlns:p14="http://schemas.microsoft.com/office/powerpoint/2010/main" val="523523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err="1"/>
              <a:t>Bdg</a:t>
            </a:r>
            <a:r>
              <a:rPr lang="en-US" sz="4400" dirty="0"/>
              <a:t>. 2002 – Q Factor</a:t>
            </a:r>
          </a:p>
        </p:txBody>
      </p:sp>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8" y="1592264"/>
            <a:ext cx="5287962" cy="4608512"/>
          </a:xfrm>
        </p:spPr>
        <p:txBody>
          <a:bodyPr/>
          <a:lstStyle/>
          <a:p>
            <a:pPr indent="0">
              <a:lnSpc>
                <a:spcPct val="90000"/>
              </a:lnSpc>
              <a:spcBef>
                <a:spcPts val="1800"/>
              </a:spcBef>
              <a:spcAft>
                <a:spcPts val="400"/>
              </a:spcAft>
              <a:buNone/>
              <a:tabLst>
                <a:tab pos="0" algn="l"/>
              </a:tabLst>
            </a:pPr>
            <a:r>
              <a:rPr lang="en-US" sz="1800" b="1" spc="-1" dirty="0">
                <a:solidFill>
                  <a:srgbClr val="171717"/>
                </a:solidFill>
                <a:latin typeface="Arial"/>
              </a:rPr>
              <a:t>Results for the 352.2 </a:t>
            </a:r>
            <a:r>
              <a:rPr lang="en-US" sz="1800" spc="-1" dirty="0">
                <a:solidFill>
                  <a:srgbClr val="171717"/>
                </a:solidFill>
                <a:latin typeface="Arial"/>
              </a:rPr>
              <a:t>MHz </a:t>
            </a:r>
            <a:r>
              <a:rPr lang="en-US" sz="1800" b="1" spc="-1" dirty="0">
                <a:solidFill>
                  <a:srgbClr val="171717"/>
                </a:solidFill>
                <a:latin typeface="Arial"/>
              </a:rPr>
              <a:t>operating mode (circle fitting method):</a:t>
            </a:r>
          </a:p>
          <a:p>
            <a:pPr marL="342900" indent="-342900">
              <a:buFont typeface="Arial" panose="020B0604020202020204" pitchFamily="34" charset="0"/>
              <a:buChar char="•"/>
              <a:tabLst>
                <a:tab pos="0" algn="l"/>
              </a:tabLst>
            </a:pPr>
            <a:r>
              <a:rPr lang="en-US" sz="1800" b="1" spc="-1" dirty="0">
                <a:solidFill>
                  <a:srgbClr val="303030"/>
                </a:solidFill>
                <a:latin typeface="Arial"/>
              </a:rPr>
              <a:t>Q</a:t>
            </a:r>
            <a:r>
              <a:rPr lang="en-US" sz="1800" b="1" spc="-1" baseline="-25000" dirty="0">
                <a:solidFill>
                  <a:srgbClr val="303030"/>
                </a:solidFill>
                <a:latin typeface="Arial"/>
              </a:rPr>
              <a:t>0</a:t>
            </a:r>
            <a:r>
              <a:rPr lang="en-US" sz="1800" spc="-1" baseline="-25000" dirty="0">
                <a:solidFill>
                  <a:srgbClr val="303030"/>
                </a:solidFill>
                <a:latin typeface="Arial"/>
              </a:rPr>
              <a:t>   </a:t>
            </a:r>
            <a:r>
              <a:rPr lang="en-US" sz="1800" b="1" spc="-1" dirty="0">
                <a:solidFill>
                  <a:srgbClr val="303030"/>
                </a:solidFill>
                <a:latin typeface="Arial"/>
              </a:rPr>
              <a:t> = 6185 (~8.7% lower than RFQ1 = </a:t>
            </a:r>
            <a:r>
              <a:rPr lang="en-US" sz="1800" dirty="0"/>
              <a:t>6772</a:t>
            </a:r>
            <a:r>
              <a:rPr lang="en-US" sz="1800" b="1" spc="-1" dirty="0">
                <a:solidFill>
                  <a:srgbClr val="303030"/>
                </a:solidFill>
                <a:latin typeface="Arial"/>
              </a:rPr>
              <a:t>)</a:t>
            </a:r>
          </a:p>
          <a:p>
            <a:pPr marL="342900" indent="-342900">
              <a:buFont typeface="Arial" panose="020B0604020202020204" pitchFamily="34" charset="0"/>
              <a:buChar char="•"/>
              <a:tabLst>
                <a:tab pos="0" algn="l"/>
              </a:tabLst>
            </a:pPr>
            <a:r>
              <a:rPr lang="en-US" sz="1800" b="1" spc="-1" dirty="0" err="1">
                <a:solidFill>
                  <a:srgbClr val="303030"/>
                </a:solidFill>
                <a:latin typeface="Arial"/>
              </a:rPr>
              <a:t>Q</a:t>
            </a:r>
            <a:r>
              <a:rPr lang="en-US" sz="1800" b="1" spc="-1" baseline="-25000" dirty="0" err="1">
                <a:solidFill>
                  <a:srgbClr val="303030"/>
                </a:solidFill>
                <a:latin typeface="Arial"/>
              </a:rPr>
              <a:t>ext</a:t>
            </a:r>
            <a:r>
              <a:rPr lang="en-US" sz="1800" b="1" spc="-1" dirty="0">
                <a:solidFill>
                  <a:srgbClr val="303030"/>
                </a:solidFill>
                <a:latin typeface="Arial"/>
              </a:rPr>
              <a:t> = 4141 (~2.57% lower than RFQ1 = </a:t>
            </a:r>
            <a:r>
              <a:rPr lang="en-US" sz="1800" dirty="0"/>
              <a:t>4250</a:t>
            </a:r>
            <a:r>
              <a:rPr lang="en-US" sz="1800" b="1" spc="-1" dirty="0">
                <a:solidFill>
                  <a:srgbClr val="303030"/>
                </a:solidFill>
                <a:latin typeface="Arial"/>
              </a:rPr>
              <a:t>)</a:t>
            </a:r>
          </a:p>
          <a:p>
            <a:pPr marL="342900" indent="-342900">
              <a:lnSpc>
                <a:spcPct val="90000"/>
              </a:lnSpc>
              <a:spcBef>
                <a:spcPts val="1800"/>
              </a:spcBef>
              <a:spcAft>
                <a:spcPts val="400"/>
              </a:spcAft>
              <a:buFont typeface="Arial" panose="020B0604020202020204" pitchFamily="34" charset="0"/>
              <a:buChar char="•"/>
              <a:tabLst>
                <a:tab pos="0" algn="l"/>
              </a:tabLst>
            </a:pPr>
            <a:r>
              <a:rPr lang="el-GR" sz="1800" b="1" spc="-1" dirty="0">
                <a:solidFill>
                  <a:srgbClr val="303030"/>
                </a:solidFill>
                <a:latin typeface="Arial"/>
              </a:rPr>
              <a:t>β</a:t>
            </a:r>
            <a:r>
              <a:rPr lang="en-US" sz="1800" spc="-1" dirty="0">
                <a:solidFill>
                  <a:srgbClr val="303030"/>
                </a:solidFill>
                <a:latin typeface="Arial"/>
              </a:rPr>
              <a:t>    </a:t>
            </a:r>
            <a:r>
              <a:rPr lang="en-US" sz="1800" b="1" spc="-1" dirty="0">
                <a:solidFill>
                  <a:srgbClr val="303030"/>
                </a:solidFill>
                <a:latin typeface="Arial"/>
              </a:rPr>
              <a:t> = ~1.494</a:t>
            </a:r>
          </a:p>
          <a:p>
            <a:pPr marL="342900" indent="-342900">
              <a:lnSpc>
                <a:spcPct val="90000"/>
              </a:lnSpc>
              <a:spcBef>
                <a:spcPts val="1800"/>
              </a:spcBef>
              <a:spcAft>
                <a:spcPts val="400"/>
              </a:spcAft>
              <a:buFont typeface="Arial" panose="020B0604020202020204" pitchFamily="34" charset="0"/>
              <a:buChar char="•"/>
              <a:tabLst>
                <a:tab pos="0" algn="l"/>
              </a:tabLst>
            </a:pPr>
            <a:endParaRPr lang="en-US" sz="1800" b="1" spc="-1" dirty="0">
              <a:solidFill>
                <a:srgbClr val="303030"/>
              </a:solidFill>
              <a:latin typeface="Arial"/>
            </a:endParaRP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5</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pic>
        <p:nvPicPr>
          <p:cNvPr id="5" name="Picture 4">
            <a:extLst>
              <a:ext uri="{FF2B5EF4-FFF2-40B4-BE49-F238E27FC236}">
                <a16:creationId xmlns:a16="http://schemas.microsoft.com/office/drawing/2014/main" id="{E7C5400B-6351-860A-9F99-63D6B2DD2011}"/>
              </a:ext>
            </a:extLst>
          </p:cNvPr>
          <p:cNvPicPr>
            <a:picLocks noChangeAspect="1"/>
          </p:cNvPicPr>
          <p:nvPr/>
        </p:nvPicPr>
        <p:blipFill>
          <a:blip r:embed="rId4"/>
          <a:stretch>
            <a:fillRect/>
          </a:stretch>
        </p:blipFill>
        <p:spPr>
          <a:xfrm>
            <a:off x="6563417" y="1622407"/>
            <a:ext cx="4867275" cy="4191000"/>
          </a:xfrm>
          <a:prstGeom prst="rect">
            <a:avLst/>
          </a:prstGeom>
        </p:spPr>
      </p:pic>
    </p:spTree>
    <p:extLst>
      <p:ext uri="{BB962C8B-B14F-4D97-AF65-F5344CB8AC3E}">
        <p14:creationId xmlns:p14="http://schemas.microsoft.com/office/powerpoint/2010/main" val="425144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err="1"/>
              <a:t>Bdg</a:t>
            </a:r>
            <a:r>
              <a:rPr lang="en-US" sz="4400" dirty="0"/>
              <a:t>. 2002 – Frequency in air</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6</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sp>
        <p:nvSpPr>
          <p:cNvPr id="5" name="Content Placeholder 4">
            <a:extLst>
              <a:ext uri="{FF2B5EF4-FFF2-40B4-BE49-F238E27FC236}">
                <a16:creationId xmlns:a16="http://schemas.microsoft.com/office/drawing/2014/main" id="{ACFC102F-BC48-85FC-98B3-ACC601E16691}"/>
              </a:ext>
            </a:extLst>
          </p:cNvPr>
          <p:cNvSpPr>
            <a:spLocks noGrp="1"/>
          </p:cNvSpPr>
          <p:nvPr>
            <p:ph sz="half" idx="1"/>
          </p:nvPr>
        </p:nvSpPr>
        <p:spPr>
          <a:xfrm>
            <a:off x="407987" y="1592264"/>
            <a:ext cx="11250613" cy="4608512"/>
          </a:xfrm>
        </p:spPr>
        <p:txBody>
          <a:bodyPr/>
          <a:lstStyle/>
          <a:p>
            <a:r>
              <a:rPr lang="en-GB" sz="1800" u="sng" dirty="0"/>
              <a:t>22.9 kHz error </a:t>
            </a:r>
            <a:r>
              <a:rPr lang="en-GB" sz="1800" u="sng" dirty="0">
                <a:sym typeface="Wingdings" panose="05000000000000000000" pitchFamily="2" charset="2"/>
              </a:rPr>
              <a:t> ~</a:t>
            </a:r>
            <a:r>
              <a:rPr lang="en-GB" sz="1800" u="sng" dirty="0"/>
              <a:t>28.8 °C in vacuum.</a:t>
            </a:r>
            <a:endParaRPr lang="en-GB" sz="1800" dirty="0"/>
          </a:p>
        </p:txBody>
      </p:sp>
      <p:pic>
        <p:nvPicPr>
          <p:cNvPr id="4" name="Picture 3">
            <a:extLst>
              <a:ext uri="{FF2B5EF4-FFF2-40B4-BE49-F238E27FC236}">
                <a16:creationId xmlns:a16="http://schemas.microsoft.com/office/drawing/2014/main" id="{38C41990-DE1D-6B50-B7ED-BD2019EBB63C}"/>
              </a:ext>
            </a:extLst>
          </p:cNvPr>
          <p:cNvPicPr>
            <a:picLocks noChangeAspect="1"/>
          </p:cNvPicPr>
          <p:nvPr/>
        </p:nvPicPr>
        <p:blipFill>
          <a:blip r:embed="rId4"/>
          <a:stretch>
            <a:fillRect/>
          </a:stretch>
        </p:blipFill>
        <p:spPr>
          <a:xfrm>
            <a:off x="1603374" y="2104815"/>
            <a:ext cx="8524875" cy="3613553"/>
          </a:xfrm>
          <a:prstGeom prst="rect">
            <a:avLst/>
          </a:prstGeom>
        </p:spPr>
      </p:pic>
      <p:cxnSp>
        <p:nvCxnSpPr>
          <p:cNvPr id="14" name="Straight Arrow Connector 13">
            <a:extLst>
              <a:ext uri="{FF2B5EF4-FFF2-40B4-BE49-F238E27FC236}">
                <a16:creationId xmlns:a16="http://schemas.microsoft.com/office/drawing/2014/main" id="{BD774559-455B-CD5F-A711-8CDFEB272E40}"/>
              </a:ext>
            </a:extLst>
          </p:cNvPr>
          <p:cNvCxnSpPr>
            <a:cxnSpLocks/>
          </p:cNvCxnSpPr>
          <p:nvPr/>
        </p:nvCxnSpPr>
        <p:spPr>
          <a:xfrm flipV="1">
            <a:off x="5105400" y="5146868"/>
            <a:ext cx="647700" cy="7641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E648DD0-F264-8530-6FEB-6C7CCD51AAB4}"/>
              </a:ext>
            </a:extLst>
          </p:cNvPr>
          <p:cNvSpPr txBox="1"/>
          <p:nvPr/>
        </p:nvSpPr>
        <p:spPr>
          <a:xfrm>
            <a:off x="2817811" y="5729887"/>
            <a:ext cx="6096000" cy="369332"/>
          </a:xfrm>
          <a:prstGeom prst="rect">
            <a:avLst/>
          </a:prstGeom>
          <a:noFill/>
        </p:spPr>
        <p:txBody>
          <a:bodyPr wrap="square">
            <a:spAutoFit/>
          </a:bodyPr>
          <a:lstStyle/>
          <a:p>
            <a:r>
              <a:rPr lang="en-GB" sz="1800" u="sng" dirty="0"/>
              <a:t>Min. at 352.105 MHz</a:t>
            </a:r>
            <a:endParaRPr lang="en-GB" dirty="0"/>
          </a:p>
        </p:txBody>
      </p:sp>
    </p:spTree>
    <p:extLst>
      <p:ext uri="{BB962C8B-B14F-4D97-AF65-F5344CB8AC3E}">
        <p14:creationId xmlns:p14="http://schemas.microsoft.com/office/powerpoint/2010/main" val="2334634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err="1"/>
              <a:t>Bdg</a:t>
            </a:r>
            <a:r>
              <a:rPr lang="en-US" sz="4400" dirty="0"/>
              <a:t>. 2002 - Frequency Check</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7</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sp>
        <p:nvSpPr>
          <p:cNvPr id="5" name="Content Placeholder 4">
            <a:extLst>
              <a:ext uri="{FF2B5EF4-FFF2-40B4-BE49-F238E27FC236}">
                <a16:creationId xmlns:a16="http://schemas.microsoft.com/office/drawing/2014/main" id="{ACFC102F-BC48-85FC-98B3-ACC601E16691}"/>
              </a:ext>
            </a:extLst>
          </p:cNvPr>
          <p:cNvSpPr>
            <a:spLocks noGrp="1"/>
          </p:cNvSpPr>
          <p:nvPr>
            <p:ph sz="half" idx="1"/>
          </p:nvPr>
        </p:nvSpPr>
        <p:spPr>
          <a:xfrm>
            <a:off x="407987" y="1592264"/>
            <a:ext cx="4306887" cy="4608512"/>
          </a:xfrm>
        </p:spPr>
        <p:txBody>
          <a:bodyPr/>
          <a:lstStyle/>
          <a:p>
            <a:r>
              <a:rPr lang="en-GB" sz="1800" dirty="0"/>
              <a:t>RFQ1 was measured at 22.8°C (2.65°C colder than in </a:t>
            </a:r>
            <a:r>
              <a:rPr lang="en-GB" sz="1800" dirty="0" err="1"/>
              <a:t>bdg</a:t>
            </a:r>
            <a:r>
              <a:rPr lang="en-GB" sz="1800" dirty="0"/>
              <a:t>. 2002). Their target was 352.103 MHz at 26 °C.</a:t>
            </a:r>
          </a:p>
          <a:p>
            <a:endParaRPr lang="en-GB" sz="1800" dirty="0"/>
          </a:p>
          <a:p>
            <a:r>
              <a:rPr lang="en-GB" sz="1800" dirty="0"/>
              <a:t>Ignoring humidity, we achieved their target (352.103 MHz) at 25.45 °C. </a:t>
            </a:r>
          </a:p>
          <a:p>
            <a:r>
              <a:rPr lang="en-GB" sz="1800" dirty="0">
                <a:sym typeface="Wingdings" panose="05000000000000000000" pitchFamily="2" charset="2"/>
              </a:rPr>
              <a:t> Suggests w</a:t>
            </a:r>
            <a:r>
              <a:rPr lang="en-GB" sz="1800" dirty="0"/>
              <a:t>e must operate at ~26 + 2.65 °C in vacuum.</a:t>
            </a:r>
          </a:p>
          <a:p>
            <a:endParaRPr lang="en-GB" sz="1800" dirty="0"/>
          </a:p>
          <a:p>
            <a:r>
              <a:rPr lang="en-GB" sz="1800" dirty="0"/>
              <a:t>A good double-check and </a:t>
            </a:r>
            <a:r>
              <a:rPr lang="en-GB" sz="1800" u="sng" dirty="0"/>
              <a:t>aligns with the numbers on the previous slide.</a:t>
            </a:r>
          </a:p>
        </p:txBody>
      </p:sp>
      <p:sp>
        <p:nvSpPr>
          <p:cNvPr id="17" name="TextBox 16">
            <a:extLst>
              <a:ext uri="{FF2B5EF4-FFF2-40B4-BE49-F238E27FC236}">
                <a16:creationId xmlns:a16="http://schemas.microsoft.com/office/drawing/2014/main" id="{7E648DD0-F264-8530-6FEB-6C7CCD51AAB4}"/>
              </a:ext>
            </a:extLst>
          </p:cNvPr>
          <p:cNvSpPr txBox="1"/>
          <p:nvPr/>
        </p:nvSpPr>
        <p:spPr>
          <a:xfrm>
            <a:off x="6995938" y="4768683"/>
            <a:ext cx="2910061" cy="369332"/>
          </a:xfrm>
          <a:prstGeom prst="rect">
            <a:avLst/>
          </a:prstGeom>
          <a:noFill/>
        </p:spPr>
        <p:txBody>
          <a:bodyPr wrap="square">
            <a:spAutoFit/>
          </a:bodyPr>
          <a:lstStyle/>
          <a:p>
            <a:r>
              <a:rPr lang="en-GB" u="sng" dirty="0"/>
              <a:t>P</a:t>
            </a:r>
            <a:r>
              <a:rPr lang="en-GB" sz="1800" u="sng" dirty="0"/>
              <a:t>age 177 of RFQ1 report.</a:t>
            </a:r>
            <a:endParaRPr lang="en-GB" dirty="0"/>
          </a:p>
        </p:txBody>
      </p:sp>
      <p:pic>
        <p:nvPicPr>
          <p:cNvPr id="10" name="Picture 9">
            <a:extLst>
              <a:ext uri="{FF2B5EF4-FFF2-40B4-BE49-F238E27FC236}">
                <a16:creationId xmlns:a16="http://schemas.microsoft.com/office/drawing/2014/main" id="{36A293DA-429F-DB23-EED4-F4CAA5E74371}"/>
              </a:ext>
            </a:extLst>
          </p:cNvPr>
          <p:cNvPicPr>
            <a:picLocks noChangeAspect="1"/>
          </p:cNvPicPr>
          <p:nvPr/>
        </p:nvPicPr>
        <p:blipFill>
          <a:blip r:embed="rId4"/>
          <a:stretch>
            <a:fillRect/>
          </a:stretch>
        </p:blipFill>
        <p:spPr>
          <a:xfrm>
            <a:off x="4964818" y="2318761"/>
            <a:ext cx="6972300" cy="2220478"/>
          </a:xfrm>
          <a:prstGeom prst="rect">
            <a:avLst/>
          </a:prstGeom>
          <a:ln w="19050">
            <a:solidFill>
              <a:schemeClr val="tx2">
                <a:lumMod val="75000"/>
                <a:lumOff val="25000"/>
              </a:schemeClr>
            </a:solidFill>
          </a:ln>
        </p:spPr>
      </p:pic>
    </p:spTree>
    <p:extLst>
      <p:ext uri="{BB962C8B-B14F-4D97-AF65-F5344CB8AC3E}">
        <p14:creationId xmlns:p14="http://schemas.microsoft.com/office/powerpoint/2010/main" val="1835750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400" dirty="0" err="1"/>
              <a:t>Bdg</a:t>
            </a:r>
            <a:r>
              <a:rPr lang="en-US" sz="4400" dirty="0"/>
              <a:t>. 2002 – Antennas in air</a:t>
            </a: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a:xfrm>
            <a:off x="4858471" y="6383848"/>
            <a:ext cx="6572221" cy="365125"/>
          </a:xfrm>
        </p:spPr>
        <p:txBody>
          <a:bodyPr/>
          <a:lstStyle/>
          <a:p>
            <a:r>
              <a:rPr lang="en-GB" dirty="0"/>
              <a:t> </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8</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pic>
        <p:nvPicPr>
          <p:cNvPr id="9" name="Picture 8" descr="Icon&#10;&#10;Description automatically generated">
            <a:extLst>
              <a:ext uri="{FF2B5EF4-FFF2-40B4-BE49-F238E27FC236}">
                <a16:creationId xmlns:a16="http://schemas.microsoft.com/office/drawing/2014/main" id="{D9E80342-EF88-3BDB-1797-D45526B9BF32}"/>
              </a:ext>
            </a:extLst>
          </p:cNvPr>
          <p:cNvPicPr>
            <a:picLocks noChangeAspect="1"/>
          </p:cNvPicPr>
          <p:nvPr/>
        </p:nvPicPr>
        <p:blipFill>
          <a:blip r:embed="rId3"/>
          <a:stretch>
            <a:fillRect/>
          </a:stretch>
        </p:blipFill>
        <p:spPr>
          <a:xfrm>
            <a:off x="1038892" y="6366362"/>
            <a:ext cx="391198" cy="391198"/>
          </a:xfrm>
          <a:prstGeom prst="rect">
            <a:avLst/>
          </a:prstGeom>
        </p:spPr>
      </p:pic>
      <p:graphicFrame>
        <p:nvGraphicFramePr>
          <p:cNvPr id="4" name="Table 3">
            <a:extLst>
              <a:ext uri="{FF2B5EF4-FFF2-40B4-BE49-F238E27FC236}">
                <a16:creationId xmlns:a16="http://schemas.microsoft.com/office/drawing/2014/main" id="{AC8C6C97-4840-AD80-D13D-0F96EB1DCBBF}"/>
              </a:ext>
            </a:extLst>
          </p:cNvPr>
          <p:cNvGraphicFramePr>
            <a:graphicFrameLocks noGrp="1"/>
          </p:cNvGraphicFramePr>
          <p:nvPr/>
        </p:nvGraphicFramePr>
        <p:xfrm>
          <a:off x="407988" y="1487160"/>
          <a:ext cx="11153892" cy="914400"/>
        </p:xfrm>
        <a:graphic>
          <a:graphicData uri="http://schemas.openxmlformats.org/drawingml/2006/table">
            <a:tbl>
              <a:tblPr firstCol="1" bandRow="1">
                <a:tableStyleId>{8EC20E35-A176-4012-BC5E-935CFFF8708E}</a:tableStyleId>
              </a:tblPr>
              <a:tblGrid>
                <a:gridCol w="1412020">
                  <a:extLst>
                    <a:ext uri="{9D8B030D-6E8A-4147-A177-3AD203B41FA5}">
                      <a16:colId xmlns:a16="http://schemas.microsoft.com/office/drawing/2014/main" val="859862079"/>
                    </a:ext>
                  </a:extLst>
                </a:gridCol>
                <a:gridCol w="608867">
                  <a:extLst>
                    <a:ext uri="{9D8B030D-6E8A-4147-A177-3AD203B41FA5}">
                      <a16:colId xmlns:a16="http://schemas.microsoft.com/office/drawing/2014/main" val="1635838815"/>
                    </a:ext>
                  </a:extLst>
                </a:gridCol>
                <a:gridCol w="608867">
                  <a:extLst>
                    <a:ext uri="{9D8B030D-6E8A-4147-A177-3AD203B41FA5}">
                      <a16:colId xmlns:a16="http://schemas.microsoft.com/office/drawing/2014/main" val="32419874"/>
                    </a:ext>
                  </a:extLst>
                </a:gridCol>
                <a:gridCol w="608867">
                  <a:extLst>
                    <a:ext uri="{9D8B030D-6E8A-4147-A177-3AD203B41FA5}">
                      <a16:colId xmlns:a16="http://schemas.microsoft.com/office/drawing/2014/main" val="3469339631"/>
                    </a:ext>
                  </a:extLst>
                </a:gridCol>
                <a:gridCol w="608867">
                  <a:extLst>
                    <a:ext uri="{9D8B030D-6E8A-4147-A177-3AD203B41FA5}">
                      <a16:colId xmlns:a16="http://schemas.microsoft.com/office/drawing/2014/main" val="1649768610"/>
                    </a:ext>
                  </a:extLst>
                </a:gridCol>
                <a:gridCol w="608867">
                  <a:extLst>
                    <a:ext uri="{9D8B030D-6E8A-4147-A177-3AD203B41FA5}">
                      <a16:colId xmlns:a16="http://schemas.microsoft.com/office/drawing/2014/main" val="2493568485"/>
                    </a:ext>
                  </a:extLst>
                </a:gridCol>
                <a:gridCol w="608867">
                  <a:extLst>
                    <a:ext uri="{9D8B030D-6E8A-4147-A177-3AD203B41FA5}">
                      <a16:colId xmlns:a16="http://schemas.microsoft.com/office/drawing/2014/main" val="3121429910"/>
                    </a:ext>
                  </a:extLst>
                </a:gridCol>
                <a:gridCol w="608867">
                  <a:extLst>
                    <a:ext uri="{9D8B030D-6E8A-4147-A177-3AD203B41FA5}">
                      <a16:colId xmlns:a16="http://schemas.microsoft.com/office/drawing/2014/main" val="3811482971"/>
                    </a:ext>
                  </a:extLst>
                </a:gridCol>
                <a:gridCol w="608867">
                  <a:extLst>
                    <a:ext uri="{9D8B030D-6E8A-4147-A177-3AD203B41FA5}">
                      <a16:colId xmlns:a16="http://schemas.microsoft.com/office/drawing/2014/main" val="3027131971"/>
                    </a:ext>
                  </a:extLst>
                </a:gridCol>
                <a:gridCol w="608867">
                  <a:extLst>
                    <a:ext uri="{9D8B030D-6E8A-4147-A177-3AD203B41FA5}">
                      <a16:colId xmlns:a16="http://schemas.microsoft.com/office/drawing/2014/main" val="2270914778"/>
                    </a:ext>
                  </a:extLst>
                </a:gridCol>
                <a:gridCol w="608867">
                  <a:extLst>
                    <a:ext uri="{9D8B030D-6E8A-4147-A177-3AD203B41FA5}">
                      <a16:colId xmlns:a16="http://schemas.microsoft.com/office/drawing/2014/main" val="2027816433"/>
                    </a:ext>
                  </a:extLst>
                </a:gridCol>
                <a:gridCol w="608867">
                  <a:extLst>
                    <a:ext uri="{9D8B030D-6E8A-4147-A177-3AD203B41FA5}">
                      <a16:colId xmlns:a16="http://schemas.microsoft.com/office/drawing/2014/main" val="2662187085"/>
                    </a:ext>
                  </a:extLst>
                </a:gridCol>
                <a:gridCol w="608867">
                  <a:extLst>
                    <a:ext uri="{9D8B030D-6E8A-4147-A177-3AD203B41FA5}">
                      <a16:colId xmlns:a16="http://schemas.microsoft.com/office/drawing/2014/main" val="3209678873"/>
                    </a:ext>
                  </a:extLst>
                </a:gridCol>
                <a:gridCol w="608867">
                  <a:extLst>
                    <a:ext uri="{9D8B030D-6E8A-4147-A177-3AD203B41FA5}">
                      <a16:colId xmlns:a16="http://schemas.microsoft.com/office/drawing/2014/main" val="501495068"/>
                    </a:ext>
                  </a:extLst>
                </a:gridCol>
                <a:gridCol w="608867">
                  <a:extLst>
                    <a:ext uri="{9D8B030D-6E8A-4147-A177-3AD203B41FA5}">
                      <a16:colId xmlns:a16="http://schemas.microsoft.com/office/drawing/2014/main" val="3274326507"/>
                    </a:ext>
                  </a:extLst>
                </a:gridCol>
                <a:gridCol w="608867">
                  <a:extLst>
                    <a:ext uri="{9D8B030D-6E8A-4147-A177-3AD203B41FA5}">
                      <a16:colId xmlns:a16="http://schemas.microsoft.com/office/drawing/2014/main" val="4082787440"/>
                    </a:ext>
                  </a:extLst>
                </a:gridCol>
                <a:gridCol w="608867">
                  <a:extLst>
                    <a:ext uri="{9D8B030D-6E8A-4147-A177-3AD203B41FA5}">
                      <a16:colId xmlns:a16="http://schemas.microsoft.com/office/drawing/2014/main" val="3421450626"/>
                    </a:ext>
                  </a:extLst>
                </a:gridCol>
              </a:tblGrid>
              <a:tr h="370840">
                <a:tc>
                  <a:txBody>
                    <a:bodyPr/>
                    <a:lstStyle/>
                    <a:p>
                      <a:pPr algn="ctr"/>
                      <a:r>
                        <a:rPr lang="en-US" sz="1200" dirty="0"/>
                        <a:t>Antenna No.</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2</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3</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4</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5</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6</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7</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8</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9</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10</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11</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12</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13</a:t>
                      </a:r>
                    </a:p>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14</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15</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16</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12103861"/>
                  </a:ext>
                </a:extLst>
              </a:tr>
              <a:tr h="370840">
                <a:tc>
                  <a:txBody>
                    <a:bodyPr/>
                    <a:lstStyle/>
                    <a:p>
                      <a:pPr algn="ctr"/>
                      <a:r>
                        <a:rPr lang="en-US" sz="1200" dirty="0"/>
                        <a:t>Transmission at f</a:t>
                      </a:r>
                      <a:r>
                        <a:rPr lang="en-US" sz="1200" baseline="-25000" dirty="0"/>
                        <a:t>0</a:t>
                      </a:r>
                      <a:r>
                        <a:rPr lang="en-US" sz="1200" dirty="0"/>
                        <a:t> [-dB]</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t>51.56</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50.706</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51.214</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50.4</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51.904</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51.954</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52.602</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52.188</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51.716</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51.580</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52.148</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52.586</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52.295</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52.925</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52.886</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51.873</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64385696"/>
                  </a:ext>
                </a:extLst>
              </a:tr>
            </a:tbl>
          </a:graphicData>
        </a:graphic>
      </p:graphicFrame>
      <p:sp>
        <p:nvSpPr>
          <p:cNvPr id="10" name="TextBox 9">
            <a:extLst>
              <a:ext uri="{FF2B5EF4-FFF2-40B4-BE49-F238E27FC236}">
                <a16:creationId xmlns:a16="http://schemas.microsoft.com/office/drawing/2014/main" id="{B52DF692-ED67-DEE1-1EB6-2828EF9A184F}"/>
              </a:ext>
            </a:extLst>
          </p:cNvPr>
          <p:cNvSpPr txBox="1"/>
          <p:nvPr/>
        </p:nvSpPr>
        <p:spPr>
          <a:xfrm>
            <a:off x="419980" y="3106085"/>
            <a:ext cx="7749330" cy="2492990"/>
          </a:xfrm>
          <a:prstGeom prst="rect">
            <a:avLst/>
          </a:prstGeom>
          <a:noFill/>
        </p:spPr>
        <p:txBody>
          <a:bodyPr wrap="square" lIns="0" tIns="0" rIns="0" bIns="0" rtlCol="0">
            <a:spAutoFit/>
          </a:bodyPr>
          <a:lstStyle/>
          <a:p>
            <a:pPr algn="l"/>
            <a:r>
              <a:rPr lang="en-US" b="1" dirty="0"/>
              <a:t>Antennas measured in air (waveguide to N-type adaptor was required).</a:t>
            </a:r>
          </a:p>
          <a:p>
            <a:pPr algn="l"/>
            <a:endParaRPr lang="en-US" b="1" dirty="0"/>
          </a:p>
          <a:p>
            <a:pPr algn="l"/>
            <a:endParaRPr lang="en-US" b="1" dirty="0"/>
          </a:p>
          <a:p>
            <a:pPr algn="l"/>
            <a:r>
              <a:rPr lang="en-US" b="1" dirty="0"/>
              <a:t>Mean transmission: </a:t>
            </a:r>
            <a:r>
              <a:rPr lang="en-US" dirty="0"/>
              <a:t>-52.03 dB</a:t>
            </a:r>
          </a:p>
          <a:p>
            <a:pPr algn="l"/>
            <a:r>
              <a:rPr lang="en-US" b="1" dirty="0"/>
              <a:t>Max transmission: </a:t>
            </a:r>
            <a:r>
              <a:rPr lang="en-US" dirty="0"/>
              <a:t>-50.40</a:t>
            </a:r>
          </a:p>
          <a:p>
            <a:pPr algn="l"/>
            <a:r>
              <a:rPr lang="en-US" b="1" dirty="0"/>
              <a:t>Min transmission: </a:t>
            </a:r>
            <a:r>
              <a:rPr lang="en-US" dirty="0"/>
              <a:t>-52.92 dB</a:t>
            </a:r>
          </a:p>
          <a:p>
            <a:pPr algn="l"/>
            <a:r>
              <a:rPr lang="en-US" b="1" dirty="0"/>
              <a:t>Range: </a:t>
            </a:r>
            <a:r>
              <a:rPr lang="en-US" dirty="0"/>
              <a:t>2.52 dB</a:t>
            </a:r>
          </a:p>
          <a:p>
            <a:pPr algn="l"/>
            <a:endParaRPr lang="en-US" dirty="0"/>
          </a:p>
          <a:p>
            <a:pPr algn="l"/>
            <a:r>
              <a:rPr lang="en-GB" dirty="0"/>
              <a:t> </a:t>
            </a:r>
          </a:p>
        </p:txBody>
      </p:sp>
    </p:spTree>
    <p:extLst>
      <p:ext uri="{BB962C8B-B14F-4D97-AF65-F5344CB8AC3E}">
        <p14:creationId xmlns:p14="http://schemas.microsoft.com/office/powerpoint/2010/main" val="2399980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26E2A-854B-35CB-352C-AACE87438768}"/>
              </a:ext>
            </a:extLst>
          </p:cNvPr>
          <p:cNvSpPr>
            <a:spLocks noGrp="1"/>
          </p:cNvSpPr>
          <p:nvPr>
            <p:ph type="ctrTitle"/>
          </p:nvPr>
        </p:nvSpPr>
        <p:spPr/>
        <p:txBody>
          <a:bodyPr/>
          <a:lstStyle/>
          <a:p>
            <a:r>
              <a:rPr lang="en-GB" dirty="0"/>
              <a:t>RFQ2 Measurements – Test Area</a:t>
            </a:r>
          </a:p>
        </p:txBody>
      </p:sp>
      <p:sp>
        <p:nvSpPr>
          <p:cNvPr id="3" name="Subtitle 2">
            <a:extLst>
              <a:ext uri="{FF2B5EF4-FFF2-40B4-BE49-F238E27FC236}">
                <a16:creationId xmlns:a16="http://schemas.microsoft.com/office/drawing/2014/main" id="{4BE05C0D-18A1-4086-1BA5-2FA7E62A5578}"/>
              </a:ext>
            </a:extLst>
          </p:cNvPr>
          <p:cNvSpPr>
            <a:spLocks noGrp="1"/>
          </p:cNvSpPr>
          <p:nvPr>
            <p:ph type="subTitle" idx="1"/>
          </p:nvPr>
        </p:nvSpPr>
        <p:spPr/>
        <p:txBody>
          <a:bodyPr/>
          <a:lstStyle/>
          <a:p>
            <a:endParaRPr lang="en-GB"/>
          </a:p>
        </p:txBody>
      </p:sp>
      <p:sp>
        <p:nvSpPr>
          <p:cNvPr id="5" name="Footer Placeholder 4">
            <a:extLst>
              <a:ext uri="{FF2B5EF4-FFF2-40B4-BE49-F238E27FC236}">
                <a16:creationId xmlns:a16="http://schemas.microsoft.com/office/drawing/2014/main" id="{B6CA8173-31A8-EDDB-D430-7D1917E7C3D6}"/>
              </a:ext>
            </a:extLst>
          </p:cNvPr>
          <p:cNvSpPr>
            <a:spLocks noGrp="1"/>
          </p:cNvSpPr>
          <p:nvPr>
            <p:ph type="ftr" sz="quarter" idx="11"/>
          </p:nvPr>
        </p:nvSpPr>
        <p:spPr/>
        <p:txBody>
          <a:bodyPr/>
          <a:lstStyle/>
          <a:p>
            <a:r>
              <a:rPr lang="en-US" dirty="0"/>
              <a:t> </a:t>
            </a:r>
          </a:p>
        </p:txBody>
      </p:sp>
      <p:sp>
        <p:nvSpPr>
          <p:cNvPr id="6" name="Slide Number Placeholder 5">
            <a:extLst>
              <a:ext uri="{FF2B5EF4-FFF2-40B4-BE49-F238E27FC236}">
                <a16:creationId xmlns:a16="http://schemas.microsoft.com/office/drawing/2014/main" id="{029FC5D6-269E-03DD-63A4-70AE78F029B1}"/>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descr="Icon&#10;&#10;Description automatically generated">
            <a:extLst>
              <a:ext uri="{FF2B5EF4-FFF2-40B4-BE49-F238E27FC236}">
                <a16:creationId xmlns:a16="http://schemas.microsoft.com/office/drawing/2014/main" id="{C9F662F3-E0B4-0B5F-4E2F-DA8E613C518C}"/>
              </a:ext>
            </a:extLst>
          </p:cNvPr>
          <p:cNvPicPr>
            <a:picLocks noChangeAspect="1"/>
          </p:cNvPicPr>
          <p:nvPr/>
        </p:nvPicPr>
        <p:blipFill>
          <a:blip r:embed="rId2"/>
          <a:stretch>
            <a:fillRect/>
          </a:stretch>
        </p:blipFill>
        <p:spPr>
          <a:xfrm>
            <a:off x="1038892" y="6366362"/>
            <a:ext cx="391198" cy="391198"/>
          </a:xfrm>
          <a:prstGeom prst="rect">
            <a:avLst/>
          </a:prstGeom>
        </p:spPr>
      </p:pic>
      <p:sp>
        <p:nvSpPr>
          <p:cNvPr id="8" name="Date Placeholder 3">
            <a:extLst>
              <a:ext uri="{FF2B5EF4-FFF2-40B4-BE49-F238E27FC236}">
                <a16:creationId xmlns:a16="http://schemas.microsoft.com/office/drawing/2014/main" id="{B3174F37-01D2-0880-2E4E-15FC16299A9D}"/>
              </a:ext>
            </a:extLst>
          </p:cNvPr>
          <p:cNvSpPr>
            <a:spLocks noGrp="1"/>
          </p:cNvSpPr>
          <p:nvPr>
            <p:ph type="dt" sz="half" idx="10"/>
          </p:nvPr>
        </p:nvSpPr>
        <p:spPr>
          <a:xfrm>
            <a:off x="3813820" y="6393426"/>
            <a:ext cx="1620788" cy="365125"/>
          </a:xfrm>
        </p:spPr>
        <p:txBody>
          <a:bodyPr/>
          <a:lstStyle/>
          <a:p>
            <a:fld id="{6A3F2BE8-C8C1-174A-8BBC-2DF47D596640}" type="datetime1">
              <a:rPr lang="de-CH" smtClean="0"/>
              <a:t>22.04.2024</a:t>
            </a:fld>
            <a:endParaRPr lang="en-US" dirty="0"/>
          </a:p>
        </p:txBody>
      </p:sp>
    </p:spTree>
    <p:extLst>
      <p:ext uri="{BB962C8B-B14F-4D97-AF65-F5344CB8AC3E}">
        <p14:creationId xmlns:p14="http://schemas.microsoft.com/office/powerpoint/2010/main" val="80314778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23519</TotalTime>
  <Words>1591</Words>
  <Application>Microsoft Office PowerPoint</Application>
  <PresentationFormat>Widescreen</PresentationFormat>
  <Paragraphs>395</Paragraphs>
  <Slides>30</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Aptos</vt:lpstr>
      <vt:lpstr>Arial</vt:lpstr>
      <vt:lpstr>Calibri</vt:lpstr>
      <vt:lpstr>Cambria Math</vt:lpstr>
      <vt:lpstr>Wingdings</vt:lpstr>
      <vt:lpstr>Office Theme</vt:lpstr>
      <vt:lpstr>RFQ2 Verification Measurements</vt:lpstr>
      <vt:lpstr>RFQ2 Measurements – Building 2002</vt:lpstr>
      <vt:lpstr>Bdg. 2002</vt:lpstr>
      <vt:lpstr>Bdg. 2002 – Field Profile</vt:lpstr>
      <vt:lpstr>Bdg. 2002 – Q Factor</vt:lpstr>
      <vt:lpstr>Bdg. 2002 – Frequency in air</vt:lpstr>
      <vt:lpstr>Bdg. 2002 - Frequency Check</vt:lpstr>
      <vt:lpstr>Bdg. 2002 – Antennas in air</vt:lpstr>
      <vt:lpstr>RFQ2 Measurements – Test Area</vt:lpstr>
      <vt:lpstr>Test Area</vt:lpstr>
      <vt:lpstr>Test Area - Q Factor</vt:lpstr>
      <vt:lpstr>Antenna Signal Comparison</vt:lpstr>
      <vt:lpstr>Antenna Signal Comparison</vt:lpstr>
      <vt:lpstr>Antenna Locations</vt:lpstr>
      <vt:lpstr>Antenna Signal Comparison</vt:lpstr>
      <vt:lpstr>Change in Field Profile</vt:lpstr>
      <vt:lpstr>Change in Field Profile</vt:lpstr>
      <vt:lpstr>Change in Field Profile</vt:lpstr>
      <vt:lpstr>Change in Field Profile</vt:lpstr>
      <vt:lpstr>Change in Field Profile</vt:lpstr>
      <vt:lpstr>Frequency Evolution</vt:lpstr>
      <vt:lpstr>Frequency Evolution with Photos</vt:lpstr>
      <vt:lpstr>Frequency Evolution with Photos</vt:lpstr>
      <vt:lpstr>Discussion</vt:lpstr>
      <vt:lpstr>Q Evolution</vt:lpstr>
      <vt:lpstr>Q Evolution during Tuning</vt:lpstr>
      <vt:lpstr>Effect of Field Profile on Q0</vt:lpstr>
      <vt:lpstr>Effect of Field Profile on Q0</vt:lpstr>
      <vt:lpstr>Effect of Field Profile on Q0</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MiniMeVArc_2022_LeeMillar</dc:title>
  <dc:creator>Lee Millar</dc:creator>
  <cp:lastModifiedBy>Lee Millar</cp:lastModifiedBy>
  <cp:revision>728</cp:revision>
  <cp:lastPrinted>2020-01-30T13:49:18Z</cp:lastPrinted>
  <dcterms:created xsi:type="dcterms:W3CDTF">2021-12-08T12:50:01Z</dcterms:created>
  <dcterms:modified xsi:type="dcterms:W3CDTF">2024-04-22T07:54:51Z</dcterms:modified>
</cp:coreProperties>
</file>