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42" r:id="rId2"/>
    <p:sldId id="1811" r:id="rId3"/>
    <p:sldId id="1812" r:id="rId4"/>
    <p:sldId id="1813" r:id="rId5"/>
    <p:sldId id="1814" r:id="rId6"/>
    <p:sldId id="1773" r:id="rId7"/>
    <p:sldId id="1800" r:id="rId8"/>
    <p:sldId id="1810" r:id="rId9"/>
    <p:sldId id="1815" r:id="rId10"/>
    <p:sldId id="1746" r:id="rId11"/>
    <p:sldId id="1805" r:id="rId12"/>
    <p:sldId id="1806" r:id="rId13"/>
    <p:sldId id="1816" r:id="rId14"/>
    <p:sldId id="1780" r:id="rId15"/>
    <p:sldId id="1807" r:id="rId16"/>
    <p:sldId id="1804" r:id="rId17"/>
    <p:sldId id="1808" r:id="rId18"/>
    <p:sldId id="1774" r:id="rId19"/>
    <p:sldId id="1817" r:id="rId20"/>
    <p:sldId id="156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2678"/>
    <a:srgbClr val="E6540B"/>
    <a:srgbClr val="5796C4"/>
    <a:srgbClr val="FF7A11"/>
    <a:srgbClr val="D04350"/>
    <a:srgbClr val="0033A0"/>
    <a:srgbClr val="FFFFFF"/>
    <a:srgbClr val="EDAF1C"/>
    <a:srgbClr val="73A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2" autoAdjust="0"/>
    <p:restoredTop sz="76339" autoAdjust="0"/>
  </p:normalViewPr>
  <p:slideViewPr>
    <p:cSldViewPr snapToGrid="0" snapToObjects="1">
      <p:cViewPr varScale="1">
        <p:scale>
          <a:sx n="87" d="100"/>
          <a:sy n="87" d="100"/>
        </p:scale>
        <p:origin x="180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box-smb\eos\user\w\wmillar\Linac4_RFQ2\RFQ2_Measurements_and_Tuning\RFQ2_TuningData\test_stand_measurements\19042024_postVentingMeasurement\results\antennaMeasurementPostVenti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q1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Sheet1!$A$59:$D$59</c:f>
              <c:numCache>
                <c:formatCode>General</c:formatCode>
                <c:ptCount val="4"/>
                <c:pt idx="0">
                  <c:v>0.28823774509838529</c:v>
                </c:pt>
                <c:pt idx="1">
                  <c:v>0.3575383382899977</c:v>
                </c:pt>
                <c:pt idx="2">
                  <c:v>0.28823774509838529</c:v>
                </c:pt>
                <c:pt idx="3">
                  <c:v>-0.77982241598339996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3C0-42F8-A1C6-71F21CAFEE4E}"/>
            </c:ext>
          </c:extLst>
        </c:ser>
        <c:ser>
          <c:idx val="1"/>
          <c:order val="1"/>
          <c:tx>
            <c:v>q2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yVal>
            <c:numRef>
              <c:f>Sheet1!$A$60:$D$60</c:f>
              <c:numCache>
                <c:formatCode>General</c:formatCode>
                <c:ptCount val="4"/>
                <c:pt idx="0">
                  <c:v>0.62363452805982433</c:v>
                </c:pt>
                <c:pt idx="1">
                  <c:v>0.23052380779000625</c:v>
                </c:pt>
                <c:pt idx="2">
                  <c:v>-0.17254485189115432</c:v>
                </c:pt>
                <c:pt idx="3">
                  <c:v>0.19591138898964466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3C0-42F8-A1C6-71F21CAFEE4E}"/>
            </c:ext>
          </c:extLst>
        </c:ser>
        <c:ser>
          <c:idx val="2"/>
          <c:order val="2"/>
          <c:tx>
            <c:v>q3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yVal>
            <c:numRef>
              <c:f>Sheet1!$A$61:$D$61</c:f>
              <c:numCache>
                <c:formatCode>General</c:formatCode>
                <c:ptCount val="4"/>
                <c:pt idx="0">
                  <c:v>0.89043626704277123</c:v>
                </c:pt>
                <c:pt idx="1">
                  <c:v>0.17284308373399782</c:v>
                </c:pt>
                <c:pt idx="2">
                  <c:v>6.9101416825900763E-2</c:v>
                </c:pt>
                <c:pt idx="3">
                  <c:v>-0.1035626660025768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3C0-42F8-A1C6-71F21CAFEE4E}"/>
            </c:ext>
          </c:extLst>
        </c:ser>
        <c:ser>
          <c:idx val="3"/>
          <c:order val="3"/>
          <c:tx>
            <c:v>q4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yVal>
            <c:numRef>
              <c:f>Sheet1!$A$62:$D$62</c:f>
              <c:numCache>
                <c:formatCode>General</c:formatCode>
                <c:ptCount val="4"/>
                <c:pt idx="0">
                  <c:v>0.2189850065303478</c:v>
                </c:pt>
                <c:pt idx="1">
                  <c:v>0.39220659070253738</c:v>
                </c:pt>
                <c:pt idx="2">
                  <c:v>0.24206393757963962</c:v>
                </c:pt>
                <c:pt idx="3">
                  <c:v>0.31133262401603634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3C0-42F8-A1C6-71F21CAFEE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8649519"/>
        <c:axId val="1544728383"/>
      </c:scatterChart>
      <c:valAx>
        <c:axId val="1548649519"/>
        <c:scaling>
          <c:orientation val="minMax"/>
          <c:min val="0.7500000000000001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Longitudinal</a:t>
                </a:r>
                <a:r>
                  <a:rPr lang="en-GB" sz="1600" baseline="0"/>
                  <a:t> Position</a:t>
                </a:r>
                <a:endParaRPr lang="en-GB" sz="16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4728383"/>
        <c:crosses val="autoZero"/>
        <c:crossBetween val="midCat"/>
      </c:valAx>
      <c:valAx>
        <c:axId val="15447283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Change</a:t>
                </a:r>
                <a:r>
                  <a:rPr lang="en-GB" sz="1200" baseline="0"/>
                  <a:t> in Antenna Signal [%]</a:t>
                </a:r>
                <a:endParaRPr lang="en-GB" sz="12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864951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endParaRPr lang="en-GB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9608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1883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3889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2946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4345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064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481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245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40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273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24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8686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effectLst/>
                <a:latin typeface="Arial" panose="020B0604020202020204" pitchFamily="34" charset="0"/>
              </a:rPr>
              <a:t>RH is the relative humidity (%).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effectLst/>
                <a:latin typeface="Arial" panose="020B0604020202020204" pitchFamily="34" charset="0"/>
              </a:rPr>
              <a:t>P is the pressure of the air (mmHg) (assumed to be </a:t>
            </a:r>
            <a:r>
              <a:rPr lang="en-GB" b="0" i="0" dirty="0">
                <a:solidFill>
                  <a:srgbClr val="E8E8E8"/>
                </a:solidFill>
                <a:effectLst/>
                <a:latin typeface="Google Sans"/>
              </a:rPr>
              <a:t>760).</a:t>
            </a:r>
            <a:endParaRPr lang="en-GB" b="0" i="0" dirty="0"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effectLst/>
                <a:latin typeface="Arial" panose="020B0604020202020204" pitchFamily="34" charset="0"/>
              </a:rPr>
              <a:t>PS is the pressure of saturated water vapour (mmHg) at the temperature, T, in Kelvin.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effectLst/>
                <a:latin typeface="Arial" panose="020B0604020202020204" pitchFamily="34" charset="0"/>
              </a:rPr>
              <a:t>TC is the temp in degrees Celsius.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i="0" dirty="0"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effectLst/>
                <a:latin typeface="Arial" panose="020B0604020202020204" pitchFamily="34" charset="0"/>
              </a:rPr>
              <a:t>REFS: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effectLst/>
                <a:latin typeface="Arial" panose="020B0604020202020204" pitchFamily="34" charset="0"/>
              </a:rPr>
              <a:t>F. </a:t>
            </a:r>
            <a:r>
              <a:rPr lang="en-GB" b="0" i="0" dirty="0" err="1">
                <a:effectLst/>
                <a:latin typeface="Arial" panose="020B0604020202020204" pitchFamily="34" charset="0"/>
              </a:rPr>
              <a:t>Cverna</a:t>
            </a:r>
            <a:r>
              <a:rPr lang="en-GB" b="0" i="0" dirty="0">
                <a:effectLst/>
                <a:latin typeface="Arial" panose="020B0604020202020204" pitchFamily="34" charset="0"/>
              </a:rPr>
              <a:t>. ASM Ready Reference: Thermal Properties of Metals. ASM International, 2002. url: </a:t>
            </a:r>
            <a:r>
              <a:rPr lang="en-GB" b="0" i="0" dirty="0">
                <a:effectLst/>
                <a:latin typeface="Courier New" panose="02070309020205020404" pitchFamily="49" charset="0"/>
              </a:rPr>
              <a:t>https://api.semanticscholar.org/CorpusID:107873170</a:t>
            </a:r>
            <a:r>
              <a:rPr lang="en-GB" b="0" i="0" dirty="0"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GB" dirty="0"/>
            </a:br>
            <a:r>
              <a:rPr lang="en-GB" b="0" i="0" dirty="0">
                <a:effectLst/>
                <a:latin typeface="Arial" panose="020B0604020202020204" pitchFamily="34" charset="0"/>
              </a:rPr>
              <a:t>J. W. </a:t>
            </a:r>
            <a:r>
              <a:rPr lang="en-GB" b="0" i="0" dirty="0" err="1">
                <a:effectLst/>
                <a:latin typeface="Arial" panose="020B0604020202020204" pitchFamily="34" charset="0"/>
              </a:rPr>
              <a:t>Broxon</a:t>
            </a:r>
            <a:r>
              <a:rPr lang="en-GB" b="0" i="0" dirty="0">
                <a:effectLst/>
                <a:latin typeface="Arial" panose="020B0604020202020204" pitchFamily="34" charset="0"/>
              </a:rPr>
              <a:t>. ‘The Dielectric Constant of Air at High Pressures’. In: Physical Review 37 (1931), pp. 1338–1344. url: </a:t>
            </a:r>
            <a:r>
              <a:rPr lang="en-GB" b="0" i="0" dirty="0">
                <a:effectLst/>
                <a:latin typeface="Courier New" panose="02070309020205020404" pitchFamily="49" charset="0"/>
              </a:rPr>
              <a:t>https : / / </a:t>
            </a:r>
            <a:r>
              <a:rPr lang="en-GB" b="0" i="0" dirty="0" err="1">
                <a:effectLst/>
                <a:latin typeface="Courier New" panose="02070309020205020404" pitchFamily="49" charset="0"/>
              </a:rPr>
              <a:t>api</a:t>
            </a:r>
            <a:r>
              <a:rPr lang="en-GB" b="0" i="0" dirty="0">
                <a:effectLst/>
                <a:latin typeface="Courier New" panose="02070309020205020404" pitchFamily="49" charset="0"/>
              </a:rPr>
              <a:t> . </a:t>
            </a:r>
            <a:r>
              <a:rPr lang="en-GB" b="0" i="0" dirty="0" err="1">
                <a:effectLst/>
                <a:latin typeface="Courier New" panose="02070309020205020404" pitchFamily="49" charset="0"/>
              </a:rPr>
              <a:t>semanticscholar</a:t>
            </a:r>
            <a:r>
              <a:rPr lang="en-GB" b="0" i="0" dirty="0">
                <a:effectLst/>
                <a:latin typeface="Courier New" panose="02070309020205020404" pitchFamily="49" charset="0"/>
              </a:rPr>
              <a:t> . org / </a:t>
            </a:r>
            <a:r>
              <a:rPr lang="en-GB" b="0" i="0" dirty="0" err="1">
                <a:effectLst/>
                <a:latin typeface="Courier New" panose="02070309020205020404" pitchFamily="49" charset="0"/>
              </a:rPr>
              <a:t>CorpusID</a:t>
            </a:r>
            <a:r>
              <a:rPr lang="en-GB" b="0" i="0" dirty="0">
                <a:effectLst/>
                <a:latin typeface="Courier New" panose="02070309020205020404" pitchFamily="49" charset="0"/>
              </a:rPr>
              <a:t> :</a:t>
            </a:r>
            <a:br>
              <a:rPr lang="en-GB" dirty="0"/>
            </a:br>
            <a:r>
              <a:rPr lang="en-GB" b="0" i="0" dirty="0">
                <a:effectLst/>
                <a:latin typeface="Courier New" panose="02070309020205020404" pitchFamily="49" charset="0"/>
              </a:rPr>
              <a:t>121254373</a:t>
            </a:r>
            <a:r>
              <a:rPr lang="en-GB" b="0" i="0" dirty="0">
                <a:effectLst/>
                <a:latin typeface="Arial" panose="020B0604020202020204" pitchFamily="34" charset="0"/>
              </a:rPr>
              <a:t>.</a:t>
            </a:r>
            <a:br>
              <a:rPr lang="en-GB" dirty="0"/>
            </a:b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effectLst/>
                <a:latin typeface="Arial" panose="020B0604020202020204" pitchFamily="34" charset="0"/>
              </a:rPr>
              <a:t>A. G. </a:t>
            </a:r>
            <a:r>
              <a:rPr lang="en-GB" b="0" i="0" dirty="0" err="1">
                <a:effectLst/>
                <a:latin typeface="Arial" panose="020B0604020202020204" pitchFamily="34" charset="0"/>
              </a:rPr>
              <a:t>Galka</a:t>
            </a:r>
            <a:r>
              <a:rPr lang="en-GB" b="0" i="0" dirty="0">
                <a:effectLst/>
                <a:latin typeface="Arial" panose="020B0604020202020204" pitchFamily="34" charset="0"/>
              </a:rPr>
              <a:t> et al. ‘Microwave Cavity Sensor for Measurements of Air Humidity under Reduced Pressure’. In: Sensors 23.3 (2023). </a:t>
            </a:r>
            <a:r>
              <a:rPr lang="en-GB" b="0" i="0" dirty="0" err="1">
                <a:effectLst/>
                <a:latin typeface="Arial" panose="020B0604020202020204" pitchFamily="34" charset="0"/>
              </a:rPr>
              <a:t>issn</a:t>
            </a:r>
            <a:r>
              <a:rPr lang="en-GB" b="0" i="0" dirty="0">
                <a:effectLst/>
                <a:latin typeface="Arial" panose="020B0604020202020204" pitchFamily="34" charset="0"/>
              </a:rPr>
              <a:t>: 1424-8220. </a:t>
            </a:r>
            <a:r>
              <a:rPr lang="en-GB" b="0" i="0" dirty="0" err="1">
                <a:effectLst/>
                <a:latin typeface="Arial" panose="020B0604020202020204" pitchFamily="34" charset="0"/>
              </a:rPr>
              <a:t>doi</a:t>
            </a:r>
            <a:r>
              <a:rPr lang="en-GB" b="0" i="0" dirty="0">
                <a:effectLst/>
                <a:latin typeface="Arial" panose="020B0604020202020204" pitchFamily="34" charset="0"/>
              </a:rPr>
              <a:t>: </a:t>
            </a:r>
            <a:r>
              <a:rPr lang="en-GB" b="0" i="0" dirty="0">
                <a:effectLst/>
                <a:latin typeface="Courier New" panose="02070309020205020404" pitchFamily="49" charset="0"/>
              </a:rPr>
              <a:t>10 . 3390 /s23031498</a:t>
            </a:r>
            <a:r>
              <a:rPr lang="en-GB" b="0" i="0" dirty="0">
                <a:effectLst/>
                <a:latin typeface="Arial" panose="020B0604020202020204" pitchFamily="34" charset="0"/>
              </a:rPr>
              <a:t>. url: </a:t>
            </a:r>
            <a:r>
              <a:rPr lang="en-GB" b="0" i="0" dirty="0">
                <a:effectLst/>
                <a:latin typeface="Courier New" panose="02070309020205020404" pitchFamily="49" charset="0"/>
              </a:rPr>
              <a:t>https://www.mdpi.com/1424-8220/23/3/1498</a:t>
            </a:r>
            <a:r>
              <a:rPr lang="en-GB" b="0" i="0" dirty="0"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GB" dirty="0"/>
            </a:br>
            <a:r>
              <a:rPr lang="en-GB" b="0" i="0" dirty="0">
                <a:effectLst/>
                <a:latin typeface="Arial" panose="020B0604020202020204" pitchFamily="34" charset="0"/>
              </a:rPr>
              <a:t>M. </a:t>
            </a:r>
            <a:r>
              <a:rPr lang="en-GB" b="0" i="0" dirty="0" err="1">
                <a:effectLst/>
                <a:latin typeface="Arial" panose="020B0604020202020204" pitchFamily="34" charset="0"/>
              </a:rPr>
              <a:t>Zarnik</a:t>
            </a:r>
            <a:r>
              <a:rPr lang="en-GB" b="0" i="0" dirty="0">
                <a:effectLst/>
                <a:latin typeface="Arial" panose="020B0604020202020204" pitchFamily="34" charset="0"/>
              </a:rPr>
              <a:t> and D. </a:t>
            </a:r>
            <a:r>
              <a:rPr lang="en-GB" b="0" i="0" dirty="0" err="1">
                <a:effectLst/>
                <a:latin typeface="Arial" panose="020B0604020202020204" pitchFamily="34" charset="0"/>
              </a:rPr>
              <a:t>Belaviˇc</a:t>
            </a:r>
            <a:r>
              <a:rPr lang="en-GB" b="0" i="0" dirty="0">
                <a:effectLst/>
                <a:latin typeface="Arial" panose="020B0604020202020204" pitchFamily="34" charset="0"/>
              </a:rPr>
              <a:t>. ‘An Experimental and Numerical Study of the Humidity Effect on the Stability of a Capacitive Ceramic Pressure Sensor’. In: </a:t>
            </a:r>
            <a:r>
              <a:rPr lang="en-GB" b="0" i="0" dirty="0" err="1">
                <a:effectLst/>
                <a:latin typeface="Arial" panose="020B0604020202020204" pitchFamily="34" charset="0"/>
              </a:rPr>
              <a:t>Radioengineering</a:t>
            </a:r>
            <a:br>
              <a:rPr lang="en-GB" dirty="0"/>
            </a:br>
            <a:r>
              <a:rPr lang="en-GB" b="0" i="0" dirty="0">
                <a:effectLst/>
                <a:latin typeface="Arial" panose="020B0604020202020204" pitchFamily="34" charset="0"/>
              </a:rPr>
              <a:t>21 (Apr. 2012), pp. 201–206.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GB" dirty="0"/>
            </a:br>
            <a:r>
              <a:rPr lang="en-GB" b="0" i="0" dirty="0">
                <a:effectLst/>
                <a:latin typeface="Arial" panose="020B0604020202020204" pitchFamily="34" charset="0"/>
              </a:rPr>
              <a:t>B. R. I. LLC. Model CR-1A Hygrometer with Autofill Operating Manual. </a:t>
            </a:r>
            <a:r>
              <a:rPr lang="en-GB" b="0" i="0" dirty="0">
                <a:effectLst/>
                <a:latin typeface="Courier New" panose="02070309020205020404" pitchFamily="49" charset="0"/>
              </a:rPr>
              <a:t>http://www.hygrometers.com/wp- content/uploads/CR- 1A- users- manual- 2009- 12.pdf</a:t>
            </a:r>
            <a:r>
              <a:rPr lang="en-GB" b="0" i="0" dirty="0">
                <a:effectLst/>
                <a:latin typeface="Arial" panose="020B0604020202020204" pitchFamily="34" charset="0"/>
              </a:rPr>
              <a:t>.</a:t>
            </a:r>
            <a:br>
              <a:rPr lang="en-GB" dirty="0"/>
            </a:br>
            <a:r>
              <a:rPr lang="en-GB" b="0" i="0" dirty="0">
                <a:effectLst/>
                <a:latin typeface="Arial" panose="020B0604020202020204" pitchFamily="34" charset="0"/>
              </a:rPr>
              <a:t>Accessed: 2023-03-01.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969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632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69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22.04.2024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22.04.2024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22.04.2024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22.04.2024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22.04.2024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22.04.2024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22.04.2024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22.04.2024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22.04.2024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22.04.2024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22.04.2024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22.04.2024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22.04.2024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22.04.2024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22.04.2024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22.04.2024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22.04.2024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22.04.2024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22.04.2024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22/04/2024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emf"/><Relationship Id="rId5" Type="http://schemas.openxmlformats.org/officeDocument/2006/relationships/package" Target="../embeddings/Microsoft_Excel_Worksheet.xlsx"/><Relationship Id="rId4" Type="http://schemas.openxmlformats.org/officeDocument/2006/relationships/hyperlink" Target="https://cernbox.cern.ch/s/GH50jWEpJYe4Mz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emf"/><Relationship Id="rId4" Type="http://schemas.openxmlformats.org/officeDocument/2006/relationships/package" Target="../embeddings/Microsoft_Excel_Worksheet1.xlsx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84984"/>
            <a:ext cx="11376025" cy="2153265"/>
          </a:xfrm>
        </p:spPr>
        <p:txBody>
          <a:bodyPr/>
          <a:lstStyle/>
          <a:p>
            <a:r>
              <a:rPr lang="en-GB" sz="5400" dirty="0"/>
              <a:t>RFQ2 Bdg. 152 Measurements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161AD85-3428-8B9B-D0F5-64148FBEC2EE}"/>
              </a:ext>
            </a:extLst>
          </p:cNvPr>
          <p:cNvSpPr txBox="1">
            <a:spLocks/>
          </p:cNvSpPr>
          <p:nvPr/>
        </p:nvSpPr>
        <p:spPr>
          <a:xfrm>
            <a:off x="407988" y="4676775"/>
            <a:ext cx="7200180" cy="16832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b="1" dirty="0"/>
              <a:t>L. Millar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b="1" dirty="0"/>
              <a:t>SY-RF-MKS 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800" b="1" dirty="0"/>
              <a:t>RFQ2 Meeting </a:t>
            </a:r>
            <a:r>
              <a:rPr lang="en-US" sz="1800" b="1"/>
              <a:t>– 22/04/2024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249610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8E7EBFD-F862-5AB4-B8B6-5BF04A57F8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570" y="1348628"/>
            <a:ext cx="9371599" cy="47321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Frequency Evolution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BAFB8A31-47E4-A743-009E-57E5263D4AF2}"/>
              </a:ext>
            </a:extLst>
          </p:cNvPr>
          <p:cNvSpPr/>
          <p:nvPr/>
        </p:nvSpPr>
        <p:spPr>
          <a:xfrm>
            <a:off x="7879683" y="5372612"/>
            <a:ext cx="391885" cy="3315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BDBFBB1-CF58-13EC-3707-FE0DFBABE4DD}"/>
              </a:ext>
            </a:extLst>
          </p:cNvPr>
          <p:cNvCxnSpPr>
            <a:cxnSpLocks/>
            <a:stCxn id="3" idx="6"/>
          </p:cNvCxnSpPr>
          <p:nvPr/>
        </p:nvCxnSpPr>
        <p:spPr>
          <a:xfrm flipV="1">
            <a:off x="8271568" y="5042780"/>
            <a:ext cx="2204534" cy="49563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A0321E0-456B-B424-B8DF-E66986BB5EAA}"/>
              </a:ext>
            </a:extLst>
          </p:cNvPr>
          <p:cNvSpPr txBox="1"/>
          <p:nvPr/>
        </p:nvSpPr>
        <p:spPr>
          <a:xfrm>
            <a:off x="9806147" y="4611401"/>
            <a:ext cx="23858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Very strange result.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353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Frequency Evolution Table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F3198-F02A-067D-A2EA-6B1A5343D8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11392803" cy="4608512"/>
          </a:xfrm>
        </p:spPr>
        <p:txBody>
          <a:bodyPr/>
          <a:lstStyle/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800" spc="-1" dirty="0">
                <a:solidFill>
                  <a:srgbClr val="171717"/>
                </a:solidFill>
                <a:latin typeface="Arial"/>
              </a:rPr>
              <a:t>Ten of the last </a:t>
            </a: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measurements shown (those on the previous frequency plot). Full </a:t>
            </a:r>
            <a:r>
              <a:rPr lang="en-US" sz="1800" spc="-1" dirty="0">
                <a:solidFill>
                  <a:srgbClr val="171717"/>
                </a:solidFill>
                <a:latin typeface="Arial"/>
              </a:rPr>
              <a:t>s</a:t>
            </a: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preadsheet updated regularly and available on CERNbox (also contains notes for each measurement, e.g., the status </a:t>
            </a:r>
            <a:r>
              <a:rPr lang="en-US" sz="1800" spc="-1" dirty="0">
                <a:solidFill>
                  <a:srgbClr val="171717"/>
                </a:solidFill>
                <a:latin typeface="Arial"/>
              </a:rPr>
              <a:t>of the cavity, its support, vacuum system</a:t>
            </a: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): </a:t>
            </a:r>
            <a:r>
              <a:rPr lang="en-US" sz="1800" b="1" spc="-1" dirty="0">
                <a:solidFill>
                  <a:srgbClr val="171717"/>
                </a:solidFill>
                <a:latin typeface="Arial"/>
                <a:hlinkClick r:id="rId4"/>
              </a:rPr>
              <a:t>https://cernbox.cern.ch/s/GH50jWEpJYe4MzL</a:t>
            </a:r>
            <a:endParaRPr lang="en-US" sz="1800" b="1" spc="-1" dirty="0">
              <a:solidFill>
                <a:srgbClr val="171717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1800" b="1" spc="-1" dirty="0">
              <a:solidFill>
                <a:srgbClr val="171717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1800" b="1" spc="-1" dirty="0">
              <a:solidFill>
                <a:srgbClr val="171717"/>
              </a:solidFill>
              <a:latin typeface="Arial"/>
            </a:endParaRP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072EB75E-00D3-BF3D-4D8E-40E988E189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9279034"/>
              </p:ext>
            </p:extLst>
          </p:nvPr>
        </p:nvGraphicFramePr>
        <p:xfrm>
          <a:off x="1257300" y="3005165"/>
          <a:ext cx="967740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9677223" imgH="2133757" progId="Excel.Sheet.12">
                  <p:embed/>
                </p:oleObj>
              </mc:Choice>
              <mc:Fallback>
                <p:oleObj name="Worksheet" r:id="rId5" imgW="9677223" imgH="21337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57300" y="3005165"/>
                        <a:ext cx="9677400" cy="213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2358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Frequency Evolution Plot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7BBA795-F221-720F-87F3-A90F69CEDA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9001" y="1280157"/>
            <a:ext cx="7006695" cy="49183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FF641D1-7DCD-5D0C-DEB8-409678886CCA}"/>
              </a:ext>
            </a:extLst>
          </p:cNvPr>
          <p:cNvSpPr txBox="1"/>
          <p:nvPr/>
        </p:nvSpPr>
        <p:spPr>
          <a:xfrm>
            <a:off x="8945696" y="2341926"/>
            <a:ext cx="238585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Raw data.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79DCFE-8E11-7CC5-BC23-4CB246B3D3D0}"/>
              </a:ext>
            </a:extLst>
          </p:cNvPr>
          <p:cNvSpPr txBox="1"/>
          <p:nvPr/>
        </p:nvSpPr>
        <p:spPr>
          <a:xfrm>
            <a:off x="8945696" y="3503250"/>
            <a:ext cx="23858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Corrected for cavity temperature.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CF70DF-CEDB-CFE0-1393-2CF5DE091161}"/>
              </a:ext>
            </a:extLst>
          </p:cNvPr>
          <p:cNvSpPr txBox="1"/>
          <p:nvPr/>
        </p:nvSpPr>
        <p:spPr>
          <a:xfrm>
            <a:off x="8945695" y="4976765"/>
            <a:ext cx="28550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Corrected for </a:t>
            </a:r>
            <a:r>
              <a:rPr lang="el-GR" sz="1600" b="1" dirty="0">
                <a:solidFill>
                  <a:srgbClr val="FF0000"/>
                </a:solidFill>
              </a:rPr>
              <a:t>ε</a:t>
            </a:r>
            <a:r>
              <a:rPr lang="en-US" sz="1600" b="1" baseline="-25000" dirty="0">
                <a:solidFill>
                  <a:srgbClr val="FF0000"/>
                </a:solidFill>
              </a:rPr>
              <a:t>r</a:t>
            </a:r>
            <a:r>
              <a:rPr lang="en-US" sz="1600" b="1" dirty="0">
                <a:solidFill>
                  <a:srgbClr val="FF0000"/>
                </a:solidFill>
              </a:rPr>
              <a:t> (applies to measurements in air).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251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Temp/Humidity Evolution Plot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D8FBE55-875E-5344-D74F-4B2129E0EE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670" y="1388969"/>
            <a:ext cx="6572221" cy="4692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45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Frequency Check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CFC102F-BC48-85FC-98B3-ACC601E166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4306887" cy="4608512"/>
          </a:xfrm>
        </p:spPr>
        <p:txBody>
          <a:bodyPr/>
          <a:lstStyle/>
          <a:p>
            <a:r>
              <a:rPr lang="en-GB" sz="1800" dirty="0"/>
              <a:t>RFQ1 was measured at 22.8°C. Their target was 352.103 MHz at 26 °C.</a:t>
            </a:r>
          </a:p>
          <a:p>
            <a:endParaRPr lang="en-GB" sz="1800" dirty="0"/>
          </a:p>
          <a:p>
            <a:r>
              <a:rPr lang="en-GB" sz="1800" dirty="0"/>
              <a:t>In short, air accounts for ~100 kHz shift at out working frequency.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648DD0-F264-8530-6FEB-6C7CCD51AAB4}"/>
              </a:ext>
            </a:extLst>
          </p:cNvPr>
          <p:cNvSpPr txBox="1"/>
          <p:nvPr/>
        </p:nvSpPr>
        <p:spPr>
          <a:xfrm>
            <a:off x="6995938" y="4768683"/>
            <a:ext cx="29100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u="sng" dirty="0"/>
              <a:t>P</a:t>
            </a:r>
            <a:r>
              <a:rPr lang="en-GB" sz="1800" u="sng" dirty="0"/>
              <a:t>age 177 of RFQ1 report.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A293DA-429F-DB23-EED4-F4CAA5E743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4818" y="2318761"/>
            <a:ext cx="6972300" cy="2220478"/>
          </a:xfrm>
          <a:prstGeom prst="rect">
            <a:avLst/>
          </a:prstGeom>
          <a:ln w="19050">
            <a:solidFill>
              <a:schemeClr val="tx2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35750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6E2A-854B-35CB-352C-AACE8743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Q Evolution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05C0D-18A1-4086-1BA5-2FA7E62A55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8173-31A8-EDDB-D430-7D1917E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C5D6-269E-03DD-63A4-70AE78F0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9F662F3-E0B4-0B5F-4E2F-DA8E613C5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3174F37-01D2-0880-2E4E-15FC1629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22.04.2024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7626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9FE1359-4BD2-0EDF-02A7-F063443018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08" y="1388156"/>
            <a:ext cx="7394807" cy="37340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Q Evolution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AF765AE1-B6F6-90CD-246C-C0AA5140B5E3}"/>
              </a:ext>
            </a:extLst>
          </p:cNvPr>
          <p:cNvSpPr/>
          <p:nvPr/>
        </p:nvSpPr>
        <p:spPr>
          <a:xfrm>
            <a:off x="1650913" y="2831998"/>
            <a:ext cx="391885" cy="3315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396128-8D94-BE02-019F-152256A48AF2}"/>
              </a:ext>
            </a:extLst>
          </p:cNvPr>
          <p:cNvCxnSpPr>
            <a:cxnSpLocks/>
            <a:stCxn id="3" idx="6"/>
            <a:endCxn id="11" idx="1"/>
          </p:cNvCxnSpPr>
          <p:nvPr/>
        </p:nvCxnSpPr>
        <p:spPr>
          <a:xfrm flipV="1">
            <a:off x="2042798" y="1751554"/>
            <a:ext cx="6228771" cy="12462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91CDE5B-3049-FF67-E741-5BE853AC1F27}"/>
              </a:ext>
            </a:extLst>
          </p:cNvPr>
          <p:cNvSpPr txBox="1"/>
          <p:nvPr/>
        </p:nvSpPr>
        <p:spPr>
          <a:xfrm>
            <a:off x="8271569" y="1260650"/>
            <a:ext cx="1171193" cy="98180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Q</a:t>
            </a:r>
            <a:r>
              <a:rPr lang="en-US" sz="1400" b="1" spc="-1" baseline="-25000" dirty="0">
                <a:solidFill>
                  <a:srgbClr val="303030"/>
                </a:solidFill>
                <a:latin typeface="Arial"/>
              </a:rPr>
              <a:t>0</a:t>
            </a:r>
            <a:r>
              <a:rPr lang="en-US" sz="1400" spc="-1" baseline="-25000" dirty="0">
                <a:solidFill>
                  <a:srgbClr val="303030"/>
                </a:solidFill>
                <a:latin typeface="Arial"/>
              </a:rPr>
              <a:t>   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6202</a:t>
            </a:r>
          </a:p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US" sz="1400" b="1" spc="-1" dirty="0" err="1">
                <a:solidFill>
                  <a:srgbClr val="303030"/>
                </a:solidFill>
                <a:latin typeface="Arial"/>
              </a:rPr>
              <a:t>Q</a:t>
            </a:r>
            <a:r>
              <a:rPr lang="en-US" sz="1400" b="1" spc="-1" baseline="-25000" dirty="0" err="1">
                <a:solidFill>
                  <a:srgbClr val="303030"/>
                </a:solidFill>
                <a:latin typeface="Arial"/>
              </a:rPr>
              <a:t>ext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4123</a:t>
            </a:r>
          </a:p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l-GR" sz="1400" b="1" spc="-1" dirty="0">
                <a:solidFill>
                  <a:srgbClr val="303030"/>
                </a:solidFill>
                <a:latin typeface="Arial"/>
              </a:rPr>
              <a:t>β</a:t>
            </a:r>
            <a:r>
              <a:rPr lang="en-US" sz="1400" spc="-1" dirty="0">
                <a:solidFill>
                  <a:srgbClr val="303030"/>
                </a:solidFill>
                <a:latin typeface="Arial"/>
              </a:rPr>
              <a:t>    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1.5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76D1F65-098A-E803-FC41-2662FDD9F587}"/>
              </a:ext>
            </a:extLst>
          </p:cNvPr>
          <p:cNvSpPr txBox="1"/>
          <p:nvPr/>
        </p:nvSpPr>
        <p:spPr>
          <a:xfrm>
            <a:off x="8271568" y="2354833"/>
            <a:ext cx="1171193" cy="98180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Q</a:t>
            </a:r>
            <a:r>
              <a:rPr lang="en-US" sz="1400" b="1" spc="-1" baseline="-25000" dirty="0">
                <a:solidFill>
                  <a:srgbClr val="303030"/>
                </a:solidFill>
                <a:latin typeface="Arial"/>
              </a:rPr>
              <a:t>0</a:t>
            </a:r>
            <a:r>
              <a:rPr lang="en-US" sz="1400" spc="-1" baseline="-25000" dirty="0">
                <a:solidFill>
                  <a:srgbClr val="303030"/>
                </a:solidFill>
                <a:latin typeface="Arial"/>
              </a:rPr>
              <a:t>   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6258</a:t>
            </a:r>
          </a:p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US" sz="1400" b="1" spc="-1" dirty="0" err="1">
                <a:solidFill>
                  <a:srgbClr val="303030"/>
                </a:solidFill>
                <a:latin typeface="Arial"/>
              </a:rPr>
              <a:t>Q</a:t>
            </a:r>
            <a:r>
              <a:rPr lang="en-US" sz="1400" b="1" spc="-1" baseline="-25000" dirty="0" err="1">
                <a:solidFill>
                  <a:srgbClr val="303030"/>
                </a:solidFill>
                <a:latin typeface="Arial"/>
              </a:rPr>
              <a:t>ext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4154</a:t>
            </a:r>
          </a:p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l-GR" sz="1400" b="1" spc="-1" dirty="0">
                <a:solidFill>
                  <a:srgbClr val="303030"/>
                </a:solidFill>
                <a:latin typeface="Arial"/>
              </a:rPr>
              <a:t>β</a:t>
            </a:r>
            <a:r>
              <a:rPr lang="en-US" sz="1400" spc="-1" dirty="0">
                <a:solidFill>
                  <a:srgbClr val="303030"/>
                </a:solidFill>
                <a:latin typeface="Arial"/>
              </a:rPr>
              <a:t>    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1.51 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7935CAE-307C-6A81-EC24-7EED65609FF4}"/>
              </a:ext>
            </a:extLst>
          </p:cNvPr>
          <p:cNvSpPr/>
          <p:nvPr/>
        </p:nvSpPr>
        <p:spPr>
          <a:xfrm>
            <a:off x="3049675" y="3119189"/>
            <a:ext cx="391885" cy="3315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ADCF130-AD0A-3029-DF7A-32BC3F058F59}"/>
              </a:ext>
            </a:extLst>
          </p:cNvPr>
          <p:cNvCxnSpPr>
            <a:cxnSpLocks/>
            <a:stCxn id="18" idx="6"/>
            <a:endCxn id="17" idx="1"/>
          </p:cNvCxnSpPr>
          <p:nvPr/>
        </p:nvCxnSpPr>
        <p:spPr>
          <a:xfrm flipV="1">
            <a:off x="3441560" y="2845737"/>
            <a:ext cx="4830008" cy="4392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7020613-9970-87E3-858B-202B605A3EFC}"/>
              </a:ext>
            </a:extLst>
          </p:cNvPr>
          <p:cNvSpPr txBox="1"/>
          <p:nvPr/>
        </p:nvSpPr>
        <p:spPr>
          <a:xfrm>
            <a:off x="8271567" y="4642911"/>
            <a:ext cx="1171193" cy="98180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Q</a:t>
            </a:r>
            <a:r>
              <a:rPr lang="en-US" sz="1400" b="1" spc="-1" baseline="-25000" dirty="0">
                <a:solidFill>
                  <a:srgbClr val="303030"/>
                </a:solidFill>
                <a:latin typeface="Arial"/>
              </a:rPr>
              <a:t>0</a:t>
            </a:r>
            <a:r>
              <a:rPr lang="en-US" sz="1400" spc="-1" baseline="-25000" dirty="0">
                <a:solidFill>
                  <a:srgbClr val="303030"/>
                </a:solidFill>
                <a:latin typeface="Arial"/>
              </a:rPr>
              <a:t>   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6912</a:t>
            </a:r>
          </a:p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US" sz="1400" b="1" spc="-1" dirty="0" err="1">
                <a:solidFill>
                  <a:srgbClr val="303030"/>
                </a:solidFill>
                <a:latin typeface="Arial"/>
              </a:rPr>
              <a:t>Q</a:t>
            </a:r>
            <a:r>
              <a:rPr lang="en-US" sz="1400" b="1" spc="-1" baseline="-25000" dirty="0" err="1">
                <a:solidFill>
                  <a:srgbClr val="303030"/>
                </a:solidFill>
                <a:latin typeface="Arial"/>
              </a:rPr>
              <a:t>ext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4195</a:t>
            </a:r>
          </a:p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l-GR" sz="1400" b="1" spc="-1" dirty="0">
                <a:solidFill>
                  <a:srgbClr val="303030"/>
                </a:solidFill>
                <a:latin typeface="Arial"/>
              </a:rPr>
              <a:t>β</a:t>
            </a:r>
            <a:r>
              <a:rPr lang="en-US" sz="1400" spc="-1" dirty="0">
                <a:solidFill>
                  <a:srgbClr val="303030"/>
                </a:solidFill>
                <a:latin typeface="Arial"/>
              </a:rPr>
              <a:t>    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1.65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417271D-57A5-2920-B275-72F8B3B58B91}"/>
              </a:ext>
            </a:extLst>
          </p:cNvPr>
          <p:cNvSpPr/>
          <p:nvPr/>
        </p:nvSpPr>
        <p:spPr>
          <a:xfrm>
            <a:off x="5650090" y="4565900"/>
            <a:ext cx="391885" cy="3315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BBE636B-5308-D287-EB20-6948B343A6DA}"/>
              </a:ext>
            </a:extLst>
          </p:cNvPr>
          <p:cNvCxnSpPr>
            <a:cxnSpLocks/>
            <a:stCxn id="30" idx="6"/>
            <a:endCxn id="29" idx="1"/>
          </p:cNvCxnSpPr>
          <p:nvPr/>
        </p:nvCxnSpPr>
        <p:spPr>
          <a:xfrm>
            <a:off x="6041975" y="4731698"/>
            <a:ext cx="2229592" cy="40211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Left Brace 32">
            <a:extLst>
              <a:ext uri="{FF2B5EF4-FFF2-40B4-BE49-F238E27FC236}">
                <a16:creationId xmlns:a16="http://schemas.microsoft.com/office/drawing/2014/main" id="{D7B4B212-202B-E0BD-7DDC-1C5428828E7B}"/>
              </a:ext>
            </a:extLst>
          </p:cNvPr>
          <p:cNvSpPr/>
          <p:nvPr/>
        </p:nvSpPr>
        <p:spPr>
          <a:xfrm rot="16200000">
            <a:off x="4393705" y="4576324"/>
            <a:ext cx="313635" cy="1473404"/>
          </a:xfrm>
          <a:prstGeom prst="leftBrac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B30DF22-0826-97BB-0E68-044B6EB6C102}"/>
              </a:ext>
            </a:extLst>
          </p:cNvPr>
          <p:cNvSpPr txBox="1"/>
          <p:nvPr/>
        </p:nvSpPr>
        <p:spPr>
          <a:xfrm>
            <a:off x="3078717" y="5424827"/>
            <a:ext cx="32276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spc="-1" dirty="0">
                <a:solidFill>
                  <a:srgbClr val="303030"/>
                </a:solidFill>
                <a:latin typeface="Arial"/>
              </a:rPr>
              <a:t>No coupler installed; antenna-to-antenna measurements.</a:t>
            </a:r>
            <a:endParaRPr lang="en-GB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F95F399-CE1A-DA45-323B-C7DC215B9FA7}"/>
              </a:ext>
            </a:extLst>
          </p:cNvPr>
          <p:cNvSpPr txBox="1"/>
          <p:nvPr/>
        </p:nvSpPr>
        <p:spPr>
          <a:xfrm>
            <a:off x="9366073" y="3538602"/>
            <a:ext cx="1171193" cy="98180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Q</a:t>
            </a:r>
            <a:r>
              <a:rPr lang="en-US" sz="1400" b="1" spc="-1" baseline="-25000" dirty="0">
                <a:solidFill>
                  <a:srgbClr val="303030"/>
                </a:solidFill>
                <a:latin typeface="Arial"/>
              </a:rPr>
              <a:t>0</a:t>
            </a:r>
            <a:r>
              <a:rPr lang="en-US" sz="1400" spc="-1" baseline="-25000" dirty="0">
                <a:solidFill>
                  <a:srgbClr val="303030"/>
                </a:solidFill>
                <a:latin typeface="Arial"/>
              </a:rPr>
              <a:t>   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6952</a:t>
            </a:r>
          </a:p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n-US" sz="1400" b="1" spc="-1" dirty="0" err="1">
                <a:solidFill>
                  <a:srgbClr val="303030"/>
                </a:solidFill>
                <a:latin typeface="Arial"/>
              </a:rPr>
              <a:t>Q</a:t>
            </a:r>
            <a:r>
              <a:rPr lang="en-US" sz="1400" b="1" spc="-1" baseline="-25000" dirty="0" err="1">
                <a:solidFill>
                  <a:srgbClr val="303030"/>
                </a:solidFill>
                <a:latin typeface="Arial"/>
              </a:rPr>
              <a:t>ext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4168</a:t>
            </a:r>
          </a:p>
          <a:p>
            <a:pPr>
              <a:lnSpc>
                <a:spcPct val="90000"/>
              </a:lnSpc>
              <a:spcBef>
                <a:spcPts val="1200"/>
              </a:spcBef>
              <a:tabLst>
                <a:tab pos="0" algn="l"/>
              </a:tabLst>
            </a:pPr>
            <a:r>
              <a:rPr lang="el-GR" sz="1400" b="1" spc="-1" dirty="0">
                <a:solidFill>
                  <a:srgbClr val="303030"/>
                </a:solidFill>
                <a:latin typeface="Arial"/>
              </a:rPr>
              <a:t>β</a:t>
            </a:r>
            <a:r>
              <a:rPr lang="en-US" sz="1400" spc="-1" dirty="0">
                <a:solidFill>
                  <a:srgbClr val="303030"/>
                </a:solidFill>
                <a:latin typeface="Arial"/>
              </a:rPr>
              <a:t>    </a:t>
            </a:r>
            <a:r>
              <a:rPr lang="en-US" sz="1400" b="1" spc="-1" dirty="0">
                <a:solidFill>
                  <a:srgbClr val="303030"/>
                </a:solidFill>
                <a:latin typeface="Arial"/>
              </a:rPr>
              <a:t> = 1.67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4A0B06F-0935-1B61-6324-BE55DD300941}"/>
              </a:ext>
            </a:extLst>
          </p:cNvPr>
          <p:cNvSpPr/>
          <p:nvPr/>
        </p:nvSpPr>
        <p:spPr>
          <a:xfrm>
            <a:off x="6960828" y="3605181"/>
            <a:ext cx="391885" cy="3315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F0177C4-DA05-AB8E-2EBE-CCF42C8B6A8E}"/>
              </a:ext>
            </a:extLst>
          </p:cNvPr>
          <p:cNvCxnSpPr>
            <a:cxnSpLocks/>
            <a:stCxn id="26" idx="6"/>
            <a:endCxn id="25" idx="1"/>
          </p:cNvCxnSpPr>
          <p:nvPr/>
        </p:nvCxnSpPr>
        <p:spPr>
          <a:xfrm>
            <a:off x="7352713" y="3770979"/>
            <a:ext cx="2013360" cy="2585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8C2FDD1-B3E2-EF5A-0D00-2B4FA5387173}"/>
              </a:ext>
            </a:extLst>
          </p:cNvPr>
          <p:cNvSpPr txBox="1"/>
          <p:nvPr/>
        </p:nvSpPr>
        <p:spPr>
          <a:xfrm>
            <a:off x="9707945" y="4520409"/>
            <a:ext cx="20166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No change after venting.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972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6E2A-854B-35CB-352C-AACE8743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Antenna Measurements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05C0D-18A1-4086-1BA5-2FA7E62A55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8173-31A8-EDDB-D430-7D1917E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C5D6-269E-03DD-63A4-70AE78F0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9F662F3-E0B4-0B5F-4E2F-DA8E613C5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3174F37-01D2-0880-2E4E-15FC1629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22.04.2024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8203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Antenna Signal Comparison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52DF692-ED67-DEE1-1EB6-2828EF9A184F}"/>
              </a:ext>
            </a:extLst>
          </p:cNvPr>
          <p:cNvSpPr txBox="1"/>
          <p:nvPr/>
        </p:nvSpPr>
        <p:spPr>
          <a:xfrm>
            <a:off x="452437" y="5115078"/>
            <a:ext cx="1152956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dirty="0"/>
          </a:p>
          <a:p>
            <a:pPr algn="ctr"/>
            <a:r>
              <a:rPr lang="en-US" b="1" dirty="0"/>
              <a:t>Changes from venting are smaller than those observed previously.</a:t>
            </a:r>
          </a:p>
          <a:p>
            <a:pPr algn="l"/>
            <a:r>
              <a:rPr lang="en-GB" dirty="0"/>
              <a:t>  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A96F8923-0DA4-A58C-B827-9EE5AB2273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7597108"/>
              </p:ext>
            </p:extLst>
          </p:nvPr>
        </p:nvGraphicFramePr>
        <p:xfrm>
          <a:off x="871537" y="1380431"/>
          <a:ext cx="10448925" cy="388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10448798" imgH="3886200" progId="Excel.Sheet.12">
                  <p:embed/>
                </p:oleObj>
              </mc:Choice>
              <mc:Fallback>
                <p:oleObj name="Worksheet" r:id="rId4" imgW="10448798" imgH="3886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71537" y="1380431"/>
                        <a:ext cx="10448925" cy="3886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6461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Antenna Signal Comparison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52DF692-ED67-DEE1-1EB6-2828EF9A184F}"/>
              </a:ext>
            </a:extLst>
          </p:cNvPr>
          <p:cNvSpPr txBox="1"/>
          <p:nvPr/>
        </p:nvSpPr>
        <p:spPr>
          <a:xfrm>
            <a:off x="452437" y="5225414"/>
            <a:ext cx="1152956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dirty="0"/>
          </a:p>
          <a:p>
            <a:pPr algn="ctr"/>
            <a:r>
              <a:rPr lang="en-US" b="1" dirty="0"/>
              <a:t>Changes from venting are relatively small (&lt;1%). Much smaller than those observed when moving the RFQ from building 2002 to building 152.</a:t>
            </a:r>
          </a:p>
          <a:p>
            <a:pPr algn="l"/>
            <a:r>
              <a:rPr lang="en-GB" dirty="0"/>
              <a:t>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929267-5A4D-5F1F-D86C-D1088534A8D8}"/>
              </a:ext>
            </a:extLst>
          </p:cNvPr>
          <p:cNvSpPr txBox="1"/>
          <p:nvPr/>
        </p:nvSpPr>
        <p:spPr>
          <a:xfrm>
            <a:off x="452437" y="1397440"/>
            <a:ext cx="113315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000000"/>
                </a:solidFill>
              </a:rPr>
              <a:t>Calculated field change after venting the RFQ in building 152.</a:t>
            </a:r>
            <a:endParaRPr lang="en-GB" dirty="0">
              <a:solidFill>
                <a:srgbClr val="000000"/>
              </a:solidFill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33282640-FD41-5023-AD6D-702F950421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8762274"/>
              </p:ext>
            </p:extLst>
          </p:nvPr>
        </p:nvGraphicFramePr>
        <p:xfrm>
          <a:off x="2093205" y="1933994"/>
          <a:ext cx="7799942" cy="3466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704915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6E2A-854B-35CB-352C-AACE8743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Survey Measurements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05C0D-18A1-4086-1BA5-2FA7E62A55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8173-31A8-EDDB-D430-7D1917E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C5D6-269E-03DD-63A4-70AE78F0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9F662F3-E0B4-0B5F-4E2F-DA8E613C5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3174F37-01D2-0880-2E4E-15FC1629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22.04.2024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6303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226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Survey Measurements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78E5BBB5-B050-C952-1709-53AF12F7A9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125330"/>
              </p:ext>
            </p:extLst>
          </p:nvPr>
        </p:nvGraphicFramePr>
        <p:xfrm>
          <a:off x="3474809" y="1439335"/>
          <a:ext cx="5025099" cy="4608512"/>
        </p:xfrm>
        <a:graphic>
          <a:graphicData uri="http://schemas.openxmlformats.org/drawingml/2006/table">
            <a:tbl>
              <a:tblPr/>
              <a:tblGrid>
                <a:gridCol w="416049">
                  <a:extLst>
                    <a:ext uri="{9D8B030D-6E8A-4147-A177-3AD203B41FA5}">
                      <a16:colId xmlns:a16="http://schemas.microsoft.com/office/drawing/2014/main" val="714809299"/>
                    </a:ext>
                  </a:extLst>
                </a:gridCol>
                <a:gridCol w="1215645">
                  <a:extLst>
                    <a:ext uri="{9D8B030D-6E8A-4147-A177-3AD203B41FA5}">
                      <a16:colId xmlns:a16="http://schemas.microsoft.com/office/drawing/2014/main" val="2587109780"/>
                    </a:ext>
                  </a:extLst>
                </a:gridCol>
                <a:gridCol w="338040">
                  <a:extLst>
                    <a:ext uri="{9D8B030D-6E8A-4147-A177-3AD203B41FA5}">
                      <a16:colId xmlns:a16="http://schemas.microsoft.com/office/drawing/2014/main" val="2264203812"/>
                    </a:ext>
                  </a:extLst>
                </a:gridCol>
                <a:gridCol w="424717">
                  <a:extLst>
                    <a:ext uri="{9D8B030D-6E8A-4147-A177-3AD203B41FA5}">
                      <a16:colId xmlns:a16="http://schemas.microsoft.com/office/drawing/2014/main" val="414203126"/>
                    </a:ext>
                  </a:extLst>
                </a:gridCol>
                <a:gridCol w="357543">
                  <a:extLst>
                    <a:ext uri="{9D8B030D-6E8A-4147-A177-3AD203B41FA5}">
                      <a16:colId xmlns:a16="http://schemas.microsoft.com/office/drawing/2014/main" val="3630157587"/>
                    </a:ext>
                  </a:extLst>
                </a:gridCol>
                <a:gridCol w="357543">
                  <a:extLst>
                    <a:ext uri="{9D8B030D-6E8A-4147-A177-3AD203B41FA5}">
                      <a16:colId xmlns:a16="http://schemas.microsoft.com/office/drawing/2014/main" val="2719357269"/>
                    </a:ext>
                  </a:extLst>
                </a:gridCol>
                <a:gridCol w="494059">
                  <a:extLst>
                    <a:ext uri="{9D8B030D-6E8A-4147-A177-3AD203B41FA5}">
                      <a16:colId xmlns:a16="http://schemas.microsoft.com/office/drawing/2014/main" val="204059788"/>
                    </a:ext>
                  </a:extLst>
                </a:gridCol>
                <a:gridCol w="563401">
                  <a:extLst>
                    <a:ext uri="{9D8B030D-6E8A-4147-A177-3AD203B41FA5}">
                      <a16:colId xmlns:a16="http://schemas.microsoft.com/office/drawing/2014/main" val="3758339445"/>
                    </a:ext>
                  </a:extLst>
                </a:gridCol>
                <a:gridCol w="858102">
                  <a:extLst>
                    <a:ext uri="{9D8B030D-6E8A-4147-A177-3AD203B41FA5}">
                      <a16:colId xmlns:a16="http://schemas.microsoft.com/office/drawing/2014/main" val="2701288856"/>
                    </a:ext>
                  </a:extLst>
                </a:gridCol>
              </a:tblGrid>
              <a:tr h="397061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#1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RUN3 supporting UV (b2002)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Radial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 [µm]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direction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 [mm]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Vertical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 [µm]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Roll angle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[mrad]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Radial RMS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[µm]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Vertical RMS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[µm]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 factor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BF estimation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873231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T1_US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0.69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1.000125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027763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T1_DS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-41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1020.01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-64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862522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500956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T2_US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1020.087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-62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1.000079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326219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T2_DS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2046.087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-61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010076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42990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T3_US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2046.265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-52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1.000107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884764"/>
                  </a:ext>
                </a:extLst>
              </a:tr>
              <a:tr h="1366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T3_DS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-21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3058.055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1729499"/>
                  </a:ext>
                </a:extLst>
              </a:tr>
              <a:tr h="136693"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4002260"/>
                  </a:ext>
                </a:extLst>
              </a:tr>
              <a:tr h="397061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#2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RUN4 supporting UV (b152)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Radial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 [µm]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direction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 [mm]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Vertical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 [µm]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Roll angle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[mrad]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Radial RMS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[µm]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Vertical RMS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[µm]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 factor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BF estimation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48098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T1_US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0.999993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7438954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T1_DS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-35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1020.12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-34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378423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277863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T2_US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1020.113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1.000010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5013779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T2_DS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2046.179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-31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351910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3989539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T3_US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2046.218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0.999998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3411904"/>
                  </a:ext>
                </a:extLst>
              </a:tr>
              <a:tr h="1366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T3_DS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-31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3058.146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513555"/>
                  </a:ext>
                </a:extLst>
              </a:tr>
              <a:tr h="136693"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2038927"/>
                  </a:ext>
                </a:extLst>
              </a:tr>
              <a:tr h="397061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#3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RUN4 supporting AP (b152)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Radial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 [µm]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direction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 [mm]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Vertical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 [µm]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Roll angle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[mrad]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Radial RMS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[µm]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Vertical RMS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[µm]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 factor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BF estimation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051659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T1_US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0.51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1.000011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970443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T1_DS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-42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1020.118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-35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555806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9307572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T2_US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1020.109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1.000000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8893539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T2_DS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2046.178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787946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693395"/>
                  </a:ext>
                </a:extLst>
              </a:tr>
              <a:tr h="1301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T3_US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2046.236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0.999996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027333"/>
                  </a:ext>
                </a:extLst>
              </a:tr>
              <a:tr h="1366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T3_DS</a:t>
                      </a:r>
                    </a:p>
                  </a:txBody>
                  <a:tcPr marL="6509" marR="6509" marT="65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3058.153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09" marR="6509" marT="65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8832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2399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Survey Measurements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61E335EC-BF15-0ECC-05AD-3AC7C3C47E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9981" y="1412009"/>
            <a:ext cx="11364032" cy="446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751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Survey Measurements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BB4A8AA0-5528-1D80-D1DC-C4E4DCCF82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9980" y="1490358"/>
            <a:ext cx="11380811" cy="3877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987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6E2A-854B-35CB-352C-AACE8743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Frequency Evolution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05C0D-18A1-4086-1BA5-2FA7E62A55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8173-31A8-EDDB-D430-7D1917E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C5D6-269E-03DD-63A4-70AE78F0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9F662F3-E0B4-0B5F-4E2F-DA8E613C5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3174F37-01D2-0880-2E4E-15FC16299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22.04.2024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147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11392803" cy="4608512"/>
          </a:xfrm>
        </p:spPr>
        <p:txBody>
          <a:bodyPr/>
          <a:lstStyle/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Cavity remeasured in air on 19/04/2024. Unfortunately, no RF measurements were performed before on 18/04/2024 immediately prior to venting.</a:t>
            </a:r>
            <a:endParaRPr lang="en-US" sz="2000" b="1" spc="-1" dirty="0">
              <a:solidFill>
                <a:srgbClr val="303030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294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Frequency Correction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0A2272-00D8-8396-4348-269F2D1B96C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07987" y="1592264"/>
                <a:ext cx="11392803" cy="4608512"/>
              </a:xfrm>
            </p:spPr>
            <p:txBody>
              <a:bodyPr/>
              <a:lstStyle/>
              <a:p>
                <a:pPr indent="0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None/>
                  <a:tabLst>
                    <a:tab pos="0" algn="l"/>
                  </a:tabLst>
                </a:pPr>
                <a:r>
                  <a:rPr lang="en-US" sz="1800" b="1" spc="-1" dirty="0">
                    <a:solidFill>
                      <a:srgbClr val="171717"/>
                    </a:solidFill>
                    <a:latin typeface="Arial"/>
                  </a:rPr>
                  <a:t>The following correction is applied to measurements in air:</a:t>
                </a:r>
              </a:p>
              <a:p>
                <a:pPr indent="0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None/>
                  <a:tabLst>
                    <a:tab pos="0" algn="l"/>
                  </a:tabLst>
                </a:pPr>
                <a:endParaRPr lang="en-US" sz="1800" b="1" spc="-1" dirty="0">
                  <a:solidFill>
                    <a:srgbClr val="171717"/>
                  </a:solidFill>
                  <a:latin typeface="Arial"/>
                </a:endParaRPr>
              </a:p>
              <a:p>
                <a:pPr>
                  <a:tabLst>
                    <a:tab pos="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𝒄𝒐𝒓𝒓</m:t>
                          </m:r>
                        </m:sub>
                      </m:sSub>
                      <m:r>
                        <a:rPr lang="en-US" sz="18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18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𝒎𝒆𝒂𝒔</m:t>
                              </m:r>
                            </m:sub>
                          </m:sSub>
                          <m:r>
                            <a:rPr lang="en-US" sz="1800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ad>
                            <m:radPr>
                              <m:degHide m:val="on"/>
                              <m:ctrlPr>
                                <a:rPr lang="en-US" sz="1800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8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 spc="-1" smtClean="0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ε</m:t>
                                  </m:r>
                                </m:e>
                                <m:sub>
                                  <m:r>
                                    <a:rPr lang="en-US" sz="18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r>
                            <a:rPr lang="en-US" sz="18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8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α</m:t>
                              </m:r>
                            </m:e>
                            <m:sub>
                              <m:r>
                                <a:rPr lang="en-US" sz="18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sub>
                          </m:sSub>
                          <m:r>
                            <a:rPr lang="en-US" sz="18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en-US" sz="18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pc="-1" smtClean="0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1800" b="1" i="1" spc="-1" smtClean="0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𝒎𝒆𝒂𝒔</m:t>
                                  </m:r>
                                </m:sub>
                              </m:sSub>
                              <m:r>
                                <a:rPr lang="en-US" sz="18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pc="-1" smtClean="0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1800" b="1" i="1" spc="-1" smtClean="0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𝒓𝒆𝒇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1800" spc="-1" dirty="0">
                  <a:solidFill>
                    <a:srgbClr val="171717"/>
                  </a:solidFill>
                  <a:latin typeface="Arial"/>
                </a:endParaRPr>
              </a:p>
              <a:p>
                <a:pPr indent="0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None/>
                  <a:tabLst>
                    <a:tab pos="0" algn="l"/>
                  </a:tabLst>
                </a:pPr>
                <a:endParaRPr lang="en-US" sz="1800" b="1" spc="-1" dirty="0">
                  <a:solidFill>
                    <a:srgbClr val="171717"/>
                  </a:solidFill>
                  <a:latin typeface="Arial"/>
                </a:endParaRPr>
              </a:p>
              <a:p>
                <a:pPr indent="0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None/>
                  <a:tabLst>
                    <a:tab pos="0" algn="l"/>
                  </a:tabLst>
                </a:pPr>
                <a:r>
                  <a:rPr lang="en-US" sz="1800" spc="-1" dirty="0">
                    <a:solidFill>
                      <a:srgbClr val="171717"/>
                    </a:solidFill>
                    <a:latin typeface="Arial"/>
                  </a:rPr>
                  <a:t>The following is applied to measurements with the cavity under vacuum (</a:t>
                </a:r>
                <a:r>
                  <a:rPr lang="el-GR" sz="1800" spc="-1" dirty="0">
                    <a:solidFill>
                      <a:srgbClr val="171717"/>
                    </a:solidFill>
                    <a:latin typeface="Arial"/>
                  </a:rPr>
                  <a:t>ε</a:t>
                </a:r>
                <a:r>
                  <a:rPr lang="en-US" sz="1800" spc="-1" baseline="-25000" dirty="0">
                    <a:solidFill>
                      <a:srgbClr val="171717"/>
                    </a:solidFill>
                    <a:latin typeface="Arial"/>
                  </a:rPr>
                  <a:t>r</a:t>
                </a:r>
                <a:r>
                  <a:rPr lang="en-US" sz="1800" spc="-1" dirty="0">
                    <a:solidFill>
                      <a:srgbClr val="171717"/>
                    </a:solidFill>
                    <a:latin typeface="Arial"/>
                  </a:rPr>
                  <a:t> =1):</a:t>
                </a:r>
              </a:p>
              <a:p>
                <a:pPr indent="0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None/>
                  <a:tabLst>
                    <a:tab pos="0" algn="l"/>
                  </a:tabLst>
                </a:pPr>
                <a:endParaRPr lang="en-US" sz="1800" spc="-1" dirty="0">
                  <a:solidFill>
                    <a:srgbClr val="171717"/>
                  </a:solidFill>
                  <a:latin typeface="Arial"/>
                </a:endParaRPr>
              </a:p>
              <a:p>
                <a:pPr indent="0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None/>
                  <a:tabLst>
                    <a:tab pos="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20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𝒄𝒐𝒓𝒓</m:t>
                          </m:r>
                        </m:sub>
                      </m:sSub>
                      <m:r>
                        <a:rPr lang="en-US" sz="20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20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𝒎𝒆𝒂𝒔</m:t>
                              </m:r>
                            </m:sub>
                          </m:sSub>
                        </m:num>
                        <m:den>
                          <m:r>
                            <a:rPr lang="en-US" sz="20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0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0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α</m:t>
                              </m:r>
                            </m:e>
                            <m:sub>
                              <m:r>
                                <a:rPr lang="en-US" sz="20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sub>
                          </m:sSub>
                          <m:r>
                            <a:rPr lang="en-US" sz="20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en-US" sz="20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pc="-1" smtClean="0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2000" b="1" i="1" spc="-1" smtClean="0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𝒎𝒆𝒂𝒔</m:t>
                                  </m:r>
                                </m:sub>
                              </m:sSub>
                              <m:r>
                                <a:rPr lang="en-US" sz="2000" b="1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pc="-1" smtClean="0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2000" b="1" i="1" spc="-1" smtClean="0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𝒓𝒆𝒇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2000" b="1" spc="-1" dirty="0">
                  <a:solidFill>
                    <a:srgbClr val="30303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0A2272-00D8-8396-4348-269F2D1B96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07987" y="1592264"/>
                <a:ext cx="11392803" cy="4608512"/>
              </a:xfrm>
              <a:blipFill>
                <a:blip r:embed="rId4"/>
                <a:stretch>
                  <a:fillRect l="-1284" t="-22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1902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Frequency Correction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8471" y="6383848"/>
            <a:ext cx="6572221" cy="365125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5A68A0-8B71-4427-B311-CD519D010824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61050009-0FE0-4101-9049-0AE755E49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3820" y="6393426"/>
            <a:ext cx="1620788" cy="365125"/>
          </a:xfrm>
        </p:spPr>
        <p:txBody>
          <a:bodyPr/>
          <a:lstStyle/>
          <a:p>
            <a:fld id="{6A3F2BE8-C8C1-174A-8BBC-2DF47D596640}" type="datetime1">
              <a:rPr lang="de-CH" smtClean="0"/>
              <a:t>22.04.2024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9E80342-EF88-3BDB-1797-D45526B9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892" y="6366362"/>
            <a:ext cx="391198" cy="3911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0A2272-00D8-8396-4348-269F2D1B96C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07987" y="1592264"/>
                <a:ext cx="11392803" cy="4608512"/>
              </a:xfrm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800" spc="-1" dirty="0">
                    <a:solidFill>
                      <a:srgbClr val="171717"/>
                    </a:solidFill>
                    <a:latin typeface="Arial"/>
                  </a:rPr>
                  <a:t>Thermal expansion coefficient for copper, </a:t>
                </a:r>
                <a:r>
                  <a:rPr lang="el-GR" sz="1800" spc="-1" dirty="0">
                    <a:solidFill>
                      <a:srgbClr val="171717"/>
                    </a:solidFill>
                    <a:latin typeface="Arial"/>
                  </a:rPr>
                  <a:t>α</a:t>
                </a:r>
                <a:r>
                  <a:rPr lang="en-US" sz="1800" spc="-1" baseline="-25000" dirty="0">
                    <a:solidFill>
                      <a:srgbClr val="171717"/>
                    </a:solidFill>
                    <a:latin typeface="Arial"/>
                  </a:rPr>
                  <a:t>T</a:t>
                </a:r>
                <a:r>
                  <a:rPr lang="en-US" sz="1800" spc="-1" dirty="0">
                    <a:solidFill>
                      <a:srgbClr val="171717"/>
                    </a:solidFill>
                    <a:latin typeface="Arial"/>
                  </a:rPr>
                  <a:t>, taken as 16.6E-6.</a:t>
                </a:r>
              </a:p>
              <a:p>
                <a:pPr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US" sz="1800" b="1" spc="-1" dirty="0">
                  <a:solidFill>
                    <a:srgbClr val="171717"/>
                  </a:solidFill>
                  <a:latin typeface="Arial"/>
                </a:endParaRPr>
              </a:p>
              <a:p>
                <a:pPr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l-GR" sz="1800" spc="-1" dirty="0">
                    <a:solidFill>
                      <a:srgbClr val="171717"/>
                    </a:solidFill>
                    <a:latin typeface="Arial"/>
                  </a:rPr>
                  <a:t>ε</a:t>
                </a:r>
                <a:r>
                  <a:rPr lang="en-US" sz="1800" spc="-1" baseline="-25000" dirty="0">
                    <a:solidFill>
                      <a:srgbClr val="171717"/>
                    </a:solidFill>
                    <a:latin typeface="Arial"/>
                  </a:rPr>
                  <a:t>r</a:t>
                </a:r>
                <a:r>
                  <a:rPr lang="en-US" sz="1800" spc="-1" dirty="0">
                    <a:solidFill>
                      <a:srgbClr val="171717"/>
                    </a:solidFill>
                    <a:latin typeface="Arial"/>
                  </a:rPr>
                  <a:t> is calculated from the empirical relation (see notes for references and notation):</a:t>
                </a:r>
              </a:p>
              <a:p>
                <a:pPr marL="342900" indent="-342900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+mj-lt"/>
                  <a:buAutoNum type="arabicPeriod"/>
                  <a:tabLst>
                    <a:tab pos="0" algn="l"/>
                  </a:tabLst>
                </a:pPr>
                <a:endParaRPr lang="en-US" sz="1800" spc="-1" dirty="0">
                  <a:solidFill>
                    <a:srgbClr val="171717"/>
                  </a:solidFill>
                  <a:latin typeface="Arial"/>
                </a:endParaRPr>
              </a:p>
              <a:p>
                <a:pPr>
                  <a:tabLst>
                    <a:tab pos="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r>
                            <a:rPr lang="en-US" sz="18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r>
                        <a:rPr lang="en-US" sz="18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8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8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𝟐𝟏𝟏</m:t>
                          </m:r>
                        </m:num>
                        <m:den>
                          <m:r>
                            <a:rPr lang="en-US" sz="18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  <m:r>
                            <a:rPr lang="en-US" sz="18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8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𝟒𝟖</m:t>
                              </m:r>
                              <m:r>
                                <a:rPr lang="en-US" sz="18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en-US" sz="18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18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𝑺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8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den>
                          </m:f>
                          <m:r>
                            <a:rPr lang="en-US" sz="18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18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𝑹𝑯</m:t>
                          </m:r>
                        </m:e>
                      </m:d>
                      <m:r>
                        <a:rPr lang="en-US" sz="18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18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18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800" b="1" i="1" spc="-1" smtClean="0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en-US" sz="1800" spc="-1" dirty="0">
                  <a:solidFill>
                    <a:srgbClr val="171717"/>
                  </a:solidFill>
                  <a:latin typeface="Arial"/>
                </a:endParaRPr>
              </a:p>
              <a:p>
                <a:pPr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GB" sz="1800" spc="-1" dirty="0">
                    <a:solidFill>
                      <a:srgbClr val="171717"/>
                    </a:solidFill>
                    <a:latin typeface="Arial"/>
                  </a:rPr>
                  <a:t>For a given temperature, T</a:t>
                </a:r>
                <a:r>
                  <a:rPr lang="en-GB" sz="1800" spc="-1" baseline="-25000" dirty="0">
                    <a:solidFill>
                      <a:srgbClr val="171717"/>
                    </a:solidFill>
                    <a:latin typeface="Arial"/>
                  </a:rPr>
                  <a:t>C</a:t>
                </a:r>
                <a:r>
                  <a:rPr lang="en-GB" sz="1800" spc="-1" dirty="0">
                    <a:solidFill>
                      <a:srgbClr val="171717"/>
                    </a:solidFill>
                    <a:latin typeface="Arial"/>
                  </a:rPr>
                  <a:t>, in °C, P</a:t>
                </a:r>
                <a:r>
                  <a:rPr lang="en-GB" sz="1800" spc="-1" baseline="-25000" dirty="0">
                    <a:solidFill>
                      <a:srgbClr val="171717"/>
                    </a:solidFill>
                    <a:latin typeface="Arial"/>
                  </a:rPr>
                  <a:t>S</a:t>
                </a:r>
                <a:r>
                  <a:rPr lang="en-GB" sz="1800" spc="-1" dirty="0">
                    <a:solidFill>
                      <a:srgbClr val="171717"/>
                    </a:solidFill>
                    <a:latin typeface="Arial"/>
                  </a:rPr>
                  <a:t> is obtained from the </a:t>
                </a:r>
                <a:r>
                  <a:rPr lang="en-US" sz="1800" spc="-1" dirty="0">
                    <a:solidFill>
                      <a:srgbClr val="171717"/>
                    </a:solidFill>
                    <a:latin typeface="Arial"/>
                  </a:rPr>
                  <a:t>modified Arden Buck eq. as:</a:t>
                </a:r>
              </a:p>
              <a:p>
                <a:pPr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US" sz="1800" spc="-1" dirty="0">
                  <a:solidFill>
                    <a:srgbClr val="171717"/>
                  </a:solidFill>
                  <a:latin typeface="Arial"/>
                </a:endParaRPr>
              </a:p>
              <a:p>
                <a:pPr>
                  <a:tabLst>
                    <a:tab pos="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8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sub>
                      </m:sSub>
                      <m:r>
                        <a:rPr lang="en-US" sz="18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US" sz="18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8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𝟏𝟏𝟐</m:t>
                      </m:r>
                      <m:r>
                        <a:rPr lang="en-US" sz="18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800" i="1" spc="-1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800" b="1" i="1" spc="-1" smtClean="0">
                          <a:solidFill>
                            <a:srgbClr val="1717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𝒆𝒙𝒑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i="1" spc="-1">
                              <a:solidFill>
                                <a:srgbClr val="17171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1800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𝟏𝟖</m:t>
                              </m:r>
                              <m:r>
                                <a:rPr lang="en-US" sz="18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8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𝟔𝟕𝟖</m:t>
                              </m:r>
                              <m:r>
                                <a:rPr lang="en-US" sz="1800" i="1" spc="-1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8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𝑻</m:t>
                                      </m:r>
                                    </m:e>
                                    <m:sub>
                                      <m:r>
                                        <a:rPr lang="en-US" sz="18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𝑪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𝟐𝟑𝟒</m:t>
                                  </m:r>
                                  <m:r>
                                    <a:rPr lang="en-US" sz="18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18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den>
                              </m:f>
                            </m:e>
                          </m:d>
                          <m:d>
                            <m:dPr>
                              <m:ctrlPr>
                                <a:rPr lang="en-US" sz="1800" i="1" spc="-1" smtClean="0">
                                  <a:solidFill>
                                    <a:srgbClr val="1717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𝑻</m:t>
                                      </m:r>
                                    </m:e>
                                    <m:sub>
                                      <m:r>
                                        <a:rPr lang="en-US" sz="18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𝑪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i="1" spc="-1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en-US" sz="1800" b="1" i="1" spc="-1" smtClean="0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𝟓𝟕</m:t>
                                  </m:r>
                                  <m:r>
                                    <a:rPr lang="en-US" sz="1800" b="1" i="1" spc="-1" smtClean="0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1800" b="1" i="1" spc="-1" smtClean="0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𝟏𝟒</m:t>
                                  </m:r>
                                  <m:r>
                                    <a:rPr lang="en-US" sz="1800" b="1" i="1" spc="-1" smtClean="0">
                                      <a:solidFill>
                                        <a:srgbClr val="171717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8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𝑻</m:t>
                                      </m:r>
                                    </m:e>
                                    <m:sub>
                                      <m:r>
                                        <a:rPr lang="en-US" sz="1800" i="1" spc="-1">
                                          <a:solidFill>
                                            <a:srgbClr val="17171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𝑪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US" sz="1800" spc="-1" dirty="0">
                  <a:solidFill>
                    <a:srgbClr val="171717"/>
                  </a:solidFill>
                  <a:latin typeface="Arial"/>
                </a:endParaRPr>
              </a:p>
              <a:p>
                <a:pPr marL="342900" indent="-342900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+mj-lt"/>
                  <a:buAutoNum type="arabicPeriod"/>
                  <a:tabLst>
                    <a:tab pos="0" algn="l"/>
                  </a:tabLst>
                </a:pPr>
                <a:endParaRPr lang="en-US" sz="1800" spc="-1" dirty="0">
                  <a:solidFill>
                    <a:srgbClr val="171717"/>
                  </a:solidFill>
                  <a:latin typeface="Arial"/>
                </a:endParaRPr>
              </a:p>
              <a:p>
                <a:pPr marL="342900" indent="-342900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+mj-lt"/>
                  <a:buAutoNum type="arabicPeriod"/>
                  <a:tabLst>
                    <a:tab pos="0" algn="l"/>
                  </a:tabLst>
                </a:pPr>
                <a:endParaRPr lang="en-US" sz="2000" b="1" spc="-1" dirty="0">
                  <a:solidFill>
                    <a:srgbClr val="30303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0A2272-00D8-8396-4348-269F2D1B96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07987" y="1592264"/>
                <a:ext cx="11392803" cy="4608512"/>
              </a:xfrm>
              <a:blipFill>
                <a:blip r:embed="rId4"/>
                <a:stretch>
                  <a:fillRect l="-1284" t="-22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6743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23787</TotalTime>
  <Words>1139</Words>
  <Application>Microsoft Office PowerPoint</Application>
  <PresentationFormat>Widescreen</PresentationFormat>
  <Paragraphs>369</Paragraphs>
  <Slides>20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Cambria Math</vt:lpstr>
      <vt:lpstr>Courier New</vt:lpstr>
      <vt:lpstr>Google Sans</vt:lpstr>
      <vt:lpstr>Office Theme</vt:lpstr>
      <vt:lpstr>Worksheet</vt:lpstr>
      <vt:lpstr>Microsoft Excel Worksheet</vt:lpstr>
      <vt:lpstr>RFQ2 Bdg. 152 Measurements</vt:lpstr>
      <vt:lpstr>Survey Measurements</vt:lpstr>
      <vt:lpstr>Survey Measurements</vt:lpstr>
      <vt:lpstr>Survey Measurements</vt:lpstr>
      <vt:lpstr>Survey Measurements</vt:lpstr>
      <vt:lpstr>Frequency Evolution</vt:lpstr>
      <vt:lpstr>Notes</vt:lpstr>
      <vt:lpstr>Frequency Correction</vt:lpstr>
      <vt:lpstr>Frequency Correction</vt:lpstr>
      <vt:lpstr>Frequency Evolution</vt:lpstr>
      <vt:lpstr>Frequency Evolution Table</vt:lpstr>
      <vt:lpstr>Frequency Evolution Plot</vt:lpstr>
      <vt:lpstr>Temp/Humidity Evolution Plot</vt:lpstr>
      <vt:lpstr>Frequency Check</vt:lpstr>
      <vt:lpstr>Q Evolution</vt:lpstr>
      <vt:lpstr>Q Evolution</vt:lpstr>
      <vt:lpstr>Antenna Measurements</vt:lpstr>
      <vt:lpstr>Antenna Signal Comparison</vt:lpstr>
      <vt:lpstr>Antenna Signal Comparison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MiniMeVArc_2022_LeeMillar</dc:title>
  <dc:creator>Lee Millar</dc:creator>
  <cp:lastModifiedBy>Lee Millar</cp:lastModifiedBy>
  <cp:revision>765</cp:revision>
  <cp:lastPrinted>2020-01-30T13:49:18Z</cp:lastPrinted>
  <dcterms:created xsi:type="dcterms:W3CDTF">2021-12-08T12:50:01Z</dcterms:created>
  <dcterms:modified xsi:type="dcterms:W3CDTF">2024-04-22T08:22:23Z</dcterms:modified>
</cp:coreProperties>
</file>